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43.xml" ContentType="application/vnd.openxmlformats-officedocument.presentationml.slideLayout+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slides/slide108.xml" ContentType="application/vnd.openxmlformats-officedocument.presentationml.slide+xml"/>
  <Override PartName="/ppt/notesSlides/notesSlide118.xml" ContentType="application/vnd.openxmlformats-officedocument.presentationml.notesSlide+xml"/>
  <Override PartName="/ppt/slideMasters/slideMaster5.xml" ContentType="application/vnd.openxmlformats-officedocument.presentationml.slideMaster+xml"/>
  <Override PartName="/ppt/slides/slide49.xml" ContentType="application/vnd.openxmlformats-officedocument.presentationml.slide+xml"/>
  <Override PartName="/ppt/slides/slide96.xml" ContentType="application/vnd.openxmlformats-officedocument.presentationml.slide+xml"/>
  <Override PartName="/ppt/theme/theme7.xml" ContentType="application/vnd.openxmlformats-officedocument.them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65.xml" ContentType="application/vnd.openxmlformats-officedocument.presentationml.notesSlide+xml"/>
  <Default Extension="wmf" ContentType="image/x-wmf"/>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Masters/slideMaster6.xml" ContentType="application/vnd.openxmlformats-officedocument.presentationml.slideMaster+xml"/>
  <Override PartName="/ppt/slides/slide79.xml" ContentType="application/vnd.openxmlformats-officedocument.presentationml.slide+xml"/>
  <Override PartName="/ppt/slides/slide109.xml" ContentType="application/vnd.openxmlformats-officedocument.presentationml.slide+xml"/>
  <Override PartName="/ppt/theme/theme8.xml" ContentType="application/vnd.openxmlformats-officedocument.them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Default Extension="tiff" ContentType="image/tiff"/>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Layouts/slideLayout39.xml" ContentType="application/vnd.openxmlformats-officedocument.presentationml.slideLayout+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slideLayouts/slideLayout42.xml" ContentType="application/vnd.openxmlformats-officedocument.presentationml.slideLayout+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Layouts/slideLayout44.xml" ContentType="application/vnd.openxmlformats-officedocument.presentationml.slideLayout+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7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49" r:id="rId2"/>
    <p:sldMasterId id="2147483651" r:id="rId3"/>
    <p:sldMasterId id="2147483742" r:id="rId4"/>
    <p:sldMasterId id="2147483754" r:id="rId5"/>
    <p:sldMasterId id="2147483756" r:id="rId6"/>
  </p:sldMasterIdLst>
  <p:notesMasterIdLst>
    <p:notesMasterId r:id="rId125"/>
  </p:notesMasterIdLst>
  <p:handoutMasterIdLst>
    <p:handoutMasterId r:id="rId126"/>
  </p:handoutMasterIdLst>
  <p:sldIdLst>
    <p:sldId id="257" r:id="rId7"/>
    <p:sldId id="400" r:id="rId8"/>
    <p:sldId id="401" r:id="rId9"/>
    <p:sldId id="319" r:id="rId10"/>
    <p:sldId id="260" r:id="rId11"/>
    <p:sldId id="321" r:id="rId12"/>
    <p:sldId id="322" r:id="rId13"/>
    <p:sldId id="325" r:id="rId14"/>
    <p:sldId id="352" r:id="rId15"/>
    <p:sldId id="353" r:id="rId16"/>
    <p:sldId id="259" r:id="rId17"/>
    <p:sldId id="367" r:id="rId18"/>
    <p:sldId id="379" r:id="rId19"/>
    <p:sldId id="364" r:id="rId20"/>
    <p:sldId id="365" r:id="rId21"/>
    <p:sldId id="366" r:id="rId22"/>
    <p:sldId id="368" r:id="rId23"/>
    <p:sldId id="369" r:id="rId24"/>
    <p:sldId id="356" r:id="rId25"/>
    <p:sldId id="323" r:id="rId26"/>
    <p:sldId id="357" r:id="rId27"/>
    <p:sldId id="358" r:id="rId28"/>
    <p:sldId id="354" r:id="rId29"/>
    <p:sldId id="308" r:id="rId30"/>
    <p:sldId id="377" r:id="rId31"/>
    <p:sldId id="343" r:id="rId32"/>
    <p:sldId id="404" r:id="rId33"/>
    <p:sldId id="403" r:id="rId34"/>
    <p:sldId id="346" r:id="rId35"/>
    <p:sldId id="406" r:id="rId36"/>
    <p:sldId id="264" r:id="rId37"/>
    <p:sldId id="408" r:id="rId38"/>
    <p:sldId id="409" r:id="rId39"/>
    <p:sldId id="340" r:id="rId40"/>
    <p:sldId id="338" r:id="rId41"/>
    <p:sldId id="344" r:id="rId42"/>
    <p:sldId id="283" r:id="rId43"/>
    <p:sldId id="273" r:id="rId44"/>
    <p:sldId id="274" r:id="rId45"/>
    <p:sldId id="275" r:id="rId46"/>
    <p:sldId id="276" r:id="rId47"/>
    <p:sldId id="277" r:id="rId48"/>
    <p:sldId id="278" r:id="rId49"/>
    <p:sldId id="279" r:id="rId50"/>
    <p:sldId id="280" r:id="rId51"/>
    <p:sldId id="410" r:id="rId52"/>
    <p:sldId id="372" r:id="rId53"/>
    <p:sldId id="374" r:id="rId54"/>
    <p:sldId id="376" r:id="rId55"/>
    <p:sldId id="378" r:id="rId56"/>
    <p:sldId id="375" r:id="rId57"/>
    <p:sldId id="373" r:id="rId58"/>
    <p:sldId id="362" r:id="rId59"/>
    <p:sldId id="380" r:id="rId60"/>
    <p:sldId id="381" r:id="rId61"/>
    <p:sldId id="382" r:id="rId62"/>
    <p:sldId id="383" r:id="rId63"/>
    <p:sldId id="371" r:id="rId64"/>
    <p:sldId id="384" r:id="rId65"/>
    <p:sldId id="329" r:id="rId66"/>
    <p:sldId id="388" r:id="rId67"/>
    <p:sldId id="389" r:id="rId68"/>
    <p:sldId id="271" r:id="rId69"/>
    <p:sldId id="313" r:id="rId70"/>
    <p:sldId id="314" r:id="rId71"/>
    <p:sldId id="315" r:id="rId72"/>
    <p:sldId id="312" r:id="rId73"/>
    <p:sldId id="289" r:id="rId74"/>
    <p:sldId id="298" r:id="rId75"/>
    <p:sldId id="299" r:id="rId76"/>
    <p:sldId id="293" r:id="rId77"/>
    <p:sldId id="316" r:id="rId78"/>
    <p:sldId id="317" r:id="rId79"/>
    <p:sldId id="306" r:id="rId80"/>
    <p:sldId id="307" r:id="rId81"/>
    <p:sldId id="292" r:id="rId82"/>
    <p:sldId id="303" r:id="rId83"/>
    <p:sldId id="290" r:id="rId84"/>
    <p:sldId id="301" r:id="rId85"/>
    <p:sldId id="311" r:id="rId86"/>
    <p:sldId id="305" r:id="rId87"/>
    <p:sldId id="310" r:id="rId88"/>
    <p:sldId id="291" r:id="rId89"/>
    <p:sldId id="294" r:id="rId90"/>
    <p:sldId id="295" r:id="rId91"/>
    <p:sldId id="270" r:id="rId92"/>
    <p:sldId id="396" r:id="rId93"/>
    <p:sldId id="397" r:id="rId94"/>
    <p:sldId id="419" r:id="rId95"/>
    <p:sldId id="398" r:id="rId96"/>
    <p:sldId id="385" r:id="rId97"/>
    <p:sldId id="386" r:id="rId98"/>
    <p:sldId id="324" r:id="rId99"/>
    <p:sldId id="348" r:id="rId100"/>
    <p:sldId id="387" r:id="rId101"/>
    <p:sldId id="296" r:id="rId102"/>
    <p:sldId id="390" r:id="rId103"/>
    <p:sldId id="391" r:id="rId104"/>
    <p:sldId id="392" r:id="rId105"/>
    <p:sldId id="420" r:id="rId106"/>
    <p:sldId id="395" r:id="rId107"/>
    <p:sldId id="399" r:id="rId108"/>
    <p:sldId id="363" r:id="rId109"/>
    <p:sldId id="394" r:id="rId110"/>
    <p:sldId id="349" r:id="rId111"/>
    <p:sldId id="350" r:id="rId112"/>
    <p:sldId id="351" r:id="rId113"/>
    <p:sldId id="412" r:id="rId114"/>
    <p:sldId id="413" r:id="rId115"/>
    <p:sldId id="416" r:id="rId116"/>
    <p:sldId id="415" r:id="rId117"/>
    <p:sldId id="411" r:id="rId118"/>
    <p:sldId id="414" r:id="rId119"/>
    <p:sldId id="339" r:id="rId120"/>
    <p:sldId id="402" r:id="rId121"/>
    <p:sldId id="407" r:id="rId122"/>
    <p:sldId id="335" r:id="rId123"/>
    <p:sldId id="256" r:id="rId124"/>
  </p:sldIdLst>
  <p:sldSz cx="9144000" cy="6858000" type="screen4x3"/>
  <p:notesSz cx="9383713" cy="7077075"/>
  <p:defaultTextStyle>
    <a:defPPr>
      <a:defRPr lang="en-C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80808"/>
    <a:srgbClr val="FFFF00"/>
    <a:srgbClr val="00FFFF"/>
    <a:srgbClr val="FFFFFF"/>
    <a:srgbClr val="0033CC"/>
    <a:srgbClr val="0000FF"/>
    <a:srgbClr val="FF3399"/>
    <a:srgbClr val="FF99FF"/>
    <a:srgbClr val="1C1C1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54" autoAdjust="0"/>
  </p:normalViewPr>
  <p:slideViewPr>
    <p:cSldViewPr showGuides="1">
      <p:cViewPr varScale="1">
        <p:scale>
          <a:sx n="66" d="100"/>
          <a:sy n="66" d="100"/>
        </p:scale>
        <p:origin x="-120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334"/>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28" Type="http://schemas.openxmlformats.org/officeDocument/2006/relationships/viewProps" Target="viewProps.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13" Type="http://schemas.openxmlformats.org/officeDocument/2006/relationships/slide" Target="slides/slide107.xml"/><Relationship Id="rId118" Type="http://schemas.openxmlformats.org/officeDocument/2006/relationships/slide" Target="slides/slide112.xml"/><Relationship Id="rId126"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slide" Target="slides/slide97.xml"/><Relationship Id="rId108" Type="http://schemas.openxmlformats.org/officeDocument/2006/relationships/slide" Target="slides/slide102.xml"/><Relationship Id="rId116" Type="http://schemas.openxmlformats.org/officeDocument/2006/relationships/slide" Target="slides/slide110.xml"/><Relationship Id="rId124" Type="http://schemas.openxmlformats.org/officeDocument/2006/relationships/slide" Target="slides/slide118.xml"/><Relationship Id="rId129"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11" Type="http://schemas.openxmlformats.org/officeDocument/2006/relationships/slide" Target="slides/slide10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slide" Target="slides/slide108.xml"/><Relationship Id="rId119" Type="http://schemas.openxmlformats.org/officeDocument/2006/relationships/slide" Target="slides/slide113.xml"/><Relationship Id="rId127" Type="http://schemas.openxmlformats.org/officeDocument/2006/relationships/presProps" Target="pres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3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notesMaster" Target="notesMasters/notesMaster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61" Type="http://schemas.openxmlformats.org/officeDocument/2006/relationships/slide" Target="slides/slide55.xml"/><Relationship Id="rId82" Type="http://schemas.openxmlformats.org/officeDocument/2006/relationships/slide" Target="slides/slide7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66276" cy="353854"/>
          </a:xfrm>
          <a:prstGeom prst="rect">
            <a:avLst/>
          </a:prstGeom>
        </p:spPr>
        <p:txBody>
          <a:bodyPr vert="horz" lIns="94055" tIns="47028" rIns="94055" bIns="47028" rtlCol="0"/>
          <a:lstStyle>
            <a:lvl1pPr algn="l">
              <a:defRPr sz="1200"/>
            </a:lvl1pPr>
          </a:lstStyle>
          <a:p>
            <a:endParaRPr lang="en-US"/>
          </a:p>
        </p:txBody>
      </p:sp>
      <p:sp>
        <p:nvSpPr>
          <p:cNvPr id="3" name="Date Placeholder 2"/>
          <p:cNvSpPr>
            <a:spLocks noGrp="1"/>
          </p:cNvSpPr>
          <p:nvPr>
            <p:ph type="dt" sz="quarter" idx="1"/>
          </p:nvPr>
        </p:nvSpPr>
        <p:spPr>
          <a:xfrm>
            <a:off x="5315266" y="0"/>
            <a:ext cx="4066276" cy="353854"/>
          </a:xfrm>
          <a:prstGeom prst="rect">
            <a:avLst/>
          </a:prstGeom>
        </p:spPr>
        <p:txBody>
          <a:bodyPr vert="horz" lIns="94055" tIns="47028" rIns="94055" bIns="47028" rtlCol="0"/>
          <a:lstStyle>
            <a:lvl1pPr algn="r">
              <a:defRPr sz="1200"/>
            </a:lvl1pPr>
          </a:lstStyle>
          <a:p>
            <a:fld id="{F72FDAAE-079F-4443-AA6E-96C47C0593E5}" type="datetimeFigureOut">
              <a:rPr lang="en-US" smtClean="0"/>
              <a:pPr/>
              <a:t>8/17/2007</a:t>
            </a:fld>
            <a:endParaRPr lang="en-US"/>
          </a:p>
        </p:txBody>
      </p:sp>
      <p:sp>
        <p:nvSpPr>
          <p:cNvPr id="4" name="Footer Placeholder 3"/>
          <p:cNvSpPr>
            <a:spLocks noGrp="1"/>
          </p:cNvSpPr>
          <p:nvPr>
            <p:ph type="ftr" sz="quarter" idx="2"/>
          </p:nvPr>
        </p:nvSpPr>
        <p:spPr>
          <a:xfrm>
            <a:off x="0" y="6721993"/>
            <a:ext cx="4066276" cy="353854"/>
          </a:xfrm>
          <a:prstGeom prst="rect">
            <a:avLst/>
          </a:prstGeom>
        </p:spPr>
        <p:txBody>
          <a:bodyPr vert="horz" lIns="94055" tIns="47028" rIns="94055" bIns="47028" rtlCol="0" anchor="b"/>
          <a:lstStyle>
            <a:lvl1pPr algn="l">
              <a:defRPr sz="1200"/>
            </a:lvl1pPr>
          </a:lstStyle>
          <a:p>
            <a:endParaRPr lang="en-US"/>
          </a:p>
        </p:txBody>
      </p:sp>
      <p:sp>
        <p:nvSpPr>
          <p:cNvPr id="5" name="Slide Number Placeholder 4"/>
          <p:cNvSpPr>
            <a:spLocks noGrp="1"/>
          </p:cNvSpPr>
          <p:nvPr>
            <p:ph type="sldNum" sz="quarter" idx="3"/>
          </p:nvPr>
        </p:nvSpPr>
        <p:spPr>
          <a:xfrm>
            <a:off x="5315266" y="6721993"/>
            <a:ext cx="4066276" cy="353854"/>
          </a:xfrm>
          <a:prstGeom prst="rect">
            <a:avLst/>
          </a:prstGeom>
        </p:spPr>
        <p:txBody>
          <a:bodyPr vert="horz" lIns="94055" tIns="47028" rIns="94055" bIns="47028" rtlCol="0" anchor="b"/>
          <a:lstStyle>
            <a:lvl1pPr algn="r">
              <a:defRPr sz="1200"/>
            </a:lvl1pPr>
          </a:lstStyle>
          <a:p>
            <a:fld id="{F74EE79A-1EB0-4510-B26D-D557783C96A9}"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4066276" cy="353854"/>
          </a:xfrm>
          <a:prstGeom prst="rect">
            <a:avLst/>
          </a:prstGeom>
          <a:noFill/>
          <a:ln w="9525">
            <a:noFill/>
            <a:miter lim="800000"/>
            <a:headEnd/>
            <a:tailEnd/>
          </a:ln>
          <a:effectLst/>
        </p:spPr>
        <p:txBody>
          <a:bodyPr vert="horz" wrap="square" lIns="94055" tIns="47028" rIns="94055" bIns="47028" numCol="1" anchor="t" anchorCtr="0" compatLnSpc="1">
            <a:prstTxWarp prst="textNoShape">
              <a:avLst/>
            </a:prstTxWarp>
          </a:bodyPr>
          <a:lstStyle>
            <a:lvl1pPr>
              <a:defRPr sz="1200" smtClean="0"/>
            </a:lvl1pPr>
          </a:lstStyle>
          <a:p>
            <a:pPr>
              <a:defRPr/>
            </a:pPr>
            <a:endParaRPr lang="en-CA"/>
          </a:p>
        </p:txBody>
      </p:sp>
      <p:sp>
        <p:nvSpPr>
          <p:cNvPr id="3075" name="Rectangle 3"/>
          <p:cNvSpPr>
            <a:spLocks noGrp="1" noChangeArrowheads="1"/>
          </p:cNvSpPr>
          <p:nvPr>
            <p:ph type="dt" idx="1"/>
          </p:nvPr>
        </p:nvSpPr>
        <p:spPr bwMode="auto">
          <a:xfrm>
            <a:off x="5315266" y="0"/>
            <a:ext cx="4066276" cy="353854"/>
          </a:xfrm>
          <a:prstGeom prst="rect">
            <a:avLst/>
          </a:prstGeom>
          <a:noFill/>
          <a:ln w="9525">
            <a:noFill/>
            <a:miter lim="800000"/>
            <a:headEnd/>
            <a:tailEnd/>
          </a:ln>
          <a:effectLst/>
        </p:spPr>
        <p:txBody>
          <a:bodyPr vert="horz" wrap="square" lIns="94055" tIns="47028" rIns="94055" bIns="47028" numCol="1" anchor="t" anchorCtr="0" compatLnSpc="1">
            <a:prstTxWarp prst="textNoShape">
              <a:avLst/>
            </a:prstTxWarp>
          </a:bodyPr>
          <a:lstStyle>
            <a:lvl1pPr algn="r">
              <a:defRPr sz="1200" smtClean="0"/>
            </a:lvl1pPr>
          </a:lstStyle>
          <a:p>
            <a:pPr>
              <a:defRPr/>
            </a:pPr>
            <a:endParaRPr lang="en-CA"/>
          </a:p>
        </p:txBody>
      </p:sp>
      <p:sp>
        <p:nvSpPr>
          <p:cNvPr id="16388" name="Rectangle 4"/>
          <p:cNvSpPr>
            <a:spLocks noGrp="1" noRot="1" noChangeAspect="1" noChangeArrowheads="1" noTextEdit="1"/>
          </p:cNvSpPr>
          <p:nvPr>
            <p:ph type="sldImg" idx="2"/>
          </p:nvPr>
        </p:nvSpPr>
        <p:spPr bwMode="auto">
          <a:xfrm>
            <a:off x="2922588" y="530225"/>
            <a:ext cx="3538537" cy="265430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38372" y="3361611"/>
            <a:ext cx="7506970" cy="3184684"/>
          </a:xfrm>
          <a:prstGeom prst="rect">
            <a:avLst/>
          </a:prstGeom>
          <a:noFill/>
          <a:ln w="9525">
            <a:noFill/>
            <a:miter lim="800000"/>
            <a:headEnd/>
            <a:tailEnd/>
          </a:ln>
          <a:effectLst/>
        </p:spPr>
        <p:txBody>
          <a:bodyPr vert="horz" wrap="square" lIns="94055" tIns="47028" rIns="94055" bIns="47028"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3078" name="Rectangle 6"/>
          <p:cNvSpPr>
            <a:spLocks noGrp="1" noChangeArrowheads="1"/>
          </p:cNvSpPr>
          <p:nvPr>
            <p:ph type="ftr" sz="quarter" idx="4"/>
          </p:nvPr>
        </p:nvSpPr>
        <p:spPr bwMode="auto">
          <a:xfrm>
            <a:off x="0" y="6721993"/>
            <a:ext cx="4066276" cy="353854"/>
          </a:xfrm>
          <a:prstGeom prst="rect">
            <a:avLst/>
          </a:prstGeom>
          <a:noFill/>
          <a:ln w="9525">
            <a:noFill/>
            <a:miter lim="800000"/>
            <a:headEnd/>
            <a:tailEnd/>
          </a:ln>
          <a:effectLst/>
        </p:spPr>
        <p:txBody>
          <a:bodyPr vert="horz" wrap="square" lIns="94055" tIns="47028" rIns="94055" bIns="47028" numCol="1" anchor="b" anchorCtr="0" compatLnSpc="1">
            <a:prstTxWarp prst="textNoShape">
              <a:avLst/>
            </a:prstTxWarp>
          </a:bodyPr>
          <a:lstStyle>
            <a:lvl1pPr>
              <a:defRPr sz="1200" smtClean="0"/>
            </a:lvl1pPr>
          </a:lstStyle>
          <a:p>
            <a:pPr>
              <a:defRPr/>
            </a:pPr>
            <a:endParaRPr lang="en-CA"/>
          </a:p>
        </p:txBody>
      </p:sp>
      <p:sp>
        <p:nvSpPr>
          <p:cNvPr id="3079" name="Rectangle 7"/>
          <p:cNvSpPr>
            <a:spLocks noGrp="1" noChangeArrowheads="1"/>
          </p:cNvSpPr>
          <p:nvPr>
            <p:ph type="sldNum" sz="quarter" idx="5"/>
          </p:nvPr>
        </p:nvSpPr>
        <p:spPr bwMode="auto">
          <a:xfrm>
            <a:off x="5315266" y="6721993"/>
            <a:ext cx="4066276" cy="353854"/>
          </a:xfrm>
          <a:prstGeom prst="rect">
            <a:avLst/>
          </a:prstGeom>
          <a:noFill/>
          <a:ln w="9525">
            <a:noFill/>
            <a:miter lim="800000"/>
            <a:headEnd/>
            <a:tailEnd/>
          </a:ln>
          <a:effectLst/>
        </p:spPr>
        <p:txBody>
          <a:bodyPr vert="horz" wrap="square" lIns="94055" tIns="47028" rIns="94055" bIns="47028" numCol="1" anchor="b" anchorCtr="0" compatLnSpc="1">
            <a:prstTxWarp prst="textNoShape">
              <a:avLst/>
            </a:prstTxWarp>
          </a:bodyPr>
          <a:lstStyle>
            <a:lvl1pPr algn="r">
              <a:defRPr sz="1200" smtClean="0"/>
            </a:lvl1pPr>
          </a:lstStyle>
          <a:p>
            <a:pPr>
              <a:defRPr/>
            </a:pPr>
            <a:fld id="{8DCA683F-FDFF-4AEA-AF1A-DE2F832D78FF}"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E1438291-67AD-45D3-B1A7-E6D5264182D3}" type="slidenum">
              <a:rPr lang="en-CA"/>
              <a:pPr/>
              <a:t>1</a:t>
            </a:fld>
            <a:endParaRPr lang="en-CA"/>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E1438291-67AD-45D3-B1A7-E6D5264182D3}" type="slidenum">
              <a:rPr lang="en-CA"/>
              <a:pPr/>
              <a:t>4</a:t>
            </a:fld>
            <a:endParaRPr lang="en-CA"/>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6F0DE149-1DC9-4CC1-9EF3-69EAEBF5C8C7}" type="slidenum">
              <a:rPr lang="en-CA"/>
              <a:pPr/>
              <a:t>5</a:t>
            </a:fld>
            <a:endParaRPr lang="en-CA"/>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normAutofit/>
          </a:bodyPr>
          <a:lstStyle/>
          <a:p>
            <a:endParaRPr lang="en-C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10</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F8C76843-E343-4A8C-A33B-EE75FBFA4406}" type="slidenum">
              <a:rPr lang="en-CA"/>
              <a:pPr/>
              <a:t>11</a:t>
            </a:fld>
            <a:endParaRPr lang="en-CA"/>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12</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13</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14</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15</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16</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17</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18</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19</a:t>
            </a:fld>
            <a:endParaRPr lang="en-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20</a:t>
            </a:fld>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21</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22</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23</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E1438291-67AD-45D3-B1A7-E6D5264182D3}" type="slidenum">
              <a:rPr lang="en-CA"/>
              <a:pPr/>
              <a:t>24</a:t>
            </a:fld>
            <a:endParaRPr lang="en-CA"/>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25</a:t>
            </a:fld>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26</a:t>
            </a:fld>
            <a:endParaRPr lang="en-C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27</a:t>
            </a:fld>
            <a:endParaRPr lang="en-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28</a:t>
            </a:fld>
            <a:endParaRPr lang="en-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29</a:t>
            </a:fld>
            <a:endParaRPr lang="en-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138D21BE-52EB-4010-AA08-90EA4F901062}" type="slidenum">
              <a:rPr lang="en-CA"/>
              <a:pPr/>
              <a:t>30</a:t>
            </a:fld>
            <a:endParaRPr lang="en-CA"/>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05B5D1A2-E687-46A4-BCAE-7CBB0F9A5EE0}" type="slidenum">
              <a:rPr lang="en-CA"/>
              <a:pPr/>
              <a:t>31</a:t>
            </a:fld>
            <a:endParaRPr lang="en-CA"/>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32</a:t>
            </a:fld>
            <a:endParaRPr lang="en-C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138D21BE-52EB-4010-AA08-90EA4F901062}" type="slidenum">
              <a:rPr lang="en-CA"/>
              <a:pPr/>
              <a:t>33</a:t>
            </a:fld>
            <a:endParaRPr lang="en-CA"/>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34</a:t>
            </a:fld>
            <a:endParaRPr lang="en-C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35</a:t>
            </a:fld>
            <a:endParaRPr lang="en-C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36</a:t>
            </a:fld>
            <a:endParaRPr lang="en-C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E1438291-67AD-45D3-B1A7-E6D5264182D3}" type="slidenum">
              <a:rPr lang="en-CA"/>
              <a:pPr/>
              <a:t>37</a:t>
            </a:fld>
            <a:endParaRPr lang="en-CA"/>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38</a:t>
            </a:fld>
            <a:endParaRPr lang="en-C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39</a:t>
            </a:fld>
            <a:endParaRPr lang="en-C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40</a:t>
            </a:fld>
            <a:endParaRPr lang="en-C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41</a:t>
            </a:fld>
            <a:endParaRPr lang="en-C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42</a:t>
            </a:fld>
            <a:endParaRPr lang="en-C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43</a:t>
            </a:fld>
            <a:endParaRPr lang="en-C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44</a:t>
            </a:fld>
            <a:endParaRPr lang="en-C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45</a:t>
            </a:fld>
            <a:endParaRPr lang="en-CA"/>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46</a:t>
            </a:fld>
            <a:endParaRPr lang="en-CA"/>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E1438291-67AD-45D3-B1A7-E6D5264182D3}" type="slidenum">
              <a:rPr lang="en-CA"/>
              <a:pPr/>
              <a:t>47</a:t>
            </a:fld>
            <a:endParaRPr lang="en-CA"/>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6F0DE149-1DC9-4CC1-9EF3-69EAEBF5C8C7}" type="slidenum">
              <a:rPr lang="en-CA"/>
              <a:pPr/>
              <a:t>48</a:t>
            </a:fld>
            <a:endParaRPr lang="en-CA"/>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49</a:t>
            </a:fld>
            <a:endParaRPr lang="en-CA"/>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50</a:t>
            </a:fld>
            <a:endParaRPr lang="en-CA"/>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51</a:t>
            </a:fld>
            <a:endParaRPr lang="en-CA"/>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52</a:t>
            </a:fld>
            <a:endParaRPr lang="en-CA"/>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53</a:t>
            </a:fld>
            <a:endParaRPr lang="en-CA"/>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54</a:t>
            </a:fld>
            <a:endParaRPr lang="en-CA"/>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55</a:t>
            </a:fld>
            <a:endParaRPr lang="en-CA"/>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56</a:t>
            </a:fld>
            <a:endParaRPr lang="en-CA"/>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57</a:t>
            </a:fld>
            <a:endParaRPr lang="en-CA"/>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58</a:t>
            </a:fld>
            <a:endParaRPr lang="en-CA"/>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59</a:t>
            </a:fld>
            <a:endParaRPr lang="en-CA"/>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60</a:t>
            </a:fld>
            <a:endParaRPr lang="en-CA"/>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61</a:t>
            </a:fld>
            <a:endParaRPr lang="en-CA"/>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62</a:t>
            </a:fld>
            <a:endParaRPr lang="en-CA"/>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E1438291-67AD-45D3-B1A7-E6D5264182D3}" type="slidenum">
              <a:rPr lang="en-CA"/>
              <a:pPr/>
              <a:t>63</a:t>
            </a:fld>
            <a:endParaRPr lang="en-CA"/>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64</a:t>
            </a:fld>
            <a:endParaRPr lang="en-CA"/>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65</a:t>
            </a:fld>
            <a:endParaRPr lang="en-CA"/>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66</a:t>
            </a:fld>
            <a:endParaRPr lang="en-CA"/>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67</a:t>
            </a:fld>
            <a:endParaRPr lang="en-CA"/>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68</a:t>
            </a:fld>
            <a:endParaRPr lang="en-CA"/>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69</a:t>
            </a:fld>
            <a:endParaRPr lang="en-CA"/>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70</a:t>
            </a:fld>
            <a:endParaRPr lang="en-CA"/>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71</a:t>
            </a:fld>
            <a:endParaRPr lang="en-CA"/>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72</a:t>
            </a:fld>
            <a:endParaRPr lang="en-CA"/>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73</a:t>
            </a:fld>
            <a:endParaRPr lang="en-CA"/>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74</a:t>
            </a:fld>
            <a:endParaRPr lang="en-CA"/>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75</a:t>
            </a:fld>
            <a:endParaRPr lang="en-CA"/>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76</a:t>
            </a:fld>
            <a:endParaRPr lang="en-CA"/>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77</a:t>
            </a:fld>
            <a:endParaRPr lang="en-CA"/>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78</a:t>
            </a:fld>
            <a:endParaRPr lang="en-CA"/>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79</a:t>
            </a:fld>
            <a:endParaRPr lang="en-CA"/>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80</a:t>
            </a:fld>
            <a:endParaRPr lang="en-CA"/>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81</a:t>
            </a:fld>
            <a:endParaRPr lang="en-CA"/>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82</a:t>
            </a:fld>
            <a:endParaRPr lang="en-CA"/>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83</a:t>
            </a:fld>
            <a:endParaRPr lang="en-CA"/>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84</a:t>
            </a:fld>
            <a:endParaRPr lang="en-CA"/>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85</a:t>
            </a:fld>
            <a:endParaRPr lang="en-CA"/>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E1438291-67AD-45D3-B1A7-E6D5264182D3}" type="slidenum">
              <a:rPr lang="en-CA"/>
              <a:pPr/>
              <a:t>86</a:t>
            </a:fld>
            <a:endParaRPr lang="en-CA"/>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87</a:t>
            </a:fld>
            <a:endParaRPr lang="en-CA"/>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88</a:t>
            </a:fld>
            <a:endParaRPr lang="en-CA"/>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89</a:t>
            </a:fld>
            <a:endParaRPr lang="en-CA"/>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90</a:t>
            </a:fld>
            <a:endParaRPr lang="en-CA"/>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91</a:t>
            </a:fld>
            <a:endParaRPr lang="en-CA"/>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92</a:t>
            </a:fld>
            <a:endParaRPr lang="en-CA"/>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93</a:t>
            </a:fld>
            <a:endParaRPr lang="en-CA"/>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94</a:t>
            </a:fld>
            <a:endParaRPr lang="en-CA"/>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95</a:t>
            </a:fld>
            <a:endParaRPr lang="en-CA"/>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96</a:t>
            </a:fld>
            <a:endParaRPr lang="en-CA"/>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97</a:t>
            </a:fld>
            <a:endParaRPr lang="en-CA"/>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98</a:t>
            </a:fld>
            <a:endParaRPr lang="en-CA"/>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99</a:t>
            </a:fld>
            <a:endParaRPr lang="en-CA"/>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100</a:t>
            </a:fld>
            <a:endParaRPr lang="en-CA"/>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101</a:t>
            </a:fld>
            <a:endParaRPr lang="en-CA"/>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102</a:t>
            </a:fld>
            <a:endParaRPr lang="en-CA"/>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103</a:t>
            </a:fld>
            <a:endParaRPr lang="en-CA"/>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104</a:t>
            </a:fld>
            <a:endParaRPr lang="en-CA"/>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2791A2-BCC6-46B8-974F-F93AB19BD200}" type="slidenum">
              <a:rPr lang="en-CA"/>
              <a:pPr/>
              <a:t>105</a:t>
            </a:fld>
            <a:endParaRPr lang="en-CA"/>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4834D3-6FCC-45DE-94B3-46A526958FE9}" type="slidenum">
              <a:rPr lang="en-CA"/>
              <a:pPr/>
              <a:t>106</a:t>
            </a:fld>
            <a:endParaRPr lang="en-CA"/>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A41CCD-A01B-462F-8382-F43F1FF74E43}" type="slidenum">
              <a:rPr lang="en-CA"/>
              <a:pPr/>
              <a:t>107</a:t>
            </a:fld>
            <a:endParaRPr lang="en-CA"/>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108</a:t>
            </a:fld>
            <a:endParaRPr lang="en-CA"/>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109</a:t>
            </a:fld>
            <a:endParaRPr lang="en-CA"/>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110</a:t>
            </a:fld>
            <a:endParaRPr lang="en-CA"/>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111</a:t>
            </a:fld>
            <a:endParaRPr lang="en-CA"/>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112</a:t>
            </a:fld>
            <a:endParaRPr lang="en-CA"/>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05B5D1A2-E687-46A4-BCAE-7CBB0F9A5EE0}" type="slidenum">
              <a:rPr lang="en-CA"/>
              <a:pPr/>
              <a:t>113</a:t>
            </a:fld>
            <a:endParaRPr lang="en-CA"/>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05B5D1A2-E687-46A4-BCAE-7CBB0F9A5EE0}" type="slidenum">
              <a:rPr lang="en-CA"/>
              <a:pPr/>
              <a:t>114</a:t>
            </a:fld>
            <a:endParaRPr lang="en-CA"/>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p:spPr>
      </p:sp>
      <p:sp>
        <p:nvSpPr>
          <p:cNvPr id="51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1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D322B5E-BAB0-45D1-8347-58CD42A7FE20}" type="slidenum">
              <a:rPr lang="en-US"/>
              <a:pPr/>
              <a:t>115</a:t>
            </a:fld>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138D21BE-52EB-4010-AA08-90EA4F901062}" type="slidenum">
              <a:rPr lang="en-CA"/>
              <a:pPr/>
              <a:t>116</a:t>
            </a:fld>
            <a:endParaRPr lang="en-CA"/>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8DCA683F-FDFF-4AEA-AF1A-DE2F832D78FF}" type="slidenum">
              <a:rPr lang="en-CA" smtClean="0"/>
              <a:pPr>
                <a:defRPr/>
              </a:pPr>
              <a:t>117</a:t>
            </a:fld>
            <a:endParaRPr lang="en-CA"/>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29B32257-1370-460A-8883-0E6B4F2958D2}" type="slidenum">
              <a:rPr lang="en-CA"/>
              <a:pPr/>
              <a:t>118</a:t>
            </a:fld>
            <a:endParaRPr lang="en-CA"/>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4B39CBF9-5723-4356-8A6D-BC415317C598}" type="slidenum">
              <a:rPr lang="en-CA"/>
              <a:pPr>
                <a:defRPr/>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A3FF3671-75E4-473A-A426-EE8A8DAA697B}"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06A0849F-B463-4FAA-84A7-9DA11E1A2BD9}" type="slidenum">
              <a:rPr lang="en-CA"/>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CD763A91-DA39-4F72-A7D8-14A72298CCCE}"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CA"/>
          </a:p>
        </p:txBody>
      </p:sp>
      <p:sp>
        <p:nvSpPr>
          <p:cNvPr id="8" name="Rectangle 5"/>
          <p:cNvSpPr>
            <a:spLocks noGrp="1" noChangeArrowheads="1"/>
          </p:cNvSpPr>
          <p:nvPr>
            <p:ph type="ftr" sz="quarter" idx="11"/>
          </p:nvPr>
        </p:nvSpPr>
        <p:spPr>
          <a:ln/>
        </p:spPr>
        <p:txBody>
          <a:bodyPr/>
          <a:lstStyle>
            <a:lvl1pPr>
              <a:defRPr/>
            </a:lvl1pPr>
          </a:lstStyle>
          <a:p>
            <a:pPr>
              <a:defRPr/>
            </a:pPr>
            <a:endParaRPr lang="en-CA"/>
          </a:p>
        </p:txBody>
      </p:sp>
      <p:sp>
        <p:nvSpPr>
          <p:cNvPr id="9" name="Rectangle 6"/>
          <p:cNvSpPr>
            <a:spLocks noGrp="1" noChangeArrowheads="1"/>
          </p:cNvSpPr>
          <p:nvPr>
            <p:ph type="sldNum" sz="quarter" idx="12"/>
          </p:nvPr>
        </p:nvSpPr>
        <p:spPr>
          <a:ln/>
        </p:spPr>
        <p:txBody>
          <a:bodyPr/>
          <a:lstStyle>
            <a:lvl1pPr>
              <a:defRPr/>
            </a:lvl1pPr>
          </a:lstStyle>
          <a:p>
            <a:pPr>
              <a:defRPr/>
            </a:pPr>
            <a:fld id="{B95F4C8C-4396-4877-A144-91520F85A8E7}"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CA"/>
          </a:p>
        </p:txBody>
      </p:sp>
      <p:sp>
        <p:nvSpPr>
          <p:cNvPr id="4" name="Rectangle 5"/>
          <p:cNvSpPr>
            <a:spLocks noGrp="1" noChangeArrowheads="1"/>
          </p:cNvSpPr>
          <p:nvPr>
            <p:ph type="ftr" sz="quarter" idx="11"/>
          </p:nvPr>
        </p:nvSpPr>
        <p:spPr>
          <a:ln/>
        </p:spPr>
        <p:txBody>
          <a:bodyPr/>
          <a:lstStyle>
            <a:lvl1pPr>
              <a:defRPr/>
            </a:lvl1pPr>
          </a:lstStyle>
          <a:p>
            <a:pPr>
              <a:defRPr/>
            </a:pPr>
            <a:endParaRPr lang="en-CA"/>
          </a:p>
        </p:txBody>
      </p:sp>
      <p:sp>
        <p:nvSpPr>
          <p:cNvPr id="5" name="Rectangle 6"/>
          <p:cNvSpPr>
            <a:spLocks noGrp="1" noChangeArrowheads="1"/>
          </p:cNvSpPr>
          <p:nvPr>
            <p:ph type="sldNum" sz="quarter" idx="12"/>
          </p:nvPr>
        </p:nvSpPr>
        <p:spPr>
          <a:ln/>
        </p:spPr>
        <p:txBody>
          <a:bodyPr/>
          <a:lstStyle>
            <a:lvl1pPr>
              <a:defRPr/>
            </a:lvl1pPr>
          </a:lstStyle>
          <a:p>
            <a:pPr>
              <a:defRPr/>
            </a:pPr>
            <a:fld id="{95643EB3-1561-408A-B736-468D60487130}"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p>
        </p:txBody>
      </p:sp>
      <p:sp>
        <p:nvSpPr>
          <p:cNvPr id="3" name="Rectangle 5"/>
          <p:cNvSpPr>
            <a:spLocks noGrp="1" noChangeArrowheads="1"/>
          </p:cNvSpPr>
          <p:nvPr>
            <p:ph type="ftr" sz="quarter" idx="11"/>
          </p:nvPr>
        </p:nvSpPr>
        <p:spPr>
          <a:ln/>
        </p:spPr>
        <p:txBody>
          <a:bodyPr/>
          <a:lstStyle>
            <a:lvl1pPr>
              <a:defRPr/>
            </a:lvl1pPr>
          </a:lstStyle>
          <a:p>
            <a:pPr>
              <a:defRPr/>
            </a:pPr>
            <a:endParaRPr lang="en-CA"/>
          </a:p>
        </p:txBody>
      </p:sp>
      <p:sp>
        <p:nvSpPr>
          <p:cNvPr id="4" name="Rectangle 6"/>
          <p:cNvSpPr>
            <a:spLocks noGrp="1" noChangeArrowheads="1"/>
          </p:cNvSpPr>
          <p:nvPr>
            <p:ph type="sldNum" sz="quarter" idx="12"/>
          </p:nvPr>
        </p:nvSpPr>
        <p:spPr>
          <a:ln/>
        </p:spPr>
        <p:txBody>
          <a:bodyPr/>
          <a:lstStyle>
            <a:lvl1pPr>
              <a:defRPr/>
            </a:lvl1pPr>
          </a:lstStyle>
          <a:p>
            <a:pPr>
              <a:defRPr/>
            </a:pPr>
            <a:fld id="{668481C7-6F04-4C68-B4DC-EF5ED2638F4D}"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2C9A6382-12A7-4852-81C6-119DDA4A5FA5}"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2AD348DA-4833-4BDB-8FB4-676A2C796BE1}" type="slidenum">
              <a:rPr lang="en-CA"/>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CB559C19-1640-410E-ABF7-822E2FE841F7}"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CFB1F3FA-4689-4046-A033-F94F7C85E350}" type="slidenum">
              <a:rPr lang="en-CA"/>
              <a:pPr>
                <a:defRPr/>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0" y="2895600"/>
            <a:ext cx="8382000" cy="304800"/>
            <a:chOff x="0" y="1824"/>
            <a:chExt cx="5280" cy="192"/>
          </a:xfrm>
        </p:grpSpPr>
        <p:sp>
          <p:nvSpPr>
            <p:cNvPr id="5" name="Rectangle 8"/>
            <p:cNvSpPr>
              <a:spLocks noChangeArrowheads="1"/>
            </p:cNvSpPr>
            <p:nvPr/>
          </p:nvSpPr>
          <p:spPr bwMode="auto">
            <a:xfrm>
              <a:off x="0" y="1824"/>
              <a:ext cx="5280" cy="192"/>
            </a:xfrm>
            <a:prstGeom prst="rect">
              <a:avLst/>
            </a:prstGeom>
            <a:gradFill rotWithShape="0">
              <a:gsLst>
                <a:gs pos="0">
                  <a:schemeClr val="accent1"/>
                </a:gs>
                <a:gs pos="100000">
                  <a:schemeClr val="tx2"/>
                </a:gs>
              </a:gsLst>
              <a:lin ang="0" scaled="1"/>
            </a:gradFill>
            <a:ln w="9525">
              <a:noFill/>
              <a:miter lim="800000"/>
              <a:headEnd/>
              <a:tailEnd/>
            </a:ln>
            <a:effectLst/>
          </p:spPr>
          <p:txBody>
            <a:bodyPr wrap="none" anchor="ctr"/>
            <a:lstStyle/>
            <a:p>
              <a:pPr>
                <a:defRPr/>
              </a:pPr>
              <a:endParaRPr lang="en-US"/>
            </a:p>
          </p:txBody>
        </p:sp>
        <p:sp useBgFill="1">
          <p:nvSpPr>
            <p:cNvPr id="6" name="Rectangle 9"/>
            <p:cNvSpPr>
              <a:spLocks noChangeArrowheads="1"/>
            </p:cNvSpPr>
            <p:nvPr/>
          </p:nvSpPr>
          <p:spPr bwMode="white">
            <a:xfrm>
              <a:off x="2748" y="1824"/>
              <a:ext cx="36" cy="192"/>
            </a:xfrm>
            <a:prstGeom prst="rect">
              <a:avLst/>
            </a:prstGeom>
            <a:ln w="9525">
              <a:noFill/>
              <a:miter lim="800000"/>
              <a:headEnd/>
              <a:tailEnd/>
            </a:ln>
            <a:effectLst/>
          </p:spPr>
          <p:txBody>
            <a:bodyPr wrap="none" anchor="ctr"/>
            <a:lstStyle/>
            <a:p>
              <a:pPr>
                <a:defRPr/>
              </a:pPr>
              <a:endParaRPr lang="en-US"/>
            </a:p>
          </p:txBody>
        </p:sp>
        <p:sp useBgFill="1">
          <p:nvSpPr>
            <p:cNvPr id="7" name="Rectangle 10"/>
            <p:cNvSpPr>
              <a:spLocks noChangeArrowheads="1"/>
            </p:cNvSpPr>
            <p:nvPr/>
          </p:nvSpPr>
          <p:spPr bwMode="white">
            <a:xfrm>
              <a:off x="3132" y="1824"/>
              <a:ext cx="36" cy="192"/>
            </a:xfrm>
            <a:prstGeom prst="rect">
              <a:avLst/>
            </a:prstGeom>
            <a:ln w="9525">
              <a:noFill/>
              <a:miter lim="800000"/>
              <a:headEnd/>
              <a:tailEnd/>
            </a:ln>
            <a:effectLst/>
          </p:spPr>
          <p:txBody>
            <a:bodyPr wrap="none" anchor="ctr"/>
            <a:lstStyle/>
            <a:p>
              <a:pPr>
                <a:defRPr/>
              </a:pPr>
              <a:endParaRPr lang="en-US"/>
            </a:p>
          </p:txBody>
        </p:sp>
        <p:sp useBgFill="1">
          <p:nvSpPr>
            <p:cNvPr id="8" name="Rectangle 11"/>
            <p:cNvSpPr>
              <a:spLocks noChangeArrowheads="1"/>
            </p:cNvSpPr>
            <p:nvPr/>
          </p:nvSpPr>
          <p:spPr bwMode="white">
            <a:xfrm>
              <a:off x="3492" y="1824"/>
              <a:ext cx="36" cy="192"/>
            </a:xfrm>
            <a:prstGeom prst="rect">
              <a:avLst/>
            </a:prstGeom>
            <a:ln w="9525">
              <a:noFill/>
              <a:miter lim="800000"/>
              <a:headEnd/>
              <a:tailEnd/>
            </a:ln>
            <a:effectLst/>
          </p:spPr>
          <p:txBody>
            <a:bodyPr wrap="none" anchor="ctr"/>
            <a:lstStyle/>
            <a:p>
              <a:pPr>
                <a:defRPr/>
              </a:pPr>
              <a:endParaRPr lang="en-US"/>
            </a:p>
          </p:txBody>
        </p:sp>
        <p:sp useBgFill="1">
          <p:nvSpPr>
            <p:cNvPr id="9" name="Rectangle 12"/>
            <p:cNvSpPr>
              <a:spLocks noChangeArrowheads="1"/>
            </p:cNvSpPr>
            <p:nvPr/>
          </p:nvSpPr>
          <p:spPr bwMode="white">
            <a:xfrm>
              <a:off x="3822" y="1824"/>
              <a:ext cx="36" cy="192"/>
            </a:xfrm>
            <a:prstGeom prst="rect">
              <a:avLst/>
            </a:prstGeom>
            <a:ln w="9525">
              <a:noFill/>
              <a:miter lim="800000"/>
              <a:headEnd/>
              <a:tailEnd/>
            </a:ln>
            <a:effectLst/>
          </p:spPr>
          <p:txBody>
            <a:bodyPr wrap="none" anchor="ctr"/>
            <a:lstStyle/>
            <a:p>
              <a:pPr>
                <a:defRPr/>
              </a:pPr>
              <a:endParaRPr lang="en-US"/>
            </a:p>
          </p:txBody>
        </p:sp>
        <p:sp useBgFill="1">
          <p:nvSpPr>
            <p:cNvPr id="10" name="Rectangle 13"/>
            <p:cNvSpPr>
              <a:spLocks noChangeArrowheads="1"/>
            </p:cNvSpPr>
            <p:nvPr/>
          </p:nvSpPr>
          <p:spPr bwMode="white">
            <a:xfrm>
              <a:off x="4104" y="1824"/>
              <a:ext cx="36" cy="192"/>
            </a:xfrm>
            <a:prstGeom prst="rect">
              <a:avLst/>
            </a:prstGeom>
            <a:ln w="9525">
              <a:noFill/>
              <a:miter lim="800000"/>
              <a:headEnd/>
              <a:tailEnd/>
            </a:ln>
            <a:effectLst/>
          </p:spPr>
          <p:txBody>
            <a:bodyPr wrap="none" anchor="ctr"/>
            <a:lstStyle/>
            <a:p>
              <a:pPr>
                <a:defRPr/>
              </a:pPr>
              <a:endParaRPr lang="en-US"/>
            </a:p>
          </p:txBody>
        </p:sp>
        <p:sp useBgFill="1">
          <p:nvSpPr>
            <p:cNvPr id="11" name="Rectangle 14"/>
            <p:cNvSpPr>
              <a:spLocks noChangeArrowheads="1"/>
            </p:cNvSpPr>
            <p:nvPr/>
          </p:nvSpPr>
          <p:spPr bwMode="white">
            <a:xfrm>
              <a:off x="4368" y="1824"/>
              <a:ext cx="36" cy="192"/>
            </a:xfrm>
            <a:prstGeom prst="rect">
              <a:avLst/>
            </a:prstGeom>
            <a:ln w="9525">
              <a:noFill/>
              <a:miter lim="800000"/>
              <a:headEnd/>
              <a:tailEnd/>
            </a:ln>
            <a:effectLst/>
          </p:spPr>
          <p:txBody>
            <a:bodyPr wrap="none" anchor="ctr"/>
            <a:lstStyle/>
            <a:p>
              <a:pPr>
                <a:defRPr/>
              </a:pPr>
              <a:endParaRPr lang="en-US"/>
            </a:p>
          </p:txBody>
        </p:sp>
        <p:sp useBgFill="1">
          <p:nvSpPr>
            <p:cNvPr id="12" name="Rectangle 15"/>
            <p:cNvSpPr>
              <a:spLocks noChangeArrowheads="1"/>
            </p:cNvSpPr>
            <p:nvPr/>
          </p:nvSpPr>
          <p:spPr bwMode="white">
            <a:xfrm>
              <a:off x="4800" y="1824"/>
              <a:ext cx="36" cy="192"/>
            </a:xfrm>
            <a:prstGeom prst="rect">
              <a:avLst/>
            </a:prstGeom>
            <a:ln w="9525">
              <a:noFill/>
              <a:miter lim="800000"/>
              <a:headEnd/>
              <a:tailEnd/>
            </a:ln>
            <a:effectLst/>
          </p:spPr>
          <p:txBody>
            <a:bodyPr wrap="none" anchor="ctr"/>
            <a:lstStyle/>
            <a:p>
              <a:pPr>
                <a:defRPr/>
              </a:pPr>
              <a:endParaRPr lang="en-US"/>
            </a:p>
          </p:txBody>
        </p:sp>
        <p:sp useBgFill="1">
          <p:nvSpPr>
            <p:cNvPr id="13" name="Rectangle 16"/>
            <p:cNvSpPr>
              <a:spLocks noChangeArrowheads="1"/>
            </p:cNvSpPr>
            <p:nvPr/>
          </p:nvSpPr>
          <p:spPr bwMode="white">
            <a:xfrm>
              <a:off x="4602" y="1824"/>
              <a:ext cx="36" cy="192"/>
            </a:xfrm>
            <a:prstGeom prst="rect">
              <a:avLst/>
            </a:prstGeom>
            <a:ln w="9525">
              <a:noFill/>
              <a:miter lim="800000"/>
              <a:headEnd/>
              <a:tailEnd/>
            </a:ln>
            <a:effectLst/>
          </p:spPr>
          <p:txBody>
            <a:bodyPr wrap="none" anchor="ctr"/>
            <a:lstStyle/>
            <a:p>
              <a:pPr>
                <a:defRPr/>
              </a:pPr>
              <a:endParaRPr lang="en-US"/>
            </a:p>
          </p:txBody>
        </p:sp>
        <p:sp useBgFill="1">
          <p:nvSpPr>
            <p:cNvPr id="14" name="Rectangle 17"/>
            <p:cNvSpPr>
              <a:spLocks noChangeArrowheads="1"/>
            </p:cNvSpPr>
            <p:nvPr/>
          </p:nvSpPr>
          <p:spPr bwMode="white">
            <a:xfrm>
              <a:off x="4962" y="1824"/>
              <a:ext cx="36" cy="192"/>
            </a:xfrm>
            <a:prstGeom prst="rect">
              <a:avLst/>
            </a:prstGeom>
            <a:ln w="9525">
              <a:noFill/>
              <a:miter lim="800000"/>
              <a:headEnd/>
              <a:tailEnd/>
            </a:ln>
            <a:effectLst/>
          </p:spPr>
          <p:txBody>
            <a:bodyPr wrap="none" anchor="ctr"/>
            <a:lstStyle/>
            <a:p>
              <a:pPr>
                <a:defRPr/>
              </a:pPr>
              <a:endParaRPr lang="en-US"/>
            </a:p>
          </p:txBody>
        </p:sp>
        <p:sp useBgFill="1">
          <p:nvSpPr>
            <p:cNvPr id="15" name="Rectangle 18"/>
            <p:cNvSpPr>
              <a:spLocks noChangeArrowheads="1"/>
            </p:cNvSpPr>
            <p:nvPr/>
          </p:nvSpPr>
          <p:spPr bwMode="white">
            <a:xfrm>
              <a:off x="5094" y="1824"/>
              <a:ext cx="36" cy="192"/>
            </a:xfrm>
            <a:prstGeom prst="rect">
              <a:avLst/>
            </a:prstGeom>
            <a:ln w="9525">
              <a:noFill/>
              <a:miter lim="800000"/>
              <a:headEnd/>
              <a:tailEnd/>
            </a:ln>
            <a:effectLst/>
          </p:spPr>
          <p:txBody>
            <a:bodyPr wrap="none" anchor="ctr"/>
            <a:lstStyle/>
            <a:p>
              <a:pPr>
                <a:defRPr/>
              </a:pPr>
              <a:endParaRPr lang="en-US"/>
            </a:p>
          </p:txBody>
        </p:sp>
        <p:sp useBgFill="1">
          <p:nvSpPr>
            <p:cNvPr id="16" name="Rectangle 19"/>
            <p:cNvSpPr>
              <a:spLocks noChangeArrowheads="1"/>
            </p:cNvSpPr>
            <p:nvPr/>
          </p:nvSpPr>
          <p:spPr bwMode="white">
            <a:xfrm>
              <a:off x="5196" y="1824"/>
              <a:ext cx="36" cy="192"/>
            </a:xfrm>
            <a:prstGeom prst="rect">
              <a:avLst/>
            </a:prstGeom>
            <a:ln w="9525">
              <a:noFill/>
              <a:miter lim="800000"/>
              <a:headEnd/>
              <a:tailEnd/>
            </a:ln>
            <a:effectLst/>
          </p:spPr>
          <p:txBody>
            <a:bodyPr wrap="none" anchor="ctr"/>
            <a:lstStyle/>
            <a:p>
              <a:pPr>
                <a:defRPr/>
              </a:pPr>
              <a:endParaRPr lang="en-US"/>
            </a:p>
          </p:txBody>
        </p:sp>
      </p:grpSp>
      <p:sp>
        <p:nvSpPr>
          <p:cNvPr id="12290" name="Rectangle 2"/>
          <p:cNvSpPr>
            <a:spLocks noGrp="1" noChangeArrowheads="1"/>
          </p:cNvSpPr>
          <p:nvPr>
            <p:ph type="ctrTitle" sz="quarter"/>
          </p:nvPr>
        </p:nvSpPr>
        <p:spPr>
          <a:xfrm>
            <a:off x="685800" y="1600200"/>
            <a:ext cx="7772400" cy="1143000"/>
          </a:xfrm>
        </p:spPr>
        <p:txBody>
          <a:bodyPr/>
          <a:lstStyle>
            <a:lvl1pPr>
              <a:defRPr/>
            </a:lvl1pPr>
          </a:lstStyle>
          <a:p>
            <a:r>
              <a:rPr lang="en-US"/>
              <a:t>Click to edit Master title style</a:t>
            </a:r>
          </a:p>
        </p:txBody>
      </p:sp>
      <p:sp>
        <p:nvSpPr>
          <p:cNvPr id="12291" name="Rectangle 3"/>
          <p:cNvSpPr>
            <a:spLocks noGrp="1" noChangeArrowheads="1"/>
          </p:cNvSpPr>
          <p:nvPr>
            <p:ph type="subTitle" sz="quarter" idx="1"/>
          </p:nvPr>
        </p:nvSpPr>
        <p:spPr>
          <a:xfrm>
            <a:off x="1371600" y="4038600"/>
            <a:ext cx="6400800" cy="1752600"/>
          </a:xfrm>
        </p:spPr>
        <p:txBody>
          <a:bodyPr/>
          <a:lstStyle>
            <a:lvl1pPr marL="0" indent="0" algn="ctr">
              <a:buFontTx/>
              <a:buNone/>
              <a:defRPr/>
            </a:lvl1pPr>
          </a:lstStyle>
          <a:p>
            <a:r>
              <a:rPr lang="en-US"/>
              <a:t>Click to edit Master subtitle style</a:t>
            </a:r>
          </a:p>
        </p:txBody>
      </p:sp>
      <p:sp>
        <p:nvSpPr>
          <p:cNvPr id="17" name="Rectangle 4"/>
          <p:cNvSpPr>
            <a:spLocks noGrp="1" noChangeArrowheads="1"/>
          </p:cNvSpPr>
          <p:nvPr>
            <p:ph type="dt" sz="quarter" idx="10"/>
          </p:nvPr>
        </p:nvSpPr>
        <p:spPr/>
        <p:txBody>
          <a:bodyPr/>
          <a:lstStyle>
            <a:lvl1pPr>
              <a:defRPr smtClean="0"/>
            </a:lvl1pPr>
          </a:lstStyle>
          <a:p>
            <a:pPr>
              <a:defRPr/>
            </a:pPr>
            <a:endParaRPr lang="en-US"/>
          </a:p>
        </p:txBody>
      </p:sp>
      <p:sp>
        <p:nvSpPr>
          <p:cNvPr id="18" name="Rectangle 5"/>
          <p:cNvSpPr>
            <a:spLocks noGrp="1" noChangeArrowheads="1"/>
          </p:cNvSpPr>
          <p:nvPr>
            <p:ph type="ftr" sz="quarter" idx="11"/>
          </p:nvPr>
        </p:nvSpPr>
        <p:spPr/>
        <p:txBody>
          <a:bodyPr/>
          <a:lstStyle>
            <a:lvl1pPr>
              <a:defRPr smtClean="0"/>
            </a:lvl1pPr>
          </a:lstStyle>
          <a:p>
            <a:pPr>
              <a:defRPr/>
            </a:pPr>
            <a:endParaRPr lang="en-US"/>
          </a:p>
        </p:txBody>
      </p:sp>
      <p:sp>
        <p:nvSpPr>
          <p:cNvPr id="19" name="Rectangle 6"/>
          <p:cNvSpPr>
            <a:spLocks noGrp="1" noChangeArrowheads="1"/>
          </p:cNvSpPr>
          <p:nvPr>
            <p:ph type="sldNum" sz="quarter" idx="12"/>
          </p:nvPr>
        </p:nvSpPr>
        <p:spPr/>
        <p:txBody>
          <a:bodyPr/>
          <a:lstStyle>
            <a:lvl1pPr>
              <a:defRPr smtClean="0"/>
            </a:lvl1pPr>
          </a:lstStyle>
          <a:p>
            <a:pPr>
              <a:defRPr/>
            </a:pPr>
            <a:fld id="{4A40FF00-7B03-4391-8FF3-1F8BA91F3E9C}"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3014321-B8E5-4E40-ACAD-47ADC43910B9}"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E066242-E550-41E3-864C-EFF52585ACC0}"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0AA32BB-00EF-468E-AEF7-858BB215673F}"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8149144-3555-4E78-A884-69F0BC87A81F}"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FC913E1-37A5-4487-91E8-7302A371EF15}"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74B217B-56A7-4BF7-90CC-5FA4C3B47795}"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3B0AAF5-CB42-4D0D-AD04-913F8A658290}"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0245D26-8AB7-4846-8820-FEA06F1E6CD3}"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272B9C8-3FA7-4081-9F8B-3EDC9499556A}"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1925" y="171450"/>
            <a:ext cx="1946275" cy="59245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73100" y="171450"/>
            <a:ext cx="5686425" cy="5924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269C4D3-71EF-47F3-B541-66CE8C9233A4}"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p:cNvGrpSpPr>
            <a:grpSpLocks/>
          </p:cNvGrpSpPr>
          <p:nvPr/>
        </p:nvGrpSpPr>
        <p:grpSpPr bwMode="auto">
          <a:xfrm>
            <a:off x="0" y="2895600"/>
            <a:ext cx="8382000" cy="304800"/>
            <a:chOff x="0" y="1824"/>
            <a:chExt cx="5280" cy="192"/>
          </a:xfrm>
        </p:grpSpPr>
        <p:sp>
          <p:nvSpPr>
            <p:cNvPr id="5" name="Rectangle 8"/>
            <p:cNvSpPr>
              <a:spLocks noChangeArrowheads="1"/>
            </p:cNvSpPr>
            <p:nvPr/>
          </p:nvSpPr>
          <p:spPr bwMode="auto">
            <a:xfrm>
              <a:off x="0" y="1824"/>
              <a:ext cx="5280" cy="192"/>
            </a:xfrm>
            <a:prstGeom prst="rect">
              <a:avLst/>
            </a:prstGeom>
            <a:gradFill rotWithShape="0">
              <a:gsLst>
                <a:gs pos="0">
                  <a:schemeClr val="accent1"/>
                </a:gs>
                <a:gs pos="100000">
                  <a:schemeClr val="tx2"/>
                </a:gs>
              </a:gsLst>
              <a:lin ang="0" scaled="1"/>
            </a:gradFill>
            <a:ln w="9525">
              <a:noFill/>
              <a:miter lim="800000"/>
              <a:headEnd/>
              <a:tailEnd/>
            </a:ln>
            <a:effectLst/>
          </p:spPr>
          <p:txBody>
            <a:bodyPr wrap="none" anchor="ctr"/>
            <a:lstStyle/>
            <a:p>
              <a:pPr>
                <a:defRPr/>
              </a:pPr>
              <a:endParaRPr lang="en-US"/>
            </a:p>
          </p:txBody>
        </p:sp>
        <p:sp useBgFill="1">
          <p:nvSpPr>
            <p:cNvPr id="6" name="Rectangle 9"/>
            <p:cNvSpPr>
              <a:spLocks noChangeArrowheads="1"/>
            </p:cNvSpPr>
            <p:nvPr/>
          </p:nvSpPr>
          <p:spPr bwMode="white">
            <a:xfrm>
              <a:off x="2748" y="1824"/>
              <a:ext cx="36" cy="192"/>
            </a:xfrm>
            <a:prstGeom prst="rect">
              <a:avLst/>
            </a:prstGeom>
            <a:ln w="9525">
              <a:noFill/>
              <a:miter lim="800000"/>
              <a:headEnd/>
              <a:tailEnd/>
            </a:ln>
            <a:effectLst/>
          </p:spPr>
          <p:txBody>
            <a:bodyPr wrap="none" anchor="ctr"/>
            <a:lstStyle/>
            <a:p>
              <a:pPr>
                <a:defRPr/>
              </a:pPr>
              <a:endParaRPr lang="en-US"/>
            </a:p>
          </p:txBody>
        </p:sp>
        <p:sp useBgFill="1">
          <p:nvSpPr>
            <p:cNvPr id="7" name="Rectangle 10"/>
            <p:cNvSpPr>
              <a:spLocks noChangeArrowheads="1"/>
            </p:cNvSpPr>
            <p:nvPr/>
          </p:nvSpPr>
          <p:spPr bwMode="white">
            <a:xfrm>
              <a:off x="3132" y="1824"/>
              <a:ext cx="36" cy="192"/>
            </a:xfrm>
            <a:prstGeom prst="rect">
              <a:avLst/>
            </a:prstGeom>
            <a:ln w="9525">
              <a:noFill/>
              <a:miter lim="800000"/>
              <a:headEnd/>
              <a:tailEnd/>
            </a:ln>
            <a:effectLst/>
          </p:spPr>
          <p:txBody>
            <a:bodyPr wrap="none" anchor="ctr"/>
            <a:lstStyle/>
            <a:p>
              <a:pPr>
                <a:defRPr/>
              </a:pPr>
              <a:endParaRPr lang="en-US"/>
            </a:p>
          </p:txBody>
        </p:sp>
        <p:sp useBgFill="1">
          <p:nvSpPr>
            <p:cNvPr id="8" name="Rectangle 11"/>
            <p:cNvSpPr>
              <a:spLocks noChangeArrowheads="1"/>
            </p:cNvSpPr>
            <p:nvPr/>
          </p:nvSpPr>
          <p:spPr bwMode="white">
            <a:xfrm>
              <a:off x="3492" y="1824"/>
              <a:ext cx="36" cy="192"/>
            </a:xfrm>
            <a:prstGeom prst="rect">
              <a:avLst/>
            </a:prstGeom>
            <a:ln w="9525">
              <a:noFill/>
              <a:miter lim="800000"/>
              <a:headEnd/>
              <a:tailEnd/>
            </a:ln>
            <a:effectLst/>
          </p:spPr>
          <p:txBody>
            <a:bodyPr wrap="none" anchor="ctr"/>
            <a:lstStyle/>
            <a:p>
              <a:pPr>
                <a:defRPr/>
              </a:pPr>
              <a:endParaRPr lang="en-US"/>
            </a:p>
          </p:txBody>
        </p:sp>
        <p:sp useBgFill="1">
          <p:nvSpPr>
            <p:cNvPr id="9" name="Rectangle 12"/>
            <p:cNvSpPr>
              <a:spLocks noChangeArrowheads="1"/>
            </p:cNvSpPr>
            <p:nvPr/>
          </p:nvSpPr>
          <p:spPr bwMode="white">
            <a:xfrm>
              <a:off x="3822" y="1824"/>
              <a:ext cx="36" cy="192"/>
            </a:xfrm>
            <a:prstGeom prst="rect">
              <a:avLst/>
            </a:prstGeom>
            <a:ln w="9525">
              <a:noFill/>
              <a:miter lim="800000"/>
              <a:headEnd/>
              <a:tailEnd/>
            </a:ln>
            <a:effectLst/>
          </p:spPr>
          <p:txBody>
            <a:bodyPr wrap="none" anchor="ctr"/>
            <a:lstStyle/>
            <a:p>
              <a:pPr>
                <a:defRPr/>
              </a:pPr>
              <a:endParaRPr lang="en-US"/>
            </a:p>
          </p:txBody>
        </p:sp>
        <p:sp useBgFill="1">
          <p:nvSpPr>
            <p:cNvPr id="10" name="Rectangle 13"/>
            <p:cNvSpPr>
              <a:spLocks noChangeArrowheads="1"/>
            </p:cNvSpPr>
            <p:nvPr/>
          </p:nvSpPr>
          <p:spPr bwMode="white">
            <a:xfrm>
              <a:off x="4104" y="1824"/>
              <a:ext cx="36" cy="192"/>
            </a:xfrm>
            <a:prstGeom prst="rect">
              <a:avLst/>
            </a:prstGeom>
            <a:ln w="9525">
              <a:noFill/>
              <a:miter lim="800000"/>
              <a:headEnd/>
              <a:tailEnd/>
            </a:ln>
            <a:effectLst/>
          </p:spPr>
          <p:txBody>
            <a:bodyPr wrap="none" anchor="ctr"/>
            <a:lstStyle/>
            <a:p>
              <a:pPr>
                <a:defRPr/>
              </a:pPr>
              <a:endParaRPr lang="en-US"/>
            </a:p>
          </p:txBody>
        </p:sp>
        <p:sp useBgFill="1">
          <p:nvSpPr>
            <p:cNvPr id="11" name="Rectangle 14"/>
            <p:cNvSpPr>
              <a:spLocks noChangeArrowheads="1"/>
            </p:cNvSpPr>
            <p:nvPr/>
          </p:nvSpPr>
          <p:spPr bwMode="white">
            <a:xfrm>
              <a:off x="4368" y="1824"/>
              <a:ext cx="36" cy="192"/>
            </a:xfrm>
            <a:prstGeom prst="rect">
              <a:avLst/>
            </a:prstGeom>
            <a:ln w="9525">
              <a:noFill/>
              <a:miter lim="800000"/>
              <a:headEnd/>
              <a:tailEnd/>
            </a:ln>
            <a:effectLst/>
          </p:spPr>
          <p:txBody>
            <a:bodyPr wrap="none" anchor="ctr"/>
            <a:lstStyle/>
            <a:p>
              <a:pPr>
                <a:defRPr/>
              </a:pPr>
              <a:endParaRPr lang="en-US"/>
            </a:p>
          </p:txBody>
        </p:sp>
        <p:sp useBgFill="1">
          <p:nvSpPr>
            <p:cNvPr id="12" name="Rectangle 15"/>
            <p:cNvSpPr>
              <a:spLocks noChangeArrowheads="1"/>
            </p:cNvSpPr>
            <p:nvPr/>
          </p:nvSpPr>
          <p:spPr bwMode="white">
            <a:xfrm>
              <a:off x="4800" y="1824"/>
              <a:ext cx="36" cy="192"/>
            </a:xfrm>
            <a:prstGeom prst="rect">
              <a:avLst/>
            </a:prstGeom>
            <a:ln w="9525">
              <a:noFill/>
              <a:miter lim="800000"/>
              <a:headEnd/>
              <a:tailEnd/>
            </a:ln>
            <a:effectLst/>
          </p:spPr>
          <p:txBody>
            <a:bodyPr wrap="none" anchor="ctr"/>
            <a:lstStyle/>
            <a:p>
              <a:pPr>
                <a:defRPr/>
              </a:pPr>
              <a:endParaRPr lang="en-US"/>
            </a:p>
          </p:txBody>
        </p:sp>
        <p:sp useBgFill="1">
          <p:nvSpPr>
            <p:cNvPr id="13" name="Rectangle 16"/>
            <p:cNvSpPr>
              <a:spLocks noChangeArrowheads="1"/>
            </p:cNvSpPr>
            <p:nvPr/>
          </p:nvSpPr>
          <p:spPr bwMode="white">
            <a:xfrm>
              <a:off x="4602" y="1824"/>
              <a:ext cx="36" cy="192"/>
            </a:xfrm>
            <a:prstGeom prst="rect">
              <a:avLst/>
            </a:prstGeom>
            <a:ln w="9525">
              <a:noFill/>
              <a:miter lim="800000"/>
              <a:headEnd/>
              <a:tailEnd/>
            </a:ln>
            <a:effectLst/>
          </p:spPr>
          <p:txBody>
            <a:bodyPr wrap="none" anchor="ctr"/>
            <a:lstStyle/>
            <a:p>
              <a:pPr>
                <a:defRPr/>
              </a:pPr>
              <a:endParaRPr lang="en-US"/>
            </a:p>
          </p:txBody>
        </p:sp>
        <p:sp useBgFill="1">
          <p:nvSpPr>
            <p:cNvPr id="14" name="Rectangle 17"/>
            <p:cNvSpPr>
              <a:spLocks noChangeArrowheads="1"/>
            </p:cNvSpPr>
            <p:nvPr/>
          </p:nvSpPr>
          <p:spPr bwMode="white">
            <a:xfrm>
              <a:off x="4962" y="1824"/>
              <a:ext cx="36" cy="192"/>
            </a:xfrm>
            <a:prstGeom prst="rect">
              <a:avLst/>
            </a:prstGeom>
            <a:ln w="9525">
              <a:noFill/>
              <a:miter lim="800000"/>
              <a:headEnd/>
              <a:tailEnd/>
            </a:ln>
            <a:effectLst/>
          </p:spPr>
          <p:txBody>
            <a:bodyPr wrap="none" anchor="ctr"/>
            <a:lstStyle/>
            <a:p>
              <a:pPr>
                <a:defRPr/>
              </a:pPr>
              <a:endParaRPr lang="en-US"/>
            </a:p>
          </p:txBody>
        </p:sp>
        <p:sp useBgFill="1">
          <p:nvSpPr>
            <p:cNvPr id="15" name="Rectangle 18"/>
            <p:cNvSpPr>
              <a:spLocks noChangeArrowheads="1"/>
            </p:cNvSpPr>
            <p:nvPr/>
          </p:nvSpPr>
          <p:spPr bwMode="white">
            <a:xfrm>
              <a:off x="5094" y="1824"/>
              <a:ext cx="36" cy="192"/>
            </a:xfrm>
            <a:prstGeom prst="rect">
              <a:avLst/>
            </a:prstGeom>
            <a:ln w="9525">
              <a:noFill/>
              <a:miter lim="800000"/>
              <a:headEnd/>
              <a:tailEnd/>
            </a:ln>
            <a:effectLst/>
          </p:spPr>
          <p:txBody>
            <a:bodyPr wrap="none" anchor="ctr"/>
            <a:lstStyle/>
            <a:p>
              <a:pPr>
                <a:defRPr/>
              </a:pPr>
              <a:endParaRPr lang="en-US"/>
            </a:p>
          </p:txBody>
        </p:sp>
        <p:sp useBgFill="1">
          <p:nvSpPr>
            <p:cNvPr id="16" name="Rectangle 19"/>
            <p:cNvSpPr>
              <a:spLocks noChangeArrowheads="1"/>
            </p:cNvSpPr>
            <p:nvPr/>
          </p:nvSpPr>
          <p:spPr bwMode="white">
            <a:xfrm>
              <a:off x="5196" y="1824"/>
              <a:ext cx="36" cy="192"/>
            </a:xfrm>
            <a:prstGeom prst="rect">
              <a:avLst/>
            </a:prstGeom>
            <a:ln w="9525">
              <a:noFill/>
              <a:miter lim="800000"/>
              <a:headEnd/>
              <a:tailEnd/>
            </a:ln>
            <a:effectLst/>
          </p:spPr>
          <p:txBody>
            <a:bodyPr wrap="none" anchor="ctr"/>
            <a:lstStyle/>
            <a:p>
              <a:pPr>
                <a:defRPr/>
              </a:pPr>
              <a:endParaRPr lang="en-US"/>
            </a:p>
          </p:txBody>
        </p:sp>
      </p:grpSp>
      <p:sp>
        <p:nvSpPr>
          <p:cNvPr id="19458" name="Rectangle 2"/>
          <p:cNvSpPr>
            <a:spLocks noGrp="1" noChangeArrowheads="1"/>
          </p:cNvSpPr>
          <p:nvPr>
            <p:ph type="ctrTitle" sz="quarter"/>
          </p:nvPr>
        </p:nvSpPr>
        <p:spPr>
          <a:xfrm>
            <a:off x="685800" y="1600200"/>
            <a:ext cx="7772400" cy="1143000"/>
          </a:xfrm>
        </p:spPr>
        <p:txBody>
          <a:bodyPr/>
          <a:lstStyle>
            <a:lvl1pPr>
              <a:defRPr/>
            </a:lvl1pPr>
          </a:lstStyle>
          <a:p>
            <a:r>
              <a:rPr lang="en-US"/>
              <a:t>Click to edit Master title style</a:t>
            </a:r>
          </a:p>
        </p:txBody>
      </p:sp>
      <p:sp>
        <p:nvSpPr>
          <p:cNvPr id="19459" name="Rectangle 3"/>
          <p:cNvSpPr>
            <a:spLocks noGrp="1" noChangeArrowheads="1"/>
          </p:cNvSpPr>
          <p:nvPr>
            <p:ph type="subTitle" sz="quarter" idx="1"/>
          </p:nvPr>
        </p:nvSpPr>
        <p:spPr>
          <a:xfrm>
            <a:off x="1371600" y="4038600"/>
            <a:ext cx="6400800" cy="1752600"/>
          </a:xfrm>
        </p:spPr>
        <p:txBody>
          <a:bodyPr/>
          <a:lstStyle>
            <a:lvl1pPr marL="0" indent="0" algn="ctr">
              <a:buFontTx/>
              <a:buNone/>
              <a:defRPr/>
            </a:lvl1pPr>
          </a:lstStyle>
          <a:p>
            <a:r>
              <a:rPr lang="en-US"/>
              <a:t>Click to edit Master subtitle style</a:t>
            </a:r>
          </a:p>
        </p:txBody>
      </p:sp>
      <p:sp>
        <p:nvSpPr>
          <p:cNvPr id="17" name="Rectangle 4"/>
          <p:cNvSpPr>
            <a:spLocks noGrp="1" noChangeArrowheads="1"/>
          </p:cNvSpPr>
          <p:nvPr>
            <p:ph type="dt" sz="quarter" idx="10"/>
          </p:nvPr>
        </p:nvSpPr>
        <p:spPr/>
        <p:txBody>
          <a:bodyPr/>
          <a:lstStyle>
            <a:lvl1pPr>
              <a:defRPr smtClean="0"/>
            </a:lvl1pPr>
          </a:lstStyle>
          <a:p>
            <a:pPr>
              <a:defRPr/>
            </a:pPr>
            <a:endParaRPr lang="en-US"/>
          </a:p>
        </p:txBody>
      </p:sp>
      <p:sp>
        <p:nvSpPr>
          <p:cNvPr id="18" name="Rectangle 5"/>
          <p:cNvSpPr>
            <a:spLocks noGrp="1" noChangeArrowheads="1"/>
          </p:cNvSpPr>
          <p:nvPr>
            <p:ph type="ftr" sz="quarter" idx="11"/>
          </p:nvPr>
        </p:nvSpPr>
        <p:spPr/>
        <p:txBody>
          <a:bodyPr/>
          <a:lstStyle>
            <a:lvl1pPr>
              <a:defRPr smtClean="0"/>
            </a:lvl1pPr>
          </a:lstStyle>
          <a:p>
            <a:pPr>
              <a:defRPr/>
            </a:pPr>
            <a:endParaRPr lang="en-US"/>
          </a:p>
        </p:txBody>
      </p:sp>
      <p:sp>
        <p:nvSpPr>
          <p:cNvPr id="19" name="Rectangle 6"/>
          <p:cNvSpPr>
            <a:spLocks noGrp="1" noChangeArrowheads="1"/>
          </p:cNvSpPr>
          <p:nvPr>
            <p:ph type="sldNum" sz="quarter" idx="12"/>
          </p:nvPr>
        </p:nvSpPr>
        <p:spPr/>
        <p:txBody>
          <a:bodyPr/>
          <a:lstStyle>
            <a:lvl1pPr>
              <a:defRPr smtClean="0"/>
            </a:lvl1pPr>
          </a:lstStyle>
          <a:p>
            <a:pPr>
              <a:defRPr/>
            </a:pPr>
            <a:fld id="{B93FCC73-8641-44C9-A95F-0ABE10DE7CDE}"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440EB84-B003-4098-907C-595AA9BBC659}"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52B9C36-067D-492B-AA80-F3DBC887EF84}"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B1B217-63F0-4587-A9E8-C8D15B8FAB18}"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957FC93-C1C3-4703-B9C3-4CFACF271268}"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C6622DA-D2E8-4EEE-AF00-D2233B028B5B}"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FB1CC2E-F935-41E7-A5FC-05F90FBCE833}"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2A25FD5-E026-4D74-8EC5-F39A6CCD41AB}"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915252F-E313-405B-B806-A1054E4ADBE4}"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F66E55-E840-46B5-A8C6-F6F24C1DECD6}"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1925" y="171450"/>
            <a:ext cx="1946275" cy="59245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73100" y="171450"/>
            <a:ext cx="5686425" cy="5924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CEE1792-FC08-4101-B8D9-88D4A3B4220E}"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079" name="Picture 7" descr="098a"/>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074" name="Rectangle 2"/>
          <p:cNvSpPr>
            <a:spLocks noGrp="1" noChangeArrowheads="1"/>
          </p:cNvSpPr>
          <p:nvPr>
            <p:ph type="ctrTitle"/>
          </p:nvPr>
        </p:nvSpPr>
        <p:spPr>
          <a:xfrm>
            <a:off x="685800" y="2130425"/>
            <a:ext cx="7772400" cy="1470025"/>
          </a:xfrm>
        </p:spPr>
        <p:txBody>
          <a:bodyPr/>
          <a:lstStyle>
            <a:lvl1pPr algn="ctr">
              <a:defRPr/>
            </a:lvl1pPr>
          </a:lstStyle>
          <a:p>
            <a:r>
              <a:rPr lang="en-US" smtClean="0"/>
              <a:t>Click to edit Master title style</a:t>
            </a:r>
            <a:endParaRPr lang="en-CA"/>
          </a:p>
        </p:txBody>
      </p:sp>
      <p:sp>
        <p:nvSpPr>
          <p:cNvPr id="307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CA"/>
          </a:p>
        </p:txBody>
      </p:sp>
      <p:sp>
        <p:nvSpPr>
          <p:cNvPr id="3076" name="Rectangle 4"/>
          <p:cNvSpPr>
            <a:spLocks noGrp="1" noChangeArrowheads="1"/>
          </p:cNvSpPr>
          <p:nvPr>
            <p:ph type="dt" sz="half" idx="2"/>
          </p:nvPr>
        </p:nvSpPr>
        <p:spPr/>
        <p:txBody>
          <a:bodyPr/>
          <a:lstStyle>
            <a:lvl1pPr>
              <a:defRPr/>
            </a:lvl1pPr>
          </a:lstStyle>
          <a:p>
            <a:pPr>
              <a:defRPr/>
            </a:pPr>
            <a:endParaRPr lang="en-US"/>
          </a:p>
        </p:txBody>
      </p:sp>
      <p:sp>
        <p:nvSpPr>
          <p:cNvPr id="3077" name="Rectangle 5"/>
          <p:cNvSpPr>
            <a:spLocks noGrp="1" noChangeArrowheads="1"/>
          </p:cNvSpPr>
          <p:nvPr>
            <p:ph type="ftr" sz="quarter" idx="3"/>
          </p:nvPr>
        </p:nvSpPr>
        <p:spPr/>
        <p:txBody>
          <a:bodyPr/>
          <a:lstStyle>
            <a:lvl1pPr>
              <a:defRPr/>
            </a:lvl1pPr>
          </a:lstStyle>
          <a:p>
            <a:pPr>
              <a:defRPr/>
            </a:pPr>
            <a:endParaRPr lang="en-US"/>
          </a:p>
        </p:txBody>
      </p:sp>
      <p:sp>
        <p:nvSpPr>
          <p:cNvPr id="3078" name="Rectangle 6"/>
          <p:cNvSpPr>
            <a:spLocks noGrp="1" noChangeArrowheads="1"/>
          </p:cNvSpPr>
          <p:nvPr>
            <p:ph type="sldNum" sz="quarter" idx="4"/>
          </p:nvPr>
        </p:nvSpPr>
        <p:spPr/>
        <p:txBody>
          <a:bodyPr/>
          <a:lstStyle>
            <a:lvl1pPr>
              <a:defRPr/>
            </a:lvl1pPr>
          </a:lstStyle>
          <a:p>
            <a:pPr>
              <a:defRPr/>
            </a:pPr>
            <a:fld id="{0A86FD99-231B-422E-9C73-61FE5D14369C}" type="slidenum">
              <a:rPr lang="en-US" smtClean="0"/>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FD39548-5B7D-4811-BB97-B938CED16078}" type="slidenum">
              <a:rPr lang="en-US" smtClean="0"/>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DA9C8FA-0BAD-4566-B315-4EFEE92BE1A7}" type="slidenum">
              <a:rPr lang="en-US" smtClean="0"/>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4D12D179-FBF2-4561-AE22-87518FD46035}" type="slidenum">
              <a:rPr lang="en-US" smtClean="0"/>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74B12CD0-21DC-4B4F-9329-8680A8D200F8}" type="slidenum">
              <a:rPr lang="en-US" smtClean="0"/>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37B5DB26-B6A0-4AED-B10C-615AA0A24B96}" type="slidenum">
              <a:rPr lang="en-US" smtClean="0"/>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80366BAF-30E9-4E9A-8398-2E978EE55464}" type="slidenum">
              <a:rPr lang="en-US" smtClean="0"/>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869376EA-39E9-4961-BDBC-4F3346759C44}" type="slidenum">
              <a:rPr lang="en-US" smtClean="0"/>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071BA0AA-2585-4D98-BFE7-A789C963A825}" type="slidenum">
              <a:rPr lang="en-US" smtClean="0"/>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234FDE6-EAA5-43E1-BECF-BDFCD21D81C4}" type="slidenum">
              <a:rPr lang="en-US" smtClean="0"/>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4F1FA62-CB19-469A-BB12-F14243A12276}" type="slidenum">
              <a:rPr lang="en-US" smtClean="0"/>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CA"/>
          </a:p>
        </p:txBody>
      </p:sp>
      <p:sp>
        <p:nvSpPr>
          <p:cNvPr id="3" name="Footer Placeholder 2"/>
          <p:cNvSpPr>
            <a:spLocks noGrp="1"/>
          </p:cNvSpPr>
          <p:nvPr>
            <p:ph type="ftr" sz="quarter" idx="11"/>
          </p:nvPr>
        </p:nvSpPr>
        <p:spPr/>
        <p:txBody>
          <a:bodyPr/>
          <a:lstStyle>
            <a:lvl1pPr>
              <a:defRPr/>
            </a:lvl1pPr>
          </a:lstStyle>
          <a:p>
            <a:endParaRPr lang="en-CA"/>
          </a:p>
        </p:txBody>
      </p:sp>
      <p:sp>
        <p:nvSpPr>
          <p:cNvPr id="4" name="Slide Number Placeholder 3"/>
          <p:cNvSpPr>
            <a:spLocks noGrp="1"/>
          </p:cNvSpPr>
          <p:nvPr>
            <p:ph type="sldNum" sz="quarter" idx="12"/>
          </p:nvPr>
        </p:nvSpPr>
        <p:spPr/>
        <p:txBody>
          <a:bodyPr/>
          <a:lstStyle>
            <a:lvl1pPr>
              <a:defRPr/>
            </a:lvl1pPr>
          </a:lstStyle>
          <a:p>
            <a:fld id="{C1702510-9B08-403E-91B2-6B5AE7DEAA73}" type="slidenum">
              <a:rPr lang="en-CA"/>
              <a:pPr/>
              <a:t>‹#›</a:t>
            </a:fld>
            <a:endParaRPr lang="en-CA"/>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1C92A7D-D788-46F0-B2EB-5BE2AD006681}" type="slidenum">
              <a:rPr lang="en-US"/>
              <a:pPr>
                <a:defRPr/>
              </a:pPr>
              <a:t>‹#›</a:t>
            </a:fld>
            <a:endParaRPr lang="en-U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5768DE41-77CB-44FD-9447-3CA6C5A59C15}"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673100" y="171450"/>
            <a:ext cx="7753350" cy="112395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smtClean="0"/>
              <a:t>Click to edit Master title style</a:t>
            </a:r>
          </a:p>
        </p:txBody>
      </p:sp>
      <p:sp>
        <p:nvSpPr>
          <p:cNvPr id="1126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26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smtClean="0">
                <a:latin typeface="+mn-lt"/>
              </a:defRPr>
            </a:lvl1pPr>
          </a:lstStyle>
          <a:p>
            <a:pPr>
              <a:defRPr/>
            </a:pPr>
            <a:endParaRPr lang="en-US"/>
          </a:p>
        </p:txBody>
      </p:sp>
      <p:sp>
        <p:nvSpPr>
          <p:cNvPr id="1126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smtClean="0">
                <a:latin typeface="+mn-lt"/>
              </a:defRPr>
            </a:lvl1pPr>
          </a:lstStyle>
          <a:p>
            <a:pPr>
              <a:defRPr/>
            </a:pPr>
            <a:endParaRPr lang="en-US"/>
          </a:p>
        </p:txBody>
      </p:sp>
      <p:sp>
        <p:nvSpPr>
          <p:cNvPr id="1127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smtClean="0">
                <a:latin typeface="+mn-lt"/>
              </a:defRPr>
            </a:lvl1pPr>
          </a:lstStyle>
          <a:p>
            <a:pPr>
              <a:defRPr/>
            </a:pPr>
            <a:fld id="{1DBBD055-BA46-4FF5-8560-772A1EB1CDF4}" type="slidenum">
              <a:rPr lang="en-US"/>
              <a:pPr>
                <a:defRPr/>
              </a:pPr>
              <a:t>‹#›</a:t>
            </a:fld>
            <a:endParaRPr lang="en-US"/>
          </a:p>
        </p:txBody>
      </p:sp>
      <p:grpSp>
        <p:nvGrpSpPr>
          <p:cNvPr id="4103" name="Group 7"/>
          <p:cNvGrpSpPr>
            <a:grpSpLocks/>
          </p:cNvGrpSpPr>
          <p:nvPr/>
        </p:nvGrpSpPr>
        <p:grpSpPr bwMode="auto">
          <a:xfrm>
            <a:off x="0" y="1447800"/>
            <a:ext cx="8382000" cy="304800"/>
            <a:chOff x="0" y="912"/>
            <a:chExt cx="5280" cy="192"/>
          </a:xfrm>
        </p:grpSpPr>
        <p:sp>
          <p:nvSpPr>
            <p:cNvPr id="11272" name="Rectangle 8"/>
            <p:cNvSpPr>
              <a:spLocks noChangeArrowheads="1"/>
            </p:cNvSpPr>
            <p:nvPr/>
          </p:nvSpPr>
          <p:spPr bwMode="auto">
            <a:xfrm>
              <a:off x="0" y="912"/>
              <a:ext cx="5280" cy="192"/>
            </a:xfrm>
            <a:prstGeom prst="rect">
              <a:avLst/>
            </a:prstGeom>
            <a:gradFill rotWithShape="0">
              <a:gsLst>
                <a:gs pos="0">
                  <a:schemeClr val="accent1"/>
                </a:gs>
                <a:gs pos="100000">
                  <a:schemeClr val="tx2"/>
                </a:gs>
              </a:gsLst>
              <a:lin ang="0" scaled="1"/>
            </a:gradFill>
            <a:ln w="9525">
              <a:noFill/>
              <a:miter lim="800000"/>
              <a:headEnd/>
              <a:tailEnd/>
            </a:ln>
            <a:effectLst/>
          </p:spPr>
          <p:txBody>
            <a:bodyPr wrap="none" anchor="ctr"/>
            <a:lstStyle/>
            <a:p>
              <a:pPr>
                <a:defRPr/>
              </a:pPr>
              <a:endParaRPr lang="en-US"/>
            </a:p>
          </p:txBody>
        </p:sp>
        <p:sp useBgFill="1">
          <p:nvSpPr>
            <p:cNvPr id="11273" name="Rectangle 9"/>
            <p:cNvSpPr>
              <a:spLocks noChangeArrowheads="1"/>
            </p:cNvSpPr>
            <p:nvPr/>
          </p:nvSpPr>
          <p:spPr bwMode="white">
            <a:xfrm>
              <a:off x="2748" y="912"/>
              <a:ext cx="36" cy="192"/>
            </a:xfrm>
            <a:prstGeom prst="rect">
              <a:avLst/>
            </a:prstGeom>
            <a:ln w="9525">
              <a:noFill/>
              <a:miter lim="800000"/>
              <a:headEnd/>
              <a:tailEnd/>
            </a:ln>
            <a:effectLst/>
          </p:spPr>
          <p:txBody>
            <a:bodyPr wrap="none" anchor="ctr"/>
            <a:lstStyle/>
            <a:p>
              <a:pPr>
                <a:defRPr/>
              </a:pPr>
              <a:endParaRPr lang="en-US"/>
            </a:p>
          </p:txBody>
        </p:sp>
        <p:sp useBgFill="1">
          <p:nvSpPr>
            <p:cNvPr id="11274" name="Rectangle 10"/>
            <p:cNvSpPr>
              <a:spLocks noChangeArrowheads="1"/>
            </p:cNvSpPr>
            <p:nvPr/>
          </p:nvSpPr>
          <p:spPr bwMode="white">
            <a:xfrm>
              <a:off x="3132" y="912"/>
              <a:ext cx="36" cy="192"/>
            </a:xfrm>
            <a:prstGeom prst="rect">
              <a:avLst/>
            </a:prstGeom>
            <a:ln w="9525">
              <a:noFill/>
              <a:miter lim="800000"/>
              <a:headEnd/>
              <a:tailEnd/>
            </a:ln>
            <a:effectLst/>
          </p:spPr>
          <p:txBody>
            <a:bodyPr wrap="none" anchor="ctr"/>
            <a:lstStyle/>
            <a:p>
              <a:pPr>
                <a:defRPr/>
              </a:pPr>
              <a:endParaRPr lang="en-US"/>
            </a:p>
          </p:txBody>
        </p:sp>
        <p:sp useBgFill="1">
          <p:nvSpPr>
            <p:cNvPr id="11275" name="Rectangle 11"/>
            <p:cNvSpPr>
              <a:spLocks noChangeArrowheads="1"/>
            </p:cNvSpPr>
            <p:nvPr/>
          </p:nvSpPr>
          <p:spPr bwMode="white">
            <a:xfrm>
              <a:off x="3492" y="912"/>
              <a:ext cx="36" cy="192"/>
            </a:xfrm>
            <a:prstGeom prst="rect">
              <a:avLst/>
            </a:prstGeom>
            <a:ln w="9525">
              <a:noFill/>
              <a:miter lim="800000"/>
              <a:headEnd/>
              <a:tailEnd/>
            </a:ln>
            <a:effectLst/>
          </p:spPr>
          <p:txBody>
            <a:bodyPr wrap="none" anchor="ctr"/>
            <a:lstStyle/>
            <a:p>
              <a:pPr>
                <a:defRPr/>
              </a:pPr>
              <a:endParaRPr lang="en-US"/>
            </a:p>
          </p:txBody>
        </p:sp>
        <p:sp useBgFill="1">
          <p:nvSpPr>
            <p:cNvPr id="11276" name="Rectangle 12"/>
            <p:cNvSpPr>
              <a:spLocks noChangeArrowheads="1"/>
            </p:cNvSpPr>
            <p:nvPr/>
          </p:nvSpPr>
          <p:spPr bwMode="white">
            <a:xfrm>
              <a:off x="3822" y="912"/>
              <a:ext cx="36" cy="192"/>
            </a:xfrm>
            <a:prstGeom prst="rect">
              <a:avLst/>
            </a:prstGeom>
            <a:ln w="9525">
              <a:noFill/>
              <a:miter lim="800000"/>
              <a:headEnd/>
              <a:tailEnd/>
            </a:ln>
            <a:effectLst/>
          </p:spPr>
          <p:txBody>
            <a:bodyPr wrap="none" anchor="ctr"/>
            <a:lstStyle/>
            <a:p>
              <a:pPr>
                <a:defRPr/>
              </a:pPr>
              <a:endParaRPr lang="en-US"/>
            </a:p>
          </p:txBody>
        </p:sp>
        <p:sp useBgFill="1">
          <p:nvSpPr>
            <p:cNvPr id="11277" name="Rectangle 13"/>
            <p:cNvSpPr>
              <a:spLocks noChangeArrowheads="1"/>
            </p:cNvSpPr>
            <p:nvPr/>
          </p:nvSpPr>
          <p:spPr bwMode="white">
            <a:xfrm>
              <a:off x="4104" y="912"/>
              <a:ext cx="36" cy="192"/>
            </a:xfrm>
            <a:prstGeom prst="rect">
              <a:avLst/>
            </a:prstGeom>
            <a:ln w="9525">
              <a:noFill/>
              <a:miter lim="800000"/>
              <a:headEnd/>
              <a:tailEnd/>
            </a:ln>
            <a:effectLst/>
          </p:spPr>
          <p:txBody>
            <a:bodyPr wrap="none" anchor="ctr"/>
            <a:lstStyle/>
            <a:p>
              <a:pPr>
                <a:defRPr/>
              </a:pPr>
              <a:endParaRPr lang="en-US"/>
            </a:p>
          </p:txBody>
        </p:sp>
        <p:sp useBgFill="1">
          <p:nvSpPr>
            <p:cNvPr id="11278" name="Rectangle 14"/>
            <p:cNvSpPr>
              <a:spLocks noChangeArrowheads="1"/>
            </p:cNvSpPr>
            <p:nvPr/>
          </p:nvSpPr>
          <p:spPr bwMode="white">
            <a:xfrm>
              <a:off x="4368" y="912"/>
              <a:ext cx="36" cy="192"/>
            </a:xfrm>
            <a:prstGeom prst="rect">
              <a:avLst/>
            </a:prstGeom>
            <a:ln w="9525">
              <a:noFill/>
              <a:miter lim="800000"/>
              <a:headEnd/>
              <a:tailEnd/>
            </a:ln>
            <a:effectLst/>
          </p:spPr>
          <p:txBody>
            <a:bodyPr wrap="none" anchor="ctr"/>
            <a:lstStyle/>
            <a:p>
              <a:pPr>
                <a:defRPr/>
              </a:pPr>
              <a:endParaRPr lang="en-US"/>
            </a:p>
          </p:txBody>
        </p:sp>
        <p:sp useBgFill="1">
          <p:nvSpPr>
            <p:cNvPr id="11279" name="Rectangle 15"/>
            <p:cNvSpPr>
              <a:spLocks noChangeArrowheads="1"/>
            </p:cNvSpPr>
            <p:nvPr/>
          </p:nvSpPr>
          <p:spPr bwMode="white">
            <a:xfrm>
              <a:off x="4800" y="912"/>
              <a:ext cx="36" cy="192"/>
            </a:xfrm>
            <a:prstGeom prst="rect">
              <a:avLst/>
            </a:prstGeom>
            <a:ln w="9525">
              <a:noFill/>
              <a:miter lim="800000"/>
              <a:headEnd/>
              <a:tailEnd/>
            </a:ln>
            <a:effectLst/>
          </p:spPr>
          <p:txBody>
            <a:bodyPr wrap="none" anchor="ctr"/>
            <a:lstStyle/>
            <a:p>
              <a:pPr>
                <a:defRPr/>
              </a:pPr>
              <a:endParaRPr lang="en-US"/>
            </a:p>
          </p:txBody>
        </p:sp>
        <p:sp useBgFill="1">
          <p:nvSpPr>
            <p:cNvPr id="11280" name="Rectangle 16"/>
            <p:cNvSpPr>
              <a:spLocks noChangeArrowheads="1"/>
            </p:cNvSpPr>
            <p:nvPr/>
          </p:nvSpPr>
          <p:spPr bwMode="white">
            <a:xfrm>
              <a:off x="4602" y="912"/>
              <a:ext cx="36" cy="192"/>
            </a:xfrm>
            <a:prstGeom prst="rect">
              <a:avLst/>
            </a:prstGeom>
            <a:ln w="9525">
              <a:noFill/>
              <a:miter lim="800000"/>
              <a:headEnd/>
              <a:tailEnd/>
            </a:ln>
            <a:effectLst/>
          </p:spPr>
          <p:txBody>
            <a:bodyPr wrap="none" anchor="ctr"/>
            <a:lstStyle/>
            <a:p>
              <a:pPr>
                <a:defRPr/>
              </a:pPr>
              <a:endParaRPr lang="en-US"/>
            </a:p>
          </p:txBody>
        </p:sp>
        <p:sp useBgFill="1">
          <p:nvSpPr>
            <p:cNvPr id="11281" name="Rectangle 17"/>
            <p:cNvSpPr>
              <a:spLocks noChangeArrowheads="1"/>
            </p:cNvSpPr>
            <p:nvPr/>
          </p:nvSpPr>
          <p:spPr bwMode="white">
            <a:xfrm>
              <a:off x="4962" y="912"/>
              <a:ext cx="36" cy="192"/>
            </a:xfrm>
            <a:prstGeom prst="rect">
              <a:avLst/>
            </a:prstGeom>
            <a:ln w="9525">
              <a:noFill/>
              <a:miter lim="800000"/>
              <a:headEnd/>
              <a:tailEnd/>
            </a:ln>
            <a:effectLst/>
          </p:spPr>
          <p:txBody>
            <a:bodyPr wrap="none" anchor="ctr"/>
            <a:lstStyle/>
            <a:p>
              <a:pPr>
                <a:defRPr/>
              </a:pPr>
              <a:endParaRPr lang="en-US"/>
            </a:p>
          </p:txBody>
        </p:sp>
        <p:sp useBgFill="1">
          <p:nvSpPr>
            <p:cNvPr id="11282" name="Rectangle 18"/>
            <p:cNvSpPr>
              <a:spLocks noChangeArrowheads="1"/>
            </p:cNvSpPr>
            <p:nvPr/>
          </p:nvSpPr>
          <p:spPr bwMode="white">
            <a:xfrm>
              <a:off x="5094" y="912"/>
              <a:ext cx="36" cy="192"/>
            </a:xfrm>
            <a:prstGeom prst="rect">
              <a:avLst/>
            </a:prstGeom>
            <a:ln w="9525">
              <a:noFill/>
              <a:miter lim="800000"/>
              <a:headEnd/>
              <a:tailEnd/>
            </a:ln>
            <a:effectLst/>
          </p:spPr>
          <p:txBody>
            <a:bodyPr wrap="none" anchor="ctr"/>
            <a:lstStyle/>
            <a:p>
              <a:pPr>
                <a:defRPr/>
              </a:pPr>
              <a:endParaRPr lang="en-US"/>
            </a:p>
          </p:txBody>
        </p:sp>
        <p:sp useBgFill="1">
          <p:nvSpPr>
            <p:cNvPr id="11283" name="Rectangle 19"/>
            <p:cNvSpPr>
              <a:spLocks noChangeArrowheads="1"/>
            </p:cNvSpPr>
            <p:nvPr/>
          </p:nvSpPr>
          <p:spPr bwMode="white">
            <a:xfrm>
              <a:off x="5196" y="912"/>
              <a:ext cx="36" cy="192"/>
            </a:xfrm>
            <a:prstGeom prst="rect">
              <a:avLst/>
            </a:prstGeom>
            <a:ln w="9525">
              <a:noFill/>
              <a:miter lim="800000"/>
              <a:headEnd/>
              <a:tailEnd/>
            </a:ln>
            <a:effectLst/>
          </p:spPr>
          <p:txBody>
            <a:bodyPr wrap="none" anchor="ctr"/>
            <a:lstStyle/>
            <a:p>
              <a:pPr>
                <a:defRPr/>
              </a:pPr>
              <a:endParaRPr lang="en-US"/>
            </a:p>
          </p:txBody>
        </p:sp>
      </p:grpSp>
    </p:spTree>
  </p:cSld>
  <p:clrMap bg1="dk2" tx1="lt1" bg2="dk1" tx2="lt2" accent1="accent1" accent2="accent2" accent3="accent3" accent4="accent4" accent5="accent5" accent6="accent6" hlink="hlink" folHlink="folHlink"/>
  <p:sldLayoutIdLst>
    <p:sldLayoutId id="2147483740"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2pPr>
      <a:lvl3pPr algn="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3pPr>
      <a:lvl4pPr algn="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4pPr>
      <a:lvl5pPr algn="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5pPr>
      <a:lvl6pPr marL="457200" algn="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6pPr>
      <a:lvl7pPr marL="914400" algn="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7pPr>
      <a:lvl8pPr marL="1371600" algn="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8pPr>
      <a:lvl9pPr marL="1828800" algn="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accent1"/>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xfrm>
            <a:off x="673100" y="171450"/>
            <a:ext cx="7753350" cy="112395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smtClean="0"/>
              <a:t>Click to edit Master title style</a:t>
            </a:r>
          </a:p>
        </p:txBody>
      </p:sp>
      <p:sp>
        <p:nvSpPr>
          <p:cNvPr id="1843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436"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0" hangingPunct="0">
              <a:defRPr sz="1400" smtClean="0">
                <a:latin typeface="+mn-lt"/>
              </a:defRPr>
            </a:lvl1pPr>
          </a:lstStyle>
          <a:p>
            <a:pPr>
              <a:defRPr/>
            </a:pPr>
            <a:endParaRPr lang="en-US"/>
          </a:p>
        </p:txBody>
      </p:sp>
      <p:sp>
        <p:nvSpPr>
          <p:cNvPr id="18437"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sz="1400" smtClean="0">
                <a:latin typeface="+mn-lt"/>
              </a:defRPr>
            </a:lvl1pPr>
          </a:lstStyle>
          <a:p>
            <a:pPr>
              <a:defRPr/>
            </a:pPr>
            <a:endParaRPr lang="en-US"/>
          </a:p>
        </p:txBody>
      </p:sp>
      <p:sp>
        <p:nvSpPr>
          <p:cNvPr id="18438"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400" smtClean="0">
                <a:latin typeface="+mn-lt"/>
              </a:defRPr>
            </a:lvl1pPr>
          </a:lstStyle>
          <a:p>
            <a:pPr>
              <a:defRPr/>
            </a:pPr>
            <a:fld id="{C17CCB0D-5F6F-4CCC-AFFD-97F0C11A1A72}" type="slidenum">
              <a:rPr lang="en-US"/>
              <a:pPr>
                <a:defRPr/>
              </a:pPr>
              <a:t>‹#›</a:t>
            </a:fld>
            <a:endParaRPr lang="en-US"/>
          </a:p>
        </p:txBody>
      </p:sp>
      <p:grpSp>
        <p:nvGrpSpPr>
          <p:cNvPr id="5127" name="Group 7"/>
          <p:cNvGrpSpPr>
            <a:grpSpLocks/>
          </p:cNvGrpSpPr>
          <p:nvPr/>
        </p:nvGrpSpPr>
        <p:grpSpPr bwMode="auto">
          <a:xfrm>
            <a:off x="0" y="1447800"/>
            <a:ext cx="8382000" cy="304800"/>
            <a:chOff x="0" y="912"/>
            <a:chExt cx="5280" cy="192"/>
          </a:xfrm>
        </p:grpSpPr>
        <p:sp>
          <p:nvSpPr>
            <p:cNvPr id="18440" name="Rectangle 8"/>
            <p:cNvSpPr>
              <a:spLocks noChangeArrowheads="1"/>
            </p:cNvSpPr>
            <p:nvPr/>
          </p:nvSpPr>
          <p:spPr bwMode="auto">
            <a:xfrm>
              <a:off x="0" y="912"/>
              <a:ext cx="5280" cy="192"/>
            </a:xfrm>
            <a:prstGeom prst="rect">
              <a:avLst/>
            </a:prstGeom>
            <a:gradFill rotWithShape="0">
              <a:gsLst>
                <a:gs pos="0">
                  <a:schemeClr val="accent1"/>
                </a:gs>
                <a:gs pos="100000">
                  <a:schemeClr val="tx2"/>
                </a:gs>
              </a:gsLst>
              <a:lin ang="0" scaled="1"/>
            </a:gradFill>
            <a:ln w="9525">
              <a:noFill/>
              <a:miter lim="800000"/>
              <a:headEnd/>
              <a:tailEnd/>
            </a:ln>
            <a:effectLst/>
          </p:spPr>
          <p:txBody>
            <a:bodyPr wrap="none" anchor="ctr"/>
            <a:lstStyle/>
            <a:p>
              <a:pPr>
                <a:defRPr/>
              </a:pPr>
              <a:endParaRPr lang="en-US"/>
            </a:p>
          </p:txBody>
        </p:sp>
        <p:sp useBgFill="1">
          <p:nvSpPr>
            <p:cNvPr id="18441" name="Rectangle 9"/>
            <p:cNvSpPr>
              <a:spLocks noChangeArrowheads="1"/>
            </p:cNvSpPr>
            <p:nvPr/>
          </p:nvSpPr>
          <p:spPr bwMode="white">
            <a:xfrm>
              <a:off x="2748" y="912"/>
              <a:ext cx="36" cy="192"/>
            </a:xfrm>
            <a:prstGeom prst="rect">
              <a:avLst/>
            </a:prstGeom>
            <a:ln w="9525">
              <a:noFill/>
              <a:miter lim="800000"/>
              <a:headEnd/>
              <a:tailEnd/>
            </a:ln>
            <a:effectLst/>
          </p:spPr>
          <p:txBody>
            <a:bodyPr wrap="none" anchor="ctr"/>
            <a:lstStyle/>
            <a:p>
              <a:pPr>
                <a:defRPr/>
              </a:pPr>
              <a:endParaRPr lang="en-US"/>
            </a:p>
          </p:txBody>
        </p:sp>
        <p:sp useBgFill="1">
          <p:nvSpPr>
            <p:cNvPr id="18442" name="Rectangle 10"/>
            <p:cNvSpPr>
              <a:spLocks noChangeArrowheads="1"/>
            </p:cNvSpPr>
            <p:nvPr/>
          </p:nvSpPr>
          <p:spPr bwMode="white">
            <a:xfrm>
              <a:off x="3132" y="912"/>
              <a:ext cx="36" cy="192"/>
            </a:xfrm>
            <a:prstGeom prst="rect">
              <a:avLst/>
            </a:prstGeom>
            <a:ln w="9525">
              <a:noFill/>
              <a:miter lim="800000"/>
              <a:headEnd/>
              <a:tailEnd/>
            </a:ln>
            <a:effectLst/>
          </p:spPr>
          <p:txBody>
            <a:bodyPr wrap="none" anchor="ctr"/>
            <a:lstStyle/>
            <a:p>
              <a:pPr>
                <a:defRPr/>
              </a:pPr>
              <a:endParaRPr lang="en-US"/>
            </a:p>
          </p:txBody>
        </p:sp>
        <p:sp useBgFill="1">
          <p:nvSpPr>
            <p:cNvPr id="18443" name="Rectangle 11"/>
            <p:cNvSpPr>
              <a:spLocks noChangeArrowheads="1"/>
            </p:cNvSpPr>
            <p:nvPr/>
          </p:nvSpPr>
          <p:spPr bwMode="white">
            <a:xfrm>
              <a:off x="3492" y="912"/>
              <a:ext cx="36" cy="192"/>
            </a:xfrm>
            <a:prstGeom prst="rect">
              <a:avLst/>
            </a:prstGeom>
            <a:ln w="9525">
              <a:noFill/>
              <a:miter lim="800000"/>
              <a:headEnd/>
              <a:tailEnd/>
            </a:ln>
            <a:effectLst/>
          </p:spPr>
          <p:txBody>
            <a:bodyPr wrap="none" anchor="ctr"/>
            <a:lstStyle/>
            <a:p>
              <a:pPr>
                <a:defRPr/>
              </a:pPr>
              <a:endParaRPr lang="en-US"/>
            </a:p>
          </p:txBody>
        </p:sp>
        <p:sp useBgFill="1">
          <p:nvSpPr>
            <p:cNvPr id="18444" name="Rectangle 12"/>
            <p:cNvSpPr>
              <a:spLocks noChangeArrowheads="1"/>
            </p:cNvSpPr>
            <p:nvPr/>
          </p:nvSpPr>
          <p:spPr bwMode="white">
            <a:xfrm>
              <a:off x="3822" y="912"/>
              <a:ext cx="36" cy="192"/>
            </a:xfrm>
            <a:prstGeom prst="rect">
              <a:avLst/>
            </a:prstGeom>
            <a:ln w="9525">
              <a:noFill/>
              <a:miter lim="800000"/>
              <a:headEnd/>
              <a:tailEnd/>
            </a:ln>
            <a:effectLst/>
          </p:spPr>
          <p:txBody>
            <a:bodyPr wrap="none" anchor="ctr"/>
            <a:lstStyle/>
            <a:p>
              <a:pPr>
                <a:defRPr/>
              </a:pPr>
              <a:endParaRPr lang="en-US"/>
            </a:p>
          </p:txBody>
        </p:sp>
        <p:sp useBgFill="1">
          <p:nvSpPr>
            <p:cNvPr id="18445" name="Rectangle 13"/>
            <p:cNvSpPr>
              <a:spLocks noChangeArrowheads="1"/>
            </p:cNvSpPr>
            <p:nvPr/>
          </p:nvSpPr>
          <p:spPr bwMode="white">
            <a:xfrm>
              <a:off x="4104" y="912"/>
              <a:ext cx="36" cy="192"/>
            </a:xfrm>
            <a:prstGeom prst="rect">
              <a:avLst/>
            </a:prstGeom>
            <a:ln w="9525">
              <a:noFill/>
              <a:miter lim="800000"/>
              <a:headEnd/>
              <a:tailEnd/>
            </a:ln>
            <a:effectLst/>
          </p:spPr>
          <p:txBody>
            <a:bodyPr wrap="none" anchor="ctr"/>
            <a:lstStyle/>
            <a:p>
              <a:pPr>
                <a:defRPr/>
              </a:pPr>
              <a:endParaRPr lang="en-US"/>
            </a:p>
          </p:txBody>
        </p:sp>
        <p:sp useBgFill="1">
          <p:nvSpPr>
            <p:cNvPr id="18446" name="Rectangle 14"/>
            <p:cNvSpPr>
              <a:spLocks noChangeArrowheads="1"/>
            </p:cNvSpPr>
            <p:nvPr/>
          </p:nvSpPr>
          <p:spPr bwMode="white">
            <a:xfrm>
              <a:off x="4368" y="912"/>
              <a:ext cx="36" cy="192"/>
            </a:xfrm>
            <a:prstGeom prst="rect">
              <a:avLst/>
            </a:prstGeom>
            <a:ln w="9525">
              <a:noFill/>
              <a:miter lim="800000"/>
              <a:headEnd/>
              <a:tailEnd/>
            </a:ln>
            <a:effectLst/>
          </p:spPr>
          <p:txBody>
            <a:bodyPr wrap="none" anchor="ctr"/>
            <a:lstStyle/>
            <a:p>
              <a:pPr>
                <a:defRPr/>
              </a:pPr>
              <a:endParaRPr lang="en-US"/>
            </a:p>
          </p:txBody>
        </p:sp>
        <p:sp useBgFill="1">
          <p:nvSpPr>
            <p:cNvPr id="18447" name="Rectangle 15"/>
            <p:cNvSpPr>
              <a:spLocks noChangeArrowheads="1"/>
            </p:cNvSpPr>
            <p:nvPr/>
          </p:nvSpPr>
          <p:spPr bwMode="white">
            <a:xfrm>
              <a:off x="4800" y="912"/>
              <a:ext cx="36" cy="192"/>
            </a:xfrm>
            <a:prstGeom prst="rect">
              <a:avLst/>
            </a:prstGeom>
            <a:ln w="9525">
              <a:noFill/>
              <a:miter lim="800000"/>
              <a:headEnd/>
              <a:tailEnd/>
            </a:ln>
            <a:effectLst/>
          </p:spPr>
          <p:txBody>
            <a:bodyPr wrap="none" anchor="ctr"/>
            <a:lstStyle/>
            <a:p>
              <a:pPr>
                <a:defRPr/>
              </a:pPr>
              <a:endParaRPr lang="en-US"/>
            </a:p>
          </p:txBody>
        </p:sp>
        <p:sp useBgFill="1">
          <p:nvSpPr>
            <p:cNvPr id="18448" name="Rectangle 16"/>
            <p:cNvSpPr>
              <a:spLocks noChangeArrowheads="1"/>
            </p:cNvSpPr>
            <p:nvPr/>
          </p:nvSpPr>
          <p:spPr bwMode="white">
            <a:xfrm>
              <a:off x="4602" y="912"/>
              <a:ext cx="36" cy="192"/>
            </a:xfrm>
            <a:prstGeom prst="rect">
              <a:avLst/>
            </a:prstGeom>
            <a:ln w="9525">
              <a:noFill/>
              <a:miter lim="800000"/>
              <a:headEnd/>
              <a:tailEnd/>
            </a:ln>
            <a:effectLst/>
          </p:spPr>
          <p:txBody>
            <a:bodyPr wrap="none" anchor="ctr"/>
            <a:lstStyle/>
            <a:p>
              <a:pPr>
                <a:defRPr/>
              </a:pPr>
              <a:endParaRPr lang="en-US"/>
            </a:p>
          </p:txBody>
        </p:sp>
        <p:sp useBgFill="1">
          <p:nvSpPr>
            <p:cNvPr id="18449" name="Rectangle 17"/>
            <p:cNvSpPr>
              <a:spLocks noChangeArrowheads="1"/>
            </p:cNvSpPr>
            <p:nvPr/>
          </p:nvSpPr>
          <p:spPr bwMode="white">
            <a:xfrm>
              <a:off x="4962" y="912"/>
              <a:ext cx="36" cy="192"/>
            </a:xfrm>
            <a:prstGeom prst="rect">
              <a:avLst/>
            </a:prstGeom>
            <a:ln w="9525">
              <a:noFill/>
              <a:miter lim="800000"/>
              <a:headEnd/>
              <a:tailEnd/>
            </a:ln>
            <a:effectLst/>
          </p:spPr>
          <p:txBody>
            <a:bodyPr wrap="none" anchor="ctr"/>
            <a:lstStyle/>
            <a:p>
              <a:pPr>
                <a:defRPr/>
              </a:pPr>
              <a:endParaRPr lang="en-US"/>
            </a:p>
          </p:txBody>
        </p:sp>
        <p:sp useBgFill="1">
          <p:nvSpPr>
            <p:cNvPr id="18450" name="Rectangle 18"/>
            <p:cNvSpPr>
              <a:spLocks noChangeArrowheads="1"/>
            </p:cNvSpPr>
            <p:nvPr/>
          </p:nvSpPr>
          <p:spPr bwMode="white">
            <a:xfrm>
              <a:off x="5094" y="912"/>
              <a:ext cx="36" cy="192"/>
            </a:xfrm>
            <a:prstGeom prst="rect">
              <a:avLst/>
            </a:prstGeom>
            <a:ln w="9525">
              <a:noFill/>
              <a:miter lim="800000"/>
              <a:headEnd/>
              <a:tailEnd/>
            </a:ln>
            <a:effectLst/>
          </p:spPr>
          <p:txBody>
            <a:bodyPr wrap="none" anchor="ctr"/>
            <a:lstStyle/>
            <a:p>
              <a:pPr>
                <a:defRPr/>
              </a:pPr>
              <a:endParaRPr lang="en-US"/>
            </a:p>
          </p:txBody>
        </p:sp>
        <p:sp useBgFill="1">
          <p:nvSpPr>
            <p:cNvPr id="18451" name="Rectangle 19"/>
            <p:cNvSpPr>
              <a:spLocks noChangeArrowheads="1"/>
            </p:cNvSpPr>
            <p:nvPr/>
          </p:nvSpPr>
          <p:spPr bwMode="white">
            <a:xfrm>
              <a:off x="5196" y="912"/>
              <a:ext cx="36" cy="192"/>
            </a:xfrm>
            <a:prstGeom prst="rect">
              <a:avLst/>
            </a:prstGeom>
            <a:ln w="9525">
              <a:noFill/>
              <a:miter lim="800000"/>
              <a:headEnd/>
              <a:tailEnd/>
            </a:ln>
            <a:effectLst/>
          </p:spPr>
          <p:txBody>
            <a:bodyPr wrap="none" anchor="ctr"/>
            <a:lstStyle/>
            <a:p>
              <a:pPr>
                <a:defRPr/>
              </a:pPr>
              <a:endParaRPr lang="en-US"/>
            </a:p>
          </p:txBody>
        </p:sp>
      </p:grpSp>
    </p:spTree>
  </p:cSld>
  <p:clrMap bg1="dk2" tx1="lt1" bg2="dk1" tx2="lt2" accent1="accent1" accent2="accent2" accent3="accent3" accent4="accent4" accent5="accent5" accent6="accent6" hlink="hlink" folHlink="folHlink"/>
  <p:sldLayoutIdLst>
    <p:sldLayoutId id="2147483741"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2pPr>
      <a:lvl3pPr algn="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3pPr>
      <a:lvl4pPr algn="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4pPr>
      <a:lvl5pPr algn="r"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5pPr>
      <a:lvl6pPr marL="457200" algn="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6pPr>
      <a:lvl7pPr marL="914400" algn="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7pPr>
      <a:lvl8pPr marL="1371600" algn="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8pPr>
      <a:lvl9pPr marL="1828800" algn="r"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cs typeface="Arial" charset="0"/>
        </a:defRPr>
      </a:lvl9pPr>
    </p:titleStyle>
    <p:bodyStyle>
      <a:lvl1pPr marL="342900" indent="-342900" algn="l" rtl="0" eaLnBrk="0" fontAlgn="base" hangingPunct="0">
        <a:spcBef>
          <a:spcPct val="20000"/>
        </a:spcBef>
        <a:spcAft>
          <a:spcPct val="0"/>
        </a:spcAft>
        <a:buClr>
          <a:schemeClr val="accent1"/>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tx2"/>
        </a:buClr>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7" descr="098b"/>
          <p:cNvPicPr>
            <a:picLocks noChangeAspect="1" noChangeArrowheads="1"/>
          </p:cNvPicPr>
          <p:nvPr/>
        </p:nvPicPr>
        <p:blipFill>
          <a:blip r:embed="rId13"/>
          <a:srcRect/>
          <a:stretch>
            <a:fillRect/>
          </a:stretch>
        </p:blipFill>
        <p:spPr bwMode="auto">
          <a:xfrm>
            <a:off x="0" y="0"/>
            <a:ext cx="9144000" cy="6858000"/>
          </a:xfrm>
          <a:prstGeom prst="rect">
            <a:avLst/>
          </a:prstGeom>
          <a:noFill/>
        </p:spPr>
      </p:pic>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dist="17961" dir="2700000" algn="ctr" rotWithShape="0">
              <a:schemeClr val="bg2"/>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a:outerShdw dist="17961" dir="2700000" algn="ctr" rotWithShape="0">
              <a:schemeClr val="bg2"/>
            </a:outerShdw>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768DE41-77CB-44FD-9447-3CA6C5A59C15}" type="slidenum">
              <a:rPr lang="en-CA" smtClean="0"/>
              <a:pPr>
                <a:defRPr/>
              </a:pPr>
              <a:t>‹#›</a:t>
            </a:fld>
            <a:endParaRPr lang="en-CA"/>
          </a:p>
        </p:txBody>
      </p:sp>
    </p:spTree>
  </p:cSld>
  <p:clrMap bg1="dk2" tx1="lt1" bg2="dk1" tx2="lt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cs typeface="Arial" charset="0"/>
        </a:defRPr>
      </a:lvl2pPr>
      <a:lvl3pPr algn="l" rtl="0" eaLnBrk="1" fontAlgn="base" hangingPunct="1">
        <a:spcBef>
          <a:spcPct val="0"/>
        </a:spcBef>
        <a:spcAft>
          <a:spcPct val="0"/>
        </a:spcAft>
        <a:defRPr sz="4400">
          <a:solidFill>
            <a:schemeClr val="tx2"/>
          </a:solidFill>
          <a:latin typeface="Arial" charset="0"/>
          <a:cs typeface="Arial" charset="0"/>
        </a:defRPr>
      </a:lvl3pPr>
      <a:lvl4pPr algn="l" rtl="0" eaLnBrk="1" fontAlgn="base" hangingPunct="1">
        <a:spcBef>
          <a:spcPct val="0"/>
        </a:spcBef>
        <a:spcAft>
          <a:spcPct val="0"/>
        </a:spcAft>
        <a:defRPr sz="4400">
          <a:solidFill>
            <a:schemeClr val="tx2"/>
          </a:solidFill>
          <a:latin typeface="Arial" charset="0"/>
          <a:cs typeface="Arial" charset="0"/>
        </a:defRPr>
      </a:lvl4pPr>
      <a:lvl5pPr algn="l" rtl="0" eaLnBrk="1" fontAlgn="base" hangingPunct="1">
        <a:spcBef>
          <a:spcPct val="0"/>
        </a:spcBef>
        <a:spcAft>
          <a:spcPct val="0"/>
        </a:spcAft>
        <a:defRPr sz="4400">
          <a:solidFill>
            <a:schemeClr val="tx2"/>
          </a:solidFill>
          <a:latin typeface="Arial" charset="0"/>
          <a:cs typeface="Arial" charset="0"/>
        </a:defRPr>
      </a:lvl5pPr>
      <a:lvl6pPr marL="457200" algn="l" rtl="0" eaLnBrk="1" fontAlgn="base" hangingPunct="1">
        <a:spcBef>
          <a:spcPct val="0"/>
        </a:spcBef>
        <a:spcAft>
          <a:spcPct val="0"/>
        </a:spcAft>
        <a:defRPr sz="4400">
          <a:solidFill>
            <a:schemeClr val="tx2"/>
          </a:solidFill>
          <a:latin typeface="Arial" charset="0"/>
          <a:cs typeface="Arial" charset="0"/>
        </a:defRPr>
      </a:lvl6pPr>
      <a:lvl7pPr marL="914400" algn="l" rtl="0" eaLnBrk="1" fontAlgn="base" hangingPunct="1">
        <a:spcBef>
          <a:spcPct val="0"/>
        </a:spcBef>
        <a:spcAft>
          <a:spcPct val="0"/>
        </a:spcAft>
        <a:defRPr sz="4400">
          <a:solidFill>
            <a:schemeClr val="tx2"/>
          </a:solidFill>
          <a:latin typeface="Arial" charset="0"/>
          <a:cs typeface="Arial" charset="0"/>
        </a:defRPr>
      </a:lvl7pPr>
      <a:lvl8pPr marL="1371600" algn="l" rtl="0" eaLnBrk="1" fontAlgn="base" hangingPunct="1">
        <a:spcBef>
          <a:spcPct val="0"/>
        </a:spcBef>
        <a:spcAft>
          <a:spcPct val="0"/>
        </a:spcAft>
        <a:defRPr sz="4400">
          <a:solidFill>
            <a:schemeClr val="tx2"/>
          </a:solidFill>
          <a:latin typeface="Arial" charset="0"/>
          <a:cs typeface="Arial" charset="0"/>
        </a:defRPr>
      </a:lvl8pPr>
      <a:lvl9pPr marL="1828800" algn="l"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defRPr>
            </a:lvl1pPr>
          </a:lstStyle>
          <a:p>
            <a:endParaRPr lang="en-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defRPr>
            </a:lvl1pPr>
          </a:lstStyle>
          <a:p>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defRPr>
            </a:lvl1pPr>
          </a:lstStyle>
          <a:p>
            <a:fld id="{280248F9-46C6-4B60-B443-0B4F07D704DD}" type="slidenum">
              <a:rPr lang="en-CA"/>
              <a:pPr/>
              <a:t>‹#›</a:t>
            </a:fld>
            <a:endParaRPr lang="en-CA"/>
          </a:p>
        </p:txBody>
      </p:sp>
    </p:spTree>
  </p:cSld>
  <p:clrMap bg1="lt1" tx1="dk1" bg2="lt2" tx2="dk2" accent1="accent1" accent2="accent2" accent3="accent3" accent4="accent4" accent5="accent5" accent6="accent6" hlink="hlink" folHlink="folHlink"/>
  <p:sldLayoutIdLst>
    <p:sldLayoutId id="2147483755"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6905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946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smtClean="0"/>
            </a:lvl1pPr>
          </a:lstStyle>
          <a:p>
            <a:pPr>
              <a:defRPr/>
            </a:pPr>
            <a:endParaRPr lang="en-US"/>
          </a:p>
        </p:txBody>
      </p:sp>
      <p:sp>
        <p:nvSpPr>
          <p:cNvPr id="194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946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fld id="{1536AAA9-EF4C-47BF-8F8E-BBFDD845549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Lst>
  <p:transition spd="med">
    <p:fade/>
  </p:transition>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0.xml"/><Relationship Id="rId5" Type="http://schemas.openxmlformats.org/officeDocument/2006/relationships/hyperlink" Target="http://www.telegraph.co.uk/news/main.jhtml;jsessionid=CPOZW1KNXCT2DQFIQMFCFF4AVCBQYIV0?xml=/news/2007/05/08/wherod108.xml" TargetMode="External"/><Relationship Id="rId4" Type="http://schemas.openxmlformats.org/officeDocument/2006/relationships/image" Target="cid:image001.jpg@01C7C464.EBCC31B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0.xml"/><Relationship Id="rId4" Type="http://schemas.openxmlformats.org/officeDocument/2006/relationships/image" Target="cid:image001.jpg@01C7C464.EBCC31B0"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0.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7.xml"/><Relationship Id="rId1" Type="http://schemas.openxmlformats.org/officeDocument/2006/relationships/slideLayout" Target="../slideLayouts/slideLayout40.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40.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0.xml"/><Relationship Id="rId4" Type="http://schemas.openxmlformats.org/officeDocument/2006/relationships/image" Target="../media/image10.gif"/></Relationships>
</file>

<file path=ppt/slides/_rels/slide1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0.xml"/><Relationship Id="rId1" Type="http://schemas.openxmlformats.org/officeDocument/2006/relationships/slideLayout" Target="../slideLayouts/slideLayout40.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2.xml"/><Relationship Id="rId1" Type="http://schemas.openxmlformats.org/officeDocument/2006/relationships/slideLayout" Target="../slideLayouts/slideLayout40.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5.xml"/><Relationship Id="rId1" Type="http://schemas.openxmlformats.org/officeDocument/2006/relationships/slideLayout" Target="../slideLayouts/slideLayout40.xml"/><Relationship Id="rId5" Type="http://schemas.openxmlformats.org/officeDocument/2006/relationships/image" Target="../media/image21.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40.xml"/><Relationship Id="rId4" Type="http://schemas.openxmlformats.org/officeDocument/2006/relationships/image" Target="../media/image23.gif"/></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40.xml"/><Relationship Id="rId4" Type="http://schemas.openxmlformats.org/officeDocument/2006/relationships/image" Target="../media/image23.gif"/></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40.xml"/><Relationship Id="rId5" Type="http://schemas.openxmlformats.org/officeDocument/2006/relationships/image" Target="../media/image23.gif"/><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40.xml"/><Relationship Id="rId4" Type="http://schemas.openxmlformats.org/officeDocument/2006/relationships/image" Target="../media/image10.gif"/></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40.xml"/><Relationship Id="rId4" Type="http://schemas.openxmlformats.org/officeDocument/2006/relationships/image" Target="../media/image10.gif"/></Relationships>
</file>

<file path=ppt/slides/_rels/slide2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1.xml"/><Relationship Id="rId1" Type="http://schemas.openxmlformats.org/officeDocument/2006/relationships/slideLayout" Target="../slideLayouts/slideLayout40.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40.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5.xml"/><Relationship Id="rId1" Type="http://schemas.openxmlformats.org/officeDocument/2006/relationships/slideLayout" Target="../slideLayouts/slideLayout40.xml"/><Relationship Id="rId5" Type="http://schemas.openxmlformats.org/officeDocument/2006/relationships/image" Target="../media/image29.jpeg"/><Relationship Id="rId4" Type="http://schemas.openxmlformats.org/officeDocument/2006/relationships/hyperlink" Target="http://images.google.ca/imgres?imgurl=http://www.crivoice.org/images/cup.gif&amp;imgrefurl=http://www.crivoice.org/comlent.html&amp;h=569&amp;w=698&amp;sz=16&amp;hl=en&amp;start=20&amp;tbnid=rK5zkG-XBPy3VM:&amp;tbnh=113&amp;tbnw=139&amp;prev=/images?q=jeremiah+cup&amp;start=20&amp;as_st=y&amp;gbv=2&amp;ndsp=20&amp;svnum=10&amp;hl=en&amp;sa=N"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40.xml"/><Relationship Id="rId6" Type="http://schemas.openxmlformats.org/officeDocument/2006/relationships/image" Target="../media/image32.png"/><Relationship Id="rId5" Type="http://schemas.openxmlformats.org/officeDocument/2006/relationships/image" Target="../media/image31.tiff"/><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40.xml"/><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40.xml"/><Relationship Id="rId6" Type="http://schemas.openxmlformats.org/officeDocument/2006/relationships/image" Target="../media/image32.png"/><Relationship Id="rId5" Type="http://schemas.openxmlformats.org/officeDocument/2006/relationships/image" Target="../media/image31.tiff"/><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40.xml"/><Relationship Id="rId5" Type="http://schemas.openxmlformats.org/officeDocument/2006/relationships/image" Target="../media/image14.png"/><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29.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40.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9.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40.xml"/><Relationship Id="rId5" Type="http://schemas.openxmlformats.org/officeDocument/2006/relationships/image" Target="../media/image46.png"/><Relationship Id="rId4" Type="http://schemas.openxmlformats.org/officeDocument/2006/relationships/image" Target="../media/image45.jpeg"/></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6.xml"/><Relationship Id="rId1" Type="http://schemas.openxmlformats.org/officeDocument/2006/relationships/slideLayout" Target="../slideLayouts/slideLayout40.xml"/><Relationship Id="rId5" Type="http://schemas.openxmlformats.org/officeDocument/2006/relationships/image" Target="../media/image47.png"/><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8.xml"/><Relationship Id="rId1" Type="http://schemas.openxmlformats.org/officeDocument/2006/relationships/slideLayout" Target="../slideLayouts/slideLayout40.xml"/><Relationship Id="rId6" Type="http://schemas.openxmlformats.org/officeDocument/2006/relationships/image" Target="../media/image5.jpeg"/><Relationship Id="rId5" Type="http://schemas.openxmlformats.org/officeDocument/2006/relationships/image" Target="../media/image48.jpeg"/><Relationship Id="rId4" Type="http://schemas.openxmlformats.org/officeDocument/2006/relationships/hyperlink" Target="http://av.rds.yahoo.com/_ylt=A0Je5XO8Z3lGXQYAbV5vCqMX;_ylu=X3oDMTBvMmFkM29rBHBndANhdl9pbWdfcmVzdWx0BHNlYwNzcg--/SIG=11s261iu5/EXP=1182447932/**http:/netnet.net/~dciango/story3.html"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9.xml"/><Relationship Id="rId1" Type="http://schemas.openxmlformats.org/officeDocument/2006/relationships/slideLayout" Target="../slideLayouts/slideLayout40.xml"/><Relationship Id="rId6" Type="http://schemas.openxmlformats.org/officeDocument/2006/relationships/image" Target="../media/image50.jpeg"/><Relationship Id="rId5" Type="http://schemas.openxmlformats.org/officeDocument/2006/relationships/image" Target="../media/image5.jpeg"/><Relationship Id="rId4" Type="http://schemas.openxmlformats.org/officeDocument/2006/relationships/image" Target="../media/image16.jpeg"/></Relationships>
</file>

<file path=ppt/slides/_rels/slide4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0.xml"/><Relationship Id="rId1" Type="http://schemas.openxmlformats.org/officeDocument/2006/relationships/slideLayout" Target="../slideLayouts/slideLayout40.xml"/><Relationship Id="rId5" Type="http://schemas.openxmlformats.org/officeDocument/2006/relationships/image" Target="../media/image5.jpeg"/><Relationship Id="rId4" Type="http://schemas.openxmlformats.org/officeDocument/2006/relationships/image" Target="../media/image52.jpeg"/></Relationships>
</file>

<file path=ppt/slides/_rels/slide4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1.xml"/><Relationship Id="rId1" Type="http://schemas.openxmlformats.org/officeDocument/2006/relationships/slideLayout" Target="../slideLayouts/slideLayout40.xml"/><Relationship Id="rId5" Type="http://schemas.openxmlformats.org/officeDocument/2006/relationships/image" Target="../media/image54.jpeg"/><Relationship Id="rId4" Type="http://schemas.openxmlformats.org/officeDocument/2006/relationships/image" Target="../media/image53.jpeg"/></Relationships>
</file>

<file path=ppt/slides/_rels/slide4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2.xml"/><Relationship Id="rId1" Type="http://schemas.openxmlformats.org/officeDocument/2006/relationships/slideLayout" Target="../slideLayouts/slideLayout40.xml"/><Relationship Id="rId6" Type="http://schemas.openxmlformats.org/officeDocument/2006/relationships/image" Target="../media/image5.jpeg"/><Relationship Id="rId5" Type="http://schemas.openxmlformats.org/officeDocument/2006/relationships/image" Target="../media/image57.jpeg"/><Relationship Id="rId4" Type="http://schemas.openxmlformats.org/officeDocument/2006/relationships/image" Target="../media/image56.jpeg"/></Relationships>
</file>

<file path=ppt/slides/_rels/slide4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3.xml"/><Relationship Id="rId1" Type="http://schemas.openxmlformats.org/officeDocument/2006/relationships/slideLayout" Target="../slideLayouts/slideLayout40.xml"/><Relationship Id="rId5" Type="http://schemas.openxmlformats.org/officeDocument/2006/relationships/image" Target="../media/image5.jpeg"/><Relationship Id="rId4" Type="http://schemas.openxmlformats.org/officeDocument/2006/relationships/image" Target="../media/image59.jpeg"/></Relationships>
</file>

<file path=ppt/slides/_rels/slide4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60.jpeg"/><Relationship Id="rId7" Type="http://schemas.openxmlformats.org/officeDocument/2006/relationships/image" Target="../media/image63.jpeg"/><Relationship Id="rId2" Type="http://schemas.openxmlformats.org/officeDocument/2006/relationships/notesSlide" Target="../notesSlides/notesSlide44.xml"/><Relationship Id="rId1" Type="http://schemas.openxmlformats.org/officeDocument/2006/relationships/slideLayout" Target="../slideLayouts/slideLayout40.xml"/><Relationship Id="rId6" Type="http://schemas.openxmlformats.org/officeDocument/2006/relationships/image" Target="../media/image62.jpeg"/><Relationship Id="rId5" Type="http://schemas.openxmlformats.org/officeDocument/2006/relationships/hyperlink" Target="http://av.rds.yahoo.com/_ylt=A0Je5W3jeXlGB.IAvgdvCqMX;_ylu=X3oDMTBvMmFkM29rBHBndANhdl9pbWdfcmVzdWx0BHNlYwNzcg--/SIG=125klo297/EXP=1182452579/**http:/greywolf.critter.net/images/ad&amp;d/clipart" TargetMode="External"/><Relationship Id="rId4" Type="http://schemas.openxmlformats.org/officeDocument/2006/relationships/image" Target="../media/image61.jpeg"/><Relationship Id="rId9" Type="http://schemas.openxmlformats.org/officeDocument/2006/relationships/image" Target="../media/image5.jpeg"/></Relationships>
</file>

<file path=ppt/slides/_rels/slide4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65.jpeg"/><Relationship Id="rId7" Type="http://schemas.openxmlformats.org/officeDocument/2006/relationships/image" Target="../media/image68.gif"/><Relationship Id="rId2" Type="http://schemas.openxmlformats.org/officeDocument/2006/relationships/notesSlide" Target="../notesSlides/notesSlide45.xml"/><Relationship Id="rId1" Type="http://schemas.openxmlformats.org/officeDocument/2006/relationships/slideLayout" Target="../slideLayouts/slideLayout40.xml"/><Relationship Id="rId6" Type="http://schemas.openxmlformats.org/officeDocument/2006/relationships/image" Target="../media/image67.gif"/><Relationship Id="rId5" Type="http://schemas.openxmlformats.org/officeDocument/2006/relationships/image" Target="../media/image66.jpeg"/><Relationship Id="rId4" Type="http://schemas.openxmlformats.org/officeDocument/2006/relationships/hyperlink" Target="http://images.google.ca/imgres?imgurl=http://www.global-b2b-network.com/direct/dbimage/50235164/Granite_Stone_Blocks.jpg&amp;imgrefurl=http://www.global-b2b-network.com/b2b/13/16/676/page7/&amp;h=360&amp;w=360&amp;sz=35&amp;hl=en&amp;start=4&amp;tbnid=2fyAzheaIDxtlM:&amp;tbnh=121&amp;tbnw=121&amp;prev=/images?q=stone+blocks&amp;gbv=2&amp;svnum=10&amp;hl=en"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71.jpeg"/><Relationship Id="rId4" Type="http://schemas.openxmlformats.org/officeDocument/2006/relationships/image" Target="../media/image70.jpeg"/></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50.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50.xml"/><Relationship Id="rId1" Type="http://schemas.openxmlformats.org/officeDocument/2006/relationships/slideLayout" Target="../slideLayouts/slideLayout40.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2.xml"/><Relationship Id="rId1" Type="http://schemas.openxmlformats.org/officeDocument/2006/relationships/slideLayout" Target="../slideLayouts/slideLayout40.xml"/><Relationship Id="rId5" Type="http://schemas.openxmlformats.org/officeDocument/2006/relationships/image" Target="../media/image47.png"/><Relationship Id="rId4" Type="http://schemas.openxmlformats.org/officeDocument/2006/relationships/image" Target="../media/image32.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3" Type="http://schemas.openxmlformats.org/officeDocument/2006/relationships/image" Target="../media/image75.gif"/><Relationship Id="rId2" Type="http://schemas.openxmlformats.org/officeDocument/2006/relationships/notesSlide" Target="../notesSlides/notesSlide54.xml"/><Relationship Id="rId1" Type="http://schemas.openxmlformats.org/officeDocument/2006/relationships/slideLayout" Target="../slideLayouts/slideLayout4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8.xml"/><Relationship Id="rId1" Type="http://schemas.openxmlformats.org/officeDocument/2006/relationships/slideLayout" Target="../slideLayouts/slideLayout40.xml"/><Relationship Id="rId5" Type="http://schemas.openxmlformats.org/officeDocument/2006/relationships/image" Target="../media/image77.jpeg"/><Relationship Id="rId4" Type="http://schemas.openxmlformats.org/officeDocument/2006/relationships/image" Target="../media/image76.gif"/></Relationships>
</file>

<file path=ppt/slides/_rels/slide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9.xml"/><Relationship Id="rId1" Type="http://schemas.openxmlformats.org/officeDocument/2006/relationships/slideLayout" Target="../slideLayouts/slideLayout40.xml"/><Relationship Id="rId4" Type="http://schemas.openxmlformats.org/officeDocument/2006/relationships/image" Target="../media/image78.png"/></Relationships>
</file>

<file path=ppt/slides/_rels/slide6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0.xml"/><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6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2.xml"/><Relationship Id="rId1" Type="http://schemas.openxmlformats.org/officeDocument/2006/relationships/slideLayout" Target="../slideLayouts/slideLayout40.xml"/><Relationship Id="rId5" Type="http://schemas.openxmlformats.org/officeDocument/2006/relationships/image" Target="../media/image82.gif"/><Relationship Id="rId4" Type="http://schemas.openxmlformats.org/officeDocument/2006/relationships/image" Target="../media/image81.jpeg"/></Relationships>
</file>

<file path=ppt/slides/_rels/slide6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4.xml"/><Relationship Id="rId1" Type="http://schemas.openxmlformats.org/officeDocument/2006/relationships/slideLayout" Target="../slideLayouts/slideLayout40.xml"/><Relationship Id="rId4" Type="http://schemas.openxmlformats.org/officeDocument/2006/relationships/image" Target="../media/image84.jpeg"/></Relationships>
</file>

<file path=ppt/slides/_rels/slide6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5.xml"/><Relationship Id="rId1" Type="http://schemas.openxmlformats.org/officeDocument/2006/relationships/slideLayout" Target="../slideLayouts/slideLayout40.xml"/><Relationship Id="rId4" Type="http://schemas.openxmlformats.org/officeDocument/2006/relationships/image" Target="../media/image86.jpeg"/></Relationships>
</file>

<file path=ppt/slides/_rels/slide6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6.xml"/><Relationship Id="rId1" Type="http://schemas.openxmlformats.org/officeDocument/2006/relationships/slideLayout" Target="../slideLayouts/slideLayout40.xml"/><Relationship Id="rId4" Type="http://schemas.openxmlformats.org/officeDocument/2006/relationships/image" Target="../media/image83.png"/></Relationships>
</file>

<file path=ppt/slides/_rels/slide6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7.xml"/><Relationship Id="rId1" Type="http://schemas.openxmlformats.org/officeDocument/2006/relationships/slideLayout" Target="../slideLayouts/slideLayout40.xml"/><Relationship Id="rId4" Type="http://schemas.openxmlformats.org/officeDocument/2006/relationships/image" Target="../media/image84.jpeg"/></Relationships>
</file>

<file path=ppt/slides/_rels/slide68.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8.xml"/><Relationship Id="rId1" Type="http://schemas.openxmlformats.org/officeDocument/2006/relationships/slideLayout" Target="../slideLayouts/slideLayout40.xml"/><Relationship Id="rId5" Type="http://schemas.openxmlformats.org/officeDocument/2006/relationships/image" Target="../media/image90.jpeg"/><Relationship Id="rId4" Type="http://schemas.openxmlformats.org/officeDocument/2006/relationships/image" Target="../media/image89.jpeg"/></Relationships>
</file>

<file path=ppt/slides/_rels/slide6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9.xml"/><Relationship Id="rId1" Type="http://schemas.openxmlformats.org/officeDocument/2006/relationships/slideLayout" Target="../slideLayouts/slideLayout40.xml"/><Relationship Id="rId5" Type="http://schemas.openxmlformats.org/officeDocument/2006/relationships/image" Target="../media/image91.jpeg"/><Relationship Id="rId4" Type="http://schemas.openxmlformats.org/officeDocument/2006/relationships/image" Target="../media/image83.png"/></Relationships>
</file>

<file path=ppt/slides/_rels/slide7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0.xml"/><Relationship Id="rId1" Type="http://schemas.openxmlformats.org/officeDocument/2006/relationships/slideLayout" Target="../slideLayouts/slideLayout40.xml"/><Relationship Id="rId5" Type="http://schemas.openxmlformats.org/officeDocument/2006/relationships/image" Target="../media/image93.jpeg"/><Relationship Id="rId4" Type="http://schemas.openxmlformats.org/officeDocument/2006/relationships/image" Target="../media/image83.png"/></Relationships>
</file>

<file path=ppt/slides/_rels/slide7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1.xml"/><Relationship Id="rId1" Type="http://schemas.openxmlformats.org/officeDocument/2006/relationships/slideLayout" Target="../slideLayouts/slideLayout40.xml"/><Relationship Id="rId4" Type="http://schemas.openxmlformats.org/officeDocument/2006/relationships/image" Target="../media/image94.png"/></Relationships>
</file>

<file path=ppt/slides/_rels/slide7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2.xml"/><Relationship Id="rId1" Type="http://schemas.openxmlformats.org/officeDocument/2006/relationships/slideLayout" Target="../slideLayouts/slideLayout40.xml"/><Relationship Id="rId5" Type="http://schemas.openxmlformats.org/officeDocument/2006/relationships/image" Target="../media/image97.png"/><Relationship Id="rId4" Type="http://schemas.openxmlformats.org/officeDocument/2006/relationships/image" Target="../media/image96.png"/></Relationships>
</file>

<file path=ppt/slides/_rels/slide7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73.xml"/><Relationship Id="rId1" Type="http://schemas.openxmlformats.org/officeDocument/2006/relationships/slideLayout" Target="../slideLayouts/slideLayout40.xml"/><Relationship Id="rId5" Type="http://schemas.openxmlformats.org/officeDocument/2006/relationships/image" Target="../media/image98.png"/><Relationship Id="rId4" Type="http://schemas.openxmlformats.org/officeDocument/2006/relationships/image" Target="../media/image91.jpeg"/></Relationships>
</file>

<file path=ppt/slides/_rels/slide7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4.xml"/><Relationship Id="rId1" Type="http://schemas.openxmlformats.org/officeDocument/2006/relationships/slideLayout" Target="../slideLayouts/slideLayout40.xml"/><Relationship Id="rId6" Type="http://schemas.openxmlformats.org/officeDocument/2006/relationships/image" Target="../media/image59.jpeg"/><Relationship Id="rId5" Type="http://schemas.openxmlformats.org/officeDocument/2006/relationships/image" Target="../media/image99.jpeg"/><Relationship Id="rId4" Type="http://schemas.openxmlformats.org/officeDocument/2006/relationships/hyperlink" Target="http://www.knightsedge.com/medieval-weapons/dungeon-ball-chain-2613g.jpg"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5.xml"/><Relationship Id="rId1" Type="http://schemas.openxmlformats.org/officeDocument/2006/relationships/slideLayout" Target="../slideLayouts/slideLayout40.xml"/><Relationship Id="rId4" Type="http://schemas.openxmlformats.org/officeDocument/2006/relationships/image" Target="../media/image59.jpeg"/></Relationships>
</file>

<file path=ppt/slides/_rels/slide7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6.xml"/><Relationship Id="rId1" Type="http://schemas.openxmlformats.org/officeDocument/2006/relationships/slideLayout" Target="../slideLayouts/slideLayout40.xml"/><Relationship Id="rId5" Type="http://schemas.openxmlformats.org/officeDocument/2006/relationships/image" Target="../media/image102.png"/><Relationship Id="rId4" Type="http://schemas.openxmlformats.org/officeDocument/2006/relationships/image" Target="../media/image101.png"/></Relationships>
</file>

<file path=ppt/slides/_rels/slide7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7.xml"/><Relationship Id="rId1" Type="http://schemas.openxmlformats.org/officeDocument/2006/relationships/slideLayout" Target="../slideLayouts/slideLayout40.xml"/><Relationship Id="rId5" Type="http://schemas.openxmlformats.org/officeDocument/2006/relationships/image" Target="../media/image48.jpeg"/><Relationship Id="rId4" Type="http://schemas.openxmlformats.org/officeDocument/2006/relationships/hyperlink" Target="http://av.rds.yahoo.com/_ylt=A0Je5XO8Z3lGXQYAbV5vCqMX;_ylu=X3oDMTBvMmFkM29rBHBndANhdl9pbWdfcmVzdWx0BHNlYwNzcg--/SIG=11s261iu5/EXP=1182447932/**http:/netnet.net/~dciango/story3.html" TargetMode="External"/></Relationships>
</file>

<file path=ppt/slides/_rels/slide78.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3.png"/><Relationship Id="rId7" Type="http://schemas.openxmlformats.org/officeDocument/2006/relationships/image" Target="../media/image106.jpeg"/><Relationship Id="rId2" Type="http://schemas.openxmlformats.org/officeDocument/2006/relationships/notesSlide" Target="../notesSlides/notesSlide78.xml"/><Relationship Id="rId1" Type="http://schemas.openxmlformats.org/officeDocument/2006/relationships/slideLayout" Target="../slideLayouts/slideLayout4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83.png"/></Relationships>
</file>

<file path=ppt/slides/_rels/slide7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9.xml"/><Relationship Id="rId1" Type="http://schemas.openxmlformats.org/officeDocument/2006/relationships/slideLayout" Target="../slideLayouts/slideLayout40.xml"/><Relationship Id="rId4" Type="http://schemas.openxmlformats.org/officeDocument/2006/relationships/image" Target="../media/image52.jpeg"/></Relationships>
</file>

<file path=ppt/slides/_rels/slide8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80.xml"/><Relationship Id="rId1" Type="http://schemas.openxmlformats.org/officeDocument/2006/relationships/slideLayout" Target="../slideLayouts/slideLayout40.xml"/><Relationship Id="rId4" Type="http://schemas.openxmlformats.org/officeDocument/2006/relationships/image" Target="../media/image54.jpeg"/></Relationships>
</file>

<file path=ppt/slides/_rels/slide8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1.xml"/><Relationship Id="rId1" Type="http://schemas.openxmlformats.org/officeDocument/2006/relationships/slideLayout" Target="../slideLayouts/slideLayout40.xml"/><Relationship Id="rId5" Type="http://schemas.openxmlformats.org/officeDocument/2006/relationships/image" Target="../media/image50.jpeg"/><Relationship Id="rId4" Type="http://schemas.openxmlformats.org/officeDocument/2006/relationships/image" Target="../media/image16.jpeg"/></Relationships>
</file>

<file path=ppt/slides/_rels/slide8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2.xml"/><Relationship Id="rId1" Type="http://schemas.openxmlformats.org/officeDocument/2006/relationships/slideLayout" Target="../slideLayouts/slideLayout40.xml"/><Relationship Id="rId4" Type="http://schemas.openxmlformats.org/officeDocument/2006/relationships/image" Target="../media/image84.jpeg"/></Relationships>
</file>

<file path=ppt/slides/_rels/slide8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3.xml"/><Relationship Id="rId1" Type="http://schemas.openxmlformats.org/officeDocument/2006/relationships/slideLayout" Target="../slideLayouts/slideLayout40.xml"/><Relationship Id="rId4" Type="http://schemas.openxmlformats.org/officeDocument/2006/relationships/image" Target="../media/image14.png"/></Relationships>
</file>

<file path=ppt/slides/_rels/slide8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84.xml"/><Relationship Id="rId1" Type="http://schemas.openxmlformats.org/officeDocument/2006/relationships/slideLayout" Target="../slideLayouts/slideLayout40.xml"/><Relationship Id="rId4" Type="http://schemas.openxmlformats.org/officeDocument/2006/relationships/image" Target="../media/image101.png"/></Relationships>
</file>

<file path=ppt/slides/_rels/slide8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5.xml"/><Relationship Id="rId1" Type="http://schemas.openxmlformats.org/officeDocument/2006/relationships/slideLayout" Target="../slideLayouts/slideLayout40.xml"/><Relationship Id="rId4" Type="http://schemas.openxmlformats.org/officeDocument/2006/relationships/image" Target="../media/image109.jpeg"/></Relationships>
</file>

<file path=ppt/slides/_rels/slide8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6.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7.xml"/><Relationship Id="rId1" Type="http://schemas.openxmlformats.org/officeDocument/2006/relationships/slideLayout" Target="../slideLayouts/slideLayout40.xml"/><Relationship Id="rId5" Type="http://schemas.openxmlformats.org/officeDocument/2006/relationships/image" Target="../media/image111.jpeg"/><Relationship Id="rId4" Type="http://schemas.openxmlformats.org/officeDocument/2006/relationships/image" Target="../media/image81.jpeg"/></Relationships>
</file>

<file path=ppt/slides/_rels/slide8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88.xml"/><Relationship Id="rId1" Type="http://schemas.openxmlformats.org/officeDocument/2006/relationships/slideLayout" Target="../slideLayouts/slideLayout40.xml"/><Relationship Id="rId4" Type="http://schemas.openxmlformats.org/officeDocument/2006/relationships/image" Target="../media/image81.jpeg"/></Relationships>
</file>

<file path=ppt/slides/_rels/slide89.xml.rels><?xml version="1.0" encoding="UTF-8" standalone="yes"?>
<Relationships xmlns="http://schemas.openxmlformats.org/package/2006/relationships"><Relationship Id="rId3" Type="http://schemas.openxmlformats.org/officeDocument/2006/relationships/image" Target="../media/image112.wmf"/><Relationship Id="rId2" Type="http://schemas.openxmlformats.org/officeDocument/2006/relationships/notesSlide" Target="../notesSlides/notesSlide89.xml"/><Relationship Id="rId1" Type="http://schemas.openxmlformats.org/officeDocument/2006/relationships/slideLayout" Target="../slideLayouts/slideLayout40.xml"/></Relationships>
</file>

<file path=ppt/slides/_rels/slide9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0.xml"/><Relationship Id="rId1" Type="http://schemas.openxmlformats.org/officeDocument/2006/relationships/slideLayout" Target="../slideLayouts/slideLayout40.xml"/><Relationship Id="rId6" Type="http://schemas.openxmlformats.org/officeDocument/2006/relationships/image" Target="../media/image99.jpeg"/><Relationship Id="rId5" Type="http://schemas.openxmlformats.org/officeDocument/2006/relationships/hyperlink" Target="http://www.knightsedge.com/medieval-weapons/dungeon-ball-chain-2613g.jpg" TargetMode="External"/><Relationship Id="rId4" Type="http://schemas.openxmlformats.org/officeDocument/2006/relationships/image" Target="../media/image114.jpeg"/></Relationships>
</file>

<file path=ppt/slides/_rels/slide9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91.xml"/><Relationship Id="rId1" Type="http://schemas.openxmlformats.org/officeDocument/2006/relationships/slideLayout" Target="../slideLayouts/slideLayout40.xml"/><Relationship Id="rId5" Type="http://schemas.openxmlformats.org/officeDocument/2006/relationships/image" Target="../media/image50.jpeg"/><Relationship Id="rId4" Type="http://schemas.openxmlformats.org/officeDocument/2006/relationships/image" Target="../media/image16.jpeg"/></Relationships>
</file>

<file path=ppt/slides/_rels/slide92.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60.jpeg"/><Relationship Id="rId7" Type="http://schemas.openxmlformats.org/officeDocument/2006/relationships/image" Target="../media/image63.jpeg"/><Relationship Id="rId2" Type="http://schemas.openxmlformats.org/officeDocument/2006/relationships/notesSlide" Target="../notesSlides/notesSlide92.xml"/><Relationship Id="rId1" Type="http://schemas.openxmlformats.org/officeDocument/2006/relationships/slideLayout" Target="../slideLayouts/slideLayout40.xml"/><Relationship Id="rId6" Type="http://schemas.openxmlformats.org/officeDocument/2006/relationships/image" Target="../media/image62.jpeg"/><Relationship Id="rId5" Type="http://schemas.openxmlformats.org/officeDocument/2006/relationships/hyperlink" Target="http://av.rds.yahoo.com/_ylt=A0Je5W3jeXlGB.IAvgdvCqMX;_ylu=X3oDMTBvMmFkM29rBHBndANhdl9pbWdfcmVzdWx0BHNlYwNzcg--/SIG=125klo297/EXP=1182452579/**http:/greywolf.critter.net/images/ad&amp;d/clipart" TargetMode="External"/><Relationship Id="rId4" Type="http://schemas.openxmlformats.org/officeDocument/2006/relationships/image" Target="../media/image61.jpeg"/></Relationships>
</file>

<file path=ppt/slides/_rels/slide9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3.xml"/><Relationship Id="rId1" Type="http://schemas.openxmlformats.org/officeDocument/2006/relationships/slideLayout" Target="../slideLayouts/slideLayout40.xml"/><Relationship Id="rId5" Type="http://schemas.openxmlformats.org/officeDocument/2006/relationships/image" Target="../media/image116.png"/><Relationship Id="rId4" Type="http://schemas.openxmlformats.org/officeDocument/2006/relationships/image" Target="../media/image115.jpeg"/></Relationships>
</file>

<file path=ppt/slides/_rels/slide9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4.xml"/><Relationship Id="rId1" Type="http://schemas.openxmlformats.org/officeDocument/2006/relationships/slideLayout" Target="../slideLayouts/slideLayout40.xml"/><Relationship Id="rId5" Type="http://schemas.openxmlformats.org/officeDocument/2006/relationships/image" Target="../media/image115.jpeg"/><Relationship Id="rId4" Type="http://schemas.openxmlformats.org/officeDocument/2006/relationships/image" Target="../media/image19.jpeg"/></Relationships>
</file>

<file path=ppt/slides/_rels/slide9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5.xml"/><Relationship Id="rId1" Type="http://schemas.openxmlformats.org/officeDocument/2006/relationships/slideLayout" Target="../slideLayouts/slideLayout40.xml"/><Relationship Id="rId5" Type="http://schemas.openxmlformats.org/officeDocument/2006/relationships/image" Target="../media/image83.png"/><Relationship Id="rId4" Type="http://schemas.openxmlformats.org/officeDocument/2006/relationships/image" Target="../media/image118.jpe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0.xml"/></Relationships>
</file>

<file path=ppt/slides/_rels/slide97.xml.rels><?xml version="1.0" encoding="UTF-8" standalone="yes"?>
<Relationships xmlns="http://schemas.openxmlformats.org/package/2006/relationships"><Relationship Id="rId3" Type="http://schemas.openxmlformats.org/officeDocument/2006/relationships/image" Target="../media/image119.gif"/><Relationship Id="rId2" Type="http://schemas.openxmlformats.org/officeDocument/2006/relationships/notesSlide" Target="../notesSlides/notesSlide97.xml"/><Relationship Id="rId1" Type="http://schemas.openxmlformats.org/officeDocument/2006/relationships/slideLayout" Target="../slideLayouts/slideLayout40.xml"/><Relationship Id="rId5" Type="http://schemas.openxmlformats.org/officeDocument/2006/relationships/image" Target="../media/image80.jpeg"/><Relationship Id="rId4" Type="http://schemas.openxmlformats.org/officeDocument/2006/relationships/image" Target="../media/image120.jpeg"/></Relationships>
</file>

<file path=ppt/slides/_rels/slide98.xml.rels><?xml version="1.0" encoding="UTF-8" standalone="yes"?>
<Relationships xmlns="http://schemas.openxmlformats.org/package/2006/relationships"><Relationship Id="rId3" Type="http://schemas.openxmlformats.org/officeDocument/2006/relationships/image" Target="../media/image119.gif"/><Relationship Id="rId2" Type="http://schemas.openxmlformats.org/officeDocument/2006/relationships/notesSlide" Target="../notesSlides/notesSlide98.xml"/><Relationship Id="rId1" Type="http://schemas.openxmlformats.org/officeDocument/2006/relationships/slideLayout" Target="../slideLayouts/slideLayout40.xml"/><Relationship Id="rId6" Type="http://schemas.openxmlformats.org/officeDocument/2006/relationships/image" Target="../media/image121.jpeg"/><Relationship Id="rId5" Type="http://schemas.openxmlformats.org/officeDocument/2006/relationships/image" Target="../media/image80.jpeg"/><Relationship Id="rId4" Type="http://schemas.openxmlformats.org/officeDocument/2006/relationships/image" Target="../media/image120.jpeg"/></Relationships>
</file>

<file path=ppt/slides/_rels/slide99.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3.png"/><Relationship Id="rId7" Type="http://schemas.openxmlformats.org/officeDocument/2006/relationships/image" Target="../media/image106.jpeg"/><Relationship Id="rId2" Type="http://schemas.openxmlformats.org/officeDocument/2006/relationships/notesSlide" Target="../notesSlides/notesSlide99.xml"/><Relationship Id="rId1" Type="http://schemas.openxmlformats.org/officeDocument/2006/relationships/slideLayout" Target="../slideLayouts/slideLayout40.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83.png"/></Relationships>
</file>

<file path=ppt/slides/_rels/slide100.xml.rels><?xml version="1.0" encoding="UTF-8" standalone="yes"?>
<Relationships xmlns="http://schemas.openxmlformats.org/package/2006/relationships"><Relationship Id="rId3" Type="http://schemas.openxmlformats.org/officeDocument/2006/relationships/image" Target="../media/image119.gif"/><Relationship Id="rId2" Type="http://schemas.openxmlformats.org/officeDocument/2006/relationships/notesSlide" Target="../notesSlides/notesSlide100.xml"/><Relationship Id="rId1" Type="http://schemas.openxmlformats.org/officeDocument/2006/relationships/slideLayout" Target="../slideLayouts/slideLayout40.xml"/><Relationship Id="rId5" Type="http://schemas.openxmlformats.org/officeDocument/2006/relationships/image" Target="../media/image80.jpeg"/><Relationship Id="rId4" Type="http://schemas.openxmlformats.org/officeDocument/2006/relationships/image" Target="../media/image120.jpe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40.xml"/></Relationships>
</file>

<file path=ppt/slides/_rels/slide10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2.xml"/><Relationship Id="rId1" Type="http://schemas.openxmlformats.org/officeDocument/2006/relationships/slideLayout" Target="../slideLayouts/slideLayout40.xml"/><Relationship Id="rId4" Type="http://schemas.openxmlformats.org/officeDocument/2006/relationships/image" Target="../media/image122.png"/></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40.xml"/></Relationships>
</file>

<file path=ppt/slides/_rels/slide10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4.xml"/><Relationship Id="rId1" Type="http://schemas.openxmlformats.org/officeDocument/2006/relationships/slideLayout" Target="../slideLayouts/slideLayout40.xml"/><Relationship Id="rId5" Type="http://schemas.openxmlformats.org/officeDocument/2006/relationships/image" Target="../media/image115.jpeg"/><Relationship Id="rId4" Type="http://schemas.openxmlformats.org/officeDocument/2006/relationships/image" Target="../media/image117.jpeg"/></Relationships>
</file>

<file path=ppt/slides/_rels/slide10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05.xml"/><Relationship Id="rId1" Type="http://schemas.openxmlformats.org/officeDocument/2006/relationships/slideLayout" Target="../slideLayouts/slideLayout45.xml"/><Relationship Id="rId6" Type="http://schemas.openxmlformats.org/officeDocument/2006/relationships/image" Target="../media/image126.jpeg"/><Relationship Id="rId5" Type="http://schemas.openxmlformats.org/officeDocument/2006/relationships/image" Target="../media/image125.jpeg"/><Relationship Id="rId4" Type="http://schemas.openxmlformats.org/officeDocument/2006/relationships/image" Target="../media/image124.png"/></Relationships>
</file>

<file path=ppt/slides/_rels/slide10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06.xml"/><Relationship Id="rId1" Type="http://schemas.openxmlformats.org/officeDocument/2006/relationships/slideLayout" Target="../slideLayouts/slideLayout45.xml"/><Relationship Id="rId4" Type="http://schemas.openxmlformats.org/officeDocument/2006/relationships/image" Target="../media/image125.jpeg"/></Relationships>
</file>

<file path=ppt/slides/_rels/slide10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07.xml"/><Relationship Id="rId1" Type="http://schemas.openxmlformats.org/officeDocument/2006/relationships/slideLayout" Target="../slideLayouts/slideLayout45.xml"/><Relationship Id="rId5" Type="http://schemas.openxmlformats.org/officeDocument/2006/relationships/image" Target="../media/image127.png"/><Relationship Id="rId4" Type="http://schemas.openxmlformats.org/officeDocument/2006/relationships/image" Target="../media/image124.png"/></Relationships>
</file>

<file path=ppt/slides/_rels/slide108.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08.xml"/><Relationship Id="rId1" Type="http://schemas.openxmlformats.org/officeDocument/2006/relationships/slideLayout" Target="../slideLayouts/slideLayout40.xml"/></Relationships>
</file>

<file path=ppt/slides/_rels/slide10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09.xml"/><Relationship Id="rId1" Type="http://schemas.openxmlformats.org/officeDocument/2006/relationships/slideLayout" Target="../slideLayouts/slideLayout40.xml"/></Relationships>
</file>

<file path=ppt/slides/_rels/slide11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0.xml"/><Relationship Id="rId1" Type="http://schemas.openxmlformats.org/officeDocument/2006/relationships/slideLayout" Target="../slideLayouts/slideLayout40.xml"/><Relationship Id="rId4" Type="http://schemas.openxmlformats.org/officeDocument/2006/relationships/image" Target="../media/image130.jpeg"/></Relationships>
</file>

<file path=ppt/slides/_rels/slide111.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111.xml"/><Relationship Id="rId1" Type="http://schemas.openxmlformats.org/officeDocument/2006/relationships/slideLayout" Target="../slideLayouts/slideLayout40.xml"/><Relationship Id="rId5" Type="http://schemas.openxmlformats.org/officeDocument/2006/relationships/image" Target="../media/image54.jpeg"/><Relationship Id="rId4" Type="http://schemas.openxmlformats.org/officeDocument/2006/relationships/image" Target="../media/image132.jpeg"/></Relationships>
</file>

<file path=ppt/slides/_rels/slide112.xml.rels><?xml version="1.0" encoding="UTF-8" standalone="yes"?>
<Relationships xmlns="http://schemas.openxmlformats.org/package/2006/relationships"><Relationship Id="rId3" Type="http://schemas.openxmlformats.org/officeDocument/2006/relationships/image" Target="../media/image20.gif"/><Relationship Id="rId7" Type="http://schemas.openxmlformats.org/officeDocument/2006/relationships/image" Target="../media/image134.jpeg"/><Relationship Id="rId2" Type="http://schemas.openxmlformats.org/officeDocument/2006/relationships/notesSlide" Target="../notesSlides/notesSlide112.xml"/><Relationship Id="rId1" Type="http://schemas.openxmlformats.org/officeDocument/2006/relationships/slideLayout" Target="../slideLayouts/slideLayout40.xml"/><Relationship Id="rId6" Type="http://schemas.openxmlformats.org/officeDocument/2006/relationships/image" Target="../media/image21.jpeg"/><Relationship Id="rId5" Type="http://schemas.openxmlformats.org/officeDocument/2006/relationships/image" Target="../media/image133.jpeg"/><Relationship Id="rId4" Type="http://schemas.openxmlformats.org/officeDocument/2006/relationships/image" Target="../media/image19.jpe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46.xml"/></Relationships>
</file>

<file path=ppt/slides/_rels/slide11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16.xml"/><Relationship Id="rId1" Type="http://schemas.openxmlformats.org/officeDocument/2006/relationships/slideLayout" Target="../slideLayouts/slideLayout29.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17.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17.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18.xml.rels><?xml version="1.0" encoding="UTF-8" standalone="yes"?>
<Relationships xmlns="http://schemas.openxmlformats.org/package/2006/relationships"><Relationship Id="rId8" Type="http://schemas.openxmlformats.org/officeDocument/2006/relationships/image" Target="../media/image141.jpeg"/><Relationship Id="rId3" Type="http://schemas.openxmlformats.org/officeDocument/2006/relationships/image" Target="../media/image136.jpeg"/><Relationship Id="rId7" Type="http://schemas.openxmlformats.org/officeDocument/2006/relationships/image" Target="../media/image140.jpeg"/><Relationship Id="rId2" Type="http://schemas.openxmlformats.org/officeDocument/2006/relationships/notesSlide" Target="../notesSlides/notesSlide118.xml"/><Relationship Id="rId1" Type="http://schemas.openxmlformats.org/officeDocument/2006/relationships/slideLayout" Target="../slideLayouts/slideLayout7.xml"/><Relationship Id="rId6" Type="http://schemas.openxmlformats.org/officeDocument/2006/relationships/image" Target="../media/image139.jpeg"/><Relationship Id="rId11" Type="http://schemas.openxmlformats.org/officeDocument/2006/relationships/image" Target="../media/image144.jpeg"/><Relationship Id="rId5" Type="http://schemas.openxmlformats.org/officeDocument/2006/relationships/image" Target="../media/image138.jpeg"/><Relationship Id="rId10" Type="http://schemas.openxmlformats.org/officeDocument/2006/relationships/image" Target="../media/image143.jpeg"/><Relationship Id="rId4" Type="http://schemas.openxmlformats.org/officeDocument/2006/relationships/image" Target="../media/image137.jpeg"/><Relationship Id="rId9" Type="http://schemas.openxmlformats.org/officeDocument/2006/relationships/image" Target="../media/image14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19400" y="838200"/>
            <a:ext cx="6134100" cy="5852160"/>
          </a:xfrm>
          <a:prstGeom prst="rect">
            <a:avLst/>
          </a:prstGeom>
          <a:gradFill>
            <a:gsLst>
              <a:gs pos="40000">
                <a:srgbClr val="00B050"/>
              </a:gs>
              <a:gs pos="80000">
                <a:schemeClr val="accent2">
                  <a:shade val="93000"/>
                  <a:satMod val="130000"/>
                </a:schemeClr>
              </a:gs>
              <a:gs pos="100000">
                <a:srgbClr val="92D050"/>
              </a:gs>
            </a:gsLst>
          </a:gradFill>
        </p:spPr>
        <p:style>
          <a:lnRef idx="0">
            <a:schemeClr val="accent2"/>
          </a:lnRef>
          <a:fillRef idx="3">
            <a:schemeClr val="accent2"/>
          </a:fillRef>
          <a:effectRef idx="3">
            <a:schemeClr val="accent2"/>
          </a:effectRef>
          <a:fontRef idx="minor">
            <a:schemeClr val="lt1"/>
          </a:fontRef>
        </p:style>
        <p:txBody>
          <a:bodyPr wrap="square">
            <a:spAutoFit/>
          </a:bodyPr>
          <a:lstStyle/>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p:txBody>
      </p:sp>
      <p:sp>
        <p:nvSpPr>
          <p:cNvPr id="17" name="Isosceles Triangle 16"/>
          <p:cNvSpPr/>
          <p:nvPr/>
        </p:nvSpPr>
        <p:spPr>
          <a:xfrm rot="1780966">
            <a:off x="611652" y="629070"/>
            <a:ext cx="2478718" cy="2511645"/>
          </a:xfrm>
          <a:prstGeom prst="triangle">
            <a:avLst>
              <a:gd name="adj" fmla="val 100000"/>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p:cNvSpPr txBox="1"/>
          <p:nvPr/>
        </p:nvSpPr>
        <p:spPr>
          <a:xfrm>
            <a:off x="152400" y="1524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5" name="Rectangle 4"/>
          <p:cNvSpPr/>
          <p:nvPr/>
        </p:nvSpPr>
        <p:spPr>
          <a:xfrm>
            <a:off x="71120" y="2286000"/>
            <a:ext cx="2609850" cy="192024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p:txBody>
      </p:sp>
      <p:pic>
        <p:nvPicPr>
          <p:cNvPr id="6" name="Picture 5" descr="A fragment of cuneiform - Tiny tablet provides proof for Old Testament"/>
          <p:cNvPicPr/>
          <p:nvPr/>
        </p:nvPicPr>
        <p:blipFill>
          <a:blip r:embed="rId3" r:link="rId4"/>
          <a:srcRect/>
          <a:stretch>
            <a:fillRect/>
          </a:stretch>
        </p:blipFill>
        <p:spPr bwMode="auto">
          <a:xfrm>
            <a:off x="223520" y="2438400"/>
            <a:ext cx="2286000" cy="1628775"/>
          </a:xfrm>
          <a:prstGeom prst="rect">
            <a:avLst/>
          </a:prstGeom>
          <a:noFill/>
          <a:ln w="9525">
            <a:noFill/>
            <a:miter lim="800000"/>
            <a:headEnd/>
            <a:tailEnd/>
          </a:ln>
        </p:spPr>
      </p:pic>
      <p:sp>
        <p:nvSpPr>
          <p:cNvPr id="272385" name="Rectangle 1"/>
          <p:cNvSpPr>
            <a:spLocks noChangeArrowheads="1"/>
          </p:cNvSpPr>
          <p:nvPr/>
        </p:nvSpPr>
        <p:spPr bwMode="auto">
          <a:xfrm>
            <a:off x="3733800" y="914400"/>
            <a:ext cx="4876800" cy="1400383"/>
          </a:xfrm>
          <a:prstGeom prst="rect">
            <a:avLst/>
          </a:prstGeom>
          <a:noFill/>
          <a:ln w="9525">
            <a:noFill/>
            <a:miter lim="800000"/>
            <a:headEnd/>
            <a:tailEnd/>
          </a:ln>
          <a:effectLst>
            <a:outerShdw blurRad="50800" dist="38100" algn="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rgbClr val="080808"/>
                </a:solidFill>
                <a:effectLst>
                  <a:outerShdw blurRad="38100" dist="38100" dir="2700000" algn="tl">
                    <a:srgbClr val="C0C0C0"/>
                  </a:outerShdw>
                </a:effectLst>
                <a:latin typeface="Arial" pitchFamily="34" charset="0"/>
                <a:ea typeface="Times New Roman" pitchFamily="18" charset="0"/>
                <a:cs typeface="Arial" pitchFamily="34" charset="0"/>
              </a:rPr>
              <a:t>NOTE:  discovered  July 5, 2007</a:t>
            </a:r>
            <a:endParaRPr kumimoji="0" lang="en-US" b="1" i="0" u="none" strike="noStrike" cap="none" normalizeH="0" baseline="0" dirty="0" smtClean="0">
              <a:ln>
                <a:noFill/>
              </a:ln>
              <a:solidFill>
                <a:srgbClr val="080808"/>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sz="2200" b="1" i="0" u="none" strike="noStrike" cap="none" normalizeH="0" baseline="0" dirty="0" smtClean="0">
                <a:ln>
                  <a:noFill/>
                </a:ln>
                <a:solidFill>
                  <a:srgbClr val="FFFF00"/>
                </a:solidFill>
                <a:effectLst>
                  <a:outerShdw blurRad="38100" dist="38100" dir="2700000" algn="tl">
                    <a:srgbClr val="000000">
                      <a:alpha val="43137"/>
                    </a:srgbClr>
                  </a:outerShdw>
                </a:effectLst>
                <a:latin typeface="Verdana" pitchFamily="34" charset="0"/>
                <a:ea typeface="Times New Roman" pitchFamily="18" charset="0"/>
                <a:cs typeface="Arial" pitchFamily="34" charset="0"/>
              </a:rPr>
              <a:t>Tiny tablet provides proof for Old Testament</a:t>
            </a:r>
            <a:endParaRPr kumimoji="0" lang="en-US" sz="1400" b="1" i="0" u="none" strike="noStrike" cap="none" normalizeH="0" baseline="0" dirty="0" smtClean="0">
              <a:ln>
                <a:noFill/>
              </a:ln>
              <a:solidFill>
                <a:srgbClr val="FFFF00"/>
              </a:solidFill>
              <a:effectLst>
                <a:outerShdw blurRad="38100" dist="38100" dir="2700000" algn="tl">
                  <a:srgbClr val="000000">
                    <a:alpha val="43137"/>
                  </a:srgbClr>
                </a:outerShdw>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sz="500" b="0" i="0" u="none" strike="noStrike" cap="none" normalizeH="0" baseline="0" dirty="0" smtClean="0">
                <a:ln>
                  <a:noFill/>
                </a:ln>
                <a:solidFill>
                  <a:srgbClr val="FFFF00"/>
                </a:solidFill>
                <a:effectLst/>
                <a:latin typeface="Verdana" pitchFamily="34" charset="0"/>
                <a:ea typeface="Times New Roman" pitchFamily="18" charset="0"/>
                <a:cs typeface="Arial" pitchFamily="34" charset="0"/>
              </a:rPr>
              <a:t/>
            </a:r>
            <a:br>
              <a:rPr kumimoji="0" lang="en-AU" sz="500" b="0" i="0" u="none" strike="noStrike" cap="none" normalizeH="0" baseline="0" dirty="0" smtClean="0">
                <a:ln>
                  <a:noFill/>
                </a:ln>
                <a:solidFill>
                  <a:srgbClr val="FFFF00"/>
                </a:solidFill>
                <a:effectLst/>
                <a:latin typeface="Verdana" pitchFamily="34" charset="0"/>
                <a:ea typeface="Times New Roman" pitchFamily="18" charset="0"/>
                <a:cs typeface="Arial" pitchFamily="34" charset="0"/>
              </a:rPr>
            </a:br>
            <a:r>
              <a:rPr kumimoji="0" lang="en-AU" sz="900" b="1" i="0" u="none" strike="noStrike" cap="none" normalizeH="0" baseline="0" dirty="0" smtClean="0">
                <a:ln>
                  <a:noFill/>
                </a:ln>
                <a:solidFill>
                  <a:srgbClr val="FFFFFF"/>
                </a:solidFill>
                <a:effectLst/>
                <a:latin typeface="Verdana" pitchFamily="34" charset="0"/>
                <a:ea typeface="Times New Roman" pitchFamily="18" charset="0"/>
                <a:cs typeface="Arial" pitchFamily="34" charset="0"/>
              </a:rPr>
              <a:t>By Nigel Reynolds, Arts Correspondent</a:t>
            </a:r>
            <a:endParaRPr kumimoji="0" lang="en-US" sz="1400" b="0" i="0" u="none" strike="noStrike" cap="none" normalizeH="0" baseline="0" dirty="0" smtClean="0">
              <a:ln>
                <a:noFill/>
              </a:ln>
              <a:solidFill>
                <a:srgbClr val="FFFFFF"/>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sz="900" b="0" i="0" u="none" strike="noStrike" cap="none" normalizeH="0" baseline="0" dirty="0" smtClean="0">
                <a:ln>
                  <a:noFill/>
                </a:ln>
                <a:solidFill>
                  <a:srgbClr val="FFFFFF"/>
                </a:solidFill>
                <a:effectLst/>
                <a:latin typeface="Verdana" pitchFamily="34" charset="0"/>
                <a:ea typeface="Times New Roman" pitchFamily="18" charset="0"/>
                <a:cs typeface="Arial" pitchFamily="34" charset="0"/>
              </a:rPr>
              <a:t>Last Updated: 2:28am BST 11/07/2007 </a:t>
            </a:r>
            <a:endParaRPr kumimoji="0" lang="en-AU" sz="1800" b="0" i="0" u="none" strike="noStrike" cap="none" normalizeH="0" baseline="0" dirty="0" smtClean="0">
              <a:ln>
                <a:noFill/>
              </a:ln>
              <a:solidFill>
                <a:srgbClr val="FFFFFF"/>
              </a:solidFill>
              <a:effectLst/>
              <a:latin typeface="Arial" pitchFamily="34" charset="0"/>
              <a:cs typeface="Arial" pitchFamily="34" charset="0"/>
            </a:endParaRPr>
          </a:p>
        </p:txBody>
      </p:sp>
      <p:sp>
        <p:nvSpPr>
          <p:cNvPr id="15" name="Rectangle 2"/>
          <p:cNvSpPr>
            <a:spLocks noChangeArrowheads="1"/>
          </p:cNvSpPr>
          <p:nvPr/>
        </p:nvSpPr>
        <p:spPr bwMode="auto">
          <a:xfrm>
            <a:off x="2819400" y="2286000"/>
            <a:ext cx="60198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mn-lt"/>
                <a:ea typeface="Times New Roman" pitchFamily="18" charset="0"/>
                <a:cs typeface="Arial" pitchFamily="34" charset="0"/>
              </a:rPr>
              <a:t>The sound of unbridled joy seldom breaks the quiet of the British Museum's great Arched Room, which holds its collection of 130,000 Assyrian cuneiform tablets, dating back 5,000 years. </a:t>
            </a:r>
            <a:endParaRPr kumimoji="0" lang="en-US" sz="2400" b="0" i="0" u="none" strike="noStrike" cap="none" normalizeH="0" baseline="0" dirty="0" smtClean="0">
              <a:ln>
                <a:noFill/>
              </a:ln>
              <a:solidFill>
                <a:schemeClr val="tx1"/>
              </a:solidFill>
              <a:effectLst/>
              <a:latin typeface="+mn-lt"/>
              <a:cs typeface="Arial" pitchFamily="34" charset="0"/>
            </a:endParaRPr>
          </a:p>
        </p:txBody>
      </p:sp>
      <p:sp>
        <p:nvSpPr>
          <p:cNvPr id="16" name="Rectangle 3"/>
          <p:cNvSpPr>
            <a:spLocks noChangeArrowheads="1"/>
          </p:cNvSpPr>
          <p:nvPr/>
        </p:nvSpPr>
        <p:spPr bwMode="auto">
          <a:xfrm>
            <a:off x="2819400" y="4191000"/>
            <a:ext cx="6172200" cy="24622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200" b="1" i="0" u="none" cap="none" normalizeH="0" dirty="0" smtClean="0">
                <a:ln>
                  <a:noFill/>
                </a:ln>
                <a:solidFill>
                  <a:srgbClr val="1C1C1C"/>
                </a:solidFill>
                <a:latin typeface="+mn-lt"/>
                <a:ea typeface="Times New Roman" pitchFamily="18" charset="0"/>
                <a:cs typeface="Arial" pitchFamily="34" charset="0"/>
              </a:rPr>
              <a:t>But Michael </a:t>
            </a:r>
            <a:r>
              <a:rPr kumimoji="0" lang="en-US" sz="2200" b="1" i="0" u="none" cap="none" normalizeH="0" dirty="0" err="1" smtClean="0">
                <a:ln>
                  <a:noFill/>
                </a:ln>
                <a:solidFill>
                  <a:srgbClr val="1C1C1C"/>
                </a:solidFill>
                <a:latin typeface="+mn-lt"/>
                <a:ea typeface="Times New Roman" pitchFamily="18" charset="0"/>
                <a:cs typeface="Arial" pitchFamily="34" charset="0"/>
              </a:rPr>
              <a:t>Jursa</a:t>
            </a:r>
            <a:r>
              <a:rPr kumimoji="0" lang="en-US" sz="2200" b="1" i="0" u="none" cap="none" normalizeH="0" dirty="0" smtClean="0">
                <a:ln>
                  <a:noFill/>
                </a:ln>
                <a:solidFill>
                  <a:srgbClr val="1C1C1C"/>
                </a:solidFill>
                <a:latin typeface="+mn-lt"/>
                <a:ea typeface="Times New Roman" pitchFamily="18" charset="0"/>
                <a:cs typeface="Arial" pitchFamily="34" charset="0"/>
              </a:rPr>
              <a:t>, a visiting professor from Vienna, let out such a cry last Thursday. He had made what has been called </a:t>
            </a:r>
            <a:r>
              <a:rPr kumimoji="0" lang="en-US" sz="2200" b="1" i="0" u="none" cap="none" normalizeH="0" dirty="0" smtClean="0">
                <a:ln>
                  <a:noFill/>
                </a:ln>
                <a:solidFill>
                  <a:srgbClr val="FFFFFF"/>
                </a:solidFill>
                <a:latin typeface="+mn-lt"/>
                <a:ea typeface="Times New Roman" pitchFamily="18" charset="0"/>
                <a:cs typeface="Arial" pitchFamily="34" charset="0"/>
              </a:rPr>
              <a:t>the most important find in Biblical archaeology for 100 years</a:t>
            </a:r>
            <a:r>
              <a:rPr kumimoji="0" lang="en-US" sz="2200" b="1" i="0" u="none" cap="none" normalizeH="0" dirty="0" smtClean="0">
                <a:ln>
                  <a:noFill/>
                </a:ln>
                <a:solidFill>
                  <a:srgbClr val="1C1C1C"/>
                </a:solidFill>
                <a:latin typeface="+mn-lt"/>
                <a:ea typeface="Times New Roman" pitchFamily="18" charset="0"/>
                <a:cs typeface="Arial" pitchFamily="34" charset="0"/>
              </a:rPr>
              <a:t>, a discovery that supports the view that the historical books of the</a:t>
            </a:r>
            <a:r>
              <a:rPr kumimoji="0" lang="en-US" sz="2200" b="1" i="0" u="none" cap="none" normalizeH="0" dirty="0" smtClean="0">
                <a:ln>
                  <a:noFill/>
                </a:ln>
                <a:solidFill>
                  <a:srgbClr val="0000FF"/>
                </a:solidFill>
                <a:latin typeface="+mn-lt"/>
                <a:ea typeface="Times New Roman" pitchFamily="18" charset="0"/>
                <a:cs typeface="Arial" pitchFamily="34" charset="0"/>
              </a:rPr>
              <a:t> </a:t>
            </a:r>
            <a:r>
              <a:rPr kumimoji="0" lang="en-US" sz="2200" b="1" i="0" u="none" cap="none" normalizeH="0" dirty="0" smtClean="0">
                <a:ln>
                  <a:noFill/>
                </a:ln>
                <a:solidFill>
                  <a:srgbClr val="0000FF"/>
                </a:solidFill>
                <a:latin typeface="+mn-lt"/>
                <a:ea typeface="Times New Roman" pitchFamily="18" charset="0"/>
                <a:cs typeface="Arial" pitchFamily="34" charset="0"/>
                <a:hlinkClick r:id="rId5"/>
              </a:rPr>
              <a:t>Old Testament are based on fact</a:t>
            </a:r>
            <a:r>
              <a:rPr kumimoji="0" lang="en-US" sz="2200" b="1" i="0" u="none" cap="none" normalizeH="0" dirty="0" smtClean="0">
                <a:ln>
                  <a:noFill/>
                </a:ln>
                <a:solidFill>
                  <a:srgbClr val="1C1C1C"/>
                </a:solidFill>
                <a:latin typeface="+mn-lt"/>
                <a:ea typeface="Times New Roman" pitchFamily="18" charset="0"/>
                <a:cs typeface="Arial" pitchFamily="34" charset="0"/>
              </a:rPr>
              <a:t>.</a:t>
            </a:r>
            <a:endParaRPr kumimoji="0" lang="en-US" sz="2200" b="1" i="0" u="none" cap="none" normalizeH="0" dirty="0" smtClean="0">
              <a:ln>
                <a:noFill/>
              </a:ln>
              <a:solidFill>
                <a:srgbClr val="1C1C1C"/>
              </a:solidFill>
              <a:latin typeface="+mn-lt"/>
              <a:cs typeface="Arial" pitchFamily="34" charset="0"/>
            </a:endParaRPr>
          </a:p>
        </p:txBody>
      </p:sp>
      <p:sp>
        <p:nvSpPr>
          <p:cNvPr id="18" name="TextBox 17"/>
          <p:cNvSpPr txBox="1"/>
          <p:nvPr/>
        </p:nvSpPr>
        <p:spPr>
          <a:xfrm>
            <a:off x="228600" y="1219200"/>
            <a:ext cx="2286000" cy="830997"/>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rPr>
              <a:t>Jeremiah in Today’s News!</a:t>
            </a:r>
            <a:endParaRPr lang="en-CA" sz="2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710180" y="1571268"/>
            <a:ext cx="6324600" cy="452431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b="1" dirty="0" smtClean="0">
                <a:solidFill>
                  <a:srgbClr val="080808"/>
                </a:solidFill>
              </a:rPr>
              <a:t>Searching for Babylonian financial accounts among the tablets, Prof </a:t>
            </a:r>
            <a:r>
              <a:rPr lang="en-US" b="1" dirty="0" err="1" smtClean="0">
                <a:solidFill>
                  <a:srgbClr val="080808"/>
                </a:solidFill>
              </a:rPr>
              <a:t>Jursa</a:t>
            </a:r>
            <a:r>
              <a:rPr lang="en-US" b="1" dirty="0" smtClean="0">
                <a:solidFill>
                  <a:srgbClr val="080808"/>
                </a:solidFill>
              </a:rPr>
              <a:t> suddenly came across a name he half remembered - </a:t>
            </a:r>
            <a:r>
              <a:rPr lang="en-US" b="1" dirty="0" err="1" smtClean="0">
                <a:solidFill>
                  <a:srgbClr val="080808"/>
                </a:solidFill>
              </a:rPr>
              <a:t>Nabu-sharrussu-ukin</a:t>
            </a:r>
            <a:r>
              <a:rPr lang="en-US" b="1" dirty="0" smtClean="0">
                <a:solidFill>
                  <a:srgbClr val="080808"/>
                </a:solidFill>
              </a:rPr>
              <a:t>, described there in a hand 2,500 years old, as "the chief eunuch" of Nebuchadnezzar II, king of Babylon.   Prof </a:t>
            </a:r>
            <a:r>
              <a:rPr lang="en-US" b="1" dirty="0" err="1" smtClean="0">
                <a:solidFill>
                  <a:srgbClr val="080808"/>
                </a:solidFill>
              </a:rPr>
              <a:t>Jursa</a:t>
            </a:r>
            <a:r>
              <a:rPr lang="en-US" b="1" dirty="0" smtClean="0">
                <a:solidFill>
                  <a:srgbClr val="080808"/>
                </a:solidFill>
              </a:rPr>
              <a:t>, an </a:t>
            </a:r>
            <a:r>
              <a:rPr lang="en-US" b="1" dirty="0" err="1" smtClean="0">
                <a:solidFill>
                  <a:srgbClr val="080808"/>
                </a:solidFill>
              </a:rPr>
              <a:t>Assyriologist</a:t>
            </a:r>
            <a:r>
              <a:rPr lang="en-US" b="1" dirty="0" smtClean="0">
                <a:solidFill>
                  <a:srgbClr val="080808"/>
                </a:solidFill>
              </a:rPr>
              <a:t>, checked the Old Testament </a:t>
            </a:r>
            <a:r>
              <a:rPr lang="en-US" b="1" dirty="0" smtClean="0">
                <a:solidFill>
                  <a:srgbClr val="0000FF"/>
                </a:solidFill>
                <a:effectLst>
                  <a:outerShdw blurRad="38100" dist="38100" dir="2700000" algn="tl">
                    <a:srgbClr val="000000">
                      <a:alpha val="43137"/>
                    </a:srgbClr>
                  </a:outerShdw>
                </a:effectLst>
              </a:rPr>
              <a:t>and there in chapter 39 of the Book of Jeremiah</a:t>
            </a:r>
            <a:r>
              <a:rPr lang="en-US" b="1" dirty="0" smtClean="0">
                <a:solidFill>
                  <a:srgbClr val="080808"/>
                </a:solidFill>
              </a:rPr>
              <a:t>, he found, spelled differently, the same name - Nebo-</a:t>
            </a:r>
            <a:r>
              <a:rPr lang="en-US" b="1" dirty="0" err="1" smtClean="0">
                <a:solidFill>
                  <a:srgbClr val="080808"/>
                </a:solidFill>
              </a:rPr>
              <a:t>Sarsekim</a:t>
            </a:r>
            <a:r>
              <a:rPr lang="en-US" b="1" dirty="0" smtClean="0">
                <a:solidFill>
                  <a:srgbClr val="080808"/>
                </a:solidFill>
              </a:rPr>
              <a:t>. </a:t>
            </a:r>
          </a:p>
          <a:p>
            <a:endParaRPr lang="en-CA" b="1" dirty="0" smtClean="0">
              <a:solidFill>
                <a:srgbClr val="080808"/>
              </a:solidFill>
            </a:endParaRPr>
          </a:p>
          <a:p>
            <a:r>
              <a:rPr lang="en-US" b="1" dirty="0" smtClean="0">
                <a:solidFill>
                  <a:srgbClr val="080808"/>
                </a:solidFill>
              </a:rPr>
              <a:t>Nebo-</a:t>
            </a:r>
            <a:r>
              <a:rPr lang="en-US" b="1" dirty="0" err="1" smtClean="0">
                <a:solidFill>
                  <a:srgbClr val="080808"/>
                </a:solidFill>
              </a:rPr>
              <a:t>Sarsekim</a:t>
            </a:r>
            <a:r>
              <a:rPr lang="en-US" b="1" dirty="0" smtClean="0">
                <a:solidFill>
                  <a:srgbClr val="080808"/>
                </a:solidFill>
              </a:rPr>
              <a:t>, according to Jeremiah, was Nebuchadnezzar II's "chief officer" and was with him at the siege of Jerusalem in 587 BC … </a:t>
            </a:r>
          </a:p>
          <a:p>
            <a:endParaRPr lang="en-US" b="1" dirty="0" smtClean="0">
              <a:solidFill>
                <a:srgbClr val="080808"/>
              </a:solidFill>
            </a:endParaRPr>
          </a:p>
          <a:p>
            <a:r>
              <a:rPr lang="en-US" b="1" dirty="0" smtClean="0">
                <a:solidFill>
                  <a:srgbClr val="080808"/>
                </a:solidFill>
              </a:rPr>
              <a:t>The tablet is dated to the 10th year of the reign of Nebuchadnezzar II, 595BC, 12 years before the siege of Jerusalem.</a:t>
            </a:r>
            <a:endParaRPr lang="en-CA" b="1" dirty="0">
              <a:solidFill>
                <a:srgbClr val="080808"/>
              </a:solidFill>
            </a:endParaRPr>
          </a:p>
        </p:txBody>
      </p:sp>
      <p:sp>
        <p:nvSpPr>
          <p:cNvPr id="17" name="Isosceles Triangle 16"/>
          <p:cNvSpPr/>
          <p:nvPr/>
        </p:nvSpPr>
        <p:spPr>
          <a:xfrm rot="1780966">
            <a:off x="377177" y="1241522"/>
            <a:ext cx="2478718" cy="2180161"/>
          </a:xfrm>
          <a:prstGeom prst="triangle">
            <a:avLst>
              <a:gd name="adj" fmla="val 79903"/>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p:cNvSpPr txBox="1"/>
          <p:nvPr/>
        </p:nvSpPr>
        <p:spPr>
          <a:xfrm>
            <a:off x="152400" y="4572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5" name="Rectangle 4"/>
          <p:cNvSpPr/>
          <p:nvPr/>
        </p:nvSpPr>
        <p:spPr>
          <a:xfrm>
            <a:off x="47625" y="2628900"/>
            <a:ext cx="2609850" cy="192024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p:txBody>
      </p:sp>
      <p:pic>
        <p:nvPicPr>
          <p:cNvPr id="6" name="Picture 5" descr="A fragment of cuneiform - Tiny tablet provides proof for Old Testament"/>
          <p:cNvPicPr/>
          <p:nvPr/>
        </p:nvPicPr>
        <p:blipFill>
          <a:blip r:embed="rId3" r:link="rId4"/>
          <a:srcRect/>
          <a:stretch>
            <a:fillRect/>
          </a:stretch>
        </p:blipFill>
        <p:spPr bwMode="auto">
          <a:xfrm>
            <a:off x="200025" y="2781300"/>
            <a:ext cx="2286000" cy="1628775"/>
          </a:xfrm>
          <a:prstGeom prst="rect">
            <a:avLst/>
          </a:prstGeom>
          <a:noFill/>
          <a:ln w="9525">
            <a:noFill/>
            <a:miter lim="800000"/>
            <a:headEnd/>
            <a:tailEnd/>
          </a:ln>
        </p:spPr>
      </p:pic>
      <p:sp>
        <p:nvSpPr>
          <p:cNvPr id="18" name="TextBox 17"/>
          <p:cNvSpPr txBox="1"/>
          <p:nvPr/>
        </p:nvSpPr>
        <p:spPr>
          <a:xfrm>
            <a:off x="304800" y="1524000"/>
            <a:ext cx="2286000" cy="830997"/>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rPr>
              <a:t>Jeremiah in Today’s News!</a:t>
            </a:r>
            <a:endParaRPr lang="en-CA" sz="2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0" y="1476375"/>
            <a:ext cx="8686800" cy="1952625"/>
            <a:chOff x="0" y="1476375"/>
            <a:chExt cx="8686800" cy="1952625"/>
          </a:xfrm>
        </p:grpSpPr>
        <p:pic>
          <p:nvPicPr>
            <p:cNvPr id="2" name="Picture 4" descr="http://images.jupiterimages.com/common/detail/77/78/23297877.jpg"/>
            <p:cNvPicPr>
              <a:picLocks noChangeAspect="1" noChangeArrowheads="1"/>
            </p:cNvPicPr>
            <p:nvPr/>
          </p:nvPicPr>
          <p:blipFill>
            <a:blip r:embed="rId4">
              <a:clrChange>
                <a:clrFrom>
                  <a:srgbClr val="FFFFFF"/>
                </a:clrFrom>
                <a:clrTo>
                  <a:srgbClr val="FFFFFF">
                    <a:alpha val="0"/>
                  </a:srgbClr>
                </a:clrTo>
              </a:clrChange>
              <a:duotone>
                <a:prstClr val="black"/>
                <a:schemeClr val="accent2">
                  <a:tint val="45000"/>
                  <a:satMod val="400000"/>
                </a:schemeClr>
              </a:duotone>
              <a:lum bright="-20000" contrast="10000"/>
            </a:blip>
            <a:srcRect/>
            <a:stretch>
              <a:fillRect/>
            </a:stretch>
          </p:blipFill>
          <p:spPr bwMode="auto">
            <a:xfrm>
              <a:off x="0" y="1476375"/>
              <a:ext cx="8686800" cy="1952625"/>
            </a:xfrm>
            <a:prstGeom prst="rect">
              <a:avLst/>
            </a:prstGeom>
            <a:noFill/>
          </p:spPr>
        </p:pic>
        <p:sp>
          <p:nvSpPr>
            <p:cNvPr id="3" name="Rectangle 2"/>
            <p:cNvSpPr/>
            <p:nvPr/>
          </p:nvSpPr>
          <p:spPr>
            <a:xfrm>
              <a:off x="1066800" y="1967652"/>
              <a:ext cx="4495800" cy="1261323"/>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400" dirty="0" smtClean="0">
                  <a:solidFill>
                    <a:srgbClr val="000000"/>
                  </a:solidFill>
                  <a:effectLst>
                    <a:outerShdw blurRad="38100" dist="38100" dir="2700000" algn="tl">
                      <a:srgbClr val="000000">
                        <a:alpha val="43137"/>
                      </a:srgbClr>
                    </a:outerShdw>
                  </a:effectLst>
                  <a:latin typeface="Arial Black" pitchFamily="34" charset="0"/>
                </a:rPr>
                <a:t>Remember Shiloh!</a:t>
              </a:r>
              <a:endParaRPr lang="en-US" sz="4400" dirty="0">
                <a:solidFill>
                  <a:srgbClr val="000000"/>
                </a:solidFill>
                <a:effectLst>
                  <a:outerShdw blurRad="38100" dist="38100" dir="2700000" algn="tl">
                    <a:srgbClr val="000000">
                      <a:alpha val="43137"/>
                    </a:srgbClr>
                  </a:outerShdw>
                </a:effectLst>
                <a:latin typeface="Arial Black"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chemeClr val="tx1"/>
            </a:gs>
            <a:gs pos="100000">
              <a:schemeClr val="tx1">
                <a:gamma/>
                <a:shade val="46275"/>
                <a:invGamma/>
              </a:schemeClr>
            </a:gs>
          </a:gsLst>
          <a:lin ang="5400000" scaled="1"/>
        </a:gradFill>
        <a:effectLst/>
      </p:bgPr>
    </p:bg>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304800" y="685800"/>
            <a:ext cx="8561388" cy="396875"/>
          </a:xfrm>
          <a:prstGeom prst="rect">
            <a:avLst/>
          </a:prstGeom>
          <a:gradFill rotWithShape="1">
            <a:gsLst>
              <a:gs pos="0">
                <a:schemeClr val="bg2"/>
              </a:gs>
              <a:gs pos="50000">
                <a:schemeClr val="bg2">
                  <a:gamma/>
                  <a:tint val="0"/>
                  <a:invGamma/>
                </a:schemeClr>
              </a:gs>
              <a:gs pos="100000">
                <a:schemeClr val="bg2"/>
              </a:gs>
            </a:gsLst>
            <a:lin ang="5400000" scaled="1"/>
          </a:gradFill>
          <a:ln w="9525">
            <a:noFill/>
            <a:miter lim="800000"/>
            <a:headEnd/>
            <a:tailEnd/>
          </a:ln>
          <a:effectLst/>
        </p:spPr>
        <p:txBody>
          <a:bodyPr>
            <a:spAutoFit/>
          </a:bodyPr>
          <a:lstStyle/>
          <a:p>
            <a:pPr>
              <a:spcBef>
                <a:spcPct val="50000"/>
              </a:spcBef>
              <a:defRPr/>
            </a:pPr>
            <a:r>
              <a:rPr lang="en-US" sz="2000" b="1" dirty="0">
                <a:solidFill>
                  <a:srgbClr val="3333FF"/>
                </a:solidFill>
                <a:effectLst>
                  <a:outerShdw blurRad="38100" dist="38100" dir="2700000" algn="tl">
                    <a:srgbClr val="FFFFFF"/>
                  </a:outerShdw>
                </a:effectLst>
              </a:rPr>
              <a:t>            680 </a:t>
            </a:r>
            <a:r>
              <a:rPr lang="en-US" sz="2000" b="1" dirty="0">
                <a:solidFill>
                  <a:schemeClr val="bg2"/>
                </a:solidFill>
                <a:effectLst>
                  <a:outerShdw blurRad="38100" dist="38100" dir="2700000" algn="tl">
                    <a:srgbClr val="FFFFFF"/>
                  </a:outerShdw>
                </a:effectLst>
              </a:rPr>
              <a:t>BC</a:t>
            </a:r>
            <a:r>
              <a:rPr lang="en-US" sz="2000" b="1" dirty="0">
                <a:solidFill>
                  <a:srgbClr val="3333FF"/>
                </a:solidFill>
                <a:effectLst>
                  <a:outerShdw blurRad="38100" dist="38100" dir="2700000" algn="tl">
                    <a:srgbClr val="FFFFFF"/>
                  </a:outerShdw>
                </a:effectLst>
              </a:rPr>
              <a:t>     660       640                 620</a:t>
            </a:r>
            <a:r>
              <a:rPr lang="en-US" sz="2000" b="1" dirty="0">
                <a:solidFill>
                  <a:schemeClr val="accent1"/>
                </a:solidFill>
                <a:effectLst>
                  <a:outerShdw blurRad="38100" dist="38100" dir="2700000" algn="tl">
                    <a:srgbClr val="FFFFFF"/>
                  </a:outerShdw>
                </a:effectLst>
              </a:rPr>
              <a:t>      610         600  597   586</a:t>
            </a:r>
          </a:p>
        </p:txBody>
      </p:sp>
      <p:graphicFrame>
        <p:nvGraphicFramePr>
          <p:cNvPr id="13315" name="Group 3"/>
          <p:cNvGraphicFramePr>
            <a:graphicFrameLocks noGrp="1"/>
          </p:cNvGraphicFramePr>
          <p:nvPr/>
        </p:nvGraphicFramePr>
        <p:xfrm>
          <a:off x="44450" y="1528763"/>
          <a:ext cx="5461000" cy="1120775"/>
        </p:xfrm>
        <a:graphic>
          <a:graphicData uri="http://schemas.openxmlformats.org/drawingml/2006/table">
            <a:tbl>
              <a:tblPr/>
              <a:tblGrid>
                <a:gridCol w="1528763"/>
                <a:gridCol w="2389187"/>
                <a:gridCol w="1543050"/>
              </a:tblGrid>
              <a:tr h="1120775">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sz="1800" b="1" i="0" u="none" strike="noStrike" cap="none" normalizeH="0" baseline="0" smtClean="0">
                          <a:ln>
                            <a:noFill/>
                          </a:ln>
                          <a:solidFill>
                            <a:schemeClr val="bg2"/>
                          </a:solidFill>
                          <a:effectLst>
                            <a:outerShdw blurRad="38100" dist="38100" dir="2700000" algn="tl">
                              <a:srgbClr val="FFFFFF"/>
                            </a:outerShdw>
                          </a:effectLst>
                          <a:latin typeface="Arial" charset="0"/>
                        </a:rPr>
                        <a:t>Kings</a:t>
                      </a:r>
                    </a:p>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sz="1800" b="1" i="0" u="none" strike="noStrike" cap="none" normalizeH="0" baseline="0" smtClean="0">
                          <a:ln>
                            <a:noFill/>
                          </a:ln>
                          <a:solidFill>
                            <a:schemeClr val="bg2"/>
                          </a:solidFill>
                          <a:effectLst>
                            <a:outerShdw blurRad="38100" dist="38100" dir="2700000" algn="tl">
                              <a:srgbClr val="FFFFFF"/>
                            </a:outerShdw>
                          </a:effectLst>
                          <a:latin typeface="Arial" charset="0"/>
                        </a:rPr>
                        <a:t>Of</a:t>
                      </a:r>
                    </a:p>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sz="1800" b="1" i="0" u="none" strike="noStrike" cap="none" normalizeH="0" baseline="0" smtClean="0">
                          <a:ln>
                            <a:noFill/>
                          </a:ln>
                          <a:solidFill>
                            <a:schemeClr val="bg2"/>
                          </a:solidFill>
                          <a:effectLst>
                            <a:outerShdw blurRad="38100" dist="38100" dir="2700000" algn="tl">
                              <a:srgbClr val="FFFFFF"/>
                            </a:outerShdw>
                          </a:effectLst>
                          <a:latin typeface="Arial" charset="0"/>
                        </a:rPr>
                        <a:t>Assyria</a:t>
                      </a:r>
                    </a:p>
                  </a:txBody>
                  <a:tcPr horzOverflow="overflow">
                    <a:lnL w="12700" cap="flat" cmpd="sng" algn="ctr">
                      <a:solidFill>
                        <a:srgbClr val="000000"/>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9933FF"/>
                        </a:gs>
                        <a:gs pos="50000">
                          <a:srgbClr val="9933FF">
                            <a:gamma/>
                            <a:tint val="12549"/>
                            <a:invGamma/>
                          </a:srgbClr>
                        </a:gs>
                        <a:gs pos="100000">
                          <a:srgbClr val="9933FF"/>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9933FF"/>
                        </a:gs>
                        <a:gs pos="50000">
                          <a:srgbClr val="6666FF"/>
                        </a:gs>
                        <a:gs pos="100000">
                          <a:srgbClr val="9933FF"/>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9933FF"/>
                        </a:gs>
                        <a:gs pos="50000">
                          <a:srgbClr val="6666FF"/>
                        </a:gs>
                        <a:gs pos="100000">
                          <a:srgbClr val="9933FF"/>
                        </a:gs>
                      </a:gsLst>
                      <a:lin ang="5400000" scaled="1"/>
                    </a:gradFill>
                  </a:tcPr>
                </a:tc>
              </a:tr>
            </a:tbl>
          </a:graphicData>
        </a:graphic>
      </p:graphicFrame>
      <p:sp>
        <p:nvSpPr>
          <p:cNvPr id="13327" name="Text Box 15"/>
          <p:cNvSpPr txBox="1">
            <a:spLocks noChangeArrowheads="1"/>
          </p:cNvSpPr>
          <p:nvPr/>
        </p:nvSpPr>
        <p:spPr bwMode="auto">
          <a:xfrm>
            <a:off x="2009775" y="1784350"/>
            <a:ext cx="1676400" cy="366713"/>
          </a:xfrm>
          <a:prstGeom prst="rect">
            <a:avLst/>
          </a:prstGeom>
          <a:noFill/>
          <a:ln w="9525">
            <a:noFill/>
            <a:miter lim="800000"/>
            <a:headEnd/>
            <a:tailEnd/>
          </a:ln>
          <a:effectLst>
            <a:outerShdw dist="17961" dir="2700000" algn="ctr" rotWithShape="0">
              <a:schemeClr val="bg2"/>
            </a:outerShdw>
          </a:effectLst>
        </p:spPr>
        <p:txBody>
          <a:bodyPr>
            <a:spAutoFit/>
          </a:bodyPr>
          <a:lstStyle/>
          <a:p>
            <a:pPr>
              <a:spcBef>
                <a:spcPct val="50000"/>
              </a:spcBef>
              <a:defRPr/>
            </a:pPr>
            <a:r>
              <a:rPr lang="en-US" b="1">
                <a:solidFill>
                  <a:srgbClr val="FFFF00"/>
                </a:solidFill>
              </a:rPr>
              <a:t>Ashurbanipal</a:t>
            </a:r>
          </a:p>
        </p:txBody>
      </p:sp>
      <p:graphicFrame>
        <p:nvGraphicFramePr>
          <p:cNvPr id="13328" name="Group 16"/>
          <p:cNvGraphicFramePr>
            <a:graphicFrameLocks noGrp="1"/>
          </p:cNvGraphicFramePr>
          <p:nvPr/>
        </p:nvGraphicFramePr>
        <p:xfrm>
          <a:off x="47625" y="4854575"/>
          <a:ext cx="8639175" cy="1127760"/>
        </p:xfrm>
        <a:graphic>
          <a:graphicData uri="http://schemas.openxmlformats.org/drawingml/2006/table">
            <a:tbl>
              <a:tblPr/>
              <a:tblGrid>
                <a:gridCol w="1095375"/>
                <a:gridCol w="7543800"/>
              </a:tblGrid>
              <a:tr h="1117600">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sz="2000" b="1" i="0" u="none" strike="noStrike" cap="none" normalizeH="0" baseline="0" smtClean="0">
                          <a:ln>
                            <a:noFill/>
                          </a:ln>
                          <a:solidFill>
                            <a:schemeClr val="bg2"/>
                          </a:solidFill>
                          <a:effectLst>
                            <a:outerShdw blurRad="38100" dist="38100" dir="2700000" algn="tl">
                              <a:srgbClr val="FFFFFF"/>
                            </a:outerShdw>
                          </a:effectLst>
                          <a:latin typeface="Arial" charset="0"/>
                        </a:rPr>
                        <a:t>Kings</a:t>
                      </a:r>
                    </a:p>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sz="2000" b="1" i="0" u="none" strike="noStrike" cap="none" normalizeH="0" baseline="0" smtClean="0">
                          <a:ln>
                            <a:noFill/>
                          </a:ln>
                          <a:solidFill>
                            <a:schemeClr val="bg2"/>
                          </a:solidFill>
                          <a:effectLst>
                            <a:outerShdw blurRad="38100" dist="38100" dir="2700000" algn="tl">
                              <a:srgbClr val="FFFFFF"/>
                            </a:outerShdw>
                          </a:effectLst>
                          <a:latin typeface="Arial" charset="0"/>
                        </a:rPr>
                        <a:t>Of</a:t>
                      </a:r>
                    </a:p>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sz="2000" b="1" i="0" u="none" strike="noStrike" cap="none" normalizeH="0" baseline="0" smtClean="0">
                          <a:ln>
                            <a:noFill/>
                          </a:ln>
                          <a:solidFill>
                            <a:schemeClr val="bg2"/>
                          </a:solidFill>
                          <a:effectLst>
                            <a:outerShdw blurRad="38100" dist="38100" dir="2700000" algn="tl">
                              <a:srgbClr val="FFFFFF"/>
                            </a:outerShdw>
                          </a:effectLst>
                          <a:latin typeface="Arial" charset="0"/>
                        </a:rPr>
                        <a:t>JUDAH</a:t>
                      </a:r>
                    </a:p>
                  </a:txBody>
                  <a:tcPr horzOverflow="overflow">
                    <a:lnL w="12700" cap="flat" cmpd="sng" algn="ctr">
                      <a:solidFill>
                        <a:srgbClr val="000000"/>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0066FF"/>
                        </a:gs>
                        <a:gs pos="50000">
                          <a:srgbClr val="66CCFF"/>
                        </a:gs>
                        <a:gs pos="100000">
                          <a:srgbClr val="0066FF"/>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0066FF"/>
                        </a:gs>
                        <a:gs pos="50000">
                          <a:srgbClr val="66CCFF"/>
                        </a:gs>
                        <a:gs pos="100000">
                          <a:srgbClr val="0066FF"/>
                        </a:gs>
                      </a:gsLst>
                      <a:lin ang="5400000" scaled="1"/>
                    </a:gradFill>
                  </a:tcPr>
                </a:tc>
              </a:tr>
            </a:tbl>
          </a:graphicData>
        </a:graphic>
      </p:graphicFrame>
      <p:sp>
        <p:nvSpPr>
          <p:cNvPr id="13336" name="Text Box 24"/>
          <p:cNvSpPr txBox="1">
            <a:spLocks noChangeArrowheads="1"/>
          </p:cNvSpPr>
          <p:nvPr/>
        </p:nvSpPr>
        <p:spPr bwMode="auto">
          <a:xfrm>
            <a:off x="4048125" y="5268913"/>
            <a:ext cx="1147763" cy="366712"/>
          </a:xfrm>
          <a:prstGeom prst="rect">
            <a:avLst/>
          </a:prstGeom>
          <a:gradFill rotWithShape="1">
            <a:gsLst>
              <a:gs pos="0">
                <a:srgbClr val="66FFFF">
                  <a:gamma/>
                  <a:shade val="72941"/>
                  <a:invGamma/>
                </a:srgbClr>
              </a:gs>
              <a:gs pos="50000">
                <a:srgbClr val="66FFFF"/>
              </a:gs>
              <a:gs pos="100000">
                <a:srgbClr val="66FFFF">
                  <a:gamma/>
                  <a:shade val="72941"/>
                  <a:invGamma/>
                </a:srgbClr>
              </a:gs>
            </a:gsLst>
            <a:lin ang="5400000" scaled="1"/>
          </a:gradFill>
          <a:ln w="9525">
            <a:noFill/>
            <a:miter lim="800000"/>
            <a:headEnd/>
            <a:tailEnd/>
          </a:ln>
          <a:effectLst>
            <a:outerShdw dist="107763" dir="2700000" algn="ctr" rotWithShape="0">
              <a:schemeClr val="bg2">
                <a:alpha val="50000"/>
              </a:schemeClr>
            </a:outerShdw>
          </a:effectLst>
        </p:spPr>
        <p:txBody>
          <a:bodyPr>
            <a:spAutoFit/>
          </a:bodyPr>
          <a:lstStyle/>
          <a:p>
            <a:pPr>
              <a:spcBef>
                <a:spcPct val="50000"/>
              </a:spcBef>
              <a:defRPr/>
            </a:pPr>
            <a:r>
              <a:rPr lang="en-US" b="1">
                <a:solidFill>
                  <a:schemeClr val="bg2"/>
                </a:solidFill>
              </a:rPr>
              <a:t>Josiah</a:t>
            </a:r>
          </a:p>
        </p:txBody>
      </p:sp>
      <p:sp>
        <p:nvSpPr>
          <p:cNvPr id="9239" name="Line 25"/>
          <p:cNvSpPr>
            <a:spLocks noChangeShapeType="1"/>
          </p:cNvSpPr>
          <p:nvPr/>
        </p:nvSpPr>
        <p:spPr bwMode="auto">
          <a:xfrm>
            <a:off x="3438525" y="4857750"/>
            <a:ext cx="19050" cy="1123950"/>
          </a:xfrm>
          <a:prstGeom prst="line">
            <a:avLst/>
          </a:prstGeom>
          <a:noFill/>
          <a:ln w="19050">
            <a:solidFill>
              <a:schemeClr val="bg2"/>
            </a:solidFill>
            <a:round/>
            <a:headEnd/>
            <a:tailEnd/>
          </a:ln>
        </p:spPr>
        <p:txBody>
          <a:bodyPr/>
          <a:lstStyle/>
          <a:p>
            <a:endParaRPr lang="en-US"/>
          </a:p>
        </p:txBody>
      </p:sp>
      <p:sp>
        <p:nvSpPr>
          <p:cNvPr id="9240" name="Line 26"/>
          <p:cNvSpPr>
            <a:spLocks noChangeShapeType="1"/>
          </p:cNvSpPr>
          <p:nvPr/>
        </p:nvSpPr>
        <p:spPr bwMode="auto">
          <a:xfrm>
            <a:off x="7543800" y="4876800"/>
            <a:ext cx="4763" cy="1104900"/>
          </a:xfrm>
          <a:prstGeom prst="line">
            <a:avLst/>
          </a:prstGeom>
          <a:noFill/>
          <a:ln w="19050">
            <a:solidFill>
              <a:schemeClr val="bg2"/>
            </a:solidFill>
            <a:round/>
            <a:headEnd/>
            <a:tailEnd/>
          </a:ln>
        </p:spPr>
        <p:txBody>
          <a:bodyPr/>
          <a:lstStyle/>
          <a:p>
            <a:endParaRPr lang="en-US"/>
          </a:p>
        </p:txBody>
      </p:sp>
      <p:sp>
        <p:nvSpPr>
          <p:cNvPr id="9241" name="Line 27"/>
          <p:cNvSpPr>
            <a:spLocks noChangeShapeType="1"/>
          </p:cNvSpPr>
          <p:nvPr/>
        </p:nvSpPr>
        <p:spPr bwMode="auto">
          <a:xfrm>
            <a:off x="3724275" y="4852988"/>
            <a:ext cx="14288" cy="1131887"/>
          </a:xfrm>
          <a:prstGeom prst="line">
            <a:avLst/>
          </a:prstGeom>
          <a:noFill/>
          <a:ln w="19050">
            <a:solidFill>
              <a:schemeClr val="bg2"/>
            </a:solidFill>
            <a:round/>
            <a:headEnd/>
            <a:tailEnd/>
          </a:ln>
        </p:spPr>
        <p:txBody>
          <a:bodyPr/>
          <a:lstStyle/>
          <a:p>
            <a:endParaRPr lang="en-US"/>
          </a:p>
        </p:txBody>
      </p:sp>
      <p:sp>
        <p:nvSpPr>
          <p:cNvPr id="9242" name="Line 28"/>
          <p:cNvSpPr>
            <a:spLocks noChangeShapeType="1"/>
          </p:cNvSpPr>
          <p:nvPr/>
        </p:nvSpPr>
        <p:spPr bwMode="auto">
          <a:xfrm>
            <a:off x="6096000" y="4876800"/>
            <a:ext cx="9525" cy="1104900"/>
          </a:xfrm>
          <a:prstGeom prst="line">
            <a:avLst/>
          </a:prstGeom>
          <a:noFill/>
          <a:ln w="19050">
            <a:solidFill>
              <a:schemeClr val="bg2"/>
            </a:solidFill>
            <a:round/>
            <a:headEnd/>
            <a:tailEnd/>
          </a:ln>
        </p:spPr>
        <p:txBody>
          <a:bodyPr/>
          <a:lstStyle/>
          <a:p>
            <a:endParaRPr lang="en-US"/>
          </a:p>
        </p:txBody>
      </p:sp>
      <p:sp>
        <p:nvSpPr>
          <p:cNvPr id="9243" name="Text Box 29"/>
          <p:cNvSpPr txBox="1">
            <a:spLocks noChangeArrowheads="1"/>
          </p:cNvSpPr>
          <p:nvPr/>
        </p:nvSpPr>
        <p:spPr bwMode="auto">
          <a:xfrm rot="5400000">
            <a:off x="3159919" y="5298281"/>
            <a:ext cx="904875" cy="366713"/>
          </a:xfrm>
          <a:prstGeom prst="rect">
            <a:avLst/>
          </a:prstGeom>
          <a:noFill/>
          <a:ln w="9525">
            <a:noFill/>
            <a:miter lim="800000"/>
            <a:headEnd/>
            <a:tailEnd/>
          </a:ln>
        </p:spPr>
        <p:txBody>
          <a:bodyPr>
            <a:spAutoFit/>
          </a:bodyPr>
          <a:lstStyle/>
          <a:p>
            <a:pPr>
              <a:spcBef>
                <a:spcPct val="50000"/>
              </a:spcBef>
            </a:pPr>
            <a:r>
              <a:rPr lang="en-US" b="1">
                <a:solidFill>
                  <a:schemeClr val="bg2"/>
                </a:solidFill>
              </a:rPr>
              <a:t>Amon</a:t>
            </a:r>
          </a:p>
        </p:txBody>
      </p:sp>
      <p:sp>
        <p:nvSpPr>
          <p:cNvPr id="9244" name="Line 30"/>
          <p:cNvSpPr>
            <a:spLocks noChangeShapeType="1"/>
          </p:cNvSpPr>
          <p:nvPr/>
        </p:nvSpPr>
        <p:spPr bwMode="auto">
          <a:xfrm>
            <a:off x="6248400" y="4876800"/>
            <a:ext cx="4763" cy="1123950"/>
          </a:xfrm>
          <a:prstGeom prst="line">
            <a:avLst/>
          </a:prstGeom>
          <a:noFill/>
          <a:ln w="19050">
            <a:solidFill>
              <a:schemeClr val="bg2"/>
            </a:solidFill>
            <a:round/>
            <a:headEnd/>
            <a:tailEnd/>
          </a:ln>
        </p:spPr>
        <p:txBody>
          <a:bodyPr/>
          <a:lstStyle/>
          <a:p>
            <a:endParaRPr lang="en-US"/>
          </a:p>
        </p:txBody>
      </p:sp>
      <p:sp>
        <p:nvSpPr>
          <p:cNvPr id="9245" name="Text Box 31"/>
          <p:cNvSpPr txBox="1">
            <a:spLocks noChangeArrowheads="1"/>
          </p:cNvSpPr>
          <p:nvPr/>
        </p:nvSpPr>
        <p:spPr bwMode="auto">
          <a:xfrm>
            <a:off x="1828800" y="5257800"/>
            <a:ext cx="1382713" cy="366713"/>
          </a:xfrm>
          <a:prstGeom prst="rect">
            <a:avLst/>
          </a:prstGeom>
          <a:noFill/>
          <a:ln w="9525">
            <a:noFill/>
            <a:miter lim="800000"/>
            <a:headEnd/>
            <a:tailEnd/>
          </a:ln>
        </p:spPr>
        <p:txBody>
          <a:bodyPr>
            <a:spAutoFit/>
          </a:bodyPr>
          <a:lstStyle/>
          <a:p>
            <a:pPr>
              <a:spcBef>
                <a:spcPct val="50000"/>
              </a:spcBef>
            </a:pPr>
            <a:r>
              <a:rPr lang="en-US" b="1">
                <a:solidFill>
                  <a:schemeClr val="bg2"/>
                </a:solidFill>
              </a:rPr>
              <a:t>Manasseh</a:t>
            </a:r>
          </a:p>
        </p:txBody>
      </p:sp>
      <p:sp>
        <p:nvSpPr>
          <p:cNvPr id="9246" name="Line 32"/>
          <p:cNvSpPr>
            <a:spLocks noChangeShapeType="1"/>
          </p:cNvSpPr>
          <p:nvPr/>
        </p:nvSpPr>
        <p:spPr bwMode="auto">
          <a:xfrm>
            <a:off x="309563" y="1201738"/>
            <a:ext cx="8564562" cy="0"/>
          </a:xfrm>
          <a:prstGeom prst="line">
            <a:avLst/>
          </a:prstGeom>
          <a:noFill/>
          <a:ln w="57150" cap="rnd">
            <a:solidFill>
              <a:schemeClr val="accent1"/>
            </a:solidFill>
            <a:prstDash val="sysDot"/>
            <a:round/>
            <a:headEnd/>
            <a:tailEnd type="triangle" w="med" len="med"/>
          </a:ln>
        </p:spPr>
        <p:txBody>
          <a:bodyPr/>
          <a:lstStyle/>
          <a:p>
            <a:endParaRPr lang="en-US"/>
          </a:p>
        </p:txBody>
      </p:sp>
      <p:sp>
        <p:nvSpPr>
          <p:cNvPr id="9247" name="Line 33"/>
          <p:cNvSpPr>
            <a:spLocks noChangeShapeType="1"/>
          </p:cNvSpPr>
          <p:nvPr/>
        </p:nvSpPr>
        <p:spPr bwMode="auto">
          <a:xfrm>
            <a:off x="7391400" y="4876800"/>
            <a:ext cx="9525" cy="1100138"/>
          </a:xfrm>
          <a:prstGeom prst="line">
            <a:avLst/>
          </a:prstGeom>
          <a:noFill/>
          <a:ln w="19050">
            <a:solidFill>
              <a:schemeClr val="bg2"/>
            </a:solidFill>
            <a:round/>
            <a:headEnd/>
            <a:tailEnd/>
          </a:ln>
        </p:spPr>
        <p:txBody>
          <a:bodyPr/>
          <a:lstStyle/>
          <a:p>
            <a:endParaRPr lang="en-US"/>
          </a:p>
        </p:txBody>
      </p:sp>
      <p:sp>
        <p:nvSpPr>
          <p:cNvPr id="9248" name="Text Box 34"/>
          <p:cNvSpPr txBox="1">
            <a:spLocks noChangeArrowheads="1"/>
          </p:cNvSpPr>
          <p:nvPr/>
        </p:nvSpPr>
        <p:spPr bwMode="auto">
          <a:xfrm>
            <a:off x="6172200" y="5257800"/>
            <a:ext cx="1447800" cy="366713"/>
          </a:xfrm>
          <a:prstGeom prst="rect">
            <a:avLst/>
          </a:prstGeom>
          <a:noFill/>
          <a:ln w="9525">
            <a:noFill/>
            <a:miter lim="800000"/>
            <a:headEnd/>
            <a:tailEnd/>
          </a:ln>
        </p:spPr>
        <p:txBody>
          <a:bodyPr>
            <a:spAutoFit/>
          </a:bodyPr>
          <a:lstStyle/>
          <a:p>
            <a:pPr>
              <a:spcBef>
                <a:spcPct val="50000"/>
              </a:spcBef>
            </a:pPr>
            <a:r>
              <a:rPr lang="en-US" b="1">
                <a:solidFill>
                  <a:schemeClr val="bg2"/>
                </a:solidFill>
              </a:rPr>
              <a:t>Jehoiakim</a:t>
            </a:r>
          </a:p>
        </p:txBody>
      </p:sp>
      <p:grpSp>
        <p:nvGrpSpPr>
          <p:cNvPr id="9249" name="Group 35"/>
          <p:cNvGrpSpPr>
            <a:grpSpLocks/>
          </p:cNvGrpSpPr>
          <p:nvPr/>
        </p:nvGrpSpPr>
        <p:grpSpPr bwMode="auto">
          <a:xfrm>
            <a:off x="4191000" y="3201988"/>
            <a:ext cx="4959350" cy="777875"/>
            <a:chOff x="2607" y="2017"/>
            <a:chExt cx="3157" cy="490"/>
          </a:xfrm>
        </p:grpSpPr>
        <p:sp>
          <p:nvSpPr>
            <p:cNvPr id="13348" name="Text Box 36"/>
            <p:cNvSpPr txBox="1">
              <a:spLocks noChangeArrowheads="1"/>
            </p:cNvSpPr>
            <p:nvPr/>
          </p:nvSpPr>
          <p:spPr bwMode="auto">
            <a:xfrm>
              <a:off x="2784" y="2017"/>
              <a:ext cx="2976" cy="288"/>
            </a:xfrm>
            <a:prstGeom prst="rect">
              <a:avLst/>
            </a:prstGeom>
            <a:gradFill rotWithShape="1">
              <a:gsLst>
                <a:gs pos="0">
                  <a:schemeClr val="bg1"/>
                </a:gs>
                <a:gs pos="50000">
                  <a:srgbClr val="FFFF66"/>
                </a:gs>
                <a:gs pos="100000">
                  <a:schemeClr val="bg1"/>
                </a:gs>
              </a:gsLst>
              <a:lin ang="5400000" scaled="1"/>
            </a:gradFill>
            <a:ln w="9525">
              <a:noFill/>
              <a:miter lim="800000"/>
              <a:headEnd/>
              <a:tailEnd/>
            </a:ln>
            <a:effectLst/>
          </p:spPr>
          <p:txBody>
            <a:bodyPr>
              <a:spAutoFit/>
            </a:bodyPr>
            <a:lstStyle/>
            <a:p>
              <a:pPr algn="ctr">
                <a:spcBef>
                  <a:spcPct val="50000"/>
                </a:spcBef>
                <a:defRPr/>
              </a:pPr>
              <a:r>
                <a:rPr lang="en-US" sz="2400" b="1">
                  <a:solidFill>
                    <a:srgbClr val="0000FF"/>
                  </a:solidFill>
                  <a:effectLst>
                    <a:outerShdw blurRad="38100" dist="38100" dir="2700000" algn="tl">
                      <a:srgbClr val="000000"/>
                    </a:outerShdw>
                  </a:effectLst>
                  <a:latin typeface="Bookman Old Style" pitchFamily="18" charset="0"/>
                </a:rPr>
                <a:t>JEREMIAH</a:t>
              </a:r>
            </a:p>
          </p:txBody>
        </p:sp>
        <p:sp>
          <p:nvSpPr>
            <p:cNvPr id="9285" name="Line 37"/>
            <p:cNvSpPr>
              <a:spLocks noChangeShapeType="1"/>
            </p:cNvSpPr>
            <p:nvPr/>
          </p:nvSpPr>
          <p:spPr bwMode="auto">
            <a:xfrm flipH="1">
              <a:off x="2786" y="2051"/>
              <a:ext cx="0" cy="266"/>
            </a:xfrm>
            <a:prstGeom prst="line">
              <a:avLst/>
            </a:prstGeom>
            <a:noFill/>
            <a:ln w="57150">
              <a:solidFill>
                <a:schemeClr val="bg2"/>
              </a:solidFill>
              <a:round/>
              <a:headEnd/>
              <a:tailEnd type="triangle" w="med" len="med"/>
            </a:ln>
          </p:spPr>
          <p:txBody>
            <a:bodyPr/>
            <a:lstStyle/>
            <a:p>
              <a:endParaRPr lang="en-US"/>
            </a:p>
          </p:txBody>
        </p:sp>
        <p:sp>
          <p:nvSpPr>
            <p:cNvPr id="9286" name="Line 38"/>
            <p:cNvSpPr>
              <a:spLocks noChangeShapeType="1"/>
            </p:cNvSpPr>
            <p:nvPr/>
          </p:nvSpPr>
          <p:spPr bwMode="auto">
            <a:xfrm rot="-5400000">
              <a:off x="5530" y="2022"/>
              <a:ext cx="1" cy="266"/>
            </a:xfrm>
            <a:prstGeom prst="line">
              <a:avLst/>
            </a:prstGeom>
            <a:noFill/>
            <a:ln w="57150">
              <a:solidFill>
                <a:schemeClr val="bg2"/>
              </a:solidFill>
              <a:round/>
              <a:headEnd/>
              <a:tailEnd type="triangle" w="med" len="med"/>
            </a:ln>
          </p:spPr>
          <p:txBody>
            <a:bodyPr/>
            <a:lstStyle/>
            <a:p>
              <a:endParaRPr lang="en-US"/>
            </a:p>
          </p:txBody>
        </p:sp>
        <p:sp>
          <p:nvSpPr>
            <p:cNvPr id="13351" name="Rectangle 39"/>
            <p:cNvSpPr>
              <a:spLocks noChangeArrowheads="1"/>
            </p:cNvSpPr>
            <p:nvPr/>
          </p:nvSpPr>
          <p:spPr bwMode="auto">
            <a:xfrm>
              <a:off x="2607" y="2271"/>
              <a:ext cx="360" cy="231"/>
            </a:xfrm>
            <a:prstGeom prst="rect">
              <a:avLst/>
            </a:prstGeom>
            <a:noFill/>
            <a:ln w="9525">
              <a:noFill/>
              <a:miter lim="800000"/>
              <a:headEnd/>
              <a:tailEnd/>
            </a:ln>
            <a:effectLst>
              <a:outerShdw dist="17961" dir="2700000" algn="ctr" rotWithShape="0">
                <a:schemeClr val="bg2"/>
              </a:outerShdw>
            </a:effectLst>
          </p:spPr>
          <p:txBody>
            <a:bodyPr wrap="none">
              <a:spAutoFit/>
            </a:bodyPr>
            <a:lstStyle/>
            <a:p>
              <a:pPr>
                <a:defRPr/>
              </a:pPr>
              <a:r>
                <a:rPr lang="en-US" b="1">
                  <a:solidFill>
                    <a:srgbClr val="3333FF"/>
                  </a:solidFill>
                </a:rPr>
                <a:t>630</a:t>
              </a:r>
              <a:endParaRPr lang="en-CA" b="1">
                <a:solidFill>
                  <a:srgbClr val="3333FF"/>
                </a:solidFill>
              </a:endParaRPr>
            </a:p>
          </p:txBody>
        </p:sp>
        <p:sp>
          <p:nvSpPr>
            <p:cNvPr id="13352" name="Rectangle 40"/>
            <p:cNvSpPr>
              <a:spLocks noChangeArrowheads="1"/>
            </p:cNvSpPr>
            <p:nvPr/>
          </p:nvSpPr>
          <p:spPr bwMode="auto">
            <a:xfrm>
              <a:off x="5404" y="2276"/>
              <a:ext cx="360" cy="231"/>
            </a:xfrm>
            <a:prstGeom prst="rect">
              <a:avLst/>
            </a:prstGeom>
            <a:noFill/>
            <a:ln w="9525">
              <a:noFill/>
              <a:miter lim="800000"/>
              <a:headEnd/>
              <a:tailEnd/>
            </a:ln>
            <a:effectLst>
              <a:outerShdw dist="17961" dir="2700000" algn="ctr" rotWithShape="0">
                <a:schemeClr val="bg2"/>
              </a:outerShdw>
            </a:effectLst>
          </p:spPr>
          <p:txBody>
            <a:bodyPr wrap="none">
              <a:spAutoFit/>
            </a:bodyPr>
            <a:lstStyle/>
            <a:p>
              <a:pPr>
                <a:defRPr/>
              </a:pPr>
              <a:r>
                <a:rPr lang="en-US" b="1">
                  <a:solidFill>
                    <a:srgbClr val="3333FF"/>
                  </a:solidFill>
                </a:rPr>
                <a:t>575</a:t>
              </a:r>
              <a:endParaRPr lang="en-CA" b="1">
                <a:solidFill>
                  <a:srgbClr val="3333FF"/>
                </a:solidFill>
              </a:endParaRPr>
            </a:p>
          </p:txBody>
        </p:sp>
      </p:grpSp>
      <p:sp>
        <p:nvSpPr>
          <p:cNvPr id="9250" name="Text Box 41"/>
          <p:cNvSpPr txBox="1">
            <a:spLocks noChangeArrowheads="1"/>
          </p:cNvSpPr>
          <p:nvPr/>
        </p:nvSpPr>
        <p:spPr bwMode="auto">
          <a:xfrm>
            <a:off x="4800600" y="6096000"/>
            <a:ext cx="1371600" cy="366713"/>
          </a:xfrm>
          <a:prstGeom prst="rect">
            <a:avLst/>
          </a:prstGeom>
          <a:noFill/>
          <a:ln w="9525">
            <a:noFill/>
            <a:miter lim="800000"/>
            <a:headEnd/>
            <a:tailEnd/>
          </a:ln>
        </p:spPr>
        <p:txBody>
          <a:bodyPr>
            <a:spAutoFit/>
          </a:bodyPr>
          <a:lstStyle/>
          <a:p>
            <a:pPr>
              <a:spcBef>
                <a:spcPct val="50000"/>
              </a:spcBef>
            </a:pPr>
            <a:r>
              <a:rPr lang="en-US" b="1">
                <a:solidFill>
                  <a:schemeClr val="bg2"/>
                </a:solidFill>
              </a:rPr>
              <a:t>Jehoahaz</a:t>
            </a:r>
          </a:p>
        </p:txBody>
      </p:sp>
      <p:sp>
        <p:nvSpPr>
          <p:cNvPr id="9251" name="Text Box 42"/>
          <p:cNvSpPr txBox="1">
            <a:spLocks noChangeArrowheads="1"/>
          </p:cNvSpPr>
          <p:nvPr/>
        </p:nvSpPr>
        <p:spPr bwMode="auto">
          <a:xfrm>
            <a:off x="6781800" y="6172200"/>
            <a:ext cx="1447800" cy="366713"/>
          </a:xfrm>
          <a:prstGeom prst="rect">
            <a:avLst/>
          </a:prstGeom>
          <a:noFill/>
          <a:ln w="9525">
            <a:noFill/>
            <a:miter lim="800000"/>
            <a:headEnd/>
            <a:tailEnd/>
          </a:ln>
        </p:spPr>
        <p:txBody>
          <a:bodyPr>
            <a:spAutoFit/>
          </a:bodyPr>
          <a:lstStyle/>
          <a:p>
            <a:pPr>
              <a:spcBef>
                <a:spcPct val="50000"/>
              </a:spcBef>
            </a:pPr>
            <a:r>
              <a:rPr lang="en-US" b="1">
                <a:solidFill>
                  <a:schemeClr val="bg2"/>
                </a:solidFill>
              </a:rPr>
              <a:t>Jehoiachin</a:t>
            </a:r>
          </a:p>
        </p:txBody>
      </p:sp>
      <p:sp>
        <p:nvSpPr>
          <p:cNvPr id="9252" name="Text Box 43"/>
          <p:cNvSpPr txBox="1">
            <a:spLocks noChangeArrowheads="1"/>
          </p:cNvSpPr>
          <p:nvPr/>
        </p:nvSpPr>
        <p:spPr bwMode="auto">
          <a:xfrm>
            <a:off x="7467600" y="5257800"/>
            <a:ext cx="1219200" cy="366713"/>
          </a:xfrm>
          <a:prstGeom prst="rect">
            <a:avLst/>
          </a:prstGeom>
          <a:noFill/>
          <a:ln w="9525">
            <a:noFill/>
            <a:miter lim="800000"/>
            <a:headEnd/>
            <a:tailEnd/>
          </a:ln>
        </p:spPr>
        <p:txBody>
          <a:bodyPr>
            <a:spAutoFit/>
          </a:bodyPr>
          <a:lstStyle/>
          <a:p>
            <a:pPr>
              <a:spcBef>
                <a:spcPct val="50000"/>
              </a:spcBef>
            </a:pPr>
            <a:r>
              <a:rPr lang="en-US" b="1">
                <a:solidFill>
                  <a:schemeClr val="bg2"/>
                </a:solidFill>
              </a:rPr>
              <a:t>Zedekiah</a:t>
            </a:r>
          </a:p>
        </p:txBody>
      </p:sp>
      <p:sp>
        <p:nvSpPr>
          <p:cNvPr id="13356" name="Line 44"/>
          <p:cNvSpPr>
            <a:spLocks noChangeShapeType="1"/>
          </p:cNvSpPr>
          <p:nvPr/>
        </p:nvSpPr>
        <p:spPr bwMode="auto">
          <a:xfrm rot="14444168" flipH="1">
            <a:off x="6001544" y="5809456"/>
            <a:ext cx="1588" cy="422275"/>
          </a:xfrm>
          <a:prstGeom prst="line">
            <a:avLst/>
          </a:prstGeom>
          <a:noFill/>
          <a:ln w="57150">
            <a:solidFill>
              <a:schemeClr val="bg1"/>
            </a:solidFill>
            <a:round/>
            <a:headEnd/>
            <a:tailEnd type="triangle" w="med" len="med"/>
          </a:ln>
          <a:effectLst>
            <a:outerShdw dist="35921" dir="2700000" algn="ctr" rotWithShape="0">
              <a:schemeClr val="bg2"/>
            </a:outerShdw>
          </a:effectLst>
        </p:spPr>
        <p:txBody>
          <a:bodyPr/>
          <a:lstStyle/>
          <a:p>
            <a:pPr>
              <a:defRPr/>
            </a:pPr>
            <a:endParaRPr lang="en-US"/>
          </a:p>
        </p:txBody>
      </p:sp>
      <p:sp>
        <p:nvSpPr>
          <p:cNvPr id="13357" name="Line 45"/>
          <p:cNvSpPr>
            <a:spLocks noChangeShapeType="1"/>
          </p:cNvSpPr>
          <p:nvPr/>
        </p:nvSpPr>
        <p:spPr bwMode="auto">
          <a:xfrm rot="10722601" flipH="1">
            <a:off x="7467600" y="5791200"/>
            <a:ext cx="0" cy="422275"/>
          </a:xfrm>
          <a:prstGeom prst="line">
            <a:avLst/>
          </a:prstGeom>
          <a:noFill/>
          <a:ln w="57150">
            <a:solidFill>
              <a:schemeClr val="bg1"/>
            </a:solidFill>
            <a:round/>
            <a:headEnd/>
            <a:tailEnd type="triangle" w="med" len="med"/>
          </a:ln>
          <a:effectLst>
            <a:outerShdw dist="35921" dir="2700000" algn="ctr" rotWithShape="0">
              <a:schemeClr val="bg2"/>
            </a:outerShdw>
          </a:effectLst>
        </p:spPr>
        <p:txBody>
          <a:bodyPr/>
          <a:lstStyle/>
          <a:p>
            <a:pPr>
              <a:defRPr/>
            </a:pPr>
            <a:endParaRPr lang="en-US"/>
          </a:p>
        </p:txBody>
      </p:sp>
      <p:grpSp>
        <p:nvGrpSpPr>
          <p:cNvPr id="9255" name="Group 46"/>
          <p:cNvGrpSpPr>
            <a:grpSpLocks/>
          </p:cNvGrpSpPr>
          <p:nvPr/>
        </p:nvGrpSpPr>
        <p:grpSpPr bwMode="auto">
          <a:xfrm>
            <a:off x="3048000" y="3962400"/>
            <a:ext cx="1752600" cy="336550"/>
            <a:chOff x="1920" y="2544"/>
            <a:chExt cx="1104" cy="212"/>
          </a:xfrm>
        </p:grpSpPr>
        <p:sp>
          <p:nvSpPr>
            <p:cNvPr id="13359" name="Rectangle 47"/>
            <p:cNvSpPr>
              <a:spLocks noChangeArrowheads="1"/>
            </p:cNvSpPr>
            <p:nvPr/>
          </p:nvSpPr>
          <p:spPr bwMode="auto">
            <a:xfrm>
              <a:off x="1920" y="2592"/>
              <a:ext cx="1104" cy="144"/>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defRPr/>
              </a:pPr>
              <a:endParaRPr lang="en-US"/>
            </a:p>
          </p:txBody>
        </p:sp>
        <p:sp>
          <p:nvSpPr>
            <p:cNvPr id="13360" name="Text Box 48"/>
            <p:cNvSpPr txBox="1">
              <a:spLocks noChangeArrowheads="1"/>
            </p:cNvSpPr>
            <p:nvPr/>
          </p:nvSpPr>
          <p:spPr bwMode="auto">
            <a:xfrm>
              <a:off x="2256" y="2544"/>
              <a:ext cx="624" cy="212"/>
            </a:xfrm>
            <a:prstGeom prst="rect">
              <a:avLst/>
            </a:prstGeom>
            <a:noFill/>
            <a:ln w="9525">
              <a:noFill/>
              <a:miter lim="800000"/>
              <a:headEnd/>
              <a:tailEnd/>
            </a:ln>
            <a:effectLst>
              <a:outerShdw dist="35921" dir="2700000" algn="ctr" rotWithShape="0">
                <a:schemeClr val="bg2"/>
              </a:outerShdw>
            </a:effectLst>
          </p:spPr>
          <p:txBody>
            <a:bodyPr>
              <a:spAutoFit/>
            </a:bodyPr>
            <a:lstStyle/>
            <a:p>
              <a:pPr>
                <a:spcBef>
                  <a:spcPct val="50000"/>
                </a:spcBef>
                <a:defRPr/>
              </a:pPr>
              <a:r>
                <a:rPr lang="en-US" sz="1600" b="1">
                  <a:effectLst>
                    <a:outerShdw blurRad="38100" dist="38100" dir="2700000" algn="tl">
                      <a:srgbClr val="C0C0C0"/>
                    </a:outerShdw>
                  </a:effectLst>
                </a:rPr>
                <a:t>Nahum</a:t>
              </a:r>
              <a:endParaRPr lang="en-CA" sz="1600" b="1">
                <a:effectLst>
                  <a:outerShdw blurRad="38100" dist="38100" dir="2700000" algn="tl">
                    <a:srgbClr val="C0C0C0"/>
                  </a:outerShdw>
                </a:effectLst>
              </a:endParaRPr>
            </a:p>
          </p:txBody>
        </p:sp>
      </p:grpSp>
      <p:grpSp>
        <p:nvGrpSpPr>
          <p:cNvPr id="9256" name="Group 49"/>
          <p:cNvGrpSpPr>
            <a:grpSpLocks/>
          </p:cNvGrpSpPr>
          <p:nvPr/>
        </p:nvGrpSpPr>
        <p:grpSpPr bwMode="auto">
          <a:xfrm>
            <a:off x="4114800" y="4419600"/>
            <a:ext cx="1441450" cy="336550"/>
            <a:chOff x="2524" y="2784"/>
            <a:chExt cx="908" cy="212"/>
          </a:xfrm>
        </p:grpSpPr>
        <p:sp>
          <p:nvSpPr>
            <p:cNvPr id="13362" name="Rectangle 50"/>
            <p:cNvSpPr>
              <a:spLocks noChangeArrowheads="1"/>
            </p:cNvSpPr>
            <p:nvPr/>
          </p:nvSpPr>
          <p:spPr bwMode="auto">
            <a:xfrm>
              <a:off x="2524" y="2832"/>
              <a:ext cx="763" cy="144"/>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defRPr/>
              </a:pPr>
              <a:endParaRPr lang="en-US"/>
            </a:p>
          </p:txBody>
        </p:sp>
        <p:sp>
          <p:nvSpPr>
            <p:cNvPr id="13363" name="Text Box 51"/>
            <p:cNvSpPr txBox="1">
              <a:spLocks noChangeArrowheads="1"/>
            </p:cNvSpPr>
            <p:nvPr/>
          </p:nvSpPr>
          <p:spPr bwMode="auto">
            <a:xfrm>
              <a:off x="2544" y="2784"/>
              <a:ext cx="888" cy="212"/>
            </a:xfrm>
            <a:prstGeom prst="rect">
              <a:avLst/>
            </a:prstGeom>
            <a:noFill/>
            <a:ln w="9525">
              <a:noFill/>
              <a:miter lim="800000"/>
              <a:headEnd/>
              <a:tailEnd/>
            </a:ln>
            <a:effectLst>
              <a:outerShdw dist="35921" dir="2700000" algn="ctr" rotWithShape="0">
                <a:schemeClr val="bg2"/>
              </a:outerShdw>
            </a:effectLst>
          </p:spPr>
          <p:txBody>
            <a:bodyPr>
              <a:spAutoFit/>
            </a:bodyPr>
            <a:lstStyle/>
            <a:p>
              <a:pPr>
                <a:spcBef>
                  <a:spcPct val="50000"/>
                </a:spcBef>
                <a:defRPr/>
              </a:pPr>
              <a:r>
                <a:rPr lang="en-US" sz="1600" b="1">
                  <a:effectLst>
                    <a:outerShdw blurRad="38100" dist="38100" dir="2700000" algn="tl">
                      <a:srgbClr val="C0C0C0"/>
                    </a:outerShdw>
                  </a:effectLst>
                </a:rPr>
                <a:t>Zephaniah</a:t>
              </a:r>
              <a:endParaRPr lang="en-CA" sz="1600" b="1">
                <a:effectLst>
                  <a:outerShdw blurRad="38100" dist="38100" dir="2700000" algn="tl">
                    <a:srgbClr val="C0C0C0"/>
                  </a:outerShdw>
                </a:effectLst>
              </a:endParaRPr>
            </a:p>
          </p:txBody>
        </p:sp>
      </p:grpSp>
      <p:sp>
        <p:nvSpPr>
          <p:cNvPr id="13364" name="Text Box 52"/>
          <p:cNvSpPr txBox="1">
            <a:spLocks noChangeArrowheads="1"/>
          </p:cNvSpPr>
          <p:nvPr/>
        </p:nvSpPr>
        <p:spPr bwMode="auto">
          <a:xfrm>
            <a:off x="3886200" y="2057400"/>
            <a:ext cx="1752600" cy="366713"/>
          </a:xfrm>
          <a:prstGeom prst="rect">
            <a:avLst/>
          </a:prstGeom>
          <a:noFill/>
          <a:ln w="9525">
            <a:noFill/>
            <a:miter lim="800000"/>
            <a:headEnd/>
            <a:tailEnd/>
          </a:ln>
          <a:effectLst>
            <a:outerShdw dist="17961" dir="2700000" algn="ctr" rotWithShape="0">
              <a:srgbClr val="C0C0C0"/>
            </a:outerShdw>
          </a:effectLst>
        </p:spPr>
        <p:txBody>
          <a:bodyPr>
            <a:spAutoFit/>
          </a:bodyPr>
          <a:lstStyle/>
          <a:p>
            <a:pPr>
              <a:spcBef>
                <a:spcPct val="50000"/>
              </a:spcBef>
              <a:defRPr/>
            </a:pPr>
            <a:r>
              <a:rPr lang="en-US" b="1">
                <a:solidFill>
                  <a:schemeClr val="bg2"/>
                </a:solidFill>
              </a:rPr>
              <a:t>Sinsharishrun</a:t>
            </a:r>
          </a:p>
        </p:txBody>
      </p:sp>
      <p:graphicFrame>
        <p:nvGraphicFramePr>
          <p:cNvPr id="13365" name="Group 53"/>
          <p:cNvGraphicFramePr>
            <a:graphicFrameLocks noGrp="1"/>
          </p:cNvGraphicFramePr>
          <p:nvPr/>
        </p:nvGraphicFramePr>
        <p:xfrm>
          <a:off x="5562600" y="1524000"/>
          <a:ext cx="3278188" cy="1143000"/>
        </p:xfrm>
        <a:graphic>
          <a:graphicData uri="http://schemas.openxmlformats.org/drawingml/2006/table">
            <a:tbl>
              <a:tblPr/>
              <a:tblGrid>
                <a:gridCol w="1000125"/>
                <a:gridCol w="2278063"/>
              </a:tblGrid>
              <a:tr h="114300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en-US" sz="1600" b="1" i="0" u="none" strike="noStrike" cap="none" normalizeH="0" baseline="0" smtClean="0">
                          <a:ln>
                            <a:noFill/>
                          </a:ln>
                          <a:solidFill>
                            <a:schemeClr val="bg2"/>
                          </a:solidFill>
                          <a:effectLst>
                            <a:outerShdw blurRad="38100" dist="38100" dir="2700000" algn="tl">
                              <a:srgbClr val="FFFFFF"/>
                            </a:outerShdw>
                          </a:effectLst>
                          <a:latin typeface="Arial" charset="0"/>
                        </a:rPr>
                        <a:t>Kings</a:t>
                      </a:r>
                    </a:p>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en-US" sz="1600" b="1" i="0" u="none" strike="noStrike" cap="none" normalizeH="0" baseline="0" smtClean="0">
                          <a:ln>
                            <a:noFill/>
                          </a:ln>
                          <a:solidFill>
                            <a:schemeClr val="bg2"/>
                          </a:solidFill>
                          <a:effectLst>
                            <a:outerShdw blurRad="38100" dist="38100" dir="2700000" algn="tl">
                              <a:srgbClr val="FFFFFF"/>
                            </a:outerShdw>
                          </a:effectLst>
                          <a:latin typeface="Arial" charset="0"/>
                        </a:rPr>
                        <a:t>Of</a:t>
                      </a:r>
                    </a:p>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en-US" sz="1600" b="1" i="0" u="none" strike="noStrike" cap="none" normalizeH="0" baseline="0" smtClean="0">
                          <a:ln>
                            <a:noFill/>
                          </a:ln>
                          <a:solidFill>
                            <a:schemeClr val="bg2"/>
                          </a:solidFill>
                          <a:effectLst>
                            <a:outerShdw blurRad="38100" dist="38100" dir="2700000" algn="tl">
                              <a:srgbClr val="FFFFFF"/>
                            </a:outerShdw>
                          </a:effectLst>
                          <a:latin typeface="Arial" charset="0"/>
                        </a:rPr>
                        <a:t>Babylon</a:t>
                      </a:r>
                    </a:p>
                  </a:txBody>
                  <a:tcPr horzOverflow="overflow">
                    <a:lnL w="12700" cap="flat" cmpd="sng" algn="ctr">
                      <a:solidFill>
                        <a:srgbClr val="000000"/>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FF9933"/>
                        </a:gs>
                        <a:gs pos="50000">
                          <a:srgbClr val="FFCC99"/>
                        </a:gs>
                        <a:gs pos="100000">
                          <a:srgbClr val="FF9933"/>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FF6600">
                            <a:gamma/>
                            <a:shade val="46275"/>
                            <a:invGamma/>
                          </a:srgbClr>
                        </a:gs>
                        <a:gs pos="50000">
                          <a:srgbClr val="FF6600"/>
                        </a:gs>
                        <a:gs pos="100000">
                          <a:srgbClr val="FF6600">
                            <a:gamma/>
                            <a:shade val="46275"/>
                            <a:invGamma/>
                          </a:srgbClr>
                        </a:gs>
                      </a:gsLst>
                      <a:lin ang="5400000" scaled="1"/>
                    </a:gradFill>
                  </a:tcPr>
                </a:tc>
              </a:tr>
            </a:tbl>
          </a:graphicData>
        </a:graphic>
      </p:graphicFrame>
      <p:sp>
        <p:nvSpPr>
          <p:cNvPr id="13375" name="Text Box 63"/>
          <p:cNvSpPr txBox="1">
            <a:spLocks noChangeArrowheads="1"/>
          </p:cNvSpPr>
          <p:nvPr/>
        </p:nvSpPr>
        <p:spPr bwMode="auto">
          <a:xfrm>
            <a:off x="6553200" y="1828800"/>
            <a:ext cx="2098675" cy="779463"/>
          </a:xfrm>
          <a:prstGeom prst="rect">
            <a:avLst/>
          </a:prstGeom>
          <a:noFill/>
          <a:ln w="9525">
            <a:noFill/>
            <a:miter lim="800000"/>
            <a:headEnd/>
            <a:tailEnd/>
          </a:ln>
          <a:effectLst>
            <a:outerShdw dist="17961" dir="2700000" algn="ctr" rotWithShape="0">
              <a:schemeClr val="bg2"/>
            </a:outerShdw>
          </a:effectLst>
        </p:spPr>
        <p:txBody>
          <a:bodyPr>
            <a:spAutoFit/>
          </a:bodyPr>
          <a:lstStyle/>
          <a:p>
            <a:pPr>
              <a:spcBef>
                <a:spcPct val="50000"/>
              </a:spcBef>
              <a:defRPr/>
            </a:pPr>
            <a:r>
              <a:rPr lang="en-US" b="1">
                <a:solidFill>
                  <a:srgbClr val="A6F8FC"/>
                </a:solidFill>
              </a:rPr>
              <a:t>Nebuchadnezzar</a:t>
            </a:r>
          </a:p>
          <a:p>
            <a:pPr>
              <a:spcBef>
                <a:spcPct val="50000"/>
              </a:spcBef>
              <a:defRPr/>
            </a:pPr>
            <a:r>
              <a:rPr lang="en-US" b="1">
                <a:solidFill>
                  <a:srgbClr val="A6F8FC"/>
                </a:solidFill>
              </a:rPr>
              <a:t>(609)</a:t>
            </a:r>
          </a:p>
        </p:txBody>
      </p:sp>
      <p:grpSp>
        <p:nvGrpSpPr>
          <p:cNvPr id="9268" name="Group 67"/>
          <p:cNvGrpSpPr>
            <a:grpSpLocks/>
          </p:cNvGrpSpPr>
          <p:nvPr/>
        </p:nvGrpSpPr>
        <p:grpSpPr bwMode="auto">
          <a:xfrm>
            <a:off x="5105400" y="2438400"/>
            <a:ext cx="914400" cy="762000"/>
            <a:chOff x="1824" y="1920"/>
            <a:chExt cx="576" cy="480"/>
          </a:xfrm>
        </p:grpSpPr>
        <p:sp>
          <p:nvSpPr>
            <p:cNvPr id="13380" name="Rectangle 68"/>
            <p:cNvSpPr>
              <a:spLocks noChangeArrowheads="1"/>
            </p:cNvSpPr>
            <p:nvPr/>
          </p:nvSpPr>
          <p:spPr bwMode="auto">
            <a:xfrm>
              <a:off x="1890" y="2046"/>
              <a:ext cx="401" cy="231"/>
            </a:xfrm>
            <a:prstGeom prst="rect">
              <a:avLst/>
            </a:prstGeom>
            <a:noFill/>
            <a:ln w="9525">
              <a:noFill/>
              <a:miter lim="800000"/>
              <a:headEnd/>
              <a:tailEnd/>
            </a:ln>
            <a:effectLst/>
          </p:spPr>
          <p:txBody>
            <a:bodyPr wrap="none">
              <a:spAutoFit/>
            </a:bodyPr>
            <a:lstStyle/>
            <a:p>
              <a:pPr>
                <a:defRPr/>
              </a:pPr>
              <a:r>
                <a:rPr lang="en-US" b="1">
                  <a:solidFill>
                    <a:schemeClr val="accent1"/>
                  </a:solidFill>
                  <a:effectLst>
                    <a:outerShdw blurRad="38100" dist="38100" dir="2700000" algn="tl">
                      <a:srgbClr val="C0C0C0"/>
                    </a:outerShdw>
                  </a:effectLst>
                  <a:latin typeface="Bookman Old Style" pitchFamily="18" charset="0"/>
                </a:rPr>
                <a:t>612</a:t>
              </a:r>
              <a:endParaRPr lang="en-CA" b="1">
                <a:solidFill>
                  <a:schemeClr val="accent1"/>
                </a:solidFill>
                <a:effectLst>
                  <a:outerShdw blurRad="38100" dist="38100" dir="2700000" algn="tl">
                    <a:srgbClr val="C0C0C0"/>
                  </a:outerShdw>
                </a:effectLst>
                <a:latin typeface="Bookman Old Style" pitchFamily="18" charset="0"/>
              </a:endParaRPr>
            </a:p>
          </p:txBody>
        </p:sp>
        <p:sp>
          <p:nvSpPr>
            <p:cNvPr id="9277" name="AutoShape 69"/>
            <p:cNvSpPr>
              <a:spLocks noChangeArrowheads="1"/>
            </p:cNvSpPr>
            <p:nvPr/>
          </p:nvSpPr>
          <p:spPr bwMode="auto">
            <a:xfrm>
              <a:off x="1824" y="1920"/>
              <a:ext cx="576" cy="480"/>
            </a:xfrm>
            <a:prstGeom prst="irregularSeal2">
              <a:avLst/>
            </a:prstGeom>
            <a:noFill/>
            <a:ln w="38100">
              <a:solidFill>
                <a:schemeClr val="bg2"/>
              </a:solidFill>
              <a:miter lim="800000"/>
              <a:headEnd/>
              <a:tailEnd/>
            </a:ln>
          </p:spPr>
          <p:txBody>
            <a:bodyPr wrap="none" anchor="ctr"/>
            <a:lstStyle/>
            <a:p>
              <a:pPr algn="ctr"/>
              <a:endParaRPr lang="en-US" b="1">
                <a:solidFill>
                  <a:srgbClr val="66FFFF"/>
                </a:solidFill>
                <a:latin typeface="Bookman Old Style" pitchFamily="18" charset="0"/>
              </a:endParaRPr>
            </a:p>
          </p:txBody>
        </p:sp>
      </p:grpSp>
      <p:grpSp>
        <p:nvGrpSpPr>
          <p:cNvPr id="9269" name="Group 70"/>
          <p:cNvGrpSpPr>
            <a:grpSpLocks/>
          </p:cNvGrpSpPr>
          <p:nvPr/>
        </p:nvGrpSpPr>
        <p:grpSpPr bwMode="auto">
          <a:xfrm>
            <a:off x="5372100" y="4257675"/>
            <a:ext cx="1143000" cy="336550"/>
            <a:chOff x="3360" y="2736"/>
            <a:chExt cx="720" cy="212"/>
          </a:xfrm>
        </p:grpSpPr>
        <p:sp>
          <p:nvSpPr>
            <p:cNvPr id="13383" name="Rectangle 71"/>
            <p:cNvSpPr>
              <a:spLocks noChangeArrowheads="1"/>
            </p:cNvSpPr>
            <p:nvPr/>
          </p:nvSpPr>
          <p:spPr bwMode="auto">
            <a:xfrm>
              <a:off x="3360" y="2784"/>
              <a:ext cx="720" cy="144"/>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defRPr/>
              </a:pPr>
              <a:endParaRPr lang="en-US"/>
            </a:p>
          </p:txBody>
        </p:sp>
        <p:sp>
          <p:nvSpPr>
            <p:cNvPr id="13384" name="Text Box 72"/>
            <p:cNvSpPr txBox="1">
              <a:spLocks noChangeArrowheads="1"/>
            </p:cNvSpPr>
            <p:nvPr/>
          </p:nvSpPr>
          <p:spPr bwMode="auto">
            <a:xfrm>
              <a:off x="3360" y="2736"/>
              <a:ext cx="720" cy="212"/>
            </a:xfrm>
            <a:prstGeom prst="rect">
              <a:avLst/>
            </a:prstGeom>
            <a:noFill/>
            <a:ln w="9525">
              <a:noFill/>
              <a:miter lim="800000"/>
              <a:headEnd/>
              <a:tailEnd/>
            </a:ln>
            <a:effectLst>
              <a:outerShdw dist="35921" dir="2700000" algn="ctr" rotWithShape="0">
                <a:schemeClr val="bg2"/>
              </a:outerShdw>
            </a:effectLst>
          </p:spPr>
          <p:txBody>
            <a:bodyPr>
              <a:spAutoFit/>
            </a:bodyPr>
            <a:lstStyle/>
            <a:p>
              <a:pPr>
                <a:spcBef>
                  <a:spcPct val="50000"/>
                </a:spcBef>
                <a:defRPr/>
              </a:pPr>
              <a:r>
                <a:rPr lang="en-US" sz="1600" b="1">
                  <a:effectLst>
                    <a:outerShdw blurRad="38100" dist="38100" dir="2700000" algn="tl">
                      <a:srgbClr val="C0C0C0"/>
                    </a:outerShdw>
                  </a:effectLst>
                </a:rPr>
                <a:t>Habakkuk</a:t>
              </a:r>
              <a:endParaRPr lang="en-CA" sz="1600" b="1">
                <a:effectLst>
                  <a:outerShdw blurRad="38100" dist="38100" dir="2700000" algn="tl">
                    <a:srgbClr val="C0C0C0"/>
                  </a:outerShdw>
                </a:effectLst>
              </a:endParaRPr>
            </a:p>
          </p:txBody>
        </p:sp>
      </p:grpSp>
      <p:grpSp>
        <p:nvGrpSpPr>
          <p:cNvPr id="9270" name="Group 73"/>
          <p:cNvGrpSpPr>
            <a:grpSpLocks/>
          </p:cNvGrpSpPr>
          <p:nvPr/>
        </p:nvGrpSpPr>
        <p:grpSpPr bwMode="auto">
          <a:xfrm>
            <a:off x="6934200" y="3962400"/>
            <a:ext cx="2209800" cy="427038"/>
            <a:chOff x="3888" y="2400"/>
            <a:chExt cx="1536" cy="269"/>
          </a:xfrm>
        </p:grpSpPr>
        <p:sp>
          <p:nvSpPr>
            <p:cNvPr id="13386" name="Text Box 74"/>
            <p:cNvSpPr txBox="1">
              <a:spLocks noChangeArrowheads="1"/>
            </p:cNvSpPr>
            <p:nvPr/>
          </p:nvSpPr>
          <p:spPr bwMode="auto">
            <a:xfrm>
              <a:off x="3888" y="2400"/>
              <a:ext cx="1536" cy="269"/>
            </a:xfrm>
            <a:prstGeom prst="rect">
              <a:avLst/>
            </a:prstGeom>
            <a:gradFill rotWithShape="1">
              <a:gsLst>
                <a:gs pos="0">
                  <a:srgbClr val="FF33CC"/>
                </a:gs>
                <a:gs pos="50000">
                  <a:srgbClr val="FFFF99"/>
                </a:gs>
                <a:gs pos="100000">
                  <a:srgbClr val="FF33CC"/>
                </a:gs>
              </a:gsLst>
              <a:lin ang="5400000" scaled="1"/>
            </a:gradFill>
            <a:ln w="9525">
              <a:noFill/>
              <a:miter lim="800000"/>
              <a:headEnd/>
              <a:tailEnd/>
            </a:ln>
            <a:effectLst/>
          </p:spPr>
          <p:txBody>
            <a:bodyPr>
              <a:spAutoFit/>
            </a:bodyPr>
            <a:lstStyle/>
            <a:p>
              <a:pPr algn="ctr">
                <a:spcBef>
                  <a:spcPct val="50000"/>
                </a:spcBef>
                <a:defRPr/>
              </a:pPr>
              <a:r>
                <a:rPr lang="en-US" sz="2200" b="1">
                  <a:solidFill>
                    <a:srgbClr val="0000FF"/>
                  </a:solidFill>
                  <a:effectLst>
                    <a:outerShdw blurRad="38100" dist="38100" dir="2700000" algn="tl">
                      <a:srgbClr val="000000"/>
                    </a:outerShdw>
                  </a:effectLst>
                  <a:latin typeface="Bookman Old Style" pitchFamily="18" charset="0"/>
                </a:rPr>
                <a:t>Daniel</a:t>
              </a:r>
            </a:p>
          </p:txBody>
        </p:sp>
        <p:sp>
          <p:nvSpPr>
            <p:cNvPr id="9272" name="Line 75"/>
            <p:cNvSpPr>
              <a:spLocks noChangeShapeType="1"/>
            </p:cNvSpPr>
            <p:nvPr/>
          </p:nvSpPr>
          <p:spPr bwMode="auto">
            <a:xfrm rot="-5400000">
              <a:off x="5260" y="2425"/>
              <a:ext cx="1" cy="250"/>
            </a:xfrm>
            <a:prstGeom prst="line">
              <a:avLst/>
            </a:prstGeom>
            <a:noFill/>
            <a:ln w="57150">
              <a:solidFill>
                <a:schemeClr val="bg2"/>
              </a:solidFill>
              <a:round/>
              <a:headEnd/>
              <a:tailEnd type="triangle" w="med" len="med"/>
            </a:ln>
          </p:spPr>
          <p:txBody>
            <a:bodyPr/>
            <a:lstStyle/>
            <a:p>
              <a:endParaRPr lang="en-US"/>
            </a:p>
          </p:txBody>
        </p:sp>
        <p:sp>
          <p:nvSpPr>
            <p:cNvPr id="13388" name="Rectangle 76"/>
            <p:cNvSpPr>
              <a:spLocks noChangeArrowheads="1"/>
            </p:cNvSpPr>
            <p:nvPr/>
          </p:nvSpPr>
          <p:spPr bwMode="auto">
            <a:xfrm>
              <a:off x="3888" y="2400"/>
              <a:ext cx="308" cy="231"/>
            </a:xfrm>
            <a:prstGeom prst="rect">
              <a:avLst/>
            </a:prstGeom>
            <a:noFill/>
            <a:ln w="9525">
              <a:noFill/>
              <a:miter lim="800000"/>
              <a:headEnd/>
              <a:tailEnd/>
            </a:ln>
            <a:effectLst>
              <a:outerShdw dist="17961" dir="2700000" algn="ctr" rotWithShape="0">
                <a:schemeClr val="bg2"/>
              </a:outerShdw>
            </a:effectLst>
          </p:spPr>
          <p:txBody>
            <a:bodyPr wrap="none">
              <a:spAutoFit/>
            </a:bodyPr>
            <a:lstStyle/>
            <a:p>
              <a:pPr>
                <a:defRPr/>
              </a:pPr>
              <a:r>
                <a:rPr lang="en-US" b="1">
                  <a:solidFill>
                    <a:srgbClr val="3333FF"/>
                  </a:solidFill>
                </a:rPr>
                <a:t>605</a:t>
              </a:r>
              <a:endParaRPr lang="en-CA" b="1">
                <a:solidFill>
                  <a:srgbClr val="3333FF"/>
                </a:solidFill>
              </a:endParaRPr>
            </a:p>
          </p:txBody>
        </p:sp>
      </p:grpSp>
      <p:grpSp>
        <p:nvGrpSpPr>
          <p:cNvPr id="9267" name="Group 64"/>
          <p:cNvGrpSpPr>
            <a:grpSpLocks/>
          </p:cNvGrpSpPr>
          <p:nvPr/>
        </p:nvGrpSpPr>
        <p:grpSpPr bwMode="auto">
          <a:xfrm>
            <a:off x="8039100" y="4295775"/>
            <a:ext cx="914400" cy="762000"/>
            <a:chOff x="4944" y="2688"/>
            <a:chExt cx="576" cy="480"/>
          </a:xfrm>
        </p:grpSpPr>
        <p:sp>
          <p:nvSpPr>
            <p:cNvPr id="13377" name="Rectangle 65"/>
            <p:cNvSpPr>
              <a:spLocks noChangeArrowheads="1"/>
            </p:cNvSpPr>
            <p:nvPr/>
          </p:nvSpPr>
          <p:spPr bwMode="auto">
            <a:xfrm>
              <a:off x="5010" y="2820"/>
              <a:ext cx="401" cy="231"/>
            </a:xfrm>
            <a:prstGeom prst="rect">
              <a:avLst/>
            </a:prstGeom>
            <a:noFill/>
            <a:ln w="9525">
              <a:noFill/>
              <a:miter lim="800000"/>
              <a:headEnd/>
              <a:tailEnd/>
            </a:ln>
            <a:effectLst/>
          </p:spPr>
          <p:txBody>
            <a:bodyPr wrap="none">
              <a:spAutoFit/>
            </a:bodyPr>
            <a:lstStyle/>
            <a:p>
              <a:pPr>
                <a:defRPr/>
              </a:pPr>
              <a:r>
                <a:rPr lang="en-US" b="1">
                  <a:solidFill>
                    <a:srgbClr val="FF0000"/>
                  </a:solidFill>
                  <a:effectLst>
                    <a:outerShdw blurRad="38100" dist="38100" dir="2700000" algn="tl">
                      <a:srgbClr val="C0C0C0"/>
                    </a:outerShdw>
                  </a:effectLst>
                  <a:latin typeface="Bookman Old Style" pitchFamily="18" charset="0"/>
                </a:rPr>
                <a:t>587</a:t>
              </a:r>
              <a:endParaRPr lang="en-CA" b="1">
                <a:solidFill>
                  <a:srgbClr val="FF0000"/>
                </a:solidFill>
                <a:effectLst>
                  <a:outerShdw blurRad="38100" dist="38100" dir="2700000" algn="tl">
                    <a:srgbClr val="C0C0C0"/>
                  </a:outerShdw>
                </a:effectLst>
                <a:latin typeface="Bookman Old Style" pitchFamily="18" charset="0"/>
              </a:endParaRPr>
            </a:p>
          </p:txBody>
        </p:sp>
        <p:sp>
          <p:nvSpPr>
            <p:cNvPr id="9279" name="AutoShape 66"/>
            <p:cNvSpPr>
              <a:spLocks noChangeArrowheads="1"/>
            </p:cNvSpPr>
            <p:nvPr/>
          </p:nvSpPr>
          <p:spPr bwMode="auto">
            <a:xfrm>
              <a:off x="4944" y="2688"/>
              <a:ext cx="576" cy="480"/>
            </a:xfrm>
            <a:prstGeom prst="irregularSeal2">
              <a:avLst/>
            </a:prstGeom>
            <a:noFill/>
            <a:ln w="38100">
              <a:solidFill>
                <a:schemeClr val="bg2"/>
              </a:solidFill>
              <a:miter lim="800000"/>
              <a:headEnd/>
              <a:tailEnd/>
            </a:ln>
          </p:spPr>
          <p:txBody>
            <a:bodyPr wrap="none" anchor="ctr"/>
            <a:lstStyle/>
            <a:p>
              <a:pPr algn="ctr"/>
              <a:endParaRPr lang="en-US" b="1">
                <a:solidFill>
                  <a:srgbClr val="66FFFF"/>
                </a:solidFill>
                <a:latin typeface="Bookman Old Style" pitchFamily="18" charset="0"/>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6" name="Picture 4" descr="http://blog.bibleplaces.com/uploaded_images/ChurchDiscoveredatShiloh_A4A3/Shiloh_from_west_tb120806860_labeled5.jpg"/>
          <p:cNvPicPr>
            <a:picLocks noChangeAspect="1" noChangeArrowheads="1"/>
          </p:cNvPicPr>
          <p:nvPr/>
        </p:nvPicPr>
        <p:blipFill>
          <a:blip r:embed="rId3">
            <a:lum contrast="20000"/>
          </a:blip>
          <a:srcRect b="8511"/>
          <a:stretch>
            <a:fillRect/>
          </a:stretch>
        </p:blipFill>
        <p:spPr bwMode="auto">
          <a:xfrm>
            <a:off x="152400" y="1371600"/>
            <a:ext cx="8839200" cy="3581400"/>
          </a:xfrm>
          <a:prstGeom prst="rect">
            <a:avLst/>
          </a:prstGeom>
          <a:noFill/>
        </p:spPr>
      </p:pic>
      <p:sp>
        <p:nvSpPr>
          <p:cNvPr id="4" name="Rectangle 3"/>
          <p:cNvSpPr/>
          <p:nvPr/>
        </p:nvSpPr>
        <p:spPr>
          <a:xfrm>
            <a:off x="1562100" y="609600"/>
            <a:ext cx="6019800" cy="830997"/>
          </a:xfrm>
          <a:prstGeom prst="rect">
            <a:avLst/>
          </a:prstGeom>
          <a:solidFill>
            <a:srgbClr val="CCECFF"/>
          </a:solidFill>
          <a:effectLst>
            <a:softEdge rad="127000"/>
          </a:effectLst>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0" dirty="0" smtClean="0">
                <a:ln w="11430"/>
                <a:solidFill>
                  <a:srgbClr val="0000FF"/>
                </a:solidFill>
                <a:effectLst>
                  <a:outerShdw blurRad="50800" dist="39000" dir="5460000" algn="tl">
                    <a:srgbClr val="000000">
                      <a:alpha val="38000"/>
                    </a:srgbClr>
                  </a:outerShdw>
                </a:effectLst>
              </a:rPr>
              <a:t>Remember  Shiloh!</a:t>
            </a:r>
            <a:endParaRPr lang="en-US" sz="4800" b="1" cap="none" spc="0" dirty="0">
              <a:ln w="11430"/>
              <a:solidFill>
                <a:srgbClr val="0000FF"/>
              </a:solidFill>
              <a:effectLst>
                <a:outerShdw blurRad="50800" dist="39000" dir="5460000" algn="tl">
                  <a:srgbClr val="000000">
                    <a:alpha val="38000"/>
                  </a:srgbClr>
                </a:outerShdw>
              </a:effectLst>
            </a:endParaRPr>
          </a:p>
        </p:txBody>
      </p:sp>
      <p:pic>
        <p:nvPicPr>
          <p:cNvPr id="90113" name="Picture 1" descr="http://www.ctsp.co.il/Images/shiloh1.jpg"/>
          <p:cNvPicPr>
            <a:picLocks noChangeAspect="1" noChangeArrowheads="1"/>
          </p:cNvPicPr>
          <p:nvPr/>
        </p:nvPicPr>
        <p:blipFill>
          <a:blip r:embed="rId4">
            <a:lum contrast="30000"/>
          </a:blip>
          <a:srcRect/>
          <a:stretch>
            <a:fillRect/>
          </a:stretch>
        </p:blipFill>
        <p:spPr bwMode="auto">
          <a:xfrm>
            <a:off x="0" y="4371975"/>
            <a:ext cx="2924175" cy="2486025"/>
          </a:xfrm>
          <a:prstGeom prst="rect">
            <a:avLst/>
          </a:prstGeom>
          <a:ln>
            <a:noFill/>
          </a:ln>
          <a:effectLst>
            <a:softEdge rad="112500"/>
          </a:effectLst>
        </p:spPr>
      </p:pic>
      <p:pic>
        <p:nvPicPr>
          <p:cNvPr id="90114" name="Picture 2" descr="http://www.ctsp.co.il/Images/shiloh3.jpg"/>
          <p:cNvPicPr>
            <a:picLocks noChangeAspect="1" noChangeArrowheads="1"/>
          </p:cNvPicPr>
          <p:nvPr/>
        </p:nvPicPr>
        <p:blipFill>
          <a:blip r:embed="rId5">
            <a:lum contrast="30000"/>
          </a:blip>
          <a:srcRect/>
          <a:stretch>
            <a:fillRect/>
          </a:stretch>
        </p:blipFill>
        <p:spPr bwMode="auto">
          <a:xfrm>
            <a:off x="6219825" y="4419601"/>
            <a:ext cx="2924175" cy="2438400"/>
          </a:xfrm>
          <a:prstGeom prst="rect">
            <a:avLst/>
          </a:prstGeom>
          <a:ln>
            <a:noFill/>
          </a:ln>
          <a:effectLst>
            <a:softEdge rad="112500"/>
          </a:effectLst>
        </p:spPr>
      </p:pic>
      <p:pic>
        <p:nvPicPr>
          <p:cNvPr id="90116" name="Picture 4" descr="http://www.eternalhorizons.com/02_Images/Ark-within-the-Holy-of-Holi.jpg"/>
          <p:cNvPicPr>
            <a:picLocks noChangeAspect="1" noChangeArrowheads="1"/>
          </p:cNvPicPr>
          <p:nvPr/>
        </p:nvPicPr>
        <p:blipFill>
          <a:blip r:embed="rId6">
            <a:lum contrast="10000"/>
          </a:blip>
          <a:srcRect/>
          <a:stretch>
            <a:fillRect/>
          </a:stretch>
        </p:blipFill>
        <p:spPr bwMode="auto">
          <a:xfrm>
            <a:off x="3067050" y="3945921"/>
            <a:ext cx="3009900" cy="2912079"/>
          </a:xfrm>
          <a:prstGeom prst="ellipse">
            <a:avLst/>
          </a:prstGeom>
          <a:ln>
            <a:noFill/>
          </a:ln>
          <a:effectLst>
            <a:softEdge rad="112500"/>
          </a:effectLst>
        </p:spPr>
      </p:pic>
      <p:sp>
        <p:nvSpPr>
          <p:cNvPr id="8" name="Rectangle 7"/>
          <p:cNvSpPr/>
          <p:nvPr/>
        </p:nvSpPr>
        <p:spPr>
          <a:xfrm>
            <a:off x="1927494" y="1371600"/>
            <a:ext cx="5289012" cy="646331"/>
          </a:xfrm>
          <a:prstGeom prst="rect">
            <a:avLst/>
          </a:prstGeom>
          <a:effectLst>
            <a:outerShdw blurRad="50800" dist="38100" dir="2700000" algn="tl" rotWithShape="0">
              <a:prstClr val="black">
                <a:alpha val="40000"/>
              </a:prstClr>
            </a:outerShdw>
          </a:effectLst>
        </p:spPr>
        <p:txBody>
          <a:bodyPr wrap="none">
            <a:spAutoFit/>
          </a:bodyPr>
          <a:lstStyle/>
          <a:p>
            <a:r>
              <a:rPr lang="en-US" sz="3600" b="1" dirty="0" smtClean="0">
                <a:solidFill>
                  <a:srgbClr val="FF0000"/>
                </a:solidFill>
                <a:effectLst>
                  <a:outerShdw blurRad="38100" dist="38100" dir="2700000" algn="tl">
                    <a:srgbClr val="000000">
                      <a:alpha val="43137"/>
                    </a:srgbClr>
                  </a:outerShdw>
                </a:effectLst>
              </a:rPr>
              <a:t>Jer. 26: 6 - 9;    7: 12, 11</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1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1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90113"/>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90114"/>
                                        </p:tgtEl>
                                        <p:attrNameLst>
                                          <p:attrName>style.visibility</p:attrName>
                                        </p:attrNameLst>
                                      </p:cBhvr>
                                      <p:to>
                                        <p:strVal val="hidden"/>
                                      </p:to>
                                    </p:set>
                                  </p:childTnLst>
                                </p:cTn>
                              </p:par>
                            </p:childTnLst>
                          </p:cTn>
                        </p:par>
                        <p:par>
                          <p:cTn id="17" fill="hold">
                            <p:stCondLst>
                              <p:cond delay="0"/>
                            </p:stCondLst>
                            <p:childTnLst>
                              <p:par>
                                <p:cTn id="18" presetID="53" presetClass="entr" presetSubtype="0" fill="hold" nodeType="afterEffect">
                                  <p:stCondLst>
                                    <p:cond delay="0"/>
                                  </p:stCondLst>
                                  <p:childTnLst>
                                    <p:set>
                                      <p:cBhvr>
                                        <p:cTn id="19" dur="1" fill="hold">
                                          <p:stCondLst>
                                            <p:cond delay="0"/>
                                          </p:stCondLst>
                                        </p:cTn>
                                        <p:tgtEl>
                                          <p:spTgt spid="90116"/>
                                        </p:tgtEl>
                                        <p:attrNameLst>
                                          <p:attrName>style.visibility</p:attrName>
                                        </p:attrNameLst>
                                      </p:cBhvr>
                                      <p:to>
                                        <p:strVal val="visible"/>
                                      </p:to>
                                    </p:set>
                                    <p:anim calcmode="lin" valueType="num">
                                      <p:cBhvr>
                                        <p:cTn id="20" dur="500" fill="hold"/>
                                        <p:tgtEl>
                                          <p:spTgt spid="90116"/>
                                        </p:tgtEl>
                                        <p:attrNameLst>
                                          <p:attrName>ppt_w</p:attrName>
                                        </p:attrNameLst>
                                      </p:cBhvr>
                                      <p:tavLst>
                                        <p:tav tm="0">
                                          <p:val>
                                            <p:fltVal val="0"/>
                                          </p:val>
                                        </p:tav>
                                        <p:tav tm="100000">
                                          <p:val>
                                            <p:strVal val="#ppt_w"/>
                                          </p:val>
                                        </p:tav>
                                      </p:tavLst>
                                    </p:anim>
                                    <p:anim calcmode="lin" valueType="num">
                                      <p:cBhvr>
                                        <p:cTn id="21" dur="500" fill="hold"/>
                                        <p:tgtEl>
                                          <p:spTgt spid="90116"/>
                                        </p:tgtEl>
                                        <p:attrNameLst>
                                          <p:attrName>ppt_h</p:attrName>
                                        </p:attrNameLst>
                                      </p:cBhvr>
                                      <p:tavLst>
                                        <p:tav tm="0">
                                          <p:val>
                                            <p:fltVal val="0"/>
                                          </p:val>
                                        </p:tav>
                                        <p:tav tm="100000">
                                          <p:val>
                                            <p:strVal val="#ppt_h"/>
                                          </p:val>
                                        </p:tav>
                                      </p:tavLst>
                                    </p:anim>
                                    <p:animEffect transition="in" filter="fade">
                                      <p:cBhvr>
                                        <p:cTn id="22" dur="500"/>
                                        <p:tgtEl>
                                          <p:spTgt spid="90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4" name="Rectangle 3"/>
          <p:cNvSpPr/>
          <p:nvPr/>
        </p:nvSpPr>
        <p:spPr>
          <a:xfrm>
            <a:off x="2819400" y="3810000"/>
            <a:ext cx="5171608"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solidFill>
                  <a:srgbClr val="0000FF"/>
                </a:solidFill>
                <a:effectLst>
                  <a:outerShdw blurRad="50800" dist="39000" dir="5460000" algn="tl">
                    <a:srgbClr val="000000">
                      <a:alpha val="38000"/>
                    </a:srgbClr>
                  </a:outerShdw>
                </a:effectLst>
              </a:rPr>
              <a:t>Remember Shiloh!</a:t>
            </a:r>
            <a:endParaRPr lang="en-US" sz="4400" b="1" cap="none" spc="0" dirty="0">
              <a:ln w="11430"/>
              <a:solidFill>
                <a:srgbClr val="0000FF"/>
              </a:solidFill>
              <a:effectLst>
                <a:outerShdw blurRad="50800" dist="39000" dir="5460000" algn="tl">
                  <a:srgbClr val="000000">
                    <a:alpha val="38000"/>
                  </a:srgbClr>
                </a:outerShdw>
              </a:effectLst>
            </a:endParaRPr>
          </a:p>
        </p:txBody>
      </p:sp>
      <p:pic>
        <p:nvPicPr>
          <p:cNvPr id="95238" name="Picture 6" descr="http://oneyearbibleimages.com/ark.gif"/>
          <p:cNvPicPr>
            <a:picLocks noChangeAspect="1" noChangeArrowheads="1"/>
          </p:cNvPicPr>
          <p:nvPr/>
        </p:nvPicPr>
        <p:blipFill>
          <a:blip r:embed="rId3">
            <a:lum/>
          </a:blip>
          <a:srcRect/>
          <a:stretch>
            <a:fillRect/>
          </a:stretch>
        </p:blipFill>
        <p:spPr bwMode="auto">
          <a:xfrm>
            <a:off x="0" y="3204679"/>
            <a:ext cx="2819400" cy="2510322"/>
          </a:xfrm>
          <a:prstGeom prst="ellipse">
            <a:avLst/>
          </a:prstGeom>
          <a:ln>
            <a:noFill/>
          </a:ln>
          <a:effectLst>
            <a:softEdge rad="112500"/>
          </a:effectLst>
        </p:spPr>
      </p:pic>
      <p:pic>
        <p:nvPicPr>
          <p:cNvPr id="9" name="Picture 20" descr="Scroll 11"/>
          <p:cNvPicPr>
            <a:picLocks noChangeAspect="1" noChangeArrowheads="1"/>
          </p:cNvPicPr>
          <p:nvPr/>
        </p:nvPicPr>
        <p:blipFill>
          <a:blip r:embed="rId4">
            <a:lum contrast="30000"/>
          </a:blip>
          <a:srcRect/>
          <a:stretch>
            <a:fillRect/>
          </a:stretch>
        </p:blipFill>
        <p:spPr bwMode="auto">
          <a:xfrm>
            <a:off x="1981200" y="1752600"/>
            <a:ext cx="6248400" cy="5105400"/>
          </a:xfrm>
          <a:prstGeom prst="rect">
            <a:avLst/>
          </a:prstGeom>
          <a:noFill/>
          <a:ln w="9525">
            <a:noFill/>
            <a:miter lim="800000"/>
            <a:headEnd/>
            <a:tailEnd/>
          </a:ln>
        </p:spPr>
      </p:pic>
      <p:sp>
        <p:nvSpPr>
          <p:cNvPr id="10" name="TextBox 9"/>
          <p:cNvSpPr txBox="1"/>
          <p:nvPr/>
        </p:nvSpPr>
        <p:spPr>
          <a:xfrm>
            <a:off x="3048000" y="2332196"/>
            <a:ext cx="4953000" cy="4185761"/>
          </a:xfrm>
          <a:prstGeom prst="rect">
            <a:avLst/>
          </a:prstGeom>
          <a:noFill/>
          <a:effectLst>
            <a:outerShdw blurRad="50800" dist="38100" dir="2700000" algn="tl" rotWithShape="0">
              <a:prstClr val="black">
                <a:alpha val="40000"/>
              </a:prstClr>
            </a:outerShdw>
          </a:effectLst>
        </p:spPr>
        <p:txBody>
          <a:bodyPr wrap="square" rtlCol="0">
            <a:spAutoFit/>
          </a:bodyPr>
          <a:lstStyle/>
          <a:p>
            <a:pPr>
              <a:buClr>
                <a:srgbClr val="FF0000"/>
              </a:buClr>
            </a:pPr>
            <a:r>
              <a:rPr lang="en-US" sz="2800" b="1" dirty="0" smtClean="0">
                <a:solidFill>
                  <a:srgbClr val="FF0000"/>
                </a:solidFill>
                <a:effectLst>
                  <a:outerShdw blurRad="38100" dist="38100" dir="2700000" algn="tl">
                    <a:srgbClr val="000000">
                      <a:alpha val="43137"/>
                    </a:srgbClr>
                  </a:outerShdw>
                </a:effectLst>
              </a:rPr>
              <a:t> Jer. 26: 6 - 9;    7: 12, 11</a:t>
            </a:r>
          </a:p>
          <a:p>
            <a:pPr>
              <a:buClr>
                <a:srgbClr val="FF0000"/>
              </a:buClr>
            </a:pPr>
            <a:endParaRPr lang="en-US" sz="1600" b="1" dirty="0" smtClean="0">
              <a:solidFill>
                <a:srgbClr val="FF0000"/>
              </a:solidFill>
              <a:effectLst>
                <a:outerShdw blurRad="38100" dist="38100" dir="2700000" algn="tl">
                  <a:srgbClr val="000000">
                    <a:alpha val="43137"/>
                  </a:srgbClr>
                </a:outerShdw>
              </a:effectLst>
            </a:endParaRPr>
          </a:p>
          <a:p>
            <a:pPr>
              <a:buClr>
                <a:srgbClr val="FF0000"/>
              </a:buClr>
              <a:buFont typeface="Wingdings" pitchFamily="2" charset="2"/>
              <a:buChar char="v"/>
            </a:pPr>
            <a:r>
              <a:rPr lang="en-US" sz="2400" b="1" dirty="0" smtClean="0">
                <a:solidFill>
                  <a:srgbClr val="000000"/>
                </a:solidFill>
                <a:effectLst>
                  <a:outerShdw blurRad="38100" dist="38100" dir="2700000" algn="tl">
                    <a:srgbClr val="000000">
                      <a:alpha val="43137"/>
                    </a:srgbClr>
                  </a:outerShdw>
                </a:effectLst>
              </a:rPr>
              <a:t>  </a:t>
            </a:r>
            <a:r>
              <a:rPr lang="en-US" sz="2400" b="1" dirty="0" smtClean="0">
                <a:solidFill>
                  <a:srgbClr val="0000FF"/>
                </a:solidFill>
                <a:effectLst>
                  <a:outerShdw blurRad="38100" dist="38100" dir="2700000" algn="tl">
                    <a:srgbClr val="000000">
                      <a:alpha val="43137"/>
                    </a:srgbClr>
                  </a:outerShdw>
                </a:effectLst>
              </a:rPr>
              <a:t>Shiloh</a:t>
            </a:r>
            <a:r>
              <a:rPr lang="en-US" sz="2400" b="1" dirty="0" smtClean="0">
                <a:solidFill>
                  <a:srgbClr val="000000"/>
                </a:solidFill>
                <a:effectLst>
                  <a:outerShdw blurRad="38100" dist="38100" dir="2700000" algn="tl">
                    <a:srgbClr val="000000">
                      <a:alpha val="43137"/>
                    </a:srgbClr>
                  </a:outerShdw>
                </a:effectLst>
              </a:rPr>
              <a:t>  was Israel’s place of worship during the Judges</a:t>
            </a:r>
          </a:p>
          <a:p>
            <a:pPr>
              <a:buClr>
                <a:srgbClr val="FF0000"/>
              </a:buClr>
            </a:pPr>
            <a:endParaRPr lang="en-US" sz="1000" b="1" dirty="0" smtClean="0">
              <a:solidFill>
                <a:srgbClr val="000000"/>
              </a:solidFill>
              <a:effectLst>
                <a:outerShdw blurRad="38100" dist="38100" dir="2700000" algn="tl">
                  <a:srgbClr val="000000">
                    <a:alpha val="43137"/>
                  </a:srgbClr>
                </a:outerShdw>
              </a:effectLst>
            </a:endParaRPr>
          </a:p>
          <a:p>
            <a:pPr>
              <a:buClr>
                <a:srgbClr val="FF0000"/>
              </a:buClr>
              <a:buFont typeface="Wingdings" pitchFamily="2" charset="2"/>
              <a:buChar char="v"/>
            </a:pPr>
            <a:r>
              <a:rPr lang="en-US" sz="2400" b="1" dirty="0" smtClean="0">
                <a:solidFill>
                  <a:srgbClr val="000000"/>
                </a:solidFill>
                <a:effectLst>
                  <a:outerShdw blurRad="38100" dist="38100" dir="2700000" algn="tl">
                    <a:srgbClr val="000000">
                      <a:alpha val="43137"/>
                    </a:srgbClr>
                  </a:outerShdw>
                </a:effectLst>
              </a:rPr>
              <a:t>  </a:t>
            </a:r>
            <a:r>
              <a:rPr lang="en-US" sz="2400" b="1" dirty="0" smtClean="0">
                <a:solidFill>
                  <a:srgbClr val="0000FF"/>
                </a:solidFill>
                <a:effectLst>
                  <a:outerShdw blurRad="38100" dist="38100" dir="2700000" algn="tl">
                    <a:srgbClr val="000000">
                      <a:alpha val="43137"/>
                    </a:srgbClr>
                  </a:outerShdw>
                </a:effectLst>
              </a:rPr>
              <a:t>Shiloh </a:t>
            </a:r>
            <a:r>
              <a:rPr lang="en-US" sz="2400" b="1" dirty="0" smtClean="0">
                <a:solidFill>
                  <a:srgbClr val="000000"/>
                </a:solidFill>
                <a:effectLst>
                  <a:outerShdw blurRad="38100" dist="38100" dir="2700000" algn="tl">
                    <a:srgbClr val="000000">
                      <a:alpha val="43137"/>
                    </a:srgbClr>
                  </a:outerShdw>
                </a:effectLst>
              </a:rPr>
              <a:t> became a centre of corruption and apostasy</a:t>
            </a:r>
          </a:p>
          <a:p>
            <a:pPr>
              <a:buClr>
                <a:srgbClr val="FF0000"/>
              </a:buClr>
            </a:pPr>
            <a:endParaRPr lang="en-US" sz="1000" b="1" dirty="0" smtClean="0">
              <a:solidFill>
                <a:srgbClr val="000000"/>
              </a:solidFill>
              <a:effectLst>
                <a:outerShdw blurRad="38100" dist="38100" dir="2700000" algn="tl">
                  <a:srgbClr val="000000">
                    <a:alpha val="43137"/>
                  </a:srgbClr>
                </a:outerShdw>
              </a:effectLst>
            </a:endParaRPr>
          </a:p>
          <a:p>
            <a:pPr>
              <a:buClr>
                <a:srgbClr val="FF0000"/>
              </a:buClr>
              <a:buFont typeface="Wingdings" pitchFamily="2" charset="2"/>
              <a:buChar char="v"/>
            </a:pPr>
            <a:r>
              <a:rPr lang="en-US" sz="2400" b="1" dirty="0" smtClean="0">
                <a:solidFill>
                  <a:srgbClr val="000000"/>
                </a:solidFill>
                <a:effectLst>
                  <a:outerShdw blurRad="38100" dist="38100" dir="2700000" algn="tl">
                    <a:srgbClr val="000000">
                      <a:alpha val="43137"/>
                    </a:srgbClr>
                  </a:outerShdw>
                </a:effectLst>
              </a:rPr>
              <a:t>  </a:t>
            </a:r>
            <a:r>
              <a:rPr lang="en-US" sz="2400" b="1" dirty="0" smtClean="0">
                <a:solidFill>
                  <a:srgbClr val="0000FF"/>
                </a:solidFill>
                <a:effectLst>
                  <a:outerShdw blurRad="38100" dist="38100" dir="2700000" algn="tl">
                    <a:srgbClr val="000000">
                      <a:alpha val="43137"/>
                    </a:srgbClr>
                  </a:outerShdw>
                </a:effectLst>
              </a:rPr>
              <a:t>Shiloh</a:t>
            </a:r>
            <a:r>
              <a:rPr lang="en-US" sz="2400" b="1" dirty="0" smtClean="0">
                <a:solidFill>
                  <a:srgbClr val="000000"/>
                </a:solidFill>
                <a:effectLst>
                  <a:outerShdw blurRad="38100" dist="38100" dir="2700000" algn="tl">
                    <a:srgbClr val="000000">
                      <a:alpha val="43137"/>
                    </a:srgbClr>
                  </a:outerShdw>
                </a:effectLst>
              </a:rPr>
              <a:t>  was burned  and destroyed by invading enemies</a:t>
            </a:r>
          </a:p>
          <a:p>
            <a:pPr>
              <a:buClr>
                <a:srgbClr val="FF0000"/>
              </a:buClr>
            </a:pPr>
            <a:endParaRPr lang="en-US" sz="1000" b="1" dirty="0" smtClean="0">
              <a:solidFill>
                <a:srgbClr val="000000"/>
              </a:solidFill>
              <a:effectLst>
                <a:outerShdw blurRad="38100" dist="38100" dir="2700000" algn="tl">
                  <a:srgbClr val="000000">
                    <a:alpha val="43137"/>
                  </a:srgbClr>
                </a:outerShdw>
              </a:effectLst>
            </a:endParaRPr>
          </a:p>
          <a:p>
            <a:pPr>
              <a:buClr>
                <a:srgbClr val="FF0000"/>
              </a:buClr>
              <a:buFont typeface="Wingdings" pitchFamily="2" charset="2"/>
              <a:buChar char="v"/>
            </a:pPr>
            <a:r>
              <a:rPr lang="en-US" sz="2400" b="1" dirty="0" smtClean="0">
                <a:solidFill>
                  <a:srgbClr val="000000"/>
                </a:solidFill>
                <a:effectLst>
                  <a:outerShdw blurRad="38100" dist="38100" dir="2700000" algn="tl">
                    <a:srgbClr val="000000">
                      <a:alpha val="43137"/>
                    </a:srgbClr>
                  </a:outerShdw>
                </a:effectLst>
              </a:rPr>
              <a:t>  </a:t>
            </a:r>
            <a:r>
              <a:rPr lang="en-US" sz="2400" b="1" dirty="0" smtClean="0">
                <a:solidFill>
                  <a:srgbClr val="0000FF"/>
                </a:solidFill>
                <a:effectLst>
                  <a:outerShdw blurRad="38100" dist="38100" dir="2700000" algn="tl">
                    <a:srgbClr val="000000">
                      <a:alpha val="43137"/>
                    </a:srgbClr>
                  </a:outerShdw>
                </a:effectLst>
              </a:rPr>
              <a:t>the  Ark  </a:t>
            </a:r>
            <a:r>
              <a:rPr lang="en-US" sz="2400" b="1" dirty="0" smtClean="0">
                <a:solidFill>
                  <a:srgbClr val="000000"/>
                </a:solidFill>
                <a:effectLst>
                  <a:outerShdw blurRad="38100" dist="38100" dir="2700000" algn="tl">
                    <a:srgbClr val="000000">
                      <a:alpha val="43137"/>
                    </a:srgbClr>
                  </a:outerShdw>
                </a:effectLst>
              </a:rPr>
              <a:t>of God was removed </a:t>
            </a:r>
            <a:r>
              <a:rPr lang="en-US" sz="2400" b="1" dirty="0" smtClean="0">
                <a:solidFill>
                  <a:srgbClr val="FF0000"/>
                </a:solidFill>
                <a:effectLst>
                  <a:outerShdw blurRad="38100" dist="38100" dir="2700000" algn="tl">
                    <a:srgbClr val="000000">
                      <a:alpha val="43137"/>
                    </a:srgbClr>
                  </a:outerShdw>
                </a:effectLst>
              </a:rPr>
              <a:t>until</a:t>
            </a:r>
            <a:r>
              <a:rPr lang="en-US" sz="2400" b="1" dirty="0" smtClean="0">
                <a:solidFill>
                  <a:srgbClr val="000000"/>
                </a:solidFill>
                <a:effectLst>
                  <a:outerShdw blurRad="38100" dist="38100" dir="2700000" algn="tl">
                    <a:srgbClr val="000000">
                      <a:alpha val="43137"/>
                    </a:srgbClr>
                  </a:outerShdw>
                </a:effectLst>
              </a:rPr>
              <a:t> David led Israel to reform</a:t>
            </a:r>
            <a:endParaRPr lang="en-US" sz="2400" dirty="0"/>
          </a:p>
        </p:txBody>
      </p:sp>
      <p:sp>
        <p:nvSpPr>
          <p:cNvPr id="12" name="Rectangle 11"/>
          <p:cNvSpPr/>
          <p:nvPr/>
        </p:nvSpPr>
        <p:spPr>
          <a:xfrm>
            <a:off x="2895600" y="1066800"/>
            <a:ext cx="4876800" cy="707886"/>
          </a:xfrm>
          <a:prstGeom prst="rect">
            <a:avLst/>
          </a:prstGeom>
          <a:solidFill>
            <a:srgbClr val="CCECFF"/>
          </a:solidFill>
          <a:effectLst>
            <a:softEdge rad="127000"/>
          </a:effectLst>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00FF"/>
                </a:solidFill>
                <a:effectLst>
                  <a:outerShdw blurRad="50800" dist="39000" dir="5460000" algn="tl">
                    <a:srgbClr val="000000">
                      <a:alpha val="38000"/>
                    </a:srgbClr>
                  </a:outerShdw>
                </a:effectLst>
              </a:rPr>
              <a:t>Remember  Shiloh!</a:t>
            </a:r>
            <a:endParaRPr lang="en-US" sz="4000" b="1" cap="none" spc="0" dirty="0">
              <a:ln w="11430"/>
              <a:solidFill>
                <a:srgbClr val="0000FF"/>
              </a:soli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6" name="Rectangle 5"/>
          <p:cNvSpPr/>
          <p:nvPr/>
        </p:nvSpPr>
        <p:spPr>
          <a:xfrm>
            <a:off x="4572000" y="2333685"/>
            <a:ext cx="4572000" cy="4524315"/>
          </a:xfrm>
          <a:prstGeom prst="rect">
            <a:avLst/>
          </a:prstGeom>
        </p:spPr>
        <p:txBody>
          <a:bodyPr wrap="square">
            <a:spAutoFit/>
          </a:bodyPr>
          <a:lstStyle/>
          <a:p>
            <a:pPr marL="57150" indent="-57150"/>
            <a:r>
              <a:rPr lang="en-US" sz="2400" b="1" dirty="0" smtClean="0">
                <a:solidFill>
                  <a:srgbClr val="00FFFF"/>
                </a:solidFill>
                <a:effectLst>
                  <a:outerShdw blurRad="38100" dist="38100" dir="2700000" algn="tl">
                    <a:srgbClr val="000000">
                      <a:alpha val="43137"/>
                    </a:srgbClr>
                  </a:outerShdw>
                </a:effectLst>
                <a:latin typeface="Bookman Old Style" pitchFamily="18" charset="0"/>
              </a:rPr>
              <a:t>Lam. 2: 6  </a:t>
            </a:r>
            <a:r>
              <a:rPr lang="en-US" sz="2400" b="1" dirty="0" smtClean="0">
                <a:effectLst>
                  <a:outerShdw blurRad="38100" dist="38100" dir="2700000" algn="tl">
                    <a:srgbClr val="000000">
                      <a:alpha val="43137"/>
                    </a:srgbClr>
                  </a:outerShdw>
                </a:effectLst>
                <a:latin typeface="Bookman Old Style" pitchFamily="18" charset="0"/>
              </a:rPr>
              <a:t>And he hath violently taken away his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tabernacle</a:t>
            </a:r>
            <a:r>
              <a:rPr lang="en-US" sz="2400" b="1" dirty="0" smtClean="0">
                <a:effectLst>
                  <a:outerShdw blurRad="38100" dist="38100" dir="2700000" algn="tl">
                    <a:srgbClr val="000000">
                      <a:alpha val="43137"/>
                    </a:srgbClr>
                  </a:outerShdw>
                </a:effectLst>
                <a:latin typeface="Bookman Old Style" pitchFamily="18" charset="0"/>
              </a:rPr>
              <a:t>, as if it were of a garden; he hath destroyed his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place of assembly</a:t>
            </a:r>
            <a:r>
              <a:rPr lang="en-US" sz="2400" b="1" dirty="0" smtClean="0">
                <a:effectLst>
                  <a:outerShdw blurRad="38100" dist="38100" dir="2700000" algn="tl">
                    <a:srgbClr val="000000">
                      <a:alpha val="43137"/>
                    </a:srgbClr>
                  </a:outerShdw>
                </a:effectLst>
                <a:latin typeface="Bookman Old Style" pitchFamily="18" charset="0"/>
              </a:rPr>
              <a:t>:  Yahweh hath caused solemn assembly and </a:t>
            </a:r>
            <a:r>
              <a:rPr lang="en-US" sz="2400" b="1" dirty="0" err="1" smtClean="0">
                <a:solidFill>
                  <a:srgbClr val="000000"/>
                </a:solidFill>
                <a:effectLst>
                  <a:outerShdw blurRad="38100" dist="38100" dir="2700000" algn="tl">
                    <a:srgbClr val="000000">
                      <a:alpha val="43137"/>
                    </a:srgbClr>
                  </a:outerShdw>
                </a:effectLst>
                <a:latin typeface="Bookman Old Style" pitchFamily="18" charset="0"/>
              </a:rPr>
              <a:t>sabbath</a:t>
            </a:r>
            <a:r>
              <a:rPr lang="en-US" sz="2400" b="1" dirty="0" smtClean="0">
                <a:effectLst>
                  <a:outerShdw blurRad="38100" dist="38100" dir="2700000" algn="tl">
                    <a:srgbClr val="000000">
                      <a:alpha val="43137"/>
                    </a:srgbClr>
                  </a:outerShdw>
                </a:effectLst>
                <a:latin typeface="Bookman Old Style" pitchFamily="18" charset="0"/>
              </a:rPr>
              <a:t> to be forgotten in </a:t>
            </a:r>
            <a:r>
              <a:rPr lang="en-US" sz="2400" b="1" dirty="0" smtClean="0">
                <a:solidFill>
                  <a:srgbClr val="0000FF"/>
                </a:solidFill>
                <a:effectLst>
                  <a:outerShdw blurRad="38100" dist="38100" dir="2700000" algn="tl">
                    <a:srgbClr val="000000">
                      <a:alpha val="43137"/>
                    </a:srgbClr>
                  </a:outerShdw>
                </a:effectLst>
                <a:latin typeface="Bookman Old Style" pitchFamily="18" charset="0"/>
              </a:rPr>
              <a:t>Zion</a:t>
            </a:r>
            <a:r>
              <a:rPr lang="en-US" sz="2400" b="1" dirty="0" smtClean="0">
                <a:effectLst>
                  <a:outerShdw blurRad="38100" dist="38100" dir="2700000" algn="tl">
                    <a:srgbClr val="000000">
                      <a:alpha val="43137"/>
                    </a:srgbClr>
                  </a:outerShdw>
                </a:effectLst>
                <a:latin typeface="Bookman Old Style" pitchFamily="18" charset="0"/>
              </a:rPr>
              <a:t>, And hath despised in the indignation of his anger the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king</a:t>
            </a:r>
            <a:r>
              <a:rPr lang="en-US" sz="2400" b="1" dirty="0" smtClean="0">
                <a:effectLst>
                  <a:outerShdw blurRad="38100" dist="38100" dir="2700000" algn="tl">
                    <a:srgbClr val="000000">
                      <a:alpha val="43137"/>
                    </a:srgbClr>
                  </a:outerShdw>
                </a:effectLst>
                <a:latin typeface="Bookman Old Style" pitchFamily="18" charset="0"/>
              </a:rPr>
              <a:t> and the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priest</a:t>
            </a:r>
            <a:r>
              <a:rPr lang="en-US" sz="2400" b="1" dirty="0" smtClean="0">
                <a:effectLst>
                  <a:outerShdw blurRad="38100" dist="38100" dir="2700000" algn="tl">
                    <a:srgbClr val="000000">
                      <a:alpha val="43137"/>
                    </a:srgbClr>
                  </a:outerShdw>
                </a:effectLst>
                <a:latin typeface="Bookman Old Style" pitchFamily="18" charset="0"/>
              </a:rPr>
              <a:t>.                                        </a:t>
            </a:r>
            <a:endParaRPr lang="en-US" sz="2400" b="1" dirty="0" smtClean="0">
              <a:solidFill>
                <a:srgbClr val="000000"/>
              </a:solidFill>
              <a:effectLst>
                <a:outerShdw blurRad="38100" dist="38100" dir="2700000" algn="tl">
                  <a:srgbClr val="000000">
                    <a:alpha val="43137"/>
                  </a:srgbClr>
                </a:outerShdw>
              </a:effectLst>
              <a:latin typeface="Bookman Old Style" pitchFamily="18" charset="0"/>
            </a:endParaRPr>
          </a:p>
        </p:txBody>
      </p:sp>
      <p:pic>
        <p:nvPicPr>
          <p:cNvPr id="154626" name="Picture 2" descr="C:\Documents and Settings\HP_Administrator\My Documents\COLINS\GRAPHICS\BIBLE PICS\Jeremiah Jerusalem burns0001.jpg"/>
          <p:cNvPicPr>
            <a:picLocks noChangeAspect="1" noChangeArrowheads="1"/>
          </p:cNvPicPr>
          <p:nvPr/>
        </p:nvPicPr>
        <p:blipFill>
          <a:blip r:embed="rId3">
            <a:lum contrast="30000"/>
          </a:blip>
          <a:srcRect/>
          <a:stretch>
            <a:fillRect/>
          </a:stretch>
        </p:blipFill>
        <p:spPr bwMode="auto">
          <a:xfrm>
            <a:off x="0" y="2438400"/>
            <a:ext cx="4724400" cy="4419600"/>
          </a:xfrm>
          <a:prstGeom prst="rect">
            <a:avLst/>
          </a:prstGeom>
          <a:ln>
            <a:noFill/>
          </a:ln>
          <a:effectLst>
            <a:softEdge rad="112500"/>
          </a:effectLst>
        </p:spPr>
      </p:pic>
      <p:pic>
        <p:nvPicPr>
          <p:cNvPr id="154628" name="Picture 4" descr="http://www.theevidence.org.uk/library/arch4_8.jpg"/>
          <p:cNvPicPr>
            <a:picLocks noChangeAspect="1" noChangeArrowheads="1"/>
          </p:cNvPicPr>
          <p:nvPr/>
        </p:nvPicPr>
        <p:blipFill>
          <a:blip r:embed="rId4"/>
          <a:srcRect l="6190" b="16832"/>
          <a:stretch>
            <a:fillRect/>
          </a:stretch>
        </p:blipFill>
        <p:spPr bwMode="auto">
          <a:xfrm>
            <a:off x="2716002" y="838200"/>
            <a:ext cx="1855998" cy="2438593"/>
          </a:xfrm>
          <a:prstGeom prst="rect">
            <a:avLst/>
          </a:prstGeom>
          <a:ln>
            <a:noFill/>
          </a:ln>
          <a:effectLst>
            <a:softEdge rad="112500"/>
          </a:effectLst>
        </p:spPr>
      </p:pic>
      <p:sp>
        <p:nvSpPr>
          <p:cNvPr id="10" name="Rectangle 9"/>
          <p:cNvSpPr/>
          <p:nvPr/>
        </p:nvSpPr>
        <p:spPr>
          <a:xfrm>
            <a:off x="1905000" y="1295400"/>
            <a:ext cx="4859023" cy="707886"/>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r>
              <a:rPr lang="en-US" sz="4000" b="1" dirty="0" smtClean="0">
                <a:ln w="11430"/>
                <a:solidFill>
                  <a:srgbClr val="0000FF"/>
                </a:solidFill>
                <a:effectLst>
                  <a:outerShdw blurRad="50800" dist="39000" dir="5460000" algn="tl">
                    <a:srgbClr val="000000">
                      <a:alpha val="38000"/>
                    </a:srgbClr>
                  </a:outerShdw>
                </a:effectLst>
              </a:rPr>
              <a:t>Remember  Shiloh!</a:t>
            </a:r>
            <a:endParaRPr lang="en-US" sz="4000" b="1" dirty="0">
              <a:ln w="11430"/>
              <a:solidFill>
                <a:srgbClr val="0000FF"/>
              </a:soli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6" name="Picture 1"/>
          <p:cNvPicPr>
            <a:picLocks noChangeAspect="1" noChangeArrowheads="1"/>
          </p:cNvPicPr>
          <p:nvPr/>
        </p:nvPicPr>
        <p:blipFill>
          <a:blip r:embed="rId3" cstate="print">
            <a:clrChange>
              <a:clrFrom>
                <a:srgbClr val="FFFFFF"/>
              </a:clrFrom>
              <a:clrTo>
                <a:srgbClr val="FFFFFF">
                  <a:alpha val="0"/>
                </a:srgbClr>
              </a:clrTo>
            </a:clrChange>
            <a:lum contrast="10000"/>
          </a:blip>
          <a:srcRect/>
          <a:stretch>
            <a:fillRect/>
          </a:stretch>
        </p:blipFill>
        <p:spPr bwMode="auto">
          <a:xfrm>
            <a:off x="7086600" y="685800"/>
            <a:ext cx="2057400" cy="2362200"/>
          </a:xfrm>
          <a:prstGeom prst="ellipse">
            <a:avLst/>
          </a:prstGeom>
          <a:ln>
            <a:noFill/>
          </a:ln>
          <a:effectLst>
            <a:softEdge rad="112500"/>
          </a:effectLst>
        </p:spPr>
      </p:pic>
      <p:pic>
        <p:nvPicPr>
          <p:cNvPr id="4" name="Picture 6" descr="http://oneyearbibleimages.com/ark.gif"/>
          <p:cNvPicPr>
            <a:picLocks noChangeAspect="1" noChangeArrowheads="1"/>
          </p:cNvPicPr>
          <p:nvPr/>
        </p:nvPicPr>
        <p:blipFill>
          <a:blip r:embed="rId4">
            <a:lum/>
          </a:blip>
          <a:srcRect/>
          <a:stretch>
            <a:fillRect/>
          </a:stretch>
        </p:blipFill>
        <p:spPr bwMode="auto">
          <a:xfrm>
            <a:off x="0" y="914400"/>
            <a:ext cx="2291575" cy="2057400"/>
          </a:xfrm>
          <a:prstGeom prst="ellipse">
            <a:avLst/>
          </a:prstGeom>
          <a:ln>
            <a:noFill/>
          </a:ln>
          <a:effectLst>
            <a:softEdge rad="112500"/>
          </a:effectLst>
        </p:spPr>
      </p:pic>
      <p:sp>
        <p:nvSpPr>
          <p:cNvPr id="5" name="Rectangle 4"/>
          <p:cNvSpPr/>
          <p:nvPr/>
        </p:nvSpPr>
        <p:spPr>
          <a:xfrm>
            <a:off x="533400" y="2743200"/>
            <a:ext cx="8077200" cy="3785652"/>
          </a:xfrm>
          <a:prstGeom prst="rect">
            <a:avLst/>
          </a:prstGeom>
        </p:spPr>
        <p:txBody>
          <a:bodyPr wrap="square">
            <a:spAutoFit/>
          </a:bodyPr>
          <a:lstStyle/>
          <a:p>
            <a:r>
              <a:rPr lang="en-US" sz="2400" b="1" dirty="0" err="1" smtClean="0">
                <a:solidFill>
                  <a:srgbClr val="00FFFF"/>
                </a:solidFill>
                <a:effectLst>
                  <a:outerShdw blurRad="38100" dist="38100" dir="2700000" algn="tl">
                    <a:srgbClr val="000000">
                      <a:alpha val="43137"/>
                    </a:srgbClr>
                  </a:outerShdw>
                </a:effectLst>
              </a:rPr>
              <a:t>Psa</a:t>
            </a:r>
            <a:r>
              <a:rPr lang="en-US" sz="2400" b="1" dirty="0" smtClean="0">
                <a:solidFill>
                  <a:srgbClr val="00FFFF"/>
                </a:solidFill>
                <a:effectLst>
                  <a:outerShdw blurRad="38100" dist="38100" dir="2700000" algn="tl">
                    <a:srgbClr val="000000">
                      <a:alpha val="43137"/>
                    </a:srgbClr>
                  </a:outerShdw>
                </a:effectLst>
              </a:rPr>
              <a:t> 78: 60   </a:t>
            </a:r>
            <a:r>
              <a:rPr lang="en-US" sz="2400" b="1" dirty="0" smtClean="0">
                <a:effectLst>
                  <a:outerShdw blurRad="38100" dist="38100" dir="2700000" algn="tl">
                    <a:srgbClr val="000000">
                      <a:alpha val="43137"/>
                    </a:srgbClr>
                  </a:outerShdw>
                </a:effectLst>
              </a:rPr>
              <a:t>So that he forsook the </a:t>
            </a:r>
            <a:r>
              <a:rPr lang="en-US" sz="2400" b="1" dirty="0" smtClean="0">
                <a:solidFill>
                  <a:srgbClr val="000000"/>
                </a:solidFill>
                <a:effectLst>
                  <a:outerShdw blurRad="38100" dist="38100" dir="2700000" algn="tl">
                    <a:srgbClr val="000000">
                      <a:alpha val="43137"/>
                    </a:srgbClr>
                  </a:outerShdw>
                </a:effectLst>
              </a:rPr>
              <a:t>tabernacle of Shiloh</a:t>
            </a:r>
            <a:r>
              <a:rPr lang="en-US" sz="2400" b="1" dirty="0" smtClean="0">
                <a:effectLst>
                  <a:outerShdw blurRad="38100" dist="38100" dir="2700000" algn="tl">
                    <a:srgbClr val="000000">
                      <a:alpha val="43137"/>
                    </a:srgbClr>
                  </a:outerShdw>
                </a:effectLst>
              </a:rPr>
              <a:t>, the tent </a:t>
            </a:r>
            <a:r>
              <a:rPr lang="en-US" sz="2400" b="1" i="1" dirty="0" smtClean="0">
                <a:effectLst>
                  <a:outerShdw blurRad="38100" dist="38100" dir="2700000" algn="tl">
                    <a:srgbClr val="000000">
                      <a:alpha val="43137"/>
                    </a:srgbClr>
                  </a:outerShdw>
                </a:effectLst>
              </a:rPr>
              <a:t>which he placed among men; </a:t>
            </a:r>
          </a:p>
          <a:p>
            <a:r>
              <a:rPr lang="en-US" sz="2400" b="1" dirty="0" smtClean="0">
                <a:solidFill>
                  <a:srgbClr val="00FFFF"/>
                </a:solidFill>
                <a:effectLst>
                  <a:outerShdw blurRad="38100" dist="38100" dir="2700000" algn="tl">
                    <a:srgbClr val="000000">
                      <a:alpha val="43137"/>
                    </a:srgbClr>
                  </a:outerShdw>
                </a:effectLst>
              </a:rPr>
              <a:t>:61  </a:t>
            </a:r>
            <a:r>
              <a:rPr lang="en-US" sz="2400" b="1" dirty="0" smtClean="0">
                <a:effectLst>
                  <a:outerShdw blurRad="38100" dist="38100" dir="2700000" algn="tl">
                    <a:srgbClr val="000000">
                      <a:alpha val="43137"/>
                    </a:srgbClr>
                  </a:outerShdw>
                </a:effectLst>
              </a:rPr>
              <a:t>And </a:t>
            </a:r>
            <a:r>
              <a:rPr lang="en-US" sz="2400" b="1" dirty="0" smtClean="0">
                <a:solidFill>
                  <a:srgbClr val="000000"/>
                </a:solidFill>
                <a:effectLst>
                  <a:outerShdw blurRad="38100" dist="38100" dir="2700000" algn="tl">
                    <a:srgbClr val="000000">
                      <a:alpha val="43137"/>
                    </a:srgbClr>
                  </a:outerShdw>
                </a:effectLst>
              </a:rPr>
              <a:t>delivered his strength into </a:t>
            </a:r>
            <a:r>
              <a:rPr lang="en-US" sz="2400" b="1" u="sng" dirty="0" smtClean="0">
                <a:solidFill>
                  <a:srgbClr val="000000"/>
                </a:solidFill>
                <a:effectLst>
                  <a:outerShdw blurRad="38100" dist="38100" dir="2700000" algn="tl">
                    <a:srgbClr val="000000">
                      <a:alpha val="43137"/>
                    </a:srgbClr>
                  </a:outerShdw>
                </a:effectLst>
              </a:rPr>
              <a:t>captivity</a:t>
            </a:r>
            <a:r>
              <a:rPr lang="en-US" sz="2400" b="1" dirty="0" smtClean="0">
                <a:effectLst>
                  <a:outerShdw blurRad="38100" dist="38100" dir="2700000" algn="tl">
                    <a:srgbClr val="000000">
                      <a:alpha val="43137"/>
                    </a:srgbClr>
                  </a:outerShdw>
                </a:effectLst>
              </a:rPr>
              <a:t>, and his glory into the enemy's hand. </a:t>
            </a:r>
          </a:p>
          <a:p>
            <a:r>
              <a:rPr lang="en-US" sz="2400" b="1" dirty="0" smtClean="0">
                <a:solidFill>
                  <a:srgbClr val="00FFFF"/>
                </a:solidFill>
                <a:effectLst>
                  <a:outerShdw blurRad="38100" dist="38100" dir="2700000" algn="tl">
                    <a:srgbClr val="000000">
                      <a:alpha val="43137"/>
                    </a:srgbClr>
                  </a:outerShdw>
                </a:effectLst>
              </a:rPr>
              <a:t>:62  </a:t>
            </a:r>
            <a:r>
              <a:rPr lang="en-US" sz="2400" b="1" dirty="0" smtClean="0">
                <a:effectLst>
                  <a:outerShdw blurRad="38100" dist="38100" dir="2700000" algn="tl">
                    <a:srgbClr val="000000">
                      <a:alpha val="43137"/>
                    </a:srgbClr>
                  </a:outerShdw>
                </a:effectLst>
              </a:rPr>
              <a:t>He gave </a:t>
            </a:r>
            <a:r>
              <a:rPr lang="en-US" sz="2400" b="1" dirty="0" smtClean="0">
                <a:solidFill>
                  <a:srgbClr val="000000"/>
                </a:solidFill>
                <a:effectLst>
                  <a:outerShdw blurRad="38100" dist="38100" dir="2700000" algn="tl">
                    <a:srgbClr val="000000">
                      <a:alpha val="43137"/>
                    </a:srgbClr>
                  </a:outerShdw>
                </a:effectLst>
              </a:rPr>
              <a:t>his people over also unto the sword</a:t>
            </a:r>
            <a:r>
              <a:rPr lang="en-US" sz="2400" b="1" dirty="0" smtClean="0">
                <a:effectLst>
                  <a:outerShdw blurRad="38100" dist="38100" dir="2700000" algn="tl">
                    <a:srgbClr val="000000">
                      <a:alpha val="43137"/>
                    </a:srgbClr>
                  </a:outerShdw>
                </a:effectLst>
              </a:rPr>
              <a:t>; and was wroth with his inheritance. </a:t>
            </a:r>
          </a:p>
          <a:p>
            <a:r>
              <a:rPr lang="en-US" sz="2400" b="1" dirty="0" smtClean="0">
                <a:solidFill>
                  <a:srgbClr val="00FFFF"/>
                </a:solidFill>
                <a:effectLst>
                  <a:outerShdw blurRad="38100" dist="38100" dir="2700000" algn="tl">
                    <a:srgbClr val="000000">
                      <a:alpha val="43137"/>
                    </a:srgbClr>
                  </a:outerShdw>
                </a:effectLst>
              </a:rPr>
              <a:t>:63  </a:t>
            </a:r>
            <a:r>
              <a:rPr lang="en-US" sz="2400" b="1" dirty="0" smtClean="0">
                <a:effectLst>
                  <a:outerShdw blurRad="38100" dist="38100" dir="2700000" algn="tl">
                    <a:srgbClr val="000000">
                      <a:alpha val="43137"/>
                    </a:srgbClr>
                  </a:outerShdw>
                </a:effectLst>
              </a:rPr>
              <a:t>The fire consumed their </a:t>
            </a:r>
            <a:r>
              <a:rPr lang="en-US" sz="2400" b="1" dirty="0" smtClean="0">
                <a:solidFill>
                  <a:srgbClr val="000000"/>
                </a:solidFill>
                <a:effectLst>
                  <a:outerShdw blurRad="38100" dist="38100" dir="2700000" algn="tl">
                    <a:srgbClr val="000000">
                      <a:alpha val="43137"/>
                    </a:srgbClr>
                  </a:outerShdw>
                </a:effectLst>
              </a:rPr>
              <a:t>young men</a:t>
            </a:r>
            <a:r>
              <a:rPr lang="en-US" sz="2400" b="1" dirty="0" smtClean="0">
                <a:effectLst>
                  <a:outerShdw blurRad="38100" dist="38100" dir="2700000" algn="tl">
                    <a:srgbClr val="000000">
                      <a:alpha val="43137"/>
                    </a:srgbClr>
                  </a:outerShdw>
                </a:effectLst>
              </a:rPr>
              <a:t>; and their maidens were </a:t>
            </a:r>
            <a:r>
              <a:rPr lang="en-US" sz="2400" b="1" dirty="0" smtClean="0">
                <a:solidFill>
                  <a:srgbClr val="000000"/>
                </a:solidFill>
                <a:effectLst>
                  <a:outerShdw blurRad="38100" dist="38100" dir="2700000" algn="tl">
                    <a:srgbClr val="000000">
                      <a:alpha val="43137"/>
                    </a:srgbClr>
                  </a:outerShdw>
                </a:effectLst>
              </a:rPr>
              <a:t>not given to marriage</a:t>
            </a:r>
            <a:r>
              <a:rPr lang="en-US" sz="2400" b="1" dirty="0" smtClean="0">
                <a:effectLst>
                  <a:outerShdw blurRad="38100" dist="38100" dir="2700000" algn="tl">
                    <a:srgbClr val="000000">
                      <a:alpha val="43137"/>
                    </a:srgbClr>
                  </a:outerShdw>
                </a:effectLst>
              </a:rPr>
              <a:t>. </a:t>
            </a:r>
          </a:p>
          <a:p>
            <a:r>
              <a:rPr lang="en-US" sz="2400" b="1" dirty="0" smtClean="0">
                <a:solidFill>
                  <a:srgbClr val="00FFFF"/>
                </a:solidFill>
                <a:effectLst>
                  <a:outerShdw blurRad="38100" dist="38100" dir="2700000" algn="tl">
                    <a:srgbClr val="000000">
                      <a:alpha val="43137"/>
                    </a:srgbClr>
                  </a:outerShdw>
                </a:effectLst>
              </a:rPr>
              <a:t>:64  </a:t>
            </a:r>
            <a:r>
              <a:rPr lang="en-US" sz="2400" b="1" dirty="0" smtClean="0">
                <a:effectLst>
                  <a:outerShdw blurRad="38100" dist="38100" dir="2700000" algn="tl">
                    <a:srgbClr val="000000">
                      <a:alpha val="43137"/>
                    </a:srgbClr>
                  </a:outerShdw>
                </a:effectLst>
              </a:rPr>
              <a:t>Their </a:t>
            </a:r>
            <a:r>
              <a:rPr lang="en-US" sz="2400" b="1" dirty="0" smtClean="0">
                <a:solidFill>
                  <a:srgbClr val="000000"/>
                </a:solidFill>
                <a:effectLst>
                  <a:outerShdw blurRad="38100" dist="38100" dir="2700000" algn="tl">
                    <a:srgbClr val="000000">
                      <a:alpha val="43137"/>
                    </a:srgbClr>
                  </a:outerShdw>
                </a:effectLst>
              </a:rPr>
              <a:t>priests fell by the sword</a:t>
            </a:r>
            <a:r>
              <a:rPr lang="en-US" sz="2400" b="1" dirty="0" smtClean="0">
                <a:effectLst>
                  <a:outerShdw blurRad="38100" dist="38100" dir="2700000" algn="tl">
                    <a:srgbClr val="000000">
                      <a:alpha val="43137"/>
                    </a:srgbClr>
                  </a:outerShdw>
                </a:effectLst>
              </a:rPr>
              <a:t>; and their widows made no lamentation.    </a:t>
            </a:r>
            <a:r>
              <a:rPr lang="en-US" sz="2400" b="1" dirty="0" smtClean="0">
                <a:solidFill>
                  <a:srgbClr val="00FFFF"/>
                </a:solidFill>
                <a:effectLst>
                  <a:outerShdw blurRad="38100" dist="38100" dir="2700000" algn="tl">
                    <a:srgbClr val="000000">
                      <a:alpha val="43137"/>
                    </a:srgbClr>
                  </a:outerShdw>
                </a:effectLst>
              </a:rPr>
              <a:t>(cp.  Lam. 2)</a:t>
            </a:r>
          </a:p>
        </p:txBody>
      </p:sp>
      <p:sp>
        <p:nvSpPr>
          <p:cNvPr id="7" name="Rectangle 6"/>
          <p:cNvSpPr/>
          <p:nvPr/>
        </p:nvSpPr>
        <p:spPr>
          <a:xfrm>
            <a:off x="2142488" y="1524000"/>
            <a:ext cx="4859023" cy="707886"/>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r>
              <a:rPr lang="en-US" sz="4000" b="1" dirty="0" smtClean="0">
                <a:ln w="11430"/>
                <a:solidFill>
                  <a:srgbClr val="0000FF"/>
                </a:solidFill>
                <a:effectLst>
                  <a:outerShdw blurRad="50800" dist="39000" dir="5460000" algn="tl">
                    <a:srgbClr val="000000">
                      <a:alpha val="38000"/>
                    </a:srgbClr>
                  </a:outerShdw>
                </a:effectLst>
              </a:rPr>
              <a:t>Remember  Shiloh!</a:t>
            </a:r>
            <a:endParaRPr lang="en-US" sz="4000" b="1" dirty="0">
              <a:ln w="11430"/>
              <a:solidFill>
                <a:srgbClr val="0000FF"/>
              </a:soli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549" y="3133928"/>
            <a:ext cx="3035030" cy="2308324"/>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a:t>
            </a:r>
          </a:p>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Herald of </a:t>
            </a:r>
          </a:p>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Captivity </a:t>
            </a:r>
          </a:p>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5" name="Picture 6" descr="http://oneyearbibleimages.com/ark.gif"/>
          <p:cNvPicPr>
            <a:picLocks noChangeAspect="1" noChangeArrowheads="1"/>
          </p:cNvPicPr>
          <p:nvPr/>
        </p:nvPicPr>
        <p:blipFill>
          <a:blip r:embed="rId3">
            <a:lum/>
          </a:blip>
          <a:srcRect/>
          <a:stretch>
            <a:fillRect/>
          </a:stretch>
        </p:blipFill>
        <p:spPr bwMode="auto">
          <a:xfrm>
            <a:off x="0" y="762000"/>
            <a:ext cx="2819400" cy="2510322"/>
          </a:xfrm>
          <a:prstGeom prst="ellipse">
            <a:avLst/>
          </a:prstGeom>
          <a:ln>
            <a:noFill/>
          </a:ln>
          <a:effectLst>
            <a:softEdge rad="112500"/>
          </a:effectLst>
        </p:spPr>
      </p:pic>
      <p:grpSp>
        <p:nvGrpSpPr>
          <p:cNvPr id="8" name="Group 7"/>
          <p:cNvGrpSpPr/>
          <p:nvPr/>
        </p:nvGrpSpPr>
        <p:grpSpPr>
          <a:xfrm>
            <a:off x="3244174" y="207523"/>
            <a:ext cx="4898823" cy="6477000"/>
            <a:chOff x="3048000" y="152400"/>
            <a:chExt cx="4898823" cy="6705600"/>
          </a:xfrm>
        </p:grpSpPr>
        <p:pic>
          <p:nvPicPr>
            <p:cNvPr id="1026" name="Picture 2"/>
            <p:cNvPicPr>
              <a:picLocks noChangeAspect="1" noChangeArrowheads="1"/>
            </p:cNvPicPr>
            <p:nvPr/>
          </p:nvPicPr>
          <p:blipFill>
            <a:blip r:embed="rId4">
              <a:lum contrast="20000"/>
            </a:blip>
            <a:srcRect r="2095"/>
            <a:stretch>
              <a:fillRect/>
            </a:stretch>
          </p:blipFill>
          <p:spPr bwMode="auto">
            <a:xfrm>
              <a:off x="3048000" y="152400"/>
              <a:ext cx="4898823" cy="67056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7" name="TextBox 6"/>
            <p:cNvSpPr txBox="1"/>
            <p:nvPr/>
          </p:nvSpPr>
          <p:spPr>
            <a:xfrm>
              <a:off x="6553200" y="1600200"/>
              <a:ext cx="1143000" cy="46166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400" b="1" dirty="0" smtClean="0"/>
                <a:t>Shiloh</a:t>
              </a:r>
              <a:endParaRPr lang="en-CA" sz="2400" b="1" dirty="0"/>
            </a:p>
          </p:txBody>
        </p:sp>
      </p:grpSp>
      <p:sp>
        <p:nvSpPr>
          <p:cNvPr id="9" name="Explosion 1 8"/>
          <p:cNvSpPr/>
          <p:nvPr/>
        </p:nvSpPr>
        <p:spPr>
          <a:xfrm>
            <a:off x="5867400" y="1981200"/>
            <a:ext cx="990600" cy="1066800"/>
          </a:xfrm>
          <a:prstGeom prst="irregularSeal1">
            <a:avLst/>
          </a:prstGeom>
          <a:noFill/>
          <a:ln w="57150">
            <a:solidFill>
              <a:srgbClr val="FF33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66FF"/>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Documents and Settings\HP_Administrator\My Documents\COLINS\GRAPHICS\MAPS Bible\Old Testament\Babylonian Captivity.jpg"/>
          <p:cNvPicPr>
            <a:picLocks noChangeAspect="1" noChangeArrowheads="1"/>
          </p:cNvPicPr>
          <p:nvPr/>
        </p:nvPicPr>
        <p:blipFill>
          <a:blip r:embed="rId3">
            <a:lum contrast="30000"/>
          </a:blip>
          <a:srcRect/>
          <a:stretch>
            <a:fillRect/>
          </a:stretch>
        </p:blipFill>
        <p:spPr bwMode="auto">
          <a:xfrm>
            <a:off x="0" y="-59050"/>
            <a:ext cx="9144000" cy="6917050"/>
          </a:xfrm>
          <a:prstGeom prst="rect">
            <a:avLst/>
          </a:prstGeom>
          <a:noFill/>
        </p:spPr>
      </p:pic>
      <p:sp>
        <p:nvSpPr>
          <p:cNvPr id="9222" name="AutoShape 6"/>
          <p:cNvSpPr>
            <a:spLocks noChangeArrowheads="1"/>
          </p:cNvSpPr>
          <p:nvPr/>
        </p:nvSpPr>
        <p:spPr bwMode="auto">
          <a:xfrm rot="11889070">
            <a:off x="4299735" y="2409484"/>
            <a:ext cx="2269584" cy="2039032"/>
          </a:xfrm>
          <a:prstGeom prst="irregularSeal2">
            <a:avLst/>
          </a:prstGeom>
          <a:noFill/>
          <a:ln w="76200">
            <a:solidFill>
              <a:srgbClr val="FF3300"/>
            </a:solidFill>
            <a:miter lim="800000"/>
            <a:headEnd/>
            <a:tailEnd/>
          </a:ln>
          <a:effectLst>
            <a:outerShdw dist="35921" dir="2700000" algn="ctr" rotWithShape="0">
              <a:schemeClr val="bg2"/>
            </a:outerShdw>
          </a:effectLst>
        </p:spPr>
        <p:txBody>
          <a:bodyPr wrap="none" anchor="ctr"/>
          <a:lstStyle/>
          <a:p>
            <a:pPr algn="ctr">
              <a:defRPr/>
            </a:pPr>
            <a:endParaRPr lang="en-US">
              <a:solidFill>
                <a:schemeClr val="bg1"/>
              </a:solidFill>
            </a:endParaRPr>
          </a:p>
        </p:txBody>
      </p:sp>
      <p:sp>
        <p:nvSpPr>
          <p:cNvPr id="9223" name="AutoShape 7"/>
          <p:cNvSpPr>
            <a:spLocks noChangeArrowheads="1"/>
          </p:cNvSpPr>
          <p:nvPr/>
        </p:nvSpPr>
        <p:spPr bwMode="auto">
          <a:xfrm>
            <a:off x="381000" y="2895600"/>
            <a:ext cx="2209800" cy="1905000"/>
          </a:xfrm>
          <a:prstGeom prst="irregularSeal2">
            <a:avLst/>
          </a:prstGeom>
          <a:noFill/>
          <a:ln w="76200">
            <a:solidFill>
              <a:srgbClr val="FF0000"/>
            </a:solidFill>
            <a:miter lim="800000"/>
            <a:headEnd/>
            <a:tailEnd/>
          </a:ln>
          <a:effectLst>
            <a:outerShdw dist="35921" dir="2700000" algn="ctr" rotWithShape="0">
              <a:schemeClr val="bg2"/>
            </a:outerShdw>
          </a:effectLst>
        </p:spPr>
        <p:txBody>
          <a:bodyPr wrap="none" anchor="ctr"/>
          <a:lstStyle/>
          <a:p>
            <a:pPr algn="ctr">
              <a:defRPr/>
            </a:pPr>
            <a:endParaRPr lang="en-US"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549" y="3133928"/>
            <a:ext cx="3035030" cy="2308324"/>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a:t>
            </a:r>
          </a:p>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Herald of </a:t>
            </a:r>
          </a:p>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Captivity </a:t>
            </a:r>
          </a:p>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5" name="Picture 6" descr="http://oneyearbibleimages.com/ark.gif"/>
          <p:cNvPicPr>
            <a:picLocks noChangeAspect="1" noChangeArrowheads="1"/>
          </p:cNvPicPr>
          <p:nvPr/>
        </p:nvPicPr>
        <p:blipFill>
          <a:blip r:embed="rId3">
            <a:lum/>
          </a:blip>
          <a:srcRect/>
          <a:stretch>
            <a:fillRect/>
          </a:stretch>
        </p:blipFill>
        <p:spPr bwMode="auto">
          <a:xfrm>
            <a:off x="0" y="762000"/>
            <a:ext cx="2819400" cy="2510322"/>
          </a:xfrm>
          <a:prstGeom prst="ellipse">
            <a:avLst/>
          </a:prstGeom>
          <a:ln>
            <a:noFill/>
          </a:ln>
          <a:effectLst>
            <a:softEdge rad="112500"/>
          </a:effectLst>
        </p:spPr>
      </p:pic>
      <p:grpSp>
        <p:nvGrpSpPr>
          <p:cNvPr id="3" name="Group 7"/>
          <p:cNvGrpSpPr/>
          <p:nvPr/>
        </p:nvGrpSpPr>
        <p:grpSpPr>
          <a:xfrm>
            <a:off x="3276600" y="190500"/>
            <a:ext cx="4898823" cy="6477000"/>
            <a:chOff x="3048000" y="152400"/>
            <a:chExt cx="4898823" cy="6705600"/>
          </a:xfrm>
        </p:grpSpPr>
        <p:pic>
          <p:nvPicPr>
            <p:cNvPr id="1026" name="Picture 2"/>
            <p:cNvPicPr>
              <a:picLocks noChangeAspect="1" noChangeArrowheads="1"/>
            </p:cNvPicPr>
            <p:nvPr/>
          </p:nvPicPr>
          <p:blipFill>
            <a:blip r:embed="rId4">
              <a:lum contrast="20000"/>
            </a:blip>
            <a:srcRect r="2095"/>
            <a:stretch>
              <a:fillRect/>
            </a:stretch>
          </p:blipFill>
          <p:spPr bwMode="auto">
            <a:xfrm>
              <a:off x="3048000" y="152400"/>
              <a:ext cx="4898823" cy="67056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7" name="TextBox 6"/>
            <p:cNvSpPr txBox="1"/>
            <p:nvPr/>
          </p:nvSpPr>
          <p:spPr>
            <a:xfrm>
              <a:off x="6553200" y="1600200"/>
              <a:ext cx="1143000" cy="46166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400" b="1" dirty="0" smtClean="0"/>
                <a:t>Shiloh</a:t>
              </a:r>
              <a:endParaRPr lang="en-CA" sz="2400" b="1" dirty="0"/>
            </a:p>
          </p:txBody>
        </p:sp>
      </p:grpSp>
      <p:sp>
        <p:nvSpPr>
          <p:cNvPr id="8" name="Explosion 1 7"/>
          <p:cNvSpPr/>
          <p:nvPr/>
        </p:nvSpPr>
        <p:spPr>
          <a:xfrm>
            <a:off x="4191000" y="2362200"/>
            <a:ext cx="990600" cy="1066800"/>
          </a:xfrm>
          <a:prstGeom prst="irregularSeal1">
            <a:avLst/>
          </a:prstGeom>
          <a:noFill/>
          <a:ln w="57150">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66FF"/>
              </a:solidFill>
            </a:endParaRPr>
          </a:p>
        </p:txBody>
      </p:sp>
      <p:sp>
        <p:nvSpPr>
          <p:cNvPr id="9" name="Explosion 1 8"/>
          <p:cNvSpPr/>
          <p:nvPr/>
        </p:nvSpPr>
        <p:spPr>
          <a:xfrm>
            <a:off x="5867400" y="1981200"/>
            <a:ext cx="990600" cy="1066800"/>
          </a:xfrm>
          <a:prstGeom prst="irregularSeal1">
            <a:avLst/>
          </a:prstGeom>
          <a:noFill/>
          <a:ln w="57150">
            <a:solidFill>
              <a:srgbClr val="FF339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FF66FF"/>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3" name="Group 9"/>
          <p:cNvGrpSpPr/>
          <p:nvPr/>
        </p:nvGrpSpPr>
        <p:grpSpPr>
          <a:xfrm>
            <a:off x="4543425" y="1450974"/>
            <a:ext cx="4600575" cy="5407026"/>
            <a:chOff x="0" y="1447800"/>
            <a:chExt cx="4572000" cy="5407026"/>
          </a:xfrm>
        </p:grpSpPr>
        <p:pic>
          <p:nvPicPr>
            <p:cNvPr id="4099" name="Picture 3"/>
            <p:cNvPicPr>
              <a:picLocks noChangeAspect="1" noChangeArrowheads="1"/>
            </p:cNvPicPr>
            <p:nvPr/>
          </p:nvPicPr>
          <p:blipFill>
            <a:blip r:embed="rId3">
              <a:lum contrast="10000"/>
            </a:blip>
            <a:srcRect/>
            <a:stretch>
              <a:fillRect/>
            </a:stretch>
          </p:blipFill>
          <p:spPr bwMode="auto">
            <a:xfrm>
              <a:off x="0" y="3343276"/>
              <a:ext cx="4572000" cy="3511550"/>
            </a:xfrm>
            <a:prstGeom prst="rect">
              <a:avLst/>
            </a:prstGeom>
            <a:ln>
              <a:noFill/>
            </a:ln>
            <a:effectLst>
              <a:softEdge rad="112500"/>
            </a:effectLst>
          </p:spPr>
        </p:pic>
        <p:sp>
          <p:nvSpPr>
            <p:cNvPr id="6" name="TextBox 5"/>
            <p:cNvSpPr txBox="1"/>
            <p:nvPr/>
          </p:nvSpPr>
          <p:spPr>
            <a:xfrm>
              <a:off x="0" y="1447800"/>
              <a:ext cx="4572000" cy="1308050"/>
            </a:xfrm>
            <a:prstGeom prst="rect">
              <a:avLst/>
            </a:prstGeom>
            <a:noFill/>
          </p:spPr>
          <p:txBody>
            <a:bodyPr wrap="square" rtlCol="0">
              <a:spAutoFit/>
            </a:bodyPr>
            <a:lstStyle/>
            <a:p>
              <a:pPr algn="ctr">
                <a:buClr>
                  <a:srgbClr val="00FFFF"/>
                </a:buClr>
                <a:tabLst>
                  <a:tab pos="1085850" algn="l"/>
                </a:tabLst>
              </a:pPr>
              <a:r>
                <a:rPr lang="en-US" sz="3200" b="1" dirty="0" smtClean="0">
                  <a:solidFill>
                    <a:srgbClr val="FFFF00"/>
                  </a:solidFill>
                  <a:latin typeface="Bookman Old Style" pitchFamily="18" charset="0"/>
                </a:rPr>
                <a:t>Judah in Captivity</a:t>
              </a:r>
            </a:p>
            <a:p>
              <a:pPr algn="ctr">
                <a:buClr>
                  <a:srgbClr val="00FFFF"/>
                </a:buClr>
                <a:buFont typeface="Wingdings" pitchFamily="2" charset="2"/>
                <a:buChar char="v"/>
                <a:tabLst>
                  <a:tab pos="1085850" algn="l"/>
                </a:tabLst>
              </a:pPr>
              <a:endParaRPr lang="en-US" sz="2400" b="1" dirty="0" smtClean="0">
                <a:solidFill>
                  <a:schemeClr val="bg1"/>
                </a:solidFill>
                <a:latin typeface="Bookman Old Style" pitchFamily="18" charset="0"/>
              </a:endParaRPr>
            </a:p>
            <a:p>
              <a:pPr>
                <a:buClr>
                  <a:srgbClr val="00FFFF"/>
                </a:buClr>
                <a:buFont typeface="Wingdings" pitchFamily="2" charset="2"/>
                <a:buChar char="v"/>
                <a:tabLst>
                  <a:tab pos="1085850" algn="l"/>
                </a:tabLst>
              </a:pPr>
              <a:r>
                <a:rPr lang="en-US" sz="2300" b="1" dirty="0" smtClean="0">
                  <a:solidFill>
                    <a:schemeClr val="bg1"/>
                  </a:solidFill>
                  <a:latin typeface="Bookman Old Style" pitchFamily="18" charset="0"/>
                </a:rPr>
                <a:t>  the </a:t>
              </a:r>
              <a:r>
                <a:rPr lang="en-US" sz="2300" b="1" dirty="0" smtClean="0">
                  <a:solidFill>
                    <a:srgbClr val="FF0000"/>
                  </a:solidFill>
                  <a:latin typeface="Bookman Old Style" pitchFamily="18" charset="0"/>
                </a:rPr>
                <a:t>IMAGE</a:t>
              </a:r>
              <a:r>
                <a:rPr lang="en-US" sz="2300" b="1" dirty="0" smtClean="0">
                  <a:solidFill>
                    <a:schemeClr val="bg1"/>
                  </a:solidFill>
                  <a:latin typeface="Bookman Old Style" pitchFamily="18" charset="0"/>
                </a:rPr>
                <a:t> is destroyed</a:t>
              </a:r>
              <a:endParaRPr lang="en-CA" sz="2300" b="1" dirty="0">
                <a:solidFill>
                  <a:schemeClr val="bg1"/>
                </a:solidFill>
                <a:latin typeface="Bookman Old Style" pitchFamily="18" charset="0"/>
              </a:endParaRPr>
            </a:p>
          </p:txBody>
        </p:sp>
      </p:grpSp>
      <p:grpSp>
        <p:nvGrpSpPr>
          <p:cNvPr id="4" name="Group 10"/>
          <p:cNvGrpSpPr/>
          <p:nvPr/>
        </p:nvGrpSpPr>
        <p:grpSpPr>
          <a:xfrm>
            <a:off x="-1" y="1447800"/>
            <a:ext cx="4552951" cy="5410200"/>
            <a:chOff x="4470400" y="1447800"/>
            <a:chExt cx="4673600" cy="5410200"/>
          </a:xfrm>
        </p:grpSpPr>
        <p:pic>
          <p:nvPicPr>
            <p:cNvPr id="2" name="Picture 2"/>
            <p:cNvPicPr>
              <a:picLocks noChangeAspect="1" noChangeArrowheads="1"/>
            </p:cNvPicPr>
            <p:nvPr/>
          </p:nvPicPr>
          <p:blipFill>
            <a:blip r:embed="rId4">
              <a:lum contrast="20000"/>
            </a:blip>
            <a:srcRect r="3769"/>
            <a:stretch>
              <a:fillRect/>
            </a:stretch>
          </p:blipFill>
          <p:spPr bwMode="auto">
            <a:xfrm>
              <a:off x="4470400" y="3352800"/>
              <a:ext cx="4673600" cy="3505200"/>
            </a:xfrm>
            <a:prstGeom prst="rect">
              <a:avLst/>
            </a:prstGeom>
            <a:ln>
              <a:noFill/>
            </a:ln>
            <a:effectLst>
              <a:softEdge rad="112500"/>
            </a:effectLst>
          </p:spPr>
        </p:pic>
        <p:sp>
          <p:nvSpPr>
            <p:cNvPr id="7" name="TextBox 6"/>
            <p:cNvSpPr txBox="1"/>
            <p:nvPr/>
          </p:nvSpPr>
          <p:spPr>
            <a:xfrm>
              <a:off x="4572000" y="1447800"/>
              <a:ext cx="4572000" cy="1292662"/>
            </a:xfrm>
            <a:prstGeom prst="rect">
              <a:avLst/>
            </a:prstGeom>
            <a:noFill/>
          </p:spPr>
          <p:txBody>
            <a:bodyPr wrap="square" rtlCol="0">
              <a:spAutoFit/>
            </a:bodyPr>
            <a:lstStyle/>
            <a:p>
              <a:pPr algn="ctr"/>
              <a:r>
                <a:rPr lang="en-US" sz="3200" b="1" dirty="0" smtClean="0">
                  <a:solidFill>
                    <a:srgbClr val="FFFF00"/>
                  </a:solidFill>
                  <a:latin typeface="Bookman Old Style" pitchFamily="18" charset="0"/>
                </a:rPr>
                <a:t>Ark in Captivity</a:t>
              </a:r>
            </a:p>
            <a:p>
              <a:pPr algn="ctr"/>
              <a:endParaRPr lang="en-US" sz="2300" b="1" dirty="0" smtClean="0">
                <a:solidFill>
                  <a:schemeClr val="bg1"/>
                </a:solidFill>
                <a:latin typeface="Bookman Old Style" pitchFamily="18" charset="0"/>
              </a:endParaRPr>
            </a:p>
            <a:p>
              <a:pPr marL="400050" indent="-400050">
                <a:buClr>
                  <a:srgbClr val="00FFFF"/>
                </a:buClr>
                <a:buFont typeface="Wingdings" pitchFamily="2" charset="2"/>
                <a:buChar char="v"/>
              </a:pPr>
              <a:r>
                <a:rPr lang="en-US" sz="2300" b="1" dirty="0" smtClean="0">
                  <a:solidFill>
                    <a:srgbClr val="FF0000"/>
                  </a:solidFill>
                  <a:latin typeface="Bookman Old Style" pitchFamily="18" charset="0"/>
                </a:rPr>
                <a:t>Dagon’s Image </a:t>
              </a:r>
              <a:r>
                <a:rPr lang="en-US" sz="2300" b="1" dirty="0" smtClean="0">
                  <a:solidFill>
                    <a:schemeClr val="bg1"/>
                  </a:solidFill>
                  <a:latin typeface="Bookman Old Style" pitchFamily="18" charset="0"/>
                </a:rPr>
                <a:t>destroyed</a:t>
              </a:r>
            </a:p>
          </p:txBody>
        </p:sp>
      </p:grpSp>
      <p:sp>
        <p:nvSpPr>
          <p:cNvPr id="12" name="Rectangle 11"/>
          <p:cNvSpPr/>
          <p:nvPr/>
        </p:nvSpPr>
        <p:spPr>
          <a:xfrm>
            <a:off x="2142488" y="381000"/>
            <a:ext cx="4859023" cy="707886"/>
          </a:xfrm>
          <a:prstGeom prst="rect">
            <a:avLst/>
          </a:prstGeom>
        </p:spPr>
        <p:style>
          <a:lnRef idx="0">
            <a:schemeClr val="accent4"/>
          </a:lnRef>
          <a:fillRef idx="3">
            <a:schemeClr val="accent4"/>
          </a:fillRef>
          <a:effectRef idx="3">
            <a:schemeClr val="accent4"/>
          </a:effectRef>
          <a:fontRef idx="minor">
            <a:schemeClr val="lt1"/>
          </a:fontRef>
        </p:style>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r>
              <a:rPr lang="en-US" sz="4000" b="1" dirty="0" smtClean="0">
                <a:ln w="11430"/>
                <a:solidFill>
                  <a:srgbClr val="00FFFF"/>
                </a:solidFill>
                <a:effectLst>
                  <a:outerShdw blurRad="50800" dist="39000" dir="5460000" algn="tl">
                    <a:srgbClr val="000000">
                      <a:alpha val="38000"/>
                    </a:srgbClr>
                  </a:outerShdw>
                </a:effectLst>
              </a:rPr>
              <a:t>Remember  Shiloh!</a:t>
            </a:r>
            <a:endParaRPr lang="en-US" sz="4000" b="1" dirty="0">
              <a:ln w="11430"/>
              <a:solidFill>
                <a:srgbClr val="00FFFF"/>
              </a:solidFill>
              <a:effectLst>
                <a:outerShdw blurRad="50800" dist="39000" dir="5460000" algn="tl">
                  <a:srgbClr val="000000">
                    <a:alpha val="38000"/>
                  </a:srgbClr>
                </a:outerShdw>
              </a:effectLst>
            </a:endParaRPr>
          </a:p>
        </p:txBody>
      </p:sp>
      <p:sp>
        <p:nvSpPr>
          <p:cNvPr id="10" name="Curved Down Arrow 9"/>
          <p:cNvSpPr/>
          <p:nvPr/>
        </p:nvSpPr>
        <p:spPr>
          <a:xfrm>
            <a:off x="3276600" y="3962400"/>
            <a:ext cx="3429000" cy="1447800"/>
          </a:xfrm>
          <a:prstGeom prst="curvedDownArrow">
            <a:avLst/>
          </a:prstGeom>
          <a:solidFill>
            <a:srgbClr val="33CC33"/>
          </a:solidFill>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Documents and Settings\HP_Administrator\My Documents\COLINS\GRAPHICS\BIBLE PICS\Jerusalem Temple burned.jpg"/>
          <p:cNvPicPr>
            <a:picLocks noChangeAspect="1" noChangeArrowheads="1"/>
          </p:cNvPicPr>
          <p:nvPr/>
        </p:nvPicPr>
        <p:blipFill>
          <a:blip r:embed="rId3">
            <a:lum contrast="20000"/>
          </a:blip>
          <a:srcRect/>
          <a:stretch>
            <a:fillRect/>
          </a:stretch>
        </p:blipFill>
        <p:spPr bwMode="auto">
          <a:xfrm>
            <a:off x="133890" y="609600"/>
            <a:ext cx="1771110" cy="1831394"/>
          </a:xfrm>
          <a:prstGeom prst="ellipse">
            <a:avLst/>
          </a:prstGeom>
          <a:ln>
            <a:noFill/>
          </a:ln>
          <a:effectLst>
            <a:softEdge rad="112500"/>
          </a:effectLst>
        </p:spPr>
      </p:pic>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4" name="Rectangle 3"/>
          <p:cNvSpPr/>
          <p:nvPr/>
        </p:nvSpPr>
        <p:spPr>
          <a:xfrm>
            <a:off x="2142488" y="1066800"/>
            <a:ext cx="4859023" cy="707886"/>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r>
              <a:rPr lang="en-US" sz="4000" b="1" dirty="0" smtClean="0">
                <a:ln w="11430"/>
                <a:solidFill>
                  <a:srgbClr val="0000FF"/>
                </a:solidFill>
                <a:effectLst>
                  <a:outerShdw blurRad="50800" dist="39000" dir="5460000" algn="tl">
                    <a:srgbClr val="000000">
                      <a:alpha val="38000"/>
                    </a:srgbClr>
                  </a:outerShdw>
                </a:effectLst>
              </a:rPr>
              <a:t>Remember  Shiloh!</a:t>
            </a:r>
            <a:endParaRPr lang="en-US" sz="4000" b="1" dirty="0">
              <a:ln w="11430"/>
              <a:solidFill>
                <a:srgbClr val="0000FF"/>
              </a:solidFill>
              <a:effectLst>
                <a:outerShdw blurRad="50800" dist="39000" dir="5460000" algn="tl">
                  <a:srgbClr val="000000">
                    <a:alpha val="38000"/>
                  </a:srgbClr>
                </a:outerShdw>
              </a:effectLst>
            </a:endParaRPr>
          </a:p>
        </p:txBody>
      </p:sp>
      <p:sp>
        <p:nvSpPr>
          <p:cNvPr id="5" name="TextBox 4"/>
          <p:cNvSpPr txBox="1"/>
          <p:nvPr/>
        </p:nvSpPr>
        <p:spPr>
          <a:xfrm>
            <a:off x="654670" y="2205222"/>
            <a:ext cx="7886700" cy="4585871"/>
          </a:xfrm>
          <a:prstGeom prst="rect">
            <a:avLst/>
          </a:prstGeom>
          <a:noFill/>
        </p:spPr>
        <p:txBody>
          <a:bodyPr wrap="square" rtlCol="0">
            <a:spAutoFit/>
          </a:bodyPr>
          <a:lstStyle/>
          <a:p>
            <a:pPr algn="ctr"/>
            <a:r>
              <a:rPr lang="en-US" sz="2800" b="1" dirty="0" smtClean="0">
                <a:solidFill>
                  <a:srgbClr val="000000"/>
                </a:solidFill>
                <a:effectLst>
                  <a:outerShdw blurRad="38100" dist="38100" dir="2700000" algn="tl">
                    <a:srgbClr val="000000">
                      <a:alpha val="43137"/>
                    </a:srgbClr>
                  </a:outerShdw>
                </a:effectLst>
                <a:latin typeface="Bookman Old Style" pitchFamily="18" charset="0"/>
              </a:rPr>
              <a:t>Note the wider Context of  </a:t>
            </a:r>
            <a:r>
              <a:rPr lang="en-US" sz="2800" b="1" dirty="0" smtClean="0">
                <a:solidFill>
                  <a:srgbClr val="00FFFF"/>
                </a:solidFill>
                <a:effectLst>
                  <a:outerShdw blurRad="38100" dist="38100" dir="2700000" algn="tl">
                    <a:srgbClr val="000000">
                      <a:alpha val="43137"/>
                    </a:srgbClr>
                  </a:outerShdw>
                </a:effectLst>
                <a:latin typeface="Bookman Old Style" pitchFamily="18" charset="0"/>
              </a:rPr>
              <a:t>Jeremiah 7</a:t>
            </a:r>
          </a:p>
          <a:p>
            <a:pPr algn="ctr"/>
            <a:endParaRPr lang="en-US" sz="2400" b="1" dirty="0" smtClean="0">
              <a:effectLst>
                <a:outerShdw blurRad="38100" dist="38100" dir="2700000" algn="tl">
                  <a:srgbClr val="000000">
                    <a:alpha val="43137"/>
                  </a:srgbClr>
                </a:outerShdw>
              </a:effectLst>
            </a:endParaRPr>
          </a:p>
          <a:p>
            <a:r>
              <a:rPr lang="en-US" sz="2400" b="1" dirty="0" smtClean="0">
                <a:solidFill>
                  <a:srgbClr val="00FFFF"/>
                </a:solidFill>
                <a:effectLst>
                  <a:outerShdw blurRad="38100" dist="38100" dir="2700000" algn="tl">
                    <a:srgbClr val="000000">
                      <a:alpha val="43137"/>
                    </a:srgbClr>
                  </a:outerShdw>
                </a:effectLst>
              </a:rPr>
              <a:t>Jer. 7: 11   </a:t>
            </a:r>
            <a:r>
              <a:rPr lang="en-US" sz="2400" b="1" i="1" dirty="0" smtClean="0">
                <a:effectLst>
                  <a:outerShdw blurRad="38100" dist="38100" dir="2700000" algn="tl">
                    <a:srgbClr val="000000">
                      <a:alpha val="43137"/>
                    </a:srgbClr>
                  </a:outerShdw>
                </a:effectLst>
              </a:rPr>
              <a:t>Is </a:t>
            </a:r>
            <a:r>
              <a:rPr lang="en-US" sz="2400" b="1" i="1" dirty="0" smtClean="0">
                <a:solidFill>
                  <a:srgbClr val="000000"/>
                </a:solidFill>
                <a:effectLst>
                  <a:outerShdw blurRad="38100" dist="38100" dir="2700000" algn="tl">
                    <a:srgbClr val="000000">
                      <a:alpha val="43137"/>
                    </a:srgbClr>
                  </a:outerShdw>
                </a:effectLst>
              </a:rPr>
              <a:t>this house</a:t>
            </a:r>
            <a:r>
              <a:rPr lang="en-US" sz="2400" b="1" i="1" dirty="0" smtClean="0">
                <a:effectLst>
                  <a:outerShdw blurRad="38100" dist="38100" dir="2700000" algn="tl">
                    <a:srgbClr val="000000">
                      <a:alpha val="43137"/>
                    </a:srgbClr>
                  </a:outerShdw>
                </a:effectLst>
              </a:rPr>
              <a:t>, which is called by my name, become a den of robbers in your eyes? Behold, even I have seen it, </a:t>
            </a:r>
            <a:r>
              <a:rPr lang="en-US" sz="2400" b="1" i="1" dirty="0" err="1" smtClean="0">
                <a:effectLst>
                  <a:outerShdw blurRad="38100" dist="38100" dir="2700000" algn="tl">
                    <a:srgbClr val="000000">
                      <a:alpha val="43137"/>
                    </a:srgbClr>
                  </a:outerShdw>
                </a:effectLst>
              </a:rPr>
              <a:t>saith</a:t>
            </a:r>
            <a:r>
              <a:rPr lang="en-US" sz="2400" b="1" i="1" dirty="0" smtClean="0">
                <a:effectLst>
                  <a:outerShdw blurRad="38100" dist="38100" dir="2700000" algn="tl">
                    <a:srgbClr val="000000">
                      <a:alpha val="43137"/>
                    </a:srgbClr>
                  </a:outerShdw>
                </a:effectLst>
              </a:rPr>
              <a:t> the LORD. </a:t>
            </a:r>
          </a:p>
          <a:p>
            <a:pPr lvl="1">
              <a:buClr>
                <a:srgbClr val="0000FF"/>
              </a:buClr>
              <a:buFont typeface="Arial" pitchFamily="34" charset="0"/>
              <a:buChar char="•"/>
            </a:pPr>
            <a:r>
              <a:rPr lang="en-US" sz="2400" b="1" dirty="0" smtClean="0">
                <a:effectLst>
                  <a:outerShdw blurRad="38100" dist="38100" dir="2700000" algn="tl">
                    <a:srgbClr val="000000">
                      <a:alpha val="43137"/>
                    </a:srgbClr>
                  </a:outerShdw>
                </a:effectLst>
              </a:rPr>
              <a:t>  quoted in </a:t>
            </a:r>
            <a:r>
              <a:rPr lang="en-US" sz="2400" b="1" dirty="0" smtClean="0">
                <a:solidFill>
                  <a:srgbClr val="00FFFF"/>
                </a:solidFill>
                <a:effectLst>
                  <a:outerShdw blurRad="38100" dist="38100" dir="2700000" algn="tl">
                    <a:srgbClr val="000000">
                      <a:alpha val="43137"/>
                    </a:srgbClr>
                  </a:outerShdw>
                </a:effectLst>
              </a:rPr>
              <a:t>Matt. 21: 13</a:t>
            </a:r>
          </a:p>
          <a:p>
            <a:pPr lvl="1">
              <a:buClr>
                <a:srgbClr val="0000FF"/>
              </a:buClr>
              <a:buFont typeface="Arial" pitchFamily="34" charset="0"/>
              <a:buChar char="•"/>
            </a:pPr>
            <a:r>
              <a:rPr lang="en-US" sz="2400" b="1" dirty="0" smtClean="0">
                <a:effectLst>
                  <a:outerShdw blurRad="38100" dist="38100" dir="2700000" algn="tl">
                    <a:srgbClr val="000000">
                      <a:alpha val="43137"/>
                    </a:srgbClr>
                  </a:outerShdw>
                </a:effectLst>
              </a:rPr>
              <a:t>  </a:t>
            </a:r>
            <a:r>
              <a:rPr lang="en-US" sz="2400" b="1" dirty="0" smtClean="0">
                <a:solidFill>
                  <a:srgbClr val="00FFFF"/>
                </a:solidFill>
                <a:effectLst>
                  <a:outerShdw blurRad="38100" dist="38100" dir="2700000" algn="tl">
                    <a:srgbClr val="000000">
                      <a:alpha val="43137"/>
                    </a:srgbClr>
                  </a:outerShdw>
                </a:effectLst>
              </a:rPr>
              <a:t>Matt. 21: 19   </a:t>
            </a:r>
            <a:r>
              <a:rPr lang="en-US" sz="2400" b="1" dirty="0" smtClean="0">
                <a:effectLst>
                  <a:outerShdw blurRad="38100" dist="38100" dir="2700000" algn="tl">
                    <a:srgbClr val="000000">
                      <a:alpha val="43137"/>
                    </a:srgbClr>
                  </a:outerShdw>
                </a:effectLst>
              </a:rPr>
              <a:t>(fig tree cursed)  =  </a:t>
            </a:r>
            <a:r>
              <a:rPr lang="en-US" sz="2400" b="1" dirty="0" smtClean="0">
                <a:solidFill>
                  <a:srgbClr val="000000"/>
                </a:solidFill>
                <a:effectLst>
                  <a:outerShdw blurRad="38100" dist="38100" dir="2700000" algn="tl">
                    <a:srgbClr val="000000">
                      <a:alpha val="43137"/>
                    </a:srgbClr>
                  </a:outerShdw>
                </a:effectLst>
              </a:rPr>
              <a:t>70 AD</a:t>
            </a:r>
          </a:p>
          <a:p>
            <a:endParaRPr lang="en-US" sz="2400" b="1" i="1" dirty="0" smtClean="0">
              <a:effectLst>
                <a:outerShdw blurRad="38100" dist="38100" dir="2700000" algn="tl">
                  <a:srgbClr val="000000">
                    <a:alpha val="43137"/>
                  </a:srgbClr>
                </a:outerShdw>
              </a:effectLst>
            </a:endParaRPr>
          </a:p>
          <a:p>
            <a:r>
              <a:rPr lang="en-US" sz="2400" b="1" dirty="0" smtClean="0">
                <a:solidFill>
                  <a:srgbClr val="00FFFF"/>
                </a:solidFill>
                <a:effectLst>
                  <a:outerShdw blurRad="38100" dist="38100" dir="2700000" algn="tl">
                    <a:srgbClr val="000000">
                      <a:alpha val="43137"/>
                    </a:srgbClr>
                  </a:outerShdw>
                </a:effectLst>
              </a:rPr>
              <a:t>7: 12   </a:t>
            </a:r>
            <a:r>
              <a:rPr lang="en-US" sz="2400" b="1" dirty="0" smtClean="0">
                <a:effectLst>
                  <a:outerShdw blurRad="38100" dist="38100" dir="2700000" algn="tl">
                    <a:srgbClr val="000000">
                      <a:alpha val="43137"/>
                    </a:srgbClr>
                  </a:outerShdw>
                </a:effectLst>
              </a:rPr>
              <a:t>But go ye now </a:t>
            </a:r>
            <a:r>
              <a:rPr lang="en-US" sz="2400" b="1" dirty="0" smtClean="0">
                <a:solidFill>
                  <a:srgbClr val="000000"/>
                </a:solidFill>
                <a:effectLst>
                  <a:outerShdw blurRad="38100" dist="38100" dir="2700000" algn="tl">
                    <a:srgbClr val="000000">
                      <a:alpha val="43137"/>
                    </a:srgbClr>
                  </a:outerShdw>
                </a:effectLst>
              </a:rPr>
              <a:t>unto </a:t>
            </a:r>
            <a:r>
              <a:rPr lang="en-US" sz="2400" b="1" u="sng" dirty="0" smtClean="0">
                <a:solidFill>
                  <a:srgbClr val="000000"/>
                </a:solidFill>
                <a:effectLst>
                  <a:outerShdw blurRad="38100" dist="38100" dir="2700000" algn="tl">
                    <a:srgbClr val="000000">
                      <a:alpha val="43137"/>
                    </a:srgbClr>
                  </a:outerShdw>
                </a:effectLst>
              </a:rPr>
              <a:t>my place </a:t>
            </a:r>
            <a:r>
              <a:rPr lang="en-US" sz="2400" b="1" dirty="0" smtClean="0">
                <a:solidFill>
                  <a:srgbClr val="000000"/>
                </a:solidFill>
                <a:effectLst>
                  <a:outerShdw blurRad="38100" dist="38100" dir="2700000" algn="tl">
                    <a:srgbClr val="000000">
                      <a:alpha val="43137"/>
                    </a:srgbClr>
                  </a:outerShdw>
                </a:effectLst>
              </a:rPr>
              <a:t>which </a:t>
            </a:r>
            <a:r>
              <a:rPr lang="en-US" sz="2400" b="1" i="1" dirty="0" smtClean="0">
                <a:solidFill>
                  <a:srgbClr val="000000"/>
                </a:solidFill>
                <a:effectLst>
                  <a:outerShdw blurRad="38100" dist="38100" dir="2700000" algn="tl">
                    <a:srgbClr val="000000">
                      <a:alpha val="43137"/>
                    </a:srgbClr>
                  </a:outerShdw>
                </a:effectLst>
              </a:rPr>
              <a:t>was in Shiloh</a:t>
            </a:r>
            <a:r>
              <a:rPr lang="en-US" sz="2400" b="1" i="1" dirty="0" smtClean="0">
                <a:effectLst>
                  <a:outerShdw blurRad="38100" dist="38100" dir="2700000" algn="tl">
                    <a:srgbClr val="000000">
                      <a:alpha val="43137"/>
                    </a:srgbClr>
                  </a:outerShdw>
                </a:effectLst>
              </a:rPr>
              <a:t>, where I set my name at the first, </a:t>
            </a:r>
            <a:r>
              <a:rPr lang="en-US" sz="2400" b="1" i="1" dirty="0" smtClean="0">
                <a:solidFill>
                  <a:srgbClr val="000000"/>
                </a:solidFill>
                <a:effectLst>
                  <a:outerShdw blurRad="38100" dist="38100" dir="2700000" algn="tl">
                    <a:srgbClr val="000000">
                      <a:alpha val="43137"/>
                    </a:srgbClr>
                  </a:outerShdw>
                </a:effectLst>
              </a:rPr>
              <a:t>and see what I did to it </a:t>
            </a:r>
            <a:r>
              <a:rPr lang="en-US" sz="2400" b="1" i="1" dirty="0" smtClean="0">
                <a:effectLst>
                  <a:outerShdw blurRad="38100" dist="38100" dir="2700000" algn="tl">
                    <a:srgbClr val="000000">
                      <a:alpha val="43137"/>
                    </a:srgbClr>
                  </a:outerShdw>
                </a:effectLst>
              </a:rPr>
              <a:t>for the wickedness of my people Israel.       </a:t>
            </a:r>
            <a:r>
              <a:rPr lang="en-US" sz="2400" b="1" dirty="0" smtClean="0">
                <a:solidFill>
                  <a:srgbClr val="00FFFF"/>
                </a:solidFill>
                <a:effectLst>
                  <a:outerShdw blurRad="38100" dist="38100" dir="2700000" algn="tl">
                    <a:srgbClr val="000000">
                      <a:alpha val="43137"/>
                    </a:srgbClr>
                  </a:outerShdw>
                </a:effectLst>
              </a:rPr>
              <a:t>(cp. 7: *1,   4, 10, 14, 30)   (7: *33 – 34  *</a:t>
            </a:r>
            <a:r>
              <a:rPr lang="en-US" sz="2400" b="1" dirty="0" smtClean="0">
                <a:effectLst>
                  <a:outerShdw blurRad="38100" dist="38100" dir="2700000" algn="tl">
                    <a:srgbClr val="000000">
                      <a:alpha val="43137"/>
                    </a:srgbClr>
                  </a:outerShdw>
                </a:effectLst>
              </a:rPr>
              <a:t>mg</a:t>
            </a:r>
            <a:r>
              <a:rPr lang="en-US" sz="2400" b="1" dirty="0" smtClean="0">
                <a:solidFill>
                  <a:srgbClr val="00FFFF"/>
                </a:solidFill>
                <a:effectLst>
                  <a:outerShdw blurRad="38100" dist="38100" dir="2700000" algn="tl">
                    <a:srgbClr val="000000">
                      <a:alpha val="43137"/>
                    </a:srgbClr>
                  </a:outerShdw>
                </a:effectLst>
              </a:rPr>
              <a:t>)</a:t>
            </a:r>
            <a:endParaRPr lang="en-CA" sz="2400" b="1" dirty="0">
              <a:solidFill>
                <a:srgbClr val="00FFFF"/>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5" name="Rectangle 4"/>
          <p:cNvSpPr/>
          <p:nvPr/>
        </p:nvSpPr>
        <p:spPr>
          <a:xfrm>
            <a:off x="228600" y="2362200"/>
            <a:ext cx="8496300" cy="2585323"/>
          </a:xfrm>
          <a:prstGeom prst="rect">
            <a:avLst/>
          </a:prstGeom>
        </p:spPr>
        <p:txBody>
          <a:bodyPr wrap="square">
            <a:spAutoFit/>
          </a:bodyPr>
          <a:lstStyle/>
          <a:p>
            <a:pPr lvl="0" algn="ctr"/>
            <a:r>
              <a:rPr lang="en-US" sz="3200" b="1" dirty="0" smtClean="0">
                <a:solidFill>
                  <a:srgbClr val="000000"/>
                </a:solidFill>
                <a:effectLst>
                  <a:outerShdw blurRad="38100" dist="38100" dir="2700000" algn="tl">
                    <a:srgbClr val="000000">
                      <a:alpha val="43137"/>
                    </a:srgbClr>
                  </a:outerShdw>
                </a:effectLst>
                <a:latin typeface="Bookman Old Style" pitchFamily="18" charset="0"/>
              </a:rPr>
              <a:t>Note the wider Context of  </a:t>
            </a:r>
            <a:r>
              <a:rPr lang="en-US" sz="3200" b="1" dirty="0" smtClean="0">
                <a:solidFill>
                  <a:srgbClr val="00FFFF"/>
                </a:solidFill>
                <a:effectLst>
                  <a:outerShdw blurRad="38100" dist="38100" dir="2700000" algn="tl">
                    <a:srgbClr val="000000">
                      <a:alpha val="43137"/>
                    </a:srgbClr>
                  </a:outerShdw>
                </a:effectLst>
                <a:latin typeface="Bookman Old Style" pitchFamily="18" charset="0"/>
              </a:rPr>
              <a:t>Jeremiah 7!</a:t>
            </a:r>
          </a:p>
          <a:p>
            <a:pPr lvl="0"/>
            <a:endParaRPr lang="en-US" b="1" dirty="0" smtClean="0">
              <a:solidFill>
                <a:srgbClr val="00FFFF"/>
              </a:solidFill>
              <a:effectLst>
                <a:outerShdw blurRad="38100" dist="38100" dir="2700000" algn="tl">
                  <a:srgbClr val="000000">
                    <a:alpha val="43137"/>
                  </a:srgbClr>
                </a:outerShdw>
              </a:effectLst>
              <a:latin typeface="Bookman Old Style" pitchFamily="18" charset="0"/>
            </a:endParaRPr>
          </a:p>
          <a:p>
            <a:pPr lvl="0">
              <a:buClr>
                <a:srgbClr val="0000FF"/>
              </a:buClr>
              <a:buFont typeface="Arial" pitchFamily="34" charset="0"/>
              <a:buChar char="•"/>
            </a:pPr>
            <a:r>
              <a:rPr lang="en-US" sz="2800" b="1" dirty="0" smtClean="0">
                <a:solidFill>
                  <a:srgbClr val="00FFFF"/>
                </a:solidFill>
                <a:effectLst>
                  <a:outerShdw blurRad="38100" dist="38100" dir="2700000" algn="tl">
                    <a:srgbClr val="000000">
                      <a:alpha val="43137"/>
                    </a:srgbClr>
                  </a:outerShdw>
                </a:effectLst>
                <a:latin typeface="+mn-lt"/>
              </a:rPr>
              <a:t>   Jer. 8: 7, 13  </a:t>
            </a:r>
            <a:r>
              <a:rPr lang="en-US" sz="2800" b="1" dirty="0" smtClean="0">
                <a:effectLst>
                  <a:outerShdw blurRad="38100" dist="38100" dir="2700000" algn="tl">
                    <a:srgbClr val="000000">
                      <a:alpha val="43137"/>
                    </a:srgbClr>
                  </a:outerShdw>
                </a:effectLst>
                <a:latin typeface="+mn-lt"/>
              </a:rPr>
              <a:t>…  </a:t>
            </a:r>
            <a:r>
              <a:rPr lang="en-US" sz="2800" b="1" dirty="0" smtClean="0">
                <a:solidFill>
                  <a:srgbClr val="00FFFF"/>
                </a:solidFill>
                <a:effectLst>
                  <a:outerShdw blurRad="38100" dist="38100" dir="2700000" algn="tl">
                    <a:srgbClr val="000000">
                      <a:alpha val="43137"/>
                    </a:srgbClr>
                  </a:outerShdw>
                </a:effectLst>
                <a:latin typeface="+mn-lt"/>
              </a:rPr>
              <a:t>  cp.   Luke 19: 44</a:t>
            </a:r>
          </a:p>
          <a:p>
            <a:pPr lvl="0">
              <a:buClr>
                <a:srgbClr val="0000FF"/>
              </a:buClr>
            </a:pPr>
            <a:endParaRPr lang="en-US" sz="1400" b="1" dirty="0" smtClean="0">
              <a:solidFill>
                <a:srgbClr val="00FFFF"/>
              </a:solidFill>
              <a:effectLst>
                <a:outerShdw blurRad="38100" dist="38100" dir="2700000" algn="tl">
                  <a:srgbClr val="000000">
                    <a:alpha val="43137"/>
                  </a:srgbClr>
                </a:outerShdw>
              </a:effectLst>
              <a:latin typeface="+mn-lt"/>
            </a:endParaRPr>
          </a:p>
          <a:p>
            <a:pPr lvl="0">
              <a:buClr>
                <a:srgbClr val="0000FF"/>
              </a:buClr>
              <a:buFont typeface="Arial" pitchFamily="34" charset="0"/>
              <a:buChar char="•"/>
            </a:pPr>
            <a:r>
              <a:rPr lang="en-US" sz="2800" b="1" dirty="0" smtClean="0">
                <a:solidFill>
                  <a:srgbClr val="00FFFF"/>
                </a:solidFill>
                <a:effectLst>
                  <a:outerShdw blurRad="38100" dist="38100" dir="2700000" algn="tl">
                    <a:srgbClr val="000000">
                      <a:alpha val="43137"/>
                    </a:srgbClr>
                  </a:outerShdw>
                </a:effectLst>
                <a:latin typeface="+mn-lt"/>
              </a:rPr>
              <a:t>   </a:t>
            </a:r>
            <a:r>
              <a:rPr lang="en-US" sz="2800" b="1" dirty="0" smtClean="0">
                <a:effectLst>
                  <a:outerShdw blurRad="38100" dist="38100" dir="2700000" algn="tl">
                    <a:srgbClr val="000000">
                      <a:alpha val="43137"/>
                    </a:srgbClr>
                  </a:outerShdw>
                </a:effectLst>
                <a:latin typeface="+mn-lt"/>
              </a:rPr>
              <a:t>Note:   </a:t>
            </a:r>
            <a:r>
              <a:rPr lang="en-US" sz="2800" b="1" dirty="0" smtClean="0">
                <a:solidFill>
                  <a:srgbClr val="00FFFF"/>
                </a:solidFill>
                <a:effectLst>
                  <a:outerShdw blurRad="38100" dist="38100" dir="2700000" algn="tl">
                    <a:srgbClr val="000000">
                      <a:alpha val="43137"/>
                    </a:srgbClr>
                  </a:outerShdw>
                </a:effectLst>
                <a:latin typeface="+mn-lt"/>
              </a:rPr>
              <a:t>Luke 19: 46   </a:t>
            </a:r>
            <a:r>
              <a:rPr lang="en-US" sz="2800" b="1" dirty="0" smtClean="0">
                <a:effectLst>
                  <a:outerShdw blurRad="38100" dist="38100" dir="2700000" algn="tl">
                    <a:srgbClr val="000000">
                      <a:alpha val="43137"/>
                    </a:srgbClr>
                  </a:outerShdw>
                </a:effectLst>
                <a:latin typeface="+mn-lt"/>
              </a:rPr>
              <a:t>(quotes  </a:t>
            </a:r>
            <a:r>
              <a:rPr lang="en-US" sz="2800" b="1" dirty="0" smtClean="0">
                <a:solidFill>
                  <a:srgbClr val="00FFFF"/>
                </a:solidFill>
                <a:effectLst>
                  <a:outerShdw blurRad="38100" dist="38100" dir="2700000" algn="tl">
                    <a:srgbClr val="000000">
                      <a:alpha val="43137"/>
                    </a:srgbClr>
                  </a:outerShdw>
                </a:effectLst>
                <a:latin typeface="+mn-lt"/>
              </a:rPr>
              <a:t>Jer. 7: 11</a:t>
            </a:r>
            <a:r>
              <a:rPr lang="en-US" sz="2800" b="1" dirty="0" smtClean="0">
                <a:effectLst>
                  <a:outerShdw blurRad="38100" dist="38100" dir="2700000" algn="tl">
                    <a:srgbClr val="000000">
                      <a:alpha val="43137"/>
                    </a:srgbClr>
                  </a:outerShdw>
                </a:effectLst>
                <a:latin typeface="+mn-lt"/>
              </a:rPr>
              <a:t>)</a:t>
            </a:r>
          </a:p>
          <a:p>
            <a:pPr lvl="0">
              <a:buClr>
                <a:srgbClr val="0000FF"/>
              </a:buClr>
            </a:pPr>
            <a:endParaRPr lang="en-US" sz="1400" b="1" dirty="0" smtClean="0">
              <a:effectLst>
                <a:outerShdw blurRad="38100" dist="38100" dir="2700000" algn="tl">
                  <a:srgbClr val="000000">
                    <a:alpha val="43137"/>
                  </a:srgbClr>
                </a:outerShdw>
              </a:effectLst>
              <a:latin typeface="+mn-lt"/>
            </a:endParaRPr>
          </a:p>
          <a:p>
            <a:pPr lvl="0">
              <a:buClr>
                <a:srgbClr val="0000FF"/>
              </a:buClr>
              <a:buFont typeface="Arial" pitchFamily="34" charset="0"/>
              <a:buChar char="•"/>
            </a:pPr>
            <a:r>
              <a:rPr lang="en-US" sz="2800" b="1" dirty="0" smtClean="0">
                <a:effectLst>
                  <a:outerShdw blurRad="38100" dist="38100" dir="2700000" algn="tl">
                    <a:srgbClr val="000000">
                      <a:alpha val="43137"/>
                    </a:srgbClr>
                  </a:outerShdw>
                </a:effectLst>
                <a:latin typeface="+mn-lt"/>
              </a:rPr>
              <a:t>   </a:t>
            </a:r>
            <a:r>
              <a:rPr lang="en-US" sz="2800" b="1" dirty="0" smtClean="0">
                <a:solidFill>
                  <a:srgbClr val="00FFFF"/>
                </a:solidFill>
                <a:effectLst>
                  <a:outerShdw blurRad="38100" dist="38100" dir="2700000" algn="tl">
                    <a:srgbClr val="000000">
                      <a:alpha val="43137"/>
                    </a:srgbClr>
                  </a:outerShdw>
                </a:effectLst>
                <a:latin typeface="+mn-lt"/>
              </a:rPr>
              <a:t>Luke 19: 43   </a:t>
            </a:r>
            <a:r>
              <a:rPr lang="en-US" sz="2800" b="1" dirty="0" smtClean="0">
                <a:effectLst>
                  <a:outerShdw blurRad="38100" dist="38100" dir="2700000" algn="tl">
                    <a:srgbClr val="000000">
                      <a:alpha val="43137"/>
                    </a:srgbClr>
                  </a:outerShdw>
                </a:effectLst>
                <a:latin typeface="+mn-lt"/>
              </a:rPr>
              <a:t>(cp. </a:t>
            </a:r>
            <a:r>
              <a:rPr lang="en-US" sz="2800" b="1" dirty="0" smtClean="0">
                <a:solidFill>
                  <a:srgbClr val="00FFFF"/>
                </a:solidFill>
                <a:effectLst>
                  <a:outerShdw blurRad="38100" dist="38100" dir="2700000" algn="tl">
                    <a:srgbClr val="000000">
                      <a:alpha val="43137"/>
                    </a:srgbClr>
                  </a:outerShdw>
                </a:effectLst>
                <a:latin typeface="+mn-lt"/>
              </a:rPr>
              <a:t>Jer. 6: 6</a:t>
            </a:r>
            <a:r>
              <a:rPr lang="en-US" sz="2800" b="1" dirty="0" smtClean="0">
                <a:effectLst>
                  <a:outerShdw blurRad="38100" dist="38100" dir="2700000" algn="tl">
                    <a:srgbClr val="000000">
                      <a:alpha val="43137"/>
                    </a:srgbClr>
                  </a:outerShdw>
                </a:effectLst>
                <a:latin typeface="+mn-lt"/>
              </a:rPr>
              <a:t>)</a:t>
            </a:r>
            <a:endParaRPr lang="en-US" sz="2800" b="1" dirty="0" smtClean="0">
              <a:solidFill>
                <a:srgbClr val="00FFFF"/>
              </a:solidFill>
              <a:effectLst>
                <a:outerShdw blurRad="38100" dist="38100" dir="2700000" algn="tl">
                  <a:srgbClr val="000000">
                    <a:alpha val="43137"/>
                  </a:srgbClr>
                </a:outerShdw>
              </a:effectLst>
              <a:latin typeface="Bookman Old Style" pitchFamily="18" charset="0"/>
            </a:endParaRPr>
          </a:p>
        </p:txBody>
      </p:sp>
      <p:pic>
        <p:nvPicPr>
          <p:cNvPr id="141314" name="Picture 2" descr="http://www.au.af.mil/au/awc/awcgate/gabrmetz/romseig1.gif"/>
          <p:cNvPicPr>
            <a:picLocks noChangeAspect="1" noChangeArrowheads="1"/>
          </p:cNvPicPr>
          <p:nvPr/>
        </p:nvPicPr>
        <p:blipFill>
          <a:blip r:embed="rId3">
            <a:lum contrast="10000"/>
          </a:blip>
          <a:srcRect/>
          <a:stretch>
            <a:fillRect/>
          </a:stretch>
        </p:blipFill>
        <p:spPr bwMode="auto">
          <a:xfrm>
            <a:off x="5597502" y="4267200"/>
            <a:ext cx="3546498" cy="2590800"/>
          </a:xfrm>
          <a:prstGeom prst="ellipse">
            <a:avLst/>
          </a:prstGeom>
          <a:ln>
            <a:noFill/>
          </a:ln>
          <a:effectLst>
            <a:softEdge rad="112500"/>
          </a:effectLst>
          <a:scene3d>
            <a:camera prst="orthographicFront"/>
            <a:lightRig rig="threePt" dir="t"/>
          </a:scene3d>
          <a:sp3d>
            <a:bevelT w="101600" prst="riblet"/>
          </a:sp3d>
        </p:spPr>
      </p:pic>
      <p:pic>
        <p:nvPicPr>
          <p:cNvPr id="7" name="Picture 3" descr="C:\Documents and Settings\HP_Administrator\My Documents\COLINS\GRAPHICS\BIBLE PICS\Jerusalem Temple burned.jpg"/>
          <p:cNvPicPr>
            <a:picLocks noChangeAspect="1" noChangeArrowheads="1"/>
          </p:cNvPicPr>
          <p:nvPr/>
        </p:nvPicPr>
        <p:blipFill>
          <a:blip r:embed="rId4">
            <a:lum contrast="40000"/>
          </a:blip>
          <a:srcRect/>
          <a:stretch>
            <a:fillRect/>
          </a:stretch>
        </p:blipFill>
        <p:spPr bwMode="auto">
          <a:xfrm>
            <a:off x="3447836" y="4761046"/>
            <a:ext cx="2267377" cy="2201729"/>
          </a:xfrm>
          <a:prstGeom prst="ellipse">
            <a:avLst/>
          </a:prstGeom>
          <a:ln>
            <a:noFill/>
          </a:ln>
          <a:effectLst>
            <a:softEdge rad="112500"/>
          </a:effectLst>
        </p:spPr>
      </p:pic>
      <p:grpSp>
        <p:nvGrpSpPr>
          <p:cNvPr id="10" name="Group 9"/>
          <p:cNvGrpSpPr/>
          <p:nvPr/>
        </p:nvGrpSpPr>
        <p:grpSpPr>
          <a:xfrm>
            <a:off x="152400" y="1219200"/>
            <a:ext cx="4038600" cy="1600200"/>
            <a:chOff x="1447800" y="685800"/>
            <a:chExt cx="4941114" cy="1905000"/>
          </a:xfrm>
        </p:grpSpPr>
        <p:pic>
          <p:nvPicPr>
            <p:cNvPr id="141322" name="Picture 10" descr="White stork."/>
            <p:cNvPicPr>
              <a:picLocks noChangeAspect="1" noChangeArrowheads="1"/>
            </p:cNvPicPr>
            <p:nvPr/>
          </p:nvPicPr>
          <p:blipFill>
            <a:blip r:embed="rId5">
              <a:clrChange>
                <a:clrFrom>
                  <a:srgbClr val="FFFFFF"/>
                </a:clrFrom>
                <a:clrTo>
                  <a:srgbClr val="FFFFFF">
                    <a:alpha val="0"/>
                  </a:srgbClr>
                </a:clrTo>
              </a:clrChange>
            </a:blip>
            <a:srcRect l="415" t="3548" r="1277" b="2273"/>
            <a:stretch>
              <a:fillRect/>
            </a:stretch>
          </p:blipFill>
          <p:spPr bwMode="auto">
            <a:xfrm>
              <a:off x="2362200" y="929105"/>
              <a:ext cx="2209800" cy="1585494"/>
            </a:xfrm>
            <a:prstGeom prst="rect">
              <a:avLst/>
            </a:prstGeom>
            <a:noFill/>
          </p:spPr>
        </p:pic>
        <p:pic>
          <p:nvPicPr>
            <p:cNvPr id="12" name="Picture 10" descr="White stork."/>
            <p:cNvPicPr>
              <a:picLocks noChangeAspect="1" noChangeArrowheads="1"/>
            </p:cNvPicPr>
            <p:nvPr/>
          </p:nvPicPr>
          <p:blipFill>
            <a:blip r:embed="rId5">
              <a:clrChange>
                <a:clrFrom>
                  <a:srgbClr val="FFFFFF"/>
                </a:clrFrom>
                <a:clrTo>
                  <a:srgbClr val="FFFFFF">
                    <a:alpha val="0"/>
                  </a:srgbClr>
                </a:clrTo>
              </a:clrChange>
            </a:blip>
            <a:srcRect l="415" t="3548" r="1277" b="2273"/>
            <a:stretch>
              <a:fillRect/>
            </a:stretch>
          </p:blipFill>
          <p:spPr bwMode="auto">
            <a:xfrm>
              <a:off x="3733800" y="685800"/>
              <a:ext cx="2655114" cy="1905000"/>
            </a:xfrm>
            <a:prstGeom prst="rect">
              <a:avLst/>
            </a:prstGeom>
            <a:noFill/>
          </p:spPr>
        </p:pic>
        <p:pic>
          <p:nvPicPr>
            <p:cNvPr id="8" name="Picture 10" descr="White stork."/>
            <p:cNvPicPr>
              <a:picLocks noChangeAspect="1" noChangeArrowheads="1"/>
            </p:cNvPicPr>
            <p:nvPr/>
          </p:nvPicPr>
          <p:blipFill>
            <a:blip r:embed="rId5">
              <a:clrChange>
                <a:clrFrom>
                  <a:srgbClr val="FFFFFF"/>
                </a:clrFrom>
                <a:clrTo>
                  <a:srgbClr val="FFFFFF">
                    <a:alpha val="0"/>
                  </a:srgbClr>
                </a:clrTo>
              </a:clrChange>
            </a:blip>
            <a:srcRect l="415" t="3548" r="1277" b="2273"/>
            <a:stretch>
              <a:fillRect/>
            </a:stretch>
          </p:blipFill>
          <p:spPr bwMode="auto">
            <a:xfrm>
              <a:off x="1447800" y="1066800"/>
              <a:ext cx="1593068" cy="1143000"/>
            </a:xfrm>
            <a:prstGeom prst="rect">
              <a:avLst/>
            </a:prstGeom>
            <a:noFill/>
          </p:spPr>
        </p:pic>
      </p:grpSp>
      <p:sp>
        <p:nvSpPr>
          <p:cNvPr id="9" name="Rectangle 8"/>
          <p:cNvSpPr/>
          <p:nvPr/>
        </p:nvSpPr>
        <p:spPr>
          <a:xfrm>
            <a:off x="3886200" y="1447800"/>
            <a:ext cx="4859023" cy="707886"/>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r>
              <a:rPr lang="en-US" sz="4000" b="1" dirty="0" smtClean="0">
                <a:ln w="11430"/>
                <a:solidFill>
                  <a:srgbClr val="0000FF"/>
                </a:solidFill>
                <a:effectLst>
                  <a:outerShdw blurRad="50800" dist="39000" dir="5460000" algn="tl">
                    <a:srgbClr val="000000">
                      <a:alpha val="38000"/>
                    </a:srgbClr>
                  </a:outerShdw>
                </a:effectLst>
              </a:rPr>
              <a:t>Remember  Shiloh!</a:t>
            </a:r>
            <a:endParaRPr lang="en-US" sz="4000" b="1" dirty="0">
              <a:ln w="11430"/>
              <a:solidFill>
                <a:srgbClr val="0000FF"/>
              </a:solidFill>
              <a:effectLst>
                <a:outerShdw blurRad="50800" dist="39000" dir="5460000" algn="tl">
                  <a:srgbClr val="000000">
                    <a:alpha val="38000"/>
                  </a:srgbClr>
                </a:outerShdw>
              </a:effectLst>
            </a:endParaRPr>
          </a:p>
        </p:txBody>
      </p:sp>
      <p:sp>
        <p:nvSpPr>
          <p:cNvPr id="11" name="TextBox 10"/>
          <p:cNvSpPr txBox="1"/>
          <p:nvPr/>
        </p:nvSpPr>
        <p:spPr>
          <a:xfrm>
            <a:off x="6591300" y="3209895"/>
            <a:ext cx="2209800" cy="400110"/>
          </a:xfrm>
          <a:prstGeom prst="rect">
            <a:avLst/>
          </a:prstGeom>
          <a:solidFill>
            <a:srgbClr val="1C1C1C"/>
          </a:solidFill>
          <a:scene3d>
            <a:camera prst="orthographicFront"/>
            <a:lightRig rig="threePt" dir="t"/>
          </a:scene3d>
          <a:sp3d>
            <a:bevelT/>
          </a:sp3d>
        </p:spPr>
        <p:txBody>
          <a:bodyPr wrap="square" rtlCol="0">
            <a:spAutoFit/>
          </a:bodyPr>
          <a:lstStyle/>
          <a:p>
            <a:r>
              <a:rPr lang="en-US" sz="2000" b="1" dirty="0" smtClean="0">
                <a:solidFill>
                  <a:srgbClr val="00F0EA"/>
                </a:solidFill>
                <a:effectLst>
                  <a:outerShdw blurRad="38100" dist="38100" dir="2700000" algn="tl">
                    <a:srgbClr val="000000">
                      <a:alpha val="43137"/>
                    </a:srgbClr>
                  </a:outerShdw>
                </a:effectLst>
              </a:rPr>
              <a:t>Cp.  Jer. 40: 1 - 3</a:t>
            </a:r>
            <a:endParaRPr lang="en-CA" sz="2000" b="1" dirty="0">
              <a:solidFill>
                <a:srgbClr val="00F0EA"/>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10" presetClass="entr" presetSubtype="0" fill="hold" nodeType="withEffect">
                                  <p:stCondLst>
                                    <p:cond delay="0"/>
                                  </p:stCondLst>
                                  <p:childTnLst>
                                    <p:set>
                                      <p:cBhvr>
                                        <p:cTn id="11" dur="1" fill="hold">
                                          <p:stCondLst>
                                            <p:cond delay="0"/>
                                          </p:stCondLst>
                                        </p:cTn>
                                        <p:tgtEl>
                                          <p:spTgt spid="141314"/>
                                        </p:tgtEl>
                                        <p:attrNameLst>
                                          <p:attrName>style.visibility</p:attrName>
                                        </p:attrNameLst>
                                      </p:cBhvr>
                                      <p:to>
                                        <p:strVal val="visible"/>
                                      </p:to>
                                    </p:set>
                                    <p:animEffect transition="in" filter="fade">
                                      <p:cBhvr>
                                        <p:cTn id="12" dur="1000"/>
                                        <p:tgtEl>
                                          <p:spTgt spid="141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4" name="Rectangle 3"/>
          <p:cNvSpPr/>
          <p:nvPr/>
        </p:nvSpPr>
        <p:spPr>
          <a:xfrm>
            <a:off x="2142488" y="838200"/>
            <a:ext cx="4859023" cy="707886"/>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r>
              <a:rPr lang="en-US" sz="4000" b="1" dirty="0" smtClean="0">
                <a:ln w="11430"/>
                <a:solidFill>
                  <a:srgbClr val="0000FF"/>
                </a:solidFill>
                <a:effectLst>
                  <a:outerShdw blurRad="50800" dist="39000" dir="5460000" algn="tl">
                    <a:srgbClr val="000000">
                      <a:alpha val="38000"/>
                    </a:srgbClr>
                  </a:outerShdw>
                </a:effectLst>
              </a:rPr>
              <a:t>Remember  Shiloh!</a:t>
            </a:r>
            <a:endParaRPr lang="en-US" sz="4000" b="1" dirty="0">
              <a:ln w="11430"/>
              <a:solidFill>
                <a:srgbClr val="0000FF"/>
              </a:solidFill>
              <a:effectLst>
                <a:outerShdw blurRad="50800" dist="39000" dir="5460000" algn="tl">
                  <a:srgbClr val="000000">
                    <a:alpha val="38000"/>
                  </a:srgbClr>
                </a:outerShdw>
              </a:effectLst>
            </a:endParaRPr>
          </a:p>
        </p:txBody>
      </p:sp>
      <p:sp>
        <p:nvSpPr>
          <p:cNvPr id="5" name="TextBox 4"/>
          <p:cNvSpPr txBox="1"/>
          <p:nvPr/>
        </p:nvSpPr>
        <p:spPr>
          <a:xfrm>
            <a:off x="117088" y="3155795"/>
            <a:ext cx="4343400" cy="3416320"/>
          </a:xfrm>
          <a:prstGeom prst="rect">
            <a:avLst/>
          </a:prstGeom>
          <a:noFill/>
        </p:spPr>
        <p:txBody>
          <a:bodyPr wrap="square" rtlCol="0">
            <a:spAutoFit/>
          </a:bodyPr>
          <a:lstStyle/>
          <a:p>
            <a:pPr algn="ctr"/>
            <a:r>
              <a:rPr lang="en-US" sz="2400" b="1" dirty="0" smtClean="0">
                <a:solidFill>
                  <a:srgbClr val="00FFFF"/>
                </a:solidFill>
                <a:effectLst>
                  <a:outerShdw blurRad="38100" dist="38100" dir="2700000" algn="tl">
                    <a:srgbClr val="000000">
                      <a:alpha val="43137"/>
                    </a:srgbClr>
                  </a:outerShdw>
                </a:effectLst>
              </a:rPr>
              <a:t>Jeremiah 6: 1  </a:t>
            </a:r>
            <a:r>
              <a:rPr lang="en-US" sz="2400" b="1" dirty="0" smtClean="0">
                <a:effectLst>
                  <a:outerShdw blurRad="38100" dist="38100" dir="2700000" algn="tl">
                    <a:srgbClr val="000000">
                      <a:alpha val="43137"/>
                    </a:srgbClr>
                  </a:outerShdw>
                </a:effectLst>
              </a:rPr>
              <a:t>(NKJV)</a:t>
            </a:r>
          </a:p>
          <a:p>
            <a:pPr algn="ctr"/>
            <a:endParaRPr lang="en-US" sz="2400" b="1" dirty="0" smtClean="0">
              <a:effectLst>
                <a:outerShdw blurRad="38100" dist="38100" dir="2700000" algn="tl">
                  <a:srgbClr val="000000">
                    <a:alpha val="43137"/>
                  </a:srgbClr>
                </a:outerShdw>
              </a:effectLst>
            </a:endParaRPr>
          </a:p>
          <a:p>
            <a:r>
              <a:rPr lang="en-US" sz="2400" b="1" dirty="0" smtClean="0">
                <a:effectLst>
                  <a:outerShdw blurRad="38100" dist="38100" dir="2700000" algn="tl">
                    <a:srgbClr val="000000">
                      <a:alpha val="43137"/>
                    </a:srgbClr>
                  </a:outerShdw>
                </a:effectLst>
              </a:rPr>
              <a:t>“Blow the trumpet in </a:t>
            </a:r>
            <a:r>
              <a:rPr lang="en-US" sz="2400" b="1" dirty="0" err="1" smtClean="0">
                <a:effectLst>
                  <a:outerShdw blurRad="38100" dist="38100" dir="2700000" algn="tl">
                    <a:srgbClr val="000000">
                      <a:alpha val="43137"/>
                    </a:srgbClr>
                  </a:outerShdw>
                </a:effectLst>
              </a:rPr>
              <a:t>Tekoa</a:t>
            </a:r>
            <a:r>
              <a:rPr lang="en-US" sz="2400" b="1" dirty="0" smtClean="0">
                <a:effectLst>
                  <a:outerShdw blurRad="38100" dist="38100" dir="2700000" algn="tl">
                    <a:srgbClr val="000000">
                      <a:alpha val="43137"/>
                    </a:srgbClr>
                  </a:outerShdw>
                </a:effectLst>
              </a:rPr>
              <a:t>, </a:t>
            </a:r>
          </a:p>
          <a:p>
            <a:r>
              <a:rPr lang="en-US" sz="2400" b="1" dirty="0" smtClean="0">
                <a:effectLst>
                  <a:outerShdw blurRad="38100" dist="38100" dir="2700000" algn="tl">
                    <a:srgbClr val="000000">
                      <a:alpha val="43137"/>
                    </a:srgbClr>
                  </a:outerShdw>
                </a:effectLst>
              </a:rPr>
              <a:t> And set up </a:t>
            </a:r>
            <a:r>
              <a:rPr lang="en-US" sz="2400" b="1" dirty="0" smtClean="0">
                <a:solidFill>
                  <a:srgbClr val="000000"/>
                </a:solidFill>
                <a:effectLst>
                  <a:outerShdw blurRad="38100" dist="38100" dir="2700000" algn="tl">
                    <a:srgbClr val="000000">
                      <a:alpha val="43137"/>
                    </a:srgbClr>
                  </a:outerShdw>
                </a:effectLst>
              </a:rPr>
              <a:t>a signal-fire  </a:t>
            </a:r>
            <a:r>
              <a:rPr lang="en-US" sz="2400" b="1" dirty="0" smtClean="0">
                <a:effectLst>
                  <a:outerShdw blurRad="38100" dist="38100" dir="2700000" algn="tl">
                    <a:srgbClr val="000000">
                      <a:alpha val="43137"/>
                    </a:srgbClr>
                  </a:outerShdw>
                </a:effectLst>
              </a:rPr>
              <a:t>in Beth </a:t>
            </a:r>
            <a:r>
              <a:rPr lang="en-US" sz="2400" b="1" dirty="0" err="1" smtClean="0">
                <a:effectLst>
                  <a:outerShdw blurRad="38100" dist="38100" dir="2700000" algn="tl">
                    <a:srgbClr val="000000">
                      <a:alpha val="43137"/>
                    </a:srgbClr>
                  </a:outerShdw>
                </a:effectLst>
              </a:rPr>
              <a:t>Haccerem</a:t>
            </a:r>
            <a:endParaRPr lang="en-US" sz="2400" b="1" dirty="0" smtClean="0">
              <a:effectLst>
                <a:outerShdw blurRad="38100" dist="38100" dir="2700000" algn="tl">
                  <a:srgbClr val="000000">
                    <a:alpha val="43137"/>
                  </a:srgbClr>
                </a:outerShdw>
              </a:effectLst>
            </a:endParaRPr>
          </a:p>
          <a:p>
            <a:endParaRPr lang="en-US" sz="2400" b="1" dirty="0" smtClean="0">
              <a:effectLst>
                <a:outerShdw blurRad="38100" dist="38100" dir="2700000" algn="tl">
                  <a:srgbClr val="000000">
                    <a:alpha val="43137"/>
                  </a:srgbClr>
                </a:outerShdw>
              </a:effectLst>
            </a:endParaRPr>
          </a:p>
          <a:p>
            <a:r>
              <a:rPr lang="en-US" sz="2400" b="1" dirty="0" smtClean="0">
                <a:effectLst>
                  <a:outerShdw blurRad="38100" dist="38100" dir="2700000" algn="tl">
                    <a:srgbClr val="000000">
                      <a:alpha val="43137"/>
                    </a:srgbClr>
                  </a:outerShdw>
                </a:effectLst>
              </a:rPr>
              <a:t>For </a:t>
            </a:r>
            <a:r>
              <a:rPr lang="en-US" sz="2400" b="1" dirty="0" smtClean="0">
                <a:solidFill>
                  <a:srgbClr val="000000"/>
                </a:solidFill>
                <a:effectLst>
                  <a:outerShdw blurRad="38100" dist="38100" dir="2700000" algn="tl">
                    <a:srgbClr val="000000">
                      <a:alpha val="43137"/>
                    </a:srgbClr>
                  </a:outerShdw>
                </a:effectLst>
              </a:rPr>
              <a:t>disaster appears out of the north</a:t>
            </a:r>
            <a:r>
              <a:rPr lang="en-US" sz="2400" b="1" dirty="0" smtClean="0">
                <a:effectLst>
                  <a:outerShdw blurRad="38100" dist="38100" dir="2700000" algn="tl">
                    <a:srgbClr val="000000">
                      <a:alpha val="43137"/>
                    </a:srgbClr>
                  </a:outerShdw>
                </a:effectLst>
              </a:rPr>
              <a:t>,</a:t>
            </a:r>
          </a:p>
          <a:p>
            <a:r>
              <a:rPr lang="en-US" sz="2400" b="1" dirty="0" smtClean="0">
                <a:effectLst>
                  <a:outerShdw blurRad="38100" dist="38100" dir="2700000" algn="tl">
                    <a:srgbClr val="000000">
                      <a:alpha val="43137"/>
                    </a:srgbClr>
                  </a:outerShdw>
                </a:effectLst>
              </a:rPr>
              <a:t>And great destruction.”</a:t>
            </a:r>
            <a:endParaRPr lang="en-CA" sz="2400" b="1" dirty="0">
              <a:effectLst>
                <a:outerShdw blurRad="38100" dist="38100" dir="2700000" algn="tl">
                  <a:srgbClr val="000000">
                    <a:alpha val="43137"/>
                  </a:srgbClr>
                </a:outerShdw>
              </a:effectLst>
            </a:endParaRPr>
          </a:p>
        </p:txBody>
      </p:sp>
      <p:grpSp>
        <p:nvGrpSpPr>
          <p:cNvPr id="8" name="Group 7"/>
          <p:cNvGrpSpPr/>
          <p:nvPr/>
        </p:nvGrpSpPr>
        <p:grpSpPr>
          <a:xfrm>
            <a:off x="4572000" y="1600200"/>
            <a:ext cx="4572000" cy="4570988"/>
            <a:chOff x="4572000" y="1600200"/>
            <a:chExt cx="4572000" cy="4570988"/>
          </a:xfrm>
        </p:grpSpPr>
        <p:sp>
          <p:nvSpPr>
            <p:cNvPr id="7" name="TextBox 6"/>
            <p:cNvSpPr txBox="1"/>
            <p:nvPr/>
          </p:nvSpPr>
          <p:spPr>
            <a:xfrm>
              <a:off x="4572000" y="3124200"/>
              <a:ext cx="4572000" cy="3046988"/>
            </a:xfrm>
            <a:prstGeom prst="rect">
              <a:avLst/>
            </a:prstGeom>
            <a:noFill/>
          </p:spPr>
          <p:txBody>
            <a:bodyPr wrap="square" rtlCol="0">
              <a:spAutoFit/>
            </a:bodyPr>
            <a:lstStyle/>
            <a:p>
              <a:pPr algn="ctr"/>
              <a:r>
                <a:rPr lang="en-US" sz="2400" b="1" dirty="0" smtClean="0">
                  <a:solidFill>
                    <a:srgbClr val="00FFFF"/>
                  </a:solidFill>
                  <a:effectLst>
                    <a:outerShdw blurRad="38100" dist="38100" dir="2700000" algn="tl">
                      <a:srgbClr val="000000">
                        <a:alpha val="43137"/>
                      </a:srgbClr>
                    </a:outerShdw>
                  </a:effectLst>
                </a:rPr>
                <a:t>Jeremiah 6: 1  </a:t>
              </a:r>
              <a:r>
                <a:rPr lang="en-US" sz="2400" b="1" dirty="0" smtClean="0">
                  <a:effectLst>
                    <a:outerShdw blurRad="38100" dist="38100" dir="2700000" algn="tl">
                      <a:srgbClr val="000000">
                        <a:alpha val="43137"/>
                      </a:srgbClr>
                    </a:outerShdw>
                  </a:effectLst>
                </a:rPr>
                <a:t>(NIV Study B.)</a:t>
              </a:r>
            </a:p>
            <a:p>
              <a:pPr algn="ctr"/>
              <a:endParaRPr lang="en-US" sz="2400" b="1" dirty="0" smtClean="0">
                <a:effectLst>
                  <a:outerShdw blurRad="38100" dist="38100" dir="2700000" algn="tl">
                    <a:srgbClr val="000000">
                      <a:alpha val="43137"/>
                    </a:srgbClr>
                  </a:outerShdw>
                </a:effectLst>
              </a:endParaRPr>
            </a:p>
            <a:p>
              <a:endParaRPr lang="en-US" sz="2400" b="1" dirty="0" smtClean="0">
                <a:effectLst>
                  <a:outerShdw blurRad="38100" dist="38100" dir="2700000" algn="tl">
                    <a:srgbClr val="000000">
                      <a:alpha val="43137"/>
                    </a:srgbClr>
                  </a:outerShdw>
                </a:effectLst>
              </a:endParaRPr>
            </a:p>
            <a:p>
              <a:r>
                <a:rPr lang="en-US" sz="2400" b="1" dirty="0" smtClean="0">
                  <a:effectLst>
                    <a:outerShdw blurRad="38100" dist="38100" dir="2700000" algn="tl">
                      <a:srgbClr val="000000">
                        <a:alpha val="43137"/>
                      </a:srgbClr>
                    </a:outerShdw>
                  </a:effectLst>
                </a:rPr>
                <a:t>“Raise … </a:t>
              </a:r>
              <a:r>
                <a:rPr lang="en-US" sz="2400" b="1" i="1" dirty="0" smtClean="0">
                  <a:solidFill>
                    <a:srgbClr val="000000"/>
                  </a:solidFill>
                  <a:effectLst>
                    <a:outerShdw blurRad="38100" dist="38100" dir="2700000" algn="tl">
                      <a:srgbClr val="000000">
                        <a:alpha val="43137"/>
                      </a:srgbClr>
                    </a:outerShdw>
                  </a:effectLst>
                </a:rPr>
                <a:t>signal</a:t>
              </a:r>
              <a:r>
                <a:rPr lang="en-US" sz="2400" b="1" dirty="0" smtClean="0">
                  <a:solidFill>
                    <a:srgbClr val="000000"/>
                  </a:solidFill>
                  <a:effectLst>
                    <a:outerShdw blurRad="38100" dist="38100" dir="2700000" algn="tl">
                      <a:srgbClr val="000000">
                        <a:alpha val="43137"/>
                      </a:srgbClr>
                    </a:outerShdw>
                  </a:effectLst>
                </a:rPr>
                <a:t>  </a:t>
              </a:r>
            </a:p>
            <a:p>
              <a:endParaRPr lang="en-US" sz="2400" b="1" dirty="0" smtClean="0">
                <a:solidFill>
                  <a:srgbClr val="000000"/>
                </a:solidFill>
                <a:effectLst>
                  <a:outerShdw blurRad="38100" dist="38100" dir="2700000" algn="tl">
                    <a:srgbClr val="000000">
                      <a:alpha val="43137"/>
                    </a:srgbClr>
                  </a:outerShdw>
                </a:effectLst>
              </a:endParaRPr>
            </a:p>
            <a:p>
              <a:r>
                <a:rPr lang="en-US" sz="2400" b="1" dirty="0" smtClean="0">
                  <a:effectLst>
                    <a:outerShdw blurRad="38100" dist="38100" dir="2700000" algn="tl">
                      <a:srgbClr val="000000">
                        <a:alpha val="43137"/>
                      </a:srgbClr>
                    </a:outerShdw>
                  </a:effectLst>
                </a:rPr>
                <a:t>(found also </a:t>
              </a:r>
              <a:r>
                <a:rPr lang="en-US" sz="2400" dirty="0" smtClean="0">
                  <a:effectLst>
                    <a:outerShdw blurRad="38100" dist="38100" dir="2700000" algn="tl">
                      <a:srgbClr val="000000">
                        <a:alpha val="43137"/>
                      </a:srgbClr>
                    </a:outerShdw>
                  </a:effectLst>
                </a:rPr>
                <a:t>[</a:t>
              </a:r>
              <a:r>
                <a:rPr lang="en-US" sz="2400" dirty="0" err="1" smtClean="0">
                  <a:effectLst>
                    <a:outerShdw blurRad="38100" dist="38100" dir="2700000" algn="tl">
                      <a:srgbClr val="000000">
                        <a:alpha val="43137"/>
                      </a:srgbClr>
                    </a:outerShdw>
                  </a:effectLst>
                </a:rPr>
                <a:t>ie</a:t>
              </a:r>
              <a:r>
                <a:rPr lang="en-US" sz="2400" dirty="0" smtClean="0">
                  <a:effectLst>
                    <a:outerShdw blurRad="38100" dist="38100" dir="2700000" algn="tl">
                      <a:srgbClr val="000000">
                        <a:alpha val="43137"/>
                      </a:srgbClr>
                    </a:outerShdw>
                  </a:effectLst>
                </a:rPr>
                <a:t>. same Hebrew word]  </a:t>
              </a:r>
              <a:r>
                <a:rPr lang="en-US" sz="2400" b="1" dirty="0" smtClean="0">
                  <a:effectLst>
                    <a:outerShdw blurRad="38100" dist="38100" dir="2700000" algn="tl">
                      <a:srgbClr val="000000">
                        <a:alpha val="43137"/>
                      </a:srgbClr>
                    </a:outerShdw>
                  </a:effectLst>
                </a:rPr>
                <a:t>in </a:t>
              </a:r>
              <a:r>
                <a:rPr lang="en-US" sz="2400" b="1" dirty="0" smtClean="0">
                  <a:solidFill>
                    <a:srgbClr val="00FFFF"/>
                  </a:solidFill>
                  <a:effectLst>
                    <a:outerShdw blurRad="38100" dist="38100" dir="2700000" algn="tl">
                      <a:srgbClr val="000000">
                        <a:alpha val="43137"/>
                      </a:srgbClr>
                    </a:outerShdw>
                  </a:effectLst>
                </a:rPr>
                <a:t>Lachish  Letter 4: 10  </a:t>
              </a:r>
              <a:r>
                <a:rPr lang="en-US" sz="2400" b="1" dirty="0" smtClean="0">
                  <a:effectLst>
                    <a:outerShdw blurRad="38100" dist="38100" dir="2700000" algn="tl">
                      <a:srgbClr val="000000">
                        <a:alpha val="43137"/>
                      </a:srgbClr>
                    </a:outerShdw>
                  </a:effectLst>
                </a:rPr>
                <a:t>for ‘</a:t>
              </a:r>
              <a:r>
                <a:rPr lang="en-US" sz="2400" b="1" dirty="0" smtClean="0">
                  <a:solidFill>
                    <a:srgbClr val="000000"/>
                  </a:solidFill>
                  <a:effectLst>
                    <a:outerShdw blurRad="38100" dist="38100" dir="2700000" algn="tl">
                      <a:srgbClr val="000000">
                        <a:alpha val="43137"/>
                      </a:srgbClr>
                    </a:outerShdw>
                  </a:effectLst>
                </a:rPr>
                <a:t>signal</a:t>
              </a:r>
              <a:r>
                <a:rPr lang="en-US" sz="2400" b="1" dirty="0" smtClean="0">
                  <a:effectLst>
                    <a:outerShdw blurRad="38100" dist="38100" dir="2700000" algn="tl">
                      <a:srgbClr val="000000">
                        <a:alpha val="43137"/>
                      </a:srgbClr>
                    </a:outerShdw>
                  </a:effectLst>
                </a:rPr>
                <a:t>’)</a:t>
              </a:r>
              <a:endParaRPr lang="en-CA" sz="2400" b="1" dirty="0">
                <a:effectLst>
                  <a:outerShdw blurRad="38100" dist="38100" dir="2700000" algn="tl">
                    <a:srgbClr val="000000">
                      <a:alpha val="43137"/>
                    </a:srgbClr>
                  </a:outerShdw>
                </a:effectLst>
              </a:endParaRPr>
            </a:p>
          </p:txBody>
        </p:sp>
        <p:pic>
          <p:nvPicPr>
            <p:cNvPr id="1026" name="Picture 2" descr="C:\Documents and Settings\HP_Administrator\My Documents\COLINS\GRAPHICS\APOLOGETICS\Archaeology\Israel\Lachish Letter #4.jpg"/>
            <p:cNvPicPr>
              <a:picLocks noChangeAspect="1" noChangeArrowheads="1"/>
            </p:cNvPicPr>
            <p:nvPr/>
          </p:nvPicPr>
          <p:blipFill>
            <a:blip r:embed="rId3">
              <a:clrChange>
                <a:clrFrom>
                  <a:srgbClr val="000000"/>
                </a:clrFrom>
                <a:clrTo>
                  <a:srgbClr val="000000">
                    <a:alpha val="0"/>
                  </a:srgbClr>
                </a:clrTo>
              </a:clrChange>
              <a:lum contrast="40000"/>
            </a:blip>
            <a:srcRect/>
            <a:stretch>
              <a:fillRect/>
            </a:stretch>
          </p:blipFill>
          <p:spPr bwMode="auto">
            <a:xfrm>
              <a:off x="5257800" y="1600200"/>
              <a:ext cx="2286000" cy="1409700"/>
            </a:xfrm>
            <a:prstGeom prst="roundRect">
              <a:avLst>
                <a:gd name="adj" fmla="val 16667"/>
              </a:avLst>
            </a:prstGeom>
            <a:ln>
              <a:solidFill>
                <a:srgbClr val="80008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1028" name="Picture 4" descr="C:\Documents and Settings\HP_Administrator\My Documents\COLINS\GRAPHICS\APOLOGETICS\Archaeology\Israel\Lachish coloured.gif"/>
          <p:cNvPicPr>
            <a:picLocks noChangeAspect="1" noChangeArrowheads="1"/>
          </p:cNvPicPr>
          <p:nvPr/>
        </p:nvPicPr>
        <p:blipFill>
          <a:blip r:embed="rId4">
            <a:lum contrast="30000"/>
          </a:blip>
          <a:srcRect/>
          <a:stretch>
            <a:fillRect/>
          </a:stretch>
        </p:blipFill>
        <p:spPr bwMode="auto">
          <a:xfrm>
            <a:off x="1219200" y="1447800"/>
            <a:ext cx="2743200" cy="1758999"/>
          </a:xfrm>
          <a:prstGeom prst="rect">
            <a:avLst/>
          </a:prstGeom>
          <a:ln>
            <a:noFill/>
          </a:ln>
          <a:effectLst>
            <a:softEdge rad="112500"/>
          </a:effectLst>
        </p:spPr>
      </p:pic>
      <p:sp>
        <p:nvSpPr>
          <p:cNvPr id="9" name="Striped Right Arrow 8"/>
          <p:cNvSpPr/>
          <p:nvPr/>
        </p:nvSpPr>
        <p:spPr>
          <a:xfrm>
            <a:off x="4151086" y="4321628"/>
            <a:ext cx="533400" cy="381000"/>
          </a:xfrm>
          <a:prstGeom prst="stripedRightArrow">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4" name="Rectangle 3"/>
          <p:cNvSpPr/>
          <p:nvPr/>
        </p:nvSpPr>
        <p:spPr>
          <a:xfrm>
            <a:off x="3200400" y="990600"/>
            <a:ext cx="4859023" cy="707886"/>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r>
              <a:rPr lang="en-US" sz="4000" b="1" dirty="0" smtClean="0">
                <a:ln w="11430"/>
                <a:solidFill>
                  <a:srgbClr val="0000FF"/>
                </a:solidFill>
                <a:effectLst>
                  <a:outerShdw blurRad="50800" dist="39000" dir="5460000" algn="tl">
                    <a:srgbClr val="000000">
                      <a:alpha val="38000"/>
                    </a:srgbClr>
                  </a:outerShdw>
                </a:effectLst>
              </a:rPr>
              <a:t>Remember  Shiloh!</a:t>
            </a:r>
            <a:endParaRPr lang="en-US" sz="4000" b="1" dirty="0">
              <a:ln w="11430"/>
              <a:solidFill>
                <a:srgbClr val="0000FF"/>
              </a:solidFill>
              <a:effectLst>
                <a:outerShdw blurRad="50800" dist="39000" dir="5460000" algn="tl">
                  <a:srgbClr val="000000">
                    <a:alpha val="38000"/>
                  </a:srgbClr>
                </a:outerShdw>
              </a:effectLst>
            </a:endParaRPr>
          </a:p>
        </p:txBody>
      </p:sp>
      <p:pic>
        <p:nvPicPr>
          <p:cNvPr id="1026" name="Picture 2" descr="C:\Documents and Settings\HP_Administrator\My Documents\COLINS\GRAPHICS\APOLOGETICS\Archaeology\Israel\Lachish Letter #4.jpg"/>
          <p:cNvPicPr>
            <a:picLocks noChangeAspect="1" noChangeArrowheads="1"/>
          </p:cNvPicPr>
          <p:nvPr/>
        </p:nvPicPr>
        <p:blipFill>
          <a:blip r:embed="rId3">
            <a:clrChange>
              <a:clrFrom>
                <a:srgbClr val="000000"/>
              </a:clrFrom>
              <a:clrTo>
                <a:srgbClr val="000000">
                  <a:alpha val="0"/>
                </a:srgbClr>
              </a:clrTo>
            </a:clrChange>
            <a:lum contrast="40000"/>
          </a:blip>
          <a:srcRect/>
          <a:stretch>
            <a:fillRect/>
          </a:stretch>
        </p:blipFill>
        <p:spPr bwMode="auto">
          <a:xfrm>
            <a:off x="228600" y="1524000"/>
            <a:ext cx="2594919" cy="1752600"/>
          </a:xfrm>
          <a:prstGeom prst="roundRect">
            <a:avLst>
              <a:gd name="adj" fmla="val 16667"/>
            </a:avLst>
          </a:prstGeom>
          <a:ln>
            <a:solidFill>
              <a:srgbClr val="80008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p:cNvSpPr txBox="1"/>
          <p:nvPr/>
        </p:nvSpPr>
        <p:spPr>
          <a:xfrm>
            <a:off x="2971800" y="1752600"/>
            <a:ext cx="4800600" cy="1107996"/>
          </a:xfrm>
          <a:prstGeom prst="rect">
            <a:avLst/>
          </a:prstGeom>
          <a:noFill/>
        </p:spPr>
        <p:txBody>
          <a:bodyPr wrap="square" rtlCol="0">
            <a:spAutoFit/>
          </a:bodyPr>
          <a:lstStyle/>
          <a:p>
            <a:r>
              <a:rPr lang="en-US" sz="2200" b="1" dirty="0" smtClean="0">
                <a:solidFill>
                  <a:srgbClr val="00FFFF"/>
                </a:solidFill>
                <a:effectLst>
                  <a:outerShdw blurRad="38100" dist="38100" dir="2700000" algn="tl">
                    <a:srgbClr val="000000">
                      <a:alpha val="43137"/>
                    </a:srgbClr>
                  </a:outerShdw>
                </a:effectLst>
              </a:rPr>
              <a:t>Lachish  Letter  #4 – dated 588 BC</a:t>
            </a:r>
          </a:p>
          <a:p>
            <a:r>
              <a:rPr lang="en-US" sz="2200" b="1" dirty="0" smtClean="0">
                <a:effectLst>
                  <a:outerShdw blurRad="38100" dist="38100" dir="2700000" algn="tl">
                    <a:srgbClr val="000000">
                      <a:alpha val="43137"/>
                    </a:srgbClr>
                  </a:outerShdw>
                </a:effectLst>
              </a:rPr>
              <a:t>Found on the guard room floor, beyond the gates of Lachish</a:t>
            </a:r>
            <a:endParaRPr lang="en-CA" sz="2200" b="1" dirty="0">
              <a:effectLst>
                <a:outerShdw blurRad="38100" dist="38100" dir="2700000" algn="tl">
                  <a:srgbClr val="000000">
                    <a:alpha val="43137"/>
                  </a:srgbClr>
                </a:outerShdw>
              </a:effectLst>
            </a:endParaRPr>
          </a:p>
        </p:txBody>
      </p:sp>
      <p:sp>
        <p:nvSpPr>
          <p:cNvPr id="10" name="TextBox 9"/>
          <p:cNvSpPr txBox="1"/>
          <p:nvPr/>
        </p:nvSpPr>
        <p:spPr>
          <a:xfrm>
            <a:off x="1447800" y="3200400"/>
            <a:ext cx="6553200" cy="2862322"/>
          </a:xfrm>
          <a:prstGeom prst="rect">
            <a:avLst/>
          </a:prstGeom>
          <a:noFill/>
        </p:spPr>
        <p:txBody>
          <a:bodyPr wrap="square" rtlCol="0">
            <a:spAutoFit/>
          </a:bodyPr>
          <a:lstStyle/>
          <a:p>
            <a:r>
              <a:rPr lang="en-US" sz="2800" b="1" dirty="0" smtClean="0">
                <a:effectLst>
                  <a:outerShdw blurRad="38100" dist="38100" dir="2700000" algn="tl">
                    <a:srgbClr val="000000">
                      <a:alpha val="43137"/>
                    </a:srgbClr>
                  </a:outerShdw>
                </a:effectLst>
              </a:rPr>
              <a:t>“And let my lord know that we are watching for the </a:t>
            </a:r>
            <a:r>
              <a:rPr lang="en-US" sz="2800" b="1" u="sng" dirty="0" smtClean="0">
                <a:solidFill>
                  <a:srgbClr val="000000"/>
                </a:solidFill>
                <a:effectLst>
                  <a:outerShdw blurRad="38100" dist="38100" dir="2700000" algn="tl">
                    <a:srgbClr val="000000">
                      <a:alpha val="43137"/>
                    </a:srgbClr>
                  </a:outerShdw>
                </a:effectLst>
              </a:rPr>
              <a:t>fire-beacons</a:t>
            </a:r>
            <a:r>
              <a:rPr lang="en-US" sz="2800" b="1" dirty="0" smtClean="0">
                <a:effectLst>
                  <a:outerShdw blurRad="38100" dist="38100" dir="2700000" algn="tl">
                    <a:srgbClr val="000000">
                      <a:alpha val="43137"/>
                    </a:srgbClr>
                  </a:outerShdw>
                </a:effectLst>
              </a:rPr>
              <a:t> of </a:t>
            </a:r>
            <a:r>
              <a:rPr lang="en-US" sz="2800" b="1" dirty="0" smtClean="0">
                <a:solidFill>
                  <a:srgbClr val="000000"/>
                </a:solidFill>
                <a:effectLst>
                  <a:outerShdw blurRad="38100" dist="38100" dir="2700000" algn="tl">
                    <a:srgbClr val="000000">
                      <a:alpha val="43137"/>
                    </a:srgbClr>
                  </a:outerShdw>
                </a:effectLst>
              </a:rPr>
              <a:t>Lachish</a:t>
            </a:r>
            <a:r>
              <a:rPr lang="en-US" sz="2800" b="1" dirty="0" smtClean="0">
                <a:effectLst>
                  <a:outerShdw blurRad="38100" dist="38100" dir="2700000" algn="tl">
                    <a:srgbClr val="000000">
                      <a:alpha val="43137"/>
                    </a:srgbClr>
                  </a:outerShdw>
                </a:effectLst>
              </a:rPr>
              <a:t>, according to all the indications which my lord has given, for we cannot see </a:t>
            </a:r>
            <a:r>
              <a:rPr lang="en-US" sz="2800" b="1" dirty="0" err="1" smtClean="0">
                <a:solidFill>
                  <a:srgbClr val="000000"/>
                </a:solidFill>
                <a:effectLst>
                  <a:outerShdw blurRad="38100" dist="38100" dir="2700000" algn="tl">
                    <a:srgbClr val="000000">
                      <a:alpha val="43137"/>
                    </a:srgbClr>
                  </a:outerShdw>
                </a:effectLst>
              </a:rPr>
              <a:t>Azekah</a:t>
            </a:r>
            <a:r>
              <a:rPr lang="en-US" sz="2800" b="1" dirty="0" smtClean="0">
                <a:effectLst>
                  <a:outerShdw blurRad="38100" dist="38100" dir="2700000" algn="tl">
                    <a:srgbClr val="000000">
                      <a:alpha val="43137"/>
                    </a:srgbClr>
                  </a:outerShdw>
                </a:effectLst>
              </a:rPr>
              <a:t>.”</a:t>
            </a:r>
          </a:p>
          <a:p>
            <a:endParaRPr lang="en-US" sz="1200" b="1" dirty="0" smtClean="0">
              <a:effectLst>
                <a:outerShdw blurRad="38100" dist="38100" dir="2700000" algn="tl">
                  <a:srgbClr val="000000">
                    <a:alpha val="43137"/>
                  </a:srgbClr>
                </a:outerShdw>
              </a:effectLst>
            </a:endParaRPr>
          </a:p>
          <a:p>
            <a:r>
              <a:rPr lang="en-US" sz="2800" b="1" dirty="0" smtClean="0">
                <a:effectLst>
                  <a:outerShdw blurRad="38100" dist="38100" dir="2700000" algn="tl">
                    <a:srgbClr val="000000">
                      <a:alpha val="43137"/>
                    </a:srgbClr>
                  </a:outerShdw>
                </a:effectLst>
              </a:rPr>
              <a:t>     *See  </a:t>
            </a:r>
            <a:r>
              <a:rPr lang="en-US" sz="2800" b="1" dirty="0" smtClean="0">
                <a:solidFill>
                  <a:srgbClr val="00FFFF"/>
                </a:solidFill>
                <a:effectLst>
                  <a:outerShdw blurRad="38100" dist="38100" dir="2700000" algn="tl">
                    <a:srgbClr val="000000">
                      <a:alpha val="43137"/>
                    </a:srgbClr>
                  </a:outerShdw>
                </a:effectLst>
              </a:rPr>
              <a:t>Jeremiah 34: 7</a:t>
            </a:r>
            <a:endParaRPr lang="en-CA" sz="2800" b="1" dirty="0">
              <a:solidFill>
                <a:srgbClr val="00FFFF"/>
              </a:solidFill>
              <a:effectLst>
                <a:outerShdw blurRad="38100" dist="38100" dir="2700000" algn="tl">
                  <a:srgbClr val="000000">
                    <a:alpha val="43137"/>
                  </a:srgbClr>
                </a:outerShdw>
              </a:effectLst>
            </a:endParaRPr>
          </a:p>
        </p:txBody>
      </p:sp>
      <p:pic>
        <p:nvPicPr>
          <p:cNvPr id="11" name="Picture 4" descr="C:\Documents and Settings\HP_Administrator\My Documents\COLINS\GRAPHICS\APOLOGETICS\Archaeology\Israel\Lachish coloured.gif"/>
          <p:cNvPicPr>
            <a:picLocks noChangeAspect="1" noChangeArrowheads="1"/>
          </p:cNvPicPr>
          <p:nvPr/>
        </p:nvPicPr>
        <p:blipFill>
          <a:blip r:embed="rId4">
            <a:lum contrast="30000"/>
          </a:blip>
          <a:srcRect/>
          <a:stretch>
            <a:fillRect/>
          </a:stretch>
        </p:blipFill>
        <p:spPr bwMode="auto">
          <a:xfrm>
            <a:off x="6057989" y="4876801"/>
            <a:ext cx="3089728" cy="1981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HP_Administrator\My Documents\COLINS\GRAPHICS\APOLOGETICS\Archaeology\Israel\Lachish Letter #4.jpg"/>
          <p:cNvPicPr>
            <a:picLocks noChangeAspect="1" noChangeArrowheads="1"/>
          </p:cNvPicPr>
          <p:nvPr/>
        </p:nvPicPr>
        <p:blipFill>
          <a:blip r:embed="rId3">
            <a:clrChange>
              <a:clrFrom>
                <a:srgbClr val="000000"/>
              </a:clrFrom>
              <a:clrTo>
                <a:srgbClr val="000000">
                  <a:alpha val="0"/>
                </a:srgbClr>
              </a:clrTo>
            </a:clrChange>
            <a:lum contrast="40000"/>
          </a:blip>
          <a:srcRect/>
          <a:stretch>
            <a:fillRect/>
          </a:stretch>
        </p:blipFill>
        <p:spPr bwMode="auto">
          <a:xfrm>
            <a:off x="304800" y="3962400"/>
            <a:ext cx="2514600" cy="1828800"/>
          </a:xfrm>
          <a:prstGeom prst="roundRect">
            <a:avLst>
              <a:gd name="adj" fmla="val 16667"/>
            </a:avLst>
          </a:prstGeom>
          <a:ln>
            <a:solidFill>
              <a:srgbClr val="80008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50" name="Picture 2"/>
          <p:cNvPicPr>
            <a:picLocks noChangeAspect="1" noChangeArrowheads="1"/>
          </p:cNvPicPr>
          <p:nvPr/>
        </p:nvPicPr>
        <p:blipFill>
          <a:blip r:embed="rId4">
            <a:lum contrast="10000"/>
          </a:blip>
          <a:srcRect/>
          <a:stretch>
            <a:fillRect/>
          </a:stretch>
        </p:blipFill>
        <p:spPr bwMode="auto">
          <a:xfrm>
            <a:off x="3162300" y="0"/>
            <a:ext cx="5981700" cy="6858000"/>
          </a:xfrm>
          <a:prstGeom prst="rect">
            <a:avLst/>
          </a:prstGeom>
          <a:noFill/>
          <a:ln w="9525">
            <a:noFill/>
            <a:miter lim="800000"/>
            <a:headEnd/>
            <a:tailEnd/>
          </a:ln>
          <a:effectLst/>
        </p:spPr>
      </p:pic>
      <p:pic>
        <p:nvPicPr>
          <p:cNvPr id="11" name="Picture 4" descr="C:\Documents and Settings\HP_Administrator\My Documents\COLINS\GRAPHICS\APOLOGETICS\Archaeology\Israel\Lachish coloured.gif"/>
          <p:cNvPicPr>
            <a:picLocks noChangeAspect="1" noChangeArrowheads="1"/>
          </p:cNvPicPr>
          <p:nvPr/>
        </p:nvPicPr>
        <p:blipFill>
          <a:blip r:embed="rId5">
            <a:lum contrast="30000"/>
          </a:blip>
          <a:srcRect/>
          <a:stretch>
            <a:fillRect/>
          </a:stretch>
        </p:blipFill>
        <p:spPr bwMode="auto">
          <a:xfrm>
            <a:off x="152400" y="2057400"/>
            <a:ext cx="2819400" cy="1807860"/>
          </a:xfrm>
          <a:prstGeom prst="rect">
            <a:avLst/>
          </a:prstGeom>
          <a:ln>
            <a:noFill/>
          </a:ln>
          <a:effectLst>
            <a:softEdge rad="112500"/>
          </a:effectLst>
        </p:spPr>
      </p:pic>
      <p:sp>
        <p:nvSpPr>
          <p:cNvPr id="9" name="Rectangle 8"/>
          <p:cNvSpPr/>
          <p:nvPr/>
        </p:nvSpPr>
        <p:spPr>
          <a:xfrm>
            <a:off x="152400" y="685800"/>
            <a:ext cx="2895600" cy="1323439"/>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r>
              <a:rPr lang="en-US" sz="4000" b="1" dirty="0" smtClean="0">
                <a:ln w="11430"/>
                <a:solidFill>
                  <a:srgbClr val="0000FF"/>
                </a:solidFill>
                <a:effectLst>
                  <a:outerShdw blurRad="50800" dist="39000" dir="5460000" algn="tl">
                    <a:srgbClr val="000000">
                      <a:alpha val="38000"/>
                    </a:srgbClr>
                  </a:outerShdw>
                </a:effectLst>
              </a:rPr>
              <a:t>Remember</a:t>
            </a:r>
          </a:p>
          <a:p>
            <a:pPr lvl="0"/>
            <a:r>
              <a:rPr lang="en-US" sz="4000" b="1" dirty="0" smtClean="0">
                <a:ln w="11430"/>
                <a:solidFill>
                  <a:srgbClr val="0000FF"/>
                </a:solidFill>
                <a:effectLst>
                  <a:outerShdw blurRad="50800" dist="39000" dir="5460000" algn="tl">
                    <a:srgbClr val="000000">
                      <a:alpha val="38000"/>
                    </a:srgbClr>
                  </a:outerShdw>
                </a:effectLst>
              </a:rPr>
              <a:t>  Shiloh!</a:t>
            </a:r>
            <a:endParaRPr lang="en-US" sz="4000" b="1" dirty="0">
              <a:ln w="11430"/>
              <a:solidFill>
                <a:srgbClr val="0000FF"/>
              </a:solidFill>
              <a:effectLst>
                <a:outerShdw blurRad="50800" dist="39000" dir="5460000" algn="tl">
                  <a:srgbClr val="000000">
                    <a:alpha val="38000"/>
                  </a:srgbClr>
                </a:outerShdw>
              </a:effectLst>
            </a:endParaRPr>
          </a:p>
        </p:txBody>
      </p:sp>
      <p:sp>
        <p:nvSpPr>
          <p:cNvPr id="12" name="Explosion 2 11"/>
          <p:cNvSpPr/>
          <p:nvPr/>
        </p:nvSpPr>
        <p:spPr>
          <a:xfrm rot="1311333">
            <a:off x="2970971" y="2784282"/>
            <a:ext cx="1189467" cy="834301"/>
          </a:xfrm>
          <a:prstGeom prst="irregularSeal2">
            <a:avLst/>
          </a:prstGeom>
          <a:noFill/>
          <a:ln w="57150">
            <a:solidFill>
              <a:srgbClr val="0000FF"/>
            </a:solidFill>
          </a:ln>
          <a:effectLst>
            <a:glow rad="1397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Explosion 2 6"/>
          <p:cNvSpPr/>
          <p:nvPr/>
        </p:nvSpPr>
        <p:spPr>
          <a:xfrm rot="1311333">
            <a:off x="5275261" y="1526644"/>
            <a:ext cx="1384129" cy="1199774"/>
          </a:xfrm>
          <a:prstGeom prst="irregularSeal2">
            <a:avLst/>
          </a:prstGeom>
          <a:noFill/>
          <a:ln w="57150">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Explosion 2 7"/>
          <p:cNvSpPr/>
          <p:nvPr/>
        </p:nvSpPr>
        <p:spPr>
          <a:xfrm rot="1311333">
            <a:off x="3312661" y="1940792"/>
            <a:ext cx="1158669" cy="764552"/>
          </a:xfrm>
          <a:prstGeom prst="irregularSeal2">
            <a:avLst/>
          </a:prstGeom>
          <a:noFill/>
          <a:ln w="57150">
            <a:solidFill>
              <a:srgbClr val="0000FF"/>
            </a:solidFill>
          </a:ln>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6" name="Picture 1"/>
          <p:cNvPicPr>
            <a:picLocks noChangeAspect="1" noChangeArrowheads="1"/>
          </p:cNvPicPr>
          <p:nvPr/>
        </p:nvPicPr>
        <p:blipFill>
          <a:blip r:embed="rId3" cstate="print">
            <a:clrChange>
              <a:clrFrom>
                <a:srgbClr val="FFFFFF"/>
              </a:clrFrom>
              <a:clrTo>
                <a:srgbClr val="FFFFFF">
                  <a:alpha val="0"/>
                </a:srgbClr>
              </a:clrTo>
            </a:clrChange>
            <a:lum contrast="10000"/>
          </a:blip>
          <a:srcRect/>
          <a:stretch>
            <a:fillRect/>
          </a:stretch>
        </p:blipFill>
        <p:spPr bwMode="auto">
          <a:xfrm>
            <a:off x="7086600" y="609600"/>
            <a:ext cx="2057400" cy="2362200"/>
          </a:xfrm>
          <a:prstGeom prst="ellipse">
            <a:avLst/>
          </a:prstGeom>
          <a:ln>
            <a:noFill/>
          </a:ln>
          <a:effectLst>
            <a:softEdge rad="112500"/>
          </a:effectLst>
        </p:spPr>
      </p:pic>
      <p:pic>
        <p:nvPicPr>
          <p:cNvPr id="4" name="Picture 6" descr="http://oneyearbibleimages.com/ark.gif"/>
          <p:cNvPicPr>
            <a:picLocks noChangeAspect="1" noChangeArrowheads="1"/>
          </p:cNvPicPr>
          <p:nvPr/>
        </p:nvPicPr>
        <p:blipFill>
          <a:blip r:embed="rId4">
            <a:lum/>
          </a:blip>
          <a:srcRect/>
          <a:stretch>
            <a:fillRect/>
          </a:stretch>
        </p:blipFill>
        <p:spPr bwMode="auto">
          <a:xfrm>
            <a:off x="0" y="762000"/>
            <a:ext cx="2291575" cy="2057400"/>
          </a:xfrm>
          <a:prstGeom prst="ellipse">
            <a:avLst/>
          </a:prstGeom>
          <a:ln>
            <a:noFill/>
          </a:ln>
          <a:effectLst>
            <a:softEdge rad="112500"/>
          </a:effectLst>
        </p:spPr>
      </p:pic>
      <p:sp>
        <p:nvSpPr>
          <p:cNvPr id="7" name="Rectangle 6"/>
          <p:cNvSpPr/>
          <p:nvPr/>
        </p:nvSpPr>
        <p:spPr>
          <a:xfrm>
            <a:off x="2142488" y="1524000"/>
            <a:ext cx="4859023" cy="707886"/>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r>
              <a:rPr lang="en-US" sz="4000" b="1" dirty="0" smtClean="0">
                <a:ln w="11430"/>
                <a:solidFill>
                  <a:srgbClr val="0000FF"/>
                </a:solidFill>
                <a:effectLst>
                  <a:outerShdw blurRad="50800" dist="39000" dir="5460000" algn="tl">
                    <a:srgbClr val="000000">
                      <a:alpha val="38000"/>
                    </a:srgbClr>
                  </a:outerShdw>
                </a:effectLst>
              </a:rPr>
              <a:t>Remember  Shiloh!</a:t>
            </a:r>
            <a:endParaRPr lang="en-US" sz="4000" b="1" dirty="0">
              <a:ln w="11430"/>
              <a:solidFill>
                <a:srgbClr val="0000FF"/>
              </a:solidFill>
              <a:effectLst>
                <a:outerShdw blurRad="50800" dist="39000" dir="5460000" algn="tl">
                  <a:srgbClr val="000000">
                    <a:alpha val="38000"/>
                  </a:srgbClr>
                </a:outerShdw>
              </a:effectLst>
            </a:endParaRPr>
          </a:p>
        </p:txBody>
      </p:sp>
      <p:sp>
        <p:nvSpPr>
          <p:cNvPr id="8" name="Rectangle 7"/>
          <p:cNvSpPr/>
          <p:nvPr/>
        </p:nvSpPr>
        <p:spPr>
          <a:xfrm>
            <a:off x="76200" y="2819400"/>
            <a:ext cx="8991600" cy="3785652"/>
          </a:xfrm>
          <a:prstGeom prst="rect">
            <a:avLst/>
          </a:prstGeom>
        </p:spPr>
        <p:txBody>
          <a:bodyPr wrap="square">
            <a:spAutoFit/>
          </a:bodyPr>
          <a:lstStyle/>
          <a:p>
            <a:r>
              <a:rPr lang="en-US" sz="2400" b="1" dirty="0" err="1" smtClean="0">
                <a:solidFill>
                  <a:srgbClr val="00FFFF"/>
                </a:solidFill>
                <a:effectLst>
                  <a:outerShdw blurRad="38100" dist="38100" dir="2700000" algn="tl">
                    <a:srgbClr val="000000">
                      <a:alpha val="43137"/>
                    </a:srgbClr>
                  </a:outerShdw>
                </a:effectLst>
              </a:rPr>
              <a:t>Psa</a:t>
            </a:r>
            <a:r>
              <a:rPr lang="en-US" sz="2400" b="1" dirty="0" smtClean="0">
                <a:solidFill>
                  <a:srgbClr val="00FFFF"/>
                </a:solidFill>
                <a:effectLst>
                  <a:outerShdw blurRad="38100" dist="38100" dir="2700000" algn="tl">
                    <a:srgbClr val="000000">
                      <a:alpha val="43137"/>
                    </a:srgbClr>
                  </a:outerShdw>
                </a:effectLst>
              </a:rPr>
              <a:t> 78: 65  </a:t>
            </a:r>
            <a:r>
              <a:rPr lang="en-US" sz="2400" b="1" dirty="0" smtClean="0">
                <a:effectLst>
                  <a:outerShdw blurRad="38100" dist="38100" dir="2700000" algn="tl">
                    <a:srgbClr val="000000">
                      <a:alpha val="43137"/>
                    </a:srgbClr>
                  </a:outerShdw>
                </a:effectLst>
              </a:rPr>
              <a:t>Then </a:t>
            </a:r>
            <a:r>
              <a:rPr lang="en-US" sz="2400" b="1" dirty="0" smtClean="0">
                <a:solidFill>
                  <a:srgbClr val="000000"/>
                </a:solidFill>
                <a:effectLst>
                  <a:outerShdw blurRad="38100" dist="38100" dir="2700000" algn="tl">
                    <a:srgbClr val="000000">
                      <a:alpha val="43137"/>
                    </a:srgbClr>
                  </a:outerShdw>
                </a:effectLst>
              </a:rPr>
              <a:t>the Lord awaked </a:t>
            </a:r>
            <a:r>
              <a:rPr lang="en-US" sz="2400" b="1" dirty="0" smtClean="0">
                <a:effectLst>
                  <a:outerShdw blurRad="38100" dist="38100" dir="2700000" algn="tl">
                    <a:srgbClr val="000000">
                      <a:alpha val="43137"/>
                    </a:srgbClr>
                  </a:outerShdw>
                </a:effectLst>
              </a:rPr>
              <a:t>as one out of sleep, </a:t>
            </a:r>
            <a:r>
              <a:rPr lang="en-US" sz="2400" b="1" i="1" dirty="0" smtClean="0">
                <a:effectLst>
                  <a:outerShdw blurRad="38100" dist="38100" dir="2700000" algn="tl">
                    <a:srgbClr val="000000">
                      <a:alpha val="43137"/>
                    </a:srgbClr>
                  </a:outerShdw>
                </a:effectLst>
              </a:rPr>
              <a:t>and like a mighty man that </a:t>
            </a:r>
            <a:r>
              <a:rPr lang="en-US" sz="2400" b="1" i="1" dirty="0" err="1" smtClean="0">
                <a:effectLst>
                  <a:outerShdw blurRad="38100" dist="38100" dir="2700000" algn="tl">
                    <a:srgbClr val="000000">
                      <a:alpha val="43137"/>
                    </a:srgbClr>
                  </a:outerShdw>
                </a:effectLst>
              </a:rPr>
              <a:t>shouteth</a:t>
            </a:r>
            <a:r>
              <a:rPr lang="en-US" sz="2400" b="1" i="1" dirty="0" smtClean="0">
                <a:effectLst>
                  <a:outerShdw blurRad="38100" dist="38100" dir="2700000" algn="tl">
                    <a:srgbClr val="000000">
                      <a:alpha val="43137"/>
                    </a:srgbClr>
                  </a:outerShdw>
                </a:effectLst>
              </a:rPr>
              <a:t> by reason of wine. </a:t>
            </a:r>
          </a:p>
          <a:p>
            <a:r>
              <a:rPr lang="en-US" sz="2400" b="1" dirty="0" smtClean="0">
                <a:solidFill>
                  <a:srgbClr val="00FFFF"/>
                </a:solidFill>
                <a:effectLst>
                  <a:outerShdw blurRad="38100" dist="38100" dir="2700000" algn="tl">
                    <a:srgbClr val="000000">
                      <a:alpha val="43137"/>
                    </a:srgbClr>
                  </a:outerShdw>
                </a:effectLst>
              </a:rPr>
              <a:t>78: 66</a:t>
            </a:r>
            <a:r>
              <a:rPr lang="en-US" sz="2400" b="1" dirty="0" smtClean="0">
                <a:effectLst>
                  <a:outerShdw blurRad="38100" dist="38100" dir="2700000" algn="tl">
                    <a:srgbClr val="000000">
                      <a:alpha val="43137"/>
                    </a:srgbClr>
                  </a:outerShdw>
                </a:effectLst>
              </a:rPr>
              <a:t>  And </a:t>
            </a:r>
            <a:r>
              <a:rPr lang="en-US" sz="2400" b="1" dirty="0" smtClean="0">
                <a:solidFill>
                  <a:srgbClr val="000000"/>
                </a:solidFill>
                <a:effectLst>
                  <a:outerShdw blurRad="38100" dist="38100" dir="2700000" algn="tl">
                    <a:srgbClr val="000000">
                      <a:alpha val="43137"/>
                    </a:srgbClr>
                  </a:outerShdw>
                </a:effectLst>
              </a:rPr>
              <a:t>he smote his enemies </a:t>
            </a:r>
            <a:r>
              <a:rPr lang="en-US" sz="2400" b="1" dirty="0" smtClean="0">
                <a:effectLst>
                  <a:outerShdw blurRad="38100" dist="38100" dir="2700000" algn="tl">
                    <a:srgbClr val="000000">
                      <a:alpha val="43137"/>
                    </a:srgbClr>
                  </a:outerShdw>
                </a:effectLst>
              </a:rPr>
              <a:t>in the hinder parts: he put them to a perpetual reproach. </a:t>
            </a:r>
          </a:p>
          <a:p>
            <a:r>
              <a:rPr lang="en-US" sz="2400" b="1" dirty="0" smtClean="0">
                <a:solidFill>
                  <a:srgbClr val="00FFFF"/>
                </a:solidFill>
                <a:effectLst>
                  <a:outerShdw blurRad="38100" dist="38100" dir="2700000" algn="tl">
                    <a:srgbClr val="000000">
                      <a:alpha val="43137"/>
                    </a:srgbClr>
                  </a:outerShdw>
                </a:effectLst>
              </a:rPr>
              <a:t>78: 67 </a:t>
            </a:r>
            <a:r>
              <a:rPr lang="en-US" sz="2400" b="1" dirty="0" smtClean="0">
                <a:effectLst>
                  <a:outerShdw blurRad="38100" dist="38100" dir="2700000" algn="tl">
                    <a:srgbClr val="000000">
                      <a:alpha val="43137"/>
                    </a:srgbClr>
                  </a:outerShdw>
                </a:effectLst>
              </a:rPr>
              <a:t> Moreover he refused the tabernacle of Joseph, and chose not the tribe of Ephraim: </a:t>
            </a:r>
          </a:p>
          <a:p>
            <a:r>
              <a:rPr lang="en-US" sz="2400" b="1" dirty="0" smtClean="0">
                <a:solidFill>
                  <a:srgbClr val="00FFFF"/>
                </a:solidFill>
                <a:effectLst>
                  <a:outerShdw blurRad="38100" dist="38100" dir="2700000" algn="tl">
                    <a:srgbClr val="000000">
                      <a:alpha val="43137"/>
                    </a:srgbClr>
                  </a:outerShdw>
                </a:effectLst>
              </a:rPr>
              <a:t>78: 68</a:t>
            </a:r>
            <a:r>
              <a:rPr lang="en-US" sz="2400" b="1" dirty="0" smtClean="0">
                <a:effectLst>
                  <a:outerShdw blurRad="38100" dist="38100" dir="2700000" algn="tl">
                    <a:srgbClr val="000000">
                      <a:alpha val="43137"/>
                    </a:srgbClr>
                  </a:outerShdw>
                </a:effectLst>
              </a:rPr>
              <a:t>  </a:t>
            </a:r>
            <a:r>
              <a:rPr lang="en-US" sz="2400" b="1" dirty="0" smtClean="0">
                <a:solidFill>
                  <a:srgbClr val="000000"/>
                </a:solidFill>
                <a:effectLst>
                  <a:outerShdw blurRad="38100" dist="38100" dir="2700000" algn="tl">
                    <a:srgbClr val="000000">
                      <a:alpha val="43137"/>
                    </a:srgbClr>
                  </a:outerShdw>
                </a:effectLst>
              </a:rPr>
              <a:t>But chose the tribe of </a:t>
            </a:r>
            <a:r>
              <a:rPr lang="en-US" sz="2400" b="1" dirty="0" smtClean="0">
                <a:solidFill>
                  <a:srgbClr val="0000FF"/>
                </a:solidFill>
                <a:effectLst>
                  <a:outerShdw blurRad="38100" dist="38100" dir="2700000" algn="tl">
                    <a:srgbClr val="000000">
                      <a:alpha val="43137"/>
                    </a:srgbClr>
                  </a:outerShdw>
                </a:effectLst>
              </a:rPr>
              <a:t>Judah</a:t>
            </a:r>
            <a:r>
              <a:rPr lang="en-US" sz="2400" b="1" dirty="0" smtClean="0">
                <a:effectLst>
                  <a:outerShdw blurRad="38100" dist="38100" dir="2700000" algn="tl">
                    <a:srgbClr val="000000">
                      <a:alpha val="43137"/>
                    </a:srgbClr>
                  </a:outerShdw>
                </a:effectLst>
              </a:rPr>
              <a:t>, the </a:t>
            </a:r>
            <a:r>
              <a:rPr lang="en-US" sz="2400" b="1" dirty="0" smtClean="0">
                <a:solidFill>
                  <a:srgbClr val="0000FF"/>
                </a:solidFill>
                <a:effectLst>
                  <a:outerShdw blurRad="38100" dist="38100" dir="2700000" algn="tl">
                    <a:srgbClr val="000000">
                      <a:alpha val="43137"/>
                    </a:srgbClr>
                  </a:outerShdw>
                </a:effectLst>
              </a:rPr>
              <a:t>mount Zion </a:t>
            </a:r>
            <a:r>
              <a:rPr lang="en-US" sz="2400" b="1" dirty="0" smtClean="0">
                <a:effectLst>
                  <a:outerShdw blurRad="38100" dist="38100" dir="2700000" algn="tl">
                    <a:srgbClr val="000000">
                      <a:alpha val="43137"/>
                    </a:srgbClr>
                  </a:outerShdw>
                </a:effectLst>
              </a:rPr>
              <a:t>which he loved. </a:t>
            </a:r>
          </a:p>
          <a:p>
            <a:endParaRPr lang="en-US" sz="2400" b="1" dirty="0" smtClean="0">
              <a:effectLst>
                <a:outerShdw blurRad="38100" dist="38100" dir="2700000" algn="tl">
                  <a:srgbClr val="000000">
                    <a:alpha val="43137"/>
                  </a:srgbClr>
                </a:outerShdw>
              </a:effectLst>
            </a:endParaRPr>
          </a:p>
          <a:p>
            <a:r>
              <a:rPr lang="en-US" sz="2400" b="1" dirty="0" smtClean="0">
                <a:solidFill>
                  <a:srgbClr val="00FFFF"/>
                </a:solidFill>
                <a:effectLst>
                  <a:outerShdw blurRad="38100" dist="38100" dir="2700000" algn="tl">
                    <a:srgbClr val="000000">
                      <a:alpha val="43137"/>
                    </a:srgbClr>
                  </a:outerShdw>
                </a:effectLst>
              </a:rPr>
              <a:t>78: 70</a:t>
            </a:r>
            <a:r>
              <a:rPr lang="en-US" sz="2400" b="1" dirty="0" smtClean="0">
                <a:effectLst>
                  <a:outerShdw blurRad="38100" dist="38100" dir="2700000" algn="tl">
                    <a:srgbClr val="000000">
                      <a:alpha val="43137"/>
                    </a:srgbClr>
                  </a:outerShdw>
                </a:effectLst>
              </a:rPr>
              <a:t>  </a:t>
            </a:r>
            <a:r>
              <a:rPr lang="en-US" sz="2400" b="1" dirty="0" smtClean="0">
                <a:solidFill>
                  <a:srgbClr val="0000FF"/>
                </a:solidFill>
                <a:effectLst>
                  <a:outerShdw blurRad="38100" dist="38100" dir="2700000" algn="tl">
                    <a:srgbClr val="000000">
                      <a:alpha val="43137"/>
                    </a:srgbClr>
                  </a:outerShdw>
                </a:effectLst>
              </a:rPr>
              <a:t>He chose David </a:t>
            </a:r>
            <a:r>
              <a:rPr lang="en-US" sz="2400" b="1" dirty="0" smtClean="0">
                <a:effectLst>
                  <a:outerShdw blurRad="38100" dist="38100" dir="2700000" algn="tl">
                    <a:srgbClr val="000000">
                      <a:alpha val="43137"/>
                    </a:srgbClr>
                  </a:outerShdw>
                </a:effectLst>
              </a:rPr>
              <a:t>also his servant</a:t>
            </a:r>
            <a:endParaRPr lang="en-CA" sz="2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0" descr="Scroll 11"/>
          <p:cNvPicPr>
            <a:picLocks noChangeAspect="1" noChangeArrowheads="1"/>
          </p:cNvPicPr>
          <p:nvPr/>
        </p:nvPicPr>
        <p:blipFill>
          <a:blip r:embed="rId3">
            <a:lum contrast="30000"/>
          </a:blip>
          <a:srcRect/>
          <a:stretch>
            <a:fillRect/>
          </a:stretch>
        </p:blipFill>
        <p:spPr bwMode="auto">
          <a:xfrm>
            <a:off x="914400" y="914400"/>
            <a:ext cx="7315200" cy="5791200"/>
          </a:xfrm>
          <a:prstGeom prst="rect">
            <a:avLst/>
          </a:prstGeom>
          <a:noFill/>
          <a:ln w="9525">
            <a:noFill/>
            <a:miter lim="800000"/>
            <a:headEnd/>
            <a:tailEnd/>
          </a:ln>
        </p:spPr>
      </p:pic>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9" name="Picture 6" descr="http://oneyearbibleimages.com/ark.gif"/>
          <p:cNvPicPr>
            <a:picLocks noChangeAspect="1" noChangeArrowheads="1"/>
          </p:cNvPicPr>
          <p:nvPr/>
        </p:nvPicPr>
        <p:blipFill>
          <a:blip r:embed="rId4">
            <a:lum/>
          </a:blip>
          <a:srcRect/>
          <a:stretch>
            <a:fillRect/>
          </a:stretch>
        </p:blipFill>
        <p:spPr bwMode="auto">
          <a:xfrm>
            <a:off x="-81775" y="3464312"/>
            <a:ext cx="2291575" cy="2057400"/>
          </a:xfrm>
          <a:prstGeom prst="ellipse">
            <a:avLst/>
          </a:prstGeom>
          <a:ln>
            <a:noFill/>
          </a:ln>
          <a:effectLst>
            <a:softEdge rad="112500"/>
          </a:effectLst>
        </p:spPr>
      </p:pic>
      <p:sp>
        <p:nvSpPr>
          <p:cNvPr id="10" name="TextBox 9"/>
          <p:cNvSpPr txBox="1"/>
          <p:nvPr/>
        </p:nvSpPr>
        <p:spPr>
          <a:xfrm>
            <a:off x="1878980" y="1752600"/>
            <a:ext cx="5386040" cy="623248"/>
          </a:xfrm>
          <a:prstGeom prst="rect">
            <a:avLst/>
          </a:prstGeom>
          <a:noFill/>
        </p:spPr>
        <p:txBody>
          <a:bodyPr wrap="square" rtlCol="0">
            <a:spAutoFit/>
          </a:bodyPr>
          <a:lstStyle/>
          <a:p>
            <a:pPr algn="ctr"/>
            <a:r>
              <a:rPr lang="en-US" sz="3450" b="1" dirty="0" smtClean="0">
                <a:solidFill>
                  <a:srgbClr val="0000FF"/>
                </a:solidFill>
                <a:effectLst>
                  <a:outerShdw blurRad="38100" dist="38100" dir="2700000" algn="tl">
                    <a:srgbClr val="000000">
                      <a:alpha val="43137"/>
                    </a:srgbClr>
                  </a:outerShdw>
                </a:effectLst>
                <a:latin typeface="Bookman Old Style" pitchFamily="18" charset="0"/>
              </a:rPr>
              <a:t>The ARK and Shiloh</a:t>
            </a:r>
            <a:endParaRPr lang="en-US" sz="2800" b="1" dirty="0">
              <a:solidFill>
                <a:srgbClr val="FF0000"/>
              </a:solidFill>
              <a:effectLst>
                <a:outerShdw blurRad="38100" dist="38100" dir="2700000" algn="tl">
                  <a:srgbClr val="000000">
                    <a:alpha val="43137"/>
                  </a:srgbClr>
                </a:outerShdw>
              </a:effectLst>
              <a:latin typeface="Bookman Old Style" pitchFamily="18" charset="0"/>
            </a:endParaRPr>
          </a:p>
        </p:txBody>
      </p:sp>
      <p:sp>
        <p:nvSpPr>
          <p:cNvPr id="11" name="Rectangle 10"/>
          <p:cNvSpPr/>
          <p:nvPr/>
        </p:nvSpPr>
        <p:spPr>
          <a:xfrm>
            <a:off x="2133600" y="2514600"/>
            <a:ext cx="5943600" cy="3477875"/>
          </a:xfrm>
          <a:prstGeom prst="rect">
            <a:avLst/>
          </a:prstGeom>
        </p:spPr>
        <p:txBody>
          <a:bodyPr wrap="square">
            <a:spAutoFit/>
          </a:bodyPr>
          <a:lstStyle/>
          <a:p>
            <a:pPr>
              <a:buFont typeface="Wingdings" pitchFamily="2" charset="2"/>
              <a:buChar char="§"/>
            </a:pPr>
            <a:r>
              <a:rPr lang="en-US" sz="2800" b="1" dirty="0" smtClean="0">
                <a:solidFill>
                  <a:srgbClr val="0000FF"/>
                </a:solidFill>
                <a:effectLst>
                  <a:outerShdw blurRad="38100" dist="38100" dir="2700000" algn="tl">
                    <a:srgbClr val="000000">
                      <a:alpha val="43137"/>
                    </a:srgbClr>
                  </a:outerShdw>
                </a:effectLst>
              </a:rPr>
              <a:t>  </a:t>
            </a:r>
            <a:r>
              <a:rPr lang="en-US" sz="2800" b="1" dirty="0" err="1" smtClean="0">
                <a:solidFill>
                  <a:srgbClr val="FF0000"/>
                </a:solidFill>
                <a:effectLst>
                  <a:outerShdw blurRad="38100" dist="38100" dir="2700000" algn="tl">
                    <a:srgbClr val="000000">
                      <a:alpha val="43137"/>
                    </a:srgbClr>
                  </a:outerShdw>
                </a:effectLst>
                <a:latin typeface="Bookman Old Style" pitchFamily="18" charset="0"/>
              </a:rPr>
              <a:t>Jer</a:t>
            </a:r>
            <a:r>
              <a:rPr lang="en-US" sz="2800" b="1" dirty="0" smtClean="0">
                <a:solidFill>
                  <a:srgbClr val="FF0000"/>
                </a:solidFill>
                <a:effectLst>
                  <a:outerShdw blurRad="38100" dist="38100" dir="2700000" algn="tl">
                    <a:srgbClr val="000000">
                      <a:alpha val="43137"/>
                    </a:srgbClr>
                  </a:outerShdw>
                </a:effectLst>
                <a:latin typeface="Bookman Old Style" pitchFamily="18" charset="0"/>
              </a:rPr>
              <a:t>  3: 16   </a:t>
            </a:r>
            <a:r>
              <a:rPr lang="en-US" sz="2400" b="1" dirty="0" smtClean="0">
                <a:solidFill>
                  <a:srgbClr val="000000"/>
                </a:solidFill>
                <a:effectLst>
                  <a:outerShdw blurRad="38100" dist="38100" dir="2700000" algn="tl">
                    <a:srgbClr val="000000">
                      <a:alpha val="43137"/>
                    </a:srgbClr>
                  </a:outerShdw>
                </a:effectLst>
              </a:rPr>
              <a:t>And it shall come to pass, when ye be multiplied and increased in the land, in those days, </a:t>
            </a:r>
            <a:r>
              <a:rPr lang="en-US" sz="2400" b="1" dirty="0" err="1" smtClean="0">
                <a:solidFill>
                  <a:srgbClr val="000000"/>
                </a:solidFill>
                <a:effectLst>
                  <a:outerShdw blurRad="38100" dist="38100" dir="2700000" algn="tl">
                    <a:srgbClr val="000000">
                      <a:alpha val="43137"/>
                    </a:srgbClr>
                  </a:outerShdw>
                </a:effectLst>
              </a:rPr>
              <a:t>saith</a:t>
            </a:r>
            <a:r>
              <a:rPr lang="en-US" sz="2400" b="1" dirty="0" smtClean="0">
                <a:solidFill>
                  <a:srgbClr val="000000"/>
                </a:solidFill>
                <a:effectLst>
                  <a:outerShdw blurRad="38100" dist="38100" dir="2700000" algn="tl">
                    <a:srgbClr val="000000">
                      <a:alpha val="43137"/>
                    </a:srgbClr>
                  </a:outerShdw>
                </a:effectLst>
              </a:rPr>
              <a:t> the LORD, they shall </a:t>
            </a:r>
            <a:r>
              <a:rPr lang="en-US" sz="2400" b="1" u="sng" dirty="0" smtClean="0">
                <a:solidFill>
                  <a:srgbClr val="000000"/>
                </a:solidFill>
                <a:effectLst>
                  <a:outerShdw blurRad="38100" dist="38100" dir="2700000" algn="tl">
                    <a:srgbClr val="000000">
                      <a:alpha val="43137"/>
                    </a:srgbClr>
                  </a:outerShdw>
                </a:effectLst>
              </a:rPr>
              <a:t>say no more</a:t>
            </a:r>
            <a:r>
              <a:rPr lang="en-US" sz="2400" b="1" dirty="0" smtClean="0">
                <a:solidFill>
                  <a:srgbClr val="000000"/>
                </a:solidFill>
                <a:effectLst>
                  <a:outerShdw blurRad="38100" dist="38100" dir="2700000" algn="tl">
                    <a:srgbClr val="000000">
                      <a:alpha val="43137"/>
                    </a:srgbClr>
                  </a:outerShdw>
                </a:effectLst>
              </a:rPr>
              <a:t>, </a:t>
            </a:r>
            <a:r>
              <a:rPr lang="en-US" sz="2400" b="1" dirty="0" smtClean="0">
                <a:solidFill>
                  <a:srgbClr val="0000FF"/>
                </a:solidFill>
                <a:effectLst>
                  <a:outerShdw blurRad="38100" dist="38100" dir="2700000" algn="tl">
                    <a:srgbClr val="000000">
                      <a:alpha val="43137"/>
                    </a:srgbClr>
                  </a:outerShdw>
                </a:effectLst>
              </a:rPr>
              <a:t>The ark of the covenant</a:t>
            </a:r>
            <a:r>
              <a:rPr lang="en-US" sz="2400" b="1" dirty="0" smtClean="0">
                <a:solidFill>
                  <a:srgbClr val="000000"/>
                </a:solidFill>
                <a:effectLst>
                  <a:outerShdw blurRad="38100" dist="38100" dir="2700000" algn="tl">
                    <a:srgbClr val="000000">
                      <a:alpha val="43137"/>
                    </a:srgbClr>
                  </a:outerShdw>
                </a:effectLst>
              </a:rPr>
              <a:t> of the LORD: neither shall it come to mind: neither shall they remember it; </a:t>
            </a:r>
            <a:r>
              <a:rPr lang="en-US" sz="2400" b="1" u="sng" dirty="0" smtClean="0">
                <a:solidFill>
                  <a:srgbClr val="000000"/>
                </a:solidFill>
                <a:effectLst>
                  <a:outerShdw blurRad="38100" dist="38100" dir="2700000" algn="tl">
                    <a:srgbClr val="000000">
                      <a:alpha val="43137"/>
                    </a:srgbClr>
                  </a:outerShdw>
                </a:effectLst>
              </a:rPr>
              <a:t>neither shall they visit  </a:t>
            </a:r>
            <a:r>
              <a:rPr lang="en-US" sz="2400" b="1" i="1" u="sng" dirty="0" smtClean="0">
                <a:solidFill>
                  <a:srgbClr val="000000"/>
                </a:solidFill>
                <a:effectLst>
                  <a:outerShdw blurRad="38100" dist="38100" dir="2700000" algn="tl">
                    <a:srgbClr val="000000">
                      <a:alpha val="43137"/>
                    </a:srgbClr>
                  </a:outerShdw>
                </a:effectLst>
              </a:rPr>
              <a:t>it</a:t>
            </a:r>
            <a:r>
              <a:rPr lang="en-US" sz="2400" b="1" i="1" dirty="0" smtClean="0">
                <a:solidFill>
                  <a:srgbClr val="000000"/>
                </a:solidFill>
                <a:effectLst>
                  <a:outerShdw blurRad="38100" dist="38100" dir="2700000" algn="tl">
                    <a:srgbClr val="000000">
                      <a:alpha val="43137"/>
                    </a:srgbClr>
                  </a:outerShdw>
                </a:effectLst>
              </a:rPr>
              <a:t>; neither shall that be done any more.</a:t>
            </a:r>
            <a:endParaRPr lang="en-US" sz="2400" dirty="0">
              <a:solidFill>
                <a:srgbClr val="0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9" name="Picture 6" descr="http://oneyearbibleimages.com/ark.gif"/>
          <p:cNvPicPr>
            <a:picLocks noChangeAspect="1" noChangeArrowheads="1"/>
          </p:cNvPicPr>
          <p:nvPr/>
        </p:nvPicPr>
        <p:blipFill>
          <a:blip r:embed="rId3">
            <a:lum/>
          </a:blip>
          <a:srcRect/>
          <a:stretch>
            <a:fillRect/>
          </a:stretch>
        </p:blipFill>
        <p:spPr bwMode="auto">
          <a:xfrm>
            <a:off x="0" y="990600"/>
            <a:ext cx="2291575" cy="2057400"/>
          </a:xfrm>
          <a:prstGeom prst="ellipse">
            <a:avLst/>
          </a:prstGeom>
          <a:ln>
            <a:noFill/>
          </a:ln>
          <a:effectLst>
            <a:softEdge rad="112500"/>
          </a:effectLst>
        </p:spPr>
      </p:pic>
      <p:sp>
        <p:nvSpPr>
          <p:cNvPr id="8" name="TextBox 7"/>
          <p:cNvSpPr txBox="1"/>
          <p:nvPr/>
        </p:nvSpPr>
        <p:spPr>
          <a:xfrm>
            <a:off x="952500" y="3200400"/>
            <a:ext cx="7239000" cy="2616101"/>
          </a:xfrm>
          <a:prstGeom prst="rect">
            <a:avLst/>
          </a:prstGeom>
          <a:noFill/>
        </p:spPr>
        <p:txBody>
          <a:bodyPr wrap="square" rtlCol="0">
            <a:spAutoFit/>
          </a:bodyPr>
          <a:lstStyle/>
          <a:p>
            <a:r>
              <a:rPr lang="en-US" sz="2800" b="1" dirty="0" smtClean="0">
                <a:effectLst>
                  <a:outerShdw blurRad="38100" dist="38100" dir="2700000" algn="tl">
                    <a:srgbClr val="000000">
                      <a:alpha val="43137"/>
                    </a:srgbClr>
                  </a:outerShdw>
                </a:effectLst>
              </a:rPr>
              <a:t>Commenting on Jeremiah 3: 16  </a:t>
            </a:r>
            <a:r>
              <a:rPr lang="en-US" sz="2000" b="1" dirty="0" smtClean="0">
                <a:solidFill>
                  <a:srgbClr val="000000"/>
                </a:solidFill>
                <a:effectLst>
                  <a:outerShdw blurRad="38100" dist="38100" dir="2700000" algn="tl">
                    <a:srgbClr val="000000">
                      <a:alpha val="43137"/>
                    </a:srgbClr>
                  </a:outerShdw>
                </a:effectLst>
              </a:rPr>
              <a:t>( a Rabbi)    </a:t>
            </a:r>
            <a:r>
              <a:rPr lang="en-US" sz="2800" b="1" dirty="0" smtClean="0">
                <a:solidFill>
                  <a:srgbClr val="000000"/>
                </a:solidFill>
                <a:effectLst>
                  <a:outerShdw blurRad="38100" dist="38100" dir="2700000" algn="tl">
                    <a:srgbClr val="000000">
                      <a:alpha val="43137"/>
                    </a:srgbClr>
                  </a:outerShdw>
                </a:effectLst>
              </a:rPr>
              <a:t>…</a:t>
            </a:r>
            <a:endParaRPr lang="en-US" sz="2000" b="1" dirty="0" smtClean="0">
              <a:solidFill>
                <a:srgbClr val="000000"/>
              </a:solidFill>
              <a:effectLst>
                <a:outerShdw blurRad="38100" dist="38100" dir="2700000" algn="tl">
                  <a:srgbClr val="000000">
                    <a:alpha val="43137"/>
                  </a:srgbClr>
                </a:outerShdw>
              </a:effectLst>
            </a:endParaRPr>
          </a:p>
          <a:p>
            <a:r>
              <a:rPr lang="en-US" sz="2800" b="1" dirty="0" smtClean="0">
                <a:solidFill>
                  <a:srgbClr val="00FFFF"/>
                </a:solidFill>
                <a:effectLst>
                  <a:outerShdw blurRad="38100" dist="38100" dir="2700000" algn="tl">
                    <a:srgbClr val="000000">
                      <a:alpha val="43137"/>
                    </a:srgbClr>
                  </a:outerShdw>
                </a:effectLst>
              </a:rPr>
              <a:t>“The city of Jerusalem </a:t>
            </a:r>
            <a:r>
              <a:rPr lang="en-US" sz="2800" b="1" u="sng" dirty="0" smtClean="0">
                <a:solidFill>
                  <a:srgbClr val="00FFFF"/>
                </a:solidFill>
                <a:effectLst>
                  <a:outerShdw blurRad="38100" dist="38100" dir="2700000" algn="tl">
                    <a:srgbClr val="000000">
                      <a:alpha val="43137"/>
                    </a:srgbClr>
                  </a:outerShdw>
                </a:effectLst>
              </a:rPr>
              <a:t>as a whole </a:t>
            </a:r>
            <a:r>
              <a:rPr lang="en-US" sz="2800" b="1" dirty="0" smtClean="0">
                <a:solidFill>
                  <a:srgbClr val="00FFFF"/>
                </a:solidFill>
                <a:effectLst>
                  <a:outerShdw blurRad="38100" dist="38100" dir="2700000" algn="tl">
                    <a:srgbClr val="000000">
                      <a:alpha val="43137"/>
                    </a:srgbClr>
                  </a:outerShdw>
                </a:effectLst>
              </a:rPr>
              <a:t>will be filled with the Divine Presence, so that the ark will lose its special significance.”</a:t>
            </a:r>
          </a:p>
          <a:p>
            <a:r>
              <a:rPr lang="en-US" sz="2000" b="1" dirty="0" smtClean="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Quoted by bro. </a:t>
            </a:r>
            <a:r>
              <a:rPr lang="en-US" dirty="0" err="1" smtClean="0">
                <a:effectLst>
                  <a:outerShdw blurRad="38100" dist="38100" dir="2700000" algn="tl">
                    <a:srgbClr val="000000">
                      <a:alpha val="43137"/>
                    </a:srgbClr>
                  </a:outerShdw>
                </a:effectLst>
              </a:rPr>
              <a:t>Barling</a:t>
            </a:r>
            <a:r>
              <a:rPr lang="en-US" sz="2400" dirty="0" smtClean="0">
                <a:effectLst>
                  <a:outerShdw blurRad="38100" dist="38100" dir="2700000" algn="tl">
                    <a:srgbClr val="000000">
                      <a:alpha val="43137"/>
                    </a:srgbClr>
                  </a:outerShdw>
                </a:effectLst>
              </a:rPr>
              <a:t>, </a:t>
            </a:r>
            <a:r>
              <a:rPr lang="en-US" u="sng" dirty="0" smtClean="0">
                <a:effectLst>
                  <a:outerShdw blurRad="38100" dist="38100" dir="2700000" algn="tl">
                    <a:srgbClr val="000000">
                      <a:alpha val="43137"/>
                    </a:srgbClr>
                  </a:outerShdw>
                </a:effectLst>
              </a:rPr>
              <a:t>Christadelphian M., Oct. ‘93</a:t>
            </a:r>
            <a:endParaRPr lang="en-CA" u="sng" dirty="0">
              <a:effectLst>
                <a:outerShdw blurRad="38100" dist="38100" dir="2700000" algn="tl">
                  <a:srgbClr val="000000">
                    <a:alpha val="43137"/>
                  </a:srgbClr>
                </a:outerShdw>
              </a:effectLst>
            </a:endParaRPr>
          </a:p>
        </p:txBody>
      </p:sp>
      <p:pic>
        <p:nvPicPr>
          <p:cNvPr id="12" name="Picture 1"/>
          <p:cNvPicPr>
            <a:picLocks noChangeAspect="1" noChangeArrowheads="1"/>
          </p:cNvPicPr>
          <p:nvPr/>
        </p:nvPicPr>
        <p:blipFill>
          <a:blip r:embed="rId4" cstate="print">
            <a:clrChange>
              <a:clrFrom>
                <a:srgbClr val="FFFFFF"/>
              </a:clrFrom>
              <a:clrTo>
                <a:srgbClr val="FFFFFF">
                  <a:alpha val="0"/>
                </a:srgbClr>
              </a:clrTo>
            </a:clrChange>
            <a:lum contrast="10000"/>
          </a:blip>
          <a:srcRect/>
          <a:stretch>
            <a:fillRect/>
          </a:stretch>
        </p:blipFill>
        <p:spPr bwMode="auto">
          <a:xfrm>
            <a:off x="7064630" y="762000"/>
            <a:ext cx="2079370" cy="2362200"/>
          </a:xfrm>
          <a:prstGeom prst="ellipse">
            <a:avLst/>
          </a:prstGeom>
          <a:ln>
            <a:noFill/>
          </a:ln>
          <a:effectLst>
            <a:softEdge rad="112500"/>
          </a:effectLst>
        </p:spPr>
      </p:pic>
      <p:sp>
        <p:nvSpPr>
          <p:cNvPr id="13" name="Rectangle 12"/>
          <p:cNvSpPr/>
          <p:nvPr/>
        </p:nvSpPr>
        <p:spPr>
          <a:xfrm>
            <a:off x="2142488" y="1752600"/>
            <a:ext cx="4859023" cy="707886"/>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r>
              <a:rPr lang="en-US" sz="4000" b="1" dirty="0" smtClean="0">
                <a:ln w="11430"/>
                <a:solidFill>
                  <a:srgbClr val="0000FF"/>
                </a:solidFill>
                <a:effectLst>
                  <a:outerShdw blurRad="50800" dist="39000" dir="5460000" algn="tl">
                    <a:srgbClr val="000000">
                      <a:alpha val="38000"/>
                    </a:srgbClr>
                  </a:outerShdw>
                </a:effectLst>
              </a:rPr>
              <a:t>Remember  Shiloh!</a:t>
            </a:r>
            <a:endParaRPr lang="en-US" sz="4000" b="1" dirty="0">
              <a:ln w="11430"/>
              <a:solidFill>
                <a:srgbClr val="0000FF"/>
              </a:soli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9" name="Picture 6" descr="http://oneyearbibleimages.com/ark.gif"/>
          <p:cNvPicPr>
            <a:picLocks noChangeAspect="1" noChangeArrowheads="1"/>
          </p:cNvPicPr>
          <p:nvPr/>
        </p:nvPicPr>
        <p:blipFill>
          <a:blip r:embed="rId3">
            <a:lum/>
          </a:blip>
          <a:srcRect/>
          <a:stretch>
            <a:fillRect/>
          </a:stretch>
        </p:blipFill>
        <p:spPr bwMode="auto">
          <a:xfrm>
            <a:off x="3505200" y="838200"/>
            <a:ext cx="2133600" cy="1915568"/>
          </a:xfrm>
          <a:prstGeom prst="ellipse">
            <a:avLst/>
          </a:prstGeom>
          <a:ln>
            <a:noFill/>
          </a:ln>
          <a:effectLst>
            <a:softEdge rad="112500"/>
          </a:effectLst>
        </p:spPr>
      </p:pic>
      <p:sp>
        <p:nvSpPr>
          <p:cNvPr id="6" name="Rectangle 5"/>
          <p:cNvSpPr/>
          <p:nvPr/>
        </p:nvSpPr>
        <p:spPr>
          <a:xfrm>
            <a:off x="266700" y="2438400"/>
            <a:ext cx="8610600" cy="4093428"/>
          </a:xfrm>
          <a:prstGeom prst="rect">
            <a:avLst/>
          </a:prstGeom>
        </p:spPr>
        <p:txBody>
          <a:bodyPr wrap="square">
            <a:spAutoFit/>
          </a:bodyPr>
          <a:lstStyle/>
          <a:p>
            <a:r>
              <a:rPr lang="en-US" sz="2400" b="1" dirty="0" smtClean="0">
                <a:solidFill>
                  <a:srgbClr val="00FFFF"/>
                </a:solidFill>
                <a:effectLst>
                  <a:outerShdw blurRad="38100" dist="38100" dir="2700000" algn="tl">
                    <a:srgbClr val="000000">
                      <a:alpha val="43137"/>
                    </a:srgbClr>
                  </a:outerShdw>
                </a:effectLst>
              </a:rPr>
              <a:t>Jeremiah 33: 15   </a:t>
            </a:r>
            <a:r>
              <a:rPr lang="en-US" sz="2400" b="1" dirty="0" smtClean="0">
                <a:effectLst>
                  <a:outerShdw blurRad="38100" dist="38100" dir="2700000" algn="tl">
                    <a:srgbClr val="000000">
                      <a:alpha val="43137"/>
                    </a:srgbClr>
                  </a:outerShdw>
                </a:effectLst>
              </a:rPr>
              <a:t>In those days, and at that time, will I cause the Branch of righteousness to grow up </a:t>
            </a:r>
            <a:r>
              <a:rPr lang="en-US" sz="2400" b="1" dirty="0" smtClean="0">
                <a:solidFill>
                  <a:srgbClr val="0000FF"/>
                </a:solidFill>
                <a:effectLst>
                  <a:outerShdw blurRad="38100" dist="38100" dir="2700000" algn="tl">
                    <a:srgbClr val="000000">
                      <a:alpha val="43137"/>
                    </a:srgbClr>
                  </a:outerShdw>
                </a:effectLst>
              </a:rPr>
              <a:t>unto David</a:t>
            </a:r>
            <a:r>
              <a:rPr lang="en-US" sz="2400" b="1" dirty="0" smtClean="0">
                <a:effectLst>
                  <a:outerShdw blurRad="38100" dist="38100" dir="2700000" algn="tl">
                    <a:srgbClr val="000000">
                      <a:alpha val="43137"/>
                    </a:srgbClr>
                  </a:outerShdw>
                </a:effectLst>
              </a:rPr>
              <a:t>; and he shall execute judgment and righteousness in the land. </a:t>
            </a:r>
          </a:p>
          <a:p>
            <a:endParaRPr lang="en-US" sz="1000" b="1" dirty="0" smtClean="0">
              <a:effectLst>
                <a:outerShdw blurRad="38100" dist="38100" dir="2700000" algn="tl">
                  <a:srgbClr val="000000">
                    <a:alpha val="43137"/>
                  </a:srgbClr>
                </a:outerShdw>
              </a:effectLst>
            </a:endParaRPr>
          </a:p>
          <a:p>
            <a:r>
              <a:rPr lang="en-US" sz="2400" b="1" dirty="0" smtClean="0">
                <a:solidFill>
                  <a:srgbClr val="00FFFF"/>
                </a:solidFill>
                <a:effectLst>
                  <a:outerShdw blurRad="38100" dist="38100" dir="2700000" algn="tl">
                    <a:srgbClr val="000000">
                      <a:alpha val="43137"/>
                    </a:srgbClr>
                  </a:outerShdw>
                </a:effectLst>
              </a:rPr>
              <a:t>33: 16  </a:t>
            </a:r>
            <a:r>
              <a:rPr lang="en-US" sz="2400" b="1" dirty="0" smtClean="0">
                <a:effectLst>
                  <a:outerShdw blurRad="38100" dist="38100" dir="2700000" algn="tl">
                    <a:srgbClr val="000000">
                      <a:alpha val="43137"/>
                    </a:srgbClr>
                  </a:outerShdw>
                </a:effectLst>
              </a:rPr>
              <a:t> In those days shall </a:t>
            </a:r>
            <a:r>
              <a:rPr lang="en-US" sz="2400" b="1" dirty="0" smtClean="0">
                <a:solidFill>
                  <a:srgbClr val="0000FF"/>
                </a:solidFill>
                <a:effectLst>
                  <a:outerShdw blurRad="38100" dist="38100" dir="2700000" algn="tl">
                    <a:srgbClr val="000000">
                      <a:alpha val="43137"/>
                    </a:srgbClr>
                  </a:outerShdw>
                </a:effectLst>
              </a:rPr>
              <a:t>Judah</a:t>
            </a:r>
            <a:r>
              <a:rPr lang="en-US" sz="2400" b="1" dirty="0" smtClean="0">
                <a:effectLst>
                  <a:outerShdw blurRad="38100" dist="38100" dir="2700000" algn="tl">
                    <a:srgbClr val="000000">
                      <a:alpha val="43137"/>
                    </a:srgbClr>
                  </a:outerShdw>
                </a:effectLst>
              </a:rPr>
              <a:t> be saved, and </a:t>
            </a:r>
            <a:r>
              <a:rPr lang="en-US" sz="2400" b="1" dirty="0" smtClean="0">
                <a:solidFill>
                  <a:srgbClr val="0000FF"/>
                </a:solidFill>
                <a:effectLst>
                  <a:outerShdw blurRad="38100" dist="38100" dir="2700000" algn="tl">
                    <a:srgbClr val="000000">
                      <a:alpha val="43137"/>
                    </a:srgbClr>
                  </a:outerShdw>
                </a:effectLst>
              </a:rPr>
              <a:t>Jerusalem</a:t>
            </a:r>
            <a:r>
              <a:rPr lang="en-US" sz="2400" b="1" dirty="0" smtClean="0">
                <a:effectLst>
                  <a:outerShdw blurRad="38100" dist="38100" dir="2700000" algn="tl">
                    <a:srgbClr val="000000">
                      <a:alpha val="43137"/>
                    </a:srgbClr>
                  </a:outerShdw>
                </a:effectLst>
              </a:rPr>
              <a:t> shall dwell safely: and this </a:t>
            </a:r>
            <a:r>
              <a:rPr lang="en-US" sz="2400" b="1" i="1" dirty="0" smtClean="0">
                <a:effectLst>
                  <a:outerShdw blurRad="38100" dist="38100" dir="2700000" algn="tl">
                    <a:srgbClr val="000000">
                      <a:alpha val="43137"/>
                    </a:srgbClr>
                  </a:outerShdw>
                </a:effectLst>
              </a:rPr>
              <a:t>is the name wherewith she shall be called, The LORD our righteousness. </a:t>
            </a:r>
          </a:p>
          <a:p>
            <a:endParaRPr lang="en-US" sz="1000" b="1" i="1" dirty="0" smtClean="0">
              <a:effectLst>
                <a:outerShdw blurRad="38100" dist="38100" dir="2700000" algn="tl">
                  <a:srgbClr val="000000">
                    <a:alpha val="43137"/>
                  </a:srgbClr>
                </a:outerShdw>
              </a:effectLst>
            </a:endParaRPr>
          </a:p>
          <a:p>
            <a:r>
              <a:rPr lang="en-US" sz="2400" b="1" dirty="0" smtClean="0">
                <a:solidFill>
                  <a:srgbClr val="00FFFF"/>
                </a:solidFill>
                <a:effectLst>
                  <a:outerShdw blurRad="38100" dist="38100" dir="2700000" algn="tl">
                    <a:srgbClr val="000000">
                      <a:alpha val="43137"/>
                    </a:srgbClr>
                  </a:outerShdw>
                </a:effectLst>
              </a:rPr>
              <a:t>33: 17   </a:t>
            </a:r>
            <a:r>
              <a:rPr lang="en-US" sz="2400" b="1" dirty="0" smtClean="0">
                <a:effectLst>
                  <a:outerShdw blurRad="38100" dist="38100" dir="2700000" algn="tl">
                    <a:srgbClr val="000000">
                      <a:alpha val="43137"/>
                    </a:srgbClr>
                  </a:outerShdw>
                </a:effectLst>
              </a:rPr>
              <a:t>For thus </a:t>
            </a:r>
            <a:r>
              <a:rPr lang="en-US" sz="2400" b="1" dirty="0" err="1" smtClean="0">
                <a:effectLst>
                  <a:outerShdw blurRad="38100" dist="38100" dir="2700000" algn="tl">
                    <a:srgbClr val="000000">
                      <a:alpha val="43137"/>
                    </a:srgbClr>
                  </a:outerShdw>
                </a:effectLst>
              </a:rPr>
              <a:t>saith</a:t>
            </a:r>
            <a:r>
              <a:rPr lang="en-US" sz="2400" b="1" dirty="0" smtClean="0">
                <a:effectLst>
                  <a:outerShdw blurRad="38100" dist="38100" dir="2700000" algn="tl">
                    <a:srgbClr val="000000">
                      <a:alpha val="43137"/>
                    </a:srgbClr>
                  </a:outerShdw>
                </a:effectLst>
              </a:rPr>
              <a:t> the LORD; </a:t>
            </a:r>
            <a:r>
              <a:rPr lang="en-US" sz="2400" b="1" dirty="0" smtClean="0">
                <a:solidFill>
                  <a:srgbClr val="00FFFF"/>
                </a:solidFill>
                <a:effectLst>
                  <a:outerShdw blurRad="38100" dist="38100" dir="2700000" algn="tl">
                    <a:srgbClr val="000000">
                      <a:alpha val="43137"/>
                    </a:srgbClr>
                  </a:outerShdw>
                </a:effectLst>
              </a:rPr>
              <a:t>David</a:t>
            </a:r>
            <a:r>
              <a:rPr lang="en-US" sz="2400" b="1" dirty="0" smtClean="0">
                <a:effectLst>
                  <a:outerShdw blurRad="38100" dist="38100" dir="2700000" algn="tl">
                    <a:srgbClr val="000000">
                      <a:alpha val="43137"/>
                    </a:srgbClr>
                  </a:outerShdw>
                </a:effectLst>
              </a:rPr>
              <a:t> shall never want a man to sit upon the throne of the house of Israel</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6" name="Picture 1"/>
          <p:cNvPicPr>
            <a:picLocks noChangeAspect="1" noChangeArrowheads="1"/>
          </p:cNvPicPr>
          <p:nvPr/>
        </p:nvPicPr>
        <p:blipFill>
          <a:blip r:embed="rId3" cstate="print">
            <a:clrChange>
              <a:clrFrom>
                <a:srgbClr val="FFFFFF"/>
              </a:clrFrom>
              <a:clrTo>
                <a:srgbClr val="FFFFFF">
                  <a:alpha val="0"/>
                </a:srgbClr>
              </a:clrTo>
            </a:clrChange>
            <a:lum contrast="10000"/>
          </a:blip>
          <a:srcRect/>
          <a:stretch>
            <a:fillRect/>
          </a:stretch>
        </p:blipFill>
        <p:spPr bwMode="auto">
          <a:xfrm>
            <a:off x="7543800" y="685800"/>
            <a:ext cx="1371600" cy="1681393"/>
          </a:xfrm>
          <a:prstGeom prst="ellipse">
            <a:avLst/>
          </a:prstGeom>
          <a:ln>
            <a:noFill/>
          </a:ln>
          <a:effectLst>
            <a:softEdge rad="112500"/>
          </a:effectLst>
        </p:spPr>
      </p:pic>
      <p:sp>
        <p:nvSpPr>
          <p:cNvPr id="4" name="Rectangle 3"/>
          <p:cNvSpPr/>
          <p:nvPr/>
        </p:nvSpPr>
        <p:spPr>
          <a:xfrm>
            <a:off x="419100" y="2057400"/>
            <a:ext cx="8305800" cy="4647426"/>
          </a:xfrm>
          <a:prstGeom prst="rect">
            <a:avLst/>
          </a:prstGeom>
        </p:spPr>
        <p:txBody>
          <a:bodyPr wrap="square">
            <a:spAutoFit/>
          </a:bodyPr>
          <a:lstStyle/>
          <a:p>
            <a:r>
              <a:rPr lang="en-US" sz="2300" b="1" dirty="0" err="1" smtClean="0">
                <a:solidFill>
                  <a:srgbClr val="00FFFF"/>
                </a:solidFill>
                <a:effectLst>
                  <a:outerShdw blurRad="38100" dist="38100" dir="2700000" algn="tl">
                    <a:srgbClr val="000000">
                      <a:alpha val="43137"/>
                    </a:srgbClr>
                  </a:outerShdw>
                </a:effectLst>
              </a:rPr>
              <a:t>Jer</a:t>
            </a:r>
            <a:r>
              <a:rPr lang="en-US" sz="2300" b="1" dirty="0" smtClean="0">
                <a:solidFill>
                  <a:srgbClr val="00FFFF"/>
                </a:solidFill>
                <a:effectLst>
                  <a:outerShdw blurRad="38100" dist="38100" dir="2700000" algn="tl">
                    <a:srgbClr val="000000">
                      <a:alpha val="43137"/>
                    </a:srgbClr>
                  </a:outerShdw>
                </a:effectLst>
              </a:rPr>
              <a:t> 31: 31  </a:t>
            </a:r>
            <a:r>
              <a:rPr lang="en-US" sz="2300" b="1" dirty="0" smtClean="0">
                <a:effectLst>
                  <a:outerShdw blurRad="38100" dist="38100" dir="2700000" algn="tl">
                    <a:srgbClr val="000000">
                      <a:alpha val="43137"/>
                    </a:srgbClr>
                  </a:outerShdw>
                </a:effectLst>
              </a:rPr>
              <a:t>Behold, the days come, </a:t>
            </a:r>
            <a:r>
              <a:rPr lang="en-US" sz="2300" b="1" dirty="0" err="1" smtClean="0">
                <a:effectLst>
                  <a:outerShdw blurRad="38100" dist="38100" dir="2700000" algn="tl">
                    <a:srgbClr val="000000">
                      <a:alpha val="43137"/>
                    </a:srgbClr>
                  </a:outerShdw>
                </a:effectLst>
              </a:rPr>
              <a:t>saith</a:t>
            </a:r>
            <a:r>
              <a:rPr lang="en-US" sz="2300" b="1" dirty="0" smtClean="0">
                <a:effectLst>
                  <a:outerShdw blurRad="38100" dist="38100" dir="2700000" algn="tl">
                    <a:srgbClr val="000000">
                      <a:alpha val="43137"/>
                    </a:srgbClr>
                  </a:outerShdw>
                </a:effectLst>
              </a:rPr>
              <a:t> the LORD, that I will make </a:t>
            </a:r>
            <a:r>
              <a:rPr lang="en-US" sz="2300" b="1" dirty="0" smtClean="0">
                <a:solidFill>
                  <a:srgbClr val="000000"/>
                </a:solidFill>
                <a:effectLst>
                  <a:outerShdw blurRad="38100" dist="38100" dir="2700000" algn="tl">
                    <a:srgbClr val="000000">
                      <a:alpha val="43137"/>
                    </a:srgbClr>
                  </a:outerShdw>
                </a:effectLst>
              </a:rPr>
              <a:t>a new covenant </a:t>
            </a:r>
            <a:r>
              <a:rPr lang="en-US" sz="2300" b="1" dirty="0" smtClean="0">
                <a:effectLst>
                  <a:outerShdw blurRad="38100" dist="38100" dir="2700000" algn="tl">
                    <a:srgbClr val="000000">
                      <a:alpha val="43137"/>
                    </a:srgbClr>
                  </a:outerShdw>
                </a:effectLst>
              </a:rPr>
              <a:t>with the house of Israel, and with the house of Judah: </a:t>
            </a:r>
          </a:p>
          <a:p>
            <a:endParaRPr lang="en-US" sz="1000" b="1" dirty="0" smtClean="0">
              <a:effectLst>
                <a:outerShdw blurRad="38100" dist="38100" dir="2700000" algn="tl">
                  <a:srgbClr val="000000">
                    <a:alpha val="43137"/>
                  </a:srgbClr>
                </a:outerShdw>
              </a:effectLst>
            </a:endParaRPr>
          </a:p>
          <a:p>
            <a:r>
              <a:rPr lang="en-US" sz="2300" b="1" dirty="0" err="1" smtClean="0">
                <a:solidFill>
                  <a:srgbClr val="00FFFF"/>
                </a:solidFill>
                <a:effectLst>
                  <a:outerShdw blurRad="38100" dist="38100" dir="2700000" algn="tl">
                    <a:srgbClr val="000000">
                      <a:alpha val="43137"/>
                    </a:srgbClr>
                  </a:outerShdw>
                </a:effectLst>
              </a:rPr>
              <a:t>Jer</a:t>
            </a:r>
            <a:r>
              <a:rPr lang="en-US" sz="2300" b="1" dirty="0" smtClean="0">
                <a:solidFill>
                  <a:srgbClr val="00FFFF"/>
                </a:solidFill>
                <a:effectLst>
                  <a:outerShdw blurRad="38100" dist="38100" dir="2700000" algn="tl">
                    <a:srgbClr val="000000">
                      <a:alpha val="43137"/>
                    </a:srgbClr>
                  </a:outerShdw>
                </a:effectLst>
              </a:rPr>
              <a:t> 31: 32  </a:t>
            </a:r>
            <a:r>
              <a:rPr lang="en-US" sz="2300" b="1" dirty="0" smtClean="0">
                <a:solidFill>
                  <a:srgbClr val="000000"/>
                </a:solidFill>
                <a:effectLst>
                  <a:outerShdw blurRad="38100" dist="38100" dir="2700000" algn="tl">
                    <a:srgbClr val="000000">
                      <a:alpha val="43137"/>
                    </a:srgbClr>
                  </a:outerShdw>
                </a:effectLst>
              </a:rPr>
              <a:t>Not according to the covenant </a:t>
            </a:r>
            <a:r>
              <a:rPr lang="en-US" sz="2300" b="1" dirty="0" smtClean="0">
                <a:effectLst>
                  <a:outerShdw blurRad="38100" dist="38100" dir="2700000" algn="tl">
                    <a:srgbClr val="000000">
                      <a:alpha val="43137"/>
                    </a:srgbClr>
                  </a:outerShdw>
                </a:effectLst>
              </a:rPr>
              <a:t>that I made with their fathers in the day </a:t>
            </a:r>
            <a:r>
              <a:rPr lang="en-US" sz="2300" b="1" i="1" dirty="0" smtClean="0">
                <a:effectLst>
                  <a:outerShdw blurRad="38100" dist="38100" dir="2700000" algn="tl">
                    <a:srgbClr val="000000">
                      <a:alpha val="43137"/>
                    </a:srgbClr>
                  </a:outerShdw>
                </a:effectLst>
              </a:rPr>
              <a:t>that I took them by the hand to bring them out of the land of Egypt; which my covenant they brake, although I was an husband unto them, </a:t>
            </a:r>
            <a:r>
              <a:rPr lang="en-US" sz="2300" b="1" i="1" dirty="0" err="1" smtClean="0">
                <a:effectLst>
                  <a:outerShdw blurRad="38100" dist="38100" dir="2700000" algn="tl">
                    <a:srgbClr val="000000">
                      <a:alpha val="43137"/>
                    </a:srgbClr>
                  </a:outerShdw>
                </a:effectLst>
              </a:rPr>
              <a:t>saith</a:t>
            </a:r>
            <a:r>
              <a:rPr lang="en-US" sz="2300" b="1" i="1" dirty="0" smtClean="0">
                <a:effectLst>
                  <a:outerShdw blurRad="38100" dist="38100" dir="2700000" algn="tl">
                    <a:srgbClr val="000000">
                      <a:alpha val="43137"/>
                    </a:srgbClr>
                  </a:outerShdw>
                </a:effectLst>
              </a:rPr>
              <a:t> the LORD: </a:t>
            </a:r>
          </a:p>
          <a:p>
            <a:endParaRPr lang="en-US" sz="1000" b="1" i="1" dirty="0" smtClean="0">
              <a:effectLst>
                <a:outerShdw blurRad="38100" dist="38100" dir="2700000" algn="tl">
                  <a:srgbClr val="000000">
                    <a:alpha val="43137"/>
                  </a:srgbClr>
                </a:outerShdw>
              </a:effectLst>
            </a:endParaRPr>
          </a:p>
          <a:p>
            <a:r>
              <a:rPr lang="en-US" sz="2300" b="1" dirty="0" err="1" smtClean="0">
                <a:solidFill>
                  <a:srgbClr val="00FFFF"/>
                </a:solidFill>
                <a:effectLst>
                  <a:outerShdw blurRad="38100" dist="38100" dir="2700000" algn="tl">
                    <a:srgbClr val="000000">
                      <a:alpha val="43137"/>
                    </a:srgbClr>
                  </a:outerShdw>
                </a:effectLst>
              </a:rPr>
              <a:t>Jer</a:t>
            </a:r>
            <a:r>
              <a:rPr lang="en-US" sz="2300" b="1" dirty="0" smtClean="0">
                <a:solidFill>
                  <a:srgbClr val="00FFFF"/>
                </a:solidFill>
                <a:effectLst>
                  <a:outerShdw blurRad="38100" dist="38100" dir="2700000" algn="tl">
                    <a:srgbClr val="000000">
                      <a:alpha val="43137"/>
                    </a:srgbClr>
                  </a:outerShdw>
                </a:effectLst>
              </a:rPr>
              <a:t> 31: 33  </a:t>
            </a:r>
            <a:r>
              <a:rPr lang="en-US" sz="2300" b="1" dirty="0" smtClean="0">
                <a:effectLst>
                  <a:outerShdw blurRad="38100" dist="38100" dir="2700000" algn="tl">
                    <a:srgbClr val="000000">
                      <a:alpha val="43137"/>
                    </a:srgbClr>
                  </a:outerShdw>
                </a:effectLst>
              </a:rPr>
              <a:t>But this </a:t>
            </a:r>
            <a:r>
              <a:rPr lang="en-US" sz="2300" b="1" i="1" dirty="0" smtClean="0">
                <a:effectLst>
                  <a:outerShdw blurRad="38100" dist="38100" dir="2700000" algn="tl">
                    <a:srgbClr val="000000">
                      <a:alpha val="43137"/>
                    </a:srgbClr>
                  </a:outerShdw>
                </a:effectLst>
              </a:rPr>
              <a:t>shall be the covenant that I will make with the house of Israel; After those days, </a:t>
            </a:r>
            <a:r>
              <a:rPr lang="en-US" sz="2300" b="1" i="1" dirty="0" err="1" smtClean="0">
                <a:effectLst>
                  <a:outerShdw blurRad="38100" dist="38100" dir="2700000" algn="tl">
                    <a:srgbClr val="000000">
                      <a:alpha val="43137"/>
                    </a:srgbClr>
                  </a:outerShdw>
                </a:effectLst>
              </a:rPr>
              <a:t>saith</a:t>
            </a:r>
            <a:r>
              <a:rPr lang="en-US" sz="2300" b="1" i="1" dirty="0" smtClean="0">
                <a:effectLst>
                  <a:outerShdw blurRad="38100" dist="38100" dir="2700000" algn="tl">
                    <a:srgbClr val="000000">
                      <a:alpha val="43137"/>
                    </a:srgbClr>
                  </a:outerShdw>
                </a:effectLst>
              </a:rPr>
              <a:t> the LORD, I will put </a:t>
            </a:r>
            <a:r>
              <a:rPr lang="en-US" sz="2300" b="1" i="1" dirty="0" smtClean="0">
                <a:solidFill>
                  <a:srgbClr val="000000"/>
                </a:solidFill>
                <a:effectLst>
                  <a:outerShdw blurRad="38100" dist="38100" dir="2700000" algn="tl">
                    <a:srgbClr val="000000">
                      <a:alpha val="43137"/>
                    </a:srgbClr>
                  </a:outerShdw>
                </a:effectLst>
              </a:rPr>
              <a:t>my law in their inward parts</a:t>
            </a:r>
            <a:r>
              <a:rPr lang="en-US" sz="2300" b="1" i="1" dirty="0" smtClean="0">
                <a:effectLst>
                  <a:outerShdw blurRad="38100" dist="38100" dir="2700000" algn="tl">
                    <a:srgbClr val="000000">
                      <a:alpha val="43137"/>
                    </a:srgbClr>
                  </a:outerShdw>
                </a:effectLst>
              </a:rPr>
              <a:t>, and write it in their hearts; and will be their God, and </a:t>
            </a:r>
            <a:r>
              <a:rPr lang="en-US" sz="2300" b="1" i="1" u="sng" dirty="0" smtClean="0">
                <a:effectLst>
                  <a:outerShdw blurRad="38100" dist="38100" dir="2700000" algn="tl">
                    <a:srgbClr val="000000">
                      <a:alpha val="43137"/>
                    </a:srgbClr>
                  </a:outerShdw>
                </a:effectLst>
              </a:rPr>
              <a:t>they shall </a:t>
            </a:r>
            <a:r>
              <a:rPr lang="en-US" sz="2300" b="1" i="1" dirty="0" smtClean="0">
                <a:effectLst>
                  <a:outerShdw blurRad="38100" dist="38100" dir="2700000" algn="tl">
                    <a:srgbClr val="000000">
                      <a:alpha val="43137"/>
                    </a:srgbClr>
                  </a:outerShdw>
                </a:effectLst>
              </a:rPr>
              <a:t>be my people. </a:t>
            </a:r>
          </a:p>
        </p:txBody>
      </p:sp>
      <p:pic>
        <p:nvPicPr>
          <p:cNvPr id="140290" name="Picture 2" descr="C:\Documents and Settings\HP_Administrator\My Documents\COLINS\GRAPHICS\BIBLE PICS\Bible Scroll 6.jpg"/>
          <p:cNvPicPr>
            <a:picLocks noChangeAspect="1" noChangeArrowheads="1"/>
          </p:cNvPicPr>
          <p:nvPr/>
        </p:nvPicPr>
        <p:blipFill>
          <a:blip r:embed="rId4">
            <a:lum contrast="10000"/>
          </a:blip>
          <a:srcRect/>
          <a:stretch>
            <a:fillRect/>
          </a:stretch>
        </p:blipFill>
        <p:spPr bwMode="auto">
          <a:xfrm>
            <a:off x="381000" y="762000"/>
            <a:ext cx="2209800" cy="147089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0" y="1476375"/>
            <a:ext cx="8686800" cy="1952625"/>
            <a:chOff x="0" y="1476375"/>
            <a:chExt cx="8686800" cy="1952625"/>
          </a:xfrm>
        </p:grpSpPr>
        <p:pic>
          <p:nvPicPr>
            <p:cNvPr id="74756" name="Picture 4" descr="http://images.jupiterimages.com/common/detail/77/78/23297877.jpg"/>
            <p:cNvPicPr>
              <a:picLocks noChangeAspect="1" noChangeArrowheads="1"/>
            </p:cNvPicPr>
            <p:nvPr/>
          </p:nvPicPr>
          <p:blipFill>
            <a:blip r:embed="rId4">
              <a:clrChange>
                <a:clrFrom>
                  <a:srgbClr val="FFFFFF"/>
                </a:clrFrom>
                <a:clrTo>
                  <a:srgbClr val="FFFFFF">
                    <a:alpha val="0"/>
                  </a:srgbClr>
                </a:clrTo>
              </a:clrChange>
              <a:duotone>
                <a:prstClr val="black"/>
                <a:schemeClr val="accent2">
                  <a:tint val="45000"/>
                  <a:satMod val="400000"/>
                </a:schemeClr>
              </a:duotone>
              <a:lum bright="-20000" contrast="10000"/>
            </a:blip>
            <a:srcRect/>
            <a:stretch>
              <a:fillRect/>
            </a:stretch>
          </p:blipFill>
          <p:spPr bwMode="auto">
            <a:xfrm>
              <a:off x="0" y="1476375"/>
              <a:ext cx="8686800" cy="1952625"/>
            </a:xfrm>
            <a:prstGeom prst="rect">
              <a:avLst/>
            </a:prstGeom>
            <a:noFill/>
          </p:spPr>
        </p:pic>
        <p:sp>
          <p:nvSpPr>
            <p:cNvPr id="5" name="Rectangle 4"/>
            <p:cNvSpPr/>
            <p:nvPr/>
          </p:nvSpPr>
          <p:spPr>
            <a:xfrm>
              <a:off x="1066800" y="1967652"/>
              <a:ext cx="4495800" cy="1261323"/>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400" dirty="0" smtClean="0">
                  <a:solidFill>
                    <a:srgbClr val="000000"/>
                  </a:solidFill>
                  <a:effectLst>
                    <a:outerShdw blurRad="38100" dist="38100" dir="2700000" algn="tl">
                      <a:srgbClr val="000000">
                        <a:alpha val="43137"/>
                      </a:srgbClr>
                    </a:outerShdw>
                  </a:effectLst>
                  <a:latin typeface="Arial Black" pitchFamily="34" charset="0"/>
                </a:rPr>
                <a:t>Visions</a:t>
              </a:r>
              <a:endParaRPr lang="en-US" sz="4400" dirty="0">
                <a:solidFill>
                  <a:srgbClr val="000000"/>
                </a:solidFill>
                <a:effectLst>
                  <a:outerShdw blurRad="38100" dist="38100" dir="2700000" algn="tl">
                    <a:srgbClr val="000000">
                      <a:alpha val="43137"/>
                    </a:srgbClr>
                  </a:outerShdw>
                </a:effectLst>
                <a:latin typeface="Arial Black"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C:\Documents and Settings\HP_Administrator\My Documents\COLINS\GRAPHICS\APOLOGETICS\Prophecy\Israel Jews\AD 70 1.gif"/>
          <p:cNvPicPr>
            <a:picLocks noChangeAspect="1" noChangeArrowheads="1"/>
          </p:cNvPicPr>
          <p:nvPr/>
        </p:nvPicPr>
        <p:blipFill>
          <a:blip r:embed="rId3">
            <a:lum bright="10000" contrast="20000"/>
          </a:blip>
          <a:srcRect/>
          <a:stretch>
            <a:fillRect/>
          </a:stretch>
        </p:blipFill>
        <p:spPr bwMode="auto">
          <a:xfrm>
            <a:off x="6762750" y="838200"/>
            <a:ext cx="2438400" cy="3223260"/>
          </a:xfrm>
          <a:prstGeom prst="rect">
            <a:avLst/>
          </a:prstGeom>
          <a:ln>
            <a:noFill/>
          </a:ln>
          <a:effectLst>
            <a:softEdge rad="112500"/>
          </a:effectLst>
        </p:spPr>
      </p:pic>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4" name="Rectangle 3"/>
          <p:cNvSpPr/>
          <p:nvPr/>
        </p:nvSpPr>
        <p:spPr>
          <a:xfrm>
            <a:off x="228600" y="1447800"/>
            <a:ext cx="7467600" cy="5262979"/>
          </a:xfrm>
          <a:prstGeom prst="rect">
            <a:avLst/>
          </a:prstGeom>
          <a:effectLst>
            <a:outerShdw blurRad="50800" dist="38100" algn="l" rotWithShape="0">
              <a:prstClr val="black">
                <a:alpha val="40000"/>
              </a:prstClr>
            </a:outerShdw>
          </a:effectLst>
        </p:spPr>
        <p:txBody>
          <a:bodyPr wrap="square">
            <a:spAutoFit/>
          </a:bodyPr>
          <a:lstStyle/>
          <a:p>
            <a:r>
              <a:rPr lang="en-US" sz="2400" b="1" dirty="0" err="1" smtClean="0">
                <a:solidFill>
                  <a:srgbClr val="00FFFF"/>
                </a:solidFill>
                <a:latin typeface="+mn-lt"/>
              </a:rPr>
              <a:t>Jer</a:t>
            </a:r>
            <a:r>
              <a:rPr lang="en-US" sz="2400" b="1" dirty="0" smtClean="0">
                <a:solidFill>
                  <a:srgbClr val="00FFFF"/>
                </a:solidFill>
                <a:latin typeface="+mn-lt"/>
              </a:rPr>
              <a:t> 25: 15  </a:t>
            </a:r>
            <a:r>
              <a:rPr lang="en-US" sz="2400" dirty="0" smtClean="0">
                <a:latin typeface="+mn-lt"/>
              </a:rPr>
              <a:t>For thus </a:t>
            </a:r>
            <a:r>
              <a:rPr lang="en-US" sz="2400" dirty="0" err="1" smtClean="0">
                <a:latin typeface="+mn-lt"/>
              </a:rPr>
              <a:t>saith</a:t>
            </a:r>
            <a:r>
              <a:rPr lang="en-US" sz="2400" dirty="0" smtClean="0">
                <a:latin typeface="+mn-lt"/>
              </a:rPr>
              <a:t> the LORD God of Israel unto me; Take </a:t>
            </a:r>
            <a:r>
              <a:rPr lang="en-US" sz="2400" b="1" dirty="0" smtClean="0">
                <a:solidFill>
                  <a:srgbClr val="000000"/>
                </a:solidFill>
                <a:latin typeface="+mn-lt"/>
              </a:rPr>
              <a:t>the wine cup of this fury </a:t>
            </a:r>
            <a:r>
              <a:rPr lang="en-US" sz="2400" dirty="0" smtClean="0">
                <a:latin typeface="+mn-lt"/>
              </a:rPr>
              <a:t>at my hand, and cause all the nations, to whom I send thee, to drink it. </a:t>
            </a:r>
          </a:p>
          <a:p>
            <a:r>
              <a:rPr lang="en-US" sz="2400" b="1" dirty="0" smtClean="0">
                <a:solidFill>
                  <a:srgbClr val="00FFFF"/>
                </a:solidFill>
                <a:latin typeface="+mn-lt"/>
              </a:rPr>
              <a:t>25:16</a:t>
            </a:r>
            <a:r>
              <a:rPr lang="en-US" sz="2400" dirty="0" smtClean="0">
                <a:latin typeface="+mn-lt"/>
              </a:rPr>
              <a:t>  And they shall drink, and be moved, and be mad, because of the sword that I will send among them. </a:t>
            </a:r>
          </a:p>
          <a:p>
            <a:r>
              <a:rPr lang="en-US" sz="2400" b="1" dirty="0" smtClean="0">
                <a:solidFill>
                  <a:srgbClr val="00FFFF"/>
                </a:solidFill>
                <a:latin typeface="+mn-lt"/>
              </a:rPr>
              <a:t>25: 17  </a:t>
            </a:r>
            <a:r>
              <a:rPr lang="en-US" sz="2400" dirty="0" smtClean="0">
                <a:latin typeface="+mn-lt"/>
              </a:rPr>
              <a:t>Then took I </a:t>
            </a:r>
            <a:r>
              <a:rPr lang="en-US" sz="2400" b="1" dirty="0" smtClean="0">
                <a:solidFill>
                  <a:srgbClr val="000000"/>
                </a:solidFill>
                <a:latin typeface="+mn-lt"/>
              </a:rPr>
              <a:t>the cup </a:t>
            </a:r>
            <a:r>
              <a:rPr lang="en-US" sz="2400" dirty="0" smtClean="0">
                <a:solidFill>
                  <a:srgbClr val="FFFF00"/>
                </a:solidFill>
                <a:latin typeface="+mn-lt"/>
              </a:rPr>
              <a:t>at the LORD'S hand, and made all the nations to drink, unto whom the LORD had sent me:   </a:t>
            </a:r>
            <a:r>
              <a:rPr lang="en-US" sz="2400" b="1" dirty="0" smtClean="0">
                <a:solidFill>
                  <a:srgbClr val="00FFFF"/>
                </a:solidFill>
                <a:latin typeface="+mn-lt"/>
              </a:rPr>
              <a:t>(cp. Jer. 51: 7)</a:t>
            </a:r>
          </a:p>
          <a:p>
            <a:r>
              <a:rPr lang="en-US" sz="2400" b="1" dirty="0" smtClean="0">
                <a:solidFill>
                  <a:srgbClr val="00FFFF"/>
                </a:solidFill>
                <a:latin typeface="+mn-lt"/>
              </a:rPr>
              <a:t>25: 18  </a:t>
            </a:r>
            <a:r>
              <a:rPr lang="en-US" sz="2400" i="1" dirty="0" smtClean="0">
                <a:latin typeface="+mn-lt"/>
              </a:rPr>
              <a:t>To wit, </a:t>
            </a:r>
            <a:r>
              <a:rPr lang="en-US" sz="2400" b="1" i="1" dirty="0" smtClean="0">
                <a:solidFill>
                  <a:srgbClr val="000000"/>
                </a:solidFill>
                <a:latin typeface="+mn-lt"/>
              </a:rPr>
              <a:t>Jerusalem, and the cities of Judah</a:t>
            </a:r>
            <a:r>
              <a:rPr lang="en-US" sz="2400" i="1" dirty="0" smtClean="0">
                <a:latin typeface="+mn-lt"/>
              </a:rPr>
              <a:t>, and the kings thereof, and the princes thereof, to make them a desolation, an astonishment, an hissing, and a curse; as it is this day; </a:t>
            </a:r>
            <a:endParaRPr lang="en-CA" sz="2400" dirty="0">
              <a:latin typeface="+mn-lt"/>
            </a:endParaRPr>
          </a:p>
        </p:txBody>
      </p:sp>
      <p:pic>
        <p:nvPicPr>
          <p:cNvPr id="136198" name="Picture 6" descr="http://tbn0.google.com/images?q=tbn:rK5zkG-XBPy3VM:http://www.crivoice.org/images/cup.gif">
            <a:hlinkClick r:id="rId4"/>
          </p:cNvPr>
          <p:cNvPicPr>
            <a:picLocks noChangeAspect="1" noChangeArrowheads="1"/>
          </p:cNvPicPr>
          <p:nvPr/>
        </p:nvPicPr>
        <p:blipFill>
          <a:blip r:embed="rId5">
            <a:clrChange>
              <a:clrFrom>
                <a:srgbClr val="FFFFFF"/>
              </a:clrFrom>
              <a:clrTo>
                <a:srgbClr val="FFFFFF">
                  <a:alpha val="0"/>
                </a:srgbClr>
              </a:clrTo>
            </a:clrChange>
          </a:blip>
          <a:srcRect l="5755" t="7080" r="13669" b="7965"/>
          <a:stretch>
            <a:fillRect/>
          </a:stretch>
        </p:blipFill>
        <p:spPr bwMode="auto">
          <a:xfrm>
            <a:off x="7239000" y="4343400"/>
            <a:ext cx="1203508" cy="1031578"/>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6" name="Picture 1"/>
          <p:cNvPicPr>
            <a:picLocks noChangeAspect="1" noChangeArrowheads="1"/>
          </p:cNvPicPr>
          <p:nvPr/>
        </p:nvPicPr>
        <p:blipFill>
          <a:blip r:embed="rId3" cstate="print">
            <a:clrChange>
              <a:clrFrom>
                <a:srgbClr val="FFFFFF"/>
              </a:clrFrom>
              <a:clrTo>
                <a:srgbClr val="FFFFFF">
                  <a:alpha val="0"/>
                </a:srgbClr>
              </a:clrTo>
            </a:clrChange>
            <a:lum contrast="10000"/>
          </a:blip>
          <a:srcRect/>
          <a:stretch>
            <a:fillRect/>
          </a:stretch>
        </p:blipFill>
        <p:spPr bwMode="auto">
          <a:xfrm>
            <a:off x="6781800" y="685800"/>
            <a:ext cx="1447800" cy="1774804"/>
          </a:xfrm>
          <a:prstGeom prst="ellipse">
            <a:avLst/>
          </a:prstGeom>
          <a:ln>
            <a:noFill/>
          </a:ln>
          <a:effectLst>
            <a:softEdge rad="112500"/>
          </a:effectLst>
        </p:spPr>
      </p:pic>
      <p:pic>
        <p:nvPicPr>
          <p:cNvPr id="4" name="Picture 20" descr="Scroll 11"/>
          <p:cNvPicPr>
            <a:picLocks noChangeAspect="1" noChangeArrowheads="1"/>
          </p:cNvPicPr>
          <p:nvPr/>
        </p:nvPicPr>
        <p:blipFill>
          <a:blip r:embed="rId4">
            <a:lum contrast="20000"/>
          </a:blip>
          <a:srcRect/>
          <a:stretch>
            <a:fillRect/>
          </a:stretch>
        </p:blipFill>
        <p:spPr bwMode="auto">
          <a:xfrm>
            <a:off x="2133600" y="1066800"/>
            <a:ext cx="5257800" cy="5791200"/>
          </a:xfrm>
          <a:prstGeom prst="rect">
            <a:avLst/>
          </a:prstGeom>
          <a:noFill/>
          <a:ln w="9525">
            <a:noFill/>
            <a:miter lim="800000"/>
            <a:headEnd/>
            <a:tailEnd/>
          </a:ln>
        </p:spPr>
      </p:pic>
      <p:sp>
        <p:nvSpPr>
          <p:cNvPr id="5" name="TextBox 4"/>
          <p:cNvSpPr txBox="1"/>
          <p:nvPr/>
        </p:nvSpPr>
        <p:spPr>
          <a:xfrm>
            <a:off x="3124200" y="1905000"/>
            <a:ext cx="3733800" cy="4154984"/>
          </a:xfrm>
          <a:prstGeom prst="rect">
            <a:avLst/>
          </a:prstGeom>
          <a:noFill/>
        </p:spPr>
        <p:txBody>
          <a:bodyPr wrap="square" rtlCol="0">
            <a:spAutoFit/>
          </a:bodyPr>
          <a:lstStyle/>
          <a:p>
            <a:pPr algn="ctr"/>
            <a:r>
              <a:rPr lang="en-US" sz="3200" b="1" dirty="0" smtClean="0">
                <a:ln>
                  <a:solidFill>
                    <a:srgbClr val="000000"/>
                  </a:solidFill>
                </a:ln>
                <a:solidFill>
                  <a:srgbClr val="0000FF"/>
                </a:solidFill>
                <a:effectLst>
                  <a:outerShdw blurRad="38100" dist="38100" dir="2700000" algn="tl">
                    <a:srgbClr val="000000">
                      <a:alpha val="43137"/>
                    </a:srgbClr>
                  </a:outerShdw>
                </a:effectLst>
                <a:latin typeface="Bookman Old Style" pitchFamily="18" charset="0"/>
              </a:rPr>
              <a:t>“70  Years”</a:t>
            </a:r>
          </a:p>
          <a:p>
            <a:pPr algn="ctr"/>
            <a:endParaRPr lang="en-US" sz="2400" b="1" dirty="0" smtClean="0">
              <a:solidFill>
                <a:srgbClr val="000000"/>
              </a:solidFill>
              <a:effectLst>
                <a:outerShdw blurRad="38100" dist="38100" dir="2700000" algn="tl">
                  <a:srgbClr val="000000">
                    <a:alpha val="43137"/>
                  </a:srgbClr>
                </a:outerShdw>
              </a:effectLst>
            </a:endParaRPr>
          </a:p>
          <a:p>
            <a:pPr>
              <a:buClr>
                <a:srgbClr val="0000FF"/>
              </a:buClr>
              <a:buFont typeface="Arial" pitchFamily="34" charset="0"/>
              <a:buChar char="•"/>
            </a:pPr>
            <a:r>
              <a:rPr lang="en-US" sz="2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rPr>
              <a:t>  </a:t>
            </a:r>
            <a:r>
              <a:rPr lang="en-US" sz="2800" b="1" dirty="0" smtClean="0">
                <a:ln>
                  <a:solidFill>
                    <a:srgbClr val="000000"/>
                  </a:solidFill>
                </a:ln>
                <a:solidFill>
                  <a:srgbClr val="FF0000"/>
                </a:solidFill>
                <a:effectLst>
                  <a:outerShdw blurRad="38100" dist="38100" dir="2700000" algn="tl">
                    <a:srgbClr val="000000">
                      <a:alpha val="43137"/>
                    </a:srgbClr>
                  </a:outerShdw>
                </a:effectLst>
                <a:latin typeface="Bookman Old Style" pitchFamily="18" charset="0"/>
              </a:rPr>
              <a:t>Jer. 25: 11, 12 **</a:t>
            </a:r>
          </a:p>
          <a:p>
            <a:pPr>
              <a:buClr>
                <a:srgbClr val="0000FF"/>
              </a:buClr>
              <a:buFont typeface="Arial" pitchFamily="34" charset="0"/>
              <a:buChar char="•"/>
            </a:pPr>
            <a:endParaRPr lang="en-US" sz="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endParaRPr>
          </a:p>
          <a:p>
            <a:pPr>
              <a:buClr>
                <a:srgbClr val="0000FF"/>
              </a:buClr>
              <a:buFont typeface="Arial" pitchFamily="34" charset="0"/>
              <a:buChar char="•"/>
            </a:pPr>
            <a:r>
              <a:rPr lang="en-US" sz="2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rPr>
              <a:t>  </a:t>
            </a:r>
            <a:r>
              <a:rPr lang="en-US" sz="2800" b="1" dirty="0" smtClean="0">
                <a:ln>
                  <a:solidFill>
                    <a:srgbClr val="000000"/>
                  </a:solidFill>
                </a:ln>
                <a:solidFill>
                  <a:srgbClr val="FF0000"/>
                </a:solidFill>
                <a:effectLst>
                  <a:outerShdw blurRad="38100" dist="38100" dir="2700000" algn="tl">
                    <a:srgbClr val="000000">
                      <a:alpha val="43137"/>
                    </a:srgbClr>
                  </a:outerShdw>
                </a:effectLst>
                <a:latin typeface="Bookman Old Style" pitchFamily="18" charset="0"/>
              </a:rPr>
              <a:t>2 Chron. 36: 21</a:t>
            </a:r>
          </a:p>
          <a:p>
            <a:pPr>
              <a:buClr>
                <a:srgbClr val="0000FF"/>
              </a:buClr>
              <a:buFont typeface="Arial" pitchFamily="34" charset="0"/>
              <a:buChar char="•"/>
            </a:pPr>
            <a:endParaRPr lang="en-US" sz="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endParaRPr>
          </a:p>
          <a:p>
            <a:pPr>
              <a:buClr>
                <a:srgbClr val="0000FF"/>
              </a:buClr>
              <a:buFont typeface="Arial" pitchFamily="34" charset="0"/>
              <a:buChar char="•"/>
            </a:pPr>
            <a:r>
              <a:rPr lang="en-US" sz="2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rPr>
              <a:t>  </a:t>
            </a:r>
            <a:r>
              <a:rPr lang="en-US" sz="2800" b="1" dirty="0" smtClean="0">
                <a:ln>
                  <a:solidFill>
                    <a:srgbClr val="000000"/>
                  </a:solidFill>
                </a:ln>
                <a:solidFill>
                  <a:srgbClr val="FF0000"/>
                </a:solidFill>
                <a:effectLst>
                  <a:outerShdw blurRad="38100" dist="38100" dir="2700000" algn="tl">
                    <a:srgbClr val="000000">
                      <a:alpha val="43137"/>
                    </a:srgbClr>
                  </a:outerShdw>
                </a:effectLst>
                <a:latin typeface="Bookman Old Style" pitchFamily="18" charset="0"/>
              </a:rPr>
              <a:t>Jer. 29:  10</a:t>
            </a:r>
          </a:p>
          <a:p>
            <a:pPr>
              <a:buClr>
                <a:srgbClr val="0000FF"/>
              </a:buClr>
              <a:buFont typeface="Arial" pitchFamily="34" charset="0"/>
              <a:buChar char="•"/>
            </a:pPr>
            <a:endParaRPr lang="en-US" sz="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endParaRPr>
          </a:p>
          <a:p>
            <a:pPr>
              <a:buClr>
                <a:srgbClr val="0000FF"/>
              </a:buClr>
              <a:buFont typeface="Arial" pitchFamily="34" charset="0"/>
              <a:buChar char="•"/>
            </a:pPr>
            <a:r>
              <a:rPr lang="en-US" sz="2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rPr>
              <a:t>  </a:t>
            </a:r>
            <a:r>
              <a:rPr lang="en-US" sz="2800" b="1" dirty="0" smtClean="0">
                <a:ln>
                  <a:solidFill>
                    <a:srgbClr val="000000"/>
                  </a:solidFill>
                </a:ln>
                <a:solidFill>
                  <a:srgbClr val="FF0000"/>
                </a:solidFill>
                <a:effectLst>
                  <a:outerShdw blurRad="38100" dist="38100" dir="2700000" algn="tl">
                    <a:srgbClr val="000000">
                      <a:alpha val="43137"/>
                    </a:srgbClr>
                  </a:outerShdw>
                </a:effectLst>
                <a:latin typeface="Bookman Old Style" pitchFamily="18" charset="0"/>
              </a:rPr>
              <a:t>Dan. 9: 2</a:t>
            </a:r>
          </a:p>
          <a:p>
            <a:pPr>
              <a:buClr>
                <a:srgbClr val="0000FF"/>
              </a:buClr>
              <a:buFont typeface="Arial" pitchFamily="34" charset="0"/>
              <a:buChar char="•"/>
            </a:pPr>
            <a:endParaRPr lang="en-US" sz="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endParaRPr>
          </a:p>
          <a:p>
            <a:pPr>
              <a:buClr>
                <a:srgbClr val="0000FF"/>
              </a:buClr>
              <a:buFont typeface="Arial" pitchFamily="34" charset="0"/>
              <a:buChar char="•"/>
            </a:pPr>
            <a:r>
              <a:rPr lang="en-US" sz="2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rPr>
              <a:t>  </a:t>
            </a:r>
            <a:r>
              <a:rPr lang="en-US" sz="2800" b="1" dirty="0" smtClean="0">
                <a:ln>
                  <a:solidFill>
                    <a:srgbClr val="000000"/>
                  </a:solidFill>
                </a:ln>
                <a:solidFill>
                  <a:srgbClr val="FF0000"/>
                </a:solidFill>
                <a:effectLst>
                  <a:outerShdw blurRad="38100" dist="38100" dir="2700000" algn="tl">
                    <a:srgbClr val="000000">
                      <a:alpha val="43137"/>
                    </a:srgbClr>
                  </a:outerShdw>
                </a:effectLst>
                <a:latin typeface="Bookman Old Style" pitchFamily="18" charset="0"/>
              </a:rPr>
              <a:t>Zech. 1: 1</a:t>
            </a:r>
          </a:p>
          <a:p>
            <a:pPr>
              <a:buClr>
                <a:srgbClr val="0000FF"/>
              </a:buClr>
              <a:buFont typeface="Arial" pitchFamily="34" charset="0"/>
              <a:buChar char="•"/>
            </a:pPr>
            <a:endParaRPr lang="en-US" sz="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endParaRPr>
          </a:p>
          <a:p>
            <a:pPr>
              <a:buClr>
                <a:srgbClr val="0000FF"/>
              </a:buClr>
            </a:pPr>
            <a:endParaRPr lang="en-CA" sz="2400" b="1" dirty="0">
              <a:solidFill>
                <a:srgbClr val="000000"/>
              </a:solidFill>
              <a:effectLst>
                <a:outerShdw blurRad="38100" dist="38100" dir="2700000" algn="tl">
                  <a:srgbClr val="000000">
                    <a:alpha val="43137"/>
                  </a:srgbClr>
                </a:outerShdw>
              </a:effectLst>
            </a:endParaRPr>
          </a:p>
        </p:txBody>
      </p:sp>
      <p:pic>
        <p:nvPicPr>
          <p:cNvPr id="4098" name="Picture 2" descr="C:\Documents and Settings\HP_Administrator\My Documents\COLINS\GRAPHICS\BIBLE PICS\Exiles 4.tif"/>
          <p:cNvPicPr>
            <a:picLocks noChangeAspect="1" noChangeArrowheads="1"/>
          </p:cNvPicPr>
          <p:nvPr/>
        </p:nvPicPr>
        <p:blipFill>
          <a:blip r:embed="rId5">
            <a:lum contrast="20000"/>
          </a:blip>
          <a:srcRect/>
          <a:stretch>
            <a:fillRect/>
          </a:stretch>
        </p:blipFill>
        <p:spPr bwMode="auto">
          <a:xfrm>
            <a:off x="152400" y="2895600"/>
            <a:ext cx="2743200" cy="2819400"/>
          </a:xfrm>
          <a:prstGeom prst="ellipse">
            <a:avLst/>
          </a:prstGeom>
          <a:ln>
            <a:noFill/>
          </a:ln>
          <a:effectLst>
            <a:softEdge rad="112500"/>
          </a:effectLst>
        </p:spPr>
      </p:pic>
      <p:pic>
        <p:nvPicPr>
          <p:cNvPr id="9" name="Picture 32" descr="mesoavhammu.gif"/>
          <p:cNvPicPr>
            <a:picLocks noChangeAspect="1" noChangeArrowheads="1"/>
          </p:cNvPicPr>
          <p:nvPr/>
        </p:nvPicPr>
        <p:blipFill>
          <a:blip r:embed="rId6">
            <a:lum contrast="40000"/>
          </a:blip>
          <a:srcRect/>
          <a:stretch>
            <a:fillRect/>
          </a:stretch>
        </p:blipFill>
        <p:spPr bwMode="auto">
          <a:xfrm>
            <a:off x="5943600" y="3657600"/>
            <a:ext cx="3048000" cy="2590800"/>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 calcmode="lin" valueType="num">
                                      <p:cBhvr>
                                        <p:cTn id="7"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9" dur="500"/>
                                        <p:tgtEl>
                                          <p:spTgt spid="5">
                                            <p:txEl>
                                              <p:pRg st="4" end="4"/>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 calcmode="lin" valueType="num">
                                      <p:cBhvr>
                                        <p:cTn id="14"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16" dur="500"/>
                                        <p:tgtEl>
                                          <p:spTgt spid="5">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anim calcmode="lin" valueType="num">
                                      <p:cBhvr>
                                        <p:cTn id="21"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23" dur="500"/>
                                        <p:tgtEl>
                                          <p:spTgt spid="5">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5">
                                            <p:txEl>
                                              <p:pRg st="10" end="10"/>
                                            </p:txEl>
                                          </p:spTgt>
                                        </p:tgtEl>
                                        <p:attrNameLst>
                                          <p:attrName>style.visibility</p:attrName>
                                        </p:attrNameLst>
                                      </p:cBhvr>
                                      <p:to>
                                        <p:strVal val="visible"/>
                                      </p:to>
                                    </p:set>
                                    <p:anim calcmode="lin" valueType="num">
                                      <p:cBhvr>
                                        <p:cTn id="28" dur="500" fill="hold"/>
                                        <p:tgtEl>
                                          <p:spTgt spid="5">
                                            <p:txEl>
                                              <p:pRg st="10" end="10"/>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10" end="10"/>
                                            </p:txEl>
                                          </p:spTgt>
                                        </p:tgtEl>
                                        <p:attrNameLst>
                                          <p:attrName>ppt_h</p:attrName>
                                        </p:attrNameLst>
                                      </p:cBhvr>
                                      <p:tavLst>
                                        <p:tav tm="0">
                                          <p:val>
                                            <p:fltVal val="0"/>
                                          </p:val>
                                        </p:tav>
                                        <p:tav tm="100000">
                                          <p:val>
                                            <p:strVal val="#ppt_h"/>
                                          </p:val>
                                        </p:tav>
                                      </p:tavLst>
                                    </p:anim>
                                    <p:animEffect transition="in" filter="fade">
                                      <p:cBhvr>
                                        <p:cTn id="30"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6" name="Picture 1"/>
          <p:cNvPicPr>
            <a:picLocks noChangeAspect="1" noChangeArrowheads="1"/>
          </p:cNvPicPr>
          <p:nvPr/>
        </p:nvPicPr>
        <p:blipFill>
          <a:blip r:embed="rId3" cstate="print">
            <a:clrChange>
              <a:clrFrom>
                <a:srgbClr val="FFFFFF"/>
              </a:clrFrom>
              <a:clrTo>
                <a:srgbClr val="FFFFFF">
                  <a:alpha val="0"/>
                </a:srgbClr>
              </a:clrTo>
            </a:clrChange>
            <a:lum contrast="10000"/>
          </a:blip>
          <a:srcRect/>
          <a:stretch>
            <a:fillRect/>
          </a:stretch>
        </p:blipFill>
        <p:spPr bwMode="auto">
          <a:xfrm>
            <a:off x="-1" y="838200"/>
            <a:ext cx="1616169" cy="1981200"/>
          </a:xfrm>
          <a:prstGeom prst="ellipse">
            <a:avLst/>
          </a:prstGeom>
          <a:ln>
            <a:noFill/>
          </a:ln>
          <a:effectLst>
            <a:softEdge rad="112500"/>
          </a:effectLst>
        </p:spPr>
      </p:pic>
      <p:sp>
        <p:nvSpPr>
          <p:cNvPr id="8" name="Rectangle 7"/>
          <p:cNvSpPr/>
          <p:nvPr/>
        </p:nvSpPr>
        <p:spPr>
          <a:xfrm>
            <a:off x="342900" y="2743200"/>
            <a:ext cx="8458200" cy="3785652"/>
          </a:xfrm>
          <a:prstGeom prst="rect">
            <a:avLst/>
          </a:prstGeom>
          <a:effectLst>
            <a:outerShdw blurRad="50800" dist="38100" dir="2700000" algn="tl" rotWithShape="0">
              <a:prstClr val="black">
                <a:alpha val="40000"/>
              </a:prstClr>
            </a:outerShdw>
          </a:effectLst>
        </p:spPr>
        <p:txBody>
          <a:bodyPr wrap="square">
            <a:spAutoFit/>
          </a:bodyPr>
          <a:lstStyle/>
          <a:p>
            <a:r>
              <a:rPr lang="en-US" sz="2400" b="1" dirty="0" err="1" smtClean="0">
                <a:solidFill>
                  <a:srgbClr val="00FFFF"/>
                </a:solidFill>
              </a:rPr>
              <a:t>Psa</a:t>
            </a:r>
            <a:r>
              <a:rPr lang="en-US" sz="2400" b="1" dirty="0" smtClean="0">
                <a:solidFill>
                  <a:srgbClr val="00FFFF"/>
                </a:solidFill>
              </a:rPr>
              <a:t> 102:13  </a:t>
            </a:r>
            <a:r>
              <a:rPr lang="en-US" sz="2400" b="1" dirty="0" smtClean="0"/>
              <a:t>Thou </a:t>
            </a:r>
            <a:r>
              <a:rPr lang="en-US" sz="2400" b="1" dirty="0" err="1" smtClean="0"/>
              <a:t>shalt</a:t>
            </a:r>
            <a:r>
              <a:rPr lang="en-US" sz="2400" b="1" dirty="0" smtClean="0"/>
              <a:t> arise, and have </a:t>
            </a:r>
            <a:r>
              <a:rPr lang="en-US" sz="2400" b="1" dirty="0" smtClean="0">
                <a:solidFill>
                  <a:srgbClr val="080808"/>
                </a:solidFill>
              </a:rPr>
              <a:t>mercy upon Zion</a:t>
            </a:r>
            <a:r>
              <a:rPr lang="en-US" sz="2400" b="1" dirty="0" smtClean="0"/>
              <a:t>: for </a:t>
            </a:r>
            <a:r>
              <a:rPr lang="en-US" sz="2400" b="1" dirty="0" smtClean="0">
                <a:solidFill>
                  <a:srgbClr val="080808"/>
                </a:solidFill>
              </a:rPr>
              <a:t>the time </a:t>
            </a:r>
            <a:r>
              <a:rPr lang="en-US" sz="2400" b="1" dirty="0" smtClean="0"/>
              <a:t>to </a:t>
            </a:r>
            <a:r>
              <a:rPr lang="en-US" sz="2400" b="1" dirty="0" err="1" smtClean="0"/>
              <a:t>favour</a:t>
            </a:r>
            <a:r>
              <a:rPr lang="en-US" sz="2400" b="1" dirty="0" smtClean="0"/>
              <a:t> her, yea, </a:t>
            </a:r>
            <a:r>
              <a:rPr lang="en-US" sz="2400" b="1" dirty="0" smtClean="0">
                <a:solidFill>
                  <a:srgbClr val="080808"/>
                </a:solidFill>
              </a:rPr>
              <a:t>the set time</a:t>
            </a:r>
            <a:r>
              <a:rPr lang="en-US" sz="2400" b="1" dirty="0" smtClean="0"/>
              <a:t>, is come. </a:t>
            </a:r>
          </a:p>
          <a:p>
            <a:r>
              <a:rPr lang="en-US" sz="2400" b="1" dirty="0" smtClean="0"/>
              <a:t>:14  For thy servants take pleasure in her stones, and </a:t>
            </a:r>
            <a:r>
              <a:rPr lang="en-US" sz="2400" b="1" dirty="0" err="1" smtClean="0"/>
              <a:t>favour</a:t>
            </a:r>
            <a:r>
              <a:rPr lang="en-US" sz="2400" b="1" dirty="0" smtClean="0"/>
              <a:t> the dust thereof. </a:t>
            </a:r>
          </a:p>
          <a:p>
            <a:endParaRPr lang="en-US" sz="2400" b="1" dirty="0" smtClean="0"/>
          </a:p>
          <a:p>
            <a:r>
              <a:rPr lang="en-US" sz="2400" b="1" dirty="0" smtClean="0"/>
              <a:t>:15  So the heathen shall fear the name of the LORD, and all the kings of the earth thy glory. </a:t>
            </a:r>
          </a:p>
          <a:p>
            <a:endParaRPr lang="en-US" sz="2400" b="1" dirty="0" smtClean="0"/>
          </a:p>
          <a:p>
            <a:r>
              <a:rPr lang="en-US" sz="2400" b="1" dirty="0" smtClean="0"/>
              <a:t>:16  </a:t>
            </a:r>
            <a:r>
              <a:rPr lang="en-US" sz="2400" b="1" dirty="0" smtClean="0">
                <a:solidFill>
                  <a:srgbClr val="080808"/>
                </a:solidFill>
              </a:rPr>
              <a:t>When the LORD shall build up Zion</a:t>
            </a:r>
            <a:r>
              <a:rPr lang="en-US" sz="2400" b="1" dirty="0" smtClean="0"/>
              <a:t>, he shall appear </a:t>
            </a:r>
            <a:r>
              <a:rPr lang="en-US" sz="2400" b="1" dirty="0" smtClean="0">
                <a:solidFill>
                  <a:srgbClr val="080808"/>
                </a:solidFill>
              </a:rPr>
              <a:t>in his glory</a:t>
            </a:r>
            <a:r>
              <a:rPr lang="en-US" sz="2400" b="1" dirty="0" smtClean="0"/>
              <a:t>.       </a:t>
            </a:r>
            <a:r>
              <a:rPr lang="en-US" sz="2400" b="1" dirty="0" smtClean="0">
                <a:solidFill>
                  <a:srgbClr val="00FFFF"/>
                </a:solidFill>
              </a:rPr>
              <a:t>(“Remember Shiloh!”)</a:t>
            </a:r>
            <a:endParaRPr lang="en-CA" sz="2400" b="1" dirty="0">
              <a:solidFill>
                <a:srgbClr val="00FFFF"/>
              </a:solidFill>
            </a:endParaRPr>
          </a:p>
        </p:txBody>
      </p:sp>
      <p:sp>
        <p:nvSpPr>
          <p:cNvPr id="10" name="Rectangle 9"/>
          <p:cNvSpPr/>
          <p:nvPr/>
        </p:nvSpPr>
        <p:spPr>
          <a:xfrm>
            <a:off x="1447800" y="1524000"/>
            <a:ext cx="458324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0000CC"/>
                </a:solidFill>
                <a:effectLst>
                  <a:outerShdw blurRad="50800" dist="38100" algn="l" rotWithShape="0">
                    <a:prstClr val="black">
                      <a:alpha val="40000"/>
                    </a:prstClr>
                  </a:outerShdw>
                </a:effectLst>
              </a:rPr>
              <a:t>A “set </a:t>
            </a:r>
            <a:r>
              <a:rPr lang="en-US" sz="5400" b="1" dirty="0" smtClean="0">
                <a:ln w="11430"/>
                <a:solidFill>
                  <a:srgbClr val="0000CC"/>
                </a:solidFill>
                <a:effectLst>
                  <a:outerShdw blurRad="50800" dist="38100" algn="l" rotWithShape="0">
                    <a:prstClr val="black">
                      <a:alpha val="40000"/>
                    </a:prstClr>
                  </a:outerShdw>
                </a:effectLst>
              </a:rPr>
              <a:t>time”?</a:t>
            </a:r>
            <a:endParaRPr lang="en-US" sz="5400" b="1" cap="none" spc="0" dirty="0">
              <a:ln w="11430"/>
              <a:solidFill>
                <a:srgbClr val="0000CC"/>
              </a:solidFill>
              <a:effectLst>
                <a:outerShdw blurRad="50800" dist="38100" algn="l" rotWithShape="0">
                  <a:prstClr val="black">
                    <a:alpha val="40000"/>
                  </a:prstClr>
                </a:outerShdw>
              </a:effectLst>
            </a:endParaRPr>
          </a:p>
        </p:txBody>
      </p:sp>
      <p:pic>
        <p:nvPicPr>
          <p:cNvPr id="1026" name="Picture 2"/>
          <p:cNvPicPr>
            <a:picLocks noChangeAspect="1" noChangeArrowheads="1"/>
          </p:cNvPicPr>
          <p:nvPr/>
        </p:nvPicPr>
        <p:blipFill>
          <a:blip r:embed="rId4">
            <a:lum contrast="10000"/>
          </a:blip>
          <a:srcRect/>
          <a:stretch>
            <a:fillRect/>
          </a:stretch>
        </p:blipFill>
        <p:spPr bwMode="auto">
          <a:xfrm>
            <a:off x="5857876" y="762001"/>
            <a:ext cx="2957512" cy="2057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6" name="Picture 1"/>
          <p:cNvPicPr>
            <a:picLocks noChangeAspect="1" noChangeArrowheads="1"/>
          </p:cNvPicPr>
          <p:nvPr/>
        </p:nvPicPr>
        <p:blipFill>
          <a:blip r:embed="rId3" cstate="print">
            <a:clrChange>
              <a:clrFrom>
                <a:srgbClr val="FFFFFF"/>
              </a:clrFrom>
              <a:clrTo>
                <a:srgbClr val="FFFFFF">
                  <a:alpha val="0"/>
                </a:srgbClr>
              </a:clrTo>
            </a:clrChange>
            <a:lum contrast="10000"/>
          </a:blip>
          <a:srcRect/>
          <a:stretch>
            <a:fillRect/>
          </a:stretch>
        </p:blipFill>
        <p:spPr bwMode="auto">
          <a:xfrm>
            <a:off x="6781800" y="685800"/>
            <a:ext cx="1447800" cy="1774804"/>
          </a:xfrm>
          <a:prstGeom prst="ellipse">
            <a:avLst/>
          </a:prstGeom>
          <a:ln>
            <a:noFill/>
          </a:ln>
          <a:effectLst>
            <a:softEdge rad="112500"/>
          </a:effectLst>
        </p:spPr>
      </p:pic>
      <p:pic>
        <p:nvPicPr>
          <p:cNvPr id="4" name="Picture 20" descr="Scroll 11"/>
          <p:cNvPicPr>
            <a:picLocks noChangeAspect="1" noChangeArrowheads="1"/>
          </p:cNvPicPr>
          <p:nvPr/>
        </p:nvPicPr>
        <p:blipFill>
          <a:blip r:embed="rId4">
            <a:lum contrast="20000"/>
          </a:blip>
          <a:srcRect/>
          <a:stretch>
            <a:fillRect/>
          </a:stretch>
        </p:blipFill>
        <p:spPr bwMode="auto">
          <a:xfrm>
            <a:off x="2133600" y="1066800"/>
            <a:ext cx="5257800" cy="5791200"/>
          </a:xfrm>
          <a:prstGeom prst="rect">
            <a:avLst/>
          </a:prstGeom>
          <a:noFill/>
          <a:ln w="9525">
            <a:noFill/>
            <a:miter lim="800000"/>
            <a:headEnd/>
            <a:tailEnd/>
          </a:ln>
        </p:spPr>
      </p:pic>
      <p:sp>
        <p:nvSpPr>
          <p:cNvPr id="5" name="TextBox 4"/>
          <p:cNvSpPr txBox="1"/>
          <p:nvPr/>
        </p:nvSpPr>
        <p:spPr>
          <a:xfrm>
            <a:off x="3124200" y="1905000"/>
            <a:ext cx="3733800" cy="4524315"/>
          </a:xfrm>
          <a:prstGeom prst="rect">
            <a:avLst/>
          </a:prstGeom>
          <a:noFill/>
        </p:spPr>
        <p:txBody>
          <a:bodyPr wrap="square" rtlCol="0">
            <a:spAutoFit/>
          </a:bodyPr>
          <a:lstStyle/>
          <a:p>
            <a:pPr algn="ctr"/>
            <a:r>
              <a:rPr lang="en-US" sz="3200" b="1" dirty="0" smtClean="0">
                <a:ln>
                  <a:solidFill>
                    <a:srgbClr val="000000"/>
                  </a:solidFill>
                </a:ln>
                <a:solidFill>
                  <a:srgbClr val="0000FF"/>
                </a:solidFill>
                <a:effectLst>
                  <a:outerShdw blurRad="38100" dist="38100" dir="2700000" algn="tl">
                    <a:srgbClr val="000000">
                      <a:alpha val="43137"/>
                    </a:srgbClr>
                  </a:outerShdw>
                </a:effectLst>
                <a:latin typeface="Bookman Old Style" pitchFamily="18" charset="0"/>
              </a:rPr>
              <a:t>“70  Years”</a:t>
            </a:r>
          </a:p>
          <a:p>
            <a:pPr algn="ctr"/>
            <a:endParaRPr lang="en-US" sz="2400" b="1" dirty="0" smtClean="0">
              <a:solidFill>
                <a:srgbClr val="000000"/>
              </a:solidFill>
              <a:effectLst>
                <a:outerShdw blurRad="38100" dist="38100" dir="2700000" algn="tl">
                  <a:srgbClr val="000000">
                    <a:alpha val="43137"/>
                  </a:srgbClr>
                </a:outerShdw>
              </a:effectLst>
            </a:endParaRPr>
          </a:p>
          <a:p>
            <a:pPr>
              <a:buClr>
                <a:srgbClr val="0000FF"/>
              </a:buClr>
              <a:buFont typeface="Arial" pitchFamily="34" charset="0"/>
              <a:buChar char="•"/>
            </a:pPr>
            <a:r>
              <a:rPr lang="en-US" sz="2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rPr>
              <a:t>  </a:t>
            </a:r>
            <a:r>
              <a:rPr lang="en-US" sz="2800" b="1" dirty="0" smtClean="0">
                <a:ln>
                  <a:solidFill>
                    <a:srgbClr val="000000"/>
                  </a:solidFill>
                </a:ln>
                <a:solidFill>
                  <a:srgbClr val="FF0000"/>
                </a:solidFill>
                <a:effectLst>
                  <a:outerShdw blurRad="38100" dist="38100" dir="2700000" algn="tl">
                    <a:srgbClr val="000000">
                      <a:alpha val="43137"/>
                    </a:srgbClr>
                  </a:outerShdw>
                </a:effectLst>
                <a:latin typeface="Bookman Old Style" pitchFamily="18" charset="0"/>
              </a:rPr>
              <a:t>Jer. 25: 11, 12 **</a:t>
            </a:r>
          </a:p>
          <a:p>
            <a:pPr>
              <a:buClr>
                <a:srgbClr val="0000FF"/>
              </a:buClr>
              <a:buFont typeface="Arial" pitchFamily="34" charset="0"/>
              <a:buChar char="•"/>
            </a:pPr>
            <a:endParaRPr lang="en-US" sz="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endParaRPr>
          </a:p>
          <a:p>
            <a:pPr>
              <a:buClr>
                <a:srgbClr val="0000FF"/>
              </a:buClr>
              <a:buFont typeface="Arial" pitchFamily="34" charset="0"/>
              <a:buChar char="•"/>
            </a:pPr>
            <a:r>
              <a:rPr lang="en-US" sz="2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rPr>
              <a:t>  </a:t>
            </a:r>
            <a:r>
              <a:rPr lang="en-US" sz="2800" b="1" dirty="0" smtClean="0">
                <a:ln>
                  <a:solidFill>
                    <a:srgbClr val="000000"/>
                  </a:solidFill>
                </a:ln>
                <a:solidFill>
                  <a:srgbClr val="FF0000"/>
                </a:solidFill>
                <a:effectLst>
                  <a:outerShdw blurRad="38100" dist="38100" dir="2700000" algn="tl">
                    <a:srgbClr val="000000">
                      <a:alpha val="43137"/>
                    </a:srgbClr>
                  </a:outerShdw>
                </a:effectLst>
                <a:latin typeface="Bookman Old Style" pitchFamily="18" charset="0"/>
              </a:rPr>
              <a:t>2 Chron. 36: 21</a:t>
            </a:r>
          </a:p>
          <a:p>
            <a:pPr>
              <a:buClr>
                <a:srgbClr val="0000FF"/>
              </a:buClr>
              <a:buFont typeface="Arial" pitchFamily="34" charset="0"/>
              <a:buChar char="•"/>
            </a:pPr>
            <a:endParaRPr lang="en-US" sz="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endParaRPr>
          </a:p>
          <a:p>
            <a:pPr>
              <a:buClr>
                <a:srgbClr val="0000FF"/>
              </a:buClr>
              <a:buFont typeface="Arial" pitchFamily="34" charset="0"/>
              <a:buChar char="•"/>
            </a:pPr>
            <a:r>
              <a:rPr lang="en-US" sz="2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rPr>
              <a:t>  </a:t>
            </a:r>
            <a:r>
              <a:rPr lang="en-US" sz="2800" b="1" dirty="0" smtClean="0">
                <a:ln>
                  <a:solidFill>
                    <a:srgbClr val="000000"/>
                  </a:solidFill>
                </a:ln>
                <a:solidFill>
                  <a:srgbClr val="FF0000"/>
                </a:solidFill>
                <a:effectLst>
                  <a:outerShdw blurRad="38100" dist="38100" dir="2700000" algn="tl">
                    <a:srgbClr val="000000">
                      <a:alpha val="43137"/>
                    </a:srgbClr>
                  </a:outerShdw>
                </a:effectLst>
                <a:latin typeface="Bookman Old Style" pitchFamily="18" charset="0"/>
              </a:rPr>
              <a:t>Jer. 29:  10</a:t>
            </a:r>
          </a:p>
          <a:p>
            <a:pPr>
              <a:buClr>
                <a:srgbClr val="0000FF"/>
              </a:buClr>
              <a:buFont typeface="Arial" pitchFamily="34" charset="0"/>
              <a:buChar char="•"/>
            </a:pPr>
            <a:endParaRPr lang="en-US" sz="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endParaRPr>
          </a:p>
          <a:p>
            <a:pPr>
              <a:buClr>
                <a:srgbClr val="0000FF"/>
              </a:buClr>
              <a:buFont typeface="Arial" pitchFamily="34" charset="0"/>
              <a:buChar char="•"/>
            </a:pPr>
            <a:r>
              <a:rPr lang="en-US" sz="2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rPr>
              <a:t>  </a:t>
            </a:r>
            <a:r>
              <a:rPr lang="en-US" sz="2800" b="1" dirty="0" smtClean="0">
                <a:ln>
                  <a:solidFill>
                    <a:srgbClr val="000000"/>
                  </a:solidFill>
                </a:ln>
                <a:solidFill>
                  <a:srgbClr val="FF0000"/>
                </a:solidFill>
                <a:effectLst>
                  <a:outerShdw blurRad="38100" dist="38100" dir="2700000" algn="tl">
                    <a:srgbClr val="000000">
                      <a:alpha val="43137"/>
                    </a:srgbClr>
                  </a:outerShdw>
                </a:effectLst>
                <a:latin typeface="Bookman Old Style" pitchFamily="18" charset="0"/>
              </a:rPr>
              <a:t>Dan. 9: 2</a:t>
            </a:r>
          </a:p>
          <a:p>
            <a:pPr>
              <a:buClr>
                <a:srgbClr val="0000FF"/>
              </a:buClr>
              <a:buFont typeface="Arial" pitchFamily="34" charset="0"/>
              <a:buChar char="•"/>
            </a:pPr>
            <a:endParaRPr lang="en-US" sz="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endParaRPr>
          </a:p>
          <a:p>
            <a:pPr>
              <a:buClr>
                <a:srgbClr val="0000FF"/>
              </a:buClr>
              <a:buFont typeface="Arial" pitchFamily="34" charset="0"/>
              <a:buChar char="•"/>
            </a:pPr>
            <a:r>
              <a:rPr lang="en-US" sz="2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rPr>
              <a:t>  </a:t>
            </a:r>
            <a:r>
              <a:rPr lang="en-US" sz="2800" b="1" dirty="0" smtClean="0">
                <a:ln>
                  <a:solidFill>
                    <a:srgbClr val="000000"/>
                  </a:solidFill>
                </a:ln>
                <a:solidFill>
                  <a:srgbClr val="FF0000"/>
                </a:solidFill>
                <a:effectLst>
                  <a:outerShdw blurRad="38100" dist="38100" dir="2700000" algn="tl">
                    <a:srgbClr val="000000">
                      <a:alpha val="43137"/>
                    </a:srgbClr>
                  </a:outerShdw>
                </a:effectLst>
                <a:latin typeface="Bookman Old Style" pitchFamily="18" charset="0"/>
              </a:rPr>
              <a:t>Zech. 1: 1</a:t>
            </a:r>
          </a:p>
          <a:p>
            <a:pPr>
              <a:buClr>
                <a:srgbClr val="0000FF"/>
              </a:buClr>
              <a:buFont typeface="Arial" pitchFamily="34" charset="0"/>
              <a:buChar char="•"/>
            </a:pPr>
            <a:endParaRPr lang="en-US" sz="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endParaRPr>
          </a:p>
          <a:p>
            <a:pPr>
              <a:buClr>
                <a:srgbClr val="0000FF"/>
              </a:buClr>
              <a:buFont typeface="Arial" pitchFamily="34" charset="0"/>
              <a:buChar char="•"/>
            </a:pPr>
            <a:r>
              <a:rPr lang="en-US" sz="28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rPr>
              <a:t>  </a:t>
            </a:r>
            <a:r>
              <a:rPr lang="en-US" sz="2800" b="1" dirty="0" smtClean="0">
                <a:ln>
                  <a:solidFill>
                    <a:srgbClr val="000000"/>
                  </a:solidFill>
                </a:ln>
                <a:solidFill>
                  <a:srgbClr val="FF0000"/>
                </a:solidFill>
                <a:effectLst>
                  <a:outerShdw blurRad="38100" dist="38100" dir="2700000" algn="tl">
                    <a:srgbClr val="000000">
                      <a:alpha val="43137"/>
                    </a:srgbClr>
                  </a:outerShdw>
                </a:effectLst>
                <a:latin typeface="Bookman Old Style" pitchFamily="18" charset="0"/>
              </a:rPr>
              <a:t>Zech.  7: 5 </a:t>
            </a:r>
            <a:r>
              <a:rPr lang="en-US" sz="2800" b="1" dirty="0" smtClean="0">
                <a:solidFill>
                  <a:srgbClr val="FF0000"/>
                </a:solidFill>
                <a:effectLst>
                  <a:outerShdw blurRad="38100" dist="38100" dir="2700000" algn="tl">
                    <a:srgbClr val="000000">
                      <a:alpha val="43137"/>
                    </a:srgbClr>
                  </a:outerShdw>
                </a:effectLst>
                <a:latin typeface="Bookman Old Style" pitchFamily="18" charset="0"/>
              </a:rPr>
              <a:t>**</a:t>
            </a:r>
          </a:p>
          <a:p>
            <a:pPr>
              <a:buFont typeface="Arial" pitchFamily="34" charset="0"/>
              <a:buChar char="•"/>
            </a:pPr>
            <a:endParaRPr lang="en-CA" sz="2400" b="1" dirty="0">
              <a:solidFill>
                <a:srgbClr val="000000"/>
              </a:solidFill>
              <a:effectLst>
                <a:outerShdw blurRad="38100" dist="38100" dir="2700000" algn="tl">
                  <a:srgbClr val="000000">
                    <a:alpha val="43137"/>
                  </a:srgbClr>
                </a:outerShdw>
              </a:effectLst>
            </a:endParaRPr>
          </a:p>
        </p:txBody>
      </p:sp>
      <p:pic>
        <p:nvPicPr>
          <p:cNvPr id="4098" name="Picture 2" descr="C:\Documents and Settings\HP_Administrator\My Documents\COLINS\GRAPHICS\BIBLE PICS\Exiles 4.tif"/>
          <p:cNvPicPr>
            <a:picLocks noChangeAspect="1" noChangeArrowheads="1"/>
          </p:cNvPicPr>
          <p:nvPr/>
        </p:nvPicPr>
        <p:blipFill>
          <a:blip r:embed="rId5">
            <a:lum contrast="20000"/>
          </a:blip>
          <a:srcRect/>
          <a:stretch>
            <a:fillRect/>
          </a:stretch>
        </p:blipFill>
        <p:spPr bwMode="auto">
          <a:xfrm>
            <a:off x="152400" y="2895600"/>
            <a:ext cx="2743200" cy="2819400"/>
          </a:xfrm>
          <a:prstGeom prst="ellipse">
            <a:avLst/>
          </a:prstGeom>
          <a:ln>
            <a:noFill/>
          </a:ln>
          <a:effectLst>
            <a:softEdge rad="112500"/>
          </a:effectLst>
        </p:spPr>
      </p:pic>
      <p:pic>
        <p:nvPicPr>
          <p:cNvPr id="9" name="Picture 32" descr="mesoavhammu.gif"/>
          <p:cNvPicPr>
            <a:picLocks noChangeAspect="1" noChangeArrowheads="1"/>
          </p:cNvPicPr>
          <p:nvPr/>
        </p:nvPicPr>
        <p:blipFill>
          <a:blip r:embed="rId6">
            <a:lum contrast="20000"/>
          </a:blip>
          <a:srcRect/>
          <a:stretch>
            <a:fillRect/>
          </a:stretch>
        </p:blipFill>
        <p:spPr bwMode="auto">
          <a:xfrm>
            <a:off x="6019800" y="3657600"/>
            <a:ext cx="2788699" cy="2209800"/>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 calcmode="lin" valueType="num">
                                      <p:cBhvr>
                                        <p:cTn id="7"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9" dur="500"/>
                                        <p:tgtEl>
                                          <p:spTgt spid="5">
                                            <p:txEl>
                                              <p:pRg st="4" end="4"/>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 calcmode="lin" valueType="num">
                                      <p:cBhvr>
                                        <p:cTn id="14"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16" dur="500"/>
                                        <p:tgtEl>
                                          <p:spTgt spid="5">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anim calcmode="lin" valueType="num">
                                      <p:cBhvr>
                                        <p:cTn id="21"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23" dur="500"/>
                                        <p:tgtEl>
                                          <p:spTgt spid="5">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5">
                                            <p:txEl>
                                              <p:pRg st="10" end="10"/>
                                            </p:txEl>
                                          </p:spTgt>
                                        </p:tgtEl>
                                        <p:attrNameLst>
                                          <p:attrName>style.visibility</p:attrName>
                                        </p:attrNameLst>
                                      </p:cBhvr>
                                      <p:to>
                                        <p:strVal val="visible"/>
                                      </p:to>
                                    </p:set>
                                    <p:anim calcmode="lin" valueType="num">
                                      <p:cBhvr>
                                        <p:cTn id="28" dur="500" fill="hold"/>
                                        <p:tgtEl>
                                          <p:spTgt spid="5">
                                            <p:txEl>
                                              <p:pRg st="10" end="10"/>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10" end="10"/>
                                            </p:txEl>
                                          </p:spTgt>
                                        </p:tgtEl>
                                        <p:attrNameLst>
                                          <p:attrName>ppt_h</p:attrName>
                                        </p:attrNameLst>
                                      </p:cBhvr>
                                      <p:tavLst>
                                        <p:tav tm="0">
                                          <p:val>
                                            <p:fltVal val="0"/>
                                          </p:val>
                                        </p:tav>
                                        <p:tav tm="100000">
                                          <p:val>
                                            <p:strVal val="#ppt_h"/>
                                          </p:val>
                                        </p:tav>
                                      </p:tavLst>
                                    </p:anim>
                                    <p:animEffect transition="in" filter="fade">
                                      <p:cBhvr>
                                        <p:cTn id="30" dur="500"/>
                                        <p:tgtEl>
                                          <p:spTgt spid="5">
                                            <p:txEl>
                                              <p:pRg st="10" end="1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5">
                                            <p:txEl>
                                              <p:pRg st="12" end="12"/>
                                            </p:txEl>
                                          </p:spTgt>
                                        </p:tgtEl>
                                        <p:attrNameLst>
                                          <p:attrName>style.visibility</p:attrName>
                                        </p:attrNameLst>
                                      </p:cBhvr>
                                      <p:to>
                                        <p:strVal val="visible"/>
                                      </p:to>
                                    </p:set>
                                    <p:anim calcmode="lin" valueType="num">
                                      <p:cBhvr>
                                        <p:cTn id="35" dur="500" fill="hold"/>
                                        <p:tgtEl>
                                          <p:spTgt spid="5">
                                            <p:txEl>
                                              <p:pRg st="12" end="12"/>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12" end="12"/>
                                            </p:txEl>
                                          </p:spTgt>
                                        </p:tgtEl>
                                        <p:attrNameLst>
                                          <p:attrName>ppt_h</p:attrName>
                                        </p:attrNameLst>
                                      </p:cBhvr>
                                      <p:tavLst>
                                        <p:tav tm="0">
                                          <p:val>
                                            <p:fltVal val="0"/>
                                          </p:val>
                                        </p:tav>
                                        <p:tav tm="100000">
                                          <p:val>
                                            <p:strVal val="#ppt_h"/>
                                          </p:val>
                                        </p:tav>
                                      </p:tavLst>
                                    </p:anim>
                                    <p:animEffect transition="in" filter="fade">
                                      <p:cBhvr>
                                        <p:cTn id="37" dur="5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4" name="Picture 20" descr="Scroll 11"/>
          <p:cNvPicPr>
            <a:picLocks noChangeAspect="1" noChangeArrowheads="1"/>
          </p:cNvPicPr>
          <p:nvPr/>
        </p:nvPicPr>
        <p:blipFill>
          <a:blip r:embed="rId3">
            <a:lum contrast="10000"/>
          </a:blip>
          <a:srcRect/>
          <a:stretch>
            <a:fillRect/>
          </a:stretch>
        </p:blipFill>
        <p:spPr bwMode="auto">
          <a:xfrm>
            <a:off x="990600" y="838200"/>
            <a:ext cx="6553200" cy="5791200"/>
          </a:xfrm>
          <a:prstGeom prst="rect">
            <a:avLst/>
          </a:prstGeom>
          <a:noFill/>
          <a:ln w="9525">
            <a:noFill/>
            <a:miter lim="800000"/>
            <a:headEnd/>
            <a:tailEnd/>
          </a:ln>
        </p:spPr>
      </p:pic>
      <p:sp>
        <p:nvSpPr>
          <p:cNvPr id="5" name="TextBox 4"/>
          <p:cNvSpPr txBox="1"/>
          <p:nvPr/>
        </p:nvSpPr>
        <p:spPr>
          <a:xfrm>
            <a:off x="2095500" y="1905000"/>
            <a:ext cx="4953000" cy="3862596"/>
          </a:xfrm>
          <a:prstGeom prst="rect">
            <a:avLst/>
          </a:prstGeom>
          <a:noFill/>
        </p:spPr>
        <p:txBody>
          <a:bodyPr wrap="square" rtlCol="0">
            <a:spAutoFit/>
          </a:bodyPr>
          <a:lstStyle/>
          <a:p>
            <a:pPr algn="ctr"/>
            <a:r>
              <a:rPr lang="en-US" sz="4000" b="1" dirty="0" smtClean="0">
                <a:ln>
                  <a:solidFill>
                    <a:srgbClr val="000000"/>
                  </a:solidFill>
                </a:ln>
                <a:solidFill>
                  <a:srgbClr val="0000FF"/>
                </a:solidFill>
                <a:effectLst>
                  <a:outerShdw blurRad="38100" dist="38100" dir="2700000" algn="tl">
                    <a:srgbClr val="000000">
                      <a:alpha val="43137"/>
                    </a:srgbClr>
                  </a:outerShdw>
                </a:effectLst>
                <a:latin typeface="Bookman Old Style" pitchFamily="18" charset="0"/>
              </a:rPr>
              <a:t>Zech.7:1-5;  8:19</a:t>
            </a:r>
          </a:p>
          <a:p>
            <a:pPr algn="ctr"/>
            <a:endParaRPr lang="en-US" sz="1000" b="1" dirty="0" smtClean="0">
              <a:solidFill>
                <a:srgbClr val="0000FF"/>
              </a:solidFill>
              <a:effectLst>
                <a:outerShdw blurRad="38100" dist="38100" dir="2700000" algn="tl">
                  <a:srgbClr val="000000">
                    <a:alpha val="43137"/>
                  </a:srgbClr>
                </a:outerShdw>
              </a:effectLst>
              <a:latin typeface="Bookman Old Style" pitchFamily="18" charset="0"/>
            </a:endParaRPr>
          </a:p>
          <a:p>
            <a:pPr algn="ctr"/>
            <a:r>
              <a:rPr lang="en-US" sz="3200" b="1" dirty="0" smtClean="0">
                <a:ln>
                  <a:solidFill>
                    <a:srgbClr val="000000"/>
                  </a:solidFill>
                </a:ln>
                <a:solidFill>
                  <a:srgbClr val="800080"/>
                </a:solidFill>
                <a:effectLst>
                  <a:outerShdw blurRad="38100" dist="38100" dir="2700000" algn="tl">
                    <a:srgbClr val="000000">
                      <a:alpha val="43137"/>
                    </a:srgbClr>
                  </a:outerShdw>
                </a:effectLst>
                <a:latin typeface="Bookman Old Style" pitchFamily="18" charset="0"/>
              </a:rPr>
              <a:t>Fast or Rejoice?</a:t>
            </a:r>
          </a:p>
          <a:p>
            <a:pPr algn="ctr"/>
            <a:endParaRPr lang="en-US" sz="1100" b="1" dirty="0" smtClean="0">
              <a:solidFill>
                <a:srgbClr val="000000"/>
              </a:solidFill>
              <a:effectLst>
                <a:outerShdw blurRad="38100" dist="38100" dir="2700000" algn="tl">
                  <a:srgbClr val="000000">
                    <a:alpha val="43137"/>
                  </a:srgbClr>
                </a:outerShdw>
              </a:effectLst>
            </a:endParaRPr>
          </a:p>
          <a:p>
            <a:pPr>
              <a:buClr>
                <a:srgbClr val="0000FF"/>
              </a:buClr>
              <a:buFont typeface="Arial" pitchFamily="34" charset="0"/>
              <a:buChar char="•"/>
            </a:pPr>
            <a:r>
              <a:rPr lang="en-US" sz="3200" b="1" dirty="0" smtClean="0">
                <a:solidFill>
                  <a:srgbClr val="000000"/>
                </a:solidFill>
                <a:effectLst>
                  <a:outerShdw blurRad="38100" dist="38100" dir="2700000" algn="tl">
                    <a:srgbClr val="000000">
                      <a:alpha val="43137"/>
                    </a:srgbClr>
                  </a:outerShdw>
                </a:effectLst>
                <a:latin typeface="Bookman Old Style" pitchFamily="18" charset="0"/>
              </a:rPr>
              <a:t>  4</a:t>
            </a:r>
            <a:r>
              <a:rPr lang="en-US" sz="3200" b="1" baseline="30000" dirty="0" smtClean="0">
                <a:solidFill>
                  <a:srgbClr val="000000"/>
                </a:solidFill>
                <a:effectLst>
                  <a:outerShdw blurRad="38100" dist="38100" dir="2700000" algn="tl">
                    <a:srgbClr val="000000">
                      <a:alpha val="43137"/>
                    </a:srgbClr>
                  </a:outerShdw>
                </a:effectLst>
                <a:latin typeface="Bookman Old Style" pitchFamily="18" charset="0"/>
              </a:rPr>
              <a:t>th</a:t>
            </a:r>
            <a:r>
              <a:rPr lang="en-US" sz="3200" b="1" dirty="0" smtClean="0">
                <a:solidFill>
                  <a:srgbClr val="000000"/>
                </a:solidFill>
                <a:effectLst>
                  <a:outerShdw blurRad="38100" dist="38100" dir="2700000" algn="tl">
                    <a:srgbClr val="000000">
                      <a:alpha val="43137"/>
                    </a:srgbClr>
                  </a:outerShdw>
                </a:effectLst>
                <a:latin typeface="Bookman Old Style" pitchFamily="18" charset="0"/>
              </a:rPr>
              <a:t> mo.  </a:t>
            </a:r>
            <a:r>
              <a:rPr lang="en-US" sz="2800" b="1" dirty="0" smtClean="0">
                <a:ln>
                  <a:solidFill>
                    <a:schemeClr val="bg2"/>
                  </a:solidFill>
                </a:ln>
                <a:solidFill>
                  <a:srgbClr val="FF0000"/>
                </a:solidFill>
                <a:effectLst>
                  <a:outerShdw blurRad="38100" dist="38100" dir="2700000" algn="tl">
                    <a:srgbClr val="000000">
                      <a:alpha val="43137"/>
                    </a:srgbClr>
                  </a:outerShdw>
                </a:effectLst>
                <a:latin typeface="Bookman Old Style" pitchFamily="18" charset="0"/>
              </a:rPr>
              <a:t>Jer. 39: 2-</a:t>
            </a:r>
            <a:r>
              <a:rPr lang="en-US" sz="3200" b="1" dirty="0" smtClean="0">
                <a:ln>
                  <a:solidFill>
                    <a:schemeClr val="bg2"/>
                  </a:solidFill>
                </a:ln>
                <a:solidFill>
                  <a:srgbClr val="FF0000"/>
                </a:solidFill>
                <a:effectLst>
                  <a:outerShdw blurRad="38100" dist="38100" dir="2700000" algn="tl">
                    <a:srgbClr val="000000">
                      <a:alpha val="43137"/>
                    </a:srgbClr>
                  </a:outerShdw>
                </a:effectLst>
                <a:latin typeface="Bookman Old Style" pitchFamily="18" charset="0"/>
              </a:rPr>
              <a:t>3</a:t>
            </a:r>
            <a:endParaRPr lang="en-US" sz="2400" b="1" dirty="0" smtClean="0">
              <a:ln>
                <a:solidFill>
                  <a:schemeClr val="bg2"/>
                </a:solidFill>
              </a:ln>
              <a:solidFill>
                <a:srgbClr val="FF0000"/>
              </a:solidFill>
              <a:effectLst>
                <a:outerShdw blurRad="38100" dist="38100" dir="2700000" algn="tl">
                  <a:srgbClr val="000000">
                    <a:alpha val="43137"/>
                  </a:srgbClr>
                </a:outerShdw>
              </a:effectLst>
              <a:latin typeface="Bookman Old Style" pitchFamily="18" charset="0"/>
            </a:endParaRPr>
          </a:p>
          <a:p>
            <a:pPr>
              <a:buClr>
                <a:srgbClr val="0000FF"/>
              </a:buClr>
              <a:buFont typeface="Arial" pitchFamily="34" charset="0"/>
              <a:buChar char="•"/>
            </a:pPr>
            <a:endParaRPr lang="en-US" sz="800" b="1" dirty="0" smtClean="0">
              <a:solidFill>
                <a:srgbClr val="000000"/>
              </a:solidFill>
              <a:effectLst>
                <a:outerShdw blurRad="38100" dist="38100" dir="2700000" algn="tl">
                  <a:srgbClr val="000000">
                    <a:alpha val="43137"/>
                  </a:srgbClr>
                </a:outerShdw>
              </a:effectLst>
              <a:latin typeface="Bookman Old Style" pitchFamily="18" charset="0"/>
            </a:endParaRPr>
          </a:p>
          <a:p>
            <a:pPr>
              <a:buClr>
                <a:srgbClr val="0000FF"/>
              </a:buClr>
              <a:buFont typeface="Arial" pitchFamily="34" charset="0"/>
              <a:buChar char="•"/>
            </a:pPr>
            <a:r>
              <a:rPr lang="en-US" sz="3200" b="1" dirty="0" smtClean="0">
                <a:solidFill>
                  <a:srgbClr val="000000"/>
                </a:solidFill>
                <a:effectLst>
                  <a:outerShdw blurRad="38100" dist="38100" dir="2700000" algn="tl">
                    <a:srgbClr val="000000">
                      <a:alpha val="43137"/>
                    </a:srgbClr>
                  </a:outerShdw>
                </a:effectLst>
                <a:latin typeface="Bookman Old Style" pitchFamily="18" charset="0"/>
              </a:rPr>
              <a:t>  5</a:t>
            </a:r>
            <a:r>
              <a:rPr lang="en-US" sz="3200" b="1" baseline="30000" dirty="0" smtClean="0">
                <a:solidFill>
                  <a:srgbClr val="000000"/>
                </a:solidFill>
                <a:effectLst>
                  <a:outerShdw blurRad="38100" dist="38100" dir="2700000" algn="tl">
                    <a:srgbClr val="000000">
                      <a:alpha val="43137"/>
                    </a:srgbClr>
                  </a:outerShdw>
                </a:effectLst>
                <a:latin typeface="Bookman Old Style" pitchFamily="18" charset="0"/>
              </a:rPr>
              <a:t>th</a:t>
            </a:r>
            <a:r>
              <a:rPr lang="en-US" sz="3200" b="1" dirty="0" smtClean="0">
                <a:solidFill>
                  <a:srgbClr val="000000"/>
                </a:solidFill>
                <a:effectLst>
                  <a:outerShdw blurRad="38100" dist="38100" dir="2700000" algn="tl">
                    <a:srgbClr val="000000">
                      <a:alpha val="43137"/>
                    </a:srgbClr>
                  </a:outerShdw>
                </a:effectLst>
                <a:latin typeface="Bookman Old Style" pitchFamily="18" charset="0"/>
              </a:rPr>
              <a:t> mo.  </a:t>
            </a:r>
            <a:r>
              <a:rPr lang="en-US" sz="2800" b="1" dirty="0" smtClean="0">
                <a:ln>
                  <a:solidFill>
                    <a:srgbClr val="000000"/>
                  </a:solidFill>
                </a:ln>
                <a:solidFill>
                  <a:srgbClr val="FF0000"/>
                </a:solidFill>
                <a:effectLst>
                  <a:outerShdw blurRad="38100" dist="38100" dir="2700000" algn="tl">
                    <a:srgbClr val="000000">
                      <a:alpha val="43137"/>
                    </a:srgbClr>
                  </a:outerShdw>
                </a:effectLst>
                <a:latin typeface="Bookman Old Style" pitchFamily="18" charset="0"/>
              </a:rPr>
              <a:t>Jer. 52: 12</a:t>
            </a:r>
          </a:p>
          <a:p>
            <a:pPr>
              <a:buClr>
                <a:srgbClr val="0000FF"/>
              </a:buClr>
              <a:buFont typeface="Arial" pitchFamily="34" charset="0"/>
              <a:buChar char="•"/>
            </a:pPr>
            <a:endParaRPr lang="en-US" sz="800" b="1" dirty="0" smtClean="0">
              <a:solidFill>
                <a:srgbClr val="000000"/>
              </a:solidFill>
              <a:effectLst>
                <a:outerShdw blurRad="38100" dist="38100" dir="2700000" algn="tl">
                  <a:srgbClr val="000000">
                    <a:alpha val="43137"/>
                  </a:srgbClr>
                </a:outerShdw>
              </a:effectLst>
              <a:latin typeface="Bookman Old Style" pitchFamily="18" charset="0"/>
            </a:endParaRPr>
          </a:p>
          <a:p>
            <a:pPr>
              <a:buClr>
                <a:srgbClr val="0000FF"/>
              </a:buClr>
              <a:buFont typeface="Arial" pitchFamily="34" charset="0"/>
              <a:buChar char="•"/>
            </a:pPr>
            <a:r>
              <a:rPr lang="en-US" sz="3200" b="1" dirty="0" smtClean="0">
                <a:solidFill>
                  <a:srgbClr val="000000"/>
                </a:solidFill>
                <a:effectLst>
                  <a:outerShdw blurRad="38100" dist="38100" dir="2700000" algn="tl">
                    <a:srgbClr val="000000">
                      <a:alpha val="43137"/>
                    </a:srgbClr>
                  </a:outerShdw>
                </a:effectLst>
                <a:latin typeface="Bookman Old Style" pitchFamily="18" charset="0"/>
              </a:rPr>
              <a:t>  7</a:t>
            </a:r>
            <a:r>
              <a:rPr lang="en-US" sz="3200" b="1" baseline="30000" dirty="0" smtClean="0">
                <a:solidFill>
                  <a:srgbClr val="000000"/>
                </a:solidFill>
                <a:effectLst>
                  <a:outerShdw blurRad="38100" dist="38100" dir="2700000" algn="tl">
                    <a:srgbClr val="000000">
                      <a:alpha val="43137"/>
                    </a:srgbClr>
                  </a:outerShdw>
                </a:effectLst>
                <a:latin typeface="Bookman Old Style" pitchFamily="18" charset="0"/>
              </a:rPr>
              <a:t>th</a:t>
            </a:r>
            <a:r>
              <a:rPr lang="en-US" sz="3200" b="1" dirty="0" smtClean="0">
                <a:solidFill>
                  <a:srgbClr val="000000"/>
                </a:solidFill>
                <a:effectLst>
                  <a:outerShdw blurRad="38100" dist="38100" dir="2700000" algn="tl">
                    <a:srgbClr val="000000">
                      <a:alpha val="43137"/>
                    </a:srgbClr>
                  </a:outerShdw>
                </a:effectLst>
                <a:latin typeface="Bookman Old Style" pitchFamily="18" charset="0"/>
              </a:rPr>
              <a:t> mo.  </a:t>
            </a:r>
            <a:r>
              <a:rPr lang="en-US" sz="2800" b="1" dirty="0" smtClean="0">
                <a:ln>
                  <a:solidFill>
                    <a:srgbClr val="000000"/>
                  </a:solidFill>
                </a:ln>
                <a:solidFill>
                  <a:srgbClr val="FF0000"/>
                </a:solidFill>
                <a:effectLst>
                  <a:outerShdw blurRad="38100" dist="38100" dir="2700000" algn="tl">
                    <a:srgbClr val="000000">
                      <a:alpha val="43137"/>
                    </a:srgbClr>
                  </a:outerShdw>
                </a:effectLst>
                <a:latin typeface="Bookman Old Style" pitchFamily="18" charset="0"/>
              </a:rPr>
              <a:t>Jer. 41: 1-2</a:t>
            </a:r>
          </a:p>
          <a:p>
            <a:pPr>
              <a:buClr>
                <a:srgbClr val="0000FF"/>
              </a:buClr>
              <a:buFont typeface="Arial" pitchFamily="34" charset="0"/>
              <a:buChar char="•"/>
            </a:pPr>
            <a:endParaRPr lang="en-US" sz="800" b="1" dirty="0" smtClean="0">
              <a:solidFill>
                <a:srgbClr val="000000"/>
              </a:solidFill>
              <a:effectLst>
                <a:outerShdw blurRad="38100" dist="38100" dir="2700000" algn="tl">
                  <a:srgbClr val="000000">
                    <a:alpha val="43137"/>
                  </a:srgbClr>
                </a:outerShdw>
              </a:effectLst>
              <a:latin typeface="Bookman Old Style" pitchFamily="18" charset="0"/>
            </a:endParaRPr>
          </a:p>
          <a:p>
            <a:pPr>
              <a:buClr>
                <a:srgbClr val="0000FF"/>
              </a:buClr>
              <a:buFont typeface="Arial" pitchFamily="34" charset="0"/>
              <a:buChar char="•"/>
            </a:pPr>
            <a:r>
              <a:rPr lang="en-US" sz="3200" b="1" dirty="0" smtClean="0">
                <a:solidFill>
                  <a:srgbClr val="000000"/>
                </a:solidFill>
                <a:effectLst>
                  <a:outerShdw blurRad="38100" dist="38100" dir="2700000" algn="tl">
                    <a:srgbClr val="000000">
                      <a:alpha val="43137"/>
                    </a:srgbClr>
                  </a:outerShdw>
                </a:effectLst>
                <a:latin typeface="Bookman Old Style" pitchFamily="18" charset="0"/>
              </a:rPr>
              <a:t>  10</a:t>
            </a:r>
            <a:r>
              <a:rPr lang="en-US" sz="3200" b="1" baseline="30000" dirty="0" smtClean="0">
                <a:solidFill>
                  <a:srgbClr val="000000"/>
                </a:solidFill>
                <a:effectLst>
                  <a:outerShdw blurRad="38100" dist="38100" dir="2700000" algn="tl">
                    <a:srgbClr val="000000">
                      <a:alpha val="43137"/>
                    </a:srgbClr>
                  </a:outerShdw>
                </a:effectLst>
                <a:latin typeface="Bookman Old Style" pitchFamily="18" charset="0"/>
              </a:rPr>
              <a:t>th</a:t>
            </a:r>
            <a:r>
              <a:rPr lang="en-US" sz="3200" b="1" dirty="0" smtClean="0">
                <a:solidFill>
                  <a:srgbClr val="000000"/>
                </a:solidFill>
                <a:effectLst>
                  <a:outerShdw blurRad="38100" dist="38100" dir="2700000" algn="tl">
                    <a:srgbClr val="000000">
                      <a:alpha val="43137"/>
                    </a:srgbClr>
                  </a:outerShdw>
                </a:effectLst>
                <a:latin typeface="Bookman Old Style" pitchFamily="18" charset="0"/>
              </a:rPr>
              <a:t> mo</a:t>
            </a:r>
            <a:r>
              <a:rPr lang="en-US" sz="3200" b="1" dirty="0" smtClean="0">
                <a:ln>
                  <a:solidFill>
                    <a:srgbClr val="000000"/>
                  </a:solidFill>
                </a:ln>
                <a:solidFill>
                  <a:srgbClr val="000000"/>
                </a:solidFill>
                <a:effectLst>
                  <a:outerShdw blurRad="38100" dist="38100" dir="2700000" algn="tl">
                    <a:srgbClr val="000000">
                      <a:alpha val="43137"/>
                    </a:srgbClr>
                  </a:outerShdw>
                </a:effectLst>
                <a:latin typeface="Bookman Old Style" pitchFamily="18" charset="0"/>
              </a:rPr>
              <a:t>.  </a:t>
            </a:r>
            <a:r>
              <a:rPr lang="en-US" sz="2800" b="1" dirty="0" smtClean="0">
                <a:ln>
                  <a:solidFill>
                    <a:srgbClr val="000000"/>
                  </a:solidFill>
                </a:ln>
                <a:solidFill>
                  <a:srgbClr val="FF0000"/>
                </a:solidFill>
                <a:effectLst>
                  <a:outerShdw blurRad="38100" dist="38100" dir="2700000" algn="tl">
                    <a:srgbClr val="000000">
                      <a:alpha val="43137"/>
                    </a:srgbClr>
                  </a:outerShdw>
                </a:effectLst>
                <a:latin typeface="Bookman Old Style" pitchFamily="18" charset="0"/>
              </a:rPr>
              <a:t>Jer. 39: 1</a:t>
            </a:r>
            <a:endParaRPr lang="en-CA" sz="2400" b="1" dirty="0">
              <a:ln>
                <a:solidFill>
                  <a:srgbClr val="000000"/>
                </a:solidFill>
              </a:ln>
              <a:solidFill>
                <a:srgbClr val="000000"/>
              </a:solidFill>
              <a:effectLst>
                <a:outerShdw blurRad="38100" dist="38100" dir="2700000" algn="tl">
                  <a:srgbClr val="000000">
                    <a:alpha val="43137"/>
                  </a:srgbClr>
                </a:outerShdw>
              </a:effectLst>
            </a:endParaRPr>
          </a:p>
        </p:txBody>
      </p:sp>
      <p:pic>
        <p:nvPicPr>
          <p:cNvPr id="8" name="Picture 8" descr="Feast Days"/>
          <p:cNvPicPr>
            <a:picLocks noChangeAspect="1" noChangeArrowheads="1"/>
          </p:cNvPicPr>
          <p:nvPr/>
        </p:nvPicPr>
        <p:blipFill>
          <a:blip r:embed="rId4" cstate="print">
            <a:lum contrast="40000"/>
          </a:blip>
          <a:srcRect/>
          <a:stretch>
            <a:fillRect/>
          </a:stretch>
        </p:blipFill>
        <p:spPr bwMode="auto">
          <a:xfrm>
            <a:off x="6553200" y="2971800"/>
            <a:ext cx="2213264" cy="2286000"/>
          </a:xfrm>
          <a:prstGeom prst="ellipse">
            <a:avLst/>
          </a:prstGeom>
          <a:ln>
            <a:noFill/>
          </a:ln>
          <a:effectLst>
            <a:softEdge rad="112500"/>
          </a:effectLst>
        </p:spPr>
      </p:pic>
      <p:sp>
        <p:nvSpPr>
          <p:cNvPr id="9" name="TextBox 8"/>
          <p:cNvSpPr txBox="1"/>
          <p:nvPr/>
        </p:nvSpPr>
        <p:spPr>
          <a:xfrm>
            <a:off x="1905000" y="1219200"/>
            <a:ext cx="5029200" cy="584775"/>
          </a:xfrm>
          <a:prstGeom prst="rect">
            <a:avLst/>
          </a:prstGeom>
          <a:solidFill>
            <a:srgbClr val="000000"/>
          </a:solidFill>
        </p:spPr>
        <p:style>
          <a:lnRef idx="0">
            <a:schemeClr val="dk1"/>
          </a:lnRef>
          <a:fillRef idx="3">
            <a:schemeClr val="dk1"/>
          </a:fillRef>
          <a:effectRef idx="3">
            <a:schemeClr val="dk1"/>
          </a:effectRef>
          <a:fontRef idx="minor">
            <a:schemeClr val="lt1"/>
          </a:fontRef>
        </p:style>
        <p:txBody>
          <a:bodyPr wrap="square" rtlCol="0">
            <a:spAutoFit/>
          </a:bodyPr>
          <a:lstStyle/>
          <a:p>
            <a:r>
              <a:rPr lang="en-US" sz="3200" b="1" dirty="0" smtClean="0">
                <a:solidFill>
                  <a:srgbClr val="00B0F0"/>
                </a:solidFill>
                <a:effectLst>
                  <a:outerShdw blurRad="38100" dist="38100" dir="2700000" algn="tl">
                    <a:srgbClr val="000000">
                      <a:alpha val="43137"/>
                    </a:srgbClr>
                  </a:outerShdw>
                </a:effectLst>
              </a:rPr>
              <a:t>Zechariah</a:t>
            </a:r>
            <a:r>
              <a:rPr lang="en-US" sz="3200" b="1" dirty="0" smtClean="0">
                <a:effectLst>
                  <a:outerShdw blurRad="38100" dist="38100" dir="2700000" algn="tl">
                    <a:srgbClr val="000000">
                      <a:alpha val="43137"/>
                    </a:srgbClr>
                  </a:outerShdw>
                </a:effectLst>
              </a:rPr>
              <a:t>  &amp;  </a:t>
            </a:r>
            <a:r>
              <a:rPr lang="en-US" sz="3200" b="1" dirty="0" smtClean="0">
                <a:solidFill>
                  <a:srgbClr val="00FFCC"/>
                </a:solidFill>
                <a:effectLst>
                  <a:outerShdw blurRad="38100" dist="38100" dir="2700000" algn="tl">
                    <a:srgbClr val="000000">
                      <a:alpha val="43137"/>
                    </a:srgbClr>
                  </a:outerShdw>
                </a:effectLst>
              </a:rPr>
              <a:t>Jeremiah </a:t>
            </a:r>
            <a:endParaRPr lang="en-CA" sz="3200" b="1" dirty="0">
              <a:solidFill>
                <a:srgbClr val="00FFCC"/>
              </a:solidFill>
              <a:effectLst>
                <a:outerShdw blurRad="38100" dist="38100" dir="2700000" algn="tl">
                  <a:srgbClr val="000000">
                    <a:alpha val="43137"/>
                  </a:srgbClr>
                </a:outerShdw>
              </a:effectLst>
            </a:endParaRPr>
          </a:p>
        </p:txBody>
      </p:sp>
      <p:pic>
        <p:nvPicPr>
          <p:cNvPr id="6" name="Picture 1"/>
          <p:cNvPicPr>
            <a:picLocks noChangeAspect="1" noChangeArrowheads="1"/>
          </p:cNvPicPr>
          <p:nvPr/>
        </p:nvPicPr>
        <p:blipFill>
          <a:blip r:embed="rId5" cstate="print">
            <a:clrChange>
              <a:clrFrom>
                <a:srgbClr val="FFFFFF"/>
              </a:clrFrom>
              <a:clrTo>
                <a:srgbClr val="FFFFFF">
                  <a:alpha val="0"/>
                </a:srgbClr>
              </a:clrTo>
            </a:clrChange>
            <a:lum contrast="30000"/>
          </a:blip>
          <a:srcRect/>
          <a:stretch>
            <a:fillRect/>
          </a:stretch>
        </p:blipFill>
        <p:spPr bwMode="auto">
          <a:xfrm flipH="1">
            <a:off x="0" y="1905000"/>
            <a:ext cx="2286000" cy="2590800"/>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 calcmode="lin" valueType="num">
                                      <p:cBhvr>
                                        <p:cTn id="7"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9" dur="500"/>
                                        <p:tgtEl>
                                          <p:spTgt spid="5">
                                            <p:txEl>
                                              <p:pRg st="4" end="4"/>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5">
                                            <p:txEl>
                                              <p:pRg st="6" end="6"/>
                                            </p:txEl>
                                          </p:spTgt>
                                        </p:tgtEl>
                                        <p:attrNameLst>
                                          <p:attrName>style.visibility</p:attrName>
                                        </p:attrNameLst>
                                      </p:cBhvr>
                                      <p:to>
                                        <p:strVal val="visible"/>
                                      </p:to>
                                    </p:set>
                                    <p:anim calcmode="lin" valueType="num">
                                      <p:cBhvr>
                                        <p:cTn id="14"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16" dur="500"/>
                                        <p:tgtEl>
                                          <p:spTgt spid="5">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anim calcmode="lin" valueType="num">
                                      <p:cBhvr>
                                        <p:cTn id="21"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23" dur="500"/>
                                        <p:tgtEl>
                                          <p:spTgt spid="5">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5">
                                            <p:txEl>
                                              <p:pRg st="10" end="10"/>
                                            </p:txEl>
                                          </p:spTgt>
                                        </p:tgtEl>
                                        <p:attrNameLst>
                                          <p:attrName>style.visibility</p:attrName>
                                        </p:attrNameLst>
                                      </p:cBhvr>
                                      <p:to>
                                        <p:strVal val="visible"/>
                                      </p:to>
                                    </p:set>
                                    <p:anim calcmode="lin" valueType="num">
                                      <p:cBhvr>
                                        <p:cTn id="28" dur="500" fill="hold"/>
                                        <p:tgtEl>
                                          <p:spTgt spid="5">
                                            <p:txEl>
                                              <p:pRg st="10" end="10"/>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10" end="10"/>
                                            </p:txEl>
                                          </p:spTgt>
                                        </p:tgtEl>
                                        <p:attrNameLst>
                                          <p:attrName>ppt_h</p:attrName>
                                        </p:attrNameLst>
                                      </p:cBhvr>
                                      <p:tavLst>
                                        <p:tav tm="0">
                                          <p:val>
                                            <p:fltVal val="0"/>
                                          </p:val>
                                        </p:tav>
                                        <p:tav tm="100000">
                                          <p:val>
                                            <p:strVal val="#ppt_h"/>
                                          </p:val>
                                        </p:tav>
                                      </p:tavLst>
                                    </p:anim>
                                    <p:animEffect transition="in" filter="fade">
                                      <p:cBhvr>
                                        <p:cTn id="30"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chemeClr val="tx1"/>
            </a:gs>
            <a:gs pos="100000">
              <a:schemeClr val="tx1">
                <a:gamma/>
                <a:shade val="46275"/>
                <a:invGamma/>
              </a:schemeClr>
            </a:gs>
          </a:gsLst>
          <a:lin ang="5400000" scaled="1"/>
        </a:gradFill>
        <a:effectLst/>
      </p:bgPr>
    </p:bg>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290513" y="990600"/>
            <a:ext cx="8561387" cy="396875"/>
          </a:xfrm>
          <a:prstGeom prst="rect">
            <a:avLst/>
          </a:prstGeom>
          <a:gradFill rotWithShape="1">
            <a:gsLst>
              <a:gs pos="0">
                <a:schemeClr val="bg2"/>
              </a:gs>
              <a:gs pos="50000">
                <a:schemeClr val="accent1"/>
              </a:gs>
              <a:gs pos="100000">
                <a:schemeClr val="bg2"/>
              </a:gs>
            </a:gsLst>
            <a:lin ang="5400000" scaled="1"/>
          </a:gradFill>
          <a:ln w="9525">
            <a:noFill/>
            <a:miter lim="800000"/>
            <a:headEnd/>
            <a:tailEnd/>
          </a:ln>
          <a:effectLst/>
        </p:spPr>
        <p:txBody>
          <a:bodyPr>
            <a:spAutoFit/>
          </a:bodyPr>
          <a:lstStyle/>
          <a:p>
            <a:pPr>
              <a:spcBef>
                <a:spcPct val="50000"/>
              </a:spcBef>
              <a:defRPr/>
            </a:pPr>
            <a:r>
              <a:rPr lang="en-US" sz="2000" b="1">
                <a:solidFill>
                  <a:srgbClr val="3333FF"/>
                </a:solidFill>
                <a:effectLst>
                  <a:outerShdw blurRad="38100" dist="38100" dir="2700000" algn="tl">
                    <a:srgbClr val="FFFFFF"/>
                  </a:outerShdw>
                </a:effectLst>
              </a:rPr>
              <a:t> </a:t>
            </a:r>
            <a:r>
              <a:rPr lang="en-US" sz="2000" b="1">
                <a:effectLst>
                  <a:outerShdw blurRad="38100" dist="38100" dir="2700000" algn="tl">
                    <a:srgbClr val="000000"/>
                  </a:outerShdw>
                </a:effectLst>
              </a:rPr>
              <a:t>610 BC     600    590    580    570    560    550    540    530    520    510    </a:t>
            </a:r>
          </a:p>
        </p:txBody>
      </p:sp>
      <p:sp>
        <p:nvSpPr>
          <p:cNvPr id="28704" name="Line 32"/>
          <p:cNvSpPr>
            <a:spLocks noChangeShapeType="1"/>
          </p:cNvSpPr>
          <p:nvPr/>
        </p:nvSpPr>
        <p:spPr bwMode="auto">
          <a:xfrm>
            <a:off x="295275" y="1506538"/>
            <a:ext cx="8564563" cy="0"/>
          </a:xfrm>
          <a:prstGeom prst="line">
            <a:avLst/>
          </a:prstGeom>
          <a:noFill/>
          <a:ln w="57150" cap="rnd">
            <a:solidFill>
              <a:schemeClr val="accent1"/>
            </a:solidFill>
            <a:prstDash val="sysDot"/>
            <a:round/>
            <a:headEnd/>
            <a:tailEnd type="triangle" w="med" len="med"/>
          </a:ln>
          <a:effectLst>
            <a:outerShdw dist="17961" dir="2700000" algn="ctr" rotWithShape="0">
              <a:schemeClr val="bg2">
                <a:alpha val="50000"/>
              </a:schemeClr>
            </a:outerShdw>
          </a:effectLst>
        </p:spPr>
        <p:txBody>
          <a:bodyPr/>
          <a:lstStyle/>
          <a:p>
            <a:pPr>
              <a:defRPr/>
            </a:pPr>
            <a:endParaRPr lang="en-US"/>
          </a:p>
        </p:txBody>
      </p:sp>
      <p:sp>
        <p:nvSpPr>
          <p:cNvPr id="11269" name="Text Box 95"/>
          <p:cNvSpPr txBox="1">
            <a:spLocks noChangeArrowheads="1"/>
          </p:cNvSpPr>
          <p:nvPr/>
        </p:nvSpPr>
        <p:spPr bwMode="auto">
          <a:xfrm>
            <a:off x="1628775" y="457200"/>
            <a:ext cx="5886450" cy="369332"/>
          </a:xfrm>
          <a:prstGeom prst="rect">
            <a:avLst/>
          </a:prstGeom>
          <a:solidFill>
            <a:schemeClr val="bg2"/>
          </a:solidFill>
          <a:ln w="9525">
            <a:noFill/>
            <a:miter lim="800000"/>
            <a:headEnd/>
            <a:tailEnd/>
          </a:ln>
        </p:spPr>
        <p:txBody>
          <a:bodyPr wrap="square">
            <a:spAutoFit/>
          </a:bodyPr>
          <a:lstStyle/>
          <a:p>
            <a:pPr>
              <a:spcBef>
                <a:spcPct val="50000"/>
              </a:spcBef>
            </a:pPr>
            <a:r>
              <a:rPr lang="en-US" b="1" dirty="0"/>
              <a:t>Three</a:t>
            </a:r>
            <a:r>
              <a:rPr lang="en-US" b="1" dirty="0">
                <a:solidFill>
                  <a:srgbClr val="FFFF00"/>
                </a:solidFill>
              </a:rPr>
              <a:t> </a:t>
            </a:r>
            <a:r>
              <a:rPr lang="en-US" b="1" dirty="0" smtClean="0">
                <a:solidFill>
                  <a:srgbClr val="FFFF00"/>
                </a:solidFill>
              </a:rPr>
              <a:t> Applications </a:t>
            </a:r>
            <a:r>
              <a:rPr lang="en-US" b="1" dirty="0">
                <a:solidFill>
                  <a:srgbClr val="FFFF00"/>
                </a:solidFill>
              </a:rPr>
              <a:t>of the </a:t>
            </a:r>
            <a:r>
              <a:rPr lang="en-US" b="1" dirty="0" smtClean="0">
                <a:solidFill>
                  <a:srgbClr val="FFFF00"/>
                </a:solidFill>
              </a:rPr>
              <a:t> </a:t>
            </a:r>
            <a:r>
              <a:rPr lang="en-US" b="1" dirty="0" smtClean="0"/>
              <a:t>Seventy Year </a:t>
            </a:r>
            <a:r>
              <a:rPr lang="en-US" b="1" dirty="0" smtClean="0">
                <a:solidFill>
                  <a:srgbClr val="FFFF00"/>
                </a:solidFill>
              </a:rPr>
              <a:t> </a:t>
            </a:r>
            <a:r>
              <a:rPr lang="en-US" b="1" dirty="0">
                <a:solidFill>
                  <a:srgbClr val="FFFF00"/>
                </a:solidFill>
              </a:rPr>
              <a:t>Prophecy</a:t>
            </a:r>
            <a:endParaRPr lang="en-CA" b="1" dirty="0">
              <a:solidFill>
                <a:srgbClr val="FFFF00"/>
              </a:solidFill>
            </a:endParaRPr>
          </a:p>
        </p:txBody>
      </p:sp>
      <p:grpSp>
        <p:nvGrpSpPr>
          <p:cNvPr id="2" name="Group 32"/>
          <p:cNvGrpSpPr/>
          <p:nvPr/>
        </p:nvGrpSpPr>
        <p:grpSpPr>
          <a:xfrm>
            <a:off x="1" y="2895600"/>
            <a:ext cx="7477124" cy="1676400"/>
            <a:chOff x="1" y="2895600"/>
            <a:chExt cx="7477124" cy="1676400"/>
          </a:xfrm>
        </p:grpSpPr>
        <p:sp>
          <p:nvSpPr>
            <p:cNvPr id="11290" name="Text Box 100"/>
            <p:cNvSpPr txBox="1">
              <a:spLocks noChangeArrowheads="1"/>
            </p:cNvSpPr>
            <p:nvPr/>
          </p:nvSpPr>
          <p:spPr bwMode="auto">
            <a:xfrm>
              <a:off x="5638800" y="4267200"/>
              <a:ext cx="1838325" cy="304800"/>
            </a:xfrm>
            <a:prstGeom prst="rect">
              <a:avLst/>
            </a:prstGeom>
            <a:noFill/>
            <a:ln w="9525">
              <a:noFill/>
              <a:miter lim="800000"/>
              <a:headEnd/>
              <a:tailEnd/>
            </a:ln>
          </p:spPr>
          <p:txBody>
            <a:bodyPr>
              <a:spAutoFit/>
            </a:bodyPr>
            <a:lstStyle/>
            <a:p>
              <a:pPr>
                <a:spcBef>
                  <a:spcPct val="50000"/>
                </a:spcBef>
              </a:pPr>
              <a:r>
                <a:rPr lang="en-US" sz="1400" b="1">
                  <a:solidFill>
                    <a:schemeClr val="bg2"/>
                  </a:solidFill>
                </a:rPr>
                <a:t>1</a:t>
              </a:r>
              <a:r>
                <a:rPr lang="en-US" sz="1400" b="1" baseline="30000">
                  <a:solidFill>
                    <a:schemeClr val="bg2"/>
                  </a:solidFill>
                </a:rPr>
                <a:t>st</a:t>
              </a:r>
              <a:r>
                <a:rPr lang="en-US" sz="1400" b="1">
                  <a:solidFill>
                    <a:schemeClr val="bg2"/>
                  </a:solidFill>
                </a:rPr>
                <a:t> Captives Home</a:t>
              </a:r>
              <a:endParaRPr lang="en-CA" sz="1400" b="1">
                <a:solidFill>
                  <a:schemeClr val="bg2"/>
                </a:solidFill>
              </a:endParaRPr>
            </a:p>
          </p:txBody>
        </p:sp>
        <p:pic>
          <p:nvPicPr>
            <p:cNvPr id="11291" name="Picture 91"/>
            <p:cNvPicPr>
              <a:picLocks noChangeAspect="1" noChangeArrowheads="1"/>
            </p:cNvPicPr>
            <p:nvPr/>
          </p:nvPicPr>
          <p:blipFill>
            <a:blip r:embed="rId3">
              <a:lum bright="12000" contrast="20000"/>
            </a:blip>
            <a:srcRect/>
            <a:stretch>
              <a:fillRect/>
            </a:stretch>
          </p:blipFill>
          <p:spPr bwMode="auto">
            <a:xfrm>
              <a:off x="1" y="2895600"/>
              <a:ext cx="1676400" cy="1370013"/>
            </a:xfrm>
            <a:prstGeom prst="rect">
              <a:avLst/>
            </a:prstGeom>
            <a:noFill/>
            <a:ln w="9525">
              <a:noFill/>
              <a:miter lim="800000"/>
              <a:headEnd/>
              <a:tailEnd/>
            </a:ln>
          </p:spPr>
        </p:pic>
        <p:sp>
          <p:nvSpPr>
            <p:cNvPr id="11292" name="Rectangle 78"/>
            <p:cNvSpPr>
              <a:spLocks noChangeArrowheads="1"/>
            </p:cNvSpPr>
            <p:nvPr/>
          </p:nvSpPr>
          <p:spPr bwMode="auto">
            <a:xfrm>
              <a:off x="1752600" y="3657600"/>
              <a:ext cx="4800600" cy="304800"/>
            </a:xfrm>
            <a:prstGeom prst="rect">
              <a:avLst/>
            </a:prstGeom>
            <a:gradFill rotWithShape="1">
              <a:gsLst>
                <a:gs pos="0">
                  <a:srgbClr val="CC00FF"/>
                </a:gs>
                <a:gs pos="50000">
                  <a:srgbClr val="FFFF66"/>
                </a:gs>
                <a:gs pos="100000">
                  <a:srgbClr val="CC00FF"/>
                </a:gs>
              </a:gsLst>
              <a:lin ang="5400000" scaled="1"/>
            </a:gradFill>
            <a:ln w="9525">
              <a:solidFill>
                <a:schemeClr val="bg2"/>
              </a:solidFill>
              <a:miter lim="800000"/>
              <a:headEnd/>
              <a:tailEnd/>
            </a:ln>
          </p:spPr>
          <p:txBody>
            <a:bodyPr wrap="none" anchor="ctr"/>
            <a:lstStyle/>
            <a:p>
              <a:endParaRPr lang="en-US"/>
            </a:p>
          </p:txBody>
        </p:sp>
        <p:sp>
          <p:nvSpPr>
            <p:cNvPr id="28754" name="Rectangle 82"/>
            <p:cNvSpPr>
              <a:spLocks noChangeArrowheads="1"/>
            </p:cNvSpPr>
            <p:nvPr/>
          </p:nvSpPr>
          <p:spPr bwMode="auto">
            <a:xfrm>
              <a:off x="1447800" y="3962400"/>
              <a:ext cx="565150" cy="366713"/>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606</a:t>
              </a:r>
              <a:endParaRPr lang="en-CA" b="1">
                <a:solidFill>
                  <a:schemeClr val="bg2"/>
                </a:solidFill>
                <a:effectLst>
                  <a:outerShdw blurRad="38100" dist="38100" dir="2700000" algn="tl">
                    <a:srgbClr val="C0C0C0"/>
                  </a:outerShdw>
                </a:effectLst>
              </a:endParaRPr>
            </a:p>
          </p:txBody>
        </p:sp>
        <p:sp>
          <p:nvSpPr>
            <p:cNvPr id="28755" name="Rectangle 83"/>
            <p:cNvSpPr>
              <a:spLocks noChangeArrowheads="1"/>
            </p:cNvSpPr>
            <p:nvPr/>
          </p:nvSpPr>
          <p:spPr bwMode="auto">
            <a:xfrm>
              <a:off x="6400800" y="3962400"/>
              <a:ext cx="565150" cy="366713"/>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536</a:t>
              </a:r>
              <a:endParaRPr lang="en-CA" b="1">
                <a:solidFill>
                  <a:schemeClr val="bg2"/>
                </a:solidFill>
                <a:effectLst>
                  <a:outerShdw blurRad="38100" dist="38100" dir="2700000" algn="tl">
                    <a:srgbClr val="C0C0C0"/>
                  </a:outerShdw>
                </a:effectLst>
              </a:endParaRPr>
            </a:p>
          </p:txBody>
        </p:sp>
        <p:sp>
          <p:nvSpPr>
            <p:cNvPr id="28765" name="Line 93"/>
            <p:cNvSpPr>
              <a:spLocks noChangeShapeType="1"/>
            </p:cNvSpPr>
            <p:nvPr/>
          </p:nvSpPr>
          <p:spPr bwMode="auto">
            <a:xfrm>
              <a:off x="1981200" y="4191000"/>
              <a:ext cx="4495800" cy="0"/>
            </a:xfrm>
            <a:prstGeom prst="line">
              <a:avLst/>
            </a:prstGeom>
            <a:noFill/>
            <a:ln w="57150" cap="rnd">
              <a:solidFill>
                <a:schemeClr val="accent1"/>
              </a:solidFill>
              <a:prstDash val="sysDot"/>
              <a:round/>
              <a:headEnd/>
              <a:tailEnd type="triangle" w="med" len="med"/>
            </a:ln>
            <a:effectLst>
              <a:outerShdw dist="17961" dir="2700000" algn="ctr" rotWithShape="0">
                <a:schemeClr val="bg2">
                  <a:alpha val="50000"/>
                </a:schemeClr>
              </a:outerShdw>
            </a:effectLst>
          </p:spPr>
          <p:txBody>
            <a:bodyPr/>
            <a:lstStyle/>
            <a:p>
              <a:pPr>
                <a:defRPr/>
              </a:pPr>
              <a:endParaRPr lang="en-US"/>
            </a:p>
          </p:txBody>
        </p:sp>
        <p:sp>
          <p:nvSpPr>
            <p:cNvPr id="11296" name="Text Box 99"/>
            <p:cNvSpPr txBox="1">
              <a:spLocks noChangeArrowheads="1"/>
            </p:cNvSpPr>
            <p:nvPr/>
          </p:nvSpPr>
          <p:spPr bwMode="auto">
            <a:xfrm>
              <a:off x="1036638" y="4246563"/>
              <a:ext cx="1905000" cy="304800"/>
            </a:xfrm>
            <a:prstGeom prst="rect">
              <a:avLst/>
            </a:prstGeom>
            <a:noFill/>
            <a:ln w="9525">
              <a:noFill/>
              <a:miter lim="800000"/>
              <a:headEnd/>
              <a:tailEnd/>
            </a:ln>
          </p:spPr>
          <p:txBody>
            <a:bodyPr>
              <a:spAutoFit/>
            </a:bodyPr>
            <a:lstStyle/>
            <a:p>
              <a:pPr>
                <a:spcBef>
                  <a:spcPct val="50000"/>
                </a:spcBef>
              </a:pPr>
              <a:r>
                <a:rPr lang="en-US" sz="1400" b="1">
                  <a:solidFill>
                    <a:schemeClr val="bg2"/>
                  </a:solidFill>
                </a:rPr>
                <a:t>1</a:t>
              </a:r>
              <a:r>
                <a:rPr lang="en-US" sz="1400" b="1" baseline="30000">
                  <a:solidFill>
                    <a:schemeClr val="bg2"/>
                  </a:solidFill>
                </a:rPr>
                <a:t>st</a:t>
              </a:r>
              <a:r>
                <a:rPr lang="en-US" sz="1400" b="1">
                  <a:solidFill>
                    <a:schemeClr val="bg2"/>
                  </a:solidFill>
                </a:rPr>
                <a:t> Captives taken</a:t>
              </a:r>
              <a:endParaRPr lang="en-CA" sz="1400" b="1">
                <a:solidFill>
                  <a:schemeClr val="bg2"/>
                </a:solidFill>
              </a:endParaRPr>
            </a:p>
          </p:txBody>
        </p:sp>
        <p:sp>
          <p:nvSpPr>
            <p:cNvPr id="28782" name="Text Box 110"/>
            <p:cNvSpPr txBox="1">
              <a:spLocks noChangeArrowheads="1"/>
            </p:cNvSpPr>
            <p:nvPr/>
          </p:nvSpPr>
          <p:spPr bwMode="auto">
            <a:xfrm>
              <a:off x="3276600" y="3657600"/>
              <a:ext cx="1752600" cy="336550"/>
            </a:xfrm>
            <a:prstGeom prst="rect">
              <a:avLst/>
            </a:prstGeom>
            <a:noFill/>
            <a:ln w="9525">
              <a:noFill/>
              <a:miter lim="800000"/>
              <a:headEnd/>
              <a:tailEnd/>
            </a:ln>
            <a:effectLst>
              <a:outerShdw dist="17961" dir="2700000" algn="ctr" rotWithShape="0">
                <a:srgbClr val="808080">
                  <a:alpha val="50000"/>
                </a:srgbClr>
              </a:outerShdw>
            </a:effectLst>
          </p:spPr>
          <p:txBody>
            <a:bodyPr>
              <a:spAutoFit/>
            </a:bodyPr>
            <a:lstStyle/>
            <a:p>
              <a:pPr>
                <a:spcBef>
                  <a:spcPct val="50000"/>
                </a:spcBef>
                <a:defRPr/>
              </a:pPr>
              <a:r>
                <a:rPr lang="en-US" sz="1600" b="1">
                  <a:solidFill>
                    <a:schemeClr val="bg2"/>
                  </a:solidFill>
                </a:rPr>
                <a:t>Jeremiah 29: 10</a:t>
              </a:r>
              <a:endParaRPr lang="en-CA" sz="1600" b="1">
                <a:solidFill>
                  <a:schemeClr val="bg2"/>
                </a:solidFill>
              </a:endParaRPr>
            </a:p>
          </p:txBody>
        </p:sp>
      </p:grpSp>
      <p:grpSp>
        <p:nvGrpSpPr>
          <p:cNvPr id="3" name="Group 33"/>
          <p:cNvGrpSpPr/>
          <p:nvPr/>
        </p:nvGrpSpPr>
        <p:grpSpPr>
          <a:xfrm>
            <a:off x="685800" y="3789363"/>
            <a:ext cx="8447088" cy="3068637"/>
            <a:chOff x="685800" y="3789363"/>
            <a:chExt cx="8447088" cy="3068637"/>
          </a:xfrm>
        </p:grpSpPr>
        <p:pic>
          <p:nvPicPr>
            <p:cNvPr id="28778" name="Picture 106"/>
            <p:cNvPicPr>
              <a:picLocks noChangeAspect="1" noChangeArrowheads="1"/>
            </p:cNvPicPr>
            <p:nvPr/>
          </p:nvPicPr>
          <p:blipFill>
            <a:blip r:embed="rId4">
              <a:lum contrast="20000"/>
            </a:blip>
            <a:srcRect/>
            <a:stretch>
              <a:fillRect/>
            </a:stretch>
          </p:blipFill>
          <p:spPr bwMode="auto">
            <a:xfrm>
              <a:off x="7162800" y="3789363"/>
              <a:ext cx="1970088" cy="1641475"/>
            </a:xfrm>
            <a:prstGeom prst="rect">
              <a:avLst/>
            </a:prstGeom>
            <a:noFill/>
            <a:ln w="9525">
              <a:noFill/>
              <a:miter lim="800000"/>
              <a:headEnd/>
              <a:tailEnd/>
            </a:ln>
          </p:spPr>
        </p:pic>
        <p:grpSp>
          <p:nvGrpSpPr>
            <p:cNvPr id="4" name="Group 34"/>
            <p:cNvGrpSpPr/>
            <p:nvPr/>
          </p:nvGrpSpPr>
          <p:grpSpPr>
            <a:xfrm>
              <a:off x="685800" y="4648200"/>
              <a:ext cx="7620000" cy="2209800"/>
              <a:chOff x="685800" y="4648200"/>
              <a:chExt cx="7620000" cy="2209800"/>
            </a:xfrm>
          </p:grpSpPr>
          <p:sp>
            <p:nvSpPr>
              <p:cNvPr id="11282" name="Rectangle 77"/>
              <p:cNvSpPr>
                <a:spLocks noChangeArrowheads="1"/>
              </p:cNvSpPr>
              <p:nvPr/>
            </p:nvSpPr>
            <p:spPr bwMode="auto">
              <a:xfrm>
                <a:off x="2971800" y="5334000"/>
                <a:ext cx="5029200" cy="304800"/>
              </a:xfrm>
              <a:prstGeom prst="rect">
                <a:avLst/>
              </a:prstGeom>
              <a:gradFill rotWithShape="1">
                <a:gsLst>
                  <a:gs pos="0">
                    <a:srgbClr val="CC00FF"/>
                  </a:gs>
                  <a:gs pos="50000">
                    <a:srgbClr val="FFFF66"/>
                  </a:gs>
                  <a:gs pos="100000">
                    <a:srgbClr val="CC00FF"/>
                  </a:gs>
                </a:gsLst>
                <a:lin ang="5400000" scaled="1"/>
              </a:gradFill>
              <a:ln w="9525">
                <a:solidFill>
                  <a:schemeClr val="bg2"/>
                </a:solidFill>
                <a:miter lim="800000"/>
                <a:headEnd/>
                <a:tailEnd/>
              </a:ln>
            </p:spPr>
            <p:txBody>
              <a:bodyPr wrap="none" anchor="ctr"/>
              <a:lstStyle/>
              <a:p>
                <a:endParaRPr lang="en-US"/>
              </a:p>
            </p:txBody>
          </p:sp>
          <p:sp>
            <p:nvSpPr>
              <p:cNvPr id="28756" name="Rectangle 84"/>
              <p:cNvSpPr>
                <a:spLocks noChangeArrowheads="1"/>
              </p:cNvSpPr>
              <p:nvPr/>
            </p:nvSpPr>
            <p:spPr bwMode="auto">
              <a:xfrm>
                <a:off x="2709863" y="5634038"/>
                <a:ext cx="565150" cy="366713"/>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587</a:t>
                </a:r>
                <a:endParaRPr lang="en-CA" b="1">
                  <a:solidFill>
                    <a:schemeClr val="bg2"/>
                  </a:solidFill>
                  <a:effectLst>
                    <a:outerShdw blurRad="38100" dist="38100" dir="2700000" algn="tl">
                      <a:srgbClr val="C0C0C0"/>
                    </a:outerShdw>
                  </a:effectLst>
                </a:endParaRPr>
              </a:p>
            </p:txBody>
          </p:sp>
          <p:sp>
            <p:nvSpPr>
              <p:cNvPr id="28757" name="Rectangle 85"/>
              <p:cNvSpPr>
                <a:spLocks noChangeArrowheads="1"/>
              </p:cNvSpPr>
              <p:nvPr/>
            </p:nvSpPr>
            <p:spPr bwMode="auto">
              <a:xfrm>
                <a:off x="7696200" y="5630863"/>
                <a:ext cx="565150" cy="366713"/>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517</a:t>
                </a:r>
                <a:endParaRPr lang="en-CA" b="1">
                  <a:solidFill>
                    <a:schemeClr val="bg2"/>
                  </a:solidFill>
                  <a:effectLst>
                    <a:outerShdw blurRad="38100" dist="38100" dir="2700000" algn="tl">
                      <a:srgbClr val="C0C0C0"/>
                    </a:outerShdw>
                  </a:effectLst>
                </a:endParaRPr>
              </a:p>
            </p:txBody>
          </p:sp>
          <p:sp>
            <p:nvSpPr>
              <p:cNvPr id="28766" name="Line 94"/>
              <p:cNvSpPr>
                <a:spLocks noChangeShapeType="1"/>
              </p:cNvSpPr>
              <p:nvPr/>
            </p:nvSpPr>
            <p:spPr bwMode="auto">
              <a:xfrm>
                <a:off x="3276600" y="5867400"/>
                <a:ext cx="4495800" cy="0"/>
              </a:xfrm>
              <a:prstGeom prst="line">
                <a:avLst/>
              </a:prstGeom>
              <a:noFill/>
              <a:ln w="57150" cap="rnd">
                <a:solidFill>
                  <a:schemeClr val="accent1"/>
                </a:solidFill>
                <a:prstDash val="sysDot"/>
                <a:round/>
                <a:headEnd/>
                <a:tailEnd type="triangle" w="med" len="med"/>
              </a:ln>
              <a:effectLst>
                <a:outerShdw dist="17961" dir="2700000" algn="ctr" rotWithShape="0">
                  <a:schemeClr val="bg2">
                    <a:alpha val="50000"/>
                  </a:schemeClr>
                </a:outerShdw>
              </a:effectLst>
            </p:spPr>
            <p:txBody>
              <a:bodyPr/>
              <a:lstStyle/>
              <a:p>
                <a:pPr>
                  <a:defRPr/>
                </a:pPr>
                <a:endParaRPr lang="en-US"/>
              </a:p>
            </p:txBody>
          </p:sp>
          <p:sp>
            <p:nvSpPr>
              <p:cNvPr id="11286" name="Text Box 101"/>
              <p:cNvSpPr txBox="1">
                <a:spLocks noChangeArrowheads="1"/>
              </p:cNvSpPr>
              <p:nvPr/>
            </p:nvSpPr>
            <p:spPr bwMode="auto">
              <a:xfrm>
                <a:off x="2514600" y="5943600"/>
                <a:ext cx="1905000" cy="304800"/>
              </a:xfrm>
              <a:prstGeom prst="rect">
                <a:avLst/>
              </a:prstGeom>
              <a:noFill/>
              <a:ln w="9525">
                <a:noFill/>
                <a:miter lim="800000"/>
                <a:headEnd/>
                <a:tailEnd/>
              </a:ln>
            </p:spPr>
            <p:txBody>
              <a:bodyPr>
                <a:spAutoFit/>
              </a:bodyPr>
              <a:lstStyle/>
              <a:p>
                <a:pPr>
                  <a:spcBef>
                    <a:spcPct val="50000"/>
                  </a:spcBef>
                </a:pPr>
                <a:r>
                  <a:rPr lang="en-US" sz="1400" b="1">
                    <a:solidFill>
                      <a:schemeClr val="bg2"/>
                    </a:solidFill>
                  </a:rPr>
                  <a:t>Temple destroyed</a:t>
                </a:r>
                <a:endParaRPr lang="en-CA" sz="1400" b="1">
                  <a:solidFill>
                    <a:schemeClr val="bg2"/>
                  </a:solidFill>
                </a:endParaRPr>
              </a:p>
            </p:txBody>
          </p:sp>
          <p:sp>
            <p:nvSpPr>
              <p:cNvPr id="11287" name="Text Box 102"/>
              <p:cNvSpPr txBox="1">
                <a:spLocks noChangeArrowheads="1"/>
              </p:cNvSpPr>
              <p:nvPr/>
            </p:nvSpPr>
            <p:spPr bwMode="auto">
              <a:xfrm>
                <a:off x="6848475" y="5930900"/>
                <a:ext cx="1457325" cy="304800"/>
              </a:xfrm>
              <a:prstGeom prst="rect">
                <a:avLst/>
              </a:prstGeom>
              <a:noFill/>
              <a:ln w="9525">
                <a:noFill/>
                <a:miter lim="800000"/>
                <a:headEnd/>
                <a:tailEnd/>
              </a:ln>
            </p:spPr>
            <p:txBody>
              <a:bodyPr>
                <a:spAutoFit/>
              </a:bodyPr>
              <a:lstStyle/>
              <a:p>
                <a:pPr>
                  <a:spcBef>
                    <a:spcPct val="50000"/>
                  </a:spcBef>
                </a:pPr>
                <a:r>
                  <a:rPr lang="en-US" sz="1400" b="1">
                    <a:solidFill>
                      <a:schemeClr val="bg2"/>
                    </a:solidFill>
                  </a:rPr>
                  <a:t>Temple Rebuilt</a:t>
                </a:r>
                <a:endParaRPr lang="en-CA" sz="1400" b="1">
                  <a:solidFill>
                    <a:schemeClr val="bg2"/>
                  </a:solidFill>
                </a:endParaRPr>
              </a:p>
            </p:txBody>
          </p:sp>
          <p:pic>
            <p:nvPicPr>
              <p:cNvPr id="11288" name="Picture 108"/>
              <p:cNvPicPr>
                <a:picLocks noChangeAspect="1" noChangeArrowheads="1"/>
              </p:cNvPicPr>
              <p:nvPr/>
            </p:nvPicPr>
            <p:blipFill>
              <a:blip r:embed="rId5">
                <a:lum bright="6000" contrast="30000"/>
              </a:blip>
              <a:srcRect/>
              <a:stretch>
                <a:fillRect/>
              </a:stretch>
            </p:blipFill>
            <p:spPr bwMode="auto">
              <a:xfrm>
                <a:off x="685800" y="4648200"/>
                <a:ext cx="1903413" cy="2209800"/>
              </a:xfrm>
              <a:prstGeom prst="rect">
                <a:avLst/>
              </a:prstGeom>
              <a:noFill/>
              <a:ln w="9525">
                <a:noFill/>
                <a:miter lim="800000"/>
                <a:headEnd/>
                <a:tailEnd/>
              </a:ln>
            </p:spPr>
          </p:pic>
          <p:sp>
            <p:nvSpPr>
              <p:cNvPr id="28783" name="Text Box 111"/>
              <p:cNvSpPr txBox="1">
                <a:spLocks noChangeArrowheads="1"/>
              </p:cNvSpPr>
              <p:nvPr/>
            </p:nvSpPr>
            <p:spPr bwMode="auto">
              <a:xfrm>
                <a:off x="4572000" y="5334000"/>
                <a:ext cx="2133600" cy="336550"/>
              </a:xfrm>
              <a:prstGeom prst="rect">
                <a:avLst/>
              </a:prstGeom>
              <a:noFill/>
              <a:ln w="9525">
                <a:noFill/>
                <a:miter lim="800000"/>
                <a:headEnd/>
                <a:tailEnd/>
              </a:ln>
              <a:effectLst>
                <a:outerShdw dist="17961" dir="2700000" algn="ctr" rotWithShape="0">
                  <a:srgbClr val="808080">
                    <a:alpha val="50000"/>
                  </a:srgbClr>
                </a:outerShdw>
              </a:effectLst>
            </p:spPr>
            <p:txBody>
              <a:bodyPr>
                <a:spAutoFit/>
              </a:bodyPr>
              <a:lstStyle/>
              <a:p>
                <a:pPr>
                  <a:spcBef>
                    <a:spcPct val="50000"/>
                  </a:spcBef>
                  <a:defRPr/>
                </a:pPr>
                <a:r>
                  <a:rPr lang="en-US" sz="1600" b="1" dirty="0">
                    <a:solidFill>
                      <a:schemeClr val="bg2"/>
                    </a:solidFill>
                  </a:rPr>
                  <a:t>2 Chronicles 36:21</a:t>
                </a:r>
                <a:endParaRPr lang="en-CA" sz="1600" b="1" dirty="0">
                  <a:solidFill>
                    <a:schemeClr val="bg2"/>
                  </a:solidFill>
                </a:endParaRPr>
              </a:p>
            </p:txBody>
          </p:sp>
        </p:grpSp>
      </p:grpSp>
      <p:grpSp>
        <p:nvGrpSpPr>
          <p:cNvPr id="5" name="Group 113"/>
          <p:cNvGrpSpPr>
            <a:grpSpLocks/>
          </p:cNvGrpSpPr>
          <p:nvPr/>
        </p:nvGrpSpPr>
        <p:grpSpPr bwMode="auto">
          <a:xfrm>
            <a:off x="-44450" y="1600200"/>
            <a:ext cx="8999538" cy="1724025"/>
            <a:chOff x="-28" y="1008"/>
            <a:chExt cx="5669" cy="1086"/>
          </a:xfrm>
        </p:grpSpPr>
        <p:sp>
          <p:nvSpPr>
            <p:cNvPr id="11273" name="Rectangle 79"/>
            <p:cNvSpPr>
              <a:spLocks noChangeArrowheads="1"/>
            </p:cNvSpPr>
            <p:nvPr/>
          </p:nvSpPr>
          <p:spPr bwMode="auto">
            <a:xfrm>
              <a:off x="960" y="1296"/>
              <a:ext cx="3072" cy="192"/>
            </a:xfrm>
            <a:prstGeom prst="rect">
              <a:avLst/>
            </a:prstGeom>
            <a:gradFill rotWithShape="1">
              <a:gsLst>
                <a:gs pos="0">
                  <a:srgbClr val="CC00FF"/>
                </a:gs>
                <a:gs pos="50000">
                  <a:srgbClr val="FFFF66"/>
                </a:gs>
                <a:gs pos="100000">
                  <a:srgbClr val="CC00FF"/>
                </a:gs>
              </a:gsLst>
              <a:lin ang="5400000" scaled="1"/>
            </a:gradFill>
            <a:ln w="9525">
              <a:solidFill>
                <a:schemeClr val="bg2"/>
              </a:solidFill>
              <a:miter lim="800000"/>
              <a:headEnd/>
              <a:tailEnd/>
            </a:ln>
          </p:spPr>
          <p:txBody>
            <a:bodyPr wrap="none" anchor="ctr"/>
            <a:lstStyle/>
            <a:p>
              <a:endParaRPr lang="en-US"/>
            </a:p>
          </p:txBody>
        </p:sp>
        <p:sp>
          <p:nvSpPr>
            <p:cNvPr id="28752" name="Rectangle 80"/>
            <p:cNvSpPr>
              <a:spLocks noChangeArrowheads="1"/>
            </p:cNvSpPr>
            <p:nvPr/>
          </p:nvSpPr>
          <p:spPr bwMode="auto">
            <a:xfrm>
              <a:off x="774" y="1489"/>
              <a:ext cx="356" cy="231"/>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609</a:t>
              </a:r>
              <a:endParaRPr lang="en-CA" b="1">
                <a:solidFill>
                  <a:schemeClr val="bg2"/>
                </a:solidFill>
                <a:effectLst>
                  <a:outerShdw blurRad="38100" dist="38100" dir="2700000" algn="tl">
                    <a:srgbClr val="C0C0C0"/>
                  </a:outerShdw>
                </a:effectLst>
              </a:endParaRPr>
            </a:p>
          </p:txBody>
        </p:sp>
        <p:sp>
          <p:nvSpPr>
            <p:cNvPr id="28753" name="Rectangle 81"/>
            <p:cNvSpPr>
              <a:spLocks noChangeArrowheads="1"/>
            </p:cNvSpPr>
            <p:nvPr/>
          </p:nvSpPr>
          <p:spPr bwMode="auto">
            <a:xfrm>
              <a:off x="3879" y="1496"/>
              <a:ext cx="356" cy="231"/>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539</a:t>
              </a:r>
              <a:endParaRPr lang="en-CA" b="1">
                <a:solidFill>
                  <a:schemeClr val="bg2"/>
                </a:solidFill>
                <a:effectLst>
                  <a:outerShdw blurRad="38100" dist="38100" dir="2700000" algn="tl">
                    <a:srgbClr val="C0C0C0"/>
                  </a:outerShdw>
                </a:effectLst>
              </a:endParaRPr>
            </a:p>
          </p:txBody>
        </p:sp>
        <p:pic>
          <p:nvPicPr>
            <p:cNvPr id="11276" name="Picture 86"/>
            <p:cNvPicPr>
              <a:picLocks noChangeAspect="1" noChangeArrowheads="1"/>
            </p:cNvPicPr>
            <p:nvPr/>
          </p:nvPicPr>
          <p:blipFill>
            <a:blip r:embed="rId6">
              <a:lum contrast="6000"/>
            </a:blip>
            <a:srcRect/>
            <a:stretch>
              <a:fillRect/>
            </a:stretch>
          </p:blipFill>
          <p:spPr bwMode="auto">
            <a:xfrm>
              <a:off x="-28" y="1008"/>
              <a:ext cx="912" cy="755"/>
            </a:xfrm>
            <a:prstGeom prst="rect">
              <a:avLst/>
            </a:prstGeom>
            <a:noFill/>
            <a:ln w="9525">
              <a:noFill/>
              <a:miter lim="800000"/>
              <a:headEnd/>
              <a:tailEnd/>
            </a:ln>
          </p:spPr>
        </p:pic>
        <p:sp>
          <p:nvSpPr>
            <p:cNvPr id="28764" name="Line 92"/>
            <p:cNvSpPr>
              <a:spLocks noChangeShapeType="1"/>
            </p:cNvSpPr>
            <p:nvPr/>
          </p:nvSpPr>
          <p:spPr bwMode="auto">
            <a:xfrm>
              <a:off x="1104" y="1632"/>
              <a:ext cx="2832" cy="0"/>
            </a:xfrm>
            <a:prstGeom prst="line">
              <a:avLst/>
            </a:prstGeom>
            <a:noFill/>
            <a:ln w="57150" cap="rnd">
              <a:solidFill>
                <a:schemeClr val="accent1"/>
              </a:solidFill>
              <a:prstDash val="sysDot"/>
              <a:round/>
              <a:headEnd/>
              <a:tailEnd type="triangle" w="med" len="med"/>
            </a:ln>
            <a:effectLst>
              <a:outerShdw dist="17961" dir="2700000" algn="ctr" rotWithShape="0">
                <a:schemeClr val="bg2">
                  <a:alpha val="50000"/>
                </a:schemeClr>
              </a:outerShdw>
            </a:effectLst>
          </p:spPr>
          <p:txBody>
            <a:bodyPr/>
            <a:lstStyle/>
            <a:p>
              <a:pPr>
                <a:defRPr/>
              </a:pPr>
              <a:endParaRPr lang="en-US"/>
            </a:p>
          </p:txBody>
        </p:sp>
        <p:sp>
          <p:nvSpPr>
            <p:cNvPr id="11278" name="Text Box 96"/>
            <p:cNvSpPr txBox="1">
              <a:spLocks noChangeArrowheads="1"/>
            </p:cNvSpPr>
            <p:nvPr/>
          </p:nvSpPr>
          <p:spPr bwMode="auto">
            <a:xfrm>
              <a:off x="576" y="1680"/>
              <a:ext cx="1200" cy="192"/>
            </a:xfrm>
            <a:prstGeom prst="rect">
              <a:avLst/>
            </a:prstGeom>
            <a:noFill/>
            <a:ln w="9525">
              <a:noFill/>
              <a:miter lim="800000"/>
              <a:headEnd/>
              <a:tailEnd/>
            </a:ln>
          </p:spPr>
          <p:txBody>
            <a:bodyPr>
              <a:spAutoFit/>
            </a:bodyPr>
            <a:lstStyle/>
            <a:p>
              <a:pPr>
                <a:spcBef>
                  <a:spcPct val="50000"/>
                </a:spcBef>
              </a:pPr>
              <a:r>
                <a:rPr lang="en-US" sz="1400" b="1">
                  <a:solidFill>
                    <a:schemeClr val="bg2"/>
                  </a:solidFill>
                </a:rPr>
                <a:t>last King of Assyria</a:t>
              </a:r>
              <a:endParaRPr lang="en-CA" sz="1400" b="1">
                <a:solidFill>
                  <a:schemeClr val="bg2"/>
                </a:solidFill>
              </a:endParaRPr>
            </a:p>
          </p:txBody>
        </p:sp>
        <p:sp>
          <p:nvSpPr>
            <p:cNvPr id="11279" name="Text Box 98"/>
            <p:cNvSpPr txBox="1">
              <a:spLocks noChangeArrowheads="1"/>
            </p:cNvSpPr>
            <p:nvPr/>
          </p:nvSpPr>
          <p:spPr bwMode="auto">
            <a:xfrm>
              <a:off x="3072" y="1672"/>
              <a:ext cx="1200" cy="194"/>
            </a:xfrm>
            <a:prstGeom prst="rect">
              <a:avLst/>
            </a:prstGeom>
            <a:noFill/>
            <a:ln w="9525">
              <a:noFill/>
              <a:miter lim="800000"/>
              <a:headEnd/>
              <a:tailEnd/>
            </a:ln>
          </p:spPr>
          <p:txBody>
            <a:bodyPr wrap="square">
              <a:spAutoFit/>
            </a:bodyPr>
            <a:lstStyle/>
            <a:p>
              <a:pPr>
                <a:spcBef>
                  <a:spcPct val="50000"/>
                </a:spcBef>
              </a:pPr>
              <a:r>
                <a:rPr lang="en-US" sz="1400" b="1" dirty="0" smtClean="0">
                  <a:solidFill>
                    <a:schemeClr val="bg2"/>
                  </a:solidFill>
                </a:rPr>
                <a:t>last </a:t>
              </a:r>
              <a:r>
                <a:rPr lang="en-US" sz="1400" b="1" dirty="0">
                  <a:solidFill>
                    <a:schemeClr val="bg2"/>
                  </a:solidFill>
                </a:rPr>
                <a:t>King of Babylon</a:t>
              </a:r>
              <a:endParaRPr lang="en-CA" sz="1400" b="1" dirty="0">
                <a:solidFill>
                  <a:schemeClr val="bg2"/>
                </a:solidFill>
              </a:endParaRPr>
            </a:p>
          </p:txBody>
        </p:sp>
        <p:sp>
          <p:nvSpPr>
            <p:cNvPr id="28781" name="Text Box 109"/>
            <p:cNvSpPr txBox="1">
              <a:spLocks noChangeArrowheads="1"/>
            </p:cNvSpPr>
            <p:nvPr/>
          </p:nvSpPr>
          <p:spPr bwMode="auto">
            <a:xfrm>
              <a:off x="1872" y="1296"/>
              <a:ext cx="1344" cy="212"/>
            </a:xfrm>
            <a:prstGeom prst="rect">
              <a:avLst/>
            </a:prstGeom>
            <a:noFill/>
            <a:ln w="9525">
              <a:noFill/>
              <a:miter lim="800000"/>
              <a:headEnd/>
              <a:tailEnd/>
            </a:ln>
            <a:effectLst>
              <a:outerShdw dist="17961" dir="2700000" algn="ctr" rotWithShape="0">
                <a:srgbClr val="808080">
                  <a:alpha val="50000"/>
                </a:srgbClr>
              </a:outerShdw>
            </a:effectLst>
          </p:spPr>
          <p:txBody>
            <a:bodyPr>
              <a:spAutoFit/>
            </a:bodyPr>
            <a:lstStyle/>
            <a:p>
              <a:pPr>
                <a:spcBef>
                  <a:spcPct val="50000"/>
                </a:spcBef>
                <a:defRPr/>
              </a:pPr>
              <a:r>
                <a:rPr lang="en-US" sz="1600" b="1">
                  <a:solidFill>
                    <a:schemeClr val="bg2"/>
                  </a:solidFill>
                </a:rPr>
                <a:t>Jeremiah 25: 11, 12</a:t>
              </a:r>
              <a:endParaRPr lang="en-CA" sz="1600" b="1">
                <a:solidFill>
                  <a:schemeClr val="bg2"/>
                </a:solidFill>
              </a:endParaRPr>
            </a:p>
          </p:txBody>
        </p:sp>
        <p:pic>
          <p:nvPicPr>
            <p:cNvPr id="11281" name="Picture 112"/>
            <p:cNvPicPr>
              <a:picLocks noChangeAspect="1" noChangeArrowheads="1"/>
            </p:cNvPicPr>
            <p:nvPr/>
          </p:nvPicPr>
          <p:blipFill>
            <a:blip r:embed="rId7"/>
            <a:srcRect/>
            <a:stretch>
              <a:fillRect/>
            </a:stretch>
          </p:blipFill>
          <p:spPr bwMode="auto">
            <a:xfrm>
              <a:off x="4176" y="1104"/>
              <a:ext cx="1465" cy="990"/>
            </a:xfrm>
            <a:prstGeom prst="rect">
              <a:avLst/>
            </a:prstGeom>
            <a:noFill/>
            <a:ln w="9525">
              <a:noFill/>
              <a:miter lim="800000"/>
              <a:headEnd/>
              <a:tailEnd/>
            </a:ln>
          </p:spPr>
        </p:pic>
      </p:grpSp>
      <p:sp>
        <p:nvSpPr>
          <p:cNvPr id="35" name="TextBox 34"/>
          <p:cNvSpPr txBox="1"/>
          <p:nvPr/>
        </p:nvSpPr>
        <p:spPr>
          <a:xfrm>
            <a:off x="1905000" y="2998113"/>
            <a:ext cx="3497943" cy="430887"/>
          </a:xfrm>
          <a:prstGeom prst="rect">
            <a:avLst/>
          </a:prstGeom>
          <a:effectLst>
            <a:outerShdw blurRad="50800" dist="38100" algn="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200" b="1" dirty="0" smtClean="0">
                <a:solidFill>
                  <a:schemeClr val="bg2"/>
                </a:solidFill>
                <a:effectLst>
                  <a:outerShdw blurRad="38100" dist="38100" dir="2700000" algn="tl">
                    <a:srgbClr val="000000">
                      <a:alpha val="43137"/>
                    </a:srgbClr>
                  </a:outerShdw>
                </a:effectLst>
              </a:rPr>
              <a:t>Babylon  rules the Nations!</a:t>
            </a:r>
            <a:endParaRPr lang="en-CA" sz="2200" b="1" dirty="0">
              <a:solidFill>
                <a:schemeClr val="bg2"/>
              </a:solidFill>
              <a:effectLst>
                <a:outerShdw blurRad="38100" dist="38100" dir="2700000" algn="tl">
                  <a:srgbClr val="000000">
                    <a:alpha val="43137"/>
                  </a:srgbClr>
                </a:outerShdw>
              </a:effectLst>
            </a:endParaRPr>
          </a:p>
        </p:txBody>
      </p:sp>
      <p:sp>
        <p:nvSpPr>
          <p:cNvPr id="36" name="TextBox 35"/>
          <p:cNvSpPr txBox="1"/>
          <p:nvPr/>
        </p:nvSpPr>
        <p:spPr>
          <a:xfrm>
            <a:off x="2895600" y="4419600"/>
            <a:ext cx="2652485" cy="430887"/>
          </a:xfrm>
          <a:prstGeom prst="rect">
            <a:avLst/>
          </a:prstGeom>
          <a:effectLst>
            <a:outerShdw blurRad="50800" dist="38100" algn="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200" b="1" dirty="0" smtClean="0">
                <a:solidFill>
                  <a:schemeClr val="bg2"/>
                </a:solidFill>
                <a:effectLst>
                  <a:outerShdw blurRad="38100" dist="38100" dir="2700000" algn="tl">
                    <a:srgbClr val="000000">
                      <a:alpha val="43137"/>
                    </a:srgbClr>
                  </a:outerShdw>
                </a:effectLst>
                <a:latin typeface="+mj-lt"/>
              </a:rPr>
              <a:t>The Period of Exile</a:t>
            </a:r>
            <a:endParaRPr lang="en-CA" sz="2200" b="1" dirty="0">
              <a:solidFill>
                <a:schemeClr val="bg2"/>
              </a:solidFill>
              <a:effectLst>
                <a:outerShdw blurRad="38100" dist="38100" dir="2700000" algn="tl">
                  <a:srgbClr val="000000">
                    <a:alpha val="43137"/>
                  </a:srgbClr>
                </a:outerShdw>
              </a:effectLst>
              <a:latin typeface="+mj-lt"/>
            </a:endParaRPr>
          </a:p>
        </p:txBody>
      </p:sp>
      <p:sp>
        <p:nvSpPr>
          <p:cNvPr id="37" name="TextBox 36"/>
          <p:cNvSpPr txBox="1"/>
          <p:nvPr/>
        </p:nvSpPr>
        <p:spPr>
          <a:xfrm>
            <a:off x="3962400" y="6248400"/>
            <a:ext cx="3276600" cy="430887"/>
          </a:xfrm>
          <a:prstGeom prst="rect">
            <a:avLst/>
          </a:prstGeom>
          <a:solidFill>
            <a:srgbClr val="FFC000"/>
          </a:solidFill>
          <a:effectLst>
            <a:outerShdw blurRad="50800" dist="38100" algn="l" rotWithShape="0">
              <a:prstClr val="black">
                <a:alpha val="40000"/>
              </a:prstClr>
            </a:outerShdw>
          </a:effectLst>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2200" b="1" dirty="0" smtClean="0">
                <a:solidFill>
                  <a:schemeClr val="bg2"/>
                </a:solidFill>
                <a:effectLst>
                  <a:outerShdw blurRad="38100" dist="38100" dir="2700000" algn="tl">
                    <a:srgbClr val="000000">
                      <a:alpha val="43137"/>
                    </a:srgbClr>
                  </a:outerShdw>
                </a:effectLst>
                <a:latin typeface="+mj-lt"/>
              </a:rPr>
              <a:t>Desolation of the Temple</a:t>
            </a:r>
            <a:endParaRPr lang="en-CA" sz="2200" b="1" dirty="0">
              <a:solidFill>
                <a:schemeClr val="bg2"/>
              </a:solidFill>
              <a:effectLst>
                <a:outerShdw blurRad="38100" dist="38100" dir="2700000" algn="tl">
                  <a:srgbClr val="000000">
                    <a:alpha val="43137"/>
                  </a:srgbClr>
                </a:outerShdw>
              </a:effectLst>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Arc 15"/>
          <p:cNvSpPr/>
          <p:nvPr/>
        </p:nvSpPr>
        <p:spPr>
          <a:xfrm>
            <a:off x="533400" y="2514600"/>
            <a:ext cx="8077200" cy="5029200"/>
          </a:xfrm>
          <a:prstGeom prst="arc">
            <a:avLst>
              <a:gd name="adj1" fmla="val 10826936"/>
              <a:gd name="adj2" fmla="val 21574533"/>
            </a:avLst>
          </a:prstGeom>
          <a:ln w="76200">
            <a:solidFill>
              <a:srgbClr val="F30303"/>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5" name="TextBox 24"/>
          <p:cNvSpPr txBox="1"/>
          <p:nvPr/>
        </p:nvSpPr>
        <p:spPr>
          <a:xfrm>
            <a:off x="685800" y="1905000"/>
            <a:ext cx="7886700" cy="3200400"/>
          </a:xfrm>
          <a:prstGeom prst="rect">
            <a:avLst/>
          </a:prstGeom>
          <a:noFill/>
        </p:spPr>
        <p:txBody>
          <a:bodyPr wrap="square" rtlCol="0">
            <a:prstTxWarp prst="textArchUp">
              <a:avLst>
                <a:gd name="adj" fmla="val 11333556"/>
              </a:avLst>
            </a:prstTxWarp>
            <a:spAutoFit/>
          </a:bodyPr>
          <a:lstStyle/>
          <a:p>
            <a:r>
              <a:rPr lang="en-US" b="1" dirty="0" smtClean="0">
                <a:solidFill>
                  <a:schemeClr val="bg1"/>
                </a:solidFill>
                <a:effectLst>
                  <a:outerShdw blurRad="38100" dist="38100" dir="2700000" algn="tl">
                    <a:srgbClr val="000000">
                      <a:alpha val="43137"/>
                    </a:srgbClr>
                  </a:outerShdw>
                </a:effectLst>
              </a:rPr>
              <a:t>“</a:t>
            </a:r>
            <a:r>
              <a:rPr lang="en-US" b="1" dirty="0" smtClean="0">
                <a:solidFill>
                  <a:srgbClr val="FFC000"/>
                </a:solidFill>
                <a:effectLst>
                  <a:outerShdw blurRad="38100" dist="38100" dir="2700000" algn="tl">
                    <a:srgbClr val="000000">
                      <a:alpha val="43137"/>
                    </a:srgbClr>
                  </a:outerShdw>
                </a:effectLst>
              </a:rPr>
              <a:t>70 Weeks (490 yrs)  </a:t>
            </a:r>
            <a:r>
              <a:rPr lang="en-US" b="1" dirty="0" smtClean="0">
                <a:solidFill>
                  <a:schemeClr val="bg1"/>
                </a:solidFill>
                <a:effectLst>
                  <a:outerShdw blurRad="38100" dist="38100" dir="2700000" algn="tl">
                    <a:srgbClr val="000000">
                      <a:alpha val="43137"/>
                    </a:srgbClr>
                  </a:outerShdw>
                </a:effectLst>
              </a:rPr>
              <a:t>are determined upon thy </a:t>
            </a:r>
            <a:r>
              <a:rPr lang="en-US" b="1" dirty="0" smtClean="0">
                <a:solidFill>
                  <a:srgbClr val="FFC000"/>
                </a:solidFill>
                <a:effectLst>
                  <a:outerShdw blurRad="38100" dist="38100" dir="2700000" algn="tl">
                    <a:srgbClr val="000000">
                      <a:alpha val="43137"/>
                    </a:srgbClr>
                  </a:outerShdw>
                </a:effectLst>
              </a:rPr>
              <a:t>People</a:t>
            </a:r>
            <a:r>
              <a:rPr lang="en-US" b="1" dirty="0" smtClean="0">
                <a:solidFill>
                  <a:schemeClr val="bg1"/>
                </a:solidFill>
                <a:effectLst>
                  <a:outerShdw blurRad="38100" dist="38100" dir="2700000" algn="tl">
                    <a:srgbClr val="000000">
                      <a:alpha val="43137"/>
                    </a:srgbClr>
                  </a:outerShdw>
                </a:effectLst>
              </a:rPr>
              <a:t> and upon thy </a:t>
            </a:r>
            <a:r>
              <a:rPr lang="en-US" b="1" dirty="0" smtClean="0">
                <a:solidFill>
                  <a:srgbClr val="FFC000"/>
                </a:solidFill>
                <a:effectLst>
                  <a:outerShdw blurRad="38100" dist="38100" dir="2700000" algn="tl">
                    <a:srgbClr val="000000">
                      <a:alpha val="43137"/>
                    </a:srgbClr>
                  </a:outerShdw>
                </a:effectLst>
              </a:rPr>
              <a:t>City</a:t>
            </a:r>
            <a:r>
              <a:rPr lang="en-US" b="1" dirty="0" smtClean="0">
                <a:solidFill>
                  <a:schemeClr val="bg1"/>
                </a:solidFill>
                <a:effectLst>
                  <a:outerShdw blurRad="38100" dist="38100" dir="2700000" algn="tl">
                    <a:srgbClr val="000000">
                      <a:alpha val="43137"/>
                    </a:srgbClr>
                  </a:outerShdw>
                </a:effectLst>
              </a:rPr>
              <a:t>”</a:t>
            </a:r>
            <a:endParaRPr lang="en-CA" b="1" dirty="0">
              <a:solidFill>
                <a:schemeClr val="bg1"/>
              </a:solidFill>
              <a:effectLst>
                <a:outerShdw blurRad="38100" dist="38100" dir="2700000" algn="tl">
                  <a:srgbClr val="000000">
                    <a:alpha val="43137"/>
                  </a:srgbClr>
                </a:outerShdw>
              </a:effectLst>
            </a:endParaRPr>
          </a:p>
        </p:txBody>
      </p:sp>
      <p:sp>
        <p:nvSpPr>
          <p:cNvPr id="4" name="Right Arrow 3"/>
          <p:cNvSpPr/>
          <p:nvPr/>
        </p:nvSpPr>
        <p:spPr>
          <a:xfrm>
            <a:off x="266700" y="4800600"/>
            <a:ext cx="8610600" cy="152400"/>
          </a:xfrm>
          <a:prstGeom prst="rightArrow">
            <a:avLst/>
          </a:prstGeom>
          <a:solidFill>
            <a:srgbClr val="00FFCC"/>
          </a:solidFill>
          <a:effectLst>
            <a:outerShdw blurRad="50800" dist="381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CA"/>
          </a:p>
        </p:txBody>
      </p:sp>
      <p:sp>
        <p:nvSpPr>
          <p:cNvPr id="22" name="Oval 21"/>
          <p:cNvSpPr/>
          <p:nvPr/>
        </p:nvSpPr>
        <p:spPr>
          <a:xfrm>
            <a:off x="6362700" y="4762500"/>
            <a:ext cx="228600" cy="228600"/>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Arc 22"/>
          <p:cNvSpPr/>
          <p:nvPr/>
        </p:nvSpPr>
        <p:spPr>
          <a:xfrm>
            <a:off x="495300" y="3276600"/>
            <a:ext cx="4038600" cy="2743200"/>
          </a:xfrm>
          <a:prstGeom prst="arc">
            <a:avLst>
              <a:gd name="adj1" fmla="val 10457895"/>
              <a:gd name="adj2" fmla="val 198186"/>
            </a:avLst>
          </a:prstGeom>
          <a:ln w="57150">
            <a:solidFill>
              <a:srgbClr val="0000F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24" name="Arc 23"/>
          <p:cNvSpPr/>
          <p:nvPr/>
        </p:nvSpPr>
        <p:spPr>
          <a:xfrm>
            <a:off x="4533900" y="3276600"/>
            <a:ext cx="4038600" cy="2743200"/>
          </a:xfrm>
          <a:prstGeom prst="arc">
            <a:avLst>
              <a:gd name="adj1" fmla="val 10603439"/>
              <a:gd name="adj2" fmla="val 198186"/>
            </a:avLst>
          </a:prstGeom>
          <a:ln w="57150">
            <a:solidFill>
              <a:srgbClr val="0000F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 name="Isosceles Triangle 16"/>
          <p:cNvSpPr/>
          <p:nvPr/>
        </p:nvSpPr>
        <p:spPr>
          <a:xfrm>
            <a:off x="4381500" y="4648200"/>
            <a:ext cx="304800" cy="381000"/>
          </a:xfrm>
          <a:prstGeom prst="triangl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412376" y="4772025"/>
            <a:ext cx="228600" cy="228600"/>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8464923" y="4784352"/>
            <a:ext cx="228600" cy="228600"/>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26"/>
          <p:cNvSpPr txBox="1"/>
          <p:nvPr/>
        </p:nvSpPr>
        <p:spPr>
          <a:xfrm rot="688191">
            <a:off x="1325372" y="3133814"/>
            <a:ext cx="3341722" cy="1786653"/>
          </a:xfrm>
          <a:prstGeom prst="rect">
            <a:avLst/>
          </a:prstGeom>
          <a:noFill/>
        </p:spPr>
        <p:txBody>
          <a:bodyPr wrap="square" rtlCol="0">
            <a:prstTxWarp prst="textArchUp">
              <a:avLst>
                <a:gd name="adj" fmla="val 11862717"/>
              </a:avLst>
            </a:prstTxWarp>
            <a:spAutoFit/>
          </a:bodyPr>
          <a:lstStyle/>
          <a:p>
            <a:r>
              <a:rPr lang="en-US" sz="2000" b="1" dirty="0" smtClean="0">
                <a:solidFill>
                  <a:srgbClr val="FFFF00"/>
                </a:solidFill>
                <a:effectLst>
                  <a:outerShdw blurRad="38100" dist="38100" dir="2700000" algn="tl">
                    <a:srgbClr val="000000">
                      <a:alpha val="43137"/>
                    </a:srgbClr>
                  </a:outerShdw>
                </a:effectLst>
              </a:rPr>
              <a:t>7 + 62 weeks  =  483 yrs</a:t>
            </a:r>
            <a:endParaRPr lang="en-CA" sz="2000" b="1" dirty="0">
              <a:solidFill>
                <a:srgbClr val="FFFF00"/>
              </a:solidFill>
              <a:effectLst>
                <a:outerShdw blurRad="38100" dist="38100" dir="2700000" algn="tl">
                  <a:srgbClr val="000000">
                    <a:alpha val="43137"/>
                  </a:srgbClr>
                </a:outerShdw>
              </a:effectLst>
            </a:endParaRPr>
          </a:p>
        </p:txBody>
      </p:sp>
      <p:sp>
        <p:nvSpPr>
          <p:cNvPr id="30" name="TextBox 29"/>
          <p:cNvSpPr txBox="1"/>
          <p:nvPr/>
        </p:nvSpPr>
        <p:spPr>
          <a:xfrm>
            <a:off x="5829300" y="3124200"/>
            <a:ext cx="1524000" cy="838200"/>
          </a:xfrm>
          <a:prstGeom prst="rect">
            <a:avLst/>
          </a:prstGeom>
          <a:noFill/>
        </p:spPr>
        <p:txBody>
          <a:bodyPr wrap="square" rtlCol="0">
            <a:prstTxWarp prst="textArchUp">
              <a:avLst>
                <a:gd name="adj" fmla="val 11132708"/>
              </a:avLst>
            </a:prstTxWarp>
            <a:spAutoFit/>
          </a:bodyPr>
          <a:lstStyle/>
          <a:p>
            <a:r>
              <a:rPr lang="en-US" b="1" dirty="0" smtClean="0">
                <a:effectLst>
                  <a:outerShdw blurRad="38100" dist="38100" dir="2700000" algn="tl">
                    <a:srgbClr val="000000">
                      <a:alpha val="43137"/>
                    </a:srgbClr>
                  </a:outerShdw>
                </a:effectLst>
              </a:rPr>
              <a:t>    </a:t>
            </a:r>
            <a:r>
              <a:rPr lang="en-US" b="1" dirty="0" smtClean="0">
                <a:solidFill>
                  <a:srgbClr val="FFFF00"/>
                </a:solidFill>
                <a:effectLst>
                  <a:outerShdw blurRad="38100" dist="38100" dir="2700000" algn="tl">
                    <a:srgbClr val="000000">
                      <a:alpha val="43137"/>
                    </a:srgbClr>
                  </a:outerShdw>
                </a:effectLst>
              </a:rPr>
              <a:t>Final</a:t>
            </a:r>
            <a:r>
              <a:rPr lang="en-US" b="1" dirty="0" smtClean="0">
                <a:effectLst>
                  <a:outerShdw blurRad="38100" dist="38100" dir="2700000" algn="tl">
                    <a:srgbClr val="000000">
                      <a:alpha val="43137"/>
                    </a:srgbClr>
                  </a:outerShdw>
                </a:effectLst>
              </a:rPr>
              <a:t>  </a:t>
            </a:r>
            <a:r>
              <a:rPr lang="en-US" b="1" dirty="0" smtClean="0">
                <a:solidFill>
                  <a:srgbClr val="FFFF00"/>
                </a:solidFill>
                <a:effectLst>
                  <a:outerShdw blurRad="38100" dist="38100" dir="2700000" algn="tl">
                    <a:srgbClr val="000000">
                      <a:alpha val="43137"/>
                    </a:srgbClr>
                  </a:outerShdw>
                </a:effectLst>
              </a:rPr>
              <a:t>Week</a:t>
            </a:r>
            <a:endParaRPr lang="en-CA" b="1" dirty="0">
              <a:solidFill>
                <a:srgbClr val="FFFF00"/>
              </a:solidFill>
              <a:effectLst>
                <a:outerShdw blurRad="38100" dist="38100" dir="2700000" algn="tl">
                  <a:srgbClr val="000000">
                    <a:alpha val="43137"/>
                  </a:srgbClr>
                </a:outerShdw>
              </a:effectLst>
            </a:endParaRPr>
          </a:p>
        </p:txBody>
      </p:sp>
      <p:sp>
        <p:nvSpPr>
          <p:cNvPr id="32" name="TextBox 31"/>
          <p:cNvSpPr txBox="1"/>
          <p:nvPr/>
        </p:nvSpPr>
        <p:spPr>
          <a:xfrm>
            <a:off x="4704229" y="4473388"/>
            <a:ext cx="1600200" cy="400110"/>
          </a:xfrm>
          <a:prstGeom prst="rect">
            <a:avLst/>
          </a:prstGeom>
          <a:noFill/>
        </p:spPr>
        <p:txBody>
          <a:bodyPr wrap="square" rtlCol="0">
            <a:spAutoFit/>
          </a:bodyPr>
          <a:lstStyle/>
          <a:p>
            <a:r>
              <a:rPr lang="en-US" sz="2000" b="1" dirty="0" smtClean="0">
                <a:solidFill>
                  <a:srgbClr val="FFFF00"/>
                </a:solidFill>
                <a:effectLst>
                  <a:outerShdw blurRad="38100" dist="38100" dir="2700000" algn="tl">
                    <a:srgbClr val="000000">
                      <a:alpha val="43137"/>
                    </a:srgbClr>
                  </a:outerShdw>
                </a:effectLst>
              </a:rPr>
              <a:t>3 ½  years</a:t>
            </a:r>
            <a:endParaRPr lang="en-CA" sz="2000" b="1" dirty="0">
              <a:solidFill>
                <a:srgbClr val="FFFF00"/>
              </a:solidFill>
              <a:effectLst>
                <a:outerShdw blurRad="38100" dist="38100" dir="2700000" algn="tl">
                  <a:srgbClr val="000000">
                    <a:alpha val="43137"/>
                  </a:srgbClr>
                </a:outerShdw>
              </a:effectLst>
            </a:endParaRPr>
          </a:p>
        </p:txBody>
      </p:sp>
      <p:sp>
        <p:nvSpPr>
          <p:cNvPr id="33" name="TextBox 32"/>
          <p:cNvSpPr txBox="1"/>
          <p:nvPr/>
        </p:nvSpPr>
        <p:spPr>
          <a:xfrm>
            <a:off x="6757146" y="4477870"/>
            <a:ext cx="1600200" cy="400110"/>
          </a:xfrm>
          <a:prstGeom prst="rect">
            <a:avLst/>
          </a:prstGeom>
          <a:noFill/>
        </p:spPr>
        <p:txBody>
          <a:bodyPr wrap="square" rtlCol="0">
            <a:spAutoFit/>
          </a:bodyPr>
          <a:lstStyle/>
          <a:p>
            <a:r>
              <a:rPr lang="en-US" sz="2000" b="1" dirty="0" smtClean="0">
                <a:solidFill>
                  <a:srgbClr val="FFFF00"/>
                </a:solidFill>
                <a:effectLst>
                  <a:outerShdw blurRad="38100" dist="38100" dir="2700000" algn="tl">
                    <a:srgbClr val="000000">
                      <a:alpha val="43137"/>
                    </a:srgbClr>
                  </a:outerShdw>
                </a:effectLst>
              </a:rPr>
              <a:t>3 ½  years</a:t>
            </a:r>
            <a:endParaRPr lang="en-CA" sz="2000" b="1" dirty="0">
              <a:solidFill>
                <a:srgbClr val="FFFF00"/>
              </a:solidFill>
              <a:effectLst>
                <a:outerShdw blurRad="38100" dist="38100" dir="2700000" algn="tl">
                  <a:srgbClr val="000000">
                    <a:alpha val="43137"/>
                  </a:srgbClr>
                </a:outerShdw>
              </a:effectLst>
            </a:endParaRPr>
          </a:p>
        </p:txBody>
      </p:sp>
      <p:sp>
        <p:nvSpPr>
          <p:cNvPr id="34" name="TextBox 33"/>
          <p:cNvSpPr txBox="1"/>
          <p:nvPr/>
        </p:nvSpPr>
        <p:spPr>
          <a:xfrm>
            <a:off x="6057900" y="5010090"/>
            <a:ext cx="990600" cy="400110"/>
          </a:xfrm>
          <a:prstGeom prst="rect">
            <a:avLst/>
          </a:prstGeom>
          <a:noFill/>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31  AD</a:t>
            </a:r>
            <a:endParaRPr lang="en-CA" sz="2000" b="1" dirty="0">
              <a:solidFill>
                <a:schemeClr val="bg1"/>
              </a:solidFill>
              <a:effectLst>
                <a:outerShdw blurRad="38100" dist="38100" dir="2700000" algn="tl">
                  <a:srgbClr val="000000">
                    <a:alpha val="43137"/>
                  </a:srgbClr>
                </a:outerShdw>
              </a:effectLst>
            </a:endParaRPr>
          </a:p>
        </p:txBody>
      </p:sp>
      <p:sp>
        <p:nvSpPr>
          <p:cNvPr id="35" name="TextBox 34"/>
          <p:cNvSpPr txBox="1"/>
          <p:nvPr/>
        </p:nvSpPr>
        <p:spPr>
          <a:xfrm>
            <a:off x="4047565" y="5116016"/>
            <a:ext cx="990600" cy="400110"/>
          </a:xfrm>
          <a:prstGeom prst="rect">
            <a:avLst/>
          </a:prstGeom>
          <a:noFill/>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27  AD</a:t>
            </a:r>
            <a:endParaRPr lang="en-CA" sz="2000" b="1" dirty="0">
              <a:solidFill>
                <a:schemeClr val="bg1"/>
              </a:solidFill>
              <a:effectLst>
                <a:outerShdw blurRad="38100" dist="38100" dir="2700000" algn="tl">
                  <a:srgbClr val="000000">
                    <a:alpha val="43137"/>
                  </a:srgbClr>
                </a:outerShdw>
              </a:effectLst>
            </a:endParaRPr>
          </a:p>
        </p:txBody>
      </p:sp>
      <p:sp>
        <p:nvSpPr>
          <p:cNvPr id="36" name="TextBox 35"/>
          <p:cNvSpPr txBox="1"/>
          <p:nvPr/>
        </p:nvSpPr>
        <p:spPr>
          <a:xfrm>
            <a:off x="7962900" y="5105400"/>
            <a:ext cx="990600" cy="400110"/>
          </a:xfrm>
          <a:prstGeom prst="rect">
            <a:avLst/>
          </a:prstGeom>
          <a:noFill/>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34  AD</a:t>
            </a:r>
            <a:endParaRPr lang="en-CA" sz="2000" b="1" dirty="0">
              <a:solidFill>
                <a:schemeClr val="bg1"/>
              </a:solidFill>
              <a:effectLst>
                <a:outerShdw blurRad="38100" dist="38100" dir="2700000" algn="tl">
                  <a:srgbClr val="000000">
                    <a:alpha val="43137"/>
                  </a:srgbClr>
                </a:outerShdw>
              </a:effectLst>
            </a:endParaRPr>
          </a:p>
        </p:txBody>
      </p:sp>
      <p:sp>
        <p:nvSpPr>
          <p:cNvPr id="37" name="TextBox 36"/>
          <p:cNvSpPr txBox="1"/>
          <p:nvPr/>
        </p:nvSpPr>
        <p:spPr>
          <a:xfrm>
            <a:off x="190500" y="5010090"/>
            <a:ext cx="1143000" cy="400110"/>
          </a:xfrm>
          <a:prstGeom prst="rect">
            <a:avLst/>
          </a:prstGeom>
          <a:noFill/>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457  BC</a:t>
            </a:r>
            <a:endParaRPr lang="en-CA" sz="2000" b="1" dirty="0">
              <a:solidFill>
                <a:schemeClr val="bg1"/>
              </a:solidFill>
              <a:effectLst>
                <a:outerShdw blurRad="38100" dist="38100" dir="2700000" algn="tl">
                  <a:srgbClr val="000000">
                    <a:alpha val="43137"/>
                  </a:srgbClr>
                </a:outerShdw>
              </a:effectLst>
            </a:endParaRPr>
          </a:p>
        </p:txBody>
      </p:sp>
      <p:sp>
        <p:nvSpPr>
          <p:cNvPr id="40" name="TextBox 39"/>
          <p:cNvSpPr txBox="1"/>
          <p:nvPr/>
        </p:nvSpPr>
        <p:spPr>
          <a:xfrm>
            <a:off x="1562100" y="381000"/>
            <a:ext cx="6019800" cy="1015663"/>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3600" b="1" dirty="0" smtClean="0">
                <a:solidFill>
                  <a:srgbClr val="FFC000"/>
                </a:solidFill>
                <a:effectLst>
                  <a:outerShdw blurRad="50800" dist="38100" dir="2700000" algn="tl" rotWithShape="0">
                    <a:prstClr val="black">
                      <a:alpha val="40000"/>
                    </a:prstClr>
                  </a:outerShdw>
                </a:effectLst>
                <a:latin typeface="Bookman Old Style" pitchFamily="18" charset="0"/>
              </a:rPr>
              <a:t>70 Weeks  --  490 years</a:t>
            </a:r>
          </a:p>
          <a:p>
            <a:pPr algn="ctr"/>
            <a:r>
              <a:rPr lang="en-US" sz="2400" b="1" dirty="0" smtClean="0">
                <a:solidFill>
                  <a:srgbClr val="00FF99"/>
                </a:solidFill>
                <a:effectLst>
                  <a:outerShdw blurRad="50800" dist="38100" dir="2700000" algn="tl" rotWithShape="0">
                    <a:prstClr val="black">
                      <a:alpha val="40000"/>
                    </a:prstClr>
                  </a:outerShdw>
                </a:effectLst>
                <a:latin typeface="Bookman Old Style" pitchFamily="18" charset="0"/>
              </a:rPr>
              <a:t>Daniel 9: 24 - 27</a:t>
            </a:r>
            <a:endParaRPr lang="en-CA" sz="2400" b="1" dirty="0">
              <a:solidFill>
                <a:srgbClr val="00FF99"/>
              </a:solidFill>
              <a:effectLst>
                <a:outerShdw blurRad="50800" dist="38100" dir="2700000" algn="tl" rotWithShape="0">
                  <a:prstClr val="black">
                    <a:alpha val="40000"/>
                  </a:prstClr>
                </a:outerShdw>
              </a:effectLst>
              <a:latin typeface="Bookman Old Style" pitchFamily="18" charset="0"/>
            </a:endParaRPr>
          </a:p>
        </p:txBody>
      </p:sp>
      <p:sp>
        <p:nvSpPr>
          <p:cNvPr id="41" name="Oval 40"/>
          <p:cNvSpPr/>
          <p:nvPr/>
        </p:nvSpPr>
        <p:spPr>
          <a:xfrm>
            <a:off x="2918149" y="4756280"/>
            <a:ext cx="228600" cy="228600"/>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228600" y="5410200"/>
            <a:ext cx="2286000" cy="707886"/>
          </a:xfrm>
          <a:prstGeom prst="rect">
            <a:avLst/>
          </a:prstGeom>
          <a:noFill/>
        </p:spPr>
        <p:txBody>
          <a:bodyPr wrap="square" rtlCol="0">
            <a:spAutoFit/>
          </a:bodyPr>
          <a:lstStyle/>
          <a:p>
            <a:r>
              <a:rPr lang="en-US" sz="2000" dirty="0" smtClean="0">
                <a:solidFill>
                  <a:srgbClr val="FFFF99"/>
                </a:solidFill>
              </a:rPr>
              <a:t>Command to rebuild  Jerusalem</a:t>
            </a:r>
            <a:endParaRPr lang="en-CA" sz="2000" dirty="0">
              <a:solidFill>
                <a:srgbClr val="FFFF99"/>
              </a:solidFill>
            </a:endParaRPr>
          </a:p>
        </p:txBody>
      </p:sp>
      <p:sp>
        <p:nvSpPr>
          <p:cNvPr id="26" name="TextBox 25"/>
          <p:cNvSpPr txBox="1"/>
          <p:nvPr/>
        </p:nvSpPr>
        <p:spPr>
          <a:xfrm>
            <a:off x="3457575" y="5429250"/>
            <a:ext cx="1981200" cy="707886"/>
          </a:xfrm>
          <a:prstGeom prst="rect">
            <a:avLst/>
          </a:prstGeom>
          <a:noFill/>
        </p:spPr>
        <p:txBody>
          <a:bodyPr wrap="square" rtlCol="0">
            <a:spAutoFit/>
          </a:bodyPr>
          <a:lstStyle/>
          <a:p>
            <a:r>
              <a:rPr lang="en-US" sz="2000" dirty="0" smtClean="0">
                <a:solidFill>
                  <a:srgbClr val="FFFF99"/>
                </a:solidFill>
              </a:rPr>
              <a:t>Christ baptized</a:t>
            </a:r>
          </a:p>
          <a:p>
            <a:pPr algn="ctr"/>
            <a:r>
              <a:rPr lang="en-US" sz="2000" dirty="0" smtClean="0">
                <a:solidFill>
                  <a:srgbClr val="FFFF99"/>
                </a:solidFill>
              </a:rPr>
              <a:t>“</a:t>
            </a:r>
            <a:r>
              <a:rPr lang="en-US" sz="2000" dirty="0" err="1" smtClean="0">
                <a:solidFill>
                  <a:srgbClr val="FFFF99"/>
                </a:solidFill>
              </a:rPr>
              <a:t>annointed</a:t>
            </a:r>
            <a:r>
              <a:rPr lang="en-US" sz="2000" dirty="0" smtClean="0">
                <a:solidFill>
                  <a:srgbClr val="FFFF99"/>
                </a:solidFill>
              </a:rPr>
              <a:t>”</a:t>
            </a:r>
            <a:endParaRPr lang="en-CA" sz="2000" dirty="0">
              <a:solidFill>
                <a:srgbClr val="FFFF99"/>
              </a:solidFill>
            </a:endParaRPr>
          </a:p>
        </p:txBody>
      </p:sp>
      <p:sp>
        <p:nvSpPr>
          <p:cNvPr id="28" name="TextBox 27"/>
          <p:cNvSpPr txBox="1"/>
          <p:nvPr/>
        </p:nvSpPr>
        <p:spPr>
          <a:xfrm>
            <a:off x="6858000" y="5943600"/>
            <a:ext cx="2286000" cy="400110"/>
          </a:xfrm>
          <a:prstGeom prst="rect">
            <a:avLst/>
          </a:prstGeom>
          <a:noFill/>
        </p:spPr>
        <p:txBody>
          <a:bodyPr wrap="square" rtlCol="0">
            <a:spAutoFit/>
          </a:bodyPr>
          <a:lstStyle/>
          <a:p>
            <a:r>
              <a:rPr lang="en-US" sz="2000" dirty="0" smtClean="0">
                <a:solidFill>
                  <a:srgbClr val="FFFF99"/>
                </a:solidFill>
              </a:rPr>
              <a:t>Gospel to Gentiles</a:t>
            </a:r>
            <a:endParaRPr lang="en-CA" sz="2000" dirty="0">
              <a:solidFill>
                <a:srgbClr val="FFFF99"/>
              </a:solidFill>
            </a:endParaRPr>
          </a:p>
        </p:txBody>
      </p:sp>
      <p:sp>
        <p:nvSpPr>
          <p:cNvPr id="29" name="TextBox 28"/>
          <p:cNvSpPr txBox="1"/>
          <p:nvPr/>
        </p:nvSpPr>
        <p:spPr>
          <a:xfrm>
            <a:off x="5524500" y="5381625"/>
            <a:ext cx="2171700" cy="400110"/>
          </a:xfrm>
          <a:prstGeom prst="rect">
            <a:avLst/>
          </a:prstGeom>
          <a:noFill/>
        </p:spPr>
        <p:txBody>
          <a:bodyPr wrap="square" rtlCol="0">
            <a:spAutoFit/>
          </a:bodyPr>
          <a:lstStyle/>
          <a:p>
            <a:r>
              <a:rPr lang="en-US" sz="2000" b="1" dirty="0" smtClean="0">
                <a:solidFill>
                  <a:srgbClr val="00FFFF"/>
                </a:solidFill>
              </a:rPr>
              <a:t>Christ  “cut  off”</a:t>
            </a:r>
            <a:endParaRPr lang="en-CA" sz="2000" b="1" dirty="0">
              <a:solidFill>
                <a:srgbClr val="00FFFF"/>
              </a:solidFill>
            </a:endParaRPr>
          </a:p>
        </p:txBody>
      </p:sp>
      <p:cxnSp>
        <p:nvCxnSpPr>
          <p:cNvPr id="38" name="Straight Arrow Connector 37"/>
          <p:cNvCxnSpPr/>
          <p:nvPr/>
        </p:nvCxnSpPr>
        <p:spPr>
          <a:xfrm rot="5400000">
            <a:off x="8324850" y="5753100"/>
            <a:ext cx="533400" cy="1588"/>
          </a:xfrm>
          <a:prstGeom prst="straightConnector1">
            <a:avLst/>
          </a:prstGeom>
          <a:ln w="38100" cmpd="sng">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down)">
                                      <p:cBhvr>
                                        <p:cTn id="16" dur="500"/>
                                        <p:tgtEl>
                                          <p:spTgt spid="23"/>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down)">
                                      <p:cBhvr>
                                        <p:cTn id="20" dur="500"/>
                                        <p:tgtEl>
                                          <p:spTgt spid="2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down)">
                                      <p:cBhvr>
                                        <p:cTn id="25" dur="500"/>
                                        <p:tgtEl>
                                          <p:spTgt spid="24"/>
                                        </p:tgtEl>
                                      </p:cBhvr>
                                    </p:animEffect>
                                  </p:childTnLst>
                                </p:cTn>
                              </p:par>
                            </p:childTnLst>
                          </p:cTn>
                        </p:par>
                        <p:par>
                          <p:cTn id="26" fill="hold">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down)">
                                      <p:cBhvr>
                                        <p:cTn id="2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5" grpId="0"/>
      <p:bldP spid="23" grpId="0" animBg="1"/>
      <p:bldP spid="24" grpId="0" animBg="1"/>
      <p:bldP spid="27" grpId="0"/>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ttp://dianedew.com/prayer.jpg"/>
          <p:cNvPicPr>
            <a:picLocks noChangeAspect="1" noChangeArrowheads="1"/>
          </p:cNvPicPr>
          <p:nvPr/>
        </p:nvPicPr>
        <p:blipFill>
          <a:blip r:embed="rId3">
            <a:lum bright="10000" contrast="20000"/>
          </a:blip>
          <a:srcRect/>
          <a:stretch>
            <a:fillRect/>
          </a:stretch>
        </p:blipFill>
        <p:spPr bwMode="auto">
          <a:xfrm>
            <a:off x="7162799" y="751417"/>
            <a:ext cx="2053771" cy="3164416"/>
          </a:xfrm>
          <a:prstGeom prst="rect">
            <a:avLst/>
          </a:prstGeom>
          <a:ln>
            <a:noFill/>
          </a:ln>
          <a:effectLst>
            <a:softEdge rad="112500"/>
          </a:effectLst>
        </p:spPr>
      </p:pic>
      <p:sp>
        <p:nvSpPr>
          <p:cNvPr id="2" name="TextBox 1"/>
          <p:cNvSpPr txBox="1"/>
          <p:nvPr/>
        </p:nvSpPr>
        <p:spPr>
          <a:xfrm>
            <a:off x="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18" name="TextBox 17"/>
          <p:cNvSpPr txBox="1"/>
          <p:nvPr/>
        </p:nvSpPr>
        <p:spPr>
          <a:xfrm>
            <a:off x="2438400" y="1143000"/>
            <a:ext cx="3962400" cy="584775"/>
          </a:xfrm>
          <a:prstGeom prst="rect">
            <a:avLst/>
          </a:prstGeom>
          <a:solidFill>
            <a:srgbClr val="000000"/>
          </a:solidFill>
        </p:spPr>
        <p:style>
          <a:lnRef idx="0">
            <a:schemeClr val="dk1"/>
          </a:lnRef>
          <a:fillRef idx="3">
            <a:schemeClr val="dk1"/>
          </a:fillRef>
          <a:effectRef idx="3">
            <a:schemeClr val="dk1"/>
          </a:effectRef>
          <a:fontRef idx="minor">
            <a:schemeClr val="lt1"/>
          </a:fontRef>
        </p:style>
        <p:txBody>
          <a:bodyPr wrap="square" rtlCol="0">
            <a:spAutoFit/>
          </a:bodyPr>
          <a:lstStyle/>
          <a:p>
            <a:r>
              <a:rPr lang="en-US" sz="3200" b="1" dirty="0" smtClean="0">
                <a:effectLst>
                  <a:outerShdw blurRad="38100" dist="38100" dir="2700000" algn="tl">
                    <a:srgbClr val="000000">
                      <a:alpha val="43137"/>
                    </a:srgbClr>
                  </a:outerShdw>
                </a:effectLst>
              </a:rPr>
              <a:t>Daniel  &amp;  Jeremiah</a:t>
            </a:r>
            <a:endParaRPr lang="en-CA" sz="3200" b="1" dirty="0">
              <a:effectLst>
                <a:outerShdw blurRad="38100" dist="38100" dir="2700000" algn="tl">
                  <a:srgbClr val="000000">
                    <a:alpha val="43137"/>
                  </a:srgbClr>
                </a:outerShdw>
              </a:effectLst>
            </a:endParaRPr>
          </a:p>
        </p:txBody>
      </p:sp>
      <p:sp>
        <p:nvSpPr>
          <p:cNvPr id="9" name="Rectangle 8"/>
          <p:cNvSpPr/>
          <p:nvPr/>
        </p:nvSpPr>
        <p:spPr>
          <a:xfrm>
            <a:off x="304800" y="2057400"/>
            <a:ext cx="5791200" cy="4524315"/>
          </a:xfrm>
          <a:prstGeom prst="rect">
            <a:avLst/>
          </a:prstGeom>
        </p:spPr>
        <p:txBody>
          <a:bodyPr wrap="square">
            <a:spAutoFit/>
          </a:bodyPr>
          <a:lstStyle/>
          <a:p>
            <a:r>
              <a:rPr lang="en-US" sz="2400" b="1" dirty="0" smtClean="0">
                <a:solidFill>
                  <a:srgbClr val="00FFFF"/>
                </a:solidFill>
                <a:effectLst>
                  <a:outerShdw blurRad="50800" dist="38100" algn="l" rotWithShape="0">
                    <a:prstClr val="black">
                      <a:alpha val="40000"/>
                    </a:prstClr>
                  </a:outerShdw>
                </a:effectLst>
              </a:rPr>
              <a:t>Dan 9: 2    </a:t>
            </a:r>
            <a:r>
              <a:rPr lang="en-US" sz="2400" b="1" dirty="0" smtClean="0">
                <a:effectLst>
                  <a:outerShdw blurRad="50800" dist="38100" algn="l" rotWithShape="0">
                    <a:prstClr val="black">
                      <a:alpha val="40000"/>
                    </a:prstClr>
                  </a:outerShdw>
                </a:effectLst>
              </a:rPr>
              <a:t>In the first year of his reign I Daniel understood by books the number of the years, whereof the word of the LORD came to </a:t>
            </a:r>
            <a:r>
              <a:rPr lang="en-US" sz="2400" b="1" dirty="0" smtClean="0">
                <a:solidFill>
                  <a:srgbClr val="080808"/>
                </a:solidFill>
                <a:effectLst>
                  <a:outerShdw blurRad="50800" dist="38100" algn="l" rotWithShape="0">
                    <a:prstClr val="black">
                      <a:alpha val="40000"/>
                    </a:prstClr>
                  </a:outerShdw>
                </a:effectLst>
              </a:rPr>
              <a:t>Jeremiah </a:t>
            </a:r>
            <a:r>
              <a:rPr lang="en-US" sz="2400" b="1" dirty="0" smtClean="0">
                <a:effectLst>
                  <a:outerShdw blurRad="50800" dist="38100" algn="l" rotWithShape="0">
                    <a:prstClr val="black">
                      <a:alpha val="40000"/>
                    </a:prstClr>
                  </a:outerShdw>
                </a:effectLst>
              </a:rPr>
              <a:t>the prophet, that he would accomplish </a:t>
            </a:r>
            <a:r>
              <a:rPr lang="en-US" sz="2400" b="1" dirty="0" smtClean="0">
                <a:solidFill>
                  <a:srgbClr val="080808"/>
                </a:solidFill>
                <a:effectLst>
                  <a:outerShdw blurRad="50800" dist="38100" algn="l" rotWithShape="0">
                    <a:prstClr val="black">
                      <a:alpha val="40000"/>
                    </a:prstClr>
                  </a:outerShdw>
                </a:effectLst>
              </a:rPr>
              <a:t>seventy years </a:t>
            </a:r>
            <a:r>
              <a:rPr lang="en-US" sz="2400" b="1" dirty="0" smtClean="0">
                <a:effectLst>
                  <a:outerShdw blurRad="50800" dist="38100" algn="l" rotWithShape="0">
                    <a:prstClr val="black">
                      <a:alpha val="40000"/>
                    </a:prstClr>
                  </a:outerShdw>
                </a:effectLst>
              </a:rPr>
              <a:t>in the desolations of Jerusalem.</a:t>
            </a:r>
          </a:p>
          <a:p>
            <a:endParaRPr lang="en-US" sz="2400" b="1" dirty="0" smtClean="0">
              <a:effectLst>
                <a:outerShdw blurRad="50800" dist="38100" algn="l" rotWithShape="0">
                  <a:prstClr val="black">
                    <a:alpha val="40000"/>
                  </a:prstClr>
                </a:outerShdw>
              </a:effectLst>
            </a:endParaRPr>
          </a:p>
          <a:p>
            <a:r>
              <a:rPr lang="en-US" sz="2400" b="1" dirty="0" smtClean="0">
                <a:solidFill>
                  <a:srgbClr val="00FFFF"/>
                </a:solidFill>
                <a:effectLst>
                  <a:outerShdw blurRad="50800" dist="38100" algn="l" rotWithShape="0">
                    <a:prstClr val="black">
                      <a:alpha val="40000"/>
                    </a:prstClr>
                  </a:outerShdw>
                </a:effectLst>
              </a:rPr>
              <a:t>9:3</a:t>
            </a:r>
            <a:r>
              <a:rPr lang="en-US" sz="2400" b="1" dirty="0" smtClean="0">
                <a:effectLst>
                  <a:outerShdw blurRad="50800" dist="38100" algn="l" rotWithShape="0">
                    <a:prstClr val="black">
                      <a:alpha val="40000"/>
                    </a:prstClr>
                  </a:outerShdw>
                </a:effectLst>
              </a:rPr>
              <a:t>   And I set my face unto the Lord God, to seek by prayer and supplications, with fasting, and sackcloth, and ashes:</a:t>
            </a:r>
            <a:endParaRPr lang="en-CA" sz="2400" b="1" dirty="0">
              <a:effectLst>
                <a:outerShdw blurRad="50800" dist="38100" algn="l" rotWithShape="0">
                  <a:prstClr val="black">
                    <a:alpha val="40000"/>
                  </a:prstClr>
                </a:outerShdw>
              </a:effectLst>
            </a:endParaRPr>
          </a:p>
        </p:txBody>
      </p:sp>
      <p:pic>
        <p:nvPicPr>
          <p:cNvPr id="1028" name="Picture 4" descr="C:\Documents and Settings\HP\My Documents\GRAPHICS\BIBLE PICS\Acts Paul writing Prison.jpg"/>
          <p:cNvPicPr>
            <a:picLocks noChangeAspect="1" noChangeArrowheads="1"/>
          </p:cNvPicPr>
          <p:nvPr/>
        </p:nvPicPr>
        <p:blipFill>
          <a:blip r:embed="rId4">
            <a:lum contrast="10000"/>
          </a:blip>
          <a:srcRect/>
          <a:stretch>
            <a:fillRect/>
          </a:stretch>
        </p:blipFill>
        <p:spPr bwMode="auto">
          <a:xfrm flipH="1">
            <a:off x="5791200" y="3429000"/>
            <a:ext cx="3352800" cy="3198058"/>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chemeClr val="tx1"/>
            </a:gs>
            <a:gs pos="100000">
              <a:schemeClr val="tx1">
                <a:gamma/>
                <a:shade val="46275"/>
                <a:invGamma/>
              </a:schemeClr>
            </a:gs>
          </a:gsLst>
          <a:lin ang="5400000" scaled="1"/>
        </a:gradFill>
        <a:effectLst/>
      </p:bgPr>
    </p:bg>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290513" y="990600"/>
            <a:ext cx="8561387" cy="396875"/>
          </a:xfrm>
          <a:prstGeom prst="rect">
            <a:avLst/>
          </a:prstGeom>
          <a:gradFill rotWithShape="1">
            <a:gsLst>
              <a:gs pos="0">
                <a:schemeClr val="bg2"/>
              </a:gs>
              <a:gs pos="50000">
                <a:schemeClr val="accent1"/>
              </a:gs>
              <a:gs pos="100000">
                <a:schemeClr val="bg2"/>
              </a:gs>
            </a:gsLst>
            <a:lin ang="5400000" scaled="1"/>
          </a:gradFill>
          <a:ln w="9525">
            <a:noFill/>
            <a:miter lim="800000"/>
            <a:headEnd/>
            <a:tailEnd/>
          </a:ln>
          <a:effectLst/>
        </p:spPr>
        <p:txBody>
          <a:bodyPr>
            <a:spAutoFit/>
          </a:bodyPr>
          <a:lstStyle/>
          <a:p>
            <a:pPr>
              <a:spcBef>
                <a:spcPct val="50000"/>
              </a:spcBef>
              <a:defRPr/>
            </a:pPr>
            <a:r>
              <a:rPr lang="en-US" sz="2000" b="1">
                <a:solidFill>
                  <a:srgbClr val="3333FF"/>
                </a:solidFill>
                <a:effectLst>
                  <a:outerShdw blurRad="38100" dist="38100" dir="2700000" algn="tl">
                    <a:srgbClr val="FFFFFF"/>
                  </a:outerShdw>
                </a:effectLst>
              </a:rPr>
              <a:t> </a:t>
            </a:r>
            <a:r>
              <a:rPr lang="en-US" sz="2000" b="1">
                <a:effectLst>
                  <a:outerShdw blurRad="38100" dist="38100" dir="2700000" algn="tl">
                    <a:srgbClr val="000000"/>
                  </a:outerShdw>
                </a:effectLst>
              </a:rPr>
              <a:t>610 BC     600    590    580    570    560    550    540    530    520    510    </a:t>
            </a:r>
          </a:p>
        </p:txBody>
      </p:sp>
      <p:sp>
        <p:nvSpPr>
          <p:cNvPr id="28704" name="Line 32"/>
          <p:cNvSpPr>
            <a:spLocks noChangeShapeType="1"/>
          </p:cNvSpPr>
          <p:nvPr/>
        </p:nvSpPr>
        <p:spPr bwMode="auto">
          <a:xfrm>
            <a:off x="295275" y="1506538"/>
            <a:ext cx="8564563" cy="0"/>
          </a:xfrm>
          <a:prstGeom prst="line">
            <a:avLst/>
          </a:prstGeom>
          <a:noFill/>
          <a:ln w="57150" cap="rnd">
            <a:solidFill>
              <a:schemeClr val="accent1"/>
            </a:solidFill>
            <a:prstDash val="sysDot"/>
            <a:round/>
            <a:headEnd/>
            <a:tailEnd type="triangle" w="med" len="med"/>
          </a:ln>
          <a:effectLst>
            <a:outerShdw dist="17961" dir="2700000" algn="ctr" rotWithShape="0">
              <a:schemeClr val="bg2">
                <a:alpha val="50000"/>
              </a:schemeClr>
            </a:outerShdw>
          </a:effectLst>
        </p:spPr>
        <p:txBody>
          <a:bodyPr/>
          <a:lstStyle/>
          <a:p>
            <a:pPr>
              <a:defRPr/>
            </a:pPr>
            <a:endParaRPr lang="en-US"/>
          </a:p>
        </p:txBody>
      </p:sp>
      <p:sp>
        <p:nvSpPr>
          <p:cNvPr id="11269" name="Text Box 95"/>
          <p:cNvSpPr txBox="1">
            <a:spLocks noChangeArrowheads="1"/>
          </p:cNvSpPr>
          <p:nvPr/>
        </p:nvSpPr>
        <p:spPr bwMode="auto">
          <a:xfrm>
            <a:off x="1628775" y="457200"/>
            <a:ext cx="5886450" cy="369332"/>
          </a:xfrm>
          <a:prstGeom prst="rect">
            <a:avLst/>
          </a:prstGeom>
          <a:solidFill>
            <a:schemeClr val="bg2"/>
          </a:solidFill>
          <a:ln w="9525">
            <a:noFill/>
            <a:miter lim="800000"/>
            <a:headEnd/>
            <a:tailEnd/>
          </a:ln>
        </p:spPr>
        <p:txBody>
          <a:bodyPr wrap="square">
            <a:spAutoFit/>
          </a:bodyPr>
          <a:lstStyle/>
          <a:p>
            <a:pPr>
              <a:spcBef>
                <a:spcPct val="50000"/>
              </a:spcBef>
            </a:pPr>
            <a:r>
              <a:rPr lang="en-US" b="1" dirty="0"/>
              <a:t>Three</a:t>
            </a:r>
            <a:r>
              <a:rPr lang="en-US" b="1" dirty="0">
                <a:solidFill>
                  <a:srgbClr val="FFFF00"/>
                </a:solidFill>
              </a:rPr>
              <a:t> </a:t>
            </a:r>
            <a:r>
              <a:rPr lang="en-US" b="1" dirty="0" smtClean="0">
                <a:solidFill>
                  <a:srgbClr val="FFFF00"/>
                </a:solidFill>
              </a:rPr>
              <a:t> Applications </a:t>
            </a:r>
            <a:r>
              <a:rPr lang="en-US" b="1" dirty="0">
                <a:solidFill>
                  <a:srgbClr val="FFFF00"/>
                </a:solidFill>
              </a:rPr>
              <a:t>of the </a:t>
            </a:r>
            <a:r>
              <a:rPr lang="en-US" b="1" dirty="0" smtClean="0">
                <a:solidFill>
                  <a:srgbClr val="FFFF00"/>
                </a:solidFill>
              </a:rPr>
              <a:t> </a:t>
            </a:r>
            <a:r>
              <a:rPr lang="en-US" b="1" dirty="0" smtClean="0"/>
              <a:t>Seventy Year </a:t>
            </a:r>
            <a:r>
              <a:rPr lang="en-US" b="1" dirty="0" smtClean="0">
                <a:solidFill>
                  <a:srgbClr val="FFFF00"/>
                </a:solidFill>
              </a:rPr>
              <a:t> </a:t>
            </a:r>
            <a:r>
              <a:rPr lang="en-US" b="1" dirty="0">
                <a:solidFill>
                  <a:srgbClr val="FFFF00"/>
                </a:solidFill>
              </a:rPr>
              <a:t>Prophecy</a:t>
            </a:r>
            <a:endParaRPr lang="en-CA" b="1" dirty="0">
              <a:solidFill>
                <a:srgbClr val="FFFF00"/>
              </a:solidFill>
            </a:endParaRPr>
          </a:p>
        </p:txBody>
      </p:sp>
      <p:grpSp>
        <p:nvGrpSpPr>
          <p:cNvPr id="2" name="Group 32"/>
          <p:cNvGrpSpPr/>
          <p:nvPr/>
        </p:nvGrpSpPr>
        <p:grpSpPr>
          <a:xfrm>
            <a:off x="1" y="2895600"/>
            <a:ext cx="7477124" cy="1676400"/>
            <a:chOff x="1" y="2895600"/>
            <a:chExt cx="7477124" cy="1676400"/>
          </a:xfrm>
        </p:grpSpPr>
        <p:sp>
          <p:nvSpPr>
            <p:cNvPr id="11290" name="Text Box 100"/>
            <p:cNvSpPr txBox="1">
              <a:spLocks noChangeArrowheads="1"/>
            </p:cNvSpPr>
            <p:nvPr/>
          </p:nvSpPr>
          <p:spPr bwMode="auto">
            <a:xfrm>
              <a:off x="5638800" y="4267200"/>
              <a:ext cx="1838325" cy="304800"/>
            </a:xfrm>
            <a:prstGeom prst="rect">
              <a:avLst/>
            </a:prstGeom>
            <a:noFill/>
            <a:ln w="9525">
              <a:noFill/>
              <a:miter lim="800000"/>
              <a:headEnd/>
              <a:tailEnd/>
            </a:ln>
          </p:spPr>
          <p:txBody>
            <a:bodyPr>
              <a:spAutoFit/>
            </a:bodyPr>
            <a:lstStyle/>
            <a:p>
              <a:pPr>
                <a:spcBef>
                  <a:spcPct val="50000"/>
                </a:spcBef>
              </a:pPr>
              <a:r>
                <a:rPr lang="en-US" sz="1400" b="1">
                  <a:solidFill>
                    <a:schemeClr val="bg2"/>
                  </a:solidFill>
                </a:rPr>
                <a:t>1</a:t>
              </a:r>
              <a:r>
                <a:rPr lang="en-US" sz="1400" b="1" baseline="30000">
                  <a:solidFill>
                    <a:schemeClr val="bg2"/>
                  </a:solidFill>
                </a:rPr>
                <a:t>st</a:t>
              </a:r>
              <a:r>
                <a:rPr lang="en-US" sz="1400" b="1">
                  <a:solidFill>
                    <a:schemeClr val="bg2"/>
                  </a:solidFill>
                </a:rPr>
                <a:t> Captives Home</a:t>
              </a:r>
              <a:endParaRPr lang="en-CA" sz="1400" b="1">
                <a:solidFill>
                  <a:schemeClr val="bg2"/>
                </a:solidFill>
              </a:endParaRPr>
            </a:p>
          </p:txBody>
        </p:sp>
        <p:pic>
          <p:nvPicPr>
            <p:cNvPr id="11291" name="Picture 91"/>
            <p:cNvPicPr>
              <a:picLocks noChangeAspect="1" noChangeArrowheads="1"/>
            </p:cNvPicPr>
            <p:nvPr/>
          </p:nvPicPr>
          <p:blipFill>
            <a:blip r:embed="rId3">
              <a:lum bright="12000" contrast="20000"/>
            </a:blip>
            <a:srcRect/>
            <a:stretch>
              <a:fillRect/>
            </a:stretch>
          </p:blipFill>
          <p:spPr bwMode="auto">
            <a:xfrm>
              <a:off x="1" y="2895600"/>
              <a:ext cx="1676400" cy="1370013"/>
            </a:xfrm>
            <a:prstGeom prst="rect">
              <a:avLst/>
            </a:prstGeom>
            <a:noFill/>
            <a:ln w="9525">
              <a:noFill/>
              <a:miter lim="800000"/>
              <a:headEnd/>
              <a:tailEnd/>
            </a:ln>
          </p:spPr>
        </p:pic>
        <p:sp>
          <p:nvSpPr>
            <p:cNvPr id="11292" name="Rectangle 78"/>
            <p:cNvSpPr>
              <a:spLocks noChangeArrowheads="1"/>
            </p:cNvSpPr>
            <p:nvPr/>
          </p:nvSpPr>
          <p:spPr bwMode="auto">
            <a:xfrm>
              <a:off x="1752600" y="3657600"/>
              <a:ext cx="4800600" cy="304800"/>
            </a:xfrm>
            <a:prstGeom prst="rect">
              <a:avLst/>
            </a:prstGeom>
            <a:gradFill rotWithShape="1">
              <a:gsLst>
                <a:gs pos="0">
                  <a:srgbClr val="CC00FF"/>
                </a:gs>
                <a:gs pos="50000">
                  <a:srgbClr val="FFFF66"/>
                </a:gs>
                <a:gs pos="100000">
                  <a:srgbClr val="CC00FF"/>
                </a:gs>
              </a:gsLst>
              <a:lin ang="5400000" scaled="1"/>
            </a:gradFill>
            <a:ln w="9525">
              <a:solidFill>
                <a:schemeClr val="bg2"/>
              </a:solidFill>
              <a:miter lim="800000"/>
              <a:headEnd/>
              <a:tailEnd/>
            </a:ln>
          </p:spPr>
          <p:txBody>
            <a:bodyPr wrap="none" anchor="ctr"/>
            <a:lstStyle/>
            <a:p>
              <a:endParaRPr lang="en-US"/>
            </a:p>
          </p:txBody>
        </p:sp>
        <p:sp>
          <p:nvSpPr>
            <p:cNvPr id="28754" name="Rectangle 82"/>
            <p:cNvSpPr>
              <a:spLocks noChangeArrowheads="1"/>
            </p:cNvSpPr>
            <p:nvPr/>
          </p:nvSpPr>
          <p:spPr bwMode="auto">
            <a:xfrm>
              <a:off x="1447800" y="3962400"/>
              <a:ext cx="565150" cy="366713"/>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606</a:t>
              </a:r>
              <a:endParaRPr lang="en-CA" b="1">
                <a:solidFill>
                  <a:schemeClr val="bg2"/>
                </a:solidFill>
                <a:effectLst>
                  <a:outerShdw blurRad="38100" dist="38100" dir="2700000" algn="tl">
                    <a:srgbClr val="C0C0C0"/>
                  </a:outerShdw>
                </a:effectLst>
              </a:endParaRPr>
            </a:p>
          </p:txBody>
        </p:sp>
        <p:sp>
          <p:nvSpPr>
            <p:cNvPr id="28755" name="Rectangle 83"/>
            <p:cNvSpPr>
              <a:spLocks noChangeArrowheads="1"/>
            </p:cNvSpPr>
            <p:nvPr/>
          </p:nvSpPr>
          <p:spPr bwMode="auto">
            <a:xfrm>
              <a:off x="6400800" y="3962400"/>
              <a:ext cx="565150" cy="366713"/>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536</a:t>
              </a:r>
              <a:endParaRPr lang="en-CA" b="1">
                <a:solidFill>
                  <a:schemeClr val="bg2"/>
                </a:solidFill>
                <a:effectLst>
                  <a:outerShdw blurRad="38100" dist="38100" dir="2700000" algn="tl">
                    <a:srgbClr val="C0C0C0"/>
                  </a:outerShdw>
                </a:effectLst>
              </a:endParaRPr>
            </a:p>
          </p:txBody>
        </p:sp>
        <p:sp>
          <p:nvSpPr>
            <p:cNvPr id="28765" name="Line 93"/>
            <p:cNvSpPr>
              <a:spLocks noChangeShapeType="1"/>
            </p:cNvSpPr>
            <p:nvPr/>
          </p:nvSpPr>
          <p:spPr bwMode="auto">
            <a:xfrm>
              <a:off x="1981200" y="4191000"/>
              <a:ext cx="4495800" cy="0"/>
            </a:xfrm>
            <a:prstGeom prst="line">
              <a:avLst/>
            </a:prstGeom>
            <a:noFill/>
            <a:ln w="57150" cap="rnd">
              <a:solidFill>
                <a:schemeClr val="accent1"/>
              </a:solidFill>
              <a:prstDash val="sysDot"/>
              <a:round/>
              <a:headEnd/>
              <a:tailEnd type="triangle" w="med" len="med"/>
            </a:ln>
            <a:effectLst>
              <a:outerShdw dist="17961" dir="2700000" algn="ctr" rotWithShape="0">
                <a:schemeClr val="bg2">
                  <a:alpha val="50000"/>
                </a:schemeClr>
              </a:outerShdw>
            </a:effectLst>
          </p:spPr>
          <p:txBody>
            <a:bodyPr/>
            <a:lstStyle/>
            <a:p>
              <a:pPr>
                <a:defRPr/>
              </a:pPr>
              <a:endParaRPr lang="en-US"/>
            </a:p>
          </p:txBody>
        </p:sp>
        <p:sp>
          <p:nvSpPr>
            <p:cNvPr id="11296" name="Text Box 99"/>
            <p:cNvSpPr txBox="1">
              <a:spLocks noChangeArrowheads="1"/>
            </p:cNvSpPr>
            <p:nvPr/>
          </p:nvSpPr>
          <p:spPr bwMode="auto">
            <a:xfrm>
              <a:off x="1036638" y="4246563"/>
              <a:ext cx="1905000" cy="304800"/>
            </a:xfrm>
            <a:prstGeom prst="rect">
              <a:avLst/>
            </a:prstGeom>
            <a:noFill/>
            <a:ln w="9525">
              <a:noFill/>
              <a:miter lim="800000"/>
              <a:headEnd/>
              <a:tailEnd/>
            </a:ln>
          </p:spPr>
          <p:txBody>
            <a:bodyPr>
              <a:spAutoFit/>
            </a:bodyPr>
            <a:lstStyle/>
            <a:p>
              <a:pPr>
                <a:spcBef>
                  <a:spcPct val="50000"/>
                </a:spcBef>
              </a:pPr>
              <a:r>
                <a:rPr lang="en-US" sz="1400" b="1">
                  <a:solidFill>
                    <a:schemeClr val="bg2"/>
                  </a:solidFill>
                </a:rPr>
                <a:t>1</a:t>
              </a:r>
              <a:r>
                <a:rPr lang="en-US" sz="1400" b="1" baseline="30000">
                  <a:solidFill>
                    <a:schemeClr val="bg2"/>
                  </a:solidFill>
                </a:rPr>
                <a:t>st</a:t>
              </a:r>
              <a:r>
                <a:rPr lang="en-US" sz="1400" b="1">
                  <a:solidFill>
                    <a:schemeClr val="bg2"/>
                  </a:solidFill>
                </a:rPr>
                <a:t> Captives taken</a:t>
              </a:r>
              <a:endParaRPr lang="en-CA" sz="1400" b="1">
                <a:solidFill>
                  <a:schemeClr val="bg2"/>
                </a:solidFill>
              </a:endParaRPr>
            </a:p>
          </p:txBody>
        </p:sp>
        <p:sp>
          <p:nvSpPr>
            <p:cNvPr id="28782" name="Text Box 110"/>
            <p:cNvSpPr txBox="1">
              <a:spLocks noChangeArrowheads="1"/>
            </p:cNvSpPr>
            <p:nvPr/>
          </p:nvSpPr>
          <p:spPr bwMode="auto">
            <a:xfrm>
              <a:off x="3276600" y="3657600"/>
              <a:ext cx="1752600" cy="336550"/>
            </a:xfrm>
            <a:prstGeom prst="rect">
              <a:avLst/>
            </a:prstGeom>
            <a:noFill/>
            <a:ln w="9525">
              <a:noFill/>
              <a:miter lim="800000"/>
              <a:headEnd/>
              <a:tailEnd/>
            </a:ln>
            <a:effectLst>
              <a:outerShdw dist="17961" dir="2700000" algn="ctr" rotWithShape="0">
                <a:srgbClr val="808080">
                  <a:alpha val="50000"/>
                </a:srgbClr>
              </a:outerShdw>
            </a:effectLst>
          </p:spPr>
          <p:txBody>
            <a:bodyPr>
              <a:spAutoFit/>
            </a:bodyPr>
            <a:lstStyle/>
            <a:p>
              <a:pPr>
                <a:spcBef>
                  <a:spcPct val="50000"/>
                </a:spcBef>
                <a:defRPr/>
              </a:pPr>
              <a:r>
                <a:rPr lang="en-US" sz="1600" b="1">
                  <a:solidFill>
                    <a:schemeClr val="bg2"/>
                  </a:solidFill>
                </a:rPr>
                <a:t>Jeremiah 29: 10</a:t>
              </a:r>
              <a:endParaRPr lang="en-CA" sz="1600" b="1">
                <a:solidFill>
                  <a:schemeClr val="bg2"/>
                </a:solidFill>
              </a:endParaRPr>
            </a:p>
          </p:txBody>
        </p:sp>
      </p:grpSp>
      <p:grpSp>
        <p:nvGrpSpPr>
          <p:cNvPr id="3" name="Group 33"/>
          <p:cNvGrpSpPr/>
          <p:nvPr/>
        </p:nvGrpSpPr>
        <p:grpSpPr>
          <a:xfrm>
            <a:off x="685800" y="3789363"/>
            <a:ext cx="8447088" cy="3068637"/>
            <a:chOff x="685800" y="3789363"/>
            <a:chExt cx="8447088" cy="3068637"/>
          </a:xfrm>
        </p:grpSpPr>
        <p:pic>
          <p:nvPicPr>
            <p:cNvPr id="28778" name="Picture 106"/>
            <p:cNvPicPr>
              <a:picLocks noChangeAspect="1" noChangeArrowheads="1"/>
            </p:cNvPicPr>
            <p:nvPr/>
          </p:nvPicPr>
          <p:blipFill>
            <a:blip r:embed="rId4">
              <a:lum contrast="20000"/>
            </a:blip>
            <a:srcRect/>
            <a:stretch>
              <a:fillRect/>
            </a:stretch>
          </p:blipFill>
          <p:spPr bwMode="auto">
            <a:xfrm>
              <a:off x="7162800" y="3789363"/>
              <a:ext cx="1970088" cy="1641475"/>
            </a:xfrm>
            <a:prstGeom prst="rect">
              <a:avLst/>
            </a:prstGeom>
            <a:noFill/>
            <a:ln w="9525">
              <a:noFill/>
              <a:miter lim="800000"/>
              <a:headEnd/>
              <a:tailEnd/>
            </a:ln>
          </p:spPr>
        </p:pic>
        <p:grpSp>
          <p:nvGrpSpPr>
            <p:cNvPr id="4" name="Group 34"/>
            <p:cNvGrpSpPr/>
            <p:nvPr/>
          </p:nvGrpSpPr>
          <p:grpSpPr>
            <a:xfrm>
              <a:off x="685800" y="4648200"/>
              <a:ext cx="7620000" cy="2209800"/>
              <a:chOff x="685800" y="4648200"/>
              <a:chExt cx="7620000" cy="2209800"/>
            </a:xfrm>
          </p:grpSpPr>
          <p:sp>
            <p:nvSpPr>
              <p:cNvPr id="11282" name="Rectangle 77"/>
              <p:cNvSpPr>
                <a:spLocks noChangeArrowheads="1"/>
              </p:cNvSpPr>
              <p:nvPr/>
            </p:nvSpPr>
            <p:spPr bwMode="auto">
              <a:xfrm>
                <a:off x="2971800" y="5334000"/>
                <a:ext cx="5029200" cy="304800"/>
              </a:xfrm>
              <a:prstGeom prst="rect">
                <a:avLst/>
              </a:prstGeom>
              <a:gradFill rotWithShape="1">
                <a:gsLst>
                  <a:gs pos="0">
                    <a:srgbClr val="CC00FF"/>
                  </a:gs>
                  <a:gs pos="50000">
                    <a:srgbClr val="FFFF66"/>
                  </a:gs>
                  <a:gs pos="100000">
                    <a:srgbClr val="CC00FF"/>
                  </a:gs>
                </a:gsLst>
                <a:lin ang="5400000" scaled="1"/>
              </a:gradFill>
              <a:ln w="9525">
                <a:solidFill>
                  <a:schemeClr val="bg2"/>
                </a:solidFill>
                <a:miter lim="800000"/>
                <a:headEnd/>
                <a:tailEnd/>
              </a:ln>
            </p:spPr>
            <p:txBody>
              <a:bodyPr wrap="none" anchor="ctr"/>
              <a:lstStyle/>
              <a:p>
                <a:endParaRPr lang="en-US"/>
              </a:p>
            </p:txBody>
          </p:sp>
          <p:sp>
            <p:nvSpPr>
              <p:cNvPr id="28756" name="Rectangle 84"/>
              <p:cNvSpPr>
                <a:spLocks noChangeArrowheads="1"/>
              </p:cNvSpPr>
              <p:nvPr/>
            </p:nvSpPr>
            <p:spPr bwMode="auto">
              <a:xfrm>
                <a:off x="2709863" y="5634038"/>
                <a:ext cx="565150" cy="366713"/>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587</a:t>
                </a:r>
                <a:endParaRPr lang="en-CA" b="1">
                  <a:solidFill>
                    <a:schemeClr val="bg2"/>
                  </a:solidFill>
                  <a:effectLst>
                    <a:outerShdw blurRad="38100" dist="38100" dir="2700000" algn="tl">
                      <a:srgbClr val="C0C0C0"/>
                    </a:outerShdw>
                  </a:effectLst>
                </a:endParaRPr>
              </a:p>
            </p:txBody>
          </p:sp>
          <p:sp>
            <p:nvSpPr>
              <p:cNvPr id="28757" name="Rectangle 85"/>
              <p:cNvSpPr>
                <a:spLocks noChangeArrowheads="1"/>
              </p:cNvSpPr>
              <p:nvPr/>
            </p:nvSpPr>
            <p:spPr bwMode="auto">
              <a:xfrm>
                <a:off x="7696200" y="5630863"/>
                <a:ext cx="565150" cy="366713"/>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517</a:t>
                </a:r>
                <a:endParaRPr lang="en-CA" b="1">
                  <a:solidFill>
                    <a:schemeClr val="bg2"/>
                  </a:solidFill>
                  <a:effectLst>
                    <a:outerShdw blurRad="38100" dist="38100" dir="2700000" algn="tl">
                      <a:srgbClr val="C0C0C0"/>
                    </a:outerShdw>
                  </a:effectLst>
                </a:endParaRPr>
              </a:p>
            </p:txBody>
          </p:sp>
          <p:sp>
            <p:nvSpPr>
              <p:cNvPr id="28766" name="Line 94"/>
              <p:cNvSpPr>
                <a:spLocks noChangeShapeType="1"/>
              </p:cNvSpPr>
              <p:nvPr/>
            </p:nvSpPr>
            <p:spPr bwMode="auto">
              <a:xfrm>
                <a:off x="3276600" y="5867400"/>
                <a:ext cx="4495800" cy="0"/>
              </a:xfrm>
              <a:prstGeom prst="line">
                <a:avLst/>
              </a:prstGeom>
              <a:noFill/>
              <a:ln w="57150" cap="rnd">
                <a:solidFill>
                  <a:schemeClr val="accent1"/>
                </a:solidFill>
                <a:prstDash val="sysDot"/>
                <a:round/>
                <a:headEnd/>
                <a:tailEnd type="triangle" w="med" len="med"/>
              </a:ln>
              <a:effectLst>
                <a:outerShdw dist="17961" dir="2700000" algn="ctr" rotWithShape="0">
                  <a:schemeClr val="bg2">
                    <a:alpha val="50000"/>
                  </a:schemeClr>
                </a:outerShdw>
              </a:effectLst>
            </p:spPr>
            <p:txBody>
              <a:bodyPr/>
              <a:lstStyle/>
              <a:p>
                <a:pPr>
                  <a:defRPr/>
                </a:pPr>
                <a:endParaRPr lang="en-US"/>
              </a:p>
            </p:txBody>
          </p:sp>
          <p:sp>
            <p:nvSpPr>
              <p:cNvPr id="11286" name="Text Box 101"/>
              <p:cNvSpPr txBox="1">
                <a:spLocks noChangeArrowheads="1"/>
              </p:cNvSpPr>
              <p:nvPr/>
            </p:nvSpPr>
            <p:spPr bwMode="auto">
              <a:xfrm>
                <a:off x="2514600" y="5943600"/>
                <a:ext cx="1905000" cy="304800"/>
              </a:xfrm>
              <a:prstGeom prst="rect">
                <a:avLst/>
              </a:prstGeom>
              <a:noFill/>
              <a:ln w="9525">
                <a:noFill/>
                <a:miter lim="800000"/>
                <a:headEnd/>
                <a:tailEnd/>
              </a:ln>
            </p:spPr>
            <p:txBody>
              <a:bodyPr>
                <a:spAutoFit/>
              </a:bodyPr>
              <a:lstStyle/>
              <a:p>
                <a:pPr>
                  <a:spcBef>
                    <a:spcPct val="50000"/>
                  </a:spcBef>
                </a:pPr>
                <a:r>
                  <a:rPr lang="en-US" sz="1400" b="1">
                    <a:solidFill>
                      <a:schemeClr val="bg2"/>
                    </a:solidFill>
                  </a:rPr>
                  <a:t>Temple destroyed</a:t>
                </a:r>
                <a:endParaRPr lang="en-CA" sz="1400" b="1">
                  <a:solidFill>
                    <a:schemeClr val="bg2"/>
                  </a:solidFill>
                </a:endParaRPr>
              </a:p>
            </p:txBody>
          </p:sp>
          <p:sp>
            <p:nvSpPr>
              <p:cNvPr id="11287" name="Text Box 102"/>
              <p:cNvSpPr txBox="1">
                <a:spLocks noChangeArrowheads="1"/>
              </p:cNvSpPr>
              <p:nvPr/>
            </p:nvSpPr>
            <p:spPr bwMode="auto">
              <a:xfrm>
                <a:off x="6848475" y="5930900"/>
                <a:ext cx="1457325" cy="304800"/>
              </a:xfrm>
              <a:prstGeom prst="rect">
                <a:avLst/>
              </a:prstGeom>
              <a:noFill/>
              <a:ln w="9525">
                <a:noFill/>
                <a:miter lim="800000"/>
                <a:headEnd/>
                <a:tailEnd/>
              </a:ln>
            </p:spPr>
            <p:txBody>
              <a:bodyPr>
                <a:spAutoFit/>
              </a:bodyPr>
              <a:lstStyle/>
              <a:p>
                <a:pPr>
                  <a:spcBef>
                    <a:spcPct val="50000"/>
                  </a:spcBef>
                </a:pPr>
                <a:r>
                  <a:rPr lang="en-US" sz="1400" b="1">
                    <a:solidFill>
                      <a:schemeClr val="bg2"/>
                    </a:solidFill>
                  </a:rPr>
                  <a:t>Temple Rebuilt</a:t>
                </a:r>
                <a:endParaRPr lang="en-CA" sz="1400" b="1">
                  <a:solidFill>
                    <a:schemeClr val="bg2"/>
                  </a:solidFill>
                </a:endParaRPr>
              </a:p>
            </p:txBody>
          </p:sp>
          <p:pic>
            <p:nvPicPr>
              <p:cNvPr id="11288" name="Picture 108"/>
              <p:cNvPicPr>
                <a:picLocks noChangeAspect="1" noChangeArrowheads="1"/>
              </p:cNvPicPr>
              <p:nvPr/>
            </p:nvPicPr>
            <p:blipFill>
              <a:blip r:embed="rId5">
                <a:lum bright="6000" contrast="30000"/>
              </a:blip>
              <a:srcRect/>
              <a:stretch>
                <a:fillRect/>
              </a:stretch>
            </p:blipFill>
            <p:spPr bwMode="auto">
              <a:xfrm>
                <a:off x="685800" y="4648200"/>
                <a:ext cx="1903413" cy="2209800"/>
              </a:xfrm>
              <a:prstGeom prst="rect">
                <a:avLst/>
              </a:prstGeom>
              <a:noFill/>
              <a:ln w="9525">
                <a:noFill/>
                <a:miter lim="800000"/>
                <a:headEnd/>
                <a:tailEnd/>
              </a:ln>
            </p:spPr>
          </p:pic>
          <p:sp>
            <p:nvSpPr>
              <p:cNvPr id="28783" name="Text Box 111"/>
              <p:cNvSpPr txBox="1">
                <a:spLocks noChangeArrowheads="1"/>
              </p:cNvSpPr>
              <p:nvPr/>
            </p:nvSpPr>
            <p:spPr bwMode="auto">
              <a:xfrm>
                <a:off x="4572000" y="5334000"/>
                <a:ext cx="2133600" cy="336550"/>
              </a:xfrm>
              <a:prstGeom prst="rect">
                <a:avLst/>
              </a:prstGeom>
              <a:noFill/>
              <a:ln w="9525">
                <a:noFill/>
                <a:miter lim="800000"/>
                <a:headEnd/>
                <a:tailEnd/>
              </a:ln>
              <a:effectLst>
                <a:outerShdw dist="17961" dir="2700000" algn="ctr" rotWithShape="0">
                  <a:srgbClr val="808080">
                    <a:alpha val="50000"/>
                  </a:srgbClr>
                </a:outerShdw>
              </a:effectLst>
            </p:spPr>
            <p:txBody>
              <a:bodyPr>
                <a:spAutoFit/>
              </a:bodyPr>
              <a:lstStyle/>
              <a:p>
                <a:pPr>
                  <a:spcBef>
                    <a:spcPct val="50000"/>
                  </a:spcBef>
                  <a:defRPr/>
                </a:pPr>
                <a:r>
                  <a:rPr lang="en-US" sz="1600" b="1" dirty="0">
                    <a:solidFill>
                      <a:schemeClr val="bg2"/>
                    </a:solidFill>
                  </a:rPr>
                  <a:t>2 Chronicles 36:21</a:t>
                </a:r>
                <a:endParaRPr lang="en-CA" sz="1600" b="1" dirty="0">
                  <a:solidFill>
                    <a:schemeClr val="bg2"/>
                  </a:solidFill>
                </a:endParaRPr>
              </a:p>
            </p:txBody>
          </p:sp>
        </p:grpSp>
      </p:grpSp>
      <p:grpSp>
        <p:nvGrpSpPr>
          <p:cNvPr id="5" name="Group 113"/>
          <p:cNvGrpSpPr>
            <a:grpSpLocks/>
          </p:cNvGrpSpPr>
          <p:nvPr/>
        </p:nvGrpSpPr>
        <p:grpSpPr bwMode="auto">
          <a:xfrm>
            <a:off x="-44450" y="1600200"/>
            <a:ext cx="8999538" cy="1724025"/>
            <a:chOff x="-28" y="1008"/>
            <a:chExt cx="5669" cy="1086"/>
          </a:xfrm>
        </p:grpSpPr>
        <p:sp>
          <p:nvSpPr>
            <p:cNvPr id="11273" name="Rectangle 79"/>
            <p:cNvSpPr>
              <a:spLocks noChangeArrowheads="1"/>
            </p:cNvSpPr>
            <p:nvPr/>
          </p:nvSpPr>
          <p:spPr bwMode="auto">
            <a:xfrm>
              <a:off x="960" y="1296"/>
              <a:ext cx="3072" cy="192"/>
            </a:xfrm>
            <a:prstGeom prst="rect">
              <a:avLst/>
            </a:prstGeom>
            <a:gradFill rotWithShape="1">
              <a:gsLst>
                <a:gs pos="0">
                  <a:srgbClr val="CC00FF"/>
                </a:gs>
                <a:gs pos="50000">
                  <a:srgbClr val="FFFF66"/>
                </a:gs>
                <a:gs pos="100000">
                  <a:srgbClr val="CC00FF"/>
                </a:gs>
              </a:gsLst>
              <a:lin ang="5400000" scaled="1"/>
            </a:gradFill>
            <a:ln w="9525">
              <a:solidFill>
                <a:schemeClr val="bg2"/>
              </a:solidFill>
              <a:miter lim="800000"/>
              <a:headEnd/>
              <a:tailEnd/>
            </a:ln>
          </p:spPr>
          <p:txBody>
            <a:bodyPr wrap="none" anchor="ctr"/>
            <a:lstStyle/>
            <a:p>
              <a:endParaRPr lang="en-US"/>
            </a:p>
          </p:txBody>
        </p:sp>
        <p:sp>
          <p:nvSpPr>
            <p:cNvPr id="28752" name="Rectangle 80"/>
            <p:cNvSpPr>
              <a:spLocks noChangeArrowheads="1"/>
            </p:cNvSpPr>
            <p:nvPr/>
          </p:nvSpPr>
          <p:spPr bwMode="auto">
            <a:xfrm>
              <a:off x="774" y="1489"/>
              <a:ext cx="356" cy="231"/>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609</a:t>
              </a:r>
              <a:endParaRPr lang="en-CA" b="1">
                <a:solidFill>
                  <a:schemeClr val="bg2"/>
                </a:solidFill>
                <a:effectLst>
                  <a:outerShdw blurRad="38100" dist="38100" dir="2700000" algn="tl">
                    <a:srgbClr val="C0C0C0"/>
                  </a:outerShdw>
                </a:effectLst>
              </a:endParaRPr>
            </a:p>
          </p:txBody>
        </p:sp>
        <p:sp>
          <p:nvSpPr>
            <p:cNvPr id="28753" name="Rectangle 81"/>
            <p:cNvSpPr>
              <a:spLocks noChangeArrowheads="1"/>
            </p:cNvSpPr>
            <p:nvPr/>
          </p:nvSpPr>
          <p:spPr bwMode="auto">
            <a:xfrm>
              <a:off x="3879" y="1496"/>
              <a:ext cx="356" cy="231"/>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539</a:t>
              </a:r>
              <a:endParaRPr lang="en-CA" b="1">
                <a:solidFill>
                  <a:schemeClr val="bg2"/>
                </a:solidFill>
                <a:effectLst>
                  <a:outerShdw blurRad="38100" dist="38100" dir="2700000" algn="tl">
                    <a:srgbClr val="C0C0C0"/>
                  </a:outerShdw>
                </a:effectLst>
              </a:endParaRPr>
            </a:p>
          </p:txBody>
        </p:sp>
        <p:pic>
          <p:nvPicPr>
            <p:cNvPr id="11276" name="Picture 86"/>
            <p:cNvPicPr>
              <a:picLocks noChangeAspect="1" noChangeArrowheads="1"/>
            </p:cNvPicPr>
            <p:nvPr/>
          </p:nvPicPr>
          <p:blipFill>
            <a:blip r:embed="rId6">
              <a:lum contrast="6000"/>
            </a:blip>
            <a:srcRect/>
            <a:stretch>
              <a:fillRect/>
            </a:stretch>
          </p:blipFill>
          <p:spPr bwMode="auto">
            <a:xfrm>
              <a:off x="-28" y="1008"/>
              <a:ext cx="912" cy="755"/>
            </a:xfrm>
            <a:prstGeom prst="rect">
              <a:avLst/>
            </a:prstGeom>
            <a:noFill/>
            <a:ln w="9525">
              <a:noFill/>
              <a:miter lim="800000"/>
              <a:headEnd/>
              <a:tailEnd/>
            </a:ln>
          </p:spPr>
        </p:pic>
        <p:sp>
          <p:nvSpPr>
            <p:cNvPr id="28764" name="Line 92"/>
            <p:cNvSpPr>
              <a:spLocks noChangeShapeType="1"/>
            </p:cNvSpPr>
            <p:nvPr/>
          </p:nvSpPr>
          <p:spPr bwMode="auto">
            <a:xfrm>
              <a:off x="1104" y="1632"/>
              <a:ext cx="2832" cy="0"/>
            </a:xfrm>
            <a:prstGeom prst="line">
              <a:avLst/>
            </a:prstGeom>
            <a:noFill/>
            <a:ln w="57150" cap="rnd">
              <a:solidFill>
                <a:schemeClr val="accent1"/>
              </a:solidFill>
              <a:prstDash val="sysDot"/>
              <a:round/>
              <a:headEnd/>
              <a:tailEnd type="triangle" w="med" len="med"/>
            </a:ln>
            <a:effectLst>
              <a:outerShdw dist="17961" dir="2700000" algn="ctr" rotWithShape="0">
                <a:schemeClr val="bg2">
                  <a:alpha val="50000"/>
                </a:schemeClr>
              </a:outerShdw>
            </a:effectLst>
          </p:spPr>
          <p:txBody>
            <a:bodyPr/>
            <a:lstStyle/>
            <a:p>
              <a:pPr>
                <a:defRPr/>
              </a:pPr>
              <a:endParaRPr lang="en-US"/>
            </a:p>
          </p:txBody>
        </p:sp>
        <p:sp>
          <p:nvSpPr>
            <p:cNvPr id="11278" name="Text Box 96"/>
            <p:cNvSpPr txBox="1">
              <a:spLocks noChangeArrowheads="1"/>
            </p:cNvSpPr>
            <p:nvPr/>
          </p:nvSpPr>
          <p:spPr bwMode="auto">
            <a:xfrm>
              <a:off x="576" y="1680"/>
              <a:ext cx="1200" cy="192"/>
            </a:xfrm>
            <a:prstGeom prst="rect">
              <a:avLst/>
            </a:prstGeom>
            <a:noFill/>
            <a:ln w="9525">
              <a:noFill/>
              <a:miter lim="800000"/>
              <a:headEnd/>
              <a:tailEnd/>
            </a:ln>
          </p:spPr>
          <p:txBody>
            <a:bodyPr>
              <a:spAutoFit/>
            </a:bodyPr>
            <a:lstStyle/>
            <a:p>
              <a:pPr>
                <a:spcBef>
                  <a:spcPct val="50000"/>
                </a:spcBef>
              </a:pPr>
              <a:r>
                <a:rPr lang="en-US" sz="1400" b="1">
                  <a:solidFill>
                    <a:schemeClr val="bg2"/>
                  </a:solidFill>
                </a:rPr>
                <a:t>last King of Assyria</a:t>
              </a:r>
              <a:endParaRPr lang="en-CA" sz="1400" b="1">
                <a:solidFill>
                  <a:schemeClr val="bg2"/>
                </a:solidFill>
              </a:endParaRPr>
            </a:p>
          </p:txBody>
        </p:sp>
        <p:sp>
          <p:nvSpPr>
            <p:cNvPr id="11279" name="Text Box 98"/>
            <p:cNvSpPr txBox="1">
              <a:spLocks noChangeArrowheads="1"/>
            </p:cNvSpPr>
            <p:nvPr/>
          </p:nvSpPr>
          <p:spPr bwMode="auto">
            <a:xfrm>
              <a:off x="3072" y="1672"/>
              <a:ext cx="1200" cy="194"/>
            </a:xfrm>
            <a:prstGeom prst="rect">
              <a:avLst/>
            </a:prstGeom>
            <a:noFill/>
            <a:ln w="9525">
              <a:noFill/>
              <a:miter lim="800000"/>
              <a:headEnd/>
              <a:tailEnd/>
            </a:ln>
          </p:spPr>
          <p:txBody>
            <a:bodyPr wrap="square">
              <a:spAutoFit/>
            </a:bodyPr>
            <a:lstStyle/>
            <a:p>
              <a:pPr>
                <a:spcBef>
                  <a:spcPct val="50000"/>
                </a:spcBef>
              </a:pPr>
              <a:r>
                <a:rPr lang="en-US" sz="1400" b="1" dirty="0" smtClean="0">
                  <a:solidFill>
                    <a:schemeClr val="bg2"/>
                  </a:solidFill>
                </a:rPr>
                <a:t>last </a:t>
              </a:r>
              <a:r>
                <a:rPr lang="en-US" sz="1400" b="1" dirty="0">
                  <a:solidFill>
                    <a:schemeClr val="bg2"/>
                  </a:solidFill>
                </a:rPr>
                <a:t>King of Babylon</a:t>
              </a:r>
              <a:endParaRPr lang="en-CA" sz="1400" b="1" dirty="0">
                <a:solidFill>
                  <a:schemeClr val="bg2"/>
                </a:solidFill>
              </a:endParaRPr>
            </a:p>
          </p:txBody>
        </p:sp>
        <p:sp>
          <p:nvSpPr>
            <p:cNvPr id="28781" name="Text Box 109"/>
            <p:cNvSpPr txBox="1">
              <a:spLocks noChangeArrowheads="1"/>
            </p:cNvSpPr>
            <p:nvPr/>
          </p:nvSpPr>
          <p:spPr bwMode="auto">
            <a:xfrm>
              <a:off x="1872" y="1296"/>
              <a:ext cx="1344" cy="212"/>
            </a:xfrm>
            <a:prstGeom prst="rect">
              <a:avLst/>
            </a:prstGeom>
            <a:noFill/>
            <a:ln w="9525">
              <a:noFill/>
              <a:miter lim="800000"/>
              <a:headEnd/>
              <a:tailEnd/>
            </a:ln>
            <a:effectLst>
              <a:outerShdw dist="17961" dir="2700000" algn="ctr" rotWithShape="0">
                <a:srgbClr val="808080">
                  <a:alpha val="50000"/>
                </a:srgbClr>
              </a:outerShdw>
            </a:effectLst>
          </p:spPr>
          <p:txBody>
            <a:bodyPr>
              <a:spAutoFit/>
            </a:bodyPr>
            <a:lstStyle/>
            <a:p>
              <a:pPr>
                <a:spcBef>
                  <a:spcPct val="50000"/>
                </a:spcBef>
                <a:defRPr/>
              </a:pPr>
              <a:r>
                <a:rPr lang="en-US" sz="1600" b="1">
                  <a:solidFill>
                    <a:schemeClr val="bg2"/>
                  </a:solidFill>
                </a:rPr>
                <a:t>Jeremiah 25: 11, 12</a:t>
              </a:r>
              <a:endParaRPr lang="en-CA" sz="1600" b="1">
                <a:solidFill>
                  <a:schemeClr val="bg2"/>
                </a:solidFill>
              </a:endParaRPr>
            </a:p>
          </p:txBody>
        </p:sp>
        <p:pic>
          <p:nvPicPr>
            <p:cNvPr id="11281" name="Picture 112"/>
            <p:cNvPicPr>
              <a:picLocks noChangeAspect="1" noChangeArrowheads="1"/>
            </p:cNvPicPr>
            <p:nvPr/>
          </p:nvPicPr>
          <p:blipFill>
            <a:blip r:embed="rId7"/>
            <a:srcRect/>
            <a:stretch>
              <a:fillRect/>
            </a:stretch>
          </p:blipFill>
          <p:spPr bwMode="auto">
            <a:xfrm>
              <a:off x="4176" y="1104"/>
              <a:ext cx="1465" cy="990"/>
            </a:xfrm>
            <a:prstGeom prst="rect">
              <a:avLst/>
            </a:prstGeom>
            <a:noFill/>
            <a:ln w="9525">
              <a:noFill/>
              <a:miter lim="800000"/>
              <a:headEnd/>
              <a:tailEnd/>
            </a:ln>
          </p:spPr>
        </p:pic>
      </p:grpSp>
      <p:sp>
        <p:nvSpPr>
          <p:cNvPr id="35" name="TextBox 34"/>
          <p:cNvSpPr txBox="1"/>
          <p:nvPr/>
        </p:nvSpPr>
        <p:spPr>
          <a:xfrm>
            <a:off x="1905000" y="2998113"/>
            <a:ext cx="3497943" cy="430887"/>
          </a:xfrm>
          <a:prstGeom prst="rect">
            <a:avLst/>
          </a:prstGeom>
          <a:effectLst>
            <a:outerShdw blurRad="50800" dist="38100" algn="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200" b="1" dirty="0" smtClean="0">
                <a:solidFill>
                  <a:schemeClr val="bg2"/>
                </a:solidFill>
                <a:effectLst>
                  <a:outerShdw blurRad="38100" dist="38100" dir="2700000" algn="tl">
                    <a:srgbClr val="000000">
                      <a:alpha val="43137"/>
                    </a:srgbClr>
                  </a:outerShdw>
                </a:effectLst>
              </a:rPr>
              <a:t>Babylon  rules the Nations!</a:t>
            </a:r>
            <a:endParaRPr lang="en-CA" sz="2200" b="1" dirty="0">
              <a:solidFill>
                <a:schemeClr val="bg2"/>
              </a:solidFill>
              <a:effectLst>
                <a:outerShdw blurRad="38100" dist="38100" dir="2700000" algn="tl">
                  <a:srgbClr val="000000">
                    <a:alpha val="43137"/>
                  </a:srgbClr>
                </a:outerShdw>
              </a:effectLst>
            </a:endParaRPr>
          </a:p>
        </p:txBody>
      </p:sp>
      <p:sp>
        <p:nvSpPr>
          <p:cNvPr id="36" name="TextBox 35"/>
          <p:cNvSpPr txBox="1"/>
          <p:nvPr/>
        </p:nvSpPr>
        <p:spPr>
          <a:xfrm>
            <a:off x="2895600" y="4419600"/>
            <a:ext cx="2652485" cy="430887"/>
          </a:xfrm>
          <a:prstGeom prst="rect">
            <a:avLst/>
          </a:prstGeom>
          <a:effectLst>
            <a:outerShdw blurRad="50800" dist="38100" algn="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200" b="1" dirty="0" smtClean="0">
                <a:solidFill>
                  <a:schemeClr val="bg2"/>
                </a:solidFill>
                <a:effectLst>
                  <a:outerShdw blurRad="38100" dist="38100" dir="2700000" algn="tl">
                    <a:srgbClr val="000000">
                      <a:alpha val="43137"/>
                    </a:srgbClr>
                  </a:outerShdw>
                </a:effectLst>
                <a:latin typeface="+mj-lt"/>
              </a:rPr>
              <a:t>The Period of Exile</a:t>
            </a:r>
            <a:endParaRPr lang="en-CA" sz="2200" b="1" dirty="0">
              <a:solidFill>
                <a:schemeClr val="bg2"/>
              </a:solidFill>
              <a:effectLst>
                <a:outerShdw blurRad="38100" dist="38100" dir="2700000" algn="tl">
                  <a:srgbClr val="000000">
                    <a:alpha val="43137"/>
                  </a:srgbClr>
                </a:outerShdw>
              </a:effectLst>
              <a:latin typeface="+mj-lt"/>
            </a:endParaRPr>
          </a:p>
        </p:txBody>
      </p:sp>
      <p:sp>
        <p:nvSpPr>
          <p:cNvPr id="37" name="TextBox 36"/>
          <p:cNvSpPr txBox="1"/>
          <p:nvPr/>
        </p:nvSpPr>
        <p:spPr>
          <a:xfrm>
            <a:off x="3962400" y="6248400"/>
            <a:ext cx="3276600" cy="430887"/>
          </a:xfrm>
          <a:prstGeom prst="rect">
            <a:avLst/>
          </a:prstGeom>
          <a:solidFill>
            <a:srgbClr val="FFC000"/>
          </a:solidFill>
          <a:effectLst>
            <a:outerShdw blurRad="50800" dist="38100" algn="l" rotWithShape="0">
              <a:prstClr val="black">
                <a:alpha val="40000"/>
              </a:prstClr>
            </a:outerShdw>
          </a:effectLst>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2200" b="1" dirty="0" smtClean="0">
                <a:solidFill>
                  <a:schemeClr val="bg2"/>
                </a:solidFill>
                <a:effectLst>
                  <a:outerShdw blurRad="38100" dist="38100" dir="2700000" algn="tl">
                    <a:srgbClr val="000000">
                      <a:alpha val="43137"/>
                    </a:srgbClr>
                  </a:outerShdw>
                </a:effectLst>
                <a:latin typeface="+mj-lt"/>
              </a:rPr>
              <a:t>Desolation of the Temple</a:t>
            </a:r>
            <a:endParaRPr lang="en-CA" sz="2200" b="1" dirty="0">
              <a:solidFill>
                <a:schemeClr val="bg2"/>
              </a:solidFill>
              <a:effectLst>
                <a:outerShdw blurRad="38100" dist="38100" dir="2700000" algn="tl">
                  <a:srgbClr val="000000">
                    <a:alpha val="43137"/>
                  </a:srgbClr>
                </a:outerShdw>
              </a:effectLst>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01378" name="Picture 2" descr="Kings Plastic Crown"/>
          <p:cNvPicPr>
            <a:picLocks noChangeAspect="1" noChangeArrowheads="1"/>
          </p:cNvPicPr>
          <p:nvPr/>
        </p:nvPicPr>
        <p:blipFill>
          <a:blip r:embed="rId3">
            <a:clrChange>
              <a:clrFrom>
                <a:srgbClr val="FFFFFF"/>
              </a:clrFrom>
              <a:clrTo>
                <a:srgbClr val="FFFFFF">
                  <a:alpha val="0"/>
                </a:srgbClr>
              </a:clrTo>
            </a:clrChange>
            <a:lum contrast="30000"/>
          </a:blip>
          <a:srcRect/>
          <a:stretch>
            <a:fillRect/>
          </a:stretch>
        </p:blipFill>
        <p:spPr bwMode="auto">
          <a:xfrm>
            <a:off x="7467600" y="4191000"/>
            <a:ext cx="1143000" cy="1371601"/>
          </a:xfrm>
          <a:prstGeom prst="rect">
            <a:avLst/>
          </a:prstGeom>
          <a:noFill/>
          <a:effectLst>
            <a:glow rad="101600">
              <a:schemeClr val="accent1">
                <a:satMod val="175000"/>
                <a:alpha val="40000"/>
              </a:schemeClr>
            </a:glow>
          </a:effectLst>
        </p:spPr>
      </p:pic>
      <p:sp>
        <p:nvSpPr>
          <p:cNvPr id="36" name="Freeform 35"/>
          <p:cNvSpPr/>
          <p:nvPr/>
        </p:nvSpPr>
        <p:spPr>
          <a:xfrm>
            <a:off x="457200" y="2290688"/>
            <a:ext cx="7439025" cy="3107194"/>
          </a:xfrm>
          <a:custGeom>
            <a:avLst/>
            <a:gdLst>
              <a:gd name="connsiteX0" fmla="*/ 0 w 7439025"/>
              <a:gd name="connsiteY0" fmla="*/ 0 h 2171700"/>
              <a:gd name="connsiteX1" fmla="*/ 781050 w 7439025"/>
              <a:gd name="connsiteY1" fmla="*/ 0 h 2171700"/>
              <a:gd name="connsiteX2" fmla="*/ 1847850 w 7439025"/>
              <a:gd name="connsiteY2" fmla="*/ 2171700 h 2171700"/>
              <a:gd name="connsiteX3" fmla="*/ 6457950 w 7439025"/>
              <a:gd name="connsiteY3" fmla="*/ 2171700 h 2171700"/>
              <a:gd name="connsiteX4" fmla="*/ 7439025 w 7439025"/>
              <a:gd name="connsiteY4" fmla="*/ 590550 h 2171700"/>
              <a:gd name="connsiteX0" fmla="*/ 0 w 7439025"/>
              <a:gd name="connsiteY0" fmla="*/ 0 h 2171700"/>
              <a:gd name="connsiteX1" fmla="*/ 781050 w 7439025"/>
              <a:gd name="connsiteY1" fmla="*/ 0 h 2171700"/>
              <a:gd name="connsiteX2" fmla="*/ 1847850 w 7439025"/>
              <a:gd name="connsiteY2" fmla="*/ 2171700 h 2171700"/>
              <a:gd name="connsiteX3" fmla="*/ 6457950 w 7439025"/>
              <a:gd name="connsiteY3" fmla="*/ 2171700 h 2171700"/>
              <a:gd name="connsiteX4" fmla="*/ 7439025 w 7439025"/>
              <a:gd name="connsiteY4" fmla="*/ 209550 h 217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39025" h="2171700">
                <a:moveTo>
                  <a:pt x="0" y="0"/>
                </a:moveTo>
                <a:lnTo>
                  <a:pt x="781050" y="0"/>
                </a:lnTo>
                <a:lnTo>
                  <a:pt x="1847850" y="2171700"/>
                </a:lnTo>
                <a:lnTo>
                  <a:pt x="6457950" y="2171700"/>
                </a:lnTo>
                <a:lnTo>
                  <a:pt x="7439025" y="209550"/>
                </a:lnTo>
              </a:path>
            </a:pathLst>
          </a:custGeom>
          <a:ln w="76200">
            <a:solidFill>
              <a:srgbClr val="0000FF"/>
            </a:solidFill>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7" name="Freeform 36"/>
          <p:cNvSpPr/>
          <p:nvPr/>
        </p:nvSpPr>
        <p:spPr>
          <a:xfrm flipV="1">
            <a:off x="457200" y="2290688"/>
            <a:ext cx="7924800" cy="3279816"/>
          </a:xfrm>
          <a:custGeom>
            <a:avLst/>
            <a:gdLst>
              <a:gd name="connsiteX0" fmla="*/ 0 w 7439025"/>
              <a:gd name="connsiteY0" fmla="*/ 0 h 2171700"/>
              <a:gd name="connsiteX1" fmla="*/ 781050 w 7439025"/>
              <a:gd name="connsiteY1" fmla="*/ 0 h 2171700"/>
              <a:gd name="connsiteX2" fmla="*/ 1847850 w 7439025"/>
              <a:gd name="connsiteY2" fmla="*/ 2171700 h 2171700"/>
              <a:gd name="connsiteX3" fmla="*/ 6457950 w 7439025"/>
              <a:gd name="connsiteY3" fmla="*/ 2171700 h 2171700"/>
              <a:gd name="connsiteX4" fmla="*/ 7439025 w 7439025"/>
              <a:gd name="connsiteY4" fmla="*/ 590550 h 2171700"/>
              <a:gd name="connsiteX0" fmla="*/ 0 w 7820025"/>
              <a:gd name="connsiteY0" fmla="*/ 0 h 2171700"/>
              <a:gd name="connsiteX1" fmla="*/ 781050 w 7820025"/>
              <a:gd name="connsiteY1" fmla="*/ 0 h 2171700"/>
              <a:gd name="connsiteX2" fmla="*/ 1847850 w 7820025"/>
              <a:gd name="connsiteY2" fmla="*/ 2171700 h 2171700"/>
              <a:gd name="connsiteX3" fmla="*/ 6457950 w 7820025"/>
              <a:gd name="connsiteY3" fmla="*/ 2171700 h 2171700"/>
              <a:gd name="connsiteX4" fmla="*/ 7820025 w 7820025"/>
              <a:gd name="connsiteY4" fmla="*/ 95250 h 2171700"/>
              <a:gd name="connsiteX0" fmla="*/ 0 w 7858125"/>
              <a:gd name="connsiteY0" fmla="*/ 0 h 2171700"/>
              <a:gd name="connsiteX1" fmla="*/ 781050 w 7858125"/>
              <a:gd name="connsiteY1" fmla="*/ 0 h 2171700"/>
              <a:gd name="connsiteX2" fmla="*/ 1847850 w 7858125"/>
              <a:gd name="connsiteY2" fmla="*/ 2171700 h 2171700"/>
              <a:gd name="connsiteX3" fmla="*/ 6457950 w 7858125"/>
              <a:gd name="connsiteY3" fmla="*/ 2171700 h 2171700"/>
              <a:gd name="connsiteX4" fmla="*/ 7858125 w 7858125"/>
              <a:gd name="connsiteY4" fmla="*/ 15081 h 2171700"/>
              <a:gd name="connsiteX5" fmla="*/ 7820025 w 7858125"/>
              <a:gd name="connsiteY5" fmla="*/ 9525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8125" h="2171700">
                <a:moveTo>
                  <a:pt x="0" y="0"/>
                </a:moveTo>
                <a:lnTo>
                  <a:pt x="781050" y="0"/>
                </a:lnTo>
                <a:lnTo>
                  <a:pt x="1847850" y="2171700"/>
                </a:lnTo>
                <a:lnTo>
                  <a:pt x="6457950" y="2171700"/>
                </a:lnTo>
                <a:lnTo>
                  <a:pt x="7858125" y="15081"/>
                </a:lnTo>
                <a:lnTo>
                  <a:pt x="7820025" y="95250"/>
                </a:lnTo>
              </a:path>
            </a:pathLst>
          </a:custGeom>
          <a:ln w="76200">
            <a:solidFill>
              <a:srgbClr val="FF0000"/>
            </a:solidFill>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8" name="TextBox 37"/>
          <p:cNvSpPr txBox="1"/>
          <p:nvPr/>
        </p:nvSpPr>
        <p:spPr>
          <a:xfrm>
            <a:off x="2276475" y="1686511"/>
            <a:ext cx="4800600" cy="52322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F30303"/>
                </a:solidFill>
                <a:effectLst>
                  <a:outerShdw blurRad="50800" dist="39000" dir="5460000" algn="tl">
                    <a:srgbClr val="000000">
                      <a:alpha val="38000"/>
                    </a:srgbClr>
                  </a:outerShdw>
                </a:effectLst>
              </a:rPr>
              <a:t>the Kingdom of Men Rules</a:t>
            </a:r>
            <a:endParaRPr lang="en-CA" sz="2800" b="1" dirty="0">
              <a:ln w="11430"/>
              <a:solidFill>
                <a:srgbClr val="F30303"/>
              </a:solidFill>
              <a:effectLst>
                <a:outerShdw blurRad="50800" dist="39000" dir="5460000" algn="tl">
                  <a:srgbClr val="000000">
                    <a:alpha val="38000"/>
                  </a:srgbClr>
                </a:outerShdw>
              </a:effectLst>
            </a:endParaRPr>
          </a:p>
        </p:txBody>
      </p:sp>
      <p:sp>
        <p:nvSpPr>
          <p:cNvPr id="39" name="TextBox 38"/>
          <p:cNvSpPr txBox="1"/>
          <p:nvPr/>
        </p:nvSpPr>
        <p:spPr>
          <a:xfrm>
            <a:off x="2295525" y="4815283"/>
            <a:ext cx="4800600" cy="59264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0000FF"/>
                </a:solidFill>
                <a:effectLst>
                  <a:outerShdw blurRad="50800" dist="39000" dir="5460000" algn="tl">
                    <a:srgbClr val="000000">
                      <a:alpha val="38000"/>
                    </a:srgbClr>
                  </a:outerShdw>
                </a:effectLst>
              </a:rPr>
              <a:t>Israel, Judah in Subjection</a:t>
            </a:r>
            <a:endParaRPr lang="en-CA" sz="2800" b="1" dirty="0">
              <a:ln w="11430"/>
              <a:solidFill>
                <a:srgbClr val="0000FF"/>
              </a:solidFill>
              <a:effectLst>
                <a:outerShdw blurRad="50800" dist="39000" dir="5460000" algn="tl">
                  <a:srgbClr val="000000">
                    <a:alpha val="38000"/>
                  </a:srgbClr>
                </a:outerShdw>
              </a:effectLst>
            </a:endParaRPr>
          </a:p>
        </p:txBody>
      </p:sp>
      <p:sp>
        <p:nvSpPr>
          <p:cNvPr id="40" name="TextBox 39"/>
          <p:cNvSpPr txBox="1"/>
          <p:nvPr/>
        </p:nvSpPr>
        <p:spPr>
          <a:xfrm>
            <a:off x="304800" y="1600200"/>
            <a:ext cx="1143000" cy="59264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0000FF"/>
                </a:solidFill>
                <a:effectLst>
                  <a:outerShdw blurRad="50800" dist="39000" dir="5460000" algn="tl">
                    <a:srgbClr val="000000">
                      <a:alpha val="38000"/>
                    </a:srgbClr>
                  </a:outerShdw>
                </a:effectLst>
              </a:rPr>
              <a:t>Israel</a:t>
            </a:r>
            <a:endParaRPr lang="en-CA" sz="2800" b="1" dirty="0">
              <a:ln w="11430"/>
              <a:solidFill>
                <a:srgbClr val="0000FF"/>
              </a:solidFill>
              <a:effectLst>
                <a:outerShdw blurRad="50800" dist="39000" dir="5460000" algn="tl">
                  <a:srgbClr val="000000">
                    <a:alpha val="38000"/>
                  </a:srgbClr>
                </a:outerShdw>
              </a:effectLst>
            </a:endParaRPr>
          </a:p>
        </p:txBody>
      </p:sp>
      <p:sp>
        <p:nvSpPr>
          <p:cNvPr id="41" name="TextBox 40"/>
          <p:cNvSpPr txBox="1"/>
          <p:nvPr/>
        </p:nvSpPr>
        <p:spPr>
          <a:xfrm>
            <a:off x="7086600" y="1600200"/>
            <a:ext cx="1752600" cy="108070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00FF"/>
                </a:solidFill>
                <a:effectLst>
                  <a:outerShdw blurRad="50800" dist="39000" dir="5460000" algn="tl">
                    <a:srgbClr val="000000">
                      <a:alpha val="38000"/>
                    </a:srgbClr>
                  </a:outerShdw>
                </a:effectLst>
              </a:rPr>
              <a:t>Israel</a:t>
            </a:r>
          </a:p>
          <a:p>
            <a:r>
              <a:rPr lang="en-US" sz="2800" b="1" dirty="0" smtClean="0">
                <a:ln w="11430"/>
                <a:solidFill>
                  <a:srgbClr val="0000FF"/>
                </a:solidFill>
                <a:effectLst>
                  <a:outerShdw blurRad="50800" dist="39000" dir="5460000" algn="tl">
                    <a:srgbClr val="000000">
                      <a:alpha val="38000"/>
                    </a:srgbClr>
                  </a:outerShdw>
                </a:effectLst>
              </a:rPr>
              <a:t>Restored</a:t>
            </a:r>
            <a:endParaRPr lang="en-CA" sz="2800" b="1" dirty="0">
              <a:ln w="11430"/>
              <a:solidFill>
                <a:srgbClr val="0000FF"/>
              </a:solidFill>
              <a:effectLst>
                <a:outerShdw blurRad="50800" dist="39000" dir="5460000" algn="tl">
                  <a:srgbClr val="000000">
                    <a:alpha val="38000"/>
                  </a:srgbClr>
                </a:outerShdw>
              </a:effectLst>
            </a:endParaRPr>
          </a:p>
        </p:txBody>
      </p:sp>
      <p:sp>
        <p:nvSpPr>
          <p:cNvPr id="44" name="TextBox 43"/>
          <p:cNvSpPr txBox="1"/>
          <p:nvPr/>
        </p:nvSpPr>
        <p:spPr>
          <a:xfrm>
            <a:off x="304800" y="5562600"/>
            <a:ext cx="1676400" cy="108070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F30303"/>
                </a:solidFill>
                <a:effectLst>
                  <a:outerShdw blurRad="50800" dist="39000" dir="5460000" algn="tl">
                    <a:srgbClr val="000000">
                      <a:alpha val="38000"/>
                    </a:srgbClr>
                  </a:outerShdw>
                </a:effectLst>
              </a:rPr>
              <a:t>Assyria</a:t>
            </a:r>
          </a:p>
          <a:p>
            <a:r>
              <a:rPr lang="en-US" sz="2800" b="1" dirty="0" smtClean="0">
                <a:ln w="11430"/>
                <a:solidFill>
                  <a:srgbClr val="F30303"/>
                </a:solidFill>
                <a:effectLst>
                  <a:outerShdw blurRad="50800" dist="39000" dir="5460000" algn="tl">
                    <a:srgbClr val="000000">
                      <a:alpha val="38000"/>
                    </a:srgbClr>
                  </a:outerShdw>
                </a:effectLst>
              </a:rPr>
              <a:t>Babylon</a:t>
            </a:r>
            <a:endParaRPr lang="en-CA" sz="2800" b="1" dirty="0">
              <a:ln w="11430"/>
              <a:solidFill>
                <a:srgbClr val="F30303"/>
              </a:solidFill>
              <a:effectLst>
                <a:outerShdw blurRad="50800" dist="39000" dir="5460000" algn="tl">
                  <a:srgbClr val="000000">
                    <a:alpha val="38000"/>
                  </a:srgbClr>
                </a:outerShdw>
              </a:effectLst>
            </a:endParaRPr>
          </a:p>
        </p:txBody>
      </p:sp>
      <p:sp>
        <p:nvSpPr>
          <p:cNvPr id="46" name="TextBox 45"/>
          <p:cNvSpPr txBox="1"/>
          <p:nvPr/>
        </p:nvSpPr>
        <p:spPr>
          <a:xfrm>
            <a:off x="419100" y="457200"/>
            <a:ext cx="8305800" cy="58477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solidFill>
                  <a:srgbClr val="0000FF"/>
                </a:solidFill>
                <a:effectLst>
                  <a:outerShdw blurRad="50800" dist="39000" dir="5460000" algn="tl">
                    <a:srgbClr val="000000">
                      <a:alpha val="38000"/>
                    </a:srgbClr>
                  </a:outerShdw>
                </a:effectLst>
                <a:latin typeface="Arial Black" pitchFamily="34" charset="0"/>
              </a:rPr>
              <a:t>Israel</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smtClean="0">
                <a:ln w="11430"/>
                <a:solidFill>
                  <a:srgbClr val="00FFFF"/>
                </a:solidFill>
                <a:effectLst>
                  <a:outerShdw blurRad="50800" dist="39000" dir="5460000" algn="tl">
                    <a:srgbClr val="000000">
                      <a:alpha val="38000"/>
                    </a:srgbClr>
                  </a:outerShdw>
                </a:effectLst>
              </a:rPr>
              <a:t>under the  </a:t>
            </a:r>
            <a:r>
              <a:rPr lang="en-US" sz="3200" b="1" dirty="0" smtClean="0">
                <a:ln w="11430"/>
                <a:solidFill>
                  <a:srgbClr val="FF0000"/>
                </a:solidFill>
                <a:effectLst>
                  <a:outerShdw blurRad="50800" dist="39000" dir="5460000" algn="tl">
                    <a:srgbClr val="000000">
                      <a:alpha val="38000"/>
                    </a:srgbClr>
                  </a:outerShdw>
                </a:effectLst>
              </a:rPr>
              <a:t>“Times of the Gentiles”</a:t>
            </a:r>
            <a:endParaRPr lang="en-CA" sz="3200" b="1" dirty="0">
              <a:ln w="11430"/>
              <a:solidFill>
                <a:srgbClr val="FF0000"/>
              </a:solidFill>
              <a:effectLst>
                <a:outerShdw blurRad="50800" dist="39000" dir="5460000" algn="tl">
                  <a:srgbClr val="000000">
                    <a:alpha val="38000"/>
                  </a:srgbClr>
                </a:outerShdw>
              </a:effectLst>
            </a:endParaRPr>
          </a:p>
        </p:txBody>
      </p:sp>
      <p:pic>
        <p:nvPicPr>
          <p:cNvPr id="1027" name="Picture 3"/>
          <p:cNvPicPr>
            <a:picLocks noChangeAspect="1" noChangeArrowheads="1"/>
          </p:cNvPicPr>
          <p:nvPr/>
        </p:nvPicPr>
        <p:blipFill>
          <a:blip r:embed="rId4"/>
          <a:srcRect/>
          <a:stretch>
            <a:fillRect/>
          </a:stretch>
        </p:blipFill>
        <p:spPr bwMode="auto">
          <a:xfrm>
            <a:off x="3678773" y="2438400"/>
            <a:ext cx="1786454" cy="2391811"/>
          </a:xfrm>
          <a:prstGeom prst="rect">
            <a:avLst/>
          </a:prstGeom>
          <a:noFill/>
          <a:ln w="9525">
            <a:noFill/>
            <a:miter lim="800000"/>
            <a:headEnd/>
            <a:tailEnd/>
          </a:ln>
          <a:effectLst/>
        </p:spPr>
      </p:pic>
      <p:grpSp>
        <p:nvGrpSpPr>
          <p:cNvPr id="14" name="Group 13"/>
          <p:cNvGrpSpPr/>
          <p:nvPr/>
        </p:nvGrpSpPr>
        <p:grpSpPr>
          <a:xfrm>
            <a:off x="7086600" y="5473404"/>
            <a:ext cx="1905000" cy="1054971"/>
            <a:chOff x="7086600" y="5473404"/>
            <a:chExt cx="1905000" cy="1054971"/>
          </a:xfrm>
        </p:grpSpPr>
        <p:sp>
          <p:nvSpPr>
            <p:cNvPr id="43" name="TextBox 42"/>
            <p:cNvSpPr txBox="1"/>
            <p:nvPr/>
          </p:nvSpPr>
          <p:spPr>
            <a:xfrm>
              <a:off x="7239000" y="5473404"/>
              <a:ext cx="1752600" cy="523220"/>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F30303"/>
                  </a:solidFill>
                  <a:effectLst>
                    <a:outerShdw blurRad="50800" dist="39000" dir="5460000" algn="tl">
                      <a:srgbClr val="000000">
                        <a:alpha val="38000"/>
                      </a:srgbClr>
                    </a:outerShdw>
                  </a:effectLst>
                </a:rPr>
                <a:t>Subject</a:t>
              </a:r>
            </a:p>
          </p:txBody>
        </p:sp>
        <p:sp>
          <p:nvSpPr>
            <p:cNvPr id="50" name="Rectangle 49"/>
            <p:cNvSpPr/>
            <p:nvPr/>
          </p:nvSpPr>
          <p:spPr>
            <a:xfrm>
              <a:off x="7086600" y="5943600"/>
              <a:ext cx="1869423" cy="58477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solidFill>
                    <a:srgbClr val="00B0F0"/>
                  </a:solidFill>
                  <a:effectLst>
                    <a:outerShdw blurRad="50800" dist="39000" dir="5460000" algn="tl">
                      <a:srgbClr val="000000">
                        <a:alpha val="38000"/>
                      </a:srgbClr>
                    </a:outerShdw>
                  </a:effectLst>
                </a:rPr>
                <a:t>to Christ</a:t>
              </a:r>
              <a:endParaRPr lang="en-CA" sz="3200" b="1" dirty="0">
                <a:ln w="11430"/>
                <a:solidFill>
                  <a:srgbClr val="00B0F0"/>
                </a:solidFill>
                <a:effectLst>
                  <a:outerShdw blurRad="50800" dist="39000" dir="5460000" algn="tl">
                    <a:srgbClr val="000000">
                      <a:alpha val="38000"/>
                    </a:srgbClr>
                  </a:outerShdw>
                </a:effectLst>
              </a:endParaRPr>
            </a:p>
          </p:txBody>
        </p:sp>
      </p:grpSp>
      <p:sp>
        <p:nvSpPr>
          <p:cNvPr id="51" name="TextBox 50"/>
          <p:cNvSpPr txBox="1"/>
          <p:nvPr/>
        </p:nvSpPr>
        <p:spPr>
          <a:xfrm>
            <a:off x="3429000" y="5715000"/>
            <a:ext cx="2286000" cy="523220"/>
          </a:xfrm>
          <a:prstGeom prst="rect">
            <a:avLst/>
          </a:prstGeom>
          <a:noFill/>
        </p:spPr>
        <p:txBody>
          <a:bodyPr wrap="square" rtlCol="0">
            <a:spAutoFit/>
          </a:bodyPr>
          <a:lstStyle/>
          <a:p>
            <a:r>
              <a:rPr lang="en-US" sz="2800" b="1" dirty="0" smtClean="0">
                <a:solidFill>
                  <a:srgbClr val="FFFF00"/>
                </a:solidFill>
                <a:effectLst>
                  <a:outerShdw blurRad="38100" dist="38100" dir="2700000" algn="tl">
                    <a:srgbClr val="000000">
                      <a:alpha val="43137"/>
                    </a:srgbClr>
                  </a:outerShdw>
                </a:effectLst>
              </a:rPr>
              <a:t>Luke 21:  24</a:t>
            </a:r>
            <a:endParaRPr lang="en-CA" sz="2800" b="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down)">
                                      <p:cBhvr>
                                        <p:cTn id="12" dur="500"/>
                                        <p:tgtEl>
                                          <p:spTgt spid="37"/>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down)">
                                      <p:cBhvr>
                                        <p:cTn id="15" dur="500"/>
                                        <p:tgtEl>
                                          <p:spTgt spid="38"/>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par>
                                <p:cTn id="23" presetID="53" presetClass="entr" presetSubtype="0" fill="hold" nodeType="withEffect">
                                  <p:stCondLst>
                                    <p:cond delay="0"/>
                                  </p:stCondLst>
                                  <p:childTnLst>
                                    <p:set>
                                      <p:cBhvr>
                                        <p:cTn id="24" dur="1" fill="hold">
                                          <p:stCondLst>
                                            <p:cond delay="0"/>
                                          </p:stCondLst>
                                        </p:cTn>
                                        <p:tgtEl>
                                          <p:spTgt spid="101378"/>
                                        </p:tgtEl>
                                        <p:attrNameLst>
                                          <p:attrName>style.visibility</p:attrName>
                                        </p:attrNameLst>
                                      </p:cBhvr>
                                      <p:to>
                                        <p:strVal val="visible"/>
                                      </p:to>
                                    </p:set>
                                    <p:anim calcmode="lin" valueType="num">
                                      <p:cBhvr>
                                        <p:cTn id="25" dur="500" fill="hold"/>
                                        <p:tgtEl>
                                          <p:spTgt spid="101378"/>
                                        </p:tgtEl>
                                        <p:attrNameLst>
                                          <p:attrName>ppt_w</p:attrName>
                                        </p:attrNameLst>
                                      </p:cBhvr>
                                      <p:tavLst>
                                        <p:tav tm="0">
                                          <p:val>
                                            <p:fltVal val="0"/>
                                          </p:val>
                                        </p:tav>
                                        <p:tav tm="100000">
                                          <p:val>
                                            <p:strVal val="#ppt_w"/>
                                          </p:val>
                                        </p:tav>
                                      </p:tavLst>
                                    </p:anim>
                                    <p:anim calcmode="lin" valueType="num">
                                      <p:cBhvr>
                                        <p:cTn id="26" dur="500" fill="hold"/>
                                        <p:tgtEl>
                                          <p:spTgt spid="101378"/>
                                        </p:tgtEl>
                                        <p:attrNameLst>
                                          <p:attrName>ppt_h</p:attrName>
                                        </p:attrNameLst>
                                      </p:cBhvr>
                                      <p:tavLst>
                                        <p:tav tm="0">
                                          <p:val>
                                            <p:fltVal val="0"/>
                                          </p:val>
                                        </p:tav>
                                        <p:tav tm="100000">
                                          <p:val>
                                            <p:strVal val="#ppt_h"/>
                                          </p:val>
                                        </p:tav>
                                      </p:tavLst>
                                    </p:anim>
                                    <p:animEffect transition="in" filter="fade">
                                      <p:cBhvr>
                                        <p:cTn id="27" dur="500"/>
                                        <p:tgtEl>
                                          <p:spTgt spid="101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4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107525" name="Picture 5"/>
          <p:cNvPicPr>
            <a:picLocks noChangeAspect="1" noChangeArrowheads="1"/>
          </p:cNvPicPr>
          <p:nvPr/>
        </p:nvPicPr>
        <p:blipFill>
          <a:blip r:embed="rId3">
            <a:lum contrast="20000"/>
          </a:blip>
          <a:srcRect/>
          <a:stretch>
            <a:fillRect/>
          </a:stretch>
        </p:blipFill>
        <p:spPr bwMode="auto">
          <a:xfrm>
            <a:off x="0" y="2514600"/>
            <a:ext cx="2438400" cy="3124200"/>
          </a:xfrm>
          <a:prstGeom prst="ellipse">
            <a:avLst/>
          </a:prstGeom>
          <a:ln>
            <a:noFill/>
          </a:ln>
          <a:effectLst>
            <a:softEdge rad="112500"/>
          </a:effectLst>
        </p:spPr>
      </p:pic>
      <p:pic>
        <p:nvPicPr>
          <p:cNvPr id="107526" name="Picture 6"/>
          <p:cNvPicPr>
            <a:picLocks noChangeAspect="1" noChangeArrowheads="1"/>
          </p:cNvPicPr>
          <p:nvPr/>
        </p:nvPicPr>
        <p:blipFill>
          <a:blip r:embed="rId4">
            <a:lum contrast="10000"/>
          </a:blip>
          <a:srcRect/>
          <a:stretch>
            <a:fillRect/>
          </a:stretch>
        </p:blipFill>
        <p:spPr bwMode="auto">
          <a:xfrm>
            <a:off x="6296553" y="1905001"/>
            <a:ext cx="2922026" cy="3994116"/>
          </a:xfrm>
          <a:prstGeom prst="rect">
            <a:avLst/>
          </a:prstGeom>
          <a:ln>
            <a:noFill/>
          </a:ln>
          <a:effectLst>
            <a:softEdge rad="112500"/>
          </a:effectLst>
        </p:spPr>
      </p:pic>
      <p:pic>
        <p:nvPicPr>
          <p:cNvPr id="107531" name="Picture 11"/>
          <p:cNvPicPr>
            <a:picLocks noChangeAspect="1" noChangeArrowheads="1"/>
          </p:cNvPicPr>
          <p:nvPr/>
        </p:nvPicPr>
        <p:blipFill>
          <a:blip r:embed="rId5">
            <a:duotone>
              <a:schemeClr val="accent5">
                <a:shade val="45000"/>
                <a:satMod val="135000"/>
              </a:schemeClr>
              <a:prstClr val="white"/>
            </a:duotone>
          </a:blip>
          <a:srcRect/>
          <a:stretch>
            <a:fillRect/>
          </a:stretch>
        </p:blipFill>
        <p:spPr bwMode="auto">
          <a:xfrm>
            <a:off x="2362200" y="1676400"/>
            <a:ext cx="4038600" cy="4953000"/>
          </a:xfrm>
          <a:prstGeom prst="rect">
            <a:avLst/>
          </a:prstGeom>
          <a:noFill/>
          <a:ln w="9525">
            <a:noFill/>
            <a:miter lim="800000"/>
            <a:headEnd/>
            <a:tailEnd/>
          </a:ln>
          <a:effectLst/>
        </p:spPr>
      </p:pic>
      <p:sp>
        <p:nvSpPr>
          <p:cNvPr id="16" name="TextBox 15"/>
          <p:cNvSpPr txBox="1"/>
          <p:nvPr/>
        </p:nvSpPr>
        <p:spPr>
          <a:xfrm>
            <a:off x="2470826" y="1964987"/>
            <a:ext cx="3505200" cy="4524315"/>
          </a:xfrm>
          <a:prstGeom prst="rect">
            <a:avLst/>
          </a:prstGeom>
          <a:noFill/>
        </p:spPr>
        <p:txBody>
          <a:bodyPr wrap="square" rtlCol="0">
            <a:spAutoFit/>
          </a:bodyPr>
          <a:lstStyle/>
          <a:p>
            <a:pPr>
              <a:buFont typeface="Wingdings" pitchFamily="2" charset="2"/>
              <a:buChar char="§"/>
            </a:pPr>
            <a:r>
              <a:rPr lang="en-US" sz="2400" dirty="0" smtClean="0">
                <a:solidFill>
                  <a:srgbClr val="000000"/>
                </a:solidFill>
              </a:rPr>
              <a:t> </a:t>
            </a:r>
            <a:r>
              <a:rPr lang="en-US" sz="2400" dirty="0" smtClean="0">
                <a:solidFill>
                  <a:schemeClr val="bg2"/>
                </a:solidFill>
              </a:rPr>
              <a:t> </a:t>
            </a:r>
            <a:r>
              <a:rPr lang="en-US" sz="2400" b="1" dirty="0" smtClean="0">
                <a:ln>
                  <a:solidFill>
                    <a:srgbClr val="000000"/>
                  </a:solidFill>
                </a:ln>
                <a:solidFill>
                  <a:srgbClr val="FFFF00"/>
                </a:solidFill>
                <a:effectLst>
                  <a:outerShdw blurRad="38100" dist="38100" dir="2700000" algn="tl">
                    <a:srgbClr val="000000">
                      <a:alpha val="43137"/>
                    </a:srgbClr>
                  </a:outerShdw>
                </a:effectLst>
                <a:latin typeface="Bookman Old Style" pitchFamily="18" charset="0"/>
              </a:rPr>
              <a:t>Jeremiah 25: 1</a:t>
            </a:r>
          </a:p>
          <a:p>
            <a:pPr marL="174625" indent="-174625"/>
            <a:r>
              <a:rPr lang="en-US" sz="2400" dirty="0" smtClean="0">
                <a:solidFill>
                  <a:schemeClr val="bg2"/>
                </a:solidFill>
              </a:rPr>
              <a:t>  </a:t>
            </a:r>
            <a:r>
              <a:rPr lang="en-US" sz="2400" b="1" dirty="0" smtClean="0">
                <a:solidFill>
                  <a:srgbClr val="FFFF99"/>
                </a:solidFill>
                <a:effectLst>
                  <a:outerShdw blurRad="50800" dist="38100" dir="18900000" algn="bl" rotWithShape="0">
                    <a:prstClr val="black">
                      <a:alpha val="40000"/>
                    </a:prstClr>
                  </a:outerShdw>
                </a:effectLst>
              </a:rPr>
              <a:t>4</a:t>
            </a:r>
            <a:r>
              <a:rPr lang="en-US" sz="2400" b="1" baseline="30000" dirty="0" smtClean="0">
                <a:solidFill>
                  <a:srgbClr val="FFFF99"/>
                </a:solidFill>
                <a:effectLst>
                  <a:outerShdw blurRad="50800" dist="38100" dir="18900000" algn="bl" rotWithShape="0">
                    <a:prstClr val="black">
                      <a:alpha val="40000"/>
                    </a:prstClr>
                  </a:outerShdw>
                </a:effectLst>
              </a:rPr>
              <a:t>th</a:t>
            </a:r>
            <a:r>
              <a:rPr lang="en-US" sz="2400" b="1" dirty="0" smtClean="0">
                <a:solidFill>
                  <a:srgbClr val="FFFF99"/>
                </a:solidFill>
                <a:effectLst>
                  <a:outerShdw blurRad="50800" dist="38100" dir="18900000" algn="bl" rotWithShape="0">
                    <a:prstClr val="black">
                      <a:alpha val="40000"/>
                    </a:prstClr>
                  </a:outerShdw>
                </a:effectLst>
              </a:rPr>
              <a:t>  </a:t>
            </a:r>
            <a:r>
              <a:rPr lang="en-US" sz="2400" b="1" dirty="0" err="1" smtClean="0">
                <a:solidFill>
                  <a:srgbClr val="FFFF99"/>
                </a:solidFill>
                <a:effectLst>
                  <a:outerShdw blurRad="50800" dist="38100" dir="18900000" algn="bl" rotWithShape="0">
                    <a:prstClr val="black">
                      <a:alpha val="40000"/>
                    </a:prstClr>
                  </a:outerShdw>
                </a:effectLst>
              </a:rPr>
              <a:t>Jehoiakim</a:t>
            </a:r>
            <a:r>
              <a:rPr lang="en-US" sz="2400" b="1" dirty="0" smtClean="0">
                <a:solidFill>
                  <a:srgbClr val="FFFF99"/>
                </a:solidFill>
                <a:effectLst>
                  <a:outerShdw blurRad="50800" dist="38100" dir="18900000" algn="bl" rotWithShape="0">
                    <a:prstClr val="black">
                      <a:alpha val="40000"/>
                    </a:prstClr>
                  </a:outerShdw>
                </a:effectLst>
              </a:rPr>
              <a:t> =                       </a:t>
            </a:r>
            <a:r>
              <a:rPr lang="en-US" sz="2400" b="1" dirty="0" smtClean="0">
                <a:effectLst>
                  <a:outerShdw blurRad="50800" dist="38100" dir="18900000" algn="bl" rotWithShape="0">
                    <a:prstClr val="black">
                      <a:alpha val="40000"/>
                    </a:prstClr>
                  </a:outerShdw>
                </a:effectLst>
              </a:rPr>
              <a:t>1</a:t>
            </a:r>
            <a:r>
              <a:rPr lang="en-US" sz="2400" b="1" baseline="30000" dirty="0" smtClean="0">
                <a:effectLst>
                  <a:outerShdw blurRad="50800" dist="38100" dir="18900000" algn="bl" rotWithShape="0">
                    <a:prstClr val="black">
                      <a:alpha val="40000"/>
                    </a:prstClr>
                  </a:outerShdw>
                </a:effectLst>
              </a:rPr>
              <a:t>st</a:t>
            </a:r>
            <a:r>
              <a:rPr lang="en-US" sz="2400" b="1" dirty="0" smtClean="0">
                <a:effectLst>
                  <a:outerShdw blurRad="38100" dist="38100" dir="2700000" algn="tl">
                    <a:srgbClr val="000000">
                      <a:alpha val="43137"/>
                    </a:srgbClr>
                  </a:outerShdw>
                </a:effectLst>
              </a:rPr>
              <a:t> </a:t>
            </a:r>
            <a:r>
              <a:rPr lang="en-US" sz="2400" dirty="0" smtClean="0">
                <a:solidFill>
                  <a:schemeClr val="bg2"/>
                </a:solidFill>
              </a:rPr>
              <a:t> </a:t>
            </a:r>
            <a:r>
              <a:rPr lang="en-US" sz="2400" b="1" dirty="0" smtClean="0">
                <a:solidFill>
                  <a:srgbClr val="000000"/>
                </a:solidFill>
                <a:effectLst>
                  <a:outerShdw blurRad="38100" dist="38100" dir="2700000" algn="tl">
                    <a:srgbClr val="000000">
                      <a:alpha val="43137"/>
                    </a:srgbClr>
                  </a:outerShdw>
                </a:effectLst>
              </a:rPr>
              <a:t>Nebuchadnezzar</a:t>
            </a:r>
          </a:p>
          <a:p>
            <a:endParaRPr lang="en-US" sz="2400" dirty="0" smtClean="0">
              <a:solidFill>
                <a:schemeClr val="bg2"/>
              </a:solidFill>
            </a:endParaRPr>
          </a:p>
          <a:p>
            <a:pPr marL="174625" indent="-174625">
              <a:buFont typeface="Wingdings" pitchFamily="2" charset="2"/>
              <a:buChar char="§"/>
            </a:pPr>
            <a:r>
              <a:rPr lang="en-US" sz="2400" dirty="0" smtClean="0">
                <a:solidFill>
                  <a:srgbClr val="000000"/>
                </a:solidFill>
              </a:rPr>
              <a:t>  </a:t>
            </a:r>
            <a:r>
              <a:rPr lang="en-US" sz="2400" b="1" dirty="0" smtClean="0">
                <a:ln>
                  <a:solidFill>
                    <a:srgbClr val="000000"/>
                  </a:solidFill>
                </a:ln>
                <a:solidFill>
                  <a:srgbClr val="FFFF00"/>
                </a:solidFill>
                <a:effectLst>
                  <a:outerShdw blurRad="38100" dist="38100" dir="2700000" algn="tl">
                    <a:srgbClr val="000000">
                      <a:alpha val="43137"/>
                    </a:srgbClr>
                  </a:outerShdw>
                </a:effectLst>
                <a:latin typeface="Bookman Old Style" pitchFamily="18" charset="0"/>
              </a:rPr>
              <a:t>Daniel 2: 1 </a:t>
            </a:r>
            <a:r>
              <a:rPr lang="en-US" sz="2400" dirty="0" smtClean="0">
                <a:solidFill>
                  <a:schemeClr val="bg2"/>
                </a:solidFill>
              </a:rPr>
              <a:t>=</a:t>
            </a:r>
            <a:r>
              <a:rPr lang="en-US" sz="2400" dirty="0" smtClean="0">
                <a:solidFill>
                  <a:schemeClr val="bg2"/>
                </a:solidFill>
                <a:effectLst>
                  <a:glow rad="63500">
                    <a:srgbClr val="0000FF">
                      <a:alpha val="40000"/>
                    </a:srgbClr>
                  </a:glow>
                </a:effectLst>
              </a:rPr>
              <a:t> </a:t>
            </a:r>
            <a:r>
              <a:rPr lang="en-US" sz="2400" b="1" dirty="0" smtClean="0">
                <a:solidFill>
                  <a:schemeClr val="bg2"/>
                </a:solidFill>
                <a:effectLst>
                  <a:glow rad="63500">
                    <a:srgbClr val="00FFCC"/>
                  </a:glow>
                  <a:outerShdw blurRad="38100" dist="38100" dir="2700000" algn="tl">
                    <a:srgbClr val="000000">
                      <a:alpha val="43137"/>
                    </a:srgbClr>
                  </a:outerShdw>
                </a:effectLst>
              </a:rPr>
              <a:t>Image</a:t>
            </a:r>
            <a:r>
              <a:rPr lang="en-US" sz="2400" dirty="0" smtClean="0">
                <a:solidFill>
                  <a:schemeClr val="bg2"/>
                </a:solidFill>
                <a:effectLst>
                  <a:glow rad="63500">
                    <a:srgbClr val="0000FF">
                      <a:alpha val="40000"/>
                    </a:srgbClr>
                  </a:glow>
                </a:effectLst>
              </a:rPr>
              <a:t>                   </a:t>
            </a:r>
            <a:r>
              <a:rPr lang="en-US" sz="2400" b="1" dirty="0" smtClean="0">
                <a:effectLst>
                  <a:outerShdw blurRad="50800" dist="38100" algn="l" rotWithShape="0">
                    <a:prstClr val="black">
                      <a:alpha val="40000"/>
                    </a:prstClr>
                  </a:outerShdw>
                </a:effectLst>
              </a:rPr>
              <a:t>2</a:t>
            </a:r>
            <a:r>
              <a:rPr lang="en-US" sz="2400" b="1" baseline="30000" dirty="0" smtClean="0">
                <a:effectLst>
                  <a:outerShdw blurRad="50800" dist="38100" algn="l" rotWithShape="0">
                    <a:prstClr val="black">
                      <a:alpha val="40000"/>
                    </a:prstClr>
                  </a:outerShdw>
                </a:effectLst>
              </a:rPr>
              <a:t>nd</a:t>
            </a:r>
            <a:r>
              <a:rPr lang="en-US" sz="2400" b="1" dirty="0" smtClean="0">
                <a:solidFill>
                  <a:schemeClr val="bg2"/>
                </a:solidFill>
                <a:effectLst>
                  <a:outerShdw blurRad="50800" dist="38100" algn="l" rotWithShape="0">
                    <a:prstClr val="black">
                      <a:alpha val="40000"/>
                    </a:prstClr>
                  </a:outerShdw>
                </a:effectLst>
              </a:rPr>
              <a:t> </a:t>
            </a:r>
            <a:r>
              <a:rPr lang="en-US" sz="2400" dirty="0" smtClean="0">
                <a:solidFill>
                  <a:schemeClr val="bg2"/>
                </a:solidFill>
                <a:effectLst>
                  <a:outerShdw blurRad="50800" dist="38100" algn="l" rotWithShape="0">
                    <a:prstClr val="black">
                      <a:alpha val="40000"/>
                    </a:prstClr>
                  </a:outerShdw>
                </a:effectLst>
              </a:rPr>
              <a:t> </a:t>
            </a:r>
            <a:r>
              <a:rPr lang="en-US" sz="2400" b="1" dirty="0" smtClean="0">
                <a:solidFill>
                  <a:srgbClr val="000000"/>
                </a:solidFill>
                <a:effectLst>
                  <a:outerShdw blurRad="50800" dist="38100" algn="l" rotWithShape="0">
                    <a:prstClr val="black">
                      <a:alpha val="40000"/>
                    </a:prstClr>
                  </a:outerShdw>
                </a:effectLst>
              </a:rPr>
              <a:t>Nebuchadnezzar</a:t>
            </a:r>
          </a:p>
          <a:p>
            <a:endParaRPr lang="en-US" sz="2400" dirty="0" smtClean="0">
              <a:solidFill>
                <a:schemeClr val="bg2"/>
              </a:solidFill>
            </a:endParaRPr>
          </a:p>
          <a:p>
            <a:pPr>
              <a:buFont typeface="Wingdings" pitchFamily="2" charset="2"/>
              <a:buChar char="§"/>
            </a:pPr>
            <a:r>
              <a:rPr lang="en-US" sz="2400" dirty="0" smtClean="0">
                <a:solidFill>
                  <a:srgbClr val="000000"/>
                </a:solidFill>
              </a:rPr>
              <a:t>  </a:t>
            </a:r>
            <a:r>
              <a:rPr lang="en-US" sz="2400" b="1" dirty="0" smtClean="0">
                <a:ln>
                  <a:solidFill>
                    <a:srgbClr val="000000"/>
                  </a:solidFill>
                </a:ln>
                <a:solidFill>
                  <a:srgbClr val="FFFF00"/>
                </a:solidFill>
                <a:effectLst>
                  <a:outerShdw blurRad="38100" dist="38100" dir="2700000" algn="tl">
                    <a:srgbClr val="000000">
                      <a:alpha val="43137"/>
                    </a:srgbClr>
                  </a:outerShdw>
                </a:effectLst>
                <a:latin typeface="Bookman Old Style" pitchFamily="18" charset="0"/>
              </a:rPr>
              <a:t>Jeremiah 36: 1, 9</a:t>
            </a:r>
          </a:p>
          <a:p>
            <a:pPr marL="398463" indent="-398463"/>
            <a:r>
              <a:rPr lang="en-US" sz="2400" b="1" dirty="0" smtClean="0">
                <a:solidFill>
                  <a:srgbClr val="FFFF99"/>
                </a:solidFill>
                <a:effectLst>
                  <a:outerShdw blurRad="50800" dist="38100" dir="18900000" algn="bl" rotWithShape="0">
                    <a:prstClr val="black">
                      <a:alpha val="40000"/>
                    </a:prstClr>
                  </a:outerShdw>
                </a:effectLst>
              </a:rPr>
              <a:t>5</a:t>
            </a:r>
            <a:r>
              <a:rPr lang="en-US" sz="2400" b="1" baseline="30000" dirty="0" smtClean="0">
                <a:solidFill>
                  <a:srgbClr val="FFFF99"/>
                </a:solidFill>
                <a:effectLst>
                  <a:outerShdw blurRad="50800" dist="38100" dir="18900000" algn="bl" rotWithShape="0">
                    <a:prstClr val="black">
                      <a:alpha val="40000"/>
                    </a:prstClr>
                  </a:outerShdw>
                </a:effectLst>
              </a:rPr>
              <a:t>th</a:t>
            </a:r>
            <a:r>
              <a:rPr lang="en-US" sz="2400" b="1" dirty="0" smtClean="0">
                <a:solidFill>
                  <a:srgbClr val="FFFF99"/>
                </a:solidFill>
                <a:effectLst>
                  <a:outerShdw blurRad="50800" dist="38100" dir="18900000" algn="bl" rotWithShape="0">
                    <a:prstClr val="black">
                      <a:alpha val="40000"/>
                    </a:prstClr>
                  </a:outerShdw>
                </a:effectLst>
              </a:rPr>
              <a:t> </a:t>
            </a:r>
            <a:r>
              <a:rPr lang="en-US" sz="2400" b="1" dirty="0" err="1" smtClean="0">
                <a:solidFill>
                  <a:srgbClr val="FFFF99"/>
                </a:solidFill>
                <a:effectLst>
                  <a:outerShdw blurRad="50800" dist="38100" dir="18900000" algn="bl" rotWithShape="0">
                    <a:prstClr val="black">
                      <a:alpha val="40000"/>
                    </a:prstClr>
                  </a:outerShdw>
                </a:effectLst>
              </a:rPr>
              <a:t>Jehoiakim</a:t>
            </a:r>
            <a:r>
              <a:rPr lang="en-US" sz="2400" b="1" dirty="0" smtClean="0">
                <a:solidFill>
                  <a:srgbClr val="FFFF99"/>
                </a:solidFill>
                <a:effectLst>
                  <a:outerShdw blurRad="50800" dist="38100" dir="18900000" algn="bl" rotWithShape="0">
                    <a:prstClr val="black">
                      <a:alpha val="40000"/>
                    </a:prstClr>
                  </a:outerShdw>
                </a:effectLst>
              </a:rPr>
              <a:t> </a:t>
            </a:r>
            <a:r>
              <a:rPr lang="en-US" sz="2400" b="1" dirty="0" smtClean="0">
                <a:solidFill>
                  <a:schemeClr val="bg2"/>
                </a:solidFill>
                <a:effectLst>
                  <a:outerShdw blurRad="50800" dist="38100" dir="18900000" algn="bl" rotWithShape="0">
                    <a:prstClr val="black">
                      <a:alpha val="40000"/>
                    </a:prstClr>
                  </a:outerShdw>
                </a:effectLst>
              </a:rPr>
              <a:t>=      </a:t>
            </a:r>
            <a:r>
              <a:rPr lang="en-US" sz="2400" b="1" dirty="0" smtClean="0">
                <a:solidFill>
                  <a:schemeClr val="bg2"/>
                </a:solidFill>
                <a:effectLst>
                  <a:glow rad="63500">
                    <a:srgbClr val="F30303"/>
                  </a:glow>
                  <a:outerShdw blurRad="38100" dist="38100" dir="2700000" algn="tl">
                    <a:srgbClr val="000000">
                      <a:alpha val="43137"/>
                    </a:srgbClr>
                  </a:outerShdw>
                </a:effectLst>
              </a:rPr>
              <a:t>Book</a:t>
            </a:r>
            <a:r>
              <a:rPr lang="en-US" sz="2400" b="1" dirty="0" smtClean="0">
                <a:solidFill>
                  <a:schemeClr val="bg2"/>
                </a:solidFill>
                <a:effectLst>
                  <a:glow rad="63500">
                    <a:srgbClr val="F30303"/>
                  </a:glow>
                </a:effectLst>
              </a:rPr>
              <a:t> </a:t>
            </a:r>
            <a:r>
              <a:rPr lang="en-US" sz="2400" b="1" dirty="0" smtClean="0">
                <a:solidFill>
                  <a:schemeClr val="bg2"/>
                </a:solidFill>
                <a:effectLst>
                  <a:glow rad="63500">
                    <a:srgbClr val="F30303"/>
                  </a:glow>
                  <a:outerShdw blurRad="38100" dist="38100" dir="2700000" algn="tl">
                    <a:srgbClr val="000000">
                      <a:alpha val="43137"/>
                    </a:srgbClr>
                  </a:outerShdw>
                </a:effectLst>
              </a:rPr>
              <a:t>burning  </a:t>
            </a:r>
            <a:r>
              <a:rPr lang="en-US" sz="2400" b="1" dirty="0" smtClean="0">
                <a:solidFill>
                  <a:schemeClr val="bg2"/>
                </a:solidFill>
                <a:effectLst>
                  <a:outerShdw blurRad="38100" dist="38100" dir="2700000" algn="tl">
                    <a:srgbClr val="000000">
                      <a:alpha val="43137"/>
                    </a:srgbClr>
                  </a:outerShdw>
                </a:effectLst>
              </a:rPr>
              <a:t>=</a:t>
            </a:r>
          </a:p>
          <a:p>
            <a:pPr marL="398463" indent="-398463"/>
            <a:r>
              <a:rPr lang="en-US" sz="2400" b="1" dirty="0" smtClean="0">
                <a:effectLst>
                  <a:outerShdw blurRad="50800" dist="38100" dir="18900000" algn="bl" rotWithShape="0">
                    <a:prstClr val="black">
                      <a:alpha val="40000"/>
                    </a:prstClr>
                  </a:outerShdw>
                </a:effectLst>
              </a:rPr>
              <a:t> 2</a:t>
            </a:r>
            <a:r>
              <a:rPr lang="en-US" sz="2400" b="1" baseline="30000" dirty="0" smtClean="0">
                <a:effectLst>
                  <a:outerShdw blurRad="50800" dist="38100" dir="18900000" algn="bl" rotWithShape="0">
                    <a:prstClr val="black">
                      <a:alpha val="40000"/>
                    </a:prstClr>
                  </a:outerShdw>
                </a:effectLst>
              </a:rPr>
              <a:t>nd</a:t>
            </a:r>
            <a:r>
              <a:rPr lang="en-US" sz="2400" b="1" dirty="0" smtClean="0">
                <a:effectLst>
                  <a:outerShdw blurRad="50800" dist="38100" dir="18900000" algn="bl" rotWithShape="0">
                    <a:prstClr val="black">
                      <a:alpha val="40000"/>
                    </a:prstClr>
                  </a:outerShdw>
                </a:effectLst>
              </a:rPr>
              <a:t> </a:t>
            </a:r>
            <a:r>
              <a:rPr lang="en-US" sz="2400" b="1" dirty="0" smtClean="0">
                <a:solidFill>
                  <a:srgbClr val="080808"/>
                </a:solidFill>
                <a:effectLst>
                  <a:outerShdw blurRad="50800" dist="38100" dir="18900000" algn="bl" rotWithShape="0">
                    <a:prstClr val="black">
                      <a:alpha val="40000"/>
                    </a:prstClr>
                  </a:outerShdw>
                </a:effectLst>
              </a:rPr>
              <a:t>Nebuchadnezzar!</a:t>
            </a:r>
          </a:p>
          <a:p>
            <a:pPr marL="398463" indent="-398463"/>
            <a:endParaRPr lang="en-CA" sz="2400" b="1" dirty="0">
              <a:solidFill>
                <a:schemeClr val="bg2"/>
              </a:solidFill>
              <a:effectLst>
                <a:glow rad="63500">
                  <a:srgbClr val="F30303"/>
                </a:glow>
                <a:outerShdw blurRad="38100" dist="38100" dir="2700000" algn="tl">
                  <a:srgbClr val="000000">
                    <a:alpha val="43137"/>
                  </a:srgbClr>
                </a:outerShdw>
              </a:effectLst>
            </a:endParaRPr>
          </a:p>
        </p:txBody>
      </p:sp>
      <p:sp>
        <p:nvSpPr>
          <p:cNvPr id="18" name="TextBox 17"/>
          <p:cNvSpPr txBox="1"/>
          <p:nvPr/>
        </p:nvSpPr>
        <p:spPr>
          <a:xfrm>
            <a:off x="2438400" y="1143000"/>
            <a:ext cx="3962400" cy="584775"/>
          </a:xfrm>
          <a:prstGeom prst="rect">
            <a:avLst/>
          </a:prstGeom>
          <a:solidFill>
            <a:srgbClr val="000000"/>
          </a:solidFill>
        </p:spPr>
        <p:style>
          <a:lnRef idx="0">
            <a:schemeClr val="dk1"/>
          </a:lnRef>
          <a:fillRef idx="3">
            <a:schemeClr val="dk1"/>
          </a:fillRef>
          <a:effectRef idx="3">
            <a:schemeClr val="dk1"/>
          </a:effectRef>
          <a:fontRef idx="minor">
            <a:schemeClr val="lt1"/>
          </a:fontRef>
        </p:style>
        <p:txBody>
          <a:bodyPr wrap="square" rtlCol="0">
            <a:spAutoFit/>
          </a:bodyPr>
          <a:lstStyle/>
          <a:p>
            <a:r>
              <a:rPr lang="en-US" sz="3200" b="1" dirty="0" smtClean="0">
                <a:effectLst>
                  <a:outerShdw blurRad="38100" dist="38100" dir="2700000" algn="tl">
                    <a:srgbClr val="000000">
                      <a:alpha val="43137"/>
                    </a:srgbClr>
                  </a:outerShdw>
                </a:effectLst>
              </a:rPr>
              <a:t>Daniel  &amp;  Jeremiah</a:t>
            </a:r>
            <a:endParaRPr lang="en-CA" sz="3200" b="1" dirty="0">
              <a:effectLst>
                <a:outerShdw blurRad="38100" dist="38100" dir="2700000" algn="tl">
                  <a:srgbClr val="000000">
                    <a:alpha val="43137"/>
                  </a:srgbClr>
                </a:outerShdw>
              </a:effectLst>
            </a:endParaRPr>
          </a:p>
        </p:txBody>
      </p:sp>
      <p:sp>
        <p:nvSpPr>
          <p:cNvPr id="9" name="Curved Right Arrow 8"/>
          <p:cNvSpPr/>
          <p:nvPr/>
        </p:nvSpPr>
        <p:spPr>
          <a:xfrm>
            <a:off x="1143000" y="2743200"/>
            <a:ext cx="1447800" cy="3505200"/>
          </a:xfrm>
          <a:prstGeom prst="curvedRightArrow">
            <a:avLst/>
          </a:prstGeom>
          <a:solidFill>
            <a:srgbClr val="0033CC">
              <a:alpha val="4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5334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graphicFrame>
        <p:nvGraphicFramePr>
          <p:cNvPr id="5" name="Table 4"/>
          <p:cNvGraphicFramePr>
            <a:graphicFrameLocks noGrp="1"/>
          </p:cNvGraphicFramePr>
          <p:nvPr/>
        </p:nvGraphicFramePr>
        <p:xfrm>
          <a:off x="266700" y="4191000"/>
          <a:ext cx="8610600" cy="792480"/>
        </p:xfrm>
        <a:graphic>
          <a:graphicData uri="http://schemas.openxmlformats.org/drawingml/2006/table">
            <a:tbl>
              <a:tblPr firstRow="1" bandRow="1">
                <a:tableStyleId>{5940675A-B579-460E-94D1-54222C63F5DA}</a:tableStyleId>
              </a:tblPr>
              <a:tblGrid>
                <a:gridCol w="5105400"/>
                <a:gridCol w="1981200"/>
                <a:gridCol w="1524000"/>
              </a:tblGrid>
              <a:tr h="792480">
                <a:tc>
                  <a:txBody>
                    <a:bodyPr/>
                    <a:lstStyle/>
                    <a:p>
                      <a:pPr algn="ctr"/>
                      <a:endParaRPr lang="en-CA"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3D4A8"/>
                        </a:gs>
                        <a:gs pos="25000">
                          <a:srgbClr val="21D6E0"/>
                        </a:gs>
                        <a:gs pos="75000">
                          <a:srgbClr val="0087E6"/>
                        </a:gs>
                        <a:gs pos="100000">
                          <a:srgbClr val="005CBF"/>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00082"/>
                        </a:gs>
                        <a:gs pos="30000">
                          <a:srgbClr val="66008F"/>
                        </a:gs>
                        <a:gs pos="64999">
                          <a:srgbClr val="BA0066"/>
                        </a:gs>
                        <a:gs pos="89999">
                          <a:srgbClr val="FF0000"/>
                        </a:gs>
                        <a:gs pos="100000">
                          <a:srgbClr val="FF8200"/>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tcPr>
                </a:tc>
              </a:tr>
            </a:tbl>
          </a:graphicData>
        </a:graphic>
      </p:graphicFrame>
      <p:sp>
        <p:nvSpPr>
          <p:cNvPr id="7" name="Text Box 2"/>
          <p:cNvSpPr txBox="1">
            <a:spLocks noChangeArrowheads="1"/>
          </p:cNvSpPr>
          <p:nvPr/>
        </p:nvSpPr>
        <p:spPr bwMode="auto">
          <a:xfrm>
            <a:off x="304800" y="3124200"/>
            <a:ext cx="8610600" cy="400110"/>
          </a:xfrm>
          <a:prstGeom prst="rect">
            <a:avLst/>
          </a:prstGeom>
          <a:gradFill rotWithShape="1">
            <a:gsLst>
              <a:gs pos="0">
                <a:schemeClr val="bg2"/>
              </a:gs>
              <a:gs pos="50000">
                <a:schemeClr val="bg2">
                  <a:gamma/>
                  <a:tint val="0"/>
                  <a:invGamma/>
                </a:schemeClr>
              </a:gs>
              <a:gs pos="100000">
                <a:schemeClr val="bg2"/>
              </a:gs>
            </a:gsLst>
            <a:lin ang="5400000" scaled="1"/>
          </a:gradFill>
          <a:ln w="9525">
            <a:noFill/>
            <a:miter lim="800000"/>
            <a:headEnd/>
            <a:tailEnd/>
          </a:ln>
          <a:effectLst/>
        </p:spPr>
        <p:txBody>
          <a:bodyPr wrap="square">
            <a:spAutoFit/>
          </a:bodyPr>
          <a:lstStyle/>
          <a:p>
            <a:pPr>
              <a:spcBef>
                <a:spcPct val="50000"/>
              </a:spcBef>
              <a:defRPr/>
            </a:pPr>
            <a:r>
              <a:rPr lang="en-US" sz="2000" b="1" dirty="0" smtClean="0">
                <a:solidFill>
                  <a:srgbClr val="3333FF"/>
                </a:solidFill>
                <a:effectLst>
                  <a:outerShdw blurRad="38100" dist="38100" dir="2700000" algn="tl">
                    <a:srgbClr val="FFFFFF"/>
                  </a:outerShdw>
                </a:effectLst>
              </a:rPr>
              <a:t>Jer. 1:1                                                     46:1                    50:1           51:64   </a:t>
            </a:r>
            <a:endParaRPr lang="en-US" sz="2000" b="1" dirty="0">
              <a:solidFill>
                <a:schemeClr val="accent1"/>
              </a:solidFill>
              <a:effectLst>
                <a:outerShdw blurRad="38100" dist="38100" dir="2700000" algn="tl">
                  <a:srgbClr val="FFFFFF"/>
                </a:outerShdw>
              </a:effectLst>
            </a:endParaRPr>
          </a:p>
        </p:txBody>
      </p:sp>
      <p:cxnSp>
        <p:nvCxnSpPr>
          <p:cNvPr id="12" name="Straight Connector 11"/>
          <p:cNvCxnSpPr/>
          <p:nvPr/>
        </p:nvCxnSpPr>
        <p:spPr>
          <a:xfrm>
            <a:off x="381000" y="3810000"/>
            <a:ext cx="8620125" cy="1588"/>
          </a:xfrm>
          <a:prstGeom prst="line">
            <a:avLst/>
          </a:prstGeom>
          <a:ln w="76200" cap="rnd">
            <a:solidFill>
              <a:schemeClr val="tx1"/>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09800" y="4343400"/>
            <a:ext cx="1295400" cy="461665"/>
          </a:xfrm>
          <a:prstGeom prst="rect">
            <a:avLst/>
          </a:prstGeom>
          <a:noFill/>
        </p:spPr>
        <p:txBody>
          <a:bodyPr wrap="square" rtlCol="0">
            <a:spAutoFit/>
          </a:bodyPr>
          <a:lstStyle/>
          <a:p>
            <a:r>
              <a:rPr lang="en-US" sz="2400" b="1" dirty="0" smtClean="0">
                <a:solidFill>
                  <a:srgbClr val="000000"/>
                </a:solidFill>
                <a:effectLst>
                  <a:outerShdw blurRad="38100" dist="38100" dir="2700000" algn="tl">
                    <a:srgbClr val="000000">
                      <a:alpha val="43137"/>
                    </a:srgbClr>
                  </a:outerShdw>
                </a:effectLst>
              </a:rPr>
              <a:t>JUDAH</a:t>
            </a:r>
            <a:endParaRPr lang="en-CA" sz="2400" b="1" dirty="0">
              <a:solidFill>
                <a:srgbClr val="000000"/>
              </a:solidFill>
              <a:effectLst>
                <a:outerShdw blurRad="38100" dist="38100" dir="2700000" algn="tl">
                  <a:srgbClr val="000000">
                    <a:alpha val="43137"/>
                  </a:srgbClr>
                </a:outerShdw>
              </a:effectLst>
            </a:endParaRPr>
          </a:p>
        </p:txBody>
      </p:sp>
      <p:sp>
        <p:nvSpPr>
          <p:cNvPr id="15" name="TextBox 14"/>
          <p:cNvSpPr txBox="1"/>
          <p:nvPr/>
        </p:nvSpPr>
        <p:spPr>
          <a:xfrm>
            <a:off x="5715000" y="4343400"/>
            <a:ext cx="13716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Nations</a:t>
            </a:r>
            <a:endParaRPr lang="en-CA" sz="2400" b="1" dirty="0">
              <a:effectLst>
                <a:outerShdw blurRad="38100" dist="38100" dir="2700000" algn="tl">
                  <a:srgbClr val="000000">
                    <a:alpha val="43137"/>
                  </a:srgbClr>
                </a:outerShdw>
              </a:effectLst>
            </a:endParaRPr>
          </a:p>
        </p:txBody>
      </p:sp>
      <p:sp>
        <p:nvSpPr>
          <p:cNvPr id="16" name="TextBox 15"/>
          <p:cNvSpPr txBox="1"/>
          <p:nvPr/>
        </p:nvSpPr>
        <p:spPr>
          <a:xfrm>
            <a:off x="7419975" y="4333875"/>
            <a:ext cx="14478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Babylon</a:t>
            </a:r>
            <a:endParaRPr lang="en-CA" sz="2400" b="1" dirty="0">
              <a:effectLst>
                <a:outerShdw blurRad="38100" dist="38100" dir="2700000" algn="tl">
                  <a:srgbClr val="000000">
                    <a:alpha val="43137"/>
                  </a:srgbClr>
                </a:outerShdw>
              </a:effectLst>
            </a:endParaRPr>
          </a:p>
        </p:txBody>
      </p:sp>
      <p:pic>
        <p:nvPicPr>
          <p:cNvPr id="1027" name="Picture 3" descr="C:\Documents and Settings\HP_Administrator\My Documents\COLINS\GRAPHICS\BIBLE PICS\Jerusalem Temple burned.jpg"/>
          <p:cNvPicPr>
            <a:picLocks noChangeAspect="1" noChangeArrowheads="1"/>
          </p:cNvPicPr>
          <p:nvPr/>
        </p:nvPicPr>
        <p:blipFill>
          <a:blip r:embed="rId3">
            <a:lum contrast="20000"/>
          </a:blip>
          <a:srcRect/>
          <a:stretch>
            <a:fillRect/>
          </a:stretch>
        </p:blipFill>
        <p:spPr bwMode="auto">
          <a:xfrm>
            <a:off x="152400" y="4572000"/>
            <a:ext cx="2133600" cy="2154620"/>
          </a:xfrm>
          <a:prstGeom prst="ellipse">
            <a:avLst/>
          </a:prstGeom>
          <a:ln>
            <a:noFill/>
          </a:ln>
          <a:effectLst>
            <a:softEdge rad="112500"/>
          </a:effectLst>
        </p:spPr>
      </p:pic>
      <p:pic>
        <p:nvPicPr>
          <p:cNvPr id="19" name="Picture 32" descr="mesoavhammu.gif"/>
          <p:cNvPicPr>
            <a:picLocks noChangeAspect="1" noChangeArrowheads="1"/>
          </p:cNvPicPr>
          <p:nvPr/>
        </p:nvPicPr>
        <p:blipFill>
          <a:blip r:embed="rId4">
            <a:lum contrast="30000"/>
          </a:blip>
          <a:srcRect/>
          <a:stretch>
            <a:fillRect/>
          </a:stretch>
        </p:blipFill>
        <p:spPr bwMode="auto">
          <a:xfrm>
            <a:off x="6858000" y="4724400"/>
            <a:ext cx="2286000" cy="2133600"/>
          </a:xfrm>
          <a:prstGeom prst="ellipse">
            <a:avLst/>
          </a:prstGeom>
          <a:ln>
            <a:noFill/>
          </a:ln>
          <a:effectLst>
            <a:softEdge rad="112500"/>
          </a:effectLst>
        </p:spPr>
      </p:pic>
      <p:pic>
        <p:nvPicPr>
          <p:cNvPr id="20" name="Picture 43"/>
          <p:cNvPicPr>
            <a:picLocks noChangeAspect="1" noChangeArrowheads="1"/>
          </p:cNvPicPr>
          <p:nvPr/>
        </p:nvPicPr>
        <p:blipFill>
          <a:blip r:embed="rId5">
            <a:lum bright="10000" contrast="10000"/>
          </a:blip>
          <a:srcRect/>
          <a:stretch>
            <a:fillRect/>
          </a:stretch>
        </p:blipFill>
        <p:spPr bwMode="auto">
          <a:xfrm>
            <a:off x="5181600" y="1524000"/>
            <a:ext cx="2438400" cy="1676400"/>
          </a:xfrm>
          <a:prstGeom prst="rect">
            <a:avLst/>
          </a:prstGeom>
          <a:ln>
            <a:noFill/>
          </a:ln>
          <a:effectLst>
            <a:softEdge rad="112500"/>
          </a:effectLst>
        </p:spPr>
      </p:pic>
      <p:sp>
        <p:nvSpPr>
          <p:cNvPr id="13" name="TextBox 12"/>
          <p:cNvSpPr txBox="1"/>
          <p:nvPr/>
        </p:nvSpPr>
        <p:spPr>
          <a:xfrm>
            <a:off x="609600" y="1676400"/>
            <a:ext cx="4114800" cy="584775"/>
          </a:xfrm>
          <a:prstGeom prst="rect">
            <a:avLst/>
          </a:prstGeom>
          <a:solidFill>
            <a:srgbClr val="000000"/>
          </a:solidFill>
        </p:spPr>
        <p:style>
          <a:lnRef idx="0">
            <a:schemeClr val="dk1"/>
          </a:lnRef>
          <a:fillRef idx="3">
            <a:schemeClr val="dk1"/>
          </a:fillRef>
          <a:effectRef idx="3">
            <a:schemeClr val="dk1"/>
          </a:effectRef>
          <a:fontRef idx="minor">
            <a:schemeClr val="lt1"/>
          </a:fontRef>
        </p:style>
        <p:txBody>
          <a:bodyPr wrap="square" rtlCol="0">
            <a:spAutoFit/>
          </a:bodyPr>
          <a:lstStyle/>
          <a:p>
            <a:r>
              <a:rPr lang="en-US" sz="3200" b="1" dirty="0" smtClean="0">
                <a:effectLst>
                  <a:outerShdw blurRad="38100" dist="38100" dir="2700000" algn="tl">
                    <a:srgbClr val="000000">
                      <a:alpha val="43137"/>
                    </a:srgbClr>
                  </a:outerShdw>
                </a:effectLst>
              </a:rPr>
              <a:t>Outline  </a:t>
            </a:r>
            <a:r>
              <a:rPr lang="en-US" sz="2000" b="1" dirty="0" smtClean="0">
                <a:effectLst>
                  <a:outerShdw blurRad="38100" dist="38100" dir="2700000" algn="tl">
                    <a:srgbClr val="000000">
                      <a:alpha val="43137"/>
                    </a:srgbClr>
                  </a:outerShdw>
                </a:effectLst>
              </a:rPr>
              <a:t>of</a:t>
            </a:r>
            <a:r>
              <a:rPr lang="en-US" sz="3200" b="1" dirty="0" smtClean="0">
                <a:effectLst>
                  <a:outerShdw blurRad="38100" dist="38100" dir="2700000" algn="tl">
                    <a:srgbClr val="000000">
                      <a:alpha val="43137"/>
                    </a:srgbClr>
                  </a:outerShdw>
                </a:effectLst>
              </a:rPr>
              <a:t>  Jeremiah</a:t>
            </a:r>
            <a:endParaRPr lang="en-CA" sz="32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p:cTn id="7" dur="500" fill="hold"/>
                                        <p:tgtEl>
                                          <p:spTgt spid="1027"/>
                                        </p:tgtEl>
                                        <p:attrNameLst>
                                          <p:attrName>ppt_w</p:attrName>
                                        </p:attrNameLst>
                                      </p:cBhvr>
                                      <p:tavLst>
                                        <p:tav tm="0">
                                          <p:val>
                                            <p:fltVal val="0"/>
                                          </p:val>
                                        </p:tav>
                                        <p:tav tm="100000">
                                          <p:val>
                                            <p:strVal val="#ppt_w"/>
                                          </p:val>
                                        </p:tav>
                                      </p:tavLst>
                                    </p:anim>
                                    <p:anim calcmode="lin" valueType="num">
                                      <p:cBhvr>
                                        <p:cTn id="8" dur="500" fill="hold"/>
                                        <p:tgtEl>
                                          <p:spTgt spid="1027"/>
                                        </p:tgtEl>
                                        <p:attrNameLst>
                                          <p:attrName>ppt_h</p:attrName>
                                        </p:attrNameLst>
                                      </p:cBhvr>
                                      <p:tavLst>
                                        <p:tav tm="0">
                                          <p:val>
                                            <p:fltVal val="0"/>
                                          </p:val>
                                        </p:tav>
                                        <p:tav tm="100000">
                                          <p:val>
                                            <p:strVal val="#ppt_h"/>
                                          </p:val>
                                        </p:tav>
                                      </p:tavLst>
                                    </p:anim>
                                    <p:animEffect transition="in" filter="fade">
                                      <p:cBhvr>
                                        <p:cTn id="9" dur="500"/>
                                        <p:tgtEl>
                                          <p:spTgt spid="102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grpSp>
        <p:nvGrpSpPr>
          <p:cNvPr id="2" name="Group 8"/>
          <p:cNvGrpSpPr/>
          <p:nvPr/>
        </p:nvGrpSpPr>
        <p:grpSpPr>
          <a:xfrm>
            <a:off x="0" y="1600200"/>
            <a:ext cx="7772400" cy="1952625"/>
            <a:chOff x="685800" y="1676400"/>
            <a:chExt cx="7772400" cy="1952625"/>
          </a:xfrm>
        </p:grpSpPr>
        <p:pic>
          <p:nvPicPr>
            <p:cNvPr id="74756" name="Picture 4" descr="http://images.jupiterimages.com/common/detail/77/78/23297877.jpg"/>
            <p:cNvPicPr>
              <a:picLocks noChangeAspect="1" noChangeArrowheads="1"/>
            </p:cNvPicPr>
            <p:nvPr/>
          </p:nvPicPr>
          <p:blipFill>
            <a:blip r:embed="rId4">
              <a:clrChange>
                <a:clrFrom>
                  <a:srgbClr val="FFFFFF"/>
                </a:clrFrom>
                <a:clrTo>
                  <a:srgbClr val="FFFFFF">
                    <a:alpha val="0"/>
                  </a:srgbClr>
                </a:clrTo>
              </a:clrChange>
              <a:duotone>
                <a:prstClr val="black"/>
                <a:schemeClr val="accent2">
                  <a:tint val="45000"/>
                  <a:satMod val="400000"/>
                </a:schemeClr>
              </a:duotone>
              <a:lum bright="-20000" contrast="10000"/>
            </a:blip>
            <a:srcRect/>
            <a:stretch>
              <a:fillRect/>
            </a:stretch>
          </p:blipFill>
          <p:spPr bwMode="auto">
            <a:xfrm>
              <a:off x="685800" y="1676400"/>
              <a:ext cx="7772400" cy="1952625"/>
            </a:xfrm>
            <a:prstGeom prst="rect">
              <a:avLst/>
            </a:prstGeom>
            <a:noFill/>
          </p:spPr>
        </p:pic>
        <p:sp>
          <p:nvSpPr>
            <p:cNvPr id="5" name="Rectangle 4"/>
            <p:cNvSpPr/>
            <p:nvPr/>
          </p:nvSpPr>
          <p:spPr>
            <a:xfrm>
              <a:off x="1657351" y="2161524"/>
              <a:ext cx="3981450" cy="1261323"/>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400" dirty="0" smtClean="0">
                  <a:solidFill>
                    <a:srgbClr val="FF0000"/>
                  </a:solidFill>
                  <a:effectLst>
                    <a:outerShdw blurRad="50800" dist="38100" dir="2700000" algn="tl" rotWithShape="0">
                      <a:prstClr val="black">
                        <a:alpha val="40000"/>
                      </a:prstClr>
                    </a:outerShdw>
                  </a:effectLst>
                  <a:latin typeface="Arial Black" pitchFamily="34" charset="0"/>
                </a:rPr>
                <a:t>8</a:t>
              </a:r>
              <a:r>
                <a:rPr lang="en-US" sz="4400" dirty="0" smtClean="0">
                  <a:solidFill>
                    <a:srgbClr val="000000"/>
                  </a:solidFill>
                  <a:effectLst>
                    <a:outerShdw blurRad="38100" dist="38100" dir="2700000" algn="tl">
                      <a:srgbClr val="000000">
                        <a:alpha val="43137"/>
                      </a:srgbClr>
                    </a:outerShdw>
                  </a:effectLst>
                  <a:latin typeface="Arial Black" pitchFamily="34" charset="0"/>
                </a:rPr>
                <a:t>  Parables of Jeremiah</a:t>
              </a:r>
              <a:endParaRPr lang="en-US" sz="4400" dirty="0">
                <a:solidFill>
                  <a:srgbClr val="000000"/>
                </a:solidFill>
                <a:effectLst>
                  <a:outerShdw blurRad="38100" dist="38100" dir="2700000" algn="tl">
                    <a:srgbClr val="000000">
                      <a:alpha val="43137"/>
                    </a:srgbClr>
                  </a:outerShdw>
                </a:effectLst>
                <a:latin typeface="Arial Black"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3810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67589" name="Picture 5"/>
          <p:cNvPicPr>
            <a:picLocks noChangeAspect="1" noChangeArrowheads="1"/>
          </p:cNvPicPr>
          <p:nvPr/>
        </p:nvPicPr>
        <p:blipFill>
          <a:blip r:embed="rId3">
            <a:lum contrast="20000"/>
          </a:blip>
          <a:srcRect/>
          <a:stretch>
            <a:fillRect/>
          </a:stretch>
        </p:blipFill>
        <p:spPr bwMode="auto">
          <a:xfrm>
            <a:off x="4876800" y="1143001"/>
            <a:ext cx="4267200" cy="3640450"/>
          </a:xfrm>
          <a:prstGeom prst="rect">
            <a:avLst/>
          </a:prstGeom>
          <a:ln>
            <a:noFill/>
          </a:ln>
          <a:effectLst>
            <a:softEdge rad="112500"/>
          </a:effectLst>
        </p:spPr>
      </p:pic>
      <p:pic>
        <p:nvPicPr>
          <p:cNvPr id="67588" name="Picture 4" descr="Go to fullsize image">
            <a:hlinkClick r:id="rId4"/>
          </p:cNvPr>
          <p:cNvPicPr>
            <a:picLocks noChangeAspect="1" noChangeArrowheads="1"/>
          </p:cNvPicPr>
          <p:nvPr/>
        </p:nvPicPr>
        <p:blipFill>
          <a:blip r:embed="rId5">
            <a:clrChange>
              <a:clrFrom>
                <a:srgbClr val="FF6600"/>
              </a:clrFrom>
              <a:clrTo>
                <a:srgbClr val="FF6600">
                  <a:alpha val="0"/>
                </a:srgbClr>
              </a:clrTo>
            </a:clrChange>
            <a:lum contrast="30000"/>
          </a:blip>
          <a:srcRect/>
          <a:stretch>
            <a:fillRect/>
          </a:stretch>
        </p:blipFill>
        <p:spPr bwMode="auto">
          <a:xfrm>
            <a:off x="914400" y="2590800"/>
            <a:ext cx="2362200" cy="2313534"/>
          </a:xfrm>
          <a:prstGeom prst="rect">
            <a:avLst/>
          </a:prstGeom>
          <a:noFill/>
        </p:spPr>
      </p:pic>
      <p:sp>
        <p:nvSpPr>
          <p:cNvPr id="9" name="TextBox 8"/>
          <p:cNvSpPr txBox="1"/>
          <p:nvPr/>
        </p:nvSpPr>
        <p:spPr>
          <a:xfrm>
            <a:off x="228600" y="4724400"/>
            <a:ext cx="44958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“The Boiling Pot”</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sp>
        <p:nvSpPr>
          <p:cNvPr id="8" name="TextBox 7"/>
          <p:cNvSpPr txBox="1"/>
          <p:nvPr/>
        </p:nvSpPr>
        <p:spPr>
          <a:xfrm>
            <a:off x="228600" y="2286000"/>
            <a:ext cx="44958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1: 13 - 16</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grpSp>
        <p:nvGrpSpPr>
          <p:cNvPr id="16" name="Group 15"/>
          <p:cNvGrpSpPr/>
          <p:nvPr/>
        </p:nvGrpSpPr>
        <p:grpSpPr>
          <a:xfrm>
            <a:off x="0" y="1295400"/>
            <a:ext cx="2057400" cy="685800"/>
            <a:chOff x="0" y="2895600"/>
            <a:chExt cx="2057400" cy="685800"/>
          </a:xfrm>
        </p:grpSpPr>
        <p:grpSp>
          <p:nvGrpSpPr>
            <p:cNvPr id="13" name="Group 12"/>
            <p:cNvGrpSpPr/>
            <p:nvPr/>
          </p:nvGrpSpPr>
          <p:grpSpPr>
            <a:xfrm>
              <a:off x="0" y="2895600"/>
              <a:ext cx="2057400" cy="685800"/>
              <a:chOff x="685800" y="1676400"/>
              <a:chExt cx="7772400" cy="1952625"/>
            </a:xfrm>
          </p:grpSpPr>
          <p:pic>
            <p:nvPicPr>
              <p:cNvPr id="14" name="Picture 4" descr="http://images.jupiterimages.com/common/detail/77/78/23297877.jpg"/>
              <p:cNvPicPr>
                <a:picLocks noChangeAspect="1" noChangeArrowheads="1"/>
              </p:cNvPicPr>
              <p:nvPr/>
            </p:nvPicPr>
            <p:blipFill>
              <a:blip r:embed="rId6">
                <a:clrChange>
                  <a:clrFrom>
                    <a:srgbClr val="FFFFFF"/>
                  </a:clrFrom>
                  <a:clrTo>
                    <a:srgbClr val="FFFFFF">
                      <a:alpha val="0"/>
                    </a:srgbClr>
                  </a:clrTo>
                </a:clrChange>
                <a:duotone>
                  <a:prstClr val="black"/>
                  <a:srgbClr val="333399">
                    <a:tint val="45000"/>
                    <a:satMod val="400000"/>
                  </a:srgbClr>
                </a:duotone>
                <a:lum bright="-20000" contrast="10000"/>
              </a:blip>
              <a:srcRect/>
              <a:stretch>
                <a:fillRect/>
              </a:stretch>
            </p:blipFill>
            <p:spPr bwMode="auto">
              <a:xfrm>
                <a:off x="685800" y="1676400"/>
                <a:ext cx="7772400" cy="1952625"/>
              </a:xfrm>
              <a:prstGeom prst="rect">
                <a:avLst/>
              </a:prstGeom>
              <a:noFill/>
            </p:spPr>
          </p:pic>
          <p:sp>
            <p:nvSpPr>
              <p:cNvPr id="15" name="Rectangle 14"/>
              <p:cNvSpPr/>
              <p:nvPr/>
            </p:nvSpPr>
            <p:spPr>
              <a:xfrm>
                <a:off x="1657351" y="2161524"/>
                <a:ext cx="3981450" cy="1261323"/>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Black" pitchFamily="34" charset="0"/>
                  <a:ea typeface="+mn-ea"/>
                  <a:cs typeface="Arial"/>
                </a:endParaRPr>
              </a:p>
            </p:txBody>
          </p:sp>
        </p:grpSp>
        <p:sp>
          <p:nvSpPr>
            <p:cNvPr id="11" name="Rectangle 10"/>
            <p:cNvSpPr/>
            <p:nvPr/>
          </p:nvSpPr>
          <p:spPr>
            <a:xfrm>
              <a:off x="589722" y="3109364"/>
              <a:ext cx="415498" cy="369332"/>
            </a:xfrm>
            <a:prstGeom prst="rect">
              <a:avLst/>
            </a:prstGeom>
          </p:spPr>
          <p:txBody>
            <a:bodyPr wrap="none">
              <a:spAutoFit/>
            </a:bodyPr>
            <a:lstStyle/>
            <a:p>
              <a:r>
                <a:rPr lang="en-US" dirty="0" smtClean="0">
                  <a:solidFill>
                    <a:srgbClr val="FF0000"/>
                  </a:solidFill>
                  <a:effectLst>
                    <a:outerShdw blurRad="50800" dist="38100" dir="2700000" algn="tl" rotWithShape="0">
                      <a:prstClr val="black">
                        <a:alpha val="40000"/>
                      </a:prstClr>
                    </a:outerShdw>
                  </a:effectLst>
                  <a:latin typeface="Arial Black" pitchFamily="34" charset="0"/>
                </a:rPr>
                <a:t>1.</a:t>
              </a:r>
              <a:endParaRPr lang="en-US" dirty="0"/>
            </a:p>
          </p:txBody>
        </p:sp>
      </p:grpSp>
      <p:sp>
        <p:nvSpPr>
          <p:cNvPr id="12" name="TextBox 11"/>
          <p:cNvSpPr txBox="1"/>
          <p:nvPr/>
        </p:nvSpPr>
        <p:spPr>
          <a:xfrm>
            <a:off x="1219200" y="5638800"/>
            <a:ext cx="5867400" cy="830997"/>
          </a:xfrm>
          <a:prstGeom prst="rect">
            <a:avLst/>
          </a:prstGeom>
          <a:solidFill>
            <a:schemeClr val="accent1">
              <a:lumMod val="50000"/>
              <a:lumOff val="50000"/>
            </a:schemeClr>
          </a:solidFill>
          <a:scene3d>
            <a:camera prst="orthographicFront"/>
            <a:lightRig rig="threePt" dir="t"/>
          </a:scene3d>
          <a:sp3d>
            <a:bevelT/>
          </a:sp3d>
        </p:spPr>
        <p:txBody>
          <a:bodyPr wrap="square" rtlCol="0">
            <a:spAutoFit/>
          </a:bodyPr>
          <a:lstStyle/>
          <a:p>
            <a:r>
              <a:rPr lang="en-US" sz="2400" dirty="0" smtClean="0">
                <a:solidFill>
                  <a:srgbClr val="000000"/>
                </a:solidFill>
                <a:latin typeface="Arial Rounded MT Bold" pitchFamily="34" charset="0"/>
              </a:rPr>
              <a:t>Yahweh will quickly bring the northern invader to burn and to cleanse Judah !</a:t>
            </a:r>
            <a:endParaRPr lang="en-US" sz="2400" dirty="0">
              <a:solidFill>
                <a:srgbClr val="0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91142" name="Picture 6" descr="http://www.fortmcmurraymetis.org/sash.bmp"/>
          <p:cNvPicPr>
            <a:picLocks noChangeAspect="1" noChangeArrowheads="1"/>
          </p:cNvPicPr>
          <p:nvPr/>
        </p:nvPicPr>
        <p:blipFill>
          <a:blip r:embed="rId3"/>
          <a:srcRect/>
          <a:stretch>
            <a:fillRect/>
          </a:stretch>
        </p:blipFill>
        <p:spPr bwMode="auto">
          <a:xfrm>
            <a:off x="6240410" y="838200"/>
            <a:ext cx="2913529" cy="1981200"/>
          </a:xfrm>
          <a:prstGeom prst="ellipse">
            <a:avLst/>
          </a:prstGeom>
          <a:ln>
            <a:noFill/>
          </a:ln>
          <a:effectLst>
            <a:softEdge rad="112500"/>
          </a:effectLst>
        </p:spPr>
      </p:pic>
      <p:sp>
        <p:nvSpPr>
          <p:cNvPr id="8" name="TextBox 7"/>
          <p:cNvSpPr txBox="1"/>
          <p:nvPr/>
        </p:nvSpPr>
        <p:spPr>
          <a:xfrm>
            <a:off x="304800" y="1752600"/>
            <a:ext cx="44958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13: 1 - 11</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sp>
        <p:nvSpPr>
          <p:cNvPr id="9" name="TextBox 8"/>
          <p:cNvSpPr txBox="1"/>
          <p:nvPr/>
        </p:nvSpPr>
        <p:spPr>
          <a:xfrm>
            <a:off x="304800" y="2514600"/>
            <a:ext cx="62484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“The Buried Waistcloth ”</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pic>
        <p:nvPicPr>
          <p:cNvPr id="91144" name="Picture 8"/>
          <p:cNvPicPr>
            <a:picLocks noChangeAspect="1" noChangeArrowheads="1"/>
          </p:cNvPicPr>
          <p:nvPr/>
        </p:nvPicPr>
        <p:blipFill>
          <a:blip r:embed="rId4">
            <a:lum contrast="20000"/>
          </a:blip>
          <a:srcRect/>
          <a:stretch>
            <a:fillRect/>
          </a:stretch>
        </p:blipFill>
        <p:spPr bwMode="auto">
          <a:xfrm>
            <a:off x="1" y="3369949"/>
            <a:ext cx="4267200" cy="3488051"/>
          </a:xfrm>
          <a:prstGeom prst="rect">
            <a:avLst/>
          </a:prstGeom>
          <a:ln>
            <a:noFill/>
          </a:ln>
          <a:effectLst>
            <a:softEdge rad="112500"/>
          </a:effectLst>
        </p:spPr>
      </p:pic>
      <p:grpSp>
        <p:nvGrpSpPr>
          <p:cNvPr id="16" name="Group 15"/>
          <p:cNvGrpSpPr/>
          <p:nvPr/>
        </p:nvGrpSpPr>
        <p:grpSpPr>
          <a:xfrm>
            <a:off x="0" y="990600"/>
            <a:ext cx="2057400" cy="685800"/>
            <a:chOff x="0" y="1828800"/>
            <a:chExt cx="2057400" cy="685800"/>
          </a:xfrm>
        </p:grpSpPr>
        <p:grpSp>
          <p:nvGrpSpPr>
            <p:cNvPr id="13" name="Group 12"/>
            <p:cNvGrpSpPr/>
            <p:nvPr/>
          </p:nvGrpSpPr>
          <p:grpSpPr>
            <a:xfrm>
              <a:off x="0" y="1828800"/>
              <a:ext cx="2057400" cy="685800"/>
              <a:chOff x="685800" y="1676400"/>
              <a:chExt cx="7772400" cy="1952625"/>
            </a:xfrm>
          </p:grpSpPr>
          <p:pic>
            <p:nvPicPr>
              <p:cNvPr id="14" name="Picture 4" descr="http://images.jupiterimages.com/common/detail/77/78/23297877.jpg"/>
              <p:cNvPicPr>
                <a:picLocks noChangeAspect="1" noChangeArrowheads="1"/>
              </p:cNvPicPr>
              <p:nvPr/>
            </p:nvPicPr>
            <p:blipFill>
              <a:blip r:embed="rId5">
                <a:clrChange>
                  <a:clrFrom>
                    <a:srgbClr val="FFFFFF"/>
                  </a:clrFrom>
                  <a:clrTo>
                    <a:srgbClr val="FFFFFF">
                      <a:alpha val="0"/>
                    </a:srgbClr>
                  </a:clrTo>
                </a:clrChange>
                <a:duotone>
                  <a:prstClr val="black"/>
                  <a:srgbClr val="333399">
                    <a:tint val="45000"/>
                    <a:satMod val="400000"/>
                  </a:srgbClr>
                </a:duotone>
                <a:lum bright="-20000" contrast="10000"/>
              </a:blip>
              <a:srcRect/>
              <a:stretch>
                <a:fillRect/>
              </a:stretch>
            </p:blipFill>
            <p:spPr bwMode="auto">
              <a:xfrm>
                <a:off x="685800" y="1676400"/>
                <a:ext cx="7772400" cy="1952625"/>
              </a:xfrm>
              <a:prstGeom prst="rect">
                <a:avLst/>
              </a:prstGeom>
              <a:noFill/>
            </p:spPr>
          </p:pic>
          <p:sp>
            <p:nvSpPr>
              <p:cNvPr id="15" name="Rectangle 14"/>
              <p:cNvSpPr/>
              <p:nvPr/>
            </p:nvSpPr>
            <p:spPr>
              <a:xfrm>
                <a:off x="1657351" y="2161524"/>
                <a:ext cx="3981450" cy="1261323"/>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Black" pitchFamily="34" charset="0"/>
                  <a:ea typeface="+mn-ea"/>
                  <a:cs typeface="Arial"/>
                </a:endParaRPr>
              </a:p>
            </p:txBody>
          </p:sp>
        </p:grpSp>
        <p:sp>
          <p:nvSpPr>
            <p:cNvPr id="11" name="Rectangle 10"/>
            <p:cNvSpPr/>
            <p:nvPr/>
          </p:nvSpPr>
          <p:spPr>
            <a:xfrm>
              <a:off x="579783" y="2042564"/>
              <a:ext cx="415498" cy="369332"/>
            </a:xfrm>
            <a:prstGeom prst="rect">
              <a:avLst/>
            </a:prstGeom>
          </p:spPr>
          <p:txBody>
            <a:bodyPr wrap="none">
              <a:spAutoFit/>
            </a:bodyPr>
            <a:lstStyle/>
            <a:p>
              <a:r>
                <a:rPr lang="en-US" dirty="0" smtClean="0">
                  <a:solidFill>
                    <a:srgbClr val="FF0000"/>
                  </a:solidFill>
                  <a:effectLst>
                    <a:outerShdw blurRad="50800" dist="38100" dir="2700000" algn="tl" rotWithShape="0">
                      <a:prstClr val="black">
                        <a:alpha val="40000"/>
                      </a:prstClr>
                    </a:outerShdw>
                  </a:effectLst>
                  <a:latin typeface="Arial Black" pitchFamily="34" charset="0"/>
                </a:rPr>
                <a:t>2.</a:t>
              </a:r>
              <a:endParaRPr lang="en-US" dirty="0"/>
            </a:p>
          </p:txBody>
        </p:sp>
      </p:grpSp>
      <p:sp>
        <p:nvSpPr>
          <p:cNvPr id="12" name="TextBox 11"/>
          <p:cNvSpPr txBox="1"/>
          <p:nvPr/>
        </p:nvSpPr>
        <p:spPr>
          <a:xfrm>
            <a:off x="4658139" y="5406887"/>
            <a:ext cx="4267200" cy="1200329"/>
          </a:xfrm>
          <a:prstGeom prst="rect">
            <a:avLst/>
          </a:prstGeom>
          <a:solidFill>
            <a:srgbClr val="00FF00"/>
          </a:solidFill>
          <a:scene3d>
            <a:camera prst="orthographicFront"/>
            <a:lightRig rig="threePt" dir="t"/>
          </a:scene3d>
          <a:sp3d>
            <a:bevelT/>
          </a:sp3d>
        </p:spPr>
        <p:txBody>
          <a:bodyPr wrap="square" rtlCol="0">
            <a:spAutoFit/>
          </a:bodyPr>
          <a:lstStyle/>
          <a:p>
            <a:r>
              <a:rPr lang="en-US" sz="2400" dirty="0" smtClean="0">
                <a:solidFill>
                  <a:srgbClr val="000000"/>
                </a:solidFill>
                <a:effectLst>
                  <a:outerShdw blurRad="38100" dist="38100" dir="2700000" algn="tl">
                    <a:srgbClr val="000000">
                      <a:alpha val="43137"/>
                    </a:srgbClr>
                  </a:outerShdw>
                </a:effectLst>
                <a:latin typeface="Arial Rounded MT Bold" pitchFamily="34" charset="0"/>
              </a:rPr>
              <a:t>Judah </a:t>
            </a:r>
            <a:r>
              <a:rPr lang="en-US" sz="2400" i="1" dirty="0" smtClean="0">
                <a:solidFill>
                  <a:srgbClr val="000000"/>
                </a:solidFill>
                <a:effectLst>
                  <a:outerShdw blurRad="38100" dist="38100" dir="2700000" algn="tl">
                    <a:srgbClr val="000000">
                      <a:alpha val="43137"/>
                    </a:srgbClr>
                  </a:outerShdw>
                </a:effectLst>
                <a:latin typeface="Arial Rounded MT Bold" pitchFamily="34" charset="0"/>
              </a:rPr>
              <a:t>will</a:t>
            </a:r>
            <a:r>
              <a:rPr lang="en-US" sz="2400" dirty="0" smtClean="0">
                <a:solidFill>
                  <a:srgbClr val="000000"/>
                </a:solidFill>
                <a:effectLst>
                  <a:outerShdw blurRad="38100" dist="38100" dir="2700000" algn="tl">
                    <a:srgbClr val="000000">
                      <a:alpha val="43137"/>
                    </a:srgbClr>
                  </a:outerShdw>
                </a:effectLst>
                <a:latin typeface="Arial Rounded MT Bold" pitchFamily="34" charset="0"/>
              </a:rPr>
              <a:t>  go to Babylon and Judah </a:t>
            </a:r>
            <a:r>
              <a:rPr lang="en-US" sz="2400" i="1" dirty="0" smtClean="0">
                <a:solidFill>
                  <a:srgbClr val="000000"/>
                </a:solidFill>
                <a:effectLst>
                  <a:outerShdw blurRad="38100" dist="38100" dir="2700000" algn="tl">
                    <a:srgbClr val="000000">
                      <a:alpha val="43137"/>
                    </a:srgbClr>
                  </a:outerShdw>
                </a:effectLst>
                <a:latin typeface="Arial Rounded MT Bold" pitchFamily="34" charset="0"/>
              </a:rPr>
              <a:t>will </a:t>
            </a:r>
            <a:r>
              <a:rPr lang="en-US" sz="2400" dirty="0" smtClean="0">
                <a:solidFill>
                  <a:srgbClr val="000000"/>
                </a:solidFill>
                <a:effectLst>
                  <a:outerShdw blurRad="38100" dist="38100" dir="2700000" algn="tl">
                    <a:srgbClr val="000000">
                      <a:alpha val="43137"/>
                    </a:srgbClr>
                  </a:outerShdw>
                </a:effectLst>
                <a:latin typeface="Arial Rounded MT Bold" pitchFamily="34" charset="0"/>
              </a:rPr>
              <a:t>return to the Land !</a:t>
            </a:r>
            <a:endParaRPr lang="en-US" sz="2400" dirty="0">
              <a:solidFill>
                <a:srgbClr val="000000"/>
              </a:solidFill>
              <a:effectLst>
                <a:outerShdw blurRad="38100" dist="38100" dir="2700000" algn="tl">
                  <a:srgbClr val="000000">
                    <a:alpha val="43137"/>
                  </a:srgbClr>
                </a:outerShdw>
              </a:effectLst>
              <a:latin typeface="Arial Rounded MT Bold" pitchFamily="34" charset="0"/>
            </a:endParaRPr>
          </a:p>
        </p:txBody>
      </p:sp>
      <p:pic>
        <p:nvPicPr>
          <p:cNvPr id="17" name="Picture 2" descr="C:\Documents and Settings\HP_Administrator\My Documents\COLINS\GRAPHICS\BIBLE PICS\Exiles Return 2.jpg"/>
          <p:cNvPicPr>
            <a:picLocks noChangeAspect="1" noChangeArrowheads="1"/>
          </p:cNvPicPr>
          <p:nvPr/>
        </p:nvPicPr>
        <p:blipFill>
          <a:blip r:embed="rId6">
            <a:lum contrast="20000"/>
          </a:blip>
          <a:srcRect/>
          <a:stretch>
            <a:fillRect/>
          </a:stretch>
        </p:blipFill>
        <p:spPr bwMode="auto">
          <a:xfrm>
            <a:off x="5943600" y="2895600"/>
            <a:ext cx="2088762" cy="2598421"/>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91144"/>
                                        </p:tgtEl>
                                        <p:attrNameLst>
                                          <p:attrName>style.visibility</p:attrName>
                                        </p:attrNameLst>
                                      </p:cBhvr>
                                      <p:to>
                                        <p:strVal val="visible"/>
                                      </p:to>
                                    </p:set>
                                    <p:anim calcmode="lin" valueType="num">
                                      <p:cBhvr>
                                        <p:cTn id="7" dur="500" fill="hold"/>
                                        <p:tgtEl>
                                          <p:spTgt spid="91144"/>
                                        </p:tgtEl>
                                        <p:attrNameLst>
                                          <p:attrName>ppt_w</p:attrName>
                                        </p:attrNameLst>
                                      </p:cBhvr>
                                      <p:tavLst>
                                        <p:tav tm="0">
                                          <p:val>
                                            <p:fltVal val="0"/>
                                          </p:val>
                                        </p:tav>
                                        <p:tav tm="100000">
                                          <p:val>
                                            <p:strVal val="#ppt_w"/>
                                          </p:val>
                                        </p:tav>
                                      </p:tavLst>
                                    </p:anim>
                                    <p:anim calcmode="lin" valueType="num">
                                      <p:cBhvr>
                                        <p:cTn id="8" dur="500" fill="hold"/>
                                        <p:tgtEl>
                                          <p:spTgt spid="91144"/>
                                        </p:tgtEl>
                                        <p:attrNameLst>
                                          <p:attrName>ppt_h</p:attrName>
                                        </p:attrNameLst>
                                      </p:cBhvr>
                                      <p:tavLst>
                                        <p:tav tm="0">
                                          <p:val>
                                            <p:fltVal val="0"/>
                                          </p:val>
                                        </p:tav>
                                        <p:tav tm="100000">
                                          <p:val>
                                            <p:strVal val="#ppt_h"/>
                                          </p:val>
                                        </p:tav>
                                      </p:tavLst>
                                    </p:anim>
                                    <p:animEffect transition="in" filter="fade">
                                      <p:cBhvr>
                                        <p:cTn id="9" dur="500"/>
                                        <p:tgtEl>
                                          <p:spTgt spid="91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93186" name="Picture 2" descr="http://missionxp.webblogg.se/images/potter_clay_1144660487.jpg"/>
          <p:cNvPicPr>
            <a:picLocks noChangeAspect="1" noChangeArrowheads="1"/>
          </p:cNvPicPr>
          <p:nvPr/>
        </p:nvPicPr>
        <p:blipFill>
          <a:blip r:embed="rId3">
            <a:lum bright="20000" contrast="10000"/>
          </a:blip>
          <a:srcRect/>
          <a:stretch>
            <a:fillRect/>
          </a:stretch>
        </p:blipFill>
        <p:spPr bwMode="auto">
          <a:xfrm>
            <a:off x="5181600" y="838200"/>
            <a:ext cx="3764844" cy="3049524"/>
          </a:xfrm>
          <a:prstGeom prst="ellipse">
            <a:avLst/>
          </a:prstGeom>
          <a:ln>
            <a:noFill/>
          </a:ln>
          <a:effectLst>
            <a:softEdge rad="112500"/>
          </a:effectLst>
        </p:spPr>
      </p:pic>
      <p:sp>
        <p:nvSpPr>
          <p:cNvPr id="5" name="TextBox 4"/>
          <p:cNvSpPr txBox="1"/>
          <p:nvPr/>
        </p:nvSpPr>
        <p:spPr>
          <a:xfrm>
            <a:off x="255104" y="2375452"/>
            <a:ext cx="44196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18: 1 - 10</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sp>
        <p:nvSpPr>
          <p:cNvPr id="6" name="TextBox 5"/>
          <p:cNvSpPr txBox="1"/>
          <p:nvPr/>
        </p:nvSpPr>
        <p:spPr>
          <a:xfrm>
            <a:off x="1583635" y="3687417"/>
            <a:ext cx="59436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“The Potter &amp; the Clay”</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pic>
        <p:nvPicPr>
          <p:cNvPr id="93187" name="Picture 3"/>
          <p:cNvPicPr>
            <a:picLocks noChangeAspect="1" noChangeArrowheads="1"/>
          </p:cNvPicPr>
          <p:nvPr/>
        </p:nvPicPr>
        <p:blipFill>
          <a:blip r:embed="rId4">
            <a:lum contrast="10000"/>
          </a:blip>
          <a:srcRect/>
          <a:stretch>
            <a:fillRect/>
          </a:stretch>
        </p:blipFill>
        <p:spPr bwMode="auto">
          <a:xfrm>
            <a:off x="76200" y="4658139"/>
            <a:ext cx="3622623" cy="2209800"/>
          </a:xfrm>
          <a:prstGeom prst="rect">
            <a:avLst/>
          </a:prstGeom>
          <a:ln>
            <a:noFill/>
          </a:ln>
          <a:effectLst>
            <a:softEdge rad="112500"/>
          </a:effectLst>
        </p:spPr>
      </p:pic>
      <p:grpSp>
        <p:nvGrpSpPr>
          <p:cNvPr id="13" name="Group 12"/>
          <p:cNvGrpSpPr/>
          <p:nvPr/>
        </p:nvGrpSpPr>
        <p:grpSpPr>
          <a:xfrm>
            <a:off x="0" y="1600200"/>
            <a:ext cx="2057400" cy="685800"/>
            <a:chOff x="0" y="2895600"/>
            <a:chExt cx="2057400" cy="685800"/>
          </a:xfrm>
        </p:grpSpPr>
        <p:grpSp>
          <p:nvGrpSpPr>
            <p:cNvPr id="8" name="Group 7"/>
            <p:cNvGrpSpPr/>
            <p:nvPr/>
          </p:nvGrpSpPr>
          <p:grpSpPr>
            <a:xfrm>
              <a:off x="0" y="2895600"/>
              <a:ext cx="2057400" cy="685800"/>
              <a:chOff x="685800" y="1676400"/>
              <a:chExt cx="7772400" cy="1952625"/>
            </a:xfrm>
          </p:grpSpPr>
          <p:pic>
            <p:nvPicPr>
              <p:cNvPr id="9" name="Picture 4" descr="http://images.jupiterimages.com/common/detail/77/78/23297877.jpg"/>
              <p:cNvPicPr>
                <a:picLocks noChangeAspect="1" noChangeArrowheads="1"/>
              </p:cNvPicPr>
              <p:nvPr/>
            </p:nvPicPr>
            <p:blipFill>
              <a:blip r:embed="rId5">
                <a:clrChange>
                  <a:clrFrom>
                    <a:srgbClr val="FFFFFF"/>
                  </a:clrFrom>
                  <a:clrTo>
                    <a:srgbClr val="FFFFFF">
                      <a:alpha val="0"/>
                    </a:srgbClr>
                  </a:clrTo>
                </a:clrChange>
                <a:duotone>
                  <a:prstClr val="black"/>
                  <a:srgbClr val="333399">
                    <a:tint val="45000"/>
                    <a:satMod val="400000"/>
                  </a:srgbClr>
                </a:duotone>
                <a:lum bright="-20000" contrast="10000"/>
              </a:blip>
              <a:srcRect/>
              <a:stretch>
                <a:fillRect/>
              </a:stretch>
            </p:blipFill>
            <p:spPr bwMode="auto">
              <a:xfrm>
                <a:off x="685800" y="1676400"/>
                <a:ext cx="7772400" cy="1952625"/>
              </a:xfrm>
              <a:prstGeom prst="rect">
                <a:avLst/>
              </a:prstGeom>
              <a:noFill/>
            </p:spPr>
          </p:pic>
          <p:sp>
            <p:nvSpPr>
              <p:cNvPr id="10" name="Rectangle 9"/>
              <p:cNvSpPr/>
              <p:nvPr/>
            </p:nvSpPr>
            <p:spPr>
              <a:xfrm>
                <a:off x="1657351" y="2161524"/>
                <a:ext cx="3981450" cy="1261323"/>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Black" pitchFamily="34" charset="0"/>
                  <a:ea typeface="+mn-ea"/>
                  <a:cs typeface="Arial"/>
                </a:endParaRPr>
              </a:p>
            </p:txBody>
          </p:sp>
        </p:grpSp>
        <p:sp>
          <p:nvSpPr>
            <p:cNvPr id="11" name="Rectangle 10"/>
            <p:cNvSpPr/>
            <p:nvPr/>
          </p:nvSpPr>
          <p:spPr>
            <a:xfrm>
              <a:off x="589722" y="3109364"/>
              <a:ext cx="415498" cy="369332"/>
            </a:xfrm>
            <a:prstGeom prst="rect">
              <a:avLst/>
            </a:prstGeom>
          </p:spPr>
          <p:txBody>
            <a:bodyPr wrap="none">
              <a:spAutoFit/>
            </a:bodyPr>
            <a:lstStyle/>
            <a:p>
              <a:r>
                <a:rPr lang="en-US" dirty="0" smtClean="0">
                  <a:solidFill>
                    <a:srgbClr val="FF0000"/>
                  </a:solidFill>
                  <a:effectLst>
                    <a:outerShdw blurRad="50800" dist="38100" dir="2700000" algn="tl" rotWithShape="0">
                      <a:prstClr val="black">
                        <a:alpha val="40000"/>
                      </a:prstClr>
                    </a:outerShdw>
                  </a:effectLst>
                  <a:latin typeface="Arial Black" pitchFamily="34" charset="0"/>
                </a:rPr>
                <a:t>3.</a:t>
              </a:r>
              <a:endParaRPr lang="en-US" dirty="0"/>
            </a:p>
          </p:txBody>
        </p:sp>
      </p:grpSp>
      <p:sp>
        <p:nvSpPr>
          <p:cNvPr id="12" name="TextBox 11"/>
          <p:cNvSpPr txBox="1"/>
          <p:nvPr/>
        </p:nvSpPr>
        <p:spPr>
          <a:xfrm>
            <a:off x="3723861" y="5287617"/>
            <a:ext cx="5334000" cy="830997"/>
          </a:xfrm>
          <a:prstGeom prst="rect">
            <a:avLst/>
          </a:prstGeom>
          <a:solidFill>
            <a:srgbClr val="00FF00"/>
          </a:solidFill>
          <a:scene3d>
            <a:camera prst="orthographicFront"/>
            <a:lightRig rig="threePt" dir="t"/>
          </a:scene3d>
          <a:sp3d>
            <a:bevelT/>
          </a:sp3d>
        </p:spPr>
        <p:txBody>
          <a:bodyPr wrap="square" rtlCol="0">
            <a:spAutoFit/>
          </a:bodyPr>
          <a:lstStyle/>
          <a:p>
            <a:r>
              <a:rPr lang="en-US" sz="2400" dirty="0" smtClean="0">
                <a:solidFill>
                  <a:srgbClr val="000000"/>
                </a:solidFill>
                <a:effectLst>
                  <a:outerShdw blurRad="38100" dist="38100" dir="2700000" algn="tl">
                    <a:srgbClr val="000000">
                      <a:alpha val="43137"/>
                    </a:srgbClr>
                  </a:outerShdw>
                </a:effectLst>
                <a:latin typeface="Arial Rounded MT Bold" pitchFamily="34" charset="0"/>
              </a:rPr>
              <a:t>Yahweh  can shape and control the fate of His people and all nations !</a:t>
            </a:r>
            <a:endParaRPr lang="en-US" sz="2400" dirty="0">
              <a:solidFill>
                <a:srgbClr val="000000"/>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3810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16" name="TextBox 15"/>
          <p:cNvSpPr txBox="1"/>
          <p:nvPr/>
        </p:nvSpPr>
        <p:spPr>
          <a:xfrm>
            <a:off x="228600" y="2743200"/>
            <a:ext cx="41910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19: 1-13</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sp>
        <p:nvSpPr>
          <p:cNvPr id="17" name="TextBox 16"/>
          <p:cNvSpPr txBox="1"/>
          <p:nvPr/>
        </p:nvSpPr>
        <p:spPr>
          <a:xfrm>
            <a:off x="1447800" y="3810000"/>
            <a:ext cx="45339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“The Broken Jar”</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grpSp>
        <p:nvGrpSpPr>
          <p:cNvPr id="12" name="Group 11"/>
          <p:cNvGrpSpPr/>
          <p:nvPr/>
        </p:nvGrpSpPr>
        <p:grpSpPr>
          <a:xfrm>
            <a:off x="13252" y="1808922"/>
            <a:ext cx="2057400" cy="685800"/>
            <a:chOff x="0" y="2590800"/>
            <a:chExt cx="2057400" cy="685800"/>
          </a:xfrm>
        </p:grpSpPr>
        <p:grpSp>
          <p:nvGrpSpPr>
            <p:cNvPr id="18" name="Group 17"/>
            <p:cNvGrpSpPr/>
            <p:nvPr/>
          </p:nvGrpSpPr>
          <p:grpSpPr>
            <a:xfrm>
              <a:off x="0" y="2590800"/>
              <a:ext cx="2057400" cy="685800"/>
              <a:chOff x="685800" y="1676400"/>
              <a:chExt cx="7772400" cy="1952625"/>
            </a:xfrm>
          </p:grpSpPr>
          <p:pic>
            <p:nvPicPr>
              <p:cNvPr id="19" name="Picture 4" descr="http://images.jupiterimages.com/common/detail/77/78/23297877.jpg"/>
              <p:cNvPicPr>
                <a:picLocks noChangeAspect="1" noChangeArrowheads="1"/>
              </p:cNvPicPr>
              <p:nvPr/>
            </p:nvPicPr>
            <p:blipFill>
              <a:blip r:embed="rId3">
                <a:clrChange>
                  <a:clrFrom>
                    <a:srgbClr val="FFFFFF"/>
                  </a:clrFrom>
                  <a:clrTo>
                    <a:srgbClr val="FFFFFF">
                      <a:alpha val="0"/>
                    </a:srgbClr>
                  </a:clrTo>
                </a:clrChange>
                <a:duotone>
                  <a:prstClr val="black"/>
                  <a:srgbClr val="333399">
                    <a:tint val="45000"/>
                    <a:satMod val="400000"/>
                  </a:srgbClr>
                </a:duotone>
                <a:lum bright="-20000" contrast="10000"/>
              </a:blip>
              <a:srcRect/>
              <a:stretch>
                <a:fillRect/>
              </a:stretch>
            </p:blipFill>
            <p:spPr bwMode="auto">
              <a:xfrm>
                <a:off x="685800" y="1676400"/>
                <a:ext cx="7772400" cy="1952625"/>
              </a:xfrm>
              <a:prstGeom prst="rect">
                <a:avLst/>
              </a:prstGeom>
              <a:noFill/>
            </p:spPr>
          </p:pic>
          <p:sp>
            <p:nvSpPr>
              <p:cNvPr id="20" name="Rectangle 19"/>
              <p:cNvSpPr/>
              <p:nvPr/>
            </p:nvSpPr>
            <p:spPr>
              <a:xfrm>
                <a:off x="1657351" y="2161524"/>
                <a:ext cx="3981450" cy="1261323"/>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Black" pitchFamily="34" charset="0"/>
                  <a:ea typeface="+mn-ea"/>
                  <a:cs typeface="Arial"/>
                </a:endParaRPr>
              </a:p>
            </p:txBody>
          </p:sp>
        </p:grpSp>
        <p:sp>
          <p:nvSpPr>
            <p:cNvPr id="10" name="Rectangle 9"/>
            <p:cNvSpPr/>
            <p:nvPr/>
          </p:nvSpPr>
          <p:spPr>
            <a:xfrm>
              <a:off x="579783" y="2817816"/>
              <a:ext cx="415498" cy="369332"/>
            </a:xfrm>
            <a:prstGeom prst="rect">
              <a:avLst/>
            </a:prstGeom>
          </p:spPr>
          <p:txBody>
            <a:bodyPr wrap="none">
              <a:spAutoFit/>
            </a:bodyPr>
            <a:lstStyle/>
            <a:p>
              <a:r>
                <a:rPr lang="en-US" dirty="0" smtClean="0">
                  <a:solidFill>
                    <a:srgbClr val="FF0000"/>
                  </a:solidFill>
                  <a:effectLst>
                    <a:outerShdw blurRad="50800" dist="38100" dir="2700000" algn="tl" rotWithShape="0">
                      <a:prstClr val="black">
                        <a:alpha val="40000"/>
                      </a:prstClr>
                    </a:outerShdw>
                  </a:effectLst>
                  <a:latin typeface="Arial Black" pitchFamily="34" charset="0"/>
                </a:rPr>
                <a:t>4.</a:t>
              </a:r>
              <a:endParaRPr lang="en-US" dirty="0"/>
            </a:p>
          </p:txBody>
        </p:sp>
      </p:grpSp>
      <p:sp>
        <p:nvSpPr>
          <p:cNvPr id="11" name="TextBox 10"/>
          <p:cNvSpPr txBox="1"/>
          <p:nvPr/>
        </p:nvSpPr>
        <p:spPr>
          <a:xfrm>
            <a:off x="1066800" y="4724400"/>
            <a:ext cx="5181600" cy="830997"/>
          </a:xfrm>
          <a:prstGeom prst="rect">
            <a:avLst/>
          </a:prstGeom>
          <a:solidFill>
            <a:srgbClr val="00FF00"/>
          </a:solidFill>
          <a:scene3d>
            <a:camera prst="orthographicFront"/>
            <a:lightRig rig="threePt" dir="t"/>
          </a:scene3d>
          <a:sp3d>
            <a:bevelT/>
          </a:sp3d>
        </p:spPr>
        <p:txBody>
          <a:bodyPr wrap="square" rtlCol="0">
            <a:spAutoFit/>
          </a:bodyPr>
          <a:lstStyle/>
          <a:p>
            <a:r>
              <a:rPr lang="en-US" sz="2400" dirty="0" smtClean="0">
                <a:solidFill>
                  <a:srgbClr val="000000"/>
                </a:solidFill>
                <a:effectLst>
                  <a:outerShdw blurRad="38100" dist="38100" dir="2700000" algn="tl">
                    <a:srgbClr val="000000">
                      <a:alpha val="43137"/>
                    </a:srgbClr>
                  </a:outerShdw>
                </a:effectLst>
                <a:latin typeface="Arial Rounded MT Bold" pitchFamily="34" charset="0"/>
              </a:rPr>
              <a:t>Yahweh will break the pride and wickedness of his people !</a:t>
            </a:r>
            <a:endParaRPr lang="en-US" sz="2400" dirty="0">
              <a:solidFill>
                <a:srgbClr val="000000"/>
              </a:solidFill>
              <a:effectLst>
                <a:outerShdw blurRad="38100" dist="38100" dir="2700000" algn="tl">
                  <a:srgbClr val="000000">
                    <a:alpha val="43137"/>
                  </a:srgbClr>
                </a:outerShdw>
              </a:effectLst>
              <a:latin typeface="Arial Rounded MT Bold" pitchFamily="34" charset="0"/>
            </a:endParaRPr>
          </a:p>
        </p:txBody>
      </p:sp>
      <p:pic>
        <p:nvPicPr>
          <p:cNvPr id="58370" name="Picture 2" descr="http://www1.istockphoto.com/file_thumbview_approve/1605218/2/istockphoto_1605218_clay_jugs_bw.jpg"/>
          <p:cNvPicPr>
            <a:picLocks noChangeAspect="1" noChangeArrowheads="1"/>
          </p:cNvPicPr>
          <p:nvPr/>
        </p:nvPicPr>
        <p:blipFill>
          <a:blip r:embed="rId4">
            <a:duotone>
              <a:prstClr val="black"/>
              <a:schemeClr val="accent3">
                <a:tint val="45000"/>
                <a:satMod val="400000"/>
              </a:schemeClr>
            </a:duotone>
          </a:blip>
          <a:srcRect/>
          <a:stretch>
            <a:fillRect/>
          </a:stretch>
        </p:blipFill>
        <p:spPr bwMode="auto">
          <a:xfrm>
            <a:off x="5524500" y="990600"/>
            <a:ext cx="3619500" cy="2895600"/>
          </a:xfrm>
          <a:prstGeom prst="ellipse">
            <a:avLst/>
          </a:prstGeom>
          <a:ln>
            <a:noFill/>
          </a:ln>
          <a:effectLst>
            <a:softEdge rad="112500"/>
          </a:effectLst>
        </p:spPr>
      </p:pic>
      <p:pic>
        <p:nvPicPr>
          <p:cNvPr id="95240" name="Picture 8" descr="http://www.nysm.nysed.gov/IroquoisVillage/images/slide26lg.jpg"/>
          <p:cNvPicPr>
            <a:picLocks noChangeAspect="1" noChangeArrowheads="1"/>
          </p:cNvPicPr>
          <p:nvPr/>
        </p:nvPicPr>
        <p:blipFill>
          <a:blip r:embed="rId5">
            <a:clrChange>
              <a:clrFrom>
                <a:srgbClr val="020202"/>
              </a:clrFrom>
              <a:clrTo>
                <a:srgbClr val="020202">
                  <a:alpha val="0"/>
                </a:srgbClr>
              </a:clrTo>
            </a:clrChange>
          </a:blip>
          <a:srcRect/>
          <a:stretch>
            <a:fillRect/>
          </a:stretch>
        </p:blipFill>
        <p:spPr bwMode="auto">
          <a:xfrm>
            <a:off x="5791200" y="2475738"/>
            <a:ext cx="2852653" cy="1906523"/>
          </a:xfrm>
          <a:prstGeom prst="rect">
            <a:avLst/>
          </a:prstGeom>
          <a:noFill/>
          <a:effectLst>
            <a:reflection blurRad="6350" stA="50000" endA="300" endPos="55000" dir="5400000" sy="-100000" algn="bl" rotWithShape="0"/>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4572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97284" name="Picture 4" descr="http://www.seasonalchef.com/100505g.jpg"/>
          <p:cNvPicPr>
            <a:picLocks noChangeAspect="1" noChangeArrowheads="1"/>
          </p:cNvPicPr>
          <p:nvPr/>
        </p:nvPicPr>
        <p:blipFill>
          <a:blip r:embed="rId3">
            <a:lum bright="10000"/>
          </a:blip>
          <a:srcRect/>
          <a:stretch>
            <a:fillRect/>
          </a:stretch>
        </p:blipFill>
        <p:spPr bwMode="auto">
          <a:xfrm>
            <a:off x="5135217" y="1736035"/>
            <a:ext cx="3576484" cy="2057400"/>
          </a:xfrm>
          <a:prstGeom prst="ellipse">
            <a:avLst/>
          </a:prstGeom>
          <a:ln>
            <a:noFill/>
          </a:ln>
          <a:effectLst>
            <a:outerShdw blurRad="50800" dist="38100" dir="2700000" algn="tl" rotWithShape="0">
              <a:prstClr val="black">
                <a:alpha val="40000"/>
              </a:prstClr>
            </a:outerShdw>
            <a:softEdge rad="112500"/>
          </a:effectLst>
        </p:spPr>
      </p:pic>
      <p:pic>
        <p:nvPicPr>
          <p:cNvPr id="97287" name="Picture 7" descr="C:\Documents and Settings\HP_Administrator\My Documents\COLINS\GRAPHICS\BIBLE PICS\Fig.jpg"/>
          <p:cNvPicPr>
            <a:picLocks noChangeAspect="1" noChangeArrowheads="1"/>
          </p:cNvPicPr>
          <p:nvPr/>
        </p:nvPicPr>
        <p:blipFill>
          <a:blip r:embed="rId4">
            <a:clrChange>
              <a:clrFrom>
                <a:srgbClr val="FCF1DD"/>
              </a:clrFrom>
              <a:clrTo>
                <a:srgbClr val="FCF1DD">
                  <a:alpha val="0"/>
                </a:srgbClr>
              </a:clrTo>
            </a:clrChange>
            <a:lum contrast="10000"/>
          </a:blip>
          <a:srcRect/>
          <a:stretch>
            <a:fillRect/>
          </a:stretch>
        </p:blipFill>
        <p:spPr bwMode="auto">
          <a:xfrm>
            <a:off x="228600" y="2895600"/>
            <a:ext cx="1828800" cy="2416916"/>
          </a:xfrm>
          <a:prstGeom prst="rect">
            <a:avLst/>
          </a:prstGeom>
          <a:noFill/>
        </p:spPr>
      </p:pic>
      <p:sp>
        <p:nvSpPr>
          <p:cNvPr id="9" name="TextBox 8"/>
          <p:cNvSpPr txBox="1"/>
          <p:nvPr/>
        </p:nvSpPr>
        <p:spPr>
          <a:xfrm>
            <a:off x="251792" y="2464904"/>
            <a:ext cx="44958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24: 1 - 10</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sp>
        <p:nvSpPr>
          <p:cNvPr id="10" name="TextBox 9"/>
          <p:cNvSpPr txBox="1"/>
          <p:nvPr/>
        </p:nvSpPr>
        <p:spPr>
          <a:xfrm>
            <a:off x="1502464" y="4588566"/>
            <a:ext cx="6289813"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“The  Good  &amp;  Bad Figs”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pic>
        <p:nvPicPr>
          <p:cNvPr id="97293" name="Picture 13" descr="http://www.puychenin.com/images/figs3copy.jpg"/>
          <p:cNvPicPr>
            <a:picLocks noChangeAspect="1" noChangeArrowheads="1"/>
          </p:cNvPicPr>
          <p:nvPr/>
        </p:nvPicPr>
        <p:blipFill>
          <a:blip r:embed="rId5">
            <a:lum contrast="10000"/>
          </a:blip>
          <a:srcRect/>
          <a:stretch>
            <a:fillRect/>
          </a:stretch>
        </p:blipFill>
        <p:spPr bwMode="auto">
          <a:xfrm>
            <a:off x="6858000" y="3276600"/>
            <a:ext cx="1866900" cy="1562986"/>
          </a:xfrm>
          <a:prstGeom prst="ellipse">
            <a:avLst/>
          </a:prstGeom>
          <a:ln>
            <a:noFill/>
          </a:ln>
          <a:effectLst>
            <a:softEdge rad="112500"/>
          </a:effectLst>
        </p:spPr>
      </p:pic>
      <p:grpSp>
        <p:nvGrpSpPr>
          <p:cNvPr id="16" name="Group 15"/>
          <p:cNvGrpSpPr/>
          <p:nvPr/>
        </p:nvGrpSpPr>
        <p:grpSpPr>
          <a:xfrm>
            <a:off x="0" y="1676400"/>
            <a:ext cx="2057400" cy="685800"/>
            <a:chOff x="0" y="2133600"/>
            <a:chExt cx="2057400" cy="685800"/>
          </a:xfrm>
        </p:grpSpPr>
        <p:grpSp>
          <p:nvGrpSpPr>
            <p:cNvPr id="11" name="Group 10"/>
            <p:cNvGrpSpPr/>
            <p:nvPr/>
          </p:nvGrpSpPr>
          <p:grpSpPr>
            <a:xfrm>
              <a:off x="0" y="2133600"/>
              <a:ext cx="2057400" cy="685800"/>
              <a:chOff x="685800" y="1676400"/>
              <a:chExt cx="7772400" cy="1952625"/>
            </a:xfrm>
          </p:grpSpPr>
          <p:pic>
            <p:nvPicPr>
              <p:cNvPr id="12" name="Picture 4" descr="http://images.jupiterimages.com/common/detail/77/78/23297877.jpg"/>
              <p:cNvPicPr>
                <a:picLocks noChangeAspect="1" noChangeArrowheads="1"/>
              </p:cNvPicPr>
              <p:nvPr/>
            </p:nvPicPr>
            <p:blipFill>
              <a:blip r:embed="rId6">
                <a:clrChange>
                  <a:clrFrom>
                    <a:srgbClr val="FFFFFF"/>
                  </a:clrFrom>
                  <a:clrTo>
                    <a:srgbClr val="FFFFFF">
                      <a:alpha val="0"/>
                    </a:srgbClr>
                  </a:clrTo>
                </a:clrChange>
                <a:duotone>
                  <a:prstClr val="black"/>
                  <a:srgbClr val="333399">
                    <a:tint val="45000"/>
                    <a:satMod val="400000"/>
                  </a:srgbClr>
                </a:duotone>
                <a:lum bright="-20000" contrast="10000"/>
              </a:blip>
              <a:srcRect/>
              <a:stretch>
                <a:fillRect/>
              </a:stretch>
            </p:blipFill>
            <p:spPr bwMode="auto">
              <a:xfrm>
                <a:off x="685800" y="1676400"/>
                <a:ext cx="7772400" cy="1952625"/>
              </a:xfrm>
              <a:prstGeom prst="rect">
                <a:avLst/>
              </a:prstGeom>
              <a:noFill/>
            </p:spPr>
          </p:pic>
          <p:sp>
            <p:nvSpPr>
              <p:cNvPr id="13" name="Rectangle 12"/>
              <p:cNvSpPr/>
              <p:nvPr/>
            </p:nvSpPr>
            <p:spPr>
              <a:xfrm>
                <a:off x="1657351" y="2161524"/>
                <a:ext cx="3981450" cy="1261323"/>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Black" pitchFamily="34" charset="0"/>
                  <a:ea typeface="+mn-ea"/>
                  <a:cs typeface="Arial"/>
                </a:endParaRPr>
              </a:p>
            </p:txBody>
          </p:sp>
        </p:grpSp>
        <p:sp>
          <p:nvSpPr>
            <p:cNvPr id="14" name="Rectangle 13"/>
            <p:cNvSpPr/>
            <p:nvPr/>
          </p:nvSpPr>
          <p:spPr>
            <a:xfrm>
              <a:off x="556592" y="2330799"/>
              <a:ext cx="415498" cy="369332"/>
            </a:xfrm>
            <a:prstGeom prst="rect">
              <a:avLst/>
            </a:prstGeom>
          </p:spPr>
          <p:txBody>
            <a:bodyPr wrap="none">
              <a:spAutoFit/>
            </a:bodyPr>
            <a:lstStyle/>
            <a:p>
              <a:r>
                <a:rPr lang="en-US" dirty="0" smtClean="0">
                  <a:solidFill>
                    <a:srgbClr val="FF0000"/>
                  </a:solidFill>
                  <a:effectLst>
                    <a:outerShdw blurRad="50800" dist="38100" dir="2700000" algn="tl" rotWithShape="0">
                      <a:prstClr val="black">
                        <a:alpha val="40000"/>
                      </a:prstClr>
                    </a:outerShdw>
                  </a:effectLst>
                  <a:latin typeface="Arial Black" pitchFamily="34" charset="0"/>
                </a:rPr>
                <a:t>5.</a:t>
              </a:r>
              <a:endParaRPr lang="en-US" dirty="0"/>
            </a:p>
          </p:txBody>
        </p:sp>
      </p:grpSp>
      <p:sp>
        <p:nvSpPr>
          <p:cNvPr id="15" name="TextBox 14"/>
          <p:cNvSpPr txBox="1"/>
          <p:nvPr/>
        </p:nvSpPr>
        <p:spPr>
          <a:xfrm>
            <a:off x="1836254" y="5453269"/>
            <a:ext cx="5517874" cy="830997"/>
          </a:xfrm>
          <a:prstGeom prst="rect">
            <a:avLst/>
          </a:prstGeom>
          <a:solidFill>
            <a:srgbClr val="00FF00"/>
          </a:solidFill>
          <a:scene3d>
            <a:camera prst="orthographicFront"/>
            <a:lightRig rig="threePt" dir="t"/>
          </a:scene3d>
          <a:sp3d>
            <a:bevelT/>
          </a:sp3d>
        </p:spPr>
        <p:txBody>
          <a:bodyPr wrap="square" rtlCol="0">
            <a:spAutoFit/>
          </a:bodyPr>
          <a:lstStyle/>
          <a:p>
            <a:r>
              <a:rPr lang="en-US" sz="2400" dirty="0" smtClean="0">
                <a:solidFill>
                  <a:srgbClr val="000000"/>
                </a:solidFill>
                <a:effectLst>
                  <a:outerShdw blurRad="38100" dist="38100" dir="2700000" algn="tl">
                    <a:srgbClr val="000000">
                      <a:alpha val="43137"/>
                    </a:srgbClr>
                  </a:outerShdw>
                </a:effectLst>
                <a:latin typeface="Arial Rounded MT Bold" pitchFamily="34" charset="0"/>
              </a:rPr>
              <a:t>The Bad figs will remain in the Land.  The Good figs will go to Babylon !</a:t>
            </a:r>
            <a:endParaRPr lang="en-US" sz="2400" dirty="0">
              <a:solidFill>
                <a:srgbClr val="000000"/>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2" name="Picture 4" descr="C:\Documents and Settings\HP_Administrator\My Documents\COLINS\GRAPHICS\BIBLE PICS\Acts Paul Chains 3.jpg"/>
          <p:cNvPicPr>
            <a:picLocks noChangeAspect="1" noChangeArrowheads="1"/>
          </p:cNvPicPr>
          <p:nvPr/>
        </p:nvPicPr>
        <p:blipFill>
          <a:blip r:embed="rId3">
            <a:clrChange>
              <a:clrFrom>
                <a:srgbClr val="F2F3F5"/>
              </a:clrFrom>
              <a:clrTo>
                <a:srgbClr val="F2F3F5">
                  <a:alpha val="0"/>
                </a:srgbClr>
              </a:clrTo>
            </a:clrChange>
            <a:lum contrast="20000"/>
          </a:blip>
          <a:srcRect/>
          <a:stretch>
            <a:fillRect/>
          </a:stretch>
        </p:blipFill>
        <p:spPr bwMode="auto">
          <a:xfrm>
            <a:off x="6035675" y="3429000"/>
            <a:ext cx="3108325" cy="2709863"/>
          </a:xfrm>
          <a:prstGeom prst="rect">
            <a:avLst/>
          </a:prstGeom>
          <a:noFill/>
        </p:spPr>
      </p:pic>
      <p:sp>
        <p:nvSpPr>
          <p:cNvPr id="2" name="TextBox 1"/>
          <p:cNvSpPr txBox="1"/>
          <p:nvPr/>
        </p:nvSpPr>
        <p:spPr>
          <a:xfrm>
            <a:off x="76200" y="5334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99330" name="Picture 2" descr="http://www.projects.yrdsb.edu.on.ca/pioneer/images/photos/yoke.jpg"/>
          <p:cNvPicPr>
            <a:picLocks noChangeAspect="1" noChangeArrowheads="1"/>
          </p:cNvPicPr>
          <p:nvPr/>
        </p:nvPicPr>
        <p:blipFill>
          <a:blip r:embed="rId4"/>
          <a:srcRect/>
          <a:stretch>
            <a:fillRect/>
          </a:stretch>
        </p:blipFill>
        <p:spPr bwMode="auto">
          <a:xfrm>
            <a:off x="5666619" y="2133600"/>
            <a:ext cx="3477381" cy="1752600"/>
          </a:xfrm>
          <a:prstGeom prst="ellipse">
            <a:avLst/>
          </a:prstGeom>
          <a:ln>
            <a:noFill/>
          </a:ln>
          <a:effectLst>
            <a:softEdge rad="112500"/>
          </a:effectLst>
        </p:spPr>
      </p:pic>
      <p:sp>
        <p:nvSpPr>
          <p:cNvPr id="6" name="TextBox 5"/>
          <p:cNvSpPr txBox="1"/>
          <p:nvPr/>
        </p:nvSpPr>
        <p:spPr>
          <a:xfrm>
            <a:off x="265043" y="2765551"/>
            <a:ext cx="39624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27 - 28</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sp>
        <p:nvSpPr>
          <p:cNvPr id="7" name="TextBox 6"/>
          <p:cNvSpPr txBox="1"/>
          <p:nvPr/>
        </p:nvSpPr>
        <p:spPr>
          <a:xfrm>
            <a:off x="685800" y="3810000"/>
            <a:ext cx="53340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effectLst>
              </a:rPr>
              <a:t>“The  Bonds &amp; Yoke”</a:t>
            </a:r>
            <a:endParaRPr lang="en-US" sz="4000" b="1" dirty="0">
              <a:ln w="11430"/>
              <a:solidFill>
                <a:srgbClr val="0033CC"/>
              </a:solidFill>
              <a:effectLst>
                <a:outerShdw blurRad="50800" dist="39000" dir="5460000" algn="tl">
                  <a:srgbClr val="000000">
                    <a:alpha val="38000"/>
                  </a:srgbClr>
                </a:outerShdw>
              </a:effectLst>
            </a:endParaRPr>
          </a:p>
        </p:txBody>
      </p:sp>
      <p:grpSp>
        <p:nvGrpSpPr>
          <p:cNvPr id="13" name="Group 12"/>
          <p:cNvGrpSpPr/>
          <p:nvPr/>
        </p:nvGrpSpPr>
        <p:grpSpPr>
          <a:xfrm>
            <a:off x="23191" y="1895061"/>
            <a:ext cx="2057400" cy="685800"/>
            <a:chOff x="0" y="2743200"/>
            <a:chExt cx="2057400" cy="685800"/>
          </a:xfrm>
        </p:grpSpPr>
        <p:grpSp>
          <p:nvGrpSpPr>
            <p:cNvPr id="8" name="Group 7"/>
            <p:cNvGrpSpPr/>
            <p:nvPr/>
          </p:nvGrpSpPr>
          <p:grpSpPr>
            <a:xfrm>
              <a:off x="0" y="2743200"/>
              <a:ext cx="2057400" cy="685800"/>
              <a:chOff x="685800" y="1676400"/>
              <a:chExt cx="7772400" cy="1952625"/>
            </a:xfrm>
          </p:grpSpPr>
          <p:pic>
            <p:nvPicPr>
              <p:cNvPr id="9" name="Picture 4" descr="http://images.jupiterimages.com/common/detail/77/78/23297877.jpg"/>
              <p:cNvPicPr>
                <a:picLocks noChangeAspect="1" noChangeArrowheads="1"/>
              </p:cNvPicPr>
              <p:nvPr/>
            </p:nvPicPr>
            <p:blipFill>
              <a:blip r:embed="rId5">
                <a:clrChange>
                  <a:clrFrom>
                    <a:srgbClr val="FFFFFF"/>
                  </a:clrFrom>
                  <a:clrTo>
                    <a:srgbClr val="FFFFFF">
                      <a:alpha val="0"/>
                    </a:srgbClr>
                  </a:clrTo>
                </a:clrChange>
                <a:duotone>
                  <a:prstClr val="black"/>
                  <a:srgbClr val="333399">
                    <a:tint val="45000"/>
                    <a:satMod val="400000"/>
                  </a:srgbClr>
                </a:duotone>
                <a:lum bright="-20000" contrast="10000"/>
              </a:blip>
              <a:srcRect/>
              <a:stretch>
                <a:fillRect/>
              </a:stretch>
            </p:blipFill>
            <p:spPr bwMode="auto">
              <a:xfrm>
                <a:off x="685800" y="1676400"/>
                <a:ext cx="7772400" cy="1952625"/>
              </a:xfrm>
              <a:prstGeom prst="rect">
                <a:avLst/>
              </a:prstGeom>
              <a:noFill/>
            </p:spPr>
          </p:pic>
          <p:sp>
            <p:nvSpPr>
              <p:cNvPr id="10" name="Rectangle 9"/>
              <p:cNvSpPr/>
              <p:nvPr/>
            </p:nvSpPr>
            <p:spPr>
              <a:xfrm>
                <a:off x="1657351" y="2161524"/>
                <a:ext cx="3981450" cy="1261323"/>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Black" pitchFamily="34" charset="0"/>
                  <a:ea typeface="+mn-ea"/>
                  <a:cs typeface="Arial"/>
                </a:endParaRPr>
              </a:p>
            </p:txBody>
          </p:sp>
        </p:grpSp>
        <p:sp>
          <p:nvSpPr>
            <p:cNvPr id="11" name="Rectangle 10"/>
            <p:cNvSpPr/>
            <p:nvPr/>
          </p:nvSpPr>
          <p:spPr>
            <a:xfrm>
              <a:off x="589722" y="2970216"/>
              <a:ext cx="415498" cy="369332"/>
            </a:xfrm>
            <a:prstGeom prst="rect">
              <a:avLst/>
            </a:prstGeom>
          </p:spPr>
          <p:txBody>
            <a:bodyPr wrap="none">
              <a:spAutoFit/>
            </a:bodyPr>
            <a:lstStyle/>
            <a:p>
              <a:r>
                <a:rPr lang="en-US" dirty="0" smtClean="0">
                  <a:solidFill>
                    <a:srgbClr val="FF0000"/>
                  </a:solidFill>
                  <a:effectLst>
                    <a:outerShdw blurRad="50800" dist="38100" dir="2700000" algn="tl" rotWithShape="0">
                      <a:prstClr val="black">
                        <a:alpha val="40000"/>
                      </a:prstClr>
                    </a:outerShdw>
                  </a:effectLst>
                  <a:latin typeface="Arial Black" pitchFamily="34" charset="0"/>
                </a:rPr>
                <a:t>6.</a:t>
              </a:r>
              <a:endParaRPr lang="en-US" dirty="0"/>
            </a:p>
          </p:txBody>
        </p:sp>
      </p:grpSp>
      <p:sp>
        <p:nvSpPr>
          <p:cNvPr id="12" name="TextBox 11"/>
          <p:cNvSpPr txBox="1"/>
          <p:nvPr/>
        </p:nvSpPr>
        <p:spPr>
          <a:xfrm>
            <a:off x="1315278" y="4625009"/>
            <a:ext cx="4118113" cy="830997"/>
          </a:xfrm>
          <a:prstGeom prst="rect">
            <a:avLst/>
          </a:prstGeom>
          <a:solidFill>
            <a:srgbClr val="00FF00"/>
          </a:solidFill>
          <a:scene3d>
            <a:camera prst="orthographicFront"/>
            <a:lightRig rig="threePt" dir="t"/>
          </a:scene3d>
          <a:sp3d>
            <a:bevelT/>
          </a:sp3d>
        </p:spPr>
        <p:txBody>
          <a:bodyPr wrap="square" rtlCol="0">
            <a:spAutoFit/>
          </a:bodyPr>
          <a:lstStyle/>
          <a:p>
            <a:r>
              <a:rPr lang="en-US" sz="2400" dirty="0" smtClean="0">
                <a:solidFill>
                  <a:srgbClr val="000000"/>
                </a:solidFill>
                <a:latin typeface="Arial Rounded MT Bold" pitchFamily="34" charset="0"/>
              </a:rPr>
              <a:t>Judah will go into captivity and they Must comply !</a:t>
            </a:r>
            <a:endParaRPr lang="en-US" sz="2400" dirty="0">
              <a:solidFill>
                <a:srgbClr val="0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3" name="Picture 7"/>
          <p:cNvPicPr>
            <a:picLocks noChangeAspect="1" noChangeArrowheads="1"/>
          </p:cNvPicPr>
          <p:nvPr/>
        </p:nvPicPr>
        <p:blipFill>
          <a:blip r:embed="rId3"/>
          <a:srcRect l="2778" t="3501" r="5556" b="3720"/>
          <a:stretch>
            <a:fillRect/>
          </a:stretch>
        </p:blipFill>
        <p:spPr bwMode="auto">
          <a:xfrm>
            <a:off x="5867400" y="1962727"/>
            <a:ext cx="3048000" cy="4895273"/>
          </a:xfrm>
          <a:prstGeom prst="rect">
            <a:avLst/>
          </a:prstGeom>
          <a:noFill/>
          <a:ln w="9525">
            <a:noFill/>
            <a:miter lim="800000"/>
            <a:headEnd/>
            <a:tailEnd/>
          </a:ln>
          <a:effectLst>
            <a:softEdge rad="635000"/>
          </a:effectLst>
        </p:spPr>
      </p:pic>
      <p:sp>
        <p:nvSpPr>
          <p:cNvPr id="2" name="TextBox 1"/>
          <p:cNvSpPr txBox="1"/>
          <p:nvPr/>
        </p:nvSpPr>
        <p:spPr>
          <a:xfrm>
            <a:off x="76200" y="5334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8" name="TextBox 7"/>
          <p:cNvSpPr txBox="1"/>
          <p:nvPr/>
        </p:nvSpPr>
        <p:spPr>
          <a:xfrm>
            <a:off x="271670" y="2777964"/>
            <a:ext cx="29718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32</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sp>
        <p:nvSpPr>
          <p:cNvPr id="9" name="TextBox 8"/>
          <p:cNvSpPr txBox="1"/>
          <p:nvPr/>
        </p:nvSpPr>
        <p:spPr>
          <a:xfrm>
            <a:off x="457200" y="3810000"/>
            <a:ext cx="64770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“The  Deed  of  Purchase”</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grpSp>
        <p:nvGrpSpPr>
          <p:cNvPr id="11" name="Group 10"/>
          <p:cNvGrpSpPr/>
          <p:nvPr/>
        </p:nvGrpSpPr>
        <p:grpSpPr>
          <a:xfrm>
            <a:off x="5181600" y="1143000"/>
            <a:ext cx="2238963" cy="2438400"/>
            <a:chOff x="6629400" y="838200"/>
            <a:chExt cx="2238963" cy="2438400"/>
          </a:xfrm>
          <a:effectLst>
            <a:reflection blurRad="6350" stA="50000" endA="300" endPos="38500" dist="50800" dir="5400000" sy="-100000" algn="bl" rotWithShape="0"/>
          </a:effectLst>
        </p:grpSpPr>
        <p:pic>
          <p:nvPicPr>
            <p:cNvPr id="101378" name="Picture 2" descr="http://greywolf.critter.net/images/ad&amp;d/clipart/scroll-sealed.jpg"/>
            <p:cNvPicPr>
              <a:picLocks noChangeAspect="1" noChangeArrowheads="1"/>
            </p:cNvPicPr>
            <p:nvPr/>
          </p:nvPicPr>
          <p:blipFill>
            <a:blip r:embed="rId4">
              <a:clrChange>
                <a:clrFrom>
                  <a:srgbClr val="FFFFFF"/>
                </a:clrFrom>
                <a:clrTo>
                  <a:srgbClr val="FFFFFF">
                    <a:alpha val="0"/>
                  </a:srgbClr>
                </a:clrTo>
              </a:clrChange>
              <a:duotone>
                <a:prstClr val="black"/>
                <a:schemeClr val="accent2">
                  <a:tint val="45000"/>
                  <a:satMod val="400000"/>
                </a:schemeClr>
              </a:duotone>
            </a:blip>
            <a:srcRect/>
            <a:stretch>
              <a:fillRect/>
            </a:stretch>
          </p:blipFill>
          <p:spPr bwMode="auto">
            <a:xfrm>
              <a:off x="6629400" y="838200"/>
              <a:ext cx="2238963" cy="1600200"/>
            </a:xfrm>
            <a:prstGeom prst="rect">
              <a:avLst/>
            </a:prstGeom>
            <a:noFill/>
            <a:effectLst>
              <a:glow rad="101600">
                <a:schemeClr val="accent3">
                  <a:satMod val="175000"/>
                  <a:alpha val="40000"/>
                </a:schemeClr>
              </a:glow>
            </a:effectLst>
          </p:spPr>
        </p:pic>
        <p:pic>
          <p:nvPicPr>
            <p:cNvPr id="101380" name="Picture 4" descr="Go to fullsize image">
              <a:hlinkClick r:id="rId5"/>
            </p:cNvPr>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7467600" y="1676400"/>
              <a:ext cx="1371600" cy="1600200"/>
            </a:xfrm>
            <a:prstGeom prst="rect">
              <a:avLst/>
            </a:prstGeom>
            <a:noFill/>
            <a:effectLst>
              <a:glow rad="228600">
                <a:schemeClr val="accent3">
                  <a:satMod val="175000"/>
                  <a:alpha val="40000"/>
                </a:schemeClr>
              </a:glow>
            </a:effectLst>
          </p:spPr>
        </p:pic>
        <p:sp>
          <p:nvSpPr>
            <p:cNvPr id="10" name="Oval 9"/>
            <p:cNvSpPr/>
            <p:nvPr/>
          </p:nvSpPr>
          <p:spPr>
            <a:xfrm>
              <a:off x="7855226" y="1381539"/>
              <a:ext cx="278296" cy="185531"/>
            </a:xfrm>
            <a:prstGeom prst="ellipse">
              <a:avLst/>
            </a:prstGeom>
            <a:solidFill>
              <a:srgbClr val="FF33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1381" name="Picture 5" descr="C:\Documents and Settings\HP_Administrator\My Documents\COLINS\GRAPHICS\APOLOGETICS\Archaeology\Israel\Dead Sea Scrolls Jar.jpg"/>
          <p:cNvPicPr>
            <a:picLocks noChangeAspect="1" noChangeArrowheads="1"/>
          </p:cNvPicPr>
          <p:nvPr/>
        </p:nvPicPr>
        <p:blipFill>
          <a:blip r:embed="rId7">
            <a:clrChange>
              <a:clrFrom>
                <a:srgbClr val="FFFFFF"/>
              </a:clrFrom>
              <a:clrTo>
                <a:srgbClr val="FFFFFF">
                  <a:alpha val="0"/>
                </a:srgbClr>
              </a:clrTo>
            </a:clrChange>
            <a:lum contrast="10000"/>
          </a:blip>
          <a:srcRect/>
          <a:stretch>
            <a:fillRect/>
          </a:stretch>
        </p:blipFill>
        <p:spPr bwMode="auto">
          <a:xfrm>
            <a:off x="8229601" y="2466976"/>
            <a:ext cx="914399" cy="1924047"/>
          </a:xfrm>
          <a:prstGeom prst="rect">
            <a:avLst/>
          </a:prstGeom>
          <a:noFill/>
          <a:effectLst>
            <a:outerShdw blurRad="50800" dist="38100" dir="2700000" algn="tl" rotWithShape="0">
              <a:prstClr val="black">
                <a:alpha val="40000"/>
              </a:prstClr>
            </a:outerShdw>
            <a:reflection blurRad="6350" stA="52000" endA="300" endPos="35000" dir="5400000" sy="-100000" algn="bl" rotWithShape="0"/>
          </a:effectLst>
        </p:spPr>
      </p:pic>
      <p:pic>
        <p:nvPicPr>
          <p:cNvPr id="101382" name="Picture 6" descr="C:\Documents and Settings\HP_Administrator\My Documents\COLINS\GRAPHICS\APOLOGETICS\Archaeology\Israel\Dead Sea Scroll 3.jpg"/>
          <p:cNvPicPr>
            <a:picLocks noChangeAspect="1" noChangeArrowheads="1"/>
          </p:cNvPicPr>
          <p:nvPr/>
        </p:nvPicPr>
        <p:blipFill>
          <a:blip r:embed="rId8">
            <a:lum bright="-10000" contrast="20000"/>
          </a:blip>
          <a:srcRect/>
          <a:stretch>
            <a:fillRect/>
          </a:stretch>
        </p:blipFill>
        <p:spPr bwMode="auto">
          <a:xfrm>
            <a:off x="152400" y="4648200"/>
            <a:ext cx="1752600" cy="1771859"/>
          </a:xfrm>
          <a:prstGeom prst="ellipse">
            <a:avLst/>
          </a:prstGeom>
          <a:ln>
            <a:noFill/>
          </a:ln>
          <a:effectLst>
            <a:softEdge rad="112500"/>
          </a:effectLst>
        </p:spPr>
      </p:pic>
      <p:grpSp>
        <p:nvGrpSpPr>
          <p:cNvPr id="20" name="Group 19"/>
          <p:cNvGrpSpPr/>
          <p:nvPr/>
        </p:nvGrpSpPr>
        <p:grpSpPr>
          <a:xfrm>
            <a:off x="0" y="1981200"/>
            <a:ext cx="2057400" cy="685800"/>
            <a:chOff x="0" y="2743200"/>
            <a:chExt cx="2057400" cy="685800"/>
          </a:xfrm>
        </p:grpSpPr>
        <p:grpSp>
          <p:nvGrpSpPr>
            <p:cNvPr id="15" name="Group 14"/>
            <p:cNvGrpSpPr/>
            <p:nvPr/>
          </p:nvGrpSpPr>
          <p:grpSpPr>
            <a:xfrm>
              <a:off x="0" y="2743200"/>
              <a:ext cx="2057400" cy="685800"/>
              <a:chOff x="685800" y="1676400"/>
              <a:chExt cx="7772400" cy="1952625"/>
            </a:xfrm>
          </p:grpSpPr>
          <p:pic>
            <p:nvPicPr>
              <p:cNvPr id="16" name="Picture 4" descr="http://images.jupiterimages.com/common/detail/77/78/23297877.jpg"/>
              <p:cNvPicPr>
                <a:picLocks noChangeAspect="1" noChangeArrowheads="1"/>
              </p:cNvPicPr>
              <p:nvPr/>
            </p:nvPicPr>
            <p:blipFill>
              <a:blip r:embed="rId9">
                <a:clrChange>
                  <a:clrFrom>
                    <a:srgbClr val="FFFFFF"/>
                  </a:clrFrom>
                  <a:clrTo>
                    <a:srgbClr val="FFFFFF">
                      <a:alpha val="0"/>
                    </a:srgbClr>
                  </a:clrTo>
                </a:clrChange>
                <a:duotone>
                  <a:prstClr val="black"/>
                  <a:srgbClr val="333399">
                    <a:tint val="45000"/>
                    <a:satMod val="400000"/>
                  </a:srgbClr>
                </a:duotone>
                <a:lum bright="-20000" contrast="10000"/>
              </a:blip>
              <a:srcRect/>
              <a:stretch>
                <a:fillRect/>
              </a:stretch>
            </p:blipFill>
            <p:spPr bwMode="auto">
              <a:xfrm>
                <a:off x="685800" y="1676400"/>
                <a:ext cx="7772400" cy="1952625"/>
              </a:xfrm>
              <a:prstGeom prst="rect">
                <a:avLst/>
              </a:prstGeom>
              <a:noFill/>
            </p:spPr>
          </p:pic>
          <p:sp>
            <p:nvSpPr>
              <p:cNvPr id="17" name="Rectangle 16"/>
              <p:cNvSpPr/>
              <p:nvPr/>
            </p:nvSpPr>
            <p:spPr>
              <a:xfrm>
                <a:off x="1657351" y="2161524"/>
                <a:ext cx="3981450" cy="1261323"/>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Black" pitchFamily="34" charset="0"/>
                  <a:ea typeface="+mn-ea"/>
                  <a:cs typeface="Arial"/>
                </a:endParaRPr>
              </a:p>
            </p:txBody>
          </p:sp>
        </p:grpSp>
        <p:sp>
          <p:nvSpPr>
            <p:cNvPr id="18" name="Rectangle 17"/>
            <p:cNvSpPr/>
            <p:nvPr/>
          </p:nvSpPr>
          <p:spPr>
            <a:xfrm>
              <a:off x="599661" y="2956964"/>
              <a:ext cx="415498" cy="369332"/>
            </a:xfrm>
            <a:prstGeom prst="rect">
              <a:avLst/>
            </a:prstGeom>
          </p:spPr>
          <p:txBody>
            <a:bodyPr wrap="none">
              <a:spAutoFit/>
            </a:bodyPr>
            <a:lstStyle/>
            <a:p>
              <a:r>
                <a:rPr lang="en-US" dirty="0" smtClean="0">
                  <a:solidFill>
                    <a:srgbClr val="FF0000"/>
                  </a:solidFill>
                  <a:effectLst>
                    <a:outerShdw blurRad="50800" dist="38100" dir="2700000" algn="tl" rotWithShape="0">
                      <a:prstClr val="black">
                        <a:alpha val="40000"/>
                      </a:prstClr>
                    </a:outerShdw>
                  </a:effectLst>
                  <a:latin typeface="Arial Black" pitchFamily="34" charset="0"/>
                </a:rPr>
                <a:t>7.</a:t>
              </a:r>
              <a:endParaRPr lang="en-US" dirty="0"/>
            </a:p>
          </p:txBody>
        </p:sp>
      </p:grpSp>
      <p:sp>
        <p:nvSpPr>
          <p:cNvPr id="19" name="TextBox 18"/>
          <p:cNvSpPr txBox="1"/>
          <p:nvPr/>
        </p:nvSpPr>
        <p:spPr>
          <a:xfrm>
            <a:off x="2007704" y="4684643"/>
            <a:ext cx="4267200" cy="830997"/>
          </a:xfrm>
          <a:prstGeom prst="rect">
            <a:avLst/>
          </a:prstGeom>
          <a:solidFill>
            <a:srgbClr val="00FF00"/>
          </a:solidFill>
          <a:scene3d>
            <a:camera prst="orthographicFront"/>
            <a:lightRig rig="threePt" dir="t"/>
          </a:scene3d>
          <a:sp3d>
            <a:bevelT/>
          </a:sp3d>
        </p:spPr>
        <p:txBody>
          <a:bodyPr wrap="square" rtlCol="0">
            <a:spAutoFit/>
          </a:bodyPr>
          <a:lstStyle/>
          <a:p>
            <a:r>
              <a:rPr lang="en-US" sz="2400" dirty="0" smtClean="0">
                <a:solidFill>
                  <a:srgbClr val="000000"/>
                </a:solidFill>
                <a:latin typeface="Arial Rounded MT Bold" pitchFamily="34" charset="0"/>
              </a:rPr>
              <a:t>Yahweh will not forget the terms of His Covenant !</a:t>
            </a:r>
            <a:endParaRPr lang="en-US" sz="2400" dirty="0">
              <a:solidFill>
                <a:srgbClr val="0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grpSp>
        <p:nvGrpSpPr>
          <p:cNvPr id="24" name="Group 23"/>
          <p:cNvGrpSpPr/>
          <p:nvPr/>
        </p:nvGrpSpPr>
        <p:grpSpPr>
          <a:xfrm>
            <a:off x="5029200" y="838200"/>
            <a:ext cx="4164496" cy="2895600"/>
            <a:chOff x="5029200" y="838200"/>
            <a:chExt cx="4164496" cy="2895600"/>
          </a:xfrm>
        </p:grpSpPr>
        <p:pic>
          <p:nvPicPr>
            <p:cNvPr id="103428" name="Picture 4" descr="http://news.bbc.co.uk/media/images/39977000/jpg/_39977936_handing300ap.jpg"/>
            <p:cNvPicPr>
              <a:picLocks noChangeAspect="1" noChangeArrowheads="1"/>
            </p:cNvPicPr>
            <p:nvPr/>
          </p:nvPicPr>
          <p:blipFill>
            <a:blip r:embed="rId3">
              <a:lum/>
            </a:blip>
            <a:srcRect/>
            <a:stretch>
              <a:fillRect/>
            </a:stretch>
          </p:blipFill>
          <p:spPr bwMode="auto">
            <a:xfrm>
              <a:off x="5840896" y="914400"/>
              <a:ext cx="3352800" cy="2819400"/>
            </a:xfrm>
            <a:prstGeom prst="rect">
              <a:avLst/>
            </a:prstGeom>
            <a:ln>
              <a:noFill/>
            </a:ln>
            <a:effectLst>
              <a:softEdge rad="112500"/>
            </a:effectLst>
          </p:spPr>
        </p:pic>
        <p:pic>
          <p:nvPicPr>
            <p:cNvPr id="103426" name="Picture 2" descr="http://tbn0.google.com/images?q=tbn:2fyAzheaIDxtlM:http://www.global-b2b-network.com/direct/dbimage/50235164/Granite_Stone_Blocks.jpg">
              <a:hlinkClick r:id="rId4"/>
            </p:cNvPr>
            <p:cNvPicPr>
              <a:picLocks noChangeAspect="1" noChangeArrowheads="1"/>
            </p:cNvPicPr>
            <p:nvPr/>
          </p:nvPicPr>
          <p:blipFill>
            <a:blip r:embed="rId5">
              <a:lum contrast="20000"/>
            </a:blip>
            <a:srcRect/>
            <a:stretch>
              <a:fillRect/>
            </a:stretch>
          </p:blipFill>
          <p:spPr bwMode="auto">
            <a:xfrm>
              <a:off x="5029200" y="838200"/>
              <a:ext cx="2133598" cy="2133599"/>
            </a:xfrm>
            <a:prstGeom prst="rect">
              <a:avLst/>
            </a:prstGeom>
            <a:ln>
              <a:noFill/>
            </a:ln>
            <a:effectLst>
              <a:softEdge rad="112500"/>
            </a:effectLst>
          </p:spPr>
        </p:pic>
      </p:grpSp>
      <p:sp>
        <p:nvSpPr>
          <p:cNvPr id="8" name="TextBox 7"/>
          <p:cNvSpPr txBox="1"/>
          <p:nvPr/>
        </p:nvSpPr>
        <p:spPr>
          <a:xfrm>
            <a:off x="228600" y="1219200"/>
            <a:ext cx="43434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43: 8 -13</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sp>
        <p:nvSpPr>
          <p:cNvPr id="9" name="TextBox 8"/>
          <p:cNvSpPr txBox="1"/>
          <p:nvPr/>
        </p:nvSpPr>
        <p:spPr>
          <a:xfrm>
            <a:off x="1348408" y="3571461"/>
            <a:ext cx="67056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00FF"/>
                </a:solidFill>
                <a:effectLst>
                  <a:outerShdw blurRad="50800" dist="39000" dir="5460000" algn="tl">
                    <a:srgbClr val="000000">
                      <a:alpha val="38000"/>
                    </a:srgbClr>
                  </a:outerShdw>
                  <a:reflection blurRad="6350" stA="55000" endA="300" endPos="45500" dir="5400000" sy="-100000" algn="bl" rotWithShape="0"/>
                </a:effectLst>
              </a:rPr>
              <a:t>“The  Stones  &amp;  </a:t>
            </a:r>
            <a:r>
              <a:rPr lang="en-US" sz="4000" b="1" dirty="0" err="1" smtClean="0">
                <a:ln w="11430"/>
                <a:solidFill>
                  <a:srgbClr val="0000FF"/>
                </a:solidFill>
                <a:effectLst>
                  <a:outerShdw blurRad="50800" dist="39000" dir="5460000" algn="tl">
                    <a:srgbClr val="000000">
                      <a:alpha val="38000"/>
                    </a:srgbClr>
                  </a:outerShdw>
                  <a:reflection blurRad="6350" stA="55000" endA="300" endPos="45500" dir="5400000" sy="-100000" algn="bl" rotWithShape="0"/>
                </a:effectLst>
              </a:rPr>
              <a:t>Brickkiln</a:t>
            </a:r>
            <a:r>
              <a:rPr lang="en-US" sz="4000" b="1" dirty="0" smtClean="0">
                <a:ln w="11430"/>
                <a:solidFill>
                  <a:srgbClr val="0000FF"/>
                </a:solidFill>
                <a:effectLst>
                  <a:outerShdw blurRad="50800" dist="39000" dir="5460000" algn="tl">
                    <a:srgbClr val="000000">
                      <a:alpha val="38000"/>
                    </a:srgbClr>
                  </a:outerShdw>
                  <a:reflection blurRad="6350" stA="55000" endA="300" endPos="45500" dir="5400000" sy="-100000" algn="bl" rotWithShape="0"/>
                </a:effectLst>
              </a:rPr>
              <a:t>”</a:t>
            </a:r>
            <a:endParaRPr lang="en-US" sz="4000" b="1" dirty="0">
              <a:ln w="11430"/>
              <a:solidFill>
                <a:srgbClr val="0000FF"/>
              </a:solidFill>
              <a:effectLst>
                <a:outerShdw blurRad="50800" dist="39000" dir="5460000" algn="tl">
                  <a:srgbClr val="000000">
                    <a:alpha val="38000"/>
                  </a:srgbClr>
                </a:outerShdw>
                <a:reflection blurRad="6350" stA="55000" endA="300" endPos="45500" dir="5400000" sy="-100000" algn="bl" rotWithShape="0"/>
              </a:effectLst>
            </a:endParaRPr>
          </a:p>
        </p:txBody>
      </p:sp>
      <p:grpSp>
        <p:nvGrpSpPr>
          <p:cNvPr id="19" name="Group 18"/>
          <p:cNvGrpSpPr/>
          <p:nvPr/>
        </p:nvGrpSpPr>
        <p:grpSpPr>
          <a:xfrm>
            <a:off x="381000" y="4186238"/>
            <a:ext cx="3886200" cy="2671762"/>
            <a:chOff x="381000" y="4186238"/>
            <a:chExt cx="3886200" cy="2671762"/>
          </a:xfrm>
        </p:grpSpPr>
        <p:pic>
          <p:nvPicPr>
            <p:cNvPr id="103429" name="Picture 5"/>
            <p:cNvPicPr>
              <a:picLocks noChangeAspect="1" noChangeArrowheads="1"/>
            </p:cNvPicPr>
            <p:nvPr/>
          </p:nvPicPr>
          <p:blipFill>
            <a:blip r:embed="rId6">
              <a:lum contrast="10000"/>
            </a:blip>
            <a:srcRect/>
            <a:stretch>
              <a:fillRect/>
            </a:stretch>
          </p:blipFill>
          <p:spPr bwMode="auto">
            <a:xfrm>
              <a:off x="381000" y="4186238"/>
              <a:ext cx="3886200" cy="2671762"/>
            </a:xfrm>
            <a:prstGeom prst="rect">
              <a:avLst/>
            </a:prstGeom>
            <a:ln>
              <a:noFill/>
            </a:ln>
            <a:effectLst>
              <a:softEdge rad="112500"/>
            </a:effectLst>
          </p:spPr>
        </p:pic>
        <p:sp>
          <p:nvSpPr>
            <p:cNvPr id="15" name="Curved Left Arrow 14"/>
            <p:cNvSpPr/>
            <p:nvPr/>
          </p:nvSpPr>
          <p:spPr>
            <a:xfrm rot="2525484">
              <a:off x="1057883" y="4622581"/>
              <a:ext cx="883920" cy="1905000"/>
            </a:xfrm>
            <a:prstGeom prst="curvedLeftArrow">
              <a:avLst>
                <a:gd name="adj1" fmla="val 25000"/>
                <a:gd name="adj2" fmla="val 50000"/>
                <a:gd name="adj3" fmla="val 56304"/>
              </a:avLst>
            </a:prstGeom>
            <a:solidFill>
              <a:srgbClr val="FF6699">
                <a:alpha val="6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103434" name="Picture 10" descr="http://ccat.sas.upenn.edu/arth/zoser/08.gif"/>
          <p:cNvPicPr>
            <a:picLocks noChangeAspect="1" noChangeArrowheads="1"/>
          </p:cNvPicPr>
          <p:nvPr/>
        </p:nvPicPr>
        <p:blipFill>
          <a:blip r:embed="rId7"/>
          <a:srcRect b="8402"/>
          <a:stretch>
            <a:fillRect/>
          </a:stretch>
        </p:blipFill>
        <p:spPr bwMode="auto">
          <a:xfrm>
            <a:off x="5334000" y="4191000"/>
            <a:ext cx="3275608" cy="2667000"/>
          </a:xfrm>
          <a:prstGeom prst="rect">
            <a:avLst/>
          </a:prstGeom>
          <a:ln>
            <a:noFill/>
          </a:ln>
          <a:effectLst>
            <a:softEdge rad="112500"/>
          </a:effectLst>
        </p:spPr>
      </p:pic>
      <p:sp>
        <p:nvSpPr>
          <p:cNvPr id="20" name="Isosceles Triangle 19"/>
          <p:cNvSpPr/>
          <p:nvPr/>
        </p:nvSpPr>
        <p:spPr>
          <a:xfrm>
            <a:off x="8179904" y="4992757"/>
            <a:ext cx="152400" cy="228600"/>
          </a:xfrm>
          <a:prstGeom prst="triangle">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0" y="1981200"/>
            <a:ext cx="2057400" cy="685800"/>
            <a:chOff x="0" y="1981200"/>
            <a:chExt cx="2057400" cy="685800"/>
          </a:xfrm>
        </p:grpSpPr>
        <p:grpSp>
          <p:nvGrpSpPr>
            <p:cNvPr id="21" name="Group 20"/>
            <p:cNvGrpSpPr/>
            <p:nvPr/>
          </p:nvGrpSpPr>
          <p:grpSpPr>
            <a:xfrm>
              <a:off x="0" y="1981200"/>
              <a:ext cx="2057400" cy="685800"/>
              <a:chOff x="685800" y="1676400"/>
              <a:chExt cx="7772400" cy="1952625"/>
            </a:xfrm>
          </p:grpSpPr>
          <p:pic>
            <p:nvPicPr>
              <p:cNvPr id="22" name="Picture 4" descr="http://images.jupiterimages.com/common/detail/77/78/23297877.jpg"/>
              <p:cNvPicPr>
                <a:picLocks noChangeAspect="1" noChangeArrowheads="1"/>
              </p:cNvPicPr>
              <p:nvPr/>
            </p:nvPicPr>
            <p:blipFill>
              <a:blip r:embed="rId8">
                <a:clrChange>
                  <a:clrFrom>
                    <a:srgbClr val="FFFFFF"/>
                  </a:clrFrom>
                  <a:clrTo>
                    <a:srgbClr val="FFFFFF">
                      <a:alpha val="0"/>
                    </a:srgbClr>
                  </a:clrTo>
                </a:clrChange>
                <a:duotone>
                  <a:prstClr val="black"/>
                  <a:srgbClr val="333399">
                    <a:tint val="45000"/>
                    <a:satMod val="400000"/>
                  </a:srgbClr>
                </a:duotone>
                <a:lum bright="-20000" contrast="10000"/>
              </a:blip>
              <a:srcRect/>
              <a:stretch>
                <a:fillRect/>
              </a:stretch>
            </p:blipFill>
            <p:spPr bwMode="auto">
              <a:xfrm>
                <a:off x="685800" y="1676400"/>
                <a:ext cx="7772400" cy="1952625"/>
              </a:xfrm>
              <a:prstGeom prst="rect">
                <a:avLst/>
              </a:prstGeom>
              <a:noFill/>
            </p:spPr>
          </p:pic>
          <p:sp>
            <p:nvSpPr>
              <p:cNvPr id="23" name="Rectangle 22"/>
              <p:cNvSpPr/>
              <p:nvPr/>
            </p:nvSpPr>
            <p:spPr>
              <a:xfrm>
                <a:off x="1657351" y="2161524"/>
                <a:ext cx="3981450" cy="1261323"/>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44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Arial Black" pitchFamily="34" charset="0"/>
                  <a:ea typeface="+mn-ea"/>
                  <a:cs typeface="Arial"/>
                </a:endParaRPr>
              </a:p>
            </p:txBody>
          </p:sp>
        </p:grpSp>
        <p:sp>
          <p:nvSpPr>
            <p:cNvPr id="16" name="Rectangle 15"/>
            <p:cNvSpPr/>
            <p:nvPr/>
          </p:nvSpPr>
          <p:spPr>
            <a:xfrm>
              <a:off x="530087" y="2208216"/>
              <a:ext cx="415498" cy="369332"/>
            </a:xfrm>
            <a:prstGeom prst="rect">
              <a:avLst/>
            </a:prstGeom>
          </p:spPr>
          <p:txBody>
            <a:bodyPr wrap="none">
              <a:spAutoFit/>
            </a:bodyPr>
            <a:lstStyle/>
            <a:p>
              <a:r>
                <a:rPr lang="en-US" dirty="0" smtClean="0">
                  <a:solidFill>
                    <a:srgbClr val="FF0000"/>
                  </a:solidFill>
                  <a:effectLst>
                    <a:outerShdw blurRad="50800" dist="38100" dir="2700000" algn="tl" rotWithShape="0">
                      <a:prstClr val="black">
                        <a:alpha val="40000"/>
                      </a:prstClr>
                    </a:outerShdw>
                  </a:effectLst>
                  <a:latin typeface="Arial Black" pitchFamily="34" charset="0"/>
                </a:rPr>
                <a:t>8.</a:t>
              </a:r>
              <a:endParaRPr lang="en-US" dirty="0"/>
            </a:p>
          </p:txBody>
        </p:sp>
      </p:grpSp>
      <p:sp>
        <p:nvSpPr>
          <p:cNvPr id="17" name="TextBox 16"/>
          <p:cNvSpPr txBox="1"/>
          <p:nvPr/>
        </p:nvSpPr>
        <p:spPr>
          <a:xfrm>
            <a:off x="2133600" y="5029200"/>
            <a:ext cx="5652052" cy="461665"/>
          </a:xfrm>
          <a:prstGeom prst="rect">
            <a:avLst/>
          </a:prstGeom>
          <a:solidFill>
            <a:srgbClr val="00FF00"/>
          </a:solidFill>
          <a:scene3d>
            <a:camera prst="orthographicFront"/>
            <a:lightRig rig="threePt" dir="t"/>
          </a:scene3d>
          <a:sp3d>
            <a:bevelT/>
          </a:sp3d>
        </p:spPr>
        <p:txBody>
          <a:bodyPr wrap="square" rtlCol="0">
            <a:spAutoFit/>
          </a:bodyPr>
          <a:lstStyle/>
          <a:p>
            <a:r>
              <a:rPr lang="en-US" sz="2400" dirty="0" smtClean="0">
                <a:solidFill>
                  <a:srgbClr val="000000"/>
                </a:solidFill>
                <a:effectLst>
                  <a:outerShdw blurRad="38100" dist="38100" dir="2700000" algn="tl">
                    <a:srgbClr val="000000">
                      <a:alpha val="43137"/>
                    </a:srgbClr>
                  </a:outerShdw>
                </a:effectLst>
                <a:latin typeface="Arial Rounded MT Bold" pitchFamily="34" charset="0"/>
              </a:rPr>
              <a:t>Nebuchadnezzar will come to Egypt </a:t>
            </a:r>
            <a:r>
              <a:rPr lang="en-US" sz="2400" dirty="0" smtClean="0">
                <a:solidFill>
                  <a:schemeClr val="bg2"/>
                </a:solidFill>
                <a:effectLst>
                  <a:outerShdw blurRad="38100" dist="38100" dir="2700000" algn="tl">
                    <a:srgbClr val="000000">
                      <a:alpha val="43137"/>
                    </a:srgbClr>
                  </a:outerShdw>
                </a:effectLst>
                <a:latin typeface="Arial Rounded MT Bold" pitchFamily="34" charset="0"/>
              </a:rPr>
              <a:t>! </a:t>
            </a:r>
            <a:endParaRPr lang="en-US" sz="2400" dirty="0">
              <a:solidFill>
                <a:schemeClr val="bg2"/>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 name="TextBox 2"/>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solidFill>
                  <a:srgbClr val="00CC00"/>
                </a:soli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solidFill>
                <a:srgbClr val="00CC00"/>
              </a:soli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grpSp>
        <p:nvGrpSpPr>
          <p:cNvPr id="2" name="Group 14"/>
          <p:cNvGrpSpPr/>
          <p:nvPr/>
        </p:nvGrpSpPr>
        <p:grpSpPr>
          <a:xfrm>
            <a:off x="800100" y="1066800"/>
            <a:ext cx="7543800" cy="5486400"/>
            <a:chOff x="838200" y="1524000"/>
            <a:chExt cx="6477000" cy="4958105"/>
          </a:xfrm>
        </p:grpSpPr>
        <p:grpSp>
          <p:nvGrpSpPr>
            <p:cNvPr id="5" name="Group 10"/>
            <p:cNvGrpSpPr/>
            <p:nvPr/>
          </p:nvGrpSpPr>
          <p:grpSpPr>
            <a:xfrm>
              <a:off x="838200" y="1524000"/>
              <a:ext cx="6477000" cy="4919388"/>
              <a:chOff x="838200" y="1524000"/>
              <a:chExt cx="6477000" cy="4919388"/>
            </a:xfrm>
          </p:grpSpPr>
          <p:pic>
            <p:nvPicPr>
              <p:cNvPr id="6" name="Picture 2"/>
              <p:cNvPicPr>
                <a:picLocks noChangeAspect="1" noChangeArrowheads="1"/>
              </p:cNvPicPr>
              <p:nvPr/>
            </p:nvPicPr>
            <p:blipFill>
              <a:blip r:embed="rId3">
                <a:lum contrast="10000"/>
              </a:blip>
              <a:srcRect t="1956"/>
              <a:stretch>
                <a:fillRect/>
              </a:stretch>
            </p:blipFill>
            <p:spPr bwMode="auto">
              <a:xfrm>
                <a:off x="838200" y="1524000"/>
                <a:ext cx="6477000" cy="4919388"/>
              </a:xfrm>
              <a:prstGeom prst="rect">
                <a:avLst/>
              </a:prstGeom>
              <a:noFill/>
              <a:ln w="76200" cmpd="dbl">
                <a:solidFill>
                  <a:srgbClr val="0000FF"/>
                </a:solidFill>
                <a:miter lim="800000"/>
                <a:headEnd/>
                <a:tailEnd/>
              </a:ln>
              <a:effectLst/>
            </p:spPr>
          </p:pic>
          <p:sp>
            <p:nvSpPr>
              <p:cNvPr id="7" name="Freeform 6"/>
              <p:cNvSpPr/>
              <p:nvPr/>
            </p:nvSpPr>
            <p:spPr>
              <a:xfrm>
                <a:off x="2438400" y="2209800"/>
                <a:ext cx="3581400" cy="1981200"/>
              </a:xfrm>
              <a:custGeom>
                <a:avLst/>
                <a:gdLst>
                  <a:gd name="connsiteX0" fmla="*/ 3590925 w 3590925"/>
                  <a:gd name="connsiteY0" fmla="*/ 0 h 2028825"/>
                  <a:gd name="connsiteX1" fmla="*/ 3514725 w 3590925"/>
                  <a:gd name="connsiteY1" fmla="*/ 123825 h 2028825"/>
                  <a:gd name="connsiteX2" fmla="*/ 3495675 w 3590925"/>
                  <a:gd name="connsiteY2" fmla="*/ 171450 h 2028825"/>
                  <a:gd name="connsiteX3" fmla="*/ 3486150 w 3590925"/>
                  <a:gd name="connsiteY3" fmla="*/ 200025 h 2028825"/>
                  <a:gd name="connsiteX4" fmla="*/ 3486150 w 3590925"/>
                  <a:gd name="connsiteY4" fmla="*/ 276225 h 2028825"/>
                  <a:gd name="connsiteX5" fmla="*/ 3267075 w 3590925"/>
                  <a:gd name="connsiteY5" fmla="*/ 447675 h 2028825"/>
                  <a:gd name="connsiteX6" fmla="*/ 3143250 w 3590925"/>
                  <a:gd name="connsiteY6" fmla="*/ 581025 h 2028825"/>
                  <a:gd name="connsiteX7" fmla="*/ 2781300 w 3590925"/>
                  <a:gd name="connsiteY7" fmla="*/ 923925 h 2028825"/>
                  <a:gd name="connsiteX8" fmla="*/ 2352675 w 3590925"/>
                  <a:gd name="connsiteY8" fmla="*/ 1190625 h 2028825"/>
                  <a:gd name="connsiteX9" fmla="*/ 1876425 w 3590925"/>
                  <a:gd name="connsiteY9" fmla="*/ 1457325 h 2028825"/>
                  <a:gd name="connsiteX10" fmla="*/ 1390650 w 3590925"/>
                  <a:gd name="connsiteY10" fmla="*/ 1647825 h 2028825"/>
                  <a:gd name="connsiteX11" fmla="*/ 0 w 3590925"/>
                  <a:gd name="connsiteY11" fmla="*/ 2028825 h 202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90925" h="2028825">
                    <a:moveTo>
                      <a:pt x="3590925" y="0"/>
                    </a:moveTo>
                    <a:cubicBezTo>
                      <a:pt x="3560762" y="47625"/>
                      <a:pt x="3530600" y="95250"/>
                      <a:pt x="3514725" y="123825"/>
                    </a:cubicBezTo>
                    <a:cubicBezTo>
                      <a:pt x="3498850" y="152400"/>
                      <a:pt x="3500438" y="158750"/>
                      <a:pt x="3495675" y="171450"/>
                    </a:cubicBezTo>
                    <a:cubicBezTo>
                      <a:pt x="3490912" y="184150"/>
                      <a:pt x="3487737" y="182563"/>
                      <a:pt x="3486150" y="200025"/>
                    </a:cubicBezTo>
                    <a:cubicBezTo>
                      <a:pt x="3484563" y="217487"/>
                      <a:pt x="3522662" y="234950"/>
                      <a:pt x="3486150" y="276225"/>
                    </a:cubicBezTo>
                    <a:cubicBezTo>
                      <a:pt x="3449638" y="317500"/>
                      <a:pt x="3324225" y="396875"/>
                      <a:pt x="3267075" y="447675"/>
                    </a:cubicBezTo>
                    <a:cubicBezTo>
                      <a:pt x="3209925" y="498475"/>
                      <a:pt x="3224212" y="501650"/>
                      <a:pt x="3143250" y="581025"/>
                    </a:cubicBezTo>
                    <a:cubicBezTo>
                      <a:pt x="3062288" y="660400"/>
                      <a:pt x="2913063" y="822325"/>
                      <a:pt x="2781300" y="923925"/>
                    </a:cubicBezTo>
                    <a:cubicBezTo>
                      <a:pt x="2649538" y="1025525"/>
                      <a:pt x="2503488" y="1101725"/>
                      <a:pt x="2352675" y="1190625"/>
                    </a:cubicBezTo>
                    <a:cubicBezTo>
                      <a:pt x="2201862" y="1279525"/>
                      <a:pt x="2036763" y="1381125"/>
                      <a:pt x="1876425" y="1457325"/>
                    </a:cubicBezTo>
                    <a:cubicBezTo>
                      <a:pt x="1716088" y="1533525"/>
                      <a:pt x="1703388" y="1552575"/>
                      <a:pt x="1390650" y="1647825"/>
                    </a:cubicBezTo>
                    <a:cubicBezTo>
                      <a:pt x="1077912" y="1743075"/>
                      <a:pt x="538956" y="1885950"/>
                      <a:pt x="0" y="2028825"/>
                    </a:cubicBezTo>
                  </a:path>
                </a:pathLst>
              </a:custGeom>
              <a:ln w="82550">
                <a:solidFill>
                  <a:srgbClr val="FF0000"/>
                </a:solidFill>
                <a:tailEnd type="stealth"/>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CA"/>
              </a:p>
            </p:txBody>
          </p:sp>
          <p:sp>
            <p:nvSpPr>
              <p:cNvPr id="8" name="Freeform 7"/>
              <p:cNvSpPr/>
              <p:nvPr/>
            </p:nvSpPr>
            <p:spPr>
              <a:xfrm>
                <a:off x="1219200" y="4229100"/>
                <a:ext cx="1143000" cy="1485900"/>
              </a:xfrm>
              <a:custGeom>
                <a:avLst/>
                <a:gdLst>
                  <a:gd name="connsiteX0" fmla="*/ 1068387 w 1068387"/>
                  <a:gd name="connsiteY0" fmla="*/ 0 h 1573212"/>
                  <a:gd name="connsiteX1" fmla="*/ 792162 w 1068387"/>
                  <a:gd name="connsiteY1" fmla="*/ 104775 h 1573212"/>
                  <a:gd name="connsiteX2" fmla="*/ 515937 w 1068387"/>
                  <a:gd name="connsiteY2" fmla="*/ 323850 h 1573212"/>
                  <a:gd name="connsiteX3" fmla="*/ 344487 w 1068387"/>
                  <a:gd name="connsiteY3" fmla="*/ 504825 h 1573212"/>
                  <a:gd name="connsiteX4" fmla="*/ 144462 w 1068387"/>
                  <a:gd name="connsiteY4" fmla="*/ 819150 h 1573212"/>
                  <a:gd name="connsiteX5" fmla="*/ 20637 w 1068387"/>
                  <a:gd name="connsiteY5" fmla="*/ 1457325 h 1573212"/>
                  <a:gd name="connsiteX6" fmla="*/ 20637 w 1068387"/>
                  <a:gd name="connsiteY6" fmla="*/ 1514475 h 157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8387" h="1573212">
                    <a:moveTo>
                      <a:pt x="1068387" y="0"/>
                    </a:moveTo>
                    <a:cubicBezTo>
                      <a:pt x="976312" y="25400"/>
                      <a:pt x="884237" y="50800"/>
                      <a:pt x="792162" y="104775"/>
                    </a:cubicBezTo>
                    <a:cubicBezTo>
                      <a:pt x="700087" y="158750"/>
                      <a:pt x="590550" y="257175"/>
                      <a:pt x="515937" y="323850"/>
                    </a:cubicBezTo>
                    <a:cubicBezTo>
                      <a:pt x="441325" y="390525"/>
                      <a:pt x="406399" y="422275"/>
                      <a:pt x="344487" y="504825"/>
                    </a:cubicBezTo>
                    <a:cubicBezTo>
                      <a:pt x="282575" y="587375"/>
                      <a:pt x="198437" y="660400"/>
                      <a:pt x="144462" y="819150"/>
                    </a:cubicBezTo>
                    <a:cubicBezTo>
                      <a:pt x="90487" y="977900"/>
                      <a:pt x="41274" y="1341438"/>
                      <a:pt x="20637" y="1457325"/>
                    </a:cubicBezTo>
                    <a:cubicBezTo>
                      <a:pt x="0" y="1573212"/>
                      <a:pt x="10318" y="1543843"/>
                      <a:pt x="20637" y="1514475"/>
                    </a:cubicBezTo>
                  </a:path>
                </a:pathLst>
              </a:custGeom>
              <a:ln w="82550">
                <a:solidFill>
                  <a:srgbClr val="FF0000"/>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solidFill>
                    <a:srgbClr val="FF0000"/>
                  </a:solidFill>
                </a:endParaRPr>
              </a:p>
            </p:txBody>
          </p:sp>
          <p:sp>
            <p:nvSpPr>
              <p:cNvPr id="9" name="Oval 8"/>
              <p:cNvSpPr/>
              <p:nvPr/>
            </p:nvSpPr>
            <p:spPr>
              <a:xfrm>
                <a:off x="2286000" y="3886200"/>
                <a:ext cx="914400" cy="685800"/>
              </a:xfrm>
              <a:prstGeom prst="ellipse">
                <a:avLst/>
              </a:prstGeom>
              <a:noFill/>
              <a:ln w="76200">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676400" y="4572000"/>
                <a:ext cx="1066800" cy="461665"/>
              </a:xfrm>
              <a:prstGeom prst="rect">
                <a:avLst/>
              </a:prstGeom>
              <a:noFill/>
            </p:spPr>
            <p:txBody>
              <a:bodyPr wrap="square" rtlCol="0">
                <a:spAutoFit/>
              </a:bodyPr>
              <a:lstStyle/>
              <a:p>
                <a:r>
                  <a:rPr lang="en-US" sz="2400" b="1" dirty="0" smtClean="0">
                    <a:solidFill>
                      <a:srgbClr val="000000"/>
                    </a:solidFill>
                    <a:effectLst>
                      <a:outerShdw blurRad="38100" dist="38100" dir="2700000" algn="tl">
                        <a:srgbClr val="000000">
                          <a:alpha val="43137"/>
                        </a:srgbClr>
                      </a:outerShdw>
                    </a:effectLst>
                  </a:rPr>
                  <a:t>Egypt</a:t>
                </a:r>
                <a:endParaRPr lang="en-CA" sz="2400" b="1" dirty="0">
                  <a:solidFill>
                    <a:srgbClr val="000000"/>
                  </a:solidFill>
                  <a:effectLst>
                    <a:outerShdw blurRad="38100" dist="38100" dir="2700000" algn="tl">
                      <a:srgbClr val="000000">
                        <a:alpha val="43137"/>
                      </a:srgbClr>
                    </a:outerShdw>
                  </a:effectLst>
                </a:endParaRPr>
              </a:p>
            </p:txBody>
          </p:sp>
        </p:grpSp>
        <p:pic>
          <p:nvPicPr>
            <p:cNvPr id="12" name="Picture 7" descr="Feet walking"/>
            <p:cNvPicPr>
              <a:picLocks noChangeAspect="1" noChangeArrowheads="1"/>
            </p:cNvPicPr>
            <p:nvPr/>
          </p:nvPicPr>
          <p:blipFill>
            <a:blip r:embed="rId4">
              <a:lum contrast="30000"/>
            </a:blip>
            <a:srcRect/>
            <a:stretch>
              <a:fillRect/>
            </a:stretch>
          </p:blipFill>
          <p:spPr bwMode="auto">
            <a:xfrm flipH="1">
              <a:off x="2819400" y="2438400"/>
              <a:ext cx="2133600" cy="1706880"/>
            </a:xfrm>
            <a:prstGeom prst="ellipse">
              <a:avLst/>
            </a:prstGeom>
            <a:ln>
              <a:noFill/>
            </a:ln>
            <a:effectLst>
              <a:softEdge rad="112500"/>
            </a:effectLst>
          </p:spPr>
        </p:pic>
        <p:sp>
          <p:nvSpPr>
            <p:cNvPr id="13" name="TextBox 12"/>
            <p:cNvSpPr txBox="1"/>
            <p:nvPr/>
          </p:nvSpPr>
          <p:spPr>
            <a:xfrm>
              <a:off x="838200" y="1524000"/>
              <a:ext cx="3886200" cy="1261884"/>
            </a:xfrm>
            <a:prstGeom prst="rect">
              <a:avLst/>
            </a:prstGeom>
            <a:solidFill>
              <a:srgbClr val="0000CC"/>
            </a:solidFill>
            <a:scene3d>
              <a:camera prst="orthographicFront"/>
              <a:lightRig rig="threePt" dir="t"/>
            </a:scene3d>
            <a:sp3d>
              <a:bevelT/>
            </a:sp3d>
          </p:spPr>
          <p:txBody>
            <a:bodyPr wrap="square" rtlCol="0">
              <a:spAutoFit/>
            </a:bodyPr>
            <a:lstStyle/>
            <a:p>
              <a:r>
                <a:rPr lang="en-US" sz="2200" b="1" dirty="0" smtClean="0">
                  <a:solidFill>
                    <a:schemeClr val="bg1"/>
                  </a:solidFill>
                  <a:effectLst>
                    <a:outerShdw blurRad="38100" dist="38100" dir="2700000" algn="tl">
                      <a:srgbClr val="000000">
                        <a:alpha val="43137"/>
                      </a:srgbClr>
                    </a:outerShdw>
                  </a:effectLst>
                </a:rPr>
                <a:t>Egypt – No!  </a:t>
              </a:r>
              <a:r>
                <a:rPr lang="en-US" sz="2200" b="1" dirty="0" smtClean="0">
                  <a:solidFill>
                    <a:srgbClr val="FF99FF"/>
                  </a:solidFill>
                  <a:effectLst>
                    <a:outerShdw blurRad="38100" dist="38100" dir="2700000" algn="tl">
                      <a:srgbClr val="000000">
                        <a:alpha val="43137"/>
                      </a:srgbClr>
                    </a:outerShdw>
                  </a:effectLst>
                </a:rPr>
                <a:t>Babylon – Yes!</a:t>
              </a:r>
            </a:p>
            <a:p>
              <a:r>
                <a:rPr lang="en-US" sz="2200" b="1" dirty="0" smtClean="0">
                  <a:solidFill>
                    <a:srgbClr val="FFFF00"/>
                  </a:solidFill>
                  <a:effectLst>
                    <a:outerShdw blurRad="38100" dist="38100" dir="2700000" algn="tl">
                      <a:srgbClr val="000000">
                        <a:alpha val="43137"/>
                      </a:srgbClr>
                    </a:outerShdw>
                  </a:effectLst>
                </a:rPr>
                <a:t>Jer. 43: 8;   44: 13, 14,  28*</a:t>
              </a:r>
            </a:p>
            <a:p>
              <a:endParaRPr lang="en-US" sz="1000" b="1" dirty="0" smtClean="0">
                <a:solidFill>
                  <a:schemeClr val="bg1"/>
                </a:solidFill>
                <a:effectLst>
                  <a:outerShdw blurRad="38100" dist="38100" dir="2700000" algn="tl">
                    <a:srgbClr val="000000">
                      <a:alpha val="43137"/>
                    </a:srgbClr>
                  </a:outerShdw>
                </a:effectLst>
              </a:endParaRPr>
            </a:p>
            <a:p>
              <a:r>
                <a:rPr lang="en-US" sz="2200" b="1" dirty="0" smtClean="0">
                  <a:solidFill>
                    <a:schemeClr val="bg1"/>
                  </a:solidFill>
                  <a:effectLst>
                    <a:outerShdw blurRad="38100" dist="38100" dir="2700000" algn="tl">
                      <a:srgbClr val="000000">
                        <a:alpha val="43137"/>
                      </a:srgbClr>
                    </a:outerShdw>
                  </a:effectLst>
                </a:rPr>
                <a:t>But!  </a:t>
              </a:r>
              <a:r>
                <a:rPr lang="en-US" sz="2200" b="1" dirty="0" smtClean="0">
                  <a:solidFill>
                    <a:srgbClr val="FFFF00"/>
                  </a:solidFill>
                  <a:effectLst>
                    <a:outerShdw blurRad="38100" dist="38100" dir="2700000" algn="tl">
                      <a:srgbClr val="000000">
                        <a:alpha val="43137"/>
                      </a:srgbClr>
                    </a:outerShdw>
                  </a:effectLst>
                </a:rPr>
                <a:t>Jer. 27: 17;   29: 4 - 7  </a:t>
              </a:r>
              <a:endParaRPr lang="en-CA" sz="2200" b="1" dirty="0">
                <a:solidFill>
                  <a:srgbClr val="FFFF00"/>
                </a:solidFill>
                <a:effectLst>
                  <a:outerShdw blurRad="38100" dist="38100" dir="2700000" algn="tl">
                    <a:srgbClr val="000000">
                      <a:alpha val="43137"/>
                    </a:srgbClr>
                  </a:outerShdw>
                </a:effectLst>
              </a:endParaRPr>
            </a:p>
          </p:txBody>
        </p:sp>
        <p:pic>
          <p:nvPicPr>
            <p:cNvPr id="14" name="Picture 17" descr="Moses Egypt slaves 2"/>
            <p:cNvPicPr>
              <a:picLocks noChangeAspect="1" noChangeArrowheads="1"/>
            </p:cNvPicPr>
            <p:nvPr/>
          </p:nvPicPr>
          <p:blipFill>
            <a:blip r:embed="rId5">
              <a:lum bright="6000" contrast="30000"/>
            </a:blip>
            <a:srcRect/>
            <a:stretch>
              <a:fillRect/>
            </a:stretch>
          </p:blipFill>
          <p:spPr bwMode="auto">
            <a:xfrm>
              <a:off x="3915670" y="4416228"/>
              <a:ext cx="2218640" cy="2065877"/>
            </a:xfrm>
            <a:prstGeom prst="rect">
              <a:avLst/>
            </a:prstGeom>
            <a:ln>
              <a:noFill/>
            </a:ln>
            <a:effectLst>
              <a:softEdge rad="112500"/>
            </a:effectLst>
          </p:spPr>
        </p:pic>
      </p:grpSp>
      <p:pic>
        <p:nvPicPr>
          <p:cNvPr id="4" name="Picture 1"/>
          <p:cNvPicPr>
            <a:picLocks noChangeAspect="1" noChangeArrowheads="1"/>
          </p:cNvPicPr>
          <p:nvPr/>
        </p:nvPicPr>
        <p:blipFill>
          <a:blip r:embed="rId6" cstate="print">
            <a:clrChange>
              <a:clrFrom>
                <a:srgbClr val="FFFFFF"/>
              </a:clrFrom>
              <a:clrTo>
                <a:srgbClr val="FFFFFF">
                  <a:alpha val="0"/>
                </a:srgbClr>
              </a:clrTo>
            </a:clrChange>
            <a:lum bright="10000" contrast="10000"/>
          </a:blip>
          <a:srcRect/>
          <a:stretch>
            <a:fillRect/>
          </a:stretch>
        </p:blipFill>
        <p:spPr bwMode="auto">
          <a:xfrm>
            <a:off x="7015716" y="990600"/>
            <a:ext cx="2128284" cy="2614749"/>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2" name="Picture 4" descr="http://images.jupiterimages.com/common/detail/77/78/23297877.jpg"/>
          <p:cNvPicPr>
            <a:picLocks noChangeAspect="1" noChangeArrowheads="1"/>
          </p:cNvPicPr>
          <p:nvPr/>
        </p:nvPicPr>
        <p:blipFill>
          <a:blip r:embed="rId4">
            <a:clrChange>
              <a:clrFrom>
                <a:srgbClr val="FFFFFF"/>
              </a:clrFrom>
              <a:clrTo>
                <a:srgbClr val="FFFFFF">
                  <a:alpha val="0"/>
                </a:srgbClr>
              </a:clrTo>
            </a:clrChange>
            <a:duotone>
              <a:prstClr val="black"/>
              <a:schemeClr val="accent2">
                <a:tint val="45000"/>
                <a:satMod val="400000"/>
              </a:schemeClr>
            </a:duotone>
            <a:lum bright="-20000" contrast="10000"/>
          </a:blip>
          <a:srcRect/>
          <a:stretch>
            <a:fillRect/>
          </a:stretch>
        </p:blipFill>
        <p:spPr bwMode="auto">
          <a:xfrm>
            <a:off x="0" y="1476375"/>
            <a:ext cx="8686800" cy="1952625"/>
          </a:xfrm>
          <a:prstGeom prst="rect">
            <a:avLst/>
          </a:prstGeom>
          <a:noFill/>
        </p:spPr>
      </p:pic>
      <p:sp>
        <p:nvSpPr>
          <p:cNvPr id="3" name="Rectangle 2"/>
          <p:cNvSpPr/>
          <p:nvPr/>
        </p:nvSpPr>
        <p:spPr>
          <a:xfrm>
            <a:off x="1066800" y="1967652"/>
            <a:ext cx="4495800" cy="1261323"/>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400" dirty="0" smtClean="0">
                <a:solidFill>
                  <a:srgbClr val="000000"/>
                </a:solidFill>
                <a:effectLst>
                  <a:outerShdw blurRad="38100" dist="38100" dir="2700000" algn="tl">
                    <a:srgbClr val="000000">
                      <a:alpha val="43137"/>
                    </a:srgbClr>
                  </a:outerShdw>
                </a:effectLst>
                <a:latin typeface="Arial Black" pitchFamily="34" charset="0"/>
              </a:rPr>
              <a:t>Jeremiah &amp; Babylon </a:t>
            </a:r>
            <a:endParaRPr lang="en-US" sz="4400" dirty="0">
              <a:solidFill>
                <a:srgbClr val="000000"/>
              </a:solidFill>
              <a:effectLst>
                <a:outerShdw blurRad="38100" dist="38100" dir="2700000" algn="tl">
                  <a:srgbClr val="000000">
                    <a:alpha val="43137"/>
                  </a:srgbClr>
                </a:outerShdw>
              </a:effectLst>
              <a:latin typeface="Arial Black"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chemeClr val="tx1"/>
            </a:gs>
            <a:gs pos="100000">
              <a:schemeClr val="tx1">
                <a:gamma/>
                <a:shade val="46275"/>
                <a:invGamma/>
              </a:schemeClr>
            </a:gs>
          </a:gsLst>
          <a:lin ang="5400000" scaled="1"/>
        </a:gradFill>
        <a:effectLst/>
      </p:bgPr>
    </p:bg>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304800" y="685800"/>
            <a:ext cx="8561388" cy="396875"/>
          </a:xfrm>
          <a:prstGeom prst="rect">
            <a:avLst/>
          </a:prstGeom>
          <a:gradFill rotWithShape="1">
            <a:gsLst>
              <a:gs pos="0">
                <a:schemeClr val="bg2"/>
              </a:gs>
              <a:gs pos="50000">
                <a:schemeClr val="bg2">
                  <a:gamma/>
                  <a:tint val="0"/>
                  <a:invGamma/>
                </a:schemeClr>
              </a:gs>
              <a:gs pos="100000">
                <a:schemeClr val="bg2"/>
              </a:gs>
            </a:gsLst>
            <a:lin ang="5400000" scaled="1"/>
          </a:gradFill>
          <a:ln w="9525">
            <a:noFill/>
            <a:miter lim="800000"/>
            <a:headEnd/>
            <a:tailEnd/>
          </a:ln>
          <a:effectLst/>
        </p:spPr>
        <p:txBody>
          <a:bodyPr>
            <a:spAutoFit/>
          </a:bodyPr>
          <a:lstStyle/>
          <a:p>
            <a:pPr>
              <a:spcBef>
                <a:spcPct val="50000"/>
              </a:spcBef>
              <a:defRPr/>
            </a:pPr>
            <a:r>
              <a:rPr lang="en-US" sz="2000" b="1">
                <a:solidFill>
                  <a:srgbClr val="3333FF"/>
                </a:solidFill>
                <a:effectLst>
                  <a:outerShdw blurRad="38100" dist="38100" dir="2700000" algn="tl">
                    <a:srgbClr val="FFFFFF"/>
                  </a:outerShdw>
                </a:effectLst>
              </a:rPr>
              <a:t>            680 </a:t>
            </a:r>
            <a:r>
              <a:rPr lang="en-US" sz="2000" b="1">
                <a:solidFill>
                  <a:schemeClr val="bg2"/>
                </a:solidFill>
                <a:effectLst>
                  <a:outerShdw blurRad="38100" dist="38100" dir="2700000" algn="tl">
                    <a:srgbClr val="FFFFFF"/>
                  </a:outerShdw>
                </a:effectLst>
              </a:rPr>
              <a:t>BC</a:t>
            </a:r>
            <a:r>
              <a:rPr lang="en-US" sz="2000" b="1">
                <a:solidFill>
                  <a:srgbClr val="3333FF"/>
                </a:solidFill>
                <a:effectLst>
                  <a:outerShdw blurRad="38100" dist="38100" dir="2700000" algn="tl">
                    <a:srgbClr val="FFFFFF"/>
                  </a:outerShdw>
                </a:effectLst>
              </a:rPr>
              <a:t>     660       640                 620</a:t>
            </a:r>
            <a:r>
              <a:rPr lang="en-US" sz="2000" b="1">
                <a:solidFill>
                  <a:schemeClr val="accent1"/>
                </a:solidFill>
                <a:effectLst>
                  <a:outerShdw blurRad="38100" dist="38100" dir="2700000" algn="tl">
                    <a:srgbClr val="FFFFFF"/>
                  </a:outerShdw>
                </a:effectLst>
              </a:rPr>
              <a:t>      610         600  597   586</a:t>
            </a:r>
          </a:p>
        </p:txBody>
      </p:sp>
      <p:graphicFrame>
        <p:nvGraphicFramePr>
          <p:cNvPr id="13315" name="Group 3"/>
          <p:cNvGraphicFramePr>
            <a:graphicFrameLocks noGrp="1"/>
          </p:cNvGraphicFramePr>
          <p:nvPr/>
        </p:nvGraphicFramePr>
        <p:xfrm>
          <a:off x="44450" y="1528763"/>
          <a:ext cx="5461000" cy="1120775"/>
        </p:xfrm>
        <a:graphic>
          <a:graphicData uri="http://schemas.openxmlformats.org/drawingml/2006/table">
            <a:tbl>
              <a:tblPr/>
              <a:tblGrid>
                <a:gridCol w="1528763"/>
                <a:gridCol w="2389187"/>
                <a:gridCol w="1543050"/>
              </a:tblGrid>
              <a:tr h="1120775">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sz="1800" b="1" i="0" u="none" strike="noStrike" cap="none" normalizeH="0" baseline="0" smtClean="0">
                          <a:ln>
                            <a:noFill/>
                          </a:ln>
                          <a:solidFill>
                            <a:schemeClr val="bg2"/>
                          </a:solidFill>
                          <a:effectLst>
                            <a:outerShdw blurRad="38100" dist="38100" dir="2700000" algn="tl">
                              <a:srgbClr val="FFFFFF"/>
                            </a:outerShdw>
                          </a:effectLst>
                          <a:latin typeface="Arial" charset="0"/>
                        </a:rPr>
                        <a:t>Kings</a:t>
                      </a:r>
                    </a:p>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sz="1800" b="1" i="0" u="none" strike="noStrike" cap="none" normalizeH="0" baseline="0" smtClean="0">
                          <a:ln>
                            <a:noFill/>
                          </a:ln>
                          <a:solidFill>
                            <a:schemeClr val="bg2"/>
                          </a:solidFill>
                          <a:effectLst>
                            <a:outerShdw blurRad="38100" dist="38100" dir="2700000" algn="tl">
                              <a:srgbClr val="FFFFFF"/>
                            </a:outerShdw>
                          </a:effectLst>
                          <a:latin typeface="Arial" charset="0"/>
                        </a:rPr>
                        <a:t>Of</a:t>
                      </a:r>
                    </a:p>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sz="1800" b="1" i="0" u="none" strike="noStrike" cap="none" normalizeH="0" baseline="0" smtClean="0">
                          <a:ln>
                            <a:noFill/>
                          </a:ln>
                          <a:solidFill>
                            <a:schemeClr val="bg2"/>
                          </a:solidFill>
                          <a:effectLst>
                            <a:outerShdw blurRad="38100" dist="38100" dir="2700000" algn="tl">
                              <a:srgbClr val="FFFFFF"/>
                            </a:outerShdw>
                          </a:effectLst>
                          <a:latin typeface="Arial" charset="0"/>
                        </a:rPr>
                        <a:t>Assyria</a:t>
                      </a:r>
                    </a:p>
                  </a:txBody>
                  <a:tcPr horzOverflow="overflow">
                    <a:lnL w="12700" cap="flat" cmpd="sng" algn="ctr">
                      <a:solidFill>
                        <a:srgbClr val="000000"/>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9933FF"/>
                        </a:gs>
                        <a:gs pos="50000">
                          <a:srgbClr val="9933FF">
                            <a:gamma/>
                            <a:tint val="12549"/>
                            <a:invGamma/>
                          </a:srgbClr>
                        </a:gs>
                        <a:gs pos="100000">
                          <a:srgbClr val="9933FF"/>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9933FF"/>
                        </a:gs>
                        <a:gs pos="50000">
                          <a:srgbClr val="6666FF"/>
                        </a:gs>
                        <a:gs pos="100000">
                          <a:srgbClr val="9933FF"/>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9933FF"/>
                        </a:gs>
                        <a:gs pos="50000">
                          <a:srgbClr val="6666FF"/>
                        </a:gs>
                        <a:gs pos="100000">
                          <a:srgbClr val="9933FF"/>
                        </a:gs>
                      </a:gsLst>
                      <a:lin ang="5400000" scaled="1"/>
                    </a:gradFill>
                  </a:tcPr>
                </a:tc>
              </a:tr>
            </a:tbl>
          </a:graphicData>
        </a:graphic>
      </p:graphicFrame>
      <p:sp>
        <p:nvSpPr>
          <p:cNvPr id="13327" name="Text Box 15"/>
          <p:cNvSpPr txBox="1">
            <a:spLocks noChangeArrowheads="1"/>
          </p:cNvSpPr>
          <p:nvPr/>
        </p:nvSpPr>
        <p:spPr bwMode="auto">
          <a:xfrm>
            <a:off x="2009775" y="1784350"/>
            <a:ext cx="1676400" cy="366713"/>
          </a:xfrm>
          <a:prstGeom prst="rect">
            <a:avLst/>
          </a:prstGeom>
          <a:noFill/>
          <a:ln w="9525">
            <a:noFill/>
            <a:miter lim="800000"/>
            <a:headEnd/>
            <a:tailEnd/>
          </a:ln>
          <a:effectLst>
            <a:outerShdw dist="17961" dir="2700000" algn="ctr" rotWithShape="0">
              <a:schemeClr val="bg2"/>
            </a:outerShdw>
          </a:effectLst>
        </p:spPr>
        <p:txBody>
          <a:bodyPr>
            <a:spAutoFit/>
          </a:bodyPr>
          <a:lstStyle/>
          <a:p>
            <a:pPr>
              <a:spcBef>
                <a:spcPct val="50000"/>
              </a:spcBef>
              <a:defRPr/>
            </a:pPr>
            <a:r>
              <a:rPr lang="en-US" b="1">
                <a:solidFill>
                  <a:srgbClr val="FFFF00"/>
                </a:solidFill>
              </a:rPr>
              <a:t>Ashurbanipal</a:t>
            </a:r>
          </a:p>
        </p:txBody>
      </p:sp>
      <p:graphicFrame>
        <p:nvGraphicFramePr>
          <p:cNvPr id="13328" name="Group 16"/>
          <p:cNvGraphicFramePr>
            <a:graphicFrameLocks noGrp="1"/>
          </p:cNvGraphicFramePr>
          <p:nvPr/>
        </p:nvGraphicFramePr>
        <p:xfrm>
          <a:off x="47625" y="4854575"/>
          <a:ext cx="8639175" cy="1127760"/>
        </p:xfrm>
        <a:graphic>
          <a:graphicData uri="http://schemas.openxmlformats.org/drawingml/2006/table">
            <a:tbl>
              <a:tblPr/>
              <a:tblGrid>
                <a:gridCol w="1095375"/>
                <a:gridCol w="7543800"/>
              </a:tblGrid>
              <a:tr h="1117600">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sz="2000" b="1" i="0" u="none" strike="noStrike" cap="none" normalizeH="0" baseline="0" smtClean="0">
                          <a:ln>
                            <a:noFill/>
                          </a:ln>
                          <a:solidFill>
                            <a:schemeClr val="bg2"/>
                          </a:solidFill>
                          <a:effectLst>
                            <a:outerShdw blurRad="38100" dist="38100" dir="2700000" algn="tl">
                              <a:srgbClr val="FFFFFF"/>
                            </a:outerShdw>
                          </a:effectLst>
                          <a:latin typeface="Arial" charset="0"/>
                        </a:rPr>
                        <a:t>Kings</a:t>
                      </a:r>
                    </a:p>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sz="2000" b="1" i="0" u="none" strike="noStrike" cap="none" normalizeH="0" baseline="0" smtClean="0">
                          <a:ln>
                            <a:noFill/>
                          </a:ln>
                          <a:solidFill>
                            <a:schemeClr val="bg2"/>
                          </a:solidFill>
                          <a:effectLst>
                            <a:outerShdw blurRad="38100" dist="38100" dir="2700000" algn="tl">
                              <a:srgbClr val="FFFFFF"/>
                            </a:outerShdw>
                          </a:effectLst>
                          <a:latin typeface="Arial" charset="0"/>
                        </a:rPr>
                        <a:t>Of</a:t>
                      </a:r>
                    </a:p>
                    <a:p>
                      <a:pPr marL="0" marR="0" lvl="0" indent="0" algn="ctr" defTabSz="914400" rtl="0" eaLnBrk="1" fontAlgn="base" latinLnBrk="0" hangingPunct="1">
                        <a:lnSpc>
                          <a:spcPct val="100000"/>
                        </a:lnSpc>
                        <a:spcBef>
                          <a:spcPct val="20000"/>
                        </a:spcBef>
                        <a:spcAft>
                          <a:spcPct val="0"/>
                        </a:spcAft>
                        <a:buClr>
                          <a:schemeClr val="accent1"/>
                        </a:buClr>
                        <a:buSzTx/>
                        <a:buFontTx/>
                        <a:buNone/>
                        <a:tabLst/>
                      </a:pPr>
                      <a:r>
                        <a:rPr kumimoji="0" lang="en-US" sz="2000" b="1" i="0" u="none" strike="noStrike" cap="none" normalizeH="0" baseline="0" smtClean="0">
                          <a:ln>
                            <a:noFill/>
                          </a:ln>
                          <a:solidFill>
                            <a:schemeClr val="bg2"/>
                          </a:solidFill>
                          <a:effectLst>
                            <a:outerShdw blurRad="38100" dist="38100" dir="2700000" algn="tl">
                              <a:srgbClr val="FFFFFF"/>
                            </a:outerShdw>
                          </a:effectLst>
                          <a:latin typeface="Arial" charset="0"/>
                        </a:rPr>
                        <a:t>JUDAH</a:t>
                      </a:r>
                    </a:p>
                  </a:txBody>
                  <a:tcPr horzOverflow="overflow">
                    <a:lnL w="12700" cap="flat" cmpd="sng" algn="ctr">
                      <a:solidFill>
                        <a:srgbClr val="000000"/>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0066FF"/>
                        </a:gs>
                        <a:gs pos="50000">
                          <a:srgbClr val="66CCFF"/>
                        </a:gs>
                        <a:gs pos="100000">
                          <a:srgbClr val="0066FF"/>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0066FF"/>
                        </a:gs>
                        <a:gs pos="50000">
                          <a:srgbClr val="66CCFF"/>
                        </a:gs>
                        <a:gs pos="100000">
                          <a:srgbClr val="0066FF"/>
                        </a:gs>
                      </a:gsLst>
                      <a:lin ang="5400000" scaled="1"/>
                    </a:gradFill>
                  </a:tcPr>
                </a:tc>
              </a:tr>
            </a:tbl>
          </a:graphicData>
        </a:graphic>
      </p:graphicFrame>
      <p:sp>
        <p:nvSpPr>
          <p:cNvPr id="13336" name="Text Box 24"/>
          <p:cNvSpPr txBox="1">
            <a:spLocks noChangeArrowheads="1"/>
          </p:cNvSpPr>
          <p:nvPr/>
        </p:nvSpPr>
        <p:spPr bwMode="auto">
          <a:xfrm>
            <a:off x="4048125" y="5268913"/>
            <a:ext cx="1147763" cy="366712"/>
          </a:xfrm>
          <a:prstGeom prst="rect">
            <a:avLst/>
          </a:prstGeom>
          <a:gradFill rotWithShape="1">
            <a:gsLst>
              <a:gs pos="0">
                <a:srgbClr val="66FFFF">
                  <a:gamma/>
                  <a:shade val="72941"/>
                  <a:invGamma/>
                </a:srgbClr>
              </a:gs>
              <a:gs pos="50000">
                <a:srgbClr val="66FFFF"/>
              </a:gs>
              <a:gs pos="100000">
                <a:srgbClr val="66FFFF">
                  <a:gamma/>
                  <a:shade val="72941"/>
                  <a:invGamma/>
                </a:srgbClr>
              </a:gs>
            </a:gsLst>
            <a:lin ang="5400000" scaled="1"/>
          </a:gradFill>
          <a:ln w="9525">
            <a:noFill/>
            <a:miter lim="800000"/>
            <a:headEnd/>
            <a:tailEnd/>
          </a:ln>
          <a:effectLst>
            <a:outerShdw dist="107763" dir="2700000" algn="ctr" rotWithShape="0">
              <a:schemeClr val="bg2">
                <a:alpha val="50000"/>
              </a:schemeClr>
            </a:outerShdw>
          </a:effectLst>
        </p:spPr>
        <p:txBody>
          <a:bodyPr>
            <a:spAutoFit/>
          </a:bodyPr>
          <a:lstStyle/>
          <a:p>
            <a:pPr>
              <a:spcBef>
                <a:spcPct val="50000"/>
              </a:spcBef>
              <a:defRPr/>
            </a:pPr>
            <a:r>
              <a:rPr lang="en-US" b="1">
                <a:solidFill>
                  <a:schemeClr val="bg2"/>
                </a:solidFill>
              </a:rPr>
              <a:t>Josiah</a:t>
            </a:r>
          </a:p>
        </p:txBody>
      </p:sp>
      <p:sp>
        <p:nvSpPr>
          <p:cNvPr id="9239" name="Line 25"/>
          <p:cNvSpPr>
            <a:spLocks noChangeShapeType="1"/>
          </p:cNvSpPr>
          <p:nvPr/>
        </p:nvSpPr>
        <p:spPr bwMode="auto">
          <a:xfrm>
            <a:off x="3438525" y="4857750"/>
            <a:ext cx="19050" cy="1123950"/>
          </a:xfrm>
          <a:prstGeom prst="line">
            <a:avLst/>
          </a:prstGeom>
          <a:noFill/>
          <a:ln w="19050">
            <a:solidFill>
              <a:schemeClr val="bg2"/>
            </a:solidFill>
            <a:round/>
            <a:headEnd/>
            <a:tailEnd/>
          </a:ln>
        </p:spPr>
        <p:txBody>
          <a:bodyPr/>
          <a:lstStyle/>
          <a:p>
            <a:endParaRPr lang="en-US"/>
          </a:p>
        </p:txBody>
      </p:sp>
      <p:sp>
        <p:nvSpPr>
          <p:cNvPr id="9240" name="Line 26"/>
          <p:cNvSpPr>
            <a:spLocks noChangeShapeType="1"/>
          </p:cNvSpPr>
          <p:nvPr/>
        </p:nvSpPr>
        <p:spPr bwMode="auto">
          <a:xfrm>
            <a:off x="7543800" y="4876800"/>
            <a:ext cx="4763" cy="1104900"/>
          </a:xfrm>
          <a:prstGeom prst="line">
            <a:avLst/>
          </a:prstGeom>
          <a:noFill/>
          <a:ln w="19050">
            <a:solidFill>
              <a:schemeClr val="bg2"/>
            </a:solidFill>
            <a:round/>
            <a:headEnd/>
            <a:tailEnd/>
          </a:ln>
        </p:spPr>
        <p:txBody>
          <a:bodyPr/>
          <a:lstStyle/>
          <a:p>
            <a:endParaRPr lang="en-US"/>
          </a:p>
        </p:txBody>
      </p:sp>
      <p:sp>
        <p:nvSpPr>
          <p:cNvPr id="9241" name="Line 27"/>
          <p:cNvSpPr>
            <a:spLocks noChangeShapeType="1"/>
          </p:cNvSpPr>
          <p:nvPr/>
        </p:nvSpPr>
        <p:spPr bwMode="auto">
          <a:xfrm>
            <a:off x="3724275" y="4852988"/>
            <a:ext cx="14288" cy="1131887"/>
          </a:xfrm>
          <a:prstGeom prst="line">
            <a:avLst/>
          </a:prstGeom>
          <a:noFill/>
          <a:ln w="19050">
            <a:solidFill>
              <a:schemeClr val="bg2"/>
            </a:solidFill>
            <a:round/>
            <a:headEnd/>
            <a:tailEnd/>
          </a:ln>
        </p:spPr>
        <p:txBody>
          <a:bodyPr/>
          <a:lstStyle/>
          <a:p>
            <a:endParaRPr lang="en-US"/>
          </a:p>
        </p:txBody>
      </p:sp>
      <p:sp>
        <p:nvSpPr>
          <p:cNvPr id="9242" name="Line 28"/>
          <p:cNvSpPr>
            <a:spLocks noChangeShapeType="1"/>
          </p:cNvSpPr>
          <p:nvPr/>
        </p:nvSpPr>
        <p:spPr bwMode="auto">
          <a:xfrm>
            <a:off x="6096000" y="4876800"/>
            <a:ext cx="9525" cy="1104900"/>
          </a:xfrm>
          <a:prstGeom prst="line">
            <a:avLst/>
          </a:prstGeom>
          <a:noFill/>
          <a:ln w="19050">
            <a:solidFill>
              <a:schemeClr val="bg2"/>
            </a:solidFill>
            <a:round/>
            <a:headEnd/>
            <a:tailEnd/>
          </a:ln>
        </p:spPr>
        <p:txBody>
          <a:bodyPr/>
          <a:lstStyle/>
          <a:p>
            <a:endParaRPr lang="en-US"/>
          </a:p>
        </p:txBody>
      </p:sp>
      <p:sp>
        <p:nvSpPr>
          <p:cNvPr id="9243" name="Text Box 29"/>
          <p:cNvSpPr txBox="1">
            <a:spLocks noChangeArrowheads="1"/>
          </p:cNvSpPr>
          <p:nvPr/>
        </p:nvSpPr>
        <p:spPr bwMode="auto">
          <a:xfrm rot="5400000">
            <a:off x="3159919" y="5298281"/>
            <a:ext cx="904875" cy="366713"/>
          </a:xfrm>
          <a:prstGeom prst="rect">
            <a:avLst/>
          </a:prstGeom>
          <a:noFill/>
          <a:ln w="9525">
            <a:noFill/>
            <a:miter lim="800000"/>
            <a:headEnd/>
            <a:tailEnd/>
          </a:ln>
        </p:spPr>
        <p:txBody>
          <a:bodyPr>
            <a:spAutoFit/>
          </a:bodyPr>
          <a:lstStyle/>
          <a:p>
            <a:pPr>
              <a:spcBef>
                <a:spcPct val="50000"/>
              </a:spcBef>
            </a:pPr>
            <a:r>
              <a:rPr lang="en-US" b="1">
                <a:solidFill>
                  <a:schemeClr val="bg2"/>
                </a:solidFill>
              </a:rPr>
              <a:t>Amon</a:t>
            </a:r>
          </a:p>
        </p:txBody>
      </p:sp>
      <p:sp>
        <p:nvSpPr>
          <p:cNvPr id="9244" name="Line 30"/>
          <p:cNvSpPr>
            <a:spLocks noChangeShapeType="1"/>
          </p:cNvSpPr>
          <p:nvPr/>
        </p:nvSpPr>
        <p:spPr bwMode="auto">
          <a:xfrm>
            <a:off x="6248400" y="4876800"/>
            <a:ext cx="4763" cy="1123950"/>
          </a:xfrm>
          <a:prstGeom prst="line">
            <a:avLst/>
          </a:prstGeom>
          <a:noFill/>
          <a:ln w="19050">
            <a:solidFill>
              <a:schemeClr val="bg2"/>
            </a:solidFill>
            <a:round/>
            <a:headEnd/>
            <a:tailEnd/>
          </a:ln>
        </p:spPr>
        <p:txBody>
          <a:bodyPr/>
          <a:lstStyle/>
          <a:p>
            <a:endParaRPr lang="en-US"/>
          </a:p>
        </p:txBody>
      </p:sp>
      <p:sp>
        <p:nvSpPr>
          <p:cNvPr id="9245" name="Text Box 31"/>
          <p:cNvSpPr txBox="1">
            <a:spLocks noChangeArrowheads="1"/>
          </p:cNvSpPr>
          <p:nvPr/>
        </p:nvSpPr>
        <p:spPr bwMode="auto">
          <a:xfrm>
            <a:off x="1828800" y="5257800"/>
            <a:ext cx="1382713" cy="366713"/>
          </a:xfrm>
          <a:prstGeom prst="rect">
            <a:avLst/>
          </a:prstGeom>
          <a:noFill/>
          <a:ln w="9525">
            <a:noFill/>
            <a:miter lim="800000"/>
            <a:headEnd/>
            <a:tailEnd/>
          </a:ln>
        </p:spPr>
        <p:txBody>
          <a:bodyPr>
            <a:spAutoFit/>
          </a:bodyPr>
          <a:lstStyle/>
          <a:p>
            <a:pPr>
              <a:spcBef>
                <a:spcPct val="50000"/>
              </a:spcBef>
            </a:pPr>
            <a:r>
              <a:rPr lang="en-US" b="1">
                <a:solidFill>
                  <a:schemeClr val="bg2"/>
                </a:solidFill>
              </a:rPr>
              <a:t>Manasseh</a:t>
            </a:r>
          </a:p>
        </p:txBody>
      </p:sp>
      <p:sp>
        <p:nvSpPr>
          <p:cNvPr id="9246" name="Line 32"/>
          <p:cNvSpPr>
            <a:spLocks noChangeShapeType="1"/>
          </p:cNvSpPr>
          <p:nvPr/>
        </p:nvSpPr>
        <p:spPr bwMode="auto">
          <a:xfrm>
            <a:off x="309563" y="1201738"/>
            <a:ext cx="8564562" cy="0"/>
          </a:xfrm>
          <a:prstGeom prst="line">
            <a:avLst/>
          </a:prstGeom>
          <a:noFill/>
          <a:ln w="57150" cap="rnd">
            <a:solidFill>
              <a:schemeClr val="accent1"/>
            </a:solidFill>
            <a:prstDash val="sysDot"/>
            <a:round/>
            <a:headEnd/>
            <a:tailEnd type="triangle" w="med" len="med"/>
          </a:ln>
        </p:spPr>
        <p:txBody>
          <a:bodyPr/>
          <a:lstStyle/>
          <a:p>
            <a:endParaRPr lang="en-US"/>
          </a:p>
        </p:txBody>
      </p:sp>
      <p:sp>
        <p:nvSpPr>
          <p:cNvPr id="9247" name="Line 33"/>
          <p:cNvSpPr>
            <a:spLocks noChangeShapeType="1"/>
          </p:cNvSpPr>
          <p:nvPr/>
        </p:nvSpPr>
        <p:spPr bwMode="auto">
          <a:xfrm>
            <a:off x="7391400" y="4876800"/>
            <a:ext cx="9525" cy="1100138"/>
          </a:xfrm>
          <a:prstGeom prst="line">
            <a:avLst/>
          </a:prstGeom>
          <a:noFill/>
          <a:ln w="19050">
            <a:solidFill>
              <a:schemeClr val="bg2"/>
            </a:solidFill>
            <a:round/>
            <a:headEnd/>
            <a:tailEnd/>
          </a:ln>
        </p:spPr>
        <p:txBody>
          <a:bodyPr/>
          <a:lstStyle/>
          <a:p>
            <a:endParaRPr lang="en-US"/>
          </a:p>
        </p:txBody>
      </p:sp>
      <p:sp>
        <p:nvSpPr>
          <p:cNvPr id="9248" name="Text Box 34"/>
          <p:cNvSpPr txBox="1">
            <a:spLocks noChangeArrowheads="1"/>
          </p:cNvSpPr>
          <p:nvPr/>
        </p:nvSpPr>
        <p:spPr bwMode="auto">
          <a:xfrm>
            <a:off x="6172200" y="5257800"/>
            <a:ext cx="1447800" cy="366713"/>
          </a:xfrm>
          <a:prstGeom prst="rect">
            <a:avLst/>
          </a:prstGeom>
          <a:noFill/>
          <a:ln w="9525">
            <a:noFill/>
            <a:miter lim="800000"/>
            <a:headEnd/>
            <a:tailEnd/>
          </a:ln>
        </p:spPr>
        <p:txBody>
          <a:bodyPr>
            <a:spAutoFit/>
          </a:bodyPr>
          <a:lstStyle/>
          <a:p>
            <a:pPr>
              <a:spcBef>
                <a:spcPct val="50000"/>
              </a:spcBef>
            </a:pPr>
            <a:r>
              <a:rPr lang="en-US" b="1">
                <a:solidFill>
                  <a:schemeClr val="bg2"/>
                </a:solidFill>
              </a:rPr>
              <a:t>Jehoiakim</a:t>
            </a:r>
          </a:p>
        </p:txBody>
      </p:sp>
      <p:grpSp>
        <p:nvGrpSpPr>
          <p:cNvPr id="2" name="Group 35"/>
          <p:cNvGrpSpPr>
            <a:grpSpLocks/>
          </p:cNvGrpSpPr>
          <p:nvPr/>
        </p:nvGrpSpPr>
        <p:grpSpPr bwMode="auto">
          <a:xfrm>
            <a:off x="4191000" y="3201988"/>
            <a:ext cx="4959350" cy="777875"/>
            <a:chOff x="2607" y="2017"/>
            <a:chExt cx="3157" cy="490"/>
          </a:xfrm>
        </p:grpSpPr>
        <p:sp>
          <p:nvSpPr>
            <p:cNvPr id="13348" name="Text Box 36"/>
            <p:cNvSpPr txBox="1">
              <a:spLocks noChangeArrowheads="1"/>
            </p:cNvSpPr>
            <p:nvPr/>
          </p:nvSpPr>
          <p:spPr bwMode="auto">
            <a:xfrm>
              <a:off x="2784" y="2017"/>
              <a:ext cx="2976" cy="288"/>
            </a:xfrm>
            <a:prstGeom prst="rect">
              <a:avLst/>
            </a:prstGeom>
            <a:gradFill rotWithShape="1">
              <a:gsLst>
                <a:gs pos="0">
                  <a:schemeClr val="bg1"/>
                </a:gs>
                <a:gs pos="50000">
                  <a:srgbClr val="FFFF66"/>
                </a:gs>
                <a:gs pos="100000">
                  <a:schemeClr val="bg1"/>
                </a:gs>
              </a:gsLst>
              <a:lin ang="5400000" scaled="1"/>
            </a:gradFill>
            <a:ln w="9525">
              <a:noFill/>
              <a:miter lim="800000"/>
              <a:headEnd/>
              <a:tailEnd/>
            </a:ln>
            <a:effectLst/>
          </p:spPr>
          <p:txBody>
            <a:bodyPr>
              <a:spAutoFit/>
            </a:bodyPr>
            <a:lstStyle/>
            <a:p>
              <a:pPr algn="ctr">
                <a:spcBef>
                  <a:spcPct val="50000"/>
                </a:spcBef>
                <a:defRPr/>
              </a:pPr>
              <a:r>
                <a:rPr lang="en-US" sz="2400" b="1">
                  <a:solidFill>
                    <a:srgbClr val="0000FF"/>
                  </a:solidFill>
                  <a:effectLst>
                    <a:outerShdw blurRad="38100" dist="38100" dir="2700000" algn="tl">
                      <a:srgbClr val="000000"/>
                    </a:outerShdw>
                  </a:effectLst>
                  <a:latin typeface="Bookman Old Style" pitchFamily="18" charset="0"/>
                </a:rPr>
                <a:t>JEREMIAH</a:t>
              </a:r>
            </a:p>
          </p:txBody>
        </p:sp>
        <p:sp>
          <p:nvSpPr>
            <p:cNvPr id="9285" name="Line 37"/>
            <p:cNvSpPr>
              <a:spLocks noChangeShapeType="1"/>
            </p:cNvSpPr>
            <p:nvPr/>
          </p:nvSpPr>
          <p:spPr bwMode="auto">
            <a:xfrm flipH="1">
              <a:off x="2786" y="2051"/>
              <a:ext cx="0" cy="266"/>
            </a:xfrm>
            <a:prstGeom prst="line">
              <a:avLst/>
            </a:prstGeom>
            <a:noFill/>
            <a:ln w="57150">
              <a:solidFill>
                <a:schemeClr val="bg2"/>
              </a:solidFill>
              <a:round/>
              <a:headEnd/>
              <a:tailEnd type="triangle" w="med" len="med"/>
            </a:ln>
          </p:spPr>
          <p:txBody>
            <a:bodyPr/>
            <a:lstStyle/>
            <a:p>
              <a:endParaRPr lang="en-US"/>
            </a:p>
          </p:txBody>
        </p:sp>
        <p:sp>
          <p:nvSpPr>
            <p:cNvPr id="9286" name="Line 38"/>
            <p:cNvSpPr>
              <a:spLocks noChangeShapeType="1"/>
            </p:cNvSpPr>
            <p:nvPr/>
          </p:nvSpPr>
          <p:spPr bwMode="auto">
            <a:xfrm rot="-5400000">
              <a:off x="5530" y="2022"/>
              <a:ext cx="1" cy="266"/>
            </a:xfrm>
            <a:prstGeom prst="line">
              <a:avLst/>
            </a:prstGeom>
            <a:noFill/>
            <a:ln w="57150">
              <a:solidFill>
                <a:schemeClr val="bg2"/>
              </a:solidFill>
              <a:round/>
              <a:headEnd/>
              <a:tailEnd type="triangle" w="med" len="med"/>
            </a:ln>
          </p:spPr>
          <p:txBody>
            <a:bodyPr/>
            <a:lstStyle/>
            <a:p>
              <a:endParaRPr lang="en-US"/>
            </a:p>
          </p:txBody>
        </p:sp>
        <p:sp>
          <p:nvSpPr>
            <p:cNvPr id="13351" name="Rectangle 39"/>
            <p:cNvSpPr>
              <a:spLocks noChangeArrowheads="1"/>
            </p:cNvSpPr>
            <p:nvPr/>
          </p:nvSpPr>
          <p:spPr bwMode="auto">
            <a:xfrm>
              <a:off x="2607" y="2271"/>
              <a:ext cx="360" cy="231"/>
            </a:xfrm>
            <a:prstGeom prst="rect">
              <a:avLst/>
            </a:prstGeom>
            <a:noFill/>
            <a:ln w="9525">
              <a:noFill/>
              <a:miter lim="800000"/>
              <a:headEnd/>
              <a:tailEnd/>
            </a:ln>
            <a:effectLst>
              <a:outerShdw dist="17961" dir="2700000" algn="ctr" rotWithShape="0">
                <a:schemeClr val="bg2"/>
              </a:outerShdw>
            </a:effectLst>
          </p:spPr>
          <p:txBody>
            <a:bodyPr wrap="none">
              <a:spAutoFit/>
            </a:bodyPr>
            <a:lstStyle/>
            <a:p>
              <a:pPr>
                <a:defRPr/>
              </a:pPr>
              <a:r>
                <a:rPr lang="en-US" b="1">
                  <a:solidFill>
                    <a:srgbClr val="3333FF"/>
                  </a:solidFill>
                </a:rPr>
                <a:t>630</a:t>
              </a:r>
              <a:endParaRPr lang="en-CA" b="1">
                <a:solidFill>
                  <a:srgbClr val="3333FF"/>
                </a:solidFill>
              </a:endParaRPr>
            </a:p>
          </p:txBody>
        </p:sp>
        <p:sp>
          <p:nvSpPr>
            <p:cNvPr id="13352" name="Rectangle 40"/>
            <p:cNvSpPr>
              <a:spLocks noChangeArrowheads="1"/>
            </p:cNvSpPr>
            <p:nvPr/>
          </p:nvSpPr>
          <p:spPr bwMode="auto">
            <a:xfrm>
              <a:off x="5404" y="2276"/>
              <a:ext cx="360" cy="231"/>
            </a:xfrm>
            <a:prstGeom prst="rect">
              <a:avLst/>
            </a:prstGeom>
            <a:noFill/>
            <a:ln w="9525">
              <a:noFill/>
              <a:miter lim="800000"/>
              <a:headEnd/>
              <a:tailEnd/>
            </a:ln>
            <a:effectLst>
              <a:outerShdw dist="17961" dir="2700000" algn="ctr" rotWithShape="0">
                <a:schemeClr val="bg2"/>
              </a:outerShdw>
            </a:effectLst>
          </p:spPr>
          <p:txBody>
            <a:bodyPr wrap="none">
              <a:spAutoFit/>
            </a:bodyPr>
            <a:lstStyle/>
            <a:p>
              <a:pPr>
                <a:defRPr/>
              </a:pPr>
              <a:r>
                <a:rPr lang="en-US" b="1">
                  <a:solidFill>
                    <a:srgbClr val="3333FF"/>
                  </a:solidFill>
                </a:rPr>
                <a:t>575</a:t>
              </a:r>
              <a:endParaRPr lang="en-CA" b="1">
                <a:solidFill>
                  <a:srgbClr val="3333FF"/>
                </a:solidFill>
              </a:endParaRPr>
            </a:p>
          </p:txBody>
        </p:sp>
      </p:grpSp>
      <p:sp>
        <p:nvSpPr>
          <p:cNvPr id="9250" name="Text Box 41"/>
          <p:cNvSpPr txBox="1">
            <a:spLocks noChangeArrowheads="1"/>
          </p:cNvSpPr>
          <p:nvPr/>
        </p:nvSpPr>
        <p:spPr bwMode="auto">
          <a:xfrm>
            <a:off x="4800600" y="6096000"/>
            <a:ext cx="1371600" cy="366713"/>
          </a:xfrm>
          <a:prstGeom prst="rect">
            <a:avLst/>
          </a:prstGeom>
          <a:noFill/>
          <a:ln w="9525">
            <a:noFill/>
            <a:miter lim="800000"/>
            <a:headEnd/>
            <a:tailEnd/>
          </a:ln>
        </p:spPr>
        <p:txBody>
          <a:bodyPr>
            <a:spAutoFit/>
          </a:bodyPr>
          <a:lstStyle/>
          <a:p>
            <a:pPr>
              <a:spcBef>
                <a:spcPct val="50000"/>
              </a:spcBef>
            </a:pPr>
            <a:r>
              <a:rPr lang="en-US" b="1">
                <a:solidFill>
                  <a:schemeClr val="bg2"/>
                </a:solidFill>
              </a:rPr>
              <a:t>Jehoahaz</a:t>
            </a:r>
          </a:p>
        </p:txBody>
      </p:sp>
      <p:sp>
        <p:nvSpPr>
          <p:cNvPr id="9251" name="Text Box 42"/>
          <p:cNvSpPr txBox="1">
            <a:spLocks noChangeArrowheads="1"/>
          </p:cNvSpPr>
          <p:nvPr/>
        </p:nvSpPr>
        <p:spPr bwMode="auto">
          <a:xfrm>
            <a:off x="6781800" y="6172200"/>
            <a:ext cx="1447800" cy="366713"/>
          </a:xfrm>
          <a:prstGeom prst="rect">
            <a:avLst/>
          </a:prstGeom>
          <a:noFill/>
          <a:ln w="9525">
            <a:noFill/>
            <a:miter lim="800000"/>
            <a:headEnd/>
            <a:tailEnd/>
          </a:ln>
        </p:spPr>
        <p:txBody>
          <a:bodyPr>
            <a:spAutoFit/>
          </a:bodyPr>
          <a:lstStyle/>
          <a:p>
            <a:pPr>
              <a:spcBef>
                <a:spcPct val="50000"/>
              </a:spcBef>
            </a:pPr>
            <a:r>
              <a:rPr lang="en-US" b="1">
                <a:solidFill>
                  <a:schemeClr val="bg2"/>
                </a:solidFill>
              </a:rPr>
              <a:t>Jehoiachin</a:t>
            </a:r>
          </a:p>
        </p:txBody>
      </p:sp>
      <p:sp>
        <p:nvSpPr>
          <p:cNvPr id="9252" name="Text Box 43"/>
          <p:cNvSpPr txBox="1">
            <a:spLocks noChangeArrowheads="1"/>
          </p:cNvSpPr>
          <p:nvPr/>
        </p:nvSpPr>
        <p:spPr bwMode="auto">
          <a:xfrm>
            <a:off x="7467600" y="5257800"/>
            <a:ext cx="1219200" cy="366713"/>
          </a:xfrm>
          <a:prstGeom prst="rect">
            <a:avLst/>
          </a:prstGeom>
          <a:noFill/>
          <a:ln w="9525">
            <a:noFill/>
            <a:miter lim="800000"/>
            <a:headEnd/>
            <a:tailEnd/>
          </a:ln>
        </p:spPr>
        <p:txBody>
          <a:bodyPr>
            <a:spAutoFit/>
          </a:bodyPr>
          <a:lstStyle/>
          <a:p>
            <a:pPr>
              <a:spcBef>
                <a:spcPct val="50000"/>
              </a:spcBef>
            </a:pPr>
            <a:r>
              <a:rPr lang="en-US" b="1">
                <a:solidFill>
                  <a:schemeClr val="bg2"/>
                </a:solidFill>
              </a:rPr>
              <a:t>Zedekiah</a:t>
            </a:r>
          </a:p>
        </p:txBody>
      </p:sp>
      <p:sp>
        <p:nvSpPr>
          <p:cNvPr id="13356" name="Line 44"/>
          <p:cNvSpPr>
            <a:spLocks noChangeShapeType="1"/>
          </p:cNvSpPr>
          <p:nvPr/>
        </p:nvSpPr>
        <p:spPr bwMode="auto">
          <a:xfrm rot="14444168" flipH="1">
            <a:off x="6001544" y="5809456"/>
            <a:ext cx="1588" cy="422275"/>
          </a:xfrm>
          <a:prstGeom prst="line">
            <a:avLst/>
          </a:prstGeom>
          <a:noFill/>
          <a:ln w="57150">
            <a:solidFill>
              <a:schemeClr val="bg1"/>
            </a:solidFill>
            <a:round/>
            <a:headEnd/>
            <a:tailEnd type="triangle" w="med" len="med"/>
          </a:ln>
          <a:effectLst>
            <a:outerShdw dist="35921" dir="2700000" algn="ctr" rotWithShape="0">
              <a:schemeClr val="bg2"/>
            </a:outerShdw>
          </a:effectLst>
        </p:spPr>
        <p:txBody>
          <a:bodyPr/>
          <a:lstStyle/>
          <a:p>
            <a:pPr>
              <a:defRPr/>
            </a:pPr>
            <a:endParaRPr lang="en-US"/>
          </a:p>
        </p:txBody>
      </p:sp>
      <p:sp>
        <p:nvSpPr>
          <p:cNvPr id="13357" name="Line 45"/>
          <p:cNvSpPr>
            <a:spLocks noChangeShapeType="1"/>
          </p:cNvSpPr>
          <p:nvPr/>
        </p:nvSpPr>
        <p:spPr bwMode="auto">
          <a:xfrm rot="10722601" flipH="1">
            <a:off x="7467600" y="5791200"/>
            <a:ext cx="0" cy="422275"/>
          </a:xfrm>
          <a:prstGeom prst="line">
            <a:avLst/>
          </a:prstGeom>
          <a:noFill/>
          <a:ln w="57150">
            <a:solidFill>
              <a:schemeClr val="bg1"/>
            </a:solidFill>
            <a:round/>
            <a:headEnd/>
            <a:tailEnd type="triangle" w="med" len="med"/>
          </a:ln>
          <a:effectLst>
            <a:outerShdw dist="35921" dir="2700000" algn="ctr" rotWithShape="0">
              <a:schemeClr val="bg2"/>
            </a:outerShdw>
          </a:effectLst>
        </p:spPr>
        <p:txBody>
          <a:bodyPr/>
          <a:lstStyle/>
          <a:p>
            <a:pPr>
              <a:defRPr/>
            </a:pPr>
            <a:endParaRPr lang="en-US"/>
          </a:p>
        </p:txBody>
      </p:sp>
      <p:grpSp>
        <p:nvGrpSpPr>
          <p:cNvPr id="3" name="Group 46"/>
          <p:cNvGrpSpPr>
            <a:grpSpLocks/>
          </p:cNvGrpSpPr>
          <p:nvPr/>
        </p:nvGrpSpPr>
        <p:grpSpPr bwMode="auto">
          <a:xfrm>
            <a:off x="3048000" y="3962400"/>
            <a:ext cx="1752600" cy="336550"/>
            <a:chOff x="1920" y="2544"/>
            <a:chExt cx="1104" cy="212"/>
          </a:xfrm>
        </p:grpSpPr>
        <p:sp>
          <p:nvSpPr>
            <p:cNvPr id="13359" name="Rectangle 47"/>
            <p:cNvSpPr>
              <a:spLocks noChangeArrowheads="1"/>
            </p:cNvSpPr>
            <p:nvPr/>
          </p:nvSpPr>
          <p:spPr bwMode="auto">
            <a:xfrm>
              <a:off x="1920" y="2592"/>
              <a:ext cx="1104" cy="144"/>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defRPr/>
              </a:pPr>
              <a:endParaRPr lang="en-US"/>
            </a:p>
          </p:txBody>
        </p:sp>
        <p:sp>
          <p:nvSpPr>
            <p:cNvPr id="13360" name="Text Box 48"/>
            <p:cNvSpPr txBox="1">
              <a:spLocks noChangeArrowheads="1"/>
            </p:cNvSpPr>
            <p:nvPr/>
          </p:nvSpPr>
          <p:spPr bwMode="auto">
            <a:xfrm>
              <a:off x="2256" y="2544"/>
              <a:ext cx="624" cy="212"/>
            </a:xfrm>
            <a:prstGeom prst="rect">
              <a:avLst/>
            </a:prstGeom>
            <a:noFill/>
            <a:ln w="9525">
              <a:noFill/>
              <a:miter lim="800000"/>
              <a:headEnd/>
              <a:tailEnd/>
            </a:ln>
            <a:effectLst>
              <a:outerShdw dist="35921" dir="2700000" algn="ctr" rotWithShape="0">
                <a:schemeClr val="bg2"/>
              </a:outerShdw>
            </a:effectLst>
          </p:spPr>
          <p:txBody>
            <a:bodyPr>
              <a:spAutoFit/>
            </a:bodyPr>
            <a:lstStyle/>
            <a:p>
              <a:pPr>
                <a:spcBef>
                  <a:spcPct val="50000"/>
                </a:spcBef>
                <a:defRPr/>
              </a:pPr>
              <a:r>
                <a:rPr lang="en-US" sz="1600" b="1">
                  <a:effectLst>
                    <a:outerShdw blurRad="38100" dist="38100" dir="2700000" algn="tl">
                      <a:srgbClr val="C0C0C0"/>
                    </a:outerShdw>
                  </a:effectLst>
                </a:rPr>
                <a:t>Nahum</a:t>
              </a:r>
              <a:endParaRPr lang="en-CA" sz="1600" b="1">
                <a:effectLst>
                  <a:outerShdw blurRad="38100" dist="38100" dir="2700000" algn="tl">
                    <a:srgbClr val="C0C0C0"/>
                  </a:outerShdw>
                </a:effectLst>
              </a:endParaRPr>
            </a:p>
          </p:txBody>
        </p:sp>
      </p:grpSp>
      <p:grpSp>
        <p:nvGrpSpPr>
          <p:cNvPr id="4" name="Group 49"/>
          <p:cNvGrpSpPr>
            <a:grpSpLocks/>
          </p:cNvGrpSpPr>
          <p:nvPr/>
        </p:nvGrpSpPr>
        <p:grpSpPr bwMode="auto">
          <a:xfrm>
            <a:off x="4114800" y="4419600"/>
            <a:ext cx="1441450" cy="336550"/>
            <a:chOff x="2524" y="2784"/>
            <a:chExt cx="908" cy="212"/>
          </a:xfrm>
        </p:grpSpPr>
        <p:sp>
          <p:nvSpPr>
            <p:cNvPr id="13362" name="Rectangle 50"/>
            <p:cNvSpPr>
              <a:spLocks noChangeArrowheads="1"/>
            </p:cNvSpPr>
            <p:nvPr/>
          </p:nvSpPr>
          <p:spPr bwMode="auto">
            <a:xfrm>
              <a:off x="2524" y="2832"/>
              <a:ext cx="763" cy="144"/>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defRPr/>
              </a:pPr>
              <a:endParaRPr lang="en-US"/>
            </a:p>
          </p:txBody>
        </p:sp>
        <p:sp>
          <p:nvSpPr>
            <p:cNvPr id="13363" name="Text Box 51"/>
            <p:cNvSpPr txBox="1">
              <a:spLocks noChangeArrowheads="1"/>
            </p:cNvSpPr>
            <p:nvPr/>
          </p:nvSpPr>
          <p:spPr bwMode="auto">
            <a:xfrm>
              <a:off x="2544" y="2784"/>
              <a:ext cx="888" cy="212"/>
            </a:xfrm>
            <a:prstGeom prst="rect">
              <a:avLst/>
            </a:prstGeom>
            <a:noFill/>
            <a:ln w="9525">
              <a:noFill/>
              <a:miter lim="800000"/>
              <a:headEnd/>
              <a:tailEnd/>
            </a:ln>
            <a:effectLst>
              <a:outerShdw dist="35921" dir="2700000" algn="ctr" rotWithShape="0">
                <a:schemeClr val="bg2"/>
              </a:outerShdw>
            </a:effectLst>
          </p:spPr>
          <p:txBody>
            <a:bodyPr>
              <a:spAutoFit/>
            </a:bodyPr>
            <a:lstStyle/>
            <a:p>
              <a:pPr>
                <a:spcBef>
                  <a:spcPct val="50000"/>
                </a:spcBef>
                <a:defRPr/>
              </a:pPr>
              <a:r>
                <a:rPr lang="en-US" sz="1600" b="1">
                  <a:effectLst>
                    <a:outerShdw blurRad="38100" dist="38100" dir="2700000" algn="tl">
                      <a:srgbClr val="C0C0C0"/>
                    </a:outerShdw>
                  </a:effectLst>
                </a:rPr>
                <a:t>Zephaniah</a:t>
              </a:r>
              <a:endParaRPr lang="en-CA" sz="1600" b="1">
                <a:effectLst>
                  <a:outerShdw blurRad="38100" dist="38100" dir="2700000" algn="tl">
                    <a:srgbClr val="C0C0C0"/>
                  </a:outerShdw>
                </a:effectLst>
              </a:endParaRPr>
            </a:p>
          </p:txBody>
        </p:sp>
      </p:grpSp>
      <p:sp>
        <p:nvSpPr>
          <p:cNvPr id="13364" name="Text Box 52"/>
          <p:cNvSpPr txBox="1">
            <a:spLocks noChangeArrowheads="1"/>
          </p:cNvSpPr>
          <p:nvPr/>
        </p:nvSpPr>
        <p:spPr bwMode="auto">
          <a:xfrm>
            <a:off x="3886200" y="2057400"/>
            <a:ext cx="1752600" cy="366713"/>
          </a:xfrm>
          <a:prstGeom prst="rect">
            <a:avLst/>
          </a:prstGeom>
          <a:noFill/>
          <a:ln w="9525">
            <a:noFill/>
            <a:miter lim="800000"/>
            <a:headEnd/>
            <a:tailEnd/>
          </a:ln>
          <a:effectLst>
            <a:outerShdw dist="17961" dir="2700000" algn="ctr" rotWithShape="0">
              <a:srgbClr val="C0C0C0"/>
            </a:outerShdw>
          </a:effectLst>
        </p:spPr>
        <p:txBody>
          <a:bodyPr>
            <a:spAutoFit/>
          </a:bodyPr>
          <a:lstStyle/>
          <a:p>
            <a:pPr>
              <a:spcBef>
                <a:spcPct val="50000"/>
              </a:spcBef>
              <a:defRPr/>
            </a:pPr>
            <a:r>
              <a:rPr lang="en-US" b="1">
                <a:solidFill>
                  <a:schemeClr val="bg2"/>
                </a:solidFill>
              </a:rPr>
              <a:t>Sinsharishrun</a:t>
            </a:r>
          </a:p>
        </p:txBody>
      </p:sp>
      <p:graphicFrame>
        <p:nvGraphicFramePr>
          <p:cNvPr id="13365" name="Group 53"/>
          <p:cNvGraphicFramePr>
            <a:graphicFrameLocks noGrp="1"/>
          </p:cNvGraphicFramePr>
          <p:nvPr/>
        </p:nvGraphicFramePr>
        <p:xfrm>
          <a:off x="5562600" y="1524000"/>
          <a:ext cx="3278188" cy="1143000"/>
        </p:xfrm>
        <a:graphic>
          <a:graphicData uri="http://schemas.openxmlformats.org/drawingml/2006/table">
            <a:tbl>
              <a:tblPr/>
              <a:tblGrid>
                <a:gridCol w="1000125"/>
                <a:gridCol w="2278063"/>
              </a:tblGrid>
              <a:tr h="114300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en-US" sz="1600" b="1" i="0" u="none" strike="noStrike" cap="none" normalizeH="0" baseline="0" smtClean="0">
                          <a:ln>
                            <a:noFill/>
                          </a:ln>
                          <a:solidFill>
                            <a:schemeClr val="bg2"/>
                          </a:solidFill>
                          <a:effectLst>
                            <a:outerShdw blurRad="38100" dist="38100" dir="2700000" algn="tl">
                              <a:srgbClr val="FFFFFF"/>
                            </a:outerShdw>
                          </a:effectLst>
                          <a:latin typeface="Arial" charset="0"/>
                        </a:rPr>
                        <a:t>Kings</a:t>
                      </a:r>
                    </a:p>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en-US" sz="1600" b="1" i="0" u="none" strike="noStrike" cap="none" normalizeH="0" baseline="0" smtClean="0">
                          <a:ln>
                            <a:noFill/>
                          </a:ln>
                          <a:solidFill>
                            <a:schemeClr val="bg2"/>
                          </a:solidFill>
                          <a:effectLst>
                            <a:outerShdw blurRad="38100" dist="38100" dir="2700000" algn="tl">
                              <a:srgbClr val="FFFFFF"/>
                            </a:outerShdw>
                          </a:effectLst>
                          <a:latin typeface="Arial" charset="0"/>
                        </a:rPr>
                        <a:t>Of</a:t>
                      </a:r>
                    </a:p>
                    <a:p>
                      <a:pPr marL="0" marR="0" lvl="0" indent="0" algn="l" defTabSz="914400" rtl="0" eaLnBrk="1" fontAlgn="base" latinLnBrk="0" hangingPunct="1">
                        <a:lnSpc>
                          <a:spcPct val="100000"/>
                        </a:lnSpc>
                        <a:spcBef>
                          <a:spcPct val="20000"/>
                        </a:spcBef>
                        <a:spcAft>
                          <a:spcPct val="0"/>
                        </a:spcAft>
                        <a:buClr>
                          <a:schemeClr val="accent1"/>
                        </a:buClr>
                        <a:buSzTx/>
                        <a:buFontTx/>
                        <a:buNone/>
                        <a:tabLst/>
                      </a:pPr>
                      <a:r>
                        <a:rPr kumimoji="0" lang="en-US" sz="1600" b="1" i="0" u="none" strike="noStrike" cap="none" normalizeH="0" baseline="0" smtClean="0">
                          <a:ln>
                            <a:noFill/>
                          </a:ln>
                          <a:solidFill>
                            <a:schemeClr val="bg2"/>
                          </a:solidFill>
                          <a:effectLst>
                            <a:outerShdw blurRad="38100" dist="38100" dir="2700000" algn="tl">
                              <a:srgbClr val="FFFFFF"/>
                            </a:outerShdw>
                          </a:effectLst>
                          <a:latin typeface="Arial" charset="0"/>
                        </a:rPr>
                        <a:t>Babylon</a:t>
                      </a:r>
                    </a:p>
                  </a:txBody>
                  <a:tcPr horzOverflow="overflow">
                    <a:lnL w="12700" cap="flat" cmpd="sng" algn="ctr">
                      <a:solidFill>
                        <a:srgbClr val="000000"/>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FF9933"/>
                        </a:gs>
                        <a:gs pos="50000">
                          <a:srgbClr val="FFCC99"/>
                        </a:gs>
                        <a:gs pos="100000">
                          <a:srgbClr val="FF9933"/>
                        </a:gs>
                      </a:gsLst>
                      <a:lin ang="5400000" scaled="1"/>
                    </a:gra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Tx/>
                        <a:buNone/>
                        <a:tabLst/>
                      </a:pP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bg2"/>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FF6600">
                            <a:gamma/>
                            <a:shade val="46275"/>
                            <a:invGamma/>
                          </a:srgbClr>
                        </a:gs>
                        <a:gs pos="50000">
                          <a:srgbClr val="FF6600"/>
                        </a:gs>
                        <a:gs pos="100000">
                          <a:srgbClr val="FF6600">
                            <a:gamma/>
                            <a:shade val="46275"/>
                            <a:invGamma/>
                          </a:srgbClr>
                        </a:gs>
                      </a:gsLst>
                      <a:lin ang="5400000" scaled="1"/>
                    </a:gradFill>
                  </a:tcPr>
                </a:tc>
              </a:tr>
            </a:tbl>
          </a:graphicData>
        </a:graphic>
      </p:graphicFrame>
      <p:sp>
        <p:nvSpPr>
          <p:cNvPr id="13375" name="Text Box 63"/>
          <p:cNvSpPr txBox="1">
            <a:spLocks noChangeArrowheads="1"/>
          </p:cNvSpPr>
          <p:nvPr/>
        </p:nvSpPr>
        <p:spPr bwMode="auto">
          <a:xfrm>
            <a:off x="6553200" y="1828800"/>
            <a:ext cx="2098675" cy="779463"/>
          </a:xfrm>
          <a:prstGeom prst="rect">
            <a:avLst/>
          </a:prstGeom>
          <a:noFill/>
          <a:ln w="9525">
            <a:noFill/>
            <a:miter lim="800000"/>
            <a:headEnd/>
            <a:tailEnd/>
          </a:ln>
          <a:effectLst>
            <a:outerShdw dist="17961" dir="2700000" algn="ctr" rotWithShape="0">
              <a:schemeClr val="bg2"/>
            </a:outerShdw>
          </a:effectLst>
        </p:spPr>
        <p:txBody>
          <a:bodyPr>
            <a:spAutoFit/>
          </a:bodyPr>
          <a:lstStyle/>
          <a:p>
            <a:pPr>
              <a:spcBef>
                <a:spcPct val="50000"/>
              </a:spcBef>
              <a:defRPr/>
            </a:pPr>
            <a:r>
              <a:rPr lang="en-US" b="1">
                <a:solidFill>
                  <a:srgbClr val="A6F8FC"/>
                </a:solidFill>
              </a:rPr>
              <a:t>Nebuchadnezzar</a:t>
            </a:r>
          </a:p>
          <a:p>
            <a:pPr>
              <a:spcBef>
                <a:spcPct val="50000"/>
              </a:spcBef>
              <a:defRPr/>
            </a:pPr>
            <a:r>
              <a:rPr lang="en-US" b="1">
                <a:solidFill>
                  <a:srgbClr val="A6F8FC"/>
                </a:solidFill>
              </a:rPr>
              <a:t>(609)</a:t>
            </a:r>
          </a:p>
        </p:txBody>
      </p:sp>
      <p:grpSp>
        <p:nvGrpSpPr>
          <p:cNvPr id="5" name="Group 67"/>
          <p:cNvGrpSpPr>
            <a:grpSpLocks/>
          </p:cNvGrpSpPr>
          <p:nvPr/>
        </p:nvGrpSpPr>
        <p:grpSpPr bwMode="auto">
          <a:xfrm>
            <a:off x="5105400" y="2438400"/>
            <a:ext cx="914400" cy="762000"/>
            <a:chOff x="1824" y="1920"/>
            <a:chExt cx="576" cy="480"/>
          </a:xfrm>
        </p:grpSpPr>
        <p:sp>
          <p:nvSpPr>
            <p:cNvPr id="13380" name="Rectangle 68"/>
            <p:cNvSpPr>
              <a:spLocks noChangeArrowheads="1"/>
            </p:cNvSpPr>
            <p:nvPr/>
          </p:nvSpPr>
          <p:spPr bwMode="auto">
            <a:xfrm>
              <a:off x="1890" y="2046"/>
              <a:ext cx="401" cy="231"/>
            </a:xfrm>
            <a:prstGeom prst="rect">
              <a:avLst/>
            </a:prstGeom>
            <a:noFill/>
            <a:ln w="9525">
              <a:noFill/>
              <a:miter lim="800000"/>
              <a:headEnd/>
              <a:tailEnd/>
            </a:ln>
            <a:effectLst/>
          </p:spPr>
          <p:txBody>
            <a:bodyPr wrap="none">
              <a:spAutoFit/>
            </a:bodyPr>
            <a:lstStyle/>
            <a:p>
              <a:pPr>
                <a:defRPr/>
              </a:pPr>
              <a:r>
                <a:rPr lang="en-US" b="1">
                  <a:solidFill>
                    <a:schemeClr val="accent1"/>
                  </a:solidFill>
                  <a:effectLst>
                    <a:outerShdw blurRad="38100" dist="38100" dir="2700000" algn="tl">
                      <a:srgbClr val="C0C0C0"/>
                    </a:outerShdw>
                  </a:effectLst>
                  <a:latin typeface="Bookman Old Style" pitchFamily="18" charset="0"/>
                </a:rPr>
                <a:t>612</a:t>
              </a:r>
              <a:endParaRPr lang="en-CA" b="1">
                <a:solidFill>
                  <a:schemeClr val="accent1"/>
                </a:solidFill>
                <a:effectLst>
                  <a:outerShdw blurRad="38100" dist="38100" dir="2700000" algn="tl">
                    <a:srgbClr val="C0C0C0"/>
                  </a:outerShdw>
                </a:effectLst>
                <a:latin typeface="Bookman Old Style" pitchFamily="18" charset="0"/>
              </a:endParaRPr>
            </a:p>
          </p:txBody>
        </p:sp>
        <p:sp>
          <p:nvSpPr>
            <p:cNvPr id="9277" name="AutoShape 69"/>
            <p:cNvSpPr>
              <a:spLocks noChangeArrowheads="1"/>
            </p:cNvSpPr>
            <p:nvPr/>
          </p:nvSpPr>
          <p:spPr bwMode="auto">
            <a:xfrm>
              <a:off x="1824" y="1920"/>
              <a:ext cx="576" cy="480"/>
            </a:xfrm>
            <a:prstGeom prst="irregularSeal2">
              <a:avLst/>
            </a:prstGeom>
            <a:noFill/>
            <a:ln w="38100">
              <a:solidFill>
                <a:schemeClr val="bg2"/>
              </a:solidFill>
              <a:miter lim="800000"/>
              <a:headEnd/>
              <a:tailEnd/>
            </a:ln>
          </p:spPr>
          <p:txBody>
            <a:bodyPr wrap="none" anchor="ctr"/>
            <a:lstStyle/>
            <a:p>
              <a:pPr algn="ctr"/>
              <a:endParaRPr lang="en-US" b="1">
                <a:solidFill>
                  <a:srgbClr val="66FFFF"/>
                </a:solidFill>
                <a:latin typeface="Bookman Old Style" pitchFamily="18" charset="0"/>
              </a:endParaRPr>
            </a:p>
          </p:txBody>
        </p:sp>
      </p:grpSp>
      <p:grpSp>
        <p:nvGrpSpPr>
          <p:cNvPr id="6" name="Group 70"/>
          <p:cNvGrpSpPr>
            <a:grpSpLocks/>
          </p:cNvGrpSpPr>
          <p:nvPr/>
        </p:nvGrpSpPr>
        <p:grpSpPr bwMode="auto">
          <a:xfrm>
            <a:off x="5372100" y="4257675"/>
            <a:ext cx="1143000" cy="336550"/>
            <a:chOff x="3360" y="2736"/>
            <a:chExt cx="720" cy="212"/>
          </a:xfrm>
        </p:grpSpPr>
        <p:sp>
          <p:nvSpPr>
            <p:cNvPr id="13383" name="Rectangle 71"/>
            <p:cNvSpPr>
              <a:spLocks noChangeArrowheads="1"/>
            </p:cNvSpPr>
            <p:nvPr/>
          </p:nvSpPr>
          <p:spPr bwMode="auto">
            <a:xfrm>
              <a:off x="3360" y="2784"/>
              <a:ext cx="720" cy="144"/>
            </a:xfrm>
            <a:prstGeom prst="rect">
              <a:avLst/>
            </a:prstGeom>
            <a:gradFill rotWithShape="1">
              <a:gsLst>
                <a:gs pos="0">
                  <a:schemeClr val="accent1">
                    <a:gamma/>
                    <a:shade val="46275"/>
                    <a:invGamma/>
                  </a:schemeClr>
                </a:gs>
                <a:gs pos="50000">
                  <a:schemeClr val="accent1"/>
                </a:gs>
                <a:gs pos="100000">
                  <a:schemeClr val="accent1">
                    <a:gamma/>
                    <a:shade val="46275"/>
                    <a:invGamma/>
                  </a:schemeClr>
                </a:gs>
              </a:gsLst>
              <a:lin ang="5400000" scaled="1"/>
            </a:gradFill>
            <a:ln w="9525">
              <a:solidFill>
                <a:schemeClr val="tx1"/>
              </a:solidFill>
              <a:miter lim="800000"/>
              <a:headEnd/>
              <a:tailEnd/>
            </a:ln>
            <a:effectLst/>
          </p:spPr>
          <p:txBody>
            <a:bodyPr wrap="none" anchor="ctr"/>
            <a:lstStyle/>
            <a:p>
              <a:pPr>
                <a:defRPr/>
              </a:pPr>
              <a:endParaRPr lang="en-US"/>
            </a:p>
          </p:txBody>
        </p:sp>
        <p:sp>
          <p:nvSpPr>
            <p:cNvPr id="13384" name="Text Box 72"/>
            <p:cNvSpPr txBox="1">
              <a:spLocks noChangeArrowheads="1"/>
            </p:cNvSpPr>
            <p:nvPr/>
          </p:nvSpPr>
          <p:spPr bwMode="auto">
            <a:xfrm>
              <a:off x="3360" y="2736"/>
              <a:ext cx="720" cy="212"/>
            </a:xfrm>
            <a:prstGeom prst="rect">
              <a:avLst/>
            </a:prstGeom>
            <a:noFill/>
            <a:ln w="9525">
              <a:noFill/>
              <a:miter lim="800000"/>
              <a:headEnd/>
              <a:tailEnd/>
            </a:ln>
            <a:effectLst>
              <a:outerShdw dist="35921" dir="2700000" algn="ctr" rotWithShape="0">
                <a:schemeClr val="bg2"/>
              </a:outerShdw>
            </a:effectLst>
          </p:spPr>
          <p:txBody>
            <a:bodyPr>
              <a:spAutoFit/>
            </a:bodyPr>
            <a:lstStyle/>
            <a:p>
              <a:pPr>
                <a:spcBef>
                  <a:spcPct val="50000"/>
                </a:spcBef>
                <a:defRPr/>
              </a:pPr>
              <a:r>
                <a:rPr lang="en-US" sz="1600" b="1">
                  <a:effectLst>
                    <a:outerShdw blurRad="38100" dist="38100" dir="2700000" algn="tl">
                      <a:srgbClr val="C0C0C0"/>
                    </a:outerShdw>
                  </a:effectLst>
                </a:rPr>
                <a:t>Habakkuk</a:t>
              </a:r>
              <a:endParaRPr lang="en-CA" sz="1600" b="1">
                <a:effectLst>
                  <a:outerShdw blurRad="38100" dist="38100" dir="2700000" algn="tl">
                    <a:srgbClr val="C0C0C0"/>
                  </a:outerShdw>
                </a:effectLst>
              </a:endParaRPr>
            </a:p>
          </p:txBody>
        </p:sp>
      </p:grpSp>
      <p:grpSp>
        <p:nvGrpSpPr>
          <p:cNvPr id="7" name="Group 73"/>
          <p:cNvGrpSpPr>
            <a:grpSpLocks/>
          </p:cNvGrpSpPr>
          <p:nvPr/>
        </p:nvGrpSpPr>
        <p:grpSpPr bwMode="auto">
          <a:xfrm>
            <a:off x="6934200" y="3962400"/>
            <a:ext cx="2209800" cy="427038"/>
            <a:chOff x="3888" y="2400"/>
            <a:chExt cx="1536" cy="269"/>
          </a:xfrm>
        </p:grpSpPr>
        <p:sp>
          <p:nvSpPr>
            <p:cNvPr id="13386" name="Text Box 74"/>
            <p:cNvSpPr txBox="1">
              <a:spLocks noChangeArrowheads="1"/>
            </p:cNvSpPr>
            <p:nvPr/>
          </p:nvSpPr>
          <p:spPr bwMode="auto">
            <a:xfrm>
              <a:off x="3888" y="2400"/>
              <a:ext cx="1536" cy="269"/>
            </a:xfrm>
            <a:prstGeom prst="rect">
              <a:avLst/>
            </a:prstGeom>
            <a:gradFill rotWithShape="1">
              <a:gsLst>
                <a:gs pos="0">
                  <a:srgbClr val="FF33CC"/>
                </a:gs>
                <a:gs pos="50000">
                  <a:srgbClr val="FFFF99"/>
                </a:gs>
                <a:gs pos="100000">
                  <a:srgbClr val="FF33CC"/>
                </a:gs>
              </a:gsLst>
              <a:lin ang="5400000" scaled="1"/>
            </a:gradFill>
            <a:ln w="9525">
              <a:noFill/>
              <a:miter lim="800000"/>
              <a:headEnd/>
              <a:tailEnd/>
            </a:ln>
            <a:effectLst/>
          </p:spPr>
          <p:txBody>
            <a:bodyPr>
              <a:spAutoFit/>
            </a:bodyPr>
            <a:lstStyle/>
            <a:p>
              <a:pPr algn="ctr">
                <a:spcBef>
                  <a:spcPct val="50000"/>
                </a:spcBef>
                <a:defRPr/>
              </a:pPr>
              <a:r>
                <a:rPr lang="en-US" sz="2200" b="1">
                  <a:solidFill>
                    <a:srgbClr val="0000FF"/>
                  </a:solidFill>
                  <a:effectLst>
                    <a:outerShdw blurRad="38100" dist="38100" dir="2700000" algn="tl">
                      <a:srgbClr val="000000"/>
                    </a:outerShdw>
                  </a:effectLst>
                  <a:latin typeface="Bookman Old Style" pitchFamily="18" charset="0"/>
                </a:rPr>
                <a:t>Daniel</a:t>
              </a:r>
            </a:p>
          </p:txBody>
        </p:sp>
        <p:sp>
          <p:nvSpPr>
            <p:cNvPr id="9272" name="Line 75"/>
            <p:cNvSpPr>
              <a:spLocks noChangeShapeType="1"/>
            </p:cNvSpPr>
            <p:nvPr/>
          </p:nvSpPr>
          <p:spPr bwMode="auto">
            <a:xfrm rot="-5400000">
              <a:off x="5260" y="2425"/>
              <a:ext cx="1" cy="250"/>
            </a:xfrm>
            <a:prstGeom prst="line">
              <a:avLst/>
            </a:prstGeom>
            <a:noFill/>
            <a:ln w="57150">
              <a:solidFill>
                <a:schemeClr val="bg2"/>
              </a:solidFill>
              <a:round/>
              <a:headEnd/>
              <a:tailEnd type="triangle" w="med" len="med"/>
            </a:ln>
          </p:spPr>
          <p:txBody>
            <a:bodyPr/>
            <a:lstStyle/>
            <a:p>
              <a:endParaRPr lang="en-US"/>
            </a:p>
          </p:txBody>
        </p:sp>
        <p:sp>
          <p:nvSpPr>
            <p:cNvPr id="13388" name="Rectangle 76"/>
            <p:cNvSpPr>
              <a:spLocks noChangeArrowheads="1"/>
            </p:cNvSpPr>
            <p:nvPr/>
          </p:nvSpPr>
          <p:spPr bwMode="auto">
            <a:xfrm>
              <a:off x="3888" y="2400"/>
              <a:ext cx="308" cy="231"/>
            </a:xfrm>
            <a:prstGeom prst="rect">
              <a:avLst/>
            </a:prstGeom>
            <a:noFill/>
            <a:ln w="9525">
              <a:noFill/>
              <a:miter lim="800000"/>
              <a:headEnd/>
              <a:tailEnd/>
            </a:ln>
            <a:effectLst>
              <a:outerShdw dist="17961" dir="2700000" algn="ctr" rotWithShape="0">
                <a:schemeClr val="bg2"/>
              </a:outerShdw>
            </a:effectLst>
          </p:spPr>
          <p:txBody>
            <a:bodyPr wrap="none">
              <a:spAutoFit/>
            </a:bodyPr>
            <a:lstStyle/>
            <a:p>
              <a:pPr>
                <a:defRPr/>
              </a:pPr>
              <a:r>
                <a:rPr lang="en-US" b="1">
                  <a:solidFill>
                    <a:srgbClr val="3333FF"/>
                  </a:solidFill>
                </a:rPr>
                <a:t>605</a:t>
              </a:r>
              <a:endParaRPr lang="en-CA" b="1">
                <a:solidFill>
                  <a:srgbClr val="3333FF"/>
                </a:solidFill>
              </a:endParaRPr>
            </a:p>
          </p:txBody>
        </p:sp>
      </p:grpSp>
      <p:grpSp>
        <p:nvGrpSpPr>
          <p:cNvPr id="8" name="Group 64"/>
          <p:cNvGrpSpPr>
            <a:grpSpLocks/>
          </p:cNvGrpSpPr>
          <p:nvPr/>
        </p:nvGrpSpPr>
        <p:grpSpPr bwMode="auto">
          <a:xfrm>
            <a:off x="8039100" y="4295775"/>
            <a:ext cx="914400" cy="762000"/>
            <a:chOff x="4944" y="2688"/>
            <a:chExt cx="576" cy="480"/>
          </a:xfrm>
        </p:grpSpPr>
        <p:sp>
          <p:nvSpPr>
            <p:cNvPr id="13377" name="Rectangle 65"/>
            <p:cNvSpPr>
              <a:spLocks noChangeArrowheads="1"/>
            </p:cNvSpPr>
            <p:nvPr/>
          </p:nvSpPr>
          <p:spPr bwMode="auto">
            <a:xfrm>
              <a:off x="5010" y="2820"/>
              <a:ext cx="401" cy="231"/>
            </a:xfrm>
            <a:prstGeom prst="rect">
              <a:avLst/>
            </a:prstGeom>
            <a:noFill/>
            <a:ln w="9525">
              <a:noFill/>
              <a:miter lim="800000"/>
              <a:headEnd/>
              <a:tailEnd/>
            </a:ln>
            <a:effectLst/>
          </p:spPr>
          <p:txBody>
            <a:bodyPr wrap="none">
              <a:spAutoFit/>
            </a:bodyPr>
            <a:lstStyle/>
            <a:p>
              <a:pPr>
                <a:defRPr/>
              </a:pPr>
              <a:r>
                <a:rPr lang="en-US" b="1">
                  <a:solidFill>
                    <a:srgbClr val="FF0000"/>
                  </a:solidFill>
                  <a:effectLst>
                    <a:outerShdw blurRad="38100" dist="38100" dir="2700000" algn="tl">
                      <a:srgbClr val="C0C0C0"/>
                    </a:outerShdw>
                  </a:effectLst>
                  <a:latin typeface="Bookman Old Style" pitchFamily="18" charset="0"/>
                </a:rPr>
                <a:t>587</a:t>
              </a:r>
              <a:endParaRPr lang="en-CA" b="1">
                <a:solidFill>
                  <a:srgbClr val="FF0000"/>
                </a:solidFill>
                <a:effectLst>
                  <a:outerShdw blurRad="38100" dist="38100" dir="2700000" algn="tl">
                    <a:srgbClr val="C0C0C0"/>
                  </a:outerShdw>
                </a:effectLst>
                <a:latin typeface="Bookman Old Style" pitchFamily="18" charset="0"/>
              </a:endParaRPr>
            </a:p>
          </p:txBody>
        </p:sp>
        <p:sp>
          <p:nvSpPr>
            <p:cNvPr id="9279" name="AutoShape 66"/>
            <p:cNvSpPr>
              <a:spLocks noChangeArrowheads="1"/>
            </p:cNvSpPr>
            <p:nvPr/>
          </p:nvSpPr>
          <p:spPr bwMode="auto">
            <a:xfrm>
              <a:off x="4944" y="2688"/>
              <a:ext cx="576" cy="480"/>
            </a:xfrm>
            <a:prstGeom prst="irregularSeal2">
              <a:avLst/>
            </a:prstGeom>
            <a:noFill/>
            <a:ln w="38100">
              <a:solidFill>
                <a:schemeClr val="bg2"/>
              </a:solidFill>
              <a:miter lim="800000"/>
              <a:headEnd/>
              <a:tailEnd/>
            </a:ln>
          </p:spPr>
          <p:txBody>
            <a:bodyPr wrap="none" anchor="ctr"/>
            <a:lstStyle/>
            <a:p>
              <a:pPr algn="ctr"/>
              <a:endParaRPr lang="en-US" b="1">
                <a:solidFill>
                  <a:srgbClr val="66FFFF"/>
                </a:solidFill>
                <a:latin typeface="Bookman Old Style" pitchFamily="18" charset="0"/>
              </a:endParaRPr>
            </a:p>
          </p:txBody>
        </p:sp>
      </p:grpSp>
      <p:sp>
        <p:nvSpPr>
          <p:cNvPr id="50" name="Curved Right Arrow 49"/>
          <p:cNvSpPr/>
          <p:nvPr/>
        </p:nvSpPr>
        <p:spPr>
          <a:xfrm>
            <a:off x="6172200" y="3200400"/>
            <a:ext cx="762000" cy="1219200"/>
          </a:xfrm>
          <a:prstGeom prst="curvedRightArrow">
            <a:avLst/>
          </a:prstGeom>
          <a:solidFill>
            <a:schemeClr val="accent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51" name="Picture 3"/>
          <p:cNvPicPr>
            <a:picLocks noChangeAspect="1" noChangeArrowheads="1"/>
          </p:cNvPicPr>
          <p:nvPr/>
        </p:nvPicPr>
        <p:blipFill>
          <a:blip r:embed="rId3" cstate="print">
            <a:lum contrast="10000"/>
          </a:blip>
          <a:srcRect/>
          <a:stretch>
            <a:fillRect/>
          </a:stretch>
        </p:blipFill>
        <p:spPr bwMode="auto">
          <a:xfrm>
            <a:off x="228600" y="2667000"/>
            <a:ext cx="2795286" cy="21336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Documents and Settings\HP\My Documents\GRAPHICS\APOLOGETICS\Prophecy\Daniel\Image Lion.jpg"/>
          <p:cNvPicPr>
            <a:picLocks noChangeAspect="1" noChangeArrowheads="1"/>
          </p:cNvPicPr>
          <p:nvPr/>
        </p:nvPicPr>
        <p:blipFill>
          <a:blip r:embed="rId3">
            <a:lum bright="10000" contrast="30000"/>
          </a:blip>
          <a:srcRect/>
          <a:stretch>
            <a:fillRect/>
          </a:stretch>
        </p:blipFill>
        <p:spPr bwMode="auto">
          <a:xfrm>
            <a:off x="2209800" y="1600200"/>
            <a:ext cx="6737350" cy="5053013"/>
          </a:xfrm>
          <a:prstGeom prst="rect">
            <a:avLst/>
          </a:prstGeom>
          <a:noFill/>
        </p:spPr>
      </p:pic>
      <p:sp>
        <p:nvSpPr>
          <p:cNvPr id="11" name="Rectangle 10"/>
          <p:cNvSpPr/>
          <p:nvPr/>
        </p:nvSpPr>
        <p:spPr>
          <a:xfrm>
            <a:off x="2048713" y="152400"/>
            <a:ext cx="6809878"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smtClean="0">
                <a:ln w="11430"/>
                <a:solidFill>
                  <a:srgbClr val="FF0000"/>
                </a:solidFill>
                <a:effectLst>
                  <a:outerShdw blurRad="50800" dist="38100" dir="18900000" algn="bl" rotWithShape="0">
                    <a:prstClr val="black">
                      <a:alpha val="40000"/>
                    </a:prstClr>
                  </a:outerShdw>
                  <a:reflection blurRad="6350" stA="60000" endA="900" endPos="60000" dist="29997" dir="5400000" sy="-100000" algn="bl" rotWithShape="0"/>
                </a:effectLst>
              </a:rPr>
              <a:t>Babylon the Great</a:t>
            </a:r>
            <a:endParaRPr lang="en-US" sz="6000" b="1" cap="none" spc="0" dirty="0">
              <a:ln w="11430"/>
              <a:solidFill>
                <a:srgbClr val="FF0000"/>
              </a:solidFill>
              <a:effectLst>
                <a:outerShdw blurRad="50800" dist="38100" dir="18900000" algn="bl" rotWithShape="0">
                  <a:prstClr val="black">
                    <a:alpha val="40000"/>
                  </a:prstClr>
                </a:outerShdw>
                <a:reflection blurRad="6350" stA="60000" endA="900" endPos="60000" dist="29997" dir="5400000" sy="-100000" algn="bl" rotWithShape="0"/>
              </a:effectLst>
            </a:endParaRPr>
          </a:p>
        </p:txBody>
      </p:sp>
      <p:pic>
        <p:nvPicPr>
          <p:cNvPr id="1029" name="Picture 5" descr="C:\Documents and Settings\HP\My Documents\GRAPHICS\BIBLE PICS\Babylon Ishtar Gates.jpg"/>
          <p:cNvPicPr>
            <a:picLocks noChangeAspect="1" noChangeArrowheads="1"/>
          </p:cNvPicPr>
          <p:nvPr/>
        </p:nvPicPr>
        <p:blipFill>
          <a:blip r:embed="rId4">
            <a:lum contrast="10000"/>
          </a:blip>
          <a:srcRect/>
          <a:stretch>
            <a:fillRect/>
          </a:stretch>
        </p:blipFill>
        <p:spPr bwMode="auto">
          <a:xfrm>
            <a:off x="0" y="1676400"/>
            <a:ext cx="2895600" cy="224274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C:\Documents and Settings\HP_Administrator\My Documents\COLINS\GRAPHICS\APOLOGETICS\Prophecy\Israel Jews\AD 70 1.gif"/>
          <p:cNvPicPr>
            <a:picLocks noChangeAspect="1" noChangeArrowheads="1"/>
          </p:cNvPicPr>
          <p:nvPr/>
        </p:nvPicPr>
        <p:blipFill>
          <a:blip r:embed="rId3">
            <a:lum bright="10000" contrast="20000"/>
          </a:blip>
          <a:srcRect/>
          <a:stretch>
            <a:fillRect/>
          </a:stretch>
        </p:blipFill>
        <p:spPr bwMode="auto">
          <a:xfrm>
            <a:off x="0" y="685800"/>
            <a:ext cx="2248170" cy="2971800"/>
          </a:xfrm>
          <a:prstGeom prst="rect">
            <a:avLst/>
          </a:prstGeom>
          <a:ln>
            <a:noFill/>
          </a:ln>
          <a:effectLst>
            <a:softEdge rad="112500"/>
          </a:effectLst>
        </p:spPr>
      </p:pic>
      <p:sp>
        <p:nvSpPr>
          <p:cNvPr id="2" name="TextBox 1"/>
          <p:cNvSpPr txBox="1"/>
          <p:nvPr/>
        </p:nvSpPr>
        <p:spPr>
          <a:xfrm>
            <a:off x="76200" y="1524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4" name="Rectangle 3"/>
          <p:cNvSpPr/>
          <p:nvPr/>
        </p:nvSpPr>
        <p:spPr>
          <a:xfrm>
            <a:off x="2286000" y="914400"/>
            <a:ext cx="6705600" cy="2677656"/>
          </a:xfrm>
          <a:prstGeom prst="rect">
            <a:avLst/>
          </a:prstGeom>
          <a:effectLst>
            <a:outerShdw blurRad="50800" dist="38100" algn="l" rotWithShape="0">
              <a:prstClr val="black">
                <a:alpha val="40000"/>
              </a:prstClr>
            </a:outerShdw>
          </a:effectLst>
        </p:spPr>
        <p:txBody>
          <a:bodyPr wrap="square">
            <a:spAutoFit/>
          </a:bodyPr>
          <a:lstStyle/>
          <a:p>
            <a:r>
              <a:rPr lang="en-US" sz="2400" b="1" dirty="0" err="1" smtClean="0">
                <a:solidFill>
                  <a:srgbClr val="00FFFF"/>
                </a:solidFill>
                <a:latin typeface="+mn-lt"/>
              </a:rPr>
              <a:t>Jer</a:t>
            </a:r>
            <a:r>
              <a:rPr lang="en-US" sz="2400" b="1" dirty="0" smtClean="0">
                <a:solidFill>
                  <a:srgbClr val="00FFFF"/>
                </a:solidFill>
                <a:latin typeface="+mn-lt"/>
              </a:rPr>
              <a:t> 25: 15  </a:t>
            </a:r>
            <a:r>
              <a:rPr lang="en-US" sz="2400" b="1" dirty="0" smtClean="0">
                <a:latin typeface="+mn-lt"/>
              </a:rPr>
              <a:t>For thus </a:t>
            </a:r>
            <a:r>
              <a:rPr lang="en-US" sz="2400" b="1" dirty="0" err="1" smtClean="0">
                <a:latin typeface="+mn-lt"/>
              </a:rPr>
              <a:t>saith</a:t>
            </a:r>
            <a:r>
              <a:rPr lang="en-US" sz="2400" b="1" dirty="0" smtClean="0">
                <a:latin typeface="+mn-lt"/>
              </a:rPr>
              <a:t> the LORD God of Israel unto me; Take </a:t>
            </a:r>
            <a:r>
              <a:rPr lang="en-US" sz="2400" b="1" dirty="0" smtClean="0">
                <a:solidFill>
                  <a:srgbClr val="000000"/>
                </a:solidFill>
                <a:latin typeface="+mn-lt"/>
              </a:rPr>
              <a:t>the </a:t>
            </a:r>
            <a:r>
              <a:rPr lang="en-US" sz="2400" b="1" u="sng" dirty="0" smtClean="0">
                <a:solidFill>
                  <a:srgbClr val="000000"/>
                </a:solidFill>
                <a:latin typeface="+mn-lt"/>
              </a:rPr>
              <a:t>wine cup </a:t>
            </a:r>
            <a:r>
              <a:rPr lang="en-US" sz="2400" b="1" dirty="0" smtClean="0">
                <a:solidFill>
                  <a:srgbClr val="000000"/>
                </a:solidFill>
                <a:latin typeface="+mn-lt"/>
              </a:rPr>
              <a:t>of this fury </a:t>
            </a:r>
            <a:r>
              <a:rPr lang="en-US" sz="2400" b="1" dirty="0" smtClean="0">
                <a:latin typeface="+mn-lt"/>
              </a:rPr>
              <a:t>at my hand, and cause </a:t>
            </a:r>
            <a:r>
              <a:rPr lang="en-US" sz="2400" b="1" dirty="0" smtClean="0">
                <a:solidFill>
                  <a:srgbClr val="000000"/>
                </a:solidFill>
                <a:latin typeface="+mn-lt"/>
              </a:rPr>
              <a:t>all the nations</a:t>
            </a:r>
            <a:r>
              <a:rPr lang="en-US" sz="2400" b="1" dirty="0" smtClean="0">
                <a:latin typeface="+mn-lt"/>
              </a:rPr>
              <a:t>, to whom I send thee, to drink it. </a:t>
            </a:r>
          </a:p>
          <a:p>
            <a:endParaRPr lang="en-US" sz="2400" b="1" dirty="0" smtClean="0">
              <a:latin typeface="+mn-lt"/>
            </a:endParaRPr>
          </a:p>
          <a:p>
            <a:r>
              <a:rPr lang="en-US" sz="2400" b="1" dirty="0" smtClean="0">
                <a:solidFill>
                  <a:srgbClr val="00FFFF"/>
                </a:solidFill>
                <a:latin typeface="+mn-lt"/>
              </a:rPr>
              <a:t>25: 18  </a:t>
            </a:r>
            <a:r>
              <a:rPr lang="en-US" sz="2400" b="1" i="1" dirty="0" smtClean="0">
                <a:latin typeface="+mn-lt"/>
              </a:rPr>
              <a:t>To wit, </a:t>
            </a:r>
            <a:r>
              <a:rPr lang="en-US" sz="2400" b="1" dirty="0" smtClean="0">
                <a:solidFill>
                  <a:srgbClr val="000000"/>
                </a:solidFill>
                <a:latin typeface="+mn-lt"/>
              </a:rPr>
              <a:t>Jerusalem, and the cities of Judah…</a:t>
            </a:r>
            <a:endParaRPr lang="en-CA" sz="2400" b="1" dirty="0">
              <a:latin typeface="+mn-lt"/>
            </a:endParaRPr>
          </a:p>
        </p:txBody>
      </p:sp>
      <p:sp>
        <p:nvSpPr>
          <p:cNvPr id="6" name="Rectangle 5"/>
          <p:cNvSpPr/>
          <p:nvPr/>
        </p:nvSpPr>
        <p:spPr>
          <a:xfrm>
            <a:off x="762000" y="3457069"/>
            <a:ext cx="8077200" cy="3400931"/>
          </a:xfrm>
          <a:prstGeom prst="rect">
            <a:avLst/>
          </a:prstGeom>
          <a:effectLst>
            <a:outerShdw blurRad="50800" dist="38100" algn="l" rotWithShape="0">
              <a:prstClr val="black">
                <a:alpha val="40000"/>
              </a:prstClr>
            </a:outerShdw>
          </a:effectLst>
        </p:spPr>
        <p:txBody>
          <a:bodyPr wrap="square">
            <a:spAutoFit/>
          </a:bodyPr>
          <a:lstStyle/>
          <a:p>
            <a:r>
              <a:rPr lang="en-US" sz="2300" b="1" dirty="0" err="1" smtClean="0">
                <a:solidFill>
                  <a:srgbClr val="00FFFF"/>
                </a:solidFill>
              </a:rPr>
              <a:t>Jer</a:t>
            </a:r>
            <a:r>
              <a:rPr lang="en-US" sz="2300" b="1" dirty="0" smtClean="0">
                <a:solidFill>
                  <a:srgbClr val="00FFFF"/>
                </a:solidFill>
              </a:rPr>
              <a:t>  25: 29  </a:t>
            </a:r>
            <a:r>
              <a:rPr lang="en-US" sz="2300" b="1" dirty="0" smtClean="0"/>
              <a:t>For, lo, I begin to bring evil on the city which is called by my name, and should ye be utterly unpunished? Ye shall not be unpunished: for I will call for </a:t>
            </a:r>
            <a:r>
              <a:rPr lang="en-US" sz="2300" b="1" dirty="0" smtClean="0">
                <a:solidFill>
                  <a:srgbClr val="000000"/>
                </a:solidFill>
              </a:rPr>
              <a:t>a sword upon all the inhabitants of the earth</a:t>
            </a:r>
            <a:r>
              <a:rPr lang="en-US" sz="2300" b="1" dirty="0" smtClean="0"/>
              <a:t>, </a:t>
            </a:r>
            <a:r>
              <a:rPr lang="en-US" sz="2300" b="1" dirty="0" err="1" smtClean="0"/>
              <a:t>saith</a:t>
            </a:r>
            <a:r>
              <a:rPr lang="en-US" sz="2300" b="1" dirty="0" smtClean="0"/>
              <a:t> the LORD of hosts. </a:t>
            </a:r>
          </a:p>
          <a:p>
            <a:endParaRPr lang="en-US" sz="800" b="1" dirty="0" smtClean="0"/>
          </a:p>
          <a:p>
            <a:r>
              <a:rPr lang="en-US" sz="2300" b="1" dirty="0" smtClean="0">
                <a:solidFill>
                  <a:srgbClr val="00FFFF"/>
                </a:solidFill>
              </a:rPr>
              <a:t>25: 30…</a:t>
            </a:r>
            <a:r>
              <a:rPr lang="en-US" sz="2300" b="1" dirty="0" smtClean="0">
                <a:solidFill>
                  <a:schemeClr val="tx2"/>
                </a:solidFill>
              </a:rPr>
              <a:t>The</a:t>
            </a:r>
            <a:r>
              <a:rPr lang="en-US" sz="2300" b="1" dirty="0" smtClean="0">
                <a:solidFill>
                  <a:srgbClr val="00FFFF"/>
                </a:solidFill>
              </a:rPr>
              <a:t> </a:t>
            </a:r>
            <a:r>
              <a:rPr lang="en-US" sz="2300" b="1" dirty="0" smtClean="0"/>
              <a:t>LORD shall roar from on high, and utter his voice from his holy habitation…he shall give a shout, as they that </a:t>
            </a:r>
            <a:r>
              <a:rPr lang="en-US" sz="2300" b="1" u="sng" dirty="0" smtClean="0">
                <a:solidFill>
                  <a:srgbClr val="000000"/>
                </a:solidFill>
              </a:rPr>
              <a:t>tread </a:t>
            </a:r>
            <a:r>
              <a:rPr lang="en-US" sz="2300" b="1" i="1" u="sng" dirty="0" smtClean="0">
                <a:solidFill>
                  <a:srgbClr val="000000"/>
                </a:solidFill>
              </a:rPr>
              <a:t>the grapes</a:t>
            </a:r>
            <a:r>
              <a:rPr lang="en-US" sz="2300" b="1" i="1" dirty="0" smtClean="0"/>
              <a:t>, against </a:t>
            </a:r>
            <a:r>
              <a:rPr lang="en-US" sz="2300" b="1" i="1" dirty="0" smtClean="0">
                <a:solidFill>
                  <a:srgbClr val="000000"/>
                </a:solidFill>
              </a:rPr>
              <a:t>all the inhabitants of the earth</a:t>
            </a:r>
            <a:r>
              <a:rPr lang="en-US" sz="2300" b="1" i="1" dirty="0" smtClean="0"/>
              <a:t>. </a:t>
            </a:r>
            <a:endParaRPr lang="en-CA" sz="23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subTnLst>
                                    <p:animClr>
                                      <p:cBhvr override="childStyle">
                                        <p:cTn dur="1" fill="hold" display="0" masterRel="nextClick" afterEffect="1"/>
                                        <p:tgtEl>
                                          <p:spTgt spid="4"/>
                                        </p:tgtEl>
                                        <p:attrNameLst>
                                          <p:attrName>ppt_c</p:attrName>
                                        </p:attrNameLst>
                                      </p:cBhvr>
                                      <p:to>
                                        <a:srgbClr val="4D4D4D"/>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4" name="Picture 2" descr="Kings Plastic Crown"/>
          <p:cNvPicPr>
            <a:picLocks noChangeAspect="1" noChangeArrowheads="1"/>
          </p:cNvPicPr>
          <p:nvPr/>
        </p:nvPicPr>
        <p:blipFill>
          <a:blip r:embed="rId3">
            <a:clrChange>
              <a:clrFrom>
                <a:srgbClr val="FFFFFF"/>
              </a:clrFrom>
              <a:clrTo>
                <a:srgbClr val="FFFFFF">
                  <a:alpha val="0"/>
                </a:srgbClr>
              </a:clrTo>
            </a:clrChange>
            <a:lum contrast="30000"/>
          </a:blip>
          <a:srcRect/>
          <a:stretch>
            <a:fillRect/>
          </a:stretch>
        </p:blipFill>
        <p:spPr bwMode="auto">
          <a:xfrm>
            <a:off x="7620000" y="4191000"/>
            <a:ext cx="1143000" cy="1371601"/>
          </a:xfrm>
          <a:prstGeom prst="rect">
            <a:avLst/>
          </a:prstGeom>
          <a:noFill/>
          <a:effectLst>
            <a:glow rad="101600">
              <a:schemeClr val="accent1">
                <a:satMod val="175000"/>
                <a:alpha val="40000"/>
              </a:schemeClr>
            </a:glow>
          </a:effectLst>
        </p:spPr>
      </p:pic>
      <p:sp>
        <p:nvSpPr>
          <p:cNvPr id="46" name="TextBox 45"/>
          <p:cNvSpPr txBox="1"/>
          <p:nvPr/>
        </p:nvSpPr>
        <p:spPr>
          <a:xfrm>
            <a:off x="419100" y="457200"/>
            <a:ext cx="8305800" cy="58477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solidFill>
                  <a:srgbClr val="0000FF"/>
                </a:solidFill>
                <a:effectLst>
                  <a:outerShdw blurRad="50800" dist="39000" dir="5460000" algn="tl">
                    <a:srgbClr val="000000">
                      <a:alpha val="38000"/>
                    </a:srgbClr>
                  </a:outerShdw>
                </a:effectLst>
                <a:latin typeface="Arial Black" pitchFamily="34" charset="0"/>
              </a:rPr>
              <a:t>Israel</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smtClean="0">
                <a:ln w="11430"/>
                <a:solidFill>
                  <a:srgbClr val="00FFFF"/>
                </a:solidFill>
                <a:effectLst>
                  <a:outerShdw blurRad="50800" dist="39000" dir="5460000" algn="tl">
                    <a:srgbClr val="000000">
                      <a:alpha val="38000"/>
                    </a:srgbClr>
                  </a:outerShdw>
                </a:effectLst>
              </a:rPr>
              <a:t>under the  </a:t>
            </a:r>
            <a:r>
              <a:rPr lang="en-US" sz="3200" b="1" dirty="0" smtClean="0">
                <a:ln w="11430"/>
                <a:solidFill>
                  <a:srgbClr val="FF0000"/>
                </a:solidFill>
                <a:effectLst>
                  <a:outerShdw blurRad="50800" dist="39000" dir="5460000" algn="tl">
                    <a:srgbClr val="000000">
                      <a:alpha val="38000"/>
                    </a:srgbClr>
                  </a:outerShdw>
                </a:effectLst>
              </a:rPr>
              <a:t>“Times of the Gentiles”</a:t>
            </a:r>
            <a:endParaRPr lang="en-CA" sz="3200" b="1" dirty="0">
              <a:ln w="11430"/>
              <a:solidFill>
                <a:srgbClr val="FF0000"/>
              </a:solidFill>
              <a:effectLst>
                <a:outerShdw blurRad="50800" dist="39000" dir="5460000" algn="tl">
                  <a:srgbClr val="000000">
                    <a:alpha val="38000"/>
                  </a:srgbClr>
                </a:outerShdw>
              </a:effectLst>
            </a:endParaRPr>
          </a:p>
        </p:txBody>
      </p:sp>
      <p:sp>
        <p:nvSpPr>
          <p:cNvPr id="44" name="TextBox 43"/>
          <p:cNvSpPr txBox="1"/>
          <p:nvPr/>
        </p:nvSpPr>
        <p:spPr>
          <a:xfrm>
            <a:off x="276225" y="5472493"/>
            <a:ext cx="1676400" cy="108070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F30303"/>
                </a:solidFill>
                <a:effectLst>
                  <a:outerShdw blurRad="50800" dist="39000" dir="5460000" algn="tl">
                    <a:srgbClr val="000000">
                      <a:alpha val="38000"/>
                    </a:srgbClr>
                  </a:outerShdw>
                </a:effectLst>
              </a:rPr>
              <a:t>Assyria</a:t>
            </a:r>
          </a:p>
          <a:p>
            <a:r>
              <a:rPr lang="en-US" sz="2800" b="1" dirty="0" smtClean="0">
                <a:ln w="11430"/>
                <a:solidFill>
                  <a:srgbClr val="F30303"/>
                </a:solidFill>
                <a:effectLst>
                  <a:outerShdw blurRad="50800" dist="39000" dir="5460000" algn="tl">
                    <a:srgbClr val="000000">
                      <a:alpha val="38000"/>
                    </a:srgbClr>
                  </a:outerShdw>
                </a:effectLst>
              </a:rPr>
              <a:t>Babylon</a:t>
            </a:r>
            <a:endParaRPr lang="en-CA" sz="2800" b="1" dirty="0">
              <a:ln w="11430"/>
              <a:solidFill>
                <a:srgbClr val="F30303"/>
              </a:solidFill>
              <a:effectLst>
                <a:outerShdw blurRad="50800" dist="39000" dir="5460000" algn="tl">
                  <a:srgbClr val="000000">
                    <a:alpha val="38000"/>
                  </a:srgbClr>
                </a:outerShdw>
              </a:effectLst>
            </a:endParaRPr>
          </a:p>
        </p:txBody>
      </p:sp>
      <p:sp>
        <p:nvSpPr>
          <p:cNvPr id="36" name="Freeform 35"/>
          <p:cNvSpPr/>
          <p:nvPr/>
        </p:nvSpPr>
        <p:spPr>
          <a:xfrm>
            <a:off x="457200" y="2290688"/>
            <a:ext cx="7439025" cy="3107194"/>
          </a:xfrm>
          <a:custGeom>
            <a:avLst/>
            <a:gdLst>
              <a:gd name="connsiteX0" fmla="*/ 0 w 7439025"/>
              <a:gd name="connsiteY0" fmla="*/ 0 h 2171700"/>
              <a:gd name="connsiteX1" fmla="*/ 781050 w 7439025"/>
              <a:gd name="connsiteY1" fmla="*/ 0 h 2171700"/>
              <a:gd name="connsiteX2" fmla="*/ 1847850 w 7439025"/>
              <a:gd name="connsiteY2" fmla="*/ 2171700 h 2171700"/>
              <a:gd name="connsiteX3" fmla="*/ 6457950 w 7439025"/>
              <a:gd name="connsiteY3" fmla="*/ 2171700 h 2171700"/>
              <a:gd name="connsiteX4" fmla="*/ 7439025 w 7439025"/>
              <a:gd name="connsiteY4" fmla="*/ 590550 h 2171700"/>
              <a:gd name="connsiteX0" fmla="*/ 0 w 7439025"/>
              <a:gd name="connsiteY0" fmla="*/ 0 h 2171700"/>
              <a:gd name="connsiteX1" fmla="*/ 781050 w 7439025"/>
              <a:gd name="connsiteY1" fmla="*/ 0 h 2171700"/>
              <a:gd name="connsiteX2" fmla="*/ 1847850 w 7439025"/>
              <a:gd name="connsiteY2" fmla="*/ 2171700 h 2171700"/>
              <a:gd name="connsiteX3" fmla="*/ 6457950 w 7439025"/>
              <a:gd name="connsiteY3" fmla="*/ 2171700 h 2171700"/>
              <a:gd name="connsiteX4" fmla="*/ 7439025 w 7439025"/>
              <a:gd name="connsiteY4" fmla="*/ 209550 h 217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39025" h="2171700">
                <a:moveTo>
                  <a:pt x="0" y="0"/>
                </a:moveTo>
                <a:lnTo>
                  <a:pt x="781050" y="0"/>
                </a:lnTo>
                <a:lnTo>
                  <a:pt x="1847850" y="2171700"/>
                </a:lnTo>
                <a:lnTo>
                  <a:pt x="6457950" y="2171700"/>
                </a:lnTo>
                <a:lnTo>
                  <a:pt x="7439025" y="209550"/>
                </a:lnTo>
              </a:path>
            </a:pathLst>
          </a:custGeom>
          <a:ln w="76200">
            <a:solidFill>
              <a:srgbClr val="0000FF"/>
            </a:solidFill>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7" name="Freeform 36"/>
          <p:cNvSpPr/>
          <p:nvPr/>
        </p:nvSpPr>
        <p:spPr>
          <a:xfrm flipV="1">
            <a:off x="457200" y="2290688"/>
            <a:ext cx="8001000" cy="3271912"/>
          </a:xfrm>
          <a:custGeom>
            <a:avLst/>
            <a:gdLst>
              <a:gd name="connsiteX0" fmla="*/ 0 w 7439025"/>
              <a:gd name="connsiteY0" fmla="*/ 0 h 2171700"/>
              <a:gd name="connsiteX1" fmla="*/ 781050 w 7439025"/>
              <a:gd name="connsiteY1" fmla="*/ 0 h 2171700"/>
              <a:gd name="connsiteX2" fmla="*/ 1847850 w 7439025"/>
              <a:gd name="connsiteY2" fmla="*/ 2171700 h 2171700"/>
              <a:gd name="connsiteX3" fmla="*/ 6457950 w 7439025"/>
              <a:gd name="connsiteY3" fmla="*/ 2171700 h 2171700"/>
              <a:gd name="connsiteX4" fmla="*/ 7439025 w 7439025"/>
              <a:gd name="connsiteY4" fmla="*/ 590550 h 2171700"/>
              <a:gd name="connsiteX0" fmla="*/ 0 w 7820025"/>
              <a:gd name="connsiteY0" fmla="*/ 0 h 2171700"/>
              <a:gd name="connsiteX1" fmla="*/ 781050 w 7820025"/>
              <a:gd name="connsiteY1" fmla="*/ 0 h 2171700"/>
              <a:gd name="connsiteX2" fmla="*/ 1847850 w 7820025"/>
              <a:gd name="connsiteY2" fmla="*/ 2171700 h 2171700"/>
              <a:gd name="connsiteX3" fmla="*/ 6457950 w 7820025"/>
              <a:gd name="connsiteY3" fmla="*/ 2171700 h 2171700"/>
              <a:gd name="connsiteX4" fmla="*/ 7820025 w 7820025"/>
              <a:gd name="connsiteY4" fmla="*/ 95250 h 2171700"/>
              <a:gd name="connsiteX0" fmla="*/ 0 w 7858125"/>
              <a:gd name="connsiteY0" fmla="*/ 0 h 2171700"/>
              <a:gd name="connsiteX1" fmla="*/ 781050 w 7858125"/>
              <a:gd name="connsiteY1" fmla="*/ 0 h 2171700"/>
              <a:gd name="connsiteX2" fmla="*/ 1847850 w 7858125"/>
              <a:gd name="connsiteY2" fmla="*/ 2171700 h 2171700"/>
              <a:gd name="connsiteX3" fmla="*/ 6457950 w 7858125"/>
              <a:gd name="connsiteY3" fmla="*/ 2171700 h 2171700"/>
              <a:gd name="connsiteX4" fmla="*/ 7858125 w 7858125"/>
              <a:gd name="connsiteY4" fmla="*/ 15081 h 2171700"/>
              <a:gd name="connsiteX5" fmla="*/ 7820025 w 7858125"/>
              <a:gd name="connsiteY5" fmla="*/ 9525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8125" h="2171700">
                <a:moveTo>
                  <a:pt x="0" y="0"/>
                </a:moveTo>
                <a:lnTo>
                  <a:pt x="781050" y="0"/>
                </a:lnTo>
                <a:lnTo>
                  <a:pt x="1847850" y="2171700"/>
                </a:lnTo>
                <a:lnTo>
                  <a:pt x="6457950" y="2171700"/>
                </a:lnTo>
                <a:lnTo>
                  <a:pt x="7858125" y="15081"/>
                </a:lnTo>
                <a:lnTo>
                  <a:pt x="7820025" y="95250"/>
                </a:lnTo>
              </a:path>
            </a:pathLst>
          </a:custGeom>
          <a:ln w="76200">
            <a:solidFill>
              <a:srgbClr val="FF0000"/>
            </a:solidFill>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8" name="TextBox 37"/>
          <p:cNvSpPr txBox="1"/>
          <p:nvPr/>
        </p:nvSpPr>
        <p:spPr>
          <a:xfrm>
            <a:off x="2276475" y="1686511"/>
            <a:ext cx="4800600" cy="59264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F30303"/>
                </a:solidFill>
                <a:effectLst>
                  <a:outerShdw blurRad="50800" dist="39000" dir="5460000" algn="tl">
                    <a:srgbClr val="000000">
                      <a:alpha val="38000"/>
                    </a:srgbClr>
                  </a:outerShdw>
                </a:effectLst>
              </a:rPr>
              <a:t>The Kingdom of Men Rules</a:t>
            </a:r>
            <a:endParaRPr lang="en-CA" sz="2800" b="1" dirty="0">
              <a:ln w="11430"/>
              <a:solidFill>
                <a:srgbClr val="F30303"/>
              </a:solidFill>
              <a:effectLst>
                <a:outerShdw blurRad="50800" dist="39000" dir="5460000" algn="tl">
                  <a:srgbClr val="000000">
                    <a:alpha val="38000"/>
                  </a:srgbClr>
                </a:outerShdw>
              </a:effectLst>
            </a:endParaRPr>
          </a:p>
        </p:txBody>
      </p:sp>
      <p:sp>
        <p:nvSpPr>
          <p:cNvPr id="39" name="TextBox 38"/>
          <p:cNvSpPr txBox="1"/>
          <p:nvPr/>
        </p:nvSpPr>
        <p:spPr>
          <a:xfrm>
            <a:off x="2295525" y="4815283"/>
            <a:ext cx="4800600" cy="59264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0000FF"/>
                </a:solidFill>
                <a:effectLst>
                  <a:outerShdw blurRad="50800" dist="39000" dir="5460000" algn="tl">
                    <a:srgbClr val="000000">
                      <a:alpha val="38000"/>
                    </a:srgbClr>
                  </a:outerShdw>
                </a:effectLst>
              </a:rPr>
              <a:t>Israel, Judah in Subjection</a:t>
            </a:r>
            <a:endParaRPr lang="en-CA" sz="2800" b="1" dirty="0">
              <a:ln w="11430"/>
              <a:solidFill>
                <a:srgbClr val="0000FF"/>
              </a:solidFill>
              <a:effectLst>
                <a:outerShdw blurRad="50800" dist="39000" dir="5460000" algn="tl">
                  <a:srgbClr val="000000">
                    <a:alpha val="38000"/>
                  </a:srgbClr>
                </a:outerShdw>
              </a:effectLst>
            </a:endParaRPr>
          </a:p>
        </p:txBody>
      </p:sp>
      <p:sp>
        <p:nvSpPr>
          <p:cNvPr id="40" name="TextBox 39"/>
          <p:cNvSpPr txBox="1"/>
          <p:nvPr/>
        </p:nvSpPr>
        <p:spPr>
          <a:xfrm>
            <a:off x="304800" y="1600200"/>
            <a:ext cx="1143000" cy="59264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0000FF"/>
                </a:solidFill>
                <a:effectLst>
                  <a:outerShdw blurRad="50800" dist="39000" dir="5460000" algn="tl">
                    <a:srgbClr val="000000">
                      <a:alpha val="38000"/>
                    </a:srgbClr>
                  </a:outerShdw>
                </a:effectLst>
              </a:rPr>
              <a:t>Israel</a:t>
            </a:r>
            <a:endParaRPr lang="en-CA" sz="2800" b="1" dirty="0">
              <a:ln w="11430"/>
              <a:solidFill>
                <a:srgbClr val="0000FF"/>
              </a:solidFill>
              <a:effectLst>
                <a:outerShdw blurRad="50800" dist="39000" dir="5460000" algn="tl">
                  <a:srgbClr val="000000">
                    <a:alpha val="38000"/>
                  </a:srgbClr>
                </a:outerShdw>
              </a:effectLst>
            </a:endParaRPr>
          </a:p>
        </p:txBody>
      </p:sp>
      <p:sp>
        <p:nvSpPr>
          <p:cNvPr id="41" name="TextBox 40"/>
          <p:cNvSpPr txBox="1"/>
          <p:nvPr/>
        </p:nvSpPr>
        <p:spPr>
          <a:xfrm>
            <a:off x="7086600" y="1600200"/>
            <a:ext cx="1752600" cy="108070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00FF"/>
                </a:solidFill>
                <a:effectLst>
                  <a:outerShdw blurRad="50800" dist="39000" dir="5460000" algn="tl">
                    <a:srgbClr val="000000">
                      <a:alpha val="38000"/>
                    </a:srgbClr>
                  </a:outerShdw>
                </a:effectLst>
              </a:rPr>
              <a:t>Israel</a:t>
            </a:r>
          </a:p>
          <a:p>
            <a:r>
              <a:rPr lang="en-US" sz="2800" b="1" dirty="0" smtClean="0">
                <a:ln w="11430"/>
                <a:solidFill>
                  <a:srgbClr val="0000FF"/>
                </a:solidFill>
                <a:effectLst>
                  <a:outerShdw blurRad="50800" dist="39000" dir="5460000" algn="tl">
                    <a:srgbClr val="000000">
                      <a:alpha val="38000"/>
                    </a:srgbClr>
                  </a:outerShdw>
                </a:effectLst>
              </a:rPr>
              <a:t>Restored</a:t>
            </a:r>
            <a:endParaRPr lang="en-CA" sz="2800" b="1" dirty="0">
              <a:ln w="11430"/>
              <a:solidFill>
                <a:srgbClr val="0000FF"/>
              </a:solidFill>
              <a:effectLst>
                <a:outerShdw blurRad="50800" dist="39000" dir="5460000" algn="tl">
                  <a:srgbClr val="000000">
                    <a:alpha val="38000"/>
                  </a:srgbClr>
                </a:outerShdw>
              </a:effectLst>
            </a:endParaRPr>
          </a:p>
        </p:txBody>
      </p:sp>
      <p:sp>
        <p:nvSpPr>
          <p:cNvPr id="43" name="TextBox 42"/>
          <p:cNvSpPr txBox="1"/>
          <p:nvPr/>
        </p:nvSpPr>
        <p:spPr>
          <a:xfrm>
            <a:off x="7467600" y="5473404"/>
            <a:ext cx="1524000" cy="59264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F30303"/>
                </a:solidFill>
                <a:effectLst>
                  <a:outerShdw blurRad="50800" dist="39000" dir="5460000" algn="tl">
                    <a:srgbClr val="000000">
                      <a:alpha val="38000"/>
                    </a:srgbClr>
                  </a:outerShdw>
                </a:effectLst>
              </a:rPr>
              <a:t>Subject</a:t>
            </a:r>
            <a:endParaRPr lang="en-CA" sz="2800" b="1" dirty="0">
              <a:ln w="11430"/>
              <a:solidFill>
                <a:srgbClr val="F30303"/>
              </a:solidFill>
              <a:effectLst>
                <a:outerShdw blurRad="50800" dist="39000" dir="5460000" algn="tl">
                  <a:srgbClr val="000000">
                    <a:alpha val="38000"/>
                  </a:srgbClr>
                </a:outerShdw>
              </a:effectLst>
            </a:endParaRPr>
          </a:p>
        </p:txBody>
      </p:sp>
      <p:pic>
        <p:nvPicPr>
          <p:cNvPr id="1027" name="Picture 3"/>
          <p:cNvPicPr>
            <a:picLocks noChangeAspect="1" noChangeArrowheads="1"/>
          </p:cNvPicPr>
          <p:nvPr/>
        </p:nvPicPr>
        <p:blipFill>
          <a:blip r:embed="rId4"/>
          <a:srcRect/>
          <a:stretch>
            <a:fillRect/>
          </a:stretch>
        </p:blipFill>
        <p:spPr bwMode="auto">
          <a:xfrm>
            <a:off x="3678773" y="2438400"/>
            <a:ext cx="1786454" cy="2391811"/>
          </a:xfrm>
          <a:prstGeom prst="rect">
            <a:avLst/>
          </a:prstGeom>
          <a:noFill/>
          <a:ln w="9525">
            <a:noFill/>
            <a:miter lim="800000"/>
            <a:headEnd/>
            <a:tailEnd/>
          </a:ln>
          <a:effectLst/>
        </p:spPr>
      </p:pic>
      <p:sp>
        <p:nvSpPr>
          <p:cNvPr id="13" name="Rectangle 12"/>
          <p:cNvSpPr/>
          <p:nvPr/>
        </p:nvSpPr>
        <p:spPr>
          <a:xfrm>
            <a:off x="7162800" y="5943600"/>
            <a:ext cx="1869423" cy="58477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solidFill>
                  <a:srgbClr val="00B0F0"/>
                </a:solidFill>
                <a:effectLst>
                  <a:outerShdw blurRad="50800" dist="39000" dir="5460000" algn="tl">
                    <a:srgbClr val="000000">
                      <a:alpha val="38000"/>
                    </a:srgbClr>
                  </a:outerShdw>
                </a:effectLst>
              </a:rPr>
              <a:t>to Christ</a:t>
            </a:r>
            <a:endParaRPr lang="en-CA" sz="3200" b="1" dirty="0">
              <a:ln w="11430"/>
              <a:solidFill>
                <a:srgbClr val="00B0F0"/>
              </a:solidFill>
              <a:effectLst>
                <a:outerShdw blurRad="50800" dist="39000" dir="5460000" algn="tl">
                  <a:srgbClr val="000000">
                    <a:alpha val="38000"/>
                  </a:srgbClr>
                </a:outerShdw>
              </a:effectLst>
            </a:endParaRPr>
          </a:p>
        </p:txBody>
      </p:sp>
      <p:sp>
        <p:nvSpPr>
          <p:cNvPr id="17" name="TextBox 16"/>
          <p:cNvSpPr txBox="1"/>
          <p:nvPr/>
        </p:nvSpPr>
        <p:spPr>
          <a:xfrm>
            <a:off x="3429000" y="5715000"/>
            <a:ext cx="2286000" cy="523220"/>
          </a:xfrm>
          <a:prstGeom prst="rect">
            <a:avLst/>
          </a:prstGeom>
          <a:noFill/>
        </p:spPr>
        <p:txBody>
          <a:bodyPr wrap="square" rtlCol="0">
            <a:spAutoFit/>
          </a:bodyPr>
          <a:lstStyle/>
          <a:p>
            <a:r>
              <a:rPr lang="en-US" sz="2800" b="1" dirty="0" smtClean="0">
                <a:solidFill>
                  <a:srgbClr val="FFFF00"/>
                </a:solidFill>
                <a:effectLst>
                  <a:outerShdw blurRad="38100" dist="38100" dir="2700000" algn="tl">
                    <a:srgbClr val="000000">
                      <a:alpha val="43137"/>
                    </a:srgbClr>
                  </a:outerShdw>
                </a:effectLst>
              </a:rPr>
              <a:t>Luke 21:  24</a:t>
            </a:r>
            <a:endParaRPr lang="en-CA" sz="2800" b="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5334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graphicFrame>
        <p:nvGraphicFramePr>
          <p:cNvPr id="5" name="Table 4"/>
          <p:cNvGraphicFramePr>
            <a:graphicFrameLocks noGrp="1"/>
          </p:cNvGraphicFramePr>
          <p:nvPr/>
        </p:nvGraphicFramePr>
        <p:xfrm>
          <a:off x="266700" y="4191000"/>
          <a:ext cx="8610600" cy="792480"/>
        </p:xfrm>
        <a:graphic>
          <a:graphicData uri="http://schemas.openxmlformats.org/drawingml/2006/table">
            <a:tbl>
              <a:tblPr firstRow="1" bandRow="1">
                <a:tableStyleId>{5940675A-B579-460E-94D1-54222C63F5DA}</a:tableStyleId>
              </a:tblPr>
              <a:tblGrid>
                <a:gridCol w="5105400"/>
                <a:gridCol w="1981200"/>
                <a:gridCol w="1524000"/>
              </a:tblGrid>
              <a:tr h="792480">
                <a:tc>
                  <a:txBody>
                    <a:bodyPr/>
                    <a:lstStyle/>
                    <a:p>
                      <a:pPr algn="ctr"/>
                      <a:endParaRPr lang="en-CA"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3D4A8"/>
                        </a:gs>
                        <a:gs pos="25000">
                          <a:srgbClr val="21D6E0"/>
                        </a:gs>
                        <a:gs pos="75000">
                          <a:srgbClr val="0087E6"/>
                        </a:gs>
                        <a:gs pos="100000">
                          <a:srgbClr val="005CBF"/>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00082"/>
                        </a:gs>
                        <a:gs pos="30000">
                          <a:srgbClr val="66008F"/>
                        </a:gs>
                        <a:gs pos="64999">
                          <a:srgbClr val="BA0066"/>
                        </a:gs>
                        <a:gs pos="89999">
                          <a:srgbClr val="FF0000"/>
                        </a:gs>
                        <a:gs pos="100000">
                          <a:srgbClr val="FF8200"/>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tcPr>
                </a:tc>
              </a:tr>
            </a:tbl>
          </a:graphicData>
        </a:graphic>
      </p:graphicFrame>
      <p:sp>
        <p:nvSpPr>
          <p:cNvPr id="7" name="Text Box 2"/>
          <p:cNvSpPr txBox="1">
            <a:spLocks noChangeArrowheads="1"/>
          </p:cNvSpPr>
          <p:nvPr/>
        </p:nvSpPr>
        <p:spPr bwMode="auto">
          <a:xfrm>
            <a:off x="304800" y="3124200"/>
            <a:ext cx="8610600" cy="400110"/>
          </a:xfrm>
          <a:prstGeom prst="rect">
            <a:avLst/>
          </a:prstGeom>
          <a:gradFill rotWithShape="1">
            <a:gsLst>
              <a:gs pos="0">
                <a:schemeClr val="bg2"/>
              </a:gs>
              <a:gs pos="50000">
                <a:schemeClr val="bg2">
                  <a:gamma/>
                  <a:tint val="0"/>
                  <a:invGamma/>
                </a:schemeClr>
              </a:gs>
              <a:gs pos="100000">
                <a:schemeClr val="bg2"/>
              </a:gs>
            </a:gsLst>
            <a:lin ang="5400000" scaled="1"/>
          </a:gradFill>
          <a:ln w="9525">
            <a:noFill/>
            <a:miter lim="800000"/>
            <a:headEnd/>
            <a:tailEnd/>
          </a:ln>
          <a:effectLst/>
        </p:spPr>
        <p:txBody>
          <a:bodyPr wrap="square">
            <a:spAutoFit/>
          </a:bodyPr>
          <a:lstStyle/>
          <a:p>
            <a:pPr>
              <a:spcBef>
                <a:spcPct val="50000"/>
              </a:spcBef>
              <a:defRPr/>
            </a:pPr>
            <a:r>
              <a:rPr lang="en-US" sz="2000" b="1" dirty="0" smtClean="0">
                <a:solidFill>
                  <a:srgbClr val="3333FF"/>
                </a:solidFill>
                <a:effectLst>
                  <a:outerShdw blurRad="38100" dist="38100" dir="2700000" algn="tl">
                    <a:srgbClr val="FFFFFF"/>
                  </a:outerShdw>
                </a:effectLst>
              </a:rPr>
              <a:t>Jer. 1:1                                                     46:1                    50:1           51:64   </a:t>
            </a:r>
            <a:endParaRPr lang="en-US" sz="2000" b="1" dirty="0">
              <a:solidFill>
                <a:schemeClr val="accent1"/>
              </a:solidFill>
              <a:effectLst>
                <a:outerShdw blurRad="38100" dist="38100" dir="2700000" algn="tl">
                  <a:srgbClr val="FFFFFF"/>
                </a:outerShdw>
              </a:effectLst>
            </a:endParaRPr>
          </a:p>
        </p:txBody>
      </p:sp>
      <p:cxnSp>
        <p:nvCxnSpPr>
          <p:cNvPr id="12" name="Straight Connector 11"/>
          <p:cNvCxnSpPr/>
          <p:nvPr/>
        </p:nvCxnSpPr>
        <p:spPr>
          <a:xfrm>
            <a:off x="381000" y="3810000"/>
            <a:ext cx="8620125" cy="1588"/>
          </a:xfrm>
          <a:prstGeom prst="line">
            <a:avLst/>
          </a:prstGeom>
          <a:ln w="76200" cap="rnd">
            <a:solidFill>
              <a:schemeClr val="tx1"/>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09800" y="4343400"/>
            <a:ext cx="1295400" cy="461665"/>
          </a:xfrm>
          <a:prstGeom prst="rect">
            <a:avLst/>
          </a:prstGeom>
          <a:noFill/>
        </p:spPr>
        <p:txBody>
          <a:bodyPr wrap="square" rtlCol="0">
            <a:spAutoFit/>
          </a:bodyPr>
          <a:lstStyle/>
          <a:p>
            <a:r>
              <a:rPr lang="en-US" sz="2400" b="1" dirty="0" smtClean="0">
                <a:solidFill>
                  <a:srgbClr val="000000"/>
                </a:solidFill>
                <a:effectLst>
                  <a:outerShdw blurRad="38100" dist="38100" dir="2700000" algn="tl">
                    <a:srgbClr val="000000">
                      <a:alpha val="43137"/>
                    </a:srgbClr>
                  </a:outerShdw>
                </a:effectLst>
              </a:rPr>
              <a:t>JUDAH</a:t>
            </a:r>
            <a:endParaRPr lang="en-CA" sz="2400" b="1" dirty="0">
              <a:solidFill>
                <a:srgbClr val="000000"/>
              </a:solidFill>
              <a:effectLst>
                <a:outerShdw blurRad="38100" dist="38100" dir="2700000" algn="tl">
                  <a:srgbClr val="000000">
                    <a:alpha val="43137"/>
                  </a:srgbClr>
                </a:outerShdw>
              </a:effectLst>
            </a:endParaRPr>
          </a:p>
        </p:txBody>
      </p:sp>
      <p:sp>
        <p:nvSpPr>
          <p:cNvPr id="15" name="TextBox 14"/>
          <p:cNvSpPr txBox="1"/>
          <p:nvPr/>
        </p:nvSpPr>
        <p:spPr>
          <a:xfrm>
            <a:off x="5715000" y="4343400"/>
            <a:ext cx="13716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Nations</a:t>
            </a:r>
            <a:endParaRPr lang="en-CA" sz="2400" b="1" dirty="0">
              <a:effectLst>
                <a:outerShdw blurRad="38100" dist="38100" dir="2700000" algn="tl">
                  <a:srgbClr val="000000">
                    <a:alpha val="43137"/>
                  </a:srgbClr>
                </a:outerShdw>
              </a:effectLst>
            </a:endParaRPr>
          </a:p>
        </p:txBody>
      </p:sp>
      <p:sp>
        <p:nvSpPr>
          <p:cNvPr id="16" name="TextBox 15"/>
          <p:cNvSpPr txBox="1"/>
          <p:nvPr/>
        </p:nvSpPr>
        <p:spPr>
          <a:xfrm>
            <a:off x="7429500" y="4333875"/>
            <a:ext cx="14478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Babylon</a:t>
            </a:r>
            <a:endParaRPr lang="en-CA" sz="2400" b="1" dirty="0">
              <a:effectLst>
                <a:outerShdw blurRad="38100" dist="38100" dir="2700000" algn="tl">
                  <a:srgbClr val="000000">
                    <a:alpha val="43137"/>
                  </a:srgbClr>
                </a:outerShdw>
              </a:effectLst>
            </a:endParaRPr>
          </a:p>
        </p:txBody>
      </p:sp>
      <p:pic>
        <p:nvPicPr>
          <p:cNvPr id="1027" name="Picture 3" descr="C:\Documents and Settings\HP_Administrator\My Documents\COLINS\GRAPHICS\BIBLE PICS\Jerusalem Temple burned.jpg"/>
          <p:cNvPicPr>
            <a:picLocks noChangeAspect="1" noChangeArrowheads="1"/>
          </p:cNvPicPr>
          <p:nvPr/>
        </p:nvPicPr>
        <p:blipFill>
          <a:blip r:embed="rId3">
            <a:lum contrast="20000"/>
          </a:blip>
          <a:srcRect/>
          <a:stretch>
            <a:fillRect/>
          </a:stretch>
        </p:blipFill>
        <p:spPr bwMode="auto">
          <a:xfrm>
            <a:off x="0" y="4627180"/>
            <a:ext cx="2133600" cy="2230820"/>
          </a:xfrm>
          <a:prstGeom prst="ellipse">
            <a:avLst/>
          </a:prstGeom>
          <a:ln>
            <a:noFill/>
          </a:ln>
          <a:effectLst>
            <a:softEdge rad="112500"/>
          </a:effectLst>
        </p:spPr>
      </p:pic>
      <p:pic>
        <p:nvPicPr>
          <p:cNvPr id="19" name="Picture 32" descr="mesoavhammu.gif"/>
          <p:cNvPicPr>
            <a:picLocks noChangeAspect="1" noChangeArrowheads="1"/>
          </p:cNvPicPr>
          <p:nvPr/>
        </p:nvPicPr>
        <p:blipFill>
          <a:blip r:embed="rId4">
            <a:lum contrast="30000"/>
          </a:blip>
          <a:srcRect/>
          <a:stretch>
            <a:fillRect/>
          </a:stretch>
        </p:blipFill>
        <p:spPr bwMode="auto">
          <a:xfrm>
            <a:off x="6966856" y="4826000"/>
            <a:ext cx="2177143" cy="2032000"/>
          </a:xfrm>
          <a:prstGeom prst="ellipse">
            <a:avLst/>
          </a:prstGeom>
          <a:ln>
            <a:noFill/>
          </a:ln>
          <a:effectLst>
            <a:softEdge rad="112500"/>
          </a:effectLst>
        </p:spPr>
      </p:pic>
      <p:pic>
        <p:nvPicPr>
          <p:cNvPr id="20" name="Picture 43"/>
          <p:cNvPicPr>
            <a:picLocks noChangeAspect="1" noChangeArrowheads="1"/>
          </p:cNvPicPr>
          <p:nvPr/>
        </p:nvPicPr>
        <p:blipFill>
          <a:blip r:embed="rId5">
            <a:lum bright="10000" contrast="10000"/>
          </a:blip>
          <a:srcRect/>
          <a:stretch>
            <a:fillRect/>
          </a:stretch>
        </p:blipFill>
        <p:spPr bwMode="auto">
          <a:xfrm>
            <a:off x="5181600" y="1524000"/>
            <a:ext cx="2438400" cy="1676400"/>
          </a:xfrm>
          <a:prstGeom prst="rect">
            <a:avLst/>
          </a:prstGeom>
          <a:ln>
            <a:noFill/>
          </a:ln>
          <a:effectLst>
            <a:softEdge rad="112500"/>
          </a:effectLst>
        </p:spPr>
      </p:pic>
      <p:sp>
        <p:nvSpPr>
          <p:cNvPr id="13" name="TextBox 12"/>
          <p:cNvSpPr txBox="1"/>
          <p:nvPr/>
        </p:nvSpPr>
        <p:spPr>
          <a:xfrm>
            <a:off x="609600" y="1676400"/>
            <a:ext cx="4114800" cy="584775"/>
          </a:xfrm>
          <a:prstGeom prst="rect">
            <a:avLst/>
          </a:prstGeom>
          <a:solidFill>
            <a:srgbClr val="000000"/>
          </a:solidFill>
        </p:spPr>
        <p:style>
          <a:lnRef idx="0">
            <a:schemeClr val="dk1"/>
          </a:lnRef>
          <a:fillRef idx="3">
            <a:schemeClr val="dk1"/>
          </a:fillRef>
          <a:effectRef idx="3">
            <a:schemeClr val="dk1"/>
          </a:effectRef>
          <a:fontRef idx="minor">
            <a:schemeClr val="lt1"/>
          </a:fontRef>
        </p:style>
        <p:txBody>
          <a:bodyPr wrap="square" rtlCol="0">
            <a:spAutoFit/>
          </a:bodyPr>
          <a:lstStyle/>
          <a:p>
            <a:r>
              <a:rPr lang="en-US" sz="3200" b="1" dirty="0" smtClean="0">
                <a:effectLst>
                  <a:outerShdw blurRad="38100" dist="38100" dir="2700000" algn="tl">
                    <a:srgbClr val="000000">
                      <a:alpha val="43137"/>
                    </a:srgbClr>
                  </a:outerShdw>
                </a:effectLst>
              </a:rPr>
              <a:t>Outline  </a:t>
            </a:r>
            <a:r>
              <a:rPr lang="en-US" sz="2000" b="1" dirty="0" smtClean="0">
                <a:effectLst>
                  <a:outerShdw blurRad="38100" dist="38100" dir="2700000" algn="tl">
                    <a:srgbClr val="000000">
                      <a:alpha val="43137"/>
                    </a:srgbClr>
                  </a:outerShdw>
                </a:effectLst>
              </a:rPr>
              <a:t>of</a:t>
            </a:r>
            <a:r>
              <a:rPr lang="en-US" sz="3200" b="1" dirty="0" smtClean="0">
                <a:effectLst>
                  <a:outerShdw blurRad="38100" dist="38100" dir="2700000" algn="tl">
                    <a:srgbClr val="000000">
                      <a:alpha val="43137"/>
                    </a:srgbClr>
                  </a:outerShdw>
                </a:effectLst>
              </a:rPr>
              <a:t>  Jeremiah</a:t>
            </a:r>
            <a:endParaRPr lang="en-CA" sz="32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4" name="TextBox 3"/>
          <p:cNvSpPr txBox="1"/>
          <p:nvPr/>
        </p:nvSpPr>
        <p:spPr>
          <a:xfrm>
            <a:off x="419100" y="2514600"/>
            <a:ext cx="8305800" cy="3970318"/>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3200" b="1" dirty="0" smtClean="0">
                <a:effectLst>
                  <a:outerShdw blurRad="60007" dist="310007" dir="7680000" sy="30000" kx="1300200" algn="ctr" rotWithShape="0">
                    <a:prstClr val="black">
                      <a:alpha val="32000"/>
                    </a:prstClr>
                  </a:outerShdw>
                </a:effectLst>
              </a:rPr>
              <a:t>  </a:t>
            </a:r>
            <a:r>
              <a:rPr lang="en-US" sz="3200" b="1" dirty="0" smtClean="0">
                <a:solidFill>
                  <a:srgbClr val="FFFF00"/>
                </a:solidFill>
                <a:effectLst>
                  <a:outerShdw blurRad="60007" dist="310007" dir="7680000" sy="30000" kx="1300200" algn="ctr" rotWithShape="0">
                    <a:prstClr val="black">
                      <a:alpha val="32000"/>
                    </a:prstClr>
                  </a:outerShdw>
                </a:effectLst>
                <a:latin typeface="Bookman Old Style" pitchFamily="18" charset="0"/>
              </a:rPr>
              <a:t>4 Main Themes in </a:t>
            </a:r>
            <a:r>
              <a:rPr lang="en-US" sz="3200" b="1" dirty="0" smtClean="0">
                <a:solidFill>
                  <a:srgbClr val="080808"/>
                </a:solidFill>
                <a:effectLst>
                  <a:outerShdw blurRad="60007" dist="310007" dir="7680000" sy="30000" kx="1300200" algn="ctr" rotWithShape="0">
                    <a:prstClr val="black">
                      <a:alpha val="32000"/>
                    </a:prstClr>
                  </a:outerShdw>
                </a:effectLst>
                <a:latin typeface="Bookman Old Style" pitchFamily="18" charset="0"/>
              </a:rPr>
              <a:t>Jeremiah  50 - 51</a:t>
            </a:r>
          </a:p>
          <a:p>
            <a:endParaRPr lang="en-US" sz="2400" b="1" dirty="0" smtClean="0">
              <a:effectLst>
                <a:outerShdw blurRad="60007" dist="310007" dir="7680000" sy="30000" kx="1300200" algn="ctr" rotWithShape="0">
                  <a:prstClr val="black">
                    <a:alpha val="32000"/>
                  </a:prstClr>
                </a:outerShdw>
              </a:effectLst>
            </a:endParaRPr>
          </a:p>
          <a:p>
            <a:pPr marL="457200" indent="-457200">
              <a:buAutoNum type="arabicParenR"/>
            </a:pPr>
            <a:r>
              <a:rPr lang="en-US" sz="2800" b="1" dirty="0" smtClean="0">
                <a:solidFill>
                  <a:srgbClr val="000000"/>
                </a:solidFill>
                <a:effectLst>
                  <a:outerShdw blurRad="60007" dist="310007" dir="7680000" sy="30000" kx="1300200" algn="ctr" rotWithShape="0">
                    <a:prstClr val="black">
                      <a:alpha val="32000"/>
                    </a:prstClr>
                  </a:outerShdw>
                </a:effectLst>
              </a:rPr>
              <a:t> </a:t>
            </a:r>
            <a:r>
              <a:rPr lang="en-US" sz="2800" b="1" u="sng" dirty="0" smtClean="0">
                <a:effectLst>
                  <a:outerShdw blurRad="60007" dist="310007" dir="7680000" sy="30000" kx="1300200" algn="ctr" rotWithShape="0">
                    <a:prstClr val="black">
                      <a:alpha val="32000"/>
                    </a:prstClr>
                  </a:outerShdw>
                </a:effectLst>
              </a:rPr>
              <a:t>Reasons</a:t>
            </a:r>
            <a:r>
              <a:rPr lang="en-US" sz="2800" b="1" dirty="0" smtClean="0">
                <a:effectLst>
                  <a:outerShdw blurRad="60007" dist="310007" dir="7680000" sy="30000" kx="1300200" algn="ctr" rotWithShape="0">
                    <a:prstClr val="black">
                      <a:alpha val="32000"/>
                    </a:prstClr>
                  </a:outerShdw>
                </a:effectLst>
              </a:rPr>
              <a:t>  for God’s </a:t>
            </a:r>
            <a:r>
              <a:rPr lang="en-US" sz="2800" b="1" dirty="0" err="1" smtClean="0">
                <a:effectLst>
                  <a:outerShdw blurRad="60007" dist="310007" dir="7680000" sy="30000" kx="1300200" algn="ctr" rotWithShape="0">
                    <a:prstClr val="black">
                      <a:alpha val="32000"/>
                    </a:prstClr>
                  </a:outerShdw>
                </a:effectLst>
              </a:rPr>
              <a:t>Judgements</a:t>
            </a:r>
            <a:r>
              <a:rPr lang="en-US" sz="2800" b="1" dirty="0" smtClean="0">
                <a:effectLst>
                  <a:outerShdw blurRad="60007" dist="310007" dir="7680000" sy="30000" kx="1300200" algn="ctr" rotWithShape="0">
                    <a:prstClr val="black">
                      <a:alpha val="32000"/>
                    </a:prstClr>
                  </a:outerShdw>
                </a:effectLst>
              </a:rPr>
              <a:t> on</a:t>
            </a:r>
            <a:r>
              <a:rPr lang="en-US" sz="2800" b="1" dirty="0" smtClean="0">
                <a:solidFill>
                  <a:srgbClr val="FF33CC"/>
                </a:solidFill>
                <a:effectLst>
                  <a:outerShdw blurRad="60007" dist="310007" dir="7680000" sy="30000" kx="1300200" algn="ctr" rotWithShape="0">
                    <a:prstClr val="black">
                      <a:alpha val="32000"/>
                    </a:prstClr>
                  </a:outerShdw>
                </a:effectLst>
              </a:rPr>
              <a:t> </a:t>
            </a:r>
            <a:r>
              <a:rPr lang="en-US" sz="2800" b="1" dirty="0" smtClean="0">
                <a:solidFill>
                  <a:srgbClr val="FF0000"/>
                </a:solidFill>
                <a:effectLst>
                  <a:outerShdw blurRad="60007" dist="310007" dir="7680000" sy="30000" kx="1300200" algn="ctr" rotWithShape="0">
                    <a:prstClr val="black">
                      <a:alpha val="32000"/>
                    </a:prstClr>
                  </a:outerShdw>
                </a:effectLst>
              </a:rPr>
              <a:t>Babylon</a:t>
            </a:r>
          </a:p>
          <a:p>
            <a:pPr marL="457200" indent="-457200"/>
            <a:endParaRPr lang="en-US" sz="2800" b="1" dirty="0" smtClean="0">
              <a:effectLst>
                <a:outerShdw blurRad="60007" dist="310007" dir="7680000" sy="30000" kx="1300200" algn="ctr" rotWithShape="0">
                  <a:prstClr val="black">
                    <a:alpha val="32000"/>
                  </a:prstClr>
                </a:outerShdw>
              </a:effectLst>
            </a:endParaRPr>
          </a:p>
          <a:p>
            <a:pPr marL="457200" indent="-457200"/>
            <a:r>
              <a:rPr lang="en-US" sz="2800" b="1" dirty="0" smtClean="0">
                <a:solidFill>
                  <a:srgbClr val="000000"/>
                </a:solidFill>
                <a:effectLst>
                  <a:outerShdw blurRad="60007" dist="310007" dir="7680000" sy="30000" kx="1300200" algn="ctr" rotWithShape="0">
                    <a:prstClr val="black">
                      <a:alpha val="32000"/>
                    </a:prstClr>
                  </a:outerShdw>
                </a:effectLst>
              </a:rPr>
              <a:t>2)   </a:t>
            </a:r>
            <a:r>
              <a:rPr lang="en-US" sz="2800" b="1" u="sng" dirty="0" smtClean="0">
                <a:effectLst>
                  <a:outerShdw blurRad="60007" dist="310007" dir="7680000" sy="30000" kx="1300200" algn="ctr" rotWithShape="0">
                    <a:prstClr val="black">
                      <a:alpha val="32000"/>
                    </a:prstClr>
                  </a:outerShdw>
                </a:effectLst>
              </a:rPr>
              <a:t>How </a:t>
            </a:r>
            <a:r>
              <a:rPr lang="en-US" sz="2800" b="1" dirty="0" smtClean="0">
                <a:effectLst>
                  <a:outerShdw blurRad="60007" dist="310007" dir="7680000" sy="30000" kx="1300200" algn="ctr" rotWithShape="0">
                    <a:prstClr val="black">
                      <a:alpha val="32000"/>
                    </a:prstClr>
                  </a:outerShdw>
                </a:effectLst>
              </a:rPr>
              <a:t> He will judge </a:t>
            </a:r>
            <a:r>
              <a:rPr lang="en-US" sz="2800" b="1" dirty="0" smtClean="0">
                <a:solidFill>
                  <a:srgbClr val="FF0000"/>
                </a:solidFill>
                <a:effectLst>
                  <a:outerShdw blurRad="60007" dist="310007" dir="7680000" sy="30000" kx="1300200" algn="ctr" rotWithShape="0">
                    <a:prstClr val="black">
                      <a:alpha val="32000"/>
                    </a:prstClr>
                  </a:outerShdw>
                </a:effectLst>
              </a:rPr>
              <a:t>Babylon</a:t>
            </a:r>
          </a:p>
          <a:p>
            <a:pPr marL="457200" indent="-457200"/>
            <a:endParaRPr lang="en-US" sz="2800" b="1" dirty="0" smtClean="0">
              <a:effectLst>
                <a:outerShdw blurRad="60007" dist="310007" dir="7680000" sy="30000" kx="1300200" algn="ctr" rotWithShape="0">
                  <a:prstClr val="black">
                    <a:alpha val="32000"/>
                  </a:prstClr>
                </a:outerShdw>
              </a:effectLst>
            </a:endParaRPr>
          </a:p>
          <a:p>
            <a:pPr marL="457200" indent="-457200">
              <a:buAutoNum type="arabicParenR" startAt="3"/>
            </a:pPr>
            <a:r>
              <a:rPr lang="en-US" sz="2800" b="1" dirty="0" smtClean="0">
                <a:solidFill>
                  <a:srgbClr val="000000"/>
                </a:solidFill>
                <a:effectLst>
                  <a:outerShdw blurRad="60007" dist="310007" dir="7680000" sy="30000" kx="1300200" algn="ctr" rotWithShape="0">
                    <a:prstClr val="black">
                      <a:alpha val="32000"/>
                    </a:prstClr>
                  </a:outerShdw>
                </a:effectLst>
              </a:rPr>
              <a:t> </a:t>
            </a:r>
            <a:r>
              <a:rPr lang="en-US" sz="2800" b="1" u="sng" dirty="0" smtClean="0">
                <a:effectLst>
                  <a:outerShdw blurRad="60007" dist="310007" dir="7680000" sy="30000" kx="1300200" algn="ctr" rotWithShape="0">
                    <a:prstClr val="black">
                      <a:alpha val="32000"/>
                    </a:prstClr>
                  </a:outerShdw>
                </a:effectLst>
              </a:rPr>
              <a:t>Effect</a:t>
            </a:r>
            <a:r>
              <a:rPr lang="en-US" sz="2800" b="1" dirty="0" smtClean="0">
                <a:effectLst>
                  <a:outerShdw blurRad="60007" dist="310007" dir="7680000" sy="30000" kx="1300200" algn="ctr" rotWithShape="0">
                    <a:prstClr val="black">
                      <a:alpha val="32000"/>
                    </a:prstClr>
                  </a:outerShdw>
                </a:effectLst>
              </a:rPr>
              <a:t>  of His Judgement on </a:t>
            </a:r>
            <a:r>
              <a:rPr lang="en-US" sz="2800" b="1" dirty="0" smtClean="0">
                <a:solidFill>
                  <a:srgbClr val="FF0000"/>
                </a:solidFill>
                <a:effectLst>
                  <a:outerShdw blurRad="60007" dist="310007" dir="7680000" sy="30000" kx="1300200" algn="ctr" rotWithShape="0">
                    <a:prstClr val="black">
                      <a:alpha val="32000"/>
                    </a:prstClr>
                  </a:outerShdw>
                </a:effectLst>
              </a:rPr>
              <a:t>Babylon</a:t>
            </a:r>
          </a:p>
          <a:p>
            <a:pPr marL="457200" indent="-457200"/>
            <a:endParaRPr lang="en-US" sz="2800" b="1" dirty="0" smtClean="0">
              <a:effectLst>
                <a:outerShdw blurRad="60007" dist="310007" dir="7680000" sy="30000" kx="1300200" algn="ctr" rotWithShape="0">
                  <a:prstClr val="black">
                    <a:alpha val="32000"/>
                  </a:prstClr>
                </a:outerShdw>
              </a:effectLst>
            </a:endParaRPr>
          </a:p>
          <a:p>
            <a:pPr marL="457200" indent="-457200"/>
            <a:r>
              <a:rPr lang="en-US" sz="2800" b="1" dirty="0" smtClean="0">
                <a:solidFill>
                  <a:srgbClr val="000000"/>
                </a:solidFill>
                <a:effectLst>
                  <a:outerShdw blurRad="60007" dist="310007" dir="7680000" sy="30000" kx="1300200" algn="ctr" rotWithShape="0">
                    <a:prstClr val="black">
                      <a:alpha val="32000"/>
                    </a:prstClr>
                  </a:outerShdw>
                </a:effectLst>
              </a:rPr>
              <a:t>4)   </a:t>
            </a:r>
            <a:r>
              <a:rPr lang="en-US" sz="2800" b="1" dirty="0" smtClean="0">
                <a:effectLst>
                  <a:outerShdw blurRad="60007" dist="310007" dir="7680000" sy="30000" kx="1300200" algn="ctr" rotWithShape="0">
                    <a:prstClr val="black">
                      <a:alpha val="32000"/>
                    </a:prstClr>
                  </a:outerShdw>
                </a:effectLst>
              </a:rPr>
              <a:t>What God’s </a:t>
            </a:r>
            <a:r>
              <a:rPr lang="en-US" sz="2800" b="1" dirty="0" err="1" smtClean="0">
                <a:effectLst>
                  <a:outerShdw blurRad="60007" dist="310007" dir="7680000" sy="30000" kx="1300200" algn="ctr" rotWithShape="0">
                    <a:prstClr val="black">
                      <a:alpha val="32000"/>
                    </a:prstClr>
                  </a:outerShdw>
                </a:effectLst>
              </a:rPr>
              <a:t>Judgements</a:t>
            </a:r>
            <a:r>
              <a:rPr lang="en-US" sz="2800" b="1" dirty="0" smtClean="0">
                <a:effectLst>
                  <a:outerShdw blurRad="60007" dist="310007" dir="7680000" sy="30000" kx="1300200" algn="ctr" rotWithShape="0">
                    <a:prstClr val="black">
                      <a:alpha val="32000"/>
                    </a:prstClr>
                  </a:outerShdw>
                </a:effectLst>
              </a:rPr>
              <a:t> meant for </a:t>
            </a:r>
            <a:r>
              <a:rPr lang="en-US" sz="2800" b="1" u="sng" dirty="0" smtClean="0">
                <a:solidFill>
                  <a:srgbClr val="0000CC"/>
                </a:solidFill>
                <a:effectLst>
                  <a:outerShdw blurRad="60007" dist="310007" dir="7680000" sy="30000" kx="1300200" algn="ctr" rotWithShape="0">
                    <a:prstClr val="black">
                      <a:alpha val="32000"/>
                    </a:prstClr>
                  </a:outerShdw>
                </a:effectLst>
              </a:rPr>
              <a:t>Israel</a:t>
            </a:r>
            <a:r>
              <a:rPr lang="en-US" sz="2800" b="1" dirty="0" smtClean="0">
                <a:solidFill>
                  <a:srgbClr val="0000CC"/>
                </a:solidFill>
                <a:effectLst>
                  <a:outerShdw blurRad="60007" dist="310007" dir="7680000" sy="30000" kx="1300200" algn="ctr" rotWithShape="0">
                    <a:prstClr val="black">
                      <a:alpha val="32000"/>
                    </a:prstClr>
                  </a:outerShdw>
                </a:effectLst>
              </a:rPr>
              <a:t> </a:t>
            </a:r>
            <a:endParaRPr lang="en-CA" sz="2800" b="1" dirty="0">
              <a:solidFill>
                <a:srgbClr val="0000CC"/>
              </a:solidFill>
              <a:effectLst>
                <a:outerShdw blurRad="60007" dist="310007" dir="7680000" sy="30000" kx="1300200" algn="ctr" rotWithShape="0">
                  <a:prstClr val="black">
                    <a:alpha val="32000"/>
                  </a:prstClr>
                </a:outerShdw>
              </a:effectLst>
            </a:endParaRPr>
          </a:p>
        </p:txBody>
      </p:sp>
      <p:graphicFrame>
        <p:nvGraphicFramePr>
          <p:cNvPr id="7" name="Table 6"/>
          <p:cNvGraphicFramePr>
            <a:graphicFrameLocks noGrp="1"/>
          </p:cNvGraphicFramePr>
          <p:nvPr/>
        </p:nvGraphicFramePr>
        <p:xfrm>
          <a:off x="266700" y="1371600"/>
          <a:ext cx="8610600" cy="792480"/>
        </p:xfrm>
        <a:graphic>
          <a:graphicData uri="http://schemas.openxmlformats.org/drawingml/2006/table">
            <a:tbl>
              <a:tblPr firstRow="1" bandRow="1">
                <a:tableStyleId>{5940675A-B579-460E-94D1-54222C63F5DA}</a:tableStyleId>
              </a:tblPr>
              <a:tblGrid>
                <a:gridCol w="5105400"/>
                <a:gridCol w="1981200"/>
                <a:gridCol w="1524000"/>
              </a:tblGrid>
              <a:tr h="792480">
                <a:tc>
                  <a:txBody>
                    <a:bodyPr/>
                    <a:lstStyle/>
                    <a:p>
                      <a:pPr algn="ctr"/>
                      <a:endParaRPr lang="en-CA"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3D4A8"/>
                        </a:gs>
                        <a:gs pos="25000">
                          <a:srgbClr val="21D6E0"/>
                        </a:gs>
                        <a:gs pos="75000">
                          <a:srgbClr val="0087E6"/>
                        </a:gs>
                        <a:gs pos="100000">
                          <a:srgbClr val="005CBF"/>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00082"/>
                        </a:gs>
                        <a:gs pos="30000">
                          <a:srgbClr val="66008F"/>
                        </a:gs>
                        <a:gs pos="64999">
                          <a:srgbClr val="BA0066"/>
                        </a:gs>
                        <a:gs pos="89999">
                          <a:srgbClr val="FF0000"/>
                        </a:gs>
                        <a:gs pos="100000">
                          <a:srgbClr val="FF8200"/>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tcPr>
                </a:tc>
              </a:tr>
            </a:tbl>
          </a:graphicData>
        </a:graphic>
      </p:graphicFrame>
      <p:sp>
        <p:nvSpPr>
          <p:cNvPr id="8" name="TextBox 7"/>
          <p:cNvSpPr txBox="1"/>
          <p:nvPr/>
        </p:nvSpPr>
        <p:spPr>
          <a:xfrm>
            <a:off x="2322443" y="1506283"/>
            <a:ext cx="1295400" cy="461665"/>
          </a:xfrm>
          <a:prstGeom prst="rect">
            <a:avLst/>
          </a:prstGeom>
          <a:noFill/>
        </p:spPr>
        <p:txBody>
          <a:bodyPr wrap="square" rtlCol="0">
            <a:spAutoFit/>
          </a:bodyPr>
          <a:lstStyle/>
          <a:p>
            <a:r>
              <a:rPr lang="en-US" sz="2400" b="1" dirty="0" smtClean="0">
                <a:solidFill>
                  <a:srgbClr val="000000"/>
                </a:solidFill>
                <a:effectLst>
                  <a:outerShdw blurRad="38100" dist="38100" dir="2700000" algn="tl">
                    <a:srgbClr val="000000">
                      <a:alpha val="43137"/>
                    </a:srgbClr>
                  </a:outerShdw>
                </a:effectLst>
              </a:rPr>
              <a:t>JUDAH</a:t>
            </a:r>
            <a:endParaRPr lang="en-CA" sz="2400" b="1" dirty="0">
              <a:solidFill>
                <a:srgbClr val="000000"/>
              </a:solidFill>
              <a:effectLst>
                <a:outerShdw blurRad="38100" dist="38100" dir="2700000" algn="tl">
                  <a:srgbClr val="000000">
                    <a:alpha val="43137"/>
                  </a:srgbClr>
                </a:outerShdw>
              </a:effectLst>
            </a:endParaRPr>
          </a:p>
        </p:txBody>
      </p:sp>
      <p:sp>
        <p:nvSpPr>
          <p:cNvPr id="9" name="TextBox 8"/>
          <p:cNvSpPr txBox="1"/>
          <p:nvPr/>
        </p:nvSpPr>
        <p:spPr>
          <a:xfrm>
            <a:off x="5715000" y="1507435"/>
            <a:ext cx="13716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Nations</a:t>
            </a:r>
            <a:endParaRPr lang="en-CA" sz="2400" b="1" dirty="0">
              <a:effectLst>
                <a:outerShdw blurRad="38100" dist="38100" dir="2700000" algn="tl">
                  <a:srgbClr val="000000">
                    <a:alpha val="43137"/>
                  </a:srgbClr>
                </a:outerShdw>
              </a:effectLst>
            </a:endParaRPr>
          </a:p>
        </p:txBody>
      </p:sp>
      <p:sp>
        <p:nvSpPr>
          <p:cNvPr id="10" name="TextBox 9"/>
          <p:cNvSpPr txBox="1"/>
          <p:nvPr/>
        </p:nvSpPr>
        <p:spPr>
          <a:xfrm>
            <a:off x="7407965" y="1536838"/>
            <a:ext cx="14478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Babylon</a:t>
            </a:r>
            <a:endParaRPr lang="en-CA" sz="2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left)">
                                      <p:cBhvr>
                                        <p:cTn id="7" dur="1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left)">
                                      <p:cBhvr>
                                        <p:cTn id="12" dur="10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wipe(left)">
                                      <p:cBhvr>
                                        <p:cTn id="17" dur="1000"/>
                                        <p:tgtEl>
                                          <p:spTgt spid="4">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8" end="8"/>
                                            </p:txEl>
                                          </p:spTgt>
                                        </p:tgtEl>
                                        <p:attrNameLst>
                                          <p:attrName>style.visibility</p:attrName>
                                        </p:attrNameLst>
                                      </p:cBhvr>
                                      <p:to>
                                        <p:strVal val="visible"/>
                                      </p:to>
                                    </p:set>
                                    <p:animEffect transition="in" filter="wipe(left)">
                                      <p:cBhvr>
                                        <p:cTn id="22"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4" name="TextBox 3"/>
          <p:cNvSpPr txBox="1"/>
          <p:nvPr/>
        </p:nvSpPr>
        <p:spPr>
          <a:xfrm>
            <a:off x="419100" y="2514600"/>
            <a:ext cx="8305800" cy="353943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3200" b="1" dirty="0" smtClean="0">
                <a:effectLst>
                  <a:outerShdw blurRad="60007" dist="310007" dir="7680000" sy="30000" kx="1300200" algn="ctr" rotWithShape="0">
                    <a:prstClr val="black">
                      <a:alpha val="32000"/>
                    </a:prstClr>
                  </a:outerShdw>
                </a:effectLst>
              </a:rPr>
              <a:t>  </a:t>
            </a:r>
            <a:r>
              <a:rPr lang="en-US" sz="3200" b="1" dirty="0" smtClean="0">
                <a:solidFill>
                  <a:srgbClr val="FFFF00"/>
                </a:solidFill>
                <a:effectLst>
                  <a:outerShdw blurRad="60007" dist="310007" dir="7680000" sy="30000" kx="1300200" algn="ctr" rotWithShape="0">
                    <a:prstClr val="black">
                      <a:alpha val="32000"/>
                    </a:prstClr>
                  </a:outerShdw>
                </a:effectLst>
                <a:latin typeface="Bookman Old Style" pitchFamily="18" charset="0"/>
              </a:rPr>
              <a:t>4 Main Themes in </a:t>
            </a:r>
            <a:r>
              <a:rPr lang="en-US" sz="3200" b="1" dirty="0" smtClean="0">
                <a:solidFill>
                  <a:srgbClr val="080808"/>
                </a:solidFill>
                <a:effectLst>
                  <a:outerShdw blurRad="60007" dist="310007" dir="7680000" sy="30000" kx="1300200" algn="ctr" rotWithShape="0">
                    <a:prstClr val="black">
                      <a:alpha val="32000"/>
                    </a:prstClr>
                  </a:outerShdw>
                </a:effectLst>
                <a:latin typeface="Bookman Old Style" pitchFamily="18" charset="0"/>
              </a:rPr>
              <a:t>Jeremiah  50 - 51</a:t>
            </a:r>
          </a:p>
          <a:p>
            <a:endParaRPr lang="en-US" sz="2400" b="1" dirty="0" smtClean="0">
              <a:effectLst>
                <a:outerShdw blurRad="60007" dist="310007" dir="7680000" sy="30000" kx="1300200" algn="ctr" rotWithShape="0">
                  <a:prstClr val="black">
                    <a:alpha val="32000"/>
                  </a:prstClr>
                </a:outerShdw>
              </a:effectLst>
            </a:endParaRPr>
          </a:p>
          <a:p>
            <a:pPr marL="457200" indent="-457200">
              <a:buAutoNum type="arabicParenR"/>
            </a:pPr>
            <a:r>
              <a:rPr lang="en-US" sz="2800" b="1" dirty="0" smtClean="0">
                <a:solidFill>
                  <a:srgbClr val="FFFF00"/>
                </a:solidFill>
                <a:effectLst>
                  <a:outerShdw blurRad="60007" dist="310007" dir="7680000" sy="30000" kx="1300200" algn="ctr" rotWithShape="0">
                    <a:prstClr val="black">
                      <a:alpha val="32000"/>
                    </a:prstClr>
                  </a:outerShdw>
                </a:effectLst>
              </a:rPr>
              <a:t> </a:t>
            </a:r>
            <a:r>
              <a:rPr lang="en-US" sz="2800" b="1" u="sng" dirty="0" smtClean="0">
                <a:effectLst>
                  <a:outerShdw blurRad="60007" dist="310007" dir="7680000" sy="30000" kx="1300200" algn="ctr" rotWithShape="0">
                    <a:prstClr val="black">
                      <a:alpha val="32000"/>
                    </a:prstClr>
                  </a:outerShdw>
                </a:effectLst>
              </a:rPr>
              <a:t>Reasons</a:t>
            </a:r>
            <a:r>
              <a:rPr lang="en-US" sz="2800" b="1" dirty="0" smtClean="0">
                <a:effectLst>
                  <a:outerShdw blurRad="60007" dist="310007" dir="7680000" sy="30000" kx="1300200" algn="ctr" rotWithShape="0">
                    <a:prstClr val="black">
                      <a:alpha val="32000"/>
                    </a:prstClr>
                  </a:outerShdw>
                </a:effectLst>
              </a:rPr>
              <a:t> why God will Judge </a:t>
            </a:r>
            <a:r>
              <a:rPr lang="en-US" sz="2800" b="1" dirty="0" smtClean="0">
                <a:solidFill>
                  <a:srgbClr val="FF0000"/>
                </a:solidFill>
                <a:effectLst>
                  <a:outerShdw blurRad="60007" dist="310007" dir="7680000" sy="30000" kx="1300200" algn="ctr" rotWithShape="0">
                    <a:prstClr val="black">
                      <a:alpha val="32000"/>
                    </a:prstClr>
                  </a:outerShdw>
                </a:effectLst>
                <a:latin typeface="Bookman Old Style" pitchFamily="18" charset="0"/>
              </a:rPr>
              <a:t>Babylon</a:t>
            </a:r>
          </a:p>
          <a:p>
            <a:pPr marL="457200" indent="-457200"/>
            <a:endParaRPr lang="en-US" sz="2000" b="1" dirty="0" smtClean="0">
              <a:effectLst>
                <a:outerShdw blurRad="60007" dist="310007" dir="7680000" sy="30000" kx="1300200" algn="ctr" rotWithShape="0">
                  <a:prstClr val="black">
                    <a:alpha val="32000"/>
                  </a:prstClr>
                </a:outerShdw>
              </a:effectLst>
            </a:endParaRPr>
          </a:p>
          <a:p>
            <a:pPr marL="914400" lvl="1" indent="-457200">
              <a:buClr>
                <a:srgbClr val="FF0000"/>
              </a:buClr>
              <a:buFont typeface="Wingdings" pitchFamily="2" charset="2"/>
              <a:buChar char="§"/>
            </a:pPr>
            <a:r>
              <a:rPr lang="en-US" sz="2800" b="1" dirty="0" smtClean="0">
                <a:effectLst>
                  <a:outerShdw blurRad="60007" dist="310007" dir="7680000" sy="30000" kx="1300200" algn="ctr" rotWithShape="0">
                    <a:prstClr val="black">
                      <a:alpha val="32000"/>
                    </a:prstClr>
                  </a:outerShdw>
                </a:effectLst>
              </a:rPr>
              <a:t> Worship of Idols:   </a:t>
            </a:r>
            <a:r>
              <a:rPr lang="en-US" sz="2800" b="1" dirty="0" smtClean="0">
                <a:solidFill>
                  <a:srgbClr val="000000"/>
                </a:solidFill>
                <a:effectLst>
                  <a:outerShdw blurRad="60007" dist="310007" dir="7680000" sy="30000" kx="1300200" algn="ctr" rotWithShape="0">
                    <a:prstClr val="black">
                      <a:alpha val="32000"/>
                    </a:prstClr>
                  </a:outerShdw>
                </a:effectLst>
              </a:rPr>
              <a:t>Jer. 50: 2, 38</a:t>
            </a:r>
          </a:p>
          <a:p>
            <a:pPr marL="914400" lvl="1" indent="-457200">
              <a:buClr>
                <a:srgbClr val="FF0000"/>
              </a:buClr>
            </a:pPr>
            <a:endParaRPr lang="en-US" sz="2800" b="1" dirty="0" smtClean="0">
              <a:effectLst>
                <a:outerShdw blurRad="60007" dist="310007" dir="7680000" sy="30000" kx="1300200" algn="ctr" rotWithShape="0">
                  <a:prstClr val="black">
                    <a:alpha val="32000"/>
                  </a:prstClr>
                </a:outerShdw>
              </a:effectLst>
            </a:endParaRPr>
          </a:p>
          <a:p>
            <a:pPr marL="1028700" lvl="1" indent="-571500">
              <a:buClr>
                <a:srgbClr val="FF0000"/>
              </a:buClr>
              <a:buFont typeface="Wingdings" pitchFamily="2" charset="2"/>
              <a:buChar char="§"/>
            </a:pPr>
            <a:r>
              <a:rPr lang="en-US" sz="2800" b="1" dirty="0" smtClean="0">
                <a:effectLst>
                  <a:outerShdw blurRad="60007" dist="310007" dir="7680000" sy="30000" kx="1300200" algn="ctr" rotWithShape="0">
                    <a:prstClr val="black">
                      <a:alpha val="32000"/>
                    </a:prstClr>
                  </a:outerShdw>
                </a:effectLst>
              </a:rPr>
              <a:t>Treatment of Israel:   </a:t>
            </a:r>
            <a:r>
              <a:rPr lang="en-US" sz="2800" b="1" dirty="0" smtClean="0">
                <a:solidFill>
                  <a:srgbClr val="000000"/>
                </a:solidFill>
                <a:effectLst>
                  <a:outerShdw blurRad="60007" dist="310007" dir="7680000" sy="30000" kx="1300200" algn="ctr" rotWithShape="0">
                    <a:prstClr val="black">
                      <a:alpha val="32000"/>
                    </a:prstClr>
                  </a:outerShdw>
                </a:effectLst>
              </a:rPr>
              <a:t>50: 17, 18, 33</a:t>
            </a:r>
            <a:r>
              <a:rPr lang="en-US" sz="2800" b="1" dirty="0" smtClean="0">
                <a:effectLst>
                  <a:outerShdw blurRad="60007" dist="310007" dir="7680000" sy="30000" kx="1300200" algn="ctr" rotWithShape="0">
                    <a:prstClr val="black">
                      <a:alpha val="32000"/>
                    </a:prstClr>
                  </a:outerShdw>
                </a:effectLst>
              </a:rPr>
              <a:t>;        </a:t>
            </a:r>
            <a:r>
              <a:rPr lang="en-US" sz="2800" b="1" dirty="0" smtClean="0">
                <a:solidFill>
                  <a:srgbClr val="000000"/>
                </a:solidFill>
                <a:effectLst>
                  <a:outerShdw blurRad="60007" dist="310007" dir="7680000" sy="30000" kx="1300200" algn="ctr" rotWithShape="0">
                    <a:prstClr val="black">
                      <a:alpha val="32000"/>
                    </a:prstClr>
                  </a:outerShdw>
                </a:effectLst>
              </a:rPr>
              <a:t>51: 24, 34 – 36,  49</a:t>
            </a:r>
          </a:p>
        </p:txBody>
      </p:sp>
      <p:graphicFrame>
        <p:nvGraphicFramePr>
          <p:cNvPr id="7" name="Table 6"/>
          <p:cNvGraphicFramePr>
            <a:graphicFrameLocks noGrp="1"/>
          </p:cNvGraphicFramePr>
          <p:nvPr/>
        </p:nvGraphicFramePr>
        <p:xfrm>
          <a:off x="266700" y="1371600"/>
          <a:ext cx="8610600" cy="792480"/>
        </p:xfrm>
        <a:graphic>
          <a:graphicData uri="http://schemas.openxmlformats.org/drawingml/2006/table">
            <a:tbl>
              <a:tblPr firstRow="1" bandRow="1">
                <a:tableStyleId>{5940675A-B579-460E-94D1-54222C63F5DA}</a:tableStyleId>
              </a:tblPr>
              <a:tblGrid>
                <a:gridCol w="5105400"/>
                <a:gridCol w="1981200"/>
                <a:gridCol w="1524000"/>
              </a:tblGrid>
              <a:tr h="792480">
                <a:tc>
                  <a:txBody>
                    <a:bodyPr/>
                    <a:lstStyle/>
                    <a:p>
                      <a:pPr algn="ctr"/>
                      <a:endParaRPr lang="en-CA"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3D4A8"/>
                        </a:gs>
                        <a:gs pos="25000">
                          <a:srgbClr val="21D6E0"/>
                        </a:gs>
                        <a:gs pos="75000">
                          <a:srgbClr val="0087E6"/>
                        </a:gs>
                        <a:gs pos="100000">
                          <a:srgbClr val="005CBF"/>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00082"/>
                        </a:gs>
                        <a:gs pos="30000">
                          <a:srgbClr val="66008F"/>
                        </a:gs>
                        <a:gs pos="64999">
                          <a:srgbClr val="BA0066"/>
                        </a:gs>
                        <a:gs pos="89999">
                          <a:srgbClr val="FF0000"/>
                        </a:gs>
                        <a:gs pos="100000">
                          <a:srgbClr val="FF8200"/>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tcPr>
                </a:tc>
              </a:tr>
            </a:tbl>
          </a:graphicData>
        </a:graphic>
      </p:graphicFrame>
      <p:sp>
        <p:nvSpPr>
          <p:cNvPr id="8" name="TextBox 7"/>
          <p:cNvSpPr txBox="1"/>
          <p:nvPr/>
        </p:nvSpPr>
        <p:spPr>
          <a:xfrm>
            <a:off x="2219739" y="1557130"/>
            <a:ext cx="1295400" cy="461665"/>
          </a:xfrm>
          <a:prstGeom prst="rect">
            <a:avLst/>
          </a:prstGeom>
          <a:noFill/>
        </p:spPr>
        <p:txBody>
          <a:bodyPr wrap="square" rtlCol="0">
            <a:spAutoFit/>
          </a:bodyPr>
          <a:lstStyle/>
          <a:p>
            <a:r>
              <a:rPr lang="en-US" sz="2400" b="1" dirty="0" smtClean="0">
                <a:solidFill>
                  <a:srgbClr val="000000"/>
                </a:solidFill>
                <a:effectLst>
                  <a:outerShdw blurRad="38100" dist="38100" dir="2700000" algn="tl">
                    <a:srgbClr val="000000">
                      <a:alpha val="43137"/>
                    </a:srgbClr>
                  </a:outerShdw>
                </a:effectLst>
              </a:rPr>
              <a:t>JUDAH</a:t>
            </a:r>
            <a:endParaRPr lang="en-CA" sz="2400" b="1" dirty="0">
              <a:solidFill>
                <a:srgbClr val="000000"/>
              </a:solidFill>
              <a:effectLst>
                <a:outerShdw blurRad="38100" dist="38100" dir="2700000" algn="tl">
                  <a:srgbClr val="000000">
                    <a:alpha val="43137"/>
                  </a:srgbClr>
                </a:outerShdw>
              </a:effectLst>
            </a:endParaRPr>
          </a:p>
        </p:txBody>
      </p:sp>
      <p:sp>
        <p:nvSpPr>
          <p:cNvPr id="9" name="TextBox 8"/>
          <p:cNvSpPr txBox="1"/>
          <p:nvPr/>
        </p:nvSpPr>
        <p:spPr>
          <a:xfrm>
            <a:off x="5715000" y="1507435"/>
            <a:ext cx="13716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Nations</a:t>
            </a:r>
            <a:endParaRPr lang="en-CA" sz="2400" b="1" dirty="0">
              <a:effectLst>
                <a:outerShdw blurRad="38100" dist="38100" dir="2700000" algn="tl">
                  <a:srgbClr val="000000">
                    <a:alpha val="43137"/>
                  </a:srgbClr>
                </a:outerShdw>
              </a:effectLst>
            </a:endParaRPr>
          </a:p>
        </p:txBody>
      </p:sp>
      <p:sp>
        <p:nvSpPr>
          <p:cNvPr id="10" name="TextBox 9"/>
          <p:cNvSpPr txBox="1"/>
          <p:nvPr/>
        </p:nvSpPr>
        <p:spPr>
          <a:xfrm>
            <a:off x="7407965" y="1516960"/>
            <a:ext cx="14478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Babylon</a:t>
            </a:r>
            <a:endParaRPr lang="en-CA" sz="2400" b="1" dirty="0">
              <a:effectLst>
                <a:outerShdw blurRad="38100" dist="38100" dir="2700000" algn="tl">
                  <a:srgbClr val="000000">
                    <a:alpha val="43137"/>
                  </a:srgbClr>
                </a:outerShdw>
              </a:effectLst>
            </a:endParaRPr>
          </a:p>
        </p:txBody>
      </p:sp>
      <p:pic>
        <p:nvPicPr>
          <p:cNvPr id="2050" name="Picture 2" descr="C:\Documents and Settings\HP\My Documents\GRAPHICS\APOLOGETICS\Prophecy\Daniel\Babylonian lion.gif"/>
          <p:cNvPicPr>
            <a:picLocks noChangeAspect="1" noChangeArrowheads="1"/>
          </p:cNvPicPr>
          <p:nvPr/>
        </p:nvPicPr>
        <p:blipFill>
          <a:blip r:embed="rId3">
            <a:lum contrast="30000"/>
          </a:blip>
          <a:srcRect r="50000"/>
          <a:stretch>
            <a:fillRect/>
          </a:stretch>
        </p:blipFill>
        <p:spPr bwMode="auto">
          <a:xfrm>
            <a:off x="6934199" y="4876800"/>
            <a:ext cx="2223535" cy="1981200"/>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left)">
                                      <p:cBhvr>
                                        <p:cTn id="7" dur="1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wipe(left)">
                                      <p:cBhvr>
                                        <p:cTn id="12" dur="10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Effect transition="in" filter="wipe(left)">
                                      <p:cBhvr>
                                        <p:cTn id="17"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4" name="TextBox 3"/>
          <p:cNvSpPr txBox="1"/>
          <p:nvPr/>
        </p:nvSpPr>
        <p:spPr>
          <a:xfrm>
            <a:off x="419100" y="2514600"/>
            <a:ext cx="8305800" cy="3108543"/>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3200" b="1" dirty="0" smtClean="0">
                <a:effectLst>
                  <a:outerShdw blurRad="60007" dist="310007" dir="7680000" sy="30000" kx="1300200" algn="ctr" rotWithShape="0">
                    <a:prstClr val="black">
                      <a:alpha val="32000"/>
                    </a:prstClr>
                  </a:outerShdw>
                </a:effectLst>
              </a:rPr>
              <a:t>  </a:t>
            </a:r>
            <a:r>
              <a:rPr lang="en-US" sz="3200" b="1" dirty="0" smtClean="0">
                <a:solidFill>
                  <a:srgbClr val="FFFF00"/>
                </a:solidFill>
                <a:effectLst>
                  <a:outerShdw blurRad="60007" dist="310007" dir="7680000" sy="30000" kx="1300200" algn="ctr" rotWithShape="0">
                    <a:prstClr val="black">
                      <a:alpha val="32000"/>
                    </a:prstClr>
                  </a:outerShdw>
                </a:effectLst>
                <a:latin typeface="Bookman Old Style" pitchFamily="18" charset="0"/>
              </a:rPr>
              <a:t>4 Main Themes in </a:t>
            </a:r>
            <a:r>
              <a:rPr lang="en-US" sz="3200" b="1" dirty="0" smtClean="0">
                <a:solidFill>
                  <a:srgbClr val="000000"/>
                </a:solidFill>
                <a:effectLst>
                  <a:outerShdw blurRad="60007" dist="310007" dir="7680000" sy="30000" kx="1300200" algn="ctr" rotWithShape="0">
                    <a:prstClr val="black">
                      <a:alpha val="32000"/>
                    </a:prstClr>
                  </a:outerShdw>
                </a:effectLst>
                <a:latin typeface="Bookman Old Style" pitchFamily="18" charset="0"/>
              </a:rPr>
              <a:t>Jeremiah  50 - 51</a:t>
            </a:r>
          </a:p>
          <a:p>
            <a:endParaRPr lang="en-US" sz="2400" b="1" dirty="0" smtClean="0">
              <a:effectLst>
                <a:outerShdw blurRad="60007" dist="310007" dir="7680000" sy="30000" kx="1300200" algn="ctr" rotWithShape="0">
                  <a:prstClr val="black">
                    <a:alpha val="32000"/>
                  </a:prstClr>
                </a:outerShdw>
              </a:effectLst>
            </a:endParaRPr>
          </a:p>
          <a:p>
            <a:pPr marL="457200" indent="-457200"/>
            <a:r>
              <a:rPr lang="en-US" sz="2800" b="1" dirty="0" smtClean="0">
                <a:solidFill>
                  <a:srgbClr val="FFFF00"/>
                </a:solidFill>
                <a:effectLst>
                  <a:outerShdw blurRad="60007" dist="310007" dir="7680000" sy="30000" kx="1300200" algn="ctr" rotWithShape="0">
                    <a:prstClr val="black">
                      <a:alpha val="32000"/>
                    </a:prstClr>
                  </a:outerShdw>
                </a:effectLst>
              </a:rPr>
              <a:t>2)  </a:t>
            </a:r>
            <a:r>
              <a:rPr lang="en-US" sz="2800" b="1" u="sng" dirty="0" smtClean="0">
                <a:solidFill>
                  <a:schemeClr val="tx1"/>
                </a:solidFill>
                <a:effectLst>
                  <a:outerShdw blurRad="60007" dist="310007" dir="7680000" sy="30000" kx="1300200" algn="ctr" rotWithShape="0">
                    <a:prstClr val="black">
                      <a:alpha val="32000"/>
                    </a:prstClr>
                  </a:outerShdw>
                </a:effectLst>
              </a:rPr>
              <a:t>Means</a:t>
            </a:r>
            <a:r>
              <a:rPr lang="en-US" sz="2800" b="1" dirty="0" smtClean="0">
                <a:effectLst>
                  <a:outerShdw blurRad="60007" dist="310007" dir="7680000" sy="30000" kx="1300200" algn="ctr" rotWithShape="0">
                    <a:prstClr val="black">
                      <a:alpha val="32000"/>
                    </a:prstClr>
                  </a:outerShdw>
                </a:effectLst>
              </a:rPr>
              <a:t>  of His </a:t>
            </a:r>
            <a:r>
              <a:rPr lang="en-US" sz="2800" b="1" dirty="0" err="1" smtClean="0">
                <a:effectLst>
                  <a:outerShdw blurRad="60007" dist="310007" dir="7680000" sy="30000" kx="1300200" algn="ctr" rotWithShape="0">
                    <a:prstClr val="black">
                      <a:alpha val="32000"/>
                    </a:prstClr>
                  </a:outerShdw>
                </a:effectLst>
              </a:rPr>
              <a:t>Judgements</a:t>
            </a:r>
            <a:r>
              <a:rPr lang="en-US" sz="2800" b="1" dirty="0" smtClean="0">
                <a:effectLst>
                  <a:outerShdw blurRad="60007" dist="310007" dir="7680000" sy="30000" kx="1300200" algn="ctr" rotWithShape="0">
                    <a:prstClr val="black">
                      <a:alpha val="32000"/>
                    </a:prstClr>
                  </a:outerShdw>
                </a:effectLst>
              </a:rPr>
              <a:t> on </a:t>
            </a:r>
            <a:r>
              <a:rPr lang="en-US" sz="2800" b="1" dirty="0" smtClean="0">
                <a:solidFill>
                  <a:srgbClr val="FF0000"/>
                </a:solidFill>
                <a:effectLst>
                  <a:outerShdw blurRad="60007" dist="310007" dir="7680000" sy="30000" kx="1300200" algn="ctr" rotWithShape="0">
                    <a:prstClr val="black">
                      <a:alpha val="32000"/>
                    </a:prstClr>
                  </a:outerShdw>
                </a:effectLst>
                <a:latin typeface="Bookman Old Style" pitchFamily="18" charset="0"/>
              </a:rPr>
              <a:t>Babylon</a:t>
            </a:r>
          </a:p>
          <a:p>
            <a:pPr marL="914400" lvl="1" indent="-457200">
              <a:buClr>
                <a:srgbClr val="FF0000"/>
              </a:buClr>
              <a:buFont typeface="Wingdings" pitchFamily="2" charset="2"/>
              <a:buChar char="§"/>
            </a:pPr>
            <a:r>
              <a:rPr lang="en-US" sz="2800" b="1" dirty="0" smtClean="0">
                <a:effectLst>
                  <a:outerShdw blurRad="60007" dist="310007" dir="7680000" sy="30000" kx="1300200" algn="ctr" rotWithShape="0">
                    <a:prstClr val="black">
                      <a:alpha val="32000"/>
                    </a:prstClr>
                  </a:outerShdw>
                </a:effectLst>
              </a:rPr>
              <a:t> A  Northern Invader:   </a:t>
            </a:r>
            <a:r>
              <a:rPr lang="en-US" sz="2800" b="1" dirty="0" smtClean="0">
                <a:solidFill>
                  <a:srgbClr val="000000"/>
                </a:solidFill>
                <a:effectLst>
                  <a:outerShdw blurRad="60007" dist="310007" dir="7680000" sy="30000" kx="1300200" algn="ctr" rotWithShape="0">
                    <a:prstClr val="black">
                      <a:alpha val="32000"/>
                    </a:prstClr>
                  </a:outerShdw>
                </a:effectLst>
              </a:rPr>
              <a:t>Jer. 50: 3, 9, 41</a:t>
            </a:r>
          </a:p>
          <a:p>
            <a:pPr marL="914400" lvl="1" indent="-457200">
              <a:buClr>
                <a:srgbClr val="FF0000"/>
              </a:buClr>
            </a:pPr>
            <a:endParaRPr lang="en-US" sz="2800" b="1" dirty="0" smtClean="0">
              <a:effectLst>
                <a:outerShdw blurRad="60007" dist="310007" dir="7680000" sy="30000" kx="1300200" algn="ctr" rotWithShape="0">
                  <a:prstClr val="black">
                    <a:alpha val="32000"/>
                  </a:prstClr>
                </a:outerShdw>
              </a:effectLst>
            </a:endParaRPr>
          </a:p>
          <a:p>
            <a:pPr marL="973138" lvl="1" indent="-515938">
              <a:buClr>
                <a:srgbClr val="FF0000"/>
              </a:buClr>
              <a:buFont typeface="Wingdings" pitchFamily="2" charset="2"/>
              <a:buChar char="§"/>
            </a:pPr>
            <a:r>
              <a:rPr lang="en-US" sz="2800" b="1" dirty="0" smtClean="0">
                <a:effectLst>
                  <a:outerShdw blurRad="60007" dist="310007" dir="7680000" sy="30000" kx="1300200" algn="ctr" rotWithShape="0">
                    <a:prstClr val="black">
                      <a:alpha val="32000"/>
                    </a:prstClr>
                  </a:outerShdw>
                </a:effectLst>
              </a:rPr>
              <a:t>An  Assembly of Nations:   </a:t>
            </a:r>
            <a:r>
              <a:rPr lang="en-US" sz="2800" b="1" dirty="0" smtClean="0">
                <a:solidFill>
                  <a:srgbClr val="000000"/>
                </a:solidFill>
                <a:effectLst>
                  <a:outerShdw blurRad="60007" dist="310007" dir="7680000" sy="30000" kx="1300200" algn="ctr" rotWithShape="0">
                    <a:prstClr val="black">
                      <a:alpha val="32000"/>
                    </a:prstClr>
                  </a:outerShdw>
                </a:effectLst>
              </a:rPr>
              <a:t>50: 9, 41;            51: 27</a:t>
            </a:r>
          </a:p>
        </p:txBody>
      </p:sp>
      <p:graphicFrame>
        <p:nvGraphicFramePr>
          <p:cNvPr id="7" name="Table 6"/>
          <p:cNvGraphicFramePr>
            <a:graphicFrameLocks noGrp="1"/>
          </p:cNvGraphicFramePr>
          <p:nvPr/>
        </p:nvGraphicFramePr>
        <p:xfrm>
          <a:off x="266700" y="1371600"/>
          <a:ext cx="8610600" cy="792480"/>
        </p:xfrm>
        <a:graphic>
          <a:graphicData uri="http://schemas.openxmlformats.org/drawingml/2006/table">
            <a:tbl>
              <a:tblPr firstRow="1" bandRow="1">
                <a:tableStyleId>{5940675A-B579-460E-94D1-54222C63F5DA}</a:tableStyleId>
              </a:tblPr>
              <a:tblGrid>
                <a:gridCol w="5105400"/>
                <a:gridCol w="1981200"/>
                <a:gridCol w="1524000"/>
              </a:tblGrid>
              <a:tr h="792480">
                <a:tc>
                  <a:txBody>
                    <a:bodyPr/>
                    <a:lstStyle/>
                    <a:p>
                      <a:pPr algn="ctr"/>
                      <a:endParaRPr lang="en-CA"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3D4A8"/>
                        </a:gs>
                        <a:gs pos="25000">
                          <a:srgbClr val="21D6E0"/>
                        </a:gs>
                        <a:gs pos="75000">
                          <a:srgbClr val="0087E6"/>
                        </a:gs>
                        <a:gs pos="100000">
                          <a:srgbClr val="005CBF"/>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00082"/>
                        </a:gs>
                        <a:gs pos="30000">
                          <a:srgbClr val="66008F"/>
                        </a:gs>
                        <a:gs pos="64999">
                          <a:srgbClr val="BA0066"/>
                        </a:gs>
                        <a:gs pos="89999">
                          <a:srgbClr val="FF0000"/>
                        </a:gs>
                        <a:gs pos="100000">
                          <a:srgbClr val="FF8200"/>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tcPr>
                </a:tc>
              </a:tr>
            </a:tbl>
          </a:graphicData>
        </a:graphic>
      </p:graphicFrame>
      <p:sp>
        <p:nvSpPr>
          <p:cNvPr id="8" name="TextBox 7"/>
          <p:cNvSpPr txBox="1"/>
          <p:nvPr/>
        </p:nvSpPr>
        <p:spPr>
          <a:xfrm>
            <a:off x="2209800" y="1537252"/>
            <a:ext cx="1295400" cy="461665"/>
          </a:xfrm>
          <a:prstGeom prst="rect">
            <a:avLst/>
          </a:prstGeom>
          <a:noFill/>
        </p:spPr>
        <p:txBody>
          <a:bodyPr wrap="square" rtlCol="0">
            <a:spAutoFit/>
          </a:bodyPr>
          <a:lstStyle/>
          <a:p>
            <a:r>
              <a:rPr lang="en-US" sz="2400" b="1" dirty="0" smtClean="0">
                <a:solidFill>
                  <a:srgbClr val="000000"/>
                </a:solidFill>
                <a:effectLst>
                  <a:outerShdw blurRad="38100" dist="38100" dir="2700000" algn="tl">
                    <a:srgbClr val="000000">
                      <a:alpha val="43137"/>
                    </a:srgbClr>
                  </a:outerShdw>
                </a:effectLst>
              </a:rPr>
              <a:t>JUDAH</a:t>
            </a:r>
            <a:endParaRPr lang="en-CA" sz="2400" b="1" dirty="0">
              <a:solidFill>
                <a:srgbClr val="000000"/>
              </a:solidFill>
              <a:effectLst>
                <a:outerShdw blurRad="38100" dist="38100" dir="2700000" algn="tl">
                  <a:srgbClr val="000000">
                    <a:alpha val="43137"/>
                  </a:srgbClr>
                </a:outerShdw>
              </a:effectLst>
            </a:endParaRPr>
          </a:p>
        </p:txBody>
      </p:sp>
      <p:sp>
        <p:nvSpPr>
          <p:cNvPr id="9" name="TextBox 8"/>
          <p:cNvSpPr txBox="1"/>
          <p:nvPr/>
        </p:nvSpPr>
        <p:spPr>
          <a:xfrm>
            <a:off x="5715000" y="1527313"/>
            <a:ext cx="13716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Nations</a:t>
            </a:r>
            <a:endParaRPr lang="en-CA" sz="2400" b="1" dirty="0">
              <a:effectLst>
                <a:outerShdw blurRad="38100" dist="38100" dir="2700000" algn="tl">
                  <a:srgbClr val="000000">
                    <a:alpha val="43137"/>
                  </a:srgbClr>
                </a:outerShdw>
              </a:effectLst>
            </a:endParaRPr>
          </a:p>
        </p:txBody>
      </p:sp>
      <p:sp>
        <p:nvSpPr>
          <p:cNvPr id="10" name="TextBox 9"/>
          <p:cNvSpPr txBox="1"/>
          <p:nvPr/>
        </p:nvSpPr>
        <p:spPr>
          <a:xfrm>
            <a:off x="7457660" y="1516960"/>
            <a:ext cx="14478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Babylon</a:t>
            </a:r>
            <a:endParaRPr lang="en-CA" sz="2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left)">
                                      <p:cBhvr>
                                        <p:cTn id="7" dur="1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wipe(left)">
                                      <p:cBhvr>
                                        <p:cTn id="12" dur="10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wipe(left)">
                                      <p:cBhvr>
                                        <p:cTn id="17" dur="10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4" name="TextBox 3"/>
          <p:cNvSpPr txBox="1"/>
          <p:nvPr/>
        </p:nvSpPr>
        <p:spPr>
          <a:xfrm>
            <a:off x="419100" y="2514600"/>
            <a:ext cx="8305800" cy="353943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3200" b="1" dirty="0" smtClean="0">
                <a:effectLst>
                  <a:outerShdw blurRad="60007" dist="310007" dir="7680000" sy="30000" kx="1300200" algn="ctr" rotWithShape="0">
                    <a:prstClr val="black">
                      <a:alpha val="32000"/>
                    </a:prstClr>
                  </a:outerShdw>
                </a:effectLst>
              </a:rPr>
              <a:t>  </a:t>
            </a:r>
            <a:r>
              <a:rPr lang="en-US" sz="3200" b="1" dirty="0" smtClean="0">
                <a:solidFill>
                  <a:srgbClr val="FFFF00"/>
                </a:solidFill>
                <a:effectLst>
                  <a:outerShdw blurRad="60007" dist="310007" dir="7680000" sy="30000" kx="1300200" algn="ctr" rotWithShape="0">
                    <a:prstClr val="black">
                      <a:alpha val="32000"/>
                    </a:prstClr>
                  </a:outerShdw>
                </a:effectLst>
                <a:latin typeface="Bookman Old Style" pitchFamily="18" charset="0"/>
              </a:rPr>
              <a:t>4 Main Themes in</a:t>
            </a:r>
            <a:r>
              <a:rPr lang="en-US" sz="3200" b="1" dirty="0" smtClean="0">
                <a:solidFill>
                  <a:srgbClr val="000000"/>
                </a:solidFill>
                <a:effectLst>
                  <a:outerShdw blurRad="60007" dist="310007" dir="7680000" sy="30000" kx="1300200" algn="ctr" rotWithShape="0">
                    <a:prstClr val="black">
                      <a:alpha val="32000"/>
                    </a:prstClr>
                  </a:outerShdw>
                </a:effectLst>
                <a:latin typeface="Bookman Old Style" pitchFamily="18" charset="0"/>
              </a:rPr>
              <a:t> </a:t>
            </a:r>
            <a:r>
              <a:rPr lang="en-US" sz="3200" b="1" dirty="0" smtClean="0">
                <a:solidFill>
                  <a:srgbClr val="080808"/>
                </a:solidFill>
                <a:effectLst>
                  <a:outerShdw blurRad="60007" dist="310007" dir="7680000" sy="30000" kx="1300200" algn="ctr" rotWithShape="0">
                    <a:prstClr val="black">
                      <a:alpha val="32000"/>
                    </a:prstClr>
                  </a:outerShdw>
                </a:effectLst>
                <a:latin typeface="Bookman Old Style" pitchFamily="18" charset="0"/>
              </a:rPr>
              <a:t>Jeremiah  50 - 51</a:t>
            </a:r>
          </a:p>
          <a:p>
            <a:endParaRPr lang="en-US" sz="2400" b="1" dirty="0" smtClean="0">
              <a:effectLst>
                <a:outerShdw blurRad="60007" dist="310007" dir="7680000" sy="30000" kx="1300200" algn="ctr" rotWithShape="0">
                  <a:prstClr val="black">
                    <a:alpha val="32000"/>
                  </a:prstClr>
                </a:outerShdw>
              </a:effectLst>
            </a:endParaRPr>
          </a:p>
          <a:p>
            <a:pPr marL="457200" indent="-457200"/>
            <a:r>
              <a:rPr lang="en-US" sz="2800" b="1" dirty="0" smtClean="0">
                <a:solidFill>
                  <a:srgbClr val="FFFF00"/>
                </a:solidFill>
                <a:effectLst>
                  <a:outerShdw blurRad="60007" dist="310007" dir="7680000" sy="30000" kx="1300200" algn="ctr" rotWithShape="0">
                    <a:prstClr val="black">
                      <a:alpha val="32000"/>
                    </a:prstClr>
                  </a:outerShdw>
                </a:effectLst>
              </a:rPr>
              <a:t>3)  </a:t>
            </a:r>
            <a:r>
              <a:rPr lang="en-US" sz="2800" b="1" u="sng" dirty="0" smtClean="0">
                <a:solidFill>
                  <a:schemeClr val="tx1"/>
                </a:solidFill>
                <a:effectLst>
                  <a:outerShdw blurRad="60007" dist="310007" dir="7680000" sy="30000" kx="1300200" algn="ctr" rotWithShape="0">
                    <a:prstClr val="black">
                      <a:alpha val="32000"/>
                    </a:prstClr>
                  </a:outerShdw>
                </a:effectLst>
              </a:rPr>
              <a:t>Extent</a:t>
            </a:r>
            <a:r>
              <a:rPr lang="en-US" sz="2800" b="1" dirty="0" smtClean="0">
                <a:solidFill>
                  <a:schemeClr val="tx1"/>
                </a:solidFill>
                <a:effectLst>
                  <a:outerShdw blurRad="60007" dist="310007" dir="7680000" sy="30000" kx="1300200" algn="ctr" rotWithShape="0">
                    <a:prstClr val="black">
                      <a:alpha val="32000"/>
                    </a:prstClr>
                  </a:outerShdw>
                </a:effectLst>
              </a:rPr>
              <a:t>  of His  </a:t>
            </a:r>
            <a:r>
              <a:rPr lang="en-US" sz="2800" b="1" dirty="0" err="1" smtClean="0">
                <a:solidFill>
                  <a:schemeClr val="tx1"/>
                </a:solidFill>
                <a:effectLst>
                  <a:outerShdw blurRad="60007" dist="310007" dir="7680000" sy="30000" kx="1300200" algn="ctr" rotWithShape="0">
                    <a:prstClr val="black">
                      <a:alpha val="32000"/>
                    </a:prstClr>
                  </a:outerShdw>
                </a:effectLst>
              </a:rPr>
              <a:t>Judgements</a:t>
            </a:r>
            <a:r>
              <a:rPr lang="en-US" sz="2800" b="1" dirty="0" smtClean="0">
                <a:solidFill>
                  <a:schemeClr val="tx1"/>
                </a:solidFill>
                <a:effectLst>
                  <a:outerShdw blurRad="60007" dist="310007" dir="7680000" sy="30000" kx="1300200" algn="ctr" rotWithShape="0">
                    <a:prstClr val="black">
                      <a:alpha val="32000"/>
                    </a:prstClr>
                  </a:outerShdw>
                </a:effectLst>
              </a:rPr>
              <a:t> on </a:t>
            </a:r>
            <a:r>
              <a:rPr lang="en-US" sz="2800" b="1" dirty="0" smtClean="0">
                <a:solidFill>
                  <a:srgbClr val="FF0000"/>
                </a:solidFill>
                <a:effectLst>
                  <a:outerShdw blurRad="60007" dist="310007" dir="7680000" sy="30000" kx="1300200" algn="ctr" rotWithShape="0">
                    <a:prstClr val="black">
                      <a:alpha val="32000"/>
                    </a:prstClr>
                  </a:outerShdw>
                </a:effectLst>
                <a:latin typeface="Bookman Old Style" pitchFamily="18" charset="0"/>
              </a:rPr>
              <a:t>Babylon</a:t>
            </a:r>
          </a:p>
          <a:p>
            <a:pPr marL="914400" lvl="1" indent="-457200">
              <a:buClr>
                <a:srgbClr val="FF0000"/>
              </a:buClr>
              <a:buFont typeface="Wingdings" pitchFamily="2" charset="2"/>
              <a:buChar char="§"/>
            </a:pPr>
            <a:r>
              <a:rPr lang="en-US" sz="2800" b="1" dirty="0" smtClean="0">
                <a:effectLst>
                  <a:outerShdw blurRad="60007" dist="310007" dir="7680000" sy="30000" kx="1300200" algn="ctr" rotWithShape="0">
                    <a:prstClr val="black">
                      <a:alpha val="32000"/>
                    </a:prstClr>
                  </a:outerShdw>
                </a:effectLst>
              </a:rPr>
              <a:t> Total destruction:   </a:t>
            </a:r>
            <a:r>
              <a:rPr lang="en-US" sz="2800" b="1" dirty="0" smtClean="0">
                <a:solidFill>
                  <a:srgbClr val="000000"/>
                </a:solidFill>
                <a:effectLst>
                  <a:outerShdw blurRad="60007" dist="310007" dir="7680000" sy="30000" kx="1300200" algn="ctr" rotWithShape="0">
                    <a:prstClr val="black">
                      <a:alpha val="32000"/>
                    </a:prstClr>
                  </a:outerShdw>
                </a:effectLst>
              </a:rPr>
              <a:t>Jer. 50: 22, 23;  51: 25</a:t>
            </a:r>
          </a:p>
          <a:p>
            <a:pPr marL="914400" lvl="1" indent="-457200">
              <a:buClr>
                <a:srgbClr val="FF0000"/>
              </a:buClr>
            </a:pPr>
            <a:endParaRPr lang="en-US" sz="2800" b="1" dirty="0" smtClean="0">
              <a:effectLst>
                <a:outerShdw blurRad="60007" dist="310007" dir="7680000" sy="30000" kx="1300200" algn="ctr" rotWithShape="0">
                  <a:prstClr val="black">
                    <a:alpha val="32000"/>
                  </a:prstClr>
                </a:outerShdw>
              </a:effectLst>
            </a:endParaRPr>
          </a:p>
          <a:p>
            <a:pPr marL="1028700" lvl="1" indent="-571500">
              <a:buClr>
                <a:srgbClr val="FF0000"/>
              </a:buClr>
              <a:buFont typeface="Wingdings" pitchFamily="2" charset="2"/>
              <a:buChar char="§"/>
            </a:pPr>
            <a:r>
              <a:rPr lang="en-US" sz="2800" b="1" dirty="0" smtClean="0">
                <a:effectLst>
                  <a:outerShdw blurRad="60007" dist="310007" dir="7680000" sy="30000" kx="1300200" algn="ctr" rotWithShape="0">
                    <a:prstClr val="black">
                      <a:alpha val="32000"/>
                    </a:prstClr>
                  </a:outerShdw>
                </a:effectLst>
              </a:rPr>
              <a:t>Waters dried up:   </a:t>
            </a:r>
            <a:r>
              <a:rPr lang="en-US" sz="2800" b="1" dirty="0" smtClean="0">
                <a:solidFill>
                  <a:srgbClr val="000000"/>
                </a:solidFill>
                <a:effectLst>
                  <a:outerShdw blurRad="60007" dist="310007" dir="7680000" sy="30000" kx="1300200" algn="ctr" rotWithShape="0">
                    <a:prstClr val="black">
                      <a:alpha val="32000"/>
                    </a:prstClr>
                  </a:outerShdw>
                </a:effectLst>
              </a:rPr>
              <a:t>50: 12, 38;  51: 13, 36</a:t>
            </a:r>
          </a:p>
          <a:p>
            <a:pPr marL="1028700" lvl="1" indent="-571500">
              <a:buClr>
                <a:srgbClr val="FF0000"/>
              </a:buClr>
              <a:buFont typeface="Wingdings" pitchFamily="2" charset="2"/>
              <a:buChar char="§"/>
            </a:pPr>
            <a:endParaRPr lang="en-US" sz="2800" b="1" dirty="0" smtClean="0">
              <a:solidFill>
                <a:srgbClr val="000000"/>
              </a:solidFill>
              <a:effectLst>
                <a:outerShdw blurRad="60007" dist="310007" dir="7680000" sy="30000" kx="1300200" algn="ctr" rotWithShape="0">
                  <a:prstClr val="black">
                    <a:alpha val="32000"/>
                  </a:prstClr>
                </a:outerShdw>
              </a:effectLst>
            </a:endParaRPr>
          </a:p>
          <a:p>
            <a:pPr marL="1028700" lvl="1" indent="-571500">
              <a:buClr>
                <a:srgbClr val="FF0000"/>
              </a:buClr>
              <a:buFont typeface="Wingdings" pitchFamily="2" charset="2"/>
              <a:buChar char="§"/>
            </a:pPr>
            <a:r>
              <a:rPr lang="en-US" sz="2800" b="1" dirty="0" smtClean="0">
                <a:solidFill>
                  <a:schemeClr val="tx1"/>
                </a:solidFill>
                <a:effectLst>
                  <a:outerShdw blurRad="60007" dist="310007" dir="7680000" sy="30000" kx="1300200" algn="ctr" rotWithShape="0">
                    <a:prstClr val="black">
                      <a:alpha val="32000"/>
                    </a:prstClr>
                  </a:outerShdw>
                </a:effectLst>
              </a:rPr>
              <a:t>Rejoicing at her fall:  </a:t>
            </a:r>
            <a:r>
              <a:rPr lang="en-US" sz="2800" b="1" dirty="0" smtClean="0">
                <a:solidFill>
                  <a:srgbClr val="000000"/>
                </a:solidFill>
                <a:effectLst>
                  <a:outerShdw blurRad="60007" dist="310007" dir="7680000" sy="30000" kx="1300200" algn="ctr" rotWithShape="0">
                    <a:prstClr val="black">
                      <a:alpha val="32000"/>
                    </a:prstClr>
                  </a:outerShdw>
                </a:effectLst>
              </a:rPr>
              <a:t>51: 48   (Rev. 18: 20)</a:t>
            </a:r>
          </a:p>
        </p:txBody>
      </p:sp>
      <p:graphicFrame>
        <p:nvGraphicFramePr>
          <p:cNvPr id="7" name="Table 6"/>
          <p:cNvGraphicFramePr>
            <a:graphicFrameLocks noGrp="1"/>
          </p:cNvGraphicFramePr>
          <p:nvPr/>
        </p:nvGraphicFramePr>
        <p:xfrm>
          <a:off x="266700" y="1371600"/>
          <a:ext cx="8610600" cy="792480"/>
        </p:xfrm>
        <a:graphic>
          <a:graphicData uri="http://schemas.openxmlformats.org/drawingml/2006/table">
            <a:tbl>
              <a:tblPr firstRow="1" bandRow="1">
                <a:tableStyleId>{5940675A-B579-460E-94D1-54222C63F5DA}</a:tableStyleId>
              </a:tblPr>
              <a:tblGrid>
                <a:gridCol w="5105400"/>
                <a:gridCol w="1981200"/>
                <a:gridCol w="1524000"/>
              </a:tblGrid>
              <a:tr h="792480">
                <a:tc>
                  <a:txBody>
                    <a:bodyPr/>
                    <a:lstStyle/>
                    <a:p>
                      <a:pPr algn="ctr"/>
                      <a:endParaRPr lang="en-CA"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3D4A8"/>
                        </a:gs>
                        <a:gs pos="25000">
                          <a:srgbClr val="21D6E0"/>
                        </a:gs>
                        <a:gs pos="75000">
                          <a:srgbClr val="0087E6"/>
                        </a:gs>
                        <a:gs pos="100000">
                          <a:srgbClr val="005CBF"/>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00082"/>
                        </a:gs>
                        <a:gs pos="30000">
                          <a:srgbClr val="66008F"/>
                        </a:gs>
                        <a:gs pos="64999">
                          <a:srgbClr val="BA0066"/>
                        </a:gs>
                        <a:gs pos="89999">
                          <a:srgbClr val="FF0000"/>
                        </a:gs>
                        <a:gs pos="100000">
                          <a:srgbClr val="FF8200"/>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tcPr>
                </a:tc>
              </a:tr>
            </a:tbl>
          </a:graphicData>
        </a:graphic>
      </p:graphicFrame>
      <p:sp>
        <p:nvSpPr>
          <p:cNvPr id="8" name="TextBox 7"/>
          <p:cNvSpPr txBox="1"/>
          <p:nvPr/>
        </p:nvSpPr>
        <p:spPr>
          <a:xfrm>
            <a:off x="2219739" y="1547191"/>
            <a:ext cx="1295400" cy="461665"/>
          </a:xfrm>
          <a:prstGeom prst="rect">
            <a:avLst/>
          </a:prstGeom>
          <a:noFill/>
        </p:spPr>
        <p:txBody>
          <a:bodyPr wrap="square" rtlCol="0">
            <a:spAutoFit/>
          </a:bodyPr>
          <a:lstStyle/>
          <a:p>
            <a:r>
              <a:rPr lang="en-US" sz="2400" b="1" dirty="0" smtClean="0">
                <a:solidFill>
                  <a:srgbClr val="000000"/>
                </a:solidFill>
                <a:effectLst>
                  <a:outerShdw blurRad="38100" dist="38100" dir="2700000" algn="tl">
                    <a:srgbClr val="000000">
                      <a:alpha val="43137"/>
                    </a:srgbClr>
                  </a:outerShdw>
                </a:effectLst>
              </a:rPr>
              <a:t>JUDAH</a:t>
            </a:r>
            <a:endParaRPr lang="en-CA" sz="2400" b="1" dirty="0">
              <a:solidFill>
                <a:srgbClr val="000000"/>
              </a:solidFill>
              <a:effectLst>
                <a:outerShdw blurRad="38100" dist="38100" dir="2700000" algn="tl">
                  <a:srgbClr val="000000">
                    <a:alpha val="43137"/>
                  </a:srgbClr>
                </a:outerShdw>
              </a:effectLst>
            </a:endParaRPr>
          </a:p>
        </p:txBody>
      </p:sp>
      <p:sp>
        <p:nvSpPr>
          <p:cNvPr id="9" name="TextBox 8"/>
          <p:cNvSpPr txBox="1"/>
          <p:nvPr/>
        </p:nvSpPr>
        <p:spPr>
          <a:xfrm>
            <a:off x="5715000" y="1537252"/>
            <a:ext cx="13716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Nations</a:t>
            </a:r>
            <a:endParaRPr lang="en-CA" sz="2400" b="1" dirty="0">
              <a:effectLst>
                <a:outerShdw blurRad="38100" dist="38100" dir="2700000" algn="tl">
                  <a:srgbClr val="000000">
                    <a:alpha val="43137"/>
                  </a:srgbClr>
                </a:outerShdw>
              </a:effectLst>
            </a:endParaRPr>
          </a:p>
        </p:txBody>
      </p:sp>
      <p:sp>
        <p:nvSpPr>
          <p:cNvPr id="10" name="TextBox 9"/>
          <p:cNvSpPr txBox="1"/>
          <p:nvPr/>
        </p:nvSpPr>
        <p:spPr>
          <a:xfrm>
            <a:off x="7417904" y="1546777"/>
            <a:ext cx="14478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Babylon</a:t>
            </a:r>
            <a:endParaRPr lang="en-CA" sz="2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left)">
                                      <p:cBhvr>
                                        <p:cTn id="7" dur="1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wipe(left)">
                                      <p:cBhvr>
                                        <p:cTn id="12" dur="10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wipe(left)">
                                      <p:cBhvr>
                                        <p:cTn id="17" dur="10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wipe(left)">
                                      <p:cBhvr>
                                        <p:cTn id="22"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4" name="TextBox 3"/>
          <p:cNvSpPr txBox="1"/>
          <p:nvPr/>
        </p:nvSpPr>
        <p:spPr>
          <a:xfrm>
            <a:off x="419100" y="2514600"/>
            <a:ext cx="8305800" cy="3970318"/>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3200" b="1" dirty="0" smtClean="0">
                <a:solidFill>
                  <a:srgbClr val="FFFF00"/>
                </a:solidFill>
                <a:effectLst>
                  <a:outerShdw blurRad="60007" dist="310007" dir="7680000" sy="30000" kx="1300200" algn="ctr" rotWithShape="0">
                    <a:prstClr val="black">
                      <a:alpha val="32000"/>
                    </a:prstClr>
                  </a:outerShdw>
                </a:effectLst>
              </a:rPr>
              <a:t>  </a:t>
            </a:r>
            <a:r>
              <a:rPr lang="en-US" sz="3200" b="1" dirty="0" smtClean="0">
                <a:solidFill>
                  <a:srgbClr val="FFFF00"/>
                </a:solidFill>
                <a:effectLst>
                  <a:outerShdw blurRad="60007" dist="310007" dir="7680000" sy="30000" kx="1300200" algn="ctr" rotWithShape="0">
                    <a:prstClr val="black">
                      <a:alpha val="32000"/>
                    </a:prstClr>
                  </a:outerShdw>
                </a:effectLst>
                <a:latin typeface="Bookman Old Style" pitchFamily="18" charset="0"/>
              </a:rPr>
              <a:t>4 Main Themes in</a:t>
            </a:r>
            <a:r>
              <a:rPr lang="en-US" sz="3200" b="1" dirty="0" smtClean="0">
                <a:solidFill>
                  <a:srgbClr val="000000"/>
                </a:solidFill>
                <a:effectLst>
                  <a:outerShdw blurRad="60007" dist="310007" dir="7680000" sy="30000" kx="1300200" algn="ctr" rotWithShape="0">
                    <a:prstClr val="black">
                      <a:alpha val="32000"/>
                    </a:prstClr>
                  </a:outerShdw>
                </a:effectLst>
                <a:latin typeface="Bookman Old Style" pitchFamily="18" charset="0"/>
              </a:rPr>
              <a:t> </a:t>
            </a:r>
            <a:r>
              <a:rPr lang="en-US" sz="3200" b="1" dirty="0" smtClean="0">
                <a:solidFill>
                  <a:srgbClr val="080808"/>
                </a:solidFill>
                <a:effectLst>
                  <a:outerShdw blurRad="60007" dist="310007" dir="7680000" sy="30000" kx="1300200" algn="ctr" rotWithShape="0">
                    <a:prstClr val="black">
                      <a:alpha val="32000"/>
                    </a:prstClr>
                  </a:outerShdw>
                </a:effectLst>
                <a:latin typeface="Bookman Old Style" pitchFamily="18" charset="0"/>
              </a:rPr>
              <a:t>Jeremiah  50 - 51</a:t>
            </a:r>
          </a:p>
          <a:p>
            <a:endParaRPr lang="en-US" sz="2400" b="1" dirty="0" smtClean="0">
              <a:effectLst>
                <a:outerShdw blurRad="60007" dist="310007" dir="7680000" sy="30000" kx="1300200" algn="ctr" rotWithShape="0">
                  <a:prstClr val="black">
                    <a:alpha val="32000"/>
                  </a:prstClr>
                </a:outerShdw>
              </a:effectLst>
            </a:endParaRPr>
          </a:p>
          <a:p>
            <a:pPr marL="457200" indent="-457200"/>
            <a:r>
              <a:rPr lang="en-US" sz="2800" b="1" dirty="0" smtClean="0">
                <a:solidFill>
                  <a:srgbClr val="FFFF00"/>
                </a:solidFill>
                <a:effectLst>
                  <a:outerShdw blurRad="60007" dist="310007" dir="7680000" sy="30000" kx="1300200" algn="ctr" rotWithShape="0">
                    <a:prstClr val="black">
                      <a:alpha val="32000"/>
                    </a:prstClr>
                  </a:outerShdw>
                </a:effectLst>
              </a:rPr>
              <a:t>4)  </a:t>
            </a:r>
            <a:r>
              <a:rPr lang="en-US" sz="2800" b="1" dirty="0" smtClean="0">
                <a:solidFill>
                  <a:schemeClr val="tx2"/>
                </a:solidFill>
                <a:effectLst>
                  <a:outerShdw blurRad="60007" dist="310007" dir="7680000" sy="30000" kx="1300200" algn="ctr" rotWithShape="0">
                    <a:prstClr val="black">
                      <a:alpha val="32000"/>
                    </a:prstClr>
                  </a:outerShdw>
                </a:effectLst>
              </a:rPr>
              <a:t>What God’s </a:t>
            </a:r>
            <a:r>
              <a:rPr lang="en-US" sz="2800" b="1" dirty="0" err="1" smtClean="0">
                <a:solidFill>
                  <a:schemeClr val="tx2"/>
                </a:solidFill>
                <a:effectLst>
                  <a:outerShdw blurRad="60007" dist="310007" dir="7680000" sy="30000" kx="1300200" algn="ctr" rotWithShape="0">
                    <a:prstClr val="black">
                      <a:alpha val="32000"/>
                    </a:prstClr>
                  </a:outerShdw>
                </a:effectLst>
              </a:rPr>
              <a:t>Judgements</a:t>
            </a:r>
            <a:r>
              <a:rPr lang="en-US" sz="2800" b="1" dirty="0" smtClean="0">
                <a:solidFill>
                  <a:schemeClr val="tx2"/>
                </a:solidFill>
                <a:effectLst>
                  <a:outerShdw blurRad="60007" dist="310007" dir="7680000" sy="30000" kx="1300200" algn="ctr" rotWithShape="0">
                    <a:prstClr val="black">
                      <a:alpha val="32000"/>
                    </a:prstClr>
                  </a:outerShdw>
                </a:effectLst>
              </a:rPr>
              <a:t> </a:t>
            </a:r>
            <a:r>
              <a:rPr lang="en-US" sz="2800" b="1" dirty="0" smtClean="0">
                <a:effectLst>
                  <a:outerShdw blurRad="60007" dist="310007" dir="7680000" sy="30000" kx="1300200" algn="ctr" rotWithShape="0">
                    <a:prstClr val="black">
                      <a:alpha val="32000"/>
                    </a:prstClr>
                  </a:outerShdw>
                </a:effectLst>
              </a:rPr>
              <a:t>meant for</a:t>
            </a:r>
            <a:r>
              <a:rPr lang="en-US" sz="2800" b="1" dirty="0" smtClean="0">
                <a:solidFill>
                  <a:srgbClr val="0000FF"/>
                </a:solidFill>
                <a:effectLst>
                  <a:outerShdw blurRad="60007" dist="310007" dir="7680000" sy="30000" kx="1300200" algn="ctr" rotWithShape="0">
                    <a:prstClr val="black">
                      <a:alpha val="32000"/>
                    </a:prstClr>
                  </a:outerShdw>
                </a:effectLst>
              </a:rPr>
              <a:t> </a:t>
            </a:r>
            <a:r>
              <a:rPr lang="en-US" sz="2800" b="1" u="sng" dirty="0" smtClean="0">
                <a:solidFill>
                  <a:srgbClr val="0000CC"/>
                </a:solidFill>
                <a:effectLst>
                  <a:outerShdw blurRad="60007" dist="310007" dir="7680000" sy="30000" kx="1300200" algn="ctr" rotWithShape="0">
                    <a:prstClr val="black">
                      <a:alpha val="32000"/>
                    </a:prstClr>
                  </a:outerShdw>
                </a:effectLst>
                <a:latin typeface="Bookman Old Style" pitchFamily="18" charset="0"/>
              </a:rPr>
              <a:t>Israel</a:t>
            </a:r>
          </a:p>
          <a:p>
            <a:pPr marL="914400" lvl="1" indent="-457200">
              <a:buClr>
                <a:srgbClr val="FF0000"/>
              </a:buClr>
              <a:buFont typeface="Wingdings" pitchFamily="2" charset="2"/>
              <a:buChar char="§"/>
            </a:pPr>
            <a:r>
              <a:rPr lang="en-US" sz="2800" b="1" dirty="0" smtClean="0">
                <a:solidFill>
                  <a:srgbClr val="0000CC"/>
                </a:solidFill>
                <a:effectLst>
                  <a:outerShdw blurRad="60007" dist="310007" dir="7680000" sy="30000" kx="1300200" algn="ctr" rotWithShape="0">
                    <a:prstClr val="black">
                      <a:alpha val="32000"/>
                    </a:prstClr>
                  </a:outerShdw>
                </a:effectLst>
              </a:rPr>
              <a:t> Israel </a:t>
            </a:r>
            <a:r>
              <a:rPr lang="en-US" sz="2800" b="1" dirty="0" smtClean="0">
                <a:effectLst>
                  <a:outerShdw blurRad="60007" dist="310007" dir="7680000" sy="30000" kx="1300200" algn="ctr" rotWithShape="0">
                    <a:prstClr val="black">
                      <a:alpha val="32000"/>
                    </a:prstClr>
                  </a:outerShdw>
                </a:effectLst>
              </a:rPr>
              <a:t>and Judah benefit:   </a:t>
            </a:r>
            <a:r>
              <a:rPr lang="en-US" sz="2800" b="1" dirty="0" smtClean="0">
                <a:solidFill>
                  <a:srgbClr val="000000"/>
                </a:solidFill>
                <a:effectLst>
                  <a:outerShdw blurRad="60007" dist="310007" dir="7680000" sy="30000" kx="1300200" algn="ctr" rotWithShape="0">
                    <a:prstClr val="black">
                      <a:alpha val="32000"/>
                    </a:prstClr>
                  </a:outerShdw>
                </a:effectLst>
              </a:rPr>
              <a:t>Jer. 50: 1, 4, 5</a:t>
            </a:r>
          </a:p>
          <a:p>
            <a:pPr marL="914400" lvl="1" indent="-457200">
              <a:buClr>
                <a:srgbClr val="FF0000"/>
              </a:buClr>
            </a:pPr>
            <a:endParaRPr lang="en-US" sz="2800" b="1" dirty="0" smtClean="0">
              <a:effectLst>
                <a:outerShdw blurRad="60007" dist="310007" dir="7680000" sy="30000" kx="1300200" algn="ctr" rotWithShape="0">
                  <a:prstClr val="black">
                    <a:alpha val="32000"/>
                  </a:prstClr>
                </a:outerShdw>
              </a:effectLst>
            </a:endParaRPr>
          </a:p>
          <a:p>
            <a:pPr marL="1028700" lvl="1" indent="-571500">
              <a:buClr>
                <a:srgbClr val="FF0000"/>
              </a:buClr>
              <a:buFont typeface="Wingdings" pitchFamily="2" charset="2"/>
              <a:buChar char="§"/>
            </a:pPr>
            <a:r>
              <a:rPr lang="en-US" sz="2800" b="1" dirty="0" smtClean="0">
                <a:solidFill>
                  <a:srgbClr val="0000CC"/>
                </a:solidFill>
                <a:effectLst>
                  <a:outerShdw blurRad="60007" dist="310007" dir="7680000" sy="30000" kx="1300200" algn="ctr" rotWithShape="0">
                    <a:prstClr val="black">
                      <a:alpha val="32000"/>
                    </a:prstClr>
                  </a:outerShdw>
                </a:effectLst>
              </a:rPr>
              <a:t>Israel</a:t>
            </a:r>
            <a:r>
              <a:rPr lang="en-US" sz="2800" b="1" dirty="0" smtClean="0">
                <a:effectLst>
                  <a:outerShdw blurRad="60007" dist="310007" dir="7680000" sy="30000" kx="1300200" algn="ctr" rotWithShape="0">
                    <a:prstClr val="black">
                      <a:alpha val="32000"/>
                    </a:prstClr>
                  </a:outerShdw>
                </a:effectLst>
              </a:rPr>
              <a:t> will leave:   </a:t>
            </a:r>
            <a:r>
              <a:rPr lang="en-US" sz="2800" b="1" dirty="0" smtClean="0">
                <a:solidFill>
                  <a:srgbClr val="000000"/>
                </a:solidFill>
                <a:effectLst>
                  <a:outerShdw blurRad="60007" dist="310007" dir="7680000" sy="30000" kx="1300200" algn="ctr" rotWithShape="0">
                    <a:prstClr val="black">
                      <a:alpha val="32000"/>
                    </a:prstClr>
                  </a:outerShdw>
                </a:effectLst>
              </a:rPr>
              <a:t>51: 5, 6, 50* </a:t>
            </a:r>
          </a:p>
          <a:p>
            <a:pPr marL="1028700" lvl="1" indent="-571500">
              <a:buClr>
                <a:srgbClr val="FF0000"/>
              </a:buClr>
            </a:pPr>
            <a:endParaRPr lang="en-US" sz="2800" b="1" dirty="0" smtClean="0">
              <a:solidFill>
                <a:srgbClr val="000000"/>
              </a:solidFill>
              <a:effectLst>
                <a:outerShdw blurRad="60007" dist="310007" dir="7680000" sy="30000" kx="1300200" algn="ctr" rotWithShape="0">
                  <a:prstClr val="black">
                    <a:alpha val="32000"/>
                  </a:prstClr>
                </a:outerShdw>
              </a:effectLst>
            </a:endParaRPr>
          </a:p>
          <a:p>
            <a:pPr marL="1028700" lvl="1" indent="-571500">
              <a:buClr>
                <a:srgbClr val="FF0000"/>
              </a:buClr>
              <a:buFont typeface="Wingdings" pitchFamily="2" charset="2"/>
              <a:buChar char="§"/>
            </a:pPr>
            <a:r>
              <a:rPr lang="en-US" sz="2800" b="1" dirty="0" smtClean="0">
                <a:solidFill>
                  <a:srgbClr val="0000CC"/>
                </a:solidFill>
                <a:effectLst>
                  <a:outerShdw blurRad="60007" dist="310007" dir="7680000" sy="30000" kx="1300200" algn="ctr" rotWithShape="0">
                    <a:prstClr val="black">
                      <a:alpha val="32000"/>
                    </a:prstClr>
                  </a:outerShdw>
                </a:effectLst>
              </a:rPr>
              <a:t>Israel’s</a:t>
            </a:r>
            <a:r>
              <a:rPr lang="en-US" sz="2800" b="1" dirty="0" smtClean="0">
                <a:solidFill>
                  <a:schemeClr val="tx1"/>
                </a:solidFill>
                <a:effectLst>
                  <a:outerShdw blurRad="60007" dist="310007" dir="7680000" sy="30000" kx="1300200" algn="ctr" rotWithShape="0">
                    <a:prstClr val="black">
                      <a:alpha val="32000"/>
                    </a:prstClr>
                  </a:outerShdw>
                </a:effectLst>
              </a:rPr>
              <a:t> remnant pardoned:  </a:t>
            </a:r>
            <a:r>
              <a:rPr lang="en-US" sz="2800" b="1" dirty="0" smtClean="0">
                <a:solidFill>
                  <a:srgbClr val="000000"/>
                </a:solidFill>
                <a:effectLst>
                  <a:outerShdw blurRad="60007" dist="310007" dir="7680000" sy="30000" kx="1300200" algn="ctr" rotWithShape="0">
                    <a:prstClr val="black">
                      <a:alpha val="32000"/>
                    </a:prstClr>
                  </a:outerShdw>
                </a:effectLst>
              </a:rPr>
              <a:t>50: 19, 20</a:t>
            </a:r>
          </a:p>
          <a:p>
            <a:pPr marL="1028700" lvl="1" indent="-571500">
              <a:buClr>
                <a:srgbClr val="FF0000"/>
              </a:buClr>
              <a:buFont typeface="Wingdings" pitchFamily="2" charset="2"/>
              <a:buChar char="§"/>
            </a:pPr>
            <a:endParaRPr lang="en-US" sz="2800" b="1" dirty="0" smtClean="0">
              <a:solidFill>
                <a:srgbClr val="000000"/>
              </a:solidFill>
              <a:effectLst>
                <a:outerShdw blurRad="60007" dist="310007" dir="7680000" sy="30000" kx="1300200" algn="ctr" rotWithShape="0">
                  <a:prstClr val="black">
                    <a:alpha val="32000"/>
                  </a:prstClr>
                </a:outerShdw>
              </a:effectLst>
            </a:endParaRPr>
          </a:p>
        </p:txBody>
      </p:sp>
      <p:graphicFrame>
        <p:nvGraphicFramePr>
          <p:cNvPr id="7" name="Table 6"/>
          <p:cNvGraphicFramePr>
            <a:graphicFrameLocks noGrp="1"/>
          </p:cNvGraphicFramePr>
          <p:nvPr/>
        </p:nvGraphicFramePr>
        <p:xfrm>
          <a:off x="266700" y="1371600"/>
          <a:ext cx="8610600" cy="792480"/>
        </p:xfrm>
        <a:graphic>
          <a:graphicData uri="http://schemas.openxmlformats.org/drawingml/2006/table">
            <a:tbl>
              <a:tblPr firstRow="1" bandRow="1">
                <a:tableStyleId>{5940675A-B579-460E-94D1-54222C63F5DA}</a:tableStyleId>
              </a:tblPr>
              <a:tblGrid>
                <a:gridCol w="5105400"/>
                <a:gridCol w="1981200"/>
                <a:gridCol w="1524000"/>
              </a:tblGrid>
              <a:tr h="792480">
                <a:tc>
                  <a:txBody>
                    <a:bodyPr/>
                    <a:lstStyle/>
                    <a:p>
                      <a:pPr algn="ctr"/>
                      <a:endParaRPr lang="en-CA"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3D4A8"/>
                        </a:gs>
                        <a:gs pos="25000">
                          <a:srgbClr val="21D6E0"/>
                        </a:gs>
                        <a:gs pos="75000">
                          <a:srgbClr val="0087E6"/>
                        </a:gs>
                        <a:gs pos="100000">
                          <a:srgbClr val="005CBF"/>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00082"/>
                        </a:gs>
                        <a:gs pos="30000">
                          <a:srgbClr val="66008F"/>
                        </a:gs>
                        <a:gs pos="64999">
                          <a:srgbClr val="BA0066"/>
                        </a:gs>
                        <a:gs pos="89999">
                          <a:srgbClr val="FF0000"/>
                        </a:gs>
                        <a:gs pos="100000">
                          <a:srgbClr val="FF8200"/>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tcPr>
                </a:tc>
              </a:tr>
            </a:tbl>
          </a:graphicData>
        </a:graphic>
      </p:graphicFrame>
      <p:sp>
        <p:nvSpPr>
          <p:cNvPr id="8" name="TextBox 7"/>
          <p:cNvSpPr txBox="1"/>
          <p:nvPr/>
        </p:nvSpPr>
        <p:spPr>
          <a:xfrm>
            <a:off x="2209800" y="1524000"/>
            <a:ext cx="1295400" cy="461665"/>
          </a:xfrm>
          <a:prstGeom prst="rect">
            <a:avLst/>
          </a:prstGeom>
          <a:noFill/>
        </p:spPr>
        <p:txBody>
          <a:bodyPr wrap="square" rtlCol="0">
            <a:spAutoFit/>
          </a:bodyPr>
          <a:lstStyle/>
          <a:p>
            <a:r>
              <a:rPr lang="en-US" sz="2400" b="1" dirty="0" smtClean="0">
                <a:solidFill>
                  <a:srgbClr val="000000"/>
                </a:solidFill>
                <a:effectLst>
                  <a:outerShdw blurRad="38100" dist="38100" dir="2700000" algn="tl">
                    <a:srgbClr val="000000">
                      <a:alpha val="43137"/>
                    </a:srgbClr>
                  </a:outerShdw>
                </a:effectLst>
              </a:rPr>
              <a:t>JUDAH</a:t>
            </a:r>
            <a:endParaRPr lang="en-CA" sz="2400" b="1" dirty="0">
              <a:solidFill>
                <a:srgbClr val="000000"/>
              </a:solidFill>
              <a:effectLst>
                <a:outerShdw blurRad="38100" dist="38100" dir="2700000" algn="tl">
                  <a:srgbClr val="000000">
                    <a:alpha val="43137"/>
                  </a:srgbClr>
                </a:outerShdw>
              </a:effectLst>
            </a:endParaRPr>
          </a:p>
        </p:txBody>
      </p:sp>
      <p:sp>
        <p:nvSpPr>
          <p:cNvPr id="9" name="TextBox 8"/>
          <p:cNvSpPr txBox="1"/>
          <p:nvPr/>
        </p:nvSpPr>
        <p:spPr>
          <a:xfrm>
            <a:off x="5715000" y="1524000"/>
            <a:ext cx="13716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Nations</a:t>
            </a:r>
            <a:endParaRPr lang="en-CA" sz="2400" b="1" dirty="0">
              <a:effectLst>
                <a:outerShdw blurRad="38100" dist="38100" dir="2700000" algn="tl">
                  <a:srgbClr val="000000">
                    <a:alpha val="43137"/>
                  </a:srgbClr>
                </a:outerShdw>
              </a:effectLst>
            </a:endParaRPr>
          </a:p>
        </p:txBody>
      </p:sp>
      <p:sp>
        <p:nvSpPr>
          <p:cNvPr id="10" name="TextBox 9"/>
          <p:cNvSpPr txBox="1"/>
          <p:nvPr/>
        </p:nvSpPr>
        <p:spPr>
          <a:xfrm>
            <a:off x="7467600" y="1524000"/>
            <a:ext cx="1447800"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Babylon</a:t>
            </a:r>
            <a:endParaRPr lang="en-CA" sz="2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left)">
                                      <p:cBhvr>
                                        <p:cTn id="7" dur="1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wipe(left)">
                                      <p:cBhvr>
                                        <p:cTn id="12" dur="10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wipe(left)">
                                      <p:cBhvr>
                                        <p:cTn id="17" dur="10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wipe(left)">
                                      <p:cBhvr>
                                        <p:cTn id="22" dur="10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38400" y="533400"/>
            <a:ext cx="5046574"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solidFill>
                  <a:srgbClr val="FF66FF"/>
                </a:solidFill>
                <a:effectLst>
                  <a:outerShdw blurRad="50800" dist="38100" dir="18900000" algn="bl" rotWithShape="0">
                    <a:prstClr val="black">
                      <a:alpha val="40000"/>
                    </a:prstClr>
                  </a:outerShdw>
                </a:effectLst>
              </a:rPr>
              <a:t>Babylon the Great</a:t>
            </a:r>
            <a:endParaRPr lang="en-US" sz="4400" b="1" cap="none" spc="0" dirty="0">
              <a:ln w="11430"/>
              <a:solidFill>
                <a:srgbClr val="FF66FF"/>
              </a:solidFill>
              <a:effectLst>
                <a:outerShdw blurRad="50800" dist="38100" dir="18900000" algn="bl" rotWithShape="0">
                  <a:prstClr val="black">
                    <a:alpha val="40000"/>
                  </a:prstClr>
                </a:outerShdw>
              </a:effectLst>
            </a:endParaRPr>
          </a:p>
        </p:txBody>
      </p:sp>
      <p:graphicFrame>
        <p:nvGraphicFramePr>
          <p:cNvPr id="7" name="Table 6"/>
          <p:cNvGraphicFramePr>
            <a:graphicFrameLocks noGrp="1"/>
          </p:cNvGraphicFramePr>
          <p:nvPr/>
        </p:nvGraphicFramePr>
        <p:xfrm>
          <a:off x="1104900" y="1524000"/>
          <a:ext cx="6934200" cy="5151120"/>
        </p:xfrm>
        <a:graphic>
          <a:graphicData uri="http://schemas.openxmlformats.org/drawingml/2006/table">
            <a:tbl>
              <a:tblPr firstRow="1" bandRow="1">
                <a:tableStyleId>{F5AB1C69-6EDB-4FF4-983F-18BD219EF322}</a:tableStyleId>
              </a:tblPr>
              <a:tblGrid>
                <a:gridCol w="3467100"/>
                <a:gridCol w="3467100"/>
              </a:tblGrid>
              <a:tr h="370840">
                <a:tc>
                  <a:txBody>
                    <a:bodyPr/>
                    <a:lstStyle/>
                    <a:p>
                      <a:pPr algn="ctr"/>
                      <a:r>
                        <a:rPr lang="en-US" sz="2400" dirty="0" smtClean="0">
                          <a:solidFill>
                            <a:srgbClr val="000000"/>
                          </a:solidFill>
                          <a:effectLst>
                            <a:outerShdw blurRad="50800" dist="38100" dir="18900000" algn="bl" rotWithShape="0">
                              <a:prstClr val="black">
                                <a:alpha val="40000"/>
                              </a:prstClr>
                            </a:outerShdw>
                          </a:effectLst>
                          <a:latin typeface="Arial Black" pitchFamily="34" charset="0"/>
                        </a:rPr>
                        <a:t>Jeremiah</a:t>
                      </a:r>
                      <a:endParaRPr lang="en-CA" sz="2400" dirty="0">
                        <a:solidFill>
                          <a:srgbClr val="000000"/>
                        </a:solidFill>
                        <a:effectLst>
                          <a:outerShdw blurRad="50800" dist="38100" dir="18900000" algn="bl" rotWithShape="0">
                            <a:prstClr val="black">
                              <a:alpha val="40000"/>
                            </a:prstClr>
                          </a:outerShdw>
                        </a:effectLst>
                        <a:latin typeface="Arial Black" pitchFamily="34" charset="0"/>
                      </a:endParaRPr>
                    </a:p>
                  </a:txBody>
                  <a:tcPr/>
                </a:tc>
                <a:tc>
                  <a:txBody>
                    <a:bodyPr/>
                    <a:lstStyle/>
                    <a:p>
                      <a:pPr algn="ctr"/>
                      <a:r>
                        <a:rPr lang="en-US" sz="2400" dirty="0" smtClean="0">
                          <a:solidFill>
                            <a:srgbClr val="FF0000"/>
                          </a:solidFill>
                          <a:effectLst>
                            <a:outerShdw blurRad="50800" dist="38100" dir="18900000" algn="bl" rotWithShape="0">
                              <a:prstClr val="black">
                                <a:alpha val="40000"/>
                              </a:prstClr>
                            </a:outerShdw>
                          </a:effectLst>
                          <a:latin typeface="Arial Black" pitchFamily="34" charset="0"/>
                        </a:rPr>
                        <a:t>Revelation</a:t>
                      </a:r>
                      <a:endParaRPr lang="en-CA" sz="2400" dirty="0">
                        <a:solidFill>
                          <a:srgbClr val="FF0000"/>
                        </a:solidFill>
                        <a:effectLst>
                          <a:outerShdw blurRad="50800" dist="38100" dir="18900000" algn="bl" rotWithShape="0">
                            <a:prstClr val="black">
                              <a:alpha val="40000"/>
                            </a:prstClr>
                          </a:outerShdw>
                        </a:effectLst>
                        <a:latin typeface="Arial Black" pitchFamily="34" charset="0"/>
                      </a:endParaRPr>
                    </a:p>
                  </a:txBody>
                  <a:tcPr/>
                </a:tc>
              </a:tr>
              <a:tr h="370840">
                <a:tc>
                  <a:txBody>
                    <a:bodyPr/>
                    <a:lstStyle/>
                    <a:p>
                      <a:pPr>
                        <a:buFont typeface="Arial" pitchFamily="34" charset="0"/>
                        <a:buChar char="•"/>
                      </a:pPr>
                      <a:r>
                        <a:rPr lang="en-US" sz="2400" b="1" dirty="0" smtClean="0">
                          <a:latin typeface="Arial" pitchFamily="34" charset="0"/>
                          <a:cs typeface="Arial" pitchFamily="34" charset="0"/>
                        </a:rPr>
                        <a:t> Jer.</a:t>
                      </a:r>
                      <a:r>
                        <a:rPr lang="en-US" sz="2400" b="1" baseline="0" dirty="0" smtClean="0">
                          <a:latin typeface="Arial" pitchFamily="34" charset="0"/>
                          <a:cs typeface="Arial" pitchFamily="34" charset="0"/>
                        </a:rPr>
                        <a:t> 51: 7  </a:t>
                      </a:r>
                      <a:r>
                        <a:rPr lang="en-US" sz="2400" b="1" baseline="0" dirty="0" smtClean="0">
                          <a:solidFill>
                            <a:srgbClr val="0000FF"/>
                          </a:solidFill>
                          <a:latin typeface="Arial" pitchFamily="34" charset="0"/>
                          <a:cs typeface="Arial" pitchFamily="34" charset="0"/>
                        </a:rPr>
                        <a:t>(gold cup)</a:t>
                      </a:r>
                      <a:endParaRPr lang="en-CA" sz="2400" b="1" dirty="0">
                        <a:solidFill>
                          <a:srgbClr val="0000FF"/>
                        </a:solidFill>
                        <a:latin typeface="Arial" pitchFamily="34" charset="0"/>
                        <a:cs typeface="Arial" pitchFamily="34" charset="0"/>
                      </a:endParaRPr>
                    </a:p>
                  </a:txBody>
                  <a:tcPr/>
                </a:tc>
                <a:tc>
                  <a:txBody>
                    <a:bodyPr/>
                    <a:lstStyle/>
                    <a:p>
                      <a:pPr algn="ctr"/>
                      <a:r>
                        <a:rPr lang="en-US" sz="2400" b="1" dirty="0" smtClean="0"/>
                        <a:t>17:</a:t>
                      </a:r>
                      <a:r>
                        <a:rPr lang="en-US" sz="2400" b="1" baseline="0" dirty="0" smtClean="0"/>
                        <a:t> 4</a:t>
                      </a:r>
                      <a:endParaRPr lang="en-CA" sz="2400" b="1" dirty="0"/>
                    </a:p>
                  </a:txBody>
                  <a:tcPr/>
                </a:tc>
              </a:tr>
              <a:tr h="370840">
                <a:tc>
                  <a:txBody>
                    <a:bodyPr/>
                    <a:lstStyle/>
                    <a:p>
                      <a:pPr>
                        <a:buFont typeface="Arial" pitchFamily="34" charset="0"/>
                        <a:buChar char="•"/>
                      </a:pPr>
                      <a:r>
                        <a:rPr lang="en-US" sz="2400" b="1" baseline="0" dirty="0" smtClean="0">
                          <a:latin typeface="Arial" pitchFamily="34" charset="0"/>
                          <a:cs typeface="Arial" pitchFamily="34" charset="0"/>
                        </a:rPr>
                        <a:t> Jer. 25: 15, 16  </a:t>
                      </a:r>
                      <a:r>
                        <a:rPr lang="en-US" sz="2400" b="1" baseline="0" dirty="0" smtClean="0">
                          <a:solidFill>
                            <a:srgbClr val="0000FF"/>
                          </a:solidFill>
                          <a:latin typeface="Arial" pitchFamily="34" charset="0"/>
                          <a:cs typeface="Arial" pitchFamily="34" charset="0"/>
                        </a:rPr>
                        <a:t>(wine)</a:t>
                      </a:r>
                      <a:endParaRPr lang="en-CA" sz="2400" b="1" dirty="0">
                        <a:solidFill>
                          <a:srgbClr val="0000FF"/>
                        </a:solidFill>
                      </a:endParaRPr>
                    </a:p>
                  </a:txBody>
                  <a:tcPr/>
                </a:tc>
                <a:tc>
                  <a:txBody>
                    <a:bodyPr/>
                    <a:lstStyle/>
                    <a:p>
                      <a:pPr algn="ctr"/>
                      <a:r>
                        <a:rPr lang="en-US" sz="2400" b="1" dirty="0" smtClean="0"/>
                        <a:t>16: 19</a:t>
                      </a:r>
                      <a:endParaRPr lang="en-CA" sz="2400" b="1" dirty="0"/>
                    </a:p>
                  </a:txBody>
                  <a:tcPr/>
                </a:tc>
              </a:tr>
              <a:tr h="370840">
                <a:tc>
                  <a:txBody>
                    <a:bodyPr/>
                    <a:lstStyle/>
                    <a:p>
                      <a:pPr>
                        <a:buFont typeface="Arial" pitchFamily="34" charset="0"/>
                        <a:buChar char="•"/>
                      </a:pPr>
                      <a:r>
                        <a:rPr lang="en-US" sz="2400" dirty="0" smtClean="0"/>
                        <a:t> </a:t>
                      </a:r>
                      <a:r>
                        <a:rPr lang="en-US" sz="2400" b="1" i="0" dirty="0" smtClean="0"/>
                        <a:t>Jer. 51: 33  </a:t>
                      </a:r>
                      <a:r>
                        <a:rPr lang="en-US" sz="2400" b="1" i="0" dirty="0" smtClean="0">
                          <a:solidFill>
                            <a:srgbClr val="0000FF"/>
                          </a:solidFill>
                        </a:rPr>
                        <a:t>(wheat)</a:t>
                      </a:r>
                      <a:endParaRPr lang="en-CA" sz="2400" b="1" i="0" dirty="0">
                        <a:solidFill>
                          <a:srgbClr val="0000FF"/>
                        </a:solidFill>
                      </a:endParaRPr>
                    </a:p>
                  </a:txBody>
                  <a:tcPr/>
                </a:tc>
                <a:tc>
                  <a:txBody>
                    <a:bodyPr/>
                    <a:lstStyle/>
                    <a:p>
                      <a:pPr algn="ctr"/>
                      <a:r>
                        <a:rPr lang="en-US" sz="2400" b="1" dirty="0" smtClean="0"/>
                        <a:t>14: 15, 16</a:t>
                      </a:r>
                      <a:endParaRPr lang="en-CA" sz="2400" b="1" dirty="0"/>
                    </a:p>
                  </a:txBody>
                  <a:tcPr/>
                </a:tc>
              </a:tr>
              <a:tr h="370840">
                <a:tc>
                  <a:txBody>
                    <a:bodyPr/>
                    <a:lstStyle/>
                    <a:p>
                      <a:pPr>
                        <a:buFont typeface="Arial" pitchFamily="34" charset="0"/>
                        <a:buChar char="•"/>
                      </a:pPr>
                      <a:r>
                        <a:rPr lang="en-US" sz="2400" b="1" dirty="0" smtClean="0"/>
                        <a:t> Jer.</a:t>
                      </a:r>
                      <a:r>
                        <a:rPr lang="en-US" sz="2400" b="1" baseline="0" dirty="0" smtClean="0"/>
                        <a:t> 50: 38  </a:t>
                      </a:r>
                      <a:r>
                        <a:rPr lang="en-US" sz="2400" b="1" baseline="0" dirty="0" smtClean="0">
                          <a:solidFill>
                            <a:srgbClr val="0000FF"/>
                          </a:solidFill>
                        </a:rPr>
                        <a:t>(drought)</a:t>
                      </a:r>
                      <a:endParaRPr lang="en-CA" sz="2400" b="1" dirty="0">
                        <a:solidFill>
                          <a:srgbClr val="0000FF"/>
                        </a:solidFill>
                      </a:endParaRPr>
                    </a:p>
                  </a:txBody>
                  <a:tcPr/>
                </a:tc>
                <a:tc>
                  <a:txBody>
                    <a:bodyPr/>
                    <a:lstStyle/>
                    <a:p>
                      <a:pPr algn="ctr"/>
                      <a:r>
                        <a:rPr lang="en-US" sz="2400" b="1" dirty="0" smtClean="0"/>
                        <a:t>Rev.</a:t>
                      </a:r>
                      <a:r>
                        <a:rPr lang="en-US" sz="2400" b="1" baseline="0" dirty="0" smtClean="0"/>
                        <a:t> 16: 12 </a:t>
                      </a:r>
                      <a:r>
                        <a:rPr lang="en-US" sz="2300" b="1" baseline="0" dirty="0" smtClean="0">
                          <a:solidFill>
                            <a:srgbClr val="0000FF"/>
                          </a:solidFill>
                        </a:rPr>
                        <a:t>(Euphrates)</a:t>
                      </a:r>
                      <a:endParaRPr lang="en-CA" sz="2300" b="1" baseline="0" dirty="0">
                        <a:solidFill>
                          <a:srgbClr val="0000FF"/>
                        </a:solidFill>
                      </a:endParaRPr>
                    </a:p>
                  </a:txBody>
                  <a:tcPr/>
                </a:tc>
              </a:tr>
              <a:tr h="370840">
                <a:tc>
                  <a:txBody>
                    <a:bodyPr/>
                    <a:lstStyle/>
                    <a:p>
                      <a:pPr marL="171450" indent="-171450">
                        <a:buFont typeface="Arial" pitchFamily="34" charset="0"/>
                        <a:buChar char="•"/>
                      </a:pPr>
                      <a:r>
                        <a:rPr lang="en-US" sz="2400" b="1" dirty="0" smtClean="0"/>
                        <a:t>Jer. 51:</a:t>
                      </a:r>
                      <a:r>
                        <a:rPr lang="en-US" sz="2400" b="1" baseline="0" dirty="0" smtClean="0"/>
                        <a:t> </a:t>
                      </a:r>
                      <a:r>
                        <a:rPr lang="en-US" sz="2400" b="1" baseline="0" dirty="0" smtClean="0">
                          <a:solidFill>
                            <a:srgbClr val="080808"/>
                          </a:solidFill>
                        </a:rPr>
                        <a:t>13</a:t>
                      </a:r>
                      <a:r>
                        <a:rPr lang="en-US" sz="2400" baseline="0" dirty="0" smtClean="0">
                          <a:solidFill>
                            <a:srgbClr val="0000FF"/>
                          </a:solidFill>
                        </a:rPr>
                        <a:t>  </a:t>
                      </a:r>
                      <a:r>
                        <a:rPr lang="en-US" sz="2400" b="1" baseline="0" dirty="0" smtClean="0">
                          <a:solidFill>
                            <a:srgbClr val="0000FF"/>
                          </a:solidFill>
                        </a:rPr>
                        <a:t>(on many   waters)</a:t>
                      </a:r>
                      <a:endParaRPr lang="en-CA" sz="2400" b="1" dirty="0">
                        <a:solidFill>
                          <a:srgbClr val="0000FF"/>
                        </a:solidFill>
                      </a:endParaRPr>
                    </a:p>
                  </a:txBody>
                  <a:tcPr/>
                </a:tc>
                <a:tc>
                  <a:txBody>
                    <a:bodyPr/>
                    <a:lstStyle/>
                    <a:p>
                      <a:pPr algn="ctr"/>
                      <a:r>
                        <a:rPr lang="en-US" sz="2400" b="1" dirty="0" smtClean="0"/>
                        <a:t>Rev. 17: 1 </a:t>
                      </a:r>
                      <a:r>
                        <a:rPr lang="en-US" sz="2400" b="0" dirty="0" smtClean="0"/>
                        <a:t> </a:t>
                      </a:r>
                      <a:r>
                        <a:rPr lang="en-US" sz="2400" b="1" dirty="0" smtClean="0">
                          <a:solidFill>
                            <a:srgbClr val="0000FF"/>
                          </a:solidFill>
                        </a:rPr>
                        <a:t>(Harlot on many waters)</a:t>
                      </a:r>
                      <a:endParaRPr lang="en-CA" sz="2400" b="1" dirty="0">
                        <a:solidFill>
                          <a:srgbClr val="0000FF"/>
                        </a:solidFill>
                      </a:endParaRPr>
                    </a:p>
                  </a:txBody>
                  <a:tcPr/>
                </a:tc>
              </a:tr>
              <a:tr h="370840">
                <a:tc>
                  <a:txBody>
                    <a:bodyPr/>
                    <a:lstStyle/>
                    <a:p>
                      <a:pPr>
                        <a:buFont typeface="Arial" pitchFamily="34" charset="0"/>
                        <a:buChar char="•"/>
                      </a:pPr>
                      <a:r>
                        <a:rPr lang="en-US" sz="2400" b="1" baseline="0" dirty="0" smtClean="0"/>
                        <a:t> Jer. 51:7</a:t>
                      </a:r>
                      <a:r>
                        <a:rPr lang="en-US" sz="2000" b="1" baseline="0" dirty="0" smtClean="0">
                          <a:solidFill>
                            <a:srgbClr val="0000FF"/>
                          </a:solidFill>
                        </a:rPr>
                        <a:t>(nations drunk)</a:t>
                      </a:r>
                      <a:endParaRPr lang="en-CA" sz="2000" b="1" dirty="0">
                        <a:solidFill>
                          <a:srgbClr val="0000FF"/>
                        </a:solidFill>
                      </a:endParaRPr>
                    </a:p>
                  </a:txBody>
                  <a:tcPr/>
                </a:tc>
                <a:tc>
                  <a:txBody>
                    <a:bodyPr/>
                    <a:lstStyle/>
                    <a:p>
                      <a:pPr algn="ctr"/>
                      <a:r>
                        <a:rPr lang="en-US" sz="2400" b="1" dirty="0" smtClean="0"/>
                        <a:t>Rev. 17: 2</a:t>
                      </a:r>
                      <a:endParaRPr lang="en-CA" sz="2400" b="1" dirty="0"/>
                    </a:p>
                  </a:txBody>
                  <a:tcPr/>
                </a:tc>
              </a:tr>
              <a:tr h="370840">
                <a:tc>
                  <a:txBody>
                    <a:bodyPr/>
                    <a:lstStyle/>
                    <a:p>
                      <a:pPr marL="228600" indent="-228600">
                        <a:buFont typeface="Arial" pitchFamily="34" charset="0"/>
                        <a:buChar char="•"/>
                      </a:pPr>
                      <a:r>
                        <a:rPr lang="en-US" sz="2400" b="1" dirty="0" smtClean="0"/>
                        <a:t>Jer. 50: 35, 40, 41     </a:t>
                      </a:r>
                      <a:r>
                        <a:rPr lang="en-US" sz="2000" b="1" dirty="0" smtClean="0">
                          <a:solidFill>
                            <a:srgbClr val="0000FF"/>
                          </a:solidFill>
                        </a:rPr>
                        <a:t>(Babylon desolated)</a:t>
                      </a:r>
                      <a:endParaRPr lang="en-CA" sz="2000" b="1" dirty="0">
                        <a:solidFill>
                          <a:srgbClr val="0000FF"/>
                        </a:solidFill>
                      </a:endParaRPr>
                    </a:p>
                  </a:txBody>
                  <a:tcPr/>
                </a:tc>
                <a:tc>
                  <a:txBody>
                    <a:bodyPr/>
                    <a:lstStyle/>
                    <a:p>
                      <a:pPr algn="ctr"/>
                      <a:r>
                        <a:rPr lang="en-US" sz="2400" b="1" dirty="0" smtClean="0"/>
                        <a:t>Rev. 17: 16</a:t>
                      </a:r>
                      <a:endParaRPr lang="en-CA" sz="2400" b="1" dirty="0"/>
                    </a:p>
                  </a:txBody>
                  <a:tcPr/>
                </a:tc>
              </a:tr>
              <a:tr h="370840">
                <a:tc>
                  <a:txBody>
                    <a:bodyPr/>
                    <a:lstStyle/>
                    <a:p>
                      <a:pPr marL="171450" indent="-171450">
                        <a:buFont typeface="Arial" pitchFamily="34" charset="0"/>
                        <a:buChar char="•"/>
                      </a:pPr>
                      <a:r>
                        <a:rPr lang="en-US" sz="2400" b="1" dirty="0" smtClean="0"/>
                        <a:t>Jer. 51: 8, 37 </a:t>
                      </a:r>
                      <a:r>
                        <a:rPr lang="en-US" sz="2000" b="1" dirty="0" smtClean="0">
                          <a:solidFill>
                            <a:srgbClr val="0000FF"/>
                          </a:solidFill>
                        </a:rPr>
                        <a:t>(habitation</a:t>
                      </a:r>
                      <a:r>
                        <a:rPr lang="en-US" sz="2000" b="1" baseline="0" dirty="0" smtClean="0">
                          <a:solidFill>
                            <a:srgbClr val="0000FF"/>
                          </a:solidFill>
                        </a:rPr>
                        <a:t> of dragons</a:t>
                      </a:r>
                      <a:r>
                        <a:rPr lang="en-US" sz="2400" b="1" baseline="0" dirty="0" smtClean="0">
                          <a:solidFill>
                            <a:srgbClr val="0000FF"/>
                          </a:solidFill>
                        </a:rPr>
                        <a:t>)</a:t>
                      </a:r>
                      <a:endParaRPr lang="en-CA" sz="2400" b="1" dirty="0">
                        <a:solidFill>
                          <a:srgbClr val="0000FF"/>
                        </a:solidFill>
                      </a:endParaRPr>
                    </a:p>
                  </a:txBody>
                  <a:tcPr/>
                </a:tc>
                <a:tc>
                  <a:txBody>
                    <a:bodyPr/>
                    <a:lstStyle/>
                    <a:p>
                      <a:pPr algn="ctr"/>
                      <a:r>
                        <a:rPr lang="en-US" sz="2400" b="1" dirty="0" smtClean="0"/>
                        <a:t>Rev. 18: 2</a:t>
                      </a:r>
                      <a:endParaRPr lang="en-CA" sz="2400" b="1" dirty="0"/>
                    </a:p>
                  </a:txBody>
                  <a:tcPr/>
                </a:tc>
              </a:tr>
            </a:tbl>
          </a:graphicData>
        </a:graphic>
      </p:graphicFrame>
      <p:sp>
        <p:nvSpPr>
          <p:cNvPr id="5" name="Rectangle 4"/>
          <p:cNvSpPr/>
          <p:nvPr/>
        </p:nvSpPr>
        <p:spPr>
          <a:xfrm>
            <a:off x="1104900" y="2438400"/>
            <a:ext cx="6934200" cy="507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1108617" y="3886200"/>
            <a:ext cx="6926766" cy="7991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1103971" y="3429000"/>
            <a:ext cx="6936058" cy="4702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p:cNvSpPr/>
          <p:nvPr/>
        </p:nvSpPr>
        <p:spPr>
          <a:xfrm>
            <a:off x="1104900" y="4572000"/>
            <a:ext cx="6934200" cy="5371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1104900" y="2895601"/>
            <a:ext cx="6934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a:off x="1104900" y="5105400"/>
            <a:ext cx="6934200" cy="7452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1104900" y="5791200"/>
            <a:ext cx="6934200" cy="8790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43"/>
          <p:cNvPicPr>
            <a:picLocks noChangeAspect="1" noChangeArrowheads="1"/>
          </p:cNvPicPr>
          <p:nvPr/>
        </p:nvPicPr>
        <p:blipFill>
          <a:blip r:embed="rId3">
            <a:lum contrast="20000"/>
          </a:blip>
          <a:srcRect/>
          <a:stretch>
            <a:fillRect/>
          </a:stretch>
        </p:blipFill>
        <p:spPr bwMode="auto">
          <a:xfrm>
            <a:off x="-152400" y="-76200"/>
            <a:ext cx="2758410" cy="1828800"/>
          </a:xfrm>
          <a:prstGeom prst="rect">
            <a:avLst/>
          </a:prstGeom>
          <a:noFill/>
          <a:ln w="9525">
            <a:noFill/>
            <a:miter lim="800000"/>
            <a:headEnd/>
            <a:tailEnd/>
          </a:ln>
        </p:spPr>
      </p:pic>
      <p:pic>
        <p:nvPicPr>
          <p:cNvPr id="16" name="Picture 8" descr="http://endtimepilgrim.org/harlot.gif"/>
          <p:cNvPicPr>
            <a:picLocks noChangeAspect="1" noChangeArrowheads="1"/>
          </p:cNvPicPr>
          <p:nvPr/>
        </p:nvPicPr>
        <p:blipFill>
          <a:blip r:embed="rId4">
            <a:lum contrast="20000"/>
          </a:blip>
          <a:srcRect/>
          <a:stretch>
            <a:fillRect/>
          </a:stretch>
        </p:blipFill>
        <p:spPr bwMode="auto">
          <a:xfrm>
            <a:off x="0" y="2209800"/>
            <a:ext cx="1114425" cy="1524000"/>
          </a:xfrm>
          <a:prstGeom prst="rect">
            <a:avLst/>
          </a:prstGeom>
          <a:ln>
            <a:noFill/>
          </a:ln>
          <a:effectLst>
            <a:softEdge rad="112500"/>
          </a:effectLst>
        </p:spPr>
      </p:pic>
      <p:pic>
        <p:nvPicPr>
          <p:cNvPr id="17" name="Picture 4" descr="http://www.wcg.org/lit/images/wt/tharlot_300.jpg"/>
          <p:cNvPicPr>
            <a:picLocks noChangeAspect="1" noChangeArrowheads="1"/>
          </p:cNvPicPr>
          <p:nvPr/>
        </p:nvPicPr>
        <p:blipFill>
          <a:blip r:embed="rId5"/>
          <a:srcRect/>
          <a:stretch>
            <a:fillRect/>
          </a:stretch>
        </p:blipFill>
        <p:spPr bwMode="auto">
          <a:xfrm>
            <a:off x="7380320" y="0"/>
            <a:ext cx="1763680" cy="19812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grpId="0" nodeType="clickEffect">
                                  <p:stCondLst>
                                    <p:cond delay="0"/>
                                  </p:stCondLst>
                                  <p:childTnLst>
                                    <p:animEffect transition="out" filter="blinds(horizontal)">
                                      <p:cBhvr>
                                        <p:cTn id="31" dur="500"/>
                                        <p:tgtEl>
                                          <p:spTgt spid="13"/>
                                        </p:tgtEl>
                                      </p:cBhvr>
                                    </p:animEffect>
                                    <p:set>
                                      <p:cBhvr>
                                        <p:cTn id="32" dur="1" fill="hold">
                                          <p:stCondLst>
                                            <p:cond delay="499"/>
                                          </p:stCondLst>
                                        </p:cTn>
                                        <p:tgtEl>
                                          <p:spTgt spid="1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0" nodeType="clickEffect">
                                  <p:stCondLst>
                                    <p:cond delay="0"/>
                                  </p:stCondLst>
                                  <p:childTnLst>
                                    <p:animEffect transition="out" filter="blinds(horizontal)">
                                      <p:cBhvr>
                                        <p:cTn id="36" dur="500"/>
                                        <p:tgtEl>
                                          <p:spTgt spid="14"/>
                                        </p:tgtEl>
                                      </p:cBhvr>
                                    </p:animEffect>
                                    <p:set>
                                      <p:cBhvr>
                                        <p:cTn id="3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1" grpId="0" animBg="1"/>
      <p:bldP spid="12" grpId="0" animBg="1"/>
      <p:bldP spid="13" grpId="0" animBg="1"/>
      <p:bldP spid="1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4" name="Rectangle 3"/>
          <p:cNvSpPr/>
          <p:nvPr/>
        </p:nvSpPr>
        <p:spPr>
          <a:xfrm>
            <a:off x="2114550" y="1428750"/>
            <a:ext cx="5046574"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solidFill>
                  <a:srgbClr val="FF66FF"/>
                </a:solidFill>
                <a:effectLst>
                  <a:outerShdw blurRad="50800" dist="38100" dir="18900000" algn="bl" rotWithShape="0">
                    <a:prstClr val="black">
                      <a:alpha val="40000"/>
                    </a:prstClr>
                  </a:outerShdw>
                </a:effectLst>
              </a:rPr>
              <a:t>Babylon the Great</a:t>
            </a:r>
            <a:endParaRPr lang="en-US" sz="4400" b="1" cap="none" spc="0" dirty="0">
              <a:ln w="11430"/>
              <a:solidFill>
                <a:srgbClr val="FF66FF"/>
              </a:solidFill>
              <a:effectLst>
                <a:outerShdw blurRad="50800" dist="38100" dir="18900000" algn="bl" rotWithShape="0">
                  <a:prstClr val="black">
                    <a:alpha val="40000"/>
                  </a:prstClr>
                </a:outerShdw>
              </a:effectLst>
            </a:endParaRPr>
          </a:p>
        </p:txBody>
      </p:sp>
      <p:graphicFrame>
        <p:nvGraphicFramePr>
          <p:cNvPr id="7" name="Table 6"/>
          <p:cNvGraphicFramePr>
            <a:graphicFrameLocks noGrp="1"/>
          </p:cNvGraphicFramePr>
          <p:nvPr/>
        </p:nvGraphicFramePr>
        <p:xfrm>
          <a:off x="1143000" y="2190750"/>
          <a:ext cx="6934200" cy="3870960"/>
        </p:xfrm>
        <a:graphic>
          <a:graphicData uri="http://schemas.openxmlformats.org/drawingml/2006/table">
            <a:tbl>
              <a:tblPr firstRow="1" bandRow="1">
                <a:tableStyleId>{F5AB1C69-6EDB-4FF4-983F-18BD219EF322}</a:tableStyleId>
              </a:tblPr>
              <a:tblGrid>
                <a:gridCol w="3467100"/>
                <a:gridCol w="3467100"/>
              </a:tblGrid>
              <a:tr h="370840">
                <a:tc>
                  <a:txBody>
                    <a:bodyPr/>
                    <a:lstStyle/>
                    <a:p>
                      <a:pPr algn="ctr"/>
                      <a:r>
                        <a:rPr lang="en-US" sz="2400" dirty="0" smtClean="0">
                          <a:solidFill>
                            <a:srgbClr val="000000"/>
                          </a:solidFill>
                          <a:effectLst>
                            <a:outerShdw blurRad="50800" dist="38100" dir="18900000" algn="bl" rotWithShape="0">
                              <a:prstClr val="black">
                                <a:alpha val="40000"/>
                              </a:prstClr>
                            </a:outerShdw>
                          </a:effectLst>
                          <a:latin typeface="Arial Black" pitchFamily="34" charset="0"/>
                        </a:rPr>
                        <a:t>Jeremiah</a:t>
                      </a:r>
                      <a:endParaRPr lang="en-CA" sz="2400" dirty="0">
                        <a:solidFill>
                          <a:srgbClr val="000000"/>
                        </a:solidFill>
                        <a:effectLst>
                          <a:outerShdw blurRad="50800" dist="38100" dir="18900000" algn="bl" rotWithShape="0">
                            <a:prstClr val="black">
                              <a:alpha val="40000"/>
                            </a:prstClr>
                          </a:outerShdw>
                        </a:effectLst>
                        <a:latin typeface="Arial Black" pitchFamily="34" charset="0"/>
                      </a:endParaRPr>
                    </a:p>
                  </a:txBody>
                  <a:tcPr/>
                </a:tc>
                <a:tc>
                  <a:txBody>
                    <a:bodyPr/>
                    <a:lstStyle/>
                    <a:p>
                      <a:pPr algn="ctr"/>
                      <a:r>
                        <a:rPr lang="en-US" sz="2400" dirty="0" smtClean="0">
                          <a:solidFill>
                            <a:srgbClr val="FF0000"/>
                          </a:solidFill>
                          <a:effectLst>
                            <a:outerShdw blurRad="50800" dist="38100" dir="18900000" algn="bl" rotWithShape="0">
                              <a:prstClr val="black">
                                <a:alpha val="40000"/>
                              </a:prstClr>
                            </a:outerShdw>
                          </a:effectLst>
                          <a:latin typeface="Arial Black" pitchFamily="34" charset="0"/>
                        </a:rPr>
                        <a:t>Revelation</a:t>
                      </a:r>
                      <a:endParaRPr lang="en-CA" sz="2400" dirty="0">
                        <a:solidFill>
                          <a:srgbClr val="FF0000"/>
                        </a:solidFill>
                        <a:effectLst>
                          <a:outerShdw blurRad="50800" dist="38100" dir="18900000" algn="bl" rotWithShape="0">
                            <a:prstClr val="black">
                              <a:alpha val="40000"/>
                            </a:prstClr>
                          </a:outerShdw>
                        </a:effectLst>
                        <a:latin typeface="Arial Black" pitchFamily="34" charset="0"/>
                      </a:endParaRPr>
                    </a:p>
                  </a:txBody>
                  <a:tcPr/>
                </a:tc>
              </a:tr>
              <a:tr h="370840">
                <a:tc>
                  <a:txBody>
                    <a:bodyPr/>
                    <a:lstStyle/>
                    <a:p>
                      <a:pPr>
                        <a:buFont typeface="Arial" pitchFamily="34" charset="0"/>
                        <a:buChar char="•"/>
                      </a:pPr>
                      <a:r>
                        <a:rPr lang="en-US" sz="2000" b="1" dirty="0" smtClean="0">
                          <a:solidFill>
                            <a:srgbClr val="000000"/>
                          </a:solidFill>
                          <a:latin typeface="Arial" pitchFamily="34" charset="0"/>
                          <a:cs typeface="Arial" pitchFamily="34" charset="0"/>
                        </a:rPr>
                        <a:t>  Jer. 51: 58</a:t>
                      </a:r>
                      <a:endParaRPr lang="en-CA" sz="2000" b="1" dirty="0">
                        <a:solidFill>
                          <a:srgbClr val="000000"/>
                        </a:solidFill>
                        <a:latin typeface="Arial" pitchFamily="34" charset="0"/>
                        <a:cs typeface="Arial" pitchFamily="34" charset="0"/>
                      </a:endParaRPr>
                    </a:p>
                  </a:txBody>
                  <a:tcPr/>
                </a:tc>
                <a:tc>
                  <a:txBody>
                    <a:bodyPr/>
                    <a:lstStyle/>
                    <a:p>
                      <a:pPr algn="ctr"/>
                      <a:r>
                        <a:rPr lang="en-US" sz="2400" b="1" dirty="0" smtClean="0"/>
                        <a:t>17: 16  </a:t>
                      </a:r>
                      <a:r>
                        <a:rPr lang="en-US" sz="2000" b="1" dirty="0" smtClean="0">
                          <a:solidFill>
                            <a:srgbClr val="0000FF"/>
                          </a:solidFill>
                        </a:rPr>
                        <a:t>(burning fire)</a:t>
                      </a:r>
                      <a:endParaRPr lang="en-CA" sz="2000" b="1" dirty="0">
                        <a:solidFill>
                          <a:srgbClr val="0000FF"/>
                        </a:solidFill>
                      </a:endParaRPr>
                    </a:p>
                  </a:txBody>
                  <a:tcPr/>
                </a:tc>
              </a:tr>
              <a:tr h="370840">
                <a:tc>
                  <a:txBody>
                    <a:bodyPr/>
                    <a:lstStyle/>
                    <a:p>
                      <a:pPr>
                        <a:buFont typeface="Arial" pitchFamily="34" charset="0"/>
                        <a:buChar char="•"/>
                      </a:pPr>
                      <a:r>
                        <a:rPr lang="en-US" sz="2400" b="1" dirty="0" smtClean="0">
                          <a:latin typeface="Arial" pitchFamily="34" charset="0"/>
                          <a:cs typeface="Arial" pitchFamily="34" charset="0"/>
                        </a:rPr>
                        <a:t> Jer.</a:t>
                      </a:r>
                      <a:r>
                        <a:rPr lang="en-US" sz="2400" b="1" baseline="0" dirty="0" smtClean="0">
                          <a:latin typeface="Arial" pitchFamily="34" charset="0"/>
                          <a:cs typeface="Arial" pitchFamily="34" charset="0"/>
                        </a:rPr>
                        <a:t> 51: 8  </a:t>
                      </a:r>
                      <a:r>
                        <a:rPr lang="en-US" sz="2000" b="1" baseline="0" dirty="0" smtClean="0">
                          <a:solidFill>
                            <a:srgbClr val="0000FF"/>
                          </a:solidFill>
                          <a:latin typeface="Arial" pitchFamily="34" charset="0"/>
                          <a:cs typeface="Arial" pitchFamily="34" charset="0"/>
                        </a:rPr>
                        <a:t>(Sudden fall)</a:t>
                      </a:r>
                      <a:endParaRPr lang="en-CA" sz="2000" b="1" dirty="0">
                        <a:solidFill>
                          <a:srgbClr val="0000FF"/>
                        </a:solidFill>
                        <a:latin typeface="Arial" pitchFamily="34" charset="0"/>
                        <a:cs typeface="Arial" pitchFamily="34" charset="0"/>
                      </a:endParaRPr>
                    </a:p>
                  </a:txBody>
                  <a:tcPr/>
                </a:tc>
                <a:tc>
                  <a:txBody>
                    <a:bodyPr/>
                    <a:lstStyle/>
                    <a:p>
                      <a:pPr algn="ctr"/>
                      <a:r>
                        <a:rPr lang="en-US" sz="2400" b="1" dirty="0" smtClean="0"/>
                        <a:t>18:</a:t>
                      </a:r>
                      <a:r>
                        <a:rPr lang="en-US" sz="2400" b="1" baseline="0" dirty="0" smtClean="0"/>
                        <a:t> 8</a:t>
                      </a:r>
                      <a:endParaRPr lang="en-CA" sz="2400" b="1" dirty="0"/>
                    </a:p>
                  </a:txBody>
                  <a:tcPr/>
                </a:tc>
              </a:tr>
              <a:tr h="370840">
                <a:tc>
                  <a:txBody>
                    <a:bodyPr/>
                    <a:lstStyle/>
                    <a:p>
                      <a:pPr>
                        <a:buFont typeface="Arial" pitchFamily="34" charset="0"/>
                        <a:buChar char="•"/>
                      </a:pPr>
                      <a:r>
                        <a:rPr lang="en-US" sz="2400" b="1" baseline="0" dirty="0" smtClean="0">
                          <a:latin typeface="Arial" pitchFamily="34" charset="0"/>
                          <a:cs typeface="Arial" pitchFamily="34" charset="0"/>
                        </a:rPr>
                        <a:t> Jer. 50: 46;  51: 8</a:t>
                      </a:r>
                      <a:endParaRPr lang="en-CA" sz="2400" b="0" dirty="0"/>
                    </a:p>
                  </a:txBody>
                  <a:tcPr/>
                </a:tc>
                <a:tc>
                  <a:txBody>
                    <a:bodyPr/>
                    <a:lstStyle/>
                    <a:p>
                      <a:pPr algn="ctr"/>
                      <a:r>
                        <a:rPr lang="en-US" sz="2400" b="1" dirty="0" smtClean="0"/>
                        <a:t>18:</a:t>
                      </a:r>
                      <a:r>
                        <a:rPr lang="en-US" sz="2400" b="1" baseline="0" dirty="0" smtClean="0"/>
                        <a:t> 11  </a:t>
                      </a:r>
                      <a:r>
                        <a:rPr lang="en-US" sz="2000" b="1" baseline="0" dirty="0" smtClean="0">
                          <a:solidFill>
                            <a:srgbClr val="0000FF"/>
                          </a:solidFill>
                        </a:rPr>
                        <a:t>(weep, wail)</a:t>
                      </a:r>
                      <a:endParaRPr lang="en-CA" sz="2000" b="1" dirty="0">
                        <a:solidFill>
                          <a:srgbClr val="0000FF"/>
                        </a:solidFill>
                      </a:endParaRPr>
                    </a:p>
                  </a:txBody>
                  <a:tcPr/>
                </a:tc>
              </a:tr>
              <a:tr h="370840">
                <a:tc>
                  <a:txBody>
                    <a:bodyPr/>
                    <a:lstStyle/>
                    <a:p>
                      <a:pPr>
                        <a:buFont typeface="Arial" pitchFamily="34" charset="0"/>
                        <a:buChar char="•"/>
                      </a:pPr>
                      <a:r>
                        <a:rPr lang="en-US" sz="2400" dirty="0" smtClean="0"/>
                        <a:t> </a:t>
                      </a:r>
                      <a:r>
                        <a:rPr lang="en-US" sz="2400" b="1" i="0" dirty="0" smtClean="0"/>
                        <a:t>Jer. 50:</a:t>
                      </a:r>
                      <a:r>
                        <a:rPr lang="en-US" sz="2400" b="1" i="0" baseline="0" dirty="0" smtClean="0"/>
                        <a:t> 27   </a:t>
                      </a:r>
                      <a:r>
                        <a:rPr lang="en-US" sz="2000" b="1" i="0" baseline="0" dirty="0" smtClean="0">
                          <a:solidFill>
                            <a:srgbClr val="0000FF"/>
                          </a:solidFill>
                        </a:rPr>
                        <a:t>(Woe!)</a:t>
                      </a:r>
                      <a:endParaRPr lang="en-CA" sz="2000" b="1" i="0" dirty="0">
                        <a:solidFill>
                          <a:srgbClr val="0000FF"/>
                        </a:solidFill>
                      </a:endParaRPr>
                    </a:p>
                  </a:txBody>
                  <a:tcPr/>
                </a:tc>
                <a:tc>
                  <a:txBody>
                    <a:bodyPr/>
                    <a:lstStyle/>
                    <a:p>
                      <a:pPr algn="ctr"/>
                      <a:r>
                        <a:rPr lang="en-US" sz="2400" b="1" dirty="0" smtClean="0"/>
                        <a:t>18:</a:t>
                      </a:r>
                      <a:r>
                        <a:rPr lang="en-US" sz="2400" b="1" baseline="0" dirty="0" smtClean="0"/>
                        <a:t> 10</a:t>
                      </a:r>
                      <a:endParaRPr lang="en-CA" sz="2400" b="1" dirty="0"/>
                    </a:p>
                  </a:txBody>
                  <a:tcPr/>
                </a:tc>
              </a:tr>
              <a:tr h="370840">
                <a:tc>
                  <a:txBody>
                    <a:bodyPr/>
                    <a:lstStyle/>
                    <a:p>
                      <a:pPr marL="171450" indent="-171450">
                        <a:buFont typeface="Arial" pitchFamily="34" charset="0"/>
                        <a:buChar char="•"/>
                      </a:pPr>
                      <a:r>
                        <a:rPr lang="en-US" sz="2400" b="1" dirty="0" smtClean="0"/>
                        <a:t>Jer.</a:t>
                      </a:r>
                      <a:r>
                        <a:rPr lang="en-US" sz="2400" b="1" baseline="0" dirty="0" smtClean="0"/>
                        <a:t> 51: 63, </a:t>
                      </a:r>
                      <a:r>
                        <a:rPr lang="en-US" sz="2400" b="1" baseline="0" dirty="0" smtClean="0">
                          <a:solidFill>
                            <a:srgbClr val="080808"/>
                          </a:solidFill>
                        </a:rPr>
                        <a:t>64</a:t>
                      </a:r>
                      <a:r>
                        <a:rPr lang="en-US" sz="2400" b="1" baseline="0" dirty="0" smtClean="0">
                          <a:solidFill>
                            <a:srgbClr val="0000FF"/>
                          </a:solidFill>
                        </a:rPr>
                        <a:t>  </a:t>
                      </a:r>
                      <a:r>
                        <a:rPr lang="en-US" sz="2000" b="1" baseline="0" dirty="0" smtClean="0">
                          <a:solidFill>
                            <a:srgbClr val="0000FF"/>
                          </a:solidFill>
                        </a:rPr>
                        <a:t>(thrown into  Euphrates)</a:t>
                      </a:r>
                      <a:endParaRPr lang="en-CA" sz="2000" b="1" dirty="0">
                        <a:solidFill>
                          <a:srgbClr val="0000FF"/>
                        </a:solidFill>
                      </a:endParaRPr>
                    </a:p>
                  </a:txBody>
                  <a:tcPr/>
                </a:tc>
                <a:tc>
                  <a:txBody>
                    <a:bodyPr/>
                    <a:lstStyle/>
                    <a:p>
                      <a:pPr algn="ctr"/>
                      <a:r>
                        <a:rPr lang="en-US" sz="2400" b="1" dirty="0" smtClean="0"/>
                        <a:t>18:</a:t>
                      </a:r>
                      <a:r>
                        <a:rPr lang="en-US" sz="2400" b="1" baseline="0" dirty="0" smtClean="0"/>
                        <a:t> 21 </a:t>
                      </a:r>
                      <a:r>
                        <a:rPr lang="en-US" sz="2000" b="1" baseline="0" dirty="0" smtClean="0">
                          <a:solidFill>
                            <a:srgbClr val="0000FF"/>
                          </a:solidFill>
                        </a:rPr>
                        <a:t>(thrown into sea)</a:t>
                      </a:r>
                      <a:endParaRPr lang="en-CA" sz="2000" b="1" dirty="0">
                        <a:solidFill>
                          <a:srgbClr val="0000FF"/>
                        </a:solidFill>
                      </a:endParaRPr>
                    </a:p>
                  </a:txBody>
                  <a:tcPr/>
                </a:tc>
              </a:tr>
              <a:tr h="370840">
                <a:tc>
                  <a:txBody>
                    <a:bodyPr/>
                    <a:lstStyle/>
                    <a:p>
                      <a:pPr marL="171450" indent="-171450">
                        <a:buFont typeface="Arial" pitchFamily="34" charset="0"/>
                        <a:buChar char="•"/>
                      </a:pPr>
                      <a:r>
                        <a:rPr lang="en-US" sz="2400" b="1" dirty="0" smtClean="0"/>
                        <a:t>Jer.</a:t>
                      </a:r>
                      <a:r>
                        <a:rPr lang="en-US" sz="2400" b="1" baseline="0" dirty="0" smtClean="0"/>
                        <a:t> 50: 42;  51: 27  </a:t>
                      </a:r>
                      <a:r>
                        <a:rPr lang="en-US" sz="2000" b="1" baseline="0" dirty="0" smtClean="0">
                          <a:solidFill>
                            <a:srgbClr val="0000FF"/>
                          </a:solidFill>
                        </a:rPr>
                        <a:t>(armies on horses: judge)</a:t>
                      </a:r>
                      <a:endParaRPr lang="en-CA" sz="2000" b="1" dirty="0">
                        <a:solidFill>
                          <a:srgbClr val="0000FF"/>
                        </a:solidFill>
                      </a:endParaRPr>
                    </a:p>
                  </a:txBody>
                  <a:tcPr/>
                </a:tc>
                <a:tc>
                  <a:txBody>
                    <a:bodyPr/>
                    <a:lstStyle/>
                    <a:p>
                      <a:pPr algn="ctr"/>
                      <a:r>
                        <a:rPr lang="en-US" sz="2400" b="1" dirty="0" smtClean="0"/>
                        <a:t>19: 14  </a:t>
                      </a:r>
                      <a:r>
                        <a:rPr lang="en-US" sz="2000" b="1" dirty="0" smtClean="0">
                          <a:solidFill>
                            <a:srgbClr val="0000FF"/>
                          </a:solidFill>
                        </a:rPr>
                        <a:t>(armies upon horses to judge her</a:t>
                      </a:r>
                      <a:r>
                        <a:rPr lang="en-US" sz="2400" b="0" dirty="0" smtClean="0">
                          <a:solidFill>
                            <a:srgbClr val="0000FF"/>
                          </a:solidFill>
                        </a:rPr>
                        <a:t>)</a:t>
                      </a:r>
                      <a:endParaRPr lang="en-CA" sz="2400" b="0" dirty="0">
                        <a:solidFill>
                          <a:srgbClr val="0000FF"/>
                        </a:solidFill>
                      </a:endParaRPr>
                    </a:p>
                  </a:txBody>
                  <a:tcPr/>
                </a:tc>
              </a:tr>
            </a:tbl>
          </a:graphicData>
        </a:graphic>
      </p:graphicFrame>
      <p:sp>
        <p:nvSpPr>
          <p:cNvPr id="15" name="Rectangle 14"/>
          <p:cNvSpPr/>
          <p:nvPr/>
        </p:nvSpPr>
        <p:spPr>
          <a:xfrm>
            <a:off x="1142480" y="4441372"/>
            <a:ext cx="6945606" cy="790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15"/>
          <p:cNvSpPr/>
          <p:nvPr/>
        </p:nvSpPr>
        <p:spPr>
          <a:xfrm>
            <a:off x="1141141" y="3095625"/>
            <a:ext cx="6937917" cy="485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1139267" y="5236564"/>
            <a:ext cx="6959704" cy="8594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 name="Picture 32" descr="mesoavhammu.gif"/>
          <p:cNvPicPr>
            <a:picLocks noChangeAspect="1" noChangeArrowheads="1"/>
          </p:cNvPicPr>
          <p:nvPr/>
        </p:nvPicPr>
        <p:blipFill>
          <a:blip r:embed="rId3">
            <a:lum contrast="30000"/>
          </a:blip>
          <a:srcRect/>
          <a:stretch>
            <a:fillRect/>
          </a:stretch>
        </p:blipFill>
        <p:spPr bwMode="auto">
          <a:xfrm>
            <a:off x="0" y="838200"/>
            <a:ext cx="2057400" cy="1752600"/>
          </a:xfrm>
          <a:prstGeom prst="rect">
            <a:avLst/>
          </a:prstGeom>
          <a:ln>
            <a:noFill/>
          </a:ln>
          <a:effectLst>
            <a:softEdge rad="112500"/>
          </a:effectLst>
        </p:spPr>
      </p:pic>
      <p:sp>
        <p:nvSpPr>
          <p:cNvPr id="21" name="Rectangle 20"/>
          <p:cNvSpPr/>
          <p:nvPr/>
        </p:nvSpPr>
        <p:spPr>
          <a:xfrm>
            <a:off x="1141141" y="4019550"/>
            <a:ext cx="6937917" cy="507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1142956" y="3581401"/>
            <a:ext cx="6937917"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8" name="Picture 4"/>
          <p:cNvPicPr>
            <a:picLocks noChangeAspect="1" noChangeArrowheads="1"/>
          </p:cNvPicPr>
          <p:nvPr/>
        </p:nvPicPr>
        <p:blipFill>
          <a:blip r:embed="rId4"/>
          <a:srcRect/>
          <a:stretch>
            <a:fillRect/>
          </a:stretch>
        </p:blipFill>
        <p:spPr bwMode="auto">
          <a:xfrm>
            <a:off x="7162800" y="685800"/>
            <a:ext cx="1981200" cy="25944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0" nodeType="clickEffect">
                                  <p:stCondLst>
                                    <p:cond delay="0"/>
                                  </p:stCondLst>
                                  <p:childTnLst>
                                    <p:animEffect transition="out" filter="blinds(horizontal)">
                                      <p:cBhvr>
                                        <p:cTn id="11" dur="500"/>
                                        <p:tgtEl>
                                          <p:spTgt spid="22"/>
                                        </p:tgtEl>
                                      </p:cBhvr>
                                    </p:animEffect>
                                    <p:set>
                                      <p:cBhvr>
                                        <p:cTn id="12" dur="1" fill="hold">
                                          <p:stCondLst>
                                            <p:cond delay="499"/>
                                          </p:stCondLst>
                                        </p:cTn>
                                        <p:tgtEl>
                                          <p:spTgt spid="2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21"/>
                                        </p:tgtEl>
                                      </p:cBhvr>
                                    </p:animEffect>
                                    <p:set>
                                      <p:cBhvr>
                                        <p:cTn id="17" dur="1" fill="hold">
                                          <p:stCondLst>
                                            <p:cond delay="499"/>
                                          </p:stCondLst>
                                        </p:cTn>
                                        <p:tgtEl>
                                          <p:spTgt spid="2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grpId="0" nodeType="clickEffect">
                                  <p:stCondLst>
                                    <p:cond delay="0"/>
                                  </p:stCondLst>
                                  <p:childTnLst>
                                    <p:animEffect transition="out" filter="blinds(horizontal)">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17"/>
                                        </p:tgtEl>
                                      </p:cBhvr>
                                    </p:animEffect>
                                    <p:set>
                                      <p:cBhvr>
                                        <p:cTn id="27"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21" grpId="0" animBg="1"/>
      <p:bldP spid="2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5105400" cy="1200329"/>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a:t>
            </a:r>
          </a:p>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10" name="Rectangle 9"/>
          <p:cNvSpPr/>
          <p:nvPr/>
        </p:nvSpPr>
        <p:spPr>
          <a:xfrm>
            <a:off x="495300" y="1905000"/>
            <a:ext cx="8153400" cy="4524315"/>
          </a:xfrm>
          <a:prstGeom prst="rect">
            <a:avLst/>
          </a:prstGeom>
          <a:gradFill>
            <a:gsLst>
              <a:gs pos="14000">
                <a:srgbClr val="00B050">
                  <a:alpha val="96000"/>
                </a:srgbClr>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wrap="square">
            <a:spAutoFit/>
          </a:bodyPr>
          <a:lstStyle/>
          <a:p>
            <a:r>
              <a:rPr lang="en-US" sz="2400" b="1" dirty="0" smtClean="0">
                <a:solidFill>
                  <a:srgbClr val="FFFF00"/>
                </a:solidFill>
                <a:effectLst>
                  <a:outerShdw blurRad="50800" dist="38100" dir="18900000" algn="bl" rotWithShape="0">
                    <a:prstClr val="black">
                      <a:alpha val="40000"/>
                    </a:prstClr>
                  </a:outerShdw>
                </a:effectLst>
              </a:rPr>
              <a:t>Jer. 51: 48   </a:t>
            </a:r>
            <a:r>
              <a:rPr lang="en-US" sz="2400" b="1" dirty="0" smtClean="0">
                <a:effectLst>
                  <a:outerShdw blurRad="50800" dist="38100" dir="18900000" algn="bl" rotWithShape="0">
                    <a:prstClr val="black">
                      <a:alpha val="40000"/>
                    </a:prstClr>
                  </a:outerShdw>
                </a:effectLst>
              </a:rPr>
              <a:t>Then the heaven and the earth, and all that is therein, shall </a:t>
            </a:r>
            <a:r>
              <a:rPr lang="en-US" sz="2400" b="1" u="sng" dirty="0" smtClean="0">
                <a:effectLst>
                  <a:outerShdw blurRad="50800" dist="38100" dir="18900000" algn="bl" rotWithShape="0">
                    <a:prstClr val="black">
                      <a:alpha val="40000"/>
                    </a:prstClr>
                  </a:outerShdw>
                </a:effectLst>
              </a:rPr>
              <a:t>sing for Babylon</a:t>
            </a:r>
            <a:r>
              <a:rPr lang="en-US" sz="2400" b="1" dirty="0" smtClean="0">
                <a:effectLst>
                  <a:outerShdw blurRad="50800" dist="38100" dir="18900000" algn="bl" rotWithShape="0">
                    <a:prstClr val="black">
                      <a:alpha val="40000"/>
                    </a:prstClr>
                  </a:outerShdw>
                </a:effectLst>
              </a:rPr>
              <a:t>: for the spoilers shall come unto her from the north, </a:t>
            </a:r>
            <a:r>
              <a:rPr lang="en-US" sz="2400" b="1" dirty="0" err="1" smtClean="0">
                <a:effectLst>
                  <a:outerShdw blurRad="50800" dist="38100" dir="18900000" algn="bl" rotWithShape="0">
                    <a:prstClr val="black">
                      <a:alpha val="40000"/>
                    </a:prstClr>
                  </a:outerShdw>
                </a:effectLst>
              </a:rPr>
              <a:t>saith</a:t>
            </a:r>
            <a:r>
              <a:rPr lang="en-US" sz="2400" b="1" dirty="0" smtClean="0">
                <a:effectLst>
                  <a:outerShdw blurRad="50800" dist="38100" dir="18900000" algn="bl" rotWithShape="0">
                    <a:prstClr val="black">
                      <a:alpha val="40000"/>
                    </a:prstClr>
                  </a:outerShdw>
                </a:effectLst>
              </a:rPr>
              <a:t> the LORD. </a:t>
            </a:r>
          </a:p>
          <a:p>
            <a:endParaRPr lang="en-US" sz="2400" b="1" i="1" dirty="0" smtClean="0">
              <a:effectLst>
                <a:outerShdw blurRad="50800" dist="38100" dir="18900000" algn="bl" rotWithShape="0">
                  <a:prstClr val="black">
                    <a:alpha val="40000"/>
                  </a:prstClr>
                </a:outerShdw>
              </a:effectLst>
            </a:endParaRPr>
          </a:p>
          <a:p>
            <a:r>
              <a:rPr lang="en-US" sz="2400" b="1" dirty="0" smtClean="0">
                <a:solidFill>
                  <a:srgbClr val="FFFF00"/>
                </a:solidFill>
                <a:effectLst>
                  <a:outerShdw blurRad="50800" dist="38100" dir="18900000" algn="bl" rotWithShape="0">
                    <a:prstClr val="black">
                      <a:alpha val="40000"/>
                    </a:prstClr>
                  </a:outerShdw>
                </a:effectLst>
              </a:rPr>
              <a:t>Jer. 51: 49   </a:t>
            </a:r>
            <a:r>
              <a:rPr lang="en-US" sz="2400" b="1" u="sng" dirty="0" smtClean="0">
                <a:solidFill>
                  <a:srgbClr val="000000"/>
                </a:solidFill>
                <a:effectLst>
                  <a:outerShdw blurRad="50800" dist="38100" dir="18900000" algn="bl" rotWithShape="0">
                    <a:prstClr val="black">
                      <a:alpha val="40000"/>
                    </a:prstClr>
                  </a:outerShdw>
                </a:effectLst>
              </a:rPr>
              <a:t>As Babylon </a:t>
            </a:r>
            <a:r>
              <a:rPr lang="en-US" sz="2400" b="1" dirty="0" smtClean="0">
                <a:solidFill>
                  <a:srgbClr val="000000"/>
                </a:solidFill>
                <a:effectLst>
                  <a:outerShdw blurRad="50800" dist="38100" dir="18900000" algn="bl" rotWithShape="0">
                    <a:prstClr val="black">
                      <a:alpha val="40000"/>
                    </a:prstClr>
                  </a:outerShdw>
                </a:effectLst>
              </a:rPr>
              <a:t>hath caused </a:t>
            </a:r>
            <a:r>
              <a:rPr lang="en-US" sz="2400" b="1" u="sng" dirty="0" smtClean="0">
                <a:solidFill>
                  <a:srgbClr val="000000"/>
                </a:solidFill>
                <a:effectLst>
                  <a:outerShdw blurRad="50800" dist="38100" dir="18900000" algn="bl" rotWithShape="0">
                    <a:prstClr val="black">
                      <a:alpha val="40000"/>
                    </a:prstClr>
                  </a:outerShdw>
                </a:effectLst>
              </a:rPr>
              <a:t>the slain of Israel </a:t>
            </a:r>
            <a:r>
              <a:rPr lang="en-US" sz="2400" b="1" dirty="0" smtClean="0">
                <a:solidFill>
                  <a:srgbClr val="000000"/>
                </a:solidFill>
                <a:effectLst>
                  <a:outerShdw blurRad="50800" dist="38100" dir="18900000" algn="bl" rotWithShape="0">
                    <a:prstClr val="black">
                      <a:alpha val="40000"/>
                    </a:prstClr>
                  </a:outerShdw>
                </a:effectLst>
              </a:rPr>
              <a:t>to fall, so at Babylon shall fall the slain of all the earth. </a:t>
            </a:r>
          </a:p>
          <a:p>
            <a:endParaRPr lang="en-US" sz="2400" b="1" i="1" dirty="0" smtClean="0">
              <a:effectLst>
                <a:outerShdw blurRad="50800" dist="38100" dir="18900000" algn="bl" rotWithShape="0">
                  <a:prstClr val="black">
                    <a:alpha val="40000"/>
                  </a:prstClr>
                </a:outerShdw>
              </a:effectLst>
            </a:endParaRPr>
          </a:p>
          <a:p>
            <a:r>
              <a:rPr lang="en-US" sz="2400" b="1" dirty="0" smtClean="0">
                <a:solidFill>
                  <a:srgbClr val="FFFF00"/>
                </a:solidFill>
                <a:effectLst>
                  <a:outerShdw blurRad="50800" dist="38100" dir="18900000" algn="bl" rotWithShape="0">
                    <a:prstClr val="black">
                      <a:alpha val="40000"/>
                    </a:prstClr>
                  </a:outerShdw>
                </a:effectLst>
              </a:rPr>
              <a:t>Jer. 51: 50   </a:t>
            </a:r>
            <a:r>
              <a:rPr lang="en-US" sz="2400" b="1" dirty="0" smtClean="0">
                <a:effectLst>
                  <a:outerShdw blurRad="50800" dist="38100" dir="18900000" algn="bl" rotWithShape="0">
                    <a:prstClr val="black">
                      <a:alpha val="40000"/>
                    </a:prstClr>
                  </a:outerShdw>
                </a:effectLst>
              </a:rPr>
              <a:t>Ye that have escaped the sword, go away, stand not still: remember the LORD afar off, and </a:t>
            </a:r>
            <a:r>
              <a:rPr lang="en-US" sz="2400" b="1" dirty="0" smtClean="0">
                <a:solidFill>
                  <a:srgbClr val="00FFFF"/>
                </a:solidFill>
                <a:effectLst>
                  <a:outerShdw blurRad="50800" dist="38100" dir="18900000" algn="bl" rotWithShape="0">
                    <a:prstClr val="black">
                      <a:alpha val="40000"/>
                    </a:prstClr>
                  </a:outerShdw>
                </a:effectLst>
              </a:rPr>
              <a:t>let Jerusalem come into your mind</a:t>
            </a:r>
            <a:r>
              <a:rPr lang="en-US" sz="2400" b="1" dirty="0" smtClean="0">
                <a:effectLst>
                  <a:outerShdw blurRad="50800" dist="38100" dir="18900000" algn="bl" rotWithShape="0">
                    <a:prstClr val="black">
                      <a:alpha val="40000"/>
                    </a:prstClr>
                  </a:outerShdw>
                </a:effectLst>
              </a:rPr>
              <a:t>. </a:t>
            </a:r>
          </a:p>
          <a:p>
            <a:endParaRPr lang="en-US" sz="2400" b="1" dirty="0" smtClean="0">
              <a:effectLst>
                <a:outerShdw blurRad="50800" dist="38100" dir="18900000" algn="bl" rotWithShape="0">
                  <a:prstClr val="black">
                    <a:alpha val="40000"/>
                  </a:prstClr>
                </a:outerShdw>
              </a:effectLst>
            </a:endParaRPr>
          </a:p>
          <a:p>
            <a:r>
              <a:rPr lang="en-US" sz="2400" b="1" dirty="0" smtClean="0">
                <a:solidFill>
                  <a:srgbClr val="FFFF00"/>
                </a:solidFill>
                <a:effectLst>
                  <a:outerShdw blurRad="50800" dist="38100" dir="18900000" algn="bl" rotWithShape="0">
                    <a:prstClr val="black">
                      <a:alpha val="40000"/>
                    </a:prstClr>
                  </a:outerShdw>
                </a:effectLst>
              </a:rPr>
              <a:t>Jer. 51: 64  </a:t>
            </a:r>
            <a:r>
              <a:rPr lang="en-US" sz="2400" b="1" dirty="0" smtClean="0">
                <a:effectLst>
                  <a:outerShdw blurRad="50800" dist="38100" dir="18900000" algn="bl" rotWithShape="0">
                    <a:prstClr val="black">
                      <a:alpha val="40000"/>
                    </a:prstClr>
                  </a:outerShdw>
                </a:effectLst>
              </a:rPr>
              <a:t>…thus shall </a:t>
            </a:r>
            <a:r>
              <a:rPr lang="en-US" sz="2400" b="1" dirty="0" smtClean="0">
                <a:solidFill>
                  <a:srgbClr val="000000"/>
                </a:solidFill>
                <a:effectLst>
                  <a:outerShdw blurRad="50800" dist="38100" dir="18900000" algn="bl" rotWithShape="0">
                    <a:prstClr val="black">
                      <a:alpha val="40000"/>
                    </a:prstClr>
                  </a:outerShdw>
                </a:effectLst>
              </a:rPr>
              <a:t>Babylon </a:t>
            </a:r>
            <a:r>
              <a:rPr lang="en-US" sz="2400" b="1" i="1" dirty="0" smtClean="0">
                <a:solidFill>
                  <a:srgbClr val="000000"/>
                </a:solidFill>
                <a:effectLst>
                  <a:outerShdw blurRad="50800" dist="38100" dir="18900000" algn="bl" rotWithShape="0">
                    <a:prstClr val="black">
                      <a:alpha val="40000"/>
                    </a:prstClr>
                  </a:outerShdw>
                </a:effectLst>
              </a:rPr>
              <a:t>sink</a:t>
            </a:r>
            <a:r>
              <a:rPr lang="en-US" sz="2400" b="1" dirty="0" smtClean="0">
                <a:solidFill>
                  <a:srgbClr val="000000"/>
                </a:solidFill>
                <a:effectLst>
                  <a:outerShdw blurRad="50800" dist="38100" dir="18900000" algn="bl" rotWithShape="0">
                    <a:prstClr val="black">
                      <a:alpha val="40000"/>
                    </a:prstClr>
                  </a:outerShdw>
                </a:effectLst>
              </a:rPr>
              <a:t> and shall not rise</a:t>
            </a:r>
          </a:p>
        </p:txBody>
      </p:sp>
      <p:pic>
        <p:nvPicPr>
          <p:cNvPr id="18" name="Picture 17"/>
          <p:cNvPicPr>
            <a:picLocks noChangeAspect="1" noChangeArrowheads="1"/>
          </p:cNvPicPr>
          <p:nvPr/>
        </p:nvPicPr>
        <p:blipFill>
          <a:blip r:embed="rId3" cstate="print">
            <a:lum bright="10000" contrast="10000"/>
          </a:blip>
          <a:srcRect/>
          <a:stretch>
            <a:fillRect/>
          </a:stretch>
        </p:blipFill>
        <p:spPr bwMode="auto">
          <a:xfrm>
            <a:off x="5257800" y="0"/>
            <a:ext cx="2362200" cy="1905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4" name="Picture 2" descr="Kings Plastic Crown"/>
          <p:cNvPicPr>
            <a:picLocks noChangeAspect="1" noChangeArrowheads="1"/>
          </p:cNvPicPr>
          <p:nvPr/>
        </p:nvPicPr>
        <p:blipFill>
          <a:blip r:embed="rId3">
            <a:clrChange>
              <a:clrFrom>
                <a:srgbClr val="FFFFFF"/>
              </a:clrFrom>
              <a:clrTo>
                <a:srgbClr val="FFFFFF">
                  <a:alpha val="0"/>
                </a:srgbClr>
              </a:clrTo>
            </a:clrChange>
            <a:lum contrast="30000"/>
          </a:blip>
          <a:srcRect/>
          <a:stretch>
            <a:fillRect/>
          </a:stretch>
        </p:blipFill>
        <p:spPr bwMode="auto">
          <a:xfrm>
            <a:off x="7620000" y="4191000"/>
            <a:ext cx="1143000" cy="1371601"/>
          </a:xfrm>
          <a:prstGeom prst="rect">
            <a:avLst/>
          </a:prstGeom>
          <a:noFill/>
          <a:effectLst>
            <a:glow rad="101600">
              <a:schemeClr val="accent1">
                <a:satMod val="175000"/>
                <a:alpha val="40000"/>
              </a:schemeClr>
            </a:glow>
          </a:effectLst>
        </p:spPr>
      </p:pic>
      <p:sp>
        <p:nvSpPr>
          <p:cNvPr id="46" name="TextBox 45"/>
          <p:cNvSpPr txBox="1"/>
          <p:nvPr/>
        </p:nvSpPr>
        <p:spPr>
          <a:xfrm>
            <a:off x="419100" y="457200"/>
            <a:ext cx="8305800" cy="58477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solidFill>
                  <a:srgbClr val="0000FF"/>
                </a:solidFill>
                <a:effectLst>
                  <a:outerShdw blurRad="50800" dist="39000" dir="5460000" algn="tl">
                    <a:srgbClr val="000000">
                      <a:alpha val="38000"/>
                    </a:srgbClr>
                  </a:outerShdw>
                </a:effectLst>
                <a:latin typeface="Arial Black" pitchFamily="34" charset="0"/>
              </a:rPr>
              <a:t>Israel</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200" b="1" dirty="0" smtClean="0">
                <a:ln w="11430"/>
                <a:solidFill>
                  <a:srgbClr val="00FFFF"/>
                </a:solidFill>
                <a:effectLst>
                  <a:outerShdw blurRad="50800" dist="39000" dir="5460000" algn="tl">
                    <a:srgbClr val="000000">
                      <a:alpha val="38000"/>
                    </a:srgbClr>
                  </a:outerShdw>
                </a:effectLst>
              </a:rPr>
              <a:t>under the  </a:t>
            </a:r>
            <a:r>
              <a:rPr lang="en-US" sz="3200" b="1" dirty="0" smtClean="0">
                <a:ln w="11430"/>
                <a:solidFill>
                  <a:srgbClr val="FF0000"/>
                </a:solidFill>
                <a:effectLst>
                  <a:outerShdw blurRad="50800" dist="39000" dir="5460000" algn="tl">
                    <a:srgbClr val="000000">
                      <a:alpha val="38000"/>
                    </a:srgbClr>
                  </a:outerShdw>
                </a:effectLst>
              </a:rPr>
              <a:t>“Times of the Gentiles”</a:t>
            </a:r>
            <a:endParaRPr lang="en-CA" sz="3200" b="1" dirty="0">
              <a:ln w="11430"/>
              <a:solidFill>
                <a:srgbClr val="FF0000"/>
              </a:solidFill>
              <a:effectLst>
                <a:outerShdw blurRad="50800" dist="39000" dir="5460000" algn="tl">
                  <a:srgbClr val="000000">
                    <a:alpha val="38000"/>
                  </a:srgbClr>
                </a:outerShdw>
              </a:effectLst>
            </a:endParaRPr>
          </a:p>
        </p:txBody>
      </p:sp>
      <p:sp>
        <p:nvSpPr>
          <p:cNvPr id="44" name="TextBox 43"/>
          <p:cNvSpPr txBox="1"/>
          <p:nvPr/>
        </p:nvSpPr>
        <p:spPr>
          <a:xfrm>
            <a:off x="276225" y="5472493"/>
            <a:ext cx="1676400" cy="108070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F30303"/>
                </a:solidFill>
                <a:effectLst>
                  <a:outerShdw blurRad="50800" dist="39000" dir="5460000" algn="tl">
                    <a:srgbClr val="000000">
                      <a:alpha val="38000"/>
                    </a:srgbClr>
                  </a:outerShdw>
                </a:effectLst>
              </a:rPr>
              <a:t>Assyria</a:t>
            </a:r>
          </a:p>
          <a:p>
            <a:r>
              <a:rPr lang="en-US" sz="2800" b="1" dirty="0" smtClean="0">
                <a:ln w="11430"/>
                <a:solidFill>
                  <a:srgbClr val="F30303"/>
                </a:solidFill>
                <a:effectLst>
                  <a:outerShdw blurRad="50800" dist="39000" dir="5460000" algn="tl">
                    <a:srgbClr val="000000">
                      <a:alpha val="38000"/>
                    </a:srgbClr>
                  </a:outerShdw>
                </a:effectLst>
              </a:rPr>
              <a:t>Babylon</a:t>
            </a:r>
            <a:endParaRPr lang="en-CA" sz="2800" b="1" dirty="0">
              <a:ln w="11430"/>
              <a:solidFill>
                <a:srgbClr val="F30303"/>
              </a:solidFill>
              <a:effectLst>
                <a:outerShdw blurRad="50800" dist="39000" dir="5460000" algn="tl">
                  <a:srgbClr val="000000">
                    <a:alpha val="38000"/>
                  </a:srgbClr>
                </a:outerShdw>
              </a:effectLst>
            </a:endParaRPr>
          </a:p>
        </p:txBody>
      </p:sp>
      <p:sp>
        <p:nvSpPr>
          <p:cNvPr id="36" name="Freeform 35"/>
          <p:cNvSpPr/>
          <p:nvPr/>
        </p:nvSpPr>
        <p:spPr>
          <a:xfrm>
            <a:off x="457200" y="2290688"/>
            <a:ext cx="7439025" cy="3107194"/>
          </a:xfrm>
          <a:custGeom>
            <a:avLst/>
            <a:gdLst>
              <a:gd name="connsiteX0" fmla="*/ 0 w 7439025"/>
              <a:gd name="connsiteY0" fmla="*/ 0 h 2171700"/>
              <a:gd name="connsiteX1" fmla="*/ 781050 w 7439025"/>
              <a:gd name="connsiteY1" fmla="*/ 0 h 2171700"/>
              <a:gd name="connsiteX2" fmla="*/ 1847850 w 7439025"/>
              <a:gd name="connsiteY2" fmla="*/ 2171700 h 2171700"/>
              <a:gd name="connsiteX3" fmla="*/ 6457950 w 7439025"/>
              <a:gd name="connsiteY3" fmla="*/ 2171700 h 2171700"/>
              <a:gd name="connsiteX4" fmla="*/ 7439025 w 7439025"/>
              <a:gd name="connsiteY4" fmla="*/ 590550 h 2171700"/>
              <a:gd name="connsiteX0" fmla="*/ 0 w 7439025"/>
              <a:gd name="connsiteY0" fmla="*/ 0 h 2171700"/>
              <a:gd name="connsiteX1" fmla="*/ 781050 w 7439025"/>
              <a:gd name="connsiteY1" fmla="*/ 0 h 2171700"/>
              <a:gd name="connsiteX2" fmla="*/ 1847850 w 7439025"/>
              <a:gd name="connsiteY2" fmla="*/ 2171700 h 2171700"/>
              <a:gd name="connsiteX3" fmla="*/ 6457950 w 7439025"/>
              <a:gd name="connsiteY3" fmla="*/ 2171700 h 2171700"/>
              <a:gd name="connsiteX4" fmla="*/ 7439025 w 7439025"/>
              <a:gd name="connsiteY4" fmla="*/ 209550 h 217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39025" h="2171700">
                <a:moveTo>
                  <a:pt x="0" y="0"/>
                </a:moveTo>
                <a:lnTo>
                  <a:pt x="781050" y="0"/>
                </a:lnTo>
                <a:lnTo>
                  <a:pt x="1847850" y="2171700"/>
                </a:lnTo>
                <a:lnTo>
                  <a:pt x="6457950" y="2171700"/>
                </a:lnTo>
                <a:lnTo>
                  <a:pt x="7439025" y="209550"/>
                </a:lnTo>
              </a:path>
            </a:pathLst>
          </a:custGeom>
          <a:ln w="76200">
            <a:solidFill>
              <a:srgbClr val="0000FF"/>
            </a:solidFill>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7" name="Freeform 36"/>
          <p:cNvSpPr/>
          <p:nvPr/>
        </p:nvSpPr>
        <p:spPr>
          <a:xfrm flipV="1">
            <a:off x="457200" y="2290688"/>
            <a:ext cx="8001000" cy="3271912"/>
          </a:xfrm>
          <a:custGeom>
            <a:avLst/>
            <a:gdLst>
              <a:gd name="connsiteX0" fmla="*/ 0 w 7439025"/>
              <a:gd name="connsiteY0" fmla="*/ 0 h 2171700"/>
              <a:gd name="connsiteX1" fmla="*/ 781050 w 7439025"/>
              <a:gd name="connsiteY1" fmla="*/ 0 h 2171700"/>
              <a:gd name="connsiteX2" fmla="*/ 1847850 w 7439025"/>
              <a:gd name="connsiteY2" fmla="*/ 2171700 h 2171700"/>
              <a:gd name="connsiteX3" fmla="*/ 6457950 w 7439025"/>
              <a:gd name="connsiteY3" fmla="*/ 2171700 h 2171700"/>
              <a:gd name="connsiteX4" fmla="*/ 7439025 w 7439025"/>
              <a:gd name="connsiteY4" fmla="*/ 590550 h 2171700"/>
              <a:gd name="connsiteX0" fmla="*/ 0 w 7820025"/>
              <a:gd name="connsiteY0" fmla="*/ 0 h 2171700"/>
              <a:gd name="connsiteX1" fmla="*/ 781050 w 7820025"/>
              <a:gd name="connsiteY1" fmla="*/ 0 h 2171700"/>
              <a:gd name="connsiteX2" fmla="*/ 1847850 w 7820025"/>
              <a:gd name="connsiteY2" fmla="*/ 2171700 h 2171700"/>
              <a:gd name="connsiteX3" fmla="*/ 6457950 w 7820025"/>
              <a:gd name="connsiteY3" fmla="*/ 2171700 h 2171700"/>
              <a:gd name="connsiteX4" fmla="*/ 7820025 w 7820025"/>
              <a:gd name="connsiteY4" fmla="*/ 95250 h 2171700"/>
              <a:gd name="connsiteX0" fmla="*/ 0 w 7858125"/>
              <a:gd name="connsiteY0" fmla="*/ 0 h 2171700"/>
              <a:gd name="connsiteX1" fmla="*/ 781050 w 7858125"/>
              <a:gd name="connsiteY1" fmla="*/ 0 h 2171700"/>
              <a:gd name="connsiteX2" fmla="*/ 1847850 w 7858125"/>
              <a:gd name="connsiteY2" fmla="*/ 2171700 h 2171700"/>
              <a:gd name="connsiteX3" fmla="*/ 6457950 w 7858125"/>
              <a:gd name="connsiteY3" fmla="*/ 2171700 h 2171700"/>
              <a:gd name="connsiteX4" fmla="*/ 7858125 w 7858125"/>
              <a:gd name="connsiteY4" fmla="*/ 15081 h 2171700"/>
              <a:gd name="connsiteX5" fmla="*/ 7820025 w 7858125"/>
              <a:gd name="connsiteY5" fmla="*/ 95250 h 217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8125" h="2171700">
                <a:moveTo>
                  <a:pt x="0" y="0"/>
                </a:moveTo>
                <a:lnTo>
                  <a:pt x="781050" y="0"/>
                </a:lnTo>
                <a:lnTo>
                  <a:pt x="1847850" y="2171700"/>
                </a:lnTo>
                <a:lnTo>
                  <a:pt x="6457950" y="2171700"/>
                </a:lnTo>
                <a:lnTo>
                  <a:pt x="7858125" y="15081"/>
                </a:lnTo>
                <a:lnTo>
                  <a:pt x="7820025" y="95250"/>
                </a:lnTo>
              </a:path>
            </a:pathLst>
          </a:custGeom>
          <a:ln w="76200">
            <a:solidFill>
              <a:srgbClr val="FF0000"/>
            </a:solidFill>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8" name="TextBox 37"/>
          <p:cNvSpPr txBox="1"/>
          <p:nvPr/>
        </p:nvSpPr>
        <p:spPr>
          <a:xfrm>
            <a:off x="2276475" y="1686511"/>
            <a:ext cx="4800600" cy="59264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F30303"/>
                </a:solidFill>
                <a:effectLst>
                  <a:outerShdw blurRad="50800" dist="39000" dir="5460000" algn="tl">
                    <a:srgbClr val="000000">
                      <a:alpha val="38000"/>
                    </a:srgbClr>
                  </a:outerShdw>
                </a:effectLst>
              </a:rPr>
              <a:t>The Kingdom of Men Rules</a:t>
            </a:r>
            <a:endParaRPr lang="en-CA" sz="2800" b="1" dirty="0">
              <a:ln w="11430"/>
              <a:solidFill>
                <a:srgbClr val="F30303"/>
              </a:solidFill>
              <a:effectLst>
                <a:outerShdw blurRad="50800" dist="39000" dir="5460000" algn="tl">
                  <a:srgbClr val="000000">
                    <a:alpha val="38000"/>
                  </a:srgbClr>
                </a:outerShdw>
              </a:effectLst>
            </a:endParaRPr>
          </a:p>
        </p:txBody>
      </p:sp>
      <p:sp>
        <p:nvSpPr>
          <p:cNvPr id="39" name="TextBox 38"/>
          <p:cNvSpPr txBox="1"/>
          <p:nvPr/>
        </p:nvSpPr>
        <p:spPr>
          <a:xfrm>
            <a:off x="2295525" y="4815283"/>
            <a:ext cx="4800600" cy="59264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0000FF"/>
                </a:solidFill>
                <a:effectLst>
                  <a:outerShdw blurRad="50800" dist="39000" dir="5460000" algn="tl">
                    <a:srgbClr val="000000">
                      <a:alpha val="38000"/>
                    </a:srgbClr>
                  </a:outerShdw>
                </a:effectLst>
              </a:rPr>
              <a:t>Israel, Judah in Subjection</a:t>
            </a:r>
            <a:endParaRPr lang="en-CA" sz="2800" b="1" dirty="0">
              <a:ln w="11430"/>
              <a:solidFill>
                <a:srgbClr val="0000FF"/>
              </a:solidFill>
              <a:effectLst>
                <a:outerShdw blurRad="50800" dist="39000" dir="5460000" algn="tl">
                  <a:srgbClr val="000000">
                    <a:alpha val="38000"/>
                  </a:srgbClr>
                </a:outerShdw>
              </a:effectLst>
            </a:endParaRPr>
          </a:p>
        </p:txBody>
      </p:sp>
      <p:sp>
        <p:nvSpPr>
          <p:cNvPr id="40" name="TextBox 39"/>
          <p:cNvSpPr txBox="1"/>
          <p:nvPr/>
        </p:nvSpPr>
        <p:spPr>
          <a:xfrm>
            <a:off x="304800" y="1600200"/>
            <a:ext cx="1143000" cy="59264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0000FF"/>
                </a:solidFill>
                <a:effectLst>
                  <a:outerShdw blurRad="50800" dist="39000" dir="5460000" algn="tl">
                    <a:srgbClr val="000000">
                      <a:alpha val="38000"/>
                    </a:srgbClr>
                  </a:outerShdw>
                </a:effectLst>
              </a:rPr>
              <a:t>Israel</a:t>
            </a:r>
            <a:endParaRPr lang="en-CA" sz="2800" b="1" dirty="0">
              <a:ln w="11430"/>
              <a:solidFill>
                <a:srgbClr val="0000FF"/>
              </a:solidFill>
              <a:effectLst>
                <a:outerShdw blurRad="50800" dist="39000" dir="5460000" algn="tl">
                  <a:srgbClr val="000000">
                    <a:alpha val="38000"/>
                  </a:srgbClr>
                </a:outerShdw>
              </a:effectLst>
            </a:endParaRPr>
          </a:p>
        </p:txBody>
      </p:sp>
      <p:sp>
        <p:nvSpPr>
          <p:cNvPr id="41" name="TextBox 40"/>
          <p:cNvSpPr txBox="1"/>
          <p:nvPr/>
        </p:nvSpPr>
        <p:spPr>
          <a:xfrm>
            <a:off x="7086600" y="1600200"/>
            <a:ext cx="1752600" cy="108070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smtClean="0">
                <a:ln w="11430"/>
                <a:solidFill>
                  <a:srgbClr val="0000FF"/>
                </a:solidFill>
                <a:effectLst>
                  <a:outerShdw blurRad="50800" dist="39000" dir="5460000" algn="tl">
                    <a:srgbClr val="000000">
                      <a:alpha val="38000"/>
                    </a:srgbClr>
                  </a:outerShdw>
                </a:effectLst>
              </a:rPr>
              <a:t>Israel</a:t>
            </a:r>
          </a:p>
          <a:p>
            <a:r>
              <a:rPr lang="en-US" sz="2800" b="1" dirty="0" smtClean="0">
                <a:ln w="11430"/>
                <a:solidFill>
                  <a:srgbClr val="0000FF"/>
                </a:solidFill>
                <a:effectLst>
                  <a:outerShdw blurRad="50800" dist="39000" dir="5460000" algn="tl">
                    <a:srgbClr val="000000">
                      <a:alpha val="38000"/>
                    </a:srgbClr>
                  </a:outerShdw>
                </a:effectLst>
              </a:rPr>
              <a:t>Restored</a:t>
            </a:r>
            <a:endParaRPr lang="en-CA" sz="2800" b="1" dirty="0">
              <a:ln w="11430"/>
              <a:solidFill>
                <a:srgbClr val="0000FF"/>
              </a:solidFill>
              <a:effectLst>
                <a:outerShdw blurRad="50800" dist="39000" dir="5460000" algn="tl">
                  <a:srgbClr val="000000">
                    <a:alpha val="38000"/>
                  </a:srgbClr>
                </a:outerShdw>
              </a:effectLst>
            </a:endParaRPr>
          </a:p>
        </p:txBody>
      </p:sp>
      <p:sp>
        <p:nvSpPr>
          <p:cNvPr id="43" name="TextBox 42"/>
          <p:cNvSpPr txBox="1"/>
          <p:nvPr/>
        </p:nvSpPr>
        <p:spPr>
          <a:xfrm>
            <a:off x="7467600" y="5473404"/>
            <a:ext cx="1524000" cy="59264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solidFill>
                  <a:srgbClr val="F30303"/>
                </a:solidFill>
                <a:effectLst>
                  <a:outerShdw blurRad="50800" dist="39000" dir="5460000" algn="tl">
                    <a:srgbClr val="000000">
                      <a:alpha val="38000"/>
                    </a:srgbClr>
                  </a:outerShdw>
                </a:effectLst>
              </a:rPr>
              <a:t>Subject</a:t>
            </a:r>
            <a:endParaRPr lang="en-CA" sz="2800" b="1" dirty="0">
              <a:ln w="11430"/>
              <a:solidFill>
                <a:srgbClr val="F30303"/>
              </a:solidFill>
              <a:effectLst>
                <a:outerShdw blurRad="50800" dist="39000" dir="5460000" algn="tl">
                  <a:srgbClr val="000000">
                    <a:alpha val="38000"/>
                  </a:srgbClr>
                </a:outerShdw>
              </a:effectLst>
            </a:endParaRPr>
          </a:p>
        </p:txBody>
      </p:sp>
      <p:pic>
        <p:nvPicPr>
          <p:cNvPr id="1027" name="Picture 3"/>
          <p:cNvPicPr>
            <a:picLocks noChangeAspect="1" noChangeArrowheads="1"/>
          </p:cNvPicPr>
          <p:nvPr/>
        </p:nvPicPr>
        <p:blipFill>
          <a:blip r:embed="rId4"/>
          <a:srcRect/>
          <a:stretch>
            <a:fillRect/>
          </a:stretch>
        </p:blipFill>
        <p:spPr bwMode="auto">
          <a:xfrm>
            <a:off x="3678773" y="2438400"/>
            <a:ext cx="1786454" cy="2391811"/>
          </a:xfrm>
          <a:prstGeom prst="rect">
            <a:avLst/>
          </a:prstGeom>
          <a:noFill/>
          <a:ln w="9525">
            <a:noFill/>
            <a:miter lim="800000"/>
            <a:headEnd/>
            <a:tailEnd/>
          </a:ln>
          <a:effectLst/>
        </p:spPr>
      </p:pic>
      <p:sp>
        <p:nvSpPr>
          <p:cNvPr id="13" name="Rectangle 12"/>
          <p:cNvSpPr/>
          <p:nvPr/>
        </p:nvSpPr>
        <p:spPr>
          <a:xfrm>
            <a:off x="7162800" y="5943600"/>
            <a:ext cx="1869423" cy="58477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solidFill>
                  <a:srgbClr val="00B0F0"/>
                </a:solidFill>
                <a:effectLst>
                  <a:outerShdw blurRad="50800" dist="39000" dir="5460000" algn="tl">
                    <a:srgbClr val="000000">
                      <a:alpha val="38000"/>
                    </a:srgbClr>
                  </a:outerShdw>
                </a:effectLst>
              </a:rPr>
              <a:t>to Christ</a:t>
            </a:r>
            <a:endParaRPr lang="en-CA" sz="3200" b="1" dirty="0">
              <a:ln w="11430"/>
              <a:solidFill>
                <a:srgbClr val="00B0F0"/>
              </a:solidFill>
              <a:effectLst>
                <a:outerShdw blurRad="50800" dist="39000" dir="5460000" algn="tl">
                  <a:srgbClr val="000000">
                    <a:alpha val="38000"/>
                  </a:srgbClr>
                </a:outerShdw>
              </a:effectLst>
            </a:endParaRPr>
          </a:p>
        </p:txBody>
      </p:sp>
      <p:sp>
        <p:nvSpPr>
          <p:cNvPr id="17" name="TextBox 16"/>
          <p:cNvSpPr txBox="1"/>
          <p:nvPr/>
        </p:nvSpPr>
        <p:spPr>
          <a:xfrm>
            <a:off x="3429000" y="5715000"/>
            <a:ext cx="2286000" cy="523220"/>
          </a:xfrm>
          <a:prstGeom prst="rect">
            <a:avLst/>
          </a:prstGeom>
          <a:noFill/>
        </p:spPr>
        <p:txBody>
          <a:bodyPr wrap="square" rtlCol="0">
            <a:spAutoFit/>
          </a:bodyPr>
          <a:lstStyle/>
          <a:p>
            <a:r>
              <a:rPr lang="en-US" sz="2800" b="1" dirty="0" smtClean="0">
                <a:solidFill>
                  <a:srgbClr val="FFFF00"/>
                </a:solidFill>
                <a:effectLst>
                  <a:outerShdw blurRad="38100" dist="38100" dir="2700000" algn="tl">
                    <a:srgbClr val="000000">
                      <a:alpha val="43137"/>
                    </a:srgbClr>
                  </a:outerShdw>
                </a:effectLst>
              </a:rPr>
              <a:t>Luke 21:  24</a:t>
            </a:r>
            <a:endParaRPr lang="en-CA" sz="2800" b="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10" name="Rectangle 9"/>
          <p:cNvSpPr/>
          <p:nvPr/>
        </p:nvSpPr>
        <p:spPr>
          <a:xfrm>
            <a:off x="571500" y="1295400"/>
            <a:ext cx="8153400" cy="5262979"/>
          </a:xfrm>
          <a:prstGeom prst="rect">
            <a:avLst/>
          </a:prstGeom>
          <a:gradFill flip="none" rotWithShape="1">
            <a:gsLst>
              <a:gs pos="12000">
                <a:srgbClr val="00B050"/>
              </a:gs>
              <a:gs pos="35000">
                <a:schemeClr val="accent1">
                  <a:lumMod val="25000"/>
                  <a:lumOff val="75000"/>
                  <a:alpha val="71000"/>
                </a:schemeClr>
              </a:gs>
              <a:gs pos="100000">
                <a:schemeClr val="accent2"/>
              </a:gs>
            </a:gsLst>
            <a:lin ang="5400000" scaled="0"/>
            <a:tileRect/>
          </a:gradFill>
        </p:spPr>
        <p:style>
          <a:lnRef idx="0">
            <a:schemeClr val="accent3"/>
          </a:lnRef>
          <a:fillRef idx="3">
            <a:schemeClr val="accent3"/>
          </a:fillRef>
          <a:effectRef idx="3">
            <a:schemeClr val="accent3"/>
          </a:effectRef>
          <a:fontRef idx="minor">
            <a:schemeClr val="lt1"/>
          </a:fontRef>
        </p:style>
        <p:txBody>
          <a:bodyPr wrap="square">
            <a:spAutoFit/>
          </a:bodyPr>
          <a:lstStyle/>
          <a:p>
            <a:r>
              <a:rPr lang="en-US" sz="2400" b="1" dirty="0" smtClean="0">
                <a:solidFill>
                  <a:srgbClr val="FFFF00"/>
                </a:solidFill>
                <a:effectLst>
                  <a:outerShdw blurRad="50800" dist="38100" dir="2700000" algn="tl" rotWithShape="0">
                    <a:prstClr val="black">
                      <a:alpha val="40000"/>
                    </a:prstClr>
                  </a:outerShdw>
                </a:effectLst>
              </a:rPr>
              <a:t>Jer. 50: 19   </a:t>
            </a:r>
            <a:r>
              <a:rPr lang="en-US" sz="2400" b="1" dirty="0" smtClean="0">
                <a:solidFill>
                  <a:schemeClr val="tx2"/>
                </a:solidFill>
                <a:effectLst>
                  <a:outerShdw blurRad="50800" dist="38100" dir="2700000" algn="tl" rotWithShape="0">
                    <a:prstClr val="black">
                      <a:alpha val="40000"/>
                    </a:prstClr>
                  </a:outerShdw>
                </a:effectLst>
              </a:rPr>
              <a:t>And I will bring Israel back to his pasture</a:t>
            </a:r>
            <a:r>
              <a:rPr lang="en-US" sz="2400" b="1" dirty="0" smtClean="0">
                <a:solidFill>
                  <a:srgbClr val="000000"/>
                </a:solidFill>
                <a:effectLst>
                  <a:outerShdw blurRad="50800" dist="38100" dir="2700000" algn="tl" rotWithShape="0">
                    <a:prstClr val="black">
                      <a:alpha val="40000"/>
                    </a:prstClr>
                  </a:outerShdw>
                </a:effectLst>
              </a:rPr>
              <a:t>, and he shall feed on Carmel and Bashan, and his soul shall be satisfied upon the hills of Ephraim and in Gilead. </a:t>
            </a:r>
          </a:p>
          <a:p>
            <a:endParaRPr lang="en-US" sz="2400" b="1" dirty="0" smtClean="0">
              <a:solidFill>
                <a:srgbClr val="000000"/>
              </a:solidFill>
              <a:effectLst>
                <a:outerShdw blurRad="50800" dist="38100" dir="2700000" algn="tl" rotWithShape="0">
                  <a:prstClr val="black">
                    <a:alpha val="40000"/>
                  </a:prstClr>
                </a:outerShdw>
              </a:effectLst>
            </a:endParaRPr>
          </a:p>
          <a:p>
            <a:endParaRPr lang="en-US" sz="2400" b="1" dirty="0" smtClean="0">
              <a:solidFill>
                <a:srgbClr val="000000"/>
              </a:solidFill>
              <a:effectLst>
                <a:outerShdw blurRad="50800" dist="38100" dir="2700000" algn="tl" rotWithShape="0">
                  <a:prstClr val="black">
                    <a:alpha val="40000"/>
                  </a:prstClr>
                </a:outerShdw>
              </a:effectLst>
            </a:endParaRPr>
          </a:p>
          <a:p>
            <a:endParaRPr lang="en-US" sz="2400" b="1" dirty="0" smtClean="0">
              <a:solidFill>
                <a:srgbClr val="000000"/>
              </a:solidFill>
              <a:effectLst>
                <a:outerShdw blurRad="50800" dist="38100" dir="2700000" algn="tl" rotWithShape="0">
                  <a:prstClr val="black">
                    <a:alpha val="40000"/>
                  </a:prstClr>
                </a:outerShdw>
              </a:effectLst>
            </a:endParaRPr>
          </a:p>
          <a:p>
            <a:endParaRPr lang="en-US" sz="2400" b="1" dirty="0" smtClean="0">
              <a:solidFill>
                <a:srgbClr val="000000"/>
              </a:solidFill>
              <a:effectLst>
                <a:outerShdw blurRad="50800" dist="38100" dir="2700000" algn="tl" rotWithShape="0">
                  <a:prstClr val="black">
                    <a:alpha val="40000"/>
                  </a:prstClr>
                </a:outerShdw>
              </a:effectLst>
            </a:endParaRPr>
          </a:p>
          <a:p>
            <a:endParaRPr lang="en-US" sz="2400" b="1" dirty="0" smtClean="0">
              <a:solidFill>
                <a:srgbClr val="000000"/>
              </a:solidFill>
              <a:effectLst>
                <a:outerShdw blurRad="50800" dist="38100" dir="2700000" algn="tl" rotWithShape="0">
                  <a:prstClr val="black">
                    <a:alpha val="40000"/>
                  </a:prstClr>
                </a:outerShdw>
              </a:effectLst>
            </a:endParaRPr>
          </a:p>
          <a:p>
            <a:r>
              <a:rPr lang="en-US" sz="2400" b="1" dirty="0" smtClean="0">
                <a:solidFill>
                  <a:srgbClr val="FFFF00"/>
                </a:solidFill>
                <a:effectLst>
                  <a:outerShdw blurRad="50800" dist="38100" dir="2700000" algn="tl" rotWithShape="0">
                    <a:prstClr val="black">
                      <a:alpha val="40000"/>
                    </a:prstClr>
                  </a:outerShdw>
                </a:effectLst>
              </a:rPr>
              <a:t>Jer. 50: 20   </a:t>
            </a:r>
            <a:r>
              <a:rPr lang="en-US" sz="2400" b="1" dirty="0" smtClean="0">
                <a:solidFill>
                  <a:srgbClr val="000000"/>
                </a:solidFill>
                <a:effectLst>
                  <a:outerShdw blurRad="50800" dist="38100" dir="2700000" algn="tl" rotWithShape="0">
                    <a:prstClr val="black">
                      <a:alpha val="40000"/>
                    </a:prstClr>
                  </a:outerShdw>
                </a:effectLst>
              </a:rPr>
              <a:t>In those days, and in that time, </a:t>
            </a:r>
            <a:r>
              <a:rPr lang="en-US" sz="2400" b="1" dirty="0" err="1" smtClean="0">
                <a:solidFill>
                  <a:srgbClr val="000000"/>
                </a:solidFill>
                <a:effectLst>
                  <a:outerShdw blurRad="50800" dist="38100" dir="2700000" algn="tl" rotWithShape="0">
                    <a:prstClr val="black">
                      <a:alpha val="40000"/>
                    </a:prstClr>
                  </a:outerShdw>
                </a:effectLst>
              </a:rPr>
              <a:t>saith</a:t>
            </a:r>
            <a:r>
              <a:rPr lang="en-US" sz="2400" b="1" dirty="0" smtClean="0">
                <a:solidFill>
                  <a:srgbClr val="000000"/>
                </a:solidFill>
                <a:effectLst>
                  <a:outerShdw blurRad="50800" dist="38100" dir="2700000" algn="tl" rotWithShape="0">
                    <a:prstClr val="black">
                      <a:alpha val="40000"/>
                    </a:prstClr>
                  </a:outerShdw>
                </a:effectLst>
              </a:rPr>
              <a:t> the LORD, </a:t>
            </a:r>
            <a:r>
              <a:rPr lang="en-US" sz="2400" b="1" dirty="0" smtClean="0">
                <a:solidFill>
                  <a:schemeClr val="tx1"/>
                </a:solidFill>
                <a:effectLst>
                  <a:outerShdw blurRad="50800" dist="38100" dir="2700000" algn="tl" rotWithShape="0">
                    <a:prstClr val="black">
                      <a:alpha val="40000"/>
                    </a:prstClr>
                  </a:outerShdw>
                </a:effectLst>
              </a:rPr>
              <a:t>the iniquity of Israel shall be sought for, and there shall be none</a:t>
            </a:r>
            <a:r>
              <a:rPr lang="en-US" sz="2400" b="1" dirty="0" smtClean="0">
                <a:solidFill>
                  <a:srgbClr val="000000"/>
                </a:solidFill>
                <a:effectLst>
                  <a:outerShdw blurRad="50800" dist="38100" dir="2700000" algn="tl" rotWithShape="0">
                    <a:prstClr val="black">
                      <a:alpha val="40000"/>
                    </a:prstClr>
                  </a:outerShdw>
                </a:effectLst>
              </a:rPr>
              <a:t>, and the sins of Judah, and they shall not be found</a:t>
            </a:r>
            <a:r>
              <a:rPr lang="en-US" sz="2400" b="1" dirty="0" smtClean="0">
                <a:solidFill>
                  <a:schemeClr val="bg2"/>
                </a:solidFill>
                <a:effectLst>
                  <a:outerShdw blurRad="50800" dist="38100" dir="2700000" algn="tl" rotWithShape="0">
                    <a:prstClr val="black">
                      <a:alpha val="40000"/>
                    </a:prstClr>
                  </a:outerShdw>
                </a:effectLst>
              </a:rPr>
              <a:t>;</a:t>
            </a:r>
            <a:r>
              <a:rPr lang="en-US" sz="2400" b="1" dirty="0" smtClean="0">
                <a:solidFill>
                  <a:schemeClr val="tx1"/>
                </a:solidFill>
                <a:effectLst>
                  <a:outerShdw blurRad="50800" dist="38100" dir="2700000" algn="tl" rotWithShape="0">
                    <a:prstClr val="black">
                      <a:alpha val="40000"/>
                    </a:prstClr>
                  </a:outerShdw>
                </a:effectLst>
              </a:rPr>
              <a:t>  for I will pardon them whom I leave as a remnant. </a:t>
            </a:r>
          </a:p>
        </p:txBody>
      </p:sp>
      <p:pic>
        <p:nvPicPr>
          <p:cNvPr id="2050" name="Picture 2"/>
          <p:cNvPicPr>
            <a:picLocks noChangeAspect="1" noChangeArrowheads="1"/>
          </p:cNvPicPr>
          <p:nvPr/>
        </p:nvPicPr>
        <p:blipFill>
          <a:blip r:embed="rId3">
            <a:lum contrast="30000"/>
          </a:blip>
          <a:srcRect/>
          <a:stretch>
            <a:fillRect/>
          </a:stretch>
        </p:blipFill>
        <p:spPr bwMode="auto">
          <a:xfrm>
            <a:off x="2329600" y="2454965"/>
            <a:ext cx="4504677" cy="2209800"/>
          </a:xfrm>
          <a:prstGeom prst="rect">
            <a:avLst/>
          </a:prstGeom>
          <a:ln>
            <a:noFill/>
          </a:ln>
          <a:effectLst>
            <a:softEdge rad="112500"/>
          </a:effectLst>
        </p:spPr>
      </p:pic>
      <p:pic>
        <p:nvPicPr>
          <p:cNvPr id="2053" name="Picture 5" descr="C:\Documents and Settings\HP_Administrator\My Documents\COLINS\GRAPHICS\BIBLE PICS\Nehemiahs Wall.jpg"/>
          <p:cNvPicPr>
            <a:picLocks noChangeAspect="1" noChangeArrowheads="1"/>
          </p:cNvPicPr>
          <p:nvPr/>
        </p:nvPicPr>
        <p:blipFill>
          <a:blip r:embed="rId4">
            <a:lum contrast="10000"/>
          </a:blip>
          <a:srcRect/>
          <a:stretch>
            <a:fillRect/>
          </a:stretch>
        </p:blipFill>
        <p:spPr bwMode="auto">
          <a:xfrm>
            <a:off x="6858000" y="2895600"/>
            <a:ext cx="1812443" cy="1600200"/>
          </a:xfrm>
          <a:prstGeom prst="rect">
            <a:avLst/>
          </a:prstGeom>
          <a:ln>
            <a:noFill/>
          </a:ln>
          <a:effectLst>
            <a:softEdge rad="112500"/>
          </a:effectLst>
        </p:spPr>
      </p:pic>
      <p:pic>
        <p:nvPicPr>
          <p:cNvPr id="2055" name="Picture 7"/>
          <p:cNvPicPr>
            <a:picLocks noChangeAspect="1" noChangeArrowheads="1"/>
          </p:cNvPicPr>
          <p:nvPr/>
        </p:nvPicPr>
        <p:blipFill>
          <a:blip r:embed="rId5">
            <a:lum contrast="10000"/>
          </a:blip>
          <a:srcRect/>
          <a:stretch>
            <a:fillRect/>
          </a:stretch>
        </p:blipFill>
        <p:spPr bwMode="auto">
          <a:xfrm>
            <a:off x="685800" y="2819400"/>
            <a:ext cx="1580886" cy="1905000"/>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6" end="6"/>
                                            </p:txEl>
                                          </p:spTgt>
                                        </p:tgtEl>
                                        <p:attrNameLst>
                                          <p:attrName>style.visibility</p:attrName>
                                        </p:attrNameLst>
                                      </p:cBhvr>
                                      <p:to>
                                        <p:strVal val="visible"/>
                                      </p:to>
                                    </p:set>
                                    <p:animEffect transition="in" filter="fade">
                                      <p:cBhvr>
                                        <p:cTn id="7" dur="10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74756" name="Picture 4" descr="http://images.jupiterimages.com/common/detail/77/78/23297877.jpg"/>
          <p:cNvPicPr>
            <a:picLocks noChangeAspect="1" noChangeArrowheads="1"/>
          </p:cNvPicPr>
          <p:nvPr/>
        </p:nvPicPr>
        <p:blipFill>
          <a:blip r:embed="rId4">
            <a:clrChange>
              <a:clrFrom>
                <a:srgbClr val="FFFFFF"/>
              </a:clrFrom>
              <a:clrTo>
                <a:srgbClr val="FFFFFF">
                  <a:alpha val="0"/>
                </a:srgbClr>
              </a:clrTo>
            </a:clrChange>
            <a:duotone>
              <a:prstClr val="black"/>
              <a:schemeClr val="accent2">
                <a:tint val="45000"/>
                <a:satMod val="400000"/>
              </a:schemeClr>
            </a:duotone>
            <a:lum bright="-20000" contrast="10000"/>
          </a:blip>
          <a:srcRect/>
          <a:stretch>
            <a:fillRect/>
          </a:stretch>
        </p:blipFill>
        <p:spPr bwMode="auto">
          <a:xfrm>
            <a:off x="0" y="1476375"/>
            <a:ext cx="8686800" cy="1952625"/>
          </a:xfrm>
          <a:prstGeom prst="rect">
            <a:avLst/>
          </a:prstGeom>
          <a:noFill/>
        </p:spPr>
      </p:pic>
      <p:sp>
        <p:nvSpPr>
          <p:cNvPr id="5" name="Rectangle 4"/>
          <p:cNvSpPr/>
          <p:nvPr/>
        </p:nvSpPr>
        <p:spPr>
          <a:xfrm>
            <a:off x="1066800" y="1967652"/>
            <a:ext cx="4495800" cy="1261323"/>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400" dirty="0" smtClean="0">
                <a:solidFill>
                  <a:srgbClr val="000000"/>
                </a:solidFill>
                <a:effectLst>
                  <a:outerShdw blurRad="38100" dist="38100" dir="2700000" algn="tl">
                    <a:srgbClr val="000000">
                      <a:alpha val="43137"/>
                    </a:srgbClr>
                  </a:outerShdw>
                </a:effectLst>
                <a:latin typeface="Arial Black" pitchFamily="34" charset="0"/>
              </a:rPr>
              <a:t>Lamentations</a:t>
            </a:r>
            <a:endParaRPr lang="en-US" sz="4400" dirty="0">
              <a:solidFill>
                <a:srgbClr val="000000"/>
              </a:solidFill>
              <a:effectLst>
                <a:outerShdw blurRad="38100" dist="38100" dir="2700000" algn="tl">
                  <a:srgbClr val="000000">
                    <a:alpha val="43137"/>
                  </a:srgbClr>
                </a:outerShdw>
              </a:effectLst>
              <a:latin typeface="Arial Black"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1"/>
          <p:cNvPicPr>
            <a:picLocks noChangeAspect="1" noChangeArrowheads="1"/>
          </p:cNvPicPr>
          <p:nvPr/>
        </p:nvPicPr>
        <p:blipFill>
          <a:blip r:embed="rId3">
            <a:clrChange>
              <a:clrFrom>
                <a:srgbClr val="FFFFFF"/>
              </a:clrFrom>
              <a:clrTo>
                <a:srgbClr val="FFFFFF">
                  <a:alpha val="0"/>
                </a:srgbClr>
              </a:clrTo>
            </a:clrChange>
            <a:lum contrast="10000"/>
          </a:blip>
          <a:srcRect/>
          <a:stretch>
            <a:fillRect/>
          </a:stretch>
        </p:blipFill>
        <p:spPr bwMode="auto">
          <a:xfrm>
            <a:off x="7086600" y="1219201"/>
            <a:ext cx="2174110" cy="2590800"/>
          </a:xfrm>
          <a:prstGeom prst="ellipse">
            <a:avLst/>
          </a:prstGeom>
          <a:ln>
            <a:noFill/>
          </a:ln>
          <a:effectLst>
            <a:softEdge rad="112500"/>
          </a:effectLst>
        </p:spPr>
      </p:pic>
      <p:sp>
        <p:nvSpPr>
          <p:cNvPr id="2" name="TextBox 1"/>
          <p:cNvSpPr txBox="1"/>
          <p:nvPr/>
        </p:nvSpPr>
        <p:spPr>
          <a:xfrm>
            <a:off x="76200" y="3810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1385887" y="1828800"/>
            <a:ext cx="6276975"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sp>
        <p:nvSpPr>
          <p:cNvPr id="10" name="TextBox 9"/>
          <p:cNvSpPr txBox="1"/>
          <p:nvPr/>
        </p:nvSpPr>
        <p:spPr>
          <a:xfrm>
            <a:off x="419100" y="3429000"/>
            <a:ext cx="8305800" cy="3046988"/>
          </a:xfrm>
          <a:prstGeom prst="rect">
            <a:avLst/>
          </a:prstGeom>
          <a:noFill/>
        </p:spPr>
        <p:txBody>
          <a:bodyPr wrap="square" rtlCol="0">
            <a:spAutoFit/>
          </a:bodyPr>
          <a:lstStyle/>
          <a:p>
            <a:pPr>
              <a:buClr>
                <a:schemeClr val="accent1">
                  <a:lumMod val="50000"/>
                  <a:lumOff val="50000"/>
                </a:schemeClr>
              </a:buClr>
              <a:buFont typeface="Wingdings" pitchFamily="2" charset="2"/>
              <a:buChar char="q"/>
            </a:pPr>
            <a:r>
              <a:rPr lang="en-US" sz="2400" b="1" dirty="0" smtClean="0">
                <a:effectLst>
                  <a:outerShdw blurRad="38100" dist="38100" dir="2700000" algn="tl">
                    <a:srgbClr val="000000">
                      <a:alpha val="43137"/>
                    </a:srgbClr>
                  </a:outerShdw>
                </a:effectLst>
              </a:rPr>
              <a:t>   In the Hebrew Bible, “</a:t>
            </a:r>
            <a:r>
              <a:rPr lang="en-US" sz="2400" b="1" dirty="0" smtClean="0">
                <a:solidFill>
                  <a:srgbClr val="000000"/>
                </a:solidFill>
                <a:effectLst>
                  <a:outerShdw blurRad="38100" dist="38100" dir="2700000" algn="tl">
                    <a:srgbClr val="000000">
                      <a:alpha val="43137"/>
                    </a:srgbClr>
                  </a:outerShdw>
                </a:effectLst>
              </a:rPr>
              <a:t>Lamentations</a:t>
            </a:r>
            <a:r>
              <a:rPr lang="en-US" sz="2400" b="1" dirty="0" smtClean="0">
                <a:effectLst>
                  <a:outerShdw blurRad="38100" dist="38100" dir="2700000" algn="tl">
                    <a:srgbClr val="000000">
                      <a:alpha val="43137"/>
                    </a:srgbClr>
                  </a:outerShdw>
                </a:effectLst>
              </a:rPr>
              <a:t>” is titled:</a:t>
            </a:r>
          </a:p>
          <a:p>
            <a:pPr>
              <a:buClr>
                <a:schemeClr val="accent1">
                  <a:lumMod val="50000"/>
                  <a:lumOff val="50000"/>
                </a:schemeClr>
              </a:buClr>
            </a:pPr>
            <a:r>
              <a:rPr lang="en-US" sz="2400" b="1" dirty="0" smtClean="0">
                <a:effectLst>
                  <a:outerShdw blurRad="38100" dist="38100" dir="2700000" algn="tl">
                    <a:srgbClr val="000000">
                      <a:alpha val="43137"/>
                    </a:srgbClr>
                  </a:outerShdw>
                </a:effectLst>
              </a:rPr>
              <a:t>‘</a:t>
            </a:r>
            <a:r>
              <a:rPr lang="en-US" sz="2400" b="1" dirty="0" err="1" smtClean="0">
                <a:solidFill>
                  <a:srgbClr val="000000"/>
                </a:solidFill>
                <a:effectLst>
                  <a:outerShdw blurRad="38100" dist="38100" dir="2700000" algn="tl">
                    <a:srgbClr val="000000">
                      <a:alpha val="43137"/>
                    </a:srgbClr>
                  </a:outerShdw>
                </a:effectLst>
              </a:rPr>
              <a:t>Eykah</a:t>
            </a:r>
            <a:r>
              <a:rPr lang="en-US" sz="2400" b="1" dirty="0" smtClean="0">
                <a:effectLst>
                  <a:outerShdw blurRad="38100" dist="38100" dir="2700000" algn="tl">
                    <a:srgbClr val="000000">
                      <a:alpha val="43137"/>
                    </a:srgbClr>
                  </a:outerShdw>
                </a:effectLst>
              </a:rPr>
              <a:t>’   (“</a:t>
            </a:r>
            <a:r>
              <a:rPr lang="en-US" sz="2400" b="1" dirty="0" smtClean="0">
                <a:solidFill>
                  <a:srgbClr val="000000"/>
                </a:solidFill>
                <a:effectLst>
                  <a:outerShdw blurRad="38100" dist="38100" dir="2700000" algn="tl">
                    <a:srgbClr val="000000">
                      <a:alpha val="43137"/>
                    </a:srgbClr>
                  </a:outerShdw>
                </a:effectLst>
              </a:rPr>
              <a:t>Oh, How</a:t>
            </a:r>
            <a:r>
              <a:rPr lang="en-US" sz="2400" b="1" dirty="0" smtClean="0">
                <a:effectLst>
                  <a:outerShdw blurRad="38100" dist="38100" dir="2700000" algn="tl">
                    <a:srgbClr val="000000">
                      <a:alpha val="43137"/>
                    </a:srgbClr>
                  </a:outerShdw>
                </a:effectLst>
              </a:rPr>
              <a:t>!”).   ‘</a:t>
            </a:r>
            <a:r>
              <a:rPr lang="en-US" sz="2400" b="1" dirty="0" err="1" smtClean="0">
                <a:solidFill>
                  <a:srgbClr val="000000"/>
                </a:solidFill>
                <a:effectLst>
                  <a:outerShdw blurRad="38100" dist="38100" dir="2700000" algn="tl">
                    <a:srgbClr val="000000">
                      <a:alpha val="43137"/>
                    </a:srgbClr>
                  </a:outerShdw>
                </a:effectLst>
              </a:rPr>
              <a:t>Eykah</a:t>
            </a:r>
            <a:r>
              <a:rPr lang="en-US" sz="2400" b="1" dirty="0" smtClean="0">
                <a:effectLst>
                  <a:outerShdw blurRad="38100" dist="38100" dir="2700000" algn="tl">
                    <a:srgbClr val="000000">
                      <a:alpha val="43137"/>
                    </a:srgbClr>
                  </a:outerShdw>
                </a:effectLst>
              </a:rPr>
              <a:t>’  seems to have been a common Hebrew term to introduce a lamentation       (</a:t>
            </a:r>
            <a:r>
              <a:rPr lang="en-US" sz="2400" b="1" dirty="0" err="1" smtClean="0">
                <a:effectLst>
                  <a:outerShdw blurRad="38100" dist="38100" dir="2700000" algn="tl">
                    <a:srgbClr val="000000">
                      <a:alpha val="43137"/>
                    </a:srgbClr>
                  </a:outerShdw>
                </a:effectLst>
              </a:rPr>
              <a:t>eg</a:t>
            </a:r>
            <a:r>
              <a:rPr lang="en-US" sz="2400" b="1" dirty="0" smtClean="0">
                <a:effectLst>
                  <a:outerShdw blurRad="38100" dist="38100" dir="2700000" algn="tl">
                    <a:srgbClr val="000000">
                      <a:alpha val="43137"/>
                    </a:srgbClr>
                  </a:outerShdw>
                </a:effectLst>
              </a:rPr>
              <a:t>.   </a:t>
            </a:r>
            <a:r>
              <a:rPr lang="en-US" sz="2400" b="1" dirty="0" smtClean="0">
                <a:solidFill>
                  <a:srgbClr val="00FFFF"/>
                </a:solidFill>
                <a:effectLst>
                  <a:outerShdw blurRad="38100" dist="38100" dir="2700000" algn="tl">
                    <a:srgbClr val="000000">
                      <a:alpha val="43137"/>
                    </a:srgbClr>
                  </a:outerShdw>
                </a:effectLst>
              </a:rPr>
              <a:t>2 Sam. 1: 19,  25, 27   </a:t>
            </a:r>
            <a:r>
              <a:rPr lang="en-US" sz="2400" b="1" dirty="0" smtClean="0">
                <a:effectLst>
                  <a:outerShdw blurRad="38100" dist="38100" dir="2700000" algn="tl">
                    <a:srgbClr val="000000">
                      <a:alpha val="43137"/>
                    </a:srgbClr>
                  </a:outerShdw>
                </a:effectLst>
              </a:rPr>
              <a:t>--  cp.  </a:t>
            </a:r>
            <a:r>
              <a:rPr lang="en-US" sz="2400" b="1" dirty="0" smtClean="0">
                <a:solidFill>
                  <a:srgbClr val="00FFFF"/>
                </a:solidFill>
                <a:effectLst>
                  <a:outerShdw blurRad="38100" dist="38100" dir="2700000" algn="tl">
                    <a:srgbClr val="000000">
                      <a:alpha val="43137"/>
                    </a:srgbClr>
                  </a:outerShdw>
                </a:effectLst>
              </a:rPr>
              <a:t>Vs. 17</a:t>
            </a:r>
            <a:r>
              <a:rPr lang="en-US" sz="2400" b="1" dirty="0" smtClean="0">
                <a:effectLst>
                  <a:outerShdw blurRad="38100" dist="38100" dir="2700000" algn="tl">
                    <a:srgbClr val="000000">
                      <a:alpha val="43137"/>
                    </a:srgbClr>
                  </a:outerShdw>
                </a:effectLst>
              </a:rPr>
              <a:t>).                                                             It is found in  </a:t>
            </a:r>
            <a:r>
              <a:rPr lang="en-US" sz="2400" b="1" dirty="0" smtClean="0">
                <a:solidFill>
                  <a:srgbClr val="00FFFF"/>
                </a:solidFill>
                <a:effectLst>
                  <a:outerShdw blurRad="38100" dist="38100" dir="2700000" algn="tl">
                    <a:srgbClr val="000000">
                      <a:alpha val="43137"/>
                    </a:srgbClr>
                  </a:outerShdw>
                </a:effectLst>
              </a:rPr>
              <a:t>Lamentations 1: 1;  2: 1; 4: 1; 4: 2</a:t>
            </a:r>
            <a:r>
              <a:rPr lang="en-US" sz="2400" b="1" dirty="0" smtClean="0">
                <a:effectLst>
                  <a:outerShdw blurRad="38100" dist="38100" dir="2700000" algn="tl">
                    <a:srgbClr val="000000">
                      <a:alpha val="43137"/>
                    </a:srgbClr>
                  </a:outerShdw>
                </a:effectLst>
              </a:rPr>
              <a:t>.</a:t>
            </a:r>
          </a:p>
          <a:p>
            <a:pPr>
              <a:buClr>
                <a:schemeClr val="accent1">
                  <a:lumMod val="50000"/>
                  <a:lumOff val="50000"/>
                </a:schemeClr>
              </a:buClr>
            </a:pPr>
            <a:endParaRPr lang="en-US" sz="2400" b="1" dirty="0" smtClean="0">
              <a:effectLst>
                <a:outerShdw blurRad="38100" dist="38100" dir="2700000" algn="tl">
                  <a:srgbClr val="000000">
                    <a:alpha val="43137"/>
                  </a:srgbClr>
                </a:outerShdw>
              </a:effectLst>
            </a:endParaRPr>
          </a:p>
          <a:p>
            <a:pPr>
              <a:buClr>
                <a:schemeClr val="accent1">
                  <a:lumMod val="50000"/>
                  <a:lumOff val="50000"/>
                </a:schemeClr>
              </a:buClr>
              <a:buFont typeface="Wingdings" pitchFamily="2" charset="2"/>
              <a:buChar char="q"/>
              <a:tabLst>
                <a:tab pos="514350" algn="l"/>
              </a:tabLst>
            </a:pPr>
            <a:r>
              <a:rPr lang="en-US" sz="2400" b="1" dirty="0" smtClean="0">
                <a:effectLst>
                  <a:outerShdw blurRad="38100" dist="38100" dir="2700000" algn="tl">
                    <a:srgbClr val="000000">
                      <a:alpha val="43137"/>
                    </a:srgbClr>
                  </a:outerShdw>
                </a:effectLst>
              </a:rPr>
              <a:t>   Later, the Talmud and the Septuagint used the title 	“</a:t>
            </a:r>
            <a:r>
              <a:rPr lang="en-US" sz="2400" b="1" dirty="0" smtClean="0">
                <a:solidFill>
                  <a:srgbClr val="000000"/>
                </a:solidFill>
                <a:effectLst>
                  <a:outerShdw blurRad="38100" dist="38100" dir="2700000" algn="tl">
                    <a:srgbClr val="000000">
                      <a:alpha val="43137"/>
                    </a:srgbClr>
                  </a:outerShdw>
                </a:effectLst>
              </a:rPr>
              <a:t>Lamentations</a:t>
            </a:r>
            <a:r>
              <a:rPr lang="en-US" sz="2400" b="1" dirty="0" smtClean="0">
                <a:effectLst>
                  <a:outerShdw blurRad="38100" dist="38100" dir="2700000" algn="tl">
                    <a:srgbClr val="000000">
                      <a:alpha val="43137"/>
                    </a:srgbClr>
                  </a:outerShdw>
                </a:effectLst>
              </a:rPr>
              <a:t>”.</a:t>
            </a:r>
            <a:endParaRPr lang="en-US" sz="2400" b="1" dirty="0">
              <a:effectLst>
                <a:outerShdw blurRad="38100" dist="38100" dir="2700000" algn="tl">
                  <a:srgbClr val="000000">
                    <a:alpha val="43137"/>
                  </a:srgbClr>
                </a:outerShdw>
              </a:effectLst>
            </a:endParaRPr>
          </a:p>
        </p:txBody>
      </p:sp>
      <p:pic>
        <p:nvPicPr>
          <p:cNvPr id="11" name="Picture 2" descr="C:\Documents and Settings\HP_Administrator\My Documents\COLINS\GRAPHICS\BIBLE PICS\Bible Scroll.jpg"/>
          <p:cNvPicPr>
            <a:picLocks noChangeAspect="1" noChangeArrowheads="1"/>
          </p:cNvPicPr>
          <p:nvPr/>
        </p:nvPicPr>
        <p:blipFill>
          <a:blip r:embed="rId4"/>
          <a:srcRect/>
          <a:stretch>
            <a:fillRect/>
          </a:stretch>
        </p:blipFill>
        <p:spPr bwMode="auto">
          <a:xfrm>
            <a:off x="0" y="1371600"/>
            <a:ext cx="1453313" cy="2057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1"/>
          <p:cNvPicPr>
            <a:picLocks noChangeAspect="1" noChangeArrowheads="1"/>
          </p:cNvPicPr>
          <p:nvPr/>
        </p:nvPicPr>
        <p:blipFill>
          <a:blip r:embed="rId3" cstate="print">
            <a:clrChange>
              <a:clrFrom>
                <a:srgbClr val="FFFFFF"/>
              </a:clrFrom>
              <a:clrTo>
                <a:srgbClr val="FFFFFF">
                  <a:alpha val="0"/>
                </a:srgbClr>
              </a:clrTo>
            </a:clrChange>
            <a:lum contrast="10000"/>
          </a:blip>
          <a:srcRect/>
          <a:stretch>
            <a:fillRect/>
          </a:stretch>
        </p:blipFill>
        <p:spPr bwMode="auto">
          <a:xfrm>
            <a:off x="7397892" y="838201"/>
            <a:ext cx="1593708" cy="1892798"/>
          </a:xfrm>
          <a:prstGeom prst="ellipse">
            <a:avLst/>
          </a:prstGeom>
          <a:ln>
            <a:noFill/>
          </a:ln>
          <a:effectLst>
            <a:softEdge rad="112500"/>
          </a:effectLst>
        </p:spPr>
      </p:pic>
      <p:sp>
        <p:nvSpPr>
          <p:cNvPr id="2" name="TextBox 1"/>
          <p:cNvSpPr txBox="1"/>
          <p:nvPr/>
        </p:nvSpPr>
        <p:spPr>
          <a:xfrm>
            <a:off x="76200" y="3810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1433512" y="1295400"/>
            <a:ext cx="6276975"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pic>
        <p:nvPicPr>
          <p:cNvPr id="125954" name="Picture 2" descr="C:\Documents and Settings\HP_Administrator\My Documents\COLINS\GRAPHICS\BIBLE PICS\Bible Writing.jpg"/>
          <p:cNvPicPr>
            <a:picLocks noChangeAspect="1" noChangeArrowheads="1"/>
          </p:cNvPicPr>
          <p:nvPr/>
        </p:nvPicPr>
        <p:blipFill>
          <a:blip r:embed="rId4">
            <a:lum contrast="20000"/>
          </a:blip>
          <a:srcRect/>
          <a:stretch>
            <a:fillRect/>
          </a:stretch>
        </p:blipFill>
        <p:spPr bwMode="auto">
          <a:xfrm>
            <a:off x="0" y="914400"/>
            <a:ext cx="1676400" cy="1752600"/>
          </a:xfrm>
          <a:prstGeom prst="ellipse">
            <a:avLst/>
          </a:prstGeom>
          <a:ln>
            <a:noFill/>
          </a:ln>
          <a:effectLst>
            <a:softEdge rad="112500"/>
          </a:effectLst>
        </p:spPr>
      </p:pic>
      <p:sp>
        <p:nvSpPr>
          <p:cNvPr id="10" name="TextBox 9"/>
          <p:cNvSpPr txBox="1"/>
          <p:nvPr/>
        </p:nvSpPr>
        <p:spPr>
          <a:xfrm>
            <a:off x="-29028" y="2416750"/>
            <a:ext cx="9144000" cy="4339650"/>
          </a:xfrm>
          <a:prstGeom prst="rect">
            <a:avLst/>
          </a:prstGeom>
          <a:noFill/>
        </p:spPr>
        <p:txBody>
          <a:bodyPr wrap="square" rtlCol="0">
            <a:spAutoFit/>
          </a:bodyPr>
          <a:lstStyle/>
          <a:p>
            <a:r>
              <a:rPr lang="en-US" sz="2800" b="1" dirty="0" smtClean="0">
                <a:solidFill>
                  <a:srgbClr val="000000"/>
                </a:solidFill>
                <a:effectLst>
                  <a:outerShdw blurRad="38100" dist="38100" dir="2700000" algn="tl">
                    <a:srgbClr val="000000">
                      <a:alpha val="43137"/>
                    </a:srgbClr>
                  </a:outerShdw>
                </a:effectLst>
                <a:latin typeface="Bookman Old Style" pitchFamily="18" charset="0"/>
              </a:rPr>
              <a:t>Lamentations</a:t>
            </a:r>
            <a:r>
              <a:rPr lang="en-US" sz="2400" b="1" dirty="0" smtClean="0">
                <a:effectLst>
                  <a:outerShdw blurRad="38100" dist="38100" dir="2700000" algn="tl">
                    <a:srgbClr val="000000">
                      <a:alpha val="43137"/>
                    </a:srgbClr>
                  </a:outerShdw>
                </a:effectLst>
                <a:latin typeface="Bookman Old Style" pitchFamily="18" charset="0"/>
              </a:rPr>
              <a:t>  </a:t>
            </a:r>
            <a:r>
              <a:rPr lang="en-US" sz="2400" b="1" smtClean="0">
                <a:effectLst>
                  <a:outerShdw blurRad="38100" dist="38100" dir="2700000" algn="tl">
                    <a:srgbClr val="000000">
                      <a:alpha val="43137"/>
                    </a:srgbClr>
                  </a:outerShdw>
                </a:effectLst>
                <a:latin typeface="Bookman Old Style" pitchFamily="18" charset="0"/>
              </a:rPr>
              <a:t>is </a:t>
            </a:r>
            <a:r>
              <a:rPr lang="en-US" sz="2400" b="1" smtClean="0">
                <a:effectLst>
                  <a:outerShdw blurRad="38100" dist="38100" dir="2700000" algn="tl">
                    <a:srgbClr val="000000">
                      <a:alpha val="43137"/>
                    </a:srgbClr>
                  </a:outerShdw>
                </a:effectLst>
                <a:latin typeface="Bookman Old Style" pitchFamily="18" charset="0"/>
              </a:rPr>
              <a:t>written </a:t>
            </a:r>
            <a:r>
              <a:rPr lang="en-US" sz="2400" b="1" dirty="0" smtClean="0">
                <a:effectLst>
                  <a:outerShdw blurRad="38100" dist="38100" dir="2700000" algn="tl">
                    <a:srgbClr val="000000">
                      <a:alpha val="43137"/>
                    </a:srgbClr>
                  </a:outerShdw>
                </a:effectLst>
                <a:latin typeface="Bookman Old Style" pitchFamily="18" charset="0"/>
              </a:rPr>
              <a:t>in a standard form of Hebrew Poetry – </a:t>
            </a:r>
            <a:r>
              <a:rPr lang="en-US" sz="2400" b="1" i="1" dirty="0" smtClean="0">
                <a:effectLst>
                  <a:outerShdw blurRad="38100" dist="38100" dir="2700000" algn="tl">
                    <a:srgbClr val="000000">
                      <a:alpha val="43137"/>
                    </a:srgbClr>
                  </a:outerShdw>
                </a:effectLst>
                <a:latin typeface="Bookman Old Style" pitchFamily="18" charset="0"/>
              </a:rPr>
              <a:t>mostly</a:t>
            </a:r>
            <a:r>
              <a:rPr lang="en-US" sz="2400" b="1" dirty="0" smtClean="0">
                <a:effectLst>
                  <a:outerShdw blurRad="38100" dist="38100" dir="2700000" algn="tl">
                    <a:srgbClr val="000000">
                      <a:alpha val="43137"/>
                    </a:srgbClr>
                  </a:outerShdw>
                </a:effectLst>
                <a:latin typeface="Bookman Old Style" pitchFamily="18" charset="0"/>
              </a:rPr>
              <a:t> an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‘Acrostic poem’. </a:t>
            </a:r>
          </a:p>
          <a:p>
            <a:pPr>
              <a:buClr>
                <a:srgbClr val="000000"/>
              </a:buClr>
              <a:buFont typeface="Wingdings" pitchFamily="2" charset="2"/>
              <a:buChar char="Ø"/>
            </a:pPr>
            <a:r>
              <a:rPr lang="en-US" sz="2400" b="1" dirty="0" smtClean="0">
                <a:effectLst>
                  <a:outerShdw blurRad="38100" dist="38100" dir="2700000" algn="tl">
                    <a:srgbClr val="000000">
                      <a:alpha val="43137"/>
                    </a:srgbClr>
                  </a:outerShdw>
                </a:effectLst>
                <a:latin typeface="Bookman Old Style" pitchFamily="18" charset="0"/>
              </a:rPr>
              <a:t> </a:t>
            </a:r>
            <a:r>
              <a:rPr lang="en-US" sz="2400" b="1" dirty="0" err="1" smtClean="0">
                <a:solidFill>
                  <a:srgbClr val="00FFFF"/>
                </a:solidFill>
                <a:effectLst>
                  <a:outerShdw blurRad="38100" dist="38100" dir="2700000" algn="tl">
                    <a:srgbClr val="000000">
                      <a:alpha val="43137"/>
                    </a:srgbClr>
                  </a:outerShdw>
                </a:effectLst>
                <a:latin typeface="Bookman Old Style" pitchFamily="18" charset="0"/>
              </a:rPr>
              <a:t>Chps</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 1, 2, 3, 4 </a:t>
            </a:r>
            <a:r>
              <a:rPr lang="en-US" sz="2400" b="1" dirty="0" smtClean="0">
                <a:effectLst>
                  <a:outerShdw blurRad="38100" dist="38100" dir="2700000" algn="tl">
                    <a:srgbClr val="000000">
                      <a:alpha val="43137"/>
                    </a:srgbClr>
                  </a:outerShdw>
                </a:effectLst>
                <a:latin typeface="Bookman Old Style" pitchFamily="18" charset="0"/>
              </a:rPr>
              <a:t>are </a:t>
            </a:r>
            <a:r>
              <a:rPr lang="en-US" sz="2400" b="1" i="1" dirty="0" smtClean="0">
                <a:effectLst>
                  <a:outerShdw blurRad="38100" dist="38100" dir="2700000" algn="tl">
                    <a:srgbClr val="000000">
                      <a:alpha val="43137"/>
                    </a:srgbClr>
                  </a:outerShdw>
                </a:effectLst>
                <a:latin typeface="Bookman Old Style" pitchFamily="18" charset="0"/>
              </a:rPr>
              <a:t>alphabetic</a:t>
            </a:r>
            <a:r>
              <a:rPr lang="en-US" sz="2400" b="1" dirty="0" smtClean="0">
                <a:effectLst>
                  <a:outerShdw blurRad="38100" dist="38100" dir="2700000" algn="tl">
                    <a:srgbClr val="000000">
                      <a:alpha val="43137"/>
                    </a:srgbClr>
                  </a:outerShdw>
                </a:effectLst>
                <a:latin typeface="Bookman Old Style" pitchFamily="18" charset="0"/>
              </a:rPr>
              <a:t> </a:t>
            </a:r>
            <a:r>
              <a:rPr lang="en-US" sz="2400" b="1" dirty="0" smtClean="0">
                <a:solidFill>
                  <a:srgbClr val="080808"/>
                </a:solidFill>
                <a:effectLst>
                  <a:outerShdw blurRad="38100" dist="38100" dir="2700000" algn="tl">
                    <a:srgbClr val="000000">
                      <a:alpha val="43137"/>
                    </a:srgbClr>
                  </a:outerShdw>
                </a:effectLst>
                <a:latin typeface="Bookman Old Style" pitchFamily="18" charset="0"/>
              </a:rPr>
              <a:t>Acrostics</a:t>
            </a:r>
          </a:p>
          <a:p>
            <a:pPr>
              <a:buClr>
                <a:srgbClr val="000000"/>
              </a:buClr>
            </a:pPr>
            <a:endParaRPr lang="en-US" sz="800" b="1" dirty="0" smtClean="0">
              <a:solidFill>
                <a:srgbClr val="080808"/>
              </a:solidFill>
              <a:effectLst>
                <a:outerShdw blurRad="38100" dist="38100" dir="2700000" algn="tl">
                  <a:srgbClr val="000000">
                    <a:alpha val="43137"/>
                  </a:srgbClr>
                </a:outerShdw>
              </a:effectLst>
              <a:latin typeface="Bookman Old Style" pitchFamily="18" charset="0"/>
            </a:endParaRPr>
          </a:p>
          <a:p>
            <a:pPr>
              <a:buClr>
                <a:srgbClr val="000000"/>
              </a:buClr>
              <a:buFont typeface="Wingdings" pitchFamily="2" charset="2"/>
              <a:buChar char="§"/>
            </a:pPr>
            <a:r>
              <a:rPr lang="en-US" sz="2400" b="1" dirty="0" smtClean="0">
                <a:effectLst>
                  <a:outerShdw blurRad="38100" dist="38100" dir="2700000" algn="tl">
                    <a:srgbClr val="000000">
                      <a:alpha val="43137"/>
                    </a:srgbClr>
                  </a:outerShdw>
                </a:effectLst>
                <a:latin typeface="Bookman Old Style" pitchFamily="18" charset="0"/>
              </a:rPr>
              <a:t>  the Hebrew alphabet has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22</a:t>
            </a:r>
            <a:r>
              <a:rPr lang="en-US" sz="2400" b="1" dirty="0" smtClean="0">
                <a:effectLst>
                  <a:outerShdw blurRad="38100" dist="38100" dir="2700000" algn="tl">
                    <a:srgbClr val="000000">
                      <a:alpha val="43137"/>
                    </a:srgbClr>
                  </a:outerShdw>
                </a:effectLst>
                <a:latin typeface="Bookman Old Style" pitchFamily="18" charset="0"/>
              </a:rPr>
              <a:t> letters </a:t>
            </a:r>
            <a:endParaRPr lang="en-US" sz="2400" b="1" u="sng" dirty="0" smtClean="0">
              <a:effectLst>
                <a:outerShdw blurRad="38100" dist="38100" dir="2700000" algn="tl">
                  <a:srgbClr val="000000">
                    <a:alpha val="43137"/>
                  </a:srgbClr>
                </a:outerShdw>
              </a:effectLst>
              <a:latin typeface="Bookman Old Style" pitchFamily="18" charset="0"/>
            </a:endParaRPr>
          </a:p>
          <a:p>
            <a:pPr>
              <a:buClr>
                <a:srgbClr val="000000"/>
              </a:buClr>
              <a:buFont typeface="Wingdings" pitchFamily="2" charset="2"/>
              <a:buChar char="§"/>
            </a:pPr>
            <a:r>
              <a:rPr lang="en-US" sz="2400" b="1" dirty="0" smtClean="0">
                <a:effectLst>
                  <a:outerShdw blurRad="38100" dist="38100" dir="2700000" algn="tl">
                    <a:srgbClr val="000000">
                      <a:alpha val="43137"/>
                    </a:srgbClr>
                  </a:outerShdw>
                </a:effectLst>
                <a:latin typeface="Bookman Old Style" pitchFamily="18" charset="0"/>
              </a:rPr>
              <a:t>  </a:t>
            </a:r>
            <a:r>
              <a:rPr lang="en-US" sz="2400" b="1" dirty="0" err="1" smtClean="0">
                <a:solidFill>
                  <a:srgbClr val="00FFFF"/>
                </a:solidFill>
                <a:effectLst>
                  <a:outerShdw blurRad="38100" dist="38100" dir="2700000" algn="tl">
                    <a:srgbClr val="000000">
                      <a:alpha val="43137"/>
                    </a:srgbClr>
                  </a:outerShdw>
                </a:effectLst>
                <a:latin typeface="Bookman Old Style" pitchFamily="18" charset="0"/>
              </a:rPr>
              <a:t>Chps</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 1, 2, 4, </a:t>
            </a:r>
            <a:r>
              <a:rPr lang="en-US" sz="2400" b="1" dirty="0" smtClean="0">
                <a:solidFill>
                  <a:srgbClr val="FFFFFF"/>
                </a:solidFill>
                <a:effectLst>
                  <a:outerShdw blurRad="38100" dist="38100" dir="2700000" algn="tl">
                    <a:srgbClr val="000000">
                      <a:alpha val="43137"/>
                    </a:srgbClr>
                  </a:outerShdw>
                </a:effectLst>
                <a:latin typeface="Bookman Old Style" pitchFamily="18" charset="0"/>
              </a:rPr>
              <a:t>each</a:t>
            </a:r>
            <a:r>
              <a:rPr lang="en-US" sz="2400" b="1" dirty="0" smtClean="0">
                <a:effectLst>
                  <a:outerShdw blurRad="38100" dist="38100" dir="2700000" algn="tl">
                    <a:srgbClr val="000000">
                      <a:alpha val="43137"/>
                    </a:srgbClr>
                  </a:outerShdw>
                </a:effectLst>
                <a:latin typeface="Bookman Old Style" pitchFamily="18" charset="0"/>
              </a:rPr>
              <a:t> have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22</a:t>
            </a:r>
            <a:r>
              <a:rPr lang="en-US" sz="2400" b="1" dirty="0" smtClean="0">
                <a:effectLst>
                  <a:outerShdw blurRad="38100" dist="38100" dir="2700000" algn="tl">
                    <a:srgbClr val="000000">
                      <a:alpha val="43137"/>
                    </a:srgbClr>
                  </a:outerShdw>
                </a:effectLst>
                <a:latin typeface="Bookman Old Style" pitchFamily="18" charset="0"/>
              </a:rPr>
              <a:t> verses (stanzas in Hebrew)</a:t>
            </a:r>
          </a:p>
          <a:p>
            <a:pPr>
              <a:buClr>
                <a:srgbClr val="000000"/>
              </a:buClr>
              <a:buFont typeface="Wingdings" pitchFamily="2" charset="2"/>
              <a:buChar char="§"/>
            </a:pPr>
            <a:r>
              <a:rPr lang="en-US" sz="2400" b="1" dirty="0" smtClean="0">
                <a:effectLst>
                  <a:outerShdw blurRad="38100" dist="38100" dir="2700000" algn="tl">
                    <a:srgbClr val="000000">
                      <a:alpha val="43137"/>
                    </a:srgbClr>
                  </a:outerShdw>
                </a:effectLst>
                <a:latin typeface="Bookman Old Style" pitchFamily="18" charset="0"/>
              </a:rPr>
              <a:t>  </a:t>
            </a:r>
            <a:r>
              <a:rPr lang="en-US" sz="2400" b="1" dirty="0" err="1" smtClean="0">
                <a:solidFill>
                  <a:srgbClr val="00FFFF"/>
                </a:solidFill>
                <a:effectLst>
                  <a:outerShdw blurRad="38100" dist="38100" dir="2700000" algn="tl">
                    <a:srgbClr val="000000">
                      <a:alpha val="43137"/>
                    </a:srgbClr>
                  </a:outerShdw>
                </a:effectLst>
                <a:latin typeface="Bookman Old Style" pitchFamily="18" charset="0"/>
              </a:rPr>
              <a:t>Chp</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 3</a:t>
            </a:r>
            <a:r>
              <a:rPr lang="en-US" sz="2400" b="1" dirty="0" smtClean="0">
                <a:effectLst>
                  <a:outerShdw blurRad="38100" dist="38100" dir="2700000" algn="tl">
                    <a:srgbClr val="000000">
                      <a:alpha val="43137"/>
                    </a:srgbClr>
                  </a:outerShdw>
                </a:effectLst>
                <a:latin typeface="Bookman Old Style" pitchFamily="18" charset="0"/>
              </a:rPr>
              <a:t> has </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66</a:t>
            </a:r>
            <a:r>
              <a:rPr lang="en-US" sz="2400" b="1" dirty="0" smtClean="0">
                <a:effectLst>
                  <a:outerShdw blurRad="38100" dist="38100" dir="2700000" algn="tl">
                    <a:srgbClr val="000000">
                      <a:alpha val="43137"/>
                    </a:srgbClr>
                  </a:outerShdw>
                </a:effectLst>
                <a:latin typeface="Bookman Old Style" pitchFamily="18" charset="0"/>
              </a:rPr>
              <a:t> verses    (but, divided as </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3x  22</a:t>
            </a:r>
            <a:r>
              <a:rPr lang="en-US" sz="2400" b="1" dirty="0" smtClean="0">
                <a:effectLst>
                  <a:outerShdw blurRad="38100" dist="38100" dir="2700000" algn="tl">
                    <a:srgbClr val="000000">
                      <a:alpha val="43137"/>
                    </a:srgbClr>
                  </a:outerShdw>
                </a:effectLst>
                <a:latin typeface="Bookman Old Style" pitchFamily="18" charset="0"/>
              </a:rPr>
              <a:t>)</a:t>
            </a:r>
          </a:p>
          <a:p>
            <a:pPr>
              <a:buClr>
                <a:srgbClr val="000000"/>
              </a:buClr>
              <a:buFont typeface="Wingdings" pitchFamily="2" charset="2"/>
              <a:buChar char="§"/>
            </a:pPr>
            <a:r>
              <a:rPr lang="en-US" sz="2400" b="1" dirty="0" smtClean="0">
                <a:effectLst>
                  <a:outerShdw blurRad="38100" dist="38100" dir="2700000" algn="tl">
                    <a:srgbClr val="000000">
                      <a:alpha val="43137"/>
                    </a:srgbClr>
                  </a:outerShdw>
                </a:effectLst>
                <a:latin typeface="Bookman Old Style" pitchFamily="18" charset="0"/>
              </a:rPr>
              <a:t>  </a:t>
            </a:r>
            <a:r>
              <a:rPr lang="en-US" sz="2400" b="1" dirty="0" err="1" smtClean="0">
                <a:solidFill>
                  <a:srgbClr val="00FFFF"/>
                </a:solidFill>
                <a:effectLst>
                  <a:outerShdw blurRad="38100" dist="38100" dir="2700000" algn="tl">
                    <a:srgbClr val="000000">
                      <a:alpha val="43137"/>
                    </a:srgbClr>
                  </a:outerShdw>
                </a:effectLst>
                <a:latin typeface="Bookman Old Style" pitchFamily="18" charset="0"/>
              </a:rPr>
              <a:t>Chp</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 5 </a:t>
            </a:r>
            <a:r>
              <a:rPr lang="en-US" sz="2400" b="1" dirty="0" smtClean="0">
                <a:effectLst>
                  <a:outerShdw blurRad="38100" dist="38100" dir="2700000" algn="tl">
                    <a:srgbClr val="000000">
                      <a:alpha val="43137"/>
                    </a:srgbClr>
                  </a:outerShdw>
                </a:effectLst>
                <a:latin typeface="Bookman Old Style" pitchFamily="18" charset="0"/>
              </a:rPr>
              <a:t>– </a:t>
            </a:r>
            <a:r>
              <a:rPr lang="en-US" sz="2400" b="1" dirty="0" smtClean="0">
                <a:solidFill>
                  <a:srgbClr val="080808"/>
                </a:solidFill>
                <a:effectLst>
                  <a:outerShdw blurRad="38100" dist="38100" dir="2700000" algn="tl">
                    <a:srgbClr val="000000">
                      <a:alpha val="43137"/>
                    </a:srgbClr>
                  </a:outerShdw>
                </a:effectLst>
                <a:latin typeface="Bookman Old Style" pitchFamily="18" charset="0"/>
              </a:rPr>
              <a:t>Not alphabetic acrostic</a:t>
            </a:r>
            <a:r>
              <a:rPr lang="en-US" sz="2400" b="1" dirty="0" smtClean="0">
                <a:effectLst>
                  <a:outerShdw blurRad="38100" dist="38100" dir="2700000" algn="tl">
                    <a:srgbClr val="000000">
                      <a:alpha val="43137"/>
                    </a:srgbClr>
                  </a:outerShdw>
                </a:effectLst>
                <a:latin typeface="Bookman Old Style" pitchFamily="18" charset="0"/>
              </a:rPr>
              <a:t>,  </a:t>
            </a:r>
            <a:r>
              <a:rPr lang="en-US" sz="2400" b="1" i="1" dirty="0" smtClean="0">
                <a:effectLst>
                  <a:outerShdw blurRad="38100" dist="38100" dir="2700000" algn="tl">
                    <a:srgbClr val="000000">
                      <a:alpha val="43137"/>
                    </a:srgbClr>
                  </a:outerShdw>
                </a:effectLst>
                <a:latin typeface="Bookman Old Style" pitchFamily="18" charset="0"/>
              </a:rPr>
              <a:t>but</a:t>
            </a:r>
            <a:r>
              <a:rPr lang="en-US" sz="2400" b="1" dirty="0" smtClean="0">
                <a:effectLst>
                  <a:outerShdw blurRad="38100" dist="38100" dir="2700000" algn="tl">
                    <a:srgbClr val="000000">
                      <a:alpha val="43137"/>
                    </a:srgbClr>
                  </a:outerShdw>
                </a:effectLst>
                <a:latin typeface="Bookman Old Style" pitchFamily="18" charset="0"/>
              </a:rPr>
              <a:t> has </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22</a:t>
            </a:r>
            <a:r>
              <a:rPr lang="en-US" sz="2400" b="1" dirty="0" smtClean="0">
                <a:effectLst>
                  <a:outerShdw blurRad="38100" dist="38100" dir="2700000" algn="tl">
                    <a:srgbClr val="000000">
                      <a:alpha val="43137"/>
                    </a:srgbClr>
                  </a:outerShdw>
                </a:effectLst>
                <a:latin typeface="Bookman Old Style" pitchFamily="18" charset="0"/>
              </a:rPr>
              <a:t> verses </a:t>
            </a:r>
          </a:p>
          <a:p>
            <a:pPr>
              <a:buClr>
                <a:srgbClr val="000000"/>
              </a:buClr>
            </a:pPr>
            <a:endParaRPr lang="en-US" sz="2400" b="1" dirty="0" smtClean="0">
              <a:effectLst>
                <a:outerShdw blurRad="38100" dist="38100" dir="2700000" algn="tl">
                  <a:srgbClr val="000000">
                    <a:alpha val="43137"/>
                  </a:srgbClr>
                </a:outerShdw>
              </a:effectLst>
              <a:latin typeface="Bookman Old Style" pitchFamily="18" charset="0"/>
            </a:endParaRPr>
          </a:p>
          <a:p>
            <a:pPr marL="342900" indent="-342900">
              <a:buClr>
                <a:srgbClr val="000000"/>
              </a:buClr>
              <a:buFont typeface="Wingdings" pitchFamily="2" charset="2"/>
              <a:buChar char="§"/>
            </a:pPr>
            <a:r>
              <a:rPr lang="en-US" sz="2400" b="1" dirty="0" smtClean="0">
                <a:effectLst>
                  <a:outerShdw blurRad="38100" dist="38100" dir="2700000" algn="tl">
                    <a:srgbClr val="000000">
                      <a:alpha val="43137"/>
                    </a:srgbClr>
                  </a:outerShdw>
                </a:effectLst>
                <a:latin typeface="Bookman Old Style" pitchFamily="18" charset="0"/>
              </a:rPr>
              <a:t>Each verse of </a:t>
            </a:r>
            <a:r>
              <a:rPr lang="en-US" sz="2400" b="1" dirty="0" err="1" smtClean="0">
                <a:solidFill>
                  <a:srgbClr val="00FFFF"/>
                </a:solidFill>
                <a:effectLst>
                  <a:outerShdw blurRad="38100" dist="38100" dir="2700000" algn="tl">
                    <a:srgbClr val="000000">
                      <a:alpha val="43137"/>
                    </a:srgbClr>
                  </a:outerShdw>
                </a:effectLst>
                <a:latin typeface="Bookman Old Style" pitchFamily="18" charset="0"/>
              </a:rPr>
              <a:t>Chps</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 1, 2, 3, 4  </a:t>
            </a:r>
            <a:r>
              <a:rPr lang="en-US" sz="2400" b="1" dirty="0" smtClean="0">
                <a:effectLst>
                  <a:outerShdw blurRad="38100" dist="38100" dir="2700000" algn="tl">
                    <a:srgbClr val="000000">
                      <a:alpha val="43137"/>
                    </a:srgbClr>
                  </a:outerShdw>
                </a:effectLst>
                <a:latin typeface="Bookman Old Style" pitchFamily="18" charset="0"/>
              </a:rPr>
              <a:t>begins with </a:t>
            </a:r>
            <a:r>
              <a:rPr lang="en-US" sz="2400" b="1" dirty="0" smtClean="0">
                <a:solidFill>
                  <a:srgbClr val="080808"/>
                </a:solidFill>
                <a:effectLst>
                  <a:outerShdw blurRad="38100" dist="38100" dir="2700000" algn="tl">
                    <a:srgbClr val="000000">
                      <a:alpha val="43137"/>
                    </a:srgbClr>
                  </a:outerShdw>
                </a:effectLst>
                <a:latin typeface="Bookman Old Style" pitchFamily="18" charset="0"/>
              </a:rPr>
              <a:t>a word </a:t>
            </a:r>
            <a:r>
              <a:rPr lang="en-US" sz="2400" b="1" dirty="0" smtClean="0">
                <a:effectLst>
                  <a:outerShdw blurRad="38100" dist="38100" dir="2700000" algn="tl">
                    <a:srgbClr val="000000">
                      <a:alpha val="43137"/>
                    </a:srgbClr>
                  </a:outerShdw>
                </a:effectLst>
                <a:latin typeface="Bookman Old Style" pitchFamily="18" charset="0"/>
              </a:rPr>
              <a:t>whose </a:t>
            </a:r>
            <a:r>
              <a:rPr lang="en-US" sz="2400" b="1" dirty="0" smtClean="0">
                <a:solidFill>
                  <a:srgbClr val="080808"/>
                </a:solidFill>
                <a:effectLst>
                  <a:outerShdw blurRad="38100" dist="38100" dir="2700000" algn="tl">
                    <a:srgbClr val="000000">
                      <a:alpha val="43137"/>
                    </a:srgbClr>
                  </a:outerShdw>
                </a:effectLst>
                <a:latin typeface="Bookman Old Style" pitchFamily="18" charset="0"/>
              </a:rPr>
              <a:t>initial consonant </a:t>
            </a:r>
            <a:r>
              <a:rPr lang="en-US" sz="2400" b="1" dirty="0" smtClean="0">
                <a:effectLst>
                  <a:outerShdw blurRad="38100" dist="38100" dir="2700000" algn="tl">
                    <a:srgbClr val="000000">
                      <a:alpha val="43137"/>
                    </a:srgbClr>
                  </a:outerShdw>
                </a:effectLst>
                <a:latin typeface="Bookman Old Style" pitchFamily="18" charset="0"/>
              </a:rPr>
              <a:t>is successively one of the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22</a:t>
            </a:r>
            <a:r>
              <a:rPr lang="en-US" sz="2400" b="1" dirty="0" smtClean="0">
                <a:effectLst>
                  <a:outerShdw blurRad="38100" dist="38100" dir="2700000" algn="tl">
                    <a:srgbClr val="000000">
                      <a:alpha val="43137"/>
                    </a:srgbClr>
                  </a:outerShdw>
                </a:effectLst>
                <a:latin typeface="Bookman Old Style" pitchFamily="18" charset="0"/>
              </a:rPr>
              <a:t> letters of the Hebrew alphabet              </a:t>
            </a:r>
            <a:endParaRPr lang="en-US" sz="2400" b="1" dirty="0">
              <a:effectLst>
                <a:outerShdw blurRad="38100" dist="38100" dir="2700000" algn="tl">
                  <a:srgbClr val="000000">
                    <a:alpha val="43137"/>
                  </a:srgbClr>
                </a:outerShdw>
              </a:effectLst>
              <a:latin typeface="Bookman Old Style"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Documents and Settings\HP_Administrator\My Documents\COLINS\GRAPHICS\ISRAEL\Wailing wall 1.jpg"/>
          <p:cNvPicPr>
            <a:picLocks noChangeAspect="1" noChangeArrowheads="1"/>
          </p:cNvPicPr>
          <p:nvPr/>
        </p:nvPicPr>
        <p:blipFill>
          <a:blip r:embed="rId3">
            <a:lum contrast="10000"/>
          </a:blip>
          <a:srcRect/>
          <a:stretch>
            <a:fillRect/>
          </a:stretch>
        </p:blipFill>
        <p:spPr bwMode="auto">
          <a:xfrm>
            <a:off x="0" y="1066800"/>
            <a:ext cx="1828800" cy="2623653"/>
          </a:xfrm>
          <a:prstGeom prst="rect">
            <a:avLst/>
          </a:prstGeom>
          <a:ln>
            <a:noFill/>
          </a:ln>
          <a:effectLst>
            <a:softEdge rad="112500"/>
          </a:effectLst>
        </p:spPr>
      </p:pic>
      <p:pic>
        <p:nvPicPr>
          <p:cNvPr id="82945" name="Picture 1"/>
          <p:cNvPicPr>
            <a:picLocks noChangeAspect="1" noChangeArrowheads="1"/>
          </p:cNvPicPr>
          <p:nvPr/>
        </p:nvPicPr>
        <p:blipFill>
          <a:blip r:embed="rId4">
            <a:clrChange>
              <a:clrFrom>
                <a:srgbClr val="FFFFFF"/>
              </a:clrFrom>
              <a:clrTo>
                <a:srgbClr val="FFFFFF">
                  <a:alpha val="0"/>
                </a:srgbClr>
              </a:clrTo>
            </a:clrChange>
            <a:lum contrast="10000"/>
          </a:blip>
          <a:srcRect/>
          <a:stretch>
            <a:fillRect/>
          </a:stretch>
        </p:blipFill>
        <p:spPr bwMode="auto">
          <a:xfrm>
            <a:off x="7086600" y="1143000"/>
            <a:ext cx="2174110" cy="2667001"/>
          </a:xfrm>
          <a:prstGeom prst="ellipse">
            <a:avLst/>
          </a:prstGeom>
          <a:ln>
            <a:noFill/>
          </a:ln>
          <a:effectLst>
            <a:softEdge rad="112500"/>
          </a:effectLst>
        </p:spPr>
      </p:pic>
      <p:sp>
        <p:nvSpPr>
          <p:cNvPr id="2" name="TextBox 1"/>
          <p:cNvSpPr txBox="1"/>
          <p:nvPr/>
        </p:nvSpPr>
        <p:spPr>
          <a:xfrm>
            <a:off x="76200" y="3810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1433512" y="1828800"/>
            <a:ext cx="6276975"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sp>
        <p:nvSpPr>
          <p:cNvPr id="8" name="Rectangle 7"/>
          <p:cNvSpPr/>
          <p:nvPr/>
        </p:nvSpPr>
        <p:spPr>
          <a:xfrm>
            <a:off x="47625" y="3619500"/>
            <a:ext cx="9058275" cy="3046988"/>
          </a:xfrm>
          <a:prstGeom prst="rect">
            <a:avLst/>
          </a:prstGeom>
        </p:spPr>
        <p:txBody>
          <a:bodyPr wrap="square">
            <a:spAutoFit/>
          </a:bodyPr>
          <a:lstStyle/>
          <a:p>
            <a:r>
              <a:rPr lang="en-US" sz="2400" b="1" dirty="0" smtClean="0">
                <a:effectLst>
                  <a:outerShdw blurRad="38100" dist="38100" dir="2700000" algn="tl">
                    <a:srgbClr val="000000">
                      <a:alpha val="43137"/>
                    </a:srgbClr>
                  </a:outerShdw>
                </a:effectLst>
              </a:rPr>
              <a:t>The </a:t>
            </a:r>
            <a:r>
              <a:rPr lang="en-US" sz="2400" b="1" dirty="0" smtClean="0">
                <a:solidFill>
                  <a:schemeClr val="accent1">
                    <a:lumMod val="50000"/>
                    <a:lumOff val="50000"/>
                  </a:schemeClr>
                </a:solidFill>
                <a:effectLst>
                  <a:outerShdw blurRad="38100" dist="38100" dir="2700000" algn="tl">
                    <a:srgbClr val="000000">
                      <a:alpha val="43137"/>
                    </a:srgbClr>
                  </a:outerShdw>
                </a:effectLst>
              </a:rPr>
              <a:t>ninth day of </a:t>
            </a:r>
            <a:r>
              <a:rPr lang="en-US" sz="2400" b="1" dirty="0" err="1" smtClean="0">
                <a:solidFill>
                  <a:schemeClr val="accent1">
                    <a:lumMod val="50000"/>
                    <a:lumOff val="50000"/>
                  </a:schemeClr>
                </a:solidFill>
                <a:effectLst>
                  <a:outerShdw blurRad="38100" dist="38100" dir="2700000" algn="tl">
                    <a:srgbClr val="000000">
                      <a:alpha val="43137"/>
                    </a:srgbClr>
                  </a:outerShdw>
                </a:effectLst>
              </a:rPr>
              <a:t>Ab</a:t>
            </a:r>
            <a:r>
              <a:rPr lang="en-US" sz="2400" b="1" dirty="0" smtClean="0">
                <a:solidFill>
                  <a:schemeClr val="accent1">
                    <a:lumMod val="50000"/>
                    <a:lumOff val="50000"/>
                  </a:schemeClr>
                </a:solidFill>
                <a:effectLst>
                  <a:outerShdw blurRad="38100" dist="38100" dir="2700000" algn="tl">
                    <a:srgbClr val="000000">
                      <a:alpha val="43137"/>
                    </a:srgbClr>
                  </a:outerShdw>
                </a:effectLst>
              </a:rPr>
              <a:t> (July),  </a:t>
            </a:r>
            <a:r>
              <a:rPr lang="en-US" sz="2400" b="1" dirty="0" smtClean="0">
                <a:effectLst>
                  <a:outerShdw blurRad="38100" dist="38100" dir="2700000" algn="tl">
                    <a:srgbClr val="000000">
                      <a:alpha val="43137"/>
                    </a:srgbClr>
                  </a:outerShdw>
                </a:effectLst>
              </a:rPr>
              <a:t>is a fast commemorating the </a:t>
            </a:r>
            <a:r>
              <a:rPr lang="en-US" sz="2400" b="1" dirty="0" smtClean="0">
                <a:solidFill>
                  <a:srgbClr val="000000"/>
                </a:solidFill>
                <a:effectLst>
                  <a:outerShdw blurRad="38100" dist="38100" dir="2700000" algn="tl">
                    <a:srgbClr val="000000">
                      <a:alpha val="43137"/>
                    </a:srgbClr>
                  </a:outerShdw>
                </a:effectLst>
              </a:rPr>
              <a:t>destruction of the Temple by the Emperor Titus in 70 AD</a:t>
            </a:r>
            <a:r>
              <a:rPr lang="en-US" sz="2400" b="1" dirty="0" smtClean="0">
                <a:effectLst>
                  <a:outerShdw blurRad="38100" dist="38100" dir="2700000" algn="tl">
                    <a:srgbClr val="000000">
                      <a:alpha val="43137"/>
                    </a:srgbClr>
                  </a:outerShdw>
                </a:effectLst>
              </a:rPr>
              <a:t>.</a:t>
            </a:r>
          </a:p>
          <a:p>
            <a:endParaRPr lang="en-US" sz="2400" b="1" dirty="0" smtClean="0">
              <a:effectLst>
                <a:outerShdw blurRad="38100" dist="38100" dir="2700000" algn="tl">
                  <a:srgbClr val="000000">
                    <a:alpha val="43137"/>
                  </a:srgbClr>
                </a:outerShdw>
              </a:effectLst>
            </a:endParaRPr>
          </a:p>
          <a:p>
            <a:r>
              <a:rPr lang="en-US" sz="2400" b="1" dirty="0" smtClean="0">
                <a:effectLst>
                  <a:outerShdw blurRad="38100" dist="38100" dir="2700000" algn="tl">
                    <a:srgbClr val="000000">
                      <a:alpha val="43137"/>
                    </a:srgbClr>
                  </a:outerShdw>
                </a:effectLst>
              </a:rPr>
              <a:t>Jews typically go to the city walls of Jerusalem, in particular, to the </a:t>
            </a:r>
            <a:r>
              <a:rPr lang="en-US" sz="2400" b="1" dirty="0" smtClean="0">
                <a:solidFill>
                  <a:srgbClr val="000000"/>
                </a:solidFill>
                <a:effectLst>
                  <a:outerShdw blurRad="38100" dist="38100" dir="2700000" algn="tl">
                    <a:srgbClr val="000000">
                      <a:alpha val="43137"/>
                    </a:srgbClr>
                  </a:outerShdw>
                </a:effectLst>
              </a:rPr>
              <a:t>“Wailing Wall”.   </a:t>
            </a:r>
            <a:r>
              <a:rPr lang="en-US" sz="2400" b="1" dirty="0" smtClean="0">
                <a:effectLst>
                  <a:outerShdw blurRad="38100" dist="38100" dir="2700000" algn="tl">
                    <a:srgbClr val="000000">
                      <a:alpha val="43137"/>
                    </a:srgbClr>
                  </a:outerShdw>
                </a:effectLst>
              </a:rPr>
              <a:t>Along with some relevant Psalms, the </a:t>
            </a:r>
            <a:r>
              <a:rPr lang="en-US" sz="2400" b="1" dirty="0" smtClean="0">
                <a:solidFill>
                  <a:srgbClr val="000000"/>
                </a:solidFill>
                <a:effectLst>
                  <a:outerShdw blurRad="38100" dist="38100" dir="2700000" algn="tl">
                    <a:srgbClr val="000000">
                      <a:alpha val="43137"/>
                    </a:srgbClr>
                  </a:outerShdw>
                </a:effectLst>
              </a:rPr>
              <a:t>5 chapters of Lamentations  </a:t>
            </a:r>
            <a:r>
              <a:rPr lang="en-US" sz="2400" b="1" dirty="0" smtClean="0">
                <a:effectLst>
                  <a:outerShdw blurRad="38100" dist="38100" dir="2700000" algn="tl">
                    <a:srgbClr val="000000">
                      <a:alpha val="43137"/>
                    </a:srgbClr>
                  </a:outerShdw>
                </a:effectLst>
              </a:rPr>
              <a:t>are read – while the same readings are a typically part of synagogue services in many parts of the world on that day. </a:t>
            </a:r>
            <a:endParaRPr lang="en-US" sz="2400" b="1"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104775"/>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1219200" y="1143000"/>
            <a:ext cx="64389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pic>
        <p:nvPicPr>
          <p:cNvPr id="82945" name="Picture 1"/>
          <p:cNvPicPr>
            <a:picLocks noChangeAspect="1" noChangeArrowheads="1"/>
          </p:cNvPicPr>
          <p:nvPr/>
        </p:nvPicPr>
        <p:blipFill>
          <a:blip r:embed="rId3" cstate="print">
            <a:clrChange>
              <a:clrFrom>
                <a:srgbClr val="FFFFFF"/>
              </a:clrFrom>
              <a:clrTo>
                <a:srgbClr val="FFFFFF">
                  <a:alpha val="0"/>
                </a:srgbClr>
              </a:clrTo>
            </a:clrChange>
            <a:lum bright="10000" contrast="10000"/>
          </a:blip>
          <a:srcRect/>
          <a:stretch>
            <a:fillRect/>
          </a:stretch>
        </p:blipFill>
        <p:spPr bwMode="auto">
          <a:xfrm>
            <a:off x="7467600" y="533400"/>
            <a:ext cx="1524000" cy="1868214"/>
          </a:xfrm>
          <a:prstGeom prst="ellipse">
            <a:avLst/>
          </a:prstGeom>
          <a:ln>
            <a:noFill/>
          </a:ln>
          <a:effectLst>
            <a:softEdge rad="112500"/>
          </a:effectLst>
        </p:spPr>
      </p:pic>
      <p:sp>
        <p:nvSpPr>
          <p:cNvPr id="6" name="TextBox 5"/>
          <p:cNvSpPr txBox="1"/>
          <p:nvPr/>
        </p:nvSpPr>
        <p:spPr>
          <a:xfrm>
            <a:off x="0" y="2057400"/>
            <a:ext cx="9144000" cy="4708981"/>
          </a:xfrm>
          <a:prstGeom prst="rect">
            <a:avLst/>
          </a:prstGeom>
          <a:noFill/>
        </p:spPr>
        <p:txBody>
          <a:bodyPr wrap="square" rtlCol="0">
            <a:spAutoFit/>
          </a:bodyPr>
          <a:lstStyle/>
          <a:p>
            <a:pPr>
              <a:buClr>
                <a:srgbClr val="00FFFF"/>
              </a:buClr>
              <a:buFont typeface="Wingdings" pitchFamily="2" charset="2"/>
              <a:buChar char="q"/>
            </a:pPr>
            <a:r>
              <a:rPr lang="en-US" sz="2000" b="1" dirty="0" smtClean="0">
                <a:effectLst>
                  <a:outerShdw blurRad="38100" dist="38100" dir="2700000" algn="tl">
                    <a:srgbClr val="000000">
                      <a:alpha val="43137"/>
                    </a:srgbClr>
                  </a:outerShdw>
                </a:effectLst>
              </a:rPr>
              <a:t>  </a:t>
            </a:r>
            <a:r>
              <a:rPr lang="en-US" sz="2000" b="1" dirty="0" smtClean="0">
                <a:solidFill>
                  <a:srgbClr val="000000"/>
                </a:solidFill>
                <a:effectLst>
                  <a:outerShdw blurRad="38100" dist="38100" dir="2700000" algn="tl">
                    <a:srgbClr val="000000">
                      <a:alpha val="43137"/>
                    </a:srgbClr>
                  </a:outerShdw>
                </a:effectLst>
              </a:rPr>
              <a:t>Chapter 1:  </a:t>
            </a:r>
            <a:r>
              <a:rPr lang="en-US" sz="2000" b="1" dirty="0" smtClean="0">
                <a:effectLst>
                  <a:outerShdw blurRad="38100" dist="38100" dir="2700000" algn="tl">
                    <a:srgbClr val="000000">
                      <a:alpha val="43137"/>
                    </a:srgbClr>
                  </a:outerShdw>
                </a:effectLst>
              </a:rPr>
              <a:t>The Affliction of Jerusalem:  “There is none to comfort her”</a:t>
            </a:r>
          </a:p>
          <a:p>
            <a:pPr lvl="1">
              <a:buClr>
                <a:srgbClr val="00FFFF"/>
              </a:buClr>
              <a:buFont typeface="Arial" pitchFamily="34" charset="0"/>
              <a:buChar char="•"/>
            </a:pPr>
            <a:r>
              <a:rPr lang="en-US" sz="2000" b="1" dirty="0" smtClean="0">
                <a:effectLst>
                  <a:outerShdw blurRad="38100" dist="38100" dir="2700000" algn="tl">
                    <a:srgbClr val="000000">
                      <a:alpha val="43137"/>
                    </a:srgbClr>
                  </a:outerShdw>
                </a:effectLst>
              </a:rPr>
              <a:t>  </a:t>
            </a:r>
            <a:r>
              <a:rPr lang="en-US" sz="2000" b="1" dirty="0" smtClean="0">
                <a:solidFill>
                  <a:srgbClr val="FFFF00"/>
                </a:solidFill>
                <a:effectLst>
                  <a:outerShdw blurRad="38100" dist="38100" dir="2700000" algn="tl">
                    <a:srgbClr val="000000">
                      <a:alpha val="43137"/>
                    </a:srgbClr>
                  </a:outerShdw>
                </a:effectLst>
              </a:rPr>
              <a:t>1: 20 – 22    </a:t>
            </a:r>
            <a:r>
              <a:rPr lang="en-US" sz="2000" b="1" dirty="0" smtClean="0">
                <a:solidFill>
                  <a:srgbClr val="00FFFF"/>
                </a:solidFill>
                <a:effectLst>
                  <a:outerShdw blurRad="38100" dist="38100" dir="2700000" algn="tl">
                    <a:srgbClr val="000000">
                      <a:alpha val="43137"/>
                    </a:srgbClr>
                  </a:outerShdw>
                </a:effectLst>
              </a:rPr>
              <a:t>Jerusalem’s  Prayer</a:t>
            </a:r>
          </a:p>
          <a:p>
            <a:pPr>
              <a:buClr>
                <a:srgbClr val="00FFFF"/>
              </a:buClr>
            </a:pPr>
            <a:endParaRPr lang="en-US" sz="2000" b="1" dirty="0" smtClean="0">
              <a:effectLst>
                <a:outerShdw blurRad="38100" dist="38100" dir="2700000" algn="tl">
                  <a:srgbClr val="000000">
                    <a:alpha val="43137"/>
                  </a:srgbClr>
                </a:outerShdw>
              </a:effectLst>
            </a:endParaRPr>
          </a:p>
          <a:p>
            <a:pPr>
              <a:buClr>
                <a:srgbClr val="00FFFF"/>
              </a:buClr>
              <a:buFont typeface="Wingdings" pitchFamily="2" charset="2"/>
              <a:buChar char="q"/>
            </a:pPr>
            <a:r>
              <a:rPr lang="en-US" sz="2000" b="1" dirty="0" smtClean="0">
                <a:effectLst>
                  <a:outerShdw blurRad="38100" dist="38100" dir="2700000" algn="tl">
                    <a:srgbClr val="000000">
                      <a:alpha val="43137"/>
                    </a:srgbClr>
                  </a:outerShdw>
                </a:effectLst>
              </a:rPr>
              <a:t>  </a:t>
            </a:r>
            <a:r>
              <a:rPr lang="en-US" sz="2000" b="1" dirty="0" smtClean="0">
                <a:solidFill>
                  <a:srgbClr val="000000"/>
                </a:solidFill>
                <a:effectLst>
                  <a:outerShdw blurRad="38100" dist="38100" dir="2700000" algn="tl">
                    <a:srgbClr val="000000">
                      <a:alpha val="43137"/>
                    </a:srgbClr>
                  </a:outerShdw>
                </a:effectLst>
              </a:rPr>
              <a:t>Chapter 2:  </a:t>
            </a:r>
            <a:r>
              <a:rPr lang="en-US" sz="2000" b="1" dirty="0" smtClean="0">
                <a:effectLst>
                  <a:outerShdw blurRad="38100" dist="38100" dir="2700000" algn="tl">
                    <a:srgbClr val="000000">
                      <a:alpha val="43137"/>
                    </a:srgbClr>
                  </a:outerShdw>
                </a:effectLst>
              </a:rPr>
              <a:t>The Source of the Affliction:   “Yahweh hath done this”</a:t>
            </a:r>
          </a:p>
          <a:p>
            <a:pPr lvl="1" defTabSz="685800">
              <a:buClr>
                <a:srgbClr val="00FFFF"/>
              </a:buClr>
              <a:buFont typeface="Arial" pitchFamily="34" charset="0"/>
              <a:buChar char="•"/>
            </a:pPr>
            <a:r>
              <a:rPr lang="en-US" sz="2000" b="1" dirty="0" smtClean="0">
                <a:effectLst>
                  <a:outerShdw blurRad="38100" dist="38100" dir="2700000" algn="tl">
                    <a:srgbClr val="000000">
                      <a:alpha val="43137"/>
                    </a:srgbClr>
                  </a:outerShdw>
                </a:effectLst>
              </a:rPr>
              <a:t>	</a:t>
            </a:r>
            <a:r>
              <a:rPr lang="en-US" sz="2000" b="1" dirty="0" smtClean="0">
                <a:solidFill>
                  <a:srgbClr val="FFFF00"/>
                </a:solidFill>
                <a:effectLst>
                  <a:outerShdw blurRad="38100" dist="38100" dir="2700000" algn="tl">
                    <a:srgbClr val="000000">
                      <a:alpha val="43137"/>
                    </a:srgbClr>
                  </a:outerShdw>
                </a:effectLst>
              </a:rPr>
              <a:t>2: 18 – 22 </a:t>
            </a:r>
            <a:r>
              <a:rPr lang="en-US" sz="2000" b="1" dirty="0" smtClean="0">
                <a:effectLst>
                  <a:outerShdw blurRad="38100" dist="38100" dir="2700000" algn="tl">
                    <a:srgbClr val="000000">
                      <a:alpha val="43137"/>
                    </a:srgbClr>
                  </a:outerShdw>
                </a:effectLst>
              </a:rPr>
              <a:t>   </a:t>
            </a:r>
            <a:r>
              <a:rPr lang="en-US" sz="2000" b="1" dirty="0" smtClean="0">
                <a:solidFill>
                  <a:srgbClr val="00FFFF"/>
                </a:solidFill>
                <a:effectLst>
                  <a:outerShdw blurRad="38100" dist="38100" dir="2700000" algn="tl">
                    <a:srgbClr val="000000">
                      <a:alpha val="43137"/>
                    </a:srgbClr>
                  </a:outerShdw>
                </a:effectLst>
              </a:rPr>
              <a:t>Jerusalem’s  Prayer</a:t>
            </a:r>
          </a:p>
          <a:p>
            <a:pPr>
              <a:buClr>
                <a:srgbClr val="00FFFF"/>
              </a:buClr>
            </a:pPr>
            <a:endParaRPr lang="en-US" sz="2000" b="1" dirty="0" smtClean="0">
              <a:effectLst>
                <a:outerShdw blurRad="38100" dist="38100" dir="2700000" algn="tl">
                  <a:srgbClr val="000000">
                    <a:alpha val="43137"/>
                  </a:srgbClr>
                </a:outerShdw>
              </a:effectLst>
            </a:endParaRPr>
          </a:p>
          <a:p>
            <a:pPr defTabSz="400050">
              <a:buClr>
                <a:srgbClr val="00FFFF"/>
              </a:buClr>
              <a:buFont typeface="Wingdings" pitchFamily="2" charset="2"/>
              <a:buChar char="q"/>
            </a:pPr>
            <a:r>
              <a:rPr lang="en-US" sz="2000" b="1" dirty="0" smtClean="0">
                <a:effectLst>
                  <a:outerShdw blurRad="38100" dist="38100" dir="2700000" algn="tl">
                    <a:srgbClr val="000000">
                      <a:alpha val="43137"/>
                    </a:srgbClr>
                  </a:outerShdw>
                </a:effectLst>
              </a:rPr>
              <a:t>  </a:t>
            </a:r>
            <a:r>
              <a:rPr lang="en-US" sz="2000" b="1" dirty="0" smtClean="0">
                <a:solidFill>
                  <a:srgbClr val="000000"/>
                </a:solidFill>
                <a:effectLst>
                  <a:outerShdw blurRad="38100" dist="38100" dir="2700000" algn="tl">
                    <a:srgbClr val="000000">
                      <a:alpha val="43137"/>
                    </a:srgbClr>
                  </a:outerShdw>
                </a:effectLst>
              </a:rPr>
              <a:t>Chapter 3:  </a:t>
            </a:r>
            <a:r>
              <a:rPr lang="en-US" sz="2000" b="1" dirty="0" smtClean="0">
                <a:effectLst>
                  <a:outerShdw blurRad="38100" dist="38100" dir="2700000" algn="tl">
                    <a:srgbClr val="000000">
                      <a:alpha val="43137"/>
                    </a:srgbClr>
                  </a:outerShdw>
                </a:effectLst>
              </a:rPr>
              <a:t>Renewed Hope in Affliction:   “Wherefore doth a living man 			              complain?”</a:t>
            </a:r>
          </a:p>
          <a:p>
            <a:pPr lvl="1" defTabSz="685800">
              <a:buClr>
                <a:srgbClr val="00FFFF"/>
              </a:buClr>
              <a:buFont typeface="Arial" pitchFamily="34" charset="0"/>
              <a:buChar char="•"/>
            </a:pPr>
            <a:r>
              <a:rPr lang="en-US" sz="2000" b="1" dirty="0" smtClean="0">
                <a:effectLst>
                  <a:outerShdw blurRad="38100" dist="38100" dir="2700000" algn="tl">
                    <a:srgbClr val="000000">
                      <a:alpha val="43137"/>
                    </a:srgbClr>
                  </a:outerShdw>
                </a:effectLst>
              </a:rPr>
              <a:t>  </a:t>
            </a:r>
            <a:r>
              <a:rPr lang="en-US" sz="2000" b="1" dirty="0" smtClean="0">
                <a:solidFill>
                  <a:srgbClr val="FFFF00"/>
                </a:solidFill>
                <a:effectLst>
                  <a:outerShdw blurRad="38100" dist="38100" dir="2700000" algn="tl">
                    <a:srgbClr val="000000">
                      <a:alpha val="43137"/>
                    </a:srgbClr>
                  </a:outerShdw>
                </a:effectLst>
              </a:rPr>
              <a:t>3: 42 – 66</a:t>
            </a:r>
            <a:r>
              <a:rPr lang="en-US" sz="2000" b="1" dirty="0" smtClean="0">
                <a:effectLst>
                  <a:outerShdw blurRad="38100" dist="38100" dir="2700000" algn="tl">
                    <a:srgbClr val="000000">
                      <a:alpha val="43137"/>
                    </a:srgbClr>
                  </a:outerShdw>
                </a:effectLst>
              </a:rPr>
              <a:t>    </a:t>
            </a:r>
            <a:r>
              <a:rPr lang="en-US" sz="2000" b="1" dirty="0" smtClean="0">
                <a:solidFill>
                  <a:srgbClr val="00FFFF"/>
                </a:solidFill>
                <a:effectLst>
                  <a:outerShdw blurRad="38100" dist="38100" dir="2700000" algn="tl">
                    <a:srgbClr val="000000">
                      <a:alpha val="43137"/>
                    </a:srgbClr>
                  </a:outerShdw>
                </a:effectLst>
              </a:rPr>
              <a:t>Personal  Prayer</a:t>
            </a:r>
          </a:p>
          <a:p>
            <a:pPr>
              <a:buClr>
                <a:srgbClr val="00FFFF"/>
              </a:buClr>
            </a:pPr>
            <a:endParaRPr lang="en-US" sz="2000" b="1" dirty="0" smtClean="0">
              <a:effectLst>
                <a:outerShdw blurRad="38100" dist="38100" dir="2700000" algn="tl">
                  <a:srgbClr val="000000">
                    <a:alpha val="43137"/>
                  </a:srgbClr>
                </a:outerShdw>
              </a:effectLst>
            </a:endParaRPr>
          </a:p>
          <a:p>
            <a:pPr>
              <a:buClr>
                <a:srgbClr val="00FFFF"/>
              </a:buClr>
              <a:buFont typeface="Wingdings" pitchFamily="2" charset="2"/>
              <a:buChar char="q"/>
            </a:pPr>
            <a:r>
              <a:rPr lang="en-US" sz="2000" b="1" dirty="0" smtClean="0">
                <a:effectLst>
                  <a:outerShdw blurRad="38100" dist="38100" dir="2700000" algn="tl">
                    <a:srgbClr val="000000">
                      <a:alpha val="43137"/>
                    </a:srgbClr>
                  </a:outerShdw>
                </a:effectLst>
              </a:rPr>
              <a:t>  </a:t>
            </a:r>
            <a:r>
              <a:rPr lang="en-US" sz="2000" b="1" dirty="0" smtClean="0">
                <a:solidFill>
                  <a:srgbClr val="000000"/>
                </a:solidFill>
                <a:effectLst>
                  <a:outerShdw blurRad="38100" dist="38100" dir="2700000" algn="tl">
                    <a:srgbClr val="000000">
                      <a:alpha val="43137"/>
                    </a:srgbClr>
                  </a:outerShdw>
                </a:effectLst>
              </a:rPr>
              <a:t>Chapter 4:  </a:t>
            </a:r>
            <a:r>
              <a:rPr lang="en-US" sz="2000" b="1" dirty="0" smtClean="0">
                <a:effectLst>
                  <a:outerShdw blurRad="38100" dist="38100" dir="2700000" algn="tl">
                    <a:srgbClr val="000000">
                      <a:alpha val="43137"/>
                    </a:srgbClr>
                  </a:outerShdw>
                </a:effectLst>
              </a:rPr>
              <a:t>The Reason for Affliction:   “For the sins of her prophets…”</a:t>
            </a:r>
          </a:p>
          <a:p>
            <a:pPr>
              <a:buClr>
                <a:srgbClr val="00FFFF"/>
              </a:buClr>
            </a:pPr>
            <a:endParaRPr lang="en-US" sz="2000" b="1" dirty="0" smtClean="0">
              <a:effectLst>
                <a:outerShdw blurRad="38100" dist="38100" dir="2700000" algn="tl">
                  <a:srgbClr val="000000">
                    <a:alpha val="43137"/>
                  </a:srgbClr>
                </a:outerShdw>
              </a:effectLst>
            </a:endParaRPr>
          </a:p>
          <a:p>
            <a:pPr marL="342900" indent="-342900" defTabSz="1771650">
              <a:buClr>
                <a:srgbClr val="00FFFF"/>
              </a:buClr>
              <a:buFont typeface="Wingdings" pitchFamily="2" charset="2"/>
              <a:buChar char="q"/>
            </a:pPr>
            <a:r>
              <a:rPr lang="en-US" sz="2000" b="1" dirty="0" smtClean="0">
                <a:solidFill>
                  <a:srgbClr val="000000"/>
                </a:solidFill>
                <a:effectLst>
                  <a:outerShdw blurRad="38100" dist="38100" dir="2700000" algn="tl">
                    <a:srgbClr val="000000">
                      <a:alpha val="43137"/>
                    </a:srgbClr>
                  </a:outerShdw>
                </a:effectLst>
              </a:rPr>
              <a:t>Chapter 5:  </a:t>
            </a:r>
            <a:r>
              <a:rPr lang="en-US" sz="2000" b="1" dirty="0" smtClean="0">
                <a:solidFill>
                  <a:srgbClr val="00FFFF"/>
                </a:solidFill>
                <a:effectLst>
                  <a:outerShdw blurRad="38100" dist="38100" dir="2700000" algn="tl">
                    <a:srgbClr val="000000">
                      <a:alpha val="43137"/>
                    </a:srgbClr>
                  </a:outerShdw>
                </a:effectLst>
              </a:rPr>
              <a:t>Prayer </a:t>
            </a:r>
            <a:r>
              <a:rPr lang="en-US" sz="2000" b="1" dirty="0" smtClean="0">
                <a:effectLst>
                  <a:outerShdw blurRad="38100" dist="38100" dir="2700000" algn="tl">
                    <a:srgbClr val="000000">
                      <a:alpha val="43137"/>
                    </a:srgbClr>
                  </a:outerShdw>
                </a:effectLst>
              </a:rPr>
              <a:t> for Deliverance from Affliction:  “Behold our       		reproach”</a:t>
            </a:r>
          </a:p>
          <a:p>
            <a:pPr marL="342900" indent="-342900" defTabSz="1771650">
              <a:buClr>
                <a:srgbClr val="00FFFF"/>
              </a:buClr>
            </a:pPr>
            <a:r>
              <a:rPr lang="en-US" sz="1400" dirty="0" smtClean="0">
                <a:solidFill>
                  <a:srgbClr val="000000"/>
                </a:solidFill>
              </a:rPr>
              <a:t>                                                                                                                           **“</a:t>
            </a:r>
            <a:r>
              <a:rPr lang="en-US" sz="1400" u="sng" dirty="0" smtClean="0">
                <a:solidFill>
                  <a:srgbClr val="000000"/>
                </a:solidFill>
              </a:rPr>
              <a:t>Lamentations</a:t>
            </a:r>
            <a:r>
              <a:rPr lang="en-US" sz="1400" dirty="0" smtClean="0">
                <a:solidFill>
                  <a:srgbClr val="000000"/>
                </a:solidFill>
              </a:rPr>
              <a:t>”,  bre. G.B., T.H.</a:t>
            </a:r>
            <a:endParaRPr lang="en-US" sz="1400" dirty="0">
              <a:solidFill>
                <a:srgbClr val="000000"/>
              </a:solidFill>
            </a:endParaRPr>
          </a:p>
        </p:txBody>
      </p:sp>
      <p:pic>
        <p:nvPicPr>
          <p:cNvPr id="143362" name="Picture 2" descr="C:\Documents and Settings\HP_Administrator\My Documents\COLINS\GRAPHICS\BIBLE PICS\Bible Scroll.jpg"/>
          <p:cNvPicPr>
            <a:picLocks noChangeAspect="1" noChangeArrowheads="1"/>
          </p:cNvPicPr>
          <p:nvPr/>
        </p:nvPicPr>
        <p:blipFill>
          <a:blip r:embed="rId4"/>
          <a:srcRect/>
          <a:stretch>
            <a:fillRect/>
          </a:stretch>
        </p:blipFill>
        <p:spPr bwMode="auto">
          <a:xfrm>
            <a:off x="57150" y="666750"/>
            <a:ext cx="1076528" cy="1524000"/>
          </a:xfrm>
          <a:prstGeom prst="rect">
            <a:avLst/>
          </a:prstGeom>
          <a:ln>
            <a:noFill/>
          </a:ln>
          <a:effectLst>
            <a:softEdge rad="112500"/>
          </a:effectLst>
        </p:spPr>
      </p:pic>
      <p:sp>
        <p:nvSpPr>
          <p:cNvPr id="7" name="Rectangle 6"/>
          <p:cNvSpPr/>
          <p:nvPr/>
        </p:nvSpPr>
        <p:spPr>
          <a:xfrm>
            <a:off x="0" y="3886200"/>
            <a:ext cx="9144000" cy="1143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6" descr="http://www.revelation-today.com/JerusDestr01.jpg"/>
          <p:cNvPicPr>
            <a:picLocks noChangeAspect="1" noChangeArrowheads="1"/>
          </p:cNvPicPr>
          <p:nvPr/>
        </p:nvPicPr>
        <p:blipFill>
          <a:blip r:embed="rId3">
            <a:lum contrast="30000"/>
          </a:blip>
          <a:srcRect/>
          <a:stretch>
            <a:fillRect/>
          </a:stretch>
        </p:blipFill>
        <p:spPr bwMode="auto">
          <a:xfrm>
            <a:off x="3733800" y="1600200"/>
            <a:ext cx="3593691" cy="2590800"/>
          </a:xfrm>
          <a:prstGeom prst="rect">
            <a:avLst/>
          </a:prstGeom>
          <a:ln>
            <a:noFill/>
          </a:ln>
          <a:effectLst>
            <a:softEdge rad="112500"/>
          </a:effectLst>
        </p:spPr>
      </p:pic>
      <p:sp>
        <p:nvSpPr>
          <p:cNvPr id="2" name="TextBox 1"/>
          <p:cNvSpPr txBox="1"/>
          <p:nvPr/>
        </p:nvSpPr>
        <p:spPr>
          <a:xfrm>
            <a:off x="76200" y="104775"/>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1433512" y="914400"/>
            <a:ext cx="6276975"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pic>
        <p:nvPicPr>
          <p:cNvPr id="82945" name="Picture 1"/>
          <p:cNvPicPr>
            <a:picLocks noChangeAspect="1" noChangeArrowheads="1"/>
          </p:cNvPicPr>
          <p:nvPr/>
        </p:nvPicPr>
        <p:blipFill>
          <a:blip r:embed="rId4" cstate="print">
            <a:clrChange>
              <a:clrFrom>
                <a:srgbClr val="FFFFFF"/>
              </a:clrFrom>
              <a:clrTo>
                <a:srgbClr val="FFFFFF">
                  <a:alpha val="0"/>
                </a:srgbClr>
              </a:clrTo>
            </a:clrChange>
            <a:lum contrast="10000"/>
          </a:blip>
          <a:srcRect/>
          <a:stretch>
            <a:fillRect/>
          </a:stretch>
        </p:blipFill>
        <p:spPr bwMode="auto">
          <a:xfrm>
            <a:off x="7315200" y="5088189"/>
            <a:ext cx="1600200" cy="1961625"/>
          </a:xfrm>
          <a:prstGeom prst="ellipse">
            <a:avLst/>
          </a:prstGeom>
          <a:ln>
            <a:noFill/>
          </a:ln>
          <a:effectLst>
            <a:softEdge rad="112500"/>
          </a:effectLst>
        </p:spPr>
      </p:pic>
      <p:sp>
        <p:nvSpPr>
          <p:cNvPr id="6" name="Rectangle 5"/>
          <p:cNvSpPr/>
          <p:nvPr/>
        </p:nvSpPr>
        <p:spPr>
          <a:xfrm>
            <a:off x="457200" y="4114800"/>
            <a:ext cx="8534400" cy="1569660"/>
          </a:xfrm>
          <a:prstGeom prst="rect">
            <a:avLst/>
          </a:prstGeom>
        </p:spPr>
        <p:txBody>
          <a:bodyPr wrap="square">
            <a:spAutoFit/>
          </a:bodyPr>
          <a:lstStyle/>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Lam 1: 1  </a:t>
            </a:r>
            <a:r>
              <a:rPr lang="en-US" sz="2400" b="1" u="sng" dirty="0" smtClean="0">
                <a:effectLst>
                  <a:outerShdw blurRad="38100" dist="38100" dir="2700000" algn="tl">
                    <a:srgbClr val="000000">
                      <a:alpha val="43137"/>
                    </a:srgbClr>
                  </a:outerShdw>
                </a:effectLst>
                <a:latin typeface="Bookman Old Style" pitchFamily="18" charset="0"/>
              </a:rPr>
              <a:t>How</a:t>
            </a:r>
            <a:r>
              <a:rPr lang="en-US" sz="2400" b="1" dirty="0" smtClean="0">
                <a:effectLst>
                  <a:outerShdw blurRad="38100" dist="38100" dir="2700000" algn="tl">
                    <a:srgbClr val="000000">
                      <a:alpha val="43137"/>
                    </a:srgbClr>
                  </a:outerShdw>
                </a:effectLst>
                <a:latin typeface="Bookman Old Style" pitchFamily="18" charset="0"/>
              </a:rPr>
              <a:t> doth the city sit solitary, that was full of people!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She</a:t>
            </a:r>
            <a:r>
              <a:rPr lang="en-US" sz="2400" b="1" dirty="0" smtClean="0">
                <a:effectLst>
                  <a:outerShdw blurRad="38100" dist="38100" dir="2700000" algn="tl">
                    <a:srgbClr val="000000">
                      <a:alpha val="43137"/>
                    </a:srgbClr>
                  </a:outerShdw>
                </a:effectLst>
                <a:latin typeface="Bookman Old Style" pitchFamily="18" charset="0"/>
              </a:rPr>
              <a:t> is become as a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widow</a:t>
            </a:r>
            <a:r>
              <a:rPr lang="en-US" sz="2400" b="1" dirty="0" smtClean="0">
                <a:effectLst>
                  <a:outerShdw blurRad="38100" dist="38100" dir="2700000" algn="tl">
                    <a:srgbClr val="000000">
                      <a:alpha val="43137"/>
                    </a:srgbClr>
                  </a:outerShdw>
                </a:effectLst>
                <a:latin typeface="Bookman Old Style" pitchFamily="18" charset="0"/>
              </a:rPr>
              <a:t>, that was great among the nations!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She</a:t>
            </a:r>
            <a:r>
              <a:rPr lang="en-US" sz="2400" b="1" dirty="0" smtClean="0">
                <a:effectLst>
                  <a:outerShdw blurRad="38100" dist="38100" dir="2700000" algn="tl">
                    <a:srgbClr val="000000">
                      <a:alpha val="43137"/>
                    </a:srgbClr>
                  </a:outerShdw>
                </a:effectLst>
                <a:latin typeface="Bookman Old Style" pitchFamily="18" charset="0"/>
              </a:rPr>
              <a:t> that was a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princess </a:t>
            </a:r>
            <a:r>
              <a:rPr lang="en-US" sz="2400" b="1" dirty="0" smtClean="0">
                <a:effectLst>
                  <a:outerShdw blurRad="38100" dist="38100" dir="2700000" algn="tl">
                    <a:srgbClr val="000000">
                      <a:alpha val="43137"/>
                    </a:srgbClr>
                  </a:outerShdw>
                </a:effectLst>
                <a:latin typeface="Bookman Old Style" pitchFamily="18" charset="0"/>
              </a:rPr>
              <a:t>among the provinces is become tributary!</a:t>
            </a:r>
          </a:p>
        </p:txBody>
      </p:sp>
      <p:pic>
        <p:nvPicPr>
          <p:cNvPr id="122882" name="Picture 2" descr="C:\Documents and Settings\HP_Administrator\My Documents\COLINS\GRAPHICS\BIBLE PICS\Old Woman.jpg"/>
          <p:cNvPicPr>
            <a:picLocks noChangeAspect="1" noChangeArrowheads="1"/>
          </p:cNvPicPr>
          <p:nvPr/>
        </p:nvPicPr>
        <p:blipFill>
          <a:blip r:embed="rId5">
            <a:lum contrast="20000"/>
          </a:blip>
          <a:srcRect/>
          <a:stretch>
            <a:fillRect/>
          </a:stretch>
        </p:blipFill>
        <p:spPr bwMode="auto">
          <a:xfrm>
            <a:off x="0" y="1752600"/>
            <a:ext cx="1981200" cy="2067503"/>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6" descr="http://www.revelation-today.com/JerusDestr01.jpg"/>
          <p:cNvPicPr>
            <a:picLocks noChangeAspect="1" noChangeArrowheads="1"/>
          </p:cNvPicPr>
          <p:nvPr/>
        </p:nvPicPr>
        <p:blipFill>
          <a:blip r:embed="rId3">
            <a:lum contrast="30000"/>
          </a:blip>
          <a:srcRect/>
          <a:stretch>
            <a:fillRect/>
          </a:stretch>
        </p:blipFill>
        <p:spPr bwMode="auto">
          <a:xfrm>
            <a:off x="1999343" y="1503748"/>
            <a:ext cx="2942302" cy="2121195"/>
          </a:xfrm>
          <a:prstGeom prst="rect">
            <a:avLst/>
          </a:prstGeom>
          <a:ln>
            <a:noFill/>
          </a:ln>
          <a:effectLst>
            <a:softEdge rad="112500"/>
          </a:effectLst>
        </p:spPr>
      </p:pic>
      <p:sp>
        <p:nvSpPr>
          <p:cNvPr id="2" name="TextBox 1"/>
          <p:cNvSpPr txBox="1"/>
          <p:nvPr/>
        </p:nvSpPr>
        <p:spPr>
          <a:xfrm>
            <a:off x="76200" y="1524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1433512" y="762000"/>
            <a:ext cx="6276975"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pic>
        <p:nvPicPr>
          <p:cNvPr id="82945" name="Picture 1"/>
          <p:cNvPicPr>
            <a:picLocks noChangeAspect="1" noChangeArrowheads="1"/>
          </p:cNvPicPr>
          <p:nvPr/>
        </p:nvPicPr>
        <p:blipFill>
          <a:blip r:embed="rId4">
            <a:clrChange>
              <a:clrFrom>
                <a:srgbClr val="FFFFFF"/>
              </a:clrFrom>
              <a:clrTo>
                <a:srgbClr val="FFFFFF">
                  <a:alpha val="0"/>
                </a:srgbClr>
              </a:clrTo>
            </a:clrChange>
            <a:lum contrast="10000"/>
          </a:blip>
          <a:srcRect/>
          <a:stretch>
            <a:fillRect/>
          </a:stretch>
        </p:blipFill>
        <p:spPr bwMode="auto">
          <a:xfrm>
            <a:off x="6982120" y="1066800"/>
            <a:ext cx="2161880" cy="2667000"/>
          </a:xfrm>
          <a:prstGeom prst="ellipse">
            <a:avLst/>
          </a:prstGeom>
          <a:ln>
            <a:noFill/>
          </a:ln>
          <a:effectLst>
            <a:softEdge rad="112500"/>
          </a:effectLst>
        </p:spPr>
      </p:pic>
      <p:pic>
        <p:nvPicPr>
          <p:cNvPr id="8" name="Picture 3"/>
          <p:cNvPicPr>
            <a:picLocks noChangeAspect="1" noChangeArrowheads="1"/>
          </p:cNvPicPr>
          <p:nvPr/>
        </p:nvPicPr>
        <p:blipFill>
          <a:blip r:embed="rId5">
            <a:clrChange>
              <a:clrFrom>
                <a:srgbClr val="FEFEFE"/>
              </a:clrFrom>
              <a:clrTo>
                <a:srgbClr val="FEFEFE">
                  <a:alpha val="0"/>
                </a:srgbClr>
              </a:clrTo>
            </a:clrChange>
            <a:lum contrast="40000"/>
          </a:blip>
          <a:srcRect l="50000" r="733" b="9091"/>
          <a:stretch>
            <a:fillRect/>
          </a:stretch>
        </p:blipFill>
        <p:spPr bwMode="auto">
          <a:xfrm>
            <a:off x="1" y="1295400"/>
            <a:ext cx="2300514" cy="2209800"/>
          </a:xfrm>
          <a:prstGeom prst="rect">
            <a:avLst/>
          </a:prstGeom>
          <a:noFill/>
          <a:ln w="9525">
            <a:noFill/>
            <a:miter lim="800000"/>
            <a:headEnd/>
            <a:tailEnd/>
          </a:ln>
          <a:effectLst/>
        </p:spPr>
      </p:pic>
      <p:sp>
        <p:nvSpPr>
          <p:cNvPr id="11" name="Rectangle 10"/>
          <p:cNvSpPr/>
          <p:nvPr/>
        </p:nvSpPr>
        <p:spPr>
          <a:xfrm>
            <a:off x="404586" y="3414485"/>
            <a:ext cx="8305800" cy="3354765"/>
          </a:xfrm>
          <a:prstGeom prst="rect">
            <a:avLst/>
          </a:prstGeom>
          <a:ln>
            <a:noFill/>
          </a:ln>
        </p:spPr>
        <p:txBody>
          <a:bodyPr wrap="square">
            <a:spAutoFit/>
          </a:bodyPr>
          <a:lstStyle/>
          <a:p>
            <a:r>
              <a:rPr lang="en-US" sz="2400" b="1" dirty="0" smtClean="0">
                <a:solidFill>
                  <a:srgbClr val="00FFFF"/>
                </a:solidFill>
                <a:effectLst>
                  <a:outerShdw blurRad="38100" dist="38100" dir="2700000" algn="tl">
                    <a:srgbClr val="000000">
                      <a:alpha val="43137"/>
                    </a:srgbClr>
                  </a:outerShdw>
                </a:effectLst>
              </a:rPr>
              <a:t>Lam. 1: 3  </a:t>
            </a:r>
            <a:r>
              <a:rPr lang="en-US" sz="2400" b="1" dirty="0" smtClean="0">
                <a:effectLst>
                  <a:outerShdw blurRad="38100" dist="38100" dir="2700000" algn="tl">
                    <a:srgbClr val="000000">
                      <a:alpha val="43137"/>
                    </a:srgbClr>
                  </a:outerShdw>
                </a:effectLst>
              </a:rPr>
              <a:t>Judah is gone into </a:t>
            </a:r>
            <a:r>
              <a:rPr lang="en-US" sz="2400" b="1" u="sng" dirty="0" smtClean="0">
                <a:effectLst>
                  <a:outerShdw blurRad="38100" dist="38100" dir="2700000" algn="tl">
                    <a:srgbClr val="000000">
                      <a:alpha val="43137"/>
                    </a:srgbClr>
                  </a:outerShdw>
                </a:effectLst>
              </a:rPr>
              <a:t>captivity</a:t>
            </a:r>
            <a:r>
              <a:rPr lang="en-US" sz="2400" b="1" dirty="0" smtClean="0">
                <a:effectLst>
                  <a:outerShdw blurRad="38100" dist="38100" dir="2700000" algn="tl">
                    <a:srgbClr val="000000">
                      <a:alpha val="43137"/>
                    </a:srgbClr>
                  </a:outerShdw>
                </a:effectLst>
              </a:rPr>
              <a:t> because of affliction, and because of great servitude;  </a:t>
            </a:r>
            <a:r>
              <a:rPr lang="en-US" sz="2400" b="1" dirty="0" smtClean="0">
                <a:solidFill>
                  <a:srgbClr val="000000"/>
                </a:solidFill>
                <a:effectLst>
                  <a:outerShdw blurRad="38100" dist="38100" dir="2700000" algn="tl">
                    <a:srgbClr val="000000">
                      <a:alpha val="43137"/>
                    </a:srgbClr>
                  </a:outerShdw>
                </a:effectLst>
              </a:rPr>
              <a:t>She </a:t>
            </a:r>
            <a:r>
              <a:rPr lang="en-US" sz="2400" b="1" dirty="0" err="1" smtClean="0">
                <a:solidFill>
                  <a:srgbClr val="000000"/>
                </a:solidFill>
                <a:effectLst>
                  <a:outerShdw blurRad="38100" dist="38100" dir="2700000" algn="tl">
                    <a:srgbClr val="000000">
                      <a:alpha val="43137"/>
                    </a:srgbClr>
                  </a:outerShdw>
                </a:effectLst>
              </a:rPr>
              <a:t>dwelleth</a:t>
            </a:r>
            <a:r>
              <a:rPr lang="en-US" sz="2400" b="1" dirty="0" smtClean="0">
                <a:solidFill>
                  <a:srgbClr val="000000"/>
                </a:solidFill>
                <a:effectLst>
                  <a:outerShdw blurRad="38100" dist="38100" dir="2700000" algn="tl">
                    <a:srgbClr val="000000">
                      <a:alpha val="43137"/>
                    </a:srgbClr>
                  </a:outerShdw>
                </a:effectLst>
              </a:rPr>
              <a:t> among the nations</a:t>
            </a:r>
            <a:r>
              <a:rPr lang="en-US" sz="2400" b="1" dirty="0" smtClean="0">
                <a:effectLst>
                  <a:outerShdw blurRad="38100" dist="38100" dir="2700000" algn="tl">
                    <a:srgbClr val="000000">
                      <a:alpha val="43137"/>
                    </a:srgbClr>
                  </a:outerShdw>
                </a:effectLst>
              </a:rPr>
              <a:t>,</a:t>
            </a:r>
            <a:r>
              <a:rPr lang="en-US" sz="2400" b="1" dirty="0" smtClean="0">
                <a:solidFill>
                  <a:srgbClr val="000000"/>
                </a:solidFill>
                <a:effectLst>
                  <a:outerShdw blurRad="38100" dist="38100" dir="2700000" algn="tl">
                    <a:srgbClr val="000000">
                      <a:alpha val="43137"/>
                    </a:srgbClr>
                  </a:outerShdw>
                </a:effectLst>
              </a:rPr>
              <a:t>   she</a:t>
            </a:r>
            <a:r>
              <a:rPr lang="en-US" sz="2400" b="1" dirty="0" smtClean="0">
                <a:effectLst>
                  <a:outerShdw blurRad="38100" dist="38100" dir="2700000" algn="tl">
                    <a:srgbClr val="000000">
                      <a:alpha val="43137"/>
                    </a:srgbClr>
                  </a:outerShdw>
                </a:effectLst>
              </a:rPr>
              <a:t>  </a:t>
            </a:r>
            <a:r>
              <a:rPr lang="en-US" sz="2400" b="1" dirty="0" smtClean="0">
                <a:solidFill>
                  <a:srgbClr val="000000"/>
                </a:solidFill>
                <a:effectLst>
                  <a:outerShdw blurRad="38100" dist="38100" dir="2700000" algn="tl">
                    <a:srgbClr val="000000">
                      <a:alpha val="43137"/>
                    </a:srgbClr>
                  </a:outerShdw>
                </a:effectLst>
              </a:rPr>
              <a:t>**</a:t>
            </a:r>
            <a:r>
              <a:rPr lang="en-US" sz="2400" b="1" dirty="0" err="1" smtClean="0">
                <a:effectLst>
                  <a:outerShdw blurRad="38100" dist="38100" dir="2700000" algn="tl">
                    <a:srgbClr val="000000">
                      <a:alpha val="43137"/>
                    </a:srgbClr>
                  </a:outerShdw>
                </a:effectLst>
              </a:rPr>
              <a:t>findeth</a:t>
            </a:r>
            <a:r>
              <a:rPr lang="en-US" sz="2400" b="1" dirty="0" smtClean="0">
                <a:effectLst>
                  <a:outerShdw blurRad="38100" dist="38100" dir="2700000" algn="tl">
                    <a:srgbClr val="000000">
                      <a:alpha val="43137"/>
                    </a:srgbClr>
                  </a:outerShdw>
                </a:effectLst>
              </a:rPr>
              <a:t> no rest:   All her persecutors overtook her within the straits.                       </a:t>
            </a:r>
            <a:r>
              <a:rPr lang="en-US" sz="2400" b="1" dirty="0" smtClean="0">
                <a:solidFill>
                  <a:srgbClr val="080808"/>
                </a:solidFill>
                <a:effectLst>
                  <a:outerShdw blurRad="38100" dist="38100" dir="2700000" algn="tl">
                    <a:srgbClr val="000000">
                      <a:alpha val="43137"/>
                    </a:srgbClr>
                  </a:outerShdw>
                </a:effectLst>
              </a:rPr>
              <a:t>**</a:t>
            </a:r>
            <a:r>
              <a:rPr lang="en-US" sz="2400" b="1" dirty="0" smtClean="0">
                <a:effectLst>
                  <a:outerShdw blurRad="38100" dist="38100" dir="2700000" algn="tl">
                    <a:srgbClr val="000000">
                      <a:alpha val="43137"/>
                    </a:srgbClr>
                  </a:outerShdw>
                </a:effectLst>
              </a:rPr>
              <a:t> </a:t>
            </a:r>
            <a:r>
              <a:rPr lang="en-US" sz="2400" b="1" dirty="0" smtClean="0">
                <a:solidFill>
                  <a:srgbClr val="00FFFF"/>
                </a:solidFill>
                <a:effectLst>
                  <a:outerShdw blurRad="38100" dist="38100" dir="2700000" algn="tl">
                    <a:srgbClr val="000000">
                      <a:alpha val="43137"/>
                    </a:srgbClr>
                  </a:outerShdw>
                </a:effectLst>
              </a:rPr>
              <a:t>(Deut. 28: 65) </a:t>
            </a:r>
            <a:endParaRPr lang="en-US" sz="2400" b="1" dirty="0" smtClean="0">
              <a:effectLst>
                <a:outerShdw blurRad="38100" dist="38100" dir="2700000" algn="tl">
                  <a:srgbClr val="000000">
                    <a:alpha val="43137"/>
                  </a:srgbClr>
                </a:outerShdw>
              </a:effectLst>
            </a:endParaRPr>
          </a:p>
          <a:p>
            <a:endParaRPr lang="en-US" sz="1000" b="1" dirty="0" smtClean="0">
              <a:solidFill>
                <a:srgbClr val="000000"/>
              </a:solidFill>
              <a:effectLst>
                <a:outerShdw blurRad="38100" dist="38100" dir="2700000" algn="tl">
                  <a:srgbClr val="000000">
                    <a:alpha val="43137"/>
                  </a:srgbClr>
                </a:outerShdw>
              </a:effectLst>
            </a:endParaRPr>
          </a:p>
          <a:p>
            <a:endParaRPr lang="en-US" sz="1000" b="1" dirty="0" smtClean="0">
              <a:solidFill>
                <a:srgbClr val="000000"/>
              </a:solidFill>
              <a:effectLst>
                <a:outerShdw blurRad="38100" dist="38100" dir="2700000" algn="tl">
                  <a:srgbClr val="000000">
                    <a:alpha val="43137"/>
                  </a:srgbClr>
                </a:outerShdw>
              </a:effectLst>
            </a:endParaRPr>
          </a:p>
          <a:p>
            <a:r>
              <a:rPr lang="en-US" sz="2400" b="1" dirty="0" smtClean="0">
                <a:solidFill>
                  <a:srgbClr val="00FFFF"/>
                </a:solidFill>
                <a:effectLst>
                  <a:outerShdw blurRad="38100" dist="38100" dir="2700000" algn="tl">
                    <a:srgbClr val="000000">
                      <a:alpha val="43137"/>
                    </a:srgbClr>
                  </a:outerShdw>
                </a:effectLst>
              </a:rPr>
              <a:t>:4  </a:t>
            </a:r>
            <a:r>
              <a:rPr lang="en-US" sz="2400" b="1" dirty="0" smtClean="0">
                <a:effectLst>
                  <a:outerShdw blurRad="38100" dist="38100" dir="2700000" algn="tl">
                    <a:srgbClr val="000000">
                      <a:alpha val="43137"/>
                    </a:srgbClr>
                  </a:outerShdw>
                </a:effectLst>
              </a:rPr>
              <a:t>The ways of Zion do mourn, because none come to the solemn assembly;    All </a:t>
            </a:r>
            <a:r>
              <a:rPr lang="en-US" sz="2400" b="1" dirty="0" smtClean="0">
                <a:solidFill>
                  <a:srgbClr val="000000"/>
                </a:solidFill>
                <a:effectLst>
                  <a:outerShdw blurRad="38100" dist="38100" dir="2700000" algn="tl">
                    <a:srgbClr val="000000">
                      <a:alpha val="43137"/>
                    </a:srgbClr>
                  </a:outerShdw>
                </a:effectLst>
              </a:rPr>
              <a:t>her</a:t>
            </a:r>
            <a:r>
              <a:rPr lang="en-US" sz="2400" b="1" dirty="0" smtClean="0">
                <a:effectLst>
                  <a:outerShdw blurRad="38100" dist="38100" dir="2700000" algn="tl">
                    <a:srgbClr val="000000">
                      <a:alpha val="43137"/>
                    </a:srgbClr>
                  </a:outerShdw>
                </a:effectLst>
              </a:rPr>
              <a:t> gates are desolate:</a:t>
            </a:r>
          </a:p>
          <a:p>
            <a:r>
              <a:rPr lang="en-US" sz="2400" b="1" dirty="0" smtClean="0">
                <a:solidFill>
                  <a:srgbClr val="000000"/>
                </a:solidFill>
                <a:effectLst>
                  <a:outerShdw blurRad="38100" dist="38100" dir="2700000" algn="tl">
                    <a:srgbClr val="000000">
                      <a:alpha val="43137"/>
                    </a:srgbClr>
                  </a:outerShdw>
                </a:effectLst>
              </a:rPr>
              <a:t>cp. “eagles”  in   </a:t>
            </a:r>
            <a:r>
              <a:rPr lang="en-US" sz="2400" b="1" dirty="0" smtClean="0">
                <a:solidFill>
                  <a:srgbClr val="00FFFF"/>
                </a:solidFill>
                <a:effectLst>
                  <a:outerShdw blurRad="38100" dist="38100" dir="2700000" algn="tl">
                    <a:srgbClr val="000000">
                      <a:alpha val="43137"/>
                    </a:srgbClr>
                  </a:outerShdw>
                </a:effectLst>
              </a:rPr>
              <a:t>(4: 19)   </a:t>
            </a:r>
            <a:r>
              <a:rPr lang="en-US" sz="2400" b="1" dirty="0" smtClean="0">
                <a:solidFill>
                  <a:srgbClr val="000000"/>
                </a:solidFill>
                <a:effectLst>
                  <a:outerShdw blurRad="38100" dist="38100" dir="2700000" algn="tl">
                    <a:srgbClr val="000000">
                      <a:alpha val="43137"/>
                    </a:srgbClr>
                  </a:outerShdw>
                </a:effectLst>
              </a:rPr>
              <a:t>&amp;</a:t>
            </a:r>
            <a:r>
              <a:rPr lang="en-US" sz="2400" b="1" dirty="0" smtClean="0">
                <a:solidFill>
                  <a:srgbClr val="00FFFF"/>
                </a:solidFill>
                <a:effectLst>
                  <a:outerShdw blurRad="38100" dist="38100" dir="2700000" algn="tl">
                    <a:srgbClr val="000000">
                      <a:alpha val="43137"/>
                    </a:srgbClr>
                  </a:outerShdw>
                </a:effectLst>
              </a:rPr>
              <a:t>   (28: 49)</a:t>
            </a:r>
            <a:endParaRPr lang="en-US" sz="2400" b="1" dirty="0">
              <a:solidFill>
                <a:srgbClr val="00FFFF"/>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9" name="Picture 5"/>
          <p:cNvPicPr>
            <a:picLocks noChangeAspect="1" noChangeArrowheads="1"/>
          </p:cNvPicPr>
          <p:nvPr/>
        </p:nvPicPr>
        <p:blipFill>
          <a:blip r:embed="rId3" cstate="print">
            <a:lum bright="10000"/>
          </a:blip>
          <a:srcRect/>
          <a:stretch>
            <a:fillRect/>
          </a:stretch>
        </p:blipFill>
        <p:spPr bwMode="auto">
          <a:xfrm>
            <a:off x="0" y="1952625"/>
            <a:ext cx="2721937" cy="2952750"/>
          </a:xfrm>
          <a:prstGeom prst="rect">
            <a:avLst/>
          </a:prstGeom>
          <a:noFill/>
          <a:ln w="9525">
            <a:noFill/>
            <a:miter lim="800000"/>
            <a:headEnd/>
            <a:tailEnd/>
          </a:ln>
          <a:effectLst/>
        </p:spPr>
      </p:pic>
      <p:pic>
        <p:nvPicPr>
          <p:cNvPr id="82945" name="Picture 1"/>
          <p:cNvPicPr>
            <a:picLocks noChangeAspect="1" noChangeArrowheads="1"/>
          </p:cNvPicPr>
          <p:nvPr/>
        </p:nvPicPr>
        <p:blipFill>
          <a:blip r:embed="rId4">
            <a:clrChange>
              <a:clrFrom>
                <a:srgbClr val="FFFFFF"/>
              </a:clrFrom>
              <a:clrTo>
                <a:srgbClr val="FFFFFF">
                  <a:alpha val="0"/>
                </a:srgbClr>
              </a:clrTo>
            </a:clrChange>
            <a:lum contrast="10000"/>
          </a:blip>
          <a:srcRect/>
          <a:stretch>
            <a:fillRect/>
          </a:stretch>
        </p:blipFill>
        <p:spPr bwMode="auto">
          <a:xfrm>
            <a:off x="6741290" y="1600200"/>
            <a:ext cx="2402710" cy="2757591"/>
          </a:xfrm>
          <a:prstGeom prst="ellipse">
            <a:avLst/>
          </a:prstGeom>
          <a:ln>
            <a:noFill/>
          </a:ln>
          <a:effectLst>
            <a:softEdge rad="112500"/>
          </a:effectLst>
        </p:spPr>
      </p:pic>
      <p:sp>
        <p:nvSpPr>
          <p:cNvPr id="2" name="TextBox 1"/>
          <p:cNvSpPr txBox="1"/>
          <p:nvPr/>
        </p:nvSpPr>
        <p:spPr>
          <a:xfrm>
            <a:off x="76200" y="3810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1295400" y="1219200"/>
            <a:ext cx="6276975"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sp>
        <p:nvSpPr>
          <p:cNvPr id="8" name="Rectangle 7"/>
          <p:cNvSpPr/>
          <p:nvPr/>
        </p:nvSpPr>
        <p:spPr>
          <a:xfrm>
            <a:off x="1104900" y="4572000"/>
            <a:ext cx="6934200" cy="1569660"/>
          </a:xfrm>
          <a:prstGeom prst="rect">
            <a:avLst/>
          </a:prstGeom>
          <a:ln w="3175">
            <a:noFill/>
          </a:ln>
        </p:spPr>
        <p:txBody>
          <a:bodyPr wrap="square">
            <a:spAutoFit/>
          </a:bodyPr>
          <a:lstStyle/>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Lam 4: 12  </a:t>
            </a:r>
            <a:r>
              <a:rPr lang="en-US" sz="2400" b="1" dirty="0" smtClean="0">
                <a:effectLst>
                  <a:outerShdw blurRad="38100" dist="38100" dir="2700000" algn="tl">
                    <a:srgbClr val="000000">
                      <a:alpha val="43137"/>
                    </a:srgbClr>
                  </a:outerShdw>
                </a:effectLst>
                <a:latin typeface="Bookman Old Style" pitchFamily="18" charset="0"/>
              </a:rPr>
              <a:t>The kings of the earth believed not, neither all the inhabitants of the world, That the adversary and the enemy would enter into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the gates of </a:t>
            </a:r>
            <a:r>
              <a:rPr lang="en-US" sz="2400" b="1" dirty="0" smtClean="0">
                <a:solidFill>
                  <a:schemeClr val="accent6">
                    <a:lumMod val="60000"/>
                    <a:lumOff val="40000"/>
                  </a:schemeClr>
                </a:solidFill>
                <a:effectLst>
                  <a:outerShdw blurRad="38100" dist="38100" dir="2700000" algn="tl">
                    <a:srgbClr val="000000">
                      <a:alpha val="43137"/>
                    </a:srgbClr>
                  </a:outerShdw>
                </a:effectLst>
                <a:latin typeface="Bookman Old Style" pitchFamily="18" charset="0"/>
              </a:rPr>
              <a:t>Jerusalem</a:t>
            </a:r>
            <a:r>
              <a:rPr lang="en-US" sz="2400" b="1" dirty="0" smtClean="0">
                <a:solidFill>
                  <a:schemeClr val="bg2"/>
                </a:solidFill>
                <a:effectLst>
                  <a:outerShdw blurRad="38100" dist="38100" dir="2700000" algn="tl">
                    <a:srgbClr val="000000">
                      <a:alpha val="43137"/>
                    </a:srgbClr>
                  </a:outerShdw>
                </a:effectLst>
                <a:latin typeface="Bookman Old Style" pitchFamily="18" charset="0"/>
              </a:rPr>
              <a:t>.</a:t>
            </a:r>
            <a:r>
              <a:rPr lang="en-US" sz="2400" b="1" dirty="0" smtClean="0">
                <a:effectLst>
                  <a:outerShdw blurRad="38100" dist="38100" dir="2700000" algn="tl">
                    <a:srgbClr val="000000">
                      <a:alpha val="43137"/>
                    </a:srgbClr>
                  </a:outerShdw>
                </a:effectLst>
                <a:latin typeface="Bookman Old Style" pitchFamily="18" charset="0"/>
              </a:rPr>
              <a:t> </a:t>
            </a:r>
            <a:endParaRPr lang="en-US" sz="2400" b="1" dirty="0">
              <a:effectLst>
                <a:outerShdw blurRad="38100" dist="38100" dir="2700000" algn="tl">
                  <a:srgbClr val="000000">
                    <a:alpha val="43137"/>
                  </a:srgbClr>
                </a:outerShdw>
              </a:effectLst>
              <a:latin typeface="Bookman Old Style" pitchFamily="18" charset="0"/>
            </a:endParaRPr>
          </a:p>
        </p:txBody>
      </p:sp>
      <p:pic>
        <p:nvPicPr>
          <p:cNvPr id="98305" name="Picture 1" descr="C:\Documents and Settings\HP_Administrator\My Documents\COLINS\GRAPHICS\APOLOGETICS\Archaeology\Assyria Babylon\Assyrain seige.jpg"/>
          <p:cNvPicPr>
            <a:picLocks noChangeAspect="1" noChangeArrowheads="1"/>
          </p:cNvPicPr>
          <p:nvPr/>
        </p:nvPicPr>
        <p:blipFill>
          <a:blip r:embed="rId5">
            <a:lum contrast="30000"/>
          </a:blip>
          <a:srcRect/>
          <a:stretch>
            <a:fillRect/>
          </a:stretch>
        </p:blipFill>
        <p:spPr bwMode="auto">
          <a:xfrm>
            <a:off x="3307567" y="1905000"/>
            <a:ext cx="2256812" cy="260048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1"/>
          <p:cNvPicPr>
            <a:picLocks noChangeAspect="1" noChangeArrowheads="1"/>
          </p:cNvPicPr>
          <p:nvPr/>
        </p:nvPicPr>
        <p:blipFill>
          <a:blip r:embed="rId3">
            <a:clrChange>
              <a:clrFrom>
                <a:srgbClr val="FFFFFF"/>
              </a:clrFrom>
              <a:clrTo>
                <a:srgbClr val="FFFFFF">
                  <a:alpha val="0"/>
                </a:srgbClr>
              </a:clrTo>
            </a:clrChange>
            <a:lum contrast="10000"/>
          </a:blip>
          <a:srcRect/>
          <a:stretch>
            <a:fillRect/>
          </a:stretch>
        </p:blipFill>
        <p:spPr bwMode="auto">
          <a:xfrm>
            <a:off x="6924675" y="990600"/>
            <a:ext cx="2286000" cy="2802321"/>
          </a:xfrm>
          <a:prstGeom prst="ellipse">
            <a:avLst/>
          </a:prstGeom>
          <a:ln>
            <a:noFill/>
          </a:ln>
          <a:effectLst>
            <a:softEdge rad="112500"/>
          </a:effectLst>
        </p:spPr>
      </p:pic>
      <p:pic>
        <p:nvPicPr>
          <p:cNvPr id="7" name="Picture 2"/>
          <p:cNvPicPr>
            <a:picLocks noChangeAspect="1" noChangeArrowheads="1"/>
          </p:cNvPicPr>
          <p:nvPr/>
        </p:nvPicPr>
        <p:blipFill>
          <a:blip r:embed="rId4"/>
          <a:srcRect/>
          <a:stretch>
            <a:fillRect/>
          </a:stretch>
        </p:blipFill>
        <p:spPr bwMode="auto">
          <a:xfrm>
            <a:off x="-1" y="1295400"/>
            <a:ext cx="2005167" cy="2514600"/>
          </a:xfrm>
          <a:prstGeom prst="rect">
            <a:avLst/>
          </a:prstGeom>
          <a:noFill/>
          <a:ln w="9525">
            <a:noFill/>
            <a:miter lim="800000"/>
            <a:headEnd/>
            <a:tailEnd/>
          </a:ln>
          <a:effectLst/>
        </p:spPr>
      </p:pic>
      <p:sp>
        <p:nvSpPr>
          <p:cNvPr id="2" name="TextBox 1"/>
          <p:cNvSpPr txBox="1"/>
          <p:nvPr/>
        </p:nvSpPr>
        <p:spPr>
          <a:xfrm>
            <a:off x="76200" y="3810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1352550" y="1524000"/>
            <a:ext cx="64389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sp>
        <p:nvSpPr>
          <p:cNvPr id="6" name="Rectangle 5"/>
          <p:cNvSpPr/>
          <p:nvPr/>
        </p:nvSpPr>
        <p:spPr>
          <a:xfrm>
            <a:off x="823912" y="3581400"/>
            <a:ext cx="7496176" cy="3046988"/>
          </a:xfrm>
          <a:prstGeom prst="rect">
            <a:avLst/>
          </a:prstGeom>
        </p:spPr>
        <p:txBody>
          <a:bodyPr wrap="square">
            <a:spAutoFit/>
          </a:bodyPr>
          <a:lstStyle/>
          <a:p>
            <a:pPr marL="57150" indent="-57150"/>
            <a:r>
              <a:rPr lang="en-US" sz="2400" b="1" dirty="0" smtClean="0">
                <a:solidFill>
                  <a:srgbClr val="00FFFF"/>
                </a:solidFill>
                <a:effectLst>
                  <a:outerShdw blurRad="38100" dist="38100" dir="2700000" algn="tl">
                    <a:srgbClr val="000000">
                      <a:alpha val="43137"/>
                    </a:srgbClr>
                  </a:outerShdw>
                </a:effectLst>
                <a:latin typeface="Bookman Old Style" pitchFamily="18" charset="0"/>
              </a:rPr>
              <a:t>Lam 2: 6  </a:t>
            </a:r>
            <a:r>
              <a:rPr lang="en-US" sz="2400" b="1" dirty="0" smtClean="0">
                <a:effectLst>
                  <a:outerShdw blurRad="38100" dist="38100" dir="2700000" algn="tl">
                    <a:srgbClr val="000000">
                      <a:alpha val="43137"/>
                    </a:srgbClr>
                  </a:outerShdw>
                </a:effectLst>
                <a:latin typeface="Bookman Old Style" pitchFamily="18" charset="0"/>
              </a:rPr>
              <a:t>And he hath violently taken away his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tabernacle</a:t>
            </a:r>
            <a:r>
              <a:rPr lang="en-US" sz="2400" b="1" dirty="0" smtClean="0">
                <a:effectLst>
                  <a:outerShdw blurRad="38100" dist="38100" dir="2700000" algn="tl">
                    <a:srgbClr val="000000">
                      <a:alpha val="43137"/>
                    </a:srgbClr>
                  </a:outerShdw>
                </a:effectLst>
                <a:latin typeface="Bookman Old Style" pitchFamily="18" charset="0"/>
              </a:rPr>
              <a:t>, as if it were of a garden; he hath destroyed his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place of assembly</a:t>
            </a:r>
            <a:r>
              <a:rPr lang="en-US" sz="2400" b="1" dirty="0" smtClean="0">
                <a:effectLst>
                  <a:outerShdw blurRad="38100" dist="38100" dir="2700000" algn="tl">
                    <a:srgbClr val="000000">
                      <a:alpha val="43137"/>
                    </a:srgbClr>
                  </a:outerShdw>
                </a:effectLst>
                <a:latin typeface="Bookman Old Style" pitchFamily="18" charset="0"/>
              </a:rPr>
              <a:t>: Yahweh hath caused solemn assembly and </a:t>
            </a:r>
            <a:r>
              <a:rPr lang="en-US" sz="2400" b="1" dirty="0" err="1" smtClean="0">
                <a:solidFill>
                  <a:srgbClr val="000000"/>
                </a:solidFill>
                <a:effectLst>
                  <a:outerShdw blurRad="38100" dist="38100" dir="2700000" algn="tl">
                    <a:srgbClr val="000000">
                      <a:alpha val="43137"/>
                    </a:srgbClr>
                  </a:outerShdw>
                </a:effectLst>
                <a:latin typeface="Bookman Old Style" pitchFamily="18" charset="0"/>
              </a:rPr>
              <a:t>sabbath</a:t>
            </a:r>
            <a:r>
              <a:rPr lang="en-US" sz="2400" b="1" dirty="0" smtClean="0">
                <a:effectLst>
                  <a:outerShdw blurRad="38100" dist="38100" dir="2700000" algn="tl">
                    <a:srgbClr val="000000">
                      <a:alpha val="43137"/>
                    </a:srgbClr>
                  </a:outerShdw>
                </a:effectLst>
                <a:latin typeface="Bookman Old Style" pitchFamily="18" charset="0"/>
              </a:rPr>
              <a:t>**  to be forgotten in Zion, And hath despised in the indignation of his anger the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king</a:t>
            </a:r>
            <a:r>
              <a:rPr lang="en-US" sz="2400" b="1" dirty="0" smtClean="0">
                <a:effectLst>
                  <a:outerShdw blurRad="38100" dist="38100" dir="2700000" algn="tl">
                    <a:srgbClr val="000000">
                      <a:alpha val="43137"/>
                    </a:srgbClr>
                  </a:outerShdw>
                </a:effectLst>
                <a:latin typeface="Bookman Old Style" pitchFamily="18" charset="0"/>
              </a:rPr>
              <a:t> and the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priest</a:t>
            </a:r>
            <a:r>
              <a:rPr lang="en-US" sz="2400" b="1" dirty="0" smtClean="0">
                <a:effectLst>
                  <a:outerShdw blurRad="38100" dist="38100" dir="2700000" algn="tl">
                    <a:srgbClr val="000000">
                      <a:alpha val="43137"/>
                    </a:srgbClr>
                  </a:outerShdw>
                </a:effectLst>
                <a:latin typeface="Bookman Old Style" pitchFamily="18" charset="0"/>
              </a:rPr>
              <a:t>.                                        ** </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2 Chron. 36: 19 – 21</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  Jer. 34: 8 - 11</a:t>
            </a:r>
            <a:endParaRPr lang="en-US" sz="2400" b="1" dirty="0" smtClean="0">
              <a:solidFill>
                <a:srgbClr val="000000"/>
              </a:solidFill>
              <a:effectLst>
                <a:outerShdw blurRad="38100" dist="38100" dir="2700000" algn="tl">
                  <a:srgbClr val="000000">
                    <a:alpha val="43137"/>
                  </a:srgbClr>
                </a:outerShdw>
              </a:effectLst>
              <a:latin typeface="Bookman Old Style" pitchFamily="18"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3810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1433512" y="1066800"/>
            <a:ext cx="6276975"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sp>
        <p:nvSpPr>
          <p:cNvPr id="10" name="Rectangle 9"/>
          <p:cNvSpPr/>
          <p:nvPr/>
        </p:nvSpPr>
        <p:spPr>
          <a:xfrm>
            <a:off x="381000" y="4343400"/>
            <a:ext cx="8077200" cy="1938992"/>
          </a:xfrm>
          <a:prstGeom prst="rect">
            <a:avLst/>
          </a:prstGeom>
          <a:effectLst>
            <a:outerShdw blurRad="50800" dist="38100" algn="l" rotWithShape="0">
              <a:prstClr val="black">
                <a:alpha val="40000"/>
              </a:prstClr>
            </a:outerShdw>
          </a:effectLst>
        </p:spPr>
        <p:txBody>
          <a:bodyPr wrap="square">
            <a:spAutoFit/>
          </a:bodyPr>
          <a:lstStyle/>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Matt. 23: 37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O Jerusalem</a:t>
            </a:r>
            <a:r>
              <a:rPr lang="en-US" sz="2400" b="1" dirty="0" smtClean="0">
                <a:effectLst>
                  <a:outerShdw blurRad="38100" dist="38100" dir="2700000" algn="tl">
                    <a:srgbClr val="000000">
                      <a:alpha val="43137"/>
                    </a:srgbClr>
                  </a:outerShdw>
                </a:effectLst>
                <a:latin typeface="Bookman Old Style" pitchFamily="18" charset="0"/>
              </a:rPr>
              <a:t>,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Jerusalem</a:t>
            </a:r>
            <a:r>
              <a:rPr lang="en-US" sz="2400" b="1" dirty="0" smtClean="0">
                <a:effectLst>
                  <a:outerShdw blurRad="38100" dist="38100" dir="2700000" algn="tl">
                    <a:srgbClr val="000000">
                      <a:alpha val="43137"/>
                    </a:srgbClr>
                  </a:outerShdw>
                </a:effectLst>
                <a:latin typeface="Bookman Old Style" pitchFamily="18" charset="0"/>
              </a:rPr>
              <a:t>, </a:t>
            </a:r>
            <a:r>
              <a:rPr lang="en-US" sz="2400" b="1" i="1" dirty="0" smtClean="0">
                <a:effectLst>
                  <a:outerShdw blurRad="38100" dist="38100" dir="2700000" algn="tl">
                    <a:srgbClr val="000000">
                      <a:alpha val="43137"/>
                    </a:srgbClr>
                  </a:outerShdw>
                </a:effectLst>
                <a:latin typeface="Bookman Old Style" pitchFamily="18" charset="0"/>
              </a:rPr>
              <a:t>thou that </a:t>
            </a:r>
            <a:r>
              <a:rPr lang="en-US" sz="2400" b="1" i="1" dirty="0" err="1" smtClean="0">
                <a:effectLst>
                  <a:outerShdw blurRad="38100" dist="38100" dir="2700000" algn="tl">
                    <a:srgbClr val="000000">
                      <a:alpha val="43137"/>
                    </a:srgbClr>
                  </a:outerShdw>
                </a:effectLst>
                <a:latin typeface="Bookman Old Style" pitchFamily="18" charset="0"/>
              </a:rPr>
              <a:t>killest</a:t>
            </a:r>
            <a:r>
              <a:rPr lang="en-US" sz="2400" b="1" i="1" dirty="0" smtClean="0">
                <a:effectLst>
                  <a:outerShdw blurRad="38100" dist="38100" dir="2700000" algn="tl">
                    <a:srgbClr val="000000">
                      <a:alpha val="43137"/>
                    </a:srgbClr>
                  </a:outerShdw>
                </a:effectLst>
                <a:latin typeface="Bookman Old Style" pitchFamily="18" charset="0"/>
              </a:rPr>
              <a:t> the prophets, and </a:t>
            </a:r>
            <a:r>
              <a:rPr lang="en-US" sz="2400" b="1" i="1" dirty="0" err="1" smtClean="0">
                <a:effectLst>
                  <a:outerShdw blurRad="38100" dist="38100" dir="2700000" algn="tl">
                    <a:srgbClr val="000000">
                      <a:alpha val="43137"/>
                    </a:srgbClr>
                  </a:outerShdw>
                </a:effectLst>
                <a:latin typeface="Bookman Old Style" pitchFamily="18" charset="0"/>
              </a:rPr>
              <a:t>stonest</a:t>
            </a:r>
            <a:r>
              <a:rPr lang="en-US" sz="2400" b="1" i="1" dirty="0" smtClean="0">
                <a:effectLst>
                  <a:outerShdw blurRad="38100" dist="38100" dir="2700000" algn="tl">
                    <a:srgbClr val="000000">
                      <a:alpha val="43137"/>
                    </a:srgbClr>
                  </a:outerShdw>
                </a:effectLst>
                <a:latin typeface="Bookman Old Style" pitchFamily="18" charset="0"/>
              </a:rPr>
              <a:t> them which are sent unto thee, how often would I have gathered thy children together, even as a hen </a:t>
            </a:r>
            <a:r>
              <a:rPr lang="en-US" sz="2400" b="1" i="1" dirty="0" err="1" smtClean="0">
                <a:effectLst>
                  <a:outerShdw blurRad="38100" dist="38100" dir="2700000" algn="tl">
                    <a:srgbClr val="000000">
                      <a:alpha val="43137"/>
                    </a:srgbClr>
                  </a:outerShdw>
                </a:effectLst>
                <a:latin typeface="Bookman Old Style" pitchFamily="18" charset="0"/>
              </a:rPr>
              <a:t>gathereth</a:t>
            </a:r>
            <a:r>
              <a:rPr lang="en-US" sz="2400" b="1" i="1" dirty="0" smtClean="0">
                <a:effectLst>
                  <a:outerShdw blurRad="38100" dist="38100" dir="2700000" algn="tl">
                    <a:srgbClr val="000000">
                      <a:alpha val="43137"/>
                    </a:srgbClr>
                  </a:outerShdw>
                </a:effectLst>
                <a:latin typeface="Bookman Old Style" pitchFamily="18" charset="0"/>
              </a:rPr>
              <a:t> her chickens under her wings, and ye would not! </a:t>
            </a:r>
          </a:p>
        </p:txBody>
      </p:sp>
      <p:pic>
        <p:nvPicPr>
          <p:cNvPr id="11" name="Picture 6" descr="Exiles Leave Jerusalem"/>
          <p:cNvPicPr>
            <a:picLocks noChangeAspect="1" noChangeArrowheads="1"/>
          </p:cNvPicPr>
          <p:nvPr/>
        </p:nvPicPr>
        <p:blipFill>
          <a:blip r:embed="rId3">
            <a:lum contrast="20000"/>
          </a:blip>
          <a:srcRect/>
          <a:stretch>
            <a:fillRect/>
          </a:stretch>
        </p:blipFill>
        <p:spPr bwMode="auto">
          <a:xfrm>
            <a:off x="0" y="1752600"/>
            <a:ext cx="3951890" cy="2667000"/>
          </a:xfrm>
          <a:prstGeom prst="rect">
            <a:avLst/>
          </a:prstGeom>
          <a:ln>
            <a:noFill/>
          </a:ln>
          <a:effectLst>
            <a:softEdge rad="112500"/>
          </a:effectLst>
        </p:spPr>
      </p:pic>
      <p:pic>
        <p:nvPicPr>
          <p:cNvPr id="123909" name="Picture 5"/>
          <p:cNvPicPr>
            <a:picLocks noChangeAspect="1" noChangeArrowheads="1"/>
          </p:cNvPicPr>
          <p:nvPr/>
        </p:nvPicPr>
        <p:blipFill>
          <a:blip r:embed="rId4" cstate="print">
            <a:lum bright="10000"/>
          </a:blip>
          <a:srcRect/>
          <a:stretch>
            <a:fillRect/>
          </a:stretch>
        </p:blipFill>
        <p:spPr bwMode="auto">
          <a:xfrm>
            <a:off x="3276600" y="1600200"/>
            <a:ext cx="2057400" cy="2620012"/>
          </a:xfrm>
          <a:prstGeom prst="rect">
            <a:avLst/>
          </a:prstGeom>
          <a:noFill/>
          <a:ln w="9525">
            <a:noFill/>
            <a:miter lim="800000"/>
            <a:headEnd/>
            <a:tailEnd/>
          </a:ln>
          <a:effectLst/>
        </p:spPr>
      </p:pic>
      <p:pic>
        <p:nvPicPr>
          <p:cNvPr id="132103" name="Picture 7"/>
          <p:cNvPicPr>
            <a:picLocks noChangeAspect="1" noChangeArrowheads="1"/>
          </p:cNvPicPr>
          <p:nvPr/>
        </p:nvPicPr>
        <p:blipFill>
          <a:blip r:embed="rId5"/>
          <a:srcRect/>
          <a:stretch>
            <a:fillRect/>
          </a:stretch>
        </p:blipFill>
        <p:spPr bwMode="auto">
          <a:xfrm>
            <a:off x="6019800" y="1676400"/>
            <a:ext cx="3124200" cy="2743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6" descr="http://www.revelation-today.com/JerusDestr01.jpg"/>
          <p:cNvPicPr>
            <a:picLocks noChangeAspect="1" noChangeArrowheads="1"/>
          </p:cNvPicPr>
          <p:nvPr/>
        </p:nvPicPr>
        <p:blipFill>
          <a:blip r:embed="rId3">
            <a:lum contrast="30000"/>
          </a:blip>
          <a:srcRect/>
          <a:stretch>
            <a:fillRect/>
          </a:stretch>
        </p:blipFill>
        <p:spPr bwMode="auto">
          <a:xfrm>
            <a:off x="1629698" y="1307805"/>
            <a:ext cx="2942302" cy="2121195"/>
          </a:xfrm>
          <a:prstGeom prst="rect">
            <a:avLst/>
          </a:prstGeom>
          <a:ln>
            <a:noFill/>
          </a:ln>
          <a:effectLst>
            <a:softEdge rad="112500"/>
          </a:effectLst>
        </p:spPr>
      </p:pic>
      <p:sp>
        <p:nvSpPr>
          <p:cNvPr id="2" name="TextBox 1"/>
          <p:cNvSpPr txBox="1"/>
          <p:nvPr/>
        </p:nvSpPr>
        <p:spPr>
          <a:xfrm>
            <a:off x="76200" y="1524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1433512" y="762000"/>
            <a:ext cx="6276975"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pic>
        <p:nvPicPr>
          <p:cNvPr id="8" name="Picture 3"/>
          <p:cNvPicPr>
            <a:picLocks noChangeAspect="1" noChangeArrowheads="1"/>
          </p:cNvPicPr>
          <p:nvPr/>
        </p:nvPicPr>
        <p:blipFill>
          <a:blip r:embed="rId4">
            <a:clrChange>
              <a:clrFrom>
                <a:srgbClr val="FEFEFE"/>
              </a:clrFrom>
              <a:clrTo>
                <a:srgbClr val="FEFEFE">
                  <a:alpha val="0"/>
                </a:srgbClr>
              </a:clrTo>
            </a:clrChange>
            <a:lum contrast="40000"/>
          </a:blip>
          <a:srcRect l="50000" r="733" b="9091"/>
          <a:stretch>
            <a:fillRect/>
          </a:stretch>
        </p:blipFill>
        <p:spPr bwMode="auto">
          <a:xfrm>
            <a:off x="0" y="1219200"/>
            <a:ext cx="2057400" cy="2057400"/>
          </a:xfrm>
          <a:prstGeom prst="rect">
            <a:avLst/>
          </a:prstGeom>
          <a:noFill/>
          <a:ln w="9525">
            <a:noFill/>
            <a:miter lim="800000"/>
            <a:headEnd/>
            <a:tailEnd/>
          </a:ln>
          <a:effectLst/>
        </p:spPr>
      </p:pic>
      <p:pic>
        <p:nvPicPr>
          <p:cNvPr id="10" name="Picture 7"/>
          <p:cNvPicPr>
            <a:picLocks noChangeAspect="1" noChangeArrowheads="1"/>
          </p:cNvPicPr>
          <p:nvPr/>
        </p:nvPicPr>
        <p:blipFill>
          <a:blip r:embed="rId5" cstate="print"/>
          <a:srcRect/>
          <a:stretch>
            <a:fillRect/>
          </a:stretch>
        </p:blipFill>
        <p:spPr bwMode="auto">
          <a:xfrm>
            <a:off x="6553200" y="1287404"/>
            <a:ext cx="2590800" cy="2293996"/>
          </a:xfrm>
          <a:prstGeom prst="rect">
            <a:avLst/>
          </a:prstGeom>
          <a:noFill/>
          <a:ln w="9525">
            <a:noFill/>
            <a:miter lim="800000"/>
            <a:headEnd/>
            <a:tailEnd/>
          </a:ln>
          <a:effectLst/>
        </p:spPr>
      </p:pic>
      <p:sp>
        <p:nvSpPr>
          <p:cNvPr id="12" name="Rectangle 11"/>
          <p:cNvSpPr/>
          <p:nvPr/>
        </p:nvSpPr>
        <p:spPr>
          <a:xfrm>
            <a:off x="228600" y="3226237"/>
            <a:ext cx="8763000" cy="3631763"/>
          </a:xfrm>
          <a:prstGeom prst="rect">
            <a:avLst/>
          </a:prstGeom>
        </p:spPr>
        <p:txBody>
          <a:bodyPr wrap="square">
            <a:spAutoFit/>
          </a:bodyPr>
          <a:lstStyle/>
          <a:p>
            <a:r>
              <a:rPr lang="en-US" sz="2270" b="1" dirty="0" smtClean="0">
                <a:solidFill>
                  <a:srgbClr val="00FFFF"/>
                </a:solidFill>
                <a:effectLst>
                  <a:outerShdw blurRad="38100" dist="38100" dir="2700000" algn="tl">
                    <a:srgbClr val="000000">
                      <a:alpha val="43137"/>
                    </a:srgbClr>
                  </a:outerShdw>
                </a:effectLst>
                <a:latin typeface="Bookman Old Style" pitchFamily="18" charset="0"/>
              </a:rPr>
              <a:t>Luke 21: 20  </a:t>
            </a:r>
            <a:r>
              <a:rPr lang="en-US" sz="2270" b="1" dirty="0" smtClean="0">
                <a:effectLst>
                  <a:outerShdw blurRad="38100" dist="38100" dir="2700000" algn="tl">
                    <a:srgbClr val="000000">
                      <a:alpha val="43137"/>
                    </a:srgbClr>
                  </a:outerShdw>
                </a:effectLst>
                <a:latin typeface="Bookman Old Style" pitchFamily="18" charset="0"/>
              </a:rPr>
              <a:t>And when ye shall see </a:t>
            </a:r>
            <a:r>
              <a:rPr lang="en-US" sz="2270" b="1" dirty="0" smtClean="0">
                <a:solidFill>
                  <a:schemeClr val="accent1">
                    <a:lumMod val="50000"/>
                    <a:lumOff val="50000"/>
                  </a:schemeClr>
                </a:solidFill>
                <a:effectLst>
                  <a:outerShdw blurRad="38100" dist="38100" dir="2700000" algn="tl">
                    <a:srgbClr val="000000">
                      <a:alpha val="43137"/>
                    </a:srgbClr>
                  </a:outerShdw>
                </a:effectLst>
                <a:latin typeface="Bookman Old Style" pitchFamily="18" charset="0"/>
              </a:rPr>
              <a:t>Jerusalem </a:t>
            </a:r>
            <a:r>
              <a:rPr lang="en-US" sz="2270" b="1" dirty="0" smtClean="0">
                <a:effectLst>
                  <a:outerShdw blurRad="38100" dist="38100" dir="2700000" algn="tl">
                    <a:srgbClr val="000000">
                      <a:alpha val="43137"/>
                    </a:srgbClr>
                  </a:outerShdw>
                </a:effectLst>
                <a:latin typeface="Bookman Old Style" pitchFamily="18" charset="0"/>
              </a:rPr>
              <a:t>compassed with armies, then know that</a:t>
            </a:r>
            <a:r>
              <a:rPr lang="en-US" sz="2270" b="1" dirty="0" smtClean="0">
                <a:solidFill>
                  <a:srgbClr val="000000"/>
                </a:solidFill>
                <a:effectLst>
                  <a:outerShdw blurRad="38100" dist="38100" dir="2700000" algn="tl">
                    <a:srgbClr val="000000">
                      <a:alpha val="43137"/>
                    </a:srgbClr>
                  </a:outerShdw>
                </a:effectLst>
                <a:latin typeface="Bookman Old Style" pitchFamily="18" charset="0"/>
              </a:rPr>
              <a:t> the desolation </a:t>
            </a:r>
            <a:r>
              <a:rPr lang="en-US" sz="2270" b="1" dirty="0" smtClean="0">
                <a:effectLst>
                  <a:outerShdw blurRad="38100" dist="38100" dir="2700000" algn="tl">
                    <a:srgbClr val="000000">
                      <a:alpha val="43137"/>
                    </a:srgbClr>
                  </a:outerShdw>
                </a:effectLst>
                <a:latin typeface="Bookman Old Style" pitchFamily="18" charset="0"/>
              </a:rPr>
              <a:t>thereof is nigh. </a:t>
            </a:r>
          </a:p>
          <a:p>
            <a:r>
              <a:rPr lang="en-US" sz="2270" b="1" dirty="0" smtClean="0">
                <a:solidFill>
                  <a:srgbClr val="00FFFF"/>
                </a:solidFill>
                <a:effectLst>
                  <a:outerShdw blurRad="38100" dist="38100" dir="2700000" algn="tl">
                    <a:srgbClr val="000000">
                      <a:alpha val="43137"/>
                    </a:srgbClr>
                  </a:outerShdw>
                </a:effectLst>
                <a:latin typeface="Bookman Old Style" pitchFamily="18" charset="0"/>
              </a:rPr>
              <a:t>:21   </a:t>
            </a:r>
            <a:r>
              <a:rPr lang="en-US" sz="2270" b="1" dirty="0" smtClean="0">
                <a:effectLst>
                  <a:outerShdw blurRad="38100" dist="38100" dir="2700000" algn="tl">
                    <a:srgbClr val="000000">
                      <a:alpha val="43137"/>
                    </a:srgbClr>
                  </a:outerShdw>
                </a:effectLst>
                <a:latin typeface="Bookman Old Style" pitchFamily="18" charset="0"/>
              </a:rPr>
              <a:t>Then let them which are in </a:t>
            </a:r>
            <a:r>
              <a:rPr lang="en-US" sz="2270" b="1" dirty="0" smtClean="0">
                <a:solidFill>
                  <a:schemeClr val="accent1">
                    <a:lumMod val="50000"/>
                    <a:lumOff val="50000"/>
                  </a:schemeClr>
                </a:solidFill>
                <a:effectLst>
                  <a:outerShdw blurRad="38100" dist="38100" dir="2700000" algn="tl">
                    <a:srgbClr val="000000">
                      <a:alpha val="43137"/>
                    </a:srgbClr>
                  </a:outerShdw>
                </a:effectLst>
                <a:latin typeface="Bookman Old Style" pitchFamily="18" charset="0"/>
              </a:rPr>
              <a:t>Judaea</a:t>
            </a:r>
            <a:r>
              <a:rPr lang="en-US" sz="2270" b="1" dirty="0" smtClean="0">
                <a:effectLst>
                  <a:outerShdw blurRad="38100" dist="38100" dir="2700000" algn="tl">
                    <a:srgbClr val="000000">
                      <a:alpha val="43137"/>
                    </a:srgbClr>
                  </a:outerShdw>
                </a:effectLst>
                <a:latin typeface="Bookman Old Style" pitchFamily="18" charset="0"/>
              </a:rPr>
              <a:t> flee to the mountains; and let them which are in the midst of it depart out.. </a:t>
            </a:r>
          </a:p>
          <a:p>
            <a:r>
              <a:rPr lang="en-US" sz="2270" b="1" dirty="0" smtClean="0">
                <a:solidFill>
                  <a:srgbClr val="00FFFF"/>
                </a:solidFill>
                <a:effectLst>
                  <a:outerShdw blurRad="38100" dist="38100" dir="2700000" algn="tl">
                    <a:srgbClr val="000000">
                      <a:alpha val="43137"/>
                    </a:srgbClr>
                  </a:outerShdw>
                </a:effectLst>
                <a:latin typeface="Bookman Old Style" pitchFamily="18" charset="0"/>
              </a:rPr>
              <a:t>:24   </a:t>
            </a:r>
            <a:r>
              <a:rPr lang="en-US" sz="2270" b="1" dirty="0" smtClean="0">
                <a:effectLst>
                  <a:outerShdw blurRad="38100" dist="38100" dir="2700000" algn="tl">
                    <a:srgbClr val="000000">
                      <a:alpha val="43137"/>
                    </a:srgbClr>
                  </a:outerShdw>
                </a:effectLst>
                <a:latin typeface="Bookman Old Style" pitchFamily="18" charset="0"/>
              </a:rPr>
              <a:t>And they shall fall by the edge of the sword, and shall be </a:t>
            </a:r>
            <a:r>
              <a:rPr lang="en-US" sz="2270" b="1" dirty="0" smtClean="0">
                <a:solidFill>
                  <a:srgbClr val="000000"/>
                </a:solidFill>
                <a:effectLst>
                  <a:outerShdw blurRad="38100" dist="38100" dir="2700000" algn="tl">
                    <a:srgbClr val="000000">
                      <a:alpha val="43137"/>
                    </a:srgbClr>
                  </a:outerShdw>
                </a:effectLst>
                <a:latin typeface="Bookman Old Style" pitchFamily="18" charset="0"/>
              </a:rPr>
              <a:t>led away captive </a:t>
            </a:r>
            <a:r>
              <a:rPr lang="en-US" sz="2270" b="1" dirty="0" smtClean="0">
                <a:effectLst>
                  <a:outerShdw blurRad="38100" dist="38100" dir="2700000" algn="tl">
                    <a:srgbClr val="000000">
                      <a:alpha val="43137"/>
                    </a:srgbClr>
                  </a:outerShdw>
                </a:effectLst>
                <a:latin typeface="Bookman Old Style" pitchFamily="18" charset="0"/>
              </a:rPr>
              <a:t>into </a:t>
            </a:r>
            <a:r>
              <a:rPr lang="en-US" sz="2270" b="1" dirty="0" smtClean="0">
                <a:solidFill>
                  <a:srgbClr val="000000"/>
                </a:solidFill>
                <a:effectLst>
                  <a:outerShdw blurRad="38100" dist="38100" dir="2700000" algn="tl">
                    <a:srgbClr val="000000">
                      <a:alpha val="43137"/>
                    </a:srgbClr>
                  </a:outerShdw>
                </a:effectLst>
                <a:latin typeface="Bookman Old Style" pitchFamily="18" charset="0"/>
              </a:rPr>
              <a:t>all nations</a:t>
            </a:r>
            <a:r>
              <a:rPr lang="en-US" sz="2270" b="1" dirty="0" smtClean="0">
                <a:effectLst>
                  <a:outerShdw blurRad="38100" dist="38100" dir="2700000" algn="tl">
                    <a:srgbClr val="000000">
                      <a:alpha val="43137"/>
                    </a:srgbClr>
                  </a:outerShdw>
                </a:effectLst>
                <a:latin typeface="Bookman Old Style" pitchFamily="18" charset="0"/>
              </a:rPr>
              <a:t>: and </a:t>
            </a:r>
            <a:r>
              <a:rPr lang="en-US" sz="2270" b="1" dirty="0" smtClean="0">
                <a:solidFill>
                  <a:schemeClr val="accent1">
                    <a:lumMod val="50000"/>
                    <a:lumOff val="50000"/>
                  </a:schemeClr>
                </a:solidFill>
                <a:effectLst>
                  <a:outerShdw blurRad="38100" dist="38100" dir="2700000" algn="tl">
                    <a:srgbClr val="000000">
                      <a:alpha val="43137"/>
                    </a:srgbClr>
                  </a:outerShdw>
                </a:effectLst>
                <a:latin typeface="Bookman Old Style" pitchFamily="18" charset="0"/>
              </a:rPr>
              <a:t>Jerusalem</a:t>
            </a:r>
            <a:r>
              <a:rPr lang="en-US" sz="2270" b="1" dirty="0" smtClean="0">
                <a:effectLst>
                  <a:outerShdw blurRad="38100" dist="38100" dir="2700000" algn="tl">
                    <a:srgbClr val="000000">
                      <a:alpha val="43137"/>
                    </a:srgbClr>
                  </a:outerShdw>
                </a:effectLst>
                <a:latin typeface="Bookman Old Style" pitchFamily="18" charset="0"/>
              </a:rPr>
              <a:t> shall be trodden down of the Gentiles, </a:t>
            </a:r>
            <a:r>
              <a:rPr lang="en-US" sz="2270" b="1" dirty="0" smtClean="0">
                <a:solidFill>
                  <a:srgbClr val="000000"/>
                </a:solidFill>
                <a:effectLst>
                  <a:outerShdw blurRad="38100" dist="38100" dir="2700000" algn="tl">
                    <a:srgbClr val="000000">
                      <a:alpha val="43137"/>
                    </a:srgbClr>
                  </a:outerShdw>
                </a:effectLst>
                <a:latin typeface="Bookman Old Style" pitchFamily="18" charset="0"/>
              </a:rPr>
              <a:t>until</a:t>
            </a:r>
            <a:r>
              <a:rPr lang="en-US" sz="2270" b="1" dirty="0" smtClean="0">
                <a:effectLst>
                  <a:outerShdw blurRad="38100" dist="38100" dir="2700000" algn="tl">
                    <a:srgbClr val="000000">
                      <a:alpha val="43137"/>
                    </a:srgbClr>
                  </a:outerShdw>
                </a:effectLst>
                <a:latin typeface="Bookman Old Style" pitchFamily="18" charset="0"/>
              </a:rPr>
              <a:t> the times of the Gentiles be fulfilled. </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1"/>
          <p:cNvPicPr>
            <a:picLocks noChangeAspect="1" noChangeArrowheads="1"/>
          </p:cNvPicPr>
          <p:nvPr/>
        </p:nvPicPr>
        <p:blipFill>
          <a:blip r:embed="rId3">
            <a:clrChange>
              <a:clrFrom>
                <a:srgbClr val="FFFFFF"/>
              </a:clrFrom>
              <a:clrTo>
                <a:srgbClr val="FFFFFF">
                  <a:alpha val="0"/>
                </a:srgbClr>
              </a:clrTo>
            </a:clrChange>
            <a:lum contrast="10000"/>
          </a:blip>
          <a:srcRect/>
          <a:stretch>
            <a:fillRect/>
          </a:stretch>
        </p:blipFill>
        <p:spPr bwMode="auto">
          <a:xfrm>
            <a:off x="6934200" y="1104900"/>
            <a:ext cx="2286000" cy="2802321"/>
          </a:xfrm>
          <a:prstGeom prst="ellipse">
            <a:avLst/>
          </a:prstGeom>
          <a:ln>
            <a:noFill/>
          </a:ln>
          <a:effectLst>
            <a:softEdge rad="112500"/>
          </a:effectLst>
        </p:spPr>
      </p:pic>
      <p:sp>
        <p:nvSpPr>
          <p:cNvPr id="2" name="TextBox 1"/>
          <p:cNvSpPr txBox="1"/>
          <p:nvPr/>
        </p:nvSpPr>
        <p:spPr>
          <a:xfrm>
            <a:off x="76200" y="5334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609600" y="1676400"/>
            <a:ext cx="64389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sp>
        <p:nvSpPr>
          <p:cNvPr id="8" name="Rectangle 7"/>
          <p:cNvSpPr/>
          <p:nvPr/>
        </p:nvSpPr>
        <p:spPr>
          <a:xfrm>
            <a:off x="685800" y="3733800"/>
            <a:ext cx="7772400" cy="2308324"/>
          </a:xfrm>
          <a:prstGeom prst="rect">
            <a:avLst/>
          </a:prstGeom>
        </p:spPr>
        <p:txBody>
          <a:bodyPr wrap="square">
            <a:spAutoFit/>
          </a:bodyPr>
          <a:lstStyle/>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Lam 1: 14   </a:t>
            </a:r>
            <a:r>
              <a:rPr lang="en-US" sz="2400" b="1" dirty="0" smtClean="0">
                <a:effectLst>
                  <a:outerShdw blurRad="38100" dist="38100" dir="2700000" algn="tl">
                    <a:srgbClr val="000000">
                      <a:alpha val="43137"/>
                    </a:srgbClr>
                  </a:outerShdw>
                </a:effectLst>
                <a:latin typeface="Bookman Old Style" pitchFamily="18" charset="0"/>
              </a:rPr>
              <a:t>The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yoke</a:t>
            </a:r>
            <a:r>
              <a:rPr lang="en-US" sz="2400" b="1" dirty="0" smtClean="0">
                <a:effectLst>
                  <a:outerShdw blurRad="38100" dist="38100" dir="2700000" algn="tl">
                    <a:srgbClr val="000000">
                      <a:alpha val="43137"/>
                    </a:srgbClr>
                  </a:outerShdw>
                </a:effectLst>
                <a:latin typeface="Bookman Old Style" pitchFamily="18" charset="0"/>
              </a:rPr>
              <a:t> of my transgressions is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bound</a:t>
            </a:r>
            <a:r>
              <a:rPr lang="en-US" sz="2400" b="1" dirty="0" smtClean="0">
                <a:effectLst>
                  <a:outerShdw blurRad="38100" dist="38100" dir="2700000" algn="tl">
                    <a:srgbClr val="000000">
                      <a:alpha val="43137"/>
                    </a:srgbClr>
                  </a:outerShdw>
                </a:effectLst>
                <a:latin typeface="Bookman Old Style" pitchFamily="18" charset="0"/>
              </a:rPr>
              <a:t> by his hand; They are knit together, they are come up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upon my neck</a:t>
            </a:r>
            <a:r>
              <a:rPr lang="en-US" sz="2400" b="1" dirty="0" smtClean="0">
                <a:effectLst>
                  <a:outerShdw blurRad="38100" dist="38100" dir="2700000" algn="tl">
                    <a:srgbClr val="000000">
                      <a:alpha val="43137"/>
                    </a:srgbClr>
                  </a:outerShdw>
                </a:effectLst>
                <a:latin typeface="Bookman Old Style" pitchFamily="18" charset="0"/>
              </a:rPr>
              <a:t>; he hath made my strength to fail: The Lord hath delivered me into their hands, against whom I am not able to stand.      cp.  </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(Deut. 28: 48)</a:t>
            </a:r>
            <a:endParaRPr lang="en-US" sz="2400" b="1" dirty="0">
              <a:solidFill>
                <a:srgbClr val="00FFFF"/>
              </a:solidFill>
              <a:effectLst>
                <a:outerShdw blurRad="38100" dist="38100" dir="2700000" algn="tl">
                  <a:srgbClr val="000000">
                    <a:alpha val="43137"/>
                  </a:srgbClr>
                </a:outerShdw>
              </a:effectLst>
              <a:latin typeface="Bookman Old Style" pitchFamily="18" charset="0"/>
            </a:endParaRPr>
          </a:p>
        </p:txBody>
      </p:sp>
      <p:pic>
        <p:nvPicPr>
          <p:cNvPr id="56325" name="Picture 5" descr="London Clink Prison Dungeon Ball and Chain Leg Shackles">
            <a:hlinkClick r:id="rId4"/>
          </p:cNvPr>
          <p:cNvPicPr>
            <a:picLocks noChangeAspect="1" noChangeArrowheads="1"/>
          </p:cNvPicPr>
          <p:nvPr/>
        </p:nvPicPr>
        <p:blipFill>
          <a:blip r:embed="rId5">
            <a:clrChange>
              <a:clrFrom>
                <a:srgbClr val="FFFFFF"/>
              </a:clrFrom>
              <a:clrTo>
                <a:srgbClr val="FFFFFF">
                  <a:alpha val="0"/>
                </a:srgbClr>
              </a:clrTo>
            </a:clrChange>
            <a:lum contrast="20000"/>
          </a:blip>
          <a:srcRect/>
          <a:stretch>
            <a:fillRect/>
          </a:stretch>
        </p:blipFill>
        <p:spPr bwMode="auto">
          <a:xfrm>
            <a:off x="1447800" y="2286000"/>
            <a:ext cx="1607883" cy="1530704"/>
          </a:xfrm>
          <a:prstGeom prst="rect">
            <a:avLst/>
          </a:prstGeom>
          <a:noFill/>
        </p:spPr>
      </p:pic>
      <p:pic>
        <p:nvPicPr>
          <p:cNvPr id="7" name="Picture 2" descr="http://www.projects.yrdsb.edu.on.ca/pioneer/images/photos/yoke.jpg"/>
          <p:cNvPicPr>
            <a:picLocks noChangeAspect="1" noChangeArrowheads="1"/>
          </p:cNvPicPr>
          <p:nvPr/>
        </p:nvPicPr>
        <p:blipFill>
          <a:blip r:embed="rId6"/>
          <a:srcRect/>
          <a:stretch>
            <a:fillRect/>
          </a:stretch>
        </p:blipFill>
        <p:spPr bwMode="auto">
          <a:xfrm>
            <a:off x="3886200" y="2590800"/>
            <a:ext cx="2209800" cy="1113739"/>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2" name="Picture 4" descr="C:\Documents and Settings\HP_Administrator\My Documents\COLINS\GRAPHICS\BIBLE PICS\Acts Paul Chains 3.jpg"/>
          <p:cNvPicPr>
            <a:picLocks noChangeAspect="1" noChangeArrowheads="1"/>
          </p:cNvPicPr>
          <p:nvPr/>
        </p:nvPicPr>
        <p:blipFill>
          <a:blip r:embed="rId3">
            <a:clrChange>
              <a:clrFrom>
                <a:srgbClr val="F2F3F5"/>
              </a:clrFrom>
              <a:clrTo>
                <a:srgbClr val="F2F3F5">
                  <a:alpha val="0"/>
                </a:srgbClr>
              </a:clrTo>
            </a:clrChange>
            <a:lum contrast="20000"/>
          </a:blip>
          <a:srcRect/>
          <a:stretch>
            <a:fillRect/>
          </a:stretch>
        </p:blipFill>
        <p:spPr bwMode="auto">
          <a:xfrm>
            <a:off x="5867400" y="3429000"/>
            <a:ext cx="3108325" cy="2709863"/>
          </a:xfrm>
          <a:prstGeom prst="rect">
            <a:avLst/>
          </a:prstGeom>
          <a:noFill/>
        </p:spPr>
      </p:pic>
      <p:sp>
        <p:nvSpPr>
          <p:cNvPr id="2" name="TextBox 1"/>
          <p:cNvSpPr txBox="1"/>
          <p:nvPr/>
        </p:nvSpPr>
        <p:spPr>
          <a:xfrm>
            <a:off x="76200" y="6858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99330" name="Picture 2" descr="http://www.projects.yrdsb.edu.on.ca/pioneer/images/photos/yoke.jpg"/>
          <p:cNvPicPr>
            <a:picLocks noChangeAspect="1" noChangeArrowheads="1"/>
          </p:cNvPicPr>
          <p:nvPr/>
        </p:nvPicPr>
        <p:blipFill>
          <a:blip r:embed="rId4"/>
          <a:srcRect/>
          <a:stretch>
            <a:fillRect/>
          </a:stretch>
        </p:blipFill>
        <p:spPr bwMode="auto">
          <a:xfrm>
            <a:off x="5666619" y="2438400"/>
            <a:ext cx="3477381" cy="1752600"/>
          </a:xfrm>
          <a:prstGeom prst="ellipse">
            <a:avLst/>
          </a:prstGeom>
          <a:ln>
            <a:noFill/>
          </a:ln>
          <a:effectLst>
            <a:softEdge rad="112500"/>
          </a:effectLst>
        </p:spPr>
      </p:pic>
      <p:sp>
        <p:nvSpPr>
          <p:cNvPr id="6" name="TextBox 5"/>
          <p:cNvSpPr txBox="1"/>
          <p:nvPr/>
        </p:nvSpPr>
        <p:spPr>
          <a:xfrm>
            <a:off x="609600" y="2209800"/>
            <a:ext cx="39624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27 - 28</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sp>
        <p:nvSpPr>
          <p:cNvPr id="7" name="TextBox 6"/>
          <p:cNvSpPr txBox="1"/>
          <p:nvPr/>
        </p:nvSpPr>
        <p:spPr>
          <a:xfrm>
            <a:off x="457200" y="3352800"/>
            <a:ext cx="53340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effectLst>
              </a:rPr>
              <a:t>“The  Bonds &amp; Yoke”</a:t>
            </a:r>
            <a:endParaRPr lang="en-US" sz="4000" b="1" dirty="0">
              <a:ln w="11430"/>
              <a:solidFill>
                <a:srgbClr val="0033CC"/>
              </a:solidFill>
              <a:effectLst>
                <a:outerShdw blurRad="50800" dist="39000" dir="5460000" algn="tl">
                  <a:srgbClr val="000000">
                    <a:alpha val="38000"/>
                  </a:srgbClr>
                </a:outerShdw>
              </a:effectLst>
            </a:endParaRPr>
          </a:p>
        </p:txBody>
      </p:sp>
      <p:sp>
        <p:nvSpPr>
          <p:cNvPr id="12" name="TextBox 11"/>
          <p:cNvSpPr txBox="1"/>
          <p:nvPr/>
        </p:nvSpPr>
        <p:spPr>
          <a:xfrm>
            <a:off x="1066800" y="4495800"/>
            <a:ext cx="4118113" cy="830997"/>
          </a:xfrm>
          <a:prstGeom prst="rect">
            <a:avLst/>
          </a:prstGeom>
          <a:solidFill>
            <a:srgbClr val="00FF00"/>
          </a:solidFill>
          <a:scene3d>
            <a:camera prst="orthographicFront"/>
            <a:lightRig rig="threePt" dir="t"/>
          </a:scene3d>
          <a:sp3d>
            <a:bevelT/>
          </a:sp3d>
        </p:spPr>
        <p:txBody>
          <a:bodyPr wrap="square" rtlCol="0">
            <a:spAutoFit/>
          </a:bodyPr>
          <a:lstStyle/>
          <a:p>
            <a:r>
              <a:rPr lang="en-US" sz="2400" dirty="0" smtClean="0">
                <a:solidFill>
                  <a:srgbClr val="000000"/>
                </a:solidFill>
                <a:latin typeface="Arial Rounded MT Bold" pitchFamily="34" charset="0"/>
              </a:rPr>
              <a:t>Judah will go into captivity and they Must comply !</a:t>
            </a:r>
            <a:endParaRPr lang="en-US" sz="2400" dirty="0">
              <a:solidFill>
                <a:srgbClr val="0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7" name="Picture 28" descr="http://www.preteristarchive.com/ARTchive/churban/01_outside/1850_roberts_jerusalem/doj_roberts_01.jpg"/>
          <p:cNvPicPr>
            <a:picLocks noChangeAspect="1" noChangeArrowheads="1"/>
          </p:cNvPicPr>
          <p:nvPr/>
        </p:nvPicPr>
        <p:blipFill>
          <a:blip r:embed="rId3" cstate="print">
            <a:lum contrast="10000"/>
          </a:blip>
          <a:srcRect/>
          <a:stretch>
            <a:fillRect/>
          </a:stretch>
        </p:blipFill>
        <p:spPr bwMode="auto">
          <a:xfrm>
            <a:off x="381000" y="1600200"/>
            <a:ext cx="8229599" cy="3722025"/>
          </a:xfrm>
          <a:prstGeom prst="rect">
            <a:avLst/>
          </a:prstGeom>
          <a:ln>
            <a:noFill/>
          </a:ln>
          <a:effectLst>
            <a:softEdge rad="112500"/>
          </a:effectLst>
        </p:spPr>
      </p:pic>
      <p:sp>
        <p:nvSpPr>
          <p:cNvPr id="6" name="Rectangle 5"/>
          <p:cNvSpPr/>
          <p:nvPr/>
        </p:nvSpPr>
        <p:spPr>
          <a:xfrm>
            <a:off x="1019175" y="4800600"/>
            <a:ext cx="7105650" cy="1938992"/>
          </a:xfrm>
          <a:prstGeom prst="rect">
            <a:avLst/>
          </a:prstGeom>
          <a:effectLst>
            <a:outerShdw blurRad="50800" dist="38100" dir="2700000" algn="tl" rotWithShape="0">
              <a:prstClr val="black">
                <a:alpha val="40000"/>
              </a:prstClr>
            </a:outerShdw>
          </a:effectLst>
        </p:spPr>
        <p:txBody>
          <a:bodyPr wrap="square">
            <a:spAutoFit/>
          </a:bodyPr>
          <a:lstStyle/>
          <a:p>
            <a:r>
              <a:rPr lang="en-US" sz="2400" b="1" dirty="0" smtClean="0">
                <a:solidFill>
                  <a:srgbClr val="FFFF00"/>
                </a:solidFill>
                <a:effectLst>
                  <a:outerShdw blurRad="38100" dist="38100" dir="2700000" algn="tl">
                    <a:srgbClr val="000000">
                      <a:alpha val="43137"/>
                    </a:srgbClr>
                  </a:outerShdw>
                </a:effectLst>
                <a:latin typeface="Bookman Old Style" pitchFamily="18" charset="0"/>
              </a:rPr>
              <a:t>Lam 2: 3  </a:t>
            </a:r>
            <a:r>
              <a:rPr lang="en-US" sz="2400" b="1" dirty="0" smtClean="0">
                <a:effectLst>
                  <a:outerShdw blurRad="38100" dist="38100" dir="2700000" algn="tl">
                    <a:srgbClr val="000000">
                      <a:alpha val="43137"/>
                    </a:srgbClr>
                  </a:outerShdw>
                </a:effectLst>
                <a:latin typeface="Bookman Old Style" pitchFamily="18" charset="0"/>
              </a:rPr>
              <a:t>He hath cut off in fierce anger all the horn of Israel;  He hath drawn back his right hand from before the enemy: And he hath burned up Jacob like </a:t>
            </a:r>
            <a:r>
              <a:rPr lang="en-US" sz="2400" b="1" dirty="0" smtClean="0">
                <a:effectLst>
                  <a:glow rad="228600">
                    <a:srgbClr val="FF3300"/>
                  </a:glow>
                  <a:outerShdw blurRad="38100" dist="38100" dir="2700000" algn="tl">
                    <a:srgbClr val="000000">
                      <a:alpha val="43137"/>
                    </a:srgbClr>
                  </a:outerShdw>
                </a:effectLst>
                <a:latin typeface="Bookman Old Style" pitchFamily="18" charset="0"/>
              </a:rPr>
              <a:t>a flaming fire</a:t>
            </a:r>
            <a:r>
              <a:rPr lang="en-US" sz="2400" b="1" dirty="0" smtClean="0">
                <a:effectLst>
                  <a:outerShdw blurRad="38100" dist="38100" dir="2700000" algn="tl">
                    <a:srgbClr val="000000">
                      <a:alpha val="43137"/>
                    </a:srgbClr>
                  </a:outerShdw>
                </a:effectLst>
                <a:latin typeface="Bookman Old Style" pitchFamily="18" charset="0"/>
              </a:rPr>
              <a:t>, which </a:t>
            </a:r>
            <a:r>
              <a:rPr lang="en-US" sz="2400" b="1" dirty="0" err="1" smtClean="0">
                <a:effectLst>
                  <a:outerShdw blurRad="38100" dist="38100" dir="2700000" algn="tl">
                    <a:srgbClr val="000000">
                      <a:alpha val="43137"/>
                    </a:srgbClr>
                  </a:outerShdw>
                </a:effectLst>
                <a:latin typeface="Bookman Old Style" pitchFamily="18" charset="0"/>
              </a:rPr>
              <a:t>devoureth</a:t>
            </a:r>
            <a:r>
              <a:rPr lang="en-US" sz="2400" b="1" dirty="0" smtClean="0">
                <a:effectLst>
                  <a:outerShdw blurRad="38100" dist="38100" dir="2700000" algn="tl">
                    <a:srgbClr val="000000">
                      <a:alpha val="43137"/>
                    </a:srgbClr>
                  </a:outerShdw>
                </a:effectLst>
                <a:latin typeface="Bookman Old Style" pitchFamily="18" charset="0"/>
              </a:rPr>
              <a:t> round about.</a:t>
            </a:r>
            <a:endParaRPr lang="en-US" sz="2400" b="1" dirty="0">
              <a:effectLst>
                <a:outerShdw blurRad="38100" dist="38100" dir="2700000" algn="tl">
                  <a:srgbClr val="000000">
                    <a:alpha val="43137"/>
                  </a:srgbClr>
                </a:outerShdw>
              </a:effectLst>
              <a:latin typeface="Bookman Old Style" pitchFamily="18" charset="0"/>
            </a:endParaRPr>
          </a:p>
        </p:txBody>
      </p:sp>
      <p:pic>
        <p:nvPicPr>
          <p:cNvPr id="82945" name="Picture 1"/>
          <p:cNvPicPr>
            <a:picLocks noChangeAspect="1" noChangeArrowheads="1"/>
          </p:cNvPicPr>
          <p:nvPr/>
        </p:nvPicPr>
        <p:blipFill>
          <a:blip r:embed="rId4" cstate="print">
            <a:clrChange>
              <a:clrFrom>
                <a:srgbClr val="FFFFFF"/>
              </a:clrFrom>
              <a:clrTo>
                <a:srgbClr val="FFFFFF">
                  <a:alpha val="0"/>
                </a:srgbClr>
              </a:clrTo>
            </a:clrChange>
            <a:lum contrast="10000"/>
          </a:blip>
          <a:srcRect/>
          <a:stretch>
            <a:fillRect/>
          </a:stretch>
        </p:blipFill>
        <p:spPr bwMode="auto">
          <a:xfrm>
            <a:off x="-76200" y="685800"/>
            <a:ext cx="2057400" cy="2514600"/>
          </a:xfrm>
          <a:prstGeom prst="ellipse">
            <a:avLst/>
          </a:prstGeom>
          <a:ln>
            <a:noFill/>
          </a:ln>
          <a:effectLst>
            <a:softEdge rad="112500"/>
          </a:effectLst>
        </p:spPr>
      </p:pic>
      <p:sp>
        <p:nvSpPr>
          <p:cNvPr id="9" name="TextBox 8"/>
          <p:cNvSpPr txBox="1"/>
          <p:nvPr/>
        </p:nvSpPr>
        <p:spPr>
          <a:xfrm>
            <a:off x="1828800" y="914400"/>
            <a:ext cx="64389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pic>
        <p:nvPicPr>
          <p:cNvPr id="54274" name="Picture 2"/>
          <p:cNvPicPr>
            <a:picLocks noChangeAspect="1" noChangeArrowheads="1"/>
          </p:cNvPicPr>
          <p:nvPr/>
        </p:nvPicPr>
        <p:blipFill>
          <a:blip r:embed="rId5" cstate="print"/>
          <a:srcRect/>
          <a:stretch>
            <a:fillRect/>
          </a:stretch>
        </p:blipFill>
        <p:spPr bwMode="auto">
          <a:xfrm>
            <a:off x="7488959" y="1600200"/>
            <a:ext cx="1655041" cy="207552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3810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67589" name="Picture 5"/>
          <p:cNvPicPr>
            <a:picLocks noChangeAspect="1" noChangeArrowheads="1"/>
          </p:cNvPicPr>
          <p:nvPr/>
        </p:nvPicPr>
        <p:blipFill>
          <a:blip r:embed="rId3">
            <a:lum contrast="20000"/>
          </a:blip>
          <a:srcRect/>
          <a:stretch>
            <a:fillRect/>
          </a:stretch>
        </p:blipFill>
        <p:spPr bwMode="auto">
          <a:xfrm>
            <a:off x="4724400" y="1295400"/>
            <a:ext cx="4419600" cy="3612624"/>
          </a:xfrm>
          <a:prstGeom prst="rect">
            <a:avLst/>
          </a:prstGeom>
          <a:ln>
            <a:noFill/>
          </a:ln>
          <a:effectLst>
            <a:softEdge rad="112500"/>
          </a:effectLst>
        </p:spPr>
      </p:pic>
      <p:pic>
        <p:nvPicPr>
          <p:cNvPr id="67588" name="Picture 4" descr="Go to fullsize image">
            <a:hlinkClick r:id="rId4"/>
          </p:cNvPr>
          <p:cNvPicPr>
            <a:picLocks noChangeAspect="1" noChangeArrowheads="1"/>
          </p:cNvPicPr>
          <p:nvPr/>
        </p:nvPicPr>
        <p:blipFill>
          <a:blip r:embed="rId5">
            <a:clrChange>
              <a:clrFrom>
                <a:srgbClr val="FF6600"/>
              </a:clrFrom>
              <a:clrTo>
                <a:srgbClr val="FF6600">
                  <a:alpha val="0"/>
                </a:srgbClr>
              </a:clrTo>
            </a:clrChange>
            <a:lum contrast="30000"/>
          </a:blip>
          <a:srcRect/>
          <a:stretch>
            <a:fillRect/>
          </a:stretch>
        </p:blipFill>
        <p:spPr bwMode="auto">
          <a:xfrm>
            <a:off x="914400" y="2209800"/>
            <a:ext cx="2514600" cy="2627070"/>
          </a:xfrm>
          <a:prstGeom prst="rect">
            <a:avLst/>
          </a:prstGeom>
          <a:noFill/>
        </p:spPr>
      </p:pic>
      <p:sp>
        <p:nvSpPr>
          <p:cNvPr id="9" name="TextBox 8"/>
          <p:cNvSpPr txBox="1"/>
          <p:nvPr/>
        </p:nvSpPr>
        <p:spPr>
          <a:xfrm>
            <a:off x="381000" y="4724400"/>
            <a:ext cx="44958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“The Boiling Pot”</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sp>
        <p:nvSpPr>
          <p:cNvPr id="8" name="TextBox 7"/>
          <p:cNvSpPr txBox="1"/>
          <p:nvPr/>
        </p:nvSpPr>
        <p:spPr>
          <a:xfrm>
            <a:off x="228600" y="1905000"/>
            <a:ext cx="44958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1: 13 - 16</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sp>
        <p:nvSpPr>
          <p:cNvPr id="12" name="TextBox 11"/>
          <p:cNvSpPr txBox="1"/>
          <p:nvPr/>
        </p:nvSpPr>
        <p:spPr>
          <a:xfrm>
            <a:off x="1752600" y="5562600"/>
            <a:ext cx="5867400" cy="830997"/>
          </a:xfrm>
          <a:prstGeom prst="rect">
            <a:avLst/>
          </a:prstGeom>
          <a:solidFill>
            <a:schemeClr val="accent1">
              <a:lumMod val="50000"/>
              <a:lumOff val="50000"/>
            </a:schemeClr>
          </a:solidFill>
          <a:scene3d>
            <a:camera prst="orthographicFront"/>
            <a:lightRig rig="threePt" dir="t"/>
          </a:scene3d>
          <a:sp3d>
            <a:bevelT/>
          </a:sp3d>
        </p:spPr>
        <p:txBody>
          <a:bodyPr wrap="square" rtlCol="0">
            <a:spAutoFit/>
          </a:bodyPr>
          <a:lstStyle/>
          <a:p>
            <a:r>
              <a:rPr lang="en-US" sz="2400" dirty="0" smtClean="0">
                <a:solidFill>
                  <a:srgbClr val="000000"/>
                </a:solidFill>
                <a:latin typeface="Arial Rounded MT Bold" pitchFamily="34" charset="0"/>
              </a:rPr>
              <a:t>Yahweh will quickly bring the northern invader to burn and to cleanse Judah !</a:t>
            </a:r>
            <a:endParaRPr lang="en-US" sz="2400" dirty="0">
              <a:solidFill>
                <a:srgbClr val="0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9" name="Picture 3"/>
          <p:cNvPicPr>
            <a:picLocks noChangeAspect="1" noChangeArrowheads="1"/>
          </p:cNvPicPr>
          <p:nvPr/>
        </p:nvPicPr>
        <p:blipFill>
          <a:blip r:embed="rId3" cstate="print">
            <a:lum contrast="30000"/>
          </a:blip>
          <a:srcRect/>
          <a:stretch>
            <a:fillRect/>
          </a:stretch>
        </p:blipFill>
        <p:spPr bwMode="auto">
          <a:xfrm>
            <a:off x="0" y="990600"/>
            <a:ext cx="1600200" cy="2164137"/>
          </a:xfrm>
          <a:prstGeom prst="rect">
            <a:avLst/>
          </a:prstGeom>
          <a:noFill/>
          <a:ln w="9525">
            <a:noFill/>
            <a:miter lim="800000"/>
            <a:headEnd/>
            <a:tailEnd/>
          </a:ln>
          <a:effectLst/>
        </p:spPr>
      </p:pic>
      <p:pic>
        <p:nvPicPr>
          <p:cNvPr id="82945" name="Picture 1"/>
          <p:cNvPicPr>
            <a:picLocks noChangeAspect="1" noChangeArrowheads="1"/>
          </p:cNvPicPr>
          <p:nvPr/>
        </p:nvPicPr>
        <p:blipFill>
          <a:blip r:embed="rId4">
            <a:clrChange>
              <a:clrFrom>
                <a:srgbClr val="FFFFFF"/>
              </a:clrFrom>
              <a:clrTo>
                <a:srgbClr val="FFFFFF">
                  <a:alpha val="0"/>
                </a:srgbClr>
              </a:clrTo>
            </a:clrChange>
            <a:lum contrast="10000"/>
          </a:blip>
          <a:srcRect/>
          <a:stretch>
            <a:fillRect/>
          </a:stretch>
        </p:blipFill>
        <p:spPr bwMode="auto">
          <a:xfrm>
            <a:off x="7155440" y="804479"/>
            <a:ext cx="2140959" cy="2624521"/>
          </a:xfrm>
          <a:prstGeom prst="ellipse">
            <a:avLst/>
          </a:prstGeom>
          <a:ln>
            <a:noFill/>
          </a:ln>
          <a:effectLst>
            <a:softEdge rad="112500"/>
          </a:effectLst>
        </p:spPr>
      </p:pic>
      <p:sp>
        <p:nvSpPr>
          <p:cNvPr id="2" name="TextBox 1"/>
          <p:cNvSpPr txBox="1"/>
          <p:nvPr/>
        </p:nvSpPr>
        <p:spPr>
          <a:xfrm>
            <a:off x="76200" y="3048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1524000" y="1676400"/>
            <a:ext cx="64389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sp>
        <p:nvSpPr>
          <p:cNvPr id="6" name="Rectangle 5"/>
          <p:cNvSpPr/>
          <p:nvPr/>
        </p:nvSpPr>
        <p:spPr>
          <a:xfrm>
            <a:off x="0" y="2895600"/>
            <a:ext cx="8534400" cy="3231654"/>
          </a:xfrm>
          <a:prstGeom prst="rect">
            <a:avLst/>
          </a:prstGeom>
        </p:spPr>
        <p:txBody>
          <a:bodyPr wrap="square">
            <a:spAutoFit/>
          </a:bodyPr>
          <a:lstStyle/>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Lam 4: 1  </a:t>
            </a:r>
            <a:r>
              <a:rPr lang="en-US" sz="2400" b="1" u="sng" dirty="0" smtClean="0">
                <a:effectLst>
                  <a:outerShdw blurRad="38100" dist="38100" dir="2700000" algn="tl">
                    <a:srgbClr val="000000">
                      <a:alpha val="43137"/>
                    </a:srgbClr>
                  </a:outerShdw>
                </a:effectLst>
                <a:latin typeface="Bookman Old Style" pitchFamily="18" charset="0"/>
              </a:rPr>
              <a:t>How</a:t>
            </a:r>
            <a:r>
              <a:rPr lang="en-US" sz="2400" b="1" dirty="0" smtClean="0">
                <a:effectLst>
                  <a:outerShdw blurRad="38100" dist="38100" dir="2700000" algn="tl">
                    <a:srgbClr val="000000">
                      <a:alpha val="43137"/>
                    </a:srgbClr>
                  </a:outerShdw>
                </a:effectLst>
                <a:latin typeface="Bookman Old Style" pitchFamily="18" charset="0"/>
              </a:rPr>
              <a:t> is </a:t>
            </a:r>
            <a:r>
              <a:rPr lang="en-US" sz="2400" b="1" dirty="0" smtClean="0">
                <a:solidFill>
                  <a:srgbClr val="000000"/>
                </a:solidFill>
                <a:effectLst>
                  <a:glow rad="101600">
                    <a:srgbClr val="FFFF00"/>
                  </a:glow>
                  <a:outerShdw blurRad="38100" dist="38100" dir="2700000" algn="tl">
                    <a:srgbClr val="000000">
                      <a:alpha val="43137"/>
                    </a:srgbClr>
                  </a:outerShdw>
                </a:effectLst>
                <a:latin typeface="Bookman Old Style" pitchFamily="18" charset="0"/>
              </a:rPr>
              <a:t>the gold </a:t>
            </a:r>
            <a:r>
              <a:rPr lang="en-US" sz="2400" b="1" dirty="0" smtClean="0">
                <a:effectLst>
                  <a:outerShdw blurRad="38100" dist="38100" dir="2700000" algn="tl">
                    <a:srgbClr val="000000">
                      <a:alpha val="43137"/>
                    </a:srgbClr>
                  </a:outerShdw>
                </a:effectLst>
                <a:latin typeface="Bookman Old Style" pitchFamily="18" charset="0"/>
              </a:rPr>
              <a:t>become dim!  </a:t>
            </a:r>
            <a:r>
              <a:rPr lang="en-US" sz="2400" b="1" i="1" u="sng" dirty="0" smtClean="0">
                <a:effectLst>
                  <a:outerShdw blurRad="38100" dist="38100" dir="2700000" algn="tl">
                    <a:srgbClr val="000000">
                      <a:alpha val="43137"/>
                    </a:srgbClr>
                  </a:outerShdw>
                </a:effectLst>
                <a:latin typeface="Bookman Old Style" pitchFamily="18" charset="0"/>
              </a:rPr>
              <a:t>how </a:t>
            </a:r>
            <a:r>
              <a:rPr lang="en-US" sz="2400" b="1" i="1" dirty="0" smtClean="0">
                <a:effectLst>
                  <a:outerShdw blurRad="38100" dist="38100" dir="2700000" algn="tl">
                    <a:srgbClr val="000000">
                      <a:alpha val="43137"/>
                    </a:srgbClr>
                  </a:outerShdw>
                </a:effectLst>
                <a:latin typeface="Bookman Old Style" pitchFamily="18" charset="0"/>
              </a:rPr>
              <a:t>is the most pure gold changed!   The </a:t>
            </a:r>
            <a:r>
              <a:rPr lang="en-US" sz="2400" b="1" i="1" dirty="0" smtClean="0">
                <a:solidFill>
                  <a:srgbClr val="000000"/>
                </a:solidFill>
                <a:effectLst>
                  <a:outerShdw blurRad="38100" dist="38100" dir="2700000" algn="tl">
                    <a:srgbClr val="000000">
                      <a:alpha val="43137"/>
                    </a:srgbClr>
                  </a:outerShdw>
                </a:effectLst>
                <a:latin typeface="Bookman Old Style" pitchFamily="18" charset="0"/>
              </a:rPr>
              <a:t>stones</a:t>
            </a:r>
            <a:r>
              <a:rPr lang="en-US" sz="2400" b="1" i="1" dirty="0" smtClean="0">
                <a:effectLst>
                  <a:outerShdw blurRad="38100" dist="38100" dir="2700000" algn="tl">
                    <a:srgbClr val="000000">
                      <a:alpha val="43137"/>
                    </a:srgbClr>
                  </a:outerShdw>
                </a:effectLst>
                <a:latin typeface="Bookman Old Style" pitchFamily="18" charset="0"/>
              </a:rPr>
              <a:t> of the sanctuary are poured out at the head of every street. </a:t>
            </a:r>
          </a:p>
          <a:p>
            <a:endParaRPr lang="en-US" sz="1200" b="1" i="1" dirty="0" smtClean="0">
              <a:effectLst>
                <a:outerShdw blurRad="38100" dist="38100" dir="2700000" algn="tl">
                  <a:srgbClr val="000000">
                    <a:alpha val="43137"/>
                  </a:srgbClr>
                </a:outerShdw>
              </a:effectLst>
              <a:latin typeface="Bookman Old Style" pitchFamily="18" charset="0"/>
            </a:endParaRPr>
          </a:p>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4: 2</a:t>
            </a:r>
            <a:r>
              <a:rPr lang="en-US" sz="2400" b="1" dirty="0" smtClean="0">
                <a:effectLst>
                  <a:outerShdw blurRad="38100" dist="38100" dir="2700000" algn="tl">
                    <a:srgbClr val="000000">
                      <a:alpha val="43137"/>
                    </a:srgbClr>
                  </a:outerShdw>
                </a:effectLst>
                <a:latin typeface="Bookman Old Style" pitchFamily="18" charset="0"/>
              </a:rPr>
              <a:t>  The </a:t>
            </a:r>
            <a:r>
              <a:rPr lang="en-US" sz="2400" b="1" dirty="0" smtClean="0">
                <a:solidFill>
                  <a:srgbClr val="000000"/>
                </a:solidFill>
                <a:effectLst>
                  <a:glow rad="101600">
                    <a:srgbClr val="FFFF00"/>
                  </a:glow>
                  <a:outerShdw blurRad="38100" dist="38100" dir="2700000" algn="tl">
                    <a:srgbClr val="000000">
                      <a:alpha val="43137"/>
                    </a:srgbClr>
                  </a:outerShdw>
                </a:effectLst>
                <a:latin typeface="Bookman Old Style" pitchFamily="18" charset="0"/>
              </a:rPr>
              <a:t>precious sons of Zion</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  </a:t>
            </a:r>
            <a:r>
              <a:rPr lang="en-US" sz="2400" b="1" dirty="0" smtClean="0">
                <a:solidFill>
                  <a:srgbClr val="000000"/>
                </a:solidFill>
                <a:effectLst>
                  <a:glow rad="101600">
                    <a:srgbClr val="FFFF00"/>
                  </a:glow>
                  <a:outerShdw blurRad="38100" dist="38100" dir="2700000" algn="tl">
                    <a:srgbClr val="000000">
                      <a:alpha val="43137"/>
                    </a:srgbClr>
                  </a:outerShdw>
                </a:effectLst>
                <a:latin typeface="Bookman Old Style" pitchFamily="18" charset="0"/>
              </a:rPr>
              <a:t>comparable to fine gold</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   </a:t>
            </a:r>
            <a:r>
              <a:rPr lang="en-US" sz="2400" b="1" u="sng" dirty="0" smtClean="0">
                <a:effectLst>
                  <a:outerShdw blurRad="38100" dist="38100" dir="2700000" algn="tl">
                    <a:srgbClr val="000000">
                      <a:alpha val="43137"/>
                    </a:srgbClr>
                  </a:outerShdw>
                </a:effectLst>
                <a:latin typeface="Bookman Old Style" pitchFamily="18" charset="0"/>
              </a:rPr>
              <a:t>How</a:t>
            </a:r>
            <a:r>
              <a:rPr lang="en-US" sz="2400" b="1" dirty="0" smtClean="0">
                <a:effectLst>
                  <a:outerShdw blurRad="38100" dist="38100" dir="2700000" algn="tl">
                    <a:srgbClr val="000000">
                      <a:alpha val="43137"/>
                    </a:srgbClr>
                  </a:outerShdw>
                </a:effectLst>
                <a:latin typeface="Bookman Old Style" pitchFamily="18" charset="0"/>
              </a:rPr>
              <a:t> are they esteemed as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earthen pitchers</a:t>
            </a:r>
            <a:r>
              <a:rPr lang="en-US" sz="2400" b="1" dirty="0" smtClean="0">
                <a:effectLst>
                  <a:outerShdw blurRad="38100" dist="38100" dir="2700000" algn="tl">
                    <a:srgbClr val="000000">
                      <a:alpha val="43137"/>
                    </a:srgbClr>
                  </a:outerShdw>
                </a:effectLst>
                <a:latin typeface="Bookman Old Style" pitchFamily="18" charset="0"/>
              </a:rPr>
              <a:t>, the work of the hands of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the potter</a:t>
            </a:r>
            <a:r>
              <a:rPr lang="en-US" sz="2400" b="1" dirty="0" smtClean="0">
                <a:effectLst>
                  <a:outerShdw blurRad="38100" dist="38100" dir="2700000" algn="tl">
                    <a:srgbClr val="000000">
                      <a:alpha val="43137"/>
                    </a:srgbClr>
                  </a:outerShdw>
                </a:effectLst>
                <a:latin typeface="Bookman Old Style" pitchFamily="18" charset="0"/>
              </a:rPr>
              <a:t>!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cp  </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(1: 12) </a:t>
            </a:r>
          </a:p>
          <a:p>
            <a:r>
              <a:rPr lang="en-US" sz="2400" b="1" dirty="0" smtClean="0">
                <a:solidFill>
                  <a:srgbClr val="000000"/>
                </a:solidFill>
                <a:effectLst>
                  <a:outerShdw blurRad="38100" dist="38100" dir="2700000" algn="tl">
                    <a:srgbClr val="000000">
                      <a:alpha val="43137"/>
                    </a:srgbClr>
                  </a:outerShdw>
                </a:effectLst>
                <a:latin typeface="Bookman Old Style" pitchFamily="18" charset="0"/>
              </a:rPr>
              <a:t>        </a:t>
            </a:r>
            <a:r>
              <a:rPr lang="en-US" sz="2400" b="1" dirty="0" smtClean="0">
                <a:effectLst>
                  <a:outerShdw blurRad="38100" dist="38100" dir="2700000" algn="tl">
                    <a:srgbClr val="000000">
                      <a:alpha val="43137"/>
                    </a:srgbClr>
                  </a:outerShdw>
                </a:effectLst>
                <a:latin typeface="Bookman Old Style" pitchFamily="18" charset="0"/>
              </a:rPr>
              <a:t>** But!  </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(Jer. 27: 20 - 22)</a:t>
            </a:r>
          </a:p>
        </p:txBody>
      </p:sp>
      <p:pic>
        <p:nvPicPr>
          <p:cNvPr id="55300" name="Picture 4" descr="C:\Documents and Settings\HP_Administrator\My Documents\COLINS\GRAPHICS\BIBLE PICS\Stones small.jpg"/>
          <p:cNvPicPr>
            <a:picLocks noChangeAspect="1" noChangeArrowheads="1"/>
          </p:cNvPicPr>
          <p:nvPr/>
        </p:nvPicPr>
        <p:blipFill>
          <a:blip r:embed="rId5"/>
          <a:srcRect/>
          <a:stretch>
            <a:fillRect/>
          </a:stretch>
        </p:blipFill>
        <p:spPr bwMode="auto">
          <a:xfrm>
            <a:off x="7620000" y="3657600"/>
            <a:ext cx="1524000" cy="1145557"/>
          </a:xfrm>
          <a:prstGeom prst="ellipse">
            <a:avLst/>
          </a:prstGeom>
          <a:ln>
            <a:noFill/>
          </a:ln>
          <a:effectLst>
            <a:softEdge rad="112500"/>
          </a:effectLst>
        </p:spPr>
      </p:pic>
      <p:grpSp>
        <p:nvGrpSpPr>
          <p:cNvPr id="14" name="Group 13"/>
          <p:cNvGrpSpPr/>
          <p:nvPr/>
        </p:nvGrpSpPr>
        <p:grpSpPr>
          <a:xfrm>
            <a:off x="5638800" y="5410200"/>
            <a:ext cx="1219200" cy="1245177"/>
            <a:chOff x="2819400" y="1685925"/>
            <a:chExt cx="1143000" cy="1540452"/>
          </a:xfrm>
          <a:effectLst>
            <a:outerShdw blurRad="50800" dist="38100" dir="18900000" algn="bl" rotWithShape="0">
              <a:prstClr val="black">
                <a:alpha val="40000"/>
              </a:prstClr>
            </a:outerShdw>
          </a:effectLst>
        </p:grpSpPr>
        <p:pic>
          <p:nvPicPr>
            <p:cNvPr id="13" name="Picture 5" descr="C:\Documents and Settings\HP_Administrator\My Documents\COLINS\GRAPHICS\BIBLE PICS\pottery jug2.jpg"/>
            <p:cNvPicPr>
              <a:picLocks noChangeAspect="1" noChangeArrowheads="1"/>
            </p:cNvPicPr>
            <p:nvPr/>
          </p:nvPicPr>
          <p:blipFill>
            <a:blip r:embed="rId6" cstate="print">
              <a:clrChange>
                <a:clrFrom>
                  <a:srgbClr val="383E3A"/>
                </a:clrFrom>
                <a:clrTo>
                  <a:srgbClr val="383E3A">
                    <a:alpha val="0"/>
                  </a:srgbClr>
                </a:clrTo>
              </a:clrChange>
            </a:blip>
            <a:srcRect/>
            <a:stretch>
              <a:fillRect/>
            </a:stretch>
          </p:blipFill>
          <p:spPr bwMode="auto">
            <a:xfrm>
              <a:off x="3133725" y="1685925"/>
              <a:ext cx="457200" cy="779318"/>
            </a:xfrm>
            <a:prstGeom prst="rect">
              <a:avLst/>
            </a:prstGeom>
            <a:noFill/>
          </p:spPr>
        </p:pic>
        <p:pic>
          <p:nvPicPr>
            <p:cNvPr id="55301" name="Picture 5" descr="C:\Documents and Settings\HP_Administrator\My Documents\COLINS\GRAPHICS\BIBLE PICS\pottery jug2.jpg"/>
            <p:cNvPicPr>
              <a:picLocks noChangeAspect="1" noChangeArrowheads="1"/>
            </p:cNvPicPr>
            <p:nvPr/>
          </p:nvPicPr>
          <p:blipFill>
            <a:blip r:embed="rId7" cstate="print">
              <a:clrChange>
                <a:clrFrom>
                  <a:srgbClr val="383E3A"/>
                </a:clrFrom>
                <a:clrTo>
                  <a:srgbClr val="383E3A">
                    <a:alpha val="0"/>
                  </a:srgbClr>
                </a:clrTo>
              </a:clrChange>
            </a:blip>
            <a:srcRect/>
            <a:stretch>
              <a:fillRect/>
            </a:stretch>
          </p:blipFill>
          <p:spPr bwMode="auto">
            <a:xfrm>
              <a:off x="3247136" y="1943100"/>
              <a:ext cx="715264" cy="1219200"/>
            </a:xfrm>
            <a:prstGeom prst="rect">
              <a:avLst/>
            </a:prstGeom>
            <a:noFill/>
          </p:spPr>
        </p:pic>
        <p:pic>
          <p:nvPicPr>
            <p:cNvPr id="12" name="Picture 5" descr="C:\Documents and Settings\HP_Administrator\My Documents\COLINS\GRAPHICS\BIBLE PICS\pottery jug2.jpg"/>
            <p:cNvPicPr>
              <a:picLocks noChangeAspect="1" noChangeArrowheads="1"/>
            </p:cNvPicPr>
            <p:nvPr/>
          </p:nvPicPr>
          <p:blipFill>
            <a:blip r:embed="rId8" cstate="print">
              <a:clrChange>
                <a:clrFrom>
                  <a:srgbClr val="383E3A"/>
                </a:clrFrom>
                <a:clrTo>
                  <a:srgbClr val="383E3A">
                    <a:alpha val="0"/>
                  </a:srgbClr>
                </a:clrTo>
              </a:clrChange>
            </a:blip>
            <a:srcRect/>
            <a:stretch>
              <a:fillRect/>
            </a:stretch>
          </p:blipFill>
          <p:spPr bwMode="auto">
            <a:xfrm>
              <a:off x="2819400" y="2317173"/>
              <a:ext cx="533400" cy="909204"/>
            </a:xfrm>
            <a:prstGeom prst="rect">
              <a:avLst/>
            </a:prstGeom>
            <a:noFill/>
          </p:spPr>
        </p:pic>
      </p:gr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93186" name="Picture 2" descr="http://missionxp.webblogg.se/images/potter_clay_1144660487.jpg"/>
          <p:cNvPicPr>
            <a:picLocks noChangeAspect="1" noChangeArrowheads="1"/>
          </p:cNvPicPr>
          <p:nvPr/>
        </p:nvPicPr>
        <p:blipFill>
          <a:blip r:embed="rId3">
            <a:lum bright="10000"/>
          </a:blip>
          <a:srcRect/>
          <a:stretch>
            <a:fillRect/>
          </a:stretch>
        </p:blipFill>
        <p:spPr bwMode="auto">
          <a:xfrm>
            <a:off x="5181600" y="914400"/>
            <a:ext cx="3764844" cy="3049524"/>
          </a:xfrm>
          <a:prstGeom prst="ellipse">
            <a:avLst/>
          </a:prstGeom>
          <a:ln>
            <a:noFill/>
          </a:ln>
          <a:effectLst>
            <a:softEdge rad="112500"/>
          </a:effectLst>
        </p:spPr>
      </p:pic>
      <p:sp>
        <p:nvSpPr>
          <p:cNvPr id="5" name="TextBox 4"/>
          <p:cNvSpPr txBox="1"/>
          <p:nvPr/>
        </p:nvSpPr>
        <p:spPr>
          <a:xfrm>
            <a:off x="255104" y="2375452"/>
            <a:ext cx="44196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18: 1 - 10</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sp>
        <p:nvSpPr>
          <p:cNvPr id="6" name="TextBox 5"/>
          <p:cNvSpPr txBox="1"/>
          <p:nvPr/>
        </p:nvSpPr>
        <p:spPr>
          <a:xfrm>
            <a:off x="1600200" y="3810000"/>
            <a:ext cx="59436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“The Potter &amp; the Clay”</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pic>
        <p:nvPicPr>
          <p:cNvPr id="93187" name="Picture 3"/>
          <p:cNvPicPr>
            <a:picLocks noChangeAspect="1" noChangeArrowheads="1"/>
          </p:cNvPicPr>
          <p:nvPr/>
        </p:nvPicPr>
        <p:blipFill>
          <a:blip r:embed="rId4">
            <a:lum contrast="10000"/>
          </a:blip>
          <a:srcRect/>
          <a:stretch>
            <a:fillRect/>
          </a:stretch>
        </p:blipFill>
        <p:spPr bwMode="auto">
          <a:xfrm>
            <a:off x="76200" y="4658139"/>
            <a:ext cx="3622623" cy="2209800"/>
          </a:xfrm>
          <a:prstGeom prst="rect">
            <a:avLst/>
          </a:prstGeom>
          <a:ln>
            <a:noFill/>
          </a:ln>
          <a:effectLst>
            <a:softEdge rad="112500"/>
          </a:effectLst>
        </p:spPr>
      </p:pic>
      <p:sp>
        <p:nvSpPr>
          <p:cNvPr id="12" name="TextBox 11"/>
          <p:cNvSpPr txBox="1"/>
          <p:nvPr/>
        </p:nvSpPr>
        <p:spPr>
          <a:xfrm>
            <a:off x="3657600" y="5105400"/>
            <a:ext cx="5334000" cy="830997"/>
          </a:xfrm>
          <a:prstGeom prst="rect">
            <a:avLst/>
          </a:prstGeom>
          <a:solidFill>
            <a:srgbClr val="00FF00"/>
          </a:solidFill>
          <a:scene3d>
            <a:camera prst="orthographicFront"/>
            <a:lightRig rig="threePt" dir="t"/>
          </a:scene3d>
          <a:sp3d>
            <a:bevelT/>
          </a:sp3d>
        </p:spPr>
        <p:txBody>
          <a:bodyPr wrap="square" rtlCol="0">
            <a:spAutoFit/>
          </a:bodyPr>
          <a:lstStyle/>
          <a:p>
            <a:r>
              <a:rPr lang="en-US" sz="2400" dirty="0" smtClean="0">
                <a:solidFill>
                  <a:srgbClr val="000000"/>
                </a:solidFill>
                <a:effectLst>
                  <a:outerShdw blurRad="38100" dist="38100" dir="2700000" algn="tl">
                    <a:srgbClr val="000000">
                      <a:alpha val="43137"/>
                    </a:srgbClr>
                  </a:outerShdw>
                </a:effectLst>
                <a:latin typeface="Arial Rounded MT Bold" pitchFamily="34" charset="0"/>
              </a:rPr>
              <a:t>Yahweh  can shape and control the fate of His people and all nations !</a:t>
            </a:r>
            <a:endParaRPr lang="en-US" sz="2400" dirty="0">
              <a:solidFill>
                <a:srgbClr val="000000"/>
              </a:solidFill>
              <a:effectLst>
                <a:outerShdw blurRad="38100" dist="38100" dir="2700000" algn="tl">
                  <a:srgbClr val="000000">
                    <a:alpha val="43137"/>
                  </a:srgbClr>
                </a:outerShdw>
              </a:effectLst>
              <a:latin typeface="Arial Rounded MT Bold"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048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16" name="TextBox 15"/>
          <p:cNvSpPr txBox="1"/>
          <p:nvPr/>
        </p:nvSpPr>
        <p:spPr>
          <a:xfrm>
            <a:off x="381000" y="2057400"/>
            <a:ext cx="41910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19: 1-13</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sp>
        <p:nvSpPr>
          <p:cNvPr id="17" name="TextBox 16"/>
          <p:cNvSpPr txBox="1"/>
          <p:nvPr/>
        </p:nvSpPr>
        <p:spPr>
          <a:xfrm>
            <a:off x="1905000" y="3733800"/>
            <a:ext cx="45339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“The Broken Jar”</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sp>
        <p:nvSpPr>
          <p:cNvPr id="11" name="TextBox 10"/>
          <p:cNvSpPr txBox="1"/>
          <p:nvPr/>
        </p:nvSpPr>
        <p:spPr>
          <a:xfrm>
            <a:off x="1524000" y="4724400"/>
            <a:ext cx="5029200" cy="830997"/>
          </a:xfrm>
          <a:prstGeom prst="rect">
            <a:avLst/>
          </a:prstGeom>
          <a:solidFill>
            <a:srgbClr val="00FF00"/>
          </a:solidFill>
          <a:scene3d>
            <a:camera prst="orthographicFront"/>
            <a:lightRig rig="threePt" dir="t"/>
          </a:scene3d>
          <a:sp3d>
            <a:bevelT/>
          </a:sp3d>
        </p:spPr>
        <p:txBody>
          <a:bodyPr wrap="square" rtlCol="0">
            <a:spAutoFit/>
          </a:bodyPr>
          <a:lstStyle/>
          <a:p>
            <a:r>
              <a:rPr lang="en-US" sz="2400" dirty="0" smtClean="0">
                <a:solidFill>
                  <a:srgbClr val="000000"/>
                </a:solidFill>
                <a:effectLst>
                  <a:outerShdw blurRad="38100" dist="38100" dir="2700000" algn="tl">
                    <a:srgbClr val="000000">
                      <a:alpha val="43137"/>
                    </a:srgbClr>
                  </a:outerShdw>
                </a:effectLst>
                <a:latin typeface="Arial Rounded MT Bold" pitchFamily="34" charset="0"/>
              </a:rPr>
              <a:t>Yahweh will break the pride and wickedness of his people !</a:t>
            </a:r>
            <a:endParaRPr lang="en-US" sz="2400" dirty="0">
              <a:solidFill>
                <a:srgbClr val="000000"/>
              </a:solidFill>
              <a:effectLst>
                <a:outerShdw blurRad="38100" dist="38100" dir="2700000" algn="tl">
                  <a:srgbClr val="000000">
                    <a:alpha val="43137"/>
                  </a:srgbClr>
                </a:outerShdw>
              </a:effectLst>
              <a:latin typeface="Arial Rounded MT Bold" pitchFamily="34" charset="0"/>
            </a:endParaRPr>
          </a:p>
        </p:txBody>
      </p:sp>
      <p:pic>
        <p:nvPicPr>
          <p:cNvPr id="58370" name="Picture 2" descr="http://www1.istockphoto.com/file_thumbview_approve/1605218/2/istockphoto_1605218_clay_jugs_bw.jpg"/>
          <p:cNvPicPr>
            <a:picLocks noChangeAspect="1" noChangeArrowheads="1"/>
          </p:cNvPicPr>
          <p:nvPr/>
        </p:nvPicPr>
        <p:blipFill>
          <a:blip r:embed="rId3">
            <a:duotone>
              <a:prstClr val="black"/>
              <a:schemeClr val="accent3">
                <a:tint val="45000"/>
                <a:satMod val="400000"/>
              </a:schemeClr>
            </a:duotone>
          </a:blip>
          <a:srcRect/>
          <a:stretch>
            <a:fillRect/>
          </a:stretch>
        </p:blipFill>
        <p:spPr bwMode="auto">
          <a:xfrm>
            <a:off x="5524500" y="914400"/>
            <a:ext cx="3619500" cy="2971800"/>
          </a:xfrm>
          <a:prstGeom prst="ellipse">
            <a:avLst/>
          </a:prstGeom>
          <a:ln>
            <a:noFill/>
          </a:ln>
          <a:effectLst>
            <a:softEdge rad="112500"/>
          </a:effectLst>
        </p:spPr>
      </p:pic>
      <p:pic>
        <p:nvPicPr>
          <p:cNvPr id="95240" name="Picture 8" descr="http://www.nysm.nysed.gov/IroquoisVillage/images/slide26lg.jpg"/>
          <p:cNvPicPr>
            <a:picLocks noChangeAspect="1" noChangeArrowheads="1"/>
          </p:cNvPicPr>
          <p:nvPr/>
        </p:nvPicPr>
        <p:blipFill>
          <a:blip r:embed="rId4">
            <a:clrChange>
              <a:clrFrom>
                <a:srgbClr val="020202"/>
              </a:clrFrom>
              <a:clrTo>
                <a:srgbClr val="020202">
                  <a:alpha val="0"/>
                </a:srgbClr>
              </a:clrTo>
            </a:clrChange>
          </a:blip>
          <a:srcRect/>
          <a:stretch>
            <a:fillRect/>
          </a:stretch>
        </p:blipFill>
        <p:spPr bwMode="auto">
          <a:xfrm>
            <a:off x="5867400" y="2514600"/>
            <a:ext cx="2852653" cy="2058923"/>
          </a:xfrm>
          <a:prstGeom prst="rect">
            <a:avLst/>
          </a:prstGeom>
          <a:noFill/>
          <a:effectLst>
            <a:reflection blurRad="6350" stA="50000" endA="300" endPos="55000" dir="5400000" sy="-100000" algn="bl" rotWithShape="0"/>
          </a:effec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sosceles Triangle 10"/>
          <p:cNvSpPr/>
          <p:nvPr/>
        </p:nvSpPr>
        <p:spPr>
          <a:xfrm>
            <a:off x="5562600" y="3810000"/>
            <a:ext cx="2819400" cy="1600200"/>
          </a:xfrm>
          <a:prstGeom prst="triangle">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91142" name="Picture 6" descr="http://www.fortmcmurraymetis.org/sash.bmp"/>
          <p:cNvPicPr>
            <a:picLocks noChangeAspect="1" noChangeArrowheads="1"/>
          </p:cNvPicPr>
          <p:nvPr/>
        </p:nvPicPr>
        <p:blipFill>
          <a:blip r:embed="rId3"/>
          <a:srcRect/>
          <a:stretch>
            <a:fillRect/>
          </a:stretch>
        </p:blipFill>
        <p:spPr bwMode="auto">
          <a:xfrm>
            <a:off x="6016292" y="838200"/>
            <a:ext cx="3137647" cy="2133600"/>
          </a:xfrm>
          <a:prstGeom prst="ellipse">
            <a:avLst/>
          </a:prstGeom>
          <a:ln>
            <a:noFill/>
          </a:ln>
          <a:effectLst>
            <a:softEdge rad="112500"/>
          </a:effectLst>
        </p:spPr>
      </p:pic>
      <p:sp>
        <p:nvSpPr>
          <p:cNvPr id="8" name="TextBox 7"/>
          <p:cNvSpPr txBox="1"/>
          <p:nvPr/>
        </p:nvSpPr>
        <p:spPr>
          <a:xfrm>
            <a:off x="381000" y="1447800"/>
            <a:ext cx="44958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13: 1 - 11</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sp>
        <p:nvSpPr>
          <p:cNvPr id="9" name="TextBox 8"/>
          <p:cNvSpPr txBox="1"/>
          <p:nvPr/>
        </p:nvSpPr>
        <p:spPr>
          <a:xfrm>
            <a:off x="152400" y="2362200"/>
            <a:ext cx="62484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“The Buried Waistcloth ”</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pic>
        <p:nvPicPr>
          <p:cNvPr id="91144" name="Picture 8"/>
          <p:cNvPicPr>
            <a:picLocks noChangeAspect="1" noChangeArrowheads="1"/>
          </p:cNvPicPr>
          <p:nvPr/>
        </p:nvPicPr>
        <p:blipFill>
          <a:blip r:embed="rId4">
            <a:lum contrast="20000"/>
          </a:blip>
          <a:srcRect/>
          <a:stretch>
            <a:fillRect/>
          </a:stretch>
        </p:blipFill>
        <p:spPr bwMode="auto">
          <a:xfrm>
            <a:off x="0" y="3190875"/>
            <a:ext cx="4486275" cy="3667125"/>
          </a:xfrm>
          <a:prstGeom prst="rect">
            <a:avLst/>
          </a:prstGeom>
          <a:ln>
            <a:noFill/>
          </a:ln>
          <a:effectLst>
            <a:softEdge rad="112500"/>
          </a:effectLst>
        </p:spPr>
      </p:pic>
      <p:sp>
        <p:nvSpPr>
          <p:cNvPr id="12" name="TextBox 11"/>
          <p:cNvSpPr txBox="1"/>
          <p:nvPr/>
        </p:nvSpPr>
        <p:spPr>
          <a:xfrm>
            <a:off x="4658139" y="5406887"/>
            <a:ext cx="4267200" cy="1200329"/>
          </a:xfrm>
          <a:prstGeom prst="rect">
            <a:avLst/>
          </a:prstGeom>
          <a:solidFill>
            <a:srgbClr val="00FF00"/>
          </a:solidFill>
          <a:scene3d>
            <a:camera prst="orthographicFront"/>
            <a:lightRig rig="threePt" dir="t"/>
          </a:scene3d>
          <a:sp3d>
            <a:bevelT/>
          </a:sp3d>
        </p:spPr>
        <p:txBody>
          <a:bodyPr wrap="square" rtlCol="0">
            <a:spAutoFit/>
          </a:bodyPr>
          <a:lstStyle/>
          <a:p>
            <a:r>
              <a:rPr lang="en-US" sz="2400" dirty="0" smtClean="0">
                <a:solidFill>
                  <a:srgbClr val="000000"/>
                </a:solidFill>
                <a:effectLst>
                  <a:outerShdw blurRad="38100" dist="38100" dir="2700000" algn="tl">
                    <a:srgbClr val="000000">
                      <a:alpha val="43137"/>
                    </a:srgbClr>
                  </a:outerShdw>
                </a:effectLst>
                <a:latin typeface="Arial Rounded MT Bold" pitchFamily="34" charset="0"/>
              </a:rPr>
              <a:t>Judah </a:t>
            </a:r>
            <a:r>
              <a:rPr lang="en-US" sz="2400" i="1" dirty="0" smtClean="0">
                <a:solidFill>
                  <a:srgbClr val="000000"/>
                </a:solidFill>
                <a:effectLst>
                  <a:outerShdw blurRad="38100" dist="38100" dir="2700000" algn="tl">
                    <a:srgbClr val="000000">
                      <a:alpha val="43137"/>
                    </a:srgbClr>
                  </a:outerShdw>
                </a:effectLst>
                <a:latin typeface="Arial Rounded MT Bold" pitchFamily="34" charset="0"/>
              </a:rPr>
              <a:t>will</a:t>
            </a:r>
            <a:r>
              <a:rPr lang="en-US" sz="2400" dirty="0" smtClean="0">
                <a:solidFill>
                  <a:srgbClr val="000000"/>
                </a:solidFill>
                <a:effectLst>
                  <a:outerShdw blurRad="38100" dist="38100" dir="2700000" algn="tl">
                    <a:srgbClr val="000000">
                      <a:alpha val="43137"/>
                    </a:srgbClr>
                  </a:outerShdw>
                </a:effectLst>
                <a:latin typeface="Arial Rounded MT Bold" pitchFamily="34" charset="0"/>
              </a:rPr>
              <a:t>  go to Babylon and Judah </a:t>
            </a:r>
            <a:r>
              <a:rPr lang="en-US" sz="2400" i="1" dirty="0" smtClean="0">
                <a:solidFill>
                  <a:srgbClr val="000000"/>
                </a:solidFill>
                <a:effectLst>
                  <a:outerShdw blurRad="38100" dist="38100" dir="2700000" algn="tl">
                    <a:srgbClr val="000000">
                      <a:alpha val="43137"/>
                    </a:srgbClr>
                  </a:outerShdw>
                </a:effectLst>
                <a:latin typeface="Arial Rounded MT Bold" pitchFamily="34" charset="0"/>
              </a:rPr>
              <a:t>will </a:t>
            </a:r>
            <a:r>
              <a:rPr lang="en-US" sz="2400" dirty="0" smtClean="0">
                <a:solidFill>
                  <a:srgbClr val="000000"/>
                </a:solidFill>
                <a:effectLst>
                  <a:outerShdw blurRad="38100" dist="38100" dir="2700000" algn="tl">
                    <a:srgbClr val="000000">
                      <a:alpha val="43137"/>
                    </a:srgbClr>
                  </a:outerShdw>
                </a:effectLst>
                <a:latin typeface="Arial Rounded MT Bold" pitchFamily="34" charset="0"/>
              </a:rPr>
              <a:t>return to the Land !</a:t>
            </a:r>
            <a:endParaRPr lang="en-US" sz="2400" dirty="0">
              <a:solidFill>
                <a:srgbClr val="000000"/>
              </a:solidFill>
              <a:effectLst>
                <a:outerShdw blurRad="38100" dist="38100" dir="2700000" algn="tl">
                  <a:srgbClr val="000000">
                    <a:alpha val="43137"/>
                  </a:srgbClr>
                </a:outerShdw>
              </a:effectLst>
              <a:latin typeface="Arial Rounded MT Bold" pitchFamily="34" charset="0"/>
            </a:endParaRPr>
          </a:p>
        </p:txBody>
      </p:sp>
      <p:pic>
        <p:nvPicPr>
          <p:cNvPr id="1026" name="Picture 2" descr="C:\Documents and Settings\HP_Administrator\My Documents\COLINS\GRAPHICS\BIBLE PICS\Exiles Return 2.jpg"/>
          <p:cNvPicPr>
            <a:picLocks noChangeAspect="1" noChangeArrowheads="1"/>
          </p:cNvPicPr>
          <p:nvPr/>
        </p:nvPicPr>
        <p:blipFill>
          <a:blip r:embed="rId5">
            <a:lum contrast="20000"/>
          </a:blip>
          <a:srcRect/>
          <a:stretch>
            <a:fillRect/>
          </a:stretch>
        </p:blipFill>
        <p:spPr bwMode="auto">
          <a:xfrm>
            <a:off x="5867400" y="2819400"/>
            <a:ext cx="2088762" cy="259842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104775"/>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1219200" y="1371600"/>
            <a:ext cx="64389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pic>
        <p:nvPicPr>
          <p:cNvPr id="82945" name="Picture 1"/>
          <p:cNvPicPr>
            <a:picLocks noChangeAspect="1" noChangeArrowheads="1"/>
          </p:cNvPicPr>
          <p:nvPr/>
        </p:nvPicPr>
        <p:blipFill>
          <a:blip r:embed="rId3" cstate="print">
            <a:clrChange>
              <a:clrFrom>
                <a:srgbClr val="FFFFFF"/>
              </a:clrFrom>
              <a:clrTo>
                <a:srgbClr val="FFFFFF">
                  <a:alpha val="0"/>
                </a:srgbClr>
              </a:clrTo>
            </a:clrChange>
            <a:lum bright="10000" contrast="10000"/>
          </a:blip>
          <a:srcRect/>
          <a:stretch>
            <a:fillRect/>
          </a:stretch>
        </p:blipFill>
        <p:spPr bwMode="auto">
          <a:xfrm>
            <a:off x="7467600" y="533400"/>
            <a:ext cx="1524000" cy="1868214"/>
          </a:xfrm>
          <a:prstGeom prst="ellipse">
            <a:avLst/>
          </a:prstGeom>
          <a:ln>
            <a:noFill/>
          </a:ln>
          <a:effectLst>
            <a:softEdge rad="112500"/>
          </a:effectLst>
        </p:spPr>
      </p:pic>
      <p:sp>
        <p:nvSpPr>
          <p:cNvPr id="6" name="TextBox 5"/>
          <p:cNvSpPr txBox="1"/>
          <p:nvPr/>
        </p:nvSpPr>
        <p:spPr>
          <a:xfrm>
            <a:off x="0" y="2149019"/>
            <a:ext cx="9144000" cy="4401205"/>
          </a:xfrm>
          <a:prstGeom prst="rect">
            <a:avLst/>
          </a:prstGeom>
          <a:noFill/>
        </p:spPr>
        <p:txBody>
          <a:bodyPr wrap="square" rtlCol="0">
            <a:spAutoFit/>
          </a:bodyPr>
          <a:lstStyle/>
          <a:p>
            <a:pPr>
              <a:buClr>
                <a:srgbClr val="00FFFF"/>
              </a:buClr>
              <a:buFont typeface="Wingdings" pitchFamily="2" charset="2"/>
              <a:buChar char="q"/>
            </a:pPr>
            <a:r>
              <a:rPr lang="en-US" sz="2000" b="1" dirty="0" smtClean="0">
                <a:effectLst>
                  <a:outerShdw blurRad="38100" dist="38100" dir="2700000" algn="tl">
                    <a:srgbClr val="000000">
                      <a:alpha val="43137"/>
                    </a:srgbClr>
                  </a:outerShdw>
                </a:effectLst>
              </a:rPr>
              <a:t>  </a:t>
            </a:r>
            <a:r>
              <a:rPr lang="en-US" sz="2000" b="1" dirty="0" smtClean="0">
                <a:solidFill>
                  <a:srgbClr val="000000"/>
                </a:solidFill>
                <a:effectLst>
                  <a:outerShdw blurRad="38100" dist="38100" dir="2700000" algn="tl">
                    <a:srgbClr val="000000">
                      <a:alpha val="43137"/>
                    </a:srgbClr>
                  </a:outerShdw>
                </a:effectLst>
              </a:rPr>
              <a:t>Chapter 1:  </a:t>
            </a:r>
            <a:r>
              <a:rPr lang="en-US" sz="2000" b="1" dirty="0" smtClean="0">
                <a:effectLst>
                  <a:outerShdw blurRad="38100" dist="38100" dir="2700000" algn="tl">
                    <a:srgbClr val="000000">
                      <a:alpha val="43137"/>
                    </a:srgbClr>
                  </a:outerShdw>
                </a:effectLst>
              </a:rPr>
              <a:t>The Affliction of Jerusalem:  “There is none to comfort her”</a:t>
            </a:r>
          </a:p>
          <a:p>
            <a:pPr lvl="1">
              <a:buClr>
                <a:srgbClr val="00FFFF"/>
              </a:buClr>
              <a:buFont typeface="Arial" pitchFamily="34" charset="0"/>
              <a:buChar char="•"/>
            </a:pPr>
            <a:r>
              <a:rPr lang="en-US" sz="2000" b="1" dirty="0" smtClean="0">
                <a:effectLst>
                  <a:outerShdw blurRad="38100" dist="38100" dir="2700000" algn="tl">
                    <a:srgbClr val="000000">
                      <a:alpha val="43137"/>
                    </a:srgbClr>
                  </a:outerShdw>
                </a:effectLst>
              </a:rPr>
              <a:t>  </a:t>
            </a:r>
            <a:r>
              <a:rPr lang="en-US" sz="2000" b="1" dirty="0" smtClean="0">
                <a:solidFill>
                  <a:srgbClr val="FFFF00"/>
                </a:solidFill>
                <a:effectLst>
                  <a:outerShdw blurRad="38100" dist="38100" dir="2700000" algn="tl">
                    <a:srgbClr val="000000">
                      <a:alpha val="43137"/>
                    </a:srgbClr>
                  </a:outerShdw>
                </a:effectLst>
              </a:rPr>
              <a:t>1: 20 – 22    </a:t>
            </a:r>
            <a:r>
              <a:rPr lang="en-US" sz="2000" b="1" dirty="0" smtClean="0">
                <a:solidFill>
                  <a:srgbClr val="00FFFF"/>
                </a:solidFill>
                <a:effectLst>
                  <a:outerShdw blurRad="38100" dist="38100" dir="2700000" algn="tl">
                    <a:srgbClr val="000000">
                      <a:alpha val="43137"/>
                    </a:srgbClr>
                  </a:outerShdw>
                </a:effectLst>
              </a:rPr>
              <a:t>Jerusalem’s  Prayer</a:t>
            </a:r>
          </a:p>
          <a:p>
            <a:pPr>
              <a:buClr>
                <a:srgbClr val="00FFFF"/>
              </a:buClr>
            </a:pPr>
            <a:endParaRPr lang="en-US" sz="2000" b="1" dirty="0" smtClean="0">
              <a:effectLst>
                <a:outerShdw blurRad="38100" dist="38100" dir="2700000" algn="tl">
                  <a:srgbClr val="000000">
                    <a:alpha val="43137"/>
                  </a:srgbClr>
                </a:outerShdw>
              </a:effectLst>
            </a:endParaRPr>
          </a:p>
          <a:p>
            <a:pPr>
              <a:buClr>
                <a:srgbClr val="00FFFF"/>
              </a:buClr>
              <a:buFont typeface="Wingdings" pitchFamily="2" charset="2"/>
              <a:buChar char="q"/>
            </a:pPr>
            <a:r>
              <a:rPr lang="en-US" sz="2000" b="1" dirty="0" smtClean="0">
                <a:effectLst>
                  <a:outerShdw blurRad="38100" dist="38100" dir="2700000" algn="tl">
                    <a:srgbClr val="000000">
                      <a:alpha val="43137"/>
                    </a:srgbClr>
                  </a:outerShdw>
                </a:effectLst>
              </a:rPr>
              <a:t>  </a:t>
            </a:r>
            <a:r>
              <a:rPr lang="en-US" sz="2000" b="1" dirty="0" smtClean="0">
                <a:solidFill>
                  <a:srgbClr val="000000"/>
                </a:solidFill>
                <a:effectLst>
                  <a:outerShdw blurRad="38100" dist="38100" dir="2700000" algn="tl">
                    <a:srgbClr val="000000">
                      <a:alpha val="43137"/>
                    </a:srgbClr>
                  </a:outerShdw>
                </a:effectLst>
              </a:rPr>
              <a:t>Chapter 2:  </a:t>
            </a:r>
            <a:r>
              <a:rPr lang="en-US" sz="2000" b="1" dirty="0" smtClean="0">
                <a:effectLst>
                  <a:outerShdw blurRad="38100" dist="38100" dir="2700000" algn="tl">
                    <a:srgbClr val="000000">
                      <a:alpha val="43137"/>
                    </a:srgbClr>
                  </a:outerShdw>
                </a:effectLst>
              </a:rPr>
              <a:t>The Source of the Affliction:   “Yahweh hath done this”</a:t>
            </a:r>
          </a:p>
          <a:p>
            <a:pPr lvl="1" defTabSz="685800">
              <a:buClr>
                <a:srgbClr val="00FFFF"/>
              </a:buClr>
              <a:buFont typeface="Arial" pitchFamily="34" charset="0"/>
              <a:buChar char="•"/>
            </a:pPr>
            <a:r>
              <a:rPr lang="en-US" sz="2000" b="1" dirty="0" smtClean="0">
                <a:effectLst>
                  <a:outerShdw blurRad="38100" dist="38100" dir="2700000" algn="tl">
                    <a:srgbClr val="000000">
                      <a:alpha val="43137"/>
                    </a:srgbClr>
                  </a:outerShdw>
                </a:effectLst>
              </a:rPr>
              <a:t>	</a:t>
            </a:r>
            <a:r>
              <a:rPr lang="en-US" sz="2000" b="1" dirty="0" smtClean="0">
                <a:solidFill>
                  <a:srgbClr val="FFFF00"/>
                </a:solidFill>
                <a:effectLst>
                  <a:outerShdw blurRad="38100" dist="38100" dir="2700000" algn="tl">
                    <a:srgbClr val="000000">
                      <a:alpha val="43137"/>
                    </a:srgbClr>
                  </a:outerShdw>
                </a:effectLst>
              </a:rPr>
              <a:t>2: 18 – 22 </a:t>
            </a:r>
            <a:r>
              <a:rPr lang="en-US" sz="2000" b="1" dirty="0" smtClean="0">
                <a:effectLst>
                  <a:outerShdw blurRad="38100" dist="38100" dir="2700000" algn="tl">
                    <a:srgbClr val="000000">
                      <a:alpha val="43137"/>
                    </a:srgbClr>
                  </a:outerShdw>
                </a:effectLst>
              </a:rPr>
              <a:t>   </a:t>
            </a:r>
            <a:r>
              <a:rPr lang="en-US" sz="2000" b="1" dirty="0" smtClean="0">
                <a:solidFill>
                  <a:srgbClr val="00FFFF"/>
                </a:solidFill>
                <a:effectLst>
                  <a:outerShdw blurRad="38100" dist="38100" dir="2700000" algn="tl">
                    <a:srgbClr val="000000">
                      <a:alpha val="43137"/>
                    </a:srgbClr>
                  </a:outerShdw>
                </a:effectLst>
              </a:rPr>
              <a:t>Jerusalem’s  Prayer</a:t>
            </a:r>
          </a:p>
          <a:p>
            <a:pPr>
              <a:buClr>
                <a:srgbClr val="00FFFF"/>
              </a:buClr>
            </a:pPr>
            <a:endParaRPr lang="en-US" sz="2000" b="1" dirty="0" smtClean="0">
              <a:effectLst>
                <a:outerShdw blurRad="38100" dist="38100" dir="2700000" algn="tl">
                  <a:srgbClr val="000000">
                    <a:alpha val="43137"/>
                  </a:srgbClr>
                </a:outerShdw>
              </a:effectLst>
            </a:endParaRPr>
          </a:p>
          <a:p>
            <a:pPr defTabSz="400050">
              <a:buClr>
                <a:srgbClr val="00FFFF"/>
              </a:buClr>
              <a:buFont typeface="Wingdings" pitchFamily="2" charset="2"/>
              <a:buChar char="q"/>
            </a:pPr>
            <a:r>
              <a:rPr lang="en-US" sz="2000" b="1" dirty="0" smtClean="0">
                <a:effectLst>
                  <a:outerShdw blurRad="38100" dist="38100" dir="2700000" algn="tl">
                    <a:srgbClr val="000000">
                      <a:alpha val="43137"/>
                    </a:srgbClr>
                  </a:outerShdw>
                </a:effectLst>
              </a:rPr>
              <a:t>  </a:t>
            </a:r>
            <a:r>
              <a:rPr lang="en-US" sz="2000" b="1" dirty="0" smtClean="0">
                <a:solidFill>
                  <a:srgbClr val="000000"/>
                </a:solidFill>
                <a:effectLst>
                  <a:outerShdw blurRad="38100" dist="38100" dir="2700000" algn="tl">
                    <a:srgbClr val="000000">
                      <a:alpha val="43137"/>
                    </a:srgbClr>
                  </a:outerShdw>
                </a:effectLst>
              </a:rPr>
              <a:t>Chapter 3:  </a:t>
            </a:r>
            <a:r>
              <a:rPr lang="en-US" sz="2000" b="1" dirty="0" smtClean="0">
                <a:effectLst>
                  <a:outerShdw blurRad="38100" dist="38100" dir="2700000" algn="tl">
                    <a:srgbClr val="000000">
                      <a:alpha val="43137"/>
                    </a:srgbClr>
                  </a:outerShdw>
                </a:effectLst>
              </a:rPr>
              <a:t>Renewed</a:t>
            </a:r>
            <a:r>
              <a:rPr lang="en-US" sz="2000" b="1" dirty="0" smtClean="0">
                <a:solidFill>
                  <a:schemeClr val="accent1">
                    <a:lumMod val="50000"/>
                    <a:lumOff val="50000"/>
                  </a:schemeClr>
                </a:solidFill>
                <a:effectLst>
                  <a:outerShdw blurRad="38100" dist="38100" dir="2700000" algn="tl">
                    <a:srgbClr val="000000">
                      <a:alpha val="43137"/>
                    </a:srgbClr>
                  </a:outerShdw>
                </a:effectLst>
              </a:rPr>
              <a:t> Hope </a:t>
            </a:r>
            <a:r>
              <a:rPr lang="en-US" sz="2000" b="1" dirty="0" smtClean="0">
                <a:effectLst>
                  <a:outerShdw blurRad="38100" dist="38100" dir="2700000" algn="tl">
                    <a:srgbClr val="000000">
                      <a:alpha val="43137"/>
                    </a:srgbClr>
                  </a:outerShdw>
                </a:effectLst>
              </a:rPr>
              <a:t>in Affliction:   “Wherefore doth a living man 			              complain?”</a:t>
            </a:r>
          </a:p>
          <a:p>
            <a:pPr lvl="1" defTabSz="685800">
              <a:buClr>
                <a:srgbClr val="00FFFF"/>
              </a:buClr>
              <a:buFont typeface="Arial" pitchFamily="34" charset="0"/>
              <a:buChar char="•"/>
            </a:pPr>
            <a:r>
              <a:rPr lang="en-US" sz="2000" b="1" dirty="0" smtClean="0">
                <a:effectLst>
                  <a:outerShdw blurRad="38100" dist="38100" dir="2700000" algn="tl">
                    <a:srgbClr val="000000">
                      <a:alpha val="43137"/>
                    </a:srgbClr>
                  </a:outerShdw>
                </a:effectLst>
              </a:rPr>
              <a:t>  </a:t>
            </a:r>
            <a:r>
              <a:rPr lang="en-US" sz="2000" b="1" dirty="0" smtClean="0">
                <a:solidFill>
                  <a:srgbClr val="FFFF00"/>
                </a:solidFill>
                <a:effectLst>
                  <a:outerShdw blurRad="38100" dist="38100" dir="2700000" algn="tl">
                    <a:srgbClr val="000000">
                      <a:alpha val="43137"/>
                    </a:srgbClr>
                  </a:outerShdw>
                </a:effectLst>
              </a:rPr>
              <a:t>3: 42 – 66</a:t>
            </a:r>
            <a:r>
              <a:rPr lang="en-US" sz="2000" b="1" dirty="0" smtClean="0">
                <a:effectLst>
                  <a:outerShdw blurRad="38100" dist="38100" dir="2700000" algn="tl">
                    <a:srgbClr val="000000">
                      <a:alpha val="43137"/>
                    </a:srgbClr>
                  </a:outerShdw>
                </a:effectLst>
              </a:rPr>
              <a:t>    </a:t>
            </a:r>
            <a:r>
              <a:rPr lang="en-US" sz="2000" b="1" dirty="0" smtClean="0">
                <a:solidFill>
                  <a:srgbClr val="00FFFF"/>
                </a:solidFill>
                <a:effectLst>
                  <a:outerShdw blurRad="38100" dist="38100" dir="2700000" algn="tl">
                    <a:srgbClr val="000000">
                      <a:alpha val="43137"/>
                    </a:srgbClr>
                  </a:outerShdw>
                </a:effectLst>
              </a:rPr>
              <a:t>Personal  Prayer</a:t>
            </a:r>
          </a:p>
          <a:p>
            <a:pPr>
              <a:buClr>
                <a:srgbClr val="00FFFF"/>
              </a:buClr>
            </a:pPr>
            <a:endParaRPr lang="en-US" sz="2000" b="1" dirty="0" smtClean="0">
              <a:effectLst>
                <a:outerShdw blurRad="38100" dist="38100" dir="2700000" algn="tl">
                  <a:srgbClr val="000000">
                    <a:alpha val="43137"/>
                  </a:srgbClr>
                </a:outerShdw>
              </a:effectLst>
            </a:endParaRPr>
          </a:p>
          <a:p>
            <a:pPr>
              <a:buClr>
                <a:srgbClr val="00FFFF"/>
              </a:buClr>
              <a:buFont typeface="Wingdings" pitchFamily="2" charset="2"/>
              <a:buChar char="q"/>
            </a:pPr>
            <a:r>
              <a:rPr lang="en-US" sz="2000" b="1" dirty="0" smtClean="0">
                <a:effectLst>
                  <a:outerShdw blurRad="38100" dist="38100" dir="2700000" algn="tl">
                    <a:srgbClr val="000000">
                      <a:alpha val="43137"/>
                    </a:srgbClr>
                  </a:outerShdw>
                </a:effectLst>
              </a:rPr>
              <a:t>  Chapter 4:  The Reason for Affliction:   “For the sins of her prophets…”</a:t>
            </a:r>
          </a:p>
          <a:p>
            <a:pPr>
              <a:buClr>
                <a:srgbClr val="00FFFF"/>
              </a:buClr>
            </a:pPr>
            <a:endParaRPr lang="en-US" sz="2000" b="1" dirty="0" smtClean="0">
              <a:effectLst>
                <a:outerShdw blurRad="38100" dist="38100" dir="2700000" algn="tl">
                  <a:srgbClr val="000000">
                    <a:alpha val="43137"/>
                  </a:srgbClr>
                </a:outerShdw>
              </a:effectLst>
            </a:endParaRPr>
          </a:p>
          <a:p>
            <a:pPr marL="342900" indent="-342900" defTabSz="1771650">
              <a:buClr>
                <a:srgbClr val="00FFFF"/>
              </a:buClr>
              <a:buFont typeface="Wingdings" pitchFamily="2" charset="2"/>
              <a:buChar char="q"/>
            </a:pPr>
            <a:r>
              <a:rPr lang="en-US" sz="2000" b="1" dirty="0" smtClean="0">
                <a:solidFill>
                  <a:srgbClr val="000000"/>
                </a:solidFill>
                <a:effectLst>
                  <a:outerShdw blurRad="38100" dist="38100" dir="2700000" algn="tl">
                    <a:srgbClr val="000000">
                      <a:alpha val="43137"/>
                    </a:srgbClr>
                  </a:outerShdw>
                </a:effectLst>
              </a:rPr>
              <a:t>Chapter 5:  </a:t>
            </a:r>
            <a:r>
              <a:rPr lang="en-US" sz="2000" b="1" dirty="0" smtClean="0">
                <a:solidFill>
                  <a:srgbClr val="00FFFF"/>
                </a:solidFill>
                <a:effectLst>
                  <a:outerShdw blurRad="38100" dist="38100" dir="2700000" algn="tl">
                    <a:srgbClr val="000000">
                      <a:alpha val="43137"/>
                    </a:srgbClr>
                  </a:outerShdw>
                </a:effectLst>
              </a:rPr>
              <a:t>Prayer</a:t>
            </a:r>
            <a:r>
              <a:rPr lang="en-US" sz="2000" b="1" dirty="0" smtClean="0">
                <a:effectLst>
                  <a:outerShdw blurRad="38100" dist="38100" dir="2700000" algn="tl">
                    <a:srgbClr val="000000">
                      <a:alpha val="43137"/>
                    </a:srgbClr>
                  </a:outerShdw>
                </a:effectLst>
              </a:rPr>
              <a:t>  for Deliverance from Affliction:   “Behold our       		reproach”</a:t>
            </a:r>
            <a:endParaRPr lang="en-US" sz="2000" b="1" dirty="0">
              <a:effectLst>
                <a:outerShdw blurRad="38100" dist="38100" dir="2700000" algn="tl">
                  <a:srgbClr val="000000">
                    <a:alpha val="43137"/>
                  </a:srgbClr>
                </a:outerShdw>
              </a:effectLst>
            </a:endParaRPr>
          </a:p>
        </p:txBody>
      </p:sp>
      <p:pic>
        <p:nvPicPr>
          <p:cNvPr id="143362" name="Picture 2" descr="C:\Documents and Settings\HP_Administrator\My Documents\COLINS\GRAPHICS\BIBLE PICS\Bible Scroll.jpg"/>
          <p:cNvPicPr>
            <a:picLocks noChangeAspect="1" noChangeArrowheads="1"/>
          </p:cNvPicPr>
          <p:nvPr/>
        </p:nvPicPr>
        <p:blipFill>
          <a:blip r:embed="rId4"/>
          <a:srcRect/>
          <a:stretch>
            <a:fillRect/>
          </a:stretch>
        </p:blipFill>
        <p:spPr bwMode="auto">
          <a:xfrm>
            <a:off x="57150" y="666750"/>
            <a:ext cx="1076528" cy="1524000"/>
          </a:xfrm>
          <a:prstGeom prst="rect">
            <a:avLst/>
          </a:prstGeom>
          <a:ln>
            <a:noFill/>
          </a:ln>
          <a:effectLst>
            <a:softEdge rad="112500"/>
          </a:effectLst>
        </p:spPr>
      </p:pic>
      <p:sp>
        <p:nvSpPr>
          <p:cNvPr id="7" name="Rectangle 6"/>
          <p:cNvSpPr/>
          <p:nvPr/>
        </p:nvSpPr>
        <p:spPr>
          <a:xfrm>
            <a:off x="0" y="3886200"/>
            <a:ext cx="9144000" cy="1143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72" name="Picture 8" descr="http://www.davidmacd.com/images/guam_hawaii/100_5457hawaii_sunrise.jpg"/>
          <p:cNvPicPr>
            <a:picLocks noChangeAspect="1" noChangeArrowheads="1"/>
          </p:cNvPicPr>
          <p:nvPr/>
        </p:nvPicPr>
        <p:blipFill>
          <a:blip r:embed="rId3">
            <a:lum contrast="30000"/>
          </a:blip>
          <a:srcRect b="3872"/>
          <a:stretch>
            <a:fillRect/>
          </a:stretch>
        </p:blipFill>
        <p:spPr bwMode="auto">
          <a:xfrm>
            <a:off x="5723064" y="4114800"/>
            <a:ext cx="3487844" cy="2787805"/>
          </a:xfrm>
          <a:prstGeom prst="rect">
            <a:avLst/>
          </a:prstGeom>
          <a:ln>
            <a:noFill/>
          </a:ln>
          <a:effectLst>
            <a:softEdge rad="112500"/>
          </a:effectLst>
        </p:spPr>
      </p:pic>
      <p:sp>
        <p:nvSpPr>
          <p:cNvPr id="2" name="TextBox 1"/>
          <p:cNvSpPr txBox="1"/>
          <p:nvPr/>
        </p:nvSpPr>
        <p:spPr>
          <a:xfrm>
            <a:off x="98503" y="249043"/>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2057400" y="1524000"/>
            <a:ext cx="64389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pic>
        <p:nvPicPr>
          <p:cNvPr id="82945" name="Picture 1"/>
          <p:cNvPicPr>
            <a:picLocks noChangeAspect="1" noChangeArrowheads="1"/>
          </p:cNvPicPr>
          <p:nvPr/>
        </p:nvPicPr>
        <p:blipFill>
          <a:blip r:embed="rId4" cstate="print">
            <a:clrChange>
              <a:clrFrom>
                <a:srgbClr val="FFFFFF"/>
              </a:clrFrom>
              <a:clrTo>
                <a:srgbClr val="FFFFFF">
                  <a:alpha val="0"/>
                </a:srgbClr>
              </a:clrTo>
            </a:clrChange>
            <a:lum contrast="10000"/>
          </a:blip>
          <a:srcRect/>
          <a:stretch>
            <a:fillRect/>
          </a:stretch>
        </p:blipFill>
        <p:spPr bwMode="auto">
          <a:xfrm>
            <a:off x="89209" y="730405"/>
            <a:ext cx="1926970" cy="2362200"/>
          </a:xfrm>
          <a:prstGeom prst="ellipse">
            <a:avLst/>
          </a:prstGeom>
          <a:ln>
            <a:noFill/>
          </a:ln>
          <a:effectLst>
            <a:softEdge rad="112500"/>
          </a:effectLst>
        </p:spPr>
      </p:pic>
      <p:sp>
        <p:nvSpPr>
          <p:cNvPr id="7" name="Rectangle 6"/>
          <p:cNvSpPr/>
          <p:nvPr/>
        </p:nvSpPr>
        <p:spPr>
          <a:xfrm>
            <a:off x="150542" y="2743200"/>
            <a:ext cx="8686800" cy="3046988"/>
          </a:xfrm>
          <a:prstGeom prst="rect">
            <a:avLst/>
          </a:prstGeom>
        </p:spPr>
        <p:txBody>
          <a:bodyPr wrap="square">
            <a:spAutoFit/>
          </a:bodyPr>
          <a:lstStyle/>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Lam 3: 21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 </a:t>
            </a:r>
            <a:r>
              <a:rPr lang="en-US" sz="2400" b="1" dirty="0" smtClean="0">
                <a:effectLst>
                  <a:outerShdw blurRad="38100" dist="38100" dir="2700000" algn="tl">
                    <a:srgbClr val="000000">
                      <a:alpha val="43137"/>
                    </a:srgbClr>
                  </a:outerShdw>
                </a:effectLst>
                <a:latin typeface="Bookman Old Style" pitchFamily="18" charset="0"/>
              </a:rPr>
              <a:t>This I recall to my mind, therefore have I </a:t>
            </a:r>
            <a:r>
              <a:rPr lang="en-US" sz="2400" b="1" dirty="0" smtClean="0">
                <a:solidFill>
                  <a:srgbClr val="00FF00"/>
                </a:solidFill>
                <a:effectLst>
                  <a:outerShdw blurRad="38100" dist="38100" dir="2700000" algn="tl">
                    <a:srgbClr val="000000">
                      <a:alpha val="43137"/>
                    </a:srgbClr>
                  </a:outerShdw>
                </a:effectLst>
                <a:latin typeface="Bookman Old Style" pitchFamily="18" charset="0"/>
              </a:rPr>
              <a:t>hope</a:t>
            </a:r>
            <a:r>
              <a:rPr lang="en-US" sz="2400" b="1" dirty="0" smtClean="0">
                <a:effectLst>
                  <a:outerShdw blurRad="38100" dist="38100" dir="2700000" algn="tl">
                    <a:srgbClr val="000000">
                      <a:alpha val="43137"/>
                    </a:srgbClr>
                  </a:outerShdw>
                </a:effectLst>
                <a:latin typeface="Bookman Old Style" pitchFamily="18" charset="0"/>
              </a:rPr>
              <a:t>.</a:t>
            </a:r>
          </a:p>
          <a:p>
            <a:r>
              <a:rPr lang="en-US" sz="2400" b="1" dirty="0" smtClean="0">
                <a:effectLst>
                  <a:outerShdw blurRad="38100" dist="38100" dir="2700000" algn="tl">
                    <a:srgbClr val="000000">
                      <a:alpha val="43137"/>
                    </a:srgbClr>
                  </a:outerShdw>
                </a:effectLst>
                <a:latin typeface="Bookman Old Style" pitchFamily="18" charset="0"/>
              </a:rPr>
              <a:t> </a:t>
            </a:r>
          </a:p>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:22  </a:t>
            </a:r>
            <a:r>
              <a:rPr lang="en-US" sz="2400" b="1" i="1" dirty="0" smtClean="0">
                <a:solidFill>
                  <a:schemeClr val="tx2"/>
                </a:solidFill>
                <a:effectLst>
                  <a:outerShdw blurRad="38100" dist="38100" dir="2700000" algn="tl">
                    <a:srgbClr val="000000">
                      <a:alpha val="43137"/>
                    </a:srgbClr>
                  </a:outerShdw>
                </a:effectLst>
                <a:latin typeface="Bookman Old Style" pitchFamily="18" charset="0"/>
              </a:rPr>
              <a:t>It is of the LORD'S </a:t>
            </a:r>
            <a:r>
              <a:rPr lang="en-US" sz="2400" b="1" i="1" dirty="0" smtClean="0">
                <a:solidFill>
                  <a:srgbClr val="00FF00"/>
                </a:solidFill>
                <a:effectLst>
                  <a:outerShdw blurRad="38100" dist="38100" dir="2700000" algn="tl">
                    <a:srgbClr val="000000">
                      <a:alpha val="43137"/>
                    </a:srgbClr>
                  </a:outerShdw>
                </a:effectLst>
                <a:latin typeface="Bookman Old Style" pitchFamily="18" charset="0"/>
              </a:rPr>
              <a:t>mercies</a:t>
            </a:r>
            <a:r>
              <a:rPr lang="en-US" sz="2400" b="1" i="1" dirty="0" smtClean="0">
                <a:solidFill>
                  <a:schemeClr val="tx2"/>
                </a:solidFill>
                <a:effectLst>
                  <a:outerShdw blurRad="38100" dist="38100" dir="2700000" algn="tl">
                    <a:srgbClr val="000000">
                      <a:alpha val="43137"/>
                    </a:srgbClr>
                  </a:outerShdw>
                </a:effectLst>
                <a:latin typeface="Bookman Old Style" pitchFamily="18" charset="0"/>
              </a:rPr>
              <a:t> that we are not consumed, because </a:t>
            </a:r>
            <a:r>
              <a:rPr lang="en-US" sz="2400" b="1" i="1" dirty="0" smtClean="0">
                <a:effectLst>
                  <a:outerShdw blurRad="38100" dist="38100" dir="2700000" algn="tl">
                    <a:srgbClr val="000000">
                      <a:alpha val="43137"/>
                    </a:srgbClr>
                  </a:outerShdw>
                </a:effectLst>
                <a:latin typeface="Bookman Old Style" pitchFamily="18" charset="0"/>
              </a:rPr>
              <a:t>his </a:t>
            </a:r>
            <a:r>
              <a:rPr lang="en-US" sz="2400" b="1" i="1" dirty="0" smtClean="0">
                <a:solidFill>
                  <a:srgbClr val="00FF00"/>
                </a:solidFill>
                <a:effectLst>
                  <a:outerShdw blurRad="38100" dist="38100" dir="2700000" algn="tl">
                    <a:srgbClr val="000000">
                      <a:alpha val="43137"/>
                    </a:srgbClr>
                  </a:outerShdw>
                </a:effectLst>
                <a:latin typeface="Bookman Old Style" pitchFamily="18" charset="0"/>
              </a:rPr>
              <a:t>compassions</a:t>
            </a:r>
            <a:r>
              <a:rPr lang="en-US" sz="2400" b="1" i="1" dirty="0" smtClean="0">
                <a:effectLst>
                  <a:outerShdw blurRad="38100" dist="38100" dir="2700000" algn="tl">
                    <a:srgbClr val="000000">
                      <a:alpha val="43137"/>
                    </a:srgbClr>
                  </a:outerShdw>
                </a:effectLst>
                <a:latin typeface="Bookman Old Style" pitchFamily="18" charset="0"/>
              </a:rPr>
              <a:t> fail not</a:t>
            </a:r>
            <a:r>
              <a:rPr lang="en-US" sz="2400" b="1" i="1" dirty="0" smtClean="0">
                <a:solidFill>
                  <a:srgbClr val="000000"/>
                </a:solidFill>
                <a:effectLst>
                  <a:outerShdw blurRad="38100" dist="38100" dir="2700000" algn="tl">
                    <a:srgbClr val="000000">
                      <a:alpha val="43137"/>
                    </a:srgbClr>
                  </a:outerShdw>
                </a:effectLst>
                <a:latin typeface="Bookman Old Style" pitchFamily="18" charset="0"/>
              </a:rPr>
              <a:t>. </a:t>
            </a:r>
          </a:p>
          <a:p>
            <a:endParaRPr lang="en-US" sz="2400" b="1" i="1" dirty="0" smtClean="0">
              <a:effectLst>
                <a:outerShdw blurRad="38100" dist="38100" dir="2700000" algn="tl">
                  <a:srgbClr val="000000">
                    <a:alpha val="43137"/>
                  </a:srgbClr>
                </a:outerShdw>
              </a:effectLst>
              <a:latin typeface="Bookman Old Style" pitchFamily="18" charset="0"/>
            </a:endParaRPr>
          </a:p>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:23  </a:t>
            </a:r>
            <a:r>
              <a:rPr lang="en-US" sz="2400" b="1" i="1" dirty="0" smtClean="0">
                <a:solidFill>
                  <a:srgbClr val="000000"/>
                </a:solidFill>
                <a:effectLst>
                  <a:outerShdw blurRad="38100" dist="38100" dir="2700000" algn="tl">
                    <a:srgbClr val="000000">
                      <a:alpha val="43137"/>
                    </a:srgbClr>
                  </a:outerShdw>
                </a:effectLst>
                <a:latin typeface="Bookman Old Style" pitchFamily="18" charset="0"/>
              </a:rPr>
              <a:t>They are new </a:t>
            </a:r>
            <a:r>
              <a:rPr lang="en-US" sz="2400" b="1" i="1" dirty="0" smtClean="0">
                <a:effectLst>
                  <a:outerShdw blurRad="38100" dist="38100" dir="2700000" algn="tl">
                    <a:srgbClr val="000000">
                      <a:alpha val="43137"/>
                    </a:srgbClr>
                  </a:outerShdw>
                </a:effectLst>
                <a:latin typeface="Bookman Old Style" pitchFamily="18" charset="0"/>
              </a:rPr>
              <a:t>every morning:  great is thy faithfulness. </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www.projects.yrdsb.edu.on.ca/pioneer/images/photos/yoke.jpg"/>
          <p:cNvPicPr>
            <a:picLocks noChangeAspect="1" noChangeArrowheads="1"/>
          </p:cNvPicPr>
          <p:nvPr/>
        </p:nvPicPr>
        <p:blipFill>
          <a:blip r:embed="rId3">
            <a:lum contrast="20000"/>
          </a:blip>
          <a:srcRect/>
          <a:stretch>
            <a:fillRect/>
          </a:stretch>
        </p:blipFill>
        <p:spPr bwMode="auto">
          <a:xfrm>
            <a:off x="7086600" y="5189041"/>
            <a:ext cx="1906210" cy="960730"/>
          </a:xfrm>
          <a:prstGeom prst="ellipse">
            <a:avLst/>
          </a:prstGeom>
          <a:ln>
            <a:noFill/>
          </a:ln>
          <a:effectLst>
            <a:softEdge rad="112500"/>
          </a:effectLst>
        </p:spPr>
      </p:pic>
      <p:pic>
        <p:nvPicPr>
          <p:cNvPr id="82945" name="Picture 1"/>
          <p:cNvPicPr>
            <a:picLocks noChangeAspect="1" noChangeArrowheads="1"/>
          </p:cNvPicPr>
          <p:nvPr/>
        </p:nvPicPr>
        <p:blipFill>
          <a:blip r:embed="rId4" cstate="print">
            <a:clrChange>
              <a:clrFrom>
                <a:srgbClr val="FFFFFF"/>
              </a:clrFrom>
              <a:clrTo>
                <a:srgbClr val="FFFFFF">
                  <a:alpha val="0"/>
                </a:srgbClr>
              </a:clrTo>
            </a:clrChange>
            <a:lum contrast="10000"/>
          </a:blip>
          <a:srcRect/>
          <a:stretch>
            <a:fillRect/>
          </a:stretch>
        </p:blipFill>
        <p:spPr bwMode="auto">
          <a:xfrm>
            <a:off x="7239000" y="609600"/>
            <a:ext cx="1905000" cy="2335267"/>
          </a:xfrm>
          <a:prstGeom prst="ellipse">
            <a:avLst/>
          </a:prstGeom>
          <a:ln>
            <a:noFill/>
          </a:ln>
          <a:effectLst>
            <a:softEdge rad="112500"/>
          </a:effectLst>
        </p:spPr>
      </p:pic>
      <p:sp>
        <p:nvSpPr>
          <p:cNvPr id="2" name="TextBox 1"/>
          <p:cNvSpPr txBox="1"/>
          <p:nvPr/>
        </p:nvSpPr>
        <p:spPr>
          <a:xfrm>
            <a:off x="152400" y="1524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762000" y="1371600"/>
            <a:ext cx="626745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sp>
        <p:nvSpPr>
          <p:cNvPr id="7" name="Rectangle 6"/>
          <p:cNvSpPr/>
          <p:nvPr/>
        </p:nvSpPr>
        <p:spPr>
          <a:xfrm>
            <a:off x="228600" y="2703016"/>
            <a:ext cx="8686800" cy="4154984"/>
          </a:xfrm>
          <a:prstGeom prst="rect">
            <a:avLst/>
          </a:prstGeom>
        </p:spPr>
        <p:txBody>
          <a:bodyPr wrap="square">
            <a:spAutoFit/>
          </a:bodyPr>
          <a:lstStyle/>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Lam 3: 24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The LORD </a:t>
            </a:r>
            <a:r>
              <a:rPr lang="en-US" sz="2400" b="1" i="1" dirty="0" smtClean="0">
                <a:solidFill>
                  <a:srgbClr val="000000"/>
                </a:solidFill>
                <a:effectLst>
                  <a:outerShdw blurRad="38100" dist="38100" dir="2700000" algn="tl">
                    <a:srgbClr val="000000">
                      <a:alpha val="43137"/>
                    </a:srgbClr>
                  </a:outerShdw>
                </a:effectLst>
                <a:latin typeface="Bookman Old Style" pitchFamily="18" charset="0"/>
              </a:rPr>
              <a:t>is my portion </a:t>
            </a:r>
            <a:r>
              <a:rPr lang="en-US" sz="2400" b="1" i="1" dirty="0" smtClean="0">
                <a:solidFill>
                  <a:srgbClr val="FFFF66"/>
                </a:solidFill>
                <a:effectLst>
                  <a:outerShdw blurRad="38100" dist="38100" dir="2700000" algn="tl">
                    <a:srgbClr val="000000">
                      <a:alpha val="43137"/>
                    </a:srgbClr>
                  </a:outerShdw>
                </a:effectLst>
                <a:latin typeface="+mj-lt"/>
              </a:rPr>
              <a:t>[</a:t>
            </a:r>
            <a:r>
              <a:rPr lang="en-US" sz="2400" i="1" dirty="0" smtClean="0">
                <a:solidFill>
                  <a:srgbClr val="FFFF66"/>
                </a:solidFill>
                <a:effectLst>
                  <a:outerShdw blurRad="38100" dist="38100" dir="2700000" algn="tl">
                    <a:srgbClr val="000000">
                      <a:alpha val="43137"/>
                    </a:srgbClr>
                  </a:outerShdw>
                </a:effectLst>
                <a:latin typeface="+mj-lt"/>
              </a:rPr>
              <a:t>= </a:t>
            </a:r>
            <a:r>
              <a:rPr lang="en-US" sz="2400" b="1" i="1" dirty="0" smtClean="0">
                <a:solidFill>
                  <a:srgbClr val="FFFF66"/>
                </a:solidFill>
                <a:effectLst>
                  <a:outerShdw blurRad="38100" dist="38100" dir="2700000" algn="tl">
                    <a:srgbClr val="000000">
                      <a:alpha val="43137"/>
                    </a:srgbClr>
                  </a:outerShdw>
                </a:effectLst>
                <a:latin typeface="+mj-lt"/>
              </a:rPr>
              <a:t>‘</a:t>
            </a:r>
            <a:r>
              <a:rPr lang="en-US" sz="2400" b="1" i="1" dirty="0" err="1" smtClean="0">
                <a:solidFill>
                  <a:srgbClr val="FFFF66"/>
                </a:solidFill>
                <a:effectLst>
                  <a:outerShdw blurRad="38100" dist="38100" dir="2700000" algn="tl">
                    <a:srgbClr val="000000">
                      <a:alpha val="43137"/>
                    </a:srgbClr>
                  </a:outerShdw>
                </a:effectLst>
                <a:latin typeface="+mj-lt"/>
              </a:rPr>
              <a:t>h</a:t>
            </a:r>
            <a:r>
              <a:rPr lang="en-US" sz="2400" b="1" i="1" dirty="0" err="1" smtClean="0">
                <a:solidFill>
                  <a:srgbClr val="FFFF66"/>
                </a:solidFill>
                <a:effectLst>
                  <a:outerShdw blurRad="38100" dist="38100" dir="2700000" algn="tl">
                    <a:srgbClr val="000000">
                      <a:alpha val="43137"/>
                    </a:srgbClr>
                  </a:outerShdw>
                </a:effectLst>
                <a:latin typeface="+mj-lt"/>
                <a:cs typeface="Arial" pitchFamily="34" charset="0"/>
              </a:rPr>
              <a:t>ilkiah</a:t>
            </a:r>
            <a:r>
              <a:rPr lang="en-US" sz="2400" b="1" i="1" dirty="0" smtClean="0">
                <a:solidFill>
                  <a:srgbClr val="FFFF66"/>
                </a:solidFill>
                <a:effectLst>
                  <a:outerShdw blurRad="38100" dist="38100" dir="2700000" algn="tl">
                    <a:srgbClr val="000000">
                      <a:alpha val="43137"/>
                    </a:srgbClr>
                  </a:outerShdw>
                </a:effectLst>
                <a:latin typeface="+mj-lt"/>
              </a:rPr>
              <a:t>’] </a:t>
            </a:r>
            <a:r>
              <a:rPr lang="en-US" sz="2400" b="1" i="1" dirty="0" smtClean="0">
                <a:solidFill>
                  <a:srgbClr val="000000"/>
                </a:solidFill>
                <a:effectLst>
                  <a:outerShdw blurRad="38100" dist="38100" dir="2700000" algn="tl">
                    <a:srgbClr val="000000">
                      <a:alpha val="43137"/>
                    </a:srgbClr>
                  </a:outerShdw>
                </a:effectLst>
                <a:latin typeface="Bookman Old Style" pitchFamily="18" charset="0"/>
              </a:rPr>
              <a:t>, </a:t>
            </a:r>
            <a:r>
              <a:rPr lang="en-US" sz="2400" b="1" i="1" dirty="0" err="1" smtClean="0">
                <a:effectLst>
                  <a:outerShdw blurRad="38100" dist="38100" dir="2700000" algn="tl">
                    <a:srgbClr val="000000">
                      <a:alpha val="43137"/>
                    </a:srgbClr>
                  </a:outerShdw>
                </a:effectLst>
                <a:latin typeface="Bookman Old Style" pitchFamily="18" charset="0"/>
              </a:rPr>
              <a:t>saith</a:t>
            </a:r>
            <a:r>
              <a:rPr lang="en-US" sz="2400" b="1" i="1" dirty="0" smtClean="0">
                <a:effectLst>
                  <a:outerShdw blurRad="38100" dist="38100" dir="2700000" algn="tl">
                    <a:srgbClr val="000000">
                      <a:alpha val="43137"/>
                    </a:srgbClr>
                  </a:outerShdw>
                </a:effectLst>
                <a:latin typeface="Bookman Old Style" pitchFamily="18" charset="0"/>
              </a:rPr>
              <a:t> my soul; therefore will I</a:t>
            </a:r>
            <a:r>
              <a:rPr lang="en-US" sz="2400" b="1" i="1" dirty="0" smtClean="0">
                <a:solidFill>
                  <a:srgbClr val="000000"/>
                </a:solidFill>
                <a:effectLst>
                  <a:outerShdw blurRad="38100" dist="38100" dir="2700000" algn="tl">
                    <a:srgbClr val="000000">
                      <a:alpha val="43137"/>
                    </a:srgbClr>
                  </a:outerShdw>
                </a:effectLst>
                <a:latin typeface="Bookman Old Style" pitchFamily="18" charset="0"/>
              </a:rPr>
              <a:t> </a:t>
            </a:r>
            <a:r>
              <a:rPr lang="en-US" sz="2400" b="1" i="1" dirty="0" smtClean="0">
                <a:solidFill>
                  <a:schemeClr val="accent1">
                    <a:lumMod val="50000"/>
                    <a:lumOff val="50000"/>
                  </a:schemeClr>
                </a:solidFill>
                <a:effectLst>
                  <a:outerShdw blurRad="38100" dist="38100" dir="2700000" algn="tl">
                    <a:srgbClr val="000000">
                      <a:alpha val="43137"/>
                    </a:srgbClr>
                  </a:outerShdw>
                </a:effectLst>
                <a:latin typeface="Bookman Old Style" pitchFamily="18" charset="0"/>
              </a:rPr>
              <a:t>hope</a:t>
            </a:r>
            <a:r>
              <a:rPr lang="en-US" sz="2400" b="1" i="1" dirty="0" smtClean="0">
                <a:solidFill>
                  <a:srgbClr val="000000"/>
                </a:solidFill>
                <a:effectLst>
                  <a:outerShdw blurRad="38100" dist="38100" dir="2700000" algn="tl">
                    <a:srgbClr val="000000">
                      <a:alpha val="43137"/>
                    </a:srgbClr>
                  </a:outerShdw>
                </a:effectLst>
                <a:latin typeface="Bookman Old Style" pitchFamily="18" charset="0"/>
              </a:rPr>
              <a:t> </a:t>
            </a:r>
            <a:r>
              <a:rPr lang="en-US" sz="2400" b="1" i="1" dirty="0" smtClean="0">
                <a:effectLst>
                  <a:outerShdw blurRad="38100" dist="38100" dir="2700000" algn="tl">
                    <a:srgbClr val="000000">
                      <a:alpha val="43137"/>
                    </a:srgbClr>
                  </a:outerShdw>
                </a:effectLst>
                <a:latin typeface="Bookman Old Style" pitchFamily="18" charset="0"/>
              </a:rPr>
              <a:t>in him. </a:t>
            </a:r>
          </a:p>
          <a:p>
            <a:endParaRPr lang="en-US" sz="2400" b="1" i="1" dirty="0" smtClean="0">
              <a:effectLst>
                <a:outerShdw blurRad="38100" dist="38100" dir="2700000" algn="tl">
                  <a:srgbClr val="000000">
                    <a:alpha val="43137"/>
                  </a:srgbClr>
                </a:outerShdw>
              </a:effectLst>
              <a:latin typeface="Bookman Old Style" pitchFamily="18" charset="0"/>
            </a:endParaRPr>
          </a:p>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:25  </a:t>
            </a:r>
            <a:r>
              <a:rPr lang="en-US" sz="2400" b="1" dirty="0" smtClean="0">
                <a:effectLst>
                  <a:outerShdw blurRad="38100" dist="38100" dir="2700000" algn="tl">
                    <a:srgbClr val="000000">
                      <a:alpha val="43137"/>
                    </a:srgbClr>
                  </a:outerShdw>
                </a:effectLst>
                <a:latin typeface="Bookman Old Style" pitchFamily="18" charset="0"/>
              </a:rPr>
              <a:t>The LORD </a:t>
            </a:r>
            <a:r>
              <a:rPr lang="en-US" sz="2400" b="1" i="1" dirty="0" smtClean="0">
                <a:effectLst>
                  <a:outerShdw blurRad="38100" dist="38100" dir="2700000" algn="tl">
                    <a:srgbClr val="000000">
                      <a:alpha val="43137"/>
                    </a:srgbClr>
                  </a:outerShdw>
                </a:effectLst>
                <a:latin typeface="Bookman Old Style" pitchFamily="18" charset="0"/>
              </a:rPr>
              <a:t>is good unto them that wait for him, to the soul that </a:t>
            </a:r>
            <a:r>
              <a:rPr lang="en-US" sz="2400" b="1" i="1" dirty="0" err="1" smtClean="0">
                <a:effectLst>
                  <a:outerShdw blurRad="38100" dist="38100" dir="2700000" algn="tl">
                    <a:srgbClr val="000000">
                      <a:alpha val="43137"/>
                    </a:srgbClr>
                  </a:outerShdw>
                </a:effectLst>
                <a:latin typeface="Bookman Old Style" pitchFamily="18" charset="0"/>
              </a:rPr>
              <a:t>seeketh</a:t>
            </a:r>
            <a:r>
              <a:rPr lang="en-US" sz="2400" b="1" i="1" dirty="0" smtClean="0">
                <a:effectLst>
                  <a:outerShdw blurRad="38100" dist="38100" dir="2700000" algn="tl">
                    <a:srgbClr val="000000">
                      <a:alpha val="43137"/>
                    </a:srgbClr>
                  </a:outerShdw>
                </a:effectLst>
                <a:latin typeface="Bookman Old Style" pitchFamily="18" charset="0"/>
              </a:rPr>
              <a:t> him. </a:t>
            </a:r>
          </a:p>
          <a:p>
            <a:endParaRPr lang="en-US" sz="2400" b="1" i="1" dirty="0" smtClean="0">
              <a:effectLst>
                <a:outerShdw blurRad="38100" dist="38100" dir="2700000" algn="tl">
                  <a:srgbClr val="000000">
                    <a:alpha val="43137"/>
                  </a:srgbClr>
                </a:outerShdw>
              </a:effectLst>
              <a:latin typeface="Bookman Old Style" pitchFamily="18" charset="0"/>
            </a:endParaRPr>
          </a:p>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:26  </a:t>
            </a:r>
            <a:r>
              <a:rPr lang="en-US" sz="2400" b="1" i="1" dirty="0" smtClean="0">
                <a:effectLst>
                  <a:outerShdw blurRad="38100" dist="38100" dir="2700000" algn="tl">
                    <a:srgbClr val="000000">
                      <a:alpha val="43137"/>
                    </a:srgbClr>
                  </a:outerShdw>
                </a:effectLst>
                <a:latin typeface="Bookman Old Style" pitchFamily="18" charset="0"/>
              </a:rPr>
              <a:t>It is good that a man should both </a:t>
            </a:r>
            <a:r>
              <a:rPr lang="en-US" sz="2400" b="1" i="1" dirty="0" smtClean="0">
                <a:solidFill>
                  <a:schemeClr val="accent1">
                    <a:lumMod val="50000"/>
                    <a:lumOff val="50000"/>
                  </a:schemeClr>
                </a:solidFill>
                <a:effectLst>
                  <a:outerShdw blurRad="38100" dist="38100" dir="2700000" algn="tl">
                    <a:srgbClr val="000000">
                      <a:alpha val="43137"/>
                    </a:srgbClr>
                  </a:outerShdw>
                </a:effectLst>
                <a:latin typeface="Bookman Old Style" pitchFamily="18" charset="0"/>
              </a:rPr>
              <a:t>hope</a:t>
            </a:r>
            <a:r>
              <a:rPr lang="en-US" sz="2400" b="1" i="1" dirty="0" smtClean="0">
                <a:solidFill>
                  <a:srgbClr val="000000"/>
                </a:solidFill>
                <a:effectLst>
                  <a:outerShdw blurRad="38100" dist="38100" dir="2700000" algn="tl">
                    <a:srgbClr val="000000">
                      <a:alpha val="43137"/>
                    </a:srgbClr>
                  </a:outerShdw>
                </a:effectLst>
                <a:latin typeface="Bookman Old Style" pitchFamily="18" charset="0"/>
              </a:rPr>
              <a:t> </a:t>
            </a:r>
            <a:r>
              <a:rPr lang="en-US" sz="2400" b="1" i="1" dirty="0" smtClean="0">
                <a:effectLst>
                  <a:outerShdw blurRad="38100" dist="38100" dir="2700000" algn="tl">
                    <a:srgbClr val="000000">
                      <a:alpha val="43137"/>
                    </a:srgbClr>
                  </a:outerShdw>
                </a:effectLst>
                <a:latin typeface="Bookman Old Style" pitchFamily="18" charset="0"/>
              </a:rPr>
              <a:t>and quietly wait for the salvation of the LORD. </a:t>
            </a:r>
          </a:p>
          <a:p>
            <a:endParaRPr lang="en-US" sz="2400" b="1" i="1" dirty="0" smtClean="0">
              <a:effectLst>
                <a:outerShdw blurRad="38100" dist="38100" dir="2700000" algn="tl">
                  <a:srgbClr val="000000">
                    <a:alpha val="43137"/>
                  </a:srgbClr>
                </a:outerShdw>
              </a:effectLst>
              <a:latin typeface="Bookman Old Style" pitchFamily="18" charset="0"/>
            </a:endParaRPr>
          </a:p>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:27  </a:t>
            </a:r>
            <a:r>
              <a:rPr lang="en-US" sz="2400" b="1" i="1" dirty="0" smtClean="0">
                <a:effectLst>
                  <a:outerShdw blurRad="38100" dist="38100" dir="2700000" algn="tl">
                    <a:srgbClr val="000000">
                      <a:alpha val="43137"/>
                    </a:srgbClr>
                  </a:outerShdw>
                </a:effectLst>
                <a:latin typeface="Bookman Old Style" pitchFamily="18" charset="0"/>
              </a:rPr>
              <a:t>It is good for a man that he bear </a:t>
            </a:r>
            <a:r>
              <a:rPr lang="en-US" sz="2400" b="1" i="1" dirty="0" smtClean="0">
                <a:solidFill>
                  <a:srgbClr val="000000"/>
                </a:solidFill>
                <a:effectLst>
                  <a:outerShdw blurRad="38100" dist="38100" dir="2700000" algn="tl">
                    <a:srgbClr val="000000">
                      <a:alpha val="43137"/>
                    </a:srgbClr>
                  </a:outerShdw>
                </a:effectLst>
                <a:latin typeface="Bookman Old Style" pitchFamily="18" charset="0"/>
              </a:rPr>
              <a:t>the yoke in his youth</a:t>
            </a:r>
            <a:endParaRPr lang="en-US" sz="2400" b="1" dirty="0">
              <a:solidFill>
                <a:srgbClr val="000000"/>
              </a:solidFill>
              <a:effectLst>
                <a:outerShdw blurRad="38100" dist="38100" dir="2700000" algn="tl">
                  <a:srgbClr val="000000">
                    <a:alpha val="43137"/>
                  </a:srgbClr>
                </a:outerShdw>
              </a:effectLst>
              <a:latin typeface="Bookman Old Style" pitchFamily="18"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1"/>
          <p:cNvPicPr>
            <a:picLocks noChangeAspect="1" noChangeArrowheads="1"/>
          </p:cNvPicPr>
          <p:nvPr/>
        </p:nvPicPr>
        <p:blipFill>
          <a:blip r:embed="rId3">
            <a:clrChange>
              <a:clrFrom>
                <a:srgbClr val="FFFFFF"/>
              </a:clrFrom>
              <a:clrTo>
                <a:srgbClr val="FFFFFF">
                  <a:alpha val="0"/>
                </a:srgbClr>
              </a:clrTo>
            </a:clrChange>
            <a:lum contrast="10000"/>
          </a:blip>
          <a:srcRect/>
          <a:stretch>
            <a:fillRect/>
          </a:stretch>
        </p:blipFill>
        <p:spPr bwMode="auto">
          <a:xfrm>
            <a:off x="7010400" y="804479"/>
            <a:ext cx="2286000" cy="2802321"/>
          </a:xfrm>
          <a:prstGeom prst="ellipse">
            <a:avLst/>
          </a:prstGeom>
          <a:ln>
            <a:noFill/>
          </a:ln>
          <a:effectLst>
            <a:softEdge rad="112500"/>
          </a:effectLst>
        </p:spPr>
      </p:pic>
      <p:sp>
        <p:nvSpPr>
          <p:cNvPr id="2" name="TextBox 1"/>
          <p:cNvSpPr txBox="1"/>
          <p:nvPr/>
        </p:nvSpPr>
        <p:spPr>
          <a:xfrm>
            <a:off x="76200" y="3048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685800" y="1600200"/>
            <a:ext cx="64389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sp>
        <p:nvSpPr>
          <p:cNvPr id="7" name="Rectangle 6"/>
          <p:cNvSpPr/>
          <p:nvPr/>
        </p:nvSpPr>
        <p:spPr>
          <a:xfrm>
            <a:off x="304800" y="2514600"/>
            <a:ext cx="7162800" cy="1292662"/>
          </a:xfrm>
          <a:prstGeom prst="rect">
            <a:avLst/>
          </a:prstGeom>
        </p:spPr>
        <p:txBody>
          <a:bodyPr wrap="square">
            <a:spAutoFit/>
          </a:bodyPr>
          <a:lstStyle/>
          <a:p>
            <a:r>
              <a:rPr lang="en-US" sz="2600" b="1" dirty="0" smtClean="0">
                <a:solidFill>
                  <a:srgbClr val="00FFFF"/>
                </a:solidFill>
                <a:effectLst>
                  <a:outerShdw blurRad="38100" dist="38100" dir="2700000" algn="tl">
                    <a:srgbClr val="000000">
                      <a:alpha val="43137"/>
                    </a:srgbClr>
                  </a:outerShdw>
                </a:effectLst>
                <a:latin typeface="Bookman Old Style" pitchFamily="18" charset="0"/>
              </a:rPr>
              <a:t>Lam 3: 39   </a:t>
            </a:r>
            <a:r>
              <a:rPr lang="en-US" sz="2600" b="1" dirty="0" smtClean="0">
                <a:effectLst>
                  <a:outerShdw blurRad="38100" dist="38100" dir="2700000" algn="tl">
                    <a:srgbClr val="000000">
                      <a:alpha val="43137"/>
                    </a:srgbClr>
                  </a:outerShdw>
                </a:effectLst>
                <a:latin typeface="Bookman Old Style" pitchFamily="18" charset="0"/>
              </a:rPr>
              <a:t>Wherefore doth a living man complain, a man for the punishment of his sins? </a:t>
            </a:r>
          </a:p>
        </p:txBody>
      </p:sp>
      <p:grpSp>
        <p:nvGrpSpPr>
          <p:cNvPr id="11" name="Group 10"/>
          <p:cNvGrpSpPr/>
          <p:nvPr/>
        </p:nvGrpSpPr>
        <p:grpSpPr>
          <a:xfrm>
            <a:off x="304800" y="4191000"/>
            <a:ext cx="8839200" cy="2476500"/>
            <a:chOff x="304800" y="4191000"/>
            <a:chExt cx="8839200" cy="2476500"/>
          </a:xfrm>
        </p:grpSpPr>
        <p:pic>
          <p:nvPicPr>
            <p:cNvPr id="83970" name="Picture 2" descr="C:\Documents and Settings\HP_Administrator\My Documents\COLINS\GRAPHICS\BIBLE PICS\Praying Hands.jpg"/>
            <p:cNvPicPr>
              <a:picLocks noChangeAspect="1" noChangeArrowheads="1"/>
            </p:cNvPicPr>
            <p:nvPr/>
          </p:nvPicPr>
          <p:blipFill>
            <a:blip r:embed="rId4">
              <a:lum contrast="40000"/>
            </a:blip>
            <a:srcRect/>
            <a:stretch>
              <a:fillRect/>
            </a:stretch>
          </p:blipFill>
          <p:spPr bwMode="auto">
            <a:xfrm>
              <a:off x="7477125" y="4648200"/>
              <a:ext cx="1666875" cy="2019300"/>
            </a:xfrm>
            <a:prstGeom prst="ellipse">
              <a:avLst/>
            </a:prstGeom>
            <a:ln>
              <a:noFill/>
            </a:ln>
            <a:effectLst>
              <a:softEdge rad="112500"/>
            </a:effectLst>
          </p:spPr>
        </p:pic>
        <p:sp>
          <p:nvSpPr>
            <p:cNvPr id="6" name="Rectangle 5"/>
            <p:cNvSpPr/>
            <p:nvPr/>
          </p:nvSpPr>
          <p:spPr>
            <a:xfrm>
              <a:off x="304800" y="4191000"/>
              <a:ext cx="7924800" cy="2092881"/>
            </a:xfrm>
            <a:prstGeom prst="rect">
              <a:avLst/>
            </a:prstGeom>
          </p:spPr>
          <p:txBody>
            <a:bodyPr wrap="square">
              <a:spAutoFit/>
            </a:bodyPr>
            <a:lstStyle/>
            <a:p>
              <a:r>
                <a:rPr lang="en-US" sz="2600" b="1" dirty="0" smtClean="0">
                  <a:solidFill>
                    <a:srgbClr val="00FFFF"/>
                  </a:solidFill>
                  <a:effectLst>
                    <a:outerShdw blurRad="38100" dist="38100" dir="2700000" algn="tl">
                      <a:srgbClr val="000000">
                        <a:alpha val="43137"/>
                      </a:srgbClr>
                    </a:outerShdw>
                  </a:effectLst>
                  <a:latin typeface="Bookman Old Style" pitchFamily="18" charset="0"/>
                </a:rPr>
                <a:t>: 40   </a:t>
              </a:r>
              <a:r>
                <a:rPr lang="en-US" sz="2600" b="1" dirty="0" smtClean="0">
                  <a:effectLst>
                    <a:outerShdw blurRad="38100" dist="38100" dir="2700000" algn="tl">
                      <a:srgbClr val="000000">
                        <a:alpha val="43137"/>
                      </a:srgbClr>
                    </a:outerShdw>
                  </a:effectLst>
                  <a:latin typeface="Bookman Old Style" pitchFamily="18" charset="0"/>
                </a:rPr>
                <a:t>Let us </a:t>
              </a:r>
              <a:r>
                <a:rPr lang="en-US" sz="2600" b="1" dirty="0" smtClean="0">
                  <a:solidFill>
                    <a:srgbClr val="00FFFF"/>
                  </a:solidFill>
                  <a:effectLst>
                    <a:outerShdw blurRad="38100" dist="38100" dir="2700000" algn="tl">
                      <a:srgbClr val="000000">
                        <a:alpha val="43137"/>
                      </a:srgbClr>
                    </a:outerShdw>
                  </a:effectLst>
                  <a:latin typeface="Bookman Old Style" pitchFamily="18" charset="0"/>
                </a:rPr>
                <a:t>search and try our ways</a:t>
              </a:r>
              <a:r>
                <a:rPr lang="en-US" sz="2600" b="1" dirty="0" smtClean="0">
                  <a:effectLst>
                    <a:outerShdw blurRad="38100" dist="38100" dir="2700000" algn="tl">
                      <a:srgbClr val="000000">
                        <a:alpha val="43137"/>
                      </a:srgbClr>
                    </a:outerShdw>
                  </a:effectLst>
                  <a:latin typeface="Bookman Old Style" pitchFamily="18" charset="0"/>
                </a:rPr>
                <a:t>, and turn again to the LORD. </a:t>
              </a:r>
            </a:p>
            <a:p>
              <a:endParaRPr lang="en-US" sz="2600" b="1" dirty="0" smtClean="0">
                <a:effectLst>
                  <a:outerShdw blurRad="38100" dist="38100" dir="2700000" algn="tl">
                    <a:srgbClr val="000000">
                      <a:alpha val="43137"/>
                    </a:srgbClr>
                  </a:outerShdw>
                </a:effectLst>
                <a:latin typeface="Bookman Old Style" pitchFamily="18" charset="0"/>
              </a:endParaRPr>
            </a:p>
            <a:p>
              <a:r>
                <a:rPr lang="en-US" sz="2600" b="1" dirty="0" smtClean="0">
                  <a:solidFill>
                    <a:srgbClr val="00FFFF"/>
                  </a:solidFill>
                  <a:effectLst>
                    <a:outerShdw blurRad="38100" dist="38100" dir="2700000" algn="tl">
                      <a:srgbClr val="000000">
                        <a:alpha val="43137"/>
                      </a:srgbClr>
                    </a:outerShdw>
                  </a:effectLst>
                  <a:latin typeface="Bookman Old Style" pitchFamily="18" charset="0"/>
                </a:rPr>
                <a:t>:41   </a:t>
              </a:r>
              <a:r>
                <a:rPr lang="en-US" sz="2600" b="1" dirty="0" smtClean="0">
                  <a:effectLst>
                    <a:outerShdw blurRad="38100" dist="38100" dir="2700000" algn="tl">
                      <a:srgbClr val="000000">
                        <a:alpha val="43137"/>
                      </a:srgbClr>
                    </a:outerShdw>
                  </a:effectLst>
                  <a:latin typeface="Bookman Old Style" pitchFamily="18" charset="0"/>
                </a:rPr>
                <a:t>Let us </a:t>
              </a:r>
              <a:r>
                <a:rPr lang="en-US" sz="2600" b="1" dirty="0" smtClean="0">
                  <a:solidFill>
                    <a:srgbClr val="00FFFF"/>
                  </a:solidFill>
                  <a:effectLst>
                    <a:outerShdw blurRad="38100" dist="38100" dir="2700000" algn="tl">
                      <a:srgbClr val="000000">
                        <a:alpha val="43137"/>
                      </a:srgbClr>
                    </a:outerShdw>
                  </a:effectLst>
                  <a:latin typeface="Bookman Old Style" pitchFamily="18" charset="0"/>
                </a:rPr>
                <a:t>lift up our heart with </a:t>
              </a:r>
              <a:r>
                <a:rPr lang="en-US" sz="2600" b="1" i="1" dirty="0" smtClean="0">
                  <a:solidFill>
                    <a:srgbClr val="00FFFF"/>
                  </a:solidFill>
                  <a:effectLst>
                    <a:outerShdw blurRad="38100" dist="38100" dir="2700000" algn="tl">
                      <a:srgbClr val="000000">
                        <a:alpha val="43137"/>
                      </a:srgbClr>
                    </a:outerShdw>
                  </a:effectLst>
                  <a:latin typeface="Bookman Old Style" pitchFamily="18" charset="0"/>
                </a:rPr>
                <a:t>our hands </a:t>
              </a:r>
              <a:r>
                <a:rPr lang="en-US" sz="2600" b="1" i="1" dirty="0" smtClean="0">
                  <a:effectLst>
                    <a:outerShdw blurRad="38100" dist="38100" dir="2700000" algn="tl">
                      <a:srgbClr val="000000">
                        <a:alpha val="43137"/>
                      </a:srgbClr>
                    </a:outerShdw>
                  </a:effectLst>
                  <a:latin typeface="Bookman Old Style" pitchFamily="18" charset="0"/>
                </a:rPr>
                <a:t>unto God in the heavens. </a:t>
              </a:r>
            </a:p>
          </p:txBody>
        </p:sp>
      </p:gr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1476375"/>
            <a:ext cx="7772400" cy="1952625"/>
            <a:chOff x="685800" y="1676400"/>
            <a:chExt cx="7772400" cy="1952625"/>
          </a:xfrm>
        </p:grpSpPr>
        <p:pic>
          <p:nvPicPr>
            <p:cNvPr id="74756" name="Picture 4" descr="http://images.jupiterimages.com/common/detail/77/78/23297877.jpg"/>
            <p:cNvPicPr>
              <a:picLocks noChangeAspect="1" noChangeArrowheads="1"/>
            </p:cNvPicPr>
            <p:nvPr/>
          </p:nvPicPr>
          <p:blipFill>
            <a:blip r:embed="rId4">
              <a:clrChange>
                <a:clrFrom>
                  <a:srgbClr val="FFFFFF"/>
                </a:clrFrom>
                <a:clrTo>
                  <a:srgbClr val="FFFFFF">
                    <a:alpha val="0"/>
                  </a:srgbClr>
                </a:clrTo>
              </a:clrChange>
              <a:duotone>
                <a:prstClr val="black"/>
                <a:schemeClr val="accent2">
                  <a:tint val="45000"/>
                  <a:satMod val="400000"/>
                </a:schemeClr>
              </a:duotone>
              <a:lum bright="-20000" contrast="10000"/>
            </a:blip>
            <a:srcRect/>
            <a:stretch>
              <a:fillRect/>
            </a:stretch>
          </p:blipFill>
          <p:spPr bwMode="auto">
            <a:xfrm>
              <a:off x="685800" y="1676400"/>
              <a:ext cx="7772400" cy="1952625"/>
            </a:xfrm>
            <a:prstGeom prst="rect">
              <a:avLst/>
            </a:prstGeom>
            <a:noFill/>
          </p:spPr>
        </p:pic>
        <p:sp>
          <p:nvSpPr>
            <p:cNvPr id="5" name="Rectangle 4"/>
            <p:cNvSpPr/>
            <p:nvPr/>
          </p:nvSpPr>
          <p:spPr>
            <a:xfrm>
              <a:off x="1657351" y="2161524"/>
              <a:ext cx="3981450" cy="1261323"/>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4400" dirty="0">
                <a:solidFill>
                  <a:srgbClr val="000000"/>
                </a:solidFill>
                <a:effectLst>
                  <a:outerShdw blurRad="38100" dist="38100" dir="2700000" algn="tl">
                    <a:srgbClr val="000000">
                      <a:alpha val="43137"/>
                    </a:srgbClr>
                  </a:outerShdw>
                </a:effectLst>
                <a:latin typeface="Arial Black" pitchFamily="34" charset="0"/>
              </a:endParaRPr>
            </a:p>
          </p:txBody>
        </p:sp>
      </p:grpSp>
      <p:sp>
        <p:nvSpPr>
          <p:cNvPr id="6" name="Rectangle 5"/>
          <p:cNvSpPr/>
          <p:nvPr/>
        </p:nvSpPr>
        <p:spPr>
          <a:xfrm>
            <a:off x="609600" y="1967652"/>
            <a:ext cx="4495800" cy="1261323"/>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4400" dirty="0" smtClean="0">
                <a:solidFill>
                  <a:srgbClr val="000000"/>
                </a:solidFill>
                <a:effectLst>
                  <a:outerShdw blurRad="38100" dist="38100" dir="2700000" algn="tl">
                    <a:srgbClr val="000000">
                      <a:alpha val="43137"/>
                    </a:srgbClr>
                  </a:outerShdw>
                </a:effectLst>
                <a:latin typeface="Arial Black" pitchFamily="34" charset="0"/>
              </a:rPr>
              <a:t>Restoration</a:t>
            </a:r>
            <a:endParaRPr lang="en-US" sz="4400" dirty="0">
              <a:solidFill>
                <a:srgbClr val="000000"/>
              </a:solidFill>
              <a:effectLst>
                <a:outerShdw blurRad="38100" dist="38100" dir="2700000" algn="tl">
                  <a:srgbClr val="000000">
                    <a:alpha val="43137"/>
                  </a:srgbClr>
                </a:outerShdw>
              </a:effectLst>
              <a:latin typeface="Arial Black"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graphicFrame>
        <p:nvGraphicFramePr>
          <p:cNvPr id="3" name="Table 2"/>
          <p:cNvGraphicFramePr>
            <a:graphicFrameLocks noGrp="1"/>
          </p:cNvGraphicFramePr>
          <p:nvPr/>
        </p:nvGraphicFramePr>
        <p:xfrm>
          <a:off x="876300" y="1219200"/>
          <a:ext cx="7391400" cy="3901440"/>
        </p:xfrm>
        <a:graphic>
          <a:graphicData uri="http://schemas.openxmlformats.org/drawingml/2006/table">
            <a:tbl>
              <a:tblPr firstRow="1" bandRow="1">
                <a:tableStyleId>{284E427A-3D55-4303-BF80-6455036E1DE7}</a:tableStyleId>
              </a:tblPr>
              <a:tblGrid>
                <a:gridCol w="3695700"/>
                <a:gridCol w="3695700"/>
              </a:tblGrid>
              <a:tr h="370840">
                <a:tc>
                  <a:txBody>
                    <a:bodyPr/>
                    <a:lstStyle/>
                    <a:p>
                      <a:pPr algn="ctr"/>
                      <a:r>
                        <a:rPr lang="en-US" sz="2800" dirty="0" smtClean="0">
                          <a:solidFill>
                            <a:srgbClr val="00FFFF"/>
                          </a:solidFill>
                        </a:rPr>
                        <a:t>Jeremiah 1: 10</a:t>
                      </a:r>
                      <a:endParaRPr lang="en-CA" sz="2800" dirty="0">
                        <a:solidFill>
                          <a:srgbClr val="00FFFF"/>
                        </a:solidFill>
                      </a:endParaRPr>
                    </a:p>
                  </a:txBody>
                  <a:tcPr>
                    <a:cell3D prstMaterial="dkEdge">
                      <a:bevel/>
                      <a:lightRig rig="flood" dir="t"/>
                    </a:cell3D>
                  </a:tcPr>
                </a:tc>
                <a:tc>
                  <a:txBody>
                    <a:bodyPr/>
                    <a:lstStyle/>
                    <a:p>
                      <a:pPr algn="ctr"/>
                      <a:r>
                        <a:rPr lang="en-US" sz="2800" dirty="0" smtClean="0">
                          <a:solidFill>
                            <a:srgbClr val="00FFFF"/>
                          </a:solidFill>
                        </a:rPr>
                        <a:t>Jeremiah</a:t>
                      </a:r>
                      <a:r>
                        <a:rPr lang="en-US" sz="2800" baseline="0" dirty="0" smtClean="0">
                          <a:solidFill>
                            <a:srgbClr val="00FFFF"/>
                          </a:solidFill>
                        </a:rPr>
                        <a:t> 24: 6</a:t>
                      </a:r>
                      <a:endParaRPr lang="en-CA" sz="2800" dirty="0">
                        <a:solidFill>
                          <a:srgbClr val="00FFFF"/>
                        </a:solidFill>
                      </a:endParaRPr>
                    </a:p>
                  </a:txBody>
                  <a:tcPr>
                    <a:cell3D prstMaterial="dkEdge">
                      <a:bevel/>
                      <a:lightRig rig="flood" dir="t"/>
                    </a:cell3D>
                  </a:tcPr>
                </a:tc>
              </a:tr>
              <a:tr h="370840">
                <a:tc>
                  <a:txBody>
                    <a:bodyPr/>
                    <a:lstStyle/>
                    <a:p>
                      <a:r>
                        <a:rPr lang="en-US" sz="2400" b="1" kern="1200" dirty="0" smtClean="0">
                          <a:solidFill>
                            <a:srgbClr val="FF0000"/>
                          </a:solidFill>
                          <a:effectLst>
                            <a:outerShdw blurRad="38100" dist="38100" dir="2700000" algn="tl">
                              <a:srgbClr val="000000">
                                <a:alpha val="43137"/>
                              </a:srgbClr>
                            </a:outerShdw>
                          </a:effectLst>
                          <a:latin typeface="+mn-lt"/>
                          <a:ea typeface="+mn-ea"/>
                          <a:cs typeface="+mn-cs"/>
                        </a:rPr>
                        <a:t>1: 10</a:t>
                      </a:r>
                      <a:r>
                        <a:rPr lang="en-US" sz="2400" b="1" kern="1200" dirty="0" smtClean="0">
                          <a:solidFill>
                            <a:schemeClr val="dk1"/>
                          </a:solidFill>
                          <a:effectLst/>
                          <a:latin typeface="+mn-lt"/>
                          <a:ea typeface="+mn-ea"/>
                          <a:cs typeface="+mn-cs"/>
                        </a:rPr>
                        <a:t>   </a:t>
                      </a:r>
                      <a:r>
                        <a:rPr lang="en-US" sz="2400" b="1" kern="1200" dirty="0" smtClean="0">
                          <a:solidFill>
                            <a:srgbClr val="080808"/>
                          </a:solidFill>
                          <a:effectLst/>
                          <a:latin typeface="+mn-lt"/>
                          <a:ea typeface="+mn-ea"/>
                          <a:cs typeface="+mn-cs"/>
                        </a:rPr>
                        <a:t>See, I have this day set thee over the nations and over the kingdoms</a:t>
                      </a:r>
                      <a:r>
                        <a:rPr lang="en-US" sz="2400" b="1" kern="1200" dirty="0" smtClean="0">
                          <a:solidFill>
                            <a:schemeClr val="dk1"/>
                          </a:solidFill>
                          <a:effectLst>
                            <a:outerShdw blurRad="38100" dist="38100" dir="2700000" algn="tl">
                              <a:srgbClr val="000000">
                                <a:alpha val="43137"/>
                              </a:srgbClr>
                            </a:outerShdw>
                          </a:effectLst>
                          <a:latin typeface="+mn-lt"/>
                          <a:ea typeface="+mn-ea"/>
                          <a:cs typeface="+mn-cs"/>
                        </a:rPr>
                        <a:t>, </a:t>
                      </a:r>
                      <a:r>
                        <a:rPr lang="en-US" sz="2400" b="1" kern="1200" dirty="0" smtClean="0">
                          <a:solidFill>
                            <a:srgbClr val="0000CC"/>
                          </a:solidFill>
                          <a:effectLst>
                            <a:outerShdw blurRad="38100" dist="38100" dir="2700000" algn="tl">
                              <a:srgbClr val="000000">
                                <a:alpha val="43137"/>
                              </a:srgbClr>
                            </a:outerShdw>
                          </a:effectLst>
                          <a:latin typeface="+mn-lt"/>
                          <a:ea typeface="+mn-ea"/>
                          <a:cs typeface="+mn-cs"/>
                        </a:rPr>
                        <a:t>to </a:t>
                      </a:r>
                      <a:r>
                        <a:rPr lang="en-US" sz="2400" b="1" i="1" u="sng" kern="1200" dirty="0" smtClean="0">
                          <a:solidFill>
                            <a:srgbClr val="0000CC"/>
                          </a:solidFill>
                          <a:effectLst>
                            <a:outerShdw blurRad="38100" dist="38100" dir="2700000" algn="tl">
                              <a:srgbClr val="000000">
                                <a:alpha val="43137"/>
                              </a:srgbClr>
                            </a:outerShdw>
                          </a:effectLst>
                          <a:latin typeface="+mn-lt"/>
                          <a:ea typeface="+mn-ea"/>
                          <a:cs typeface="+mn-cs"/>
                        </a:rPr>
                        <a:t>root out</a:t>
                      </a:r>
                      <a:r>
                        <a:rPr lang="en-US" sz="2400" b="1" kern="1200" dirty="0" smtClean="0">
                          <a:solidFill>
                            <a:srgbClr val="0000CC"/>
                          </a:solidFill>
                          <a:effectLst>
                            <a:outerShdw blurRad="38100" dist="38100" dir="2700000" algn="tl">
                              <a:srgbClr val="000000">
                                <a:alpha val="43137"/>
                              </a:srgbClr>
                            </a:outerShdw>
                          </a:effectLst>
                          <a:latin typeface="+mn-lt"/>
                          <a:ea typeface="+mn-ea"/>
                          <a:cs typeface="+mn-cs"/>
                        </a:rPr>
                        <a:t>, and to pull down, and to destroy, and to throw down, to build, and to </a:t>
                      </a:r>
                      <a:r>
                        <a:rPr lang="en-US" sz="2400" b="1" i="1" u="sng" kern="1200" dirty="0" smtClean="0">
                          <a:solidFill>
                            <a:srgbClr val="0000CC"/>
                          </a:solidFill>
                          <a:effectLst>
                            <a:outerShdw blurRad="38100" dist="38100" dir="2700000" algn="tl">
                              <a:srgbClr val="000000">
                                <a:alpha val="43137"/>
                              </a:srgbClr>
                            </a:outerShdw>
                          </a:effectLst>
                          <a:latin typeface="+mn-lt"/>
                          <a:ea typeface="+mn-ea"/>
                          <a:cs typeface="+mn-cs"/>
                        </a:rPr>
                        <a:t>plant</a:t>
                      </a:r>
                      <a:r>
                        <a:rPr lang="en-US" sz="2400" b="1" kern="1200" dirty="0" smtClean="0">
                          <a:solidFill>
                            <a:srgbClr val="0000CC"/>
                          </a:solidFill>
                          <a:effectLst>
                            <a:outerShdw blurRad="38100" dist="38100" dir="2700000" algn="tl">
                              <a:srgbClr val="000000">
                                <a:alpha val="43137"/>
                              </a:srgbClr>
                            </a:outerShdw>
                          </a:effectLst>
                          <a:latin typeface="+mn-lt"/>
                          <a:ea typeface="+mn-ea"/>
                          <a:cs typeface="+mn-cs"/>
                        </a:rPr>
                        <a:t>. </a:t>
                      </a:r>
                      <a:endParaRPr lang="en-CA" sz="2400" b="1" dirty="0">
                        <a:solidFill>
                          <a:srgbClr val="0000CC"/>
                        </a:solidFill>
                        <a:effectLst>
                          <a:outerShdw blurRad="38100" dist="38100" dir="2700000" algn="tl">
                            <a:srgbClr val="000000">
                              <a:alpha val="43137"/>
                            </a:srgbClr>
                          </a:outerShdw>
                        </a:effectLst>
                      </a:endParaRPr>
                    </a:p>
                  </a:txBody>
                  <a:tcPr>
                    <a:cell3D prstMaterial="dkEdge">
                      <a:bevel/>
                      <a:lightRig rig="flood" dir="t"/>
                    </a:cell3D>
                    <a:solidFill>
                      <a:schemeClr val="accent1">
                        <a:lumMod val="25000"/>
                        <a:lumOff val="75000"/>
                        <a:alpha val="40000"/>
                      </a:schemeClr>
                    </a:solidFill>
                  </a:tcPr>
                </a:tc>
                <a:tc>
                  <a:txBody>
                    <a:bodyPr/>
                    <a:lstStyle/>
                    <a:p>
                      <a:r>
                        <a:rPr lang="en-US" sz="2400" b="1" kern="1200" dirty="0" smtClean="0">
                          <a:solidFill>
                            <a:srgbClr val="FF0000"/>
                          </a:solidFill>
                          <a:effectLst>
                            <a:outerShdw blurRad="38100" dist="38100" dir="2700000" algn="tl">
                              <a:srgbClr val="000000">
                                <a:alpha val="43137"/>
                              </a:srgbClr>
                            </a:outerShdw>
                          </a:effectLst>
                          <a:latin typeface="+mn-lt"/>
                          <a:ea typeface="+mn-ea"/>
                          <a:cs typeface="+mn-cs"/>
                        </a:rPr>
                        <a:t>24: 6</a:t>
                      </a:r>
                      <a:r>
                        <a:rPr lang="en-US" sz="2400" b="1" kern="1200" dirty="0" smtClean="0">
                          <a:solidFill>
                            <a:schemeClr val="dk1"/>
                          </a:solidFill>
                          <a:effectLst/>
                          <a:latin typeface="+mn-lt"/>
                          <a:ea typeface="+mn-ea"/>
                          <a:cs typeface="+mn-cs"/>
                        </a:rPr>
                        <a:t>   </a:t>
                      </a:r>
                      <a:r>
                        <a:rPr lang="en-US" sz="2400" b="1" i="0" kern="1200" dirty="0" smtClean="0">
                          <a:solidFill>
                            <a:srgbClr val="080808"/>
                          </a:solidFill>
                          <a:effectLst/>
                          <a:latin typeface="+mn-lt"/>
                          <a:ea typeface="+mn-ea"/>
                          <a:cs typeface="+mn-cs"/>
                        </a:rPr>
                        <a:t>For I will set mine eyes upon them for good, and I will bring them again to this land: </a:t>
                      </a:r>
                      <a:r>
                        <a:rPr lang="en-US" sz="2400" b="1" i="0" kern="1200" dirty="0" smtClean="0">
                          <a:solidFill>
                            <a:schemeClr val="dk1"/>
                          </a:solidFill>
                          <a:effectLst/>
                          <a:latin typeface="+mn-lt"/>
                          <a:ea typeface="+mn-ea"/>
                          <a:cs typeface="+mn-cs"/>
                        </a:rPr>
                        <a:t>and </a:t>
                      </a:r>
                      <a:r>
                        <a:rPr lang="en-US" sz="2400" b="1" i="0" kern="1200" dirty="0" smtClean="0">
                          <a:solidFill>
                            <a:srgbClr val="0000CC"/>
                          </a:solidFill>
                          <a:effectLst>
                            <a:outerShdw blurRad="38100" dist="38100" dir="2700000" algn="tl">
                              <a:srgbClr val="000000">
                                <a:alpha val="43137"/>
                              </a:srgbClr>
                            </a:outerShdw>
                          </a:effectLst>
                          <a:latin typeface="+mn-lt"/>
                          <a:ea typeface="+mn-ea"/>
                          <a:cs typeface="+mn-cs"/>
                        </a:rPr>
                        <a:t>I will build them, and not pull them down; and I will </a:t>
                      </a:r>
                      <a:r>
                        <a:rPr lang="en-US" sz="2400" b="1" i="1" u="sng" kern="1200" dirty="0" smtClean="0">
                          <a:solidFill>
                            <a:srgbClr val="0000CC"/>
                          </a:solidFill>
                          <a:effectLst>
                            <a:outerShdw blurRad="38100" dist="38100" dir="2700000" algn="tl">
                              <a:srgbClr val="000000">
                                <a:alpha val="43137"/>
                              </a:srgbClr>
                            </a:outerShdw>
                          </a:effectLst>
                          <a:latin typeface="+mn-lt"/>
                          <a:ea typeface="+mn-ea"/>
                          <a:cs typeface="+mn-cs"/>
                        </a:rPr>
                        <a:t>plant </a:t>
                      </a:r>
                      <a:r>
                        <a:rPr lang="en-US" sz="2400" b="1" i="0" kern="1200" dirty="0" smtClean="0">
                          <a:solidFill>
                            <a:srgbClr val="0000CC"/>
                          </a:solidFill>
                          <a:effectLst>
                            <a:outerShdw blurRad="38100" dist="38100" dir="2700000" algn="tl">
                              <a:srgbClr val="000000">
                                <a:alpha val="43137"/>
                              </a:srgbClr>
                            </a:outerShdw>
                          </a:effectLst>
                          <a:latin typeface="+mn-lt"/>
                          <a:ea typeface="+mn-ea"/>
                          <a:cs typeface="+mn-cs"/>
                        </a:rPr>
                        <a:t>them, and not pluck them up</a:t>
                      </a:r>
                      <a:r>
                        <a:rPr lang="en-US" sz="1800" b="1" i="0" kern="1200" dirty="0" smtClean="0">
                          <a:solidFill>
                            <a:srgbClr val="0000CC"/>
                          </a:solidFill>
                          <a:effectLst/>
                          <a:latin typeface="+mn-lt"/>
                          <a:ea typeface="+mn-ea"/>
                          <a:cs typeface="+mn-cs"/>
                        </a:rPr>
                        <a:t>.</a:t>
                      </a:r>
                      <a:endParaRPr lang="en-CA" i="0" dirty="0">
                        <a:solidFill>
                          <a:srgbClr val="0000CC"/>
                        </a:solidFill>
                        <a:effectLst/>
                      </a:endParaRPr>
                    </a:p>
                  </a:txBody>
                  <a:tcPr>
                    <a:cell3D prstMaterial="dkEdge">
                      <a:bevel/>
                      <a:lightRig rig="flood" dir="t"/>
                    </a:cell3D>
                    <a:solidFill>
                      <a:schemeClr val="accent1">
                        <a:lumMod val="25000"/>
                        <a:lumOff val="75000"/>
                        <a:alpha val="40000"/>
                      </a:schemeClr>
                    </a:solidFill>
                  </a:tcPr>
                </a:tc>
              </a:tr>
            </a:tbl>
          </a:graphicData>
        </a:graphic>
      </p:graphicFrame>
      <p:pic>
        <p:nvPicPr>
          <p:cNvPr id="1026" name="Picture 2" descr="C:\Documents and Settings\HP_Administrator\My Documents\COLINS\GRAPHICS\BIBLE PICS\Jeremiah Jerusalem burns0001.jpg"/>
          <p:cNvPicPr>
            <a:picLocks noChangeAspect="1" noChangeArrowheads="1"/>
          </p:cNvPicPr>
          <p:nvPr/>
        </p:nvPicPr>
        <p:blipFill>
          <a:blip r:embed="rId3" cstate="print">
            <a:lum contrast="30000"/>
          </a:blip>
          <a:srcRect/>
          <a:stretch>
            <a:fillRect/>
          </a:stretch>
        </p:blipFill>
        <p:spPr bwMode="auto">
          <a:xfrm>
            <a:off x="1000125" y="4702629"/>
            <a:ext cx="2031863" cy="1917246"/>
          </a:xfrm>
          <a:prstGeom prst="roundRect">
            <a:avLst>
              <a:gd name="adj" fmla="val 16667"/>
            </a:avLst>
          </a:prstGeom>
          <a:ln>
            <a:noFill/>
          </a:ln>
          <a:effectLst>
            <a:outerShdw blurRad="44450" dist="27940" dir="5400000" algn="ctr">
              <a:srgbClr val="000000">
                <a:alpha val="32000"/>
              </a:srgbClr>
            </a:outerShdw>
            <a:reflection blurRad="6350" stA="52000" endA="300" endPos="35000" dir="5400000" sy="-100000" algn="bl" rotWithShape="0"/>
          </a:effectLst>
          <a:scene3d>
            <a:camera prst="isometricOffAxis1Right">
              <a:rot lat="1080000" lon="21000000" rev="0"/>
            </a:camera>
            <a:lightRig rig="balanced" dir="t">
              <a:rot lat="0" lon="0" rev="8700000"/>
            </a:lightRig>
          </a:scene3d>
          <a:sp3d>
            <a:bevelT w="190500" h="38100"/>
          </a:sp3d>
        </p:spPr>
      </p:pic>
      <p:pic>
        <p:nvPicPr>
          <p:cNvPr id="1027" name="Picture 3" descr="C:\Documents and Settings\HP_Administrator\My Documents\COLINS\GRAPHICS\BIBLE PICS\Nehemiahs Wall.jpg"/>
          <p:cNvPicPr>
            <a:picLocks noChangeAspect="1" noChangeArrowheads="1"/>
          </p:cNvPicPr>
          <p:nvPr/>
        </p:nvPicPr>
        <p:blipFill>
          <a:blip r:embed="rId4">
            <a:lum/>
          </a:blip>
          <a:srcRect/>
          <a:stretch>
            <a:fillRect/>
          </a:stretch>
        </p:blipFill>
        <p:spPr bwMode="auto">
          <a:xfrm>
            <a:off x="6019800" y="4724400"/>
            <a:ext cx="2157670" cy="190500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isometricOffAxis2Left">
              <a:rot lat="1080000" lon="1200000" rev="0"/>
            </a:camera>
            <a:lightRig rig="threePt" dir="t"/>
          </a:scene3d>
          <a:sp3d contourW="6350" prstMaterial="matte">
            <a:bevelT w="101600" h="101600"/>
            <a:contourClr>
              <a:srgbClr val="969696"/>
            </a:contourClr>
          </a:sp3d>
        </p:spPr>
      </p:pic>
      <p:pic>
        <p:nvPicPr>
          <p:cNvPr id="1029" name="Picture 5" descr="http://www.prolifebc.ca/Images/YoungPlant.jpg"/>
          <p:cNvPicPr>
            <a:picLocks noChangeAspect="1" noChangeArrowheads="1"/>
          </p:cNvPicPr>
          <p:nvPr/>
        </p:nvPicPr>
        <p:blipFill>
          <a:blip r:embed="rId5">
            <a:lum bright="-10000" contrast="30000"/>
          </a:blip>
          <a:srcRect/>
          <a:stretch>
            <a:fillRect/>
          </a:stretch>
        </p:blipFill>
        <p:spPr bwMode="auto">
          <a:xfrm>
            <a:off x="3564548" y="4953000"/>
            <a:ext cx="2014903" cy="1676400"/>
          </a:xfrm>
          <a:prstGeom prst="ellipse">
            <a:avLst/>
          </a:prstGeom>
          <a:ln>
            <a:noFill/>
          </a:ln>
          <a:effectLst>
            <a:outerShdw blurRad="50800" dist="38100" dir="2700000" algn="tl" rotWithShape="0">
              <a:prstClr val="black">
                <a:alpha val="40000"/>
              </a:prstClr>
            </a:outerShdw>
            <a:softEdge rad="112500"/>
          </a:effectLst>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3810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4" name="Rectangle 3"/>
          <p:cNvSpPr/>
          <p:nvPr/>
        </p:nvSpPr>
        <p:spPr>
          <a:xfrm>
            <a:off x="571500" y="2514600"/>
            <a:ext cx="8001000" cy="2893100"/>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endParaRPr lang="en-CA" sz="800" dirty="0" smtClean="0">
              <a:effectLst>
                <a:outerShdw blurRad="50800" dist="38100" dir="2700000" algn="tl" rotWithShape="0">
                  <a:prstClr val="black">
                    <a:alpha val="40000"/>
                  </a:prstClr>
                </a:outerShdw>
              </a:effectLst>
            </a:endParaRPr>
          </a:p>
          <a:p>
            <a:r>
              <a:rPr lang="en-US" sz="2400" b="1" dirty="0" smtClean="0">
                <a:solidFill>
                  <a:srgbClr val="FFFF00"/>
                </a:solidFill>
                <a:effectLst>
                  <a:outerShdw blurRad="50800" dist="38100" dir="2700000" algn="tl" rotWithShape="0">
                    <a:prstClr val="black">
                      <a:alpha val="40000"/>
                    </a:prstClr>
                  </a:outerShdw>
                </a:effectLst>
              </a:rPr>
              <a:t>Jer. 30: 11    </a:t>
            </a:r>
            <a:r>
              <a:rPr lang="en-US" sz="2400" b="1" dirty="0" smtClean="0">
                <a:solidFill>
                  <a:srgbClr val="00FFFF"/>
                </a:solidFill>
                <a:effectLst>
                  <a:outerShdw blurRad="50800" dist="38100" dir="2700000" algn="tl" rotWithShape="0">
                    <a:prstClr val="black">
                      <a:alpha val="40000"/>
                    </a:prstClr>
                  </a:outerShdw>
                </a:effectLst>
              </a:rPr>
              <a:t>For I am with thee, </a:t>
            </a:r>
            <a:r>
              <a:rPr lang="en-US" sz="2400" b="1" dirty="0" err="1" smtClean="0">
                <a:solidFill>
                  <a:srgbClr val="00FFFF"/>
                </a:solidFill>
                <a:effectLst>
                  <a:outerShdw blurRad="50800" dist="38100" dir="2700000" algn="tl" rotWithShape="0">
                    <a:prstClr val="black">
                      <a:alpha val="40000"/>
                    </a:prstClr>
                  </a:outerShdw>
                </a:effectLst>
              </a:rPr>
              <a:t>saith</a:t>
            </a:r>
            <a:r>
              <a:rPr lang="en-US" sz="2400" b="1" dirty="0" smtClean="0">
                <a:solidFill>
                  <a:srgbClr val="00FFFF"/>
                </a:solidFill>
                <a:effectLst>
                  <a:outerShdw blurRad="50800" dist="38100" dir="2700000" algn="tl" rotWithShape="0">
                    <a:prstClr val="black">
                      <a:alpha val="40000"/>
                    </a:prstClr>
                  </a:outerShdw>
                </a:effectLst>
              </a:rPr>
              <a:t> the LORD, to save thee:  </a:t>
            </a:r>
            <a:r>
              <a:rPr lang="en-US" sz="2400" b="1" dirty="0" smtClean="0">
                <a:effectLst>
                  <a:outerShdw blurRad="50800" dist="38100" dir="2700000" algn="tl" rotWithShape="0">
                    <a:prstClr val="black">
                      <a:alpha val="40000"/>
                    </a:prstClr>
                  </a:outerShdw>
                </a:effectLst>
              </a:rPr>
              <a:t>though I make a full end of all nations whither I have scattered thee,  </a:t>
            </a:r>
            <a:r>
              <a:rPr lang="en-US" sz="2400" b="1" u="sng" dirty="0" smtClean="0">
                <a:solidFill>
                  <a:srgbClr val="00FFFF"/>
                </a:solidFill>
                <a:effectLst>
                  <a:outerShdw blurRad="50800" dist="38100" dir="2700000" algn="tl" rotWithShape="0">
                    <a:prstClr val="black">
                      <a:alpha val="40000"/>
                    </a:prstClr>
                  </a:outerShdw>
                </a:effectLst>
              </a:rPr>
              <a:t>yet will I not make a full end of thee</a:t>
            </a:r>
            <a:r>
              <a:rPr lang="en-US" sz="2400" b="1" dirty="0" smtClean="0">
                <a:effectLst>
                  <a:outerShdw blurRad="50800" dist="38100" dir="2700000" algn="tl" rotWithShape="0">
                    <a:prstClr val="black">
                      <a:alpha val="40000"/>
                    </a:prstClr>
                  </a:outerShdw>
                </a:effectLst>
              </a:rPr>
              <a:t>: but I will correct thee in measure, and will not leave thee altogether unpunished.</a:t>
            </a:r>
          </a:p>
          <a:p>
            <a:endParaRPr lang="en-US" sz="2200" b="1" dirty="0" smtClean="0">
              <a:effectLst>
                <a:outerShdw blurRad="50800" dist="38100" dir="2700000" algn="tl" rotWithShape="0">
                  <a:prstClr val="black">
                    <a:alpha val="40000"/>
                  </a:prstClr>
                </a:outerShdw>
              </a:effectLst>
            </a:endParaRPr>
          </a:p>
          <a:p>
            <a:pPr>
              <a:buFont typeface="Wingdings" pitchFamily="2" charset="2"/>
              <a:buChar char="q"/>
            </a:pPr>
            <a:r>
              <a:rPr lang="en-US" sz="2400" b="1" dirty="0" smtClean="0">
                <a:solidFill>
                  <a:srgbClr val="FFFF00"/>
                </a:solidFill>
                <a:effectLst>
                  <a:outerShdw blurRad="50800" dist="38100" dir="2700000" algn="tl" rotWithShape="0">
                    <a:prstClr val="black">
                      <a:alpha val="40000"/>
                    </a:prstClr>
                  </a:outerShdw>
                </a:effectLst>
              </a:rPr>
              <a:t>   </a:t>
            </a:r>
            <a:r>
              <a:rPr lang="en-US" sz="2400" b="1" dirty="0" smtClean="0">
                <a:solidFill>
                  <a:srgbClr val="00FFFF"/>
                </a:solidFill>
                <a:effectLst>
                  <a:outerShdw blurRad="50800" dist="38100" dir="2700000" algn="tl" rotWithShape="0">
                    <a:prstClr val="black">
                      <a:alpha val="40000"/>
                    </a:prstClr>
                  </a:outerShdw>
                </a:effectLst>
              </a:rPr>
              <a:t>phrase used  </a:t>
            </a:r>
            <a:r>
              <a:rPr lang="en-US" sz="2400" b="1" dirty="0" smtClean="0">
                <a:solidFill>
                  <a:srgbClr val="FFFF00"/>
                </a:solidFill>
                <a:effectLst>
                  <a:outerShdw blurRad="50800" dist="38100" dir="2700000" algn="tl" rotWithShape="0">
                    <a:prstClr val="black">
                      <a:alpha val="40000"/>
                    </a:prstClr>
                  </a:outerShdw>
                </a:effectLst>
              </a:rPr>
              <a:t>5x</a:t>
            </a:r>
            <a:r>
              <a:rPr lang="en-US" sz="2400" b="1" dirty="0" smtClean="0">
                <a:solidFill>
                  <a:srgbClr val="00FFFF"/>
                </a:solidFill>
                <a:effectLst>
                  <a:outerShdw blurRad="50800" dist="38100" dir="2700000" algn="tl" rotWithShape="0">
                    <a:prstClr val="black">
                      <a:alpha val="40000"/>
                    </a:prstClr>
                  </a:outerShdw>
                </a:effectLst>
              </a:rPr>
              <a:t>  in Jeremiah!</a:t>
            </a:r>
          </a:p>
          <a:p>
            <a:endParaRPr lang="en-CA" sz="800" dirty="0" smtClean="0">
              <a:effectLst>
                <a:outerShdw blurRad="38100" dist="38100" dir="2700000" algn="tl">
                  <a:srgbClr val="000000">
                    <a:alpha val="43137"/>
                  </a:srgbClr>
                </a:outerShdw>
              </a:effectLst>
            </a:endParaRPr>
          </a:p>
        </p:txBody>
      </p:sp>
      <p:pic>
        <p:nvPicPr>
          <p:cNvPr id="5" name="Picture 5" descr="http://www.prolifebc.ca/Images/YoungPlant.jpg"/>
          <p:cNvPicPr>
            <a:picLocks noChangeAspect="1" noChangeArrowheads="1"/>
          </p:cNvPicPr>
          <p:nvPr/>
        </p:nvPicPr>
        <p:blipFill>
          <a:blip r:embed="rId3">
            <a:lum bright="-10000" contrast="30000"/>
          </a:blip>
          <a:srcRect/>
          <a:stretch>
            <a:fillRect/>
          </a:stretch>
        </p:blipFill>
        <p:spPr bwMode="auto">
          <a:xfrm>
            <a:off x="3413431" y="990600"/>
            <a:ext cx="2317138" cy="1752600"/>
          </a:xfrm>
          <a:prstGeom prst="ellipse">
            <a:avLst/>
          </a:prstGeom>
          <a:ln>
            <a:noFill/>
          </a:ln>
          <a:effectLst>
            <a:outerShdw blurRad="50800" dist="38100" dir="2700000" algn="tl" rotWithShape="0">
              <a:prstClr val="black">
                <a:alpha val="40000"/>
              </a:prstClr>
            </a:outerShdw>
            <a:softEdge rad="112500"/>
          </a:effectLst>
        </p:spPr>
      </p:pic>
      <p:pic>
        <p:nvPicPr>
          <p:cNvPr id="6" name="Picture 3" descr="C:\Documents and Settings\HP_Administrator\My Documents\COLINS\GRAPHICS\BIBLE PICS\Nehemiahs Wall.jpg"/>
          <p:cNvPicPr>
            <a:picLocks noChangeAspect="1" noChangeArrowheads="1"/>
          </p:cNvPicPr>
          <p:nvPr/>
        </p:nvPicPr>
        <p:blipFill>
          <a:blip r:embed="rId4">
            <a:lum/>
          </a:blip>
          <a:srcRect/>
          <a:stretch>
            <a:fillRect/>
          </a:stretch>
        </p:blipFill>
        <p:spPr bwMode="auto">
          <a:xfrm>
            <a:off x="6629400" y="4343400"/>
            <a:ext cx="2330284" cy="2057400"/>
          </a:xfrm>
          <a:prstGeom prst="roundRect">
            <a:avLst>
              <a:gd name="adj" fmla="val 16667"/>
            </a:avLst>
          </a:prstGeom>
          <a:ln>
            <a:noFill/>
          </a:ln>
          <a:effectLst>
            <a:outerShdw blurRad="152400" dist="12000" dir="900000" sy="98000" kx="110000" ky="200000" algn="tl" rotWithShape="0">
              <a:srgbClr val="000000">
                <a:alpha val="30000"/>
              </a:srgbClr>
            </a:outerShdw>
            <a:reflection blurRad="6350" stA="52000" endA="300" endPos="35000" dir="5400000" sy="-100000" algn="bl" rotWithShape="0"/>
          </a:effectLst>
          <a:scene3d>
            <a:camera prst="isometricOffAxis2Left">
              <a:rot lat="1080000" lon="1200000" rev="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3" name="TextBox 2"/>
          <p:cNvSpPr txBox="1"/>
          <p:nvPr/>
        </p:nvSpPr>
        <p:spPr>
          <a:xfrm>
            <a:off x="1295400" y="1905000"/>
            <a:ext cx="5181600" cy="175432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5400" b="1" dirty="0" smtClean="0">
                <a:ln w="11430"/>
                <a:effectLst>
                  <a:outerShdw blurRad="50800" dist="39000" dir="5460000" algn="tl">
                    <a:srgbClr val="000000">
                      <a:alpha val="38000"/>
                    </a:srgbClr>
                  </a:outerShdw>
                </a:effectLst>
                <a:latin typeface="Broadway" pitchFamily="82" charset="0"/>
                <a:cs typeface="Aharoni" pitchFamily="2" charset="-79"/>
              </a:rPr>
              <a:t>Your  </a:t>
            </a:r>
            <a:r>
              <a:rPr lang="en-US" sz="5400" b="1" dirty="0" smtClean="0">
                <a:ln w="11430"/>
                <a:effectLst>
                  <a:outerShdw blurRad="50800" dist="39000" dir="5460000" algn="tl">
                    <a:srgbClr val="000000">
                      <a:alpha val="38000"/>
                    </a:srgbClr>
                  </a:outerShdw>
                  <a:reflection blurRad="6350" stA="55000" endA="300" endPos="45500" dir="5400000" sy="-100000" algn="bl" rotWithShape="0"/>
                </a:effectLst>
                <a:latin typeface="Broadway" pitchFamily="82" charset="0"/>
                <a:cs typeface="Aharoni" pitchFamily="2" charset="-79"/>
              </a:rPr>
              <a:t>Handouts</a:t>
            </a:r>
            <a:r>
              <a:rPr lang="en-US" sz="5400" b="1" dirty="0" smtClean="0">
                <a:ln w="11430"/>
                <a:effectLst>
                  <a:outerShdw blurRad="50800" dist="39000" dir="5460000" algn="tl">
                    <a:srgbClr val="000000">
                      <a:alpha val="38000"/>
                    </a:srgbClr>
                  </a:outerShdw>
                </a:effectLst>
                <a:latin typeface="Broadway" pitchFamily="82" charset="0"/>
                <a:cs typeface="Aharoni" pitchFamily="2" charset="-79"/>
              </a:rPr>
              <a:t>…</a:t>
            </a:r>
            <a:endParaRPr lang="en-CA" sz="5400" b="1" dirty="0">
              <a:ln w="11430"/>
              <a:effectLst>
                <a:outerShdw blurRad="50800" dist="39000" dir="5460000" algn="tl">
                  <a:srgbClr val="000000">
                    <a:alpha val="38000"/>
                  </a:srgbClr>
                </a:outerShdw>
              </a:effectLst>
              <a:latin typeface="Broadway" pitchFamily="82" charset="0"/>
              <a:cs typeface="Aharoni" pitchFamily="2" charset="-79"/>
            </a:endParaRPr>
          </a:p>
        </p:txBody>
      </p:sp>
      <p:pic>
        <p:nvPicPr>
          <p:cNvPr id="1026" name="Picture 2" descr="C:\Documents and Settings\HP\My Documents\GRAPHICS\CLIP ART\Page torn.wmf"/>
          <p:cNvPicPr>
            <a:picLocks noChangeAspect="1" noChangeArrowheads="1"/>
          </p:cNvPicPr>
          <p:nvPr/>
        </p:nvPicPr>
        <p:blipFill>
          <a:blip r:embed="rId3"/>
          <a:srcRect/>
          <a:stretch>
            <a:fillRect/>
          </a:stretch>
        </p:blipFill>
        <p:spPr bwMode="auto">
          <a:xfrm>
            <a:off x="5334000" y="2895600"/>
            <a:ext cx="2172387" cy="1760537"/>
          </a:xfrm>
          <a:prstGeom prst="rect">
            <a:avLst/>
          </a:prstGeom>
          <a:noFill/>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265218" name="Picture 2"/>
          <p:cNvPicPr>
            <a:picLocks noChangeAspect="1" noChangeArrowheads="1"/>
          </p:cNvPicPr>
          <p:nvPr/>
        </p:nvPicPr>
        <p:blipFill>
          <a:blip r:embed="rId3">
            <a:lum contrast="20000"/>
          </a:blip>
          <a:srcRect b="2750"/>
          <a:stretch>
            <a:fillRect/>
          </a:stretch>
        </p:blipFill>
        <p:spPr bwMode="auto">
          <a:xfrm>
            <a:off x="2802391" y="1066800"/>
            <a:ext cx="3520168" cy="1981200"/>
          </a:xfrm>
          <a:prstGeom prst="rect">
            <a:avLst/>
          </a:prstGeom>
          <a:ln>
            <a:noFill/>
          </a:ln>
          <a:effectLst>
            <a:softEdge rad="112500"/>
          </a:effectLst>
        </p:spPr>
      </p:pic>
      <p:sp>
        <p:nvSpPr>
          <p:cNvPr id="5" name="Rectangle 4"/>
          <p:cNvSpPr/>
          <p:nvPr/>
        </p:nvSpPr>
        <p:spPr>
          <a:xfrm>
            <a:off x="0" y="3048000"/>
            <a:ext cx="4572000" cy="2308324"/>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en-US" sz="2400" b="1" dirty="0" smtClean="0">
                <a:solidFill>
                  <a:srgbClr val="FFFF00"/>
                </a:solidFill>
                <a:effectLst>
                  <a:outerShdw blurRad="38100" dist="38100" dir="2700000" algn="tl">
                    <a:srgbClr val="000000">
                      <a:alpha val="43137"/>
                    </a:srgbClr>
                  </a:outerShdw>
                </a:effectLst>
              </a:rPr>
              <a:t>Jer. 14: 8  </a:t>
            </a:r>
            <a:r>
              <a:rPr lang="en-US" sz="2400" dirty="0" smtClean="0">
                <a:effectLst>
                  <a:outerShdw blurRad="38100" dist="38100" dir="2700000" algn="tl">
                    <a:srgbClr val="000000">
                      <a:alpha val="43137"/>
                    </a:srgbClr>
                  </a:outerShdw>
                </a:effectLst>
              </a:rPr>
              <a:t>O </a:t>
            </a:r>
            <a:r>
              <a:rPr lang="en-US" sz="2400" u="sng" dirty="0" smtClean="0">
                <a:solidFill>
                  <a:srgbClr val="00FFFF"/>
                </a:solidFill>
                <a:effectLst>
                  <a:outerShdw blurRad="38100" dist="38100" dir="2700000" algn="tl">
                    <a:srgbClr val="000000">
                      <a:alpha val="43137"/>
                    </a:srgbClr>
                  </a:outerShdw>
                </a:effectLst>
              </a:rPr>
              <a:t>the hope of Israel</a:t>
            </a:r>
            <a:r>
              <a:rPr lang="en-US" sz="2400" dirty="0" smtClean="0">
                <a:effectLst>
                  <a:outerShdw blurRad="38100" dist="38100" dir="2700000" algn="tl">
                    <a:srgbClr val="000000">
                      <a:alpha val="43137"/>
                    </a:srgbClr>
                  </a:outerShdw>
                </a:effectLst>
              </a:rPr>
              <a:t>, the </a:t>
            </a:r>
            <a:r>
              <a:rPr lang="en-US" sz="2400" dirty="0" err="1" smtClean="0">
                <a:effectLst>
                  <a:outerShdw blurRad="38100" dist="38100" dir="2700000" algn="tl">
                    <a:srgbClr val="000000">
                      <a:alpha val="43137"/>
                    </a:srgbClr>
                  </a:outerShdw>
                </a:effectLst>
              </a:rPr>
              <a:t>saviour</a:t>
            </a:r>
            <a:r>
              <a:rPr lang="en-US" sz="2400" dirty="0" smtClean="0">
                <a:effectLst>
                  <a:outerShdw blurRad="38100" dist="38100" dir="2700000" algn="tl">
                    <a:srgbClr val="000000">
                      <a:alpha val="43137"/>
                    </a:srgbClr>
                  </a:outerShdw>
                </a:effectLst>
              </a:rPr>
              <a:t> thereof in time of trouble, why </a:t>
            </a:r>
            <a:r>
              <a:rPr lang="en-US" sz="2400" dirty="0" err="1" smtClean="0">
                <a:effectLst>
                  <a:outerShdw blurRad="38100" dist="38100" dir="2700000" algn="tl">
                    <a:srgbClr val="000000">
                      <a:alpha val="43137"/>
                    </a:srgbClr>
                  </a:outerShdw>
                </a:effectLst>
              </a:rPr>
              <a:t>shouldest</a:t>
            </a:r>
            <a:r>
              <a:rPr lang="en-US" sz="2400" dirty="0" smtClean="0">
                <a:effectLst>
                  <a:outerShdw blurRad="38100" dist="38100" dir="2700000" algn="tl">
                    <a:srgbClr val="000000">
                      <a:alpha val="43137"/>
                    </a:srgbClr>
                  </a:outerShdw>
                </a:effectLst>
              </a:rPr>
              <a:t> thou be as a stranger in the land, and as a wayfaring man that </a:t>
            </a:r>
            <a:r>
              <a:rPr lang="en-US" sz="2400" dirty="0" err="1" smtClean="0">
                <a:effectLst>
                  <a:outerShdw blurRad="38100" dist="38100" dir="2700000" algn="tl">
                    <a:srgbClr val="000000">
                      <a:alpha val="43137"/>
                    </a:srgbClr>
                  </a:outerShdw>
                </a:effectLst>
              </a:rPr>
              <a:t>turneth</a:t>
            </a:r>
            <a:r>
              <a:rPr lang="en-US" sz="2400" dirty="0" smtClean="0">
                <a:effectLst>
                  <a:outerShdw blurRad="38100" dist="38100" dir="2700000" algn="tl">
                    <a:srgbClr val="000000">
                      <a:alpha val="43137"/>
                    </a:srgbClr>
                  </a:outerShdw>
                </a:effectLst>
              </a:rPr>
              <a:t> aside to tarry for a night?  </a:t>
            </a:r>
            <a:r>
              <a:rPr lang="en-US" sz="2400" b="1" dirty="0" smtClean="0">
                <a:solidFill>
                  <a:srgbClr val="FFFF00"/>
                </a:solidFill>
                <a:effectLst>
                  <a:outerShdw blurRad="38100" dist="38100" dir="2700000" algn="tl">
                    <a:srgbClr val="000000">
                      <a:alpha val="43137"/>
                    </a:srgbClr>
                  </a:outerShdw>
                </a:effectLst>
              </a:rPr>
              <a:t>17:13</a:t>
            </a:r>
            <a:endParaRPr lang="en-CA" sz="2400" b="1" dirty="0">
              <a:solidFill>
                <a:srgbClr val="FFFF00"/>
              </a:solidFill>
              <a:effectLst>
                <a:outerShdw blurRad="38100" dist="38100" dir="2700000" algn="tl">
                  <a:srgbClr val="000000">
                    <a:alpha val="43137"/>
                  </a:srgbClr>
                </a:outerShdw>
              </a:effectLst>
            </a:endParaRPr>
          </a:p>
        </p:txBody>
      </p:sp>
      <p:sp>
        <p:nvSpPr>
          <p:cNvPr id="6" name="Rectangle 5"/>
          <p:cNvSpPr/>
          <p:nvPr/>
        </p:nvSpPr>
        <p:spPr>
          <a:xfrm>
            <a:off x="4572000" y="3048000"/>
            <a:ext cx="4572000" cy="2308324"/>
          </a:xfrm>
          <a:prstGeom prst="rect">
            <a:avLst/>
          </a:prstGeom>
          <a:solidFill>
            <a:srgbClr val="0000CC"/>
          </a:solidFill>
        </p:spPr>
        <p:style>
          <a:lnRef idx="0">
            <a:schemeClr val="accent2"/>
          </a:lnRef>
          <a:fillRef idx="3">
            <a:schemeClr val="accent2"/>
          </a:fillRef>
          <a:effectRef idx="3">
            <a:schemeClr val="accent2"/>
          </a:effectRef>
          <a:fontRef idx="minor">
            <a:schemeClr val="lt1"/>
          </a:fontRef>
        </p:style>
        <p:txBody>
          <a:bodyPr wrap="square">
            <a:spAutoFit/>
          </a:bodyPr>
          <a:lstStyle/>
          <a:p>
            <a:r>
              <a:rPr lang="en-US" sz="2400" b="1" dirty="0" smtClean="0">
                <a:solidFill>
                  <a:srgbClr val="FFFF00"/>
                </a:solidFill>
                <a:effectLst>
                  <a:outerShdw blurRad="38100" dist="38100" dir="2700000" algn="tl">
                    <a:srgbClr val="000000">
                      <a:alpha val="43137"/>
                    </a:srgbClr>
                  </a:outerShdw>
                </a:effectLst>
              </a:rPr>
              <a:t>Acts  28: 20  </a:t>
            </a:r>
            <a:r>
              <a:rPr lang="en-US" sz="2400" dirty="0" smtClean="0">
                <a:effectLst>
                  <a:outerShdw blurRad="38100" dist="38100" dir="2700000" algn="tl">
                    <a:srgbClr val="000000">
                      <a:alpha val="43137"/>
                    </a:srgbClr>
                  </a:outerShdw>
                </a:effectLst>
              </a:rPr>
              <a:t>For this cause therefore have I called for you, to see you, and to speak with you: because that for </a:t>
            </a:r>
            <a:r>
              <a:rPr lang="en-US" sz="2400" u="sng" dirty="0" smtClean="0">
                <a:solidFill>
                  <a:srgbClr val="00FFFF"/>
                </a:solidFill>
                <a:effectLst>
                  <a:outerShdw blurRad="38100" dist="38100" dir="2700000" algn="tl">
                    <a:srgbClr val="000000">
                      <a:alpha val="43137"/>
                    </a:srgbClr>
                  </a:outerShdw>
                </a:effectLst>
              </a:rPr>
              <a:t>the hope of Israel</a:t>
            </a:r>
            <a:r>
              <a:rPr lang="en-US" sz="2400" dirty="0" smtClean="0">
                <a:effectLst>
                  <a:outerShdw blurRad="38100" dist="38100" dir="2700000" algn="tl">
                    <a:srgbClr val="000000">
                      <a:alpha val="43137"/>
                    </a:srgbClr>
                  </a:outerShdw>
                </a:effectLst>
              </a:rPr>
              <a:t> I am bound with this chain.</a:t>
            </a:r>
            <a:r>
              <a:rPr lang="en-US" sz="2400" i="1" dirty="0" smtClean="0">
                <a:effectLst>
                  <a:outerShdw blurRad="38100" dist="38100" dir="2700000" algn="tl">
                    <a:srgbClr val="000000">
                      <a:alpha val="43137"/>
                    </a:srgbClr>
                  </a:outerShdw>
                </a:effectLst>
              </a:rPr>
              <a:t> </a:t>
            </a:r>
            <a:endParaRPr lang="en-CA" sz="2400" dirty="0">
              <a:effectLst>
                <a:outerShdw blurRad="38100" dist="38100" dir="2700000" algn="tl">
                  <a:srgbClr val="000000">
                    <a:alpha val="43137"/>
                  </a:srgbClr>
                </a:outerShdw>
              </a:effectLst>
            </a:endParaRPr>
          </a:p>
        </p:txBody>
      </p:sp>
      <p:pic>
        <p:nvPicPr>
          <p:cNvPr id="265219" name="Picture 3" descr="C:\Documents and Settings\HP_Administrator\My Documents\COLINS\GRAPHICS\BIBLE PICS\Fig leaf fruit.jpg"/>
          <p:cNvPicPr>
            <a:picLocks noChangeAspect="1" noChangeArrowheads="1"/>
          </p:cNvPicPr>
          <p:nvPr/>
        </p:nvPicPr>
        <p:blipFill>
          <a:blip r:embed="rId4">
            <a:lum bright="10000" contrast="10000"/>
          </a:blip>
          <a:srcRect/>
          <a:stretch>
            <a:fillRect/>
          </a:stretch>
        </p:blipFill>
        <p:spPr bwMode="auto">
          <a:xfrm>
            <a:off x="4032437" y="5090680"/>
            <a:ext cx="1075765" cy="166254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Picture 5" descr="London Clink Prison Dungeon Ball and Chain Leg Shackles">
            <a:hlinkClick r:id="rId5"/>
          </p:cNvPr>
          <p:cNvPicPr>
            <a:picLocks noChangeAspect="1" noChangeArrowheads="1"/>
          </p:cNvPicPr>
          <p:nvPr/>
        </p:nvPicPr>
        <p:blipFill>
          <a:blip r:embed="rId6">
            <a:clrChange>
              <a:clrFrom>
                <a:srgbClr val="FFFFFF"/>
              </a:clrFrom>
              <a:clrTo>
                <a:srgbClr val="FFFFFF">
                  <a:alpha val="0"/>
                </a:srgbClr>
              </a:clrTo>
            </a:clrChange>
            <a:lum contrast="20000"/>
          </a:blip>
          <a:srcRect/>
          <a:stretch>
            <a:fillRect/>
          </a:stretch>
        </p:blipFill>
        <p:spPr bwMode="auto">
          <a:xfrm>
            <a:off x="7086601" y="4876800"/>
            <a:ext cx="1371600" cy="1305763"/>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Isosceles Triangle 9"/>
          <p:cNvSpPr/>
          <p:nvPr/>
        </p:nvSpPr>
        <p:spPr>
          <a:xfrm>
            <a:off x="5562600" y="3810000"/>
            <a:ext cx="2819400" cy="1600200"/>
          </a:xfrm>
          <a:prstGeom prst="triangle">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91142" name="Picture 6" descr="http://www.fortmcmurraymetis.org/sash.bmp"/>
          <p:cNvPicPr>
            <a:picLocks noChangeAspect="1" noChangeArrowheads="1"/>
          </p:cNvPicPr>
          <p:nvPr/>
        </p:nvPicPr>
        <p:blipFill>
          <a:blip r:embed="rId3"/>
          <a:srcRect/>
          <a:stretch>
            <a:fillRect/>
          </a:stretch>
        </p:blipFill>
        <p:spPr bwMode="auto">
          <a:xfrm>
            <a:off x="6016292" y="838200"/>
            <a:ext cx="3137647" cy="2133600"/>
          </a:xfrm>
          <a:prstGeom prst="ellipse">
            <a:avLst/>
          </a:prstGeom>
          <a:ln>
            <a:noFill/>
          </a:ln>
          <a:effectLst>
            <a:softEdge rad="112500"/>
          </a:effectLst>
        </p:spPr>
      </p:pic>
      <p:sp>
        <p:nvSpPr>
          <p:cNvPr id="8" name="TextBox 7"/>
          <p:cNvSpPr txBox="1"/>
          <p:nvPr/>
        </p:nvSpPr>
        <p:spPr>
          <a:xfrm>
            <a:off x="381000" y="1447800"/>
            <a:ext cx="44958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13: 1 - 11</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sp>
        <p:nvSpPr>
          <p:cNvPr id="9" name="TextBox 8"/>
          <p:cNvSpPr txBox="1"/>
          <p:nvPr/>
        </p:nvSpPr>
        <p:spPr>
          <a:xfrm>
            <a:off x="152400" y="2362200"/>
            <a:ext cx="62484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“The Buried Waistcloth ”</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pic>
        <p:nvPicPr>
          <p:cNvPr id="91144" name="Picture 8"/>
          <p:cNvPicPr>
            <a:picLocks noChangeAspect="1" noChangeArrowheads="1"/>
          </p:cNvPicPr>
          <p:nvPr/>
        </p:nvPicPr>
        <p:blipFill>
          <a:blip r:embed="rId4">
            <a:lum contrast="20000"/>
          </a:blip>
          <a:srcRect/>
          <a:stretch>
            <a:fillRect/>
          </a:stretch>
        </p:blipFill>
        <p:spPr bwMode="auto">
          <a:xfrm>
            <a:off x="0" y="3190875"/>
            <a:ext cx="4486275" cy="3667125"/>
          </a:xfrm>
          <a:prstGeom prst="rect">
            <a:avLst/>
          </a:prstGeom>
          <a:ln>
            <a:noFill/>
          </a:ln>
          <a:effectLst>
            <a:softEdge rad="112500"/>
          </a:effectLst>
        </p:spPr>
      </p:pic>
      <p:sp>
        <p:nvSpPr>
          <p:cNvPr id="12" name="TextBox 11"/>
          <p:cNvSpPr txBox="1"/>
          <p:nvPr/>
        </p:nvSpPr>
        <p:spPr>
          <a:xfrm>
            <a:off x="4658139" y="5406887"/>
            <a:ext cx="4267200" cy="1200329"/>
          </a:xfrm>
          <a:prstGeom prst="rect">
            <a:avLst/>
          </a:prstGeom>
          <a:solidFill>
            <a:srgbClr val="00FF00"/>
          </a:solidFill>
          <a:scene3d>
            <a:camera prst="orthographicFront"/>
            <a:lightRig rig="threePt" dir="t"/>
          </a:scene3d>
          <a:sp3d>
            <a:bevelT/>
          </a:sp3d>
        </p:spPr>
        <p:txBody>
          <a:bodyPr wrap="square" rtlCol="0">
            <a:spAutoFit/>
          </a:bodyPr>
          <a:lstStyle/>
          <a:p>
            <a:r>
              <a:rPr lang="en-US" sz="2400" dirty="0" smtClean="0">
                <a:solidFill>
                  <a:srgbClr val="000000"/>
                </a:solidFill>
                <a:effectLst>
                  <a:outerShdw blurRad="38100" dist="38100" dir="2700000" algn="tl">
                    <a:srgbClr val="000000">
                      <a:alpha val="43137"/>
                    </a:srgbClr>
                  </a:outerShdw>
                </a:effectLst>
                <a:latin typeface="Arial Rounded MT Bold" pitchFamily="34" charset="0"/>
              </a:rPr>
              <a:t>Judah </a:t>
            </a:r>
            <a:r>
              <a:rPr lang="en-US" sz="2400" i="1" dirty="0" smtClean="0">
                <a:solidFill>
                  <a:srgbClr val="000000"/>
                </a:solidFill>
                <a:effectLst>
                  <a:outerShdw blurRad="38100" dist="38100" dir="2700000" algn="tl">
                    <a:srgbClr val="000000">
                      <a:alpha val="43137"/>
                    </a:srgbClr>
                  </a:outerShdw>
                </a:effectLst>
                <a:latin typeface="Arial Rounded MT Bold" pitchFamily="34" charset="0"/>
              </a:rPr>
              <a:t>will</a:t>
            </a:r>
            <a:r>
              <a:rPr lang="en-US" sz="2400" dirty="0" smtClean="0">
                <a:solidFill>
                  <a:srgbClr val="000000"/>
                </a:solidFill>
                <a:effectLst>
                  <a:outerShdw blurRad="38100" dist="38100" dir="2700000" algn="tl">
                    <a:srgbClr val="000000">
                      <a:alpha val="43137"/>
                    </a:srgbClr>
                  </a:outerShdw>
                </a:effectLst>
                <a:latin typeface="Arial Rounded MT Bold" pitchFamily="34" charset="0"/>
              </a:rPr>
              <a:t>  go to Babylon and Judah </a:t>
            </a:r>
            <a:r>
              <a:rPr lang="en-US" sz="2400" i="1" dirty="0" smtClean="0">
                <a:solidFill>
                  <a:srgbClr val="000000"/>
                </a:solidFill>
                <a:effectLst>
                  <a:outerShdw blurRad="38100" dist="38100" dir="2700000" algn="tl">
                    <a:srgbClr val="000000">
                      <a:alpha val="43137"/>
                    </a:srgbClr>
                  </a:outerShdw>
                </a:effectLst>
                <a:latin typeface="Arial Rounded MT Bold" pitchFamily="34" charset="0"/>
              </a:rPr>
              <a:t>will </a:t>
            </a:r>
            <a:r>
              <a:rPr lang="en-US" sz="2400" dirty="0" smtClean="0">
                <a:solidFill>
                  <a:srgbClr val="000000"/>
                </a:solidFill>
                <a:effectLst>
                  <a:outerShdw blurRad="38100" dist="38100" dir="2700000" algn="tl">
                    <a:srgbClr val="000000">
                      <a:alpha val="43137"/>
                    </a:srgbClr>
                  </a:outerShdw>
                </a:effectLst>
                <a:latin typeface="Arial Rounded MT Bold" pitchFamily="34" charset="0"/>
              </a:rPr>
              <a:t>return to the Land !</a:t>
            </a:r>
            <a:endParaRPr lang="en-US" sz="2400" dirty="0">
              <a:solidFill>
                <a:srgbClr val="000000"/>
              </a:solidFill>
              <a:effectLst>
                <a:outerShdw blurRad="38100" dist="38100" dir="2700000" algn="tl">
                  <a:srgbClr val="000000">
                    <a:alpha val="43137"/>
                  </a:srgbClr>
                </a:outerShdw>
              </a:effectLst>
              <a:latin typeface="Arial Rounded MT Bold" pitchFamily="34" charset="0"/>
            </a:endParaRPr>
          </a:p>
        </p:txBody>
      </p:sp>
      <p:pic>
        <p:nvPicPr>
          <p:cNvPr id="1026" name="Picture 2" descr="C:\Documents and Settings\HP_Administrator\My Documents\COLINS\GRAPHICS\BIBLE PICS\Exiles Return 2.jpg"/>
          <p:cNvPicPr>
            <a:picLocks noChangeAspect="1" noChangeArrowheads="1"/>
          </p:cNvPicPr>
          <p:nvPr/>
        </p:nvPicPr>
        <p:blipFill>
          <a:blip r:embed="rId5">
            <a:lum contrast="20000"/>
          </a:blip>
          <a:srcRect/>
          <a:stretch>
            <a:fillRect/>
          </a:stretch>
        </p:blipFill>
        <p:spPr bwMode="auto">
          <a:xfrm>
            <a:off x="5943600" y="2819400"/>
            <a:ext cx="2088762" cy="259842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3" name="Picture 7"/>
          <p:cNvPicPr>
            <a:picLocks noChangeAspect="1" noChangeArrowheads="1"/>
          </p:cNvPicPr>
          <p:nvPr/>
        </p:nvPicPr>
        <p:blipFill>
          <a:blip r:embed="rId3"/>
          <a:srcRect l="2778" t="3501" r="5556" b="3720"/>
          <a:stretch>
            <a:fillRect/>
          </a:stretch>
        </p:blipFill>
        <p:spPr bwMode="auto">
          <a:xfrm>
            <a:off x="5867400" y="1962727"/>
            <a:ext cx="3048000" cy="4895273"/>
          </a:xfrm>
          <a:prstGeom prst="rect">
            <a:avLst/>
          </a:prstGeom>
          <a:noFill/>
          <a:ln w="9525">
            <a:noFill/>
            <a:miter lim="800000"/>
            <a:headEnd/>
            <a:tailEnd/>
          </a:ln>
          <a:effectLst>
            <a:softEdge rad="635000"/>
          </a:effectLst>
        </p:spPr>
      </p:pic>
      <p:sp>
        <p:nvSpPr>
          <p:cNvPr id="2" name="TextBox 1"/>
          <p:cNvSpPr txBox="1"/>
          <p:nvPr/>
        </p:nvSpPr>
        <p:spPr>
          <a:xfrm>
            <a:off x="76200" y="5334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8" name="TextBox 7"/>
          <p:cNvSpPr txBox="1"/>
          <p:nvPr/>
        </p:nvSpPr>
        <p:spPr>
          <a:xfrm>
            <a:off x="1600200" y="2590800"/>
            <a:ext cx="29718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32</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sp>
        <p:nvSpPr>
          <p:cNvPr id="9" name="TextBox 8"/>
          <p:cNvSpPr txBox="1"/>
          <p:nvPr/>
        </p:nvSpPr>
        <p:spPr>
          <a:xfrm>
            <a:off x="457200" y="3581400"/>
            <a:ext cx="64770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“The  Deed  of  Purchase”</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grpSp>
        <p:nvGrpSpPr>
          <p:cNvPr id="3" name="Group 10"/>
          <p:cNvGrpSpPr/>
          <p:nvPr/>
        </p:nvGrpSpPr>
        <p:grpSpPr>
          <a:xfrm>
            <a:off x="5181600" y="1143000"/>
            <a:ext cx="2238963" cy="2438400"/>
            <a:chOff x="6629400" y="838200"/>
            <a:chExt cx="2238963" cy="2438400"/>
          </a:xfrm>
          <a:effectLst>
            <a:reflection blurRad="6350" stA="50000" endA="300" endPos="38500" dist="50800" dir="5400000" sy="-100000" algn="bl" rotWithShape="0"/>
          </a:effectLst>
        </p:grpSpPr>
        <p:pic>
          <p:nvPicPr>
            <p:cNvPr id="101378" name="Picture 2" descr="http://greywolf.critter.net/images/ad&amp;d/clipart/scroll-sealed.jpg"/>
            <p:cNvPicPr>
              <a:picLocks noChangeAspect="1" noChangeArrowheads="1"/>
            </p:cNvPicPr>
            <p:nvPr/>
          </p:nvPicPr>
          <p:blipFill>
            <a:blip r:embed="rId4">
              <a:clrChange>
                <a:clrFrom>
                  <a:srgbClr val="FFFFFF"/>
                </a:clrFrom>
                <a:clrTo>
                  <a:srgbClr val="FFFFFF">
                    <a:alpha val="0"/>
                  </a:srgbClr>
                </a:clrTo>
              </a:clrChange>
              <a:duotone>
                <a:prstClr val="black"/>
                <a:schemeClr val="accent2">
                  <a:tint val="45000"/>
                  <a:satMod val="400000"/>
                </a:schemeClr>
              </a:duotone>
            </a:blip>
            <a:srcRect/>
            <a:stretch>
              <a:fillRect/>
            </a:stretch>
          </p:blipFill>
          <p:spPr bwMode="auto">
            <a:xfrm>
              <a:off x="6629400" y="838200"/>
              <a:ext cx="2238963" cy="1600200"/>
            </a:xfrm>
            <a:prstGeom prst="rect">
              <a:avLst/>
            </a:prstGeom>
            <a:noFill/>
            <a:effectLst>
              <a:glow rad="101600">
                <a:schemeClr val="accent3">
                  <a:satMod val="175000"/>
                  <a:alpha val="40000"/>
                </a:schemeClr>
              </a:glow>
            </a:effectLst>
          </p:spPr>
        </p:pic>
        <p:pic>
          <p:nvPicPr>
            <p:cNvPr id="101380" name="Picture 4" descr="Go to fullsize image">
              <a:hlinkClick r:id="rId5"/>
            </p:cNvPr>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7467600" y="1676400"/>
              <a:ext cx="1371600" cy="1600200"/>
            </a:xfrm>
            <a:prstGeom prst="rect">
              <a:avLst/>
            </a:prstGeom>
            <a:noFill/>
            <a:effectLst>
              <a:glow rad="228600">
                <a:schemeClr val="accent3">
                  <a:satMod val="175000"/>
                  <a:alpha val="40000"/>
                </a:schemeClr>
              </a:glow>
            </a:effectLst>
          </p:spPr>
        </p:pic>
        <p:sp>
          <p:nvSpPr>
            <p:cNvPr id="10" name="Oval 9"/>
            <p:cNvSpPr/>
            <p:nvPr/>
          </p:nvSpPr>
          <p:spPr>
            <a:xfrm>
              <a:off x="7855226" y="1381539"/>
              <a:ext cx="278296" cy="185531"/>
            </a:xfrm>
            <a:prstGeom prst="ellipse">
              <a:avLst/>
            </a:prstGeom>
            <a:solidFill>
              <a:srgbClr val="FF330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1381" name="Picture 5" descr="C:\Documents and Settings\HP_Administrator\My Documents\COLINS\GRAPHICS\APOLOGETICS\Archaeology\Israel\Dead Sea Scrolls Jar.jpg"/>
          <p:cNvPicPr>
            <a:picLocks noChangeAspect="1" noChangeArrowheads="1"/>
          </p:cNvPicPr>
          <p:nvPr/>
        </p:nvPicPr>
        <p:blipFill>
          <a:blip r:embed="rId7">
            <a:clrChange>
              <a:clrFrom>
                <a:srgbClr val="FFFFFF"/>
              </a:clrFrom>
              <a:clrTo>
                <a:srgbClr val="FFFFFF">
                  <a:alpha val="0"/>
                </a:srgbClr>
              </a:clrTo>
            </a:clrChange>
            <a:lum contrast="10000"/>
          </a:blip>
          <a:srcRect/>
          <a:stretch>
            <a:fillRect/>
          </a:stretch>
        </p:blipFill>
        <p:spPr bwMode="auto">
          <a:xfrm>
            <a:off x="8229601" y="2466976"/>
            <a:ext cx="914399" cy="1924047"/>
          </a:xfrm>
          <a:prstGeom prst="rect">
            <a:avLst/>
          </a:prstGeom>
          <a:noFill/>
          <a:effectLst>
            <a:outerShdw blurRad="50800" dist="38100" dir="2700000" algn="tl" rotWithShape="0">
              <a:prstClr val="black">
                <a:alpha val="40000"/>
              </a:prstClr>
            </a:outerShdw>
            <a:reflection blurRad="6350" stA="52000" endA="300" endPos="35000" dir="5400000" sy="-100000" algn="bl" rotWithShape="0"/>
          </a:effectLst>
        </p:spPr>
      </p:pic>
      <p:pic>
        <p:nvPicPr>
          <p:cNvPr id="101382" name="Picture 6" descr="C:\Documents and Settings\HP_Administrator\My Documents\COLINS\GRAPHICS\APOLOGETICS\Archaeology\Israel\Dead Sea Scroll 3.jpg"/>
          <p:cNvPicPr>
            <a:picLocks noChangeAspect="1" noChangeArrowheads="1"/>
          </p:cNvPicPr>
          <p:nvPr/>
        </p:nvPicPr>
        <p:blipFill>
          <a:blip r:embed="rId8">
            <a:lum bright="-10000" contrast="20000"/>
          </a:blip>
          <a:srcRect/>
          <a:stretch>
            <a:fillRect/>
          </a:stretch>
        </p:blipFill>
        <p:spPr bwMode="auto">
          <a:xfrm>
            <a:off x="152400" y="4648200"/>
            <a:ext cx="1752600" cy="1771859"/>
          </a:xfrm>
          <a:prstGeom prst="ellipse">
            <a:avLst/>
          </a:prstGeom>
          <a:ln>
            <a:noFill/>
          </a:ln>
          <a:effectLst>
            <a:softEdge rad="112500"/>
          </a:effectLst>
        </p:spPr>
      </p:pic>
      <p:sp>
        <p:nvSpPr>
          <p:cNvPr id="19" name="TextBox 18"/>
          <p:cNvSpPr txBox="1"/>
          <p:nvPr/>
        </p:nvSpPr>
        <p:spPr>
          <a:xfrm>
            <a:off x="1828800" y="4724400"/>
            <a:ext cx="4267200" cy="830997"/>
          </a:xfrm>
          <a:prstGeom prst="rect">
            <a:avLst/>
          </a:prstGeom>
          <a:solidFill>
            <a:srgbClr val="00FF00"/>
          </a:solidFill>
          <a:scene3d>
            <a:camera prst="orthographicFront"/>
            <a:lightRig rig="threePt" dir="t"/>
          </a:scene3d>
          <a:sp3d>
            <a:bevelT/>
          </a:sp3d>
        </p:spPr>
        <p:txBody>
          <a:bodyPr wrap="square" rtlCol="0">
            <a:spAutoFit/>
          </a:bodyPr>
          <a:lstStyle/>
          <a:p>
            <a:r>
              <a:rPr lang="en-US" sz="2400" dirty="0" smtClean="0">
                <a:solidFill>
                  <a:srgbClr val="000000"/>
                </a:solidFill>
                <a:latin typeface="Arial Rounded MT Bold" pitchFamily="34" charset="0"/>
              </a:rPr>
              <a:t>Yahweh will not forget the terms of His Covenant !</a:t>
            </a:r>
            <a:endParaRPr lang="en-US" sz="2400" dirty="0">
              <a:solidFill>
                <a:srgbClr val="00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5" name="Picture 1"/>
          <p:cNvPicPr>
            <a:picLocks noChangeAspect="1" noChangeArrowheads="1"/>
          </p:cNvPicPr>
          <p:nvPr/>
        </p:nvPicPr>
        <p:blipFill>
          <a:blip r:embed="rId3" cstate="print">
            <a:clrChange>
              <a:clrFrom>
                <a:srgbClr val="FFFFFF"/>
              </a:clrFrom>
              <a:clrTo>
                <a:srgbClr val="FFFFFF">
                  <a:alpha val="0"/>
                </a:srgbClr>
              </a:clrTo>
            </a:clrChange>
            <a:lum contrast="10000"/>
          </a:blip>
          <a:srcRect/>
          <a:stretch>
            <a:fillRect/>
          </a:stretch>
        </p:blipFill>
        <p:spPr bwMode="auto">
          <a:xfrm>
            <a:off x="685800" y="685800"/>
            <a:ext cx="2895600" cy="3048000"/>
          </a:xfrm>
          <a:prstGeom prst="ellipse">
            <a:avLst/>
          </a:prstGeom>
          <a:ln>
            <a:noFill/>
          </a:ln>
          <a:effectLst>
            <a:softEdge rad="112500"/>
          </a:effectLst>
        </p:spPr>
      </p:pic>
      <p:sp>
        <p:nvSpPr>
          <p:cNvPr id="8" name="Rectangle 7"/>
          <p:cNvSpPr/>
          <p:nvPr/>
        </p:nvSpPr>
        <p:spPr>
          <a:xfrm>
            <a:off x="304800" y="3276600"/>
            <a:ext cx="85344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blipFill>
                  <a:blip r:embed="rId4"/>
                  <a:tile tx="0" ty="0" sx="100000" sy="100000" flip="none" algn="tl"/>
                </a:blipFill>
                <a:effectLst>
                  <a:outerShdw blurRad="50800" dist="39000" dir="5460000" algn="tl">
                    <a:srgbClr val="000000">
                      <a:alpha val="38000"/>
                    </a:srgbClr>
                  </a:outerShdw>
                </a:effectLst>
              </a:rPr>
              <a:t>Prophet      and      City</a:t>
            </a:r>
            <a:endParaRPr lang="en-US" sz="5400" b="1" cap="none" spc="0" dirty="0">
              <a:ln w="11430"/>
              <a:blipFill>
                <a:blip r:embed="rId4"/>
                <a:tile tx="0" ty="0" sx="100000" sy="100000" flip="none" algn="tl"/>
              </a:blipFill>
              <a:effectLst>
                <a:outerShdw blurRad="50800" dist="39000" dir="5460000" algn="tl">
                  <a:srgbClr val="000000">
                    <a:alpha val="38000"/>
                  </a:srgbClr>
                </a:outerShdw>
              </a:effectLst>
            </a:endParaRPr>
          </a:p>
        </p:txBody>
      </p:sp>
      <p:sp>
        <p:nvSpPr>
          <p:cNvPr id="11" name="TextBox 10"/>
          <p:cNvSpPr txBox="1"/>
          <p:nvPr/>
        </p:nvSpPr>
        <p:spPr>
          <a:xfrm>
            <a:off x="228600" y="4191000"/>
            <a:ext cx="4038600" cy="1969770"/>
          </a:xfrm>
          <a:prstGeom prst="rect">
            <a:avLst/>
          </a:prstGeom>
          <a:noFill/>
          <a:effectLst>
            <a:outerShdw blurRad="50800" dist="38100" algn="l" rotWithShape="0">
              <a:prstClr val="black">
                <a:alpha val="40000"/>
              </a:prstClr>
            </a:outerShdw>
          </a:effectLst>
        </p:spPr>
        <p:txBody>
          <a:bodyPr wrap="square" rtlCol="0">
            <a:spAutoFit/>
          </a:bodyPr>
          <a:lstStyle/>
          <a:p>
            <a:pPr algn="ctr"/>
            <a:r>
              <a:rPr lang="en-US" sz="2800" b="1" dirty="0" smtClean="0">
                <a:solidFill>
                  <a:srgbClr val="FFFF00"/>
                </a:solidFill>
                <a:effectLst>
                  <a:outerShdw blurRad="38100" dist="38100" dir="2700000" algn="tl">
                    <a:srgbClr val="000000">
                      <a:alpha val="43137"/>
                    </a:srgbClr>
                  </a:outerShdw>
                </a:effectLst>
              </a:rPr>
              <a:t>Jeremiah 1: 18</a:t>
            </a:r>
          </a:p>
          <a:p>
            <a:pPr algn="ctr"/>
            <a:endParaRPr lang="en-US" dirty="0" smtClean="0"/>
          </a:p>
          <a:p>
            <a:r>
              <a:rPr lang="en-US" sz="2400" b="1" dirty="0" smtClean="0">
                <a:effectLst>
                  <a:outerShdw blurRad="38100" dist="38100" dir="2700000" algn="tl">
                    <a:srgbClr val="000000">
                      <a:alpha val="43137"/>
                    </a:srgbClr>
                  </a:outerShdw>
                </a:effectLst>
              </a:rPr>
              <a:t>“… I have made </a:t>
            </a:r>
            <a:r>
              <a:rPr lang="en-US" sz="2400" b="1" dirty="0" smtClean="0">
                <a:solidFill>
                  <a:srgbClr val="000000"/>
                </a:solidFill>
                <a:effectLst>
                  <a:outerShdw blurRad="38100" dist="38100" dir="2700000" algn="tl">
                    <a:srgbClr val="000000">
                      <a:alpha val="43137"/>
                    </a:srgbClr>
                  </a:outerShdw>
                </a:effectLst>
              </a:rPr>
              <a:t>thee</a:t>
            </a:r>
            <a:r>
              <a:rPr lang="en-US" sz="2400" b="1" dirty="0" smtClean="0">
                <a:effectLst>
                  <a:outerShdw blurRad="38100" dist="38100" dir="2700000" algn="tl">
                    <a:srgbClr val="000000">
                      <a:alpha val="43137"/>
                    </a:srgbClr>
                  </a:outerShdw>
                </a:effectLst>
              </a:rPr>
              <a:t> this day </a:t>
            </a:r>
            <a:r>
              <a:rPr lang="en-US" sz="2400" b="1" dirty="0" smtClean="0">
                <a:solidFill>
                  <a:srgbClr val="000000"/>
                </a:solidFill>
                <a:effectLst>
                  <a:outerShdw blurRad="38100" dist="38100" dir="2700000" algn="tl">
                    <a:srgbClr val="000000">
                      <a:alpha val="43137"/>
                    </a:srgbClr>
                  </a:outerShdw>
                </a:effectLst>
              </a:rPr>
              <a:t>a </a:t>
            </a:r>
            <a:r>
              <a:rPr lang="en-US" sz="2400" b="1" dirty="0" err="1" smtClean="0">
                <a:solidFill>
                  <a:srgbClr val="000000"/>
                </a:solidFill>
                <a:effectLst>
                  <a:outerShdw blurRad="38100" dist="38100" dir="2700000" algn="tl">
                    <a:srgbClr val="000000">
                      <a:alpha val="43137"/>
                    </a:srgbClr>
                  </a:outerShdw>
                </a:effectLst>
              </a:rPr>
              <a:t>defenced</a:t>
            </a:r>
            <a:r>
              <a:rPr lang="en-US" sz="2400" b="1" dirty="0" smtClean="0">
                <a:solidFill>
                  <a:srgbClr val="000000"/>
                </a:solidFill>
                <a:effectLst>
                  <a:outerShdw blurRad="38100" dist="38100" dir="2700000" algn="tl">
                    <a:srgbClr val="000000">
                      <a:alpha val="43137"/>
                    </a:srgbClr>
                  </a:outerShdw>
                </a:effectLst>
              </a:rPr>
              <a:t> city</a:t>
            </a:r>
            <a:r>
              <a:rPr lang="en-US" sz="2400" b="1" dirty="0" smtClean="0">
                <a:effectLst>
                  <a:outerShdw blurRad="38100" dist="38100" dir="2700000" algn="tl">
                    <a:srgbClr val="000000">
                      <a:alpha val="43137"/>
                    </a:srgbClr>
                  </a:outerShdw>
                </a:effectLst>
              </a:rPr>
              <a:t>… and </a:t>
            </a:r>
            <a:r>
              <a:rPr lang="en-US" sz="2400" b="1" dirty="0" err="1" smtClean="0">
                <a:effectLst>
                  <a:outerShdw blurRad="38100" dist="38100" dir="2700000" algn="tl">
                    <a:srgbClr val="000000">
                      <a:alpha val="43137"/>
                    </a:srgbClr>
                  </a:outerShdw>
                </a:effectLst>
              </a:rPr>
              <a:t>brasen</a:t>
            </a:r>
            <a:r>
              <a:rPr lang="en-US" sz="2400" b="1" dirty="0" smtClean="0">
                <a:effectLst>
                  <a:outerShdw blurRad="38100" dist="38100" dir="2700000" algn="tl">
                    <a:srgbClr val="000000">
                      <a:alpha val="43137"/>
                    </a:srgbClr>
                  </a:outerShdw>
                </a:effectLst>
              </a:rPr>
              <a:t> walls”</a:t>
            </a:r>
            <a:endParaRPr lang="en-US" sz="2400" b="1" dirty="0">
              <a:effectLst>
                <a:outerShdw blurRad="38100" dist="38100" dir="2700000" algn="tl">
                  <a:srgbClr val="000000">
                    <a:alpha val="43137"/>
                  </a:srgbClr>
                </a:outerShdw>
              </a:effectLst>
            </a:endParaRPr>
          </a:p>
        </p:txBody>
      </p:sp>
      <p:sp>
        <p:nvSpPr>
          <p:cNvPr id="12" name="TextBox 11"/>
          <p:cNvSpPr txBox="1"/>
          <p:nvPr/>
        </p:nvSpPr>
        <p:spPr>
          <a:xfrm>
            <a:off x="4572000" y="4211122"/>
            <a:ext cx="4572000" cy="2646878"/>
          </a:xfrm>
          <a:prstGeom prst="rect">
            <a:avLst/>
          </a:prstGeom>
          <a:noFill/>
          <a:effectLst>
            <a:outerShdw blurRad="50800" dist="38100" algn="l" rotWithShape="0">
              <a:prstClr val="black">
                <a:alpha val="40000"/>
              </a:prstClr>
            </a:outerShdw>
          </a:effectLst>
        </p:spPr>
        <p:txBody>
          <a:bodyPr wrap="square" rtlCol="0">
            <a:spAutoFit/>
          </a:bodyPr>
          <a:lstStyle/>
          <a:p>
            <a:pPr algn="ctr"/>
            <a:r>
              <a:rPr lang="en-US" sz="2800" b="1" dirty="0" smtClean="0">
                <a:solidFill>
                  <a:srgbClr val="FFFF00"/>
                </a:solidFill>
                <a:effectLst>
                  <a:outerShdw blurRad="38100" dist="38100" dir="2700000" algn="tl">
                    <a:srgbClr val="000000">
                      <a:alpha val="43137"/>
                    </a:srgbClr>
                  </a:outerShdw>
                </a:effectLst>
              </a:rPr>
              <a:t>Lam. 1: 18, 19, 20, 21</a:t>
            </a:r>
          </a:p>
          <a:p>
            <a:pPr algn="ctr"/>
            <a:endParaRPr lang="en-US" b="1" dirty="0" smtClean="0">
              <a:solidFill>
                <a:srgbClr val="0000FF"/>
              </a:solidFill>
              <a:effectLst>
                <a:outerShdw blurRad="38100" dist="38100" dir="2700000" algn="tl">
                  <a:srgbClr val="000000">
                    <a:alpha val="43137"/>
                  </a:srgbClr>
                </a:outerShdw>
              </a:effectLst>
            </a:endParaRPr>
          </a:p>
          <a:p>
            <a:pPr>
              <a:buClr>
                <a:srgbClr val="000000"/>
              </a:buClr>
              <a:buFont typeface="Wingdings" pitchFamily="2" charset="2"/>
              <a:buChar char="§"/>
            </a:pPr>
            <a:r>
              <a:rPr lang="en-US" sz="2400" b="1" dirty="0" smtClean="0">
                <a:effectLst>
                  <a:outerShdw blurRad="38100" dist="38100" dir="2700000" algn="tl">
                    <a:srgbClr val="000000">
                      <a:alpha val="43137"/>
                    </a:srgbClr>
                  </a:outerShdw>
                </a:effectLst>
              </a:rPr>
              <a:t> </a:t>
            </a:r>
            <a:r>
              <a:rPr lang="en-US" sz="2400" b="1" dirty="0" smtClean="0">
                <a:solidFill>
                  <a:srgbClr val="FFFF00"/>
                </a:solidFill>
                <a:effectLst>
                  <a:outerShdw blurRad="38100" dist="38100" dir="2700000" algn="tl">
                    <a:srgbClr val="000000">
                      <a:alpha val="43137"/>
                    </a:srgbClr>
                  </a:outerShdw>
                </a:effectLst>
              </a:rPr>
              <a:t>v. 18   </a:t>
            </a:r>
            <a:r>
              <a:rPr lang="en-US" sz="2400" b="1" dirty="0" smtClean="0">
                <a:solidFill>
                  <a:srgbClr val="000000"/>
                </a:solidFill>
                <a:effectLst>
                  <a:outerShdw blurRad="38100" dist="38100" dir="2700000" algn="tl">
                    <a:srgbClr val="000000">
                      <a:alpha val="43137"/>
                    </a:srgbClr>
                  </a:outerShdw>
                </a:effectLst>
              </a:rPr>
              <a:t>I</a:t>
            </a:r>
            <a:r>
              <a:rPr lang="en-US" sz="2400" b="1" dirty="0" smtClean="0">
                <a:effectLst>
                  <a:outerShdw blurRad="38100" dist="38100" dir="2700000" algn="tl">
                    <a:srgbClr val="000000">
                      <a:alpha val="43137"/>
                    </a:srgbClr>
                  </a:outerShdw>
                </a:effectLst>
              </a:rPr>
              <a:t> have rebelled</a:t>
            </a:r>
          </a:p>
          <a:p>
            <a:pPr>
              <a:buClr>
                <a:srgbClr val="000000"/>
              </a:buClr>
              <a:buFont typeface="Wingdings" pitchFamily="2" charset="2"/>
              <a:buChar char="§"/>
            </a:pPr>
            <a:r>
              <a:rPr lang="en-US" sz="2400" b="1" dirty="0" smtClean="0">
                <a:effectLst>
                  <a:outerShdw blurRad="38100" dist="38100" dir="2700000" algn="tl">
                    <a:srgbClr val="000000">
                      <a:alpha val="43137"/>
                    </a:srgbClr>
                  </a:outerShdw>
                </a:effectLst>
              </a:rPr>
              <a:t> </a:t>
            </a:r>
            <a:r>
              <a:rPr lang="en-US" sz="2400" b="1" dirty="0" smtClean="0">
                <a:solidFill>
                  <a:srgbClr val="FFFF00"/>
                </a:solidFill>
                <a:effectLst>
                  <a:outerShdw blurRad="38100" dist="38100" dir="2700000" algn="tl">
                    <a:srgbClr val="000000">
                      <a:alpha val="43137"/>
                    </a:srgbClr>
                  </a:outerShdw>
                </a:effectLst>
              </a:rPr>
              <a:t>v. 19   </a:t>
            </a:r>
            <a:r>
              <a:rPr lang="en-US" sz="2400" b="1" dirty="0" smtClean="0">
                <a:solidFill>
                  <a:srgbClr val="000000"/>
                </a:solidFill>
                <a:effectLst>
                  <a:outerShdw blurRad="38100" dist="38100" dir="2700000" algn="tl">
                    <a:srgbClr val="000000">
                      <a:alpha val="43137"/>
                    </a:srgbClr>
                  </a:outerShdw>
                </a:effectLst>
              </a:rPr>
              <a:t>I</a:t>
            </a:r>
            <a:r>
              <a:rPr lang="en-US" sz="2400" b="1" dirty="0" smtClean="0">
                <a:effectLst>
                  <a:outerShdw blurRad="38100" dist="38100" dir="2700000" algn="tl">
                    <a:srgbClr val="000000">
                      <a:alpha val="43137"/>
                    </a:srgbClr>
                  </a:outerShdw>
                </a:effectLst>
              </a:rPr>
              <a:t> called for my lovers</a:t>
            </a:r>
          </a:p>
          <a:p>
            <a:pPr>
              <a:buClr>
                <a:srgbClr val="000000"/>
              </a:buClr>
              <a:buFont typeface="Wingdings" pitchFamily="2" charset="2"/>
              <a:buChar char="§"/>
            </a:pPr>
            <a:r>
              <a:rPr lang="en-US" sz="2400" b="1" dirty="0" smtClean="0">
                <a:effectLst>
                  <a:outerShdw blurRad="38100" dist="38100" dir="2700000" algn="tl">
                    <a:srgbClr val="000000">
                      <a:alpha val="43137"/>
                    </a:srgbClr>
                  </a:outerShdw>
                </a:effectLst>
              </a:rPr>
              <a:t> </a:t>
            </a:r>
            <a:r>
              <a:rPr lang="en-US" sz="2400" b="1" dirty="0" smtClean="0">
                <a:solidFill>
                  <a:srgbClr val="FFFF00"/>
                </a:solidFill>
                <a:effectLst>
                  <a:outerShdw blurRad="38100" dist="38100" dir="2700000" algn="tl">
                    <a:srgbClr val="000000">
                      <a:alpha val="43137"/>
                    </a:srgbClr>
                  </a:outerShdw>
                </a:effectLst>
              </a:rPr>
              <a:t>v. 20   </a:t>
            </a:r>
            <a:r>
              <a:rPr lang="en-US" sz="2400" b="1" dirty="0" smtClean="0">
                <a:solidFill>
                  <a:srgbClr val="000000"/>
                </a:solidFill>
                <a:effectLst>
                  <a:outerShdw blurRad="38100" dist="38100" dir="2700000" algn="tl">
                    <a:srgbClr val="000000">
                      <a:alpha val="43137"/>
                    </a:srgbClr>
                  </a:outerShdw>
                </a:effectLst>
              </a:rPr>
              <a:t>I</a:t>
            </a:r>
            <a:r>
              <a:rPr lang="en-US" sz="2400" b="1" dirty="0" smtClean="0">
                <a:effectLst>
                  <a:outerShdw blurRad="38100" dist="38100" dir="2700000" algn="tl">
                    <a:srgbClr val="000000">
                      <a:alpha val="43137"/>
                    </a:srgbClr>
                  </a:outerShdw>
                </a:effectLst>
              </a:rPr>
              <a:t> am in distress</a:t>
            </a:r>
          </a:p>
          <a:p>
            <a:pPr>
              <a:buClr>
                <a:srgbClr val="000000"/>
              </a:buClr>
              <a:buFont typeface="Wingdings" pitchFamily="2" charset="2"/>
              <a:buChar char="§"/>
            </a:pPr>
            <a:r>
              <a:rPr lang="en-US" sz="2400" b="1" dirty="0" smtClean="0">
                <a:effectLst>
                  <a:outerShdw blurRad="38100" dist="38100" dir="2700000" algn="tl">
                    <a:srgbClr val="000000">
                      <a:alpha val="43137"/>
                    </a:srgbClr>
                  </a:outerShdw>
                </a:effectLst>
              </a:rPr>
              <a:t> </a:t>
            </a:r>
            <a:r>
              <a:rPr lang="en-US" sz="2400" b="1" dirty="0" smtClean="0">
                <a:solidFill>
                  <a:srgbClr val="FFFF00"/>
                </a:solidFill>
                <a:effectLst>
                  <a:outerShdw blurRad="38100" dist="38100" dir="2700000" algn="tl">
                    <a:srgbClr val="000000">
                      <a:alpha val="43137"/>
                    </a:srgbClr>
                  </a:outerShdw>
                </a:effectLst>
              </a:rPr>
              <a:t>v. 21   </a:t>
            </a:r>
            <a:r>
              <a:rPr lang="en-US" sz="2400" b="1" dirty="0" smtClean="0">
                <a:effectLst>
                  <a:outerShdw blurRad="38100" dist="38100" dir="2700000" algn="tl">
                    <a:srgbClr val="000000">
                      <a:alpha val="43137"/>
                    </a:srgbClr>
                  </a:outerShdw>
                </a:effectLst>
              </a:rPr>
              <a:t>there is none to     	   comfort </a:t>
            </a:r>
            <a:r>
              <a:rPr lang="en-US" sz="2400" b="1" dirty="0" smtClean="0">
                <a:solidFill>
                  <a:srgbClr val="000000"/>
                </a:solidFill>
                <a:effectLst>
                  <a:outerShdw blurRad="38100" dist="38100" dir="2700000" algn="tl">
                    <a:srgbClr val="000000">
                      <a:alpha val="43137"/>
                    </a:srgbClr>
                  </a:outerShdw>
                </a:effectLst>
              </a:rPr>
              <a:t>me</a:t>
            </a:r>
            <a:endParaRPr lang="en-US" sz="2400" b="1" dirty="0">
              <a:solidFill>
                <a:srgbClr val="000000"/>
              </a:solidFill>
              <a:effectLst>
                <a:outerShdw blurRad="38100" dist="38100" dir="2700000" algn="tl">
                  <a:srgbClr val="000000">
                    <a:alpha val="43137"/>
                  </a:srgbClr>
                </a:outerShdw>
              </a:effectLst>
            </a:endParaRPr>
          </a:p>
        </p:txBody>
      </p:sp>
      <p:pic>
        <p:nvPicPr>
          <p:cNvPr id="1030" name="Picture 6"/>
          <p:cNvPicPr>
            <a:picLocks noChangeAspect="1" noChangeArrowheads="1"/>
          </p:cNvPicPr>
          <p:nvPr/>
        </p:nvPicPr>
        <p:blipFill>
          <a:blip r:embed="rId5">
            <a:lum contrast="10000"/>
          </a:blip>
          <a:srcRect/>
          <a:stretch>
            <a:fillRect/>
          </a:stretch>
        </p:blipFill>
        <p:spPr bwMode="auto">
          <a:xfrm>
            <a:off x="5334000" y="914400"/>
            <a:ext cx="3276600" cy="277828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791" y="603115"/>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12" name="TextBox 11"/>
          <p:cNvSpPr txBox="1"/>
          <p:nvPr/>
        </p:nvSpPr>
        <p:spPr>
          <a:xfrm>
            <a:off x="876300" y="3581400"/>
            <a:ext cx="7391400" cy="3046988"/>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prst="relaxedInset"/>
          </a:sp3d>
        </p:spPr>
        <p:txBody>
          <a:bodyPr wrap="square" rtlCol="0">
            <a:spAutoFit/>
          </a:bodyPr>
          <a:lstStyle/>
          <a:p>
            <a:r>
              <a:rPr lang="en-US" sz="2400" b="1" dirty="0" smtClean="0">
                <a:solidFill>
                  <a:srgbClr val="0000CC"/>
                </a:solidFill>
                <a:effectLst>
                  <a:outerShdw blurRad="38100" dist="38100" dir="2700000" algn="tl">
                    <a:srgbClr val="000000">
                      <a:alpha val="43137"/>
                    </a:srgbClr>
                  </a:outerShdw>
                </a:effectLst>
                <a:latin typeface="Bookman Old Style" pitchFamily="18" charset="0"/>
              </a:rPr>
              <a:t>Jer. 1: 6 – 8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“Then said I, “Ah, Lord God! Behold, I do not know how to speak, for I am only a youth.”  But the LORD said to me,</a:t>
            </a:r>
          </a:p>
          <a:p>
            <a:r>
              <a:rPr lang="en-US" sz="2400" b="1" dirty="0" smtClean="0">
                <a:solidFill>
                  <a:srgbClr val="000000"/>
                </a:solidFill>
                <a:effectLst>
                  <a:outerShdw blurRad="38100" dist="38100" dir="2700000" algn="tl">
                    <a:srgbClr val="000000">
                      <a:alpha val="43137"/>
                    </a:srgbClr>
                  </a:outerShdw>
                </a:effectLst>
                <a:latin typeface="Bookman Old Style" pitchFamily="18" charset="0"/>
              </a:rPr>
              <a:t>  “Do not say,  ‘I am only a youth’; for to all          whom I send you </a:t>
            </a:r>
            <a:r>
              <a:rPr lang="en-US" sz="2400" b="1" dirty="0" err="1" smtClean="0">
                <a:solidFill>
                  <a:srgbClr val="000000"/>
                </a:solidFill>
                <a:effectLst>
                  <a:outerShdw blurRad="38100" dist="38100" dir="2700000" algn="tl">
                    <a:srgbClr val="000000">
                      <a:alpha val="43137"/>
                    </a:srgbClr>
                  </a:outerShdw>
                </a:effectLst>
                <a:latin typeface="Bookman Old Style" pitchFamily="18" charset="0"/>
              </a:rPr>
              <a:t>you</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 shall go, and whatever I command you </a:t>
            </a:r>
            <a:r>
              <a:rPr lang="en-US" sz="2400" b="1" dirty="0" err="1" smtClean="0">
                <a:solidFill>
                  <a:srgbClr val="000000"/>
                </a:solidFill>
                <a:effectLst>
                  <a:outerShdw blurRad="38100" dist="38100" dir="2700000" algn="tl">
                    <a:srgbClr val="000000">
                      <a:alpha val="43137"/>
                    </a:srgbClr>
                  </a:outerShdw>
                </a:effectLst>
                <a:latin typeface="Bookman Old Style" pitchFamily="18" charset="0"/>
              </a:rPr>
              <a:t>you</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 shall speak.  Be not afraid of them, for a </a:t>
            </a:r>
            <a:r>
              <a:rPr lang="en-US" sz="2400" b="1" dirty="0" smtClean="0">
                <a:solidFill>
                  <a:srgbClr val="0000CC"/>
                </a:solidFill>
                <a:effectLst>
                  <a:outerShdw blurRad="38100" dist="38100" dir="2700000" algn="tl">
                    <a:srgbClr val="000000">
                      <a:alpha val="43137"/>
                    </a:srgbClr>
                  </a:outerShdw>
                </a:effectLst>
                <a:latin typeface="Bookman Old Style" pitchFamily="18" charset="0"/>
              </a:rPr>
              <a:t>I am with you </a:t>
            </a:r>
            <a:r>
              <a:rPr lang="en-US" sz="2400" b="1" u="sng" dirty="0" smtClean="0">
                <a:solidFill>
                  <a:srgbClr val="0000CC"/>
                </a:solidFill>
                <a:effectLst>
                  <a:outerShdw blurRad="38100" dist="38100" dir="2700000" algn="tl">
                    <a:srgbClr val="000000">
                      <a:alpha val="43137"/>
                    </a:srgbClr>
                  </a:outerShdw>
                </a:effectLst>
                <a:latin typeface="Bookman Old Style" pitchFamily="18" charset="0"/>
              </a:rPr>
              <a:t>to deliver you</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 says the LORD.”  </a:t>
            </a:r>
            <a:r>
              <a:rPr lang="en-US" sz="2400" b="1" dirty="0" smtClean="0">
                <a:solidFill>
                  <a:srgbClr val="1C1C1C"/>
                </a:solidFill>
                <a:effectLst>
                  <a:outerShdw blurRad="38100" dist="38100" dir="2700000" algn="tl">
                    <a:srgbClr val="000000">
                      <a:alpha val="43137"/>
                    </a:srgbClr>
                  </a:outerShdw>
                </a:effectLst>
                <a:latin typeface="Bookman Old Style" pitchFamily="18" charset="0"/>
              </a:rPr>
              <a:t>cp. </a:t>
            </a:r>
            <a:r>
              <a:rPr lang="en-US" sz="2400" b="1" dirty="0" smtClean="0">
                <a:solidFill>
                  <a:srgbClr val="0000CC"/>
                </a:solidFill>
                <a:effectLst>
                  <a:outerShdw blurRad="38100" dist="38100" dir="2700000" algn="tl">
                    <a:srgbClr val="000000">
                      <a:alpha val="43137"/>
                    </a:srgbClr>
                  </a:outerShdw>
                </a:effectLst>
                <a:latin typeface="Bookman Old Style" pitchFamily="18" charset="0"/>
              </a:rPr>
              <a:t>vs. 18</a:t>
            </a:r>
            <a:endParaRPr lang="en-US" sz="2400" b="1" dirty="0">
              <a:solidFill>
                <a:srgbClr val="0000CC"/>
              </a:solidFill>
              <a:effectLst>
                <a:outerShdw blurRad="38100" dist="38100" dir="2700000" algn="tl">
                  <a:srgbClr val="000000">
                    <a:alpha val="43137"/>
                  </a:srgbClr>
                </a:outerShdw>
              </a:effectLst>
              <a:latin typeface="Bookman Old Style" pitchFamily="18" charset="0"/>
            </a:endParaRPr>
          </a:p>
        </p:txBody>
      </p:sp>
      <p:pic>
        <p:nvPicPr>
          <p:cNvPr id="8" name="Picture 1"/>
          <p:cNvPicPr>
            <a:picLocks noChangeAspect="1" noChangeArrowheads="1"/>
          </p:cNvPicPr>
          <p:nvPr/>
        </p:nvPicPr>
        <p:blipFill>
          <a:blip r:embed="rId3" cstate="print">
            <a:clrChange>
              <a:clrFrom>
                <a:srgbClr val="FFFFFF"/>
              </a:clrFrom>
              <a:clrTo>
                <a:srgbClr val="FFFFFF">
                  <a:alpha val="0"/>
                </a:srgbClr>
              </a:clrTo>
            </a:clrChange>
            <a:lum contrast="10000"/>
          </a:blip>
          <a:srcRect/>
          <a:stretch>
            <a:fillRect/>
          </a:stretch>
        </p:blipFill>
        <p:spPr bwMode="auto">
          <a:xfrm>
            <a:off x="-87548" y="1389434"/>
            <a:ext cx="2098308" cy="2514600"/>
          </a:xfrm>
          <a:prstGeom prst="ellipse">
            <a:avLst/>
          </a:prstGeom>
          <a:ln>
            <a:noFill/>
          </a:ln>
          <a:effectLst>
            <a:softEdge rad="112500"/>
          </a:effectLst>
        </p:spPr>
      </p:pic>
      <p:pic>
        <p:nvPicPr>
          <p:cNvPr id="105475" name="Picture 3"/>
          <p:cNvPicPr>
            <a:picLocks noChangeAspect="1" noChangeArrowheads="1"/>
          </p:cNvPicPr>
          <p:nvPr/>
        </p:nvPicPr>
        <p:blipFill>
          <a:blip r:embed="rId4">
            <a:lum contrast="20000"/>
          </a:blip>
          <a:srcRect/>
          <a:stretch>
            <a:fillRect/>
          </a:stretch>
        </p:blipFill>
        <p:spPr bwMode="auto">
          <a:xfrm>
            <a:off x="6477000" y="1600200"/>
            <a:ext cx="2209800" cy="2172437"/>
          </a:xfrm>
          <a:prstGeom prst="ellipse">
            <a:avLst/>
          </a:prstGeom>
          <a:ln>
            <a:noFill/>
          </a:ln>
          <a:effectLst>
            <a:softEdge rad="112500"/>
          </a:effectLst>
        </p:spPr>
      </p:pic>
      <p:sp>
        <p:nvSpPr>
          <p:cNvPr id="7" name="Rectangle 6"/>
          <p:cNvSpPr/>
          <p:nvPr/>
        </p:nvSpPr>
        <p:spPr>
          <a:xfrm>
            <a:off x="1524000" y="2057400"/>
            <a:ext cx="54102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blipFill>
                  <a:blip r:embed="rId5"/>
                  <a:tile tx="0" ty="0" sx="100000" sy="100000" flip="none" algn="tl"/>
                </a:blipFill>
                <a:effectLst>
                  <a:outerShdw blurRad="50800" dist="39000" dir="5460000" algn="tl">
                    <a:srgbClr val="000000">
                      <a:alpha val="38000"/>
                    </a:srgbClr>
                  </a:outerShdw>
                </a:effectLst>
              </a:rPr>
              <a:t>Prophet  and  City</a:t>
            </a:r>
            <a:endParaRPr lang="en-US" sz="4800" b="1" cap="none" spc="0" dirty="0">
              <a:ln w="11430"/>
              <a:blipFill>
                <a:blip r:embed="rId5"/>
                <a:tile tx="0" ty="0" sx="100000" sy="100000" flip="none" algn="tl"/>
              </a:blip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104775"/>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4" name="Picture 13" descr="Joseph Pit 3"/>
          <p:cNvPicPr>
            <a:picLocks noChangeAspect="1" noChangeArrowheads="1"/>
          </p:cNvPicPr>
          <p:nvPr/>
        </p:nvPicPr>
        <p:blipFill>
          <a:blip r:embed="rId3">
            <a:lum contrast="40000"/>
          </a:blip>
          <a:srcRect/>
          <a:stretch>
            <a:fillRect/>
          </a:stretch>
        </p:blipFill>
        <p:spPr bwMode="auto">
          <a:xfrm>
            <a:off x="5029200" y="2514600"/>
            <a:ext cx="1905000" cy="2513148"/>
          </a:xfrm>
          <a:prstGeom prst="rect">
            <a:avLst/>
          </a:prstGeom>
          <a:ln>
            <a:noFill/>
          </a:ln>
          <a:effectLst>
            <a:softEdge rad="112500"/>
          </a:effectLst>
        </p:spPr>
      </p:pic>
      <p:pic>
        <p:nvPicPr>
          <p:cNvPr id="1026" name="Picture 2"/>
          <p:cNvPicPr>
            <a:picLocks noChangeAspect="1" noChangeArrowheads="1"/>
          </p:cNvPicPr>
          <p:nvPr/>
        </p:nvPicPr>
        <p:blipFill>
          <a:blip r:embed="rId4">
            <a:lum contrast="20000"/>
          </a:blip>
          <a:srcRect l="4124" t="2817" b="9859"/>
          <a:stretch>
            <a:fillRect/>
          </a:stretch>
        </p:blipFill>
        <p:spPr bwMode="auto">
          <a:xfrm>
            <a:off x="6781800" y="4114800"/>
            <a:ext cx="2057400" cy="2590800"/>
          </a:xfrm>
          <a:prstGeom prst="rect">
            <a:avLst/>
          </a:prstGeom>
          <a:ln>
            <a:noFill/>
          </a:ln>
          <a:effectLst>
            <a:softEdge rad="112500"/>
          </a:effectLst>
          <a:scene3d>
            <a:camera prst="orthographicFront"/>
            <a:lightRig rig="threePt" dir="t"/>
          </a:scene3d>
          <a:sp3d>
            <a:bevelT w="165100" prst="coolSlant"/>
          </a:sp3d>
        </p:spPr>
      </p:pic>
      <p:sp>
        <p:nvSpPr>
          <p:cNvPr id="6" name="Rectangle 5"/>
          <p:cNvSpPr/>
          <p:nvPr/>
        </p:nvSpPr>
        <p:spPr>
          <a:xfrm>
            <a:off x="0" y="748635"/>
            <a:ext cx="5334000" cy="6109365"/>
          </a:xfrm>
          <a:prstGeom prst="rect">
            <a:avLst/>
          </a:prstGeom>
        </p:spPr>
        <p:txBody>
          <a:bodyPr wrap="square">
            <a:spAutoFit/>
          </a:bodyPr>
          <a:lstStyle/>
          <a:p>
            <a:r>
              <a:rPr lang="en-US" sz="2300" b="1" dirty="0" err="1" smtClean="0">
                <a:solidFill>
                  <a:srgbClr val="FFFF00"/>
                </a:solidFill>
                <a:effectLst>
                  <a:outerShdw blurRad="38100" dist="38100" dir="2700000" algn="tl">
                    <a:srgbClr val="000000">
                      <a:alpha val="43137"/>
                    </a:srgbClr>
                  </a:outerShdw>
                </a:effectLst>
              </a:rPr>
              <a:t>Jer</a:t>
            </a:r>
            <a:r>
              <a:rPr lang="en-US" sz="2300" b="1" dirty="0" smtClean="0">
                <a:solidFill>
                  <a:srgbClr val="FFFF00"/>
                </a:solidFill>
                <a:effectLst>
                  <a:outerShdw blurRad="38100" dist="38100" dir="2700000" algn="tl">
                    <a:srgbClr val="000000">
                      <a:alpha val="43137"/>
                    </a:srgbClr>
                  </a:outerShdw>
                </a:effectLst>
              </a:rPr>
              <a:t> 39: 16  </a:t>
            </a:r>
            <a:r>
              <a:rPr lang="en-US" sz="2300" b="1" dirty="0" smtClean="0">
                <a:effectLst>
                  <a:outerShdw blurRad="38100" dist="38100" dir="2700000" algn="tl">
                    <a:srgbClr val="000000">
                      <a:alpha val="43137"/>
                    </a:srgbClr>
                  </a:outerShdw>
                </a:effectLst>
              </a:rPr>
              <a:t>Go and speak to </a:t>
            </a:r>
            <a:r>
              <a:rPr lang="en-US" sz="2300" b="1" dirty="0" err="1" smtClean="0">
                <a:solidFill>
                  <a:srgbClr val="FF99FF"/>
                </a:solidFill>
                <a:effectLst>
                  <a:outerShdw blurRad="38100" dist="38100" dir="2700000" algn="tl">
                    <a:srgbClr val="000000">
                      <a:alpha val="43137"/>
                    </a:srgbClr>
                  </a:outerShdw>
                </a:effectLst>
              </a:rPr>
              <a:t>Ebedmelech</a:t>
            </a:r>
            <a:r>
              <a:rPr lang="en-US" sz="2300" b="1" dirty="0" smtClean="0">
                <a:solidFill>
                  <a:srgbClr val="FF99FF"/>
                </a:solidFill>
                <a:effectLst>
                  <a:outerShdw blurRad="38100" dist="38100" dir="2700000" algn="tl">
                    <a:srgbClr val="000000">
                      <a:alpha val="43137"/>
                    </a:srgbClr>
                  </a:outerShdw>
                </a:effectLst>
              </a:rPr>
              <a:t> the Ethiopian</a:t>
            </a:r>
            <a:r>
              <a:rPr lang="en-US" sz="2300" b="1" dirty="0" smtClean="0">
                <a:effectLst>
                  <a:outerShdw blurRad="38100" dist="38100" dir="2700000" algn="tl">
                    <a:srgbClr val="000000">
                      <a:alpha val="43137"/>
                    </a:srgbClr>
                  </a:outerShdw>
                </a:effectLst>
              </a:rPr>
              <a:t>, saying, Thus </a:t>
            </a:r>
            <a:r>
              <a:rPr lang="en-US" sz="2300" b="1" dirty="0" err="1" smtClean="0">
                <a:effectLst>
                  <a:outerShdw blurRad="38100" dist="38100" dir="2700000" algn="tl">
                    <a:srgbClr val="000000">
                      <a:alpha val="43137"/>
                    </a:srgbClr>
                  </a:outerShdw>
                </a:effectLst>
              </a:rPr>
              <a:t>saith</a:t>
            </a:r>
            <a:r>
              <a:rPr lang="en-US" sz="2300" b="1" dirty="0" smtClean="0">
                <a:effectLst>
                  <a:outerShdw blurRad="38100" dist="38100" dir="2700000" algn="tl">
                    <a:srgbClr val="000000">
                      <a:alpha val="43137"/>
                    </a:srgbClr>
                  </a:outerShdw>
                </a:effectLst>
              </a:rPr>
              <a:t> the LORD of hosts, the God of Israel; Behold, I will bring my words upon this city for evil, and not for good; and they shall be </a:t>
            </a:r>
            <a:r>
              <a:rPr lang="en-US" sz="2300" b="1" i="1" dirty="0" smtClean="0">
                <a:effectLst>
                  <a:outerShdw blurRad="38100" dist="38100" dir="2700000" algn="tl">
                    <a:srgbClr val="000000">
                      <a:alpha val="43137"/>
                    </a:srgbClr>
                  </a:outerShdw>
                </a:effectLst>
              </a:rPr>
              <a:t>accomplished in that day before thee. </a:t>
            </a:r>
          </a:p>
          <a:p>
            <a:r>
              <a:rPr lang="en-US" sz="2300" b="1" dirty="0" smtClean="0">
                <a:solidFill>
                  <a:srgbClr val="FFFF00"/>
                </a:solidFill>
                <a:effectLst>
                  <a:outerShdw blurRad="38100" dist="38100" dir="2700000" algn="tl">
                    <a:srgbClr val="000000">
                      <a:alpha val="43137"/>
                    </a:srgbClr>
                  </a:outerShdw>
                </a:effectLst>
              </a:rPr>
              <a:t>39: 17</a:t>
            </a:r>
            <a:r>
              <a:rPr lang="en-US" sz="2300" b="1" dirty="0" smtClean="0">
                <a:effectLst>
                  <a:outerShdw blurRad="38100" dist="38100" dir="2700000" algn="tl">
                    <a:srgbClr val="000000">
                      <a:alpha val="43137"/>
                    </a:srgbClr>
                  </a:outerShdw>
                </a:effectLst>
              </a:rPr>
              <a:t>  But I will </a:t>
            </a:r>
            <a:r>
              <a:rPr lang="en-US" sz="2300" b="1" dirty="0" smtClean="0">
                <a:solidFill>
                  <a:srgbClr val="1C1C1C"/>
                </a:solidFill>
                <a:effectLst>
                  <a:outerShdw blurRad="38100" dist="38100" dir="2700000" algn="tl">
                    <a:srgbClr val="000000">
                      <a:alpha val="43137"/>
                    </a:srgbClr>
                  </a:outerShdw>
                </a:effectLst>
              </a:rPr>
              <a:t>deliver thee </a:t>
            </a:r>
            <a:r>
              <a:rPr lang="en-US" sz="2300" b="1" dirty="0" smtClean="0">
                <a:effectLst>
                  <a:outerShdw blurRad="38100" dist="38100" dir="2700000" algn="tl">
                    <a:srgbClr val="000000">
                      <a:alpha val="43137"/>
                    </a:srgbClr>
                  </a:outerShdw>
                </a:effectLst>
              </a:rPr>
              <a:t>in that day, </a:t>
            </a:r>
            <a:r>
              <a:rPr lang="en-US" sz="2300" b="1" dirty="0" err="1" smtClean="0">
                <a:effectLst>
                  <a:outerShdw blurRad="38100" dist="38100" dir="2700000" algn="tl">
                    <a:srgbClr val="000000">
                      <a:alpha val="43137"/>
                    </a:srgbClr>
                  </a:outerShdw>
                </a:effectLst>
              </a:rPr>
              <a:t>saith</a:t>
            </a:r>
            <a:r>
              <a:rPr lang="en-US" sz="2300" b="1" dirty="0" smtClean="0">
                <a:effectLst>
                  <a:outerShdw blurRad="38100" dist="38100" dir="2700000" algn="tl">
                    <a:srgbClr val="000000">
                      <a:alpha val="43137"/>
                    </a:srgbClr>
                  </a:outerShdw>
                </a:effectLst>
              </a:rPr>
              <a:t> the LORD: and thou </a:t>
            </a:r>
            <a:r>
              <a:rPr lang="en-US" sz="2300" b="1" dirty="0" err="1" smtClean="0">
                <a:effectLst>
                  <a:outerShdw blurRad="38100" dist="38100" dir="2700000" algn="tl">
                    <a:srgbClr val="000000">
                      <a:alpha val="43137"/>
                    </a:srgbClr>
                  </a:outerShdw>
                </a:effectLst>
              </a:rPr>
              <a:t>shalt</a:t>
            </a:r>
            <a:r>
              <a:rPr lang="en-US" sz="2300" b="1" dirty="0" smtClean="0">
                <a:effectLst>
                  <a:outerShdw blurRad="38100" dist="38100" dir="2700000" algn="tl">
                    <a:srgbClr val="000000">
                      <a:alpha val="43137"/>
                    </a:srgbClr>
                  </a:outerShdw>
                </a:effectLst>
              </a:rPr>
              <a:t> not be given into the hand of the men of whom thou </a:t>
            </a:r>
            <a:r>
              <a:rPr lang="en-US" sz="2300" b="1" i="1" dirty="0" smtClean="0">
                <a:effectLst>
                  <a:outerShdw blurRad="38100" dist="38100" dir="2700000" algn="tl">
                    <a:srgbClr val="000000">
                      <a:alpha val="43137"/>
                    </a:srgbClr>
                  </a:outerShdw>
                </a:effectLst>
              </a:rPr>
              <a:t>art afraid. </a:t>
            </a:r>
          </a:p>
          <a:p>
            <a:r>
              <a:rPr lang="en-US" sz="2300" b="1" dirty="0" smtClean="0">
                <a:solidFill>
                  <a:srgbClr val="FFFF00"/>
                </a:solidFill>
                <a:effectLst>
                  <a:outerShdw blurRad="38100" dist="38100" dir="2700000" algn="tl">
                    <a:srgbClr val="000000">
                      <a:alpha val="43137"/>
                    </a:srgbClr>
                  </a:outerShdw>
                </a:effectLst>
              </a:rPr>
              <a:t>39: 18</a:t>
            </a:r>
            <a:r>
              <a:rPr lang="en-US" sz="2300" b="1" dirty="0" smtClean="0">
                <a:effectLst>
                  <a:outerShdw blurRad="38100" dist="38100" dir="2700000" algn="tl">
                    <a:srgbClr val="000000">
                      <a:alpha val="43137"/>
                    </a:srgbClr>
                  </a:outerShdw>
                </a:effectLst>
              </a:rPr>
              <a:t>  </a:t>
            </a:r>
            <a:r>
              <a:rPr lang="en-US" sz="2300" b="1" dirty="0" smtClean="0">
                <a:solidFill>
                  <a:srgbClr val="1C1C1C"/>
                </a:solidFill>
                <a:effectLst>
                  <a:outerShdw blurRad="38100" dist="38100" dir="2700000" algn="tl">
                    <a:srgbClr val="000000">
                      <a:alpha val="43137"/>
                    </a:srgbClr>
                  </a:outerShdw>
                </a:effectLst>
              </a:rPr>
              <a:t>For I will surely deliver thee</a:t>
            </a:r>
            <a:r>
              <a:rPr lang="en-US" sz="2300" b="1" dirty="0" smtClean="0">
                <a:effectLst>
                  <a:outerShdw blurRad="38100" dist="38100" dir="2700000" algn="tl">
                    <a:srgbClr val="000000">
                      <a:alpha val="43137"/>
                    </a:srgbClr>
                  </a:outerShdw>
                </a:effectLst>
              </a:rPr>
              <a:t>, and thou </a:t>
            </a:r>
            <a:r>
              <a:rPr lang="en-US" sz="2300" b="1" dirty="0" err="1" smtClean="0">
                <a:effectLst>
                  <a:outerShdw blurRad="38100" dist="38100" dir="2700000" algn="tl">
                    <a:srgbClr val="000000">
                      <a:alpha val="43137"/>
                    </a:srgbClr>
                  </a:outerShdw>
                </a:effectLst>
              </a:rPr>
              <a:t>shalt</a:t>
            </a:r>
            <a:r>
              <a:rPr lang="en-US" sz="2300" b="1" dirty="0" smtClean="0">
                <a:effectLst>
                  <a:outerShdw blurRad="38100" dist="38100" dir="2700000" algn="tl">
                    <a:srgbClr val="000000">
                      <a:alpha val="43137"/>
                    </a:srgbClr>
                  </a:outerShdw>
                </a:effectLst>
              </a:rPr>
              <a:t> not fall by the sword, but thy life shall be for a prey unto thee: </a:t>
            </a:r>
            <a:r>
              <a:rPr lang="en-US" sz="2300" b="1" dirty="0" smtClean="0">
                <a:solidFill>
                  <a:srgbClr val="0000FF"/>
                </a:solidFill>
                <a:effectLst>
                  <a:outerShdw blurRad="38100" dist="38100" dir="2700000" algn="tl">
                    <a:srgbClr val="000000">
                      <a:alpha val="43137"/>
                    </a:srgbClr>
                  </a:outerShdw>
                </a:effectLst>
              </a:rPr>
              <a:t>because thou hast put thy trust in me, </a:t>
            </a:r>
            <a:r>
              <a:rPr lang="en-US" sz="2300" b="1" dirty="0" err="1" smtClean="0">
                <a:solidFill>
                  <a:srgbClr val="0000FF"/>
                </a:solidFill>
                <a:effectLst>
                  <a:outerShdw blurRad="38100" dist="38100" dir="2700000" algn="tl">
                    <a:srgbClr val="000000">
                      <a:alpha val="43137"/>
                    </a:srgbClr>
                  </a:outerShdw>
                </a:effectLst>
              </a:rPr>
              <a:t>saith</a:t>
            </a:r>
            <a:r>
              <a:rPr lang="en-US" sz="2300" b="1" dirty="0" smtClean="0">
                <a:solidFill>
                  <a:srgbClr val="0000FF"/>
                </a:solidFill>
                <a:effectLst>
                  <a:outerShdw blurRad="38100" dist="38100" dir="2700000" algn="tl">
                    <a:srgbClr val="000000">
                      <a:alpha val="43137"/>
                    </a:srgbClr>
                  </a:outerShdw>
                </a:effectLst>
              </a:rPr>
              <a:t> the LORD. </a:t>
            </a:r>
          </a:p>
        </p:txBody>
      </p:sp>
      <p:sp>
        <p:nvSpPr>
          <p:cNvPr id="7" name="TextBox 6"/>
          <p:cNvSpPr txBox="1"/>
          <p:nvPr/>
        </p:nvSpPr>
        <p:spPr>
          <a:xfrm>
            <a:off x="6934200" y="3581400"/>
            <a:ext cx="1828800" cy="430887"/>
          </a:xfrm>
          <a:prstGeom prst="rect">
            <a:avLst/>
          </a:prstGeom>
          <a:solidFill>
            <a:srgbClr val="1C1C1C"/>
          </a:solidFill>
          <a:scene3d>
            <a:camera prst="orthographicFront"/>
            <a:lightRig rig="threePt" dir="t"/>
          </a:scene3d>
          <a:sp3d>
            <a:bevelT/>
          </a:sp3d>
        </p:spPr>
        <p:style>
          <a:lnRef idx="0">
            <a:scrgbClr r="0" g="0" b="0"/>
          </a:lnRef>
          <a:fillRef idx="1001">
            <a:schemeClr val="dk1"/>
          </a:fillRef>
          <a:effectRef idx="0">
            <a:scrgbClr r="0" g="0" b="0"/>
          </a:effectRef>
          <a:fontRef idx="major"/>
        </p:style>
        <p:txBody>
          <a:bodyPr wrap="square" rtlCol="0">
            <a:spAutoFit/>
          </a:bodyPr>
          <a:lstStyle/>
          <a:p>
            <a:r>
              <a:rPr lang="en-US" sz="2200" b="1" dirty="0" smtClean="0">
                <a:solidFill>
                  <a:srgbClr val="FFFF00"/>
                </a:solidFill>
                <a:effectLst>
                  <a:outerShdw blurRad="38100" dist="38100" dir="2700000" algn="tl">
                    <a:srgbClr val="000000">
                      <a:alpha val="43137"/>
                    </a:srgbClr>
                  </a:outerShdw>
                </a:effectLst>
              </a:rPr>
              <a:t>Isa. 56: 3 - 6</a:t>
            </a:r>
            <a:endParaRPr lang="en-CA" sz="2200" b="1" dirty="0">
              <a:solidFill>
                <a:srgbClr val="FFFF00"/>
              </a:solidFill>
              <a:effectLst>
                <a:outerShdw blurRad="38100" dist="38100" dir="2700000" algn="tl">
                  <a:srgbClr val="000000">
                    <a:alpha val="43137"/>
                  </a:srgbClr>
                </a:outerShdw>
              </a:effectLst>
            </a:endParaRPr>
          </a:p>
        </p:txBody>
      </p:sp>
      <p:pic>
        <p:nvPicPr>
          <p:cNvPr id="82945" name="Picture 1"/>
          <p:cNvPicPr>
            <a:picLocks noChangeAspect="1" noChangeArrowheads="1"/>
          </p:cNvPicPr>
          <p:nvPr/>
        </p:nvPicPr>
        <p:blipFill>
          <a:blip r:embed="rId5">
            <a:clrChange>
              <a:clrFrom>
                <a:srgbClr val="FFFFFF"/>
              </a:clrFrom>
              <a:clrTo>
                <a:srgbClr val="FFFFFF">
                  <a:alpha val="0"/>
                </a:srgbClr>
              </a:clrTo>
            </a:clrChange>
            <a:lum contrast="20000"/>
          </a:blip>
          <a:srcRect/>
          <a:stretch>
            <a:fillRect/>
          </a:stretch>
        </p:blipFill>
        <p:spPr bwMode="auto">
          <a:xfrm>
            <a:off x="6324600" y="762000"/>
            <a:ext cx="2045289" cy="2507242"/>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subTnLst>
                                    <p:animClr>
                                      <p:cBhvr override="childStyle">
                                        <p:cTn dur="1" fill="hold" display="0" masterRel="nextClick" afterEffect="1"/>
                                        <p:tgtEl>
                                          <p:spTgt spid="6">
                                            <p:txEl>
                                              <p:pRg st="0" end="0"/>
                                            </p:txEl>
                                          </p:spTgt>
                                        </p:tgtEl>
                                        <p:attrNameLst>
                                          <p:attrName>ppt_c</p:attrName>
                                        </p:attrNameLst>
                                      </p:cBhvr>
                                      <p:to>
                                        <a:srgbClr val="4D4D4D"/>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104775"/>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graphicFrame>
        <p:nvGraphicFramePr>
          <p:cNvPr id="5" name="Table 4"/>
          <p:cNvGraphicFramePr>
            <a:graphicFrameLocks noGrp="1"/>
          </p:cNvGraphicFramePr>
          <p:nvPr/>
        </p:nvGraphicFramePr>
        <p:xfrm>
          <a:off x="218661" y="1096617"/>
          <a:ext cx="8782877" cy="792480"/>
        </p:xfrm>
        <a:graphic>
          <a:graphicData uri="http://schemas.openxmlformats.org/drawingml/2006/table">
            <a:tbl>
              <a:tblPr firstRow="1" bandRow="1">
                <a:tableStyleId>{5940675A-B579-460E-94D1-54222C63F5DA}</a:tableStyleId>
              </a:tblPr>
              <a:tblGrid>
                <a:gridCol w="5207547"/>
                <a:gridCol w="2020839"/>
                <a:gridCol w="1554491"/>
              </a:tblGrid>
              <a:tr h="792480">
                <a:tc>
                  <a:txBody>
                    <a:bodyPr/>
                    <a:lstStyle/>
                    <a:p>
                      <a:pPr algn="ctr"/>
                      <a:endParaRPr lang="en-CA" sz="24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3D4A8"/>
                        </a:gs>
                        <a:gs pos="25000">
                          <a:srgbClr val="21D6E0"/>
                        </a:gs>
                        <a:gs pos="75000">
                          <a:srgbClr val="0087E6"/>
                        </a:gs>
                        <a:gs pos="100000">
                          <a:srgbClr val="005CBF"/>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a:gsLst>
                        <a:gs pos="0">
                          <a:srgbClr val="000082"/>
                        </a:gs>
                        <a:gs pos="30000">
                          <a:srgbClr val="66008F"/>
                        </a:gs>
                        <a:gs pos="64999">
                          <a:srgbClr val="BA0066"/>
                        </a:gs>
                        <a:gs pos="89999">
                          <a:srgbClr val="FF0000"/>
                        </a:gs>
                        <a:gs pos="100000">
                          <a:srgbClr val="FF8200"/>
                        </a:gs>
                      </a:gsLst>
                      <a:lin ang="5400000" scaled="0"/>
                    </a:gradFill>
                  </a:tcPr>
                </a:tc>
                <a:tc>
                  <a:txBody>
                    <a:bodyPr/>
                    <a:lstStyle/>
                    <a:p>
                      <a:endParaRPr lang="en-CA"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cell3D prstMaterial="dkEdge">
                      <a:bevel/>
                      <a:lightRig rig="flood" dir="t"/>
                    </a:cell3D>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6200000" scaled="1"/>
                      <a:tileRect/>
                    </a:gradFill>
                  </a:tcPr>
                </a:tc>
              </a:tr>
            </a:tbl>
          </a:graphicData>
        </a:graphic>
      </p:graphicFrame>
      <p:sp>
        <p:nvSpPr>
          <p:cNvPr id="6" name="TextBox 5"/>
          <p:cNvSpPr txBox="1"/>
          <p:nvPr/>
        </p:nvSpPr>
        <p:spPr>
          <a:xfrm>
            <a:off x="2211130" y="1249017"/>
            <a:ext cx="1304008" cy="461665"/>
          </a:xfrm>
          <a:prstGeom prst="rect">
            <a:avLst/>
          </a:prstGeom>
          <a:noFill/>
        </p:spPr>
        <p:txBody>
          <a:bodyPr wrap="square" rtlCol="0">
            <a:spAutoFit/>
          </a:bodyPr>
          <a:lstStyle/>
          <a:p>
            <a:r>
              <a:rPr lang="en-US" sz="2400" b="1" dirty="0" smtClean="0">
                <a:solidFill>
                  <a:srgbClr val="000000"/>
                </a:solidFill>
                <a:effectLst>
                  <a:outerShdw blurRad="38100" dist="38100" dir="2700000" algn="tl">
                    <a:srgbClr val="000000">
                      <a:alpha val="43137"/>
                    </a:srgbClr>
                  </a:outerShdw>
                </a:effectLst>
              </a:rPr>
              <a:t>JUDAH</a:t>
            </a:r>
            <a:endParaRPr lang="en-CA" sz="2400" b="1" dirty="0">
              <a:solidFill>
                <a:srgbClr val="000000"/>
              </a:solidFill>
              <a:effectLst>
                <a:outerShdw blurRad="38100" dist="38100" dir="2700000" algn="tl">
                  <a:srgbClr val="000000">
                    <a:alpha val="43137"/>
                  </a:srgbClr>
                </a:outerShdw>
              </a:effectLst>
            </a:endParaRPr>
          </a:p>
        </p:txBody>
      </p:sp>
      <p:sp>
        <p:nvSpPr>
          <p:cNvPr id="7" name="TextBox 6"/>
          <p:cNvSpPr txBox="1"/>
          <p:nvPr/>
        </p:nvSpPr>
        <p:spPr>
          <a:xfrm>
            <a:off x="5715824" y="1249017"/>
            <a:ext cx="1380715"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Nations</a:t>
            </a:r>
            <a:endParaRPr lang="en-CA" sz="2400" b="1" dirty="0">
              <a:effectLst>
                <a:outerShdw blurRad="38100" dist="38100" dir="2700000" algn="tl">
                  <a:srgbClr val="000000">
                    <a:alpha val="43137"/>
                  </a:srgbClr>
                </a:outerShdw>
              </a:effectLst>
            </a:endParaRPr>
          </a:p>
        </p:txBody>
      </p:sp>
      <p:sp>
        <p:nvSpPr>
          <p:cNvPr id="8" name="TextBox 7"/>
          <p:cNvSpPr txBox="1"/>
          <p:nvPr/>
        </p:nvSpPr>
        <p:spPr>
          <a:xfrm>
            <a:off x="7467917" y="1249017"/>
            <a:ext cx="1457421" cy="461665"/>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Babylon</a:t>
            </a:r>
            <a:endParaRPr lang="en-CA" sz="2400" b="1" dirty="0">
              <a:effectLst>
                <a:outerShdw blurRad="38100" dist="38100" dir="2700000" algn="tl">
                  <a:srgbClr val="000000">
                    <a:alpha val="43137"/>
                  </a:srgbClr>
                </a:outerShdw>
              </a:effectLst>
            </a:endParaRPr>
          </a:p>
        </p:txBody>
      </p:sp>
      <p:sp>
        <p:nvSpPr>
          <p:cNvPr id="10" name="Rectangle 9"/>
          <p:cNvSpPr/>
          <p:nvPr/>
        </p:nvSpPr>
        <p:spPr>
          <a:xfrm>
            <a:off x="228600" y="2286000"/>
            <a:ext cx="8796130" cy="3886200"/>
          </a:xfrm>
          <a:prstGeom prst="rect">
            <a:avLst/>
          </a:prstGeom>
          <a:gradFill flip="none" rotWithShape="1">
            <a:gsLst>
              <a:gs pos="31000">
                <a:srgbClr val="00B050">
                  <a:alpha val="78000"/>
                </a:srgbClr>
              </a:gs>
              <a:gs pos="36000">
                <a:schemeClr val="accent1">
                  <a:lumMod val="25000"/>
                  <a:lumOff val="75000"/>
                  <a:alpha val="60000"/>
                </a:schemeClr>
              </a:gs>
              <a:gs pos="75000">
                <a:schemeClr val="accent2">
                  <a:alpha val="74000"/>
                </a:schemeClr>
              </a:gs>
            </a:gsLst>
            <a:lin ang="13500000" scaled="1"/>
            <a:tileRect/>
          </a:gradFill>
        </p:spPr>
        <p:style>
          <a:lnRef idx="0">
            <a:schemeClr val="accent3"/>
          </a:lnRef>
          <a:fillRef idx="3">
            <a:schemeClr val="accent3"/>
          </a:fillRef>
          <a:effectRef idx="3">
            <a:schemeClr val="accent3"/>
          </a:effectRef>
          <a:fontRef idx="minor">
            <a:schemeClr val="lt1"/>
          </a:fontRef>
        </p:style>
        <p:txBody>
          <a:bodyPr wrap="square">
            <a:spAutoFit/>
          </a:bodyPr>
          <a:lstStyle/>
          <a:p>
            <a:endParaRPr lang="en-US" sz="2400" b="1" dirty="0" smtClean="0">
              <a:solidFill>
                <a:schemeClr val="tx1"/>
              </a:solidFill>
              <a:effectLst>
                <a:outerShdw blurRad="50800" dist="38100" dir="2700000" algn="tl" rotWithShape="0">
                  <a:prstClr val="black">
                    <a:alpha val="40000"/>
                  </a:prstClr>
                </a:outerShdw>
              </a:effectLst>
            </a:endParaRPr>
          </a:p>
          <a:p>
            <a:endParaRPr lang="en-US" sz="2400" b="1" dirty="0" smtClean="0">
              <a:solidFill>
                <a:schemeClr val="tx1"/>
              </a:solidFill>
              <a:effectLst>
                <a:outerShdw blurRad="50800" dist="38100" dir="2700000" algn="tl" rotWithShape="0">
                  <a:prstClr val="black">
                    <a:alpha val="40000"/>
                  </a:prstClr>
                </a:outerShdw>
              </a:effectLst>
            </a:endParaRPr>
          </a:p>
          <a:p>
            <a:endParaRPr lang="en-US" sz="2400" b="1" dirty="0" smtClean="0">
              <a:solidFill>
                <a:schemeClr val="tx1"/>
              </a:solidFill>
              <a:effectLst>
                <a:outerShdw blurRad="50800" dist="38100" dir="2700000" algn="tl" rotWithShape="0">
                  <a:prstClr val="black">
                    <a:alpha val="40000"/>
                  </a:prstClr>
                </a:outerShdw>
              </a:effectLst>
            </a:endParaRPr>
          </a:p>
          <a:p>
            <a:endParaRPr lang="en-US" sz="2400" b="1" dirty="0" smtClean="0">
              <a:solidFill>
                <a:schemeClr val="tx1"/>
              </a:solidFill>
              <a:effectLst>
                <a:outerShdw blurRad="50800" dist="38100" dir="2700000" algn="tl" rotWithShape="0">
                  <a:prstClr val="black">
                    <a:alpha val="40000"/>
                  </a:prstClr>
                </a:outerShdw>
              </a:effectLst>
            </a:endParaRPr>
          </a:p>
          <a:p>
            <a:endParaRPr lang="en-US" sz="2400" b="1" dirty="0" smtClean="0">
              <a:solidFill>
                <a:schemeClr val="tx1"/>
              </a:solidFill>
              <a:effectLst>
                <a:outerShdw blurRad="50800" dist="38100" dir="2700000" algn="tl" rotWithShape="0">
                  <a:prstClr val="black">
                    <a:alpha val="40000"/>
                  </a:prstClr>
                </a:outerShdw>
              </a:effectLst>
            </a:endParaRPr>
          </a:p>
          <a:p>
            <a:endParaRPr lang="en-US" sz="2400" b="1" dirty="0" smtClean="0">
              <a:solidFill>
                <a:schemeClr val="tx1"/>
              </a:solidFill>
              <a:effectLst>
                <a:outerShdw blurRad="50800" dist="38100" dir="2700000" algn="tl" rotWithShape="0">
                  <a:prstClr val="black">
                    <a:alpha val="40000"/>
                  </a:prstClr>
                </a:outerShdw>
              </a:effectLst>
            </a:endParaRPr>
          </a:p>
          <a:p>
            <a:endParaRPr lang="en-US" sz="2400" b="1" dirty="0" smtClean="0">
              <a:solidFill>
                <a:schemeClr val="tx1"/>
              </a:solidFill>
              <a:effectLst>
                <a:outerShdw blurRad="50800" dist="38100" dir="2700000" algn="tl" rotWithShape="0">
                  <a:prstClr val="black">
                    <a:alpha val="40000"/>
                  </a:prstClr>
                </a:outerShdw>
              </a:effectLst>
            </a:endParaRPr>
          </a:p>
          <a:p>
            <a:endParaRPr lang="en-US" sz="2400" b="1" dirty="0" smtClean="0">
              <a:solidFill>
                <a:schemeClr val="tx1"/>
              </a:solidFill>
              <a:effectLst>
                <a:outerShdw blurRad="50800" dist="38100" dir="2700000" algn="tl" rotWithShape="0">
                  <a:prstClr val="black">
                    <a:alpha val="40000"/>
                  </a:prstClr>
                </a:outerShdw>
              </a:effectLst>
            </a:endParaRPr>
          </a:p>
          <a:p>
            <a:endParaRPr lang="en-US" sz="2400" b="1" dirty="0" smtClean="0">
              <a:solidFill>
                <a:schemeClr val="tx1"/>
              </a:solidFill>
              <a:effectLst>
                <a:outerShdw blurRad="50800" dist="38100" dir="2700000" algn="tl" rotWithShape="0">
                  <a:prstClr val="black">
                    <a:alpha val="40000"/>
                  </a:prstClr>
                </a:outerShdw>
              </a:effectLst>
            </a:endParaRPr>
          </a:p>
          <a:p>
            <a:endParaRPr lang="en-US" sz="2400" b="1" dirty="0" smtClean="0">
              <a:solidFill>
                <a:schemeClr val="tx1"/>
              </a:solidFill>
              <a:effectLst>
                <a:outerShdw blurRad="50800" dist="38100" dir="2700000" algn="tl" rotWithShape="0">
                  <a:prstClr val="black">
                    <a:alpha val="40000"/>
                  </a:prstClr>
                </a:outerShdw>
              </a:effectLst>
            </a:endParaRPr>
          </a:p>
        </p:txBody>
      </p:sp>
      <p:sp>
        <p:nvSpPr>
          <p:cNvPr id="9" name="TextBox 8"/>
          <p:cNvSpPr txBox="1"/>
          <p:nvPr/>
        </p:nvSpPr>
        <p:spPr>
          <a:xfrm>
            <a:off x="216176" y="2517913"/>
            <a:ext cx="8649528" cy="3416320"/>
          </a:xfrm>
          <a:prstGeom prst="rect">
            <a:avLst/>
          </a:prstGeom>
          <a:noFill/>
          <a:effectLst/>
        </p:spPr>
        <p:txBody>
          <a:bodyPr wrap="square" rtlCol="0">
            <a:spAutoFit/>
          </a:bodyPr>
          <a:lstStyle/>
          <a:p>
            <a:pPr>
              <a:buClr>
                <a:srgbClr val="0000FF"/>
              </a:buClr>
              <a:buFont typeface="Wingdings" pitchFamily="2" charset="2"/>
              <a:buChar char="q"/>
            </a:pPr>
            <a:r>
              <a:rPr lang="en-US" sz="2400" b="1" dirty="0" smtClean="0">
                <a:effectLst>
                  <a:outerShdw blurRad="38100" dist="38100" dir="2700000" algn="tl">
                    <a:srgbClr val="000000">
                      <a:alpha val="43137"/>
                    </a:srgbClr>
                  </a:outerShdw>
                </a:effectLst>
              </a:rPr>
              <a:t>   </a:t>
            </a:r>
            <a:r>
              <a:rPr lang="en-US" sz="2400" b="1" dirty="0" smtClean="0">
                <a:solidFill>
                  <a:srgbClr val="FFFF00"/>
                </a:solidFill>
                <a:effectLst>
                  <a:outerShdw blurRad="38100" dist="38100" dir="2700000" algn="tl">
                    <a:srgbClr val="000000">
                      <a:alpha val="43137"/>
                    </a:srgbClr>
                  </a:outerShdw>
                </a:effectLst>
              </a:rPr>
              <a:t>Jer. 50: 1 – 4    </a:t>
            </a:r>
            <a:r>
              <a:rPr lang="en-US" sz="2400" b="1" dirty="0" smtClean="0">
                <a:solidFill>
                  <a:srgbClr val="000000"/>
                </a:solidFill>
                <a:effectLst>
                  <a:outerShdw blurRad="38100" dist="38100" dir="2700000" algn="tl">
                    <a:srgbClr val="000000">
                      <a:alpha val="43137"/>
                    </a:srgbClr>
                  </a:outerShdw>
                </a:effectLst>
              </a:rPr>
              <a:t>Babylon falls</a:t>
            </a:r>
          </a:p>
          <a:p>
            <a:pPr>
              <a:buClr>
                <a:srgbClr val="0000FF"/>
              </a:buClr>
            </a:pPr>
            <a:endParaRPr lang="en-US" sz="2400" b="1" dirty="0" smtClean="0">
              <a:effectLst>
                <a:outerShdw blurRad="38100" dist="38100" dir="2700000" algn="tl">
                  <a:srgbClr val="000000">
                    <a:alpha val="43137"/>
                  </a:srgbClr>
                </a:outerShdw>
              </a:effectLst>
            </a:endParaRPr>
          </a:p>
          <a:p>
            <a:pPr>
              <a:buClr>
                <a:srgbClr val="0000FF"/>
              </a:buClr>
              <a:buFont typeface="Wingdings" pitchFamily="2" charset="2"/>
              <a:buChar char="q"/>
            </a:pPr>
            <a:r>
              <a:rPr lang="en-US" sz="2400" b="1" dirty="0" smtClean="0">
                <a:effectLst>
                  <a:outerShdw blurRad="38100" dist="38100" dir="2700000" algn="tl">
                    <a:srgbClr val="000000">
                      <a:alpha val="43137"/>
                    </a:srgbClr>
                  </a:outerShdw>
                </a:effectLst>
              </a:rPr>
              <a:t>   </a:t>
            </a:r>
            <a:r>
              <a:rPr lang="en-US" sz="2400" b="1" dirty="0" smtClean="0">
                <a:solidFill>
                  <a:srgbClr val="FFFF00"/>
                </a:solidFill>
                <a:effectLst>
                  <a:outerShdw blurRad="38100" dist="38100" dir="2700000" algn="tl">
                    <a:srgbClr val="000000">
                      <a:alpha val="43137"/>
                    </a:srgbClr>
                  </a:outerShdw>
                </a:effectLst>
              </a:rPr>
              <a:t>Jer. 50: 4 – 5   </a:t>
            </a:r>
            <a:r>
              <a:rPr lang="en-US" sz="2400" b="1" dirty="0" smtClean="0">
                <a:solidFill>
                  <a:srgbClr val="000000"/>
                </a:solidFill>
                <a:effectLst>
                  <a:outerShdw blurRad="38100" dist="38100" dir="2700000" algn="tl">
                    <a:srgbClr val="000000">
                      <a:alpha val="43137"/>
                    </a:srgbClr>
                  </a:outerShdw>
                </a:effectLst>
              </a:rPr>
              <a:t>the Way to Zion” ~ a perpetual covenant</a:t>
            </a:r>
          </a:p>
          <a:p>
            <a:pPr>
              <a:buClr>
                <a:srgbClr val="0000FF"/>
              </a:buClr>
            </a:pPr>
            <a:endParaRPr lang="en-US" sz="2400" b="1" dirty="0" smtClean="0">
              <a:effectLst>
                <a:outerShdw blurRad="38100" dist="38100" dir="2700000" algn="tl">
                  <a:srgbClr val="000000">
                    <a:alpha val="43137"/>
                  </a:srgbClr>
                </a:outerShdw>
              </a:effectLst>
            </a:endParaRPr>
          </a:p>
          <a:p>
            <a:pPr>
              <a:buClr>
                <a:srgbClr val="0000FF"/>
              </a:buClr>
              <a:buFont typeface="Wingdings" pitchFamily="2" charset="2"/>
              <a:buChar char="q"/>
            </a:pPr>
            <a:r>
              <a:rPr lang="en-US" sz="2400" b="1" dirty="0" smtClean="0">
                <a:effectLst>
                  <a:outerShdw blurRad="38100" dist="38100" dir="2700000" algn="tl">
                    <a:srgbClr val="000000">
                      <a:alpha val="43137"/>
                    </a:srgbClr>
                  </a:outerShdw>
                </a:effectLst>
              </a:rPr>
              <a:t>   </a:t>
            </a:r>
            <a:r>
              <a:rPr lang="en-US" sz="2400" b="1" dirty="0" smtClean="0">
                <a:solidFill>
                  <a:srgbClr val="FFFF00"/>
                </a:solidFill>
                <a:effectLst>
                  <a:outerShdw blurRad="38100" dist="38100" dir="2700000" algn="tl">
                    <a:srgbClr val="000000">
                      <a:alpha val="43137"/>
                    </a:srgbClr>
                  </a:outerShdw>
                </a:effectLst>
              </a:rPr>
              <a:t>Jer. 50: 20    </a:t>
            </a:r>
            <a:r>
              <a:rPr lang="en-US" sz="2400" b="1" dirty="0" smtClean="0">
                <a:solidFill>
                  <a:srgbClr val="000000"/>
                </a:solidFill>
                <a:effectLst>
                  <a:outerShdw blurRad="38100" dist="38100" dir="2700000" algn="tl">
                    <a:srgbClr val="000000">
                      <a:alpha val="43137"/>
                    </a:srgbClr>
                  </a:outerShdw>
                </a:effectLst>
              </a:rPr>
              <a:t>Iniquity of Israel &amp; Judah removed</a:t>
            </a:r>
          </a:p>
          <a:p>
            <a:pPr>
              <a:buClr>
                <a:srgbClr val="0000FF"/>
              </a:buClr>
            </a:pPr>
            <a:endParaRPr lang="en-US" sz="2400" b="1" dirty="0" smtClean="0">
              <a:effectLst>
                <a:outerShdw blurRad="38100" dist="38100" dir="2700000" algn="tl">
                  <a:srgbClr val="000000">
                    <a:alpha val="43137"/>
                  </a:srgbClr>
                </a:outerShdw>
              </a:effectLst>
            </a:endParaRPr>
          </a:p>
          <a:p>
            <a:pPr>
              <a:buClr>
                <a:srgbClr val="0000FF"/>
              </a:buClr>
              <a:buFont typeface="Wingdings" pitchFamily="2" charset="2"/>
              <a:buChar char="q"/>
            </a:pPr>
            <a:r>
              <a:rPr lang="en-US" sz="2400" b="1" dirty="0" smtClean="0">
                <a:effectLst>
                  <a:outerShdw blurRad="38100" dist="38100" dir="2700000" algn="tl">
                    <a:srgbClr val="000000">
                      <a:alpha val="43137"/>
                    </a:srgbClr>
                  </a:outerShdw>
                </a:effectLst>
              </a:rPr>
              <a:t>   </a:t>
            </a:r>
            <a:r>
              <a:rPr lang="en-US" sz="2400" b="1" dirty="0" smtClean="0">
                <a:solidFill>
                  <a:srgbClr val="FFFF00"/>
                </a:solidFill>
                <a:effectLst>
                  <a:outerShdw blurRad="38100" dist="38100" dir="2700000" algn="tl">
                    <a:srgbClr val="000000">
                      <a:alpha val="43137"/>
                    </a:srgbClr>
                  </a:outerShdw>
                </a:effectLst>
              </a:rPr>
              <a:t>Jer. 51: 6    </a:t>
            </a:r>
            <a:r>
              <a:rPr lang="en-US" sz="2400" b="1" dirty="0" smtClean="0">
                <a:solidFill>
                  <a:srgbClr val="000000"/>
                </a:solidFill>
                <a:effectLst>
                  <a:outerShdw blurRad="38100" dist="38100" dir="2700000" algn="tl">
                    <a:srgbClr val="000000">
                      <a:alpha val="43137"/>
                    </a:srgbClr>
                  </a:outerShdw>
                </a:effectLst>
              </a:rPr>
              <a:t>Flee out of Babylon!</a:t>
            </a:r>
          </a:p>
          <a:p>
            <a:pPr>
              <a:buClr>
                <a:srgbClr val="0000FF"/>
              </a:buClr>
            </a:pPr>
            <a:endParaRPr lang="en-US" sz="2400" b="1" dirty="0" smtClean="0">
              <a:effectLst>
                <a:outerShdw blurRad="38100" dist="38100" dir="2700000" algn="tl">
                  <a:srgbClr val="000000">
                    <a:alpha val="43137"/>
                  </a:srgbClr>
                </a:outerShdw>
              </a:effectLst>
            </a:endParaRPr>
          </a:p>
          <a:p>
            <a:pPr>
              <a:buClr>
                <a:srgbClr val="0000FF"/>
              </a:buClr>
              <a:buFont typeface="Wingdings" pitchFamily="2" charset="2"/>
              <a:buChar char="q"/>
            </a:pPr>
            <a:r>
              <a:rPr lang="en-US" sz="2400" b="1" dirty="0" smtClean="0">
                <a:effectLst>
                  <a:outerShdw blurRad="38100" dist="38100" dir="2700000" algn="tl">
                    <a:srgbClr val="000000">
                      <a:alpha val="43137"/>
                    </a:srgbClr>
                  </a:outerShdw>
                </a:effectLst>
              </a:rPr>
              <a:t>   </a:t>
            </a:r>
            <a:r>
              <a:rPr lang="en-US" sz="2400" b="1" dirty="0" smtClean="0">
                <a:solidFill>
                  <a:srgbClr val="FFFF00"/>
                </a:solidFill>
                <a:effectLst>
                  <a:outerShdw blurRad="38100" dist="38100" dir="2700000" algn="tl">
                    <a:srgbClr val="000000">
                      <a:alpha val="43137"/>
                    </a:srgbClr>
                  </a:outerShdw>
                </a:effectLst>
              </a:rPr>
              <a:t>Jer. 51: 19, 20    </a:t>
            </a:r>
            <a:r>
              <a:rPr lang="en-US" sz="2400" b="1" dirty="0" smtClean="0">
                <a:solidFill>
                  <a:srgbClr val="000000"/>
                </a:solidFill>
                <a:effectLst>
                  <a:outerShdw blurRad="38100" dist="38100" dir="2700000" algn="tl">
                    <a:srgbClr val="000000">
                      <a:alpha val="43137"/>
                    </a:srgbClr>
                  </a:outerShdw>
                </a:effectLst>
              </a:rPr>
              <a:t>Israel is “my battle axe”  </a:t>
            </a:r>
            <a:r>
              <a:rPr lang="en-US" sz="2400" b="1" dirty="0" smtClean="0">
                <a:effectLst>
                  <a:outerShdw blurRad="38100" dist="38100" dir="2700000" algn="tl">
                    <a:srgbClr val="000000">
                      <a:alpha val="43137"/>
                    </a:srgbClr>
                  </a:outerShdw>
                </a:effectLst>
              </a:rPr>
              <a:t>(Zech. 12: 6)    </a:t>
            </a:r>
            <a:endParaRPr lang="en-CA" sz="2400" b="1" dirty="0">
              <a:effectLst>
                <a:outerShdw blurRad="38100" dist="38100" dir="2700000" algn="tl">
                  <a:srgbClr val="000000">
                    <a:alpha val="43137"/>
                  </a:srgbClr>
                </a:outerShdw>
              </a:effectLst>
            </a:endParaRPr>
          </a:p>
        </p:txBody>
      </p:sp>
      <p:sp>
        <p:nvSpPr>
          <p:cNvPr id="11" name="Text Box 2"/>
          <p:cNvSpPr txBox="1">
            <a:spLocks noChangeArrowheads="1"/>
          </p:cNvSpPr>
          <p:nvPr/>
        </p:nvSpPr>
        <p:spPr bwMode="auto">
          <a:xfrm>
            <a:off x="218661" y="1875183"/>
            <a:ext cx="8796129" cy="400110"/>
          </a:xfrm>
          <a:prstGeom prst="rect">
            <a:avLst/>
          </a:prstGeom>
          <a:gradFill rotWithShape="1">
            <a:gsLst>
              <a:gs pos="0">
                <a:schemeClr val="bg2"/>
              </a:gs>
              <a:gs pos="50000">
                <a:schemeClr val="bg2">
                  <a:gamma/>
                  <a:tint val="0"/>
                  <a:invGamma/>
                </a:schemeClr>
              </a:gs>
              <a:gs pos="100000">
                <a:schemeClr val="bg2"/>
              </a:gs>
            </a:gsLst>
            <a:lin ang="5400000" scaled="1"/>
          </a:gradFill>
          <a:ln w="9525">
            <a:noFill/>
            <a:miter lim="800000"/>
            <a:headEnd/>
            <a:tailEnd/>
          </a:ln>
          <a:effectLst/>
        </p:spPr>
        <p:txBody>
          <a:bodyPr wrap="square">
            <a:spAutoFit/>
          </a:bodyPr>
          <a:lstStyle/>
          <a:p>
            <a:pPr>
              <a:spcBef>
                <a:spcPct val="50000"/>
              </a:spcBef>
              <a:defRPr/>
            </a:pPr>
            <a:r>
              <a:rPr lang="en-US" sz="2000" b="1" dirty="0" smtClean="0">
                <a:solidFill>
                  <a:srgbClr val="3333FF"/>
                </a:solidFill>
                <a:effectLst>
                  <a:outerShdw blurRad="38100" dist="38100" dir="2700000" algn="tl">
                    <a:srgbClr val="FFFFFF"/>
                  </a:outerShdw>
                </a:effectLst>
              </a:rPr>
              <a:t>Jer. 1:1                                                        50:1                       52:1       51:64   </a:t>
            </a:r>
            <a:endParaRPr lang="en-US" sz="2000" b="1" dirty="0">
              <a:solidFill>
                <a:schemeClr val="accent1"/>
              </a:solidFill>
              <a:effectLst>
                <a:outerShdw blurRad="38100" dist="38100" dir="2700000" algn="tl">
                  <a:srgbClr val="FFFFFF"/>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wipe(left)">
                                      <p:cBhvr>
                                        <p:cTn id="7" dur="1000"/>
                                        <p:tgtEl>
                                          <p:spTgt spid="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4" end="4"/>
                                            </p:txEl>
                                          </p:spTgt>
                                        </p:tgtEl>
                                        <p:attrNameLst>
                                          <p:attrName>style.visibility</p:attrName>
                                        </p:attrNameLst>
                                      </p:cBhvr>
                                      <p:to>
                                        <p:strVal val="visible"/>
                                      </p:to>
                                    </p:set>
                                    <p:animEffect transition="in" filter="wipe(left)">
                                      <p:cBhvr>
                                        <p:cTn id="12" dur="1000"/>
                                        <p:tgtEl>
                                          <p:spTgt spid="9">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6" end="6"/>
                                            </p:txEl>
                                          </p:spTgt>
                                        </p:tgtEl>
                                        <p:attrNameLst>
                                          <p:attrName>style.visibility</p:attrName>
                                        </p:attrNameLst>
                                      </p:cBhvr>
                                      <p:to>
                                        <p:strVal val="visible"/>
                                      </p:to>
                                    </p:set>
                                    <p:animEffect transition="in" filter="wipe(left)">
                                      <p:cBhvr>
                                        <p:cTn id="17" dur="1000"/>
                                        <p:tgtEl>
                                          <p:spTgt spid="9">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xEl>
                                              <p:pRg st="8" end="8"/>
                                            </p:txEl>
                                          </p:spTgt>
                                        </p:tgtEl>
                                        <p:attrNameLst>
                                          <p:attrName>style.visibility</p:attrName>
                                        </p:attrNameLst>
                                      </p:cBhvr>
                                      <p:to>
                                        <p:strVal val="visible"/>
                                      </p:to>
                                    </p:set>
                                    <p:animEffect transition="in" filter="wipe(left)">
                                      <p:cBhvr>
                                        <p:cTn id="22" dur="10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12" name="Rectangle 11"/>
          <p:cNvSpPr/>
          <p:nvPr/>
        </p:nvSpPr>
        <p:spPr>
          <a:xfrm>
            <a:off x="381000" y="1524000"/>
            <a:ext cx="5715000" cy="4693593"/>
          </a:xfrm>
          <a:prstGeom prst="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scene3d>
            <a:camera prst="orthographicFront"/>
            <a:lightRig rig="threePt" dir="t"/>
          </a:scene3d>
          <a:sp3d>
            <a:bevelT w="165100" prst="coolSlant"/>
          </a:sp3d>
        </p:spPr>
        <p:style>
          <a:lnRef idx="0">
            <a:scrgbClr r="0" g="0" b="0"/>
          </a:lnRef>
          <a:fillRef idx="1002">
            <a:schemeClr val="dk2"/>
          </a:fillRef>
          <a:effectRef idx="0">
            <a:scrgbClr r="0" g="0" b="0"/>
          </a:effectRef>
          <a:fontRef idx="major"/>
        </p:style>
        <p:txBody>
          <a:bodyPr wrap="square">
            <a:spAutoFit/>
          </a:bodyPr>
          <a:lstStyle/>
          <a:p>
            <a:r>
              <a:rPr lang="en-US" sz="2300" b="1" dirty="0" smtClean="0">
                <a:solidFill>
                  <a:srgbClr val="FFFF00"/>
                </a:solidFill>
                <a:effectLst>
                  <a:outerShdw blurRad="38100" dist="38100" dir="2700000" algn="tl">
                    <a:srgbClr val="000000">
                      <a:alpha val="43137"/>
                    </a:srgbClr>
                  </a:outerShdw>
                </a:effectLst>
              </a:rPr>
              <a:t>Jer.   20: 4   </a:t>
            </a:r>
            <a:r>
              <a:rPr lang="en-US" sz="2300" dirty="0" smtClean="0">
                <a:effectLst>
                  <a:outerShdw blurRad="38100" dist="38100" dir="2700000" algn="tl">
                    <a:srgbClr val="000000">
                      <a:alpha val="43137"/>
                    </a:srgbClr>
                  </a:outerShdw>
                </a:effectLst>
              </a:rPr>
              <a:t>For thus </a:t>
            </a:r>
            <a:r>
              <a:rPr lang="en-US" sz="2300" dirty="0" err="1" smtClean="0">
                <a:effectLst>
                  <a:outerShdw blurRad="38100" dist="38100" dir="2700000" algn="tl">
                    <a:srgbClr val="000000">
                      <a:alpha val="43137"/>
                    </a:srgbClr>
                  </a:outerShdw>
                </a:effectLst>
              </a:rPr>
              <a:t>saith</a:t>
            </a:r>
            <a:r>
              <a:rPr lang="en-US" sz="2300" dirty="0" smtClean="0">
                <a:effectLst>
                  <a:outerShdw blurRad="38100" dist="38100" dir="2700000" algn="tl">
                    <a:srgbClr val="000000">
                      <a:alpha val="43137"/>
                    </a:srgbClr>
                  </a:outerShdw>
                </a:effectLst>
              </a:rPr>
              <a:t> the LORD… and I will give </a:t>
            </a:r>
            <a:r>
              <a:rPr lang="en-US" sz="2300" dirty="0" smtClean="0">
                <a:solidFill>
                  <a:srgbClr val="00F0EA"/>
                </a:solidFill>
                <a:effectLst>
                  <a:outerShdw blurRad="38100" dist="38100" dir="2700000" algn="tl">
                    <a:srgbClr val="000000">
                      <a:alpha val="43137"/>
                    </a:srgbClr>
                  </a:outerShdw>
                </a:effectLst>
              </a:rPr>
              <a:t>all Judah </a:t>
            </a:r>
            <a:r>
              <a:rPr lang="en-US" sz="2300" dirty="0" smtClean="0">
                <a:effectLst>
                  <a:outerShdw blurRad="38100" dist="38100" dir="2700000" algn="tl">
                    <a:srgbClr val="000000">
                      <a:alpha val="43137"/>
                    </a:srgbClr>
                  </a:outerShdw>
                </a:effectLst>
              </a:rPr>
              <a:t>into the hand of the king of Babylon, and he shall </a:t>
            </a:r>
            <a:r>
              <a:rPr lang="en-US" sz="2300" u="sng" dirty="0" smtClean="0">
                <a:effectLst>
                  <a:outerShdw blurRad="38100" dist="38100" dir="2700000" algn="tl">
                    <a:srgbClr val="000000">
                      <a:alpha val="43137"/>
                    </a:srgbClr>
                  </a:outerShdw>
                </a:effectLst>
              </a:rPr>
              <a:t>carry them captive into Babylon</a:t>
            </a:r>
            <a:r>
              <a:rPr lang="en-US" sz="2300" dirty="0" smtClean="0">
                <a:effectLst>
                  <a:outerShdw blurRad="38100" dist="38100" dir="2700000" algn="tl">
                    <a:srgbClr val="000000">
                      <a:alpha val="43137"/>
                    </a:srgbClr>
                  </a:outerShdw>
                </a:effectLst>
              </a:rPr>
              <a:t>, and shall slay them with the sword. </a:t>
            </a:r>
          </a:p>
          <a:p>
            <a:endParaRPr lang="en-US" sz="2300" i="1" dirty="0" smtClean="0">
              <a:effectLst>
                <a:outerShdw blurRad="38100" dist="38100" dir="2700000" algn="tl">
                  <a:srgbClr val="000000">
                    <a:alpha val="43137"/>
                  </a:srgbClr>
                </a:outerShdw>
              </a:effectLst>
            </a:endParaRPr>
          </a:p>
          <a:p>
            <a:r>
              <a:rPr lang="en-US" sz="2300" b="1" dirty="0" smtClean="0">
                <a:solidFill>
                  <a:srgbClr val="FFFF00"/>
                </a:solidFill>
                <a:effectLst>
                  <a:outerShdw blurRad="38100" dist="38100" dir="2700000" algn="tl">
                    <a:srgbClr val="000000">
                      <a:alpha val="43137"/>
                    </a:srgbClr>
                  </a:outerShdw>
                </a:effectLst>
              </a:rPr>
              <a:t>Jer. 20: 5   </a:t>
            </a:r>
            <a:r>
              <a:rPr lang="en-US" sz="2300" dirty="0" smtClean="0">
                <a:effectLst>
                  <a:outerShdw blurRad="38100" dist="38100" dir="2700000" algn="tl">
                    <a:srgbClr val="000000">
                      <a:alpha val="43137"/>
                    </a:srgbClr>
                  </a:outerShdw>
                </a:effectLst>
              </a:rPr>
              <a:t>Moreover I will deliver all the strength of this city, and all the </a:t>
            </a:r>
            <a:r>
              <a:rPr lang="en-US" sz="2300" dirty="0" err="1" smtClean="0">
                <a:effectLst>
                  <a:outerShdw blurRad="38100" dist="38100" dir="2700000" algn="tl">
                    <a:srgbClr val="000000">
                      <a:alpha val="43137"/>
                    </a:srgbClr>
                  </a:outerShdw>
                </a:effectLst>
              </a:rPr>
              <a:t>labours</a:t>
            </a:r>
            <a:r>
              <a:rPr lang="en-US" sz="2300" dirty="0" smtClean="0">
                <a:effectLst>
                  <a:outerShdw blurRad="38100" dist="38100" dir="2700000" algn="tl">
                    <a:srgbClr val="000000">
                      <a:alpha val="43137"/>
                    </a:srgbClr>
                  </a:outerShdw>
                </a:effectLst>
              </a:rPr>
              <a:t> thereof, and all the </a:t>
            </a:r>
            <a:r>
              <a:rPr lang="en-US" sz="2300" dirty="0" smtClean="0">
                <a:solidFill>
                  <a:srgbClr val="00F0EA"/>
                </a:solidFill>
                <a:effectLst>
                  <a:outerShdw blurRad="38100" dist="38100" dir="2700000" algn="tl">
                    <a:srgbClr val="000000">
                      <a:alpha val="43137"/>
                    </a:srgbClr>
                  </a:outerShdw>
                </a:effectLst>
              </a:rPr>
              <a:t>precious things </a:t>
            </a:r>
            <a:r>
              <a:rPr lang="en-US" sz="2300" dirty="0" smtClean="0">
                <a:effectLst>
                  <a:outerShdw blurRad="38100" dist="38100" dir="2700000" algn="tl">
                    <a:srgbClr val="000000">
                      <a:alpha val="43137"/>
                    </a:srgbClr>
                  </a:outerShdw>
                </a:effectLst>
              </a:rPr>
              <a:t>thereof, and all the </a:t>
            </a:r>
            <a:r>
              <a:rPr lang="en-US" sz="2300" dirty="0" smtClean="0">
                <a:solidFill>
                  <a:srgbClr val="00F0EA"/>
                </a:solidFill>
                <a:effectLst>
                  <a:outerShdw blurRad="38100" dist="38100" dir="2700000" algn="tl">
                    <a:srgbClr val="000000">
                      <a:alpha val="43137"/>
                    </a:srgbClr>
                  </a:outerShdw>
                </a:effectLst>
              </a:rPr>
              <a:t>treasures</a:t>
            </a:r>
            <a:r>
              <a:rPr lang="en-US" sz="2300" dirty="0" smtClean="0">
                <a:effectLst>
                  <a:outerShdw blurRad="38100" dist="38100" dir="2700000" algn="tl">
                    <a:srgbClr val="000000">
                      <a:alpha val="43137"/>
                    </a:srgbClr>
                  </a:outerShdw>
                </a:effectLst>
              </a:rPr>
              <a:t> of the kings of Judah will I give into the hand of their enemies, which shall spoil them, and take them, and carry them to Babylon. </a:t>
            </a:r>
          </a:p>
        </p:txBody>
      </p:sp>
      <p:grpSp>
        <p:nvGrpSpPr>
          <p:cNvPr id="11" name="Group 10"/>
          <p:cNvGrpSpPr/>
          <p:nvPr/>
        </p:nvGrpSpPr>
        <p:grpSpPr>
          <a:xfrm>
            <a:off x="6324600" y="3886200"/>
            <a:ext cx="2819400" cy="2057400"/>
            <a:chOff x="6324600" y="3886200"/>
            <a:chExt cx="2819400" cy="2057400"/>
          </a:xfrm>
        </p:grpSpPr>
        <p:sp>
          <p:nvSpPr>
            <p:cNvPr id="15" name="Rectangular Callout 14"/>
            <p:cNvSpPr/>
            <p:nvPr/>
          </p:nvSpPr>
          <p:spPr>
            <a:xfrm>
              <a:off x="6477000" y="3886200"/>
              <a:ext cx="2133600" cy="1524000"/>
            </a:xfrm>
            <a:prstGeom prst="wedgeRectCallout">
              <a:avLst>
                <a:gd name="adj1" fmla="val -74851"/>
                <a:gd name="adj2" fmla="val -5000"/>
              </a:avLst>
            </a:prstGeom>
            <a:solidFill>
              <a:schemeClr val="accent1">
                <a:lumMod val="10000"/>
                <a:lumOff val="90000"/>
                <a:alpha val="97000"/>
              </a:schemeClr>
            </a:solidFill>
            <a:effectLst>
              <a:outerShdw blurRad="50800" dist="50800" dir="5400000" algn="ctr" rotWithShape="0">
                <a:schemeClr val="bg2">
                  <a:lumMod val="90000"/>
                  <a:lumOff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lvl="0" algn="ctr"/>
              <a:r>
                <a:rPr lang="en-US" sz="2400" b="1" dirty="0" smtClean="0">
                  <a:solidFill>
                    <a:srgbClr val="000000"/>
                  </a:solidFill>
                  <a:effectLst>
                    <a:outerShdw blurRad="38100" dist="38100" dir="2700000" algn="tl">
                      <a:srgbClr val="000000">
                        <a:alpha val="43137"/>
                      </a:srgbClr>
                    </a:outerShdw>
                  </a:effectLst>
                  <a:latin typeface="Arial Black" pitchFamily="34" charset="0"/>
                </a:rPr>
                <a:t>Vessels</a:t>
              </a:r>
              <a:endParaRPr lang="en-CA" sz="2400" b="1" dirty="0">
                <a:solidFill>
                  <a:srgbClr val="000000"/>
                </a:solidFill>
                <a:effectLst>
                  <a:outerShdw blurRad="38100" dist="38100" dir="2700000" algn="tl">
                    <a:srgbClr val="000000">
                      <a:alpha val="43137"/>
                    </a:srgbClr>
                  </a:outerShdw>
                </a:effectLst>
                <a:latin typeface="Arial Black" pitchFamily="34" charset="0"/>
              </a:endParaRPr>
            </a:p>
          </p:txBody>
        </p:sp>
        <p:grpSp>
          <p:nvGrpSpPr>
            <p:cNvPr id="17" name="Group 16"/>
            <p:cNvGrpSpPr/>
            <p:nvPr/>
          </p:nvGrpSpPr>
          <p:grpSpPr>
            <a:xfrm>
              <a:off x="6324600" y="4267200"/>
              <a:ext cx="2819400" cy="1676400"/>
              <a:chOff x="5943600" y="4191000"/>
              <a:chExt cx="2758062" cy="1600200"/>
            </a:xfrm>
          </p:grpSpPr>
          <p:pic>
            <p:nvPicPr>
              <p:cNvPr id="3076" name="Picture 4" descr="http://www.hredeemer.org/images/pictures/o-sanctuary-vessels-collage.gif"/>
              <p:cNvPicPr>
                <a:picLocks noChangeAspect="1" noChangeArrowheads="1"/>
              </p:cNvPicPr>
              <p:nvPr/>
            </p:nvPicPr>
            <p:blipFill>
              <a:blip r:embed="rId3">
                <a:clrChange>
                  <a:clrFrom>
                    <a:srgbClr val="FFCCCC"/>
                  </a:clrFrom>
                  <a:clrTo>
                    <a:srgbClr val="FFCCCC">
                      <a:alpha val="0"/>
                    </a:srgbClr>
                  </a:clrTo>
                </a:clrChange>
                <a:lum bright="-10000" contrast="20000"/>
              </a:blip>
              <a:srcRect/>
              <a:stretch>
                <a:fillRect/>
              </a:stretch>
            </p:blipFill>
            <p:spPr bwMode="auto">
              <a:xfrm>
                <a:off x="6019800" y="4572000"/>
                <a:ext cx="2681862" cy="1219200"/>
              </a:xfrm>
              <a:prstGeom prst="rect">
                <a:avLst/>
              </a:prstGeom>
              <a:ln>
                <a:noFill/>
              </a:ln>
              <a:effectLst>
                <a:softEdge rad="112500"/>
              </a:effectLst>
            </p:spPr>
          </p:pic>
          <p:pic>
            <p:nvPicPr>
              <p:cNvPr id="3078" name="Picture 6" descr="http://www.mckaychurchgoods.com/A113G.JPG"/>
              <p:cNvPicPr>
                <a:picLocks noChangeAspect="1" noChangeArrowheads="1"/>
              </p:cNvPicPr>
              <p:nvPr/>
            </p:nvPicPr>
            <p:blipFill>
              <a:blip r:embed="rId4">
                <a:lum bright="-10000" contrast="20000"/>
              </a:blip>
              <a:srcRect b="20000"/>
              <a:stretch>
                <a:fillRect/>
              </a:stretch>
            </p:blipFill>
            <p:spPr bwMode="auto">
              <a:xfrm>
                <a:off x="5943600" y="4191000"/>
                <a:ext cx="1552706" cy="1066800"/>
              </a:xfrm>
              <a:prstGeom prst="ellipse">
                <a:avLst/>
              </a:prstGeom>
              <a:ln>
                <a:noFill/>
              </a:ln>
              <a:effectLst>
                <a:softEdge rad="112500"/>
              </a:effectLst>
            </p:spPr>
          </p:pic>
        </p:grpSp>
      </p:grpSp>
      <p:grpSp>
        <p:nvGrpSpPr>
          <p:cNvPr id="10" name="Group 9"/>
          <p:cNvGrpSpPr/>
          <p:nvPr/>
        </p:nvGrpSpPr>
        <p:grpSpPr>
          <a:xfrm>
            <a:off x="6400800" y="1219200"/>
            <a:ext cx="2590799" cy="1752600"/>
            <a:chOff x="6400800" y="1219200"/>
            <a:chExt cx="2590799" cy="1752600"/>
          </a:xfrm>
        </p:grpSpPr>
        <p:sp>
          <p:nvSpPr>
            <p:cNvPr id="13" name="Rectangular Callout 12"/>
            <p:cNvSpPr/>
            <p:nvPr/>
          </p:nvSpPr>
          <p:spPr>
            <a:xfrm>
              <a:off x="6400800" y="1219200"/>
              <a:ext cx="2133600" cy="1524000"/>
            </a:xfrm>
            <a:prstGeom prst="wedgeRectCallout">
              <a:avLst>
                <a:gd name="adj1" fmla="val -96279"/>
                <a:gd name="adj2" fmla="val 35000"/>
              </a:avLst>
            </a:prstGeom>
            <a:solidFill>
              <a:schemeClr val="accent1">
                <a:lumMod val="10000"/>
                <a:lumOff val="90000"/>
                <a:alpha val="97000"/>
              </a:schemeClr>
            </a:solidFill>
            <a:effectLst>
              <a:outerShdw blurRad="50800" dist="50800" dir="5400000" algn="ctr" rotWithShape="0">
                <a:schemeClr val="bg2">
                  <a:lumMod val="75000"/>
                  <a:lumOff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b="1" dirty="0" smtClean="0">
                  <a:solidFill>
                    <a:srgbClr val="0000CC"/>
                  </a:solidFill>
                  <a:effectLst>
                    <a:outerShdw blurRad="38100" dist="38100" dir="2700000" algn="tl">
                      <a:srgbClr val="000000">
                        <a:alpha val="43137"/>
                      </a:srgbClr>
                    </a:outerShdw>
                  </a:effectLst>
                  <a:latin typeface="Arial Black" pitchFamily="34" charset="0"/>
                </a:rPr>
                <a:t>People</a:t>
              </a:r>
              <a:endParaRPr lang="en-CA" sz="2400" b="1" dirty="0">
                <a:solidFill>
                  <a:srgbClr val="0000CC"/>
                </a:solidFill>
                <a:effectLst>
                  <a:outerShdw blurRad="38100" dist="38100" dir="2700000" algn="tl">
                    <a:srgbClr val="000000">
                      <a:alpha val="43137"/>
                    </a:srgbClr>
                  </a:outerShdw>
                </a:effectLst>
                <a:latin typeface="Arial Black" pitchFamily="34" charset="0"/>
              </a:endParaRPr>
            </a:p>
          </p:txBody>
        </p:sp>
        <p:pic>
          <p:nvPicPr>
            <p:cNvPr id="3079" name="Picture 7"/>
            <p:cNvPicPr>
              <a:picLocks noChangeAspect="1" noChangeArrowheads="1"/>
            </p:cNvPicPr>
            <p:nvPr/>
          </p:nvPicPr>
          <p:blipFill>
            <a:blip r:embed="rId5">
              <a:lum contrast="30000"/>
            </a:blip>
            <a:srcRect/>
            <a:stretch>
              <a:fillRect/>
            </a:stretch>
          </p:blipFill>
          <p:spPr bwMode="auto">
            <a:xfrm>
              <a:off x="6477000" y="1600200"/>
              <a:ext cx="2514599" cy="1371600"/>
            </a:xfrm>
            <a:prstGeom prst="rect">
              <a:avLst/>
            </a:prstGeom>
            <a:ln>
              <a:noFill/>
            </a:ln>
            <a:effectLst>
              <a:softEdge rad="112500"/>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fade">
                                      <p:cBhvr>
                                        <p:cTn id="7" dur="1000"/>
                                        <p:tgtEl>
                                          <p:spTgt spid="1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12" name="Rectangle 11"/>
          <p:cNvSpPr/>
          <p:nvPr/>
        </p:nvSpPr>
        <p:spPr>
          <a:xfrm>
            <a:off x="285749" y="1047750"/>
            <a:ext cx="5715000" cy="5478423"/>
          </a:xfrm>
          <a:prstGeom prst="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a:outerShdw blurRad="50800" dist="38100" algn="l" rotWithShape="0">
              <a:prstClr val="black">
                <a:alpha val="40000"/>
              </a:prstClr>
            </a:outerShdw>
          </a:effectLst>
          <a:scene3d>
            <a:camera prst="orthographicFront"/>
            <a:lightRig rig="threePt" dir="t"/>
          </a:scene3d>
          <a:sp3d>
            <a:bevelT w="165100" prst="coolSlant"/>
          </a:sp3d>
        </p:spPr>
        <p:style>
          <a:lnRef idx="0">
            <a:scrgbClr r="0" g="0" b="0"/>
          </a:lnRef>
          <a:fillRef idx="1002">
            <a:schemeClr val="dk2"/>
          </a:fillRef>
          <a:effectRef idx="0">
            <a:scrgbClr r="0" g="0" b="0"/>
          </a:effectRef>
          <a:fontRef idx="major"/>
        </p:style>
        <p:txBody>
          <a:bodyPr wrap="square">
            <a:spAutoFit/>
          </a:bodyPr>
          <a:lstStyle/>
          <a:p>
            <a:endParaRPr lang="en-US" sz="2300" b="1" dirty="0" smtClean="0">
              <a:solidFill>
                <a:srgbClr val="00F0EA"/>
              </a:solidFill>
              <a:effectLst>
                <a:outerShdw blurRad="38100" dist="38100" dir="2700000" algn="tl">
                  <a:srgbClr val="000000">
                    <a:alpha val="43137"/>
                  </a:srgbClr>
                </a:outerShdw>
              </a:effectLst>
            </a:endParaRPr>
          </a:p>
          <a:p>
            <a:r>
              <a:rPr lang="en-US" sz="2800" b="1" dirty="0" smtClean="0">
                <a:solidFill>
                  <a:srgbClr val="00F0EA"/>
                </a:solidFill>
                <a:effectLst>
                  <a:outerShdw blurRad="38100" dist="38100" dir="2700000" algn="tl">
                    <a:srgbClr val="000000">
                      <a:alpha val="43137"/>
                    </a:srgbClr>
                  </a:outerShdw>
                </a:effectLst>
              </a:rPr>
              <a:t>Jer</a:t>
            </a:r>
            <a:r>
              <a:rPr lang="en-US" sz="2300" b="1" dirty="0" smtClean="0">
                <a:solidFill>
                  <a:srgbClr val="00F0EA"/>
                </a:solidFill>
                <a:effectLst>
                  <a:outerShdw blurRad="38100" dist="38100" dir="2700000" algn="tl">
                    <a:srgbClr val="000000">
                      <a:alpha val="43137"/>
                    </a:srgbClr>
                  </a:outerShdw>
                </a:effectLst>
              </a:rPr>
              <a:t>.   27: 16 – 22  </a:t>
            </a:r>
          </a:p>
          <a:p>
            <a:endParaRPr lang="en-US" sz="2300" b="1" dirty="0" smtClean="0">
              <a:solidFill>
                <a:srgbClr val="FFFF00"/>
              </a:solidFill>
              <a:effectLst>
                <a:outerShdw blurRad="38100" dist="38100" dir="2700000" algn="tl">
                  <a:srgbClr val="000000">
                    <a:alpha val="43137"/>
                  </a:srgbClr>
                </a:outerShdw>
              </a:effectLst>
            </a:endParaRPr>
          </a:p>
          <a:p>
            <a:r>
              <a:rPr lang="en-US" sz="2300" b="1" dirty="0" smtClean="0">
                <a:solidFill>
                  <a:srgbClr val="FFFF00"/>
                </a:solidFill>
                <a:effectLst>
                  <a:outerShdw blurRad="38100" dist="38100" dir="2700000" algn="tl">
                    <a:srgbClr val="000000">
                      <a:alpha val="43137"/>
                    </a:srgbClr>
                  </a:outerShdw>
                </a:effectLst>
              </a:rPr>
              <a:t>:21   </a:t>
            </a:r>
            <a:r>
              <a:rPr lang="en-US" sz="2300" b="1" dirty="0" smtClean="0">
                <a:effectLst>
                  <a:outerShdw blurRad="38100" dist="38100" dir="2700000" algn="tl">
                    <a:srgbClr val="000000">
                      <a:alpha val="43137"/>
                    </a:srgbClr>
                  </a:outerShdw>
                </a:effectLst>
              </a:rPr>
              <a:t>“Yea, thus </a:t>
            </a:r>
            <a:r>
              <a:rPr lang="en-US" sz="2300" b="1" dirty="0" err="1" smtClean="0">
                <a:effectLst>
                  <a:outerShdw blurRad="38100" dist="38100" dir="2700000" algn="tl">
                    <a:srgbClr val="000000">
                      <a:alpha val="43137"/>
                    </a:srgbClr>
                  </a:outerShdw>
                </a:effectLst>
              </a:rPr>
              <a:t>saith</a:t>
            </a:r>
            <a:r>
              <a:rPr lang="en-US" sz="2300" b="1" dirty="0" smtClean="0">
                <a:effectLst>
                  <a:outerShdw blurRad="38100" dist="38100" dir="2700000" algn="tl">
                    <a:srgbClr val="000000">
                      <a:alpha val="43137"/>
                    </a:srgbClr>
                  </a:outerShdw>
                </a:effectLst>
              </a:rPr>
              <a:t> the LORD of hosts, the God of Israel, concerning the </a:t>
            </a:r>
            <a:r>
              <a:rPr lang="en-US" sz="2300" b="1" dirty="0" smtClean="0">
                <a:solidFill>
                  <a:schemeClr val="accent1">
                    <a:lumMod val="50000"/>
                    <a:lumOff val="50000"/>
                  </a:schemeClr>
                </a:solidFill>
                <a:effectLst>
                  <a:outerShdw blurRad="38100" dist="38100" dir="2700000" algn="tl">
                    <a:srgbClr val="000000">
                      <a:alpha val="43137"/>
                    </a:srgbClr>
                  </a:outerShdw>
                </a:effectLst>
              </a:rPr>
              <a:t>vessels</a:t>
            </a:r>
            <a:r>
              <a:rPr lang="en-US" sz="2300" b="1" dirty="0" smtClean="0">
                <a:effectLst>
                  <a:outerShdw blurRad="38100" dist="38100" dir="2700000" algn="tl">
                    <a:srgbClr val="000000">
                      <a:alpha val="43137"/>
                    </a:srgbClr>
                  </a:outerShdw>
                </a:effectLst>
              </a:rPr>
              <a:t> that remain </a:t>
            </a:r>
            <a:r>
              <a:rPr lang="en-US" sz="2300" b="1" u="sng" dirty="0" smtClean="0">
                <a:effectLst>
                  <a:outerShdw blurRad="38100" dist="38100" dir="2700000" algn="tl">
                    <a:srgbClr val="000000">
                      <a:alpha val="43137"/>
                    </a:srgbClr>
                  </a:outerShdw>
                </a:effectLst>
              </a:rPr>
              <a:t>in the house </a:t>
            </a:r>
            <a:r>
              <a:rPr lang="en-US" sz="2300" b="1" dirty="0" smtClean="0">
                <a:effectLst>
                  <a:outerShdw blurRad="38100" dist="38100" dir="2700000" algn="tl">
                    <a:srgbClr val="000000">
                      <a:alpha val="43137"/>
                    </a:srgbClr>
                  </a:outerShdw>
                </a:effectLst>
              </a:rPr>
              <a:t>of the LORD, and in the house of the King of Judah and of Jerusalem;</a:t>
            </a:r>
          </a:p>
          <a:p>
            <a:endParaRPr lang="en-US" sz="2300" b="1" dirty="0" smtClean="0">
              <a:solidFill>
                <a:srgbClr val="FFFF00"/>
              </a:solidFill>
              <a:effectLst>
                <a:outerShdw blurRad="38100" dist="38100" dir="2700000" algn="tl">
                  <a:srgbClr val="000000">
                    <a:alpha val="43137"/>
                  </a:srgbClr>
                </a:outerShdw>
              </a:effectLst>
            </a:endParaRPr>
          </a:p>
          <a:p>
            <a:r>
              <a:rPr lang="en-US" sz="2300" b="1" dirty="0" smtClean="0">
                <a:solidFill>
                  <a:srgbClr val="FFFF00"/>
                </a:solidFill>
                <a:effectLst>
                  <a:outerShdw blurRad="38100" dist="38100" dir="2700000" algn="tl">
                    <a:srgbClr val="000000">
                      <a:alpha val="43137"/>
                    </a:srgbClr>
                  </a:outerShdw>
                </a:effectLst>
              </a:rPr>
              <a:t>:22   </a:t>
            </a:r>
            <a:r>
              <a:rPr lang="en-US" sz="2300" b="1" dirty="0" smtClean="0">
                <a:effectLst>
                  <a:outerShdw blurRad="38100" dist="38100" dir="2700000" algn="tl">
                    <a:srgbClr val="000000">
                      <a:alpha val="43137"/>
                    </a:srgbClr>
                  </a:outerShdw>
                </a:effectLst>
              </a:rPr>
              <a:t>They shall be carried to Babylon, and </a:t>
            </a:r>
            <a:r>
              <a:rPr lang="en-US" sz="2300" b="1" u="sng" dirty="0" smtClean="0">
                <a:effectLst>
                  <a:outerShdw blurRad="38100" dist="38100" dir="2700000" algn="tl">
                    <a:srgbClr val="000000">
                      <a:alpha val="43137"/>
                    </a:srgbClr>
                  </a:outerShdw>
                </a:effectLst>
              </a:rPr>
              <a:t>there shall they be until the day that I visit them</a:t>
            </a:r>
            <a:r>
              <a:rPr lang="en-US" sz="2300" b="1" dirty="0" smtClean="0">
                <a:effectLst>
                  <a:outerShdw blurRad="38100" dist="38100" dir="2700000" algn="tl">
                    <a:srgbClr val="000000">
                      <a:alpha val="43137"/>
                    </a:srgbClr>
                  </a:outerShdw>
                </a:effectLst>
              </a:rPr>
              <a:t> </a:t>
            </a:r>
            <a:r>
              <a:rPr lang="en-US" sz="2300" b="1" dirty="0" err="1" smtClean="0">
                <a:effectLst>
                  <a:outerShdw blurRad="38100" dist="38100" dir="2700000" algn="tl">
                    <a:srgbClr val="000000">
                      <a:alpha val="43137"/>
                    </a:srgbClr>
                  </a:outerShdw>
                </a:effectLst>
              </a:rPr>
              <a:t>saith</a:t>
            </a:r>
            <a:r>
              <a:rPr lang="en-US" sz="2300" b="1" dirty="0" smtClean="0">
                <a:effectLst>
                  <a:outerShdw blurRad="38100" dist="38100" dir="2700000" algn="tl">
                    <a:srgbClr val="000000">
                      <a:alpha val="43137"/>
                    </a:srgbClr>
                  </a:outerShdw>
                </a:effectLst>
              </a:rPr>
              <a:t> the LORD; then will I bring them up, </a:t>
            </a:r>
            <a:r>
              <a:rPr lang="en-US" sz="2300" b="1" dirty="0" smtClean="0">
                <a:solidFill>
                  <a:schemeClr val="accent2">
                    <a:lumMod val="60000"/>
                    <a:lumOff val="40000"/>
                  </a:schemeClr>
                </a:solidFill>
                <a:effectLst>
                  <a:outerShdw blurRad="38100" dist="38100" dir="2700000" algn="tl">
                    <a:srgbClr val="000000">
                      <a:alpha val="43137"/>
                    </a:srgbClr>
                  </a:outerShdw>
                </a:effectLst>
              </a:rPr>
              <a:t>and  restore them </a:t>
            </a:r>
            <a:r>
              <a:rPr lang="en-US" sz="2300" b="1" dirty="0" smtClean="0">
                <a:effectLst>
                  <a:outerShdw blurRad="38100" dist="38100" dir="2700000" algn="tl">
                    <a:srgbClr val="000000">
                      <a:alpha val="43137"/>
                    </a:srgbClr>
                  </a:outerShdw>
                </a:effectLst>
              </a:rPr>
              <a:t>to this place.”</a:t>
            </a:r>
            <a:r>
              <a:rPr lang="en-US" sz="2300" dirty="0" smtClean="0">
                <a:effectLst>
                  <a:outerShdw blurRad="38100" dist="38100" dir="2700000" algn="tl">
                    <a:srgbClr val="000000">
                      <a:alpha val="43137"/>
                    </a:srgbClr>
                  </a:outerShdw>
                </a:effectLst>
              </a:rPr>
              <a:t> </a:t>
            </a:r>
          </a:p>
          <a:p>
            <a:endParaRPr lang="en-US" sz="2300" i="1" dirty="0" smtClean="0">
              <a:effectLst>
                <a:outerShdw blurRad="38100" dist="38100" dir="2700000" algn="tl">
                  <a:srgbClr val="000000">
                    <a:alpha val="43137"/>
                  </a:srgbClr>
                </a:outerShdw>
              </a:effectLst>
            </a:endParaRPr>
          </a:p>
        </p:txBody>
      </p:sp>
      <p:grpSp>
        <p:nvGrpSpPr>
          <p:cNvPr id="14" name="Group 13"/>
          <p:cNvGrpSpPr/>
          <p:nvPr/>
        </p:nvGrpSpPr>
        <p:grpSpPr>
          <a:xfrm>
            <a:off x="6400800" y="3886200"/>
            <a:ext cx="2743200" cy="2133600"/>
            <a:chOff x="6400800" y="3886200"/>
            <a:chExt cx="2743200" cy="2133600"/>
          </a:xfrm>
        </p:grpSpPr>
        <p:sp>
          <p:nvSpPr>
            <p:cNvPr id="15" name="Rectangular Callout 14"/>
            <p:cNvSpPr/>
            <p:nvPr/>
          </p:nvSpPr>
          <p:spPr>
            <a:xfrm>
              <a:off x="6477000" y="3886200"/>
              <a:ext cx="2133600" cy="1524000"/>
            </a:xfrm>
            <a:prstGeom prst="wedgeRectCallout">
              <a:avLst>
                <a:gd name="adj1" fmla="val -96280"/>
                <a:gd name="adj2" fmla="val 16875"/>
              </a:avLst>
            </a:prstGeom>
            <a:solidFill>
              <a:schemeClr val="accent1">
                <a:lumMod val="10000"/>
                <a:lumOff val="90000"/>
                <a:alpha val="97000"/>
              </a:schemeClr>
            </a:solidFill>
            <a:effectLst>
              <a:outerShdw blurRad="50800" dist="50800" dir="5400000" algn="ctr" rotWithShape="0">
                <a:schemeClr val="bg2">
                  <a:lumMod val="90000"/>
                  <a:lumOff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lvl="0" algn="ctr"/>
              <a:r>
                <a:rPr lang="en-US" sz="2400" b="1" dirty="0" smtClean="0">
                  <a:solidFill>
                    <a:srgbClr val="000000"/>
                  </a:solidFill>
                  <a:effectLst>
                    <a:outerShdw blurRad="38100" dist="38100" dir="2700000" algn="tl">
                      <a:srgbClr val="000000">
                        <a:alpha val="43137"/>
                      </a:srgbClr>
                    </a:outerShdw>
                  </a:effectLst>
                  <a:latin typeface="Arial Black" pitchFamily="34" charset="0"/>
                </a:rPr>
                <a:t>Vessels</a:t>
              </a:r>
              <a:endParaRPr lang="en-CA" sz="2400" b="1" dirty="0">
                <a:solidFill>
                  <a:srgbClr val="000000"/>
                </a:solidFill>
                <a:effectLst>
                  <a:outerShdw blurRad="38100" dist="38100" dir="2700000" algn="tl">
                    <a:srgbClr val="000000">
                      <a:alpha val="43137"/>
                    </a:srgbClr>
                  </a:outerShdw>
                </a:effectLst>
                <a:latin typeface="Arial Black" pitchFamily="34" charset="0"/>
              </a:endParaRPr>
            </a:p>
          </p:txBody>
        </p:sp>
        <p:grpSp>
          <p:nvGrpSpPr>
            <p:cNvPr id="3" name="Group 16"/>
            <p:cNvGrpSpPr/>
            <p:nvPr/>
          </p:nvGrpSpPr>
          <p:grpSpPr>
            <a:xfrm>
              <a:off x="6400800" y="4267200"/>
              <a:ext cx="2743200" cy="1752600"/>
              <a:chOff x="5943600" y="4191000"/>
              <a:chExt cx="2758062" cy="1600200"/>
            </a:xfrm>
          </p:grpSpPr>
          <p:pic>
            <p:nvPicPr>
              <p:cNvPr id="3076" name="Picture 4" descr="http://www.hredeemer.org/images/pictures/o-sanctuary-vessels-collage.gif"/>
              <p:cNvPicPr>
                <a:picLocks noChangeAspect="1" noChangeArrowheads="1"/>
              </p:cNvPicPr>
              <p:nvPr/>
            </p:nvPicPr>
            <p:blipFill>
              <a:blip r:embed="rId3">
                <a:clrChange>
                  <a:clrFrom>
                    <a:srgbClr val="FFCCCC"/>
                  </a:clrFrom>
                  <a:clrTo>
                    <a:srgbClr val="FFCCCC">
                      <a:alpha val="0"/>
                    </a:srgbClr>
                  </a:clrTo>
                </a:clrChange>
                <a:lum bright="-10000" contrast="20000"/>
              </a:blip>
              <a:srcRect/>
              <a:stretch>
                <a:fillRect/>
              </a:stretch>
            </p:blipFill>
            <p:spPr bwMode="auto">
              <a:xfrm>
                <a:off x="6019800" y="4572000"/>
                <a:ext cx="2681862" cy="1219200"/>
              </a:xfrm>
              <a:prstGeom prst="rect">
                <a:avLst/>
              </a:prstGeom>
              <a:ln>
                <a:noFill/>
              </a:ln>
              <a:effectLst>
                <a:softEdge rad="112500"/>
              </a:effectLst>
            </p:spPr>
          </p:pic>
          <p:pic>
            <p:nvPicPr>
              <p:cNvPr id="3078" name="Picture 6" descr="http://www.mckaychurchgoods.com/A113G.JPG"/>
              <p:cNvPicPr>
                <a:picLocks noChangeAspect="1" noChangeArrowheads="1"/>
              </p:cNvPicPr>
              <p:nvPr/>
            </p:nvPicPr>
            <p:blipFill>
              <a:blip r:embed="rId4">
                <a:lum bright="-10000" contrast="20000"/>
              </a:blip>
              <a:srcRect b="20000"/>
              <a:stretch>
                <a:fillRect/>
              </a:stretch>
            </p:blipFill>
            <p:spPr bwMode="auto">
              <a:xfrm>
                <a:off x="5943600" y="4191000"/>
                <a:ext cx="1552706" cy="1066800"/>
              </a:xfrm>
              <a:prstGeom prst="ellipse">
                <a:avLst/>
              </a:prstGeom>
              <a:ln>
                <a:noFill/>
              </a:ln>
              <a:effectLst>
                <a:softEdge rad="112500"/>
              </a:effectLst>
            </p:spPr>
          </p:pic>
        </p:grpSp>
      </p:grpSp>
      <p:grpSp>
        <p:nvGrpSpPr>
          <p:cNvPr id="11" name="Group 10"/>
          <p:cNvGrpSpPr/>
          <p:nvPr/>
        </p:nvGrpSpPr>
        <p:grpSpPr>
          <a:xfrm>
            <a:off x="6553201" y="1219200"/>
            <a:ext cx="2590799" cy="1752600"/>
            <a:chOff x="6553201" y="1219200"/>
            <a:chExt cx="2590799" cy="1752600"/>
          </a:xfrm>
        </p:grpSpPr>
        <p:sp>
          <p:nvSpPr>
            <p:cNvPr id="13" name="Rectangular Callout 12"/>
            <p:cNvSpPr/>
            <p:nvPr/>
          </p:nvSpPr>
          <p:spPr>
            <a:xfrm>
              <a:off x="6553201" y="1219200"/>
              <a:ext cx="2133600" cy="1524000"/>
            </a:xfrm>
            <a:prstGeom prst="wedgeRectCallout">
              <a:avLst>
                <a:gd name="adj1" fmla="val -97618"/>
                <a:gd name="adj2" fmla="val 38750"/>
              </a:avLst>
            </a:prstGeom>
            <a:solidFill>
              <a:schemeClr val="accent1">
                <a:lumMod val="10000"/>
                <a:lumOff val="90000"/>
                <a:alpha val="97000"/>
              </a:schemeClr>
            </a:solidFill>
            <a:effectLst>
              <a:outerShdw blurRad="50800" dist="50800" dir="5400000" algn="ctr" rotWithShape="0">
                <a:schemeClr val="bg2">
                  <a:lumMod val="75000"/>
                  <a:lumOff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b="1" dirty="0" smtClean="0">
                  <a:solidFill>
                    <a:srgbClr val="0000CC"/>
                  </a:solidFill>
                  <a:effectLst>
                    <a:outerShdw blurRad="38100" dist="38100" dir="2700000" algn="tl">
                      <a:srgbClr val="000000">
                        <a:alpha val="43137"/>
                      </a:srgbClr>
                    </a:outerShdw>
                  </a:effectLst>
                  <a:latin typeface="Arial Black" pitchFamily="34" charset="0"/>
                </a:rPr>
                <a:t>People</a:t>
              </a:r>
              <a:endParaRPr lang="en-CA" sz="2400" b="1" dirty="0">
                <a:solidFill>
                  <a:srgbClr val="0000CC"/>
                </a:solidFill>
                <a:effectLst>
                  <a:outerShdw blurRad="38100" dist="38100" dir="2700000" algn="tl">
                    <a:srgbClr val="000000">
                      <a:alpha val="43137"/>
                    </a:srgbClr>
                  </a:outerShdw>
                </a:effectLst>
                <a:latin typeface="Arial Black" pitchFamily="34" charset="0"/>
              </a:endParaRPr>
            </a:p>
          </p:txBody>
        </p:sp>
        <p:pic>
          <p:nvPicPr>
            <p:cNvPr id="3079" name="Picture 7"/>
            <p:cNvPicPr>
              <a:picLocks noChangeAspect="1" noChangeArrowheads="1"/>
            </p:cNvPicPr>
            <p:nvPr/>
          </p:nvPicPr>
          <p:blipFill>
            <a:blip r:embed="rId5">
              <a:lum contrast="30000"/>
            </a:blip>
            <a:srcRect/>
            <a:stretch>
              <a:fillRect/>
            </a:stretch>
          </p:blipFill>
          <p:spPr bwMode="auto">
            <a:xfrm>
              <a:off x="6629401" y="1600200"/>
              <a:ext cx="2514599" cy="1371600"/>
            </a:xfrm>
            <a:prstGeom prst="rect">
              <a:avLst/>
            </a:prstGeom>
            <a:ln>
              <a:noFill/>
            </a:ln>
            <a:effectLst>
              <a:softEdge rad="112500"/>
            </a:effectLst>
          </p:spPr>
        </p:pic>
      </p:grpSp>
      <p:pic>
        <p:nvPicPr>
          <p:cNvPr id="10" name="Picture 12" descr="Belshazzer.jpg (13250 bytes)"/>
          <p:cNvPicPr>
            <a:picLocks noChangeAspect="1" noChangeArrowheads="1"/>
          </p:cNvPicPr>
          <p:nvPr/>
        </p:nvPicPr>
        <p:blipFill>
          <a:blip r:embed="rId6">
            <a:lum contrast="30000"/>
          </a:blip>
          <a:srcRect/>
          <a:stretch>
            <a:fillRect/>
          </a:stretch>
        </p:blipFill>
        <p:spPr bwMode="auto">
          <a:xfrm>
            <a:off x="4876800" y="1066800"/>
            <a:ext cx="1123950" cy="146685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5" end="5"/>
                                            </p:txEl>
                                          </p:spTgt>
                                        </p:tgtEl>
                                        <p:attrNameLst>
                                          <p:attrName>style.visibility</p:attrName>
                                        </p:attrNameLst>
                                      </p:cBhvr>
                                      <p:to>
                                        <p:strVal val="visible"/>
                                      </p:to>
                                    </p:set>
                                    <p:animEffect transition="in" filter="fade">
                                      <p:cBhvr>
                                        <p:cTn id="7" dur="1000"/>
                                        <p:tgtEl>
                                          <p:spTgt spid="12">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9" name="Picture 3"/>
          <p:cNvPicPr>
            <a:picLocks noChangeAspect="1" noChangeArrowheads="1"/>
          </p:cNvPicPr>
          <p:nvPr/>
        </p:nvPicPr>
        <p:blipFill>
          <a:blip r:embed="rId3" cstate="print">
            <a:lum contrast="30000"/>
          </a:blip>
          <a:srcRect/>
          <a:stretch>
            <a:fillRect/>
          </a:stretch>
        </p:blipFill>
        <p:spPr bwMode="auto">
          <a:xfrm>
            <a:off x="0" y="990600"/>
            <a:ext cx="1600200" cy="2164137"/>
          </a:xfrm>
          <a:prstGeom prst="rect">
            <a:avLst/>
          </a:prstGeom>
          <a:noFill/>
          <a:ln w="9525">
            <a:noFill/>
            <a:miter lim="800000"/>
            <a:headEnd/>
            <a:tailEnd/>
          </a:ln>
          <a:effectLst/>
        </p:spPr>
      </p:pic>
      <p:pic>
        <p:nvPicPr>
          <p:cNvPr id="82945" name="Picture 1"/>
          <p:cNvPicPr>
            <a:picLocks noChangeAspect="1" noChangeArrowheads="1"/>
          </p:cNvPicPr>
          <p:nvPr/>
        </p:nvPicPr>
        <p:blipFill>
          <a:blip r:embed="rId4">
            <a:clrChange>
              <a:clrFrom>
                <a:srgbClr val="FFFFFF"/>
              </a:clrFrom>
              <a:clrTo>
                <a:srgbClr val="FFFFFF">
                  <a:alpha val="0"/>
                </a:srgbClr>
              </a:clrTo>
            </a:clrChange>
            <a:lum contrast="10000"/>
          </a:blip>
          <a:srcRect/>
          <a:stretch>
            <a:fillRect/>
          </a:stretch>
        </p:blipFill>
        <p:spPr bwMode="auto">
          <a:xfrm>
            <a:off x="7155440" y="804479"/>
            <a:ext cx="2140959" cy="2624521"/>
          </a:xfrm>
          <a:prstGeom prst="ellipse">
            <a:avLst/>
          </a:prstGeom>
          <a:ln>
            <a:noFill/>
          </a:ln>
          <a:effectLst>
            <a:softEdge rad="112500"/>
          </a:effectLst>
        </p:spPr>
      </p:pic>
      <p:sp>
        <p:nvSpPr>
          <p:cNvPr id="2" name="TextBox 1"/>
          <p:cNvSpPr txBox="1"/>
          <p:nvPr/>
        </p:nvSpPr>
        <p:spPr>
          <a:xfrm>
            <a:off x="76200" y="3048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9" name="TextBox 8"/>
          <p:cNvSpPr txBox="1"/>
          <p:nvPr/>
        </p:nvSpPr>
        <p:spPr>
          <a:xfrm>
            <a:off x="1409700" y="1676400"/>
            <a:ext cx="63246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Jeremiah’s Lamentations</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sp>
        <p:nvSpPr>
          <p:cNvPr id="6" name="Rectangle 5"/>
          <p:cNvSpPr/>
          <p:nvPr/>
        </p:nvSpPr>
        <p:spPr>
          <a:xfrm>
            <a:off x="0" y="2895600"/>
            <a:ext cx="8534400" cy="3231654"/>
          </a:xfrm>
          <a:prstGeom prst="rect">
            <a:avLst/>
          </a:prstGeom>
        </p:spPr>
        <p:txBody>
          <a:bodyPr wrap="square">
            <a:spAutoFit/>
          </a:bodyPr>
          <a:lstStyle/>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Lam 4: 1  </a:t>
            </a:r>
            <a:r>
              <a:rPr lang="en-US" sz="2400" b="1" u="sng" dirty="0" smtClean="0">
                <a:effectLst>
                  <a:outerShdw blurRad="38100" dist="38100" dir="2700000" algn="tl">
                    <a:srgbClr val="000000">
                      <a:alpha val="43137"/>
                    </a:srgbClr>
                  </a:outerShdw>
                </a:effectLst>
                <a:latin typeface="Bookman Old Style" pitchFamily="18" charset="0"/>
              </a:rPr>
              <a:t>How</a:t>
            </a:r>
            <a:r>
              <a:rPr lang="en-US" sz="2400" b="1" dirty="0" smtClean="0">
                <a:effectLst>
                  <a:outerShdw blurRad="38100" dist="38100" dir="2700000" algn="tl">
                    <a:srgbClr val="000000">
                      <a:alpha val="43137"/>
                    </a:srgbClr>
                  </a:outerShdw>
                </a:effectLst>
                <a:latin typeface="Bookman Old Style" pitchFamily="18" charset="0"/>
              </a:rPr>
              <a:t> is </a:t>
            </a:r>
            <a:r>
              <a:rPr lang="en-US" sz="2400" b="1" dirty="0" smtClean="0">
                <a:solidFill>
                  <a:srgbClr val="000000"/>
                </a:solidFill>
                <a:effectLst>
                  <a:glow rad="101600">
                    <a:srgbClr val="FFFF00"/>
                  </a:glow>
                  <a:outerShdw blurRad="38100" dist="38100" dir="2700000" algn="tl">
                    <a:srgbClr val="000000">
                      <a:alpha val="43137"/>
                    </a:srgbClr>
                  </a:outerShdw>
                </a:effectLst>
                <a:latin typeface="Bookman Old Style" pitchFamily="18" charset="0"/>
              </a:rPr>
              <a:t>the gold </a:t>
            </a:r>
            <a:r>
              <a:rPr lang="en-US" sz="2400" b="1" dirty="0" smtClean="0">
                <a:effectLst>
                  <a:outerShdw blurRad="38100" dist="38100" dir="2700000" algn="tl">
                    <a:srgbClr val="000000">
                      <a:alpha val="43137"/>
                    </a:srgbClr>
                  </a:outerShdw>
                </a:effectLst>
                <a:latin typeface="Bookman Old Style" pitchFamily="18" charset="0"/>
              </a:rPr>
              <a:t>become dim!  </a:t>
            </a:r>
            <a:r>
              <a:rPr lang="en-US" sz="2400" b="1" i="1" u="sng" dirty="0" smtClean="0">
                <a:effectLst>
                  <a:outerShdw blurRad="38100" dist="38100" dir="2700000" algn="tl">
                    <a:srgbClr val="000000">
                      <a:alpha val="43137"/>
                    </a:srgbClr>
                  </a:outerShdw>
                </a:effectLst>
                <a:latin typeface="Bookman Old Style" pitchFamily="18" charset="0"/>
              </a:rPr>
              <a:t>how </a:t>
            </a:r>
            <a:r>
              <a:rPr lang="en-US" sz="2400" b="1" i="1" dirty="0" smtClean="0">
                <a:effectLst>
                  <a:outerShdw blurRad="38100" dist="38100" dir="2700000" algn="tl">
                    <a:srgbClr val="000000">
                      <a:alpha val="43137"/>
                    </a:srgbClr>
                  </a:outerShdw>
                </a:effectLst>
                <a:latin typeface="Bookman Old Style" pitchFamily="18" charset="0"/>
              </a:rPr>
              <a:t>is the most pure gold changed!   The </a:t>
            </a:r>
            <a:r>
              <a:rPr lang="en-US" sz="2400" b="1" i="1" dirty="0" smtClean="0">
                <a:solidFill>
                  <a:srgbClr val="000000"/>
                </a:solidFill>
                <a:effectLst>
                  <a:outerShdw blurRad="38100" dist="38100" dir="2700000" algn="tl">
                    <a:srgbClr val="000000">
                      <a:alpha val="43137"/>
                    </a:srgbClr>
                  </a:outerShdw>
                </a:effectLst>
                <a:latin typeface="Bookman Old Style" pitchFamily="18" charset="0"/>
              </a:rPr>
              <a:t>stones</a:t>
            </a:r>
            <a:r>
              <a:rPr lang="en-US" sz="2400" b="1" i="1" dirty="0" smtClean="0">
                <a:effectLst>
                  <a:outerShdw blurRad="38100" dist="38100" dir="2700000" algn="tl">
                    <a:srgbClr val="000000">
                      <a:alpha val="43137"/>
                    </a:srgbClr>
                  </a:outerShdw>
                </a:effectLst>
                <a:latin typeface="Bookman Old Style" pitchFamily="18" charset="0"/>
              </a:rPr>
              <a:t> of the sanctuary are poured out at the head of every street. </a:t>
            </a:r>
          </a:p>
          <a:p>
            <a:endParaRPr lang="en-US" sz="1200" b="1" i="1" dirty="0" smtClean="0">
              <a:effectLst>
                <a:outerShdw blurRad="38100" dist="38100" dir="2700000" algn="tl">
                  <a:srgbClr val="000000">
                    <a:alpha val="43137"/>
                  </a:srgbClr>
                </a:outerShdw>
              </a:effectLst>
              <a:latin typeface="Bookman Old Style" pitchFamily="18" charset="0"/>
            </a:endParaRPr>
          </a:p>
          <a:p>
            <a:r>
              <a:rPr lang="en-US" sz="2400" b="1" dirty="0" smtClean="0">
                <a:solidFill>
                  <a:srgbClr val="00FFFF"/>
                </a:solidFill>
                <a:effectLst>
                  <a:outerShdw blurRad="38100" dist="38100" dir="2700000" algn="tl">
                    <a:srgbClr val="000000">
                      <a:alpha val="43137"/>
                    </a:srgbClr>
                  </a:outerShdw>
                </a:effectLst>
                <a:latin typeface="Bookman Old Style" pitchFamily="18" charset="0"/>
              </a:rPr>
              <a:t>4: 2</a:t>
            </a:r>
            <a:r>
              <a:rPr lang="en-US" sz="2400" b="1" dirty="0" smtClean="0">
                <a:effectLst>
                  <a:outerShdw blurRad="38100" dist="38100" dir="2700000" algn="tl">
                    <a:srgbClr val="000000">
                      <a:alpha val="43137"/>
                    </a:srgbClr>
                  </a:outerShdw>
                </a:effectLst>
                <a:latin typeface="Bookman Old Style" pitchFamily="18" charset="0"/>
              </a:rPr>
              <a:t>  The </a:t>
            </a:r>
            <a:r>
              <a:rPr lang="en-US" sz="2400" b="1" dirty="0" smtClean="0">
                <a:solidFill>
                  <a:srgbClr val="000000"/>
                </a:solidFill>
                <a:effectLst>
                  <a:glow rad="101600">
                    <a:srgbClr val="FFFF00"/>
                  </a:glow>
                  <a:outerShdw blurRad="38100" dist="38100" dir="2700000" algn="tl">
                    <a:srgbClr val="000000">
                      <a:alpha val="43137"/>
                    </a:srgbClr>
                  </a:outerShdw>
                </a:effectLst>
                <a:latin typeface="Bookman Old Style" pitchFamily="18" charset="0"/>
              </a:rPr>
              <a:t>precious sons of Zion</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  </a:t>
            </a:r>
            <a:r>
              <a:rPr lang="en-US" sz="2400" b="1" dirty="0" smtClean="0">
                <a:solidFill>
                  <a:srgbClr val="000000"/>
                </a:solidFill>
                <a:effectLst>
                  <a:glow rad="101600">
                    <a:srgbClr val="FFFF00"/>
                  </a:glow>
                  <a:outerShdw blurRad="38100" dist="38100" dir="2700000" algn="tl">
                    <a:srgbClr val="000000">
                      <a:alpha val="43137"/>
                    </a:srgbClr>
                  </a:outerShdw>
                </a:effectLst>
                <a:latin typeface="Bookman Old Style" pitchFamily="18" charset="0"/>
              </a:rPr>
              <a:t>comparable to fine gold</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   </a:t>
            </a:r>
            <a:r>
              <a:rPr lang="en-US" sz="2400" b="1" u="sng" dirty="0" smtClean="0">
                <a:effectLst>
                  <a:outerShdw blurRad="38100" dist="38100" dir="2700000" algn="tl">
                    <a:srgbClr val="000000">
                      <a:alpha val="43137"/>
                    </a:srgbClr>
                  </a:outerShdw>
                </a:effectLst>
                <a:latin typeface="Bookman Old Style" pitchFamily="18" charset="0"/>
              </a:rPr>
              <a:t>How</a:t>
            </a:r>
            <a:r>
              <a:rPr lang="en-US" sz="2400" b="1" dirty="0" smtClean="0">
                <a:effectLst>
                  <a:outerShdw blurRad="38100" dist="38100" dir="2700000" algn="tl">
                    <a:srgbClr val="000000">
                      <a:alpha val="43137"/>
                    </a:srgbClr>
                  </a:outerShdw>
                </a:effectLst>
                <a:latin typeface="Bookman Old Style" pitchFamily="18" charset="0"/>
              </a:rPr>
              <a:t> are they esteemed as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earthen pitchers</a:t>
            </a:r>
            <a:r>
              <a:rPr lang="en-US" sz="2400" b="1" dirty="0" smtClean="0">
                <a:effectLst>
                  <a:outerShdw blurRad="38100" dist="38100" dir="2700000" algn="tl">
                    <a:srgbClr val="000000">
                      <a:alpha val="43137"/>
                    </a:srgbClr>
                  </a:outerShdw>
                </a:effectLst>
                <a:latin typeface="Bookman Old Style" pitchFamily="18" charset="0"/>
              </a:rPr>
              <a:t>, the work of the hands of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the potter</a:t>
            </a:r>
            <a:r>
              <a:rPr lang="en-US" sz="2400" b="1" dirty="0" smtClean="0">
                <a:effectLst>
                  <a:outerShdw blurRad="38100" dist="38100" dir="2700000" algn="tl">
                    <a:srgbClr val="000000">
                      <a:alpha val="43137"/>
                    </a:srgbClr>
                  </a:outerShdw>
                </a:effectLst>
                <a:latin typeface="Bookman Old Style" pitchFamily="18" charset="0"/>
              </a:rPr>
              <a:t>!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cp  </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(1: 12) </a:t>
            </a:r>
          </a:p>
          <a:p>
            <a:r>
              <a:rPr lang="en-US" sz="2400" b="1" dirty="0" smtClean="0">
                <a:solidFill>
                  <a:srgbClr val="000000"/>
                </a:solidFill>
                <a:effectLst>
                  <a:outerShdw blurRad="38100" dist="38100" dir="2700000" algn="tl">
                    <a:srgbClr val="000000">
                      <a:alpha val="43137"/>
                    </a:srgbClr>
                  </a:outerShdw>
                </a:effectLst>
                <a:latin typeface="Bookman Old Style" pitchFamily="18" charset="0"/>
              </a:rPr>
              <a:t>        </a:t>
            </a:r>
            <a:r>
              <a:rPr lang="en-US" sz="2400" b="1" dirty="0" smtClean="0">
                <a:effectLst>
                  <a:outerShdw blurRad="38100" dist="38100" dir="2700000" algn="tl">
                    <a:srgbClr val="000000">
                      <a:alpha val="43137"/>
                    </a:srgbClr>
                  </a:outerShdw>
                </a:effectLst>
                <a:latin typeface="Bookman Old Style" pitchFamily="18" charset="0"/>
              </a:rPr>
              <a:t>** But!  </a:t>
            </a:r>
            <a:r>
              <a:rPr lang="en-US" sz="2400" b="1" dirty="0" smtClean="0">
                <a:solidFill>
                  <a:srgbClr val="00FFFF"/>
                </a:solidFill>
                <a:effectLst>
                  <a:outerShdw blurRad="38100" dist="38100" dir="2700000" algn="tl">
                    <a:srgbClr val="000000">
                      <a:alpha val="43137"/>
                    </a:srgbClr>
                  </a:outerShdw>
                </a:effectLst>
                <a:latin typeface="Bookman Old Style" pitchFamily="18" charset="0"/>
              </a:rPr>
              <a:t>(Jer. 27: 20 - 22)</a:t>
            </a:r>
          </a:p>
        </p:txBody>
      </p:sp>
      <p:pic>
        <p:nvPicPr>
          <p:cNvPr id="55300" name="Picture 4" descr="C:\Documents and Settings\HP_Administrator\My Documents\COLINS\GRAPHICS\BIBLE PICS\Stones small.jpg"/>
          <p:cNvPicPr>
            <a:picLocks noChangeAspect="1" noChangeArrowheads="1"/>
          </p:cNvPicPr>
          <p:nvPr/>
        </p:nvPicPr>
        <p:blipFill>
          <a:blip r:embed="rId5"/>
          <a:srcRect/>
          <a:stretch>
            <a:fillRect/>
          </a:stretch>
        </p:blipFill>
        <p:spPr bwMode="auto">
          <a:xfrm>
            <a:off x="7620000" y="3657600"/>
            <a:ext cx="1524000" cy="1145557"/>
          </a:xfrm>
          <a:prstGeom prst="ellipse">
            <a:avLst/>
          </a:prstGeom>
          <a:ln>
            <a:noFill/>
          </a:ln>
          <a:effectLst>
            <a:softEdge rad="112500"/>
          </a:effectLst>
        </p:spPr>
      </p:pic>
      <p:grpSp>
        <p:nvGrpSpPr>
          <p:cNvPr id="3" name="Group 13"/>
          <p:cNvGrpSpPr/>
          <p:nvPr/>
        </p:nvGrpSpPr>
        <p:grpSpPr>
          <a:xfrm>
            <a:off x="5638800" y="5410200"/>
            <a:ext cx="1219200" cy="1245177"/>
            <a:chOff x="2819400" y="1685925"/>
            <a:chExt cx="1143000" cy="1540452"/>
          </a:xfrm>
          <a:effectLst>
            <a:outerShdw blurRad="50800" dist="38100" dir="18900000" algn="bl" rotWithShape="0">
              <a:prstClr val="black">
                <a:alpha val="40000"/>
              </a:prstClr>
            </a:outerShdw>
          </a:effectLst>
        </p:grpSpPr>
        <p:pic>
          <p:nvPicPr>
            <p:cNvPr id="13" name="Picture 5" descr="C:\Documents and Settings\HP_Administrator\My Documents\COLINS\GRAPHICS\BIBLE PICS\pottery jug2.jpg"/>
            <p:cNvPicPr>
              <a:picLocks noChangeAspect="1" noChangeArrowheads="1"/>
            </p:cNvPicPr>
            <p:nvPr/>
          </p:nvPicPr>
          <p:blipFill>
            <a:blip r:embed="rId6" cstate="print">
              <a:clrChange>
                <a:clrFrom>
                  <a:srgbClr val="383E3A"/>
                </a:clrFrom>
                <a:clrTo>
                  <a:srgbClr val="383E3A">
                    <a:alpha val="0"/>
                  </a:srgbClr>
                </a:clrTo>
              </a:clrChange>
            </a:blip>
            <a:srcRect/>
            <a:stretch>
              <a:fillRect/>
            </a:stretch>
          </p:blipFill>
          <p:spPr bwMode="auto">
            <a:xfrm>
              <a:off x="3133725" y="1685925"/>
              <a:ext cx="457200" cy="779318"/>
            </a:xfrm>
            <a:prstGeom prst="rect">
              <a:avLst/>
            </a:prstGeom>
            <a:noFill/>
          </p:spPr>
        </p:pic>
        <p:pic>
          <p:nvPicPr>
            <p:cNvPr id="55301" name="Picture 5" descr="C:\Documents and Settings\HP_Administrator\My Documents\COLINS\GRAPHICS\BIBLE PICS\pottery jug2.jpg"/>
            <p:cNvPicPr>
              <a:picLocks noChangeAspect="1" noChangeArrowheads="1"/>
            </p:cNvPicPr>
            <p:nvPr/>
          </p:nvPicPr>
          <p:blipFill>
            <a:blip r:embed="rId7" cstate="print">
              <a:clrChange>
                <a:clrFrom>
                  <a:srgbClr val="383E3A"/>
                </a:clrFrom>
                <a:clrTo>
                  <a:srgbClr val="383E3A">
                    <a:alpha val="0"/>
                  </a:srgbClr>
                </a:clrTo>
              </a:clrChange>
            </a:blip>
            <a:srcRect/>
            <a:stretch>
              <a:fillRect/>
            </a:stretch>
          </p:blipFill>
          <p:spPr bwMode="auto">
            <a:xfrm>
              <a:off x="3247136" y="1943100"/>
              <a:ext cx="715264" cy="1219200"/>
            </a:xfrm>
            <a:prstGeom prst="rect">
              <a:avLst/>
            </a:prstGeom>
            <a:noFill/>
          </p:spPr>
        </p:pic>
        <p:pic>
          <p:nvPicPr>
            <p:cNvPr id="12" name="Picture 5" descr="C:\Documents and Settings\HP_Administrator\My Documents\COLINS\GRAPHICS\BIBLE PICS\pottery jug2.jpg"/>
            <p:cNvPicPr>
              <a:picLocks noChangeAspect="1" noChangeArrowheads="1"/>
            </p:cNvPicPr>
            <p:nvPr/>
          </p:nvPicPr>
          <p:blipFill>
            <a:blip r:embed="rId8" cstate="print">
              <a:clrChange>
                <a:clrFrom>
                  <a:srgbClr val="383E3A"/>
                </a:clrFrom>
                <a:clrTo>
                  <a:srgbClr val="383E3A">
                    <a:alpha val="0"/>
                  </a:srgbClr>
                </a:clrTo>
              </a:clrChange>
            </a:blip>
            <a:srcRect/>
            <a:stretch>
              <a:fillRect/>
            </a:stretch>
          </p:blipFill>
          <p:spPr bwMode="auto">
            <a:xfrm>
              <a:off x="2819400" y="2317173"/>
              <a:ext cx="533400" cy="909204"/>
            </a:xfrm>
            <a:prstGeom prst="rect">
              <a:avLst/>
            </a:prstGeom>
            <a:noFill/>
          </p:spPr>
        </p:pic>
      </p:gr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12" name="Rectangle 11"/>
          <p:cNvSpPr/>
          <p:nvPr/>
        </p:nvSpPr>
        <p:spPr>
          <a:xfrm>
            <a:off x="285749" y="1047750"/>
            <a:ext cx="5715000" cy="4401205"/>
          </a:xfrm>
          <a:prstGeom prst="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lin ang="18900000" scaled="1"/>
            <a:tileRect/>
          </a:gradFill>
          <a:effectLst>
            <a:outerShdw blurRad="50800" dist="38100" algn="l" rotWithShape="0">
              <a:prstClr val="black">
                <a:alpha val="40000"/>
              </a:prstClr>
            </a:outerShdw>
          </a:effectLst>
          <a:scene3d>
            <a:camera prst="orthographicFront"/>
            <a:lightRig rig="threePt" dir="t"/>
          </a:scene3d>
          <a:sp3d>
            <a:bevelT w="165100" prst="coolSlant"/>
          </a:sp3d>
        </p:spPr>
        <p:style>
          <a:lnRef idx="0">
            <a:scrgbClr r="0" g="0" b="0"/>
          </a:lnRef>
          <a:fillRef idx="1002">
            <a:schemeClr val="dk2"/>
          </a:fillRef>
          <a:effectRef idx="0">
            <a:scrgbClr r="0" g="0" b="0"/>
          </a:effectRef>
          <a:fontRef idx="major"/>
        </p:style>
        <p:txBody>
          <a:bodyPr wrap="square">
            <a:spAutoFit/>
          </a:bodyPr>
          <a:lstStyle/>
          <a:p>
            <a:r>
              <a:rPr lang="en-US" sz="2800" b="1" dirty="0" smtClean="0">
                <a:solidFill>
                  <a:srgbClr val="00F0EA"/>
                </a:solidFill>
                <a:effectLst>
                  <a:outerShdw blurRad="38100" dist="38100" dir="2700000" algn="tl">
                    <a:srgbClr val="000000">
                      <a:alpha val="43137"/>
                    </a:srgbClr>
                  </a:outerShdw>
                </a:effectLst>
              </a:rPr>
              <a:t>2Timothy 2: 20 – 21</a:t>
            </a:r>
          </a:p>
          <a:p>
            <a:endParaRPr lang="en-US" sz="2800" b="1" dirty="0" smtClean="0">
              <a:solidFill>
                <a:srgbClr val="00F0EA"/>
              </a:solidFill>
              <a:effectLst>
                <a:outerShdw blurRad="38100" dist="38100" dir="2700000" algn="tl">
                  <a:srgbClr val="000000">
                    <a:alpha val="43137"/>
                  </a:srgbClr>
                </a:outerShdw>
              </a:effectLst>
            </a:endParaRPr>
          </a:p>
          <a:p>
            <a:r>
              <a:rPr lang="en-US" sz="2800" b="1" dirty="0" smtClean="0">
                <a:effectLst>
                  <a:outerShdw blurRad="38100" dist="38100" dir="2700000" algn="tl">
                    <a:srgbClr val="000000">
                      <a:alpha val="43137"/>
                    </a:srgbClr>
                  </a:outerShdw>
                </a:effectLst>
              </a:rPr>
              <a:t>“But in a great house there are not only vessels of gold and of silver, but also of wood and of earth… If a man therefore purge himself from these, he shall be a vessel unto </a:t>
            </a:r>
            <a:r>
              <a:rPr lang="en-US" sz="2800" b="1" dirty="0" err="1" smtClean="0">
                <a:effectLst>
                  <a:outerShdw blurRad="38100" dist="38100" dir="2700000" algn="tl">
                    <a:srgbClr val="000000">
                      <a:alpha val="43137"/>
                    </a:srgbClr>
                  </a:outerShdw>
                </a:effectLst>
              </a:rPr>
              <a:t>honour</a:t>
            </a:r>
            <a:r>
              <a:rPr lang="en-US" sz="2800" b="1" dirty="0" smtClean="0">
                <a:effectLst>
                  <a:outerShdw blurRad="38100" dist="38100" dir="2700000" algn="tl">
                    <a:srgbClr val="000000">
                      <a:alpha val="43137"/>
                    </a:srgbClr>
                  </a:outerShdw>
                </a:effectLst>
              </a:rPr>
              <a:t>, sanctified and meet for the master’s use…”</a:t>
            </a:r>
            <a:endParaRPr lang="en-US" sz="2300" i="1" dirty="0" smtClean="0">
              <a:effectLst>
                <a:outerShdw blurRad="38100" dist="38100" dir="2700000" algn="tl">
                  <a:srgbClr val="000000">
                    <a:alpha val="43137"/>
                  </a:srgbClr>
                </a:outerShdw>
              </a:effectLst>
            </a:endParaRPr>
          </a:p>
        </p:txBody>
      </p:sp>
      <p:grpSp>
        <p:nvGrpSpPr>
          <p:cNvPr id="3" name="Group 13"/>
          <p:cNvGrpSpPr/>
          <p:nvPr/>
        </p:nvGrpSpPr>
        <p:grpSpPr>
          <a:xfrm>
            <a:off x="6400800" y="3886200"/>
            <a:ext cx="2743200" cy="2133600"/>
            <a:chOff x="6400800" y="3886200"/>
            <a:chExt cx="2743200" cy="2133600"/>
          </a:xfrm>
        </p:grpSpPr>
        <p:sp>
          <p:nvSpPr>
            <p:cNvPr id="15" name="Rectangular Callout 14"/>
            <p:cNvSpPr/>
            <p:nvPr/>
          </p:nvSpPr>
          <p:spPr>
            <a:xfrm>
              <a:off x="6477000" y="3886200"/>
              <a:ext cx="2133600" cy="1524000"/>
            </a:xfrm>
            <a:prstGeom prst="wedgeRectCallout">
              <a:avLst>
                <a:gd name="adj1" fmla="val -96280"/>
                <a:gd name="adj2" fmla="val 3542"/>
              </a:avLst>
            </a:prstGeom>
            <a:solidFill>
              <a:schemeClr val="accent1">
                <a:lumMod val="10000"/>
                <a:lumOff val="90000"/>
                <a:alpha val="97000"/>
              </a:schemeClr>
            </a:solidFill>
            <a:effectLst>
              <a:outerShdw blurRad="50800" dist="50800" dir="5400000" algn="ctr" rotWithShape="0">
                <a:schemeClr val="bg2">
                  <a:lumMod val="90000"/>
                  <a:lumOff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lvl="0" algn="ctr"/>
              <a:r>
                <a:rPr lang="en-US" sz="2400" b="1" dirty="0" smtClean="0">
                  <a:solidFill>
                    <a:srgbClr val="000000"/>
                  </a:solidFill>
                  <a:effectLst>
                    <a:outerShdw blurRad="38100" dist="38100" dir="2700000" algn="tl">
                      <a:srgbClr val="000000">
                        <a:alpha val="43137"/>
                      </a:srgbClr>
                    </a:outerShdw>
                  </a:effectLst>
                  <a:latin typeface="Arial Black" pitchFamily="34" charset="0"/>
                </a:rPr>
                <a:t>Vessels</a:t>
              </a:r>
              <a:endParaRPr lang="en-CA" sz="2400" b="1" dirty="0">
                <a:solidFill>
                  <a:srgbClr val="000000"/>
                </a:solidFill>
                <a:effectLst>
                  <a:outerShdw blurRad="38100" dist="38100" dir="2700000" algn="tl">
                    <a:srgbClr val="000000">
                      <a:alpha val="43137"/>
                    </a:srgbClr>
                  </a:outerShdw>
                </a:effectLst>
                <a:latin typeface="Arial Black" pitchFamily="34" charset="0"/>
              </a:endParaRPr>
            </a:p>
          </p:txBody>
        </p:sp>
        <p:grpSp>
          <p:nvGrpSpPr>
            <p:cNvPr id="4" name="Group 16"/>
            <p:cNvGrpSpPr/>
            <p:nvPr/>
          </p:nvGrpSpPr>
          <p:grpSpPr>
            <a:xfrm>
              <a:off x="6400800" y="4267200"/>
              <a:ext cx="2743200" cy="1752600"/>
              <a:chOff x="5943600" y="4191000"/>
              <a:chExt cx="2758062" cy="1600200"/>
            </a:xfrm>
          </p:grpSpPr>
          <p:pic>
            <p:nvPicPr>
              <p:cNvPr id="3076" name="Picture 4" descr="http://www.hredeemer.org/images/pictures/o-sanctuary-vessels-collage.gif"/>
              <p:cNvPicPr>
                <a:picLocks noChangeAspect="1" noChangeArrowheads="1"/>
              </p:cNvPicPr>
              <p:nvPr/>
            </p:nvPicPr>
            <p:blipFill>
              <a:blip r:embed="rId3">
                <a:clrChange>
                  <a:clrFrom>
                    <a:srgbClr val="FFCCCC"/>
                  </a:clrFrom>
                  <a:clrTo>
                    <a:srgbClr val="FFCCCC">
                      <a:alpha val="0"/>
                    </a:srgbClr>
                  </a:clrTo>
                </a:clrChange>
                <a:lum bright="-10000" contrast="20000"/>
              </a:blip>
              <a:srcRect/>
              <a:stretch>
                <a:fillRect/>
              </a:stretch>
            </p:blipFill>
            <p:spPr bwMode="auto">
              <a:xfrm>
                <a:off x="6019800" y="4572000"/>
                <a:ext cx="2681862" cy="1219200"/>
              </a:xfrm>
              <a:prstGeom prst="rect">
                <a:avLst/>
              </a:prstGeom>
              <a:ln>
                <a:noFill/>
              </a:ln>
              <a:effectLst>
                <a:softEdge rad="112500"/>
              </a:effectLst>
            </p:spPr>
          </p:pic>
          <p:pic>
            <p:nvPicPr>
              <p:cNvPr id="3078" name="Picture 6" descr="http://www.mckaychurchgoods.com/A113G.JPG"/>
              <p:cNvPicPr>
                <a:picLocks noChangeAspect="1" noChangeArrowheads="1"/>
              </p:cNvPicPr>
              <p:nvPr/>
            </p:nvPicPr>
            <p:blipFill>
              <a:blip r:embed="rId4">
                <a:lum bright="-10000" contrast="20000"/>
              </a:blip>
              <a:srcRect b="20000"/>
              <a:stretch>
                <a:fillRect/>
              </a:stretch>
            </p:blipFill>
            <p:spPr bwMode="auto">
              <a:xfrm>
                <a:off x="5943600" y="4191000"/>
                <a:ext cx="1552706" cy="1066800"/>
              </a:xfrm>
              <a:prstGeom prst="ellipse">
                <a:avLst/>
              </a:prstGeom>
              <a:ln>
                <a:noFill/>
              </a:ln>
              <a:effectLst>
                <a:softEdge rad="112500"/>
              </a:effectLst>
            </p:spPr>
          </p:pic>
        </p:grpSp>
      </p:grpSp>
      <p:grpSp>
        <p:nvGrpSpPr>
          <p:cNvPr id="5" name="Group 10"/>
          <p:cNvGrpSpPr/>
          <p:nvPr/>
        </p:nvGrpSpPr>
        <p:grpSpPr>
          <a:xfrm>
            <a:off x="6553201" y="1219200"/>
            <a:ext cx="2590799" cy="1752600"/>
            <a:chOff x="6553201" y="1219200"/>
            <a:chExt cx="2590799" cy="1752600"/>
          </a:xfrm>
        </p:grpSpPr>
        <p:sp>
          <p:nvSpPr>
            <p:cNvPr id="13" name="Rectangular Callout 12"/>
            <p:cNvSpPr/>
            <p:nvPr/>
          </p:nvSpPr>
          <p:spPr>
            <a:xfrm>
              <a:off x="6553201" y="1219200"/>
              <a:ext cx="2133600" cy="1524000"/>
            </a:xfrm>
            <a:prstGeom prst="wedgeRectCallout">
              <a:avLst>
                <a:gd name="adj1" fmla="val -89455"/>
                <a:gd name="adj2" fmla="val 5417"/>
              </a:avLst>
            </a:prstGeom>
            <a:solidFill>
              <a:schemeClr val="accent1">
                <a:lumMod val="10000"/>
                <a:lumOff val="90000"/>
                <a:alpha val="97000"/>
              </a:schemeClr>
            </a:solidFill>
            <a:effectLst>
              <a:outerShdw blurRad="50800" dist="50800" dir="5400000" algn="ctr" rotWithShape="0">
                <a:schemeClr val="bg2">
                  <a:lumMod val="75000"/>
                  <a:lumOff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400" b="1" dirty="0" smtClean="0">
                  <a:solidFill>
                    <a:srgbClr val="0000CC"/>
                  </a:solidFill>
                  <a:effectLst>
                    <a:outerShdw blurRad="38100" dist="38100" dir="2700000" algn="tl">
                      <a:srgbClr val="000000">
                        <a:alpha val="43137"/>
                      </a:srgbClr>
                    </a:outerShdw>
                  </a:effectLst>
                  <a:latin typeface="Arial Black" pitchFamily="34" charset="0"/>
                </a:rPr>
                <a:t>People</a:t>
              </a:r>
              <a:endParaRPr lang="en-CA" sz="2400" b="1" dirty="0">
                <a:solidFill>
                  <a:srgbClr val="0000CC"/>
                </a:solidFill>
                <a:effectLst>
                  <a:outerShdw blurRad="38100" dist="38100" dir="2700000" algn="tl">
                    <a:srgbClr val="000000">
                      <a:alpha val="43137"/>
                    </a:srgbClr>
                  </a:outerShdw>
                </a:effectLst>
                <a:latin typeface="Arial Black" pitchFamily="34" charset="0"/>
              </a:endParaRPr>
            </a:p>
          </p:txBody>
        </p:sp>
        <p:pic>
          <p:nvPicPr>
            <p:cNvPr id="3079" name="Picture 7"/>
            <p:cNvPicPr>
              <a:picLocks noChangeAspect="1" noChangeArrowheads="1"/>
            </p:cNvPicPr>
            <p:nvPr/>
          </p:nvPicPr>
          <p:blipFill>
            <a:blip r:embed="rId5">
              <a:lum contrast="30000"/>
            </a:blip>
            <a:srcRect/>
            <a:stretch>
              <a:fillRect/>
            </a:stretch>
          </p:blipFill>
          <p:spPr bwMode="auto">
            <a:xfrm>
              <a:off x="6629401" y="1600200"/>
              <a:ext cx="2514599" cy="1371600"/>
            </a:xfrm>
            <a:prstGeom prst="rect">
              <a:avLst/>
            </a:prstGeom>
            <a:ln>
              <a:noFill/>
            </a:ln>
            <a:effectLst>
              <a:softEdge rad="112500"/>
            </a:effec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3" name="Rectangle 2"/>
          <p:cNvSpPr/>
          <p:nvPr/>
        </p:nvSpPr>
        <p:spPr>
          <a:xfrm>
            <a:off x="495300" y="1905001"/>
            <a:ext cx="8153400" cy="4206240"/>
          </a:xfrm>
          <a:prstGeom prst="rect">
            <a:avLst/>
          </a:prstGeom>
          <a:gradFill>
            <a:gsLst>
              <a:gs pos="14000">
                <a:srgbClr val="00B050">
                  <a:alpha val="96000"/>
                </a:srgbClr>
              </a:gs>
              <a:gs pos="80000">
                <a:schemeClr val="accent2">
                  <a:shade val="93000"/>
                  <a:satMod val="130000"/>
                </a:schemeClr>
              </a:gs>
              <a:gs pos="100000">
                <a:schemeClr val="accent2">
                  <a:shade val="94000"/>
                  <a:satMod val="135000"/>
                </a:schemeClr>
              </a:gs>
            </a:gsLst>
          </a:gradFill>
        </p:spPr>
        <p:style>
          <a:lnRef idx="0">
            <a:schemeClr val="accent2"/>
          </a:lnRef>
          <a:fillRef idx="3">
            <a:schemeClr val="accent2"/>
          </a:fillRef>
          <a:effectRef idx="3">
            <a:schemeClr val="accent2"/>
          </a:effectRef>
          <a:fontRef idx="minor">
            <a:schemeClr val="lt1"/>
          </a:fontRef>
        </p:style>
        <p:txBody>
          <a:bodyPr wrap="square">
            <a:spAutoFit/>
          </a:bodyPr>
          <a:lstStyle/>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a:p>
            <a:endParaRPr lang="en-US" sz="2400" b="1" dirty="0" smtClean="0">
              <a:solidFill>
                <a:srgbClr val="000000"/>
              </a:solidFill>
              <a:effectLst>
                <a:outerShdw blurRad="50800" dist="38100" dir="18900000" algn="bl" rotWithShape="0">
                  <a:prstClr val="black">
                    <a:alpha val="40000"/>
                  </a:prstClr>
                </a:outerShdw>
              </a:effectLst>
            </a:endParaRPr>
          </a:p>
        </p:txBody>
      </p:sp>
      <p:sp>
        <p:nvSpPr>
          <p:cNvPr id="4" name="Rectangle 3"/>
          <p:cNvSpPr/>
          <p:nvPr/>
        </p:nvSpPr>
        <p:spPr>
          <a:xfrm>
            <a:off x="533400" y="2133600"/>
            <a:ext cx="8077200" cy="3785652"/>
          </a:xfrm>
          <a:prstGeom prst="rect">
            <a:avLst/>
          </a:prstGeom>
        </p:spPr>
        <p:txBody>
          <a:bodyPr wrap="square">
            <a:spAutoFit/>
          </a:bodyPr>
          <a:lstStyle/>
          <a:p>
            <a:r>
              <a:rPr lang="en-US" sz="2400" b="1" dirty="0" smtClean="0">
                <a:solidFill>
                  <a:srgbClr val="FFFF00"/>
                </a:solidFill>
                <a:effectLst>
                  <a:outerShdw blurRad="38100" dist="38100" dir="2700000" algn="tl">
                    <a:srgbClr val="000000">
                      <a:alpha val="43137"/>
                    </a:srgbClr>
                  </a:outerShdw>
                </a:effectLst>
              </a:rPr>
              <a:t>Jer. 16: 14   </a:t>
            </a:r>
            <a:r>
              <a:rPr lang="en-US" sz="2400" b="1" dirty="0" smtClean="0">
                <a:solidFill>
                  <a:srgbClr val="1C1C1C"/>
                </a:solidFill>
                <a:effectLst>
                  <a:outerShdw blurRad="38100" dist="38100" dir="2700000" algn="tl">
                    <a:srgbClr val="000000">
                      <a:alpha val="43137"/>
                    </a:srgbClr>
                  </a:outerShdw>
                </a:effectLst>
              </a:rPr>
              <a:t>Therefore, behold, the days come, </a:t>
            </a:r>
            <a:r>
              <a:rPr lang="en-US" sz="2400" b="1" dirty="0" err="1" smtClean="0">
                <a:solidFill>
                  <a:srgbClr val="1C1C1C"/>
                </a:solidFill>
                <a:effectLst>
                  <a:outerShdw blurRad="38100" dist="38100" dir="2700000" algn="tl">
                    <a:srgbClr val="000000">
                      <a:alpha val="43137"/>
                    </a:srgbClr>
                  </a:outerShdw>
                </a:effectLst>
              </a:rPr>
              <a:t>saith</a:t>
            </a:r>
            <a:endParaRPr lang="en-US" sz="2400" b="1" dirty="0" smtClean="0">
              <a:solidFill>
                <a:srgbClr val="1C1C1C"/>
              </a:solidFill>
              <a:effectLst>
                <a:outerShdw blurRad="38100" dist="38100" dir="2700000" algn="tl">
                  <a:srgbClr val="000000">
                    <a:alpha val="43137"/>
                  </a:srgbClr>
                </a:outerShdw>
              </a:effectLst>
            </a:endParaRPr>
          </a:p>
          <a:p>
            <a:r>
              <a:rPr lang="en-US" sz="2400" b="1" dirty="0" smtClean="0">
                <a:solidFill>
                  <a:srgbClr val="1C1C1C"/>
                </a:solidFill>
                <a:effectLst>
                  <a:outerShdw blurRad="38100" dist="38100" dir="2700000" algn="tl">
                    <a:srgbClr val="000000">
                      <a:alpha val="43137"/>
                    </a:srgbClr>
                  </a:outerShdw>
                </a:effectLst>
              </a:rPr>
              <a:t> the LORD, that </a:t>
            </a:r>
            <a:r>
              <a:rPr lang="en-US" sz="2400" b="1" dirty="0" smtClean="0">
                <a:effectLst>
                  <a:outerShdw blurRad="38100" dist="38100" dir="2700000" algn="tl">
                    <a:srgbClr val="000000">
                      <a:alpha val="43137"/>
                    </a:srgbClr>
                  </a:outerShdw>
                </a:effectLst>
              </a:rPr>
              <a:t>it shall no more be said</a:t>
            </a:r>
            <a:r>
              <a:rPr lang="en-US" sz="2400" b="1" dirty="0" smtClean="0">
                <a:solidFill>
                  <a:srgbClr val="1C1C1C"/>
                </a:solidFill>
                <a:effectLst>
                  <a:outerShdw blurRad="38100" dist="38100" dir="2700000" algn="tl">
                    <a:srgbClr val="000000">
                      <a:alpha val="43137"/>
                    </a:srgbClr>
                  </a:outerShdw>
                </a:effectLst>
              </a:rPr>
              <a:t>, The LORD </a:t>
            </a:r>
            <a:r>
              <a:rPr lang="en-US" sz="2400" b="1" dirty="0" err="1" smtClean="0">
                <a:solidFill>
                  <a:srgbClr val="1C1C1C"/>
                </a:solidFill>
                <a:effectLst>
                  <a:outerShdw blurRad="38100" dist="38100" dir="2700000" algn="tl">
                    <a:srgbClr val="000000">
                      <a:alpha val="43137"/>
                    </a:srgbClr>
                  </a:outerShdw>
                </a:effectLst>
              </a:rPr>
              <a:t>liveth</a:t>
            </a:r>
            <a:r>
              <a:rPr lang="en-US" sz="2400" b="1" dirty="0" smtClean="0">
                <a:solidFill>
                  <a:srgbClr val="1C1C1C"/>
                </a:solidFill>
                <a:effectLst>
                  <a:outerShdw blurRad="38100" dist="38100" dir="2700000" algn="tl">
                    <a:srgbClr val="000000">
                      <a:alpha val="43137"/>
                    </a:srgbClr>
                  </a:outerShdw>
                </a:effectLst>
              </a:rPr>
              <a:t>, that brought up the children of Israel </a:t>
            </a:r>
            <a:r>
              <a:rPr lang="en-US" sz="2400" b="1" dirty="0" smtClean="0">
                <a:effectLst>
                  <a:outerShdw blurRad="38100" dist="38100" dir="2700000" algn="tl">
                    <a:srgbClr val="000000">
                      <a:alpha val="43137"/>
                    </a:srgbClr>
                  </a:outerShdw>
                </a:effectLst>
              </a:rPr>
              <a:t>out of the land of Egypt;</a:t>
            </a:r>
          </a:p>
          <a:p>
            <a:r>
              <a:rPr lang="en-US" sz="2400" b="1" dirty="0" smtClean="0">
                <a:effectLst>
                  <a:outerShdw blurRad="38100" dist="38100" dir="2700000" algn="tl">
                    <a:srgbClr val="000000">
                      <a:alpha val="43137"/>
                    </a:srgbClr>
                  </a:outerShdw>
                </a:effectLst>
              </a:rPr>
              <a:t> </a:t>
            </a:r>
          </a:p>
          <a:p>
            <a:r>
              <a:rPr lang="en-US" sz="2400" b="1" dirty="0" smtClean="0">
                <a:solidFill>
                  <a:srgbClr val="FFFF00"/>
                </a:solidFill>
                <a:effectLst>
                  <a:outerShdw blurRad="38100" dist="38100" dir="2700000" algn="tl">
                    <a:srgbClr val="000000">
                      <a:alpha val="43137"/>
                    </a:srgbClr>
                  </a:outerShdw>
                </a:effectLst>
              </a:rPr>
              <a:t>Jer. 16: 15   </a:t>
            </a:r>
            <a:r>
              <a:rPr lang="en-US" sz="2400" b="1" dirty="0" smtClean="0">
                <a:solidFill>
                  <a:srgbClr val="1C1C1C"/>
                </a:solidFill>
                <a:effectLst>
                  <a:outerShdw blurRad="38100" dist="38100" dir="2700000" algn="tl">
                    <a:srgbClr val="000000">
                      <a:alpha val="43137"/>
                    </a:srgbClr>
                  </a:outerShdw>
                </a:effectLst>
              </a:rPr>
              <a:t>But, The LORD </a:t>
            </a:r>
            <a:r>
              <a:rPr lang="en-US" sz="2400" b="1" dirty="0" err="1" smtClean="0">
                <a:solidFill>
                  <a:srgbClr val="1C1C1C"/>
                </a:solidFill>
                <a:effectLst>
                  <a:outerShdw blurRad="38100" dist="38100" dir="2700000" algn="tl">
                    <a:srgbClr val="000000">
                      <a:alpha val="43137"/>
                    </a:srgbClr>
                  </a:outerShdw>
                </a:effectLst>
              </a:rPr>
              <a:t>liveth</a:t>
            </a:r>
            <a:r>
              <a:rPr lang="en-US" sz="2400" b="1" dirty="0" smtClean="0">
                <a:solidFill>
                  <a:srgbClr val="1C1C1C"/>
                </a:solidFill>
                <a:effectLst>
                  <a:outerShdw blurRad="38100" dist="38100" dir="2700000" algn="tl">
                    <a:srgbClr val="000000">
                      <a:alpha val="43137"/>
                    </a:srgbClr>
                  </a:outerShdw>
                </a:effectLst>
              </a:rPr>
              <a:t>, that brought up the children of Israel </a:t>
            </a:r>
            <a:r>
              <a:rPr lang="en-US" sz="2400" b="1" dirty="0" smtClean="0">
                <a:effectLst>
                  <a:outerShdw blurRad="38100" dist="38100" dir="2700000" algn="tl">
                    <a:srgbClr val="000000">
                      <a:alpha val="43137"/>
                    </a:srgbClr>
                  </a:outerShdw>
                </a:effectLst>
              </a:rPr>
              <a:t>from the land of the north</a:t>
            </a:r>
            <a:r>
              <a:rPr lang="en-US" sz="2400" b="1" dirty="0" smtClean="0">
                <a:solidFill>
                  <a:srgbClr val="1C1C1C"/>
                </a:solidFill>
                <a:effectLst>
                  <a:outerShdw blurRad="38100" dist="38100" dir="2700000" algn="tl">
                    <a:srgbClr val="000000">
                      <a:alpha val="43137"/>
                    </a:srgbClr>
                  </a:outerShdw>
                </a:effectLst>
              </a:rPr>
              <a:t>, and from all the lands whither he had driven them: and I will bring them again into their land that I gave unto their fathers. </a:t>
            </a:r>
            <a:endParaRPr lang="en-CA" sz="2400" b="1" dirty="0">
              <a:solidFill>
                <a:srgbClr val="1C1C1C"/>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graphicFrame>
        <p:nvGraphicFramePr>
          <p:cNvPr id="3" name="Table 2"/>
          <p:cNvGraphicFramePr>
            <a:graphicFrameLocks noGrp="1"/>
          </p:cNvGraphicFramePr>
          <p:nvPr/>
        </p:nvGraphicFramePr>
        <p:xfrm>
          <a:off x="304800" y="990600"/>
          <a:ext cx="8534400" cy="5486400"/>
        </p:xfrm>
        <a:graphic>
          <a:graphicData uri="http://schemas.openxmlformats.org/drawingml/2006/table">
            <a:tbl>
              <a:tblPr firstRow="1" bandRow="1">
                <a:tableStyleId>{284E427A-3D55-4303-BF80-6455036E1DE7}</a:tableStyleId>
              </a:tblPr>
              <a:tblGrid>
                <a:gridCol w="4267200"/>
                <a:gridCol w="4267200"/>
              </a:tblGrid>
              <a:tr h="630267">
                <a:tc>
                  <a:txBody>
                    <a:bodyPr/>
                    <a:lstStyle/>
                    <a:p>
                      <a:pPr algn="ctr"/>
                      <a:r>
                        <a:rPr lang="en-US" sz="2800" dirty="0" smtClean="0">
                          <a:solidFill>
                            <a:srgbClr val="00FFFF"/>
                          </a:solidFill>
                        </a:rPr>
                        <a:t>Hebrews</a:t>
                      </a:r>
                      <a:r>
                        <a:rPr lang="en-US" sz="2800" baseline="0" dirty="0" smtClean="0">
                          <a:solidFill>
                            <a:srgbClr val="00FFFF"/>
                          </a:solidFill>
                        </a:rPr>
                        <a:t> 8</a:t>
                      </a:r>
                      <a:endParaRPr lang="en-CA" sz="2800" dirty="0">
                        <a:solidFill>
                          <a:srgbClr val="00FFFF"/>
                        </a:solidFill>
                      </a:endParaRPr>
                    </a:p>
                  </a:txBody>
                  <a:tcPr>
                    <a:cell3D prstMaterial="dkEdge">
                      <a:bevel/>
                      <a:lightRig rig="flood" dir="t"/>
                    </a:cell3D>
                  </a:tcPr>
                </a:tc>
                <a:tc>
                  <a:txBody>
                    <a:bodyPr/>
                    <a:lstStyle/>
                    <a:p>
                      <a:pPr algn="ctr"/>
                      <a:r>
                        <a:rPr lang="en-US" sz="2800" dirty="0" smtClean="0">
                          <a:solidFill>
                            <a:srgbClr val="00FFFF"/>
                          </a:solidFill>
                        </a:rPr>
                        <a:t>Jeremiah</a:t>
                      </a:r>
                      <a:r>
                        <a:rPr lang="en-US" sz="2800" baseline="0" dirty="0" smtClean="0">
                          <a:solidFill>
                            <a:srgbClr val="00FFFF"/>
                          </a:solidFill>
                        </a:rPr>
                        <a:t> 31</a:t>
                      </a:r>
                      <a:endParaRPr lang="en-CA" sz="2800" dirty="0">
                        <a:solidFill>
                          <a:srgbClr val="00FFFF"/>
                        </a:solidFill>
                      </a:endParaRPr>
                    </a:p>
                  </a:txBody>
                  <a:tcPr>
                    <a:cell3D prstMaterial="dkEdge">
                      <a:bevel/>
                      <a:lightRig rig="flood" dir="t"/>
                    </a:cell3D>
                  </a:tcPr>
                </a:tc>
              </a:tr>
              <a:tr h="4856133">
                <a:tc>
                  <a:txBody>
                    <a:bodyPr/>
                    <a:lstStyle/>
                    <a:p>
                      <a:r>
                        <a:rPr lang="en-US" sz="2200" b="1" i="0" kern="1200" baseline="0" dirty="0" smtClean="0">
                          <a:solidFill>
                            <a:srgbClr val="FF0000"/>
                          </a:solidFill>
                          <a:effectLst>
                            <a:outerShdw blurRad="38100" dist="38100" dir="2700000" algn="tl">
                              <a:srgbClr val="000000">
                                <a:alpha val="43137"/>
                              </a:srgbClr>
                            </a:outerShdw>
                          </a:effectLst>
                          <a:latin typeface="+mn-lt"/>
                          <a:ea typeface="+mn-ea"/>
                          <a:cs typeface="+mn-cs"/>
                        </a:rPr>
                        <a:t>Heb 8: 8   </a:t>
                      </a:r>
                      <a:r>
                        <a:rPr lang="en-US" sz="2200" b="1" i="0" kern="1200" baseline="0" dirty="0" smtClean="0">
                          <a:solidFill>
                            <a:srgbClr val="080808"/>
                          </a:solidFill>
                          <a:effectLst/>
                          <a:latin typeface="+mn-lt"/>
                          <a:ea typeface="+mn-ea"/>
                          <a:cs typeface="+mn-cs"/>
                        </a:rPr>
                        <a:t>For finding fault with them, he </a:t>
                      </a:r>
                      <a:r>
                        <a:rPr lang="en-US" sz="2200" b="1" i="0" kern="1200" baseline="0" dirty="0" err="1" smtClean="0">
                          <a:solidFill>
                            <a:srgbClr val="080808"/>
                          </a:solidFill>
                          <a:effectLst/>
                          <a:latin typeface="+mn-lt"/>
                          <a:ea typeface="+mn-ea"/>
                          <a:cs typeface="+mn-cs"/>
                        </a:rPr>
                        <a:t>saith</a:t>
                      </a:r>
                      <a:r>
                        <a:rPr lang="en-US" sz="2200" b="1" i="0" kern="1200" baseline="0" dirty="0" smtClean="0">
                          <a:solidFill>
                            <a:srgbClr val="080808"/>
                          </a:solidFill>
                          <a:effectLst/>
                          <a:latin typeface="+mn-lt"/>
                          <a:ea typeface="+mn-ea"/>
                          <a:cs typeface="+mn-cs"/>
                        </a:rPr>
                        <a:t>, Behold, the days come, </a:t>
                      </a:r>
                      <a:r>
                        <a:rPr lang="en-US" sz="2200" b="1" i="0" kern="1200" baseline="0" dirty="0" err="1" smtClean="0">
                          <a:solidFill>
                            <a:srgbClr val="080808"/>
                          </a:solidFill>
                          <a:effectLst/>
                          <a:latin typeface="+mn-lt"/>
                          <a:ea typeface="+mn-ea"/>
                          <a:cs typeface="+mn-cs"/>
                        </a:rPr>
                        <a:t>saith</a:t>
                      </a:r>
                      <a:r>
                        <a:rPr lang="en-US" sz="2200" b="1" i="0" kern="1200" baseline="0" dirty="0" smtClean="0">
                          <a:solidFill>
                            <a:srgbClr val="080808"/>
                          </a:solidFill>
                          <a:effectLst/>
                          <a:latin typeface="+mn-lt"/>
                          <a:ea typeface="+mn-ea"/>
                          <a:cs typeface="+mn-cs"/>
                        </a:rPr>
                        <a:t> the Lord, when I will make </a:t>
                      </a:r>
                      <a:r>
                        <a:rPr lang="en-US" sz="2200" b="1" i="0" kern="1200" baseline="0" dirty="0" smtClean="0">
                          <a:solidFill>
                            <a:srgbClr val="0000CC"/>
                          </a:solidFill>
                          <a:effectLst/>
                          <a:latin typeface="+mn-lt"/>
                          <a:ea typeface="+mn-ea"/>
                          <a:cs typeface="+mn-cs"/>
                        </a:rPr>
                        <a:t>a new covenant </a:t>
                      </a:r>
                      <a:r>
                        <a:rPr lang="en-US" sz="2200" b="1" i="0" kern="1200" baseline="0" dirty="0" smtClean="0">
                          <a:solidFill>
                            <a:srgbClr val="080808"/>
                          </a:solidFill>
                          <a:effectLst/>
                          <a:latin typeface="+mn-lt"/>
                          <a:ea typeface="+mn-ea"/>
                          <a:cs typeface="+mn-cs"/>
                        </a:rPr>
                        <a:t>with the house of Israel and with the house of Judah</a:t>
                      </a:r>
                    </a:p>
                    <a:p>
                      <a:endParaRPr lang="en-US" sz="2200" b="1" i="0" kern="1200" baseline="0" dirty="0" smtClean="0">
                        <a:solidFill>
                          <a:srgbClr val="080808"/>
                        </a:solidFill>
                        <a:effectLst/>
                        <a:latin typeface="+mn-lt"/>
                        <a:ea typeface="+mn-ea"/>
                        <a:cs typeface="+mn-cs"/>
                      </a:endParaRPr>
                    </a:p>
                    <a:p>
                      <a:r>
                        <a:rPr lang="en-US" sz="2200" b="1" i="0" kern="1200" baseline="0" dirty="0" smtClean="0">
                          <a:solidFill>
                            <a:srgbClr val="FF0000"/>
                          </a:solidFill>
                          <a:effectLst>
                            <a:outerShdw blurRad="38100" dist="38100" dir="2700000" algn="tl">
                              <a:srgbClr val="000000">
                                <a:alpha val="43137"/>
                              </a:srgbClr>
                            </a:outerShdw>
                          </a:effectLst>
                          <a:latin typeface="+mn-lt"/>
                          <a:ea typeface="+mn-ea"/>
                          <a:cs typeface="+mn-cs"/>
                        </a:rPr>
                        <a:t>8: 10   </a:t>
                      </a:r>
                      <a:r>
                        <a:rPr lang="en-US" sz="2200" b="1" i="0" kern="1200" baseline="0" dirty="0" smtClean="0">
                          <a:solidFill>
                            <a:srgbClr val="080808"/>
                          </a:solidFill>
                          <a:effectLst/>
                          <a:latin typeface="+mn-lt"/>
                          <a:ea typeface="+mn-ea"/>
                          <a:cs typeface="+mn-cs"/>
                        </a:rPr>
                        <a:t>For </a:t>
                      </a:r>
                      <a:r>
                        <a:rPr lang="en-US" sz="2200" b="1" i="0" kern="1200" baseline="0" dirty="0" smtClean="0">
                          <a:solidFill>
                            <a:srgbClr val="0000CC"/>
                          </a:solidFill>
                          <a:effectLst/>
                          <a:latin typeface="+mn-lt"/>
                          <a:ea typeface="+mn-ea"/>
                          <a:cs typeface="+mn-cs"/>
                        </a:rPr>
                        <a:t>this is the covenant </a:t>
                      </a:r>
                      <a:r>
                        <a:rPr lang="en-US" sz="2200" b="1" i="0" kern="1200" baseline="0" dirty="0" smtClean="0">
                          <a:solidFill>
                            <a:srgbClr val="080808"/>
                          </a:solidFill>
                          <a:effectLst/>
                          <a:latin typeface="+mn-lt"/>
                          <a:ea typeface="+mn-ea"/>
                          <a:cs typeface="+mn-cs"/>
                        </a:rPr>
                        <a:t>that I will make with the house of Israel after those days, </a:t>
                      </a:r>
                      <a:r>
                        <a:rPr lang="en-US" sz="2200" b="1" i="0" kern="1200" baseline="0" dirty="0" err="1" smtClean="0">
                          <a:solidFill>
                            <a:srgbClr val="080808"/>
                          </a:solidFill>
                          <a:effectLst/>
                          <a:latin typeface="+mn-lt"/>
                          <a:ea typeface="+mn-ea"/>
                          <a:cs typeface="+mn-cs"/>
                        </a:rPr>
                        <a:t>saith</a:t>
                      </a:r>
                      <a:r>
                        <a:rPr lang="en-US" sz="2200" b="1" i="0" kern="1200" baseline="0" dirty="0" smtClean="0">
                          <a:solidFill>
                            <a:srgbClr val="080808"/>
                          </a:solidFill>
                          <a:effectLst/>
                          <a:latin typeface="+mn-lt"/>
                          <a:ea typeface="+mn-ea"/>
                          <a:cs typeface="+mn-cs"/>
                        </a:rPr>
                        <a:t> the Lord; </a:t>
                      </a:r>
                      <a:r>
                        <a:rPr lang="en-US" sz="2200" b="1" i="0" kern="1200" baseline="0" dirty="0" smtClean="0">
                          <a:solidFill>
                            <a:srgbClr val="0000CC"/>
                          </a:solidFill>
                          <a:effectLst/>
                          <a:latin typeface="+mn-lt"/>
                          <a:ea typeface="+mn-ea"/>
                          <a:cs typeface="+mn-cs"/>
                        </a:rPr>
                        <a:t>I will put my laws into their mind, and write them in their hearts</a:t>
                      </a:r>
                      <a:r>
                        <a:rPr lang="en-US" sz="2200" b="1" i="0" kern="1200" baseline="0" dirty="0" smtClean="0">
                          <a:solidFill>
                            <a:srgbClr val="080808"/>
                          </a:solidFill>
                          <a:effectLst/>
                          <a:latin typeface="+mn-lt"/>
                          <a:ea typeface="+mn-ea"/>
                          <a:cs typeface="+mn-cs"/>
                        </a:rPr>
                        <a:t>…</a:t>
                      </a:r>
                      <a:endParaRPr lang="en-CA" sz="2200" b="1" i="0" baseline="0" dirty="0">
                        <a:solidFill>
                          <a:srgbClr val="080808"/>
                        </a:solidFill>
                        <a:effectLst/>
                      </a:endParaRPr>
                    </a:p>
                  </a:txBody>
                  <a:tcPr>
                    <a:cell3D prstMaterial="dkEdge">
                      <a:bevel/>
                      <a:lightRig rig="flood" dir="t"/>
                    </a:cell3D>
                    <a:solidFill>
                      <a:schemeClr val="accent1">
                        <a:lumMod val="10000"/>
                        <a:lumOff val="90000"/>
                        <a:alpha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200" b="1" kern="1200" baseline="0" dirty="0" smtClean="0">
                        <a:solidFill>
                          <a:schemeClr val="dk1"/>
                        </a:solidFill>
                        <a:effectLst>
                          <a:outerShdw blurRad="38100" dist="38100" dir="2700000" algn="tl">
                            <a:srgbClr val="000000">
                              <a:alpha val="43137"/>
                            </a:srgbClr>
                          </a:outerShdw>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200" b="1" kern="1200" baseline="0" dirty="0" smtClean="0">
                        <a:solidFill>
                          <a:schemeClr val="dk1"/>
                        </a:solidFill>
                        <a:effectLst>
                          <a:outerShdw blurRad="38100" dist="38100" dir="2700000" algn="tl">
                            <a:srgbClr val="000000">
                              <a:alpha val="43137"/>
                            </a:srgbClr>
                          </a:outerShdw>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200" b="1" kern="1200" baseline="0" dirty="0" smtClean="0">
                        <a:solidFill>
                          <a:schemeClr val="dk1"/>
                        </a:solidFill>
                        <a:effectLst>
                          <a:outerShdw blurRad="38100" dist="38100" dir="2700000" algn="tl">
                            <a:srgbClr val="000000">
                              <a:alpha val="43137"/>
                            </a:srgbClr>
                          </a:outerShdw>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800" b="1" i="0" kern="1200" baseline="0" dirty="0" smtClean="0">
                        <a:solidFill>
                          <a:srgbClr val="FF0000"/>
                        </a:solidFill>
                        <a:effectLst>
                          <a:outerShdw blurRad="38100" dist="38100" dir="2700000" algn="tl">
                            <a:srgbClr val="000000">
                              <a:alpha val="43137"/>
                            </a:srgbClr>
                          </a:outerShdw>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200" b="1" i="0" kern="1200" baseline="0" dirty="0" smtClean="0">
                          <a:solidFill>
                            <a:srgbClr val="FF0000"/>
                          </a:solidFill>
                          <a:effectLst>
                            <a:outerShdw blurRad="38100" dist="38100" dir="2700000" algn="tl">
                              <a:srgbClr val="000000">
                                <a:alpha val="43137"/>
                              </a:srgbClr>
                            </a:outerShdw>
                          </a:effectLst>
                          <a:latin typeface="+mn-lt"/>
                          <a:ea typeface="+mn-ea"/>
                          <a:cs typeface="+mn-cs"/>
                        </a:rPr>
                        <a:t>Jer. 31: 33   </a:t>
                      </a:r>
                      <a:r>
                        <a:rPr lang="en-US" sz="2200" b="1" i="0" kern="1200" baseline="0" dirty="0" smtClean="0">
                          <a:solidFill>
                            <a:schemeClr val="dk1"/>
                          </a:solidFill>
                          <a:effectLst>
                            <a:outerShdw blurRad="38100" dist="38100" dir="2700000" algn="tl">
                              <a:srgbClr val="000000">
                                <a:alpha val="43137"/>
                              </a:srgbClr>
                            </a:outerShdw>
                          </a:effectLst>
                          <a:latin typeface="+mn-lt"/>
                          <a:ea typeface="+mn-ea"/>
                          <a:cs typeface="+mn-cs"/>
                        </a:rPr>
                        <a:t>But this shall be the covenant that I will make with the house of Israel; After those days, </a:t>
                      </a:r>
                      <a:r>
                        <a:rPr lang="en-US" sz="2200" b="1" i="0" kern="1200" baseline="0" dirty="0" err="1" smtClean="0">
                          <a:solidFill>
                            <a:schemeClr val="dk1"/>
                          </a:solidFill>
                          <a:effectLst>
                            <a:outerShdw blurRad="38100" dist="38100" dir="2700000" algn="tl">
                              <a:srgbClr val="000000">
                                <a:alpha val="43137"/>
                              </a:srgbClr>
                            </a:outerShdw>
                          </a:effectLst>
                          <a:latin typeface="+mn-lt"/>
                          <a:ea typeface="+mn-ea"/>
                          <a:cs typeface="+mn-cs"/>
                        </a:rPr>
                        <a:t>saith</a:t>
                      </a:r>
                      <a:r>
                        <a:rPr lang="en-US" sz="2200" b="1" i="0" kern="1200" baseline="0" dirty="0" smtClean="0">
                          <a:solidFill>
                            <a:schemeClr val="dk1"/>
                          </a:solidFill>
                          <a:effectLst>
                            <a:outerShdw blurRad="38100" dist="38100" dir="2700000" algn="tl">
                              <a:srgbClr val="000000">
                                <a:alpha val="43137"/>
                              </a:srgbClr>
                            </a:outerShdw>
                          </a:effectLst>
                          <a:latin typeface="+mn-lt"/>
                          <a:ea typeface="+mn-ea"/>
                          <a:cs typeface="+mn-cs"/>
                        </a:rPr>
                        <a:t> the LORD, </a:t>
                      </a:r>
                      <a:r>
                        <a:rPr lang="en-US" sz="2200" b="1" i="0" kern="1200" baseline="0" dirty="0" smtClean="0">
                          <a:solidFill>
                            <a:srgbClr val="0000CC"/>
                          </a:solidFill>
                          <a:effectLst>
                            <a:outerShdw blurRad="38100" dist="38100" dir="2700000" algn="tl">
                              <a:srgbClr val="000000">
                                <a:alpha val="43137"/>
                              </a:srgbClr>
                            </a:outerShdw>
                          </a:effectLst>
                          <a:latin typeface="+mn-lt"/>
                          <a:ea typeface="+mn-ea"/>
                          <a:cs typeface="+mn-cs"/>
                        </a:rPr>
                        <a:t>I will put my law in their inward parts, and write it in their hearts</a:t>
                      </a:r>
                      <a:r>
                        <a:rPr lang="en-US" sz="2200" b="1" i="0" kern="1200" baseline="0" dirty="0" smtClean="0">
                          <a:solidFill>
                            <a:schemeClr val="dk1"/>
                          </a:solidFill>
                          <a:effectLst>
                            <a:outerShdw blurRad="38100" dist="38100" dir="2700000" algn="tl">
                              <a:srgbClr val="000000">
                                <a:alpha val="43137"/>
                              </a:srgbClr>
                            </a:outerShdw>
                          </a:effectLst>
                          <a:latin typeface="+mn-lt"/>
                          <a:ea typeface="+mn-ea"/>
                          <a:cs typeface="+mn-cs"/>
                        </a:rPr>
                        <a:t>; and will be their God, and they shall be my people. </a:t>
                      </a:r>
                      <a:endParaRPr lang="en-CA" sz="2200" b="1" i="0" baseline="0" dirty="0">
                        <a:solidFill>
                          <a:srgbClr val="0000CC"/>
                        </a:solidFill>
                        <a:effectLst>
                          <a:outerShdw blurRad="38100" dist="38100" dir="2700000" algn="tl">
                            <a:srgbClr val="000000">
                              <a:alpha val="43137"/>
                            </a:srgbClr>
                          </a:outerShdw>
                        </a:effectLst>
                      </a:endParaRPr>
                    </a:p>
                  </a:txBody>
                  <a:tcPr>
                    <a:cell3D prstMaterial="dkEdge">
                      <a:bevel/>
                      <a:lightRig rig="flood" dir="t"/>
                    </a:cell3D>
                    <a:solidFill>
                      <a:schemeClr val="accent1">
                        <a:lumMod val="10000"/>
                        <a:lumOff val="90000"/>
                        <a:alpha val="40000"/>
                      </a:schemeClr>
                    </a:solidFill>
                  </a:tcPr>
                </a:tc>
              </a:tr>
            </a:tbl>
          </a:graphicData>
        </a:graphic>
      </p:graphicFrame>
      <p:pic>
        <p:nvPicPr>
          <p:cNvPr id="7" name="Picture 2"/>
          <p:cNvPicPr>
            <a:picLocks noChangeAspect="1" noChangeArrowheads="1"/>
          </p:cNvPicPr>
          <p:nvPr/>
        </p:nvPicPr>
        <p:blipFill>
          <a:blip r:embed="rId3">
            <a:lum contrast="20000"/>
          </a:blip>
          <a:srcRect b="2750"/>
          <a:stretch>
            <a:fillRect/>
          </a:stretch>
        </p:blipFill>
        <p:spPr bwMode="auto">
          <a:xfrm>
            <a:off x="5486400" y="1600200"/>
            <a:ext cx="2166257" cy="1219200"/>
          </a:xfrm>
          <a:prstGeom prst="rect">
            <a:avLst/>
          </a:prstGeom>
          <a:ln>
            <a:noFill/>
          </a:ln>
          <a:effectLst>
            <a:softEdge rad="112500"/>
          </a:effectLst>
        </p:spPr>
      </p:pic>
      <p:pic>
        <p:nvPicPr>
          <p:cNvPr id="266242" name="Picture 2"/>
          <p:cNvPicPr>
            <a:picLocks noChangeAspect="1" noChangeArrowheads="1"/>
          </p:cNvPicPr>
          <p:nvPr/>
        </p:nvPicPr>
        <p:blipFill>
          <a:blip r:embed="rId4">
            <a:lum contrast="10000"/>
          </a:blip>
          <a:srcRect/>
          <a:stretch>
            <a:fillRect/>
          </a:stretch>
        </p:blipFill>
        <p:spPr bwMode="auto">
          <a:xfrm>
            <a:off x="7929012" y="5267325"/>
            <a:ext cx="1214988" cy="1590675"/>
          </a:xfrm>
          <a:prstGeom prst="ellipse">
            <a:avLst/>
          </a:prstGeom>
          <a:ln>
            <a:noFill/>
          </a:ln>
          <a:effectLst>
            <a:softEdge rad="112500"/>
          </a:effectLst>
        </p:spPr>
      </p:pic>
      <p:sp>
        <p:nvSpPr>
          <p:cNvPr id="9" name="Isosceles Triangle 8"/>
          <p:cNvSpPr/>
          <p:nvPr/>
        </p:nvSpPr>
        <p:spPr>
          <a:xfrm rot="16200000">
            <a:off x="1981200" y="2895600"/>
            <a:ext cx="2590800" cy="2590800"/>
          </a:xfrm>
          <a:prstGeom prst="triangle">
            <a:avLst>
              <a:gd name="adj" fmla="val 55824"/>
            </a:avLst>
          </a:prstGeom>
          <a:solidFill>
            <a:srgbClr val="FFFF00">
              <a:alpha val="3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3810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12" name="TextBox 11"/>
          <p:cNvSpPr txBox="1"/>
          <p:nvPr/>
        </p:nvSpPr>
        <p:spPr>
          <a:xfrm>
            <a:off x="952500" y="3810000"/>
            <a:ext cx="7239000" cy="2677656"/>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prst="relaxedInset"/>
          </a:sp3d>
        </p:spPr>
        <p:txBody>
          <a:bodyPr wrap="square" rtlCol="0">
            <a:spAutoFit/>
          </a:bodyPr>
          <a:lstStyle/>
          <a:p>
            <a:r>
              <a:rPr lang="en-US" sz="2400" b="1" dirty="0" err="1" smtClean="0">
                <a:solidFill>
                  <a:srgbClr val="0000FF"/>
                </a:solidFill>
                <a:effectLst>
                  <a:outerShdw blurRad="38100" dist="38100" dir="2700000" algn="tl">
                    <a:srgbClr val="000000">
                      <a:alpha val="43137"/>
                    </a:srgbClr>
                  </a:outerShdw>
                </a:effectLst>
                <a:latin typeface="Bookman Old Style" pitchFamily="18" charset="0"/>
              </a:rPr>
              <a:t>Jer</a:t>
            </a:r>
            <a:r>
              <a:rPr lang="en-US" sz="2400" b="1" dirty="0" smtClean="0">
                <a:solidFill>
                  <a:srgbClr val="0000FF"/>
                </a:solidFill>
                <a:effectLst>
                  <a:outerShdw blurRad="38100" dist="38100" dir="2700000" algn="tl">
                    <a:srgbClr val="000000">
                      <a:alpha val="43137"/>
                    </a:srgbClr>
                  </a:outerShdw>
                </a:effectLst>
                <a:latin typeface="Bookman Old Style" pitchFamily="18" charset="0"/>
              </a:rPr>
              <a:t>  20: 14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Cursed be the day wherein I was born: let not the day wherein my mother bare me be blessed. </a:t>
            </a:r>
          </a:p>
          <a:p>
            <a:r>
              <a:rPr lang="en-US" sz="2400" b="1" dirty="0" smtClean="0">
                <a:solidFill>
                  <a:srgbClr val="0000FF"/>
                </a:solidFill>
                <a:effectLst>
                  <a:outerShdw blurRad="38100" dist="38100" dir="2700000" algn="tl">
                    <a:srgbClr val="000000">
                      <a:alpha val="43137"/>
                    </a:srgbClr>
                  </a:outerShdw>
                </a:effectLst>
                <a:latin typeface="Bookman Old Style" pitchFamily="18" charset="0"/>
              </a:rPr>
              <a:t>:15  </a:t>
            </a:r>
            <a:r>
              <a:rPr lang="en-US" sz="2400" b="1" dirty="0" smtClean="0">
                <a:solidFill>
                  <a:srgbClr val="000000"/>
                </a:solidFill>
                <a:effectLst>
                  <a:outerShdw blurRad="38100" dist="38100" dir="2700000" algn="tl">
                    <a:srgbClr val="000000">
                      <a:alpha val="43137"/>
                    </a:srgbClr>
                  </a:outerShdw>
                </a:effectLst>
                <a:latin typeface="Bookman Old Style" pitchFamily="18" charset="0"/>
              </a:rPr>
              <a:t>Cursed be the man who brought tidings to my father, saying, A man child is born unto thee; making him very glad. </a:t>
            </a:r>
          </a:p>
          <a:p>
            <a:r>
              <a:rPr lang="en-US" sz="2400" b="1" dirty="0" smtClean="0">
                <a:solidFill>
                  <a:srgbClr val="0000FF"/>
                </a:solidFill>
                <a:effectLst>
                  <a:outerShdw blurRad="38100" dist="38100" dir="2700000" algn="tl">
                    <a:srgbClr val="000000">
                      <a:alpha val="43137"/>
                    </a:srgbClr>
                  </a:outerShdw>
                </a:effectLst>
                <a:latin typeface="Bookman Old Style" pitchFamily="18" charset="0"/>
              </a:rPr>
              <a:t>:  7</a:t>
            </a:r>
            <a:endParaRPr lang="en-US" sz="2400" b="1" dirty="0">
              <a:solidFill>
                <a:srgbClr val="0000FF"/>
              </a:solidFill>
              <a:effectLst>
                <a:outerShdw blurRad="38100" dist="38100" dir="2700000" algn="tl">
                  <a:srgbClr val="000000">
                    <a:alpha val="43137"/>
                  </a:srgbClr>
                </a:outerShdw>
              </a:effectLst>
              <a:latin typeface="Bookman Old Style" pitchFamily="18" charset="0"/>
            </a:endParaRPr>
          </a:p>
        </p:txBody>
      </p:sp>
      <p:pic>
        <p:nvPicPr>
          <p:cNvPr id="105475" name="Picture 3"/>
          <p:cNvPicPr>
            <a:picLocks noChangeAspect="1" noChangeArrowheads="1"/>
          </p:cNvPicPr>
          <p:nvPr/>
        </p:nvPicPr>
        <p:blipFill>
          <a:blip r:embed="rId3">
            <a:lum contrast="20000"/>
          </a:blip>
          <a:srcRect/>
          <a:stretch>
            <a:fillRect/>
          </a:stretch>
        </p:blipFill>
        <p:spPr bwMode="auto">
          <a:xfrm>
            <a:off x="6781800" y="1600200"/>
            <a:ext cx="2209800" cy="2248637"/>
          </a:xfrm>
          <a:prstGeom prst="ellipse">
            <a:avLst/>
          </a:prstGeom>
          <a:ln>
            <a:noFill/>
          </a:ln>
          <a:effectLst>
            <a:softEdge rad="112500"/>
          </a:effectLst>
        </p:spPr>
      </p:pic>
      <p:pic>
        <p:nvPicPr>
          <p:cNvPr id="6" name="Picture 13" descr="Joseph Pit 3"/>
          <p:cNvPicPr>
            <a:picLocks noChangeAspect="1" noChangeArrowheads="1"/>
          </p:cNvPicPr>
          <p:nvPr/>
        </p:nvPicPr>
        <p:blipFill>
          <a:blip r:embed="rId4">
            <a:lum contrast="20000"/>
          </a:blip>
          <a:srcRect/>
          <a:stretch>
            <a:fillRect/>
          </a:stretch>
        </p:blipFill>
        <p:spPr bwMode="auto">
          <a:xfrm>
            <a:off x="0" y="1219200"/>
            <a:ext cx="1963861" cy="2590800"/>
          </a:xfrm>
          <a:prstGeom prst="rect">
            <a:avLst/>
          </a:prstGeom>
          <a:ln>
            <a:noFill/>
          </a:ln>
          <a:effectLst>
            <a:softEdge rad="112500"/>
          </a:effectLst>
        </p:spPr>
      </p:pic>
      <p:sp>
        <p:nvSpPr>
          <p:cNvPr id="8" name="Rectangle 7"/>
          <p:cNvSpPr/>
          <p:nvPr/>
        </p:nvSpPr>
        <p:spPr>
          <a:xfrm>
            <a:off x="1789079" y="2023353"/>
            <a:ext cx="54102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blipFill>
                  <a:blip r:embed="rId5"/>
                  <a:tile tx="0" ty="0" sx="100000" sy="100000" flip="none" algn="tl"/>
                </a:blipFill>
                <a:effectLst>
                  <a:outerShdw blurRad="50800" dist="39000" dir="5460000" algn="tl">
                    <a:srgbClr val="000000">
                      <a:alpha val="38000"/>
                    </a:srgbClr>
                  </a:outerShdw>
                </a:effectLst>
              </a:rPr>
              <a:t>Prophet  and  City</a:t>
            </a:r>
            <a:endParaRPr lang="en-US" sz="4800" b="1" cap="none" spc="0" dirty="0">
              <a:ln w="11430"/>
              <a:blipFill>
                <a:blip r:embed="rId5"/>
                <a:tile tx="0" ty="0" sx="100000" sy="100000" flip="none" algn="tl"/>
              </a:blip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Egypt Graphic background"/>
          <p:cNvPicPr>
            <a:picLocks noChangeAspect="1" noChangeArrowheads="1"/>
          </p:cNvPicPr>
          <p:nvPr/>
        </p:nvPicPr>
        <p:blipFill>
          <a:blip r:embed="rId3">
            <a:lum bright="70000" contrast="-82000"/>
          </a:blip>
          <a:srcRect/>
          <a:stretch>
            <a:fillRect/>
          </a:stretch>
        </p:blipFill>
        <p:spPr bwMode="auto">
          <a:xfrm>
            <a:off x="0" y="0"/>
            <a:ext cx="9144000" cy="6858000"/>
          </a:xfrm>
          <a:prstGeom prst="rect">
            <a:avLst/>
          </a:prstGeom>
          <a:noFill/>
        </p:spPr>
      </p:pic>
      <p:pic>
        <p:nvPicPr>
          <p:cNvPr id="32771" name="Picture 3" descr="Egyptian column"/>
          <p:cNvPicPr>
            <a:picLocks noChangeAspect="1" noChangeArrowheads="1"/>
          </p:cNvPicPr>
          <p:nvPr/>
        </p:nvPicPr>
        <p:blipFill>
          <a:blip r:embed="rId4">
            <a:lum contrast="6000"/>
          </a:blip>
          <a:srcRect/>
          <a:stretch>
            <a:fillRect/>
          </a:stretch>
        </p:blipFill>
        <p:spPr bwMode="auto">
          <a:xfrm>
            <a:off x="8694738" y="22225"/>
            <a:ext cx="404812" cy="1752600"/>
          </a:xfrm>
          <a:prstGeom prst="rect">
            <a:avLst/>
          </a:prstGeom>
          <a:noFill/>
        </p:spPr>
      </p:pic>
      <p:grpSp>
        <p:nvGrpSpPr>
          <p:cNvPr id="2" name="Group 4"/>
          <p:cNvGrpSpPr>
            <a:grpSpLocks/>
          </p:cNvGrpSpPr>
          <p:nvPr/>
        </p:nvGrpSpPr>
        <p:grpSpPr bwMode="auto">
          <a:xfrm>
            <a:off x="0" y="0"/>
            <a:ext cx="381000" cy="6886575"/>
            <a:chOff x="0" y="0"/>
            <a:chExt cx="240" cy="4338"/>
          </a:xfrm>
        </p:grpSpPr>
        <p:sp>
          <p:nvSpPr>
            <p:cNvPr id="32773" name="Rectangle 5"/>
            <p:cNvSpPr>
              <a:spLocks noChangeArrowheads="1"/>
            </p:cNvSpPr>
            <p:nvPr/>
          </p:nvSpPr>
          <p:spPr bwMode="auto">
            <a:xfrm>
              <a:off x="96" y="0"/>
              <a:ext cx="144" cy="4329"/>
            </a:xfrm>
            <a:prstGeom prst="rect">
              <a:avLst/>
            </a:prstGeom>
            <a:gradFill rotWithShape="1">
              <a:gsLst>
                <a:gs pos="0">
                  <a:srgbClr val="FF9900"/>
                </a:gs>
                <a:gs pos="100000">
                  <a:srgbClr val="FFFF00">
                    <a:alpha val="35001"/>
                  </a:srgbClr>
                </a:gs>
              </a:gsLst>
              <a:lin ang="0" scaled="1"/>
            </a:gradFill>
            <a:ln w="9525">
              <a:noFill/>
              <a:miter lim="800000"/>
              <a:headEnd/>
              <a:tailEnd/>
            </a:ln>
            <a:effectLst/>
          </p:spPr>
          <p:txBody>
            <a:bodyPr wrap="none" anchor="ctr"/>
            <a:lstStyle/>
            <a:p>
              <a:pPr algn="ctr"/>
              <a:endParaRPr lang="en-US" sz="2400">
                <a:effectLst/>
              </a:endParaRPr>
            </a:p>
          </p:txBody>
        </p:sp>
        <p:sp>
          <p:nvSpPr>
            <p:cNvPr id="32774" name="Rectangle 6"/>
            <p:cNvSpPr>
              <a:spLocks noChangeArrowheads="1"/>
            </p:cNvSpPr>
            <p:nvPr/>
          </p:nvSpPr>
          <p:spPr bwMode="auto">
            <a:xfrm>
              <a:off x="0" y="0"/>
              <a:ext cx="96" cy="4338"/>
            </a:xfrm>
            <a:prstGeom prst="rect">
              <a:avLst/>
            </a:prstGeom>
            <a:gradFill rotWithShape="1">
              <a:gsLst>
                <a:gs pos="0">
                  <a:srgbClr val="996633">
                    <a:alpha val="53999"/>
                  </a:srgbClr>
                </a:gs>
                <a:gs pos="100000">
                  <a:srgbClr val="DC9300"/>
                </a:gs>
              </a:gsLst>
              <a:lin ang="0" scaled="1"/>
            </a:gradFill>
            <a:ln w="9525">
              <a:noFill/>
              <a:miter lim="800000"/>
              <a:headEnd/>
              <a:tailEnd/>
            </a:ln>
            <a:effectLst/>
          </p:spPr>
          <p:txBody>
            <a:bodyPr wrap="none" anchor="ctr"/>
            <a:lstStyle/>
            <a:p>
              <a:pPr algn="ctr"/>
              <a:endParaRPr lang="en-US" sz="2400">
                <a:effectLst/>
              </a:endParaRPr>
            </a:p>
          </p:txBody>
        </p:sp>
      </p:grpSp>
      <p:sp>
        <p:nvSpPr>
          <p:cNvPr id="32775" name="AutoShape 7"/>
          <p:cNvSpPr>
            <a:spLocks noChangeArrowheads="1"/>
          </p:cNvSpPr>
          <p:nvPr/>
        </p:nvSpPr>
        <p:spPr bwMode="auto">
          <a:xfrm>
            <a:off x="1731963" y="228600"/>
            <a:ext cx="5680075" cy="896938"/>
          </a:xfrm>
          <a:prstGeom prst="bevel">
            <a:avLst>
              <a:gd name="adj" fmla="val 12500"/>
            </a:avLst>
          </a:prstGeom>
          <a:gradFill rotWithShape="1">
            <a:gsLst>
              <a:gs pos="0">
                <a:srgbClr val="CC9900"/>
              </a:gs>
              <a:gs pos="50000">
                <a:srgbClr val="FF9900"/>
              </a:gs>
              <a:gs pos="100000">
                <a:srgbClr val="CC9900"/>
              </a:gs>
            </a:gsLst>
            <a:lin ang="5400000" scaled="1"/>
          </a:gradFill>
          <a:ln w="9525">
            <a:noFill/>
            <a:miter lim="800000"/>
            <a:headEnd/>
            <a:tailEnd/>
          </a:ln>
          <a:effectLst>
            <a:outerShdw dist="81320" dir="3080412" algn="ctr" rotWithShape="0">
              <a:schemeClr val="accent2">
                <a:alpha val="50000"/>
              </a:schemeClr>
            </a:outerShdw>
          </a:effectLst>
        </p:spPr>
        <p:txBody>
          <a:bodyPr wrap="none" anchor="ctr"/>
          <a:lstStyle/>
          <a:p>
            <a:pPr algn="ctr"/>
            <a:r>
              <a:rPr lang="en-US" sz="3600" b="1">
                <a:effectLst>
                  <a:outerShdw blurRad="38100" dist="38100" dir="2700000" algn="tl">
                    <a:srgbClr val="FFFFFF"/>
                  </a:outerShdw>
                </a:effectLst>
                <a:latin typeface="Times New Roman" pitchFamily="18" charset="0"/>
              </a:rPr>
              <a:t>Archaeology</a:t>
            </a:r>
            <a:r>
              <a:rPr lang="en-US" sz="3600" b="1">
                <a:solidFill>
                  <a:srgbClr val="0FE6F1"/>
                </a:solidFill>
                <a:effectLst>
                  <a:outerShdw blurRad="38100" dist="38100" dir="2700000" algn="tl">
                    <a:srgbClr val="000000"/>
                  </a:outerShdw>
                </a:effectLst>
                <a:latin typeface="Times New Roman" pitchFamily="18" charset="0"/>
              </a:rPr>
              <a:t> </a:t>
            </a:r>
            <a:r>
              <a:rPr lang="en-US" sz="3600" b="1">
                <a:effectLst>
                  <a:outerShdw blurRad="38100" dist="38100" dir="2700000" algn="tl">
                    <a:srgbClr val="FFFFFF"/>
                  </a:outerShdw>
                </a:effectLst>
                <a:latin typeface="Times New Roman" pitchFamily="18" charset="0"/>
              </a:rPr>
              <a:t>&amp; the Bible</a:t>
            </a:r>
            <a:endParaRPr lang="en-CA" sz="3600" b="1">
              <a:effectLst>
                <a:outerShdw blurRad="38100" dist="38100" dir="2700000" algn="tl">
                  <a:srgbClr val="FFFFFF"/>
                </a:outerShdw>
              </a:effectLst>
              <a:latin typeface="Times New Roman" pitchFamily="18" charset="0"/>
            </a:endParaRPr>
          </a:p>
        </p:txBody>
      </p:sp>
      <p:pic>
        <p:nvPicPr>
          <p:cNvPr id="32776" name="Picture 8" descr="Egyptian column"/>
          <p:cNvPicPr>
            <a:picLocks noChangeAspect="1" noChangeArrowheads="1"/>
          </p:cNvPicPr>
          <p:nvPr/>
        </p:nvPicPr>
        <p:blipFill>
          <a:blip r:embed="rId4">
            <a:lum contrast="6000"/>
          </a:blip>
          <a:srcRect/>
          <a:stretch>
            <a:fillRect/>
          </a:stretch>
        </p:blipFill>
        <p:spPr bwMode="auto">
          <a:xfrm>
            <a:off x="304800" y="0"/>
            <a:ext cx="457200" cy="1981200"/>
          </a:xfrm>
          <a:prstGeom prst="rect">
            <a:avLst/>
          </a:prstGeom>
          <a:noFill/>
        </p:spPr>
      </p:pic>
      <p:sp>
        <p:nvSpPr>
          <p:cNvPr id="32781" name="Rectangle 13"/>
          <p:cNvSpPr>
            <a:spLocks noChangeArrowheads="1"/>
          </p:cNvSpPr>
          <p:nvPr/>
        </p:nvSpPr>
        <p:spPr bwMode="auto">
          <a:xfrm>
            <a:off x="685800" y="2362200"/>
            <a:ext cx="3478213" cy="457200"/>
          </a:xfrm>
          <a:prstGeom prst="rect">
            <a:avLst/>
          </a:prstGeom>
          <a:solidFill>
            <a:schemeClr val="tx1"/>
          </a:solidFill>
          <a:ln w="9525">
            <a:noFill/>
            <a:miter lim="800000"/>
            <a:headEnd/>
            <a:tailEnd/>
          </a:ln>
          <a:effectLst/>
        </p:spPr>
        <p:txBody>
          <a:bodyPr wrap="none" anchor="ctr">
            <a:spAutoFit/>
          </a:bodyPr>
          <a:lstStyle/>
          <a:p>
            <a:r>
              <a:rPr lang="en-US" sz="2400" b="1">
                <a:solidFill>
                  <a:srgbClr val="FFFF00"/>
                </a:solidFill>
                <a:effectLst/>
              </a:rPr>
              <a:t>Jehoiachin Inscription</a:t>
            </a:r>
            <a:r>
              <a:rPr lang="en-US">
                <a:solidFill>
                  <a:srgbClr val="FFFFFF"/>
                </a:solidFill>
                <a:effectLst/>
              </a:rPr>
              <a:t> </a:t>
            </a:r>
          </a:p>
        </p:txBody>
      </p:sp>
      <p:sp>
        <p:nvSpPr>
          <p:cNvPr id="32782" name="Rectangle 14"/>
          <p:cNvSpPr>
            <a:spLocks noChangeArrowheads="1"/>
          </p:cNvSpPr>
          <p:nvPr/>
        </p:nvSpPr>
        <p:spPr bwMode="auto">
          <a:xfrm>
            <a:off x="4572000" y="1801813"/>
            <a:ext cx="4572000" cy="4968875"/>
          </a:xfrm>
          <a:prstGeom prst="rect">
            <a:avLst/>
          </a:prstGeom>
          <a:solidFill>
            <a:schemeClr val="tx1"/>
          </a:solidFill>
          <a:ln w="9525">
            <a:noFill/>
            <a:miter lim="800000"/>
            <a:headEnd/>
            <a:tailEnd/>
          </a:ln>
          <a:effectLst/>
        </p:spPr>
        <p:txBody>
          <a:bodyPr anchor="ctr">
            <a:spAutoFit/>
          </a:bodyPr>
          <a:lstStyle/>
          <a:p>
            <a:r>
              <a:rPr lang="en-US" sz="2000" b="1">
                <a:solidFill>
                  <a:schemeClr val="bg1"/>
                </a:solidFill>
                <a:effectLst/>
              </a:rPr>
              <a:t>This is one of the clay tablets that reveal the presence of the Judean royal house as prisoners in Babylon. </a:t>
            </a:r>
            <a:r>
              <a:rPr lang="en-US" sz="2000" b="1">
                <a:solidFill>
                  <a:srgbClr val="FFFF00"/>
                </a:solidFill>
                <a:effectLst/>
              </a:rPr>
              <a:t>They were excavated from an arched building near the Ishtar Gate of ancient Babylon</a:t>
            </a:r>
            <a:r>
              <a:rPr lang="en-US" sz="2000" b="1">
                <a:solidFill>
                  <a:schemeClr val="bg1"/>
                </a:solidFill>
                <a:effectLst/>
              </a:rPr>
              <a:t>. The cuneiform texts, which are dated </a:t>
            </a:r>
            <a:r>
              <a:rPr lang="en-US" sz="2000" b="1">
                <a:solidFill>
                  <a:srgbClr val="00FFFF"/>
                </a:solidFill>
                <a:effectLst/>
              </a:rPr>
              <a:t>between 595 and 570 B.C</a:t>
            </a:r>
            <a:r>
              <a:rPr lang="en-US" sz="2000" b="1">
                <a:solidFill>
                  <a:schemeClr val="bg1"/>
                </a:solidFill>
                <a:effectLst/>
              </a:rPr>
              <a:t>., contain </a:t>
            </a:r>
            <a:r>
              <a:rPr lang="en-US" sz="2000" b="1">
                <a:solidFill>
                  <a:srgbClr val="FFFF00"/>
                </a:solidFill>
                <a:effectLst/>
              </a:rPr>
              <a:t>lists of rations of barley and oil issued to the captive princes and artisans, including </a:t>
            </a:r>
            <a:r>
              <a:rPr lang="en-US" sz="2000" b="1">
                <a:solidFill>
                  <a:srgbClr val="00FFFF"/>
                </a:solidFill>
                <a:effectLst/>
              </a:rPr>
              <a:t>"Yaukin, king of the land of Yahud."</a:t>
            </a:r>
            <a:r>
              <a:rPr lang="en-US" sz="2000" b="1">
                <a:solidFill>
                  <a:srgbClr val="FFFF00"/>
                </a:solidFill>
                <a:effectLst/>
              </a:rPr>
              <a:t> This is a direct reference to </a:t>
            </a:r>
            <a:r>
              <a:rPr lang="en-US" sz="2000" b="1">
                <a:solidFill>
                  <a:srgbClr val="00FFFF"/>
                </a:solidFill>
                <a:effectLst/>
              </a:rPr>
              <a:t>Jehoiachin</a:t>
            </a:r>
            <a:r>
              <a:rPr lang="en-US" sz="2000" b="1">
                <a:solidFill>
                  <a:schemeClr val="bg1"/>
                </a:solidFill>
                <a:effectLst/>
              </a:rPr>
              <a:t>, and some of the other tablets also mentioned his 5 sons who accompanied him to Babylon </a:t>
            </a:r>
          </a:p>
        </p:txBody>
      </p:sp>
      <p:pic>
        <p:nvPicPr>
          <p:cNvPr id="32785" name="Picture 17" descr="jehoia"/>
          <p:cNvPicPr>
            <a:picLocks noChangeAspect="1" noChangeArrowheads="1"/>
          </p:cNvPicPr>
          <p:nvPr/>
        </p:nvPicPr>
        <p:blipFill>
          <a:blip r:embed="rId5">
            <a:clrChange>
              <a:clrFrom>
                <a:srgbClr val="FCFDF7"/>
              </a:clrFrom>
              <a:clrTo>
                <a:srgbClr val="FCFDF7">
                  <a:alpha val="0"/>
                </a:srgbClr>
              </a:clrTo>
            </a:clrChange>
            <a:lum bright="-18000" contrast="24000"/>
          </a:blip>
          <a:srcRect/>
          <a:stretch>
            <a:fillRect/>
          </a:stretch>
        </p:blipFill>
        <p:spPr bwMode="auto">
          <a:xfrm>
            <a:off x="381000" y="3429000"/>
            <a:ext cx="4038600" cy="3332163"/>
          </a:xfrm>
          <a:prstGeom prst="rect">
            <a:avLst/>
          </a:prstGeom>
          <a:noFill/>
        </p:spPr>
      </p:pic>
      <p:pic>
        <p:nvPicPr>
          <p:cNvPr id="32786" name="Picture 18" descr="archaeologist"/>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990600" y="990600"/>
            <a:ext cx="1447800" cy="1447800"/>
          </a:xfrm>
          <a:prstGeom prst="rect">
            <a:avLst/>
          </a:prstGeom>
          <a:noFill/>
        </p:spPr>
      </p:pic>
      <p:sp>
        <p:nvSpPr>
          <p:cNvPr id="32787" name="Text Box 19"/>
          <p:cNvSpPr txBox="1">
            <a:spLocks noChangeArrowheads="1"/>
          </p:cNvSpPr>
          <p:nvPr/>
        </p:nvSpPr>
        <p:spPr bwMode="auto">
          <a:xfrm>
            <a:off x="838200" y="2971800"/>
            <a:ext cx="3124200" cy="457200"/>
          </a:xfrm>
          <a:prstGeom prst="rect">
            <a:avLst/>
          </a:prstGeom>
          <a:solidFill>
            <a:schemeClr val="tx1"/>
          </a:solidFill>
          <a:ln w="9525">
            <a:noFill/>
            <a:miter lim="800000"/>
            <a:headEnd/>
            <a:tailEnd/>
          </a:ln>
          <a:effectLst/>
        </p:spPr>
        <p:txBody>
          <a:bodyPr>
            <a:spAutoFit/>
          </a:bodyPr>
          <a:lstStyle/>
          <a:p>
            <a:pPr>
              <a:spcBef>
                <a:spcPct val="50000"/>
              </a:spcBef>
            </a:pPr>
            <a:r>
              <a:rPr lang="en-US" sz="2400" b="1">
                <a:solidFill>
                  <a:srgbClr val="FFFF00"/>
                </a:solidFill>
                <a:effectLst/>
              </a:rPr>
              <a:t>2 Kings  25: 27 - 30</a:t>
            </a:r>
            <a:endParaRPr lang="en-CA" sz="2400" b="1">
              <a:solidFill>
                <a:srgbClr val="FFFF00"/>
              </a:solidFill>
              <a:effectLst/>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Egypt Graphic background"/>
          <p:cNvPicPr>
            <a:picLocks noChangeAspect="1" noChangeArrowheads="1"/>
          </p:cNvPicPr>
          <p:nvPr/>
        </p:nvPicPr>
        <p:blipFill>
          <a:blip r:embed="rId3">
            <a:lum bright="70000" contrast="-82000"/>
          </a:blip>
          <a:srcRect/>
          <a:stretch>
            <a:fillRect/>
          </a:stretch>
        </p:blipFill>
        <p:spPr bwMode="auto">
          <a:xfrm>
            <a:off x="0" y="0"/>
            <a:ext cx="9144000" cy="6858000"/>
          </a:xfrm>
          <a:prstGeom prst="rect">
            <a:avLst/>
          </a:prstGeom>
          <a:noFill/>
        </p:spPr>
      </p:pic>
      <p:grpSp>
        <p:nvGrpSpPr>
          <p:cNvPr id="2" name="Group 4"/>
          <p:cNvGrpSpPr>
            <a:grpSpLocks/>
          </p:cNvGrpSpPr>
          <p:nvPr/>
        </p:nvGrpSpPr>
        <p:grpSpPr bwMode="auto">
          <a:xfrm>
            <a:off x="0" y="0"/>
            <a:ext cx="381000" cy="6886575"/>
            <a:chOff x="0" y="0"/>
            <a:chExt cx="240" cy="4338"/>
          </a:xfrm>
        </p:grpSpPr>
        <p:sp>
          <p:nvSpPr>
            <p:cNvPr id="74757" name="Rectangle 5"/>
            <p:cNvSpPr>
              <a:spLocks noChangeArrowheads="1"/>
            </p:cNvSpPr>
            <p:nvPr/>
          </p:nvSpPr>
          <p:spPr bwMode="auto">
            <a:xfrm>
              <a:off x="96" y="0"/>
              <a:ext cx="144" cy="4329"/>
            </a:xfrm>
            <a:prstGeom prst="rect">
              <a:avLst/>
            </a:prstGeom>
            <a:gradFill rotWithShape="1">
              <a:gsLst>
                <a:gs pos="0">
                  <a:srgbClr val="FF9900"/>
                </a:gs>
                <a:gs pos="100000">
                  <a:srgbClr val="FFFF00">
                    <a:alpha val="35001"/>
                  </a:srgbClr>
                </a:gs>
              </a:gsLst>
              <a:lin ang="0" scaled="1"/>
            </a:gradFill>
            <a:ln w="9525">
              <a:noFill/>
              <a:miter lim="800000"/>
              <a:headEnd/>
              <a:tailEnd/>
            </a:ln>
            <a:effectLst/>
          </p:spPr>
          <p:txBody>
            <a:bodyPr wrap="none" anchor="ctr"/>
            <a:lstStyle/>
            <a:p>
              <a:pPr algn="ctr"/>
              <a:endParaRPr lang="en-US" sz="2400">
                <a:effectLst/>
              </a:endParaRPr>
            </a:p>
          </p:txBody>
        </p:sp>
        <p:sp>
          <p:nvSpPr>
            <p:cNvPr id="74758" name="Rectangle 6"/>
            <p:cNvSpPr>
              <a:spLocks noChangeArrowheads="1"/>
            </p:cNvSpPr>
            <p:nvPr/>
          </p:nvSpPr>
          <p:spPr bwMode="auto">
            <a:xfrm>
              <a:off x="0" y="0"/>
              <a:ext cx="96" cy="4338"/>
            </a:xfrm>
            <a:prstGeom prst="rect">
              <a:avLst/>
            </a:prstGeom>
            <a:gradFill rotWithShape="1">
              <a:gsLst>
                <a:gs pos="0">
                  <a:srgbClr val="996633">
                    <a:alpha val="53999"/>
                  </a:srgbClr>
                </a:gs>
                <a:gs pos="100000">
                  <a:srgbClr val="DC9300"/>
                </a:gs>
              </a:gsLst>
              <a:lin ang="0" scaled="1"/>
            </a:gradFill>
            <a:ln w="9525">
              <a:noFill/>
              <a:miter lim="800000"/>
              <a:headEnd/>
              <a:tailEnd/>
            </a:ln>
            <a:effectLst/>
          </p:spPr>
          <p:txBody>
            <a:bodyPr wrap="none" anchor="ctr"/>
            <a:lstStyle/>
            <a:p>
              <a:pPr algn="ctr"/>
              <a:endParaRPr lang="en-US" sz="2400">
                <a:effectLst/>
              </a:endParaRPr>
            </a:p>
          </p:txBody>
        </p:sp>
      </p:grpSp>
      <p:graphicFrame>
        <p:nvGraphicFramePr>
          <p:cNvPr id="74843" name="Group 91"/>
          <p:cNvGraphicFramePr>
            <a:graphicFrameLocks noGrp="1"/>
          </p:cNvGraphicFramePr>
          <p:nvPr/>
        </p:nvGraphicFramePr>
        <p:xfrm>
          <a:off x="457200" y="152400"/>
          <a:ext cx="8686800" cy="7111369"/>
        </p:xfrm>
        <a:graphic>
          <a:graphicData uri="http://schemas.openxmlformats.org/drawingml/2006/table">
            <a:tbl>
              <a:tblPr/>
              <a:tblGrid>
                <a:gridCol w="8686800"/>
              </a:tblGrid>
              <a:tr h="2936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200" b="0" i="0" u="none" strike="noStrike" cap="none" normalizeH="0" baseline="0" dirty="0" smtClean="0">
                          <a:ln>
                            <a:noFill/>
                          </a:ln>
                          <a:solidFill>
                            <a:schemeClr val="bg1"/>
                          </a:solidFill>
                          <a:effectLst/>
                          <a:latin typeface="Times New Roman" pitchFamily="18" charset="0"/>
                          <a:cs typeface="Times New Roman" pitchFamily="18" charset="0"/>
                        </a:rPr>
                        <a:t>   </a:t>
                      </a:r>
                      <a:r>
                        <a:rPr kumimoji="0" lang="en-CA" sz="1200" b="0" i="0" u="none" strike="noStrike" cap="none" normalizeH="0" baseline="0" dirty="0" smtClean="0">
                          <a:ln>
                            <a:noFill/>
                          </a:ln>
                          <a:solidFill>
                            <a:srgbClr val="00FFFF"/>
                          </a:solidFill>
                          <a:effectLst/>
                          <a:latin typeface="Times New Roman" pitchFamily="18" charset="0"/>
                          <a:cs typeface="Times New Roman" pitchFamily="18" charset="0"/>
                        </a:rPr>
                        <a:t>Below are a few inscriptions found on the tablets:</a:t>
                      </a:r>
                      <a:endParaRPr kumimoji="0" lang="en-CA" sz="1800" b="0" i="0" u="none" strike="noStrike" cap="none" normalizeH="0" baseline="0" dirty="0" smtClean="0">
                        <a:ln>
                          <a:noFill/>
                        </a:ln>
                        <a:solidFill>
                          <a:srgbClr val="00FFFF"/>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r>
              <a:tr h="323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bg1"/>
                          </a:solidFill>
                          <a:effectLst/>
                          <a:latin typeface="Arial" charset="0"/>
                          <a:cs typeface="Times New Roman" pitchFamily="18" charset="0"/>
                        </a:rPr>
                        <a:t> </a:t>
                      </a:r>
                      <a:endParaRPr kumimoji="0" lang="en-CA" sz="1400" b="1" i="0" u="none" strike="noStrike" cap="none" normalizeH="0" baseline="0" dirty="0" smtClean="0">
                        <a:ln>
                          <a:noFill/>
                        </a:ln>
                        <a:solidFill>
                          <a:schemeClr val="bg1"/>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tx1"/>
                    </a:solidFill>
                  </a:tcPr>
                </a:tc>
              </a:tr>
              <a:tr h="325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2400" b="1" i="0" u="none" strike="noStrike" cap="none" normalizeH="0" baseline="0" dirty="0" smtClean="0">
                          <a:ln>
                            <a:noFill/>
                          </a:ln>
                          <a:solidFill>
                            <a:schemeClr val="bg1"/>
                          </a:solidFill>
                          <a:effectLst/>
                          <a:latin typeface="Arial" charset="0"/>
                          <a:cs typeface="Times New Roman" pitchFamily="18" charset="0"/>
                        </a:rPr>
                        <a:t>10 (</a:t>
                      </a:r>
                      <a:r>
                        <a:rPr kumimoji="0" lang="en-CA" sz="2400" b="1" i="0" u="none" strike="noStrike" cap="none" normalizeH="0" baseline="0" dirty="0" err="1" smtClean="0">
                          <a:ln>
                            <a:noFill/>
                          </a:ln>
                          <a:solidFill>
                            <a:schemeClr val="bg1"/>
                          </a:solidFill>
                          <a:effectLst/>
                          <a:latin typeface="Arial" charset="0"/>
                          <a:cs typeface="Times New Roman" pitchFamily="18" charset="0"/>
                        </a:rPr>
                        <a:t>sila</a:t>
                      </a:r>
                      <a:r>
                        <a:rPr kumimoji="0" lang="en-CA" sz="2400" b="1" i="0" u="none" strike="noStrike" cap="none" normalizeH="0" baseline="0" dirty="0" smtClean="0">
                          <a:ln>
                            <a:noFill/>
                          </a:ln>
                          <a:solidFill>
                            <a:schemeClr val="bg1"/>
                          </a:solidFill>
                          <a:effectLst/>
                          <a:latin typeface="Arial" charset="0"/>
                          <a:cs typeface="Times New Roman" pitchFamily="18" charset="0"/>
                        </a:rPr>
                        <a:t> of oil) to the </a:t>
                      </a:r>
                      <a:r>
                        <a:rPr kumimoji="0" lang="en-CA" sz="2400" b="1" i="0" u="none" strike="noStrike" cap="none" normalizeH="0" baseline="0" dirty="0" smtClean="0">
                          <a:ln>
                            <a:noFill/>
                          </a:ln>
                          <a:solidFill>
                            <a:srgbClr val="FFFF00"/>
                          </a:solidFill>
                          <a:effectLst/>
                          <a:latin typeface="Arial" charset="0"/>
                          <a:cs typeface="Times New Roman" pitchFamily="18" charset="0"/>
                        </a:rPr>
                        <a:t>king of Judah, </a:t>
                      </a:r>
                      <a:r>
                        <a:rPr kumimoji="0" lang="en-CA" sz="2400" b="1" i="0" u="none" strike="noStrike" cap="none" normalizeH="0" baseline="0" dirty="0" err="1" smtClean="0">
                          <a:ln>
                            <a:noFill/>
                          </a:ln>
                          <a:solidFill>
                            <a:srgbClr val="FFFF00"/>
                          </a:solidFill>
                          <a:effectLst/>
                          <a:latin typeface="Arial" charset="0"/>
                          <a:cs typeface="Times New Roman" pitchFamily="18" charset="0"/>
                        </a:rPr>
                        <a:t>Yaukin</a:t>
                      </a:r>
                      <a:r>
                        <a:rPr kumimoji="0" lang="en-CA" sz="2400" b="1" i="0" u="none" strike="noStrike" cap="none" normalizeH="0" baseline="0" dirty="0" smtClean="0">
                          <a:ln>
                            <a:noFill/>
                          </a:ln>
                          <a:solidFill>
                            <a:schemeClr val="bg1"/>
                          </a:solidFill>
                          <a:effectLst/>
                          <a:latin typeface="Arial" charset="0"/>
                          <a:cs typeface="Times New Roman" pitchFamily="18" charset="0"/>
                        </a:rPr>
                        <a:t>.</a:t>
                      </a:r>
                      <a:endParaRPr kumimoji="0" lang="en-CA" sz="2400" b="1" i="0" u="none" strike="noStrike" cap="none" normalizeH="0" baseline="0" dirty="0" smtClean="0">
                        <a:ln>
                          <a:noFill/>
                        </a:ln>
                        <a:solidFill>
                          <a:schemeClr val="bg1"/>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tx1"/>
                    </a:solidFill>
                  </a:tcPr>
                </a:tc>
              </a:tr>
              <a:tr h="325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2400" b="1" i="0" u="none" strike="noStrike" cap="none" normalizeH="0" baseline="0" dirty="0" smtClean="0">
                          <a:ln>
                            <a:noFill/>
                          </a:ln>
                          <a:solidFill>
                            <a:schemeClr val="bg1"/>
                          </a:solidFill>
                          <a:effectLst/>
                          <a:latin typeface="Arial" charset="0"/>
                          <a:cs typeface="Times New Roman" pitchFamily="18" charset="0"/>
                        </a:rPr>
                        <a:t>2 1/2 </a:t>
                      </a:r>
                      <a:r>
                        <a:rPr kumimoji="0" lang="en-CA" sz="2400" b="1" i="0" u="none" strike="noStrike" cap="none" normalizeH="0" baseline="0" dirty="0" err="1" smtClean="0">
                          <a:ln>
                            <a:noFill/>
                          </a:ln>
                          <a:solidFill>
                            <a:schemeClr val="bg1"/>
                          </a:solidFill>
                          <a:effectLst/>
                          <a:latin typeface="Arial" charset="0"/>
                          <a:cs typeface="Times New Roman" pitchFamily="18" charset="0"/>
                        </a:rPr>
                        <a:t>sila</a:t>
                      </a:r>
                      <a:r>
                        <a:rPr kumimoji="0" lang="en-CA" sz="2400" b="1" i="0" u="none" strike="noStrike" cap="none" normalizeH="0" baseline="0" dirty="0" smtClean="0">
                          <a:ln>
                            <a:noFill/>
                          </a:ln>
                          <a:solidFill>
                            <a:schemeClr val="bg1"/>
                          </a:solidFill>
                          <a:effectLst/>
                          <a:latin typeface="Arial" charset="0"/>
                          <a:cs typeface="Times New Roman" pitchFamily="18" charset="0"/>
                        </a:rPr>
                        <a:t> (oil) to </a:t>
                      </a:r>
                      <a:r>
                        <a:rPr kumimoji="0" lang="en-CA" sz="2400" b="1" i="0" u="none" strike="noStrike" cap="none" normalizeH="0" baseline="0" dirty="0" smtClean="0">
                          <a:ln>
                            <a:noFill/>
                          </a:ln>
                          <a:solidFill>
                            <a:srgbClr val="FFFF00"/>
                          </a:solidFill>
                          <a:effectLst/>
                          <a:latin typeface="Arial" charset="0"/>
                          <a:cs typeface="Times New Roman" pitchFamily="18" charset="0"/>
                        </a:rPr>
                        <a:t>the offspring of Judah’s king</a:t>
                      </a:r>
                      <a:r>
                        <a:rPr kumimoji="0" lang="en-CA" sz="2400" b="1" i="0" u="none" strike="noStrike" cap="none" normalizeH="0" baseline="0" dirty="0" smtClean="0">
                          <a:ln>
                            <a:noFill/>
                          </a:ln>
                          <a:solidFill>
                            <a:schemeClr val="bg1"/>
                          </a:solidFill>
                          <a:effectLst/>
                          <a:latin typeface="Arial" charset="0"/>
                          <a:cs typeface="Times New Roman" pitchFamily="18" charset="0"/>
                        </a:rPr>
                        <a:t>,</a:t>
                      </a:r>
                      <a:endParaRPr kumimoji="0" lang="en-CA" sz="2400" b="1" i="0" u="none" strike="noStrike" cap="none" normalizeH="0" baseline="0" dirty="0" smtClean="0">
                        <a:ln>
                          <a:noFill/>
                        </a:ln>
                        <a:solidFill>
                          <a:schemeClr val="bg1"/>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tx1"/>
                    </a:solidFill>
                  </a:tcPr>
                </a:tc>
              </a:tr>
              <a:tr h="325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2000" b="1" i="0" u="none" strike="noStrike" cap="none" normalizeH="0" baseline="0" dirty="0" smtClean="0">
                          <a:ln>
                            <a:noFill/>
                          </a:ln>
                          <a:solidFill>
                            <a:schemeClr val="bg1"/>
                          </a:solidFill>
                          <a:effectLst/>
                          <a:latin typeface="Arial" charset="0"/>
                          <a:cs typeface="Times New Roman" pitchFamily="18" charset="0"/>
                        </a:rPr>
                        <a:t>4 </a:t>
                      </a:r>
                      <a:r>
                        <a:rPr kumimoji="0" lang="en-CA" sz="2000" b="1" i="0" u="none" strike="noStrike" cap="none" normalizeH="0" baseline="0" dirty="0" err="1" smtClean="0">
                          <a:ln>
                            <a:noFill/>
                          </a:ln>
                          <a:solidFill>
                            <a:schemeClr val="bg1"/>
                          </a:solidFill>
                          <a:effectLst/>
                          <a:latin typeface="Arial" charset="0"/>
                          <a:cs typeface="Times New Roman" pitchFamily="18" charset="0"/>
                        </a:rPr>
                        <a:t>sila</a:t>
                      </a:r>
                      <a:r>
                        <a:rPr kumimoji="0" lang="en-CA" sz="2000" b="1" i="0" u="none" strike="noStrike" cap="none" normalizeH="0" baseline="0" dirty="0" smtClean="0">
                          <a:ln>
                            <a:noFill/>
                          </a:ln>
                          <a:solidFill>
                            <a:schemeClr val="bg1"/>
                          </a:solidFill>
                          <a:effectLst/>
                          <a:latin typeface="Arial" charset="0"/>
                          <a:cs typeface="Times New Roman" pitchFamily="18" charset="0"/>
                        </a:rPr>
                        <a:t> to </a:t>
                      </a:r>
                      <a:r>
                        <a:rPr kumimoji="0" lang="en-CA" sz="2000" b="1" i="0" u="none" strike="noStrike" cap="none" normalizeH="0" baseline="0" dirty="0" smtClean="0">
                          <a:ln>
                            <a:noFill/>
                          </a:ln>
                          <a:solidFill>
                            <a:srgbClr val="FFFF00"/>
                          </a:solidFill>
                          <a:effectLst/>
                          <a:latin typeface="Arial" charset="0"/>
                          <a:cs typeface="Times New Roman" pitchFamily="18" charset="0"/>
                        </a:rPr>
                        <a:t>eight Judean men</a:t>
                      </a:r>
                      <a:r>
                        <a:rPr kumimoji="0" lang="en-CA" sz="2000" b="1" i="0" u="none" strike="noStrike" cap="none" normalizeH="0" baseline="0" dirty="0" smtClean="0">
                          <a:ln>
                            <a:noFill/>
                          </a:ln>
                          <a:solidFill>
                            <a:schemeClr val="bg1"/>
                          </a:solidFill>
                          <a:effectLst/>
                          <a:latin typeface="Arial" charset="0"/>
                          <a:cs typeface="Times New Roman" pitchFamily="18" charset="0"/>
                        </a:rPr>
                        <a:t>.</a:t>
                      </a:r>
                      <a:endParaRPr kumimoji="0" lang="en-CA" sz="2000" b="1" i="0" u="none" strike="noStrike" cap="none" normalizeH="0" baseline="0" dirty="0" smtClean="0">
                        <a:ln>
                          <a:noFill/>
                        </a:ln>
                        <a:solidFill>
                          <a:schemeClr val="bg1"/>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tx1"/>
                    </a:solidFill>
                  </a:tcPr>
                </a:tc>
              </a:tr>
              <a:tr h="325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bg1"/>
                          </a:solidFill>
                          <a:effectLst/>
                          <a:latin typeface="Arial" charset="0"/>
                          <a:cs typeface="Times New Roman" pitchFamily="18" charset="0"/>
                        </a:rPr>
                        <a:t> </a:t>
                      </a:r>
                      <a:endParaRPr kumimoji="0" lang="en-CA" sz="1400" b="1" i="0" u="none" strike="noStrike" cap="none" normalizeH="0" baseline="0" dirty="0" smtClean="0">
                        <a:ln>
                          <a:noFill/>
                        </a:ln>
                        <a:solidFill>
                          <a:schemeClr val="bg1"/>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tx1"/>
                    </a:solidFill>
                  </a:tcPr>
                </a:tc>
              </a:tr>
              <a:tr h="325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2400" b="1" i="0" u="none" strike="noStrike" cap="none" normalizeH="0" baseline="0" dirty="0" smtClean="0">
                          <a:ln>
                            <a:noFill/>
                          </a:ln>
                          <a:solidFill>
                            <a:srgbClr val="FFFF66"/>
                          </a:solidFill>
                          <a:effectLst/>
                          <a:latin typeface="Arial" charset="0"/>
                          <a:cs typeface="Times New Roman" pitchFamily="18" charset="0"/>
                        </a:rPr>
                        <a:t>Another tablet reads: </a:t>
                      </a:r>
                      <a:endParaRPr kumimoji="0" lang="en-CA" sz="2400" b="1" i="0" u="none" strike="noStrike" cap="none" normalizeH="0" baseline="0" dirty="0" smtClean="0">
                        <a:ln>
                          <a:noFill/>
                        </a:ln>
                        <a:solidFill>
                          <a:srgbClr val="FFFF66"/>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tx1"/>
                    </a:solidFill>
                  </a:tcPr>
                </a:tc>
              </a:tr>
              <a:tr h="325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400" b="1" i="0" u="none" strike="noStrike" cap="none" normalizeH="0" baseline="0" smtClean="0">
                          <a:ln>
                            <a:noFill/>
                          </a:ln>
                          <a:solidFill>
                            <a:schemeClr val="bg1"/>
                          </a:solidFill>
                          <a:effectLst/>
                          <a:latin typeface="Arial" charset="0"/>
                          <a:cs typeface="Times New Roman" pitchFamily="18" charset="0"/>
                        </a:rPr>
                        <a:t> </a:t>
                      </a:r>
                      <a:endParaRPr kumimoji="0" lang="en-CA" sz="1400" b="1" i="0" u="none" strike="noStrike" cap="none" normalizeH="0" baseline="0" smtClean="0">
                        <a:ln>
                          <a:noFill/>
                        </a:ln>
                        <a:solidFill>
                          <a:schemeClr val="bg1"/>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tx1"/>
                    </a:solidFill>
                  </a:tcPr>
                </a:tc>
              </a:tr>
              <a:tr h="325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400" b="1" i="0" u="none" strike="noStrike" cap="none" normalizeH="0" baseline="0" smtClean="0">
                          <a:ln>
                            <a:noFill/>
                          </a:ln>
                          <a:solidFill>
                            <a:schemeClr val="bg1"/>
                          </a:solidFill>
                          <a:effectLst/>
                          <a:latin typeface="Arial" charset="0"/>
                          <a:cs typeface="Times New Roman" pitchFamily="18" charset="0"/>
                        </a:rPr>
                        <a:t>1 1/2 sila (oil) for three wood workers from Arvad, 1/2 sila each,</a:t>
                      </a:r>
                      <a:endParaRPr kumimoji="0" lang="en-CA" sz="1400" b="1" i="0" u="none" strike="noStrike" cap="none" normalizeH="0" baseline="0" smtClean="0">
                        <a:ln>
                          <a:noFill/>
                        </a:ln>
                        <a:solidFill>
                          <a:schemeClr val="bg1"/>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tx1"/>
                    </a:solidFill>
                  </a:tcPr>
                </a:tc>
              </a:tr>
              <a:tr h="325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400" b="1" i="0" u="none" strike="noStrike" cap="none" normalizeH="0" baseline="0" dirty="0" smtClean="0">
                          <a:ln>
                            <a:noFill/>
                          </a:ln>
                          <a:solidFill>
                            <a:schemeClr val="bg1"/>
                          </a:solidFill>
                          <a:effectLst/>
                          <a:latin typeface="Arial" charset="0"/>
                          <a:cs typeface="Times New Roman" pitchFamily="18" charset="0"/>
                        </a:rPr>
                        <a:t>11 1/2 </a:t>
                      </a:r>
                      <a:r>
                        <a:rPr kumimoji="0" lang="en-CA" sz="1400" b="1" i="0" u="none" strike="noStrike" cap="none" normalizeH="0" baseline="0" dirty="0" err="1" smtClean="0">
                          <a:ln>
                            <a:noFill/>
                          </a:ln>
                          <a:solidFill>
                            <a:schemeClr val="bg1"/>
                          </a:solidFill>
                          <a:effectLst/>
                          <a:latin typeface="Arial" charset="0"/>
                          <a:cs typeface="Times New Roman" pitchFamily="18" charset="0"/>
                        </a:rPr>
                        <a:t>sila</a:t>
                      </a:r>
                      <a:r>
                        <a:rPr kumimoji="0" lang="en-CA" sz="1400" b="1" i="0" u="none" strike="noStrike" cap="none" normalizeH="0" baseline="0" dirty="0" smtClean="0">
                          <a:ln>
                            <a:noFill/>
                          </a:ln>
                          <a:solidFill>
                            <a:schemeClr val="bg1"/>
                          </a:solidFill>
                          <a:effectLst/>
                          <a:latin typeface="Arial" charset="0"/>
                          <a:cs typeface="Times New Roman" pitchFamily="18" charset="0"/>
                        </a:rPr>
                        <a:t> for eight wood workers from Byblos,  . . .  </a:t>
                      </a:r>
                      <a:endParaRPr kumimoji="0" lang="en-CA" sz="1400" b="1" i="0" u="none" strike="noStrike" cap="none" normalizeH="0" baseline="0" dirty="0" smtClean="0">
                        <a:ln>
                          <a:noFill/>
                        </a:ln>
                        <a:solidFill>
                          <a:schemeClr val="bg1"/>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tx1"/>
                    </a:solidFill>
                  </a:tcPr>
                </a:tc>
              </a:tr>
              <a:tr h="325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400" b="1" i="0" u="none" strike="noStrike" cap="none" normalizeH="0" baseline="0" smtClean="0">
                          <a:ln>
                            <a:noFill/>
                          </a:ln>
                          <a:solidFill>
                            <a:schemeClr val="bg1"/>
                          </a:solidFill>
                          <a:effectLst/>
                          <a:latin typeface="Arial" charset="0"/>
                          <a:cs typeface="Times New Roman" pitchFamily="18" charset="0"/>
                        </a:rPr>
                        <a:t>3 1/2 sila for seven Greek craftsman, 1/2 sila apiece,</a:t>
                      </a:r>
                      <a:endParaRPr kumimoji="0" lang="en-CA" sz="1400" b="1" i="0" u="none" strike="noStrike" cap="none" normalizeH="0" baseline="0" smtClean="0">
                        <a:ln>
                          <a:noFill/>
                        </a:ln>
                        <a:solidFill>
                          <a:schemeClr val="bg1"/>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tx1"/>
                    </a:solidFill>
                  </a:tcPr>
                </a:tc>
              </a:tr>
              <a:tr h="325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1400" b="1" i="0" u="none" strike="noStrike" cap="none" normalizeH="0" baseline="0" smtClean="0">
                          <a:ln>
                            <a:noFill/>
                          </a:ln>
                          <a:solidFill>
                            <a:schemeClr val="bg1"/>
                          </a:solidFill>
                          <a:effectLst/>
                          <a:latin typeface="Arial" charset="0"/>
                          <a:cs typeface="Times New Roman" pitchFamily="18" charset="0"/>
                        </a:rPr>
                        <a:t>1/2 sila to the carpenter, Nabuetir</a:t>
                      </a:r>
                      <a:endParaRPr kumimoji="0" lang="en-CA" sz="1400" b="1" i="0" u="none" strike="noStrike" cap="none" normalizeH="0" baseline="0" smtClean="0">
                        <a:ln>
                          <a:noFill/>
                        </a:ln>
                        <a:solidFill>
                          <a:schemeClr val="bg1"/>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tx1"/>
                    </a:solidFill>
                  </a:tcPr>
                </a:tc>
              </a:tr>
              <a:tr h="325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2400" b="1" i="0" u="none" strike="noStrike" cap="none" normalizeH="0" baseline="0" dirty="0" smtClean="0">
                          <a:ln>
                            <a:noFill/>
                          </a:ln>
                          <a:solidFill>
                            <a:srgbClr val="FFCCFF"/>
                          </a:solidFill>
                          <a:effectLst/>
                          <a:latin typeface="Arial" charset="0"/>
                          <a:cs typeface="Times New Roman" pitchFamily="18" charset="0"/>
                        </a:rPr>
                        <a:t>10 </a:t>
                      </a:r>
                      <a:r>
                        <a:rPr kumimoji="0" lang="en-CA" sz="2400" b="1" i="0" u="none" strike="noStrike" cap="none" normalizeH="0" baseline="0" dirty="0" err="1" smtClean="0">
                          <a:ln>
                            <a:noFill/>
                          </a:ln>
                          <a:solidFill>
                            <a:srgbClr val="FFCCFF"/>
                          </a:solidFill>
                          <a:effectLst/>
                          <a:latin typeface="Arial" charset="0"/>
                          <a:cs typeface="Times New Roman" pitchFamily="18" charset="0"/>
                        </a:rPr>
                        <a:t>sila</a:t>
                      </a:r>
                      <a:r>
                        <a:rPr kumimoji="0" lang="en-CA" sz="2400" b="1" i="0" u="none" strike="noStrike" cap="none" normalizeH="0" baseline="0" dirty="0" smtClean="0">
                          <a:ln>
                            <a:noFill/>
                          </a:ln>
                          <a:solidFill>
                            <a:srgbClr val="FFCCFF"/>
                          </a:solidFill>
                          <a:effectLst/>
                          <a:latin typeface="Arial" charset="0"/>
                          <a:cs typeface="Times New Roman" pitchFamily="18" charset="0"/>
                        </a:rPr>
                        <a:t>  </a:t>
                      </a:r>
                      <a:r>
                        <a:rPr kumimoji="0" lang="en-CA" sz="2400" b="1" i="0" u="none" strike="noStrike" cap="none" normalizeH="0" baseline="0" dirty="0" smtClean="0">
                          <a:ln>
                            <a:noFill/>
                          </a:ln>
                          <a:solidFill>
                            <a:schemeClr val="bg1"/>
                          </a:solidFill>
                          <a:effectLst/>
                          <a:latin typeface="Arial" charset="0"/>
                          <a:cs typeface="Times New Roman" pitchFamily="18" charset="0"/>
                        </a:rPr>
                        <a:t>to </a:t>
                      </a:r>
                      <a:r>
                        <a:rPr kumimoji="0" lang="en-CA" sz="2400" b="1" i="0" u="none" strike="noStrike" cap="none" normalizeH="0" baseline="0" dirty="0" err="1" smtClean="0">
                          <a:ln>
                            <a:noFill/>
                          </a:ln>
                          <a:solidFill>
                            <a:schemeClr val="bg1"/>
                          </a:solidFill>
                          <a:effectLst/>
                          <a:latin typeface="Arial" charset="0"/>
                          <a:cs typeface="Times New Roman" pitchFamily="18" charset="0"/>
                        </a:rPr>
                        <a:t>Ia</a:t>
                      </a:r>
                      <a:r>
                        <a:rPr kumimoji="0" lang="en-CA" sz="2400" b="1" i="0" u="none" strike="noStrike" cap="none" normalizeH="0" baseline="0" dirty="0" smtClean="0">
                          <a:ln>
                            <a:noFill/>
                          </a:ln>
                          <a:solidFill>
                            <a:schemeClr val="bg1"/>
                          </a:solidFill>
                          <a:effectLst/>
                          <a:latin typeface="Arial" charset="0"/>
                          <a:cs typeface="Times New Roman" pitchFamily="18" charset="0"/>
                        </a:rPr>
                        <a:t>-</a:t>
                      </a:r>
                      <a:r>
                        <a:rPr kumimoji="0" lang="en-CA" sz="2400" b="1" i="0" u="none" strike="noStrike" cap="none" normalizeH="0" baseline="0" dirty="0" err="1" smtClean="0">
                          <a:ln>
                            <a:noFill/>
                          </a:ln>
                          <a:solidFill>
                            <a:schemeClr val="bg1"/>
                          </a:solidFill>
                          <a:effectLst/>
                          <a:latin typeface="Arial" charset="0"/>
                          <a:cs typeface="Times New Roman" pitchFamily="18" charset="0"/>
                        </a:rPr>
                        <a:t>ku</a:t>
                      </a:r>
                      <a:r>
                        <a:rPr kumimoji="0" lang="en-CA" sz="2400" b="1" i="0" u="none" strike="noStrike" cap="none" normalizeH="0" baseline="0" dirty="0" smtClean="0">
                          <a:ln>
                            <a:noFill/>
                          </a:ln>
                          <a:solidFill>
                            <a:schemeClr val="bg1"/>
                          </a:solidFill>
                          <a:effectLst/>
                          <a:latin typeface="Arial" charset="0"/>
                          <a:cs typeface="Times New Roman" pitchFamily="18" charset="0"/>
                        </a:rPr>
                        <a:t>-u-</a:t>
                      </a:r>
                      <a:r>
                        <a:rPr kumimoji="0" lang="en-CA" sz="2400" b="1" i="0" u="none" strike="noStrike" cap="none" normalizeH="0" baseline="0" dirty="0" err="1" smtClean="0">
                          <a:ln>
                            <a:noFill/>
                          </a:ln>
                          <a:solidFill>
                            <a:schemeClr val="bg1"/>
                          </a:solidFill>
                          <a:effectLst/>
                          <a:latin typeface="Arial" charset="0"/>
                          <a:cs typeface="Times New Roman" pitchFamily="18" charset="0"/>
                        </a:rPr>
                        <a:t>ki</a:t>
                      </a:r>
                      <a:r>
                        <a:rPr kumimoji="0" lang="en-CA" sz="2400" b="1" i="0" u="none" strike="noStrike" cap="none" normalizeH="0" baseline="0" dirty="0" smtClean="0">
                          <a:ln>
                            <a:noFill/>
                          </a:ln>
                          <a:solidFill>
                            <a:schemeClr val="bg1"/>
                          </a:solidFill>
                          <a:effectLst/>
                          <a:latin typeface="Arial" charset="0"/>
                          <a:cs typeface="Times New Roman" pitchFamily="18" charset="0"/>
                        </a:rPr>
                        <a:t>-nu, </a:t>
                      </a:r>
                      <a:r>
                        <a:rPr kumimoji="0" lang="en-CA" sz="2400" b="1" i="0" u="none" strike="noStrike" cap="none" normalizeH="0" baseline="0" dirty="0" smtClean="0">
                          <a:ln>
                            <a:noFill/>
                          </a:ln>
                          <a:solidFill>
                            <a:srgbClr val="FFFF00"/>
                          </a:solidFill>
                          <a:effectLst/>
                          <a:latin typeface="Arial" charset="0"/>
                          <a:cs typeface="Times New Roman" pitchFamily="18" charset="0"/>
                        </a:rPr>
                        <a:t>the king of Judah’s son</a:t>
                      </a:r>
                      <a:r>
                        <a:rPr kumimoji="0" lang="en-CA" sz="2400" b="1" i="0" u="none" strike="noStrike" cap="none" normalizeH="0" baseline="0" dirty="0" smtClean="0">
                          <a:ln>
                            <a:noFill/>
                          </a:ln>
                          <a:solidFill>
                            <a:schemeClr val="bg1"/>
                          </a:solidFill>
                          <a:effectLst/>
                          <a:latin typeface="Arial" charset="0"/>
                          <a:cs typeface="Times New Roman" pitchFamily="18" charset="0"/>
                        </a:rPr>
                        <a:t>, </a:t>
                      </a:r>
                      <a:endParaRPr kumimoji="0" lang="en-CA" sz="2400" b="1" i="0" u="none" strike="noStrike" cap="none" normalizeH="0" baseline="0" dirty="0" smtClean="0">
                        <a:ln>
                          <a:noFill/>
                        </a:ln>
                        <a:solidFill>
                          <a:schemeClr val="bg1"/>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tx1"/>
                    </a:solidFill>
                  </a:tcPr>
                </a:tc>
              </a:tr>
              <a:tr h="3254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sz="2400" b="1" i="0" u="none" strike="noStrike" cap="none" normalizeH="0" baseline="0" dirty="0" smtClean="0">
                          <a:ln>
                            <a:noFill/>
                          </a:ln>
                          <a:solidFill>
                            <a:srgbClr val="FFCCFF"/>
                          </a:solidFill>
                          <a:effectLst/>
                          <a:latin typeface="Arial" charset="0"/>
                          <a:cs typeface="Times New Roman" pitchFamily="18" charset="0"/>
                        </a:rPr>
                        <a:t>2 1/2 </a:t>
                      </a:r>
                      <a:r>
                        <a:rPr kumimoji="0" lang="en-CA" sz="2400" b="1" i="0" u="none" strike="noStrike" cap="none" normalizeH="0" baseline="0" dirty="0" err="1" smtClean="0">
                          <a:ln>
                            <a:noFill/>
                          </a:ln>
                          <a:solidFill>
                            <a:srgbClr val="FFCCFF"/>
                          </a:solidFill>
                          <a:effectLst/>
                          <a:latin typeface="Arial" charset="0"/>
                          <a:cs typeface="Times New Roman" pitchFamily="18" charset="0"/>
                        </a:rPr>
                        <a:t>sila</a:t>
                      </a:r>
                      <a:r>
                        <a:rPr kumimoji="0" lang="en-CA" sz="2400" b="1" i="0" u="none" strike="noStrike" cap="none" normalizeH="0" baseline="0" dirty="0" smtClean="0">
                          <a:ln>
                            <a:noFill/>
                          </a:ln>
                          <a:solidFill>
                            <a:srgbClr val="FFCCFF"/>
                          </a:solidFill>
                          <a:effectLst/>
                          <a:latin typeface="Arial" charset="0"/>
                          <a:cs typeface="Times New Roman" pitchFamily="18" charset="0"/>
                        </a:rPr>
                        <a:t>  </a:t>
                      </a:r>
                      <a:r>
                        <a:rPr kumimoji="0" lang="en-CA" sz="2400" b="1" i="0" u="none" strike="noStrike" cap="none" normalizeH="0" baseline="0" dirty="0" smtClean="0">
                          <a:ln>
                            <a:noFill/>
                          </a:ln>
                          <a:solidFill>
                            <a:srgbClr val="FFFF00"/>
                          </a:solidFill>
                          <a:effectLst/>
                          <a:latin typeface="Arial" charset="0"/>
                          <a:cs typeface="Times New Roman" pitchFamily="18" charset="0"/>
                        </a:rPr>
                        <a:t>for the five sons of the Judean king</a:t>
                      </a:r>
                      <a:endParaRPr kumimoji="0" lang="en-CA" sz="2400" b="1" i="0" u="none" strike="noStrike" cap="none" normalizeH="0" baseline="0" dirty="0" smtClean="0">
                        <a:ln>
                          <a:noFill/>
                        </a:ln>
                        <a:solidFill>
                          <a:srgbClr val="FFFF00"/>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a:noFill/>
                    </a:lnT>
                    <a:lnB>
                      <a:noFill/>
                    </a:lnB>
                    <a:lnTlToBr>
                      <a:noFill/>
                    </a:lnTlToBr>
                    <a:lnBlToTr>
                      <a:noFill/>
                    </a:lnBlToTr>
                    <a:solidFill>
                      <a:schemeClr val="tx1"/>
                    </a:solidFill>
                  </a:tcPr>
                </a:tc>
              </a:tr>
              <a:tr h="1466850">
                <a:tc>
                  <a:txBody>
                    <a:bodyPr/>
                    <a:lstStyle/>
                    <a:p>
                      <a:pPr marL="58738" marR="0" lvl="0" indent="-58738" algn="l" defTabSz="914400" rtl="0" eaLnBrk="1" fontAlgn="base" latinLnBrk="0" hangingPunct="1">
                        <a:lnSpc>
                          <a:spcPct val="100000"/>
                        </a:lnSpc>
                        <a:spcBef>
                          <a:spcPct val="0"/>
                        </a:spcBef>
                        <a:spcAft>
                          <a:spcPct val="0"/>
                        </a:spcAft>
                        <a:buClrTx/>
                        <a:buSzTx/>
                        <a:buFontTx/>
                        <a:buNone/>
                        <a:tabLst/>
                      </a:pPr>
                      <a:r>
                        <a:rPr kumimoji="0" lang="en-CA" sz="1400" b="1" i="0" u="none" strike="noStrike" cap="none" normalizeH="0" baseline="0" dirty="0" smtClean="0">
                          <a:ln>
                            <a:noFill/>
                          </a:ln>
                          <a:solidFill>
                            <a:srgbClr val="FFFF00"/>
                          </a:solidFill>
                          <a:effectLst/>
                          <a:latin typeface="Arial" charset="0"/>
                          <a:cs typeface="Times New Roman" pitchFamily="18" charset="0"/>
                        </a:rPr>
                        <a:t> </a:t>
                      </a:r>
                      <a:r>
                        <a:rPr kumimoji="0" lang="en-CA" sz="1800" b="1" i="0" u="none" strike="noStrike" cap="none" normalizeH="0" baseline="0" dirty="0" smtClean="0">
                          <a:ln>
                            <a:noFill/>
                          </a:ln>
                          <a:solidFill>
                            <a:srgbClr val="66FFFF"/>
                          </a:solidFill>
                          <a:effectLst/>
                          <a:latin typeface="Arial" charset="0"/>
                          <a:cs typeface="Times New Roman" pitchFamily="18" charset="0"/>
                        </a:rPr>
                        <a:t>This evidence matches precisely with the biblical text found in   </a:t>
                      </a:r>
                      <a:r>
                        <a:rPr kumimoji="0" lang="en-CA" sz="1800" b="1" i="0" u="none" strike="noStrike" cap="none" normalizeH="0" baseline="0" dirty="0" smtClean="0">
                          <a:ln>
                            <a:noFill/>
                          </a:ln>
                          <a:solidFill>
                            <a:srgbClr val="FFFF00"/>
                          </a:solidFill>
                          <a:effectLst/>
                          <a:latin typeface="Arial" charset="0"/>
                          <a:cs typeface="Times New Roman" pitchFamily="18" charset="0"/>
                        </a:rPr>
                        <a:t>II Kings 25:      27 – 30</a:t>
                      </a:r>
                      <a:r>
                        <a:rPr kumimoji="0" lang="en-CA" sz="1800" b="1" i="0" u="none" strike="noStrike" cap="none" normalizeH="0" baseline="0" dirty="0" smtClean="0">
                          <a:ln>
                            <a:noFill/>
                          </a:ln>
                          <a:solidFill>
                            <a:schemeClr val="bg1"/>
                          </a:solidFill>
                          <a:effectLst/>
                          <a:latin typeface="Arial" charset="0"/>
                          <a:cs typeface="Times New Roman" pitchFamily="18" charset="0"/>
                        </a:rPr>
                        <a:t>,</a:t>
                      </a:r>
                      <a:r>
                        <a:rPr kumimoji="0" lang="en-CA" sz="1800" b="1" i="0" u="none" strike="noStrike" cap="none" normalizeH="0" baseline="0" dirty="0" smtClean="0">
                          <a:ln>
                            <a:noFill/>
                          </a:ln>
                          <a:solidFill>
                            <a:srgbClr val="66FFFF"/>
                          </a:solidFill>
                          <a:effectLst/>
                          <a:latin typeface="Arial" charset="0"/>
                          <a:cs typeface="Times New Roman" pitchFamily="18" charset="0"/>
                        </a:rPr>
                        <a:t>  which says: </a:t>
                      </a:r>
                      <a:r>
                        <a:rPr kumimoji="0" lang="en-CA" sz="1800" b="1" i="0" u="none" strike="noStrike" cap="none" normalizeH="0" baseline="0" dirty="0" smtClean="0">
                          <a:ln>
                            <a:noFill/>
                          </a:ln>
                          <a:solidFill>
                            <a:schemeClr val="bg1"/>
                          </a:solidFill>
                          <a:effectLst/>
                          <a:latin typeface="Arial" charset="0"/>
                          <a:cs typeface="Times New Roman" pitchFamily="18" charset="0"/>
                        </a:rPr>
                        <a:t> “...in the year that he began to reign [King Evil-</a:t>
                      </a:r>
                      <a:r>
                        <a:rPr kumimoji="0" lang="en-CA" sz="1800" b="1" i="0" u="none" strike="noStrike" cap="none" normalizeH="0" baseline="0" dirty="0" err="1" smtClean="0">
                          <a:ln>
                            <a:noFill/>
                          </a:ln>
                          <a:solidFill>
                            <a:schemeClr val="bg1"/>
                          </a:solidFill>
                          <a:effectLst/>
                          <a:latin typeface="Arial" charset="0"/>
                          <a:cs typeface="Times New Roman" pitchFamily="18" charset="0"/>
                        </a:rPr>
                        <a:t>merodach</a:t>
                      </a:r>
                      <a:r>
                        <a:rPr kumimoji="0" lang="en-CA" sz="1800" b="1" i="0" u="none" strike="noStrike" cap="none" normalizeH="0" baseline="0" dirty="0" smtClean="0">
                          <a:ln>
                            <a:noFill/>
                          </a:ln>
                          <a:solidFill>
                            <a:schemeClr val="bg1"/>
                          </a:solidFill>
                          <a:effectLst/>
                          <a:latin typeface="Arial" charset="0"/>
                          <a:cs typeface="Times New Roman" pitchFamily="18" charset="0"/>
                        </a:rPr>
                        <a:t>] he did lift up the head of </a:t>
                      </a:r>
                      <a:r>
                        <a:rPr kumimoji="0" lang="en-CA" sz="1800" b="1" i="0" u="none" strike="noStrike" cap="none" normalizeH="0" baseline="0" dirty="0" err="1" smtClean="0">
                          <a:ln>
                            <a:noFill/>
                          </a:ln>
                          <a:solidFill>
                            <a:schemeClr val="bg1"/>
                          </a:solidFill>
                          <a:effectLst/>
                          <a:latin typeface="Arial" charset="0"/>
                          <a:cs typeface="Times New Roman" pitchFamily="18" charset="0"/>
                        </a:rPr>
                        <a:t>Jehoiachin</a:t>
                      </a:r>
                      <a:r>
                        <a:rPr kumimoji="0" lang="en-CA" sz="1800" b="1" i="0" u="none" strike="noStrike" cap="none" normalizeH="0" baseline="0" dirty="0" smtClean="0">
                          <a:ln>
                            <a:noFill/>
                          </a:ln>
                          <a:solidFill>
                            <a:schemeClr val="bg1"/>
                          </a:solidFill>
                          <a:effectLst/>
                          <a:latin typeface="Arial" charset="0"/>
                          <a:cs typeface="Times New Roman" pitchFamily="18" charset="0"/>
                        </a:rPr>
                        <a:t>...out of prison;  And he changed his prison garments... And his allowance was a continual allowance given him of the king, a daily rate for every day, all the days of his life.”</a:t>
                      </a: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r>
              <a:tr h="39211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a:txBody>
                  <a:tcPr anchor="ctr" horzOverflow="overflow">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74844" name="Picture 92" descr="jehoia"/>
          <p:cNvPicPr>
            <a:picLocks noChangeAspect="1" noChangeArrowheads="1"/>
          </p:cNvPicPr>
          <p:nvPr/>
        </p:nvPicPr>
        <p:blipFill>
          <a:blip r:embed="rId4">
            <a:clrChange>
              <a:clrFrom>
                <a:srgbClr val="FCFDF7"/>
              </a:clrFrom>
              <a:clrTo>
                <a:srgbClr val="FCFDF7">
                  <a:alpha val="0"/>
                </a:srgbClr>
              </a:clrTo>
            </a:clrChange>
            <a:lum bright="-12000" contrast="24000"/>
          </a:blip>
          <a:srcRect/>
          <a:stretch>
            <a:fillRect/>
          </a:stretch>
        </p:blipFill>
        <p:spPr bwMode="auto">
          <a:xfrm>
            <a:off x="6248400" y="2344737"/>
            <a:ext cx="2628900" cy="2168525"/>
          </a:xfrm>
          <a:prstGeom prst="rect">
            <a:avLst/>
          </a:prstGeom>
          <a:noFill/>
        </p:spPr>
      </p:pic>
      <p:sp>
        <p:nvSpPr>
          <p:cNvPr id="74846" name="Rectangle 94"/>
          <p:cNvSpPr>
            <a:spLocks noChangeArrowheads="1"/>
          </p:cNvSpPr>
          <p:nvPr/>
        </p:nvSpPr>
        <p:spPr bwMode="auto">
          <a:xfrm>
            <a:off x="5044801" y="1981200"/>
            <a:ext cx="4099199" cy="523220"/>
          </a:xfrm>
          <a:prstGeom prst="rect">
            <a:avLst/>
          </a:prstGeom>
          <a:solidFill>
            <a:schemeClr val="tx1"/>
          </a:solidFill>
          <a:ln w="9525">
            <a:noFill/>
            <a:miter lim="800000"/>
            <a:headEnd/>
            <a:tailEnd/>
          </a:ln>
          <a:effectLst/>
        </p:spPr>
        <p:txBody>
          <a:bodyPr wrap="square" anchor="ctr">
            <a:spAutoFit/>
          </a:bodyPr>
          <a:lstStyle/>
          <a:p>
            <a:r>
              <a:rPr lang="en-US" sz="2800" b="1" dirty="0" err="1" smtClean="0">
                <a:solidFill>
                  <a:srgbClr val="00FFFF"/>
                </a:solidFill>
                <a:effectLst/>
              </a:rPr>
              <a:t>Jehoiachin</a:t>
            </a:r>
            <a:r>
              <a:rPr lang="en-US" sz="2800" b="1" dirty="0" smtClean="0">
                <a:solidFill>
                  <a:srgbClr val="00FFFF"/>
                </a:solidFill>
                <a:effectLst/>
              </a:rPr>
              <a:t> Inscription</a:t>
            </a:r>
            <a:r>
              <a:rPr lang="en-US" sz="2800" dirty="0" smtClean="0">
                <a:solidFill>
                  <a:srgbClr val="FFFFFF"/>
                </a:solidFill>
                <a:effectLst/>
              </a:rPr>
              <a:t> </a:t>
            </a:r>
            <a:endParaRPr lang="en-US" sz="2800" dirty="0">
              <a:solidFill>
                <a:srgbClr val="FFFFFF"/>
              </a:solidFill>
              <a:effectLst/>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Egypt Graphic background"/>
          <p:cNvPicPr>
            <a:picLocks noChangeAspect="1" noChangeArrowheads="1"/>
          </p:cNvPicPr>
          <p:nvPr/>
        </p:nvPicPr>
        <p:blipFill>
          <a:blip r:embed="rId3">
            <a:lum bright="70000" contrast="-82000"/>
          </a:blip>
          <a:srcRect/>
          <a:stretch>
            <a:fillRect/>
          </a:stretch>
        </p:blipFill>
        <p:spPr bwMode="auto">
          <a:xfrm>
            <a:off x="0" y="0"/>
            <a:ext cx="9144000" cy="6858000"/>
          </a:xfrm>
          <a:prstGeom prst="rect">
            <a:avLst/>
          </a:prstGeom>
          <a:noFill/>
        </p:spPr>
      </p:pic>
      <p:grpSp>
        <p:nvGrpSpPr>
          <p:cNvPr id="2" name="Group 4"/>
          <p:cNvGrpSpPr>
            <a:grpSpLocks/>
          </p:cNvGrpSpPr>
          <p:nvPr/>
        </p:nvGrpSpPr>
        <p:grpSpPr bwMode="auto">
          <a:xfrm>
            <a:off x="0" y="0"/>
            <a:ext cx="381000" cy="6886575"/>
            <a:chOff x="0" y="0"/>
            <a:chExt cx="240" cy="4338"/>
          </a:xfrm>
        </p:grpSpPr>
        <p:sp>
          <p:nvSpPr>
            <p:cNvPr id="34821" name="Rectangle 5"/>
            <p:cNvSpPr>
              <a:spLocks noChangeArrowheads="1"/>
            </p:cNvSpPr>
            <p:nvPr/>
          </p:nvSpPr>
          <p:spPr bwMode="auto">
            <a:xfrm>
              <a:off x="96" y="0"/>
              <a:ext cx="144" cy="4329"/>
            </a:xfrm>
            <a:prstGeom prst="rect">
              <a:avLst/>
            </a:prstGeom>
            <a:gradFill rotWithShape="1">
              <a:gsLst>
                <a:gs pos="0">
                  <a:srgbClr val="FF9900"/>
                </a:gs>
                <a:gs pos="100000">
                  <a:srgbClr val="FFFF00">
                    <a:alpha val="35001"/>
                  </a:srgbClr>
                </a:gs>
              </a:gsLst>
              <a:lin ang="0" scaled="1"/>
            </a:gradFill>
            <a:ln w="9525">
              <a:noFill/>
              <a:miter lim="800000"/>
              <a:headEnd/>
              <a:tailEnd/>
            </a:ln>
            <a:effectLst/>
          </p:spPr>
          <p:txBody>
            <a:bodyPr wrap="none" anchor="ctr"/>
            <a:lstStyle/>
            <a:p>
              <a:pPr algn="ctr"/>
              <a:endParaRPr lang="en-US" sz="2400">
                <a:effectLst/>
              </a:endParaRPr>
            </a:p>
          </p:txBody>
        </p:sp>
        <p:sp>
          <p:nvSpPr>
            <p:cNvPr id="34822" name="Rectangle 6"/>
            <p:cNvSpPr>
              <a:spLocks noChangeArrowheads="1"/>
            </p:cNvSpPr>
            <p:nvPr/>
          </p:nvSpPr>
          <p:spPr bwMode="auto">
            <a:xfrm>
              <a:off x="0" y="0"/>
              <a:ext cx="96" cy="4338"/>
            </a:xfrm>
            <a:prstGeom prst="rect">
              <a:avLst/>
            </a:prstGeom>
            <a:gradFill rotWithShape="1">
              <a:gsLst>
                <a:gs pos="0">
                  <a:srgbClr val="996633">
                    <a:alpha val="53999"/>
                  </a:srgbClr>
                </a:gs>
                <a:gs pos="100000">
                  <a:srgbClr val="DC9300"/>
                </a:gs>
              </a:gsLst>
              <a:lin ang="0" scaled="1"/>
            </a:gradFill>
            <a:ln w="9525">
              <a:noFill/>
              <a:miter lim="800000"/>
              <a:headEnd/>
              <a:tailEnd/>
            </a:ln>
            <a:effectLst/>
          </p:spPr>
          <p:txBody>
            <a:bodyPr wrap="none" anchor="ctr"/>
            <a:lstStyle/>
            <a:p>
              <a:pPr algn="ctr"/>
              <a:endParaRPr lang="en-US" sz="2400">
                <a:effectLst/>
              </a:endParaRPr>
            </a:p>
          </p:txBody>
        </p:sp>
      </p:grpSp>
      <p:sp>
        <p:nvSpPr>
          <p:cNvPr id="34823" name="AutoShape 7"/>
          <p:cNvSpPr>
            <a:spLocks noChangeArrowheads="1"/>
          </p:cNvSpPr>
          <p:nvPr/>
        </p:nvSpPr>
        <p:spPr bwMode="auto">
          <a:xfrm>
            <a:off x="1731963" y="228600"/>
            <a:ext cx="5680075" cy="896938"/>
          </a:xfrm>
          <a:prstGeom prst="bevel">
            <a:avLst>
              <a:gd name="adj" fmla="val 12500"/>
            </a:avLst>
          </a:prstGeom>
          <a:gradFill rotWithShape="1">
            <a:gsLst>
              <a:gs pos="0">
                <a:srgbClr val="CC9900"/>
              </a:gs>
              <a:gs pos="50000">
                <a:srgbClr val="FF9900"/>
              </a:gs>
              <a:gs pos="100000">
                <a:srgbClr val="CC9900"/>
              </a:gs>
            </a:gsLst>
            <a:lin ang="5400000" scaled="1"/>
          </a:gradFill>
          <a:ln w="9525">
            <a:noFill/>
            <a:miter lim="800000"/>
            <a:headEnd/>
            <a:tailEnd/>
          </a:ln>
          <a:effectLst>
            <a:outerShdw dist="81320" dir="3080412" algn="ctr" rotWithShape="0">
              <a:schemeClr val="accent2">
                <a:alpha val="50000"/>
              </a:schemeClr>
            </a:outerShdw>
          </a:effectLst>
        </p:spPr>
        <p:txBody>
          <a:bodyPr wrap="none" anchor="ctr"/>
          <a:lstStyle/>
          <a:p>
            <a:pPr algn="ctr"/>
            <a:r>
              <a:rPr lang="en-US" sz="3600" b="1">
                <a:effectLst>
                  <a:outerShdw blurRad="38100" dist="38100" dir="2700000" algn="tl">
                    <a:srgbClr val="FFFFFF"/>
                  </a:outerShdw>
                </a:effectLst>
                <a:latin typeface="Times New Roman" pitchFamily="18" charset="0"/>
              </a:rPr>
              <a:t>Archaeology</a:t>
            </a:r>
            <a:r>
              <a:rPr lang="en-US" sz="3600" b="1">
                <a:solidFill>
                  <a:srgbClr val="0FE6F1"/>
                </a:solidFill>
                <a:effectLst>
                  <a:outerShdw blurRad="38100" dist="38100" dir="2700000" algn="tl">
                    <a:srgbClr val="000000"/>
                  </a:outerShdw>
                </a:effectLst>
                <a:latin typeface="Times New Roman" pitchFamily="18" charset="0"/>
              </a:rPr>
              <a:t> </a:t>
            </a:r>
            <a:r>
              <a:rPr lang="en-US" sz="3600" b="1">
                <a:effectLst>
                  <a:outerShdw blurRad="38100" dist="38100" dir="2700000" algn="tl">
                    <a:srgbClr val="FFFFFF"/>
                  </a:outerShdw>
                </a:effectLst>
                <a:latin typeface="Times New Roman" pitchFamily="18" charset="0"/>
              </a:rPr>
              <a:t>&amp; the Bible</a:t>
            </a:r>
            <a:endParaRPr lang="en-CA" sz="3600" b="1">
              <a:effectLst>
                <a:outerShdw blurRad="38100" dist="38100" dir="2700000" algn="tl">
                  <a:srgbClr val="FFFFFF"/>
                </a:outerShdw>
              </a:effectLst>
              <a:latin typeface="Times New Roman" pitchFamily="18" charset="0"/>
            </a:endParaRPr>
          </a:p>
        </p:txBody>
      </p:sp>
      <p:pic>
        <p:nvPicPr>
          <p:cNvPr id="34824" name="Picture 8" descr="Egyptian column"/>
          <p:cNvPicPr>
            <a:picLocks noChangeAspect="1" noChangeArrowheads="1"/>
          </p:cNvPicPr>
          <p:nvPr/>
        </p:nvPicPr>
        <p:blipFill>
          <a:blip r:embed="rId4">
            <a:lum contrast="6000"/>
          </a:blip>
          <a:srcRect/>
          <a:stretch>
            <a:fillRect/>
          </a:stretch>
        </p:blipFill>
        <p:spPr bwMode="auto">
          <a:xfrm>
            <a:off x="304800" y="0"/>
            <a:ext cx="457200" cy="1981200"/>
          </a:xfrm>
          <a:prstGeom prst="rect">
            <a:avLst/>
          </a:prstGeom>
          <a:noFill/>
        </p:spPr>
      </p:pic>
      <p:sp>
        <p:nvSpPr>
          <p:cNvPr id="34828" name="Rectangle 12"/>
          <p:cNvSpPr>
            <a:spLocks noChangeArrowheads="1"/>
          </p:cNvSpPr>
          <p:nvPr/>
        </p:nvSpPr>
        <p:spPr bwMode="auto">
          <a:xfrm>
            <a:off x="4767263" y="1382713"/>
            <a:ext cx="4572000" cy="5497512"/>
          </a:xfrm>
          <a:prstGeom prst="rect">
            <a:avLst/>
          </a:prstGeom>
          <a:solidFill>
            <a:schemeClr val="tx1"/>
          </a:solidFill>
          <a:ln w="9525" algn="ctr">
            <a:noFill/>
            <a:miter lim="800000"/>
            <a:headEnd/>
            <a:tailEnd/>
          </a:ln>
          <a:effectLst/>
        </p:spPr>
        <p:txBody>
          <a:bodyPr>
            <a:spAutoFit/>
          </a:bodyPr>
          <a:lstStyle/>
          <a:p>
            <a:pPr eaLnBrk="0" hangingPunct="0"/>
            <a:r>
              <a:rPr lang="en-US">
                <a:solidFill>
                  <a:srgbClr val="FFFF99"/>
                </a:solidFill>
                <a:effectLst/>
              </a:rPr>
              <a:t>Regarding the </a:t>
            </a:r>
            <a:r>
              <a:rPr lang="en-US" u="sng">
                <a:solidFill>
                  <a:srgbClr val="FFFF99"/>
                </a:solidFill>
                <a:effectLst/>
              </a:rPr>
              <a:t>capture of Jerusalem</a:t>
            </a:r>
            <a:r>
              <a:rPr lang="en-US">
                <a:solidFill>
                  <a:srgbClr val="FFFFCC"/>
                </a:solidFill>
                <a:effectLst/>
              </a:rPr>
              <a:t> </a:t>
            </a:r>
            <a:r>
              <a:rPr lang="en-US">
                <a:solidFill>
                  <a:srgbClr val="00FFFF"/>
                </a:solidFill>
                <a:effectLst/>
              </a:rPr>
              <a:t>the Babylonian Chronicle</a:t>
            </a:r>
            <a:r>
              <a:rPr lang="en-US">
                <a:solidFill>
                  <a:srgbClr val="66FFFF"/>
                </a:solidFill>
                <a:effectLst/>
              </a:rPr>
              <a:t> </a:t>
            </a:r>
            <a:r>
              <a:rPr lang="en-US">
                <a:solidFill>
                  <a:srgbClr val="FFFF99"/>
                </a:solidFill>
                <a:effectLst/>
              </a:rPr>
              <a:t>reads</a:t>
            </a:r>
            <a:r>
              <a:rPr lang="en-US">
                <a:solidFill>
                  <a:srgbClr val="FFFFCC"/>
                </a:solidFill>
                <a:effectLst/>
              </a:rPr>
              <a:t>:</a:t>
            </a:r>
            <a:r>
              <a:rPr lang="en-US" sz="2100">
                <a:solidFill>
                  <a:schemeClr val="bg1"/>
                </a:solidFill>
                <a:effectLst>
                  <a:outerShdw blurRad="38100" dist="38100" dir="2700000" algn="tl">
                    <a:srgbClr val="808080"/>
                  </a:outerShdw>
                </a:effectLst>
              </a:rPr>
              <a:t> </a:t>
            </a:r>
          </a:p>
          <a:p>
            <a:pPr eaLnBrk="0" hangingPunct="0"/>
            <a:r>
              <a:rPr lang="en-US" sz="2100" b="1">
                <a:solidFill>
                  <a:schemeClr val="bg1"/>
                </a:solidFill>
                <a:effectLst/>
              </a:rPr>
              <a:t>"In the seventh month (of </a:t>
            </a:r>
            <a:r>
              <a:rPr lang="en-US" sz="2100" b="1">
                <a:solidFill>
                  <a:srgbClr val="FFFF00"/>
                </a:solidFill>
                <a:effectLst/>
              </a:rPr>
              <a:t>Nebuchadnezzar-599 BC.</a:t>
            </a:r>
            <a:r>
              <a:rPr lang="en-US" sz="2100" b="1">
                <a:solidFill>
                  <a:schemeClr val="bg1"/>
                </a:solidFill>
                <a:effectLst/>
              </a:rPr>
              <a:t>) in the month Chislev (Nov/Dec) the king of Babylon assembled his army, and after he had invaded the land of Hatti (</a:t>
            </a:r>
            <a:r>
              <a:rPr lang="en-US" sz="2100" b="1">
                <a:solidFill>
                  <a:srgbClr val="FFFF00"/>
                </a:solidFill>
                <a:effectLst/>
              </a:rPr>
              <a:t>Syria/Palestine</a:t>
            </a:r>
            <a:r>
              <a:rPr lang="en-US" sz="2100" b="1">
                <a:solidFill>
                  <a:schemeClr val="bg1"/>
                </a:solidFill>
                <a:effectLst/>
              </a:rPr>
              <a:t>) he laid siege to </a:t>
            </a:r>
            <a:r>
              <a:rPr lang="en-US" sz="2100" b="1">
                <a:solidFill>
                  <a:srgbClr val="FFFF00"/>
                </a:solidFill>
                <a:effectLst/>
              </a:rPr>
              <a:t>the city of Judah</a:t>
            </a:r>
            <a:r>
              <a:rPr lang="en-US" sz="2100" b="1">
                <a:solidFill>
                  <a:schemeClr val="bg1"/>
                </a:solidFill>
                <a:effectLst/>
              </a:rPr>
              <a:t>. On the second day of the month of Adara (16th of March) </a:t>
            </a:r>
            <a:r>
              <a:rPr lang="en-US" sz="2100" b="1">
                <a:solidFill>
                  <a:srgbClr val="FFFF00"/>
                </a:solidFill>
                <a:effectLst/>
              </a:rPr>
              <a:t>he conquered the city and took the king</a:t>
            </a:r>
            <a:r>
              <a:rPr lang="en-US" sz="2100" b="1">
                <a:solidFill>
                  <a:schemeClr val="bg1"/>
                </a:solidFill>
                <a:effectLst/>
              </a:rPr>
              <a:t> (</a:t>
            </a:r>
            <a:r>
              <a:rPr lang="en-US" sz="2100" b="1">
                <a:solidFill>
                  <a:srgbClr val="FFFF00"/>
                </a:solidFill>
                <a:effectLst/>
              </a:rPr>
              <a:t>Jehoiachin</a:t>
            </a:r>
            <a:r>
              <a:rPr lang="en-US" sz="2100" b="1">
                <a:solidFill>
                  <a:schemeClr val="bg1"/>
                </a:solidFill>
                <a:effectLst/>
              </a:rPr>
              <a:t>) prisoner. He installed in his place a king (</a:t>
            </a:r>
            <a:r>
              <a:rPr lang="en-US" sz="2100" b="1">
                <a:solidFill>
                  <a:srgbClr val="FFFF00"/>
                </a:solidFill>
                <a:effectLst/>
              </a:rPr>
              <a:t>Zedekiah</a:t>
            </a:r>
            <a:r>
              <a:rPr lang="en-US" sz="2100" b="1">
                <a:solidFill>
                  <a:schemeClr val="bg1"/>
                </a:solidFill>
                <a:effectLst/>
              </a:rPr>
              <a:t>) of his own choice, and after he had received rich tribute, he sent (them) forth to Babylon."</a:t>
            </a:r>
            <a:r>
              <a:rPr lang="en-US" sz="2100">
                <a:solidFill>
                  <a:schemeClr val="bg1"/>
                </a:solidFill>
                <a:effectLst/>
              </a:rPr>
              <a:t> </a:t>
            </a:r>
          </a:p>
        </p:txBody>
      </p:sp>
      <p:pic>
        <p:nvPicPr>
          <p:cNvPr id="34831" name="Picture 15"/>
          <p:cNvPicPr>
            <a:picLocks noChangeAspect="1" noChangeArrowheads="1"/>
          </p:cNvPicPr>
          <p:nvPr/>
        </p:nvPicPr>
        <p:blipFill>
          <a:blip r:embed="rId5"/>
          <a:srcRect/>
          <a:stretch>
            <a:fillRect/>
          </a:stretch>
        </p:blipFill>
        <p:spPr bwMode="auto">
          <a:xfrm>
            <a:off x="685800" y="2286000"/>
            <a:ext cx="3508375" cy="4572000"/>
          </a:xfrm>
          <a:prstGeom prst="rect">
            <a:avLst/>
          </a:prstGeom>
          <a:noFill/>
          <a:ln w="9525">
            <a:noFill/>
            <a:miter lim="800000"/>
            <a:headEnd/>
            <a:tailEnd/>
          </a:ln>
          <a:effectLst/>
        </p:spPr>
      </p:pic>
      <p:sp>
        <p:nvSpPr>
          <p:cNvPr id="34832" name="Text Box 16"/>
          <p:cNvSpPr txBox="1">
            <a:spLocks noChangeArrowheads="1"/>
          </p:cNvSpPr>
          <p:nvPr/>
        </p:nvSpPr>
        <p:spPr bwMode="auto">
          <a:xfrm>
            <a:off x="304800" y="1905000"/>
            <a:ext cx="4267200" cy="519113"/>
          </a:xfrm>
          <a:prstGeom prst="rect">
            <a:avLst/>
          </a:prstGeom>
          <a:noFill/>
          <a:ln w="9525">
            <a:noFill/>
            <a:miter lim="800000"/>
            <a:headEnd/>
            <a:tailEnd/>
          </a:ln>
          <a:effectLst>
            <a:outerShdw dist="35921" dir="2700000" algn="ctr" rotWithShape="0">
              <a:schemeClr val="tx2"/>
            </a:outerShdw>
          </a:effectLst>
        </p:spPr>
        <p:txBody>
          <a:bodyPr>
            <a:spAutoFit/>
          </a:bodyPr>
          <a:lstStyle/>
          <a:p>
            <a:pPr algn="ctr">
              <a:spcBef>
                <a:spcPct val="50000"/>
              </a:spcBef>
            </a:pPr>
            <a:r>
              <a:rPr lang="en-US" sz="2800" b="1">
                <a:solidFill>
                  <a:srgbClr val="FF0000"/>
                </a:solidFill>
                <a:effectLst/>
              </a:rPr>
              <a:t>Babylonian Chronicles</a:t>
            </a:r>
            <a:endParaRPr lang="en-CA" sz="2800" b="1">
              <a:solidFill>
                <a:srgbClr val="FF0000"/>
              </a:solidFill>
              <a:effectLst/>
            </a:endParaRPr>
          </a:p>
        </p:txBody>
      </p:sp>
      <p:sp>
        <p:nvSpPr>
          <p:cNvPr id="34833" name="Text Box 17"/>
          <p:cNvSpPr txBox="1">
            <a:spLocks noChangeArrowheads="1"/>
          </p:cNvSpPr>
          <p:nvPr/>
        </p:nvSpPr>
        <p:spPr bwMode="auto">
          <a:xfrm>
            <a:off x="914400" y="3657600"/>
            <a:ext cx="3124200" cy="457200"/>
          </a:xfrm>
          <a:prstGeom prst="rect">
            <a:avLst/>
          </a:prstGeom>
          <a:solidFill>
            <a:schemeClr val="tx1"/>
          </a:solidFill>
          <a:ln w="9525">
            <a:noFill/>
            <a:miter lim="800000"/>
            <a:headEnd/>
            <a:tailEnd/>
          </a:ln>
          <a:effectLst/>
        </p:spPr>
        <p:txBody>
          <a:bodyPr>
            <a:spAutoFit/>
          </a:bodyPr>
          <a:lstStyle/>
          <a:p>
            <a:pPr>
              <a:spcBef>
                <a:spcPct val="50000"/>
              </a:spcBef>
            </a:pPr>
            <a:r>
              <a:rPr lang="en-US" sz="2400" b="1">
                <a:solidFill>
                  <a:srgbClr val="FFFF00"/>
                </a:solidFill>
                <a:effectLst/>
              </a:rPr>
              <a:t>2 Kings  24: 10 - 17</a:t>
            </a:r>
            <a:endParaRPr lang="en-CA" sz="2400" b="1">
              <a:solidFill>
                <a:srgbClr val="FFFF00"/>
              </a:solidFill>
              <a:effectLst/>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sosceles Triangle 5"/>
          <p:cNvSpPr/>
          <p:nvPr/>
        </p:nvSpPr>
        <p:spPr>
          <a:xfrm rot="3043363">
            <a:off x="930223" y="2375577"/>
            <a:ext cx="1066800" cy="2177675"/>
          </a:xfrm>
          <a:prstGeom prst="triangle">
            <a:avLst/>
          </a:prstGeom>
          <a:solidFill>
            <a:schemeClr val="accent3">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3" name="Rectangle 2"/>
          <p:cNvSpPr/>
          <p:nvPr/>
        </p:nvSpPr>
        <p:spPr>
          <a:xfrm>
            <a:off x="777243" y="1219200"/>
            <a:ext cx="7777065"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solidFill>
                  <a:srgbClr val="00B0F0"/>
                </a:solidFill>
                <a:effectLst>
                  <a:outerShdw blurRad="50800" dist="38100" dir="18900000" algn="bl" rotWithShape="0">
                    <a:prstClr val="black">
                      <a:alpha val="40000"/>
                    </a:prstClr>
                  </a:outerShdw>
                </a:effectLst>
              </a:rPr>
              <a:t>Jeremiah – A Young Person!</a:t>
            </a:r>
            <a:endParaRPr lang="en-US" sz="4400" b="1" cap="none" spc="0" dirty="0">
              <a:ln w="11430"/>
              <a:solidFill>
                <a:srgbClr val="00B0F0"/>
              </a:solidFill>
              <a:effectLst>
                <a:outerShdw blurRad="50800" dist="38100" dir="18900000" algn="bl" rotWithShape="0">
                  <a:prstClr val="black">
                    <a:alpha val="40000"/>
                  </a:prstClr>
                </a:outerShdw>
              </a:effectLst>
            </a:endParaRPr>
          </a:p>
        </p:txBody>
      </p:sp>
      <p:pic>
        <p:nvPicPr>
          <p:cNvPr id="1026" name="Picture 2"/>
          <p:cNvPicPr>
            <a:picLocks noChangeAspect="1" noChangeArrowheads="1"/>
          </p:cNvPicPr>
          <p:nvPr/>
        </p:nvPicPr>
        <p:blipFill>
          <a:blip r:embed="rId3">
            <a:lum bright="10000" contrast="20000"/>
          </a:blip>
          <a:srcRect/>
          <a:stretch>
            <a:fillRect/>
          </a:stretch>
        </p:blipFill>
        <p:spPr bwMode="auto">
          <a:xfrm>
            <a:off x="57150" y="3457575"/>
            <a:ext cx="2136775" cy="2257425"/>
          </a:xfrm>
          <a:prstGeom prst="rect">
            <a:avLst/>
          </a:prstGeom>
          <a:ln>
            <a:noFill/>
          </a:ln>
          <a:effectLst>
            <a:softEdge rad="112500"/>
          </a:effectLst>
        </p:spPr>
      </p:pic>
      <p:sp>
        <p:nvSpPr>
          <p:cNvPr id="5" name="Rectangle 4"/>
          <p:cNvSpPr/>
          <p:nvPr/>
        </p:nvSpPr>
        <p:spPr>
          <a:xfrm>
            <a:off x="2286000" y="2286000"/>
            <a:ext cx="6629400" cy="3816429"/>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en-US" sz="2200" b="1" dirty="0" smtClean="0">
                <a:solidFill>
                  <a:srgbClr val="080808"/>
                </a:solidFill>
                <a:effectLst>
                  <a:outerShdw blurRad="38100" dist="38100" dir="2700000" algn="tl">
                    <a:srgbClr val="000000">
                      <a:alpha val="43137"/>
                    </a:srgbClr>
                  </a:outerShdw>
                </a:effectLst>
              </a:rPr>
              <a:t>Jer. 1: 6   </a:t>
            </a:r>
            <a:r>
              <a:rPr lang="en-US" sz="2200" b="1" dirty="0" smtClean="0">
                <a:effectLst>
                  <a:outerShdw blurRad="38100" dist="38100" dir="2700000" algn="tl">
                    <a:srgbClr val="000000">
                      <a:alpha val="43137"/>
                    </a:srgbClr>
                  </a:outerShdw>
                </a:effectLst>
              </a:rPr>
              <a:t>Then said I, Ah, Lord GOD! behold, I cannot speak: </a:t>
            </a:r>
            <a:r>
              <a:rPr lang="en-US" sz="2200" b="1" dirty="0" smtClean="0">
                <a:solidFill>
                  <a:srgbClr val="FFFF00"/>
                </a:solidFill>
                <a:effectLst>
                  <a:outerShdw blurRad="38100" dist="38100" dir="2700000" algn="tl">
                    <a:srgbClr val="000000">
                      <a:alpha val="43137"/>
                    </a:srgbClr>
                  </a:outerShdw>
                </a:effectLst>
              </a:rPr>
              <a:t>for I </a:t>
            </a:r>
            <a:r>
              <a:rPr lang="en-US" sz="2200" b="1" i="1" dirty="0" smtClean="0">
                <a:solidFill>
                  <a:srgbClr val="FFFF00"/>
                </a:solidFill>
                <a:effectLst>
                  <a:outerShdw blurRad="38100" dist="38100" dir="2700000" algn="tl">
                    <a:srgbClr val="000000">
                      <a:alpha val="43137"/>
                    </a:srgbClr>
                  </a:outerShdw>
                </a:effectLst>
              </a:rPr>
              <a:t>am a child. </a:t>
            </a:r>
          </a:p>
          <a:p>
            <a:r>
              <a:rPr lang="en-US" sz="2200" b="1" dirty="0" smtClean="0">
                <a:solidFill>
                  <a:srgbClr val="080808"/>
                </a:solidFill>
                <a:effectLst>
                  <a:outerShdw blurRad="38100" dist="38100" dir="2700000" algn="tl">
                    <a:srgbClr val="000000">
                      <a:alpha val="43137"/>
                    </a:srgbClr>
                  </a:outerShdw>
                </a:effectLst>
              </a:rPr>
              <a:t>1: 7   </a:t>
            </a:r>
            <a:r>
              <a:rPr lang="en-US" sz="2200" b="1" dirty="0" smtClean="0">
                <a:effectLst>
                  <a:outerShdw blurRad="38100" dist="38100" dir="2700000" algn="tl">
                    <a:srgbClr val="000000">
                      <a:alpha val="43137"/>
                    </a:srgbClr>
                  </a:outerShdw>
                </a:effectLst>
              </a:rPr>
              <a:t>But the LORD said unto me, Say not, I </a:t>
            </a:r>
            <a:r>
              <a:rPr lang="en-US" sz="2200" b="1" i="1" dirty="0" smtClean="0">
                <a:effectLst>
                  <a:outerShdw blurRad="38100" dist="38100" dir="2700000" algn="tl">
                    <a:srgbClr val="000000">
                      <a:alpha val="43137"/>
                    </a:srgbClr>
                  </a:outerShdw>
                </a:effectLst>
              </a:rPr>
              <a:t>am </a:t>
            </a:r>
            <a:r>
              <a:rPr lang="en-US" sz="2200" b="1" i="1" dirty="0" smtClean="0">
                <a:solidFill>
                  <a:srgbClr val="FFFF00"/>
                </a:solidFill>
                <a:effectLst>
                  <a:outerShdw blurRad="38100" dist="38100" dir="2700000" algn="tl">
                    <a:srgbClr val="000000">
                      <a:alpha val="43137"/>
                    </a:srgbClr>
                  </a:outerShdw>
                </a:effectLst>
              </a:rPr>
              <a:t>a child</a:t>
            </a:r>
            <a:r>
              <a:rPr lang="en-US" sz="2200" b="1" i="1" dirty="0" smtClean="0">
                <a:effectLst>
                  <a:outerShdw blurRad="38100" dist="38100" dir="2700000" algn="tl">
                    <a:srgbClr val="000000">
                      <a:alpha val="43137"/>
                    </a:srgbClr>
                  </a:outerShdw>
                </a:effectLst>
              </a:rPr>
              <a:t>: for thou </a:t>
            </a:r>
            <a:r>
              <a:rPr lang="en-US" sz="2200" b="1" i="1" dirty="0" err="1" smtClean="0">
                <a:effectLst>
                  <a:outerShdw blurRad="38100" dist="38100" dir="2700000" algn="tl">
                    <a:srgbClr val="000000">
                      <a:alpha val="43137"/>
                    </a:srgbClr>
                  </a:outerShdw>
                </a:effectLst>
              </a:rPr>
              <a:t>shalt</a:t>
            </a:r>
            <a:r>
              <a:rPr lang="en-US" sz="2200" b="1" i="1" dirty="0" smtClean="0">
                <a:effectLst>
                  <a:outerShdw blurRad="38100" dist="38100" dir="2700000" algn="tl">
                    <a:srgbClr val="000000">
                      <a:alpha val="43137"/>
                    </a:srgbClr>
                  </a:outerShdw>
                </a:effectLst>
              </a:rPr>
              <a:t> go to all that I shall send thee, and whatsoever I command thee thou </a:t>
            </a:r>
            <a:r>
              <a:rPr lang="en-US" sz="2200" b="1" i="1" dirty="0" err="1" smtClean="0">
                <a:effectLst>
                  <a:outerShdw blurRad="38100" dist="38100" dir="2700000" algn="tl">
                    <a:srgbClr val="000000">
                      <a:alpha val="43137"/>
                    </a:srgbClr>
                  </a:outerShdw>
                </a:effectLst>
              </a:rPr>
              <a:t>shalt</a:t>
            </a:r>
            <a:r>
              <a:rPr lang="en-US" sz="2200" b="1" i="1" dirty="0" smtClean="0">
                <a:effectLst>
                  <a:outerShdw blurRad="38100" dist="38100" dir="2700000" algn="tl">
                    <a:srgbClr val="000000">
                      <a:alpha val="43137"/>
                    </a:srgbClr>
                  </a:outerShdw>
                </a:effectLst>
              </a:rPr>
              <a:t> speak. </a:t>
            </a:r>
          </a:p>
          <a:p>
            <a:r>
              <a:rPr lang="en-US" sz="2200" b="1" dirty="0" smtClean="0">
                <a:solidFill>
                  <a:srgbClr val="080808"/>
                </a:solidFill>
                <a:effectLst>
                  <a:outerShdw blurRad="38100" dist="38100" dir="2700000" algn="tl">
                    <a:srgbClr val="000000">
                      <a:alpha val="43137"/>
                    </a:srgbClr>
                  </a:outerShdw>
                </a:effectLst>
              </a:rPr>
              <a:t>1: 8   </a:t>
            </a:r>
            <a:r>
              <a:rPr lang="en-US" sz="2200" b="1" dirty="0" smtClean="0">
                <a:effectLst>
                  <a:outerShdw blurRad="38100" dist="38100" dir="2700000" algn="tl">
                    <a:srgbClr val="000000">
                      <a:alpha val="43137"/>
                    </a:srgbClr>
                  </a:outerShdw>
                </a:effectLst>
              </a:rPr>
              <a:t>Be not afraid of their faces: for I </a:t>
            </a:r>
            <a:r>
              <a:rPr lang="en-US" sz="2200" b="1" i="1" dirty="0" smtClean="0">
                <a:effectLst>
                  <a:outerShdw blurRad="38100" dist="38100" dir="2700000" algn="tl">
                    <a:srgbClr val="000000">
                      <a:alpha val="43137"/>
                    </a:srgbClr>
                  </a:outerShdw>
                </a:effectLst>
              </a:rPr>
              <a:t>am with thee to deliver thee, </a:t>
            </a:r>
            <a:r>
              <a:rPr lang="en-US" sz="2200" b="1" i="1" dirty="0" err="1" smtClean="0">
                <a:effectLst>
                  <a:outerShdw blurRad="38100" dist="38100" dir="2700000" algn="tl">
                    <a:srgbClr val="000000">
                      <a:alpha val="43137"/>
                    </a:srgbClr>
                  </a:outerShdw>
                </a:effectLst>
              </a:rPr>
              <a:t>saith</a:t>
            </a:r>
            <a:r>
              <a:rPr lang="en-US" sz="2200" b="1" i="1" dirty="0" smtClean="0">
                <a:effectLst>
                  <a:outerShdw blurRad="38100" dist="38100" dir="2700000" algn="tl">
                    <a:srgbClr val="000000">
                      <a:alpha val="43137"/>
                    </a:srgbClr>
                  </a:outerShdw>
                </a:effectLst>
              </a:rPr>
              <a:t> the LORD. </a:t>
            </a:r>
          </a:p>
          <a:p>
            <a:r>
              <a:rPr lang="en-US" sz="2200" b="1" dirty="0" smtClean="0">
                <a:solidFill>
                  <a:srgbClr val="080808"/>
                </a:solidFill>
                <a:effectLst>
                  <a:outerShdw blurRad="38100" dist="38100" dir="2700000" algn="tl">
                    <a:srgbClr val="000000">
                      <a:alpha val="43137"/>
                    </a:srgbClr>
                  </a:outerShdw>
                </a:effectLst>
              </a:rPr>
              <a:t>1: 9   </a:t>
            </a:r>
            <a:r>
              <a:rPr lang="en-US" sz="2200" b="1" dirty="0" smtClean="0">
                <a:effectLst>
                  <a:outerShdw blurRad="38100" dist="38100" dir="2700000" algn="tl">
                    <a:srgbClr val="000000">
                      <a:alpha val="43137"/>
                    </a:srgbClr>
                  </a:outerShdw>
                </a:effectLst>
              </a:rPr>
              <a:t>Then the LORD put forth his hand, and touched my mouth. And the LORD said unto me, Behold, </a:t>
            </a:r>
            <a:r>
              <a:rPr lang="en-US" sz="2200" b="1" dirty="0" smtClean="0">
                <a:solidFill>
                  <a:srgbClr val="FFFF00"/>
                </a:solidFill>
                <a:effectLst>
                  <a:outerShdw blurRad="38100" dist="38100" dir="2700000" algn="tl">
                    <a:srgbClr val="000000">
                      <a:alpha val="43137"/>
                    </a:srgbClr>
                  </a:outerShdw>
                </a:effectLst>
              </a:rPr>
              <a:t>I have put my words in thy mouth</a:t>
            </a:r>
            <a:r>
              <a:rPr lang="en-US" sz="2200" b="1" dirty="0" smtClean="0">
                <a:effectLst>
                  <a:outerShdw blurRad="38100" dist="38100" dir="2700000" algn="tl">
                    <a:srgbClr val="000000">
                      <a:alpha val="43137"/>
                    </a:srgbClr>
                  </a:outerShdw>
                </a:effectLst>
              </a:rPr>
              <a:t>. </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3" name="Rectangle 2"/>
          <p:cNvSpPr/>
          <p:nvPr/>
        </p:nvSpPr>
        <p:spPr>
          <a:xfrm>
            <a:off x="777243" y="1219200"/>
            <a:ext cx="7777065" cy="769441"/>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solidFill>
                  <a:srgbClr val="00B0F0"/>
                </a:solidFill>
                <a:effectLst>
                  <a:outerShdw blurRad="50800" dist="38100" dir="18900000" algn="bl" rotWithShape="0">
                    <a:prstClr val="black">
                      <a:alpha val="40000"/>
                    </a:prstClr>
                  </a:outerShdw>
                </a:effectLst>
              </a:rPr>
              <a:t>Jeremiah – A Young Person!</a:t>
            </a:r>
            <a:endParaRPr lang="en-US" sz="4400" b="1" cap="none" spc="0" dirty="0">
              <a:ln w="11430"/>
              <a:solidFill>
                <a:srgbClr val="00B0F0"/>
              </a:solidFill>
              <a:effectLst>
                <a:outerShdw blurRad="50800" dist="38100" dir="18900000" algn="bl" rotWithShape="0">
                  <a:prstClr val="black">
                    <a:alpha val="40000"/>
                  </a:prstClr>
                </a:outerShdw>
              </a:effectLst>
            </a:endParaRPr>
          </a:p>
        </p:txBody>
      </p:sp>
      <p:pic>
        <p:nvPicPr>
          <p:cNvPr id="1026" name="Picture 2"/>
          <p:cNvPicPr>
            <a:picLocks noChangeAspect="1" noChangeArrowheads="1"/>
          </p:cNvPicPr>
          <p:nvPr/>
        </p:nvPicPr>
        <p:blipFill>
          <a:blip r:embed="rId3">
            <a:lum bright="10000" contrast="20000"/>
          </a:blip>
          <a:srcRect/>
          <a:stretch>
            <a:fillRect/>
          </a:stretch>
        </p:blipFill>
        <p:spPr bwMode="auto">
          <a:xfrm>
            <a:off x="114300" y="2505868"/>
            <a:ext cx="2136775" cy="2370932"/>
          </a:xfrm>
          <a:prstGeom prst="rect">
            <a:avLst/>
          </a:prstGeom>
          <a:ln>
            <a:noFill/>
          </a:ln>
          <a:effectLst>
            <a:softEdge rad="112500"/>
          </a:effectLst>
        </p:spPr>
      </p:pic>
      <p:sp>
        <p:nvSpPr>
          <p:cNvPr id="5" name="Rectangle 4"/>
          <p:cNvSpPr/>
          <p:nvPr/>
        </p:nvSpPr>
        <p:spPr>
          <a:xfrm>
            <a:off x="2286000" y="2286000"/>
            <a:ext cx="6629400" cy="4154984"/>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en-US" sz="2400" b="1" dirty="0" smtClean="0">
                <a:solidFill>
                  <a:srgbClr val="080808"/>
                </a:solidFill>
                <a:effectLst>
                  <a:outerShdw blurRad="38100" dist="38100" dir="2700000" algn="tl">
                    <a:srgbClr val="000000">
                      <a:alpha val="43137"/>
                    </a:srgbClr>
                  </a:outerShdw>
                </a:effectLst>
              </a:rPr>
              <a:t>1Tim.  4: 12    </a:t>
            </a:r>
            <a:r>
              <a:rPr lang="en-US" sz="2400" b="1" dirty="0" smtClean="0">
                <a:solidFill>
                  <a:srgbClr val="FFFF00"/>
                </a:solidFill>
                <a:effectLst>
                  <a:outerShdw blurRad="38100" dist="38100" dir="2700000" algn="tl">
                    <a:srgbClr val="000000">
                      <a:alpha val="43137"/>
                    </a:srgbClr>
                  </a:outerShdw>
                </a:effectLst>
              </a:rPr>
              <a:t>Let no man despise thy youth</a:t>
            </a:r>
            <a:r>
              <a:rPr lang="en-US" sz="2400" b="1" dirty="0" smtClean="0">
                <a:effectLst>
                  <a:outerShdw blurRad="38100" dist="38100" dir="2700000" algn="tl">
                    <a:srgbClr val="000000">
                      <a:alpha val="43137"/>
                    </a:srgbClr>
                  </a:outerShdw>
                </a:effectLst>
              </a:rPr>
              <a:t>; but be thou an example of the believers, in word, in conversation, in charity, in spirit, in faith, in purity. </a:t>
            </a:r>
          </a:p>
          <a:p>
            <a:endParaRPr lang="en-US" sz="2400" b="1" dirty="0" smtClean="0">
              <a:effectLst>
                <a:outerShdw blurRad="38100" dist="38100" dir="2700000" algn="tl">
                  <a:srgbClr val="000000">
                    <a:alpha val="43137"/>
                  </a:srgbClr>
                </a:outerShdw>
              </a:effectLst>
            </a:endParaRPr>
          </a:p>
          <a:p>
            <a:r>
              <a:rPr lang="en-US" sz="2400" b="1" dirty="0" smtClean="0">
                <a:solidFill>
                  <a:srgbClr val="080808"/>
                </a:solidFill>
                <a:effectLst>
                  <a:outerShdw blurRad="38100" dist="38100" dir="2700000" algn="tl">
                    <a:srgbClr val="000000">
                      <a:alpha val="43137"/>
                    </a:srgbClr>
                  </a:outerShdw>
                </a:effectLst>
              </a:rPr>
              <a:t>4:13</a:t>
            </a:r>
            <a:r>
              <a:rPr lang="en-US" sz="2400" b="1" dirty="0" smtClean="0">
                <a:solidFill>
                  <a:schemeClr val="bg2"/>
                </a:solidFill>
                <a:effectLst>
                  <a:outerShdw blurRad="38100" dist="38100" dir="2700000" algn="tl">
                    <a:srgbClr val="000000">
                      <a:alpha val="43137"/>
                    </a:srgbClr>
                  </a:outerShdw>
                </a:effectLst>
              </a:rPr>
              <a:t>  </a:t>
            </a:r>
            <a:r>
              <a:rPr lang="en-US" sz="2400" b="1" dirty="0" smtClean="0">
                <a:solidFill>
                  <a:srgbClr val="0000FF"/>
                </a:solidFill>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Till I come, give attendance to reading, to exhortation, to doctrine. </a:t>
            </a:r>
          </a:p>
          <a:p>
            <a:endParaRPr lang="en-US" sz="2400" b="1" dirty="0" smtClean="0">
              <a:effectLst>
                <a:outerShdw blurRad="38100" dist="38100" dir="2700000" algn="tl">
                  <a:srgbClr val="000000">
                    <a:alpha val="43137"/>
                  </a:srgbClr>
                </a:outerShdw>
              </a:effectLst>
            </a:endParaRPr>
          </a:p>
          <a:p>
            <a:r>
              <a:rPr lang="en-US" sz="2400" b="1" dirty="0" smtClean="0">
                <a:solidFill>
                  <a:srgbClr val="080808"/>
                </a:solidFill>
                <a:effectLst>
                  <a:outerShdw blurRad="38100" dist="38100" dir="2700000" algn="tl">
                    <a:srgbClr val="000000">
                      <a:alpha val="43137"/>
                    </a:srgbClr>
                  </a:outerShdw>
                </a:effectLst>
              </a:rPr>
              <a:t>4:14 </a:t>
            </a:r>
            <a:r>
              <a:rPr lang="en-US" sz="2400" b="1" dirty="0" smtClean="0">
                <a:solidFill>
                  <a:srgbClr val="0000FF"/>
                </a:solidFill>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Neglect not the gift that is in thee, which was given thee </a:t>
            </a:r>
            <a:r>
              <a:rPr lang="en-US" sz="2400" b="1" dirty="0" smtClean="0">
                <a:solidFill>
                  <a:srgbClr val="FFFF00"/>
                </a:solidFill>
                <a:effectLst>
                  <a:outerShdw blurRad="38100" dist="38100" dir="2700000" algn="tl">
                    <a:srgbClr val="000000">
                      <a:alpha val="43137"/>
                    </a:srgbClr>
                  </a:outerShdw>
                </a:effectLst>
              </a:rPr>
              <a:t>by prophecy</a:t>
            </a:r>
            <a:r>
              <a:rPr lang="en-US" sz="2400" b="1" dirty="0" smtClean="0">
                <a:effectLst>
                  <a:outerShdw blurRad="38100" dist="38100" dir="2700000" algn="tl">
                    <a:srgbClr val="000000">
                      <a:alpha val="43137"/>
                    </a:srgbClr>
                  </a:outerShdw>
                </a:effectLst>
              </a:rPr>
              <a:t>, with the laying on of the hands of the presbytery. </a:t>
            </a:r>
            <a:endParaRPr lang="en-US" sz="2200" b="1" dirty="0" smtClean="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5" descr="C:\Documents and Settings\HP_Administrator\My Documents\COLINS\GRAPHICS\APOLOGETICS\Prophecy\Israel Jews\Judah Babylon captives.jpg"/>
          <p:cNvPicPr>
            <a:picLocks noChangeAspect="1" noChangeArrowheads="1"/>
          </p:cNvPicPr>
          <p:nvPr/>
        </p:nvPicPr>
        <p:blipFill>
          <a:blip r:embed="rId3">
            <a:lum contrast="30000"/>
          </a:blip>
          <a:srcRect/>
          <a:stretch>
            <a:fillRect/>
          </a:stretch>
        </p:blipFill>
        <p:spPr bwMode="auto">
          <a:xfrm>
            <a:off x="7675756" y="4612888"/>
            <a:ext cx="1524000" cy="1637567"/>
          </a:xfrm>
          <a:prstGeom prst="ellipse">
            <a:avLst/>
          </a:prstGeom>
          <a:ln>
            <a:noFill/>
          </a:ln>
          <a:effectLst>
            <a:softEdge rad="112500"/>
          </a:effectLst>
        </p:spPr>
      </p:pic>
      <p:sp>
        <p:nvSpPr>
          <p:cNvPr id="9" name="TextBox 8"/>
          <p:cNvSpPr txBox="1"/>
          <p:nvPr/>
        </p:nvSpPr>
        <p:spPr>
          <a:xfrm>
            <a:off x="228600" y="381000"/>
            <a:ext cx="7772400" cy="707886"/>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smtClean="0">
                <a:ln w="11430"/>
                <a:solidFill>
                  <a:srgbClr val="0033CC"/>
                </a:solidFill>
                <a:effectLst>
                  <a:outerShdw blurRad="50800" dist="39000" dir="5460000" algn="tl">
                    <a:srgbClr val="000000">
                      <a:alpha val="38000"/>
                    </a:srgbClr>
                  </a:outerShdw>
                  <a:reflection blurRad="6350" stA="55000" endA="300" endPos="45500" dir="5400000" sy="-100000" algn="bl" rotWithShape="0"/>
                </a:effectLst>
              </a:rPr>
              <a:t>He said He would – and He did!</a:t>
            </a:r>
            <a:endParaRPr lang="en-US" sz="4000" b="1" dirty="0">
              <a:ln w="11430"/>
              <a:solidFill>
                <a:srgbClr val="0033CC"/>
              </a:solidFill>
              <a:effectLst>
                <a:outerShdw blurRad="50800" dist="39000" dir="5460000" algn="tl">
                  <a:srgbClr val="000000">
                    <a:alpha val="38000"/>
                  </a:srgbClr>
                </a:outerShdw>
                <a:reflection blurRad="6350" stA="55000" endA="300" endPos="45500" dir="5400000" sy="-100000" algn="bl" rotWithShape="0"/>
              </a:effectLst>
            </a:endParaRPr>
          </a:p>
        </p:txBody>
      </p:sp>
      <p:sp>
        <p:nvSpPr>
          <p:cNvPr id="29" name="TextBox 28"/>
          <p:cNvSpPr txBox="1"/>
          <p:nvPr/>
        </p:nvSpPr>
        <p:spPr>
          <a:xfrm>
            <a:off x="152400" y="1371600"/>
            <a:ext cx="8839200" cy="5293757"/>
          </a:xfrm>
          <a:prstGeom prst="rect">
            <a:avLst/>
          </a:prstGeom>
          <a:noFill/>
          <a:effectLst/>
        </p:spPr>
        <p:txBody>
          <a:bodyPr wrap="square" rtlCol="0">
            <a:spAutoFit/>
          </a:bodyPr>
          <a:lstStyle/>
          <a:p>
            <a:r>
              <a:rPr lang="en-US" sz="2200" b="1" dirty="0" smtClean="0">
                <a:solidFill>
                  <a:srgbClr val="00FFFF"/>
                </a:solidFill>
                <a:effectLst>
                  <a:outerShdw blurRad="38100" dist="38100" dir="2700000" algn="tl">
                    <a:srgbClr val="000000">
                      <a:alpha val="43137"/>
                    </a:srgbClr>
                  </a:outerShdw>
                </a:effectLst>
                <a:latin typeface="+mj-lt"/>
              </a:rPr>
              <a:t>2Kings  25: 8  </a:t>
            </a:r>
            <a:r>
              <a:rPr lang="en-US" sz="2200" b="1" dirty="0" smtClean="0">
                <a:effectLst>
                  <a:outerShdw blurRad="38100" dist="38100" dir="2700000" algn="tl">
                    <a:srgbClr val="000000">
                      <a:alpha val="43137"/>
                    </a:srgbClr>
                  </a:outerShdw>
                </a:effectLst>
                <a:latin typeface="+mj-lt"/>
              </a:rPr>
              <a:t>Now in the fifth month, on the seventh day of the month, which was the nineteenth year of king Nebuchadnezzar, king of Babylon, came </a:t>
            </a:r>
            <a:r>
              <a:rPr lang="en-US" sz="2200" b="1" dirty="0" err="1" smtClean="0">
                <a:effectLst>
                  <a:outerShdw blurRad="38100" dist="38100" dir="2700000" algn="tl">
                    <a:srgbClr val="000000">
                      <a:alpha val="43137"/>
                    </a:srgbClr>
                  </a:outerShdw>
                </a:effectLst>
                <a:latin typeface="+mj-lt"/>
              </a:rPr>
              <a:t>Nebuzaradan</a:t>
            </a:r>
            <a:r>
              <a:rPr lang="en-US" sz="2200" b="1" dirty="0" smtClean="0">
                <a:effectLst>
                  <a:outerShdw blurRad="38100" dist="38100" dir="2700000" algn="tl">
                    <a:srgbClr val="000000">
                      <a:alpha val="43137"/>
                    </a:srgbClr>
                  </a:outerShdw>
                </a:effectLst>
                <a:latin typeface="+mj-lt"/>
              </a:rPr>
              <a:t> the captain of the guard, a servant of the king of Babylon, unto </a:t>
            </a:r>
            <a:r>
              <a:rPr lang="en-US" sz="2200" b="1" dirty="0" smtClean="0">
                <a:solidFill>
                  <a:schemeClr val="accent6">
                    <a:lumMod val="60000"/>
                    <a:lumOff val="40000"/>
                  </a:schemeClr>
                </a:solidFill>
                <a:effectLst>
                  <a:outerShdw blurRad="38100" dist="38100" dir="2700000" algn="tl">
                    <a:srgbClr val="000000">
                      <a:alpha val="43137"/>
                    </a:srgbClr>
                  </a:outerShdw>
                </a:effectLst>
                <a:latin typeface="+mj-lt"/>
              </a:rPr>
              <a:t>Jerusalem</a:t>
            </a:r>
            <a:r>
              <a:rPr lang="en-US" sz="2200" b="1" dirty="0" smtClean="0">
                <a:effectLst>
                  <a:outerShdw blurRad="38100" dist="38100" dir="2700000" algn="tl">
                    <a:srgbClr val="000000">
                      <a:alpha val="43137"/>
                    </a:srgbClr>
                  </a:outerShdw>
                </a:effectLst>
                <a:latin typeface="+mj-lt"/>
              </a:rPr>
              <a:t>. </a:t>
            </a:r>
          </a:p>
          <a:p>
            <a:r>
              <a:rPr lang="en-US" sz="2200" b="1" dirty="0" smtClean="0">
                <a:effectLst>
                  <a:outerShdw blurRad="38100" dist="38100" dir="2700000" algn="tl">
                    <a:srgbClr val="000000">
                      <a:alpha val="43137"/>
                    </a:srgbClr>
                  </a:outerShdw>
                </a:effectLst>
                <a:latin typeface="+mj-lt"/>
              </a:rPr>
              <a:t>And he burnt the house of Yahweh, and the king's house; and all the houses of Jerusalem, even every great house, burnt he with fire. </a:t>
            </a:r>
          </a:p>
          <a:p>
            <a:r>
              <a:rPr lang="en-US" sz="2200" b="1" dirty="0" smtClean="0">
                <a:solidFill>
                  <a:srgbClr val="00FFFF"/>
                </a:solidFill>
                <a:effectLst>
                  <a:outerShdw blurRad="38100" dist="38100" dir="2700000" algn="tl">
                    <a:srgbClr val="000000">
                      <a:alpha val="43137"/>
                    </a:srgbClr>
                  </a:outerShdw>
                </a:effectLst>
                <a:latin typeface="+mj-lt"/>
              </a:rPr>
              <a:t>:10  </a:t>
            </a:r>
            <a:r>
              <a:rPr lang="en-US" sz="2200" b="1" dirty="0" smtClean="0">
                <a:solidFill>
                  <a:srgbClr val="000000"/>
                </a:solidFill>
                <a:effectLst>
                  <a:outerShdw blurRad="38100" dist="38100" dir="2700000" algn="tl">
                    <a:srgbClr val="000000">
                      <a:alpha val="43137"/>
                    </a:srgbClr>
                  </a:outerShdw>
                </a:effectLst>
                <a:latin typeface="+mj-lt"/>
              </a:rPr>
              <a:t>And all the army of the Chaldeans, that were </a:t>
            </a:r>
            <a:r>
              <a:rPr lang="en-US" sz="2200" b="1" i="1" dirty="0" smtClean="0">
                <a:solidFill>
                  <a:srgbClr val="000000"/>
                </a:solidFill>
                <a:effectLst>
                  <a:outerShdw blurRad="38100" dist="38100" dir="2700000" algn="tl">
                    <a:srgbClr val="000000">
                      <a:alpha val="43137"/>
                    </a:srgbClr>
                  </a:outerShdw>
                </a:effectLst>
                <a:latin typeface="+mj-lt"/>
              </a:rPr>
              <a:t>with the captain of the guard, brake down the walls of </a:t>
            </a:r>
            <a:r>
              <a:rPr lang="en-US" sz="2200" b="1" i="1" dirty="0" smtClean="0">
                <a:solidFill>
                  <a:schemeClr val="accent6">
                    <a:lumMod val="60000"/>
                    <a:lumOff val="40000"/>
                  </a:schemeClr>
                </a:solidFill>
                <a:effectLst>
                  <a:outerShdw blurRad="38100" dist="38100" dir="2700000" algn="tl">
                    <a:srgbClr val="000000">
                      <a:alpha val="43137"/>
                    </a:srgbClr>
                  </a:outerShdw>
                </a:effectLst>
                <a:latin typeface="+mj-lt"/>
              </a:rPr>
              <a:t>Jerusalem</a:t>
            </a:r>
            <a:r>
              <a:rPr lang="en-US" sz="2200" b="1" i="1" dirty="0" smtClean="0">
                <a:solidFill>
                  <a:srgbClr val="000000"/>
                </a:solidFill>
                <a:effectLst>
                  <a:outerShdw blurRad="38100" dist="38100" dir="2700000" algn="tl">
                    <a:srgbClr val="000000">
                      <a:alpha val="43137"/>
                    </a:srgbClr>
                  </a:outerShdw>
                </a:effectLst>
                <a:latin typeface="+mj-lt"/>
              </a:rPr>
              <a:t> round about. </a:t>
            </a:r>
          </a:p>
          <a:p>
            <a:r>
              <a:rPr lang="en-US" sz="2200" b="1" dirty="0" smtClean="0">
                <a:solidFill>
                  <a:srgbClr val="00FFFF"/>
                </a:solidFill>
                <a:effectLst>
                  <a:outerShdw blurRad="38100" dist="38100" dir="2700000" algn="tl">
                    <a:srgbClr val="000000">
                      <a:alpha val="43137"/>
                    </a:srgbClr>
                  </a:outerShdw>
                </a:effectLst>
                <a:latin typeface="+mj-lt"/>
              </a:rPr>
              <a:t>:11  </a:t>
            </a:r>
            <a:r>
              <a:rPr lang="en-US" sz="2200" b="1" dirty="0" smtClean="0">
                <a:solidFill>
                  <a:srgbClr val="000000"/>
                </a:solidFill>
                <a:effectLst>
                  <a:outerShdw blurRad="38100" dist="38100" dir="2700000" algn="tl">
                    <a:srgbClr val="000000">
                      <a:alpha val="43137"/>
                    </a:srgbClr>
                  </a:outerShdw>
                </a:effectLst>
                <a:latin typeface="+mj-lt"/>
              </a:rPr>
              <a:t>And the residue of the people that were left in the city, and those that fell away, that fell to the king of Babylon, and the residue of the multitude, did </a:t>
            </a:r>
            <a:r>
              <a:rPr lang="en-US" sz="2200" b="1" dirty="0" err="1" smtClean="0">
                <a:solidFill>
                  <a:srgbClr val="000000"/>
                </a:solidFill>
                <a:effectLst>
                  <a:outerShdw blurRad="38100" dist="38100" dir="2700000" algn="tl">
                    <a:srgbClr val="000000">
                      <a:alpha val="43137"/>
                    </a:srgbClr>
                  </a:outerShdw>
                </a:effectLst>
                <a:latin typeface="+mj-lt"/>
              </a:rPr>
              <a:t>Nebuzaradan</a:t>
            </a:r>
            <a:r>
              <a:rPr lang="en-US" sz="2200" b="1" dirty="0" smtClean="0">
                <a:solidFill>
                  <a:srgbClr val="000000"/>
                </a:solidFill>
                <a:effectLst>
                  <a:outerShdw blurRad="38100" dist="38100" dir="2700000" algn="tl">
                    <a:srgbClr val="000000">
                      <a:alpha val="43137"/>
                    </a:srgbClr>
                  </a:outerShdw>
                </a:effectLst>
                <a:latin typeface="+mj-lt"/>
              </a:rPr>
              <a:t> the captain of           the guard </a:t>
            </a:r>
            <a:r>
              <a:rPr lang="en-US" sz="2200" b="1" dirty="0" smtClean="0">
                <a:solidFill>
                  <a:srgbClr val="00FFFF"/>
                </a:solidFill>
                <a:effectLst>
                  <a:outerShdw blurRad="38100" dist="38100" dir="2700000" algn="tl">
                    <a:srgbClr val="000000">
                      <a:alpha val="43137"/>
                    </a:srgbClr>
                  </a:outerShdw>
                </a:effectLst>
                <a:latin typeface="+mj-lt"/>
              </a:rPr>
              <a:t>carry away captive</a:t>
            </a:r>
            <a:r>
              <a:rPr lang="en-US" sz="2200" b="1" dirty="0" smtClean="0">
                <a:solidFill>
                  <a:srgbClr val="000000"/>
                </a:solidFill>
                <a:effectLst>
                  <a:outerShdw blurRad="38100" dist="38100" dir="2700000" algn="tl">
                    <a:srgbClr val="000000">
                      <a:alpha val="43137"/>
                    </a:srgbClr>
                  </a:outerShdw>
                </a:effectLst>
                <a:latin typeface="+mj-lt"/>
              </a:rPr>
              <a:t>.</a:t>
            </a:r>
            <a:endParaRPr lang="en-US" sz="800" b="1" dirty="0" smtClean="0">
              <a:solidFill>
                <a:srgbClr val="000000"/>
              </a:solidFill>
              <a:effectLst>
                <a:outerShdw blurRad="38100" dist="38100" dir="2700000" algn="tl">
                  <a:srgbClr val="000000">
                    <a:alpha val="43137"/>
                  </a:srgbClr>
                </a:outerShdw>
              </a:effectLst>
              <a:latin typeface="+mj-lt"/>
            </a:endParaRPr>
          </a:p>
          <a:p>
            <a:endParaRPr lang="en-US" sz="800" b="1" dirty="0" smtClean="0">
              <a:effectLst>
                <a:outerShdw blurRad="38100" dist="38100" dir="2700000" algn="tl">
                  <a:srgbClr val="000000">
                    <a:alpha val="43137"/>
                  </a:srgbClr>
                </a:outerShdw>
              </a:effectLst>
              <a:latin typeface="+mj-lt"/>
            </a:endParaRPr>
          </a:p>
          <a:p>
            <a:r>
              <a:rPr lang="en-US" sz="2200" b="1" dirty="0" smtClean="0">
                <a:solidFill>
                  <a:srgbClr val="00FFFF"/>
                </a:solidFill>
                <a:effectLst>
                  <a:outerShdw blurRad="38100" dist="38100" dir="2700000" algn="tl">
                    <a:srgbClr val="000000">
                      <a:alpha val="43137"/>
                    </a:srgbClr>
                  </a:outerShdw>
                </a:effectLst>
                <a:latin typeface="+mj-lt"/>
              </a:rPr>
              <a:t>:12  </a:t>
            </a:r>
            <a:r>
              <a:rPr lang="en-US" sz="2200" b="1" dirty="0" smtClean="0">
                <a:effectLst>
                  <a:outerShdw blurRad="38100" dist="38100" dir="2700000" algn="tl">
                    <a:srgbClr val="000000">
                      <a:alpha val="43137"/>
                    </a:srgbClr>
                  </a:outerShdw>
                </a:effectLst>
                <a:latin typeface="+mj-lt"/>
              </a:rPr>
              <a:t>But the captain of the guard left of the poorest of the land to be vinedressers and husbandmen. </a:t>
            </a:r>
          </a:p>
        </p:txBody>
      </p:sp>
      <p:pic>
        <p:nvPicPr>
          <p:cNvPr id="30" name="Picture 1"/>
          <p:cNvPicPr>
            <a:picLocks noChangeAspect="1" noChangeArrowheads="1"/>
          </p:cNvPicPr>
          <p:nvPr/>
        </p:nvPicPr>
        <p:blipFill>
          <a:blip r:embed="rId4" cstate="print">
            <a:clrChange>
              <a:clrFrom>
                <a:srgbClr val="FFFFFF"/>
              </a:clrFrom>
              <a:clrTo>
                <a:srgbClr val="FFFFFF">
                  <a:alpha val="0"/>
                </a:srgbClr>
              </a:clrTo>
            </a:clrChange>
            <a:lum contrast="10000"/>
          </a:blip>
          <a:srcRect/>
          <a:stretch>
            <a:fillRect/>
          </a:stretch>
        </p:blipFill>
        <p:spPr bwMode="auto">
          <a:xfrm>
            <a:off x="7696201" y="0"/>
            <a:ext cx="1562100" cy="1676400"/>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srcRect t="3000" b="6382"/>
          <a:stretch>
            <a:fillRect/>
          </a:stretch>
        </p:blipFill>
        <p:spPr bwMode="auto">
          <a:xfrm>
            <a:off x="4341790" y="1066800"/>
            <a:ext cx="4802210" cy="5791200"/>
          </a:xfrm>
          <a:prstGeom prst="rect">
            <a:avLst/>
          </a:prstGeom>
          <a:ln>
            <a:noFill/>
          </a:ln>
          <a:effectLst>
            <a:softEdge rad="112500"/>
          </a:effectLst>
        </p:spPr>
      </p:pic>
      <p:sp>
        <p:nvSpPr>
          <p:cNvPr id="3" name="TextBox 2"/>
          <p:cNvSpPr txBox="1"/>
          <p:nvPr/>
        </p:nvSpPr>
        <p:spPr>
          <a:xfrm>
            <a:off x="152400" y="3048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sp>
        <p:nvSpPr>
          <p:cNvPr id="5" name="TextBox 4"/>
          <p:cNvSpPr txBox="1"/>
          <p:nvPr/>
        </p:nvSpPr>
        <p:spPr>
          <a:xfrm>
            <a:off x="4953000" y="1219200"/>
            <a:ext cx="3657600" cy="584775"/>
          </a:xfrm>
          <a:prstGeom prst="rect">
            <a:avLst/>
          </a:prstGeom>
          <a:gradFill>
            <a:gsLst>
              <a:gs pos="0">
                <a:srgbClr val="FFC000"/>
              </a:gs>
              <a:gs pos="50000">
                <a:srgbClr val="FF00FF">
                  <a:tint val="44500"/>
                  <a:satMod val="160000"/>
                </a:srgbClr>
              </a:gs>
              <a:gs pos="100000">
                <a:srgbClr val="FF00FF">
                  <a:tint val="23500"/>
                  <a:satMod val="160000"/>
                </a:srgbClr>
              </a:gs>
            </a:gsLst>
            <a:lin ang="5400000" scaled="1"/>
          </a:gradFill>
          <a:scene3d>
            <a:camera prst="orthographicFront"/>
            <a:lightRig rig="threePt" dir="t"/>
          </a:scene3d>
          <a:sp3d>
            <a:bevelT/>
          </a:sp3d>
        </p:spPr>
        <p:txBody>
          <a:bodyPr wrap="square" rtlCol="0">
            <a:spAutoFit/>
          </a:bodyPr>
          <a:lstStyle/>
          <a:p>
            <a:r>
              <a:rPr lang="en-US" sz="3200" b="1" dirty="0" smtClean="0">
                <a:solidFill>
                  <a:schemeClr val="bg2"/>
                </a:solidFill>
                <a:effectLst>
                  <a:outerShdw blurRad="50800" dist="38100" dir="2700000" algn="tl" rotWithShape="0">
                    <a:prstClr val="black">
                      <a:alpha val="40000"/>
                    </a:prstClr>
                  </a:outerShdw>
                </a:effectLst>
                <a:latin typeface="Bookman Old Style" pitchFamily="18" charset="0"/>
              </a:rPr>
              <a:t>Jeremiah 19: 10</a:t>
            </a:r>
            <a:endParaRPr lang="en-US" sz="3200" b="1" dirty="0">
              <a:solidFill>
                <a:schemeClr val="bg2"/>
              </a:solidFill>
              <a:effectLst>
                <a:outerShdw blurRad="50800" dist="38100" dir="2700000" algn="tl" rotWithShape="0">
                  <a:prstClr val="black">
                    <a:alpha val="40000"/>
                  </a:prstClr>
                </a:outerShdw>
              </a:effectLst>
              <a:latin typeface="Bookman Old Style" pitchFamily="18" charset="0"/>
            </a:endParaRPr>
          </a:p>
        </p:txBody>
      </p:sp>
      <p:grpSp>
        <p:nvGrpSpPr>
          <p:cNvPr id="7" name="Group 6"/>
          <p:cNvGrpSpPr/>
          <p:nvPr/>
        </p:nvGrpSpPr>
        <p:grpSpPr>
          <a:xfrm>
            <a:off x="685800" y="2133600"/>
            <a:ext cx="2852653" cy="3193227"/>
            <a:chOff x="-136333" y="1454973"/>
            <a:chExt cx="2852653" cy="3193227"/>
          </a:xfrm>
        </p:grpSpPr>
        <p:pic>
          <p:nvPicPr>
            <p:cNvPr id="3076" name="Picture 4" descr="http://www.thewe.cc/thewei/&amp;/images3/darfur/burnt_pottery.jpe"/>
            <p:cNvPicPr>
              <a:picLocks noChangeAspect="1" noChangeArrowheads="1"/>
            </p:cNvPicPr>
            <p:nvPr/>
          </p:nvPicPr>
          <p:blipFill>
            <a:blip r:embed="rId4">
              <a:lum bright="10000"/>
            </a:blip>
            <a:srcRect/>
            <a:stretch>
              <a:fillRect/>
            </a:stretch>
          </p:blipFill>
          <p:spPr bwMode="auto">
            <a:xfrm>
              <a:off x="0" y="3124200"/>
              <a:ext cx="2289012" cy="1524000"/>
            </a:xfrm>
            <a:prstGeom prst="rect">
              <a:avLst/>
            </a:prstGeom>
            <a:ln>
              <a:noFill/>
            </a:ln>
            <a:effectLst>
              <a:softEdge rad="112500"/>
            </a:effectLst>
          </p:spPr>
        </p:pic>
        <p:pic>
          <p:nvPicPr>
            <p:cNvPr id="4" name="Picture 8" descr="http://www.nysm.nysed.gov/IroquoisVillage/images/slide26lg.jpg"/>
            <p:cNvPicPr>
              <a:picLocks noChangeAspect="1" noChangeArrowheads="1"/>
            </p:cNvPicPr>
            <p:nvPr/>
          </p:nvPicPr>
          <p:blipFill>
            <a:blip r:embed="rId5">
              <a:clrChange>
                <a:clrFrom>
                  <a:srgbClr val="020202"/>
                </a:clrFrom>
                <a:clrTo>
                  <a:srgbClr val="020202">
                    <a:alpha val="0"/>
                  </a:srgbClr>
                </a:clrTo>
              </a:clrChange>
            </a:blip>
            <a:srcRect/>
            <a:stretch>
              <a:fillRect/>
            </a:stretch>
          </p:blipFill>
          <p:spPr bwMode="auto">
            <a:xfrm rot="8251700">
              <a:off x="-136333" y="1454973"/>
              <a:ext cx="2852653" cy="2058923"/>
            </a:xfrm>
            <a:prstGeom prst="rect">
              <a:avLst/>
            </a:prstGeom>
            <a:noFill/>
            <a:effectLst>
              <a:reflection blurRad="6350" stA="50000" endA="300" endPos="55000" dir="5400000" sy="-100000" algn="bl" rotWithShape="0"/>
            </a:effectLst>
          </p:spPr>
        </p:pic>
      </p:gr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228600"/>
            <a:ext cx="89916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rPr>
              <a:t>Jeremiah: Herald of Captivity &amp; Restoration</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reflection blurRad="6350" stA="55000" endA="300" endPos="45500" dir="5400000" sy="-100000" algn="bl" rotWithShape="0"/>
              </a:effectLst>
              <a:latin typeface="Times New Roman" pitchFamily="18" charset="0"/>
              <a:cs typeface="Times New Roman" pitchFamily="18" charset="0"/>
            </a:endParaRPr>
          </a:p>
        </p:txBody>
      </p:sp>
      <p:pic>
        <p:nvPicPr>
          <p:cNvPr id="141314" name="Picture 2" descr="http://www.au.af.mil/au/awc/awcgate/gabrmetz/romseig1.gif"/>
          <p:cNvPicPr>
            <a:picLocks noChangeAspect="1" noChangeArrowheads="1"/>
          </p:cNvPicPr>
          <p:nvPr/>
        </p:nvPicPr>
        <p:blipFill>
          <a:blip r:embed="rId3">
            <a:lum contrast="10000"/>
          </a:blip>
          <a:srcRect/>
          <a:stretch>
            <a:fillRect/>
          </a:stretch>
        </p:blipFill>
        <p:spPr bwMode="auto">
          <a:xfrm>
            <a:off x="3198400" y="2362200"/>
            <a:ext cx="5945600" cy="4343400"/>
          </a:xfrm>
          <a:prstGeom prst="rect">
            <a:avLst/>
          </a:prstGeom>
          <a:ln>
            <a:noFill/>
          </a:ln>
          <a:effectLst>
            <a:softEdge rad="112500"/>
          </a:effectLst>
        </p:spPr>
      </p:pic>
      <p:pic>
        <p:nvPicPr>
          <p:cNvPr id="7" name="Picture 3" descr="C:\Documents and Settings\HP_Administrator\My Documents\COLINS\GRAPHICS\BIBLE PICS\Jerusalem Temple burned.jpg"/>
          <p:cNvPicPr>
            <a:picLocks noChangeAspect="1" noChangeArrowheads="1"/>
          </p:cNvPicPr>
          <p:nvPr/>
        </p:nvPicPr>
        <p:blipFill>
          <a:blip r:embed="rId4">
            <a:lum contrast="40000"/>
          </a:blip>
          <a:srcRect/>
          <a:stretch>
            <a:fillRect/>
          </a:stretch>
        </p:blipFill>
        <p:spPr bwMode="auto">
          <a:xfrm>
            <a:off x="293440" y="2590800"/>
            <a:ext cx="2659737" cy="2582729"/>
          </a:xfrm>
          <a:prstGeom prst="ellipse">
            <a:avLst/>
          </a:prstGeom>
          <a:ln>
            <a:noFill/>
          </a:ln>
          <a:effectLst>
            <a:softEdge rad="112500"/>
          </a:effectLst>
        </p:spPr>
      </p:pic>
      <p:grpSp>
        <p:nvGrpSpPr>
          <p:cNvPr id="3" name="Group 9"/>
          <p:cNvGrpSpPr/>
          <p:nvPr/>
        </p:nvGrpSpPr>
        <p:grpSpPr>
          <a:xfrm>
            <a:off x="152400" y="1219200"/>
            <a:ext cx="2819400" cy="914400"/>
            <a:chOff x="1447800" y="685800"/>
            <a:chExt cx="4941114" cy="1905000"/>
          </a:xfrm>
        </p:grpSpPr>
        <p:pic>
          <p:nvPicPr>
            <p:cNvPr id="141322" name="Picture 10" descr="White stork."/>
            <p:cNvPicPr>
              <a:picLocks noChangeAspect="1" noChangeArrowheads="1"/>
            </p:cNvPicPr>
            <p:nvPr/>
          </p:nvPicPr>
          <p:blipFill>
            <a:blip r:embed="rId5" cstate="print">
              <a:clrChange>
                <a:clrFrom>
                  <a:srgbClr val="FFFFFF"/>
                </a:clrFrom>
                <a:clrTo>
                  <a:srgbClr val="FFFFFF">
                    <a:alpha val="0"/>
                  </a:srgbClr>
                </a:clrTo>
              </a:clrChange>
            </a:blip>
            <a:srcRect l="415" t="3548" r="1277" b="2273"/>
            <a:stretch>
              <a:fillRect/>
            </a:stretch>
          </p:blipFill>
          <p:spPr bwMode="auto">
            <a:xfrm>
              <a:off x="2362200" y="929105"/>
              <a:ext cx="2209800" cy="1585494"/>
            </a:xfrm>
            <a:prstGeom prst="rect">
              <a:avLst/>
            </a:prstGeom>
            <a:noFill/>
          </p:spPr>
        </p:pic>
        <p:pic>
          <p:nvPicPr>
            <p:cNvPr id="12" name="Picture 10" descr="White stork."/>
            <p:cNvPicPr>
              <a:picLocks noChangeAspect="1" noChangeArrowheads="1"/>
            </p:cNvPicPr>
            <p:nvPr/>
          </p:nvPicPr>
          <p:blipFill>
            <a:blip r:embed="rId6">
              <a:clrChange>
                <a:clrFrom>
                  <a:srgbClr val="FFFFFF"/>
                </a:clrFrom>
                <a:clrTo>
                  <a:srgbClr val="FFFFFF">
                    <a:alpha val="0"/>
                  </a:srgbClr>
                </a:clrTo>
              </a:clrChange>
            </a:blip>
            <a:srcRect l="415" t="3548" r="1277" b="2273"/>
            <a:stretch>
              <a:fillRect/>
            </a:stretch>
          </p:blipFill>
          <p:spPr bwMode="auto">
            <a:xfrm>
              <a:off x="3733800" y="685800"/>
              <a:ext cx="2655114" cy="1905000"/>
            </a:xfrm>
            <a:prstGeom prst="rect">
              <a:avLst/>
            </a:prstGeom>
            <a:noFill/>
          </p:spPr>
        </p:pic>
        <p:pic>
          <p:nvPicPr>
            <p:cNvPr id="8" name="Picture 10" descr="White stork."/>
            <p:cNvPicPr>
              <a:picLocks noChangeAspect="1" noChangeArrowheads="1"/>
            </p:cNvPicPr>
            <p:nvPr/>
          </p:nvPicPr>
          <p:blipFill>
            <a:blip r:embed="rId7" cstate="print">
              <a:clrChange>
                <a:clrFrom>
                  <a:srgbClr val="FFFFFF"/>
                </a:clrFrom>
                <a:clrTo>
                  <a:srgbClr val="FFFFFF">
                    <a:alpha val="0"/>
                  </a:srgbClr>
                </a:clrTo>
              </a:clrChange>
            </a:blip>
            <a:srcRect l="415" t="3548" r="1277" b="2273"/>
            <a:stretch>
              <a:fillRect/>
            </a:stretch>
          </p:blipFill>
          <p:spPr bwMode="auto">
            <a:xfrm>
              <a:off x="1447800" y="1066800"/>
              <a:ext cx="1593068" cy="1143000"/>
            </a:xfrm>
            <a:prstGeom prst="rect">
              <a:avLst/>
            </a:prstGeom>
            <a:noFill/>
          </p:spPr>
        </p:pic>
      </p:grpSp>
      <p:sp>
        <p:nvSpPr>
          <p:cNvPr id="9" name="Rectangle 8"/>
          <p:cNvSpPr/>
          <p:nvPr/>
        </p:nvSpPr>
        <p:spPr>
          <a:xfrm>
            <a:off x="3886200" y="1219200"/>
            <a:ext cx="4859023" cy="707886"/>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r>
              <a:rPr lang="en-US" sz="4000" b="1" dirty="0" smtClean="0">
                <a:ln w="11430"/>
                <a:solidFill>
                  <a:srgbClr val="0000FF"/>
                </a:solidFill>
                <a:effectLst>
                  <a:outerShdw blurRad="50800" dist="39000" dir="5460000" algn="tl">
                    <a:srgbClr val="000000">
                      <a:alpha val="38000"/>
                    </a:srgbClr>
                  </a:outerShdw>
                </a:effectLst>
              </a:rPr>
              <a:t>Remember  Shiloh!</a:t>
            </a:r>
            <a:endParaRPr lang="en-US" sz="4000" b="1" dirty="0">
              <a:ln w="11430"/>
              <a:solidFill>
                <a:srgbClr val="0000FF"/>
              </a:solidFill>
              <a:effectLst>
                <a:outerShdw blurRad="50800" dist="39000" dir="5460000" algn="tl">
                  <a:srgbClr val="000000">
                    <a:alpha val="38000"/>
                  </a:srgbClr>
                </a:outerShdw>
              </a:effectLst>
            </a:endParaRPr>
          </a:p>
        </p:txBody>
      </p:sp>
      <p:sp>
        <p:nvSpPr>
          <p:cNvPr id="13" name="Rectangle 12"/>
          <p:cNvSpPr/>
          <p:nvPr/>
        </p:nvSpPr>
        <p:spPr>
          <a:xfrm>
            <a:off x="4343400" y="1981200"/>
            <a:ext cx="3581400" cy="400110"/>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en-US" sz="2000" b="1" dirty="0" smtClean="0">
                <a:effectLst>
                  <a:outerShdw blurRad="38100" dist="38100" dir="2700000" algn="tl">
                    <a:srgbClr val="000000">
                      <a:alpha val="43137"/>
                    </a:srgbClr>
                  </a:outerShdw>
                </a:effectLst>
              </a:rPr>
              <a:t>cp.  </a:t>
            </a:r>
            <a:r>
              <a:rPr lang="en-US" sz="2000" b="1" dirty="0" smtClean="0">
                <a:solidFill>
                  <a:srgbClr val="00FFFF"/>
                </a:solidFill>
                <a:effectLst>
                  <a:outerShdw blurRad="38100" dist="38100" dir="2700000" algn="tl">
                    <a:srgbClr val="000000">
                      <a:alpha val="43137"/>
                    </a:srgbClr>
                  </a:outerShdw>
                </a:effectLst>
              </a:rPr>
              <a:t>Jer. 6: 6</a:t>
            </a:r>
            <a:r>
              <a:rPr lang="en-US" sz="2000" b="1" dirty="0" smtClean="0">
                <a:effectLst>
                  <a:outerShdw blurRad="38100" dist="38100" dir="2700000" algn="tl">
                    <a:srgbClr val="000000">
                      <a:alpha val="43137"/>
                    </a:srgbClr>
                  </a:outerShdw>
                </a:effectLst>
              </a:rPr>
              <a:t>     </a:t>
            </a:r>
            <a:r>
              <a:rPr lang="en-US" sz="2000" b="1" dirty="0" smtClean="0">
                <a:solidFill>
                  <a:srgbClr val="00FFFF"/>
                </a:solidFill>
                <a:effectLst>
                  <a:outerShdw blurRad="38100" dist="38100" dir="2700000" algn="tl">
                    <a:srgbClr val="000000">
                      <a:alpha val="43137"/>
                    </a:srgbClr>
                  </a:outerShdw>
                </a:effectLst>
              </a:rPr>
              <a:t>Luke 19: 43</a:t>
            </a:r>
            <a:endParaRPr lang="en-CA"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10" presetClass="entr" presetSubtype="0" fill="hold" nodeType="withEffect">
                                  <p:stCondLst>
                                    <p:cond delay="0"/>
                                  </p:stCondLst>
                                  <p:childTnLst>
                                    <p:set>
                                      <p:cBhvr>
                                        <p:cTn id="11" dur="1" fill="hold">
                                          <p:stCondLst>
                                            <p:cond delay="0"/>
                                          </p:stCondLst>
                                        </p:cTn>
                                        <p:tgtEl>
                                          <p:spTgt spid="141314"/>
                                        </p:tgtEl>
                                        <p:attrNameLst>
                                          <p:attrName>style.visibility</p:attrName>
                                        </p:attrNameLst>
                                      </p:cBhvr>
                                      <p:to>
                                        <p:strVal val="visible"/>
                                      </p:to>
                                    </p:set>
                                    <p:animEffect transition="in" filter="fade">
                                      <p:cBhvr>
                                        <p:cTn id="12" dur="1000"/>
                                        <p:tgtEl>
                                          <p:spTgt spid="141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ight Arrow 3"/>
          <p:cNvSpPr/>
          <p:nvPr/>
        </p:nvSpPr>
        <p:spPr>
          <a:xfrm>
            <a:off x="266700" y="4953001"/>
            <a:ext cx="8610600" cy="152400"/>
          </a:xfrm>
          <a:prstGeom prst="rightArrow">
            <a:avLst/>
          </a:prstGeom>
          <a:solidFill>
            <a:srgbClr val="00FFCC"/>
          </a:solidFill>
          <a:effectLst>
            <a:outerShdw blurRad="50800" dist="381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CA"/>
          </a:p>
        </p:txBody>
      </p:sp>
      <p:sp>
        <p:nvSpPr>
          <p:cNvPr id="22" name="Oval 21"/>
          <p:cNvSpPr/>
          <p:nvPr/>
        </p:nvSpPr>
        <p:spPr>
          <a:xfrm>
            <a:off x="6362700" y="4914901"/>
            <a:ext cx="228600" cy="228600"/>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Isosceles Triangle 16"/>
          <p:cNvSpPr/>
          <p:nvPr/>
        </p:nvSpPr>
        <p:spPr>
          <a:xfrm>
            <a:off x="4381500" y="4800601"/>
            <a:ext cx="304800" cy="381000"/>
          </a:xfrm>
          <a:prstGeom prst="triangl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412376" y="4924426"/>
            <a:ext cx="228600" cy="228600"/>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8464923" y="4936753"/>
            <a:ext cx="228600" cy="228600"/>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26"/>
          <p:cNvSpPr txBox="1"/>
          <p:nvPr/>
        </p:nvSpPr>
        <p:spPr>
          <a:xfrm rot="250376">
            <a:off x="1086007" y="3895814"/>
            <a:ext cx="3341722" cy="1786653"/>
          </a:xfrm>
          <a:prstGeom prst="rect">
            <a:avLst/>
          </a:prstGeom>
          <a:noFill/>
        </p:spPr>
        <p:txBody>
          <a:bodyPr wrap="square" rtlCol="0">
            <a:prstTxWarp prst="textArchUp">
              <a:avLst>
                <a:gd name="adj" fmla="val 11862717"/>
              </a:avLst>
            </a:prstTxWarp>
            <a:spAutoFit/>
          </a:bodyPr>
          <a:lstStyle/>
          <a:p>
            <a:r>
              <a:rPr lang="en-US" sz="2000" b="1" dirty="0" smtClean="0">
                <a:solidFill>
                  <a:srgbClr val="FFFF00"/>
                </a:solidFill>
                <a:effectLst>
                  <a:outerShdw blurRad="38100" dist="38100" dir="2700000" algn="tl">
                    <a:srgbClr val="000000">
                      <a:alpha val="43137"/>
                    </a:srgbClr>
                  </a:outerShdw>
                </a:effectLst>
              </a:rPr>
              <a:t>7 + 62 weeks  =  483 yrs</a:t>
            </a:r>
            <a:endParaRPr lang="en-CA" sz="2000" b="1" dirty="0">
              <a:solidFill>
                <a:srgbClr val="FFFF00"/>
              </a:solidFill>
              <a:effectLst>
                <a:outerShdw blurRad="38100" dist="38100" dir="2700000" algn="tl">
                  <a:srgbClr val="000000">
                    <a:alpha val="43137"/>
                  </a:srgbClr>
                </a:outerShdw>
              </a:effectLst>
            </a:endParaRPr>
          </a:p>
        </p:txBody>
      </p:sp>
      <p:sp>
        <p:nvSpPr>
          <p:cNvPr id="30" name="TextBox 29"/>
          <p:cNvSpPr txBox="1"/>
          <p:nvPr/>
        </p:nvSpPr>
        <p:spPr>
          <a:xfrm>
            <a:off x="6019800" y="3962400"/>
            <a:ext cx="1524000" cy="838200"/>
          </a:xfrm>
          <a:prstGeom prst="rect">
            <a:avLst/>
          </a:prstGeom>
          <a:noFill/>
        </p:spPr>
        <p:txBody>
          <a:bodyPr wrap="square" rtlCol="0">
            <a:prstTxWarp prst="textArchUp">
              <a:avLst>
                <a:gd name="adj" fmla="val 11132708"/>
              </a:avLst>
            </a:prstTxWarp>
            <a:spAutoFit/>
          </a:bodyPr>
          <a:lstStyle/>
          <a:p>
            <a:r>
              <a:rPr lang="en-US" b="1" dirty="0" smtClean="0">
                <a:effectLst>
                  <a:outerShdw blurRad="38100" dist="38100" dir="2700000" algn="tl">
                    <a:srgbClr val="000000">
                      <a:alpha val="43137"/>
                    </a:srgbClr>
                  </a:outerShdw>
                </a:effectLst>
              </a:rPr>
              <a:t>    </a:t>
            </a:r>
            <a:r>
              <a:rPr lang="en-US" b="1" dirty="0" smtClean="0">
                <a:solidFill>
                  <a:srgbClr val="FFFF00"/>
                </a:solidFill>
                <a:effectLst>
                  <a:outerShdw blurRad="38100" dist="38100" dir="2700000" algn="tl">
                    <a:srgbClr val="000000">
                      <a:alpha val="43137"/>
                    </a:srgbClr>
                  </a:outerShdw>
                </a:effectLst>
              </a:rPr>
              <a:t>Final</a:t>
            </a:r>
            <a:r>
              <a:rPr lang="en-US" b="1" dirty="0" smtClean="0">
                <a:effectLst>
                  <a:outerShdw blurRad="38100" dist="38100" dir="2700000" algn="tl">
                    <a:srgbClr val="000000">
                      <a:alpha val="43137"/>
                    </a:srgbClr>
                  </a:outerShdw>
                </a:effectLst>
              </a:rPr>
              <a:t>  </a:t>
            </a:r>
            <a:r>
              <a:rPr lang="en-US" b="1" dirty="0" smtClean="0">
                <a:solidFill>
                  <a:srgbClr val="FFFF00"/>
                </a:solidFill>
                <a:effectLst>
                  <a:outerShdw blurRad="38100" dist="38100" dir="2700000" algn="tl">
                    <a:srgbClr val="000000">
                      <a:alpha val="43137"/>
                    </a:srgbClr>
                  </a:outerShdw>
                </a:effectLst>
              </a:rPr>
              <a:t>Week</a:t>
            </a:r>
            <a:endParaRPr lang="en-CA" b="1" dirty="0">
              <a:solidFill>
                <a:srgbClr val="FFFF00"/>
              </a:solidFill>
              <a:effectLst>
                <a:outerShdw blurRad="38100" dist="38100" dir="2700000" algn="tl">
                  <a:srgbClr val="000000">
                    <a:alpha val="43137"/>
                  </a:srgbClr>
                </a:outerShdw>
              </a:effectLst>
            </a:endParaRPr>
          </a:p>
        </p:txBody>
      </p:sp>
      <p:sp>
        <p:nvSpPr>
          <p:cNvPr id="32" name="TextBox 31"/>
          <p:cNvSpPr txBox="1"/>
          <p:nvPr/>
        </p:nvSpPr>
        <p:spPr>
          <a:xfrm>
            <a:off x="4704229" y="4625789"/>
            <a:ext cx="1600200" cy="400110"/>
          </a:xfrm>
          <a:prstGeom prst="rect">
            <a:avLst/>
          </a:prstGeom>
          <a:noFill/>
        </p:spPr>
        <p:txBody>
          <a:bodyPr wrap="square" rtlCol="0">
            <a:spAutoFit/>
          </a:bodyPr>
          <a:lstStyle/>
          <a:p>
            <a:r>
              <a:rPr lang="en-US" sz="2000" b="1" dirty="0" smtClean="0">
                <a:solidFill>
                  <a:srgbClr val="FFFF00"/>
                </a:solidFill>
                <a:effectLst>
                  <a:outerShdw blurRad="38100" dist="38100" dir="2700000" algn="tl">
                    <a:srgbClr val="000000">
                      <a:alpha val="43137"/>
                    </a:srgbClr>
                  </a:outerShdw>
                </a:effectLst>
              </a:rPr>
              <a:t>3 ½  years</a:t>
            </a:r>
            <a:endParaRPr lang="en-CA" sz="2000" b="1" dirty="0">
              <a:solidFill>
                <a:srgbClr val="FFFF00"/>
              </a:solidFill>
              <a:effectLst>
                <a:outerShdw blurRad="38100" dist="38100" dir="2700000" algn="tl">
                  <a:srgbClr val="000000">
                    <a:alpha val="43137"/>
                  </a:srgbClr>
                </a:outerShdw>
              </a:effectLst>
            </a:endParaRPr>
          </a:p>
        </p:txBody>
      </p:sp>
      <p:sp>
        <p:nvSpPr>
          <p:cNvPr id="33" name="TextBox 32"/>
          <p:cNvSpPr txBox="1"/>
          <p:nvPr/>
        </p:nvSpPr>
        <p:spPr>
          <a:xfrm>
            <a:off x="6757146" y="4630271"/>
            <a:ext cx="1600200" cy="400110"/>
          </a:xfrm>
          <a:prstGeom prst="rect">
            <a:avLst/>
          </a:prstGeom>
          <a:noFill/>
        </p:spPr>
        <p:txBody>
          <a:bodyPr wrap="square" rtlCol="0">
            <a:spAutoFit/>
          </a:bodyPr>
          <a:lstStyle/>
          <a:p>
            <a:r>
              <a:rPr lang="en-US" sz="2000" b="1" dirty="0" smtClean="0">
                <a:solidFill>
                  <a:srgbClr val="FFFF00"/>
                </a:solidFill>
                <a:effectLst>
                  <a:outerShdw blurRad="38100" dist="38100" dir="2700000" algn="tl">
                    <a:srgbClr val="000000">
                      <a:alpha val="43137"/>
                    </a:srgbClr>
                  </a:outerShdw>
                </a:effectLst>
              </a:rPr>
              <a:t>3 ½  years</a:t>
            </a:r>
            <a:endParaRPr lang="en-CA" sz="2000" b="1" dirty="0">
              <a:solidFill>
                <a:srgbClr val="FFFF00"/>
              </a:solidFill>
              <a:effectLst>
                <a:outerShdw blurRad="38100" dist="38100" dir="2700000" algn="tl">
                  <a:srgbClr val="000000">
                    <a:alpha val="43137"/>
                  </a:srgbClr>
                </a:outerShdw>
              </a:effectLst>
            </a:endParaRPr>
          </a:p>
        </p:txBody>
      </p:sp>
      <p:sp>
        <p:nvSpPr>
          <p:cNvPr id="34" name="TextBox 33"/>
          <p:cNvSpPr txBox="1"/>
          <p:nvPr/>
        </p:nvSpPr>
        <p:spPr>
          <a:xfrm>
            <a:off x="6057900" y="5162491"/>
            <a:ext cx="990600" cy="400110"/>
          </a:xfrm>
          <a:prstGeom prst="rect">
            <a:avLst/>
          </a:prstGeom>
          <a:noFill/>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31  AD</a:t>
            </a:r>
            <a:endParaRPr lang="en-CA" sz="2000" b="1" dirty="0">
              <a:solidFill>
                <a:schemeClr val="bg1"/>
              </a:solidFill>
              <a:effectLst>
                <a:outerShdw blurRad="38100" dist="38100" dir="2700000" algn="tl">
                  <a:srgbClr val="000000">
                    <a:alpha val="43137"/>
                  </a:srgbClr>
                </a:outerShdw>
              </a:effectLst>
            </a:endParaRPr>
          </a:p>
        </p:txBody>
      </p:sp>
      <p:sp>
        <p:nvSpPr>
          <p:cNvPr id="35" name="TextBox 34"/>
          <p:cNvSpPr txBox="1"/>
          <p:nvPr/>
        </p:nvSpPr>
        <p:spPr>
          <a:xfrm>
            <a:off x="4047565" y="5268417"/>
            <a:ext cx="990600" cy="400110"/>
          </a:xfrm>
          <a:prstGeom prst="rect">
            <a:avLst/>
          </a:prstGeom>
          <a:noFill/>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27  AD</a:t>
            </a:r>
            <a:endParaRPr lang="en-CA" sz="2000" b="1" dirty="0">
              <a:solidFill>
                <a:schemeClr val="bg1"/>
              </a:solidFill>
              <a:effectLst>
                <a:outerShdw blurRad="38100" dist="38100" dir="2700000" algn="tl">
                  <a:srgbClr val="000000">
                    <a:alpha val="43137"/>
                  </a:srgbClr>
                </a:outerShdw>
              </a:effectLst>
            </a:endParaRPr>
          </a:p>
        </p:txBody>
      </p:sp>
      <p:sp>
        <p:nvSpPr>
          <p:cNvPr id="36" name="TextBox 35"/>
          <p:cNvSpPr txBox="1"/>
          <p:nvPr/>
        </p:nvSpPr>
        <p:spPr>
          <a:xfrm>
            <a:off x="7962900" y="5257801"/>
            <a:ext cx="990600" cy="400110"/>
          </a:xfrm>
          <a:prstGeom prst="rect">
            <a:avLst/>
          </a:prstGeom>
          <a:noFill/>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34  AD</a:t>
            </a:r>
            <a:endParaRPr lang="en-CA" sz="2000" b="1" dirty="0">
              <a:solidFill>
                <a:schemeClr val="bg1"/>
              </a:solidFill>
              <a:effectLst>
                <a:outerShdw blurRad="38100" dist="38100" dir="2700000" algn="tl">
                  <a:srgbClr val="000000">
                    <a:alpha val="43137"/>
                  </a:srgbClr>
                </a:outerShdw>
              </a:effectLst>
            </a:endParaRPr>
          </a:p>
        </p:txBody>
      </p:sp>
      <p:sp>
        <p:nvSpPr>
          <p:cNvPr id="37" name="TextBox 36"/>
          <p:cNvSpPr txBox="1"/>
          <p:nvPr/>
        </p:nvSpPr>
        <p:spPr>
          <a:xfrm>
            <a:off x="190500" y="5162491"/>
            <a:ext cx="1143000" cy="400110"/>
          </a:xfrm>
          <a:prstGeom prst="rect">
            <a:avLst/>
          </a:prstGeom>
          <a:noFill/>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457  AD</a:t>
            </a:r>
            <a:endParaRPr lang="en-CA" sz="2000" b="1" dirty="0">
              <a:solidFill>
                <a:schemeClr val="bg1"/>
              </a:solidFill>
              <a:effectLst>
                <a:outerShdw blurRad="38100" dist="38100" dir="2700000" algn="tl">
                  <a:srgbClr val="000000">
                    <a:alpha val="43137"/>
                  </a:srgbClr>
                </a:outerShdw>
              </a:effectLst>
            </a:endParaRPr>
          </a:p>
        </p:txBody>
      </p:sp>
      <p:sp>
        <p:nvSpPr>
          <p:cNvPr id="40" name="TextBox 39"/>
          <p:cNvSpPr txBox="1"/>
          <p:nvPr/>
        </p:nvSpPr>
        <p:spPr>
          <a:xfrm>
            <a:off x="1562100" y="304800"/>
            <a:ext cx="6019800"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3600" b="1" dirty="0" smtClean="0">
                <a:solidFill>
                  <a:srgbClr val="FFC000"/>
                </a:solidFill>
                <a:effectLst>
                  <a:outerShdw blurRad="50800" dist="38100" dir="2700000" algn="tl" rotWithShape="0">
                    <a:prstClr val="black">
                      <a:alpha val="40000"/>
                    </a:prstClr>
                  </a:outerShdw>
                </a:effectLst>
                <a:latin typeface="Bookman Old Style" pitchFamily="18" charset="0"/>
              </a:rPr>
              <a:t>70 Weeks  --  490 years</a:t>
            </a:r>
          </a:p>
        </p:txBody>
      </p:sp>
      <p:sp>
        <p:nvSpPr>
          <p:cNvPr id="41" name="Oval 40"/>
          <p:cNvSpPr/>
          <p:nvPr/>
        </p:nvSpPr>
        <p:spPr>
          <a:xfrm>
            <a:off x="2918149" y="4908681"/>
            <a:ext cx="228600" cy="228600"/>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228600" y="5562601"/>
            <a:ext cx="2286000" cy="707886"/>
          </a:xfrm>
          <a:prstGeom prst="rect">
            <a:avLst/>
          </a:prstGeom>
          <a:noFill/>
        </p:spPr>
        <p:txBody>
          <a:bodyPr wrap="square" rtlCol="0">
            <a:spAutoFit/>
          </a:bodyPr>
          <a:lstStyle/>
          <a:p>
            <a:r>
              <a:rPr lang="en-US" sz="2000" dirty="0" smtClean="0">
                <a:solidFill>
                  <a:srgbClr val="FFFF99"/>
                </a:solidFill>
              </a:rPr>
              <a:t>Command to rebuild  Jerusalem</a:t>
            </a:r>
            <a:endParaRPr lang="en-CA" sz="2000" dirty="0">
              <a:solidFill>
                <a:srgbClr val="FFFF99"/>
              </a:solidFill>
            </a:endParaRPr>
          </a:p>
        </p:txBody>
      </p:sp>
      <p:sp>
        <p:nvSpPr>
          <p:cNvPr id="26" name="TextBox 25"/>
          <p:cNvSpPr txBox="1"/>
          <p:nvPr/>
        </p:nvSpPr>
        <p:spPr>
          <a:xfrm>
            <a:off x="3457575" y="5581651"/>
            <a:ext cx="1981200" cy="707886"/>
          </a:xfrm>
          <a:prstGeom prst="rect">
            <a:avLst/>
          </a:prstGeom>
          <a:noFill/>
        </p:spPr>
        <p:txBody>
          <a:bodyPr wrap="square" rtlCol="0">
            <a:spAutoFit/>
          </a:bodyPr>
          <a:lstStyle/>
          <a:p>
            <a:r>
              <a:rPr lang="en-US" sz="2000" dirty="0" smtClean="0">
                <a:solidFill>
                  <a:srgbClr val="FFFF99"/>
                </a:solidFill>
              </a:rPr>
              <a:t>Christ baptized</a:t>
            </a:r>
          </a:p>
          <a:p>
            <a:pPr algn="ctr"/>
            <a:r>
              <a:rPr lang="en-US" sz="2000" dirty="0" smtClean="0">
                <a:solidFill>
                  <a:srgbClr val="FFFF99"/>
                </a:solidFill>
              </a:rPr>
              <a:t>“</a:t>
            </a:r>
            <a:r>
              <a:rPr lang="en-US" sz="2000" dirty="0" err="1" smtClean="0">
                <a:solidFill>
                  <a:srgbClr val="FFFF99"/>
                </a:solidFill>
              </a:rPr>
              <a:t>annointed</a:t>
            </a:r>
            <a:r>
              <a:rPr lang="en-US" sz="2000" dirty="0" smtClean="0">
                <a:solidFill>
                  <a:srgbClr val="FFFF99"/>
                </a:solidFill>
              </a:rPr>
              <a:t>”</a:t>
            </a:r>
            <a:endParaRPr lang="en-CA" sz="2000" dirty="0">
              <a:solidFill>
                <a:srgbClr val="FFFF99"/>
              </a:solidFill>
            </a:endParaRPr>
          </a:p>
        </p:txBody>
      </p:sp>
      <p:sp>
        <p:nvSpPr>
          <p:cNvPr id="28" name="TextBox 27"/>
          <p:cNvSpPr txBox="1"/>
          <p:nvPr/>
        </p:nvSpPr>
        <p:spPr>
          <a:xfrm>
            <a:off x="6858000" y="6096001"/>
            <a:ext cx="2286000" cy="400110"/>
          </a:xfrm>
          <a:prstGeom prst="rect">
            <a:avLst/>
          </a:prstGeom>
          <a:noFill/>
        </p:spPr>
        <p:txBody>
          <a:bodyPr wrap="square" rtlCol="0">
            <a:spAutoFit/>
          </a:bodyPr>
          <a:lstStyle/>
          <a:p>
            <a:r>
              <a:rPr lang="en-US" sz="2000" dirty="0" smtClean="0">
                <a:solidFill>
                  <a:srgbClr val="FFFF99"/>
                </a:solidFill>
              </a:rPr>
              <a:t>Gospel to Gentiles</a:t>
            </a:r>
            <a:endParaRPr lang="en-CA" sz="2000" dirty="0">
              <a:solidFill>
                <a:srgbClr val="FFFF99"/>
              </a:solidFill>
            </a:endParaRPr>
          </a:p>
        </p:txBody>
      </p:sp>
      <p:sp>
        <p:nvSpPr>
          <p:cNvPr id="29" name="TextBox 28"/>
          <p:cNvSpPr txBox="1"/>
          <p:nvPr/>
        </p:nvSpPr>
        <p:spPr>
          <a:xfrm>
            <a:off x="5524500" y="5534026"/>
            <a:ext cx="2171700" cy="400110"/>
          </a:xfrm>
          <a:prstGeom prst="rect">
            <a:avLst/>
          </a:prstGeom>
          <a:noFill/>
        </p:spPr>
        <p:txBody>
          <a:bodyPr wrap="square" rtlCol="0">
            <a:spAutoFit/>
          </a:bodyPr>
          <a:lstStyle/>
          <a:p>
            <a:r>
              <a:rPr lang="en-US" sz="2000" b="1" dirty="0" smtClean="0">
                <a:solidFill>
                  <a:srgbClr val="00FFFF"/>
                </a:solidFill>
              </a:rPr>
              <a:t>Christ  “cut  off”</a:t>
            </a:r>
            <a:endParaRPr lang="en-CA" sz="2000" b="1" dirty="0">
              <a:solidFill>
                <a:srgbClr val="00FFFF"/>
              </a:solidFill>
            </a:endParaRPr>
          </a:p>
        </p:txBody>
      </p:sp>
      <p:cxnSp>
        <p:nvCxnSpPr>
          <p:cNvPr id="38" name="Straight Arrow Connector 37"/>
          <p:cNvCxnSpPr/>
          <p:nvPr/>
        </p:nvCxnSpPr>
        <p:spPr>
          <a:xfrm rot="5400000">
            <a:off x="8324850" y="5905501"/>
            <a:ext cx="533400" cy="1588"/>
          </a:xfrm>
          <a:prstGeom prst="straightConnector1">
            <a:avLst/>
          </a:prstGeom>
          <a:ln w="38100" cmpd="sng">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81000" y="1447800"/>
            <a:ext cx="3733800" cy="1938992"/>
          </a:xfrm>
          <a:prstGeom prst="rect">
            <a:avLst/>
          </a:prstGeom>
          <a:noFill/>
        </p:spPr>
        <p:txBody>
          <a:bodyPr wrap="square" rtlCol="0">
            <a:spAutoFit/>
          </a:bodyPr>
          <a:lstStyle/>
          <a:p>
            <a:r>
              <a:rPr lang="en-US" sz="2400" dirty="0" smtClean="0">
                <a:solidFill>
                  <a:srgbClr val="00FFFF"/>
                </a:solidFill>
              </a:rPr>
              <a:t>7 + 62 = </a:t>
            </a:r>
            <a:r>
              <a:rPr lang="en-US" sz="2400" dirty="0" smtClean="0">
                <a:solidFill>
                  <a:srgbClr val="FFFF00"/>
                </a:solidFill>
              </a:rPr>
              <a:t>69</a:t>
            </a:r>
            <a:r>
              <a:rPr lang="en-US" sz="2400" dirty="0" smtClean="0">
                <a:solidFill>
                  <a:srgbClr val="00FFFF"/>
                </a:solidFill>
              </a:rPr>
              <a:t> “</a:t>
            </a:r>
            <a:r>
              <a:rPr lang="en-US" sz="2400" u="sng" dirty="0" smtClean="0">
                <a:solidFill>
                  <a:srgbClr val="00FFFF"/>
                </a:solidFill>
              </a:rPr>
              <a:t>weeks</a:t>
            </a:r>
            <a:r>
              <a:rPr lang="en-US" sz="2400" dirty="0" smtClean="0">
                <a:solidFill>
                  <a:srgbClr val="00FFFF"/>
                </a:solidFill>
              </a:rPr>
              <a:t>” </a:t>
            </a:r>
            <a:r>
              <a:rPr lang="en-US" sz="2400" dirty="0" smtClean="0">
                <a:solidFill>
                  <a:srgbClr val="FFFF00"/>
                </a:solidFill>
              </a:rPr>
              <a:t>(‘7’s)</a:t>
            </a:r>
          </a:p>
          <a:p>
            <a:r>
              <a:rPr lang="en-US" sz="2400" dirty="0" smtClean="0">
                <a:solidFill>
                  <a:srgbClr val="00FFFF"/>
                </a:solidFill>
              </a:rPr>
              <a:t>           = 483 (years)</a:t>
            </a:r>
          </a:p>
          <a:p>
            <a:r>
              <a:rPr lang="en-US" sz="2400" dirty="0" smtClean="0">
                <a:solidFill>
                  <a:srgbClr val="00FFFF"/>
                </a:solidFill>
              </a:rPr>
              <a:t>           +     3 ½</a:t>
            </a:r>
          </a:p>
          <a:p>
            <a:r>
              <a:rPr lang="en-US" sz="2400" dirty="0" smtClean="0">
                <a:solidFill>
                  <a:srgbClr val="00FFFF"/>
                </a:solidFill>
              </a:rPr>
              <a:t>          ----------------</a:t>
            </a:r>
          </a:p>
          <a:p>
            <a:r>
              <a:rPr lang="en-US" sz="2400" dirty="0" smtClean="0">
                <a:solidFill>
                  <a:srgbClr val="00FFFF"/>
                </a:solidFill>
              </a:rPr>
              <a:t>           =  486. 5  yrs</a:t>
            </a:r>
            <a:endParaRPr lang="en-CA" sz="2400" dirty="0">
              <a:solidFill>
                <a:srgbClr val="00FFFF"/>
              </a:solidFill>
            </a:endParaRPr>
          </a:p>
        </p:txBody>
      </p:sp>
      <p:sp>
        <p:nvSpPr>
          <p:cNvPr id="39" name="TextBox 38"/>
          <p:cNvSpPr txBox="1"/>
          <p:nvPr/>
        </p:nvSpPr>
        <p:spPr>
          <a:xfrm>
            <a:off x="5105400" y="1371600"/>
            <a:ext cx="3467100" cy="1938992"/>
          </a:xfrm>
          <a:prstGeom prst="rect">
            <a:avLst/>
          </a:prstGeom>
          <a:noFill/>
        </p:spPr>
        <p:txBody>
          <a:bodyPr wrap="square" rtlCol="0">
            <a:spAutoFit/>
          </a:bodyPr>
          <a:lstStyle/>
          <a:p>
            <a:r>
              <a:rPr lang="en-US" sz="2400" dirty="0" smtClean="0">
                <a:solidFill>
                  <a:srgbClr val="00FFFF"/>
                </a:solidFill>
              </a:rPr>
              <a:t>           486</a:t>
            </a:r>
          </a:p>
          <a:p>
            <a:r>
              <a:rPr lang="en-US" sz="2400" dirty="0" smtClean="0">
                <a:solidFill>
                  <a:srgbClr val="00FFFF"/>
                </a:solidFill>
              </a:rPr>
              <a:t>        -  457</a:t>
            </a:r>
          </a:p>
          <a:p>
            <a:r>
              <a:rPr lang="en-US" sz="2400" dirty="0" smtClean="0">
                <a:solidFill>
                  <a:srgbClr val="00FFFF"/>
                </a:solidFill>
              </a:rPr>
              <a:t>        ----------</a:t>
            </a:r>
          </a:p>
          <a:p>
            <a:r>
              <a:rPr lang="en-US" sz="2400" dirty="0" smtClean="0">
                <a:solidFill>
                  <a:srgbClr val="00FFFF"/>
                </a:solidFill>
              </a:rPr>
              <a:t>      =     29  +  yr. “0”</a:t>
            </a:r>
          </a:p>
          <a:p>
            <a:r>
              <a:rPr lang="en-US" sz="2400" dirty="0" smtClean="0">
                <a:solidFill>
                  <a:srgbClr val="00FFFF"/>
                </a:solidFill>
              </a:rPr>
              <a:t>      =  AD  </a:t>
            </a:r>
            <a:r>
              <a:rPr lang="en-US" sz="2400" dirty="0" smtClean="0">
                <a:solidFill>
                  <a:srgbClr val="FFFF00"/>
                </a:solidFill>
              </a:rPr>
              <a:t>30</a:t>
            </a:r>
            <a:r>
              <a:rPr lang="en-US" sz="2400" dirty="0" smtClean="0">
                <a:solidFill>
                  <a:srgbClr val="00FFFF"/>
                </a:solidFill>
              </a:rPr>
              <a:t>  (approx.)          </a:t>
            </a:r>
            <a:endParaRPr lang="en-CA" sz="2400" dirty="0">
              <a:solidFill>
                <a:srgbClr val="00FFFF"/>
              </a:solidFill>
            </a:endParaRPr>
          </a:p>
        </p:txBody>
      </p:sp>
      <p:sp>
        <p:nvSpPr>
          <p:cNvPr id="42" name="Curved Right Arrow 41"/>
          <p:cNvSpPr/>
          <p:nvPr/>
        </p:nvSpPr>
        <p:spPr>
          <a:xfrm>
            <a:off x="4876800" y="2400300"/>
            <a:ext cx="1371600" cy="2362200"/>
          </a:xfrm>
          <a:prstGeom prst="curvedRightArrow">
            <a:avLst/>
          </a:prstGeom>
          <a:solidFill>
            <a:schemeClr val="accent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44" name="Straight Arrow Connector 43"/>
          <p:cNvCxnSpPr/>
          <p:nvPr/>
        </p:nvCxnSpPr>
        <p:spPr>
          <a:xfrm flipV="1">
            <a:off x="3327709" y="1665248"/>
            <a:ext cx="2667000" cy="1524000"/>
          </a:xfrm>
          <a:prstGeom prst="straightConnector1">
            <a:avLst/>
          </a:prstGeom>
          <a:ln w="50800">
            <a:solidFill>
              <a:srgbClr val="FF99FF"/>
            </a:solidFill>
            <a:tailEnd type="stealt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9" grpId="0"/>
      <p:bldP spid="42"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Arc 15"/>
          <p:cNvSpPr/>
          <p:nvPr/>
        </p:nvSpPr>
        <p:spPr>
          <a:xfrm>
            <a:off x="533400" y="2514600"/>
            <a:ext cx="8077200" cy="5029200"/>
          </a:xfrm>
          <a:prstGeom prst="arc">
            <a:avLst>
              <a:gd name="adj1" fmla="val 10826936"/>
              <a:gd name="adj2" fmla="val 21574533"/>
            </a:avLst>
          </a:prstGeom>
          <a:ln w="76200">
            <a:solidFill>
              <a:srgbClr val="F30303"/>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0" name="TextBox 39"/>
          <p:cNvSpPr txBox="1"/>
          <p:nvPr/>
        </p:nvSpPr>
        <p:spPr>
          <a:xfrm>
            <a:off x="1562100" y="381000"/>
            <a:ext cx="6019800" cy="1015663"/>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3600" b="1" dirty="0" smtClean="0">
                <a:solidFill>
                  <a:srgbClr val="FFC000"/>
                </a:solidFill>
                <a:effectLst>
                  <a:outerShdw blurRad="50800" dist="38100" dir="2700000" algn="tl" rotWithShape="0">
                    <a:prstClr val="black">
                      <a:alpha val="40000"/>
                    </a:prstClr>
                  </a:outerShdw>
                </a:effectLst>
                <a:latin typeface="Bookman Old Style" pitchFamily="18" charset="0"/>
              </a:rPr>
              <a:t>70 Weeks  --  490 years</a:t>
            </a:r>
          </a:p>
          <a:p>
            <a:pPr algn="ctr"/>
            <a:r>
              <a:rPr lang="en-US" sz="2400" b="1" dirty="0" smtClean="0">
                <a:solidFill>
                  <a:srgbClr val="00FF99"/>
                </a:solidFill>
                <a:effectLst>
                  <a:outerShdw blurRad="50800" dist="38100" dir="2700000" algn="tl" rotWithShape="0">
                    <a:prstClr val="black">
                      <a:alpha val="40000"/>
                    </a:prstClr>
                  </a:outerShdw>
                </a:effectLst>
                <a:latin typeface="Bookman Old Style" pitchFamily="18" charset="0"/>
              </a:rPr>
              <a:t>Daniel 9: 24 - 27</a:t>
            </a:r>
            <a:endParaRPr lang="en-CA" sz="2400" b="1" dirty="0">
              <a:solidFill>
                <a:srgbClr val="00FF99"/>
              </a:solidFill>
              <a:effectLst>
                <a:outerShdw blurRad="50800" dist="38100" dir="2700000" algn="tl" rotWithShape="0">
                  <a:prstClr val="black">
                    <a:alpha val="40000"/>
                  </a:prstClr>
                </a:outerShdw>
              </a:effectLst>
              <a:latin typeface="Bookman Old Style" pitchFamily="18" charset="0"/>
            </a:endParaRPr>
          </a:p>
        </p:txBody>
      </p:sp>
      <p:grpSp>
        <p:nvGrpSpPr>
          <p:cNvPr id="31" name="Group 30"/>
          <p:cNvGrpSpPr/>
          <p:nvPr/>
        </p:nvGrpSpPr>
        <p:grpSpPr>
          <a:xfrm>
            <a:off x="190500" y="1905000"/>
            <a:ext cx="8953500" cy="4438710"/>
            <a:chOff x="190500" y="1905000"/>
            <a:chExt cx="8953500" cy="4438710"/>
          </a:xfrm>
        </p:grpSpPr>
        <p:sp>
          <p:nvSpPr>
            <p:cNvPr id="25" name="TextBox 24"/>
            <p:cNvSpPr txBox="1"/>
            <p:nvPr/>
          </p:nvSpPr>
          <p:spPr>
            <a:xfrm>
              <a:off x="685800" y="1905000"/>
              <a:ext cx="7886700" cy="3200400"/>
            </a:xfrm>
            <a:prstGeom prst="rect">
              <a:avLst/>
            </a:prstGeom>
            <a:noFill/>
          </p:spPr>
          <p:txBody>
            <a:bodyPr wrap="square" rtlCol="0">
              <a:prstTxWarp prst="textArchUp">
                <a:avLst>
                  <a:gd name="adj" fmla="val 11333556"/>
                </a:avLst>
              </a:prstTxWarp>
              <a:spAutoFit/>
            </a:bodyPr>
            <a:lstStyle/>
            <a:p>
              <a:r>
                <a:rPr lang="en-US" b="1" dirty="0" smtClean="0">
                  <a:solidFill>
                    <a:schemeClr val="bg1"/>
                  </a:solidFill>
                  <a:effectLst>
                    <a:outerShdw blurRad="38100" dist="38100" dir="2700000" algn="tl">
                      <a:srgbClr val="000000">
                        <a:alpha val="43137"/>
                      </a:srgbClr>
                    </a:outerShdw>
                  </a:effectLst>
                </a:rPr>
                <a:t>“</a:t>
              </a:r>
              <a:r>
                <a:rPr lang="en-US" b="1" dirty="0" smtClean="0">
                  <a:solidFill>
                    <a:srgbClr val="FFC000"/>
                  </a:solidFill>
                  <a:effectLst>
                    <a:outerShdw blurRad="38100" dist="38100" dir="2700000" algn="tl">
                      <a:srgbClr val="000000">
                        <a:alpha val="43137"/>
                      </a:srgbClr>
                    </a:outerShdw>
                  </a:effectLst>
                </a:rPr>
                <a:t>70 Weeks (490 yrs)  </a:t>
              </a:r>
              <a:r>
                <a:rPr lang="en-US" b="1" dirty="0" smtClean="0">
                  <a:solidFill>
                    <a:schemeClr val="bg1"/>
                  </a:solidFill>
                  <a:effectLst>
                    <a:outerShdw blurRad="38100" dist="38100" dir="2700000" algn="tl">
                      <a:srgbClr val="000000">
                        <a:alpha val="43137"/>
                      </a:srgbClr>
                    </a:outerShdw>
                  </a:effectLst>
                </a:rPr>
                <a:t>are determined upon thy </a:t>
              </a:r>
              <a:r>
                <a:rPr lang="en-US" b="1" dirty="0" smtClean="0">
                  <a:solidFill>
                    <a:srgbClr val="FFC000"/>
                  </a:solidFill>
                  <a:effectLst>
                    <a:outerShdw blurRad="38100" dist="38100" dir="2700000" algn="tl">
                      <a:srgbClr val="000000">
                        <a:alpha val="43137"/>
                      </a:srgbClr>
                    </a:outerShdw>
                  </a:effectLst>
                </a:rPr>
                <a:t>People</a:t>
              </a:r>
              <a:r>
                <a:rPr lang="en-US" b="1" dirty="0" smtClean="0">
                  <a:solidFill>
                    <a:schemeClr val="bg1"/>
                  </a:solidFill>
                  <a:effectLst>
                    <a:outerShdw blurRad="38100" dist="38100" dir="2700000" algn="tl">
                      <a:srgbClr val="000000">
                        <a:alpha val="43137"/>
                      </a:srgbClr>
                    </a:outerShdw>
                  </a:effectLst>
                </a:rPr>
                <a:t> and upon thy </a:t>
              </a:r>
              <a:r>
                <a:rPr lang="en-US" b="1" dirty="0" smtClean="0">
                  <a:solidFill>
                    <a:srgbClr val="FFC000"/>
                  </a:solidFill>
                  <a:effectLst>
                    <a:outerShdw blurRad="38100" dist="38100" dir="2700000" algn="tl">
                      <a:srgbClr val="000000">
                        <a:alpha val="43137"/>
                      </a:srgbClr>
                    </a:outerShdw>
                  </a:effectLst>
                </a:rPr>
                <a:t>City</a:t>
              </a:r>
              <a:r>
                <a:rPr lang="en-US" b="1" dirty="0" smtClean="0">
                  <a:solidFill>
                    <a:schemeClr val="bg1"/>
                  </a:solidFill>
                  <a:effectLst>
                    <a:outerShdw blurRad="38100" dist="38100" dir="2700000" algn="tl">
                      <a:srgbClr val="000000">
                        <a:alpha val="43137"/>
                      </a:srgbClr>
                    </a:outerShdw>
                  </a:effectLst>
                </a:rPr>
                <a:t>”</a:t>
              </a:r>
              <a:endParaRPr lang="en-CA" b="1" dirty="0">
                <a:solidFill>
                  <a:schemeClr val="bg1"/>
                </a:solidFill>
                <a:effectLst>
                  <a:outerShdw blurRad="38100" dist="38100" dir="2700000" algn="tl">
                    <a:srgbClr val="000000">
                      <a:alpha val="43137"/>
                    </a:srgbClr>
                  </a:outerShdw>
                </a:effectLst>
              </a:endParaRPr>
            </a:p>
          </p:txBody>
        </p:sp>
        <p:sp>
          <p:nvSpPr>
            <p:cNvPr id="4" name="Right Arrow 3"/>
            <p:cNvSpPr/>
            <p:nvPr/>
          </p:nvSpPr>
          <p:spPr>
            <a:xfrm>
              <a:off x="266700" y="4800600"/>
              <a:ext cx="8610600" cy="152400"/>
            </a:xfrm>
            <a:prstGeom prst="rightArrow">
              <a:avLst/>
            </a:prstGeom>
            <a:solidFill>
              <a:srgbClr val="00FFCC"/>
            </a:solidFill>
            <a:effectLst>
              <a:outerShdw blurRad="50800" dist="381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n-CA"/>
            </a:p>
          </p:txBody>
        </p:sp>
        <p:sp>
          <p:nvSpPr>
            <p:cNvPr id="22" name="Oval 21"/>
            <p:cNvSpPr/>
            <p:nvPr/>
          </p:nvSpPr>
          <p:spPr>
            <a:xfrm>
              <a:off x="6362700" y="4762500"/>
              <a:ext cx="228600" cy="228600"/>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Arc 22"/>
            <p:cNvSpPr/>
            <p:nvPr/>
          </p:nvSpPr>
          <p:spPr>
            <a:xfrm>
              <a:off x="495300" y="3276600"/>
              <a:ext cx="4038600" cy="2743200"/>
            </a:xfrm>
            <a:prstGeom prst="arc">
              <a:avLst>
                <a:gd name="adj1" fmla="val 10457895"/>
                <a:gd name="adj2" fmla="val 198186"/>
              </a:avLst>
            </a:prstGeom>
            <a:ln w="57150">
              <a:solidFill>
                <a:srgbClr val="0000F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24" name="Arc 23"/>
            <p:cNvSpPr/>
            <p:nvPr/>
          </p:nvSpPr>
          <p:spPr>
            <a:xfrm>
              <a:off x="4533900" y="3276600"/>
              <a:ext cx="4038600" cy="2743200"/>
            </a:xfrm>
            <a:prstGeom prst="arc">
              <a:avLst>
                <a:gd name="adj1" fmla="val 10603439"/>
                <a:gd name="adj2" fmla="val 198186"/>
              </a:avLst>
            </a:prstGeom>
            <a:ln w="57150">
              <a:solidFill>
                <a:srgbClr val="0000FF"/>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7" name="Isosceles Triangle 16"/>
            <p:cNvSpPr/>
            <p:nvPr/>
          </p:nvSpPr>
          <p:spPr>
            <a:xfrm>
              <a:off x="4381500" y="4648200"/>
              <a:ext cx="304800" cy="381000"/>
            </a:xfrm>
            <a:prstGeom prst="triangl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Oval 17"/>
            <p:cNvSpPr/>
            <p:nvPr/>
          </p:nvSpPr>
          <p:spPr>
            <a:xfrm>
              <a:off x="412376" y="4772025"/>
              <a:ext cx="228600" cy="228600"/>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8464923" y="4784352"/>
              <a:ext cx="228600" cy="228600"/>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TextBox 26"/>
            <p:cNvSpPr txBox="1"/>
            <p:nvPr/>
          </p:nvSpPr>
          <p:spPr>
            <a:xfrm rot="688191">
              <a:off x="1325372" y="3133814"/>
              <a:ext cx="3341722" cy="1786653"/>
            </a:xfrm>
            <a:prstGeom prst="rect">
              <a:avLst/>
            </a:prstGeom>
            <a:noFill/>
          </p:spPr>
          <p:txBody>
            <a:bodyPr wrap="square" rtlCol="0">
              <a:prstTxWarp prst="textArchUp">
                <a:avLst>
                  <a:gd name="adj" fmla="val 11862717"/>
                </a:avLst>
              </a:prstTxWarp>
              <a:spAutoFit/>
            </a:bodyPr>
            <a:lstStyle/>
            <a:p>
              <a:r>
                <a:rPr lang="en-US" sz="2000" b="1" dirty="0" smtClean="0">
                  <a:solidFill>
                    <a:srgbClr val="FFFF00"/>
                  </a:solidFill>
                  <a:effectLst>
                    <a:outerShdw blurRad="38100" dist="38100" dir="2700000" algn="tl">
                      <a:srgbClr val="000000">
                        <a:alpha val="43137"/>
                      </a:srgbClr>
                    </a:outerShdw>
                  </a:effectLst>
                </a:rPr>
                <a:t>7 + 62 weeks  =  483 yrs</a:t>
              </a:r>
              <a:endParaRPr lang="en-CA" sz="2000" b="1" dirty="0">
                <a:solidFill>
                  <a:srgbClr val="FFFF00"/>
                </a:solidFill>
                <a:effectLst>
                  <a:outerShdw blurRad="38100" dist="38100" dir="2700000" algn="tl">
                    <a:srgbClr val="000000">
                      <a:alpha val="43137"/>
                    </a:srgbClr>
                  </a:outerShdw>
                </a:effectLst>
              </a:endParaRPr>
            </a:p>
          </p:txBody>
        </p:sp>
        <p:sp>
          <p:nvSpPr>
            <p:cNvPr id="30" name="TextBox 29"/>
            <p:cNvSpPr txBox="1"/>
            <p:nvPr/>
          </p:nvSpPr>
          <p:spPr>
            <a:xfrm>
              <a:off x="5829300" y="3124200"/>
              <a:ext cx="1524000" cy="838200"/>
            </a:xfrm>
            <a:prstGeom prst="rect">
              <a:avLst/>
            </a:prstGeom>
            <a:noFill/>
          </p:spPr>
          <p:txBody>
            <a:bodyPr wrap="square" rtlCol="0">
              <a:prstTxWarp prst="textArchUp">
                <a:avLst>
                  <a:gd name="adj" fmla="val 11132708"/>
                </a:avLst>
              </a:prstTxWarp>
              <a:spAutoFit/>
            </a:bodyPr>
            <a:lstStyle/>
            <a:p>
              <a:r>
                <a:rPr lang="en-US" b="1" dirty="0" smtClean="0">
                  <a:effectLst>
                    <a:outerShdw blurRad="38100" dist="38100" dir="2700000" algn="tl">
                      <a:srgbClr val="000000">
                        <a:alpha val="43137"/>
                      </a:srgbClr>
                    </a:outerShdw>
                  </a:effectLst>
                </a:rPr>
                <a:t>    </a:t>
              </a:r>
              <a:r>
                <a:rPr lang="en-US" b="1" dirty="0" smtClean="0">
                  <a:solidFill>
                    <a:srgbClr val="FFFF00"/>
                  </a:solidFill>
                  <a:effectLst>
                    <a:outerShdw blurRad="38100" dist="38100" dir="2700000" algn="tl">
                      <a:srgbClr val="000000">
                        <a:alpha val="43137"/>
                      </a:srgbClr>
                    </a:outerShdw>
                  </a:effectLst>
                </a:rPr>
                <a:t>Final</a:t>
              </a:r>
              <a:r>
                <a:rPr lang="en-US" b="1" dirty="0" smtClean="0">
                  <a:effectLst>
                    <a:outerShdw blurRad="38100" dist="38100" dir="2700000" algn="tl">
                      <a:srgbClr val="000000">
                        <a:alpha val="43137"/>
                      </a:srgbClr>
                    </a:outerShdw>
                  </a:effectLst>
                </a:rPr>
                <a:t>  </a:t>
              </a:r>
              <a:r>
                <a:rPr lang="en-US" b="1" dirty="0" smtClean="0">
                  <a:solidFill>
                    <a:srgbClr val="FFFF00"/>
                  </a:solidFill>
                  <a:effectLst>
                    <a:outerShdw blurRad="38100" dist="38100" dir="2700000" algn="tl">
                      <a:srgbClr val="000000">
                        <a:alpha val="43137"/>
                      </a:srgbClr>
                    </a:outerShdw>
                  </a:effectLst>
                </a:rPr>
                <a:t>Week</a:t>
              </a:r>
              <a:endParaRPr lang="en-CA" b="1" dirty="0">
                <a:solidFill>
                  <a:srgbClr val="FFFF00"/>
                </a:solidFill>
                <a:effectLst>
                  <a:outerShdw blurRad="38100" dist="38100" dir="2700000" algn="tl">
                    <a:srgbClr val="000000">
                      <a:alpha val="43137"/>
                    </a:srgbClr>
                  </a:outerShdw>
                </a:effectLst>
              </a:endParaRPr>
            </a:p>
          </p:txBody>
        </p:sp>
        <p:sp>
          <p:nvSpPr>
            <p:cNvPr id="32" name="TextBox 31"/>
            <p:cNvSpPr txBox="1"/>
            <p:nvPr/>
          </p:nvSpPr>
          <p:spPr>
            <a:xfrm>
              <a:off x="4704229" y="4473388"/>
              <a:ext cx="1600200" cy="400110"/>
            </a:xfrm>
            <a:prstGeom prst="rect">
              <a:avLst/>
            </a:prstGeom>
            <a:noFill/>
          </p:spPr>
          <p:txBody>
            <a:bodyPr wrap="square" rtlCol="0">
              <a:spAutoFit/>
            </a:bodyPr>
            <a:lstStyle/>
            <a:p>
              <a:r>
                <a:rPr lang="en-US" sz="2000" b="1" dirty="0" smtClean="0">
                  <a:solidFill>
                    <a:srgbClr val="FFFF00"/>
                  </a:solidFill>
                  <a:effectLst>
                    <a:outerShdw blurRad="38100" dist="38100" dir="2700000" algn="tl">
                      <a:srgbClr val="000000">
                        <a:alpha val="43137"/>
                      </a:srgbClr>
                    </a:outerShdw>
                  </a:effectLst>
                </a:rPr>
                <a:t>3 ½  years</a:t>
              </a:r>
              <a:endParaRPr lang="en-CA" sz="2000" b="1" dirty="0">
                <a:solidFill>
                  <a:srgbClr val="FFFF00"/>
                </a:solidFill>
                <a:effectLst>
                  <a:outerShdw blurRad="38100" dist="38100" dir="2700000" algn="tl">
                    <a:srgbClr val="000000">
                      <a:alpha val="43137"/>
                    </a:srgbClr>
                  </a:outerShdw>
                </a:effectLst>
              </a:endParaRPr>
            </a:p>
          </p:txBody>
        </p:sp>
        <p:sp>
          <p:nvSpPr>
            <p:cNvPr id="33" name="TextBox 32"/>
            <p:cNvSpPr txBox="1"/>
            <p:nvPr/>
          </p:nvSpPr>
          <p:spPr>
            <a:xfrm>
              <a:off x="6757146" y="4477870"/>
              <a:ext cx="1600200" cy="400110"/>
            </a:xfrm>
            <a:prstGeom prst="rect">
              <a:avLst/>
            </a:prstGeom>
            <a:noFill/>
          </p:spPr>
          <p:txBody>
            <a:bodyPr wrap="square" rtlCol="0">
              <a:spAutoFit/>
            </a:bodyPr>
            <a:lstStyle/>
            <a:p>
              <a:r>
                <a:rPr lang="en-US" sz="2000" b="1" dirty="0" smtClean="0">
                  <a:solidFill>
                    <a:srgbClr val="FFFF00"/>
                  </a:solidFill>
                  <a:effectLst>
                    <a:outerShdw blurRad="38100" dist="38100" dir="2700000" algn="tl">
                      <a:srgbClr val="000000">
                        <a:alpha val="43137"/>
                      </a:srgbClr>
                    </a:outerShdw>
                  </a:effectLst>
                </a:rPr>
                <a:t>3 ½  years</a:t>
              </a:r>
              <a:endParaRPr lang="en-CA" sz="2000" b="1" dirty="0">
                <a:solidFill>
                  <a:srgbClr val="FFFF00"/>
                </a:solidFill>
                <a:effectLst>
                  <a:outerShdw blurRad="38100" dist="38100" dir="2700000" algn="tl">
                    <a:srgbClr val="000000">
                      <a:alpha val="43137"/>
                    </a:srgbClr>
                  </a:outerShdw>
                </a:effectLst>
              </a:endParaRPr>
            </a:p>
          </p:txBody>
        </p:sp>
        <p:sp>
          <p:nvSpPr>
            <p:cNvPr id="34" name="TextBox 33"/>
            <p:cNvSpPr txBox="1"/>
            <p:nvPr/>
          </p:nvSpPr>
          <p:spPr>
            <a:xfrm>
              <a:off x="6057900" y="5010090"/>
              <a:ext cx="990600" cy="400110"/>
            </a:xfrm>
            <a:prstGeom prst="rect">
              <a:avLst/>
            </a:prstGeom>
            <a:noFill/>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31  AD</a:t>
              </a:r>
              <a:endParaRPr lang="en-CA" sz="2000" b="1" dirty="0">
                <a:solidFill>
                  <a:schemeClr val="bg1"/>
                </a:solidFill>
                <a:effectLst>
                  <a:outerShdw blurRad="38100" dist="38100" dir="2700000" algn="tl">
                    <a:srgbClr val="000000">
                      <a:alpha val="43137"/>
                    </a:srgbClr>
                  </a:outerShdw>
                </a:effectLst>
              </a:endParaRPr>
            </a:p>
          </p:txBody>
        </p:sp>
        <p:sp>
          <p:nvSpPr>
            <p:cNvPr id="35" name="TextBox 34"/>
            <p:cNvSpPr txBox="1"/>
            <p:nvPr/>
          </p:nvSpPr>
          <p:spPr>
            <a:xfrm>
              <a:off x="4047565" y="5116016"/>
              <a:ext cx="990600" cy="400110"/>
            </a:xfrm>
            <a:prstGeom prst="rect">
              <a:avLst/>
            </a:prstGeom>
            <a:noFill/>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27  AD</a:t>
              </a:r>
              <a:endParaRPr lang="en-CA" sz="2000" b="1" dirty="0">
                <a:solidFill>
                  <a:schemeClr val="bg1"/>
                </a:solidFill>
                <a:effectLst>
                  <a:outerShdw blurRad="38100" dist="38100" dir="2700000" algn="tl">
                    <a:srgbClr val="000000">
                      <a:alpha val="43137"/>
                    </a:srgbClr>
                  </a:outerShdw>
                </a:effectLst>
              </a:endParaRPr>
            </a:p>
          </p:txBody>
        </p:sp>
        <p:sp>
          <p:nvSpPr>
            <p:cNvPr id="36" name="TextBox 35"/>
            <p:cNvSpPr txBox="1"/>
            <p:nvPr/>
          </p:nvSpPr>
          <p:spPr>
            <a:xfrm>
              <a:off x="7962900" y="5105400"/>
              <a:ext cx="990600" cy="400110"/>
            </a:xfrm>
            <a:prstGeom prst="rect">
              <a:avLst/>
            </a:prstGeom>
            <a:noFill/>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34  AD</a:t>
              </a:r>
              <a:endParaRPr lang="en-CA" sz="2000" b="1" dirty="0">
                <a:solidFill>
                  <a:schemeClr val="bg1"/>
                </a:solidFill>
                <a:effectLst>
                  <a:outerShdw blurRad="38100" dist="38100" dir="2700000" algn="tl">
                    <a:srgbClr val="000000">
                      <a:alpha val="43137"/>
                    </a:srgbClr>
                  </a:outerShdw>
                </a:effectLst>
              </a:endParaRPr>
            </a:p>
          </p:txBody>
        </p:sp>
        <p:sp>
          <p:nvSpPr>
            <p:cNvPr id="37" name="TextBox 36"/>
            <p:cNvSpPr txBox="1"/>
            <p:nvPr/>
          </p:nvSpPr>
          <p:spPr>
            <a:xfrm>
              <a:off x="190500" y="5010090"/>
              <a:ext cx="1143000" cy="400110"/>
            </a:xfrm>
            <a:prstGeom prst="rect">
              <a:avLst/>
            </a:prstGeom>
            <a:noFill/>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rPr>
                <a:t>457  AD</a:t>
              </a:r>
              <a:endParaRPr lang="en-CA" sz="2000" b="1" dirty="0">
                <a:solidFill>
                  <a:schemeClr val="bg1"/>
                </a:solidFill>
                <a:effectLst>
                  <a:outerShdw blurRad="38100" dist="38100" dir="2700000" algn="tl">
                    <a:srgbClr val="000000">
                      <a:alpha val="43137"/>
                    </a:srgbClr>
                  </a:outerShdw>
                </a:effectLst>
              </a:endParaRPr>
            </a:p>
          </p:txBody>
        </p:sp>
        <p:sp>
          <p:nvSpPr>
            <p:cNvPr id="41" name="Oval 40"/>
            <p:cNvSpPr/>
            <p:nvPr/>
          </p:nvSpPr>
          <p:spPr>
            <a:xfrm>
              <a:off x="2918149" y="4756280"/>
              <a:ext cx="228600" cy="228600"/>
            </a:xfrm>
            <a:prstGeom prst="ellipse">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228600" y="5410200"/>
              <a:ext cx="2286000" cy="707886"/>
            </a:xfrm>
            <a:prstGeom prst="rect">
              <a:avLst/>
            </a:prstGeom>
            <a:noFill/>
          </p:spPr>
          <p:txBody>
            <a:bodyPr wrap="square" rtlCol="0">
              <a:spAutoFit/>
            </a:bodyPr>
            <a:lstStyle/>
            <a:p>
              <a:r>
                <a:rPr lang="en-US" sz="2000" dirty="0" smtClean="0">
                  <a:solidFill>
                    <a:srgbClr val="FFFF99"/>
                  </a:solidFill>
                </a:rPr>
                <a:t>Command to rebuild  Jerusalem</a:t>
              </a:r>
              <a:endParaRPr lang="en-CA" sz="2000" dirty="0">
                <a:solidFill>
                  <a:srgbClr val="FFFF99"/>
                </a:solidFill>
              </a:endParaRPr>
            </a:p>
          </p:txBody>
        </p:sp>
        <p:sp>
          <p:nvSpPr>
            <p:cNvPr id="26" name="TextBox 25"/>
            <p:cNvSpPr txBox="1"/>
            <p:nvPr/>
          </p:nvSpPr>
          <p:spPr>
            <a:xfrm>
              <a:off x="3457575" y="5429250"/>
              <a:ext cx="1981200" cy="707886"/>
            </a:xfrm>
            <a:prstGeom prst="rect">
              <a:avLst/>
            </a:prstGeom>
            <a:noFill/>
          </p:spPr>
          <p:txBody>
            <a:bodyPr wrap="square" rtlCol="0">
              <a:spAutoFit/>
            </a:bodyPr>
            <a:lstStyle/>
            <a:p>
              <a:r>
                <a:rPr lang="en-US" sz="2000" dirty="0" smtClean="0">
                  <a:solidFill>
                    <a:srgbClr val="FFFF99"/>
                  </a:solidFill>
                </a:rPr>
                <a:t>Christ baptized</a:t>
              </a:r>
            </a:p>
            <a:p>
              <a:pPr algn="ctr"/>
              <a:r>
                <a:rPr lang="en-US" sz="2000" dirty="0" smtClean="0">
                  <a:solidFill>
                    <a:srgbClr val="FFFF99"/>
                  </a:solidFill>
                </a:rPr>
                <a:t>“</a:t>
              </a:r>
              <a:r>
                <a:rPr lang="en-US" sz="2000" dirty="0" err="1" smtClean="0">
                  <a:solidFill>
                    <a:srgbClr val="FFFF99"/>
                  </a:solidFill>
                </a:rPr>
                <a:t>annointed</a:t>
              </a:r>
              <a:r>
                <a:rPr lang="en-US" sz="2000" dirty="0" smtClean="0">
                  <a:solidFill>
                    <a:srgbClr val="FFFF99"/>
                  </a:solidFill>
                </a:rPr>
                <a:t>”</a:t>
              </a:r>
              <a:endParaRPr lang="en-CA" sz="2000" dirty="0">
                <a:solidFill>
                  <a:srgbClr val="FFFF99"/>
                </a:solidFill>
              </a:endParaRPr>
            </a:p>
          </p:txBody>
        </p:sp>
        <p:sp>
          <p:nvSpPr>
            <p:cNvPr id="28" name="TextBox 27"/>
            <p:cNvSpPr txBox="1"/>
            <p:nvPr/>
          </p:nvSpPr>
          <p:spPr>
            <a:xfrm>
              <a:off x="6858000" y="5943600"/>
              <a:ext cx="2286000" cy="400110"/>
            </a:xfrm>
            <a:prstGeom prst="rect">
              <a:avLst/>
            </a:prstGeom>
            <a:noFill/>
          </p:spPr>
          <p:txBody>
            <a:bodyPr wrap="square" rtlCol="0">
              <a:spAutoFit/>
            </a:bodyPr>
            <a:lstStyle/>
            <a:p>
              <a:r>
                <a:rPr lang="en-US" sz="2000" dirty="0" smtClean="0">
                  <a:solidFill>
                    <a:srgbClr val="FFFF99"/>
                  </a:solidFill>
                </a:rPr>
                <a:t>Gospel to Gentiles</a:t>
              </a:r>
              <a:endParaRPr lang="en-CA" sz="2000" dirty="0">
                <a:solidFill>
                  <a:srgbClr val="FFFF99"/>
                </a:solidFill>
              </a:endParaRPr>
            </a:p>
          </p:txBody>
        </p:sp>
        <p:sp>
          <p:nvSpPr>
            <p:cNvPr id="29" name="TextBox 28"/>
            <p:cNvSpPr txBox="1"/>
            <p:nvPr/>
          </p:nvSpPr>
          <p:spPr>
            <a:xfrm>
              <a:off x="5524500" y="5381625"/>
              <a:ext cx="2171700" cy="400110"/>
            </a:xfrm>
            <a:prstGeom prst="rect">
              <a:avLst/>
            </a:prstGeom>
            <a:noFill/>
          </p:spPr>
          <p:txBody>
            <a:bodyPr wrap="square" rtlCol="0">
              <a:spAutoFit/>
            </a:bodyPr>
            <a:lstStyle/>
            <a:p>
              <a:r>
                <a:rPr lang="en-US" sz="2000" b="1" dirty="0" smtClean="0">
                  <a:solidFill>
                    <a:srgbClr val="00FFFF"/>
                  </a:solidFill>
                </a:rPr>
                <a:t>Christ  “cut  off”</a:t>
              </a:r>
              <a:endParaRPr lang="en-CA" sz="2000" b="1" dirty="0">
                <a:solidFill>
                  <a:srgbClr val="00FFFF"/>
                </a:solidFill>
              </a:endParaRPr>
            </a:p>
          </p:txBody>
        </p:sp>
        <p:cxnSp>
          <p:nvCxnSpPr>
            <p:cNvPr id="38" name="Straight Arrow Connector 37"/>
            <p:cNvCxnSpPr/>
            <p:nvPr/>
          </p:nvCxnSpPr>
          <p:spPr>
            <a:xfrm rot="5400000">
              <a:off x="8324850" y="5753100"/>
              <a:ext cx="533400" cy="1588"/>
            </a:xfrm>
            <a:prstGeom prst="straightConnector1">
              <a:avLst/>
            </a:prstGeom>
            <a:ln w="38100" cmpd="sng">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7" name="Rectangle 19"/>
          <p:cNvSpPr>
            <a:spLocks noChangeArrowheads="1"/>
          </p:cNvSpPr>
          <p:nvPr/>
        </p:nvSpPr>
        <p:spPr bwMode="auto">
          <a:xfrm>
            <a:off x="7697788" y="3989388"/>
            <a:ext cx="822325" cy="384175"/>
          </a:xfrm>
          <a:prstGeom prst="rect">
            <a:avLst/>
          </a:prstGeom>
          <a:gradFill rotWithShape="1">
            <a:gsLst>
              <a:gs pos="0">
                <a:srgbClr val="FF0000"/>
              </a:gs>
              <a:gs pos="100000">
                <a:schemeClr val="bg1"/>
              </a:gs>
            </a:gsLst>
            <a:lin ang="0" scaled="1"/>
          </a:gradFill>
          <a:ln w="19050">
            <a:noFill/>
            <a:miter lim="800000"/>
            <a:headEnd/>
            <a:tailEnd/>
          </a:ln>
        </p:spPr>
        <p:txBody>
          <a:bodyPr wrap="none" anchor="ctr"/>
          <a:lstStyle/>
          <a:p>
            <a:endParaRPr lang="en-US"/>
          </a:p>
        </p:txBody>
      </p:sp>
      <p:sp>
        <p:nvSpPr>
          <p:cNvPr id="2063" name="Rectangle 15"/>
          <p:cNvSpPr>
            <a:spLocks noChangeArrowheads="1"/>
          </p:cNvSpPr>
          <p:nvPr/>
        </p:nvSpPr>
        <p:spPr bwMode="auto">
          <a:xfrm>
            <a:off x="6929438" y="3436938"/>
            <a:ext cx="822325" cy="390525"/>
          </a:xfrm>
          <a:prstGeom prst="rect">
            <a:avLst/>
          </a:prstGeom>
          <a:gradFill rotWithShape="1">
            <a:gsLst>
              <a:gs pos="0">
                <a:srgbClr val="FF0000"/>
              </a:gs>
              <a:gs pos="100000">
                <a:schemeClr val="bg1"/>
              </a:gs>
            </a:gsLst>
            <a:lin ang="0" scaled="1"/>
          </a:gradFill>
          <a:ln w="19050">
            <a:noFill/>
            <a:miter lim="800000"/>
            <a:headEnd/>
            <a:tailEnd/>
          </a:ln>
        </p:spPr>
        <p:txBody>
          <a:bodyPr wrap="none" anchor="ctr"/>
          <a:lstStyle/>
          <a:p>
            <a:endParaRPr lang="en-US"/>
          </a:p>
        </p:txBody>
      </p:sp>
      <p:sp>
        <p:nvSpPr>
          <p:cNvPr id="2065" name="Rectangle 17"/>
          <p:cNvSpPr>
            <a:spLocks noChangeArrowheads="1"/>
          </p:cNvSpPr>
          <p:nvPr/>
        </p:nvSpPr>
        <p:spPr bwMode="auto">
          <a:xfrm>
            <a:off x="7094538" y="3714750"/>
            <a:ext cx="822325" cy="384175"/>
          </a:xfrm>
          <a:prstGeom prst="rect">
            <a:avLst/>
          </a:prstGeom>
          <a:gradFill rotWithShape="1">
            <a:gsLst>
              <a:gs pos="0">
                <a:srgbClr val="FF0000"/>
              </a:gs>
              <a:gs pos="100000">
                <a:schemeClr val="bg1"/>
              </a:gs>
            </a:gsLst>
            <a:lin ang="0" scaled="1"/>
          </a:gradFill>
          <a:ln w="19050">
            <a:noFill/>
            <a:miter lim="800000"/>
            <a:headEnd/>
            <a:tailEnd/>
          </a:ln>
        </p:spPr>
        <p:txBody>
          <a:bodyPr wrap="none" anchor="ctr"/>
          <a:lstStyle/>
          <a:p>
            <a:endParaRPr lang="en-US"/>
          </a:p>
        </p:txBody>
      </p:sp>
      <p:sp>
        <p:nvSpPr>
          <p:cNvPr id="2066" name="Rectangle 18"/>
          <p:cNvSpPr>
            <a:spLocks noChangeArrowheads="1"/>
          </p:cNvSpPr>
          <p:nvPr/>
        </p:nvSpPr>
        <p:spPr bwMode="auto">
          <a:xfrm>
            <a:off x="6161088" y="3997325"/>
            <a:ext cx="1754187" cy="366713"/>
          </a:xfrm>
          <a:prstGeom prst="rect">
            <a:avLst/>
          </a:prstGeom>
          <a:solidFill>
            <a:srgbClr val="FF0000"/>
          </a:solidFill>
          <a:ln w="19050">
            <a:solidFill>
              <a:schemeClr val="tx1"/>
            </a:solidFill>
            <a:miter lim="800000"/>
            <a:headEnd/>
            <a:tailEnd/>
          </a:ln>
        </p:spPr>
        <p:txBody>
          <a:bodyPr wrap="none" anchor="ctr"/>
          <a:lstStyle/>
          <a:p>
            <a:endParaRPr lang="en-US"/>
          </a:p>
        </p:txBody>
      </p:sp>
      <p:sp>
        <p:nvSpPr>
          <p:cNvPr id="2064" name="Rectangle 16"/>
          <p:cNvSpPr>
            <a:spLocks noChangeArrowheads="1"/>
          </p:cNvSpPr>
          <p:nvPr/>
        </p:nvSpPr>
        <p:spPr bwMode="auto">
          <a:xfrm>
            <a:off x="6796088" y="3722688"/>
            <a:ext cx="438150" cy="366712"/>
          </a:xfrm>
          <a:prstGeom prst="rect">
            <a:avLst/>
          </a:prstGeom>
          <a:solidFill>
            <a:srgbClr val="FF0000"/>
          </a:solidFill>
          <a:ln w="19050">
            <a:solidFill>
              <a:schemeClr val="tx1"/>
            </a:solidFill>
            <a:miter lim="800000"/>
            <a:headEnd/>
            <a:tailEnd/>
          </a:ln>
        </p:spPr>
        <p:txBody>
          <a:bodyPr wrap="none" anchor="ctr"/>
          <a:lstStyle/>
          <a:p>
            <a:endParaRPr lang="en-US"/>
          </a:p>
        </p:txBody>
      </p:sp>
      <p:sp>
        <p:nvSpPr>
          <p:cNvPr id="2061" name="Rectangle 13"/>
          <p:cNvSpPr>
            <a:spLocks noChangeArrowheads="1"/>
          </p:cNvSpPr>
          <p:nvPr/>
        </p:nvSpPr>
        <p:spPr bwMode="auto">
          <a:xfrm>
            <a:off x="6270625" y="3167063"/>
            <a:ext cx="822325" cy="384175"/>
          </a:xfrm>
          <a:prstGeom prst="rect">
            <a:avLst/>
          </a:prstGeom>
          <a:gradFill rotWithShape="1">
            <a:gsLst>
              <a:gs pos="0">
                <a:srgbClr val="FF0000"/>
              </a:gs>
              <a:gs pos="100000">
                <a:schemeClr val="bg1"/>
              </a:gs>
            </a:gsLst>
            <a:lin ang="0" scaled="1"/>
          </a:gradFill>
          <a:ln w="19050">
            <a:noFill/>
            <a:miter lim="800000"/>
            <a:headEnd/>
            <a:tailEnd/>
          </a:ln>
        </p:spPr>
        <p:txBody>
          <a:bodyPr wrap="none" anchor="ctr"/>
          <a:lstStyle/>
          <a:p>
            <a:endParaRPr lang="en-US"/>
          </a:p>
        </p:txBody>
      </p:sp>
      <p:sp>
        <p:nvSpPr>
          <p:cNvPr id="2062" name="Rectangle 14"/>
          <p:cNvSpPr>
            <a:spLocks noChangeArrowheads="1"/>
          </p:cNvSpPr>
          <p:nvPr/>
        </p:nvSpPr>
        <p:spPr bwMode="auto">
          <a:xfrm>
            <a:off x="5229225" y="3448050"/>
            <a:ext cx="1974850" cy="366713"/>
          </a:xfrm>
          <a:prstGeom prst="rect">
            <a:avLst/>
          </a:prstGeom>
          <a:solidFill>
            <a:srgbClr val="FF0000"/>
          </a:solidFill>
          <a:ln w="19050">
            <a:solidFill>
              <a:schemeClr val="tx1"/>
            </a:solidFill>
            <a:miter lim="800000"/>
            <a:headEnd/>
            <a:tailEnd/>
          </a:ln>
        </p:spPr>
        <p:txBody>
          <a:bodyPr wrap="none" anchor="ctr"/>
          <a:lstStyle/>
          <a:p>
            <a:endParaRPr lang="en-US"/>
          </a:p>
        </p:txBody>
      </p:sp>
      <p:sp>
        <p:nvSpPr>
          <p:cNvPr id="2060" name="Rectangle 12"/>
          <p:cNvSpPr>
            <a:spLocks noChangeArrowheads="1"/>
          </p:cNvSpPr>
          <p:nvPr/>
        </p:nvSpPr>
        <p:spPr bwMode="auto">
          <a:xfrm>
            <a:off x="5370513" y="3173413"/>
            <a:ext cx="1260475" cy="366712"/>
          </a:xfrm>
          <a:prstGeom prst="rect">
            <a:avLst/>
          </a:prstGeom>
          <a:solidFill>
            <a:srgbClr val="FF0000"/>
          </a:solidFill>
          <a:ln w="19050">
            <a:solidFill>
              <a:schemeClr val="tx1"/>
            </a:solidFill>
            <a:miter lim="800000"/>
            <a:headEnd/>
            <a:tailEnd/>
          </a:ln>
        </p:spPr>
        <p:txBody>
          <a:bodyPr wrap="none" anchor="ctr"/>
          <a:lstStyle/>
          <a:p>
            <a:endParaRPr lang="en-US"/>
          </a:p>
        </p:txBody>
      </p:sp>
      <p:sp>
        <p:nvSpPr>
          <p:cNvPr id="2070" name="Text Box 22"/>
          <p:cNvSpPr txBox="1">
            <a:spLocks noChangeArrowheads="1"/>
          </p:cNvSpPr>
          <p:nvPr/>
        </p:nvSpPr>
        <p:spPr bwMode="auto">
          <a:xfrm>
            <a:off x="5229225" y="3795713"/>
            <a:ext cx="877888" cy="425450"/>
          </a:xfrm>
          <a:prstGeom prst="rect">
            <a:avLst/>
          </a:prstGeom>
          <a:noFill/>
          <a:ln w="9525">
            <a:noFill/>
            <a:miter lim="800000"/>
            <a:headEnd/>
            <a:tailEnd/>
          </a:ln>
        </p:spPr>
        <p:txBody>
          <a:bodyPr lIns="0" tIns="0" rIns="0" bIns="0">
            <a:spAutoFit/>
          </a:bodyPr>
          <a:lstStyle/>
          <a:p>
            <a:pPr algn="l"/>
            <a:r>
              <a:rPr lang="en-US" sz="1400"/>
              <a:t>Jehoiakim</a:t>
            </a:r>
          </a:p>
          <a:p>
            <a:pPr algn="l"/>
            <a:r>
              <a:rPr lang="en-US" sz="1400" i="1"/>
              <a:t>11yrs</a:t>
            </a:r>
          </a:p>
        </p:txBody>
      </p:sp>
      <p:sp>
        <p:nvSpPr>
          <p:cNvPr id="2071" name="Text Box 23"/>
          <p:cNvSpPr txBox="1">
            <a:spLocks noChangeArrowheads="1"/>
          </p:cNvSpPr>
          <p:nvPr/>
        </p:nvSpPr>
        <p:spPr bwMode="auto">
          <a:xfrm>
            <a:off x="6161088" y="4344988"/>
            <a:ext cx="877887" cy="425450"/>
          </a:xfrm>
          <a:prstGeom prst="rect">
            <a:avLst/>
          </a:prstGeom>
          <a:noFill/>
          <a:ln w="9525">
            <a:noFill/>
            <a:miter lim="800000"/>
            <a:headEnd/>
            <a:tailEnd/>
          </a:ln>
        </p:spPr>
        <p:txBody>
          <a:bodyPr lIns="0" tIns="0" rIns="0" bIns="0">
            <a:spAutoFit/>
          </a:bodyPr>
          <a:lstStyle/>
          <a:p>
            <a:pPr algn="l"/>
            <a:r>
              <a:rPr lang="en-US" sz="1400"/>
              <a:t>Zedekiah</a:t>
            </a:r>
          </a:p>
          <a:p>
            <a:pPr algn="l"/>
            <a:r>
              <a:rPr lang="en-US" sz="1400" i="1"/>
              <a:t>11yrs</a:t>
            </a:r>
          </a:p>
        </p:txBody>
      </p:sp>
      <p:sp>
        <p:nvSpPr>
          <p:cNvPr id="2059" name="Rectangle 11"/>
          <p:cNvSpPr>
            <a:spLocks noChangeArrowheads="1"/>
          </p:cNvSpPr>
          <p:nvPr/>
        </p:nvSpPr>
        <p:spPr bwMode="auto">
          <a:xfrm>
            <a:off x="4460875" y="2900363"/>
            <a:ext cx="2139950" cy="366712"/>
          </a:xfrm>
          <a:prstGeom prst="rect">
            <a:avLst/>
          </a:prstGeom>
          <a:solidFill>
            <a:srgbClr val="3366FF"/>
          </a:solidFill>
          <a:ln w="19050">
            <a:solidFill>
              <a:schemeClr val="tx1"/>
            </a:solidFill>
            <a:miter lim="800000"/>
            <a:headEnd/>
            <a:tailEnd/>
          </a:ln>
        </p:spPr>
        <p:txBody>
          <a:bodyPr wrap="none" anchor="ctr"/>
          <a:lstStyle/>
          <a:p>
            <a:endParaRPr lang="en-US"/>
          </a:p>
        </p:txBody>
      </p:sp>
      <p:sp>
        <p:nvSpPr>
          <p:cNvPr id="2069" name="Text Box 21"/>
          <p:cNvSpPr txBox="1">
            <a:spLocks noChangeArrowheads="1"/>
          </p:cNvSpPr>
          <p:nvPr/>
        </p:nvSpPr>
        <p:spPr bwMode="auto">
          <a:xfrm>
            <a:off x="4460875" y="3255963"/>
            <a:ext cx="603250" cy="425450"/>
          </a:xfrm>
          <a:prstGeom prst="rect">
            <a:avLst/>
          </a:prstGeom>
          <a:noFill/>
          <a:ln w="9525">
            <a:noFill/>
            <a:miter lim="800000"/>
            <a:headEnd/>
            <a:tailEnd/>
          </a:ln>
        </p:spPr>
        <p:txBody>
          <a:bodyPr lIns="0" tIns="0" rIns="0" bIns="0">
            <a:spAutoFit/>
          </a:bodyPr>
          <a:lstStyle/>
          <a:p>
            <a:pPr algn="l"/>
            <a:r>
              <a:rPr lang="en-US" sz="1400"/>
              <a:t>Josiah</a:t>
            </a:r>
          </a:p>
          <a:p>
            <a:pPr algn="l"/>
            <a:r>
              <a:rPr lang="en-US" sz="1400" i="1"/>
              <a:t>31yrs</a:t>
            </a:r>
          </a:p>
        </p:txBody>
      </p:sp>
      <p:sp>
        <p:nvSpPr>
          <p:cNvPr id="2075" name="Text Box 27"/>
          <p:cNvSpPr txBox="1">
            <a:spLocks noChangeArrowheads="1"/>
          </p:cNvSpPr>
          <p:nvPr/>
        </p:nvSpPr>
        <p:spPr bwMode="auto">
          <a:xfrm>
            <a:off x="6489700" y="2690813"/>
            <a:ext cx="196850" cy="212725"/>
          </a:xfrm>
          <a:prstGeom prst="rect">
            <a:avLst/>
          </a:prstGeom>
          <a:noFill/>
          <a:ln w="9525">
            <a:noFill/>
            <a:miter lim="800000"/>
            <a:headEnd/>
            <a:tailEnd/>
          </a:ln>
        </p:spPr>
        <p:txBody>
          <a:bodyPr wrap="none" lIns="0" tIns="0" rIns="0" bIns="0">
            <a:spAutoFit/>
          </a:bodyPr>
          <a:lstStyle/>
          <a:p>
            <a:pPr algn="l"/>
            <a:r>
              <a:rPr lang="en-US" sz="1400"/>
              <a:t>39</a:t>
            </a:r>
          </a:p>
        </p:txBody>
      </p:sp>
      <p:sp>
        <p:nvSpPr>
          <p:cNvPr id="2084" name="Text Box 36"/>
          <p:cNvSpPr txBox="1">
            <a:spLocks noChangeArrowheads="1"/>
          </p:cNvSpPr>
          <p:nvPr/>
        </p:nvSpPr>
        <p:spPr bwMode="auto">
          <a:xfrm>
            <a:off x="4845050" y="2978150"/>
            <a:ext cx="98425" cy="212725"/>
          </a:xfrm>
          <a:prstGeom prst="rect">
            <a:avLst/>
          </a:prstGeom>
          <a:noFill/>
          <a:ln w="9525">
            <a:noFill/>
            <a:miter lim="800000"/>
            <a:headEnd/>
            <a:tailEnd/>
          </a:ln>
        </p:spPr>
        <p:txBody>
          <a:bodyPr wrap="none" lIns="0" tIns="0" rIns="0" bIns="0">
            <a:spAutoFit/>
          </a:bodyPr>
          <a:lstStyle/>
          <a:p>
            <a:pPr algn="l"/>
            <a:r>
              <a:rPr lang="en-US" sz="1400">
                <a:solidFill>
                  <a:schemeClr val="bg1"/>
                </a:solidFill>
              </a:rPr>
              <a:t>8</a:t>
            </a:r>
          </a:p>
        </p:txBody>
      </p:sp>
      <p:sp>
        <p:nvSpPr>
          <p:cNvPr id="2085" name="Text Box 37"/>
          <p:cNvSpPr txBox="1">
            <a:spLocks noChangeArrowheads="1"/>
          </p:cNvSpPr>
          <p:nvPr/>
        </p:nvSpPr>
        <p:spPr bwMode="auto">
          <a:xfrm>
            <a:off x="5118100" y="3065463"/>
            <a:ext cx="196850" cy="212725"/>
          </a:xfrm>
          <a:prstGeom prst="rect">
            <a:avLst/>
          </a:prstGeom>
          <a:noFill/>
          <a:ln w="9525">
            <a:noFill/>
            <a:miter lim="800000"/>
            <a:headEnd/>
            <a:tailEnd/>
          </a:ln>
        </p:spPr>
        <p:txBody>
          <a:bodyPr wrap="none" lIns="0" tIns="0" rIns="0" bIns="0">
            <a:spAutoFit/>
          </a:bodyPr>
          <a:lstStyle/>
          <a:p>
            <a:pPr algn="l"/>
            <a:r>
              <a:rPr lang="en-US" sz="1400">
                <a:solidFill>
                  <a:schemeClr val="bg1"/>
                </a:solidFill>
              </a:rPr>
              <a:t>14</a:t>
            </a:r>
          </a:p>
        </p:txBody>
      </p:sp>
      <p:sp>
        <p:nvSpPr>
          <p:cNvPr id="2086" name="Text Box 38"/>
          <p:cNvSpPr txBox="1">
            <a:spLocks noChangeArrowheads="1"/>
          </p:cNvSpPr>
          <p:nvPr/>
        </p:nvSpPr>
        <p:spPr bwMode="auto">
          <a:xfrm>
            <a:off x="6403975" y="3257550"/>
            <a:ext cx="196850" cy="212725"/>
          </a:xfrm>
          <a:prstGeom prst="rect">
            <a:avLst/>
          </a:prstGeom>
          <a:noFill/>
          <a:ln w="9525">
            <a:noFill/>
            <a:miter lim="800000"/>
            <a:headEnd/>
            <a:tailEnd/>
          </a:ln>
        </p:spPr>
        <p:txBody>
          <a:bodyPr wrap="none" lIns="0" tIns="0" rIns="0" bIns="0">
            <a:spAutoFit/>
          </a:bodyPr>
          <a:lstStyle/>
          <a:p>
            <a:pPr algn="l"/>
            <a:r>
              <a:rPr lang="en-US" sz="1400">
                <a:solidFill>
                  <a:schemeClr val="bg1"/>
                </a:solidFill>
              </a:rPr>
              <a:t>23</a:t>
            </a:r>
          </a:p>
        </p:txBody>
      </p:sp>
      <p:sp>
        <p:nvSpPr>
          <p:cNvPr id="2087" name="Text Box 39"/>
          <p:cNvSpPr txBox="1">
            <a:spLocks noChangeArrowheads="1"/>
          </p:cNvSpPr>
          <p:nvPr/>
        </p:nvSpPr>
        <p:spPr bwMode="auto">
          <a:xfrm>
            <a:off x="6538913" y="3527425"/>
            <a:ext cx="196850" cy="212725"/>
          </a:xfrm>
          <a:prstGeom prst="rect">
            <a:avLst/>
          </a:prstGeom>
          <a:noFill/>
          <a:ln w="9525">
            <a:noFill/>
            <a:miter lim="800000"/>
            <a:headEnd/>
            <a:tailEnd/>
          </a:ln>
        </p:spPr>
        <p:txBody>
          <a:bodyPr wrap="none" lIns="0" tIns="0" rIns="0" bIns="0">
            <a:spAutoFit/>
          </a:bodyPr>
          <a:lstStyle/>
          <a:p>
            <a:pPr algn="l"/>
            <a:r>
              <a:rPr lang="en-US" sz="1400">
                <a:solidFill>
                  <a:schemeClr val="bg1"/>
                </a:solidFill>
              </a:rPr>
              <a:t>25</a:t>
            </a:r>
          </a:p>
        </p:txBody>
      </p:sp>
      <p:sp>
        <p:nvSpPr>
          <p:cNvPr id="2088" name="Text Box 40"/>
          <p:cNvSpPr txBox="1">
            <a:spLocks noChangeArrowheads="1"/>
          </p:cNvSpPr>
          <p:nvPr/>
        </p:nvSpPr>
        <p:spPr bwMode="auto">
          <a:xfrm>
            <a:off x="7104063" y="3803650"/>
            <a:ext cx="98425" cy="212725"/>
          </a:xfrm>
          <a:prstGeom prst="rect">
            <a:avLst/>
          </a:prstGeom>
          <a:noFill/>
          <a:ln w="9525">
            <a:noFill/>
            <a:miter lim="800000"/>
            <a:headEnd/>
            <a:tailEnd/>
          </a:ln>
        </p:spPr>
        <p:txBody>
          <a:bodyPr wrap="none" lIns="0" tIns="0" rIns="0" bIns="0">
            <a:spAutoFit/>
          </a:bodyPr>
          <a:lstStyle/>
          <a:p>
            <a:pPr algn="l"/>
            <a:r>
              <a:rPr lang="en-US" sz="1400">
                <a:solidFill>
                  <a:schemeClr val="bg1"/>
                </a:solidFill>
              </a:rPr>
              <a:t>8</a:t>
            </a:r>
          </a:p>
        </p:txBody>
      </p:sp>
      <p:sp>
        <p:nvSpPr>
          <p:cNvPr id="2089" name="Text Box 41"/>
          <p:cNvSpPr txBox="1">
            <a:spLocks noChangeArrowheads="1"/>
          </p:cNvSpPr>
          <p:nvPr/>
        </p:nvSpPr>
        <p:spPr bwMode="auto">
          <a:xfrm>
            <a:off x="7134225" y="4083050"/>
            <a:ext cx="196850" cy="212725"/>
          </a:xfrm>
          <a:prstGeom prst="rect">
            <a:avLst/>
          </a:prstGeom>
          <a:noFill/>
          <a:ln w="9525">
            <a:noFill/>
            <a:miter lim="800000"/>
            <a:headEnd/>
            <a:tailEnd/>
          </a:ln>
        </p:spPr>
        <p:txBody>
          <a:bodyPr wrap="none" lIns="0" tIns="0" rIns="0" bIns="0">
            <a:spAutoFit/>
          </a:bodyPr>
          <a:lstStyle/>
          <a:p>
            <a:pPr algn="l"/>
            <a:r>
              <a:rPr lang="en-US" sz="1400">
                <a:solidFill>
                  <a:schemeClr val="bg1"/>
                </a:solidFill>
              </a:rPr>
              <a:t>21</a:t>
            </a:r>
          </a:p>
        </p:txBody>
      </p:sp>
      <p:sp>
        <p:nvSpPr>
          <p:cNvPr id="2090" name="Text Box 42"/>
          <p:cNvSpPr txBox="1">
            <a:spLocks noChangeArrowheads="1"/>
          </p:cNvSpPr>
          <p:nvPr/>
        </p:nvSpPr>
        <p:spPr bwMode="auto">
          <a:xfrm>
            <a:off x="6748463" y="3068638"/>
            <a:ext cx="877887" cy="339725"/>
          </a:xfrm>
          <a:prstGeom prst="rect">
            <a:avLst/>
          </a:prstGeom>
          <a:noFill/>
          <a:ln w="9525">
            <a:noFill/>
            <a:miter lim="800000"/>
            <a:headEnd/>
            <a:tailEnd/>
          </a:ln>
        </p:spPr>
        <p:txBody>
          <a:bodyPr lIns="0" tIns="0" rIns="0" bIns="0">
            <a:spAutoFit/>
          </a:bodyPr>
          <a:lstStyle/>
          <a:p>
            <a:pPr algn="l">
              <a:lnSpc>
                <a:spcPct val="60000"/>
              </a:lnSpc>
            </a:pPr>
            <a:r>
              <a:rPr lang="en-US" sz="1400"/>
              <a:t>Jehoahaz</a:t>
            </a:r>
          </a:p>
          <a:p>
            <a:pPr algn="l"/>
            <a:r>
              <a:rPr lang="en-US" sz="1400" i="1"/>
              <a:t>3mos</a:t>
            </a:r>
          </a:p>
        </p:txBody>
      </p:sp>
      <p:sp>
        <p:nvSpPr>
          <p:cNvPr id="2091" name="Text Box 43"/>
          <p:cNvSpPr txBox="1">
            <a:spLocks noChangeArrowheads="1"/>
          </p:cNvSpPr>
          <p:nvPr/>
        </p:nvSpPr>
        <p:spPr bwMode="auto">
          <a:xfrm>
            <a:off x="7353300" y="3622675"/>
            <a:ext cx="877888" cy="339725"/>
          </a:xfrm>
          <a:prstGeom prst="rect">
            <a:avLst/>
          </a:prstGeom>
          <a:noFill/>
          <a:ln w="9525">
            <a:noFill/>
            <a:miter lim="800000"/>
            <a:headEnd/>
            <a:tailEnd/>
          </a:ln>
        </p:spPr>
        <p:txBody>
          <a:bodyPr lIns="0" tIns="0" rIns="0" bIns="0">
            <a:spAutoFit/>
          </a:bodyPr>
          <a:lstStyle/>
          <a:p>
            <a:pPr algn="l">
              <a:lnSpc>
                <a:spcPct val="60000"/>
              </a:lnSpc>
            </a:pPr>
            <a:r>
              <a:rPr lang="en-US" sz="1400"/>
              <a:t>Jehoiachin</a:t>
            </a:r>
          </a:p>
          <a:p>
            <a:pPr algn="l"/>
            <a:r>
              <a:rPr lang="en-US" sz="1400" i="1"/>
              <a:t>3mos</a:t>
            </a:r>
          </a:p>
        </p:txBody>
      </p:sp>
      <p:sp>
        <p:nvSpPr>
          <p:cNvPr id="2092" name="Line 44"/>
          <p:cNvSpPr>
            <a:spLocks noChangeShapeType="1"/>
          </p:cNvSpPr>
          <p:nvPr/>
        </p:nvSpPr>
        <p:spPr bwMode="auto">
          <a:xfrm flipH="1">
            <a:off x="6638925" y="3198813"/>
            <a:ext cx="111125" cy="88900"/>
          </a:xfrm>
          <a:prstGeom prst="line">
            <a:avLst/>
          </a:prstGeom>
          <a:noFill/>
          <a:ln w="9525">
            <a:solidFill>
              <a:schemeClr val="tx1"/>
            </a:solidFill>
            <a:round/>
            <a:headEnd/>
            <a:tailEnd/>
          </a:ln>
        </p:spPr>
        <p:txBody>
          <a:bodyPr/>
          <a:lstStyle/>
          <a:p>
            <a:endParaRPr lang="en-CA"/>
          </a:p>
        </p:txBody>
      </p:sp>
      <p:sp>
        <p:nvSpPr>
          <p:cNvPr id="2093" name="Line 45"/>
          <p:cNvSpPr>
            <a:spLocks noChangeShapeType="1"/>
          </p:cNvSpPr>
          <p:nvPr/>
        </p:nvSpPr>
        <p:spPr bwMode="auto">
          <a:xfrm flipV="1">
            <a:off x="7243763" y="3751263"/>
            <a:ext cx="98425" cy="90487"/>
          </a:xfrm>
          <a:prstGeom prst="line">
            <a:avLst/>
          </a:prstGeom>
          <a:noFill/>
          <a:ln w="9525">
            <a:solidFill>
              <a:schemeClr val="tx1"/>
            </a:solidFill>
            <a:round/>
            <a:headEnd/>
            <a:tailEnd/>
          </a:ln>
        </p:spPr>
        <p:txBody>
          <a:bodyPr/>
          <a:lstStyle/>
          <a:p>
            <a:endParaRPr lang="en-CA"/>
          </a:p>
        </p:txBody>
      </p:sp>
      <p:sp>
        <p:nvSpPr>
          <p:cNvPr id="2073" name="Line 52"/>
          <p:cNvSpPr>
            <a:spLocks noChangeShapeType="1"/>
          </p:cNvSpPr>
          <p:nvPr/>
        </p:nvSpPr>
        <p:spPr bwMode="auto">
          <a:xfrm>
            <a:off x="6546850" y="5165725"/>
            <a:ext cx="0" cy="111125"/>
          </a:xfrm>
          <a:prstGeom prst="line">
            <a:avLst/>
          </a:prstGeom>
          <a:noFill/>
          <a:ln w="12700">
            <a:solidFill>
              <a:schemeClr val="tx1"/>
            </a:solidFill>
            <a:round/>
            <a:headEnd/>
            <a:tailEnd/>
          </a:ln>
        </p:spPr>
        <p:txBody>
          <a:bodyPr/>
          <a:lstStyle/>
          <a:p>
            <a:endParaRPr lang="en-CA"/>
          </a:p>
        </p:txBody>
      </p:sp>
      <p:sp>
        <p:nvSpPr>
          <p:cNvPr id="2074" name="Line 53"/>
          <p:cNvSpPr>
            <a:spLocks noChangeShapeType="1"/>
          </p:cNvSpPr>
          <p:nvPr/>
        </p:nvSpPr>
        <p:spPr bwMode="auto">
          <a:xfrm>
            <a:off x="7096125" y="5165725"/>
            <a:ext cx="0" cy="111125"/>
          </a:xfrm>
          <a:prstGeom prst="line">
            <a:avLst/>
          </a:prstGeom>
          <a:noFill/>
          <a:ln w="12700">
            <a:solidFill>
              <a:schemeClr val="tx1"/>
            </a:solidFill>
            <a:round/>
            <a:headEnd/>
            <a:tailEnd/>
          </a:ln>
        </p:spPr>
        <p:txBody>
          <a:bodyPr/>
          <a:lstStyle/>
          <a:p>
            <a:endParaRPr lang="en-CA"/>
          </a:p>
        </p:txBody>
      </p:sp>
      <p:sp>
        <p:nvSpPr>
          <p:cNvPr id="3" name="Line 54"/>
          <p:cNvSpPr>
            <a:spLocks noChangeShapeType="1"/>
          </p:cNvSpPr>
          <p:nvPr/>
        </p:nvSpPr>
        <p:spPr bwMode="auto">
          <a:xfrm>
            <a:off x="7643813" y="5165725"/>
            <a:ext cx="0" cy="111125"/>
          </a:xfrm>
          <a:prstGeom prst="line">
            <a:avLst/>
          </a:prstGeom>
          <a:noFill/>
          <a:ln w="12700">
            <a:solidFill>
              <a:schemeClr val="tx1"/>
            </a:solidFill>
            <a:round/>
            <a:headEnd/>
            <a:tailEnd/>
          </a:ln>
        </p:spPr>
        <p:txBody>
          <a:bodyPr/>
          <a:lstStyle/>
          <a:p>
            <a:endParaRPr lang="en-CA"/>
          </a:p>
        </p:txBody>
      </p:sp>
      <p:sp>
        <p:nvSpPr>
          <p:cNvPr id="2076" name="Line 55"/>
          <p:cNvSpPr>
            <a:spLocks noChangeShapeType="1"/>
          </p:cNvSpPr>
          <p:nvPr/>
        </p:nvSpPr>
        <p:spPr bwMode="auto">
          <a:xfrm>
            <a:off x="4900613" y="5165725"/>
            <a:ext cx="0" cy="111125"/>
          </a:xfrm>
          <a:prstGeom prst="line">
            <a:avLst/>
          </a:prstGeom>
          <a:noFill/>
          <a:ln w="12700">
            <a:solidFill>
              <a:schemeClr val="tx1"/>
            </a:solidFill>
            <a:round/>
            <a:headEnd/>
            <a:tailEnd/>
          </a:ln>
        </p:spPr>
        <p:txBody>
          <a:bodyPr/>
          <a:lstStyle/>
          <a:p>
            <a:endParaRPr lang="en-CA"/>
          </a:p>
        </p:txBody>
      </p:sp>
      <p:sp>
        <p:nvSpPr>
          <p:cNvPr id="2077" name="Line 56"/>
          <p:cNvSpPr>
            <a:spLocks noChangeShapeType="1"/>
          </p:cNvSpPr>
          <p:nvPr/>
        </p:nvSpPr>
        <p:spPr bwMode="auto">
          <a:xfrm>
            <a:off x="5449888" y="5165725"/>
            <a:ext cx="0" cy="111125"/>
          </a:xfrm>
          <a:prstGeom prst="line">
            <a:avLst/>
          </a:prstGeom>
          <a:noFill/>
          <a:ln w="12700">
            <a:solidFill>
              <a:schemeClr val="tx1"/>
            </a:solidFill>
            <a:round/>
            <a:headEnd/>
            <a:tailEnd/>
          </a:ln>
        </p:spPr>
        <p:txBody>
          <a:bodyPr/>
          <a:lstStyle/>
          <a:p>
            <a:endParaRPr lang="en-CA"/>
          </a:p>
        </p:txBody>
      </p:sp>
      <p:sp>
        <p:nvSpPr>
          <p:cNvPr id="2078" name="Line 57"/>
          <p:cNvSpPr>
            <a:spLocks noChangeShapeType="1"/>
          </p:cNvSpPr>
          <p:nvPr/>
        </p:nvSpPr>
        <p:spPr bwMode="auto">
          <a:xfrm>
            <a:off x="5997575" y="5165725"/>
            <a:ext cx="0" cy="111125"/>
          </a:xfrm>
          <a:prstGeom prst="line">
            <a:avLst/>
          </a:prstGeom>
          <a:noFill/>
          <a:ln w="12700">
            <a:solidFill>
              <a:schemeClr val="tx1"/>
            </a:solidFill>
            <a:round/>
            <a:headEnd/>
            <a:tailEnd/>
          </a:ln>
        </p:spPr>
        <p:txBody>
          <a:bodyPr/>
          <a:lstStyle/>
          <a:p>
            <a:endParaRPr lang="en-CA"/>
          </a:p>
        </p:txBody>
      </p:sp>
      <p:sp>
        <p:nvSpPr>
          <p:cNvPr id="2079" name="Line 58"/>
          <p:cNvSpPr>
            <a:spLocks noChangeShapeType="1"/>
          </p:cNvSpPr>
          <p:nvPr/>
        </p:nvSpPr>
        <p:spPr bwMode="auto">
          <a:xfrm>
            <a:off x="8193088" y="5165725"/>
            <a:ext cx="0" cy="111125"/>
          </a:xfrm>
          <a:prstGeom prst="line">
            <a:avLst/>
          </a:prstGeom>
          <a:noFill/>
          <a:ln w="12700">
            <a:solidFill>
              <a:schemeClr val="tx1"/>
            </a:solidFill>
            <a:round/>
            <a:headEnd/>
            <a:tailEnd/>
          </a:ln>
        </p:spPr>
        <p:txBody>
          <a:bodyPr/>
          <a:lstStyle/>
          <a:p>
            <a:endParaRPr lang="en-CA"/>
          </a:p>
        </p:txBody>
      </p:sp>
      <p:sp>
        <p:nvSpPr>
          <p:cNvPr id="2080" name="Line 60"/>
          <p:cNvSpPr>
            <a:spLocks noChangeShapeType="1"/>
          </p:cNvSpPr>
          <p:nvPr/>
        </p:nvSpPr>
        <p:spPr bwMode="auto">
          <a:xfrm>
            <a:off x="2706688" y="5165725"/>
            <a:ext cx="0" cy="111125"/>
          </a:xfrm>
          <a:prstGeom prst="line">
            <a:avLst/>
          </a:prstGeom>
          <a:noFill/>
          <a:ln w="12700">
            <a:solidFill>
              <a:schemeClr val="tx1"/>
            </a:solidFill>
            <a:round/>
            <a:headEnd/>
            <a:tailEnd/>
          </a:ln>
        </p:spPr>
        <p:txBody>
          <a:bodyPr/>
          <a:lstStyle/>
          <a:p>
            <a:endParaRPr lang="en-CA"/>
          </a:p>
        </p:txBody>
      </p:sp>
      <p:sp>
        <p:nvSpPr>
          <p:cNvPr id="2081" name="Line 61"/>
          <p:cNvSpPr>
            <a:spLocks noChangeShapeType="1"/>
          </p:cNvSpPr>
          <p:nvPr/>
        </p:nvSpPr>
        <p:spPr bwMode="auto">
          <a:xfrm>
            <a:off x="3255963" y="5165725"/>
            <a:ext cx="0" cy="111125"/>
          </a:xfrm>
          <a:prstGeom prst="line">
            <a:avLst/>
          </a:prstGeom>
          <a:noFill/>
          <a:ln w="12700">
            <a:solidFill>
              <a:schemeClr val="tx1"/>
            </a:solidFill>
            <a:round/>
            <a:headEnd/>
            <a:tailEnd/>
          </a:ln>
        </p:spPr>
        <p:txBody>
          <a:bodyPr/>
          <a:lstStyle/>
          <a:p>
            <a:endParaRPr lang="en-CA"/>
          </a:p>
        </p:txBody>
      </p:sp>
      <p:sp>
        <p:nvSpPr>
          <p:cNvPr id="2082" name="Line 62"/>
          <p:cNvSpPr>
            <a:spLocks noChangeShapeType="1"/>
          </p:cNvSpPr>
          <p:nvPr/>
        </p:nvSpPr>
        <p:spPr bwMode="auto">
          <a:xfrm>
            <a:off x="3803650" y="5165725"/>
            <a:ext cx="0" cy="111125"/>
          </a:xfrm>
          <a:prstGeom prst="line">
            <a:avLst/>
          </a:prstGeom>
          <a:noFill/>
          <a:ln w="12700">
            <a:solidFill>
              <a:schemeClr val="tx1"/>
            </a:solidFill>
            <a:round/>
            <a:headEnd/>
            <a:tailEnd/>
          </a:ln>
        </p:spPr>
        <p:txBody>
          <a:bodyPr/>
          <a:lstStyle/>
          <a:p>
            <a:endParaRPr lang="en-CA"/>
          </a:p>
        </p:txBody>
      </p:sp>
      <p:sp>
        <p:nvSpPr>
          <p:cNvPr id="2083" name="Line 63"/>
          <p:cNvSpPr>
            <a:spLocks noChangeShapeType="1"/>
          </p:cNvSpPr>
          <p:nvPr/>
        </p:nvSpPr>
        <p:spPr bwMode="auto">
          <a:xfrm>
            <a:off x="1060450" y="5165725"/>
            <a:ext cx="0" cy="111125"/>
          </a:xfrm>
          <a:prstGeom prst="line">
            <a:avLst/>
          </a:prstGeom>
          <a:noFill/>
          <a:ln w="12700">
            <a:solidFill>
              <a:schemeClr val="tx1"/>
            </a:solidFill>
            <a:round/>
            <a:headEnd/>
            <a:tailEnd/>
          </a:ln>
        </p:spPr>
        <p:txBody>
          <a:bodyPr/>
          <a:lstStyle/>
          <a:p>
            <a:endParaRPr lang="en-CA"/>
          </a:p>
        </p:txBody>
      </p:sp>
      <p:sp>
        <p:nvSpPr>
          <p:cNvPr id="4" name="Line 64"/>
          <p:cNvSpPr>
            <a:spLocks noChangeShapeType="1"/>
          </p:cNvSpPr>
          <p:nvPr/>
        </p:nvSpPr>
        <p:spPr bwMode="auto">
          <a:xfrm>
            <a:off x="1609725" y="5165725"/>
            <a:ext cx="0" cy="111125"/>
          </a:xfrm>
          <a:prstGeom prst="line">
            <a:avLst/>
          </a:prstGeom>
          <a:noFill/>
          <a:ln w="12700">
            <a:solidFill>
              <a:schemeClr val="tx1"/>
            </a:solidFill>
            <a:round/>
            <a:headEnd/>
            <a:tailEnd/>
          </a:ln>
        </p:spPr>
        <p:txBody>
          <a:bodyPr/>
          <a:lstStyle/>
          <a:p>
            <a:endParaRPr lang="en-CA"/>
          </a:p>
        </p:txBody>
      </p:sp>
      <p:sp>
        <p:nvSpPr>
          <p:cNvPr id="5" name="Line 65"/>
          <p:cNvSpPr>
            <a:spLocks noChangeShapeType="1"/>
          </p:cNvSpPr>
          <p:nvPr/>
        </p:nvSpPr>
        <p:spPr bwMode="auto">
          <a:xfrm>
            <a:off x="2157413" y="5165725"/>
            <a:ext cx="0" cy="111125"/>
          </a:xfrm>
          <a:prstGeom prst="line">
            <a:avLst/>
          </a:prstGeom>
          <a:noFill/>
          <a:ln w="12700">
            <a:solidFill>
              <a:schemeClr val="tx1"/>
            </a:solidFill>
            <a:round/>
            <a:headEnd/>
            <a:tailEnd/>
          </a:ln>
        </p:spPr>
        <p:txBody>
          <a:bodyPr/>
          <a:lstStyle/>
          <a:p>
            <a:endParaRPr lang="en-CA"/>
          </a:p>
        </p:txBody>
      </p:sp>
      <p:sp>
        <p:nvSpPr>
          <p:cNvPr id="6" name="Line 66"/>
          <p:cNvSpPr>
            <a:spLocks noChangeShapeType="1"/>
          </p:cNvSpPr>
          <p:nvPr/>
        </p:nvSpPr>
        <p:spPr bwMode="auto">
          <a:xfrm>
            <a:off x="4352925" y="5165725"/>
            <a:ext cx="0" cy="111125"/>
          </a:xfrm>
          <a:prstGeom prst="line">
            <a:avLst/>
          </a:prstGeom>
          <a:noFill/>
          <a:ln w="12700">
            <a:solidFill>
              <a:schemeClr val="tx1"/>
            </a:solidFill>
            <a:round/>
            <a:headEnd/>
            <a:tailEnd/>
          </a:ln>
        </p:spPr>
        <p:txBody>
          <a:bodyPr/>
          <a:lstStyle/>
          <a:p>
            <a:endParaRPr lang="en-CA"/>
          </a:p>
        </p:txBody>
      </p:sp>
      <p:sp>
        <p:nvSpPr>
          <p:cNvPr id="7" name="Line 67"/>
          <p:cNvSpPr>
            <a:spLocks noChangeShapeType="1"/>
          </p:cNvSpPr>
          <p:nvPr/>
        </p:nvSpPr>
        <p:spPr bwMode="auto">
          <a:xfrm>
            <a:off x="512763" y="5165725"/>
            <a:ext cx="0" cy="111125"/>
          </a:xfrm>
          <a:prstGeom prst="line">
            <a:avLst/>
          </a:prstGeom>
          <a:noFill/>
          <a:ln w="12700">
            <a:solidFill>
              <a:schemeClr val="tx1"/>
            </a:solidFill>
            <a:round/>
            <a:headEnd/>
            <a:tailEnd/>
          </a:ln>
        </p:spPr>
        <p:txBody>
          <a:bodyPr/>
          <a:lstStyle/>
          <a:p>
            <a:endParaRPr lang="en-CA"/>
          </a:p>
        </p:txBody>
      </p:sp>
      <p:sp>
        <p:nvSpPr>
          <p:cNvPr id="2055" name="Rectangle 7"/>
          <p:cNvSpPr>
            <a:spLocks noChangeArrowheads="1"/>
          </p:cNvSpPr>
          <p:nvPr/>
        </p:nvSpPr>
        <p:spPr bwMode="auto">
          <a:xfrm>
            <a:off x="3582988" y="2625725"/>
            <a:ext cx="1317625" cy="366713"/>
          </a:xfrm>
          <a:prstGeom prst="rect">
            <a:avLst/>
          </a:prstGeom>
          <a:solidFill>
            <a:srgbClr val="FF0000"/>
          </a:solidFill>
          <a:ln w="19050">
            <a:solidFill>
              <a:schemeClr val="tx1"/>
            </a:solidFill>
            <a:miter lim="800000"/>
            <a:headEnd/>
            <a:tailEnd/>
          </a:ln>
        </p:spPr>
        <p:txBody>
          <a:bodyPr wrap="none" anchor="ctr"/>
          <a:lstStyle/>
          <a:p>
            <a:endParaRPr lang="en-US"/>
          </a:p>
        </p:txBody>
      </p:sp>
      <p:sp>
        <p:nvSpPr>
          <p:cNvPr id="2068" name="Text Box 20"/>
          <p:cNvSpPr txBox="1">
            <a:spLocks noChangeArrowheads="1"/>
          </p:cNvSpPr>
          <p:nvPr/>
        </p:nvSpPr>
        <p:spPr bwMode="auto">
          <a:xfrm>
            <a:off x="3582988" y="2973388"/>
            <a:ext cx="547687" cy="425450"/>
          </a:xfrm>
          <a:prstGeom prst="rect">
            <a:avLst/>
          </a:prstGeom>
          <a:noFill/>
          <a:ln w="9525">
            <a:noFill/>
            <a:miter lim="800000"/>
            <a:headEnd/>
            <a:tailEnd/>
          </a:ln>
        </p:spPr>
        <p:txBody>
          <a:bodyPr lIns="0" tIns="0" rIns="0" bIns="0">
            <a:spAutoFit/>
          </a:bodyPr>
          <a:lstStyle/>
          <a:p>
            <a:pPr algn="l"/>
            <a:r>
              <a:rPr lang="en-US" sz="1400"/>
              <a:t>Amon</a:t>
            </a:r>
          </a:p>
          <a:p>
            <a:pPr algn="l"/>
            <a:r>
              <a:rPr lang="en-US" sz="1400" i="1"/>
              <a:t>2yrs</a:t>
            </a:r>
          </a:p>
        </p:txBody>
      </p:sp>
      <p:sp>
        <p:nvSpPr>
          <p:cNvPr id="8" name="Text Box 26"/>
          <p:cNvSpPr txBox="1">
            <a:spLocks noChangeArrowheads="1"/>
          </p:cNvSpPr>
          <p:nvPr/>
        </p:nvSpPr>
        <p:spPr bwMode="auto">
          <a:xfrm>
            <a:off x="4845050" y="2406650"/>
            <a:ext cx="196850" cy="212725"/>
          </a:xfrm>
          <a:prstGeom prst="rect">
            <a:avLst/>
          </a:prstGeom>
          <a:noFill/>
          <a:ln w="9525">
            <a:noFill/>
            <a:miter lim="800000"/>
            <a:headEnd/>
            <a:tailEnd/>
          </a:ln>
        </p:spPr>
        <p:txBody>
          <a:bodyPr wrap="none" lIns="0" tIns="0" rIns="0" bIns="0">
            <a:spAutoFit/>
          </a:bodyPr>
          <a:lstStyle/>
          <a:p>
            <a:pPr algn="l"/>
            <a:r>
              <a:rPr lang="en-US" sz="1400"/>
              <a:t>24</a:t>
            </a:r>
          </a:p>
        </p:txBody>
      </p:sp>
      <p:sp>
        <p:nvSpPr>
          <p:cNvPr id="9" name="Text Box 34"/>
          <p:cNvSpPr txBox="1">
            <a:spLocks noChangeArrowheads="1"/>
          </p:cNvSpPr>
          <p:nvPr/>
        </p:nvSpPr>
        <p:spPr bwMode="auto">
          <a:xfrm>
            <a:off x="4351338" y="2790825"/>
            <a:ext cx="196850" cy="212725"/>
          </a:xfrm>
          <a:prstGeom prst="rect">
            <a:avLst/>
          </a:prstGeom>
          <a:noFill/>
          <a:ln w="9525">
            <a:noFill/>
            <a:miter lim="800000"/>
            <a:headEnd/>
            <a:tailEnd/>
          </a:ln>
        </p:spPr>
        <p:txBody>
          <a:bodyPr wrap="none" lIns="0" tIns="0" rIns="0" bIns="0">
            <a:spAutoFit/>
          </a:bodyPr>
          <a:lstStyle/>
          <a:p>
            <a:pPr algn="l"/>
            <a:r>
              <a:rPr lang="en-US" sz="1400">
                <a:solidFill>
                  <a:schemeClr val="bg1"/>
                </a:solidFill>
              </a:rPr>
              <a:t>16</a:t>
            </a:r>
          </a:p>
        </p:txBody>
      </p:sp>
      <p:sp>
        <p:nvSpPr>
          <p:cNvPr id="10" name="Text Box 35"/>
          <p:cNvSpPr txBox="1">
            <a:spLocks noChangeArrowheads="1"/>
          </p:cNvSpPr>
          <p:nvPr/>
        </p:nvSpPr>
        <p:spPr bwMode="auto">
          <a:xfrm>
            <a:off x="4670425" y="2703513"/>
            <a:ext cx="196850" cy="212725"/>
          </a:xfrm>
          <a:prstGeom prst="rect">
            <a:avLst/>
          </a:prstGeom>
          <a:noFill/>
          <a:ln w="9525">
            <a:noFill/>
            <a:miter lim="800000"/>
            <a:headEnd/>
            <a:tailEnd/>
          </a:ln>
        </p:spPr>
        <p:txBody>
          <a:bodyPr wrap="none" lIns="0" tIns="0" rIns="0" bIns="0">
            <a:spAutoFit/>
          </a:bodyPr>
          <a:lstStyle/>
          <a:p>
            <a:pPr algn="l"/>
            <a:r>
              <a:rPr lang="en-US" sz="1400">
                <a:solidFill>
                  <a:schemeClr val="bg1"/>
                </a:solidFill>
              </a:rPr>
              <a:t>22</a:t>
            </a:r>
          </a:p>
        </p:txBody>
      </p:sp>
      <p:sp>
        <p:nvSpPr>
          <p:cNvPr id="2057" name="Text Box 9"/>
          <p:cNvSpPr txBox="1">
            <a:spLocks noChangeArrowheads="1"/>
          </p:cNvSpPr>
          <p:nvPr/>
        </p:nvSpPr>
        <p:spPr bwMode="auto">
          <a:xfrm>
            <a:off x="1114425" y="2698750"/>
            <a:ext cx="877888" cy="425450"/>
          </a:xfrm>
          <a:prstGeom prst="rect">
            <a:avLst/>
          </a:prstGeom>
          <a:noFill/>
          <a:ln w="9525">
            <a:noFill/>
            <a:miter lim="800000"/>
            <a:headEnd/>
            <a:tailEnd/>
          </a:ln>
        </p:spPr>
        <p:txBody>
          <a:bodyPr lIns="0" tIns="0" rIns="0" bIns="0">
            <a:spAutoFit/>
          </a:bodyPr>
          <a:lstStyle/>
          <a:p>
            <a:pPr algn="l"/>
            <a:r>
              <a:rPr lang="en-US" sz="1400"/>
              <a:t>Manasseh</a:t>
            </a:r>
          </a:p>
          <a:p>
            <a:pPr algn="l"/>
            <a:r>
              <a:rPr lang="en-US" sz="1400" i="1"/>
              <a:t>55yrs</a:t>
            </a:r>
          </a:p>
        </p:txBody>
      </p:sp>
      <p:sp>
        <p:nvSpPr>
          <p:cNvPr id="11" name="Text Box 25"/>
          <p:cNvSpPr txBox="1">
            <a:spLocks noChangeArrowheads="1"/>
          </p:cNvSpPr>
          <p:nvPr/>
        </p:nvSpPr>
        <p:spPr bwMode="auto">
          <a:xfrm>
            <a:off x="4679950" y="2132013"/>
            <a:ext cx="196850" cy="212725"/>
          </a:xfrm>
          <a:prstGeom prst="rect">
            <a:avLst/>
          </a:prstGeom>
          <a:noFill/>
          <a:ln w="9525">
            <a:noFill/>
            <a:miter lim="800000"/>
            <a:headEnd/>
            <a:tailEnd/>
          </a:ln>
        </p:spPr>
        <p:txBody>
          <a:bodyPr wrap="none" lIns="0" tIns="0" rIns="0" bIns="0">
            <a:spAutoFit/>
          </a:bodyPr>
          <a:lstStyle/>
          <a:p>
            <a:pPr algn="l"/>
            <a:r>
              <a:rPr lang="en-US" sz="1400"/>
              <a:t>67</a:t>
            </a:r>
          </a:p>
        </p:txBody>
      </p:sp>
      <p:grpSp>
        <p:nvGrpSpPr>
          <p:cNvPr id="2" name="Group 93"/>
          <p:cNvGrpSpPr>
            <a:grpSpLocks/>
          </p:cNvGrpSpPr>
          <p:nvPr/>
        </p:nvGrpSpPr>
        <p:grpSpPr bwMode="auto">
          <a:xfrm>
            <a:off x="1114425" y="2351088"/>
            <a:ext cx="3675063" cy="366712"/>
            <a:chOff x="702" y="1481"/>
            <a:chExt cx="2315" cy="231"/>
          </a:xfrm>
        </p:grpSpPr>
        <p:sp>
          <p:nvSpPr>
            <p:cNvPr id="2118" name="Rectangle 5"/>
            <p:cNvSpPr>
              <a:spLocks noChangeArrowheads="1"/>
            </p:cNvSpPr>
            <p:nvPr/>
          </p:nvSpPr>
          <p:spPr bwMode="auto">
            <a:xfrm>
              <a:off x="702" y="1481"/>
              <a:ext cx="2315" cy="231"/>
            </a:xfrm>
            <a:prstGeom prst="rect">
              <a:avLst/>
            </a:prstGeom>
            <a:solidFill>
              <a:srgbClr val="FF0000"/>
            </a:solidFill>
            <a:ln w="19050">
              <a:solidFill>
                <a:schemeClr val="tx1"/>
              </a:solidFill>
              <a:miter lim="800000"/>
              <a:headEnd/>
              <a:tailEnd/>
            </a:ln>
          </p:spPr>
          <p:txBody>
            <a:bodyPr wrap="none" anchor="ctr"/>
            <a:lstStyle/>
            <a:p>
              <a:endParaRPr lang="en-US"/>
            </a:p>
          </p:txBody>
        </p:sp>
        <p:sp>
          <p:nvSpPr>
            <p:cNvPr id="2119" name="Rectangle 29"/>
            <p:cNvSpPr>
              <a:spLocks noChangeArrowheads="1"/>
            </p:cNvSpPr>
            <p:nvPr/>
          </p:nvSpPr>
          <p:spPr bwMode="auto">
            <a:xfrm>
              <a:off x="2527" y="1488"/>
              <a:ext cx="486" cy="216"/>
            </a:xfrm>
            <a:prstGeom prst="rect">
              <a:avLst/>
            </a:prstGeom>
            <a:gradFill rotWithShape="1">
              <a:gsLst>
                <a:gs pos="0">
                  <a:srgbClr val="FF0000"/>
                </a:gs>
                <a:gs pos="100000">
                  <a:srgbClr val="3366FF"/>
                </a:gs>
              </a:gsLst>
              <a:lin ang="0" scaled="1"/>
            </a:gradFill>
            <a:ln w="19050">
              <a:noFill/>
              <a:miter lim="800000"/>
              <a:headEnd/>
              <a:tailEnd/>
            </a:ln>
          </p:spPr>
          <p:txBody>
            <a:bodyPr wrap="none" anchor="ctr"/>
            <a:lstStyle/>
            <a:p>
              <a:endParaRPr lang="en-US"/>
            </a:p>
          </p:txBody>
        </p:sp>
      </p:grpSp>
      <p:sp>
        <p:nvSpPr>
          <p:cNvPr id="12" name="Text Box 33"/>
          <p:cNvSpPr txBox="1">
            <a:spLocks noChangeArrowheads="1"/>
          </p:cNvSpPr>
          <p:nvPr/>
        </p:nvSpPr>
        <p:spPr bwMode="auto">
          <a:xfrm>
            <a:off x="3473450" y="2516188"/>
            <a:ext cx="196850" cy="212725"/>
          </a:xfrm>
          <a:prstGeom prst="rect">
            <a:avLst/>
          </a:prstGeom>
          <a:noFill/>
          <a:ln w="9525">
            <a:noFill/>
            <a:miter lim="800000"/>
            <a:headEnd/>
            <a:tailEnd/>
          </a:ln>
        </p:spPr>
        <p:txBody>
          <a:bodyPr wrap="none" lIns="0" tIns="0" rIns="0" bIns="0">
            <a:spAutoFit/>
          </a:bodyPr>
          <a:lstStyle/>
          <a:p>
            <a:pPr algn="l"/>
            <a:r>
              <a:rPr lang="en-US" sz="1400">
                <a:solidFill>
                  <a:schemeClr val="bg1"/>
                </a:solidFill>
              </a:rPr>
              <a:t>45</a:t>
            </a:r>
          </a:p>
        </p:txBody>
      </p:sp>
      <p:sp>
        <p:nvSpPr>
          <p:cNvPr id="2054" name="Text Box 6"/>
          <p:cNvSpPr txBox="1">
            <a:spLocks noChangeArrowheads="1"/>
          </p:cNvSpPr>
          <p:nvPr/>
        </p:nvSpPr>
        <p:spPr bwMode="auto">
          <a:xfrm>
            <a:off x="117475" y="2424113"/>
            <a:ext cx="822325" cy="425450"/>
          </a:xfrm>
          <a:prstGeom prst="rect">
            <a:avLst/>
          </a:prstGeom>
          <a:noFill/>
          <a:ln w="9525">
            <a:noFill/>
            <a:miter lim="800000"/>
            <a:headEnd/>
            <a:tailEnd/>
          </a:ln>
        </p:spPr>
        <p:txBody>
          <a:bodyPr lIns="0" tIns="0" rIns="0" bIns="0">
            <a:spAutoFit/>
          </a:bodyPr>
          <a:lstStyle/>
          <a:p>
            <a:pPr algn="l"/>
            <a:r>
              <a:rPr lang="en-US" sz="1400"/>
              <a:t>Hezekiah</a:t>
            </a:r>
          </a:p>
          <a:p>
            <a:pPr algn="l"/>
            <a:r>
              <a:rPr lang="en-US" sz="1400" i="1"/>
              <a:t>29yrs</a:t>
            </a:r>
          </a:p>
        </p:txBody>
      </p:sp>
      <p:sp>
        <p:nvSpPr>
          <p:cNvPr id="2056" name="Rectangle 8"/>
          <p:cNvSpPr>
            <a:spLocks noChangeArrowheads="1"/>
          </p:cNvSpPr>
          <p:nvPr/>
        </p:nvSpPr>
        <p:spPr bwMode="auto">
          <a:xfrm>
            <a:off x="0" y="2076450"/>
            <a:ext cx="1773238" cy="366713"/>
          </a:xfrm>
          <a:prstGeom prst="rect">
            <a:avLst/>
          </a:prstGeom>
          <a:solidFill>
            <a:srgbClr val="3366FF"/>
          </a:solidFill>
          <a:ln w="19050">
            <a:solidFill>
              <a:schemeClr val="tx1"/>
            </a:solidFill>
            <a:miter lim="800000"/>
            <a:headEnd/>
            <a:tailEnd/>
          </a:ln>
        </p:spPr>
        <p:txBody>
          <a:bodyPr wrap="none" anchor="ctr"/>
          <a:lstStyle/>
          <a:p>
            <a:endParaRPr lang="en-US"/>
          </a:p>
        </p:txBody>
      </p:sp>
      <p:sp>
        <p:nvSpPr>
          <p:cNvPr id="2072" name="Text Box 24"/>
          <p:cNvSpPr txBox="1">
            <a:spLocks noChangeArrowheads="1"/>
          </p:cNvSpPr>
          <p:nvPr/>
        </p:nvSpPr>
        <p:spPr bwMode="auto">
          <a:xfrm>
            <a:off x="1662113" y="1866900"/>
            <a:ext cx="196850" cy="212725"/>
          </a:xfrm>
          <a:prstGeom prst="rect">
            <a:avLst/>
          </a:prstGeom>
          <a:noFill/>
          <a:ln w="9525">
            <a:noFill/>
            <a:miter lim="800000"/>
            <a:headEnd/>
            <a:tailEnd/>
          </a:ln>
        </p:spPr>
        <p:txBody>
          <a:bodyPr wrap="none" lIns="0" tIns="0" rIns="0" bIns="0">
            <a:spAutoFit/>
          </a:bodyPr>
          <a:lstStyle/>
          <a:p>
            <a:pPr algn="l"/>
            <a:r>
              <a:rPr lang="en-US" sz="1400"/>
              <a:t>54</a:t>
            </a:r>
          </a:p>
        </p:txBody>
      </p:sp>
      <p:sp>
        <p:nvSpPr>
          <p:cNvPr id="13" name="Text Box 32"/>
          <p:cNvSpPr txBox="1">
            <a:spLocks noChangeArrowheads="1"/>
          </p:cNvSpPr>
          <p:nvPr/>
        </p:nvSpPr>
        <p:spPr bwMode="auto">
          <a:xfrm>
            <a:off x="1004888" y="2236788"/>
            <a:ext cx="196850" cy="212725"/>
          </a:xfrm>
          <a:prstGeom prst="rect">
            <a:avLst/>
          </a:prstGeom>
          <a:noFill/>
          <a:ln w="9525">
            <a:noFill/>
            <a:miter lim="800000"/>
            <a:headEnd/>
            <a:tailEnd/>
          </a:ln>
        </p:spPr>
        <p:txBody>
          <a:bodyPr wrap="none" lIns="0" tIns="0" rIns="0" bIns="0">
            <a:spAutoFit/>
          </a:bodyPr>
          <a:lstStyle/>
          <a:p>
            <a:pPr algn="l"/>
            <a:r>
              <a:rPr lang="en-US" sz="1400">
                <a:solidFill>
                  <a:schemeClr val="bg1"/>
                </a:solidFill>
              </a:rPr>
              <a:t>42</a:t>
            </a:r>
          </a:p>
        </p:txBody>
      </p:sp>
      <p:sp>
        <p:nvSpPr>
          <p:cNvPr id="2101" name="Text Box 75"/>
          <p:cNvSpPr txBox="1">
            <a:spLocks noChangeArrowheads="1"/>
          </p:cNvSpPr>
          <p:nvPr/>
        </p:nvSpPr>
        <p:spPr bwMode="auto">
          <a:xfrm>
            <a:off x="6424613" y="5311775"/>
            <a:ext cx="252412" cy="182563"/>
          </a:xfrm>
          <a:prstGeom prst="rect">
            <a:avLst/>
          </a:prstGeom>
          <a:noFill/>
          <a:ln w="9525">
            <a:noFill/>
            <a:miter lim="800000"/>
            <a:headEnd/>
            <a:tailEnd/>
          </a:ln>
        </p:spPr>
        <p:txBody>
          <a:bodyPr wrap="none" lIns="0" tIns="0" rIns="0" bIns="0">
            <a:spAutoFit/>
          </a:bodyPr>
          <a:lstStyle/>
          <a:p>
            <a:pPr algn="l"/>
            <a:r>
              <a:rPr lang="en-US"/>
              <a:t>610</a:t>
            </a:r>
          </a:p>
        </p:txBody>
      </p:sp>
      <p:sp>
        <p:nvSpPr>
          <p:cNvPr id="2102" name="Text Box 76"/>
          <p:cNvSpPr txBox="1">
            <a:spLocks noChangeArrowheads="1"/>
          </p:cNvSpPr>
          <p:nvPr/>
        </p:nvSpPr>
        <p:spPr bwMode="auto">
          <a:xfrm>
            <a:off x="6973888" y="5311775"/>
            <a:ext cx="252412" cy="182563"/>
          </a:xfrm>
          <a:prstGeom prst="rect">
            <a:avLst/>
          </a:prstGeom>
          <a:noFill/>
          <a:ln w="9525">
            <a:noFill/>
            <a:miter lim="800000"/>
            <a:headEnd/>
            <a:tailEnd/>
          </a:ln>
        </p:spPr>
        <p:txBody>
          <a:bodyPr wrap="none" lIns="0" tIns="0" rIns="0" bIns="0">
            <a:spAutoFit/>
          </a:bodyPr>
          <a:lstStyle/>
          <a:p>
            <a:pPr algn="l"/>
            <a:r>
              <a:rPr lang="en-US"/>
              <a:t>600</a:t>
            </a:r>
          </a:p>
        </p:txBody>
      </p:sp>
      <p:sp>
        <p:nvSpPr>
          <p:cNvPr id="2103" name="Text Box 77"/>
          <p:cNvSpPr txBox="1">
            <a:spLocks noChangeArrowheads="1"/>
          </p:cNvSpPr>
          <p:nvPr/>
        </p:nvSpPr>
        <p:spPr bwMode="auto">
          <a:xfrm>
            <a:off x="7521575" y="5311775"/>
            <a:ext cx="252413" cy="182563"/>
          </a:xfrm>
          <a:prstGeom prst="rect">
            <a:avLst/>
          </a:prstGeom>
          <a:noFill/>
          <a:ln w="9525">
            <a:noFill/>
            <a:miter lim="800000"/>
            <a:headEnd/>
            <a:tailEnd/>
          </a:ln>
        </p:spPr>
        <p:txBody>
          <a:bodyPr wrap="none" lIns="0" tIns="0" rIns="0" bIns="0">
            <a:spAutoFit/>
          </a:bodyPr>
          <a:lstStyle/>
          <a:p>
            <a:pPr algn="l"/>
            <a:r>
              <a:rPr lang="en-US"/>
              <a:t>590</a:t>
            </a:r>
          </a:p>
        </p:txBody>
      </p:sp>
      <p:sp>
        <p:nvSpPr>
          <p:cNvPr id="2104" name="Text Box 78"/>
          <p:cNvSpPr txBox="1">
            <a:spLocks noChangeArrowheads="1"/>
          </p:cNvSpPr>
          <p:nvPr/>
        </p:nvSpPr>
        <p:spPr bwMode="auto">
          <a:xfrm>
            <a:off x="8070850" y="5311775"/>
            <a:ext cx="506413" cy="182563"/>
          </a:xfrm>
          <a:prstGeom prst="rect">
            <a:avLst/>
          </a:prstGeom>
          <a:noFill/>
          <a:ln w="9525">
            <a:noFill/>
            <a:miter lim="800000"/>
            <a:headEnd/>
            <a:tailEnd/>
          </a:ln>
        </p:spPr>
        <p:txBody>
          <a:bodyPr wrap="none" lIns="0" tIns="0" rIns="0" bIns="0">
            <a:spAutoFit/>
          </a:bodyPr>
          <a:lstStyle/>
          <a:p>
            <a:pPr algn="l"/>
            <a:r>
              <a:rPr lang="en-US"/>
              <a:t>580 BC</a:t>
            </a:r>
          </a:p>
        </p:txBody>
      </p:sp>
      <p:sp>
        <p:nvSpPr>
          <p:cNvPr id="2105" name="Text Box 79"/>
          <p:cNvSpPr txBox="1">
            <a:spLocks noChangeArrowheads="1"/>
          </p:cNvSpPr>
          <p:nvPr/>
        </p:nvSpPr>
        <p:spPr bwMode="auto">
          <a:xfrm>
            <a:off x="5327650" y="5311775"/>
            <a:ext cx="252413" cy="182563"/>
          </a:xfrm>
          <a:prstGeom prst="rect">
            <a:avLst/>
          </a:prstGeom>
          <a:noFill/>
          <a:ln w="9525">
            <a:noFill/>
            <a:miter lim="800000"/>
            <a:headEnd/>
            <a:tailEnd/>
          </a:ln>
        </p:spPr>
        <p:txBody>
          <a:bodyPr wrap="none" lIns="0" tIns="0" rIns="0" bIns="0">
            <a:spAutoFit/>
          </a:bodyPr>
          <a:lstStyle/>
          <a:p>
            <a:pPr algn="l"/>
            <a:r>
              <a:rPr lang="en-US"/>
              <a:t>630</a:t>
            </a:r>
          </a:p>
        </p:txBody>
      </p:sp>
      <p:sp>
        <p:nvSpPr>
          <p:cNvPr id="2106" name="Text Box 80"/>
          <p:cNvSpPr txBox="1">
            <a:spLocks noChangeArrowheads="1"/>
          </p:cNvSpPr>
          <p:nvPr/>
        </p:nvSpPr>
        <p:spPr bwMode="auto">
          <a:xfrm>
            <a:off x="5876925" y="5311775"/>
            <a:ext cx="252413" cy="182563"/>
          </a:xfrm>
          <a:prstGeom prst="rect">
            <a:avLst/>
          </a:prstGeom>
          <a:noFill/>
          <a:ln w="9525">
            <a:noFill/>
            <a:miter lim="800000"/>
            <a:headEnd/>
            <a:tailEnd/>
          </a:ln>
        </p:spPr>
        <p:txBody>
          <a:bodyPr wrap="none" lIns="0" tIns="0" rIns="0" bIns="0">
            <a:spAutoFit/>
          </a:bodyPr>
          <a:lstStyle/>
          <a:p>
            <a:pPr algn="l"/>
            <a:r>
              <a:rPr lang="en-US"/>
              <a:t>620</a:t>
            </a:r>
          </a:p>
        </p:txBody>
      </p:sp>
      <p:sp>
        <p:nvSpPr>
          <p:cNvPr id="2107" name="Text Box 81"/>
          <p:cNvSpPr txBox="1">
            <a:spLocks noChangeArrowheads="1"/>
          </p:cNvSpPr>
          <p:nvPr/>
        </p:nvSpPr>
        <p:spPr bwMode="auto">
          <a:xfrm>
            <a:off x="4229100" y="5311775"/>
            <a:ext cx="252413" cy="182563"/>
          </a:xfrm>
          <a:prstGeom prst="rect">
            <a:avLst/>
          </a:prstGeom>
          <a:noFill/>
          <a:ln w="9525">
            <a:noFill/>
            <a:miter lim="800000"/>
            <a:headEnd/>
            <a:tailEnd/>
          </a:ln>
        </p:spPr>
        <p:txBody>
          <a:bodyPr wrap="none" lIns="0" tIns="0" rIns="0" bIns="0">
            <a:spAutoFit/>
          </a:bodyPr>
          <a:lstStyle/>
          <a:p>
            <a:pPr algn="l"/>
            <a:r>
              <a:rPr lang="en-US"/>
              <a:t>650</a:t>
            </a:r>
          </a:p>
        </p:txBody>
      </p:sp>
      <p:sp>
        <p:nvSpPr>
          <p:cNvPr id="2108" name="Text Box 82"/>
          <p:cNvSpPr txBox="1">
            <a:spLocks noChangeArrowheads="1"/>
          </p:cNvSpPr>
          <p:nvPr/>
        </p:nvSpPr>
        <p:spPr bwMode="auto">
          <a:xfrm>
            <a:off x="4778375" y="5311775"/>
            <a:ext cx="252413" cy="182563"/>
          </a:xfrm>
          <a:prstGeom prst="rect">
            <a:avLst/>
          </a:prstGeom>
          <a:noFill/>
          <a:ln w="9525">
            <a:noFill/>
            <a:miter lim="800000"/>
            <a:headEnd/>
            <a:tailEnd/>
          </a:ln>
        </p:spPr>
        <p:txBody>
          <a:bodyPr wrap="none" lIns="0" tIns="0" rIns="0" bIns="0">
            <a:spAutoFit/>
          </a:bodyPr>
          <a:lstStyle/>
          <a:p>
            <a:pPr algn="l"/>
            <a:r>
              <a:rPr lang="en-US"/>
              <a:t>640</a:t>
            </a:r>
          </a:p>
        </p:txBody>
      </p:sp>
      <p:sp>
        <p:nvSpPr>
          <p:cNvPr id="2109" name="Text Box 83"/>
          <p:cNvSpPr txBox="1">
            <a:spLocks noChangeArrowheads="1"/>
          </p:cNvSpPr>
          <p:nvPr/>
        </p:nvSpPr>
        <p:spPr bwMode="auto">
          <a:xfrm>
            <a:off x="3132138" y="5311775"/>
            <a:ext cx="252412" cy="182563"/>
          </a:xfrm>
          <a:prstGeom prst="rect">
            <a:avLst/>
          </a:prstGeom>
          <a:noFill/>
          <a:ln w="9525">
            <a:noFill/>
            <a:miter lim="800000"/>
            <a:headEnd/>
            <a:tailEnd/>
          </a:ln>
        </p:spPr>
        <p:txBody>
          <a:bodyPr wrap="none" lIns="0" tIns="0" rIns="0" bIns="0">
            <a:spAutoFit/>
          </a:bodyPr>
          <a:lstStyle/>
          <a:p>
            <a:pPr algn="l"/>
            <a:r>
              <a:rPr lang="en-US"/>
              <a:t>670</a:t>
            </a:r>
          </a:p>
        </p:txBody>
      </p:sp>
      <p:sp>
        <p:nvSpPr>
          <p:cNvPr id="2110" name="Text Box 84"/>
          <p:cNvSpPr txBox="1">
            <a:spLocks noChangeArrowheads="1"/>
          </p:cNvSpPr>
          <p:nvPr/>
        </p:nvSpPr>
        <p:spPr bwMode="auto">
          <a:xfrm>
            <a:off x="3681413" y="5311775"/>
            <a:ext cx="252412" cy="182563"/>
          </a:xfrm>
          <a:prstGeom prst="rect">
            <a:avLst/>
          </a:prstGeom>
          <a:noFill/>
          <a:ln w="9525">
            <a:noFill/>
            <a:miter lim="800000"/>
            <a:headEnd/>
            <a:tailEnd/>
          </a:ln>
        </p:spPr>
        <p:txBody>
          <a:bodyPr wrap="none" lIns="0" tIns="0" rIns="0" bIns="0">
            <a:spAutoFit/>
          </a:bodyPr>
          <a:lstStyle/>
          <a:p>
            <a:pPr algn="l"/>
            <a:r>
              <a:rPr lang="en-US"/>
              <a:t>660</a:t>
            </a:r>
          </a:p>
        </p:txBody>
      </p:sp>
      <p:sp>
        <p:nvSpPr>
          <p:cNvPr id="2111" name="Text Box 85"/>
          <p:cNvSpPr txBox="1">
            <a:spLocks noChangeArrowheads="1"/>
          </p:cNvSpPr>
          <p:nvPr/>
        </p:nvSpPr>
        <p:spPr bwMode="auto">
          <a:xfrm>
            <a:off x="2035175" y="5311775"/>
            <a:ext cx="252413" cy="182563"/>
          </a:xfrm>
          <a:prstGeom prst="rect">
            <a:avLst/>
          </a:prstGeom>
          <a:noFill/>
          <a:ln w="9525">
            <a:noFill/>
            <a:miter lim="800000"/>
            <a:headEnd/>
            <a:tailEnd/>
          </a:ln>
        </p:spPr>
        <p:txBody>
          <a:bodyPr wrap="none" lIns="0" tIns="0" rIns="0" bIns="0">
            <a:spAutoFit/>
          </a:bodyPr>
          <a:lstStyle/>
          <a:p>
            <a:pPr algn="l"/>
            <a:r>
              <a:rPr lang="en-US"/>
              <a:t>690</a:t>
            </a:r>
          </a:p>
        </p:txBody>
      </p:sp>
      <p:sp>
        <p:nvSpPr>
          <p:cNvPr id="2112" name="Text Box 86"/>
          <p:cNvSpPr txBox="1">
            <a:spLocks noChangeArrowheads="1"/>
          </p:cNvSpPr>
          <p:nvPr/>
        </p:nvSpPr>
        <p:spPr bwMode="auto">
          <a:xfrm>
            <a:off x="2584450" y="5311775"/>
            <a:ext cx="252413" cy="182563"/>
          </a:xfrm>
          <a:prstGeom prst="rect">
            <a:avLst/>
          </a:prstGeom>
          <a:noFill/>
          <a:ln w="9525">
            <a:noFill/>
            <a:miter lim="800000"/>
            <a:headEnd/>
            <a:tailEnd/>
          </a:ln>
        </p:spPr>
        <p:txBody>
          <a:bodyPr wrap="none" lIns="0" tIns="0" rIns="0" bIns="0">
            <a:spAutoFit/>
          </a:bodyPr>
          <a:lstStyle/>
          <a:p>
            <a:pPr algn="l"/>
            <a:r>
              <a:rPr lang="en-US"/>
              <a:t>680</a:t>
            </a:r>
          </a:p>
        </p:txBody>
      </p:sp>
      <p:sp>
        <p:nvSpPr>
          <p:cNvPr id="2113" name="Text Box 87"/>
          <p:cNvSpPr txBox="1">
            <a:spLocks noChangeArrowheads="1"/>
          </p:cNvSpPr>
          <p:nvPr/>
        </p:nvSpPr>
        <p:spPr bwMode="auto">
          <a:xfrm>
            <a:off x="1485900" y="5311775"/>
            <a:ext cx="252413" cy="182563"/>
          </a:xfrm>
          <a:prstGeom prst="rect">
            <a:avLst/>
          </a:prstGeom>
          <a:noFill/>
          <a:ln w="9525">
            <a:noFill/>
            <a:miter lim="800000"/>
            <a:headEnd/>
            <a:tailEnd/>
          </a:ln>
        </p:spPr>
        <p:txBody>
          <a:bodyPr wrap="none" lIns="0" tIns="0" rIns="0" bIns="0">
            <a:spAutoFit/>
          </a:bodyPr>
          <a:lstStyle/>
          <a:p>
            <a:pPr algn="l"/>
            <a:r>
              <a:rPr lang="en-US"/>
              <a:t>700</a:t>
            </a:r>
          </a:p>
        </p:txBody>
      </p:sp>
      <p:sp>
        <p:nvSpPr>
          <p:cNvPr id="2114" name="Text Box 88"/>
          <p:cNvSpPr txBox="1">
            <a:spLocks noChangeArrowheads="1"/>
          </p:cNvSpPr>
          <p:nvPr/>
        </p:nvSpPr>
        <p:spPr bwMode="auto">
          <a:xfrm>
            <a:off x="388938" y="5311775"/>
            <a:ext cx="252412" cy="182563"/>
          </a:xfrm>
          <a:prstGeom prst="rect">
            <a:avLst/>
          </a:prstGeom>
          <a:noFill/>
          <a:ln w="9525">
            <a:noFill/>
            <a:miter lim="800000"/>
            <a:headEnd/>
            <a:tailEnd/>
          </a:ln>
        </p:spPr>
        <p:txBody>
          <a:bodyPr wrap="none" lIns="0" tIns="0" rIns="0" bIns="0">
            <a:spAutoFit/>
          </a:bodyPr>
          <a:lstStyle/>
          <a:p>
            <a:pPr algn="l"/>
            <a:r>
              <a:rPr lang="en-US"/>
              <a:t>720</a:t>
            </a:r>
          </a:p>
        </p:txBody>
      </p:sp>
      <p:sp>
        <p:nvSpPr>
          <p:cNvPr id="2115" name="Text Box 89"/>
          <p:cNvSpPr txBox="1">
            <a:spLocks noChangeArrowheads="1"/>
          </p:cNvSpPr>
          <p:nvPr/>
        </p:nvSpPr>
        <p:spPr bwMode="auto">
          <a:xfrm>
            <a:off x="938213" y="5311775"/>
            <a:ext cx="252412" cy="182563"/>
          </a:xfrm>
          <a:prstGeom prst="rect">
            <a:avLst/>
          </a:prstGeom>
          <a:noFill/>
          <a:ln w="9525">
            <a:noFill/>
            <a:miter lim="800000"/>
            <a:headEnd/>
            <a:tailEnd/>
          </a:ln>
        </p:spPr>
        <p:txBody>
          <a:bodyPr wrap="none" lIns="0" tIns="0" rIns="0" bIns="0">
            <a:spAutoFit/>
          </a:bodyPr>
          <a:lstStyle/>
          <a:p>
            <a:pPr algn="l"/>
            <a:r>
              <a:rPr lang="en-US"/>
              <a:t>710</a:t>
            </a:r>
          </a:p>
        </p:txBody>
      </p:sp>
      <p:sp>
        <p:nvSpPr>
          <p:cNvPr id="2116" name="Rectangle 92"/>
          <p:cNvSpPr>
            <a:spLocks noGrp="1" noChangeArrowheads="1"/>
          </p:cNvSpPr>
          <p:nvPr>
            <p:ph type="title"/>
          </p:nvPr>
        </p:nvSpPr>
        <p:spPr/>
        <p:txBody>
          <a:bodyPr/>
          <a:lstStyle/>
          <a:p>
            <a:pPr eaLnBrk="1" hangingPunct="1"/>
            <a:r>
              <a:rPr lang="en-US" sz="3600" smtClean="0"/>
              <a:t>The Last Kings of Judah</a:t>
            </a:r>
          </a:p>
        </p:txBody>
      </p:sp>
      <p:sp>
        <p:nvSpPr>
          <p:cNvPr id="2142" name="Text Box 94"/>
          <p:cNvSpPr txBox="1">
            <a:spLocks noChangeArrowheads="1"/>
          </p:cNvSpPr>
          <p:nvPr/>
        </p:nvSpPr>
        <p:spPr bwMode="auto">
          <a:xfrm>
            <a:off x="1646238" y="2430463"/>
            <a:ext cx="196850" cy="212725"/>
          </a:xfrm>
          <a:prstGeom prst="rect">
            <a:avLst/>
          </a:prstGeom>
          <a:noFill/>
          <a:ln w="9525">
            <a:noFill/>
            <a:miter lim="800000"/>
            <a:headEnd/>
            <a:tailEnd/>
          </a:ln>
        </p:spPr>
        <p:txBody>
          <a:bodyPr wrap="none" lIns="0" tIns="0" rIns="0" bIns="0">
            <a:spAutoFit/>
          </a:bodyPr>
          <a:lstStyle/>
          <a:p>
            <a:pPr algn="l"/>
            <a:r>
              <a:rPr lang="en-US" sz="1400">
                <a:solidFill>
                  <a:schemeClr val="bg1"/>
                </a:solidFill>
              </a:rPr>
              <a:t>12</a:t>
            </a:r>
          </a:p>
        </p:txBody>
      </p:sp>
    </p:spTree>
  </p:cSld>
  <p:clrMapOvr>
    <a:masterClrMapping/>
  </p:clrMapOvr>
  <p:transition spd="med">
    <p:fade/>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chemeClr val="tx1"/>
            </a:gs>
            <a:gs pos="100000">
              <a:schemeClr val="tx1">
                <a:gamma/>
                <a:shade val="46275"/>
                <a:invGamma/>
              </a:schemeClr>
            </a:gs>
          </a:gsLst>
          <a:lin ang="5400000" scaled="1"/>
        </a:gradFill>
        <a:effectLst/>
      </p:bgPr>
    </p:bg>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290513" y="990600"/>
            <a:ext cx="8561387" cy="396875"/>
          </a:xfrm>
          <a:prstGeom prst="rect">
            <a:avLst/>
          </a:prstGeom>
          <a:gradFill rotWithShape="1">
            <a:gsLst>
              <a:gs pos="0">
                <a:schemeClr val="bg2"/>
              </a:gs>
              <a:gs pos="50000">
                <a:schemeClr val="accent1"/>
              </a:gs>
              <a:gs pos="100000">
                <a:schemeClr val="bg2"/>
              </a:gs>
            </a:gsLst>
            <a:lin ang="5400000" scaled="1"/>
          </a:gradFill>
          <a:ln w="9525">
            <a:noFill/>
            <a:miter lim="800000"/>
            <a:headEnd/>
            <a:tailEnd/>
          </a:ln>
          <a:effectLst/>
        </p:spPr>
        <p:txBody>
          <a:bodyPr>
            <a:spAutoFit/>
          </a:bodyPr>
          <a:lstStyle/>
          <a:p>
            <a:pPr>
              <a:spcBef>
                <a:spcPct val="50000"/>
              </a:spcBef>
              <a:defRPr/>
            </a:pPr>
            <a:r>
              <a:rPr lang="en-US" sz="2000" b="1">
                <a:solidFill>
                  <a:srgbClr val="3333FF"/>
                </a:solidFill>
                <a:effectLst>
                  <a:outerShdw blurRad="38100" dist="38100" dir="2700000" algn="tl">
                    <a:srgbClr val="FFFFFF"/>
                  </a:outerShdw>
                </a:effectLst>
              </a:rPr>
              <a:t> </a:t>
            </a:r>
            <a:r>
              <a:rPr lang="en-US" sz="2000" b="1">
                <a:effectLst>
                  <a:outerShdw blurRad="38100" dist="38100" dir="2700000" algn="tl">
                    <a:srgbClr val="000000"/>
                  </a:outerShdw>
                </a:effectLst>
              </a:rPr>
              <a:t>610 BC     600    590    580    570    560    550    540    530    520    510    </a:t>
            </a:r>
          </a:p>
        </p:txBody>
      </p:sp>
      <p:sp>
        <p:nvSpPr>
          <p:cNvPr id="28704" name="Line 32"/>
          <p:cNvSpPr>
            <a:spLocks noChangeShapeType="1"/>
          </p:cNvSpPr>
          <p:nvPr/>
        </p:nvSpPr>
        <p:spPr bwMode="auto">
          <a:xfrm>
            <a:off x="295275" y="1506538"/>
            <a:ext cx="8564563" cy="0"/>
          </a:xfrm>
          <a:prstGeom prst="line">
            <a:avLst/>
          </a:prstGeom>
          <a:noFill/>
          <a:ln w="57150" cap="rnd">
            <a:solidFill>
              <a:schemeClr val="accent1"/>
            </a:solidFill>
            <a:prstDash val="sysDot"/>
            <a:round/>
            <a:headEnd/>
            <a:tailEnd type="triangle" w="med" len="med"/>
          </a:ln>
          <a:effectLst>
            <a:outerShdw dist="17961" dir="2700000" algn="ctr" rotWithShape="0">
              <a:schemeClr val="bg2">
                <a:alpha val="50000"/>
              </a:schemeClr>
            </a:outerShdw>
          </a:effectLst>
        </p:spPr>
        <p:txBody>
          <a:bodyPr/>
          <a:lstStyle/>
          <a:p>
            <a:pPr>
              <a:defRPr/>
            </a:pPr>
            <a:endParaRPr lang="en-US"/>
          </a:p>
        </p:txBody>
      </p:sp>
      <p:sp>
        <p:nvSpPr>
          <p:cNvPr id="11269" name="Text Box 95"/>
          <p:cNvSpPr txBox="1">
            <a:spLocks noChangeArrowheads="1"/>
          </p:cNvSpPr>
          <p:nvPr/>
        </p:nvSpPr>
        <p:spPr bwMode="auto">
          <a:xfrm>
            <a:off x="1628775" y="457200"/>
            <a:ext cx="5886450" cy="369332"/>
          </a:xfrm>
          <a:prstGeom prst="rect">
            <a:avLst/>
          </a:prstGeom>
          <a:solidFill>
            <a:schemeClr val="bg2"/>
          </a:solidFill>
          <a:ln w="9525">
            <a:noFill/>
            <a:miter lim="800000"/>
            <a:headEnd/>
            <a:tailEnd/>
          </a:ln>
        </p:spPr>
        <p:txBody>
          <a:bodyPr wrap="square">
            <a:spAutoFit/>
          </a:bodyPr>
          <a:lstStyle/>
          <a:p>
            <a:pPr>
              <a:spcBef>
                <a:spcPct val="50000"/>
              </a:spcBef>
            </a:pPr>
            <a:r>
              <a:rPr lang="en-US" b="1" dirty="0"/>
              <a:t>Three</a:t>
            </a:r>
            <a:r>
              <a:rPr lang="en-US" b="1" dirty="0">
                <a:solidFill>
                  <a:srgbClr val="FFFF00"/>
                </a:solidFill>
              </a:rPr>
              <a:t> </a:t>
            </a:r>
            <a:r>
              <a:rPr lang="en-US" b="1" dirty="0" smtClean="0">
                <a:solidFill>
                  <a:srgbClr val="FFFF00"/>
                </a:solidFill>
              </a:rPr>
              <a:t> Applications </a:t>
            </a:r>
            <a:r>
              <a:rPr lang="en-US" b="1" dirty="0">
                <a:solidFill>
                  <a:srgbClr val="FFFF00"/>
                </a:solidFill>
              </a:rPr>
              <a:t>of the </a:t>
            </a:r>
            <a:r>
              <a:rPr lang="en-US" b="1" dirty="0" smtClean="0">
                <a:solidFill>
                  <a:srgbClr val="FFFF00"/>
                </a:solidFill>
              </a:rPr>
              <a:t> </a:t>
            </a:r>
            <a:r>
              <a:rPr lang="en-US" b="1" dirty="0" smtClean="0"/>
              <a:t>Seventy Year </a:t>
            </a:r>
            <a:r>
              <a:rPr lang="en-US" b="1" dirty="0" smtClean="0">
                <a:solidFill>
                  <a:srgbClr val="FFFF00"/>
                </a:solidFill>
              </a:rPr>
              <a:t> </a:t>
            </a:r>
            <a:r>
              <a:rPr lang="en-US" b="1" dirty="0">
                <a:solidFill>
                  <a:srgbClr val="FFFF00"/>
                </a:solidFill>
              </a:rPr>
              <a:t>Prophecy</a:t>
            </a:r>
            <a:endParaRPr lang="en-CA" b="1" dirty="0">
              <a:solidFill>
                <a:srgbClr val="FFFF00"/>
              </a:solidFill>
            </a:endParaRPr>
          </a:p>
        </p:txBody>
      </p:sp>
      <p:grpSp>
        <p:nvGrpSpPr>
          <p:cNvPr id="2" name="Group 32"/>
          <p:cNvGrpSpPr/>
          <p:nvPr/>
        </p:nvGrpSpPr>
        <p:grpSpPr>
          <a:xfrm>
            <a:off x="1" y="2895600"/>
            <a:ext cx="7477124" cy="1676400"/>
            <a:chOff x="1" y="2895600"/>
            <a:chExt cx="7477124" cy="1676400"/>
          </a:xfrm>
        </p:grpSpPr>
        <p:sp>
          <p:nvSpPr>
            <p:cNvPr id="11290" name="Text Box 100"/>
            <p:cNvSpPr txBox="1">
              <a:spLocks noChangeArrowheads="1"/>
            </p:cNvSpPr>
            <p:nvPr/>
          </p:nvSpPr>
          <p:spPr bwMode="auto">
            <a:xfrm>
              <a:off x="5638800" y="4267200"/>
              <a:ext cx="1838325" cy="304800"/>
            </a:xfrm>
            <a:prstGeom prst="rect">
              <a:avLst/>
            </a:prstGeom>
            <a:noFill/>
            <a:ln w="9525">
              <a:noFill/>
              <a:miter lim="800000"/>
              <a:headEnd/>
              <a:tailEnd/>
            </a:ln>
          </p:spPr>
          <p:txBody>
            <a:bodyPr>
              <a:spAutoFit/>
            </a:bodyPr>
            <a:lstStyle/>
            <a:p>
              <a:pPr>
                <a:spcBef>
                  <a:spcPct val="50000"/>
                </a:spcBef>
              </a:pPr>
              <a:r>
                <a:rPr lang="en-US" sz="1400" b="1">
                  <a:solidFill>
                    <a:schemeClr val="bg2"/>
                  </a:solidFill>
                </a:rPr>
                <a:t>1</a:t>
              </a:r>
              <a:r>
                <a:rPr lang="en-US" sz="1400" b="1" baseline="30000">
                  <a:solidFill>
                    <a:schemeClr val="bg2"/>
                  </a:solidFill>
                </a:rPr>
                <a:t>st</a:t>
              </a:r>
              <a:r>
                <a:rPr lang="en-US" sz="1400" b="1">
                  <a:solidFill>
                    <a:schemeClr val="bg2"/>
                  </a:solidFill>
                </a:rPr>
                <a:t> Captives Home</a:t>
              </a:r>
              <a:endParaRPr lang="en-CA" sz="1400" b="1">
                <a:solidFill>
                  <a:schemeClr val="bg2"/>
                </a:solidFill>
              </a:endParaRPr>
            </a:p>
          </p:txBody>
        </p:sp>
        <p:pic>
          <p:nvPicPr>
            <p:cNvPr id="11291" name="Picture 91"/>
            <p:cNvPicPr>
              <a:picLocks noChangeAspect="1" noChangeArrowheads="1"/>
            </p:cNvPicPr>
            <p:nvPr/>
          </p:nvPicPr>
          <p:blipFill>
            <a:blip r:embed="rId3">
              <a:lum bright="12000" contrast="20000"/>
            </a:blip>
            <a:srcRect/>
            <a:stretch>
              <a:fillRect/>
            </a:stretch>
          </p:blipFill>
          <p:spPr bwMode="auto">
            <a:xfrm>
              <a:off x="1" y="2895600"/>
              <a:ext cx="1676400" cy="1370013"/>
            </a:xfrm>
            <a:prstGeom prst="rect">
              <a:avLst/>
            </a:prstGeom>
            <a:noFill/>
            <a:ln w="9525">
              <a:noFill/>
              <a:miter lim="800000"/>
              <a:headEnd/>
              <a:tailEnd/>
            </a:ln>
          </p:spPr>
        </p:pic>
        <p:sp>
          <p:nvSpPr>
            <p:cNvPr id="11292" name="Rectangle 78"/>
            <p:cNvSpPr>
              <a:spLocks noChangeArrowheads="1"/>
            </p:cNvSpPr>
            <p:nvPr/>
          </p:nvSpPr>
          <p:spPr bwMode="auto">
            <a:xfrm>
              <a:off x="1752600" y="3657600"/>
              <a:ext cx="4800600" cy="304800"/>
            </a:xfrm>
            <a:prstGeom prst="rect">
              <a:avLst/>
            </a:prstGeom>
            <a:gradFill rotWithShape="1">
              <a:gsLst>
                <a:gs pos="0">
                  <a:srgbClr val="CC00FF"/>
                </a:gs>
                <a:gs pos="50000">
                  <a:srgbClr val="FFFF66"/>
                </a:gs>
                <a:gs pos="100000">
                  <a:srgbClr val="CC00FF"/>
                </a:gs>
              </a:gsLst>
              <a:lin ang="5400000" scaled="1"/>
            </a:gradFill>
            <a:ln w="9525">
              <a:solidFill>
                <a:schemeClr val="bg2"/>
              </a:solidFill>
              <a:miter lim="800000"/>
              <a:headEnd/>
              <a:tailEnd/>
            </a:ln>
          </p:spPr>
          <p:txBody>
            <a:bodyPr wrap="none" anchor="ctr"/>
            <a:lstStyle/>
            <a:p>
              <a:endParaRPr lang="en-US"/>
            </a:p>
          </p:txBody>
        </p:sp>
        <p:sp>
          <p:nvSpPr>
            <p:cNvPr id="28754" name="Rectangle 82"/>
            <p:cNvSpPr>
              <a:spLocks noChangeArrowheads="1"/>
            </p:cNvSpPr>
            <p:nvPr/>
          </p:nvSpPr>
          <p:spPr bwMode="auto">
            <a:xfrm>
              <a:off x="1447800" y="3962400"/>
              <a:ext cx="565150" cy="366713"/>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606</a:t>
              </a:r>
              <a:endParaRPr lang="en-CA" b="1">
                <a:solidFill>
                  <a:schemeClr val="bg2"/>
                </a:solidFill>
                <a:effectLst>
                  <a:outerShdw blurRad="38100" dist="38100" dir="2700000" algn="tl">
                    <a:srgbClr val="C0C0C0"/>
                  </a:outerShdw>
                </a:effectLst>
              </a:endParaRPr>
            </a:p>
          </p:txBody>
        </p:sp>
        <p:sp>
          <p:nvSpPr>
            <p:cNvPr id="28755" name="Rectangle 83"/>
            <p:cNvSpPr>
              <a:spLocks noChangeArrowheads="1"/>
            </p:cNvSpPr>
            <p:nvPr/>
          </p:nvSpPr>
          <p:spPr bwMode="auto">
            <a:xfrm>
              <a:off x="6400800" y="3962400"/>
              <a:ext cx="565150" cy="366713"/>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536</a:t>
              </a:r>
              <a:endParaRPr lang="en-CA" b="1">
                <a:solidFill>
                  <a:schemeClr val="bg2"/>
                </a:solidFill>
                <a:effectLst>
                  <a:outerShdw blurRad="38100" dist="38100" dir="2700000" algn="tl">
                    <a:srgbClr val="C0C0C0"/>
                  </a:outerShdw>
                </a:effectLst>
              </a:endParaRPr>
            </a:p>
          </p:txBody>
        </p:sp>
        <p:sp>
          <p:nvSpPr>
            <p:cNvPr id="28765" name="Line 93"/>
            <p:cNvSpPr>
              <a:spLocks noChangeShapeType="1"/>
            </p:cNvSpPr>
            <p:nvPr/>
          </p:nvSpPr>
          <p:spPr bwMode="auto">
            <a:xfrm>
              <a:off x="1981200" y="4191000"/>
              <a:ext cx="4495800" cy="0"/>
            </a:xfrm>
            <a:prstGeom prst="line">
              <a:avLst/>
            </a:prstGeom>
            <a:noFill/>
            <a:ln w="57150" cap="rnd">
              <a:solidFill>
                <a:schemeClr val="accent1"/>
              </a:solidFill>
              <a:prstDash val="sysDot"/>
              <a:round/>
              <a:headEnd/>
              <a:tailEnd type="triangle" w="med" len="med"/>
            </a:ln>
            <a:effectLst>
              <a:outerShdw dist="17961" dir="2700000" algn="ctr" rotWithShape="0">
                <a:schemeClr val="bg2">
                  <a:alpha val="50000"/>
                </a:schemeClr>
              </a:outerShdw>
            </a:effectLst>
          </p:spPr>
          <p:txBody>
            <a:bodyPr/>
            <a:lstStyle/>
            <a:p>
              <a:pPr>
                <a:defRPr/>
              </a:pPr>
              <a:endParaRPr lang="en-US"/>
            </a:p>
          </p:txBody>
        </p:sp>
        <p:sp>
          <p:nvSpPr>
            <p:cNvPr id="11296" name="Text Box 99"/>
            <p:cNvSpPr txBox="1">
              <a:spLocks noChangeArrowheads="1"/>
            </p:cNvSpPr>
            <p:nvPr/>
          </p:nvSpPr>
          <p:spPr bwMode="auto">
            <a:xfrm>
              <a:off x="1036638" y="4246563"/>
              <a:ext cx="1905000" cy="304800"/>
            </a:xfrm>
            <a:prstGeom prst="rect">
              <a:avLst/>
            </a:prstGeom>
            <a:noFill/>
            <a:ln w="9525">
              <a:noFill/>
              <a:miter lim="800000"/>
              <a:headEnd/>
              <a:tailEnd/>
            </a:ln>
          </p:spPr>
          <p:txBody>
            <a:bodyPr>
              <a:spAutoFit/>
            </a:bodyPr>
            <a:lstStyle/>
            <a:p>
              <a:pPr>
                <a:spcBef>
                  <a:spcPct val="50000"/>
                </a:spcBef>
              </a:pPr>
              <a:r>
                <a:rPr lang="en-US" sz="1400" b="1">
                  <a:solidFill>
                    <a:schemeClr val="bg2"/>
                  </a:solidFill>
                </a:rPr>
                <a:t>1</a:t>
              </a:r>
              <a:r>
                <a:rPr lang="en-US" sz="1400" b="1" baseline="30000">
                  <a:solidFill>
                    <a:schemeClr val="bg2"/>
                  </a:solidFill>
                </a:rPr>
                <a:t>st</a:t>
              </a:r>
              <a:r>
                <a:rPr lang="en-US" sz="1400" b="1">
                  <a:solidFill>
                    <a:schemeClr val="bg2"/>
                  </a:solidFill>
                </a:rPr>
                <a:t> Captives taken</a:t>
              </a:r>
              <a:endParaRPr lang="en-CA" sz="1400" b="1">
                <a:solidFill>
                  <a:schemeClr val="bg2"/>
                </a:solidFill>
              </a:endParaRPr>
            </a:p>
          </p:txBody>
        </p:sp>
        <p:sp>
          <p:nvSpPr>
            <p:cNvPr id="28782" name="Text Box 110"/>
            <p:cNvSpPr txBox="1">
              <a:spLocks noChangeArrowheads="1"/>
            </p:cNvSpPr>
            <p:nvPr/>
          </p:nvSpPr>
          <p:spPr bwMode="auto">
            <a:xfrm>
              <a:off x="3276600" y="3657600"/>
              <a:ext cx="1752600" cy="336550"/>
            </a:xfrm>
            <a:prstGeom prst="rect">
              <a:avLst/>
            </a:prstGeom>
            <a:noFill/>
            <a:ln w="9525">
              <a:noFill/>
              <a:miter lim="800000"/>
              <a:headEnd/>
              <a:tailEnd/>
            </a:ln>
            <a:effectLst>
              <a:outerShdw dist="17961" dir="2700000" algn="ctr" rotWithShape="0">
                <a:srgbClr val="808080">
                  <a:alpha val="50000"/>
                </a:srgbClr>
              </a:outerShdw>
            </a:effectLst>
          </p:spPr>
          <p:txBody>
            <a:bodyPr>
              <a:spAutoFit/>
            </a:bodyPr>
            <a:lstStyle/>
            <a:p>
              <a:pPr>
                <a:spcBef>
                  <a:spcPct val="50000"/>
                </a:spcBef>
                <a:defRPr/>
              </a:pPr>
              <a:r>
                <a:rPr lang="en-US" sz="1600" b="1">
                  <a:solidFill>
                    <a:schemeClr val="bg2"/>
                  </a:solidFill>
                </a:rPr>
                <a:t>Jeremiah 29: 10</a:t>
              </a:r>
              <a:endParaRPr lang="en-CA" sz="1600" b="1">
                <a:solidFill>
                  <a:schemeClr val="bg2"/>
                </a:solidFill>
              </a:endParaRPr>
            </a:p>
          </p:txBody>
        </p:sp>
      </p:grpSp>
      <p:grpSp>
        <p:nvGrpSpPr>
          <p:cNvPr id="3" name="Group 33"/>
          <p:cNvGrpSpPr/>
          <p:nvPr/>
        </p:nvGrpSpPr>
        <p:grpSpPr>
          <a:xfrm>
            <a:off x="685800" y="3789363"/>
            <a:ext cx="8447088" cy="3068637"/>
            <a:chOff x="685800" y="3789363"/>
            <a:chExt cx="8447088" cy="3068637"/>
          </a:xfrm>
        </p:grpSpPr>
        <p:pic>
          <p:nvPicPr>
            <p:cNvPr id="28778" name="Picture 106"/>
            <p:cNvPicPr>
              <a:picLocks noChangeAspect="1" noChangeArrowheads="1"/>
            </p:cNvPicPr>
            <p:nvPr/>
          </p:nvPicPr>
          <p:blipFill>
            <a:blip r:embed="rId4">
              <a:lum contrast="20000"/>
            </a:blip>
            <a:srcRect/>
            <a:stretch>
              <a:fillRect/>
            </a:stretch>
          </p:blipFill>
          <p:spPr bwMode="auto">
            <a:xfrm>
              <a:off x="7162800" y="3789363"/>
              <a:ext cx="1970088" cy="1641475"/>
            </a:xfrm>
            <a:prstGeom prst="rect">
              <a:avLst/>
            </a:prstGeom>
            <a:noFill/>
            <a:ln w="9525">
              <a:noFill/>
              <a:miter lim="800000"/>
              <a:headEnd/>
              <a:tailEnd/>
            </a:ln>
          </p:spPr>
        </p:pic>
        <p:grpSp>
          <p:nvGrpSpPr>
            <p:cNvPr id="4" name="Group 34"/>
            <p:cNvGrpSpPr/>
            <p:nvPr/>
          </p:nvGrpSpPr>
          <p:grpSpPr>
            <a:xfrm>
              <a:off x="685800" y="4648200"/>
              <a:ext cx="7620000" cy="2209800"/>
              <a:chOff x="685800" y="4648200"/>
              <a:chExt cx="7620000" cy="2209800"/>
            </a:xfrm>
          </p:grpSpPr>
          <p:sp>
            <p:nvSpPr>
              <p:cNvPr id="11282" name="Rectangle 77"/>
              <p:cNvSpPr>
                <a:spLocks noChangeArrowheads="1"/>
              </p:cNvSpPr>
              <p:nvPr/>
            </p:nvSpPr>
            <p:spPr bwMode="auto">
              <a:xfrm>
                <a:off x="2971800" y="5334000"/>
                <a:ext cx="5029200" cy="304800"/>
              </a:xfrm>
              <a:prstGeom prst="rect">
                <a:avLst/>
              </a:prstGeom>
              <a:gradFill rotWithShape="1">
                <a:gsLst>
                  <a:gs pos="0">
                    <a:srgbClr val="CC00FF"/>
                  </a:gs>
                  <a:gs pos="50000">
                    <a:srgbClr val="FFFF66"/>
                  </a:gs>
                  <a:gs pos="100000">
                    <a:srgbClr val="CC00FF"/>
                  </a:gs>
                </a:gsLst>
                <a:lin ang="5400000" scaled="1"/>
              </a:gradFill>
              <a:ln w="9525">
                <a:solidFill>
                  <a:schemeClr val="bg2"/>
                </a:solidFill>
                <a:miter lim="800000"/>
                <a:headEnd/>
                <a:tailEnd/>
              </a:ln>
            </p:spPr>
            <p:txBody>
              <a:bodyPr wrap="none" anchor="ctr"/>
              <a:lstStyle/>
              <a:p>
                <a:endParaRPr lang="en-US"/>
              </a:p>
            </p:txBody>
          </p:sp>
          <p:sp>
            <p:nvSpPr>
              <p:cNvPr id="28756" name="Rectangle 84"/>
              <p:cNvSpPr>
                <a:spLocks noChangeArrowheads="1"/>
              </p:cNvSpPr>
              <p:nvPr/>
            </p:nvSpPr>
            <p:spPr bwMode="auto">
              <a:xfrm>
                <a:off x="2709863" y="5634038"/>
                <a:ext cx="565150" cy="366713"/>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587</a:t>
                </a:r>
                <a:endParaRPr lang="en-CA" b="1">
                  <a:solidFill>
                    <a:schemeClr val="bg2"/>
                  </a:solidFill>
                  <a:effectLst>
                    <a:outerShdw blurRad="38100" dist="38100" dir="2700000" algn="tl">
                      <a:srgbClr val="C0C0C0"/>
                    </a:outerShdw>
                  </a:effectLst>
                </a:endParaRPr>
              </a:p>
            </p:txBody>
          </p:sp>
          <p:sp>
            <p:nvSpPr>
              <p:cNvPr id="28757" name="Rectangle 85"/>
              <p:cNvSpPr>
                <a:spLocks noChangeArrowheads="1"/>
              </p:cNvSpPr>
              <p:nvPr/>
            </p:nvSpPr>
            <p:spPr bwMode="auto">
              <a:xfrm>
                <a:off x="7696200" y="5630863"/>
                <a:ext cx="565150" cy="366713"/>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517</a:t>
                </a:r>
                <a:endParaRPr lang="en-CA" b="1">
                  <a:solidFill>
                    <a:schemeClr val="bg2"/>
                  </a:solidFill>
                  <a:effectLst>
                    <a:outerShdw blurRad="38100" dist="38100" dir="2700000" algn="tl">
                      <a:srgbClr val="C0C0C0"/>
                    </a:outerShdw>
                  </a:effectLst>
                </a:endParaRPr>
              </a:p>
            </p:txBody>
          </p:sp>
          <p:sp>
            <p:nvSpPr>
              <p:cNvPr id="28766" name="Line 94"/>
              <p:cNvSpPr>
                <a:spLocks noChangeShapeType="1"/>
              </p:cNvSpPr>
              <p:nvPr/>
            </p:nvSpPr>
            <p:spPr bwMode="auto">
              <a:xfrm>
                <a:off x="3276600" y="5867400"/>
                <a:ext cx="4495800" cy="0"/>
              </a:xfrm>
              <a:prstGeom prst="line">
                <a:avLst/>
              </a:prstGeom>
              <a:noFill/>
              <a:ln w="57150" cap="rnd">
                <a:solidFill>
                  <a:schemeClr val="accent1"/>
                </a:solidFill>
                <a:prstDash val="sysDot"/>
                <a:round/>
                <a:headEnd/>
                <a:tailEnd type="triangle" w="med" len="med"/>
              </a:ln>
              <a:effectLst>
                <a:outerShdw dist="17961" dir="2700000" algn="ctr" rotWithShape="0">
                  <a:schemeClr val="bg2">
                    <a:alpha val="50000"/>
                  </a:schemeClr>
                </a:outerShdw>
              </a:effectLst>
            </p:spPr>
            <p:txBody>
              <a:bodyPr/>
              <a:lstStyle/>
              <a:p>
                <a:pPr>
                  <a:defRPr/>
                </a:pPr>
                <a:endParaRPr lang="en-US"/>
              </a:p>
            </p:txBody>
          </p:sp>
          <p:sp>
            <p:nvSpPr>
              <p:cNvPr id="11286" name="Text Box 101"/>
              <p:cNvSpPr txBox="1">
                <a:spLocks noChangeArrowheads="1"/>
              </p:cNvSpPr>
              <p:nvPr/>
            </p:nvSpPr>
            <p:spPr bwMode="auto">
              <a:xfrm>
                <a:off x="2514600" y="5943600"/>
                <a:ext cx="1905000" cy="304800"/>
              </a:xfrm>
              <a:prstGeom prst="rect">
                <a:avLst/>
              </a:prstGeom>
              <a:noFill/>
              <a:ln w="9525">
                <a:noFill/>
                <a:miter lim="800000"/>
                <a:headEnd/>
                <a:tailEnd/>
              </a:ln>
            </p:spPr>
            <p:txBody>
              <a:bodyPr>
                <a:spAutoFit/>
              </a:bodyPr>
              <a:lstStyle/>
              <a:p>
                <a:pPr>
                  <a:spcBef>
                    <a:spcPct val="50000"/>
                  </a:spcBef>
                </a:pPr>
                <a:r>
                  <a:rPr lang="en-US" sz="1400" b="1">
                    <a:solidFill>
                      <a:schemeClr val="bg2"/>
                    </a:solidFill>
                  </a:rPr>
                  <a:t>Temple destroyed</a:t>
                </a:r>
                <a:endParaRPr lang="en-CA" sz="1400" b="1">
                  <a:solidFill>
                    <a:schemeClr val="bg2"/>
                  </a:solidFill>
                </a:endParaRPr>
              </a:p>
            </p:txBody>
          </p:sp>
          <p:sp>
            <p:nvSpPr>
              <p:cNvPr id="11287" name="Text Box 102"/>
              <p:cNvSpPr txBox="1">
                <a:spLocks noChangeArrowheads="1"/>
              </p:cNvSpPr>
              <p:nvPr/>
            </p:nvSpPr>
            <p:spPr bwMode="auto">
              <a:xfrm>
                <a:off x="6848475" y="5930900"/>
                <a:ext cx="1457325" cy="304800"/>
              </a:xfrm>
              <a:prstGeom prst="rect">
                <a:avLst/>
              </a:prstGeom>
              <a:noFill/>
              <a:ln w="9525">
                <a:noFill/>
                <a:miter lim="800000"/>
                <a:headEnd/>
                <a:tailEnd/>
              </a:ln>
            </p:spPr>
            <p:txBody>
              <a:bodyPr>
                <a:spAutoFit/>
              </a:bodyPr>
              <a:lstStyle/>
              <a:p>
                <a:pPr>
                  <a:spcBef>
                    <a:spcPct val="50000"/>
                  </a:spcBef>
                </a:pPr>
                <a:r>
                  <a:rPr lang="en-US" sz="1400" b="1">
                    <a:solidFill>
                      <a:schemeClr val="bg2"/>
                    </a:solidFill>
                  </a:rPr>
                  <a:t>Temple Rebuilt</a:t>
                </a:r>
                <a:endParaRPr lang="en-CA" sz="1400" b="1">
                  <a:solidFill>
                    <a:schemeClr val="bg2"/>
                  </a:solidFill>
                </a:endParaRPr>
              </a:p>
            </p:txBody>
          </p:sp>
          <p:pic>
            <p:nvPicPr>
              <p:cNvPr id="11288" name="Picture 108"/>
              <p:cNvPicPr>
                <a:picLocks noChangeAspect="1" noChangeArrowheads="1"/>
              </p:cNvPicPr>
              <p:nvPr/>
            </p:nvPicPr>
            <p:blipFill>
              <a:blip r:embed="rId5">
                <a:lum bright="6000" contrast="30000"/>
              </a:blip>
              <a:srcRect/>
              <a:stretch>
                <a:fillRect/>
              </a:stretch>
            </p:blipFill>
            <p:spPr bwMode="auto">
              <a:xfrm>
                <a:off x="685800" y="4648200"/>
                <a:ext cx="1903413" cy="2209800"/>
              </a:xfrm>
              <a:prstGeom prst="rect">
                <a:avLst/>
              </a:prstGeom>
              <a:noFill/>
              <a:ln w="9525">
                <a:noFill/>
                <a:miter lim="800000"/>
                <a:headEnd/>
                <a:tailEnd/>
              </a:ln>
            </p:spPr>
          </p:pic>
          <p:sp>
            <p:nvSpPr>
              <p:cNvPr id="28783" name="Text Box 111"/>
              <p:cNvSpPr txBox="1">
                <a:spLocks noChangeArrowheads="1"/>
              </p:cNvSpPr>
              <p:nvPr/>
            </p:nvSpPr>
            <p:spPr bwMode="auto">
              <a:xfrm>
                <a:off x="4572000" y="5334000"/>
                <a:ext cx="2133600" cy="336550"/>
              </a:xfrm>
              <a:prstGeom prst="rect">
                <a:avLst/>
              </a:prstGeom>
              <a:noFill/>
              <a:ln w="9525">
                <a:noFill/>
                <a:miter lim="800000"/>
                <a:headEnd/>
                <a:tailEnd/>
              </a:ln>
              <a:effectLst>
                <a:outerShdw dist="17961" dir="2700000" algn="ctr" rotWithShape="0">
                  <a:srgbClr val="808080">
                    <a:alpha val="50000"/>
                  </a:srgbClr>
                </a:outerShdw>
              </a:effectLst>
            </p:spPr>
            <p:txBody>
              <a:bodyPr>
                <a:spAutoFit/>
              </a:bodyPr>
              <a:lstStyle/>
              <a:p>
                <a:pPr>
                  <a:spcBef>
                    <a:spcPct val="50000"/>
                  </a:spcBef>
                  <a:defRPr/>
                </a:pPr>
                <a:r>
                  <a:rPr lang="en-US" sz="1600" b="1" dirty="0">
                    <a:solidFill>
                      <a:schemeClr val="bg2"/>
                    </a:solidFill>
                  </a:rPr>
                  <a:t>2 Chronicles 36:21</a:t>
                </a:r>
                <a:endParaRPr lang="en-CA" sz="1600" b="1" dirty="0">
                  <a:solidFill>
                    <a:schemeClr val="bg2"/>
                  </a:solidFill>
                </a:endParaRPr>
              </a:p>
            </p:txBody>
          </p:sp>
        </p:grpSp>
      </p:grpSp>
      <p:grpSp>
        <p:nvGrpSpPr>
          <p:cNvPr id="5" name="Group 113"/>
          <p:cNvGrpSpPr>
            <a:grpSpLocks/>
          </p:cNvGrpSpPr>
          <p:nvPr/>
        </p:nvGrpSpPr>
        <p:grpSpPr bwMode="auto">
          <a:xfrm>
            <a:off x="-44450" y="1600200"/>
            <a:ext cx="8999538" cy="1724025"/>
            <a:chOff x="-28" y="1008"/>
            <a:chExt cx="5669" cy="1086"/>
          </a:xfrm>
        </p:grpSpPr>
        <p:sp>
          <p:nvSpPr>
            <p:cNvPr id="11273" name="Rectangle 79"/>
            <p:cNvSpPr>
              <a:spLocks noChangeArrowheads="1"/>
            </p:cNvSpPr>
            <p:nvPr/>
          </p:nvSpPr>
          <p:spPr bwMode="auto">
            <a:xfrm>
              <a:off x="960" y="1296"/>
              <a:ext cx="3072" cy="192"/>
            </a:xfrm>
            <a:prstGeom prst="rect">
              <a:avLst/>
            </a:prstGeom>
            <a:gradFill rotWithShape="1">
              <a:gsLst>
                <a:gs pos="0">
                  <a:srgbClr val="CC00FF"/>
                </a:gs>
                <a:gs pos="50000">
                  <a:srgbClr val="FFFF66"/>
                </a:gs>
                <a:gs pos="100000">
                  <a:srgbClr val="CC00FF"/>
                </a:gs>
              </a:gsLst>
              <a:lin ang="5400000" scaled="1"/>
            </a:gradFill>
            <a:ln w="9525">
              <a:solidFill>
                <a:schemeClr val="bg2"/>
              </a:solidFill>
              <a:miter lim="800000"/>
              <a:headEnd/>
              <a:tailEnd/>
            </a:ln>
          </p:spPr>
          <p:txBody>
            <a:bodyPr wrap="none" anchor="ctr"/>
            <a:lstStyle/>
            <a:p>
              <a:endParaRPr lang="en-US"/>
            </a:p>
          </p:txBody>
        </p:sp>
        <p:sp>
          <p:nvSpPr>
            <p:cNvPr id="28752" name="Rectangle 80"/>
            <p:cNvSpPr>
              <a:spLocks noChangeArrowheads="1"/>
            </p:cNvSpPr>
            <p:nvPr/>
          </p:nvSpPr>
          <p:spPr bwMode="auto">
            <a:xfrm>
              <a:off x="774" y="1489"/>
              <a:ext cx="356" cy="231"/>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609</a:t>
              </a:r>
              <a:endParaRPr lang="en-CA" b="1">
                <a:solidFill>
                  <a:schemeClr val="bg2"/>
                </a:solidFill>
                <a:effectLst>
                  <a:outerShdw blurRad="38100" dist="38100" dir="2700000" algn="tl">
                    <a:srgbClr val="C0C0C0"/>
                  </a:outerShdw>
                </a:effectLst>
              </a:endParaRPr>
            </a:p>
          </p:txBody>
        </p:sp>
        <p:sp>
          <p:nvSpPr>
            <p:cNvPr id="28753" name="Rectangle 81"/>
            <p:cNvSpPr>
              <a:spLocks noChangeArrowheads="1"/>
            </p:cNvSpPr>
            <p:nvPr/>
          </p:nvSpPr>
          <p:spPr bwMode="auto">
            <a:xfrm>
              <a:off x="3879" y="1496"/>
              <a:ext cx="356" cy="231"/>
            </a:xfrm>
            <a:prstGeom prst="rect">
              <a:avLst/>
            </a:prstGeom>
            <a:noFill/>
            <a:ln w="9525">
              <a:noFill/>
              <a:miter lim="800000"/>
              <a:headEnd/>
              <a:tailEnd/>
            </a:ln>
            <a:effectLst/>
          </p:spPr>
          <p:txBody>
            <a:bodyPr wrap="none">
              <a:spAutoFit/>
            </a:bodyPr>
            <a:lstStyle/>
            <a:p>
              <a:pPr>
                <a:defRPr/>
              </a:pPr>
              <a:r>
                <a:rPr lang="en-US" b="1">
                  <a:solidFill>
                    <a:schemeClr val="bg2"/>
                  </a:solidFill>
                  <a:effectLst>
                    <a:outerShdw blurRad="38100" dist="38100" dir="2700000" algn="tl">
                      <a:srgbClr val="C0C0C0"/>
                    </a:outerShdw>
                  </a:effectLst>
                </a:rPr>
                <a:t>539</a:t>
              </a:r>
              <a:endParaRPr lang="en-CA" b="1">
                <a:solidFill>
                  <a:schemeClr val="bg2"/>
                </a:solidFill>
                <a:effectLst>
                  <a:outerShdw blurRad="38100" dist="38100" dir="2700000" algn="tl">
                    <a:srgbClr val="C0C0C0"/>
                  </a:outerShdw>
                </a:effectLst>
              </a:endParaRPr>
            </a:p>
          </p:txBody>
        </p:sp>
        <p:pic>
          <p:nvPicPr>
            <p:cNvPr id="11276" name="Picture 86"/>
            <p:cNvPicPr>
              <a:picLocks noChangeAspect="1" noChangeArrowheads="1"/>
            </p:cNvPicPr>
            <p:nvPr/>
          </p:nvPicPr>
          <p:blipFill>
            <a:blip r:embed="rId6">
              <a:lum contrast="6000"/>
            </a:blip>
            <a:srcRect/>
            <a:stretch>
              <a:fillRect/>
            </a:stretch>
          </p:blipFill>
          <p:spPr bwMode="auto">
            <a:xfrm>
              <a:off x="-28" y="1008"/>
              <a:ext cx="912" cy="755"/>
            </a:xfrm>
            <a:prstGeom prst="rect">
              <a:avLst/>
            </a:prstGeom>
            <a:noFill/>
            <a:ln w="9525">
              <a:noFill/>
              <a:miter lim="800000"/>
              <a:headEnd/>
              <a:tailEnd/>
            </a:ln>
          </p:spPr>
        </p:pic>
        <p:sp>
          <p:nvSpPr>
            <p:cNvPr id="28764" name="Line 92"/>
            <p:cNvSpPr>
              <a:spLocks noChangeShapeType="1"/>
            </p:cNvSpPr>
            <p:nvPr/>
          </p:nvSpPr>
          <p:spPr bwMode="auto">
            <a:xfrm>
              <a:off x="1104" y="1632"/>
              <a:ext cx="2832" cy="0"/>
            </a:xfrm>
            <a:prstGeom prst="line">
              <a:avLst/>
            </a:prstGeom>
            <a:noFill/>
            <a:ln w="57150" cap="rnd">
              <a:solidFill>
                <a:schemeClr val="accent1"/>
              </a:solidFill>
              <a:prstDash val="sysDot"/>
              <a:round/>
              <a:headEnd/>
              <a:tailEnd type="triangle" w="med" len="med"/>
            </a:ln>
            <a:effectLst>
              <a:outerShdw dist="17961" dir="2700000" algn="ctr" rotWithShape="0">
                <a:schemeClr val="bg2">
                  <a:alpha val="50000"/>
                </a:schemeClr>
              </a:outerShdw>
            </a:effectLst>
          </p:spPr>
          <p:txBody>
            <a:bodyPr/>
            <a:lstStyle/>
            <a:p>
              <a:pPr>
                <a:defRPr/>
              </a:pPr>
              <a:endParaRPr lang="en-US"/>
            </a:p>
          </p:txBody>
        </p:sp>
        <p:sp>
          <p:nvSpPr>
            <p:cNvPr id="11278" name="Text Box 96"/>
            <p:cNvSpPr txBox="1">
              <a:spLocks noChangeArrowheads="1"/>
            </p:cNvSpPr>
            <p:nvPr/>
          </p:nvSpPr>
          <p:spPr bwMode="auto">
            <a:xfrm>
              <a:off x="576" y="1680"/>
              <a:ext cx="1200" cy="192"/>
            </a:xfrm>
            <a:prstGeom prst="rect">
              <a:avLst/>
            </a:prstGeom>
            <a:noFill/>
            <a:ln w="9525">
              <a:noFill/>
              <a:miter lim="800000"/>
              <a:headEnd/>
              <a:tailEnd/>
            </a:ln>
          </p:spPr>
          <p:txBody>
            <a:bodyPr>
              <a:spAutoFit/>
            </a:bodyPr>
            <a:lstStyle/>
            <a:p>
              <a:pPr>
                <a:spcBef>
                  <a:spcPct val="50000"/>
                </a:spcBef>
              </a:pPr>
              <a:r>
                <a:rPr lang="en-US" sz="1400" b="1">
                  <a:solidFill>
                    <a:schemeClr val="bg2"/>
                  </a:solidFill>
                </a:rPr>
                <a:t>last King of Assyria</a:t>
              </a:r>
              <a:endParaRPr lang="en-CA" sz="1400" b="1">
                <a:solidFill>
                  <a:schemeClr val="bg2"/>
                </a:solidFill>
              </a:endParaRPr>
            </a:p>
          </p:txBody>
        </p:sp>
        <p:sp>
          <p:nvSpPr>
            <p:cNvPr id="11279" name="Text Box 98"/>
            <p:cNvSpPr txBox="1">
              <a:spLocks noChangeArrowheads="1"/>
            </p:cNvSpPr>
            <p:nvPr/>
          </p:nvSpPr>
          <p:spPr bwMode="auto">
            <a:xfrm>
              <a:off x="3072" y="1672"/>
              <a:ext cx="1200" cy="194"/>
            </a:xfrm>
            <a:prstGeom prst="rect">
              <a:avLst/>
            </a:prstGeom>
            <a:noFill/>
            <a:ln w="9525">
              <a:noFill/>
              <a:miter lim="800000"/>
              <a:headEnd/>
              <a:tailEnd/>
            </a:ln>
          </p:spPr>
          <p:txBody>
            <a:bodyPr wrap="square">
              <a:spAutoFit/>
            </a:bodyPr>
            <a:lstStyle/>
            <a:p>
              <a:pPr>
                <a:spcBef>
                  <a:spcPct val="50000"/>
                </a:spcBef>
              </a:pPr>
              <a:r>
                <a:rPr lang="en-US" sz="1400" b="1" dirty="0" smtClean="0">
                  <a:solidFill>
                    <a:schemeClr val="bg2"/>
                  </a:solidFill>
                </a:rPr>
                <a:t>last </a:t>
              </a:r>
              <a:r>
                <a:rPr lang="en-US" sz="1400" b="1" dirty="0">
                  <a:solidFill>
                    <a:schemeClr val="bg2"/>
                  </a:solidFill>
                </a:rPr>
                <a:t>King of Babylon</a:t>
              </a:r>
              <a:endParaRPr lang="en-CA" sz="1400" b="1" dirty="0">
                <a:solidFill>
                  <a:schemeClr val="bg2"/>
                </a:solidFill>
              </a:endParaRPr>
            </a:p>
          </p:txBody>
        </p:sp>
        <p:sp>
          <p:nvSpPr>
            <p:cNvPr id="28781" name="Text Box 109"/>
            <p:cNvSpPr txBox="1">
              <a:spLocks noChangeArrowheads="1"/>
            </p:cNvSpPr>
            <p:nvPr/>
          </p:nvSpPr>
          <p:spPr bwMode="auto">
            <a:xfrm>
              <a:off x="1872" y="1296"/>
              <a:ext cx="1344" cy="212"/>
            </a:xfrm>
            <a:prstGeom prst="rect">
              <a:avLst/>
            </a:prstGeom>
            <a:noFill/>
            <a:ln w="9525">
              <a:noFill/>
              <a:miter lim="800000"/>
              <a:headEnd/>
              <a:tailEnd/>
            </a:ln>
            <a:effectLst>
              <a:outerShdw dist="17961" dir="2700000" algn="ctr" rotWithShape="0">
                <a:srgbClr val="808080">
                  <a:alpha val="50000"/>
                </a:srgbClr>
              </a:outerShdw>
            </a:effectLst>
          </p:spPr>
          <p:txBody>
            <a:bodyPr>
              <a:spAutoFit/>
            </a:bodyPr>
            <a:lstStyle/>
            <a:p>
              <a:pPr>
                <a:spcBef>
                  <a:spcPct val="50000"/>
                </a:spcBef>
                <a:defRPr/>
              </a:pPr>
              <a:r>
                <a:rPr lang="en-US" sz="1600" b="1">
                  <a:solidFill>
                    <a:schemeClr val="bg2"/>
                  </a:solidFill>
                </a:rPr>
                <a:t>Jeremiah 25: 11, 12</a:t>
              </a:r>
              <a:endParaRPr lang="en-CA" sz="1600" b="1">
                <a:solidFill>
                  <a:schemeClr val="bg2"/>
                </a:solidFill>
              </a:endParaRPr>
            </a:p>
          </p:txBody>
        </p:sp>
        <p:pic>
          <p:nvPicPr>
            <p:cNvPr id="11281" name="Picture 112"/>
            <p:cNvPicPr>
              <a:picLocks noChangeAspect="1" noChangeArrowheads="1"/>
            </p:cNvPicPr>
            <p:nvPr/>
          </p:nvPicPr>
          <p:blipFill>
            <a:blip r:embed="rId7"/>
            <a:srcRect/>
            <a:stretch>
              <a:fillRect/>
            </a:stretch>
          </p:blipFill>
          <p:spPr bwMode="auto">
            <a:xfrm>
              <a:off x="4176" y="1104"/>
              <a:ext cx="1465" cy="990"/>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pic>
        <p:nvPicPr>
          <p:cNvPr id="1026" name="Picture 2" descr="A fragment of cuneiform - Tiny tablet provides proof for Old Testament"/>
          <p:cNvPicPr>
            <a:picLocks noChangeAspect="1" noChangeArrowheads="1"/>
          </p:cNvPicPr>
          <p:nvPr/>
        </p:nvPicPr>
        <p:blipFill>
          <a:blip r:embed="rId4">
            <a:lum contrast="20000"/>
          </a:blip>
          <a:srcRect/>
          <a:stretch>
            <a:fillRect/>
          </a:stretch>
        </p:blipFill>
        <p:spPr bwMode="auto">
          <a:xfrm>
            <a:off x="3124200" y="1905000"/>
            <a:ext cx="2286000" cy="1628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50" name="Picture 18" descr="Oasis desert"/>
          <p:cNvPicPr>
            <a:picLocks noChangeAspect="1" noChangeArrowheads="1"/>
          </p:cNvPicPr>
          <p:nvPr/>
        </p:nvPicPr>
        <p:blipFill>
          <a:blip r:embed="rId3"/>
          <a:srcRect/>
          <a:stretch>
            <a:fillRect/>
          </a:stretch>
        </p:blipFill>
        <p:spPr bwMode="auto">
          <a:xfrm>
            <a:off x="7239000" y="5486400"/>
            <a:ext cx="1027113" cy="822325"/>
          </a:xfrm>
          <a:prstGeom prst="rect">
            <a:avLst/>
          </a:prstGeom>
          <a:noFill/>
          <a:ln w="9525">
            <a:noFill/>
            <a:miter lim="800000"/>
            <a:headEnd/>
            <a:tailEnd/>
          </a:ln>
        </p:spPr>
      </p:pic>
      <p:pic>
        <p:nvPicPr>
          <p:cNvPr id="14353" name="Picture 24" descr="cavaliere"/>
          <p:cNvPicPr>
            <a:picLocks noChangeAspect="1" noChangeArrowheads="1"/>
          </p:cNvPicPr>
          <p:nvPr/>
        </p:nvPicPr>
        <p:blipFill>
          <a:blip r:embed="rId4">
            <a:lum contrast="18000"/>
          </a:blip>
          <a:srcRect/>
          <a:stretch>
            <a:fillRect/>
          </a:stretch>
        </p:blipFill>
        <p:spPr bwMode="auto">
          <a:xfrm>
            <a:off x="5334000" y="5181600"/>
            <a:ext cx="1219200" cy="877888"/>
          </a:xfrm>
          <a:prstGeom prst="rect">
            <a:avLst/>
          </a:prstGeom>
          <a:noFill/>
          <a:ln w="9525">
            <a:noFill/>
            <a:miter lim="800000"/>
            <a:headEnd/>
            <a:tailEnd/>
          </a:ln>
        </p:spPr>
      </p:pic>
      <p:pic>
        <p:nvPicPr>
          <p:cNvPr id="54292" name="Picture 20" descr="http://bibleworld.com/bab_fj.jpg"/>
          <p:cNvPicPr>
            <a:picLocks noChangeAspect="1" noChangeArrowheads="1"/>
          </p:cNvPicPr>
          <p:nvPr/>
        </p:nvPicPr>
        <p:blipFill>
          <a:blip r:embed="rId5" cstate="print"/>
          <a:srcRect/>
          <a:stretch>
            <a:fillRect/>
          </a:stretch>
        </p:blipFill>
        <p:spPr bwMode="auto">
          <a:xfrm>
            <a:off x="6781800" y="4572000"/>
            <a:ext cx="1143000" cy="734378"/>
          </a:xfrm>
          <a:prstGeom prst="rect">
            <a:avLst/>
          </a:prstGeom>
          <a:noFill/>
        </p:spPr>
      </p:pic>
      <p:pic>
        <p:nvPicPr>
          <p:cNvPr id="54294" name="Picture 22" descr="Babylon lion, Hammurabi, Chronicle at BiblicalStudies.info"/>
          <p:cNvPicPr>
            <a:picLocks noChangeAspect="1" noChangeArrowheads="1"/>
          </p:cNvPicPr>
          <p:nvPr/>
        </p:nvPicPr>
        <p:blipFill>
          <a:blip r:embed="rId6" cstate="print"/>
          <a:srcRect/>
          <a:stretch>
            <a:fillRect/>
          </a:stretch>
        </p:blipFill>
        <p:spPr bwMode="auto">
          <a:xfrm>
            <a:off x="4319111" y="5334000"/>
            <a:ext cx="505778" cy="685800"/>
          </a:xfrm>
          <a:prstGeom prst="rect">
            <a:avLst/>
          </a:prstGeom>
          <a:noFill/>
        </p:spPr>
      </p:pic>
      <p:pic>
        <p:nvPicPr>
          <p:cNvPr id="54305" name="Picture 33" descr="C:\Documents and Settings\HP_Administrator\My Documents\COLINS\GRAPHICS\BIBLE PICS\Prophet false.jpg"/>
          <p:cNvPicPr>
            <a:picLocks noChangeAspect="1" noChangeArrowheads="1"/>
          </p:cNvPicPr>
          <p:nvPr/>
        </p:nvPicPr>
        <p:blipFill>
          <a:blip r:embed="rId7" cstate="print"/>
          <a:srcRect/>
          <a:stretch>
            <a:fillRect/>
          </a:stretch>
        </p:blipFill>
        <p:spPr bwMode="auto">
          <a:xfrm>
            <a:off x="3124200" y="4267200"/>
            <a:ext cx="665163" cy="792163"/>
          </a:xfrm>
          <a:prstGeom prst="rect">
            <a:avLst/>
          </a:prstGeom>
          <a:noFill/>
        </p:spPr>
      </p:pic>
      <p:pic>
        <p:nvPicPr>
          <p:cNvPr id="91138" name="Picture 2" descr="Picture"/>
          <p:cNvPicPr>
            <a:picLocks noChangeAspect="1" noChangeArrowheads="1"/>
          </p:cNvPicPr>
          <p:nvPr/>
        </p:nvPicPr>
        <p:blipFill>
          <a:blip r:embed="rId8" cstate="print"/>
          <a:srcRect/>
          <a:stretch>
            <a:fillRect/>
          </a:stretch>
        </p:blipFill>
        <p:spPr bwMode="auto">
          <a:xfrm>
            <a:off x="457200" y="1066800"/>
            <a:ext cx="1447800" cy="994156"/>
          </a:xfrm>
          <a:prstGeom prst="rect">
            <a:avLst/>
          </a:prstGeom>
          <a:noFill/>
        </p:spPr>
      </p:pic>
      <p:pic>
        <p:nvPicPr>
          <p:cNvPr id="29" name="Picture 14" descr="prophecy_little-horn.jpg (24638 bytes)"/>
          <p:cNvPicPr>
            <a:picLocks noChangeAspect="1" noChangeArrowheads="1"/>
          </p:cNvPicPr>
          <p:nvPr/>
        </p:nvPicPr>
        <p:blipFill>
          <a:blip r:embed="rId9" cstate="print">
            <a:lum contrast="20000"/>
          </a:blip>
          <a:srcRect/>
          <a:stretch>
            <a:fillRect/>
          </a:stretch>
        </p:blipFill>
        <p:spPr bwMode="auto">
          <a:xfrm>
            <a:off x="6934200" y="3429000"/>
            <a:ext cx="578112" cy="685800"/>
          </a:xfrm>
          <a:prstGeom prst="rect">
            <a:avLst/>
          </a:prstGeom>
          <a:noFill/>
        </p:spPr>
      </p:pic>
      <p:pic>
        <p:nvPicPr>
          <p:cNvPr id="9" name="Picture 2" descr="http://art.gg/rembrandt/800/belshazzars-feast.jpg"/>
          <p:cNvPicPr>
            <a:picLocks noChangeAspect="1" noChangeArrowheads="1"/>
          </p:cNvPicPr>
          <p:nvPr/>
        </p:nvPicPr>
        <p:blipFill>
          <a:blip r:embed="rId10" cstate="print">
            <a:lum contrast="20000"/>
          </a:blip>
          <a:srcRect/>
          <a:stretch>
            <a:fillRect/>
          </a:stretch>
        </p:blipFill>
        <p:spPr bwMode="auto">
          <a:xfrm>
            <a:off x="5410200" y="4267200"/>
            <a:ext cx="966196" cy="762000"/>
          </a:xfrm>
          <a:prstGeom prst="rect">
            <a:avLst/>
          </a:prstGeom>
          <a:ln>
            <a:noFill/>
          </a:ln>
          <a:effectLst>
            <a:softEdge rad="112500"/>
          </a:effectLst>
        </p:spPr>
      </p:pic>
      <p:pic>
        <p:nvPicPr>
          <p:cNvPr id="10" name="Picture 4" descr="http://www.bibleexplained.com/prophets/jere/scribe.jpg"/>
          <p:cNvPicPr>
            <a:picLocks noChangeAspect="1" noChangeArrowheads="1"/>
          </p:cNvPicPr>
          <p:nvPr/>
        </p:nvPicPr>
        <p:blipFill>
          <a:blip r:embed="rId11">
            <a:lum contrast="20000"/>
          </a:blip>
          <a:srcRect/>
          <a:stretch>
            <a:fillRect/>
          </a:stretch>
        </p:blipFill>
        <p:spPr bwMode="auto">
          <a:xfrm>
            <a:off x="914400" y="4191000"/>
            <a:ext cx="914400" cy="110612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roken bar design template">
  <a:themeElements>
    <a:clrScheme name="1_Broken bar design template 1">
      <a:dk1>
        <a:srgbClr val="000000"/>
      </a:dk1>
      <a:lt1>
        <a:srgbClr val="FFFFFF"/>
      </a:lt1>
      <a:dk2>
        <a:srgbClr val="CC0000"/>
      </a:dk2>
      <a:lt2>
        <a:srgbClr val="FFFFFF"/>
      </a:lt2>
      <a:accent1>
        <a:srgbClr val="FF0033"/>
      </a:accent1>
      <a:accent2>
        <a:srgbClr val="996633"/>
      </a:accent2>
      <a:accent3>
        <a:srgbClr val="E2AAAA"/>
      </a:accent3>
      <a:accent4>
        <a:srgbClr val="DADADA"/>
      </a:accent4>
      <a:accent5>
        <a:srgbClr val="FFAAAD"/>
      </a:accent5>
      <a:accent6>
        <a:srgbClr val="8A5C2D"/>
      </a:accent6>
      <a:hlink>
        <a:srgbClr val="CC9900"/>
      </a:hlink>
      <a:folHlink>
        <a:srgbClr val="FF6699"/>
      </a:folHlink>
    </a:clrScheme>
    <a:fontScheme name="1_Broken bar design templat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Broken bar design template 1">
        <a:dk1>
          <a:srgbClr val="000000"/>
        </a:dk1>
        <a:lt1>
          <a:srgbClr val="FFFFFF"/>
        </a:lt1>
        <a:dk2>
          <a:srgbClr val="CC0000"/>
        </a:dk2>
        <a:lt2>
          <a:srgbClr val="FFFFFF"/>
        </a:lt2>
        <a:accent1>
          <a:srgbClr val="FF0033"/>
        </a:accent1>
        <a:accent2>
          <a:srgbClr val="996633"/>
        </a:accent2>
        <a:accent3>
          <a:srgbClr val="E2AAAA"/>
        </a:accent3>
        <a:accent4>
          <a:srgbClr val="DADADA"/>
        </a:accent4>
        <a:accent5>
          <a:srgbClr val="FFAAAD"/>
        </a:accent5>
        <a:accent6>
          <a:srgbClr val="8A5C2D"/>
        </a:accent6>
        <a:hlink>
          <a:srgbClr val="CC9900"/>
        </a:hlink>
        <a:folHlink>
          <a:srgbClr val="FF6699"/>
        </a:folHlink>
      </a:clrScheme>
      <a:clrMap bg1="dk2" tx1="lt1" bg2="dk1" tx2="lt2" accent1="accent1" accent2="accent2" accent3="accent3" accent4="accent4" accent5="accent5" accent6="accent6" hlink="hlink" folHlink="folHlink"/>
    </a:extraClrScheme>
    <a:extraClrScheme>
      <a:clrScheme name="1_Broken bar design template 2">
        <a:dk1>
          <a:srgbClr val="000000"/>
        </a:dk1>
        <a:lt1>
          <a:srgbClr val="FFFFFF"/>
        </a:lt1>
        <a:dk2>
          <a:srgbClr val="0000FF"/>
        </a:dk2>
        <a:lt2>
          <a:srgbClr val="FFFFFF"/>
        </a:lt2>
        <a:accent1>
          <a:srgbClr val="FF00FF"/>
        </a:accent1>
        <a:accent2>
          <a:srgbClr val="FF0000"/>
        </a:accent2>
        <a:accent3>
          <a:srgbClr val="FFFFFF"/>
        </a:accent3>
        <a:accent4>
          <a:srgbClr val="000000"/>
        </a:accent4>
        <a:accent5>
          <a:srgbClr val="FFAAFF"/>
        </a:accent5>
        <a:accent6>
          <a:srgbClr val="E70000"/>
        </a:accent6>
        <a:hlink>
          <a:srgbClr val="00FFFF"/>
        </a:hlink>
        <a:folHlink>
          <a:srgbClr val="C0C0C0"/>
        </a:folHlink>
      </a:clrScheme>
      <a:clrMap bg1="lt1" tx1="dk1" bg2="lt2" tx2="dk2" accent1="accent1" accent2="accent2" accent3="accent3" accent4="accent4" accent5="accent5" accent6="accent6" hlink="hlink" folHlink="folHlink"/>
    </a:extraClrScheme>
    <a:extraClrScheme>
      <a:clrScheme name="1_Broken bar design template 3">
        <a:dk1>
          <a:srgbClr val="000000"/>
        </a:dk1>
        <a:lt1>
          <a:srgbClr val="FFFFFF"/>
        </a:lt1>
        <a:dk2>
          <a:srgbClr val="000000"/>
        </a:dk2>
        <a:lt2>
          <a:srgbClr val="FFFFFF"/>
        </a:lt2>
        <a:accent1>
          <a:srgbClr val="DDDDDD"/>
        </a:accent1>
        <a:accent2>
          <a:srgbClr val="868686"/>
        </a:accent2>
        <a:accent3>
          <a:srgbClr val="FFFFFF"/>
        </a:accent3>
        <a:accent4>
          <a:srgbClr val="000000"/>
        </a:accent4>
        <a:accent5>
          <a:srgbClr val="EBEBEB"/>
        </a:accent5>
        <a:accent6>
          <a:srgbClr val="797979"/>
        </a:accent6>
        <a:hlink>
          <a:srgbClr val="393939"/>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roken bar design template">
  <a:themeElements>
    <a:clrScheme name="2_Broken bar design template 1">
      <a:dk1>
        <a:srgbClr val="000000"/>
      </a:dk1>
      <a:lt1>
        <a:srgbClr val="FFFFFF"/>
      </a:lt1>
      <a:dk2>
        <a:srgbClr val="CC0000"/>
      </a:dk2>
      <a:lt2>
        <a:srgbClr val="FFFFFF"/>
      </a:lt2>
      <a:accent1>
        <a:srgbClr val="FF0033"/>
      </a:accent1>
      <a:accent2>
        <a:srgbClr val="996633"/>
      </a:accent2>
      <a:accent3>
        <a:srgbClr val="E2AAAA"/>
      </a:accent3>
      <a:accent4>
        <a:srgbClr val="DADADA"/>
      </a:accent4>
      <a:accent5>
        <a:srgbClr val="FFAAAD"/>
      </a:accent5>
      <a:accent6>
        <a:srgbClr val="8A5C2D"/>
      </a:accent6>
      <a:hlink>
        <a:srgbClr val="CC9900"/>
      </a:hlink>
      <a:folHlink>
        <a:srgbClr val="FF6699"/>
      </a:folHlink>
    </a:clrScheme>
    <a:fontScheme name="2_Broken bar design template">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Broken bar design template 1">
        <a:dk1>
          <a:srgbClr val="000000"/>
        </a:dk1>
        <a:lt1>
          <a:srgbClr val="FFFFFF"/>
        </a:lt1>
        <a:dk2>
          <a:srgbClr val="CC0000"/>
        </a:dk2>
        <a:lt2>
          <a:srgbClr val="FFFFFF"/>
        </a:lt2>
        <a:accent1>
          <a:srgbClr val="FF0033"/>
        </a:accent1>
        <a:accent2>
          <a:srgbClr val="996633"/>
        </a:accent2>
        <a:accent3>
          <a:srgbClr val="E2AAAA"/>
        </a:accent3>
        <a:accent4>
          <a:srgbClr val="DADADA"/>
        </a:accent4>
        <a:accent5>
          <a:srgbClr val="FFAAAD"/>
        </a:accent5>
        <a:accent6>
          <a:srgbClr val="8A5C2D"/>
        </a:accent6>
        <a:hlink>
          <a:srgbClr val="CC9900"/>
        </a:hlink>
        <a:folHlink>
          <a:srgbClr val="FF6699"/>
        </a:folHlink>
      </a:clrScheme>
      <a:clrMap bg1="dk2" tx1="lt1" bg2="dk1" tx2="lt2" accent1="accent1" accent2="accent2" accent3="accent3" accent4="accent4" accent5="accent5" accent6="accent6" hlink="hlink" folHlink="folHlink"/>
    </a:extraClrScheme>
    <a:extraClrScheme>
      <a:clrScheme name="2_Broken bar design template 2">
        <a:dk1>
          <a:srgbClr val="000000"/>
        </a:dk1>
        <a:lt1>
          <a:srgbClr val="FFFFFF"/>
        </a:lt1>
        <a:dk2>
          <a:srgbClr val="0000FF"/>
        </a:dk2>
        <a:lt2>
          <a:srgbClr val="FFFFFF"/>
        </a:lt2>
        <a:accent1>
          <a:srgbClr val="FF00FF"/>
        </a:accent1>
        <a:accent2>
          <a:srgbClr val="FF0000"/>
        </a:accent2>
        <a:accent3>
          <a:srgbClr val="FFFFFF"/>
        </a:accent3>
        <a:accent4>
          <a:srgbClr val="000000"/>
        </a:accent4>
        <a:accent5>
          <a:srgbClr val="FFAAFF"/>
        </a:accent5>
        <a:accent6>
          <a:srgbClr val="E70000"/>
        </a:accent6>
        <a:hlink>
          <a:srgbClr val="00FFFF"/>
        </a:hlink>
        <a:folHlink>
          <a:srgbClr val="C0C0C0"/>
        </a:folHlink>
      </a:clrScheme>
      <a:clrMap bg1="lt1" tx1="dk1" bg2="lt2" tx2="dk2" accent1="accent1" accent2="accent2" accent3="accent3" accent4="accent4" accent5="accent5" accent6="accent6" hlink="hlink" folHlink="folHlink"/>
    </a:extraClrScheme>
    <a:extraClrScheme>
      <a:clrScheme name="2_Broken bar design template 3">
        <a:dk1>
          <a:srgbClr val="000000"/>
        </a:dk1>
        <a:lt1>
          <a:srgbClr val="FFFFFF"/>
        </a:lt1>
        <a:dk2>
          <a:srgbClr val="000000"/>
        </a:dk2>
        <a:lt2>
          <a:srgbClr val="FFFFFF"/>
        </a:lt2>
        <a:accent1>
          <a:srgbClr val="DDDDDD"/>
        </a:accent1>
        <a:accent2>
          <a:srgbClr val="868686"/>
        </a:accent2>
        <a:accent3>
          <a:srgbClr val="FFFFFF"/>
        </a:accent3>
        <a:accent4>
          <a:srgbClr val="000000"/>
        </a:accent4>
        <a:accent5>
          <a:srgbClr val="EBEBEB"/>
        </a:accent5>
        <a:accent6>
          <a:srgbClr val="797979"/>
        </a:accent6>
        <a:hlink>
          <a:srgbClr val="393939"/>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098netted">
  <a:themeElements>
    <a:clrScheme name="098netted 13">
      <a:dk1>
        <a:srgbClr val="292929"/>
      </a:dk1>
      <a:lt1>
        <a:srgbClr val="FFFFFF"/>
      </a:lt1>
      <a:dk2>
        <a:srgbClr val="EC7E03"/>
      </a:dk2>
      <a:lt2>
        <a:srgbClr val="FFFFFF"/>
      </a:lt2>
      <a:accent1>
        <a:srgbClr val="003300"/>
      </a:accent1>
      <a:accent2>
        <a:srgbClr val="009900"/>
      </a:accent2>
      <a:accent3>
        <a:srgbClr val="F4C0AA"/>
      </a:accent3>
      <a:accent4>
        <a:srgbClr val="DADADA"/>
      </a:accent4>
      <a:accent5>
        <a:srgbClr val="AAADAA"/>
      </a:accent5>
      <a:accent6>
        <a:srgbClr val="008A00"/>
      </a:accent6>
      <a:hlink>
        <a:srgbClr val="66FF33"/>
      </a:hlink>
      <a:folHlink>
        <a:srgbClr val="99FF99"/>
      </a:folHlink>
    </a:clrScheme>
    <a:fontScheme name="098netted">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098nett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098nett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098nett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098nett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098nett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098nett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098nette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098nett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098nett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098nett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098nett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098nett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098netted 13">
        <a:dk1>
          <a:srgbClr val="292929"/>
        </a:dk1>
        <a:lt1>
          <a:srgbClr val="FFFFFF"/>
        </a:lt1>
        <a:dk2>
          <a:srgbClr val="EC7E03"/>
        </a:dk2>
        <a:lt2>
          <a:srgbClr val="FFFFFF"/>
        </a:lt2>
        <a:accent1>
          <a:srgbClr val="003300"/>
        </a:accent1>
        <a:accent2>
          <a:srgbClr val="009900"/>
        </a:accent2>
        <a:accent3>
          <a:srgbClr val="F4C0AA"/>
        </a:accent3>
        <a:accent4>
          <a:srgbClr val="DADADA"/>
        </a:accent4>
        <a:accent5>
          <a:srgbClr val="AAADAA"/>
        </a:accent5>
        <a:accent6>
          <a:srgbClr val="008A00"/>
        </a:accent6>
        <a:hlink>
          <a:srgbClr val="66FF33"/>
        </a:hlink>
        <a:folHlink>
          <a:srgbClr val="99FF99"/>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18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2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7616</Words>
  <Application>Microsoft Office PowerPoint</Application>
  <PresentationFormat>On-screen Show (4:3)</PresentationFormat>
  <Paragraphs>1080</Paragraphs>
  <Slides>118</Slides>
  <Notes>118</Notes>
  <HiddenSlides>0</HiddenSlides>
  <MMClips>0</MMClips>
  <ScaleCrop>false</ScaleCrop>
  <HeadingPairs>
    <vt:vector size="4" baseType="variant">
      <vt:variant>
        <vt:lpstr>Theme</vt:lpstr>
      </vt:variant>
      <vt:variant>
        <vt:i4>6</vt:i4>
      </vt:variant>
      <vt:variant>
        <vt:lpstr>Slide Titles</vt:lpstr>
      </vt:variant>
      <vt:variant>
        <vt:i4>118</vt:i4>
      </vt:variant>
    </vt:vector>
  </HeadingPairs>
  <TitlesOfParts>
    <vt:vector size="124" baseType="lpstr">
      <vt:lpstr>Default Design</vt:lpstr>
      <vt:lpstr>1_Broken bar design template</vt:lpstr>
      <vt:lpstr>2_Broken bar design template</vt:lpstr>
      <vt:lpstr>098netted</vt:lpstr>
      <vt:lpstr>1_Default Design</vt:lpstr>
      <vt:lpstr>2_Default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The Last Kings of Judah</vt:lpstr>
      <vt:lpstr>Slide 116</vt:lpstr>
      <vt:lpstr>Slide 117</vt:lpstr>
      <vt:lpstr>Slide 118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2007-08-12T05:27:22Z</dcterms:created>
  <dcterms:modified xsi:type="dcterms:W3CDTF">2007-08-17T18:54:10Z</dcterms:modified>
</cp:coreProperties>
</file>