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Override3.xml" ContentType="application/vnd.openxmlformats-officedocument.themeOverride+xml"/>
  <Override PartName="/ppt/notesSlides/notesSlide18.xml" ContentType="application/vnd.openxmlformats-officedocument.presentationml.notes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notesSlides/notesSlide32.xml" ContentType="application/vnd.openxmlformats-officedocument.presentationml.notesSlid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notesSlides/notesSlide23.xml" ContentType="application/vnd.openxmlformats-officedocument.presentationml.notesSlide+xml"/>
  <Override PartName="/ppt/theme/theme14.xml" ContentType="application/vnd.openxmlformats-officedocument.theme+xml"/>
  <Override PartName="/ppt/notesSlides/notesSlide12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notesSlides/notesSlide8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  <p:sldMasterId id="2147483756" r:id="rId3"/>
    <p:sldMasterId id="2147483768" r:id="rId4"/>
    <p:sldMasterId id="2147483780" r:id="rId5"/>
    <p:sldMasterId id="2147483792" r:id="rId6"/>
    <p:sldMasterId id="2147483804" r:id="rId7"/>
    <p:sldMasterId id="2147483840" r:id="rId8"/>
    <p:sldMasterId id="2147483852" r:id="rId9"/>
    <p:sldMasterId id="2147483888" r:id="rId10"/>
    <p:sldMasterId id="2147483900" r:id="rId11"/>
    <p:sldMasterId id="2147483912" r:id="rId12"/>
    <p:sldMasterId id="2147483924" r:id="rId13"/>
    <p:sldMasterId id="2147483936" r:id="rId14"/>
    <p:sldMasterId id="2147483948" r:id="rId15"/>
    <p:sldMasterId id="2147483960" r:id="rId16"/>
    <p:sldMasterId id="2147483972" r:id="rId17"/>
  </p:sldMasterIdLst>
  <p:notesMasterIdLst>
    <p:notesMasterId r:id="rId56"/>
  </p:notesMasterIdLst>
  <p:sldIdLst>
    <p:sldId id="324" r:id="rId18"/>
    <p:sldId id="280" r:id="rId19"/>
    <p:sldId id="330" r:id="rId20"/>
    <p:sldId id="326" r:id="rId21"/>
    <p:sldId id="316" r:id="rId22"/>
    <p:sldId id="300" r:id="rId23"/>
    <p:sldId id="302" r:id="rId24"/>
    <p:sldId id="305" r:id="rId25"/>
    <p:sldId id="317" r:id="rId26"/>
    <p:sldId id="315" r:id="rId27"/>
    <p:sldId id="299" r:id="rId28"/>
    <p:sldId id="269" r:id="rId29"/>
    <p:sldId id="321" r:id="rId30"/>
    <p:sldId id="282" r:id="rId31"/>
    <p:sldId id="322" r:id="rId32"/>
    <p:sldId id="327" r:id="rId33"/>
    <p:sldId id="292" r:id="rId34"/>
    <p:sldId id="323" r:id="rId35"/>
    <p:sldId id="318" r:id="rId36"/>
    <p:sldId id="312" r:id="rId37"/>
    <p:sldId id="313" r:id="rId38"/>
    <p:sldId id="329" r:id="rId39"/>
    <p:sldId id="328" r:id="rId40"/>
    <p:sldId id="298" r:id="rId41"/>
    <p:sldId id="306" r:id="rId42"/>
    <p:sldId id="307" r:id="rId43"/>
    <p:sldId id="325" r:id="rId44"/>
    <p:sldId id="290" r:id="rId45"/>
    <p:sldId id="308" r:id="rId46"/>
    <p:sldId id="289" r:id="rId47"/>
    <p:sldId id="310" r:id="rId48"/>
    <p:sldId id="311" r:id="rId49"/>
    <p:sldId id="309" r:id="rId50"/>
    <p:sldId id="291" r:id="rId51"/>
    <p:sldId id="271" r:id="rId52"/>
    <p:sldId id="284" r:id="rId53"/>
    <p:sldId id="270" r:id="rId54"/>
    <p:sldId id="295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D6D6D"/>
    <a:srgbClr val="00B0F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3" autoAdjust="0"/>
    <p:restoredTop sz="97753" autoAdjust="0"/>
  </p:normalViewPr>
  <p:slideViewPr>
    <p:cSldViewPr snapToGrid="0">
      <p:cViewPr>
        <p:scale>
          <a:sx n="60" d="100"/>
          <a:sy n="60" d="100"/>
        </p:scale>
        <p:origin x="-1500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27D74-7E9B-4065-ACF3-EFC46D1BF631}" type="datetimeFigureOut">
              <a:rPr lang="en-AU" smtClean="0"/>
              <a:pPr/>
              <a:t>30/07/2016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F8543-3C1D-420C-927D-CABA6AEFECE5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43842-A7CF-4B81-8BDC-908B5D37E57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5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 smtClean="0"/>
          </a:p>
        </p:txBody>
      </p:sp>
      <p:sp>
        <p:nvSpPr>
          <p:cNvPr id="195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8676E-117C-4AB3-AEA8-F8631C006276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040E0-520E-445C-9BB1-C43A0F8CFC88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040E0-520E-445C-9BB1-C43A0F8CFC88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06B944-0E2A-4064-BC07-C8EB2DEEC79B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116" y="4342754"/>
            <a:ext cx="5027769" cy="4115123"/>
          </a:xfrm>
          <a:noFill/>
          <a:ln/>
        </p:spPr>
        <p:txBody>
          <a:bodyPr/>
          <a:lstStyle/>
          <a:p>
            <a:pPr eaLnBrk="1" hangingPunct="1"/>
            <a:endParaRPr lang="en-CA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D50A67-971F-4342-A9F4-A974D9D3E202}" type="slidenum">
              <a:rPr lang="en-AU" smtClean="0">
                <a:solidFill>
                  <a:prstClr val="black"/>
                </a:solidFill>
                <a:latin typeface="Arial" pitchFamily="34" charset="0"/>
              </a:rPr>
              <a:pPr/>
              <a:t>19</a:t>
            </a:fld>
            <a:endParaRPr lang="en-AU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43842-A7CF-4B81-8BDC-908B5D37E57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730BD5-FB5C-4F4F-84C2-970E7090A979}" type="slidenum">
              <a:rPr lang="en-AU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en-A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730BD5-FB5C-4F4F-84C2-970E7090A979}" type="slidenum">
              <a:rPr lang="en-AU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en-A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730BD5-FB5C-4F4F-84C2-970E7090A979}" type="slidenum">
              <a:rPr lang="en-AU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A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BF3A03-C3B5-407B-A452-26E0D2A38C4C}" type="slidenum">
              <a:rPr lang="en-AU" smtClean="0">
                <a:solidFill>
                  <a:prstClr val="black"/>
                </a:solidFill>
              </a:rPr>
              <a:pPr/>
              <a:t>23</a:t>
            </a:fld>
            <a:endParaRPr lang="en-AU" smtClean="0">
              <a:solidFill>
                <a:prstClr val="black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TTG Bible Class</a:t>
            </a:r>
          </a:p>
        </p:txBody>
      </p:sp>
      <p:sp>
        <p:nvSpPr>
          <p:cNvPr id="5529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2008</a:t>
            </a:r>
          </a:p>
        </p:txBody>
      </p:sp>
      <p:sp>
        <p:nvSpPr>
          <p:cNvPr id="5530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518CAC-1B76-4D9E-9A8C-2FE93DA95114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553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3587" cy="3429000"/>
          </a:xfrm>
          <a:ln/>
        </p:spPr>
      </p:sp>
      <p:sp>
        <p:nvSpPr>
          <p:cNvPr id="553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A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2F4B5C-E488-4C85-8E9E-E27F090F074A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6F8543-3C1D-420C-927D-CABA6AEFECE5}" type="slidenum">
              <a:rPr lang="en-AU" smtClean="0"/>
              <a:pPr/>
              <a:t>29</a:t>
            </a:fld>
            <a:endParaRPr lang="en-A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2F4B5C-E488-4C85-8E9E-E27F090F074A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2F4B5C-E488-4C85-8E9E-E27F090F074A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Salisbury Study Class</a:t>
            </a:r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2007</a:t>
            </a:r>
          </a:p>
        </p:txBody>
      </p:sp>
      <p:sp>
        <p:nvSpPr>
          <p:cNvPr id="399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E18864-1805-43C1-9B8F-5C46D10E4B15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99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2000" smtClean="0"/>
              <a:t>Our WATCHING is directly related to our position before Christ at the Judgment seat.</a:t>
            </a:r>
          </a:p>
          <a:p>
            <a:pPr eaLnBrk="1" hangingPunct="1">
              <a:buFontTx/>
              <a:buChar char="•"/>
            </a:pPr>
            <a:r>
              <a:rPr lang="en-US" sz="2000" smtClean="0"/>
              <a:t>Having a consciousness of the nearness of Christ’s return impresses the reality of the things concerning the Kingdom of God upon our minds</a:t>
            </a:r>
          </a:p>
          <a:p>
            <a:pPr eaLnBrk="1" hangingPunct="1">
              <a:buFontTx/>
              <a:buChar char="•"/>
            </a:pPr>
            <a:r>
              <a:rPr lang="en-US" sz="2000" smtClean="0"/>
              <a:t>It helps us detach our affections from the “FLEETING PRESENT” to the world to come</a:t>
            </a:r>
          </a:p>
          <a:p>
            <a:pPr eaLnBrk="1" hangingPunct="1">
              <a:buFontTx/>
              <a:buChar char="•"/>
            </a:pPr>
            <a:r>
              <a:rPr lang="en-US" sz="2000" smtClean="0"/>
              <a:t>It is take us right back to where we started:</a:t>
            </a:r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Salisbury Study Class</a:t>
            </a:r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2007</a:t>
            </a:r>
          </a:p>
        </p:txBody>
      </p:sp>
      <p:sp>
        <p:nvSpPr>
          <p:cNvPr id="399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E18864-1805-43C1-9B8F-5C46D10E4B15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99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2000" smtClean="0"/>
              <a:t>Our WATCHING is directly related to our position before Christ at the Judgment seat.</a:t>
            </a:r>
          </a:p>
          <a:p>
            <a:pPr eaLnBrk="1" hangingPunct="1">
              <a:buFontTx/>
              <a:buChar char="•"/>
            </a:pPr>
            <a:r>
              <a:rPr lang="en-US" sz="2000" smtClean="0"/>
              <a:t>Having a consciousness of the nearness of Christ’s return impresses the reality of the things concerning the Kingdom of God upon our minds</a:t>
            </a:r>
          </a:p>
          <a:p>
            <a:pPr eaLnBrk="1" hangingPunct="1">
              <a:buFontTx/>
              <a:buChar char="•"/>
            </a:pPr>
            <a:r>
              <a:rPr lang="en-US" sz="2000" smtClean="0"/>
              <a:t>It helps us detach our affections from the “FLEETING PRESENT” to the world to come</a:t>
            </a:r>
          </a:p>
          <a:p>
            <a:pPr eaLnBrk="1" hangingPunct="1">
              <a:buFontTx/>
              <a:buChar char="•"/>
            </a:pPr>
            <a:r>
              <a:rPr lang="en-US" sz="2000" smtClean="0"/>
              <a:t>It is take us right back to where we started:</a:t>
            </a:r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4F1BF-2706-476A-92D2-095373822354}" type="slidenum">
              <a:rPr lang="en-AU" smtClean="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en-A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Trumpets of the Apocalype</a:t>
            </a:r>
          </a:p>
        </p:txBody>
      </p:sp>
      <p:sp>
        <p:nvSpPr>
          <p:cNvPr id="3686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Pinjara - Steve hornhardt</a:t>
            </a:r>
          </a:p>
        </p:txBody>
      </p:sp>
      <p:sp>
        <p:nvSpPr>
          <p:cNvPr id="3686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DACD2F-08E2-46BD-A497-0387DFC3BF7B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68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116" y="4342754"/>
            <a:ext cx="5027769" cy="4115123"/>
          </a:xfrm>
          <a:noFill/>
          <a:ln/>
        </p:spPr>
        <p:txBody>
          <a:bodyPr/>
          <a:lstStyle/>
          <a:p>
            <a:pPr eaLnBrk="1" hangingPunct="1"/>
            <a:r>
              <a:rPr lang="en-US" sz="1800" smtClean="0"/>
              <a:t>The result of the four Wind Trumpets had been the end of the Roman Empire in the West </a:t>
            </a:r>
          </a:p>
          <a:p>
            <a:pPr lvl="1" eaLnBrk="1" hangingPunct="1">
              <a:buFontTx/>
              <a:buChar char="•"/>
            </a:pPr>
            <a:r>
              <a:rPr lang="en-US" sz="1800" smtClean="0"/>
              <a:t>The Remnants of the empire were carved up between the different barbarian hordes (10 toes) who had come and settled in the area.</a:t>
            </a:r>
          </a:p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/>
                </a:solidFill>
              </a:rPr>
              <a:t>Trumpets of the Apocalype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/>
                </a:solidFill>
              </a:rPr>
              <a:t>Pinjara - Steve hornhardt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C6631-F39B-460F-9BA0-E3D97C33B5D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757C1-5F37-48F7-9319-CD58BC2A2C0A}" type="slidenum">
              <a:rPr lang="en-AU" smtClean="0">
                <a:solidFill>
                  <a:prstClr val="black"/>
                </a:solidFill>
              </a:rPr>
              <a:pPr/>
              <a:t>38</a:t>
            </a:fld>
            <a:endParaRPr lang="en-A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F32A77-A7D0-48A1-9A55-B88974DD70E0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65BD6B-E97E-424E-AEF6-F22FC942DE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112501-9335-4138-8C01-398B67F892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CD7FA-D666-4A27-884A-61B67A6F99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79182-C45D-4EDF-815C-91B4FC3B64D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7F379-0367-40C9-BEB7-110C4C9F3D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05560-D7D0-4CEC-B3DA-F01A2DDB84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F73EA-4EA3-4F49-AC85-F10BFA9171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C5A35-1B11-470F-ACCC-36999D6D051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C09EE-CF20-4A1B-8BC1-88D8641204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E294C-69B9-4900-B461-A9A6F805E7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BBD5E-5577-49E4-A7A2-B7DA2DCC3E5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D7122-3714-4C8B-8951-BFD00D8DA1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"/>
            <a:ext cx="2058988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"/>
            <a:ext cx="6029325" cy="6126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527C93-D1BA-483A-B62D-902AFE525E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5846A-9B1C-49B7-A62E-8E2590EB2D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4654" y="1676400"/>
            <a:ext cx="7774692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2492" y="3886200"/>
            <a:ext cx="6399061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F57D1-B079-453D-9F3C-7111C8BA4945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0AA2C-EBF7-4DBB-97E6-8685A909271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625" y="4406945"/>
            <a:ext cx="777152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625" y="2906713"/>
            <a:ext cx="777152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778D6-3BD6-4633-AFF5-639C414FF47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8566" y="1981200"/>
            <a:ext cx="403676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129" y="1981200"/>
            <a:ext cx="403834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C624D-43D6-4786-8E40-9E4D649AD96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986" y="274638"/>
            <a:ext cx="823007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963" y="1535113"/>
            <a:ext cx="40399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963" y="2174875"/>
            <a:ext cx="40399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525" y="1535113"/>
            <a:ext cx="40415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525" y="2174875"/>
            <a:ext cx="40415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E46D1-1937-4682-871E-0391C5314088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49754-5917-4887-B993-2C3845150C6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A61E5-F89F-41ED-9FFE-4FDFD5E3B7D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963" y="273050"/>
            <a:ext cx="300899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63" y="273095"/>
            <a:ext cx="511197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963" y="1435103"/>
            <a:ext cx="300899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FA174-19E3-4FE6-8B74-19C9FFDBCF3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065" y="4800600"/>
            <a:ext cx="548513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3065" y="612775"/>
            <a:ext cx="548513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3065" y="5367338"/>
            <a:ext cx="548513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4D051-4EDA-407B-840F-F1F9912969B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71C63-4BDD-4611-AA6A-92AFE32F8ED2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9177E-4ED4-4188-B13D-3042F052E29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914" y="381000"/>
            <a:ext cx="2055542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8561" y="381000"/>
            <a:ext cx="6019576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DE086-3651-40AF-8CB6-CB15CA3EEE6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30243A-FFC6-4048-AB6B-C646EE608E33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477E-046A-4D79-9431-D11D9FF347FE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275DF5-A34A-4FA2-9E3E-E8C3899B404D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B9B1B0-A3C0-49BA-B4DA-10AC6A4D3D00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C87A2-701D-40B3-90C1-46DF85A841E7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D60B30-4C2F-4036-B211-2B6F9D3D8D8A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8C5E57-7097-48F8-80B1-5AD43A834B3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E748E-9748-4A0E-8293-85454185995E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8CB1D-3885-4CF4-B65D-5B8E844E8DB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4A84A8-3AE7-4144-91D5-AFFF5C2A1DF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06750-445B-445C-B353-BB16E3985ED7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10D5C-887F-4D67-A90A-DEAA12639B8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6E645-9702-41B7-BFED-D6832117BC2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34979-936A-4E67-8108-8FDF316512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EC03E-01FE-458A-ADEA-35AA6760C6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50B8E-F79B-4687-B3B0-709F42F522B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64761-88E0-40C3-9C6E-3E9C2A3BF9E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B15CD-8AED-4A28-802F-083F441CBA1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6F95A-A1DE-47FA-9327-17D9F01F8D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8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7AC85-DBD3-4172-A83B-ECC04C5F424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DA31B-7505-4422-99C2-B36168AF6B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F1E8F-05EB-4E8B-A410-AB8BB6A6C2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9310E-7365-4AFE-B919-847321ACAF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0DA17-4456-48C1-968A-16372AF717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78B8F-ABF5-4623-AE55-2F0C8E07DD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72C30-1F12-4CE7-AE3A-2267BA71E9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09695-CF15-414F-AFD8-063E2F01BA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B3C7B-EE86-42E9-BCEF-F387480F59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E439A-EE95-4F9E-9B42-F259C2FE91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F7C94-E0F0-4893-B22C-EE2E38F49C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8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C0931-1E75-4EFF-A80E-9EE0BE3E21A9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F0A18-398B-4C9C-80BF-A264E47F3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EEC5F-4FD8-4F5C-939E-C107E9DFD7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5DF47-C31D-46DC-B713-5534987C08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E9D15-B400-40FC-899F-0958DD622F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6CA4E-8C6B-4555-BE42-EFA688F009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DAFCD-DDB9-4A1C-A7C1-F92EEF7F47E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716D6-A9F9-4E2C-ACE4-38DFF644CD09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92A4B-23CD-4DA2-96D7-50CA2AC9993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E6897-A103-4215-A291-AE87A182E4C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4DBEC-70ED-48FA-ABDF-4FDE7854B7F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9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9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0A44A-B7D9-4E49-957C-039CF6710BB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5D292-D8C3-46CA-83FF-69E02A354608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AB693-F0D5-4F1A-89C1-B936CB28CCE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75C47-D6DF-480C-B4C9-5538B2BC1F42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27A81-CD12-4DDE-A404-22F822A2656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D15E9-078B-4F18-9CD3-09A509DFAEA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A0423-1478-45D7-BA77-3C3C1DE485A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610B1-B36A-47BE-9C0D-0243F588117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DAD67-EA2D-4BA6-9660-7390F52AE59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33295-6475-429C-90B9-8A0C06F0749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9F714-CDCF-484A-9ABB-69071143F692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9E2B2-42D0-419E-8A4C-C83D2682388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C8D43-4120-4BA0-BA4F-DA553EE732E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B72B-58C0-413B-BD28-A9D4934EC3D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2CD77-F7D9-4793-9932-A3000CB4215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0A565-7782-4222-8A7C-62A83C10DD2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B00F8-1527-4AEC-B6D9-50957C2868A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257E8-6430-4401-968A-00CEBDF67F9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2094E-A5CA-4E80-A6DA-9F3EC50C9E8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78B8F-ABF5-4623-AE55-2F0C8E07DD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72C30-1F12-4CE7-AE3A-2267BA71E9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09695-CF15-414F-AFD8-063E2F01BA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18667-23CE-4476-AA26-6A0DCC442798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B3C7B-EE86-42E9-BCEF-F387480F59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E439A-EE95-4F9E-9B42-F259C2FE91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F7C94-E0F0-4893-B22C-EE2E38F49C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F0A18-398B-4C9C-80BF-A264E47F3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EEC5F-4FD8-4F5C-939E-C107E9DFD7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5DF47-C31D-46DC-B713-5534987C08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E9D15-B400-40FC-899F-0958DD622F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6CA4E-8C6B-4555-BE42-EFA688F009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9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7" y="27313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FF0D6-6E1F-4EB2-BCCB-E828B087A57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BD26C8-4499-4A41-8EBF-6A87A8B4382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09C8D-6A59-4D53-B505-6584505A9E7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9CACF-2522-49FE-87A2-3743E4745A1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5C26E-8C4B-4FB6-8162-5476902129F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86457-ED8F-48ED-95D7-B8FBFA78A23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555B6-E40B-4C54-A54B-73160E8664E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8EA40-39C0-4878-B45B-63266A9C0D2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0B367-B592-4379-970E-77B05C54840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8186A-FF35-4D77-A70B-423AEE61654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BCE68-C6EA-48AE-8C90-3B6E546CB55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0EA3A-9644-4392-A9E8-2D4BF2BDCFF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0BD862-2DB7-4426-BA9C-EAC6BBD7663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A40B3-1D86-44DC-95D2-EC19B74C6A18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2FEDC-FF45-45B5-8A3D-F4C54C81095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53D67-AA7E-4B2A-B582-FE664A70CA7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86D3F-857D-4779-8EDE-5466EECEA44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E85D-E48E-40D4-97E5-F112E03C997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A6323-0D13-4637-9ADC-6A40C2B02C2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29947-83AC-4C2C-BA41-0F748147BE8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45A2C-9F8E-4544-98AA-9C06AE37884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E32E8-DD96-400A-9F16-7CCAD72CE78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3D818-ABAC-4467-9F6C-4C34B33DAFF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3D5AD1-F227-45F3-9CB0-DD90144DC0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24AC3-7DD3-492E-8879-0738572961D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041A9-0D1F-473F-AC5F-F43C1BD7FD5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A5DC9-19A4-4EE1-A347-B83577F68F8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5B658-4FC5-48ED-8E53-1ECC604D0DD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81D12-179B-4085-90DD-00F5982F8E85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1816F-186D-44EA-968E-C341C84F99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BE547-0926-4A31-BB3B-E48674D731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A7007-2D8E-465E-B3EE-946FCD24E5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27CB9-F522-4E16-B6D4-086FF81805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34333-62B8-4568-A0E3-5F1D25E276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08E6B9-7F34-4754-A6AF-D0ED9483EE2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9C185-23D5-469A-8EB0-2E9C6D56221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CD58D-0C9B-4D28-B613-3D3E11DA16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170E4-8C1E-4846-9987-9F60D304F5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DA4CA-B6D2-434D-8D66-758E374449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13EFE-BDDA-4086-9D24-8118072C55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03A83-0F07-458F-99AC-9CCCF1821D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8BBCF-5978-414E-8006-4BE7EC927919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17313-F403-4997-85DB-AEBA7C2BA5BE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1050D-A526-4135-B0C6-CCEC63F8C0EF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5D8D9-64BA-4BFA-96F3-826222C139E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3AA1FE-7DB6-4B9D-8978-BE10312EB50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3693D-DF19-4F0A-BB74-E54D1626E3F4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0FC03-3FE2-408E-BF2F-5642F510224C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A5B1B-FF68-4F5A-A999-3289190A6FC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D2B04-F3C5-41B6-87AA-DB33D54A90A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DCB51-EFE6-4A6B-A8EF-187B54EACBEA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F0A8B-F583-40D9-801E-0E1F0246F20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80896-C119-4278-8376-ECBE79846F60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3CECA-4E06-4D6E-BDCA-3DFDED30F8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DD9FD-65DE-4F62-88B8-C79B038130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1AE37-9EE3-4000-A08C-B7E0C6D57D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87B8E7B-04D9-4C00-9A58-F945A56FB0E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20D61-CA81-45FD-A237-2BF85248B7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88BA1-E697-42DB-82D7-3B5634208B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781D1-C86B-48A8-A5C3-425C6EB9B2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439E3-8BEA-4741-8043-53280DF469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326D2-ED2C-4724-AD30-3C3F202C0B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8C87B-2200-4180-BDC7-9170A99B4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DF6B9-153F-4273-92DC-96898CB22A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76067-7C91-4DB9-A625-26CD4A2172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E8DB38-A9F3-47E9-BE27-4F3A6503F3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8A814-14BF-4D7C-9423-25AB36AFA45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6C9E77-23A2-43FD-B036-85CF9AFBBB9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5A88A-5506-4DB2-831F-1A875C0A9476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452F6-937A-417F-9BBD-A9D189E77B7E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1A559-CC6F-40B8-832F-3A4D55DA34F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ADF27-981D-4D5D-91F4-321496BAE59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FFEF3-AB30-4395-BA4F-C1A0CF2DDD2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99F24-B25F-43C7-B865-2E0EC975EDA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EA6E8-4CAC-4607-BDA4-5604135FB78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3701E-9337-4D60-8AA7-BF195A58B460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4EA93-3201-41CE-818F-A396D5CCFDA6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2D8B9-4492-4531-AC53-FC52DE09AF8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fld id="{3130B395-2FC3-4BD8-8701-A55EEAB294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bldLvl="3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9pPr>
    </p:titleStyle>
    <p:bodyStyle>
      <a:lvl1pPr marL="442913" indent="-442913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285750" algn="l" rtl="0" fontAlgn="base">
        <a:spcBef>
          <a:spcPct val="20000"/>
        </a:spcBef>
        <a:spcAft>
          <a:spcPct val="0"/>
        </a:spcAft>
        <a:buClr>
          <a:srgbClr val="000099"/>
        </a:buClr>
        <a:buSzPct val="95000"/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316038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Monotype Sorts" pitchFamily="2" charset="2"/>
        <a:buChar char="y"/>
        <a:defRPr sz="2000">
          <a:solidFill>
            <a:schemeClr val="tx1"/>
          </a:solidFill>
          <a:latin typeface="+mn-lt"/>
        </a:defRPr>
      </a:lvl3pPr>
      <a:lvl4pPr marL="1724025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–"/>
        <a:defRPr>
          <a:solidFill>
            <a:schemeClr val="tx1"/>
          </a:solidFill>
          <a:latin typeface="+mn-lt"/>
        </a:defRPr>
      </a:lvl4pPr>
      <a:lvl5pPr marL="21320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5pPr>
      <a:lvl6pPr marL="25892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6pPr>
      <a:lvl7pPr marL="30464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7pPr>
      <a:lvl8pPr marL="35036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8pPr>
      <a:lvl9pPr marL="39608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6D47DD-3FE8-4F06-9DC3-E779F2C903A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8544" y="381000"/>
            <a:ext cx="822691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8544" y="1981200"/>
            <a:ext cx="82269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8566" y="6245225"/>
            <a:ext cx="213302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i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2843" y="6245225"/>
            <a:ext cx="2898314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i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2435" y="6245225"/>
            <a:ext cx="213302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i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0236E2-7948-4FEF-9F3B-A9B7157FFEF7}" type="slidenum">
              <a:rPr lang="en-A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40C4D2-AA12-48FA-91CD-ADD544FF656F}" type="slidenum">
              <a:rPr lang="en-A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0C1626-22B5-4553-A42A-1050695138CD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1698C8-0E34-4D1A-A819-61937DE71600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46982A-6A6D-4AEC-A0CD-89E5B2458B8D}" type="slidenum">
              <a:rPr lang="en-A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C2653F-84CD-437C-874A-C90A6C48E1C3}" type="slidenum">
              <a:rPr lang="en-A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1698C8-0E34-4D1A-A819-61937DE71600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0D3492-9B46-41D0-80ED-78E8547D631F}" type="slidenum">
              <a:rPr lang="en-A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03F8F4-EBCE-4374-98C1-8D3508221BA5}" type="slidenum">
              <a:rPr lang="en-AU">
                <a:solidFill>
                  <a:srgbClr val="FFFFFF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C7DD46-EFED-41AE-999D-61B0219A11D4}" type="slidenum">
              <a:rPr lang="en-A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98F43F-3030-41FE-BC7D-E2719D57D5A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2FD508-A435-46D1-8698-7F8529C56A09}" type="slidenum">
              <a:rPr lang="en-US">
                <a:solidFill>
                  <a:srgbClr val="CC33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4FBF2D-7599-40D0-8128-0EA016C7F19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slow">
    <p:circl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6EC8B1-B44E-4EE5-B840-CFB2469E544C}" type="slidenum">
              <a:rPr lang="en-US">
                <a:solidFill>
                  <a:srgbClr val="CC33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1.xml"/><Relationship Id="rId5" Type="http://schemas.openxmlformats.org/officeDocument/2006/relationships/image" Target="../media/image5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2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5.xml"/><Relationship Id="rId5" Type="http://schemas.openxmlformats.org/officeDocument/2006/relationships/image" Target="../media/image19.jpeg"/><Relationship Id="rId4" Type="http://schemas.openxmlformats.org/officeDocument/2006/relationships/image" Target="../media/image1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6" Type="http://schemas.openxmlformats.org/officeDocument/2006/relationships/hyperlink" Target="http://www.affa.gov.au/content/output.cfm?ObjectID=3E48F86-AA1A-11A1-B6300060B0AA00002&amp;contType=outputs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14.jpeg"/><Relationship Id="rId4" Type="http://schemas.openxmlformats.org/officeDocument/2006/relationships/image" Target="../media/image10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15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9.jpeg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Picture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-292335"/>
            <a:ext cx="3905662" cy="292924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4" name="Rectangle 23"/>
          <p:cNvSpPr/>
          <p:nvPr/>
        </p:nvSpPr>
        <p:spPr>
          <a:xfrm>
            <a:off x="1115616" y="647589"/>
            <a:ext cx="3816424" cy="10532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48367" y="116632"/>
            <a:ext cx="576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 smtClean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  <a:endParaRPr lang="en-US" sz="3600" b="1" i="1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596" y="4736887"/>
            <a:ext cx="9144000" cy="123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pic>
        <p:nvPicPr>
          <p:cNvPr id="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723246" y="2585545"/>
            <a:ext cx="4191000" cy="336787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9" name="Picture 4" descr="Rev11-12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62202" y="2774731"/>
            <a:ext cx="4471494" cy="329565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Rectangle 1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pic>
        <p:nvPicPr>
          <p:cNvPr id="13" name="Picture 12" descr="scroll.png"/>
          <p:cNvPicPr>
            <a:picLocks noChangeAspect="1"/>
          </p:cNvPicPr>
          <p:nvPr/>
        </p:nvPicPr>
        <p:blipFill>
          <a:blip r:embed="rId6" cstate="print"/>
          <a:srcRect l="23667" t="14490" r="12559" b="17754"/>
          <a:stretch>
            <a:fillRect/>
          </a:stretch>
        </p:blipFill>
        <p:spPr>
          <a:xfrm>
            <a:off x="1932800" y="1270749"/>
            <a:ext cx="2261669" cy="1590464"/>
          </a:xfrm>
          <a:prstGeom prst="rect">
            <a:avLst/>
          </a:prstGeom>
        </p:spPr>
      </p:pic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2495457" y="6305511"/>
            <a:ext cx="3918707" cy="61555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200" i="1" dirty="0" smtClean="0">
                <a:solidFill>
                  <a:srgbClr val="FFFFFF"/>
                </a:solidFill>
                <a:latin typeface="Times New Roman" pitchFamily="18" charset="0"/>
              </a:rPr>
              <a:t>“Blessed  is he that </a:t>
            </a:r>
            <a:r>
              <a:rPr lang="en-AU" sz="2200" i="1" dirty="0" err="1" smtClean="0">
                <a:solidFill>
                  <a:srgbClr val="FFFFFF"/>
                </a:solidFill>
                <a:latin typeface="Times New Roman" pitchFamily="18" charset="0"/>
              </a:rPr>
              <a:t>Readeth</a:t>
            </a:r>
            <a:r>
              <a:rPr lang="en-AU" sz="2200" i="1" dirty="0" smtClean="0">
                <a:solidFill>
                  <a:srgbClr val="FFFFFF"/>
                </a:solidFill>
                <a:latin typeface="Times New Roman" pitchFamily="18" charset="0"/>
              </a:rPr>
              <a:t>”</a:t>
            </a:r>
            <a:endParaRPr lang="en-AU" sz="2200" i="1" dirty="0">
              <a:solidFill>
                <a:srgbClr val="FFFFFF"/>
              </a:solidFill>
              <a:latin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AU" sz="8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8:1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1/2hour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14yrs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9:5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9:10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9:15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hour-1 day–1 month–1 year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391yrs 1mth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11:2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Forty two months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11:3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11:9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3 1/2 days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105yrs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11:13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12:6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12:14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Time, Times, Dividing of Time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13:5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42 months	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14:7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17:12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18:10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18:17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18:19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  <a:endParaRPr lang="en-US" sz="2800" b="1" i="1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C00000"/>
                </a:solidFill>
              </a:rPr>
              <a:t>Single conversions</a:t>
            </a:r>
            <a:endParaRPr lang="en-AU" sz="2400" b="1" dirty="0">
              <a:solidFill>
                <a:srgbClr val="C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68012" y="2175641"/>
            <a:ext cx="7930055" cy="2522483"/>
          </a:xfrm>
          <a:prstGeom prst="roundRect">
            <a:avLst/>
          </a:prstGeom>
          <a:solidFill>
            <a:srgbClr val="00B0F0">
              <a:alpha val="27843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476250" y="1219200"/>
            <a:ext cx="7560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38150" y="1600200"/>
            <a:ext cx="7560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81000" y="1962150"/>
            <a:ext cx="8136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34272"/>
            <a:ext cx="8302625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 smtClean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latin typeface="Tahoma"/>
                <a:cs typeface="Arial"/>
              </a:rPr>
              <a:t>1/3 day </a:t>
            </a:r>
            <a:r>
              <a:rPr lang="en-US" sz="1600" kern="0" dirty="0" smtClean="0">
                <a:latin typeface="Tahoma"/>
                <a:cs typeface="Arial"/>
              </a:rPr>
              <a:t>&amp; </a:t>
            </a:r>
            <a:r>
              <a:rPr lang="en-US" sz="2000" kern="0" dirty="0" smtClean="0">
                <a:latin typeface="Tahoma"/>
                <a:cs typeface="Arial"/>
              </a:rPr>
              <a:t>1/3 night</a:t>
            </a:r>
            <a:r>
              <a:rPr lang="en-US" sz="2000" kern="0" dirty="0" smtClean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Arial"/>
              </a:rPr>
              <a:t>240yrs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  <a:endParaRPr lang="en-US" sz="2800" b="1" i="1" dirty="0">
              <a:solidFill>
                <a:srgbClr val="2D2D8A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05350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C00000"/>
                </a:solidFill>
              </a:rPr>
              <a:t>Double conversions</a:t>
            </a:r>
            <a:endParaRPr lang="en-AU" sz="2400" b="1" dirty="0">
              <a:solidFill>
                <a:srgbClr val="C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0406" y="546436"/>
            <a:ext cx="7704000" cy="396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49925" y="2211933"/>
            <a:ext cx="3276600" cy="2257425"/>
            <a:chOff x="3622" y="1009"/>
            <a:chExt cx="2064" cy="1422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622" y="1164"/>
              <a:ext cx="2009" cy="1267"/>
              <a:chOff x="3622" y="1164"/>
              <a:chExt cx="2009" cy="1267"/>
            </a:xfrm>
          </p:grpSpPr>
          <p:sp>
            <p:nvSpPr>
              <p:cNvPr id="83" name="Rectangle 4"/>
              <p:cNvSpPr>
                <a:spLocks noChangeArrowheads="1"/>
              </p:cNvSpPr>
              <p:nvPr/>
            </p:nvSpPr>
            <p:spPr bwMode="auto">
              <a:xfrm>
                <a:off x="3632" y="1164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4" name="Rectangle 5"/>
              <p:cNvSpPr>
                <a:spLocks noChangeArrowheads="1"/>
              </p:cNvSpPr>
              <p:nvPr/>
            </p:nvSpPr>
            <p:spPr bwMode="auto">
              <a:xfrm>
                <a:off x="3903" y="1165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5" name="Rectangle 6"/>
              <p:cNvSpPr>
                <a:spLocks noChangeArrowheads="1"/>
              </p:cNvSpPr>
              <p:nvPr/>
            </p:nvSpPr>
            <p:spPr bwMode="auto">
              <a:xfrm>
                <a:off x="4174" y="1166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6" name="Rectangle 7"/>
              <p:cNvSpPr>
                <a:spLocks noChangeArrowheads="1"/>
              </p:cNvSpPr>
              <p:nvPr/>
            </p:nvSpPr>
            <p:spPr bwMode="auto">
              <a:xfrm>
                <a:off x="4445" y="1167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7" name="Rectangle 8"/>
              <p:cNvSpPr>
                <a:spLocks noChangeArrowheads="1"/>
              </p:cNvSpPr>
              <p:nvPr/>
            </p:nvSpPr>
            <p:spPr bwMode="auto">
              <a:xfrm>
                <a:off x="4725" y="1168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8" name="Rectangle 9"/>
              <p:cNvSpPr>
                <a:spLocks noChangeArrowheads="1"/>
              </p:cNvSpPr>
              <p:nvPr/>
            </p:nvSpPr>
            <p:spPr bwMode="auto">
              <a:xfrm>
                <a:off x="4996" y="1169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9" name="Text Box 10"/>
              <p:cNvSpPr txBox="1">
                <a:spLocks noChangeArrowheads="1"/>
              </p:cNvSpPr>
              <p:nvPr/>
            </p:nvSpPr>
            <p:spPr bwMode="auto">
              <a:xfrm>
                <a:off x="3622" y="1532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latin typeface="Arial" charset="0"/>
                  </a:rPr>
                  <a:t> </a:t>
                </a:r>
              </a:p>
            </p:txBody>
          </p:sp>
          <p:sp>
            <p:nvSpPr>
              <p:cNvPr id="90" name="Rectangle 11"/>
              <p:cNvSpPr>
                <a:spLocks noChangeArrowheads="1"/>
              </p:cNvSpPr>
              <p:nvPr/>
            </p:nvSpPr>
            <p:spPr bwMode="auto">
              <a:xfrm>
                <a:off x="5273" y="1166"/>
                <a:ext cx="358" cy="229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1" name="Text Box 12"/>
              <p:cNvSpPr txBox="1">
                <a:spLocks noChangeArrowheads="1"/>
              </p:cNvSpPr>
              <p:nvPr/>
            </p:nvSpPr>
            <p:spPr bwMode="auto">
              <a:xfrm>
                <a:off x="4045" y="1166"/>
                <a:ext cx="887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Vials</a:t>
                </a:r>
              </a:p>
            </p:txBody>
          </p:sp>
        </p:grpSp>
        <p:sp>
          <p:nvSpPr>
            <p:cNvPr id="82" name="Text Box 13"/>
            <p:cNvSpPr txBox="1">
              <a:spLocks noChangeArrowheads="1"/>
            </p:cNvSpPr>
            <p:nvPr/>
          </p:nvSpPr>
          <p:spPr bwMode="auto">
            <a:xfrm>
              <a:off x="5321" y="1009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361030" y="3688232"/>
            <a:ext cx="2916239" cy="792163"/>
            <a:chOff x="3386" y="1968"/>
            <a:chExt cx="1837" cy="499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93" name="Rectangle 15"/>
            <p:cNvSpPr>
              <a:spLocks noChangeArrowheads="1"/>
            </p:cNvSpPr>
            <p:nvPr/>
          </p:nvSpPr>
          <p:spPr bwMode="auto">
            <a:xfrm>
              <a:off x="3639" y="2001"/>
              <a:ext cx="1326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94" name="Text Box 16"/>
            <p:cNvSpPr txBox="1">
              <a:spLocks noChangeArrowheads="1"/>
            </p:cNvSpPr>
            <p:nvPr/>
          </p:nvSpPr>
          <p:spPr bwMode="auto">
            <a:xfrm>
              <a:off x="3386" y="1968"/>
              <a:ext cx="1837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Holy Roman Empire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990892" y="1794421"/>
            <a:ext cx="5951539" cy="2251075"/>
            <a:chOff x="1884" y="746"/>
            <a:chExt cx="3749" cy="14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6" name="Group 18"/>
            <p:cNvGrpSpPr>
              <a:grpSpLocks/>
            </p:cNvGrpSpPr>
            <p:nvPr/>
          </p:nvGrpSpPr>
          <p:grpSpPr bwMode="auto">
            <a:xfrm>
              <a:off x="1884" y="868"/>
              <a:ext cx="3749" cy="1296"/>
              <a:chOff x="1874" y="2255"/>
              <a:chExt cx="3749" cy="1296"/>
            </a:xfrm>
          </p:grpSpPr>
          <p:sp>
            <p:nvSpPr>
              <p:cNvPr id="98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9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0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1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2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4" name="Text Box 25"/>
              <p:cNvSpPr txBox="1">
                <a:spLocks noChangeArrowheads="1"/>
              </p:cNvSpPr>
              <p:nvPr/>
            </p:nvSpPr>
            <p:spPr bwMode="auto">
              <a:xfrm>
                <a:off x="1874" y="2616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 </a:t>
                </a:r>
              </a:p>
            </p:txBody>
          </p:sp>
          <p:sp>
            <p:nvSpPr>
              <p:cNvPr id="105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6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 dirty="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Trumpets</a:t>
                </a:r>
              </a:p>
            </p:txBody>
          </p:sp>
        </p:grpSp>
        <p:sp>
          <p:nvSpPr>
            <p:cNvPr id="97" name="Text Box 28"/>
            <p:cNvSpPr txBox="1">
              <a:spLocks noChangeArrowheads="1"/>
            </p:cNvSpPr>
            <p:nvPr/>
          </p:nvSpPr>
          <p:spPr bwMode="auto">
            <a:xfrm>
              <a:off x="4312" y="746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195272" y="1359359"/>
            <a:ext cx="8750300" cy="2238375"/>
            <a:chOff x="123" y="472"/>
            <a:chExt cx="5512" cy="141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08" name="Rectangle 30"/>
            <p:cNvSpPr>
              <a:spLocks noChangeArrowheads="1"/>
            </p:cNvSpPr>
            <p:nvPr/>
          </p:nvSpPr>
          <p:spPr bwMode="auto">
            <a:xfrm>
              <a:off x="1767" y="613"/>
              <a:ext cx="3868" cy="248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9" name="Rectangle 31"/>
            <p:cNvSpPr>
              <a:spLocks noChangeArrowheads="1"/>
            </p:cNvSpPr>
            <p:nvPr/>
          </p:nvSpPr>
          <p:spPr bwMode="auto">
            <a:xfrm>
              <a:off x="135" y="615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0" name="Rectangle 32"/>
            <p:cNvSpPr>
              <a:spLocks noChangeArrowheads="1"/>
            </p:cNvSpPr>
            <p:nvPr/>
          </p:nvSpPr>
          <p:spPr bwMode="auto">
            <a:xfrm>
              <a:off x="415" y="616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1" name="Rectangle 33"/>
            <p:cNvSpPr>
              <a:spLocks noChangeArrowheads="1"/>
            </p:cNvSpPr>
            <p:nvPr/>
          </p:nvSpPr>
          <p:spPr bwMode="auto">
            <a:xfrm>
              <a:off x="686" y="617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2" name="Rectangle 34"/>
            <p:cNvSpPr>
              <a:spLocks noChangeArrowheads="1"/>
            </p:cNvSpPr>
            <p:nvPr/>
          </p:nvSpPr>
          <p:spPr bwMode="auto">
            <a:xfrm>
              <a:off x="966" y="618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3" name="Rectangle 35"/>
            <p:cNvSpPr>
              <a:spLocks noChangeArrowheads="1"/>
            </p:cNvSpPr>
            <p:nvPr/>
          </p:nvSpPr>
          <p:spPr bwMode="auto">
            <a:xfrm>
              <a:off x="1237" y="619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" name="Rectangle 36"/>
            <p:cNvSpPr>
              <a:spLocks noChangeArrowheads="1"/>
            </p:cNvSpPr>
            <p:nvPr/>
          </p:nvSpPr>
          <p:spPr bwMode="auto">
            <a:xfrm>
              <a:off x="1499" y="620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" name="Text Box 37"/>
            <p:cNvSpPr txBox="1">
              <a:spLocks noChangeArrowheads="1"/>
            </p:cNvSpPr>
            <p:nvPr/>
          </p:nvSpPr>
          <p:spPr bwMode="auto">
            <a:xfrm>
              <a:off x="514" y="637"/>
              <a:ext cx="109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sz="4000" dirty="0">
                  <a:solidFill>
                    <a:srgbClr val="E5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Seals</a:t>
              </a:r>
            </a:p>
          </p:txBody>
        </p:sp>
        <p:sp>
          <p:nvSpPr>
            <p:cNvPr id="116" name="Text Box 38"/>
            <p:cNvSpPr txBox="1">
              <a:spLocks noChangeArrowheads="1"/>
            </p:cNvSpPr>
            <p:nvPr/>
          </p:nvSpPr>
          <p:spPr bwMode="auto">
            <a:xfrm>
              <a:off x="123" y="946"/>
              <a:ext cx="189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4000" dirty="0">
                  <a:solidFill>
                    <a:srgbClr val="000000"/>
                  </a:solidFill>
                  <a:latin typeface="Arial" charset="0"/>
                </a:rPr>
                <a:t>1 2 3 4 5 6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117" name="Text Box 39"/>
            <p:cNvSpPr txBox="1">
              <a:spLocks noChangeArrowheads="1"/>
            </p:cNvSpPr>
            <p:nvPr/>
          </p:nvSpPr>
          <p:spPr bwMode="auto">
            <a:xfrm>
              <a:off x="3003" y="472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>
                  <a:solidFill>
                    <a:srgbClr val="000000"/>
                  </a:solidFill>
                  <a:latin typeface="Arial" charset="0"/>
                </a:rPr>
                <a:t>7 </a:t>
              </a:r>
              <a:r>
                <a:rPr lang="en-AU" sz="440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201535" y="2846919"/>
            <a:ext cx="2525723" cy="769939"/>
            <a:chOff x="137" y="1409"/>
            <a:chExt cx="1582" cy="485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9" name="Rectangle 41"/>
            <p:cNvSpPr>
              <a:spLocks noChangeArrowheads="1"/>
            </p:cNvSpPr>
            <p:nvPr/>
          </p:nvSpPr>
          <p:spPr bwMode="auto">
            <a:xfrm>
              <a:off x="137" y="1423"/>
              <a:ext cx="1581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0" name="Text Box 42"/>
            <p:cNvSpPr txBox="1">
              <a:spLocks noChangeArrowheads="1"/>
            </p:cNvSpPr>
            <p:nvPr/>
          </p:nvSpPr>
          <p:spPr bwMode="auto">
            <a:xfrm>
              <a:off x="201" y="1409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 Pagan Rome</a:t>
              </a:r>
            </a:p>
          </p:txBody>
        </p:sp>
      </p:grpSp>
      <p:sp>
        <p:nvSpPr>
          <p:cNvPr id="121" name="Text Box 43"/>
          <p:cNvSpPr txBox="1">
            <a:spLocks noChangeArrowheads="1"/>
          </p:cNvSpPr>
          <p:nvPr/>
        </p:nvSpPr>
        <p:spPr bwMode="auto">
          <a:xfrm>
            <a:off x="1011248" y="3704113"/>
            <a:ext cx="10175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Rev.6</a:t>
            </a:r>
          </a:p>
        </p:txBody>
      </p:sp>
      <p:sp>
        <p:nvSpPr>
          <p:cNvPr id="122" name="Text Box 49"/>
          <p:cNvSpPr txBox="1">
            <a:spLocks noChangeArrowheads="1"/>
          </p:cNvSpPr>
          <p:nvPr/>
        </p:nvSpPr>
        <p:spPr bwMode="auto">
          <a:xfrm>
            <a:off x="3505208" y="4094629"/>
            <a:ext cx="15827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Rev.8 &amp; 9</a:t>
            </a:r>
          </a:p>
        </p:txBody>
      </p:sp>
      <p:sp>
        <p:nvSpPr>
          <p:cNvPr id="123" name="Text Box 55"/>
          <p:cNvSpPr txBox="1">
            <a:spLocks noChangeArrowheads="1"/>
          </p:cNvSpPr>
          <p:nvPr/>
        </p:nvSpPr>
        <p:spPr bwMode="auto">
          <a:xfrm>
            <a:off x="6326219" y="4532779"/>
            <a:ext cx="11334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Rev.16</a:t>
            </a:r>
          </a:p>
        </p:txBody>
      </p:sp>
      <p:grpSp>
        <p:nvGrpSpPr>
          <p:cNvPr id="9" name="Group 69"/>
          <p:cNvGrpSpPr>
            <a:grpSpLocks/>
          </p:cNvGrpSpPr>
          <p:nvPr/>
        </p:nvGrpSpPr>
        <p:grpSpPr bwMode="auto">
          <a:xfrm>
            <a:off x="3001974" y="3254853"/>
            <a:ext cx="2554287" cy="804864"/>
            <a:chOff x="1874" y="1666"/>
            <a:chExt cx="1609" cy="50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25" name="Rectangle 70"/>
            <p:cNvSpPr>
              <a:spLocks noChangeArrowheads="1"/>
            </p:cNvSpPr>
            <p:nvPr/>
          </p:nvSpPr>
          <p:spPr bwMode="auto">
            <a:xfrm>
              <a:off x="1874" y="1707"/>
              <a:ext cx="1609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6" name="Text Box 71"/>
            <p:cNvSpPr txBox="1">
              <a:spLocks noChangeArrowheads="1"/>
            </p:cNvSpPr>
            <p:nvPr/>
          </p:nvSpPr>
          <p:spPr bwMode="auto">
            <a:xfrm>
              <a:off x="1946" y="1666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 Christian Rome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203200" y="3643771"/>
            <a:ext cx="2540000" cy="1182688"/>
            <a:chOff x="128" y="2226"/>
            <a:chExt cx="1600" cy="745"/>
          </a:xfrm>
        </p:grpSpPr>
        <p:sp>
          <p:nvSpPr>
            <p:cNvPr id="131" name="Line 45"/>
            <p:cNvSpPr>
              <a:spLocks noChangeShapeType="1"/>
            </p:cNvSpPr>
            <p:nvPr/>
          </p:nvSpPr>
          <p:spPr bwMode="auto">
            <a:xfrm>
              <a:off x="1728" y="2226"/>
              <a:ext cx="0" cy="612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2" name="Line 46"/>
            <p:cNvSpPr>
              <a:spLocks noChangeShapeType="1"/>
            </p:cNvSpPr>
            <p:nvPr/>
          </p:nvSpPr>
          <p:spPr bwMode="auto">
            <a:xfrm>
              <a:off x="137" y="2236"/>
              <a:ext cx="0" cy="576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3" name="Line 47"/>
            <p:cNvSpPr>
              <a:spLocks noChangeShapeType="1"/>
            </p:cNvSpPr>
            <p:nvPr/>
          </p:nvSpPr>
          <p:spPr bwMode="auto">
            <a:xfrm>
              <a:off x="128" y="2717"/>
              <a:ext cx="1600" cy="0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4" name="Text Box 48"/>
            <p:cNvSpPr txBox="1">
              <a:spLocks noChangeArrowheads="1"/>
            </p:cNvSpPr>
            <p:nvPr/>
          </p:nvSpPr>
          <p:spPr bwMode="auto">
            <a:xfrm>
              <a:off x="292" y="2738"/>
              <a:ext cx="132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96 – AD 324</a:t>
              </a:r>
            </a:p>
          </p:txBody>
        </p:sp>
      </p:grpSp>
      <p:grpSp>
        <p:nvGrpSpPr>
          <p:cNvPr id="11" name="Group 50"/>
          <p:cNvGrpSpPr>
            <a:grpSpLocks/>
          </p:cNvGrpSpPr>
          <p:nvPr/>
        </p:nvGrpSpPr>
        <p:grpSpPr bwMode="auto">
          <a:xfrm>
            <a:off x="3005146" y="4094623"/>
            <a:ext cx="2659063" cy="1182688"/>
            <a:chOff x="1893" y="2195"/>
            <a:chExt cx="1675" cy="745"/>
          </a:xfrm>
        </p:grpSpPr>
        <p:sp>
          <p:nvSpPr>
            <p:cNvPr id="136" name="Line 51"/>
            <p:cNvSpPr>
              <a:spLocks noChangeShapeType="1"/>
            </p:cNvSpPr>
            <p:nvPr/>
          </p:nvSpPr>
          <p:spPr bwMode="auto">
            <a:xfrm>
              <a:off x="3502" y="2195"/>
              <a:ext cx="0" cy="612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7" name="Line 52"/>
            <p:cNvSpPr>
              <a:spLocks noChangeShapeType="1"/>
            </p:cNvSpPr>
            <p:nvPr/>
          </p:nvSpPr>
          <p:spPr bwMode="auto">
            <a:xfrm>
              <a:off x="1893" y="2205"/>
              <a:ext cx="0" cy="576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8" name="Line 53"/>
            <p:cNvSpPr>
              <a:spLocks noChangeShapeType="1"/>
            </p:cNvSpPr>
            <p:nvPr/>
          </p:nvSpPr>
          <p:spPr bwMode="auto">
            <a:xfrm>
              <a:off x="1893" y="2686"/>
              <a:ext cx="1600" cy="0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9" name="Text Box 54"/>
            <p:cNvSpPr txBox="1">
              <a:spLocks noChangeArrowheads="1"/>
            </p:cNvSpPr>
            <p:nvPr/>
          </p:nvSpPr>
          <p:spPr bwMode="auto">
            <a:xfrm>
              <a:off x="1995" y="2707"/>
              <a:ext cx="15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395 – AD 1685</a:t>
              </a:r>
            </a:p>
          </p:txBody>
        </p:sp>
      </p:grpSp>
      <p:grpSp>
        <p:nvGrpSpPr>
          <p:cNvPr id="12" name="Group 56"/>
          <p:cNvGrpSpPr>
            <a:grpSpLocks/>
          </p:cNvGrpSpPr>
          <p:nvPr/>
        </p:nvGrpSpPr>
        <p:grpSpPr bwMode="auto">
          <a:xfrm>
            <a:off x="5715008" y="4515325"/>
            <a:ext cx="2497139" cy="1225550"/>
            <a:chOff x="3600" y="2460"/>
            <a:chExt cx="1573" cy="772"/>
          </a:xfrm>
        </p:grpSpPr>
        <p:grpSp>
          <p:nvGrpSpPr>
            <p:cNvPr id="13" name="Group 57"/>
            <p:cNvGrpSpPr>
              <a:grpSpLocks/>
            </p:cNvGrpSpPr>
            <p:nvPr/>
          </p:nvGrpSpPr>
          <p:grpSpPr bwMode="auto">
            <a:xfrm>
              <a:off x="3621" y="2460"/>
              <a:ext cx="1384" cy="612"/>
              <a:chOff x="3621" y="2460"/>
              <a:chExt cx="1384" cy="612"/>
            </a:xfrm>
          </p:grpSpPr>
          <p:sp>
            <p:nvSpPr>
              <p:cNvPr id="143" name="Line 58"/>
              <p:cNvSpPr>
                <a:spLocks noChangeShapeType="1"/>
              </p:cNvSpPr>
              <p:nvPr/>
            </p:nvSpPr>
            <p:spPr bwMode="auto">
              <a:xfrm>
                <a:off x="5005" y="2460"/>
                <a:ext cx="0" cy="612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4" name="Line 59"/>
              <p:cNvSpPr>
                <a:spLocks noChangeShapeType="1"/>
              </p:cNvSpPr>
              <p:nvPr/>
            </p:nvSpPr>
            <p:spPr bwMode="auto">
              <a:xfrm>
                <a:off x="3621" y="2470"/>
                <a:ext cx="0" cy="576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5" name="Line 60"/>
              <p:cNvSpPr>
                <a:spLocks noChangeShapeType="1"/>
              </p:cNvSpPr>
              <p:nvPr/>
            </p:nvSpPr>
            <p:spPr bwMode="auto">
              <a:xfrm>
                <a:off x="3621" y="2951"/>
                <a:ext cx="1344" cy="0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42" name="Text Box 61"/>
            <p:cNvSpPr txBox="1">
              <a:spLocks noChangeArrowheads="1"/>
            </p:cNvSpPr>
            <p:nvPr/>
          </p:nvSpPr>
          <p:spPr bwMode="auto">
            <a:xfrm>
              <a:off x="3600" y="2999"/>
              <a:ext cx="15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1789 – AD 1820</a:t>
              </a:r>
            </a:p>
          </p:txBody>
        </p:sp>
      </p:grpSp>
      <p:sp>
        <p:nvSpPr>
          <p:cNvPr id="69" name="Rectangle 68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 i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7" name="Rectangle 65"/>
          <p:cNvSpPr>
            <a:spLocks noChangeArrowheads="1"/>
          </p:cNvSpPr>
          <p:nvPr/>
        </p:nvSpPr>
        <p:spPr bwMode="auto">
          <a:xfrm>
            <a:off x="2727434" y="1586737"/>
            <a:ext cx="261938" cy="4094163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0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8" name="AutoShape 66"/>
          <p:cNvSpPr>
            <a:spLocks noChangeArrowheads="1"/>
          </p:cNvSpPr>
          <p:nvPr/>
        </p:nvSpPr>
        <p:spPr bwMode="auto">
          <a:xfrm>
            <a:off x="1944688" y="5576670"/>
            <a:ext cx="1857375" cy="377825"/>
          </a:xfrm>
          <a:prstGeom prst="leftRightArrow">
            <a:avLst>
              <a:gd name="adj1" fmla="val 50000"/>
              <a:gd name="adj2" fmla="val 98319"/>
            </a:avLst>
          </a:prstGeom>
          <a:gradFill flip="none" rotWithShape="1">
            <a:gsLst>
              <a:gs pos="0">
                <a:schemeClr val="folHlink">
                  <a:gamma/>
                  <a:shade val="0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0"/>
                  <a:invGamma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0" name="WordArt 67"/>
          <p:cNvSpPr>
            <a:spLocks noChangeArrowheads="1" noChangeShapeType="1" noTextEdit="1"/>
          </p:cNvSpPr>
          <p:nvPr/>
        </p:nvSpPr>
        <p:spPr bwMode="auto">
          <a:xfrm>
            <a:off x="1844570" y="6041371"/>
            <a:ext cx="2050284" cy="343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Contrasting Link</a:t>
            </a:r>
          </a:p>
        </p:txBody>
      </p:sp>
      <p:sp>
        <p:nvSpPr>
          <p:cNvPr id="71" name="Flowchart: Multidocument 70"/>
          <p:cNvSpPr/>
          <p:nvPr/>
        </p:nvSpPr>
        <p:spPr>
          <a:xfrm>
            <a:off x="2627784" y="6381328"/>
            <a:ext cx="432048" cy="288032"/>
          </a:xfrm>
          <a:prstGeom prst="flowChartMultidocumen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pic>
        <p:nvPicPr>
          <p:cNvPr id="73" name="Picture 72" descr="scroll.png"/>
          <p:cNvPicPr>
            <a:picLocks noChangeAspect="1"/>
          </p:cNvPicPr>
          <p:nvPr/>
        </p:nvPicPr>
        <p:blipFill>
          <a:blip r:embed="rId4" cstate="print"/>
          <a:srcRect l="23667" t="14490" r="12559" b="17754"/>
          <a:stretch>
            <a:fillRect/>
          </a:stretch>
        </p:blipFill>
        <p:spPr>
          <a:xfrm rot="21172116">
            <a:off x="245890" y="203750"/>
            <a:ext cx="2261669" cy="1590464"/>
          </a:xfrm>
          <a:prstGeom prst="rect">
            <a:avLst/>
          </a:prstGeom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70" grpId="0"/>
      <p:bldP spid="7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ChangeArrowheads="1"/>
          </p:cNvSpPr>
          <p:nvPr/>
        </p:nvSpPr>
        <p:spPr bwMode="auto">
          <a:xfrm>
            <a:off x="655917" y="1760135"/>
            <a:ext cx="7515225" cy="292100"/>
          </a:xfrm>
          <a:prstGeom prst="rect">
            <a:avLst/>
          </a:prstGeom>
          <a:gradFill rotWithShape="1">
            <a:gsLst>
              <a:gs pos="0">
                <a:srgbClr val="003B00"/>
              </a:gs>
              <a:gs pos="50000">
                <a:srgbClr val="008000"/>
              </a:gs>
              <a:gs pos="100000">
                <a:srgbClr val="003B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70" name="Rectangle 66"/>
          <p:cNvSpPr>
            <a:spLocks noChangeArrowheads="1"/>
          </p:cNvSpPr>
          <p:nvPr/>
        </p:nvSpPr>
        <p:spPr bwMode="auto">
          <a:xfrm>
            <a:off x="4353205" y="2053823"/>
            <a:ext cx="3789362" cy="3630612"/>
          </a:xfrm>
          <a:prstGeom prst="rect">
            <a:avLst/>
          </a:prstGeom>
          <a:solidFill>
            <a:srgbClr val="FF0000">
              <a:alpha val="4509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19" name="Text Box 15"/>
          <p:cNvSpPr txBox="1">
            <a:spLocks noChangeArrowheads="1"/>
          </p:cNvSpPr>
          <p:nvPr/>
        </p:nvSpPr>
        <p:spPr bwMode="auto">
          <a:xfrm>
            <a:off x="374930" y="1221973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312</a:t>
            </a:r>
          </a:p>
        </p:txBody>
      </p:sp>
      <p:sp>
        <p:nvSpPr>
          <p:cNvPr id="8238" name="Line 10"/>
          <p:cNvSpPr>
            <a:spLocks noChangeShapeType="1"/>
          </p:cNvSpPr>
          <p:nvPr/>
        </p:nvSpPr>
        <p:spPr bwMode="auto">
          <a:xfrm>
            <a:off x="654330" y="1571223"/>
            <a:ext cx="12700" cy="6508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27" name="Line 11"/>
          <p:cNvSpPr>
            <a:spLocks noChangeShapeType="1"/>
          </p:cNvSpPr>
          <p:nvPr/>
        </p:nvSpPr>
        <p:spPr bwMode="auto">
          <a:xfrm>
            <a:off x="4332567" y="1561698"/>
            <a:ext cx="0" cy="12366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59" name="Text Box 55"/>
          <p:cNvSpPr txBox="1">
            <a:spLocks noChangeArrowheads="1"/>
          </p:cNvSpPr>
          <p:nvPr/>
        </p:nvSpPr>
        <p:spPr bwMode="auto">
          <a:xfrm>
            <a:off x="4034117" y="1223560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324</a:t>
            </a:r>
          </a:p>
        </p:txBody>
      </p:sp>
      <p:sp>
        <p:nvSpPr>
          <p:cNvPr id="8229" name="Line 63"/>
          <p:cNvSpPr>
            <a:spLocks noChangeShapeType="1"/>
          </p:cNvSpPr>
          <p:nvPr/>
        </p:nvSpPr>
        <p:spPr bwMode="auto">
          <a:xfrm>
            <a:off x="4334155" y="3992160"/>
            <a:ext cx="0" cy="17145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5" name="Group 94"/>
          <p:cNvGrpSpPr>
            <a:grpSpLocks/>
          </p:cNvGrpSpPr>
          <p:nvPr/>
        </p:nvGrpSpPr>
        <p:grpSpPr bwMode="auto">
          <a:xfrm>
            <a:off x="7880630" y="1226735"/>
            <a:ext cx="581025" cy="4462463"/>
            <a:chOff x="4845" y="1170"/>
            <a:chExt cx="366" cy="2811"/>
          </a:xfrm>
        </p:grpSpPr>
        <p:sp>
          <p:nvSpPr>
            <p:cNvPr id="8224" name="Line 50"/>
            <p:cNvSpPr>
              <a:spLocks noChangeShapeType="1"/>
            </p:cNvSpPr>
            <p:nvPr/>
          </p:nvSpPr>
          <p:spPr bwMode="auto">
            <a:xfrm>
              <a:off x="5027" y="1394"/>
              <a:ext cx="0" cy="75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1" name="Text Box 57"/>
            <p:cNvSpPr txBox="1">
              <a:spLocks noChangeArrowheads="1"/>
            </p:cNvSpPr>
            <p:nvPr/>
          </p:nvSpPr>
          <p:spPr bwMode="auto">
            <a:xfrm>
              <a:off x="4845" y="1170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337</a:t>
              </a:r>
            </a:p>
          </p:txBody>
        </p:sp>
        <p:sp>
          <p:nvSpPr>
            <p:cNvPr id="8226" name="Line 65"/>
            <p:cNvSpPr>
              <a:spLocks noChangeShapeType="1"/>
            </p:cNvSpPr>
            <p:nvPr/>
          </p:nvSpPr>
          <p:spPr bwMode="auto">
            <a:xfrm>
              <a:off x="5027" y="2911"/>
              <a:ext cx="0" cy="107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380001" name="WordArt 97"/>
          <p:cNvSpPr>
            <a:spLocks noChangeArrowheads="1" noChangeShapeType="1" noTextEdit="1"/>
          </p:cNvSpPr>
          <p:nvPr/>
        </p:nvSpPr>
        <p:spPr bwMode="auto">
          <a:xfrm>
            <a:off x="5073930" y="4187423"/>
            <a:ext cx="233521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Silence!</a:t>
            </a:r>
          </a:p>
        </p:txBody>
      </p:sp>
      <p:sp>
        <p:nvSpPr>
          <p:cNvPr id="380002" name="WordArt 98"/>
          <p:cNvSpPr>
            <a:spLocks noChangeArrowheads="1" noChangeShapeType="1" noTextEdit="1"/>
          </p:cNvSpPr>
          <p:nvPr/>
        </p:nvSpPr>
        <p:spPr bwMode="auto">
          <a:xfrm>
            <a:off x="5580342" y="4709710"/>
            <a:ext cx="1276350" cy="347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14yrs</a:t>
            </a:r>
          </a:p>
        </p:txBody>
      </p:sp>
      <p:sp>
        <p:nvSpPr>
          <p:cNvPr id="380003" name="AutoShape 99"/>
          <p:cNvSpPr>
            <a:spLocks noChangeArrowheads="1"/>
          </p:cNvSpPr>
          <p:nvPr/>
        </p:nvSpPr>
        <p:spPr bwMode="auto">
          <a:xfrm>
            <a:off x="4369080" y="4550960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04" name="AutoShape 100"/>
          <p:cNvSpPr>
            <a:spLocks noChangeArrowheads="1"/>
          </p:cNvSpPr>
          <p:nvPr/>
        </p:nvSpPr>
        <p:spPr bwMode="auto">
          <a:xfrm flipH="1">
            <a:off x="3784880" y="4552548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12" name="WordArt 108"/>
          <p:cNvSpPr>
            <a:spLocks noChangeArrowheads="1" noChangeShapeType="1" noTextEdit="1"/>
          </p:cNvSpPr>
          <p:nvPr/>
        </p:nvSpPr>
        <p:spPr bwMode="auto">
          <a:xfrm>
            <a:off x="2756015" y="409009"/>
            <a:ext cx="3329480" cy="6315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Constantine</a:t>
            </a:r>
          </a:p>
        </p:txBody>
      </p:sp>
      <p:sp>
        <p:nvSpPr>
          <p:cNvPr id="380016" name="AutoShape 112"/>
          <p:cNvSpPr>
            <a:spLocks noChangeArrowheads="1"/>
          </p:cNvSpPr>
          <p:nvPr/>
        </p:nvSpPr>
        <p:spPr bwMode="auto">
          <a:xfrm flipH="1">
            <a:off x="7613930" y="4549373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12" name="Line 51"/>
          <p:cNvSpPr>
            <a:spLocks noChangeShapeType="1"/>
          </p:cNvSpPr>
          <p:nvPr/>
        </p:nvSpPr>
        <p:spPr bwMode="auto">
          <a:xfrm>
            <a:off x="6083580" y="1582336"/>
            <a:ext cx="0" cy="669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60" name="Text Box 56"/>
          <p:cNvSpPr txBox="1">
            <a:spLocks noChangeArrowheads="1"/>
          </p:cNvSpPr>
          <p:nvPr/>
        </p:nvSpPr>
        <p:spPr bwMode="auto">
          <a:xfrm>
            <a:off x="5793067" y="1225148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330</a:t>
            </a:r>
          </a:p>
        </p:txBody>
      </p:sp>
      <p:sp>
        <p:nvSpPr>
          <p:cNvPr id="379966" name="Text Box 62"/>
          <p:cNvSpPr txBox="1">
            <a:spLocks noChangeArrowheads="1"/>
          </p:cNvSpPr>
          <p:nvPr/>
        </p:nvSpPr>
        <p:spPr bwMode="auto">
          <a:xfrm>
            <a:off x="5143780" y="2301473"/>
            <a:ext cx="2001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Constantinople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7" name="Group 92"/>
          <p:cNvGrpSpPr>
            <a:grpSpLocks/>
          </p:cNvGrpSpPr>
          <p:nvPr/>
        </p:nvGrpSpPr>
        <p:grpSpPr bwMode="auto">
          <a:xfrm>
            <a:off x="686568" y="1780773"/>
            <a:ext cx="3600000" cy="692150"/>
            <a:chOff x="640" y="1519"/>
            <a:chExt cx="1956" cy="436"/>
          </a:xfrm>
        </p:grpSpPr>
        <p:sp>
          <p:nvSpPr>
            <p:cNvPr id="8218" name="AutoShape 90"/>
            <p:cNvSpPr>
              <a:spLocks noChangeArrowheads="1"/>
            </p:cNvSpPr>
            <p:nvPr/>
          </p:nvSpPr>
          <p:spPr bwMode="auto">
            <a:xfrm>
              <a:off x="640" y="1519"/>
              <a:ext cx="1956" cy="156"/>
            </a:xfrm>
            <a:prstGeom prst="leftRightArrow">
              <a:avLst>
                <a:gd name="adj1" fmla="val 50000"/>
                <a:gd name="adj2" fmla="val 250769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95" name="Text Box 91"/>
            <p:cNvSpPr txBox="1">
              <a:spLocks noChangeArrowheads="1"/>
            </p:cNvSpPr>
            <p:nvPr/>
          </p:nvSpPr>
          <p:spPr bwMode="auto">
            <a:xfrm>
              <a:off x="1171" y="1705"/>
              <a:ext cx="88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Rev.12:12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</p:grpSp>
      <p:sp>
        <p:nvSpPr>
          <p:cNvPr id="380005" name="WordArt 101"/>
          <p:cNvSpPr>
            <a:spLocks noChangeArrowheads="1" noChangeShapeType="1" noTextEdit="1"/>
          </p:cNvSpPr>
          <p:nvPr/>
        </p:nvSpPr>
        <p:spPr bwMode="auto">
          <a:xfrm>
            <a:off x="3048280" y="4190598"/>
            <a:ext cx="1055687" cy="303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Chaos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328760" y="5060728"/>
            <a:ext cx="1907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 smtClean="0">
                <a:solidFill>
                  <a:srgbClr val="FFFF00"/>
                </a:solidFill>
                <a:latin typeface="Arial" pitchFamily="34" charset="0"/>
              </a:rPr>
              <a:t>Rev. 8:1</a:t>
            </a:r>
            <a:endParaRPr lang="en-AU" sz="3200" b="1" dirty="0">
              <a:solidFill>
                <a:srgbClr val="FFFF00"/>
              </a:solidFill>
              <a:latin typeface="Arial" pitchFamily="34" charset="0"/>
            </a:endParaRP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7247217" y="2863448"/>
            <a:ext cx="1857375" cy="1058863"/>
            <a:chOff x="4437" y="2084"/>
            <a:chExt cx="1170" cy="667"/>
          </a:xfrm>
        </p:grpSpPr>
        <p:sp>
          <p:nvSpPr>
            <p:cNvPr id="8222" name="Oval 85"/>
            <p:cNvSpPr>
              <a:spLocks noChangeArrowheads="1"/>
            </p:cNvSpPr>
            <p:nvPr/>
          </p:nvSpPr>
          <p:spPr bwMode="auto">
            <a:xfrm>
              <a:off x="4515" y="2084"/>
              <a:ext cx="979" cy="667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8" name="Text Box 64"/>
            <p:cNvSpPr txBox="1">
              <a:spLocks noChangeArrowheads="1"/>
            </p:cNvSpPr>
            <p:nvPr/>
          </p:nvSpPr>
          <p:spPr bwMode="auto">
            <a:xfrm>
              <a:off x="4437" y="2213"/>
              <a:ext cx="117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Constantine dies </a:t>
              </a:r>
            </a:p>
          </p:txBody>
        </p:sp>
      </p:grpSp>
      <p:grpSp>
        <p:nvGrpSpPr>
          <p:cNvPr id="2" name="Group 52"/>
          <p:cNvGrpSpPr/>
          <p:nvPr/>
        </p:nvGrpSpPr>
        <p:grpSpPr>
          <a:xfrm>
            <a:off x="203480" y="2258611"/>
            <a:ext cx="912812" cy="1160463"/>
            <a:chOff x="14288" y="2258611"/>
            <a:chExt cx="912812" cy="1160463"/>
          </a:xfrm>
        </p:grpSpPr>
        <p:sp>
          <p:nvSpPr>
            <p:cNvPr id="8239" name="Oval 68"/>
            <p:cNvSpPr>
              <a:spLocks noChangeArrowheads="1"/>
            </p:cNvSpPr>
            <p:nvPr/>
          </p:nvSpPr>
          <p:spPr bwMode="auto">
            <a:xfrm>
              <a:off x="14288" y="2258611"/>
              <a:ext cx="912812" cy="1160463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2" name="Text Box 58"/>
            <p:cNvSpPr txBox="1">
              <a:spLocks noChangeArrowheads="1"/>
            </p:cNvSpPr>
            <p:nvPr/>
          </p:nvSpPr>
          <p:spPr bwMode="auto">
            <a:xfrm>
              <a:off x="33338" y="2301473"/>
              <a:ext cx="884237" cy="100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in Rome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-48126" y="3575222"/>
            <a:ext cx="5070004" cy="3427156"/>
            <a:chOff x="-5606723" y="3991766"/>
            <a:chExt cx="5070004" cy="3427156"/>
          </a:xfrm>
        </p:grpSpPr>
        <p:grpSp>
          <p:nvGrpSpPr>
            <p:cNvPr id="46" name="Group 45"/>
            <p:cNvGrpSpPr/>
            <p:nvPr/>
          </p:nvGrpSpPr>
          <p:grpSpPr>
            <a:xfrm>
              <a:off x="-5606723" y="3991766"/>
              <a:ext cx="5070004" cy="3427156"/>
              <a:chOff x="2686050" y="1349965"/>
              <a:chExt cx="5647179" cy="3679235"/>
            </a:xfrm>
          </p:grpSpPr>
          <p:pic>
            <p:nvPicPr>
              <p:cNvPr id="47" name="Picture 2" descr="Roman Empire Di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14215" r="1376"/>
              <a:stretch>
                <a:fillRect/>
              </a:stretch>
            </p:blipFill>
            <p:spPr bwMode="auto">
              <a:xfrm>
                <a:off x="2686050" y="1581017"/>
                <a:ext cx="5285646" cy="3448183"/>
              </a:xfrm>
              <a:prstGeom prst="rect">
                <a:avLst/>
              </a:prstGeom>
              <a:ln>
                <a:noFill/>
              </a:ln>
              <a:effectLst>
                <a:softEdge rad="127000"/>
              </a:effectLst>
            </p:spPr>
          </p:pic>
          <p:sp>
            <p:nvSpPr>
              <p:cNvPr id="48" name="Rectangle 5"/>
              <p:cNvSpPr>
                <a:spLocks noChangeArrowheads="1"/>
              </p:cNvSpPr>
              <p:nvPr/>
            </p:nvSpPr>
            <p:spPr bwMode="auto">
              <a:xfrm>
                <a:off x="2841036" y="4394578"/>
                <a:ext cx="1404000" cy="504000"/>
              </a:xfrm>
              <a:prstGeom prst="rect">
                <a:avLst/>
              </a:prstGeom>
              <a:solidFill>
                <a:srgbClr val="E4F8E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pic>
            <p:nvPicPr>
              <p:cNvPr id="53" name="Picture 6" descr="cap01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5678" r="23817"/>
              <a:stretch>
                <a:fillRect/>
              </a:stretch>
            </p:blipFill>
            <p:spPr bwMode="auto">
              <a:xfrm flipH="1">
                <a:off x="6293862" y="1349965"/>
                <a:ext cx="2039367" cy="2230501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sp>
          <p:nvSpPr>
            <p:cNvPr id="54" name="Freeform 53"/>
            <p:cNvSpPr/>
            <p:nvPr/>
          </p:nvSpPr>
          <p:spPr>
            <a:xfrm>
              <a:off x="-5411561" y="4756272"/>
              <a:ext cx="2276310" cy="1668967"/>
            </a:xfrm>
            <a:custGeom>
              <a:avLst/>
              <a:gdLst>
                <a:gd name="connsiteX0" fmla="*/ 1947970 w 2276310"/>
                <a:gd name="connsiteY0" fmla="*/ 478468 h 1668967"/>
                <a:gd name="connsiteX1" fmla="*/ 1890820 w 2276310"/>
                <a:gd name="connsiteY1" fmla="*/ 430843 h 1668967"/>
                <a:gd name="connsiteX2" fmla="*/ 1862245 w 2276310"/>
                <a:gd name="connsiteY2" fmla="*/ 421318 h 1668967"/>
                <a:gd name="connsiteX3" fmla="*/ 1747945 w 2276310"/>
                <a:gd name="connsiteY3" fmla="*/ 430843 h 1668967"/>
                <a:gd name="connsiteX4" fmla="*/ 1709845 w 2276310"/>
                <a:gd name="connsiteY4" fmla="*/ 497518 h 1668967"/>
                <a:gd name="connsiteX5" fmla="*/ 1700320 w 2276310"/>
                <a:gd name="connsiteY5" fmla="*/ 526093 h 1668967"/>
                <a:gd name="connsiteX6" fmla="*/ 1643170 w 2276310"/>
                <a:gd name="connsiteY6" fmla="*/ 554668 h 1668967"/>
                <a:gd name="connsiteX7" fmla="*/ 1500295 w 2276310"/>
                <a:gd name="connsiteY7" fmla="*/ 526093 h 1668967"/>
                <a:gd name="connsiteX8" fmla="*/ 1462195 w 2276310"/>
                <a:gd name="connsiteY8" fmla="*/ 516568 h 1668967"/>
                <a:gd name="connsiteX9" fmla="*/ 1481245 w 2276310"/>
                <a:gd name="connsiteY9" fmla="*/ 459418 h 1668967"/>
                <a:gd name="connsiteX10" fmla="*/ 1509820 w 2276310"/>
                <a:gd name="connsiteY10" fmla="*/ 402268 h 1668967"/>
                <a:gd name="connsiteX11" fmla="*/ 1528870 w 2276310"/>
                <a:gd name="connsiteY11" fmla="*/ 373693 h 1668967"/>
                <a:gd name="connsiteX12" fmla="*/ 1547920 w 2276310"/>
                <a:gd name="connsiteY12" fmla="*/ 316543 h 1668967"/>
                <a:gd name="connsiteX13" fmla="*/ 1528870 w 2276310"/>
                <a:gd name="connsiteY13" fmla="*/ 211768 h 1668967"/>
                <a:gd name="connsiteX14" fmla="*/ 1519345 w 2276310"/>
                <a:gd name="connsiteY14" fmla="*/ 173668 h 1668967"/>
                <a:gd name="connsiteX15" fmla="*/ 1500295 w 2276310"/>
                <a:gd name="connsiteY15" fmla="*/ 135568 h 1668967"/>
                <a:gd name="connsiteX16" fmla="*/ 1471720 w 2276310"/>
                <a:gd name="connsiteY16" fmla="*/ 78418 h 1668967"/>
                <a:gd name="connsiteX17" fmla="*/ 1443145 w 2276310"/>
                <a:gd name="connsiteY17" fmla="*/ 59368 h 1668967"/>
                <a:gd name="connsiteX18" fmla="*/ 1395520 w 2276310"/>
                <a:gd name="connsiteY18" fmla="*/ 2218 h 1668967"/>
                <a:gd name="connsiteX19" fmla="*/ 1338370 w 2276310"/>
                <a:gd name="connsiteY19" fmla="*/ 21268 h 1668967"/>
                <a:gd name="connsiteX20" fmla="*/ 1243120 w 2276310"/>
                <a:gd name="connsiteY20" fmla="*/ 40318 h 1668967"/>
                <a:gd name="connsiteX21" fmla="*/ 1214545 w 2276310"/>
                <a:gd name="connsiteY21" fmla="*/ 59368 h 1668967"/>
                <a:gd name="connsiteX22" fmla="*/ 1157395 w 2276310"/>
                <a:gd name="connsiteY22" fmla="*/ 78418 h 1668967"/>
                <a:gd name="connsiteX23" fmla="*/ 1119295 w 2276310"/>
                <a:gd name="connsiteY23" fmla="*/ 135568 h 1668967"/>
                <a:gd name="connsiteX24" fmla="*/ 1109770 w 2276310"/>
                <a:gd name="connsiteY24" fmla="*/ 164143 h 1668967"/>
                <a:gd name="connsiteX25" fmla="*/ 1052620 w 2276310"/>
                <a:gd name="connsiteY25" fmla="*/ 173668 h 1668967"/>
                <a:gd name="connsiteX26" fmla="*/ 1004995 w 2276310"/>
                <a:gd name="connsiteY26" fmla="*/ 240343 h 1668967"/>
                <a:gd name="connsiteX27" fmla="*/ 871645 w 2276310"/>
                <a:gd name="connsiteY27" fmla="*/ 249868 h 1668967"/>
                <a:gd name="connsiteX28" fmla="*/ 843070 w 2276310"/>
                <a:gd name="connsiteY28" fmla="*/ 268918 h 1668967"/>
                <a:gd name="connsiteX29" fmla="*/ 738295 w 2276310"/>
                <a:gd name="connsiteY29" fmla="*/ 249868 h 1668967"/>
                <a:gd name="connsiteX30" fmla="*/ 709720 w 2276310"/>
                <a:gd name="connsiteY30" fmla="*/ 230818 h 1668967"/>
                <a:gd name="connsiteX31" fmla="*/ 671620 w 2276310"/>
                <a:gd name="connsiteY31" fmla="*/ 221293 h 1668967"/>
                <a:gd name="connsiteX32" fmla="*/ 662095 w 2276310"/>
                <a:gd name="connsiteY32" fmla="*/ 249868 h 1668967"/>
                <a:gd name="connsiteX33" fmla="*/ 671620 w 2276310"/>
                <a:gd name="connsiteY33" fmla="*/ 278443 h 1668967"/>
                <a:gd name="connsiteX34" fmla="*/ 719245 w 2276310"/>
                <a:gd name="connsiteY34" fmla="*/ 335593 h 1668967"/>
                <a:gd name="connsiteX35" fmla="*/ 738295 w 2276310"/>
                <a:gd name="connsiteY35" fmla="*/ 364168 h 1668967"/>
                <a:gd name="connsiteX36" fmla="*/ 766870 w 2276310"/>
                <a:gd name="connsiteY36" fmla="*/ 373693 h 1668967"/>
                <a:gd name="connsiteX37" fmla="*/ 795445 w 2276310"/>
                <a:gd name="connsiteY37" fmla="*/ 392743 h 1668967"/>
                <a:gd name="connsiteX38" fmla="*/ 814495 w 2276310"/>
                <a:gd name="connsiteY38" fmla="*/ 621343 h 1668967"/>
                <a:gd name="connsiteX39" fmla="*/ 785920 w 2276310"/>
                <a:gd name="connsiteY39" fmla="*/ 773743 h 1668967"/>
                <a:gd name="connsiteX40" fmla="*/ 757345 w 2276310"/>
                <a:gd name="connsiteY40" fmla="*/ 792793 h 1668967"/>
                <a:gd name="connsiteX41" fmla="*/ 738295 w 2276310"/>
                <a:gd name="connsiteY41" fmla="*/ 849943 h 1668967"/>
                <a:gd name="connsiteX42" fmla="*/ 728770 w 2276310"/>
                <a:gd name="connsiteY42" fmla="*/ 878518 h 1668967"/>
                <a:gd name="connsiteX43" fmla="*/ 700195 w 2276310"/>
                <a:gd name="connsiteY43" fmla="*/ 897568 h 1668967"/>
                <a:gd name="connsiteX44" fmla="*/ 614470 w 2276310"/>
                <a:gd name="connsiteY44" fmla="*/ 859468 h 1668967"/>
                <a:gd name="connsiteX45" fmla="*/ 604945 w 2276310"/>
                <a:gd name="connsiteY45" fmla="*/ 830893 h 1668967"/>
                <a:gd name="connsiteX46" fmla="*/ 576370 w 2276310"/>
                <a:gd name="connsiteY46" fmla="*/ 811843 h 1668967"/>
                <a:gd name="connsiteX47" fmla="*/ 471595 w 2276310"/>
                <a:gd name="connsiteY47" fmla="*/ 783268 h 1668967"/>
                <a:gd name="connsiteX48" fmla="*/ 414445 w 2276310"/>
                <a:gd name="connsiteY48" fmla="*/ 754693 h 1668967"/>
                <a:gd name="connsiteX49" fmla="*/ 385870 w 2276310"/>
                <a:gd name="connsiteY49" fmla="*/ 745168 h 1668967"/>
                <a:gd name="connsiteX50" fmla="*/ 357295 w 2276310"/>
                <a:gd name="connsiteY50" fmla="*/ 726118 h 1668967"/>
                <a:gd name="connsiteX51" fmla="*/ 300145 w 2276310"/>
                <a:gd name="connsiteY51" fmla="*/ 707068 h 1668967"/>
                <a:gd name="connsiteX52" fmla="*/ 185845 w 2276310"/>
                <a:gd name="connsiteY52" fmla="*/ 735643 h 1668967"/>
                <a:gd name="connsiteX53" fmla="*/ 166795 w 2276310"/>
                <a:gd name="connsiteY53" fmla="*/ 764218 h 1668967"/>
                <a:gd name="connsiteX54" fmla="*/ 138220 w 2276310"/>
                <a:gd name="connsiteY54" fmla="*/ 859468 h 1668967"/>
                <a:gd name="connsiteX55" fmla="*/ 119170 w 2276310"/>
                <a:gd name="connsiteY55" fmla="*/ 916618 h 1668967"/>
                <a:gd name="connsiteX56" fmla="*/ 90595 w 2276310"/>
                <a:gd name="connsiteY56" fmla="*/ 1021393 h 1668967"/>
                <a:gd name="connsiteX57" fmla="*/ 81070 w 2276310"/>
                <a:gd name="connsiteY57" fmla="*/ 1049968 h 1668967"/>
                <a:gd name="connsiteX58" fmla="*/ 52495 w 2276310"/>
                <a:gd name="connsiteY58" fmla="*/ 1107118 h 1668967"/>
                <a:gd name="connsiteX59" fmla="*/ 23920 w 2276310"/>
                <a:gd name="connsiteY59" fmla="*/ 1126168 h 1668967"/>
                <a:gd name="connsiteX60" fmla="*/ 4870 w 2276310"/>
                <a:gd name="connsiteY60" fmla="*/ 1183318 h 1668967"/>
                <a:gd name="connsiteX61" fmla="*/ 14395 w 2276310"/>
                <a:gd name="connsiteY61" fmla="*/ 1221418 h 1668967"/>
                <a:gd name="connsiteX62" fmla="*/ 62020 w 2276310"/>
                <a:gd name="connsiteY62" fmla="*/ 1307143 h 1668967"/>
                <a:gd name="connsiteX63" fmla="*/ 42970 w 2276310"/>
                <a:gd name="connsiteY63" fmla="*/ 1335718 h 1668967"/>
                <a:gd name="connsiteX64" fmla="*/ 14395 w 2276310"/>
                <a:gd name="connsiteY64" fmla="*/ 1354768 h 1668967"/>
                <a:gd name="connsiteX65" fmla="*/ 4870 w 2276310"/>
                <a:gd name="connsiteY65" fmla="*/ 1383343 h 1668967"/>
                <a:gd name="connsiteX66" fmla="*/ 119170 w 2276310"/>
                <a:gd name="connsiteY66" fmla="*/ 1402393 h 1668967"/>
                <a:gd name="connsiteX67" fmla="*/ 157270 w 2276310"/>
                <a:gd name="connsiteY67" fmla="*/ 1411918 h 1668967"/>
                <a:gd name="connsiteX68" fmla="*/ 195370 w 2276310"/>
                <a:gd name="connsiteY68" fmla="*/ 1526218 h 1668967"/>
                <a:gd name="connsiteX69" fmla="*/ 204895 w 2276310"/>
                <a:gd name="connsiteY69" fmla="*/ 1554793 h 1668967"/>
                <a:gd name="connsiteX70" fmla="*/ 233470 w 2276310"/>
                <a:gd name="connsiteY70" fmla="*/ 1564318 h 1668967"/>
                <a:gd name="connsiteX71" fmla="*/ 262045 w 2276310"/>
                <a:gd name="connsiteY71" fmla="*/ 1545268 h 1668967"/>
                <a:gd name="connsiteX72" fmla="*/ 281095 w 2276310"/>
                <a:gd name="connsiteY72" fmla="*/ 1516693 h 1668967"/>
                <a:gd name="connsiteX73" fmla="*/ 309670 w 2276310"/>
                <a:gd name="connsiteY73" fmla="*/ 1526218 h 1668967"/>
                <a:gd name="connsiteX74" fmla="*/ 319195 w 2276310"/>
                <a:gd name="connsiteY74" fmla="*/ 1554793 h 1668967"/>
                <a:gd name="connsiteX75" fmla="*/ 347770 w 2276310"/>
                <a:gd name="connsiteY75" fmla="*/ 1564318 h 1668967"/>
                <a:gd name="connsiteX76" fmla="*/ 395395 w 2276310"/>
                <a:gd name="connsiteY76" fmla="*/ 1573843 h 1668967"/>
                <a:gd name="connsiteX77" fmla="*/ 452545 w 2276310"/>
                <a:gd name="connsiteY77" fmla="*/ 1592893 h 1668967"/>
                <a:gd name="connsiteX78" fmla="*/ 538270 w 2276310"/>
                <a:gd name="connsiteY78" fmla="*/ 1583368 h 1668967"/>
                <a:gd name="connsiteX79" fmla="*/ 566845 w 2276310"/>
                <a:gd name="connsiteY79" fmla="*/ 1554793 h 1668967"/>
                <a:gd name="connsiteX80" fmla="*/ 585895 w 2276310"/>
                <a:gd name="connsiteY80" fmla="*/ 1526218 h 1668967"/>
                <a:gd name="connsiteX81" fmla="*/ 681145 w 2276310"/>
                <a:gd name="connsiteY81" fmla="*/ 1516693 h 1668967"/>
                <a:gd name="connsiteX82" fmla="*/ 700195 w 2276310"/>
                <a:gd name="connsiteY82" fmla="*/ 1488118 h 1668967"/>
                <a:gd name="connsiteX83" fmla="*/ 719245 w 2276310"/>
                <a:gd name="connsiteY83" fmla="*/ 1421443 h 1668967"/>
                <a:gd name="connsiteX84" fmla="*/ 738295 w 2276310"/>
                <a:gd name="connsiteY84" fmla="*/ 1364293 h 1668967"/>
                <a:gd name="connsiteX85" fmla="*/ 766870 w 2276310"/>
                <a:gd name="connsiteY85" fmla="*/ 1259518 h 1668967"/>
                <a:gd name="connsiteX86" fmla="*/ 824020 w 2276310"/>
                <a:gd name="connsiteY86" fmla="*/ 1211893 h 1668967"/>
                <a:gd name="connsiteX87" fmla="*/ 890695 w 2276310"/>
                <a:gd name="connsiteY87" fmla="*/ 1192843 h 1668967"/>
                <a:gd name="connsiteX88" fmla="*/ 947845 w 2276310"/>
                <a:gd name="connsiteY88" fmla="*/ 1154743 h 1668967"/>
                <a:gd name="connsiteX89" fmla="*/ 1024045 w 2276310"/>
                <a:gd name="connsiteY89" fmla="*/ 1135693 h 1668967"/>
                <a:gd name="connsiteX90" fmla="*/ 1052620 w 2276310"/>
                <a:gd name="connsiteY90" fmla="*/ 1126168 h 1668967"/>
                <a:gd name="connsiteX91" fmla="*/ 1081195 w 2276310"/>
                <a:gd name="connsiteY91" fmla="*/ 1107118 h 1668967"/>
                <a:gd name="connsiteX92" fmla="*/ 1090720 w 2276310"/>
                <a:gd name="connsiteY92" fmla="*/ 992818 h 1668967"/>
                <a:gd name="connsiteX93" fmla="*/ 1100245 w 2276310"/>
                <a:gd name="connsiteY93" fmla="*/ 964243 h 1668967"/>
                <a:gd name="connsiteX94" fmla="*/ 1157395 w 2276310"/>
                <a:gd name="connsiteY94" fmla="*/ 945193 h 1668967"/>
                <a:gd name="connsiteX95" fmla="*/ 1214545 w 2276310"/>
                <a:gd name="connsiteY95" fmla="*/ 973768 h 1668967"/>
                <a:gd name="connsiteX96" fmla="*/ 1281220 w 2276310"/>
                <a:gd name="connsiteY96" fmla="*/ 992818 h 1668967"/>
                <a:gd name="connsiteX97" fmla="*/ 1338370 w 2276310"/>
                <a:gd name="connsiteY97" fmla="*/ 1021393 h 1668967"/>
                <a:gd name="connsiteX98" fmla="*/ 1376470 w 2276310"/>
                <a:gd name="connsiteY98" fmla="*/ 1011868 h 1668967"/>
                <a:gd name="connsiteX99" fmla="*/ 1405045 w 2276310"/>
                <a:gd name="connsiteY99" fmla="*/ 983293 h 1668967"/>
                <a:gd name="connsiteX100" fmla="*/ 1424095 w 2276310"/>
                <a:gd name="connsiteY100" fmla="*/ 954718 h 1668967"/>
                <a:gd name="connsiteX101" fmla="*/ 1528870 w 2276310"/>
                <a:gd name="connsiteY101" fmla="*/ 945193 h 1668967"/>
                <a:gd name="connsiteX102" fmla="*/ 1557445 w 2276310"/>
                <a:gd name="connsiteY102" fmla="*/ 888043 h 1668967"/>
                <a:gd name="connsiteX103" fmla="*/ 1586020 w 2276310"/>
                <a:gd name="connsiteY103" fmla="*/ 916618 h 1668967"/>
                <a:gd name="connsiteX104" fmla="*/ 1633645 w 2276310"/>
                <a:gd name="connsiteY104" fmla="*/ 973768 h 1668967"/>
                <a:gd name="connsiteX105" fmla="*/ 1652695 w 2276310"/>
                <a:gd name="connsiteY105" fmla="*/ 1030918 h 1668967"/>
                <a:gd name="connsiteX106" fmla="*/ 1671745 w 2276310"/>
                <a:gd name="connsiteY106" fmla="*/ 1107118 h 1668967"/>
                <a:gd name="connsiteX107" fmla="*/ 1690795 w 2276310"/>
                <a:gd name="connsiteY107" fmla="*/ 1135693 h 1668967"/>
                <a:gd name="connsiteX108" fmla="*/ 1719370 w 2276310"/>
                <a:gd name="connsiteY108" fmla="*/ 1145218 h 1668967"/>
                <a:gd name="connsiteX109" fmla="*/ 1747945 w 2276310"/>
                <a:gd name="connsiteY109" fmla="*/ 1164268 h 1668967"/>
                <a:gd name="connsiteX110" fmla="*/ 1805095 w 2276310"/>
                <a:gd name="connsiteY110" fmla="*/ 1202368 h 1668967"/>
                <a:gd name="connsiteX111" fmla="*/ 1814620 w 2276310"/>
                <a:gd name="connsiteY111" fmla="*/ 1230943 h 1668967"/>
                <a:gd name="connsiteX112" fmla="*/ 1824145 w 2276310"/>
                <a:gd name="connsiteY112" fmla="*/ 1278568 h 1668967"/>
                <a:gd name="connsiteX113" fmla="*/ 1881295 w 2276310"/>
                <a:gd name="connsiteY113" fmla="*/ 1297618 h 1668967"/>
                <a:gd name="connsiteX114" fmla="*/ 1909870 w 2276310"/>
                <a:gd name="connsiteY114" fmla="*/ 1316668 h 1668967"/>
                <a:gd name="connsiteX115" fmla="*/ 1967020 w 2276310"/>
                <a:gd name="connsiteY115" fmla="*/ 1345243 h 1668967"/>
                <a:gd name="connsiteX116" fmla="*/ 1976545 w 2276310"/>
                <a:gd name="connsiteY116" fmla="*/ 1383343 h 1668967"/>
                <a:gd name="connsiteX117" fmla="*/ 2014645 w 2276310"/>
                <a:gd name="connsiteY117" fmla="*/ 1392868 h 1668967"/>
                <a:gd name="connsiteX118" fmla="*/ 2071795 w 2276310"/>
                <a:gd name="connsiteY118" fmla="*/ 1440493 h 1668967"/>
                <a:gd name="connsiteX119" fmla="*/ 2081320 w 2276310"/>
                <a:gd name="connsiteY119" fmla="*/ 1488118 h 1668967"/>
                <a:gd name="connsiteX120" fmla="*/ 2100370 w 2276310"/>
                <a:gd name="connsiteY120" fmla="*/ 1516693 h 1668967"/>
                <a:gd name="connsiteX121" fmla="*/ 2109895 w 2276310"/>
                <a:gd name="connsiteY121" fmla="*/ 1564318 h 1668967"/>
                <a:gd name="connsiteX122" fmla="*/ 2100370 w 2276310"/>
                <a:gd name="connsiteY122" fmla="*/ 1602418 h 1668967"/>
                <a:gd name="connsiteX123" fmla="*/ 2081320 w 2276310"/>
                <a:gd name="connsiteY123" fmla="*/ 1630993 h 1668967"/>
                <a:gd name="connsiteX124" fmla="*/ 2090845 w 2276310"/>
                <a:gd name="connsiteY124" fmla="*/ 1659568 h 1668967"/>
                <a:gd name="connsiteX125" fmla="*/ 2167045 w 2276310"/>
                <a:gd name="connsiteY125" fmla="*/ 1621468 h 1668967"/>
                <a:gd name="connsiteX126" fmla="*/ 2157520 w 2276310"/>
                <a:gd name="connsiteY126" fmla="*/ 1554793 h 1668967"/>
                <a:gd name="connsiteX127" fmla="*/ 2138470 w 2276310"/>
                <a:gd name="connsiteY127" fmla="*/ 1497643 h 1668967"/>
                <a:gd name="connsiteX128" fmla="*/ 2147995 w 2276310"/>
                <a:gd name="connsiteY128" fmla="*/ 1411918 h 1668967"/>
                <a:gd name="connsiteX129" fmla="*/ 2176570 w 2276310"/>
                <a:gd name="connsiteY129" fmla="*/ 1402393 h 1668967"/>
                <a:gd name="connsiteX130" fmla="*/ 2233720 w 2276310"/>
                <a:gd name="connsiteY130" fmla="*/ 1430968 h 1668967"/>
                <a:gd name="connsiteX131" fmla="*/ 2262295 w 2276310"/>
                <a:gd name="connsiteY131" fmla="*/ 1440493 h 1668967"/>
                <a:gd name="connsiteX132" fmla="*/ 2271820 w 2276310"/>
                <a:gd name="connsiteY132" fmla="*/ 1411918 h 1668967"/>
                <a:gd name="connsiteX133" fmla="*/ 2243245 w 2276310"/>
                <a:gd name="connsiteY133" fmla="*/ 1402393 h 1668967"/>
                <a:gd name="connsiteX134" fmla="*/ 2186095 w 2276310"/>
                <a:gd name="connsiteY134" fmla="*/ 1354768 h 1668967"/>
                <a:gd name="connsiteX135" fmla="*/ 2119420 w 2276310"/>
                <a:gd name="connsiteY135" fmla="*/ 1335718 h 1668967"/>
                <a:gd name="connsiteX136" fmla="*/ 2100370 w 2276310"/>
                <a:gd name="connsiteY136" fmla="*/ 1278568 h 1668967"/>
                <a:gd name="connsiteX137" fmla="*/ 2062270 w 2276310"/>
                <a:gd name="connsiteY137" fmla="*/ 1249993 h 1668967"/>
                <a:gd name="connsiteX138" fmla="*/ 2005120 w 2276310"/>
                <a:gd name="connsiteY138" fmla="*/ 1211893 h 1668967"/>
                <a:gd name="connsiteX139" fmla="*/ 1947970 w 2276310"/>
                <a:gd name="connsiteY139" fmla="*/ 1154743 h 1668967"/>
                <a:gd name="connsiteX140" fmla="*/ 1919395 w 2276310"/>
                <a:gd name="connsiteY140" fmla="*/ 1097593 h 1668967"/>
                <a:gd name="connsiteX141" fmla="*/ 1890820 w 2276310"/>
                <a:gd name="connsiteY141" fmla="*/ 1078543 h 1668967"/>
                <a:gd name="connsiteX142" fmla="*/ 1871770 w 2276310"/>
                <a:gd name="connsiteY142" fmla="*/ 1049968 h 1668967"/>
                <a:gd name="connsiteX143" fmla="*/ 1843195 w 2276310"/>
                <a:gd name="connsiteY143" fmla="*/ 1040443 h 1668967"/>
                <a:gd name="connsiteX144" fmla="*/ 1824145 w 2276310"/>
                <a:gd name="connsiteY144" fmla="*/ 983293 h 1668967"/>
                <a:gd name="connsiteX145" fmla="*/ 1814620 w 2276310"/>
                <a:gd name="connsiteY145" fmla="*/ 954718 h 1668967"/>
                <a:gd name="connsiteX146" fmla="*/ 1786045 w 2276310"/>
                <a:gd name="connsiteY146" fmla="*/ 935668 h 1668967"/>
                <a:gd name="connsiteX147" fmla="*/ 1786045 w 2276310"/>
                <a:gd name="connsiteY147" fmla="*/ 821368 h 1668967"/>
                <a:gd name="connsiteX148" fmla="*/ 1862245 w 2276310"/>
                <a:gd name="connsiteY148" fmla="*/ 802318 h 1668967"/>
                <a:gd name="connsiteX149" fmla="*/ 1947970 w 2276310"/>
                <a:gd name="connsiteY149" fmla="*/ 764218 h 1668967"/>
                <a:gd name="connsiteX150" fmla="*/ 1938445 w 2276310"/>
                <a:gd name="connsiteY150" fmla="*/ 697543 h 1668967"/>
                <a:gd name="connsiteX151" fmla="*/ 1900345 w 2276310"/>
                <a:gd name="connsiteY151" fmla="*/ 688018 h 1668967"/>
                <a:gd name="connsiteX152" fmla="*/ 1871770 w 2276310"/>
                <a:gd name="connsiteY152" fmla="*/ 659443 h 1668967"/>
                <a:gd name="connsiteX153" fmla="*/ 1843195 w 2276310"/>
                <a:gd name="connsiteY153" fmla="*/ 640393 h 1668967"/>
                <a:gd name="connsiteX154" fmla="*/ 1824145 w 2276310"/>
                <a:gd name="connsiteY154" fmla="*/ 611818 h 1668967"/>
                <a:gd name="connsiteX155" fmla="*/ 1833670 w 2276310"/>
                <a:gd name="connsiteY155" fmla="*/ 545143 h 1668967"/>
                <a:gd name="connsiteX156" fmla="*/ 1862245 w 2276310"/>
                <a:gd name="connsiteY156" fmla="*/ 526093 h 1668967"/>
                <a:gd name="connsiteX157" fmla="*/ 1909870 w 2276310"/>
                <a:gd name="connsiteY157" fmla="*/ 516568 h 1668967"/>
                <a:gd name="connsiteX158" fmla="*/ 1938445 w 2276310"/>
                <a:gd name="connsiteY158" fmla="*/ 507043 h 1668967"/>
                <a:gd name="connsiteX159" fmla="*/ 1947970 w 2276310"/>
                <a:gd name="connsiteY159" fmla="*/ 478468 h 1668967"/>
                <a:gd name="connsiteX160" fmla="*/ 1900345 w 2276310"/>
                <a:gd name="connsiteY160" fmla="*/ 440368 h 1668967"/>
                <a:gd name="connsiteX161" fmla="*/ 1862245 w 2276310"/>
                <a:gd name="connsiteY161" fmla="*/ 430843 h 1668967"/>
                <a:gd name="connsiteX162" fmla="*/ 1852720 w 2276310"/>
                <a:gd name="connsiteY162" fmla="*/ 421318 h 166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2276310" h="1668967">
                  <a:moveTo>
                    <a:pt x="1947970" y="478468"/>
                  </a:moveTo>
                  <a:cubicBezTo>
                    <a:pt x="1926904" y="457402"/>
                    <a:pt x="1917342" y="444104"/>
                    <a:pt x="1890820" y="430843"/>
                  </a:cubicBezTo>
                  <a:cubicBezTo>
                    <a:pt x="1881840" y="426353"/>
                    <a:pt x="1871770" y="424493"/>
                    <a:pt x="1862245" y="421318"/>
                  </a:cubicBezTo>
                  <a:cubicBezTo>
                    <a:pt x="1824145" y="424493"/>
                    <a:pt x="1785435" y="423345"/>
                    <a:pt x="1747945" y="430843"/>
                  </a:cubicBezTo>
                  <a:cubicBezTo>
                    <a:pt x="1708873" y="438657"/>
                    <a:pt x="1717410" y="467257"/>
                    <a:pt x="1709845" y="497518"/>
                  </a:cubicBezTo>
                  <a:cubicBezTo>
                    <a:pt x="1707410" y="507258"/>
                    <a:pt x="1706592" y="518253"/>
                    <a:pt x="1700320" y="526093"/>
                  </a:cubicBezTo>
                  <a:cubicBezTo>
                    <a:pt x="1686891" y="542879"/>
                    <a:pt x="1661994" y="548393"/>
                    <a:pt x="1643170" y="554668"/>
                  </a:cubicBezTo>
                  <a:cubicBezTo>
                    <a:pt x="1558745" y="526526"/>
                    <a:pt x="1605978" y="537836"/>
                    <a:pt x="1500295" y="526093"/>
                  </a:cubicBezTo>
                  <a:cubicBezTo>
                    <a:pt x="1487595" y="522918"/>
                    <a:pt x="1465791" y="529155"/>
                    <a:pt x="1462195" y="516568"/>
                  </a:cubicBezTo>
                  <a:cubicBezTo>
                    <a:pt x="1456678" y="497260"/>
                    <a:pt x="1470106" y="476126"/>
                    <a:pt x="1481245" y="459418"/>
                  </a:cubicBezTo>
                  <a:cubicBezTo>
                    <a:pt x="1535840" y="377526"/>
                    <a:pt x="1470385" y="481138"/>
                    <a:pt x="1509820" y="402268"/>
                  </a:cubicBezTo>
                  <a:cubicBezTo>
                    <a:pt x="1514940" y="392029"/>
                    <a:pt x="1524221" y="384154"/>
                    <a:pt x="1528870" y="373693"/>
                  </a:cubicBezTo>
                  <a:cubicBezTo>
                    <a:pt x="1537025" y="355343"/>
                    <a:pt x="1547920" y="316543"/>
                    <a:pt x="1547920" y="316543"/>
                  </a:cubicBezTo>
                  <a:cubicBezTo>
                    <a:pt x="1532158" y="190450"/>
                    <a:pt x="1548447" y="280289"/>
                    <a:pt x="1528870" y="211768"/>
                  </a:cubicBezTo>
                  <a:cubicBezTo>
                    <a:pt x="1525274" y="199181"/>
                    <a:pt x="1523942" y="185925"/>
                    <a:pt x="1519345" y="173668"/>
                  </a:cubicBezTo>
                  <a:cubicBezTo>
                    <a:pt x="1514359" y="160373"/>
                    <a:pt x="1505888" y="148619"/>
                    <a:pt x="1500295" y="135568"/>
                  </a:cubicBezTo>
                  <a:cubicBezTo>
                    <a:pt x="1488675" y="108454"/>
                    <a:pt x="1494601" y="101299"/>
                    <a:pt x="1471720" y="78418"/>
                  </a:cubicBezTo>
                  <a:cubicBezTo>
                    <a:pt x="1463625" y="70323"/>
                    <a:pt x="1452670" y="65718"/>
                    <a:pt x="1443145" y="59368"/>
                  </a:cubicBezTo>
                  <a:cubicBezTo>
                    <a:pt x="1436567" y="49502"/>
                    <a:pt x="1408721" y="3685"/>
                    <a:pt x="1395520" y="2218"/>
                  </a:cubicBezTo>
                  <a:cubicBezTo>
                    <a:pt x="1375562" y="0"/>
                    <a:pt x="1357420" y="14918"/>
                    <a:pt x="1338370" y="21268"/>
                  </a:cubicBezTo>
                  <a:cubicBezTo>
                    <a:pt x="1288496" y="37893"/>
                    <a:pt x="1319734" y="29373"/>
                    <a:pt x="1243120" y="40318"/>
                  </a:cubicBezTo>
                  <a:cubicBezTo>
                    <a:pt x="1233595" y="46668"/>
                    <a:pt x="1225006" y="54719"/>
                    <a:pt x="1214545" y="59368"/>
                  </a:cubicBezTo>
                  <a:cubicBezTo>
                    <a:pt x="1196195" y="67523"/>
                    <a:pt x="1157395" y="78418"/>
                    <a:pt x="1157395" y="78418"/>
                  </a:cubicBezTo>
                  <a:cubicBezTo>
                    <a:pt x="1144695" y="97468"/>
                    <a:pt x="1126535" y="113848"/>
                    <a:pt x="1119295" y="135568"/>
                  </a:cubicBezTo>
                  <a:cubicBezTo>
                    <a:pt x="1116120" y="145093"/>
                    <a:pt x="1118487" y="159162"/>
                    <a:pt x="1109770" y="164143"/>
                  </a:cubicBezTo>
                  <a:cubicBezTo>
                    <a:pt x="1093002" y="173725"/>
                    <a:pt x="1071670" y="170493"/>
                    <a:pt x="1052620" y="173668"/>
                  </a:cubicBezTo>
                  <a:cubicBezTo>
                    <a:pt x="1037523" y="218960"/>
                    <a:pt x="1049056" y="235159"/>
                    <a:pt x="1004995" y="240343"/>
                  </a:cubicBezTo>
                  <a:cubicBezTo>
                    <a:pt x="960737" y="245550"/>
                    <a:pt x="916095" y="246693"/>
                    <a:pt x="871645" y="249868"/>
                  </a:cubicBezTo>
                  <a:cubicBezTo>
                    <a:pt x="862120" y="256218"/>
                    <a:pt x="854471" y="267882"/>
                    <a:pt x="843070" y="268918"/>
                  </a:cubicBezTo>
                  <a:cubicBezTo>
                    <a:pt x="826400" y="270433"/>
                    <a:pt x="763897" y="262669"/>
                    <a:pt x="738295" y="249868"/>
                  </a:cubicBezTo>
                  <a:cubicBezTo>
                    <a:pt x="728056" y="244748"/>
                    <a:pt x="720242" y="235327"/>
                    <a:pt x="709720" y="230818"/>
                  </a:cubicBezTo>
                  <a:cubicBezTo>
                    <a:pt x="697688" y="225661"/>
                    <a:pt x="684320" y="224468"/>
                    <a:pt x="671620" y="221293"/>
                  </a:cubicBezTo>
                  <a:cubicBezTo>
                    <a:pt x="668445" y="230818"/>
                    <a:pt x="662095" y="239828"/>
                    <a:pt x="662095" y="249868"/>
                  </a:cubicBezTo>
                  <a:cubicBezTo>
                    <a:pt x="662095" y="259908"/>
                    <a:pt x="667130" y="269463"/>
                    <a:pt x="671620" y="278443"/>
                  </a:cubicBezTo>
                  <a:cubicBezTo>
                    <a:pt x="689357" y="313916"/>
                    <a:pt x="692913" y="303995"/>
                    <a:pt x="719245" y="335593"/>
                  </a:cubicBezTo>
                  <a:cubicBezTo>
                    <a:pt x="726574" y="344387"/>
                    <a:pt x="729356" y="357017"/>
                    <a:pt x="738295" y="364168"/>
                  </a:cubicBezTo>
                  <a:cubicBezTo>
                    <a:pt x="746135" y="370440"/>
                    <a:pt x="757890" y="369203"/>
                    <a:pt x="766870" y="373693"/>
                  </a:cubicBezTo>
                  <a:cubicBezTo>
                    <a:pt x="777109" y="378813"/>
                    <a:pt x="785920" y="386393"/>
                    <a:pt x="795445" y="392743"/>
                  </a:cubicBezTo>
                  <a:cubicBezTo>
                    <a:pt x="824574" y="480130"/>
                    <a:pt x="814495" y="441297"/>
                    <a:pt x="814495" y="621343"/>
                  </a:cubicBezTo>
                  <a:cubicBezTo>
                    <a:pt x="814495" y="670215"/>
                    <a:pt x="825056" y="734607"/>
                    <a:pt x="785920" y="773743"/>
                  </a:cubicBezTo>
                  <a:cubicBezTo>
                    <a:pt x="777825" y="781838"/>
                    <a:pt x="766870" y="786443"/>
                    <a:pt x="757345" y="792793"/>
                  </a:cubicBezTo>
                  <a:lnTo>
                    <a:pt x="738295" y="849943"/>
                  </a:lnTo>
                  <a:cubicBezTo>
                    <a:pt x="735120" y="859468"/>
                    <a:pt x="737124" y="872949"/>
                    <a:pt x="728770" y="878518"/>
                  </a:cubicBezTo>
                  <a:lnTo>
                    <a:pt x="700195" y="897568"/>
                  </a:lnTo>
                  <a:cubicBezTo>
                    <a:pt x="632185" y="874898"/>
                    <a:pt x="659753" y="889657"/>
                    <a:pt x="614470" y="859468"/>
                  </a:cubicBezTo>
                  <a:cubicBezTo>
                    <a:pt x="611295" y="849943"/>
                    <a:pt x="611217" y="838733"/>
                    <a:pt x="604945" y="830893"/>
                  </a:cubicBezTo>
                  <a:cubicBezTo>
                    <a:pt x="597794" y="821954"/>
                    <a:pt x="586831" y="816492"/>
                    <a:pt x="576370" y="811843"/>
                  </a:cubicBezTo>
                  <a:cubicBezTo>
                    <a:pt x="523825" y="788490"/>
                    <a:pt x="522815" y="796073"/>
                    <a:pt x="471595" y="783268"/>
                  </a:cubicBezTo>
                  <a:cubicBezTo>
                    <a:pt x="423712" y="771297"/>
                    <a:pt x="461006" y="777973"/>
                    <a:pt x="414445" y="754693"/>
                  </a:cubicBezTo>
                  <a:cubicBezTo>
                    <a:pt x="405465" y="750203"/>
                    <a:pt x="394850" y="749658"/>
                    <a:pt x="385870" y="745168"/>
                  </a:cubicBezTo>
                  <a:cubicBezTo>
                    <a:pt x="375631" y="740048"/>
                    <a:pt x="367756" y="730767"/>
                    <a:pt x="357295" y="726118"/>
                  </a:cubicBezTo>
                  <a:cubicBezTo>
                    <a:pt x="338945" y="717963"/>
                    <a:pt x="300145" y="707068"/>
                    <a:pt x="300145" y="707068"/>
                  </a:cubicBezTo>
                  <a:cubicBezTo>
                    <a:pt x="252485" y="712364"/>
                    <a:pt x="218656" y="702832"/>
                    <a:pt x="185845" y="735643"/>
                  </a:cubicBezTo>
                  <a:cubicBezTo>
                    <a:pt x="177750" y="743738"/>
                    <a:pt x="171444" y="753757"/>
                    <a:pt x="166795" y="764218"/>
                  </a:cubicBezTo>
                  <a:cubicBezTo>
                    <a:pt x="146071" y="810846"/>
                    <a:pt x="151008" y="816843"/>
                    <a:pt x="138220" y="859468"/>
                  </a:cubicBezTo>
                  <a:cubicBezTo>
                    <a:pt x="132450" y="878702"/>
                    <a:pt x="123108" y="896927"/>
                    <a:pt x="119170" y="916618"/>
                  </a:cubicBezTo>
                  <a:cubicBezTo>
                    <a:pt x="105707" y="983934"/>
                    <a:pt x="114765" y="948884"/>
                    <a:pt x="90595" y="1021393"/>
                  </a:cubicBezTo>
                  <a:lnTo>
                    <a:pt x="81070" y="1049968"/>
                  </a:lnTo>
                  <a:cubicBezTo>
                    <a:pt x="73323" y="1073209"/>
                    <a:pt x="70959" y="1088654"/>
                    <a:pt x="52495" y="1107118"/>
                  </a:cubicBezTo>
                  <a:cubicBezTo>
                    <a:pt x="44400" y="1115213"/>
                    <a:pt x="33445" y="1119818"/>
                    <a:pt x="23920" y="1126168"/>
                  </a:cubicBezTo>
                  <a:cubicBezTo>
                    <a:pt x="17570" y="1145218"/>
                    <a:pt x="0" y="1163837"/>
                    <a:pt x="4870" y="1183318"/>
                  </a:cubicBezTo>
                  <a:cubicBezTo>
                    <a:pt x="8045" y="1196018"/>
                    <a:pt x="8541" y="1209709"/>
                    <a:pt x="14395" y="1221418"/>
                  </a:cubicBezTo>
                  <a:cubicBezTo>
                    <a:pt x="79899" y="1352426"/>
                    <a:pt x="35680" y="1228122"/>
                    <a:pt x="62020" y="1307143"/>
                  </a:cubicBezTo>
                  <a:cubicBezTo>
                    <a:pt x="55670" y="1316668"/>
                    <a:pt x="51065" y="1327623"/>
                    <a:pt x="42970" y="1335718"/>
                  </a:cubicBezTo>
                  <a:cubicBezTo>
                    <a:pt x="34875" y="1343813"/>
                    <a:pt x="21546" y="1345829"/>
                    <a:pt x="14395" y="1354768"/>
                  </a:cubicBezTo>
                  <a:cubicBezTo>
                    <a:pt x="8123" y="1362608"/>
                    <a:pt x="8045" y="1373818"/>
                    <a:pt x="4870" y="1383343"/>
                  </a:cubicBezTo>
                  <a:cubicBezTo>
                    <a:pt x="68678" y="1404612"/>
                    <a:pt x="680" y="1384164"/>
                    <a:pt x="119170" y="1402393"/>
                  </a:cubicBezTo>
                  <a:cubicBezTo>
                    <a:pt x="132109" y="1404384"/>
                    <a:pt x="144570" y="1408743"/>
                    <a:pt x="157270" y="1411918"/>
                  </a:cubicBezTo>
                  <a:lnTo>
                    <a:pt x="195370" y="1526218"/>
                  </a:lnTo>
                  <a:cubicBezTo>
                    <a:pt x="198545" y="1535743"/>
                    <a:pt x="195370" y="1551618"/>
                    <a:pt x="204895" y="1554793"/>
                  </a:cubicBezTo>
                  <a:lnTo>
                    <a:pt x="233470" y="1564318"/>
                  </a:lnTo>
                  <a:cubicBezTo>
                    <a:pt x="242995" y="1557968"/>
                    <a:pt x="253950" y="1553363"/>
                    <a:pt x="262045" y="1545268"/>
                  </a:cubicBezTo>
                  <a:cubicBezTo>
                    <a:pt x="270140" y="1537173"/>
                    <a:pt x="270466" y="1520945"/>
                    <a:pt x="281095" y="1516693"/>
                  </a:cubicBezTo>
                  <a:cubicBezTo>
                    <a:pt x="290417" y="1512964"/>
                    <a:pt x="300145" y="1523043"/>
                    <a:pt x="309670" y="1526218"/>
                  </a:cubicBezTo>
                  <a:cubicBezTo>
                    <a:pt x="312845" y="1535743"/>
                    <a:pt x="312095" y="1547693"/>
                    <a:pt x="319195" y="1554793"/>
                  </a:cubicBezTo>
                  <a:cubicBezTo>
                    <a:pt x="326295" y="1561893"/>
                    <a:pt x="338030" y="1561883"/>
                    <a:pt x="347770" y="1564318"/>
                  </a:cubicBezTo>
                  <a:cubicBezTo>
                    <a:pt x="363476" y="1568245"/>
                    <a:pt x="379776" y="1569583"/>
                    <a:pt x="395395" y="1573843"/>
                  </a:cubicBezTo>
                  <a:cubicBezTo>
                    <a:pt x="414768" y="1579127"/>
                    <a:pt x="452545" y="1592893"/>
                    <a:pt x="452545" y="1592893"/>
                  </a:cubicBezTo>
                  <a:cubicBezTo>
                    <a:pt x="481120" y="1589718"/>
                    <a:pt x="510995" y="1592460"/>
                    <a:pt x="538270" y="1583368"/>
                  </a:cubicBezTo>
                  <a:cubicBezTo>
                    <a:pt x="551049" y="1579108"/>
                    <a:pt x="558221" y="1565141"/>
                    <a:pt x="566845" y="1554793"/>
                  </a:cubicBezTo>
                  <a:cubicBezTo>
                    <a:pt x="574174" y="1545999"/>
                    <a:pt x="575035" y="1529838"/>
                    <a:pt x="585895" y="1526218"/>
                  </a:cubicBezTo>
                  <a:cubicBezTo>
                    <a:pt x="616166" y="1516128"/>
                    <a:pt x="649395" y="1519868"/>
                    <a:pt x="681145" y="1516693"/>
                  </a:cubicBezTo>
                  <a:cubicBezTo>
                    <a:pt x="687495" y="1507168"/>
                    <a:pt x="695075" y="1498357"/>
                    <a:pt x="700195" y="1488118"/>
                  </a:cubicBezTo>
                  <a:cubicBezTo>
                    <a:pt x="708198" y="1472113"/>
                    <a:pt x="714667" y="1436702"/>
                    <a:pt x="719245" y="1421443"/>
                  </a:cubicBezTo>
                  <a:cubicBezTo>
                    <a:pt x="725015" y="1402209"/>
                    <a:pt x="734357" y="1383984"/>
                    <a:pt x="738295" y="1364293"/>
                  </a:cubicBezTo>
                  <a:cubicBezTo>
                    <a:pt x="742015" y="1345693"/>
                    <a:pt x="754785" y="1271603"/>
                    <a:pt x="766870" y="1259518"/>
                  </a:cubicBezTo>
                  <a:cubicBezTo>
                    <a:pt x="784034" y="1242354"/>
                    <a:pt x="800813" y="1221839"/>
                    <a:pt x="824020" y="1211893"/>
                  </a:cubicBezTo>
                  <a:cubicBezTo>
                    <a:pt x="845599" y="1202645"/>
                    <a:pt x="869842" y="1204428"/>
                    <a:pt x="890695" y="1192843"/>
                  </a:cubicBezTo>
                  <a:cubicBezTo>
                    <a:pt x="910709" y="1181724"/>
                    <a:pt x="925633" y="1160296"/>
                    <a:pt x="947845" y="1154743"/>
                  </a:cubicBezTo>
                  <a:cubicBezTo>
                    <a:pt x="973245" y="1148393"/>
                    <a:pt x="999207" y="1143972"/>
                    <a:pt x="1024045" y="1135693"/>
                  </a:cubicBezTo>
                  <a:cubicBezTo>
                    <a:pt x="1033570" y="1132518"/>
                    <a:pt x="1043640" y="1130658"/>
                    <a:pt x="1052620" y="1126168"/>
                  </a:cubicBezTo>
                  <a:cubicBezTo>
                    <a:pt x="1062859" y="1121048"/>
                    <a:pt x="1071670" y="1113468"/>
                    <a:pt x="1081195" y="1107118"/>
                  </a:cubicBezTo>
                  <a:cubicBezTo>
                    <a:pt x="1084370" y="1069018"/>
                    <a:pt x="1085667" y="1030715"/>
                    <a:pt x="1090720" y="992818"/>
                  </a:cubicBezTo>
                  <a:cubicBezTo>
                    <a:pt x="1092047" y="982866"/>
                    <a:pt x="1092075" y="970079"/>
                    <a:pt x="1100245" y="964243"/>
                  </a:cubicBezTo>
                  <a:cubicBezTo>
                    <a:pt x="1116585" y="952571"/>
                    <a:pt x="1157395" y="945193"/>
                    <a:pt x="1157395" y="945193"/>
                  </a:cubicBezTo>
                  <a:cubicBezTo>
                    <a:pt x="1229219" y="969134"/>
                    <a:pt x="1140687" y="936839"/>
                    <a:pt x="1214545" y="973768"/>
                  </a:cubicBezTo>
                  <a:cubicBezTo>
                    <a:pt x="1228210" y="980600"/>
                    <a:pt x="1269013" y="989766"/>
                    <a:pt x="1281220" y="992818"/>
                  </a:cubicBezTo>
                  <a:cubicBezTo>
                    <a:pt x="1295667" y="1002450"/>
                    <a:pt x="1318652" y="1021393"/>
                    <a:pt x="1338370" y="1021393"/>
                  </a:cubicBezTo>
                  <a:cubicBezTo>
                    <a:pt x="1351461" y="1021393"/>
                    <a:pt x="1363770" y="1015043"/>
                    <a:pt x="1376470" y="1011868"/>
                  </a:cubicBezTo>
                  <a:cubicBezTo>
                    <a:pt x="1385995" y="1002343"/>
                    <a:pt x="1396421" y="993641"/>
                    <a:pt x="1405045" y="983293"/>
                  </a:cubicBezTo>
                  <a:cubicBezTo>
                    <a:pt x="1412374" y="974499"/>
                    <a:pt x="1413154" y="958085"/>
                    <a:pt x="1424095" y="954718"/>
                  </a:cubicBezTo>
                  <a:cubicBezTo>
                    <a:pt x="1457613" y="944405"/>
                    <a:pt x="1493945" y="948368"/>
                    <a:pt x="1528870" y="945193"/>
                  </a:cubicBezTo>
                  <a:cubicBezTo>
                    <a:pt x="1531219" y="938147"/>
                    <a:pt x="1545135" y="888043"/>
                    <a:pt x="1557445" y="888043"/>
                  </a:cubicBezTo>
                  <a:cubicBezTo>
                    <a:pt x="1570915" y="888043"/>
                    <a:pt x="1577396" y="906270"/>
                    <a:pt x="1586020" y="916618"/>
                  </a:cubicBezTo>
                  <a:cubicBezTo>
                    <a:pt x="1652325" y="996184"/>
                    <a:pt x="1550163" y="890286"/>
                    <a:pt x="1633645" y="973768"/>
                  </a:cubicBezTo>
                  <a:cubicBezTo>
                    <a:pt x="1639995" y="992818"/>
                    <a:pt x="1648757" y="1011227"/>
                    <a:pt x="1652695" y="1030918"/>
                  </a:cubicBezTo>
                  <a:cubicBezTo>
                    <a:pt x="1656318" y="1049032"/>
                    <a:pt x="1661982" y="1087592"/>
                    <a:pt x="1671745" y="1107118"/>
                  </a:cubicBezTo>
                  <a:cubicBezTo>
                    <a:pt x="1676865" y="1117357"/>
                    <a:pt x="1681856" y="1128542"/>
                    <a:pt x="1690795" y="1135693"/>
                  </a:cubicBezTo>
                  <a:cubicBezTo>
                    <a:pt x="1698635" y="1141965"/>
                    <a:pt x="1710390" y="1140728"/>
                    <a:pt x="1719370" y="1145218"/>
                  </a:cubicBezTo>
                  <a:cubicBezTo>
                    <a:pt x="1729609" y="1150338"/>
                    <a:pt x="1739151" y="1156939"/>
                    <a:pt x="1747945" y="1164268"/>
                  </a:cubicBezTo>
                  <a:cubicBezTo>
                    <a:pt x="1795511" y="1203906"/>
                    <a:pt x="1754877" y="1185629"/>
                    <a:pt x="1805095" y="1202368"/>
                  </a:cubicBezTo>
                  <a:cubicBezTo>
                    <a:pt x="1808270" y="1211893"/>
                    <a:pt x="1812185" y="1221203"/>
                    <a:pt x="1814620" y="1230943"/>
                  </a:cubicBezTo>
                  <a:cubicBezTo>
                    <a:pt x="1818547" y="1246649"/>
                    <a:pt x="1812697" y="1267120"/>
                    <a:pt x="1824145" y="1278568"/>
                  </a:cubicBezTo>
                  <a:cubicBezTo>
                    <a:pt x="1838344" y="1292767"/>
                    <a:pt x="1864587" y="1286479"/>
                    <a:pt x="1881295" y="1297618"/>
                  </a:cubicBezTo>
                  <a:cubicBezTo>
                    <a:pt x="1890820" y="1303968"/>
                    <a:pt x="1899631" y="1311548"/>
                    <a:pt x="1909870" y="1316668"/>
                  </a:cubicBezTo>
                  <a:cubicBezTo>
                    <a:pt x="1988740" y="1356103"/>
                    <a:pt x="1885128" y="1290648"/>
                    <a:pt x="1967020" y="1345243"/>
                  </a:cubicBezTo>
                  <a:cubicBezTo>
                    <a:pt x="1970195" y="1357943"/>
                    <a:pt x="1967288" y="1374086"/>
                    <a:pt x="1976545" y="1383343"/>
                  </a:cubicBezTo>
                  <a:cubicBezTo>
                    <a:pt x="1985802" y="1392600"/>
                    <a:pt x="2002613" y="1387711"/>
                    <a:pt x="2014645" y="1392868"/>
                  </a:cubicBezTo>
                  <a:cubicBezTo>
                    <a:pt x="2037852" y="1402814"/>
                    <a:pt x="2054631" y="1423329"/>
                    <a:pt x="2071795" y="1440493"/>
                  </a:cubicBezTo>
                  <a:cubicBezTo>
                    <a:pt x="2074970" y="1456368"/>
                    <a:pt x="2075636" y="1472959"/>
                    <a:pt x="2081320" y="1488118"/>
                  </a:cubicBezTo>
                  <a:cubicBezTo>
                    <a:pt x="2085340" y="1498837"/>
                    <a:pt x="2096350" y="1505974"/>
                    <a:pt x="2100370" y="1516693"/>
                  </a:cubicBezTo>
                  <a:cubicBezTo>
                    <a:pt x="2106054" y="1531852"/>
                    <a:pt x="2106720" y="1548443"/>
                    <a:pt x="2109895" y="1564318"/>
                  </a:cubicBezTo>
                  <a:cubicBezTo>
                    <a:pt x="2106720" y="1577018"/>
                    <a:pt x="2105527" y="1590386"/>
                    <a:pt x="2100370" y="1602418"/>
                  </a:cubicBezTo>
                  <a:cubicBezTo>
                    <a:pt x="2095861" y="1612940"/>
                    <a:pt x="2083202" y="1619701"/>
                    <a:pt x="2081320" y="1630993"/>
                  </a:cubicBezTo>
                  <a:cubicBezTo>
                    <a:pt x="2079669" y="1640897"/>
                    <a:pt x="2087670" y="1650043"/>
                    <a:pt x="2090845" y="1659568"/>
                  </a:cubicBezTo>
                  <a:cubicBezTo>
                    <a:pt x="2130286" y="1653934"/>
                    <a:pt x="2167045" y="1668967"/>
                    <a:pt x="2167045" y="1621468"/>
                  </a:cubicBezTo>
                  <a:cubicBezTo>
                    <a:pt x="2167045" y="1599017"/>
                    <a:pt x="2162568" y="1576669"/>
                    <a:pt x="2157520" y="1554793"/>
                  </a:cubicBezTo>
                  <a:cubicBezTo>
                    <a:pt x="2153005" y="1535227"/>
                    <a:pt x="2138470" y="1497643"/>
                    <a:pt x="2138470" y="1497643"/>
                  </a:cubicBezTo>
                  <a:cubicBezTo>
                    <a:pt x="2141645" y="1469068"/>
                    <a:pt x="2137317" y="1438612"/>
                    <a:pt x="2147995" y="1411918"/>
                  </a:cubicBezTo>
                  <a:cubicBezTo>
                    <a:pt x="2151724" y="1402596"/>
                    <a:pt x="2166530" y="1402393"/>
                    <a:pt x="2176570" y="1402393"/>
                  </a:cubicBezTo>
                  <a:cubicBezTo>
                    <a:pt x="2200511" y="1402393"/>
                    <a:pt x="2214457" y="1421336"/>
                    <a:pt x="2233720" y="1430968"/>
                  </a:cubicBezTo>
                  <a:cubicBezTo>
                    <a:pt x="2242700" y="1435458"/>
                    <a:pt x="2252770" y="1437318"/>
                    <a:pt x="2262295" y="1440493"/>
                  </a:cubicBezTo>
                  <a:cubicBezTo>
                    <a:pt x="2265470" y="1430968"/>
                    <a:pt x="2276310" y="1420898"/>
                    <a:pt x="2271820" y="1411918"/>
                  </a:cubicBezTo>
                  <a:cubicBezTo>
                    <a:pt x="2267330" y="1402938"/>
                    <a:pt x="2252225" y="1406883"/>
                    <a:pt x="2243245" y="1402393"/>
                  </a:cubicBezTo>
                  <a:cubicBezTo>
                    <a:pt x="2180919" y="1371230"/>
                    <a:pt x="2249292" y="1396899"/>
                    <a:pt x="2186095" y="1354768"/>
                  </a:cubicBezTo>
                  <a:cubicBezTo>
                    <a:pt x="2177896" y="1349302"/>
                    <a:pt x="2124501" y="1336988"/>
                    <a:pt x="2119420" y="1335718"/>
                  </a:cubicBezTo>
                  <a:cubicBezTo>
                    <a:pt x="2113070" y="1316668"/>
                    <a:pt x="2116434" y="1290616"/>
                    <a:pt x="2100370" y="1278568"/>
                  </a:cubicBezTo>
                  <a:cubicBezTo>
                    <a:pt x="2087670" y="1269043"/>
                    <a:pt x="2075275" y="1259097"/>
                    <a:pt x="2062270" y="1249993"/>
                  </a:cubicBezTo>
                  <a:cubicBezTo>
                    <a:pt x="2043513" y="1236863"/>
                    <a:pt x="2018857" y="1230209"/>
                    <a:pt x="2005120" y="1211893"/>
                  </a:cubicBezTo>
                  <a:cubicBezTo>
                    <a:pt x="1969676" y="1164635"/>
                    <a:pt x="1989754" y="1182599"/>
                    <a:pt x="1947970" y="1154743"/>
                  </a:cubicBezTo>
                  <a:cubicBezTo>
                    <a:pt x="1940223" y="1131502"/>
                    <a:pt x="1937859" y="1116057"/>
                    <a:pt x="1919395" y="1097593"/>
                  </a:cubicBezTo>
                  <a:cubicBezTo>
                    <a:pt x="1911300" y="1089498"/>
                    <a:pt x="1900345" y="1084893"/>
                    <a:pt x="1890820" y="1078543"/>
                  </a:cubicBezTo>
                  <a:cubicBezTo>
                    <a:pt x="1884470" y="1069018"/>
                    <a:pt x="1880709" y="1057119"/>
                    <a:pt x="1871770" y="1049968"/>
                  </a:cubicBezTo>
                  <a:cubicBezTo>
                    <a:pt x="1863930" y="1043696"/>
                    <a:pt x="1849031" y="1048613"/>
                    <a:pt x="1843195" y="1040443"/>
                  </a:cubicBezTo>
                  <a:cubicBezTo>
                    <a:pt x="1831523" y="1024103"/>
                    <a:pt x="1830495" y="1002343"/>
                    <a:pt x="1824145" y="983293"/>
                  </a:cubicBezTo>
                  <a:cubicBezTo>
                    <a:pt x="1820970" y="973768"/>
                    <a:pt x="1822974" y="960287"/>
                    <a:pt x="1814620" y="954718"/>
                  </a:cubicBezTo>
                  <a:lnTo>
                    <a:pt x="1786045" y="935668"/>
                  </a:lnTo>
                  <a:cubicBezTo>
                    <a:pt x="1774269" y="900339"/>
                    <a:pt x="1755823" y="858306"/>
                    <a:pt x="1786045" y="821368"/>
                  </a:cubicBezTo>
                  <a:cubicBezTo>
                    <a:pt x="1802624" y="801104"/>
                    <a:pt x="1837407" y="810597"/>
                    <a:pt x="1862245" y="802318"/>
                  </a:cubicBezTo>
                  <a:cubicBezTo>
                    <a:pt x="1930255" y="779648"/>
                    <a:pt x="1902687" y="794407"/>
                    <a:pt x="1947970" y="764218"/>
                  </a:cubicBezTo>
                  <a:cubicBezTo>
                    <a:pt x="1944795" y="741993"/>
                    <a:pt x="1950344" y="716581"/>
                    <a:pt x="1938445" y="697543"/>
                  </a:cubicBezTo>
                  <a:cubicBezTo>
                    <a:pt x="1931507" y="686442"/>
                    <a:pt x="1911711" y="694513"/>
                    <a:pt x="1900345" y="688018"/>
                  </a:cubicBezTo>
                  <a:cubicBezTo>
                    <a:pt x="1888649" y="681335"/>
                    <a:pt x="1882118" y="668067"/>
                    <a:pt x="1871770" y="659443"/>
                  </a:cubicBezTo>
                  <a:cubicBezTo>
                    <a:pt x="1862976" y="652114"/>
                    <a:pt x="1852720" y="646743"/>
                    <a:pt x="1843195" y="640393"/>
                  </a:cubicBezTo>
                  <a:cubicBezTo>
                    <a:pt x="1836845" y="630868"/>
                    <a:pt x="1825284" y="623209"/>
                    <a:pt x="1824145" y="611818"/>
                  </a:cubicBezTo>
                  <a:cubicBezTo>
                    <a:pt x="1821911" y="589479"/>
                    <a:pt x="1824552" y="565659"/>
                    <a:pt x="1833670" y="545143"/>
                  </a:cubicBezTo>
                  <a:cubicBezTo>
                    <a:pt x="1838319" y="534682"/>
                    <a:pt x="1851526" y="530113"/>
                    <a:pt x="1862245" y="526093"/>
                  </a:cubicBezTo>
                  <a:cubicBezTo>
                    <a:pt x="1877404" y="520409"/>
                    <a:pt x="1894164" y="520495"/>
                    <a:pt x="1909870" y="516568"/>
                  </a:cubicBezTo>
                  <a:cubicBezTo>
                    <a:pt x="1919610" y="514133"/>
                    <a:pt x="1928920" y="510218"/>
                    <a:pt x="1938445" y="507043"/>
                  </a:cubicBezTo>
                  <a:cubicBezTo>
                    <a:pt x="1941620" y="497518"/>
                    <a:pt x="1949621" y="488372"/>
                    <a:pt x="1947970" y="478468"/>
                  </a:cubicBezTo>
                  <a:cubicBezTo>
                    <a:pt x="1943113" y="449327"/>
                    <a:pt x="1922447" y="446683"/>
                    <a:pt x="1900345" y="440368"/>
                  </a:cubicBezTo>
                  <a:cubicBezTo>
                    <a:pt x="1887758" y="436772"/>
                    <a:pt x="1874400" y="435705"/>
                    <a:pt x="1862245" y="430843"/>
                  </a:cubicBezTo>
                  <a:cubicBezTo>
                    <a:pt x="1858076" y="429175"/>
                    <a:pt x="1855895" y="424493"/>
                    <a:pt x="1852720" y="421318"/>
                  </a:cubicBezTo>
                </a:path>
              </a:pathLst>
            </a:custGeom>
            <a:solidFill>
              <a:srgbClr val="000000">
                <a:alpha val="43137"/>
              </a:srgbClr>
            </a:solidFill>
            <a:ln>
              <a:noFill/>
            </a:ln>
            <a:effectLst>
              <a:softEdge rad="3175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3553105" y="2865035"/>
            <a:ext cx="1554162" cy="1058863"/>
            <a:chOff x="1381" y="2130"/>
            <a:chExt cx="979" cy="667"/>
          </a:xfrm>
        </p:grpSpPr>
        <p:sp>
          <p:nvSpPr>
            <p:cNvPr id="8231" name="Oval 76"/>
            <p:cNvSpPr>
              <a:spLocks noChangeArrowheads="1"/>
            </p:cNvSpPr>
            <p:nvPr/>
          </p:nvSpPr>
          <p:spPr bwMode="auto">
            <a:xfrm>
              <a:off x="1381" y="2130"/>
              <a:ext cx="979" cy="667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4" name="Text Box 60"/>
            <p:cNvSpPr txBox="1">
              <a:spLocks noChangeArrowheads="1"/>
            </p:cNvSpPr>
            <p:nvPr/>
          </p:nvSpPr>
          <p:spPr bwMode="auto">
            <a:xfrm>
              <a:off x="1484" y="2154"/>
              <a:ext cx="77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of whole Empire </a:t>
              </a:r>
            </a:p>
          </p:txBody>
        </p:sp>
      </p:grpSp>
      <p:sp>
        <p:nvSpPr>
          <p:cNvPr id="57" name="Freeform 56"/>
          <p:cNvSpPr/>
          <p:nvPr/>
        </p:nvSpPr>
        <p:spPr>
          <a:xfrm>
            <a:off x="1989621" y="4829175"/>
            <a:ext cx="2429979" cy="2085975"/>
          </a:xfrm>
          <a:custGeom>
            <a:avLst/>
            <a:gdLst>
              <a:gd name="connsiteX0" fmla="*/ 58254 w 2429979"/>
              <a:gd name="connsiteY0" fmla="*/ 9525 h 2085975"/>
              <a:gd name="connsiteX1" fmla="*/ 239229 w 2429979"/>
              <a:gd name="connsiteY1" fmla="*/ 19050 h 2085975"/>
              <a:gd name="connsiteX2" fmla="*/ 267804 w 2429979"/>
              <a:gd name="connsiteY2" fmla="*/ 38100 h 2085975"/>
              <a:gd name="connsiteX3" fmla="*/ 324954 w 2429979"/>
              <a:gd name="connsiteY3" fmla="*/ 57150 h 2085975"/>
              <a:gd name="connsiteX4" fmla="*/ 353529 w 2429979"/>
              <a:gd name="connsiteY4" fmla="*/ 66675 h 2085975"/>
              <a:gd name="connsiteX5" fmla="*/ 382104 w 2429979"/>
              <a:gd name="connsiteY5" fmla="*/ 76200 h 2085975"/>
              <a:gd name="connsiteX6" fmla="*/ 420204 w 2429979"/>
              <a:gd name="connsiteY6" fmla="*/ 85725 h 2085975"/>
              <a:gd name="connsiteX7" fmla="*/ 467829 w 2429979"/>
              <a:gd name="connsiteY7" fmla="*/ 142875 h 2085975"/>
              <a:gd name="connsiteX8" fmla="*/ 477354 w 2429979"/>
              <a:gd name="connsiteY8" fmla="*/ 190500 h 2085975"/>
              <a:gd name="connsiteX9" fmla="*/ 505929 w 2429979"/>
              <a:gd name="connsiteY9" fmla="*/ 285750 h 2085975"/>
              <a:gd name="connsiteX10" fmla="*/ 515454 w 2429979"/>
              <a:gd name="connsiteY10" fmla="*/ 314325 h 2085975"/>
              <a:gd name="connsiteX11" fmla="*/ 524979 w 2429979"/>
              <a:gd name="connsiteY11" fmla="*/ 352425 h 2085975"/>
              <a:gd name="connsiteX12" fmla="*/ 629754 w 2429979"/>
              <a:gd name="connsiteY12" fmla="*/ 381000 h 2085975"/>
              <a:gd name="connsiteX13" fmla="*/ 658329 w 2429979"/>
              <a:gd name="connsiteY13" fmla="*/ 409575 h 2085975"/>
              <a:gd name="connsiteX14" fmla="*/ 734529 w 2429979"/>
              <a:gd name="connsiteY14" fmla="*/ 409575 h 2085975"/>
              <a:gd name="connsiteX15" fmla="*/ 810729 w 2429979"/>
              <a:gd name="connsiteY15" fmla="*/ 419100 h 2085975"/>
              <a:gd name="connsiteX16" fmla="*/ 820254 w 2429979"/>
              <a:gd name="connsiteY16" fmla="*/ 485775 h 2085975"/>
              <a:gd name="connsiteX17" fmla="*/ 848829 w 2429979"/>
              <a:gd name="connsiteY17" fmla="*/ 504825 h 2085975"/>
              <a:gd name="connsiteX18" fmla="*/ 915504 w 2429979"/>
              <a:gd name="connsiteY18" fmla="*/ 495300 h 2085975"/>
              <a:gd name="connsiteX19" fmla="*/ 1001229 w 2429979"/>
              <a:gd name="connsiteY19" fmla="*/ 485775 h 2085975"/>
              <a:gd name="connsiteX20" fmla="*/ 1029804 w 2429979"/>
              <a:gd name="connsiteY20" fmla="*/ 466725 h 2085975"/>
              <a:gd name="connsiteX21" fmla="*/ 1125054 w 2429979"/>
              <a:gd name="connsiteY21" fmla="*/ 457200 h 2085975"/>
              <a:gd name="connsiteX22" fmla="*/ 1134579 w 2429979"/>
              <a:gd name="connsiteY22" fmla="*/ 428625 h 2085975"/>
              <a:gd name="connsiteX23" fmla="*/ 1153629 w 2429979"/>
              <a:gd name="connsiteY23" fmla="*/ 400050 h 2085975"/>
              <a:gd name="connsiteX24" fmla="*/ 1163154 w 2429979"/>
              <a:gd name="connsiteY24" fmla="*/ 361950 h 2085975"/>
              <a:gd name="connsiteX25" fmla="*/ 1191729 w 2429979"/>
              <a:gd name="connsiteY25" fmla="*/ 352425 h 2085975"/>
              <a:gd name="connsiteX26" fmla="*/ 1248879 w 2429979"/>
              <a:gd name="connsiteY26" fmla="*/ 314325 h 2085975"/>
              <a:gd name="connsiteX27" fmla="*/ 1277454 w 2429979"/>
              <a:gd name="connsiteY27" fmla="*/ 295275 h 2085975"/>
              <a:gd name="connsiteX28" fmla="*/ 1286979 w 2429979"/>
              <a:gd name="connsiteY28" fmla="*/ 323850 h 2085975"/>
              <a:gd name="connsiteX29" fmla="*/ 1239354 w 2429979"/>
              <a:gd name="connsiteY29" fmla="*/ 409575 h 2085975"/>
              <a:gd name="connsiteX30" fmla="*/ 1220304 w 2429979"/>
              <a:gd name="connsiteY30" fmla="*/ 476250 h 2085975"/>
              <a:gd name="connsiteX31" fmla="*/ 1210779 w 2429979"/>
              <a:gd name="connsiteY31" fmla="*/ 514350 h 2085975"/>
              <a:gd name="connsiteX32" fmla="*/ 1182204 w 2429979"/>
              <a:gd name="connsiteY32" fmla="*/ 609600 h 2085975"/>
              <a:gd name="connsiteX33" fmla="*/ 1191729 w 2429979"/>
              <a:gd name="connsiteY33" fmla="*/ 657225 h 2085975"/>
              <a:gd name="connsiteX34" fmla="*/ 1220304 w 2429979"/>
              <a:gd name="connsiteY34" fmla="*/ 666750 h 2085975"/>
              <a:gd name="connsiteX35" fmla="*/ 1258404 w 2429979"/>
              <a:gd name="connsiteY35" fmla="*/ 676275 h 2085975"/>
              <a:gd name="connsiteX36" fmla="*/ 1267929 w 2429979"/>
              <a:gd name="connsiteY36" fmla="*/ 704850 h 2085975"/>
              <a:gd name="connsiteX37" fmla="*/ 1277454 w 2429979"/>
              <a:gd name="connsiteY37" fmla="*/ 742950 h 2085975"/>
              <a:gd name="connsiteX38" fmla="*/ 1334604 w 2429979"/>
              <a:gd name="connsiteY38" fmla="*/ 762000 h 2085975"/>
              <a:gd name="connsiteX39" fmla="*/ 1401279 w 2429979"/>
              <a:gd name="connsiteY39" fmla="*/ 742950 h 2085975"/>
              <a:gd name="connsiteX40" fmla="*/ 1477479 w 2429979"/>
              <a:gd name="connsiteY40" fmla="*/ 733425 h 2085975"/>
              <a:gd name="connsiteX41" fmla="*/ 1544154 w 2429979"/>
              <a:gd name="connsiteY41" fmla="*/ 685800 h 2085975"/>
              <a:gd name="connsiteX42" fmla="*/ 1553679 w 2429979"/>
              <a:gd name="connsiteY42" fmla="*/ 647700 h 2085975"/>
              <a:gd name="connsiteX43" fmla="*/ 1582254 w 2429979"/>
              <a:gd name="connsiteY43" fmla="*/ 638175 h 2085975"/>
              <a:gd name="connsiteX44" fmla="*/ 1648929 w 2429979"/>
              <a:gd name="connsiteY44" fmla="*/ 628650 h 2085975"/>
              <a:gd name="connsiteX45" fmla="*/ 1734654 w 2429979"/>
              <a:gd name="connsiteY45" fmla="*/ 581025 h 2085975"/>
              <a:gd name="connsiteX46" fmla="*/ 1877529 w 2429979"/>
              <a:gd name="connsiteY46" fmla="*/ 590550 h 2085975"/>
              <a:gd name="connsiteX47" fmla="*/ 1906104 w 2429979"/>
              <a:gd name="connsiteY47" fmla="*/ 609600 h 2085975"/>
              <a:gd name="connsiteX48" fmla="*/ 1972779 w 2429979"/>
              <a:gd name="connsiteY48" fmla="*/ 600075 h 2085975"/>
              <a:gd name="connsiteX49" fmla="*/ 2039454 w 2429979"/>
              <a:gd name="connsiteY49" fmla="*/ 581025 h 2085975"/>
              <a:gd name="connsiteX50" fmla="*/ 2191854 w 2429979"/>
              <a:gd name="connsiteY50" fmla="*/ 571500 h 2085975"/>
              <a:gd name="connsiteX51" fmla="*/ 2229954 w 2429979"/>
              <a:gd name="connsiteY51" fmla="*/ 561975 h 2085975"/>
              <a:gd name="connsiteX52" fmla="*/ 2249004 w 2429979"/>
              <a:gd name="connsiteY52" fmla="*/ 533400 h 2085975"/>
              <a:gd name="connsiteX53" fmla="*/ 2306154 w 2429979"/>
              <a:gd name="connsiteY53" fmla="*/ 504825 h 2085975"/>
              <a:gd name="connsiteX54" fmla="*/ 2353779 w 2429979"/>
              <a:gd name="connsiteY54" fmla="*/ 514350 h 2085975"/>
              <a:gd name="connsiteX55" fmla="*/ 2334729 w 2429979"/>
              <a:gd name="connsiteY55" fmla="*/ 600075 h 2085975"/>
              <a:gd name="connsiteX56" fmla="*/ 2277579 w 2429979"/>
              <a:gd name="connsiteY56" fmla="*/ 628650 h 2085975"/>
              <a:gd name="connsiteX57" fmla="*/ 2249004 w 2429979"/>
              <a:gd name="connsiteY57" fmla="*/ 647700 h 2085975"/>
              <a:gd name="connsiteX58" fmla="*/ 2191854 w 2429979"/>
              <a:gd name="connsiteY58" fmla="*/ 676275 h 2085975"/>
              <a:gd name="connsiteX59" fmla="*/ 2144229 w 2429979"/>
              <a:gd name="connsiteY59" fmla="*/ 762000 h 2085975"/>
              <a:gd name="connsiteX60" fmla="*/ 2182329 w 2429979"/>
              <a:gd name="connsiteY60" fmla="*/ 781050 h 2085975"/>
              <a:gd name="connsiteX61" fmla="*/ 2287104 w 2429979"/>
              <a:gd name="connsiteY61" fmla="*/ 762000 h 2085975"/>
              <a:gd name="connsiteX62" fmla="*/ 2363304 w 2429979"/>
              <a:gd name="connsiteY62" fmla="*/ 752475 h 2085975"/>
              <a:gd name="connsiteX63" fmla="*/ 2372829 w 2429979"/>
              <a:gd name="connsiteY63" fmla="*/ 781050 h 2085975"/>
              <a:gd name="connsiteX64" fmla="*/ 2372829 w 2429979"/>
              <a:gd name="connsiteY64" fmla="*/ 895350 h 2085975"/>
              <a:gd name="connsiteX65" fmla="*/ 2410929 w 2429979"/>
              <a:gd name="connsiteY65" fmla="*/ 952500 h 2085975"/>
              <a:gd name="connsiteX66" fmla="*/ 2429979 w 2429979"/>
              <a:gd name="connsiteY66" fmla="*/ 1019175 h 2085975"/>
              <a:gd name="connsiteX67" fmla="*/ 2372829 w 2429979"/>
              <a:gd name="connsiteY67" fmla="*/ 1114425 h 2085975"/>
              <a:gd name="connsiteX68" fmla="*/ 2353779 w 2429979"/>
              <a:gd name="connsiteY68" fmla="*/ 1143000 h 2085975"/>
              <a:gd name="connsiteX69" fmla="*/ 2325204 w 2429979"/>
              <a:gd name="connsiteY69" fmla="*/ 1200150 h 2085975"/>
              <a:gd name="connsiteX70" fmla="*/ 2315679 w 2429979"/>
              <a:gd name="connsiteY70" fmla="*/ 1247775 h 2085975"/>
              <a:gd name="connsiteX71" fmla="*/ 2277579 w 2429979"/>
              <a:gd name="connsiteY71" fmla="*/ 1304925 h 2085975"/>
              <a:gd name="connsiteX72" fmla="*/ 2268054 w 2429979"/>
              <a:gd name="connsiteY72" fmla="*/ 1333500 h 2085975"/>
              <a:gd name="connsiteX73" fmla="*/ 2277579 w 2429979"/>
              <a:gd name="connsiteY73" fmla="*/ 1390650 h 2085975"/>
              <a:gd name="connsiteX74" fmla="*/ 2268054 w 2429979"/>
              <a:gd name="connsiteY74" fmla="*/ 1438275 h 2085975"/>
              <a:gd name="connsiteX75" fmla="*/ 2249004 w 2429979"/>
              <a:gd name="connsiteY75" fmla="*/ 1504950 h 2085975"/>
              <a:gd name="connsiteX76" fmla="*/ 2210904 w 2429979"/>
              <a:gd name="connsiteY76" fmla="*/ 1562100 h 2085975"/>
              <a:gd name="connsiteX77" fmla="*/ 2201379 w 2429979"/>
              <a:gd name="connsiteY77" fmla="*/ 1714500 h 2085975"/>
              <a:gd name="connsiteX78" fmla="*/ 2182329 w 2429979"/>
              <a:gd name="connsiteY78" fmla="*/ 1790700 h 2085975"/>
              <a:gd name="connsiteX79" fmla="*/ 2163279 w 2429979"/>
              <a:gd name="connsiteY79" fmla="*/ 1847850 h 2085975"/>
              <a:gd name="connsiteX80" fmla="*/ 2153754 w 2429979"/>
              <a:gd name="connsiteY80" fmla="*/ 1876425 h 2085975"/>
              <a:gd name="connsiteX81" fmla="*/ 2134704 w 2429979"/>
              <a:gd name="connsiteY81" fmla="*/ 1905000 h 2085975"/>
              <a:gd name="connsiteX82" fmla="*/ 2125179 w 2429979"/>
              <a:gd name="connsiteY82" fmla="*/ 1971675 h 2085975"/>
              <a:gd name="connsiteX83" fmla="*/ 2115654 w 2429979"/>
              <a:gd name="connsiteY83" fmla="*/ 2000250 h 2085975"/>
              <a:gd name="connsiteX84" fmla="*/ 2029929 w 2429979"/>
              <a:gd name="connsiteY84" fmla="*/ 2038350 h 2085975"/>
              <a:gd name="connsiteX85" fmla="*/ 1972779 w 2429979"/>
              <a:gd name="connsiteY85" fmla="*/ 2057400 h 2085975"/>
              <a:gd name="connsiteX86" fmla="*/ 1877529 w 2429979"/>
              <a:gd name="connsiteY86" fmla="*/ 2066925 h 2085975"/>
              <a:gd name="connsiteX87" fmla="*/ 1734654 w 2429979"/>
              <a:gd name="connsiteY87" fmla="*/ 2076450 h 2085975"/>
              <a:gd name="connsiteX88" fmla="*/ 1620354 w 2429979"/>
              <a:gd name="connsiteY88" fmla="*/ 2085975 h 2085975"/>
              <a:gd name="connsiteX89" fmla="*/ 1391754 w 2429979"/>
              <a:gd name="connsiteY89" fmla="*/ 2076450 h 2085975"/>
              <a:gd name="connsiteX90" fmla="*/ 1363179 w 2429979"/>
              <a:gd name="connsiteY90" fmla="*/ 2066925 h 2085975"/>
              <a:gd name="connsiteX91" fmla="*/ 1286979 w 2429979"/>
              <a:gd name="connsiteY91" fmla="*/ 2057400 h 2085975"/>
              <a:gd name="connsiteX92" fmla="*/ 1220304 w 2429979"/>
              <a:gd name="connsiteY92" fmla="*/ 2047875 h 2085975"/>
              <a:gd name="connsiteX93" fmla="*/ 1134579 w 2429979"/>
              <a:gd name="connsiteY93" fmla="*/ 2019300 h 2085975"/>
              <a:gd name="connsiteX94" fmla="*/ 1106004 w 2429979"/>
              <a:gd name="connsiteY94" fmla="*/ 2009775 h 2085975"/>
              <a:gd name="connsiteX95" fmla="*/ 715479 w 2429979"/>
              <a:gd name="connsiteY95" fmla="*/ 2009775 h 2085975"/>
              <a:gd name="connsiteX96" fmla="*/ 677379 w 2429979"/>
              <a:gd name="connsiteY96" fmla="*/ 1981200 h 2085975"/>
              <a:gd name="connsiteX97" fmla="*/ 648804 w 2429979"/>
              <a:gd name="connsiteY97" fmla="*/ 1924050 h 2085975"/>
              <a:gd name="connsiteX98" fmla="*/ 620229 w 2429979"/>
              <a:gd name="connsiteY98" fmla="*/ 1866900 h 2085975"/>
              <a:gd name="connsiteX99" fmla="*/ 658329 w 2429979"/>
              <a:gd name="connsiteY99" fmla="*/ 1790700 h 2085975"/>
              <a:gd name="connsiteX100" fmla="*/ 715479 w 2429979"/>
              <a:gd name="connsiteY100" fmla="*/ 1771650 h 2085975"/>
              <a:gd name="connsiteX101" fmla="*/ 744054 w 2429979"/>
              <a:gd name="connsiteY101" fmla="*/ 1762125 h 2085975"/>
              <a:gd name="connsiteX102" fmla="*/ 829779 w 2429979"/>
              <a:gd name="connsiteY102" fmla="*/ 1771650 h 2085975"/>
              <a:gd name="connsiteX103" fmla="*/ 858354 w 2429979"/>
              <a:gd name="connsiteY103" fmla="*/ 1781175 h 2085975"/>
              <a:gd name="connsiteX104" fmla="*/ 896454 w 2429979"/>
              <a:gd name="connsiteY104" fmla="*/ 1790700 h 2085975"/>
              <a:gd name="connsiteX105" fmla="*/ 953604 w 2429979"/>
              <a:gd name="connsiteY105" fmla="*/ 1809750 h 2085975"/>
              <a:gd name="connsiteX106" fmla="*/ 982179 w 2429979"/>
              <a:gd name="connsiteY106" fmla="*/ 1828800 h 2085975"/>
              <a:gd name="connsiteX107" fmla="*/ 1134579 w 2429979"/>
              <a:gd name="connsiteY107" fmla="*/ 1838325 h 2085975"/>
              <a:gd name="connsiteX108" fmla="*/ 1144104 w 2429979"/>
              <a:gd name="connsiteY108" fmla="*/ 1866900 h 2085975"/>
              <a:gd name="connsiteX109" fmla="*/ 1172679 w 2429979"/>
              <a:gd name="connsiteY109" fmla="*/ 1876425 h 2085975"/>
              <a:gd name="connsiteX110" fmla="*/ 1401279 w 2429979"/>
              <a:gd name="connsiteY110" fmla="*/ 1885950 h 2085975"/>
              <a:gd name="connsiteX111" fmla="*/ 1496529 w 2429979"/>
              <a:gd name="connsiteY111" fmla="*/ 1885950 h 2085975"/>
              <a:gd name="connsiteX112" fmla="*/ 1515579 w 2429979"/>
              <a:gd name="connsiteY112" fmla="*/ 1857375 h 2085975"/>
              <a:gd name="connsiteX113" fmla="*/ 1572729 w 2429979"/>
              <a:gd name="connsiteY113" fmla="*/ 1847850 h 2085975"/>
              <a:gd name="connsiteX114" fmla="*/ 1658454 w 2429979"/>
              <a:gd name="connsiteY114" fmla="*/ 1819275 h 2085975"/>
              <a:gd name="connsiteX115" fmla="*/ 1687029 w 2429979"/>
              <a:gd name="connsiteY115" fmla="*/ 1809750 h 2085975"/>
              <a:gd name="connsiteX116" fmla="*/ 1944204 w 2429979"/>
              <a:gd name="connsiteY116" fmla="*/ 1790700 h 2085975"/>
              <a:gd name="connsiteX117" fmla="*/ 1963254 w 2429979"/>
              <a:gd name="connsiteY117" fmla="*/ 1762125 h 2085975"/>
              <a:gd name="connsiteX118" fmla="*/ 1982304 w 2429979"/>
              <a:gd name="connsiteY118" fmla="*/ 1695450 h 2085975"/>
              <a:gd name="connsiteX119" fmla="*/ 2001354 w 2429979"/>
              <a:gd name="connsiteY119" fmla="*/ 1638300 h 2085975"/>
              <a:gd name="connsiteX120" fmla="*/ 2020404 w 2429979"/>
              <a:gd name="connsiteY120" fmla="*/ 1581150 h 2085975"/>
              <a:gd name="connsiteX121" fmla="*/ 2029929 w 2429979"/>
              <a:gd name="connsiteY121" fmla="*/ 1552575 h 2085975"/>
              <a:gd name="connsiteX122" fmla="*/ 2020404 w 2429979"/>
              <a:gd name="connsiteY122" fmla="*/ 1447800 h 2085975"/>
              <a:gd name="connsiteX123" fmla="*/ 2039454 w 2429979"/>
              <a:gd name="connsiteY123" fmla="*/ 1390650 h 2085975"/>
              <a:gd name="connsiteX124" fmla="*/ 2020404 w 2429979"/>
              <a:gd name="connsiteY124" fmla="*/ 1333500 h 2085975"/>
              <a:gd name="connsiteX125" fmla="*/ 2010879 w 2429979"/>
              <a:gd name="connsiteY125" fmla="*/ 1304925 h 2085975"/>
              <a:gd name="connsiteX126" fmla="*/ 1991829 w 2429979"/>
              <a:gd name="connsiteY126" fmla="*/ 1114425 h 2085975"/>
              <a:gd name="connsiteX127" fmla="*/ 1982304 w 2429979"/>
              <a:gd name="connsiteY127" fmla="*/ 1143000 h 2085975"/>
              <a:gd name="connsiteX128" fmla="*/ 1953729 w 2429979"/>
              <a:gd name="connsiteY128" fmla="*/ 1162050 h 2085975"/>
              <a:gd name="connsiteX129" fmla="*/ 1848954 w 2429979"/>
              <a:gd name="connsiteY129" fmla="*/ 1171575 h 2085975"/>
              <a:gd name="connsiteX130" fmla="*/ 1829904 w 2429979"/>
              <a:gd name="connsiteY130" fmla="*/ 1200150 h 2085975"/>
              <a:gd name="connsiteX131" fmla="*/ 1820379 w 2429979"/>
              <a:gd name="connsiteY131" fmla="*/ 1257300 h 2085975"/>
              <a:gd name="connsiteX132" fmla="*/ 1791804 w 2429979"/>
              <a:gd name="connsiteY132" fmla="*/ 1276350 h 2085975"/>
              <a:gd name="connsiteX133" fmla="*/ 1725129 w 2429979"/>
              <a:gd name="connsiteY133" fmla="*/ 1257300 h 2085975"/>
              <a:gd name="connsiteX134" fmla="*/ 1706079 w 2429979"/>
              <a:gd name="connsiteY134" fmla="*/ 1228725 h 2085975"/>
              <a:gd name="connsiteX135" fmla="*/ 1629879 w 2429979"/>
              <a:gd name="connsiteY135" fmla="*/ 1219200 h 2085975"/>
              <a:gd name="connsiteX136" fmla="*/ 1515579 w 2429979"/>
              <a:gd name="connsiteY136" fmla="*/ 1209675 h 2085975"/>
              <a:gd name="connsiteX137" fmla="*/ 1506054 w 2429979"/>
              <a:gd name="connsiteY137" fmla="*/ 1295400 h 2085975"/>
              <a:gd name="connsiteX138" fmla="*/ 1477479 w 2429979"/>
              <a:gd name="connsiteY138" fmla="*/ 1304925 h 2085975"/>
              <a:gd name="connsiteX139" fmla="*/ 1382229 w 2429979"/>
              <a:gd name="connsiteY139" fmla="*/ 1295400 h 2085975"/>
              <a:gd name="connsiteX140" fmla="*/ 1344129 w 2429979"/>
              <a:gd name="connsiteY140" fmla="*/ 1219200 h 2085975"/>
              <a:gd name="connsiteX141" fmla="*/ 1315554 w 2429979"/>
              <a:gd name="connsiteY141" fmla="*/ 1209675 h 2085975"/>
              <a:gd name="connsiteX142" fmla="*/ 1258404 w 2429979"/>
              <a:gd name="connsiteY142" fmla="*/ 1200150 h 2085975"/>
              <a:gd name="connsiteX143" fmla="*/ 1229829 w 2429979"/>
              <a:gd name="connsiteY143" fmla="*/ 1143000 h 2085975"/>
              <a:gd name="connsiteX144" fmla="*/ 1220304 w 2429979"/>
              <a:gd name="connsiteY144" fmla="*/ 1028700 h 2085975"/>
              <a:gd name="connsiteX145" fmla="*/ 1210779 w 2429979"/>
              <a:gd name="connsiteY145" fmla="*/ 1000125 h 2085975"/>
              <a:gd name="connsiteX146" fmla="*/ 1182204 w 2429979"/>
              <a:gd name="connsiteY146" fmla="*/ 981075 h 2085975"/>
              <a:gd name="connsiteX147" fmla="*/ 1163154 w 2429979"/>
              <a:gd name="connsiteY147" fmla="*/ 952500 h 2085975"/>
              <a:gd name="connsiteX148" fmla="*/ 1134579 w 2429979"/>
              <a:gd name="connsiteY148" fmla="*/ 933450 h 2085975"/>
              <a:gd name="connsiteX149" fmla="*/ 1125054 w 2429979"/>
              <a:gd name="connsiteY149" fmla="*/ 904875 h 2085975"/>
              <a:gd name="connsiteX150" fmla="*/ 1144104 w 2429979"/>
              <a:gd name="connsiteY150" fmla="*/ 876300 h 2085975"/>
              <a:gd name="connsiteX151" fmla="*/ 1220304 w 2429979"/>
              <a:gd name="connsiteY151" fmla="*/ 857250 h 2085975"/>
              <a:gd name="connsiteX152" fmla="*/ 1334604 w 2429979"/>
              <a:gd name="connsiteY152" fmla="*/ 838200 h 2085975"/>
              <a:gd name="connsiteX153" fmla="*/ 1334604 w 2429979"/>
              <a:gd name="connsiteY153" fmla="*/ 771525 h 2085975"/>
              <a:gd name="connsiteX154" fmla="*/ 1258404 w 2429979"/>
              <a:gd name="connsiteY154" fmla="*/ 781050 h 2085975"/>
              <a:gd name="connsiteX155" fmla="*/ 1201254 w 2429979"/>
              <a:gd name="connsiteY155" fmla="*/ 809625 h 2085975"/>
              <a:gd name="connsiteX156" fmla="*/ 1172679 w 2429979"/>
              <a:gd name="connsiteY156" fmla="*/ 828675 h 2085975"/>
              <a:gd name="connsiteX157" fmla="*/ 953604 w 2429979"/>
              <a:gd name="connsiteY157" fmla="*/ 828675 h 2085975"/>
              <a:gd name="connsiteX158" fmla="*/ 944079 w 2429979"/>
              <a:gd name="connsiteY158" fmla="*/ 857250 h 2085975"/>
              <a:gd name="connsiteX159" fmla="*/ 934554 w 2429979"/>
              <a:gd name="connsiteY159" fmla="*/ 914400 h 2085975"/>
              <a:gd name="connsiteX160" fmla="*/ 877404 w 2429979"/>
              <a:gd name="connsiteY160" fmla="*/ 933450 h 2085975"/>
              <a:gd name="connsiteX161" fmla="*/ 810729 w 2429979"/>
              <a:gd name="connsiteY161" fmla="*/ 914400 h 2085975"/>
              <a:gd name="connsiteX162" fmla="*/ 820254 w 2429979"/>
              <a:gd name="connsiteY162" fmla="*/ 981075 h 2085975"/>
              <a:gd name="connsiteX163" fmla="*/ 829779 w 2429979"/>
              <a:gd name="connsiteY163" fmla="*/ 1009650 h 2085975"/>
              <a:gd name="connsiteX164" fmla="*/ 886929 w 2429979"/>
              <a:gd name="connsiteY164" fmla="*/ 1038225 h 2085975"/>
              <a:gd name="connsiteX165" fmla="*/ 925029 w 2429979"/>
              <a:gd name="connsiteY165" fmla="*/ 1123950 h 2085975"/>
              <a:gd name="connsiteX166" fmla="*/ 934554 w 2429979"/>
              <a:gd name="connsiteY166" fmla="*/ 1152525 h 2085975"/>
              <a:gd name="connsiteX167" fmla="*/ 905979 w 2429979"/>
              <a:gd name="connsiteY167" fmla="*/ 1171575 h 2085975"/>
              <a:gd name="connsiteX168" fmla="*/ 867879 w 2429979"/>
              <a:gd name="connsiteY168" fmla="*/ 1181100 h 2085975"/>
              <a:gd name="connsiteX169" fmla="*/ 858354 w 2429979"/>
              <a:gd name="connsiteY169" fmla="*/ 1209675 h 2085975"/>
              <a:gd name="connsiteX170" fmla="*/ 867879 w 2429979"/>
              <a:gd name="connsiteY170" fmla="*/ 1266825 h 2085975"/>
              <a:gd name="connsiteX171" fmla="*/ 877404 w 2429979"/>
              <a:gd name="connsiteY171" fmla="*/ 1295400 h 2085975"/>
              <a:gd name="connsiteX172" fmla="*/ 867879 w 2429979"/>
              <a:gd name="connsiteY172" fmla="*/ 1333500 h 2085975"/>
              <a:gd name="connsiteX173" fmla="*/ 782154 w 2429979"/>
              <a:gd name="connsiteY173" fmla="*/ 1323975 h 2085975"/>
              <a:gd name="connsiteX174" fmla="*/ 763104 w 2429979"/>
              <a:gd name="connsiteY174" fmla="*/ 1295400 h 2085975"/>
              <a:gd name="connsiteX175" fmla="*/ 734529 w 2429979"/>
              <a:gd name="connsiteY175" fmla="*/ 1162050 h 2085975"/>
              <a:gd name="connsiteX176" fmla="*/ 772629 w 2429979"/>
              <a:gd name="connsiteY176" fmla="*/ 1152525 h 2085975"/>
              <a:gd name="connsiteX177" fmla="*/ 829779 w 2429979"/>
              <a:gd name="connsiteY177" fmla="*/ 1162050 h 2085975"/>
              <a:gd name="connsiteX178" fmla="*/ 848829 w 2429979"/>
              <a:gd name="connsiteY178" fmla="*/ 1133475 h 2085975"/>
              <a:gd name="connsiteX179" fmla="*/ 829779 w 2429979"/>
              <a:gd name="connsiteY179" fmla="*/ 1104900 h 2085975"/>
              <a:gd name="connsiteX180" fmla="*/ 734529 w 2429979"/>
              <a:gd name="connsiteY180" fmla="*/ 1095375 h 2085975"/>
              <a:gd name="connsiteX181" fmla="*/ 696429 w 2429979"/>
              <a:gd name="connsiteY181" fmla="*/ 1085850 h 2085975"/>
              <a:gd name="connsiteX182" fmla="*/ 686904 w 2429979"/>
              <a:gd name="connsiteY182" fmla="*/ 1057275 h 2085975"/>
              <a:gd name="connsiteX183" fmla="*/ 667854 w 2429979"/>
              <a:gd name="connsiteY183" fmla="*/ 1028700 h 2085975"/>
              <a:gd name="connsiteX184" fmla="*/ 610704 w 2429979"/>
              <a:gd name="connsiteY184" fmla="*/ 990600 h 2085975"/>
              <a:gd name="connsiteX185" fmla="*/ 582129 w 2429979"/>
              <a:gd name="connsiteY185" fmla="*/ 971550 h 2085975"/>
              <a:gd name="connsiteX186" fmla="*/ 563079 w 2429979"/>
              <a:gd name="connsiteY186" fmla="*/ 933450 h 2085975"/>
              <a:gd name="connsiteX187" fmla="*/ 544029 w 2429979"/>
              <a:gd name="connsiteY187" fmla="*/ 904875 h 2085975"/>
              <a:gd name="connsiteX188" fmla="*/ 553554 w 2429979"/>
              <a:gd name="connsiteY188" fmla="*/ 866775 h 2085975"/>
              <a:gd name="connsiteX189" fmla="*/ 572604 w 2429979"/>
              <a:gd name="connsiteY189" fmla="*/ 809625 h 2085975"/>
              <a:gd name="connsiteX190" fmla="*/ 524979 w 2429979"/>
              <a:gd name="connsiteY190" fmla="*/ 752475 h 2085975"/>
              <a:gd name="connsiteX191" fmla="*/ 496404 w 2429979"/>
              <a:gd name="connsiteY191" fmla="*/ 723900 h 2085975"/>
              <a:gd name="connsiteX192" fmla="*/ 477354 w 2429979"/>
              <a:gd name="connsiteY192" fmla="*/ 695325 h 2085975"/>
              <a:gd name="connsiteX193" fmla="*/ 448779 w 2429979"/>
              <a:gd name="connsiteY193" fmla="*/ 685800 h 2085975"/>
              <a:gd name="connsiteX194" fmla="*/ 382104 w 2429979"/>
              <a:gd name="connsiteY194" fmla="*/ 666750 h 2085975"/>
              <a:gd name="connsiteX195" fmla="*/ 353529 w 2429979"/>
              <a:gd name="connsiteY195" fmla="*/ 638175 h 2085975"/>
              <a:gd name="connsiteX196" fmla="*/ 324954 w 2429979"/>
              <a:gd name="connsiteY196" fmla="*/ 619125 h 2085975"/>
              <a:gd name="connsiteX197" fmla="*/ 286854 w 2429979"/>
              <a:gd name="connsiteY197" fmla="*/ 561975 h 2085975"/>
              <a:gd name="connsiteX198" fmla="*/ 277329 w 2429979"/>
              <a:gd name="connsiteY198" fmla="*/ 533400 h 2085975"/>
              <a:gd name="connsiteX199" fmla="*/ 210654 w 2429979"/>
              <a:gd name="connsiteY199" fmla="*/ 504825 h 2085975"/>
              <a:gd name="connsiteX200" fmla="*/ 191604 w 2429979"/>
              <a:gd name="connsiteY200" fmla="*/ 476250 h 2085975"/>
              <a:gd name="connsiteX201" fmla="*/ 182079 w 2429979"/>
              <a:gd name="connsiteY201" fmla="*/ 438150 h 2085975"/>
              <a:gd name="connsiteX202" fmla="*/ 163029 w 2429979"/>
              <a:gd name="connsiteY202" fmla="*/ 381000 h 2085975"/>
              <a:gd name="connsiteX203" fmla="*/ 153504 w 2429979"/>
              <a:gd name="connsiteY203" fmla="*/ 352425 h 2085975"/>
              <a:gd name="connsiteX204" fmla="*/ 77304 w 2429979"/>
              <a:gd name="connsiteY204" fmla="*/ 333375 h 2085975"/>
              <a:gd name="connsiteX205" fmla="*/ 10629 w 2429979"/>
              <a:gd name="connsiteY205" fmla="*/ 342900 h 2085975"/>
              <a:gd name="connsiteX206" fmla="*/ 29679 w 2429979"/>
              <a:gd name="connsiteY206" fmla="*/ 314325 h 2085975"/>
              <a:gd name="connsiteX207" fmla="*/ 77304 w 2429979"/>
              <a:gd name="connsiteY207" fmla="*/ 257175 h 2085975"/>
              <a:gd name="connsiteX208" fmla="*/ 58254 w 2429979"/>
              <a:gd name="connsiteY208" fmla="*/ 180975 h 2085975"/>
              <a:gd name="connsiteX209" fmla="*/ 39204 w 2429979"/>
              <a:gd name="connsiteY209" fmla="*/ 152400 h 2085975"/>
              <a:gd name="connsiteX210" fmla="*/ 10629 w 2429979"/>
              <a:gd name="connsiteY210" fmla="*/ 123825 h 2085975"/>
              <a:gd name="connsiteX211" fmla="*/ 1104 w 2429979"/>
              <a:gd name="connsiteY211" fmla="*/ 95250 h 2085975"/>
              <a:gd name="connsiteX212" fmla="*/ 10629 w 2429979"/>
              <a:gd name="connsiteY212" fmla="*/ 47625 h 2085975"/>
              <a:gd name="connsiteX213" fmla="*/ 134454 w 2429979"/>
              <a:gd name="connsiteY213" fmla="*/ 19050 h 2085975"/>
              <a:gd name="connsiteX214" fmla="*/ 163029 w 2429979"/>
              <a:gd name="connsiteY214" fmla="*/ 0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2429979" h="2085975">
                <a:moveTo>
                  <a:pt x="58254" y="9525"/>
                </a:moveTo>
                <a:cubicBezTo>
                  <a:pt x="118579" y="12700"/>
                  <a:pt x="179374" y="10888"/>
                  <a:pt x="239229" y="19050"/>
                </a:cubicBezTo>
                <a:cubicBezTo>
                  <a:pt x="250572" y="20597"/>
                  <a:pt x="257343" y="33451"/>
                  <a:pt x="267804" y="38100"/>
                </a:cubicBezTo>
                <a:cubicBezTo>
                  <a:pt x="286154" y="46255"/>
                  <a:pt x="305904" y="50800"/>
                  <a:pt x="324954" y="57150"/>
                </a:cubicBezTo>
                <a:lnTo>
                  <a:pt x="353529" y="66675"/>
                </a:lnTo>
                <a:cubicBezTo>
                  <a:pt x="363054" y="69850"/>
                  <a:pt x="372364" y="73765"/>
                  <a:pt x="382104" y="76200"/>
                </a:cubicBezTo>
                <a:lnTo>
                  <a:pt x="420204" y="85725"/>
                </a:lnTo>
                <a:cubicBezTo>
                  <a:pt x="435028" y="100549"/>
                  <a:pt x="459872" y="121657"/>
                  <a:pt x="467829" y="142875"/>
                </a:cubicBezTo>
                <a:cubicBezTo>
                  <a:pt x="473513" y="158034"/>
                  <a:pt x="473842" y="174696"/>
                  <a:pt x="477354" y="190500"/>
                </a:cubicBezTo>
                <a:cubicBezTo>
                  <a:pt x="486951" y="233686"/>
                  <a:pt x="490100" y="238262"/>
                  <a:pt x="505929" y="285750"/>
                </a:cubicBezTo>
                <a:cubicBezTo>
                  <a:pt x="509104" y="295275"/>
                  <a:pt x="513019" y="304585"/>
                  <a:pt x="515454" y="314325"/>
                </a:cubicBezTo>
                <a:cubicBezTo>
                  <a:pt x="518629" y="327025"/>
                  <a:pt x="517717" y="341533"/>
                  <a:pt x="524979" y="352425"/>
                </a:cubicBezTo>
                <a:cubicBezTo>
                  <a:pt x="544626" y="381896"/>
                  <a:pt x="609783" y="378504"/>
                  <a:pt x="629754" y="381000"/>
                </a:cubicBezTo>
                <a:cubicBezTo>
                  <a:pt x="639279" y="390525"/>
                  <a:pt x="647121" y="402103"/>
                  <a:pt x="658329" y="409575"/>
                </a:cubicBezTo>
                <a:cubicBezTo>
                  <a:pt x="685365" y="427599"/>
                  <a:pt x="704305" y="415620"/>
                  <a:pt x="734529" y="409575"/>
                </a:cubicBezTo>
                <a:lnTo>
                  <a:pt x="810729" y="419100"/>
                </a:lnTo>
                <a:cubicBezTo>
                  <a:pt x="827509" y="434015"/>
                  <a:pt x="811136" y="465259"/>
                  <a:pt x="820254" y="485775"/>
                </a:cubicBezTo>
                <a:cubicBezTo>
                  <a:pt x="824903" y="496236"/>
                  <a:pt x="839304" y="498475"/>
                  <a:pt x="848829" y="504825"/>
                </a:cubicBezTo>
                <a:lnTo>
                  <a:pt x="915504" y="495300"/>
                </a:lnTo>
                <a:cubicBezTo>
                  <a:pt x="944033" y="491734"/>
                  <a:pt x="973337" y="492748"/>
                  <a:pt x="1001229" y="485775"/>
                </a:cubicBezTo>
                <a:cubicBezTo>
                  <a:pt x="1012335" y="482999"/>
                  <a:pt x="1018650" y="469299"/>
                  <a:pt x="1029804" y="466725"/>
                </a:cubicBezTo>
                <a:cubicBezTo>
                  <a:pt x="1060895" y="459550"/>
                  <a:pt x="1093304" y="460375"/>
                  <a:pt x="1125054" y="457200"/>
                </a:cubicBezTo>
                <a:cubicBezTo>
                  <a:pt x="1128229" y="447675"/>
                  <a:pt x="1130089" y="437605"/>
                  <a:pt x="1134579" y="428625"/>
                </a:cubicBezTo>
                <a:cubicBezTo>
                  <a:pt x="1139699" y="418386"/>
                  <a:pt x="1149120" y="410572"/>
                  <a:pt x="1153629" y="400050"/>
                </a:cubicBezTo>
                <a:cubicBezTo>
                  <a:pt x="1158786" y="388018"/>
                  <a:pt x="1154976" y="372172"/>
                  <a:pt x="1163154" y="361950"/>
                </a:cubicBezTo>
                <a:cubicBezTo>
                  <a:pt x="1169426" y="354110"/>
                  <a:pt x="1182952" y="357301"/>
                  <a:pt x="1191729" y="352425"/>
                </a:cubicBezTo>
                <a:cubicBezTo>
                  <a:pt x="1211743" y="341306"/>
                  <a:pt x="1229829" y="327025"/>
                  <a:pt x="1248879" y="314325"/>
                </a:cubicBezTo>
                <a:lnTo>
                  <a:pt x="1277454" y="295275"/>
                </a:lnTo>
                <a:cubicBezTo>
                  <a:pt x="1280629" y="304800"/>
                  <a:pt x="1288088" y="313871"/>
                  <a:pt x="1286979" y="323850"/>
                </a:cubicBezTo>
                <a:cubicBezTo>
                  <a:pt x="1281152" y="376297"/>
                  <a:pt x="1270401" y="378528"/>
                  <a:pt x="1239354" y="409575"/>
                </a:cubicBezTo>
                <a:cubicBezTo>
                  <a:pt x="1209577" y="528682"/>
                  <a:pt x="1247633" y="380597"/>
                  <a:pt x="1220304" y="476250"/>
                </a:cubicBezTo>
                <a:cubicBezTo>
                  <a:pt x="1216708" y="488837"/>
                  <a:pt x="1214541" y="501811"/>
                  <a:pt x="1210779" y="514350"/>
                </a:cubicBezTo>
                <a:cubicBezTo>
                  <a:pt x="1175994" y="630298"/>
                  <a:pt x="1204158" y="521783"/>
                  <a:pt x="1182204" y="609600"/>
                </a:cubicBezTo>
                <a:cubicBezTo>
                  <a:pt x="1185379" y="625475"/>
                  <a:pt x="1182749" y="643755"/>
                  <a:pt x="1191729" y="657225"/>
                </a:cubicBezTo>
                <a:cubicBezTo>
                  <a:pt x="1197298" y="665579"/>
                  <a:pt x="1210650" y="663992"/>
                  <a:pt x="1220304" y="666750"/>
                </a:cubicBezTo>
                <a:cubicBezTo>
                  <a:pt x="1232891" y="670346"/>
                  <a:pt x="1245704" y="673100"/>
                  <a:pt x="1258404" y="676275"/>
                </a:cubicBezTo>
                <a:cubicBezTo>
                  <a:pt x="1261579" y="685800"/>
                  <a:pt x="1265171" y="695196"/>
                  <a:pt x="1267929" y="704850"/>
                </a:cubicBezTo>
                <a:cubicBezTo>
                  <a:pt x="1271525" y="717437"/>
                  <a:pt x="1267515" y="734431"/>
                  <a:pt x="1277454" y="742950"/>
                </a:cubicBezTo>
                <a:cubicBezTo>
                  <a:pt x="1292700" y="756018"/>
                  <a:pt x="1334604" y="762000"/>
                  <a:pt x="1334604" y="762000"/>
                </a:cubicBezTo>
                <a:cubicBezTo>
                  <a:pt x="1357252" y="754451"/>
                  <a:pt x="1377359" y="746937"/>
                  <a:pt x="1401279" y="742950"/>
                </a:cubicBezTo>
                <a:cubicBezTo>
                  <a:pt x="1426528" y="738742"/>
                  <a:pt x="1452079" y="736600"/>
                  <a:pt x="1477479" y="733425"/>
                </a:cubicBezTo>
                <a:cubicBezTo>
                  <a:pt x="1539141" y="712871"/>
                  <a:pt x="1530786" y="732589"/>
                  <a:pt x="1544154" y="685800"/>
                </a:cubicBezTo>
                <a:cubicBezTo>
                  <a:pt x="1547750" y="673213"/>
                  <a:pt x="1545501" y="657922"/>
                  <a:pt x="1553679" y="647700"/>
                </a:cubicBezTo>
                <a:cubicBezTo>
                  <a:pt x="1559951" y="639860"/>
                  <a:pt x="1572409" y="640144"/>
                  <a:pt x="1582254" y="638175"/>
                </a:cubicBezTo>
                <a:cubicBezTo>
                  <a:pt x="1604269" y="633772"/>
                  <a:pt x="1626704" y="631825"/>
                  <a:pt x="1648929" y="628650"/>
                </a:cubicBezTo>
                <a:cubicBezTo>
                  <a:pt x="1714433" y="584981"/>
                  <a:pt x="1684359" y="597790"/>
                  <a:pt x="1734654" y="581025"/>
                </a:cubicBezTo>
                <a:cubicBezTo>
                  <a:pt x="1782279" y="584200"/>
                  <a:pt x="1830448" y="582703"/>
                  <a:pt x="1877529" y="590550"/>
                </a:cubicBezTo>
                <a:cubicBezTo>
                  <a:pt x="1888821" y="592432"/>
                  <a:pt x="1894713" y="608461"/>
                  <a:pt x="1906104" y="609600"/>
                </a:cubicBezTo>
                <a:cubicBezTo>
                  <a:pt x="1928443" y="611834"/>
                  <a:pt x="1950554" y="603250"/>
                  <a:pt x="1972779" y="600075"/>
                </a:cubicBezTo>
                <a:cubicBezTo>
                  <a:pt x="1990185" y="594273"/>
                  <a:pt x="2022368" y="582734"/>
                  <a:pt x="2039454" y="581025"/>
                </a:cubicBezTo>
                <a:cubicBezTo>
                  <a:pt x="2090101" y="575960"/>
                  <a:pt x="2141054" y="574675"/>
                  <a:pt x="2191854" y="571500"/>
                </a:cubicBezTo>
                <a:cubicBezTo>
                  <a:pt x="2204554" y="568325"/>
                  <a:pt x="2219062" y="569237"/>
                  <a:pt x="2229954" y="561975"/>
                </a:cubicBezTo>
                <a:cubicBezTo>
                  <a:pt x="2239479" y="555625"/>
                  <a:pt x="2240909" y="541495"/>
                  <a:pt x="2249004" y="533400"/>
                </a:cubicBezTo>
                <a:cubicBezTo>
                  <a:pt x="2267468" y="514936"/>
                  <a:pt x="2282913" y="512572"/>
                  <a:pt x="2306154" y="504825"/>
                </a:cubicBezTo>
                <a:cubicBezTo>
                  <a:pt x="2322029" y="508000"/>
                  <a:pt x="2345747" y="500294"/>
                  <a:pt x="2353779" y="514350"/>
                </a:cubicBezTo>
                <a:cubicBezTo>
                  <a:pt x="2353933" y="514620"/>
                  <a:pt x="2344471" y="587897"/>
                  <a:pt x="2334729" y="600075"/>
                </a:cubicBezTo>
                <a:cubicBezTo>
                  <a:pt x="2316531" y="622823"/>
                  <a:pt x="2300586" y="617146"/>
                  <a:pt x="2277579" y="628650"/>
                </a:cubicBezTo>
                <a:cubicBezTo>
                  <a:pt x="2267340" y="633770"/>
                  <a:pt x="2259243" y="642580"/>
                  <a:pt x="2249004" y="647700"/>
                </a:cubicBezTo>
                <a:cubicBezTo>
                  <a:pt x="2170134" y="687135"/>
                  <a:pt x="2273746" y="621680"/>
                  <a:pt x="2191854" y="676275"/>
                </a:cubicBezTo>
                <a:cubicBezTo>
                  <a:pt x="2148185" y="741779"/>
                  <a:pt x="2160994" y="711705"/>
                  <a:pt x="2144229" y="762000"/>
                </a:cubicBezTo>
                <a:cubicBezTo>
                  <a:pt x="2156929" y="768350"/>
                  <a:pt x="2168188" y="779764"/>
                  <a:pt x="2182329" y="781050"/>
                </a:cubicBezTo>
                <a:cubicBezTo>
                  <a:pt x="2207357" y="783325"/>
                  <a:pt x="2259064" y="769010"/>
                  <a:pt x="2287104" y="762000"/>
                </a:cubicBezTo>
                <a:cubicBezTo>
                  <a:pt x="2314585" y="743680"/>
                  <a:pt x="2325051" y="726973"/>
                  <a:pt x="2363304" y="752475"/>
                </a:cubicBezTo>
                <a:cubicBezTo>
                  <a:pt x="2371658" y="758044"/>
                  <a:pt x="2369654" y="771525"/>
                  <a:pt x="2372829" y="781050"/>
                </a:cubicBezTo>
                <a:cubicBezTo>
                  <a:pt x="2366893" y="822603"/>
                  <a:pt x="2354662" y="855383"/>
                  <a:pt x="2372829" y="895350"/>
                </a:cubicBezTo>
                <a:cubicBezTo>
                  <a:pt x="2382303" y="916193"/>
                  <a:pt x="2403689" y="930780"/>
                  <a:pt x="2410929" y="952500"/>
                </a:cubicBezTo>
                <a:cubicBezTo>
                  <a:pt x="2424594" y="993494"/>
                  <a:pt x="2418019" y="971335"/>
                  <a:pt x="2429979" y="1019175"/>
                </a:cubicBezTo>
                <a:cubicBezTo>
                  <a:pt x="2400690" y="1077753"/>
                  <a:pt x="2418805" y="1045461"/>
                  <a:pt x="2372829" y="1114425"/>
                </a:cubicBezTo>
                <a:cubicBezTo>
                  <a:pt x="2366479" y="1123950"/>
                  <a:pt x="2357399" y="1132140"/>
                  <a:pt x="2353779" y="1143000"/>
                </a:cubicBezTo>
                <a:cubicBezTo>
                  <a:pt x="2340634" y="1182435"/>
                  <a:pt x="2349823" y="1163221"/>
                  <a:pt x="2325204" y="1200150"/>
                </a:cubicBezTo>
                <a:cubicBezTo>
                  <a:pt x="2322029" y="1216025"/>
                  <a:pt x="2322378" y="1233037"/>
                  <a:pt x="2315679" y="1247775"/>
                </a:cubicBezTo>
                <a:cubicBezTo>
                  <a:pt x="2306205" y="1268618"/>
                  <a:pt x="2284819" y="1283205"/>
                  <a:pt x="2277579" y="1304925"/>
                </a:cubicBezTo>
                <a:lnTo>
                  <a:pt x="2268054" y="1333500"/>
                </a:lnTo>
                <a:cubicBezTo>
                  <a:pt x="2271229" y="1352550"/>
                  <a:pt x="2277579" y="1371337"/>
                  <a:pt x="2277579" y="1390650"/>
                </a:cubicBezTo>
                <a:cubicBezTo>
                  <a:pt x="2277579" y="1406839"/>
                  <a:pt x="2271566" y="1422471"/>
                  <a:pt x="2268054" y="1438275"/>
                </a:cubicBezTo>
                <a:cubicBezTo>
                  <a:pt x="2266227" y="1446496"/>
                  <a:pt x="2254897" y="1494343"/>
                  <a:pt x="2249004" y="1504950"/>
                </a:cubicBezTo>
                <a:cubicBezTo>
                  <a:pt x="2237885" y="1524964"/>
                  <a:pt x="2210904" y="1562100"/>
                  <a:pt x="2210904" y="1562100"/>
                </a:cubicBezTo>
                <a:cubicBezTo>
                  <a:pt x="2207729" y="1612900"/>
                  <a:pt x="2207692" y="1663994"/>
                  <a:pt x="2201379" y="1714500"/>
                </a:cubicBezTo>
                <a:cubicBezTo>
                  <a:pt x="2198132" y="1740480"/>
                  <a:pt x="2190608" y="1765862"/>
                  <a:pt x="2182329" y="1790700"/>
                </a:cubicBezTo>
                <a:lnTo>
                  <a:pt x="2163279" y="1847850"/>
                </a:lnTo>
                <a:cubicBezTo>
                  <a:pt x="2160104" y="1857375"/>
                  <a:pt x="2159323" y="1868071"/>
                  <a:pt x="2153754" y="1876425"/>
                </a:cubicBezTo>
                <a:lnTo>
                  <a:pt x="2134704" y="1905000"/>
                </a:lnTo>
                <a:cubicBezTo>
                  <a:pt x="2131529" y="1927225"/>
                  <a:pt x="2129582" y="1949660"/>
                  <a:pt x="2125179" y="1971675"/>
                </a:cubicBezTo>
                <a:cubicBezTo>
                  <a:pt x="2123210" y="1981520"/>
                  <a:pt x="2122082" y="1992537"/>
                  <a:pt x="2115654" y="2000250"/>
                </a:cubicBezTo>
                <a:cubicBezTo>
                  <a:pt x="2084518" y="2037614"/>
                  <a:pt x="2072811" y="2026655"/>
                  <a:pt x="2029929" y="2038350"/>
                </a:cubicBezTo>
                <a:cubicBezTo>
                  <a:pt x="2010556" y="2043634"/>
                  <a:pt x="1992760" y="2055402"/>
                  <a:pt x="1972779" y="2057400"/>
                </a:cubicBezTo>
                <a:cubicBezTo>
                  <a:pt x="1941029" y="2060575"/>
                  <a:pt x="1909336" y="2064380"/>
                  <a:pt x="1877529" y="2066925"/>
                </a:cubicBezTo>
                <a:cubicBezTo>
                  <a:pt x="1829950" y="2070731"/>
                  <a:pt x="1782254" y="2072924"/>
                  <a:pt x="1734654" y="2076450"/>
                </a:cubicBezTo>
                <a:lnTo>
                  <a:pt x="1620354" y="2085975"/>
                </a:lnTo>
                <a:cubicBezTo>
                  <a:pt x="1544154" y="2082800"/>
                  <a:pt x="1467812" y="2082084"/>
                  <a:pt x="1391754" y="2076450"/>
                </a:cubicBezTo>
                <a:cubicBezTo>
                  <a:pt x="1381741" y="2075708"/>
                  <a:pt x="1373057" y="2068721"/>
                  <a:pt x="1363179" y="2066925"/>
                </a:cubicBezTo>
                <a:cubicBezTo>
                  <a:pt x="1337994" y="2062346"/>
                  <a:pt x="1312352" y="2060783"/>
                  <a:pt x="1286979" y="2057400"/>
                </a:cubicBezTo>
                <a:lnTo>
                  <a:pt x="1220304" y="2047875"/>
                </a:lnTo>
                <a:lnTo>
                  <a:pt x="1134579" y="2019300"/>
                </a:lnTo>
                <a:lnTo>
                  <a:pt x="1106004" y="2009775"/>
                </a:lnTo>
                <a:cubicBezTo>
                  <a:pt x="977609" y="2016533"/>
                  <a:pt x="843692" y="2029500"/>
                  <a:pt x="715479" y="2009775"/>
                </a:cubicBezTo>
                <a:cubicBezTo>
                  <a:pt x="699789" y="2007361"/>
                  <a:pt x="688604" y="1992425"/>
                  <a:pt x="677379" y="1981200"/>
                </a:cubicBezTo>
                <a:cubicBezTo>
                  <a:pt x="650082" y="1953903"/>
                  <a:pt x="664298" y="1955038"/>
                  <a:pt x="648804" y="1924050"/>
                </a:cubicBezTo>
                <a:cubicBezTo>
                  <a:pt x="611875" y="1850192"/>
                  <a:pt x="644170" y="1938724"/>
                  <a:pt x="620229" y="1866900"/>
                </a:cubicBezTo>
                <a:cubicBezTo>
                  <a:pt x="627586" y="1830117"/>
                  <a:pt x="622309" y="1810711"/>
                  <a:pt x="658329" y="1790700"/>
                </a:cubicBezTo>
                <a:cubicBezTo>
                  <a:pt x="675882" y="1780948"/>
                  <a:pt x="696429" y="1778000"/>
                  <a:pt x="715479" y="1771650"/>
                </a:cubicBezTo>
                <a:lnTo>
                  <a:pt x="744054" y="1762125"/>
                </a:lnTo>
                <a:cubicBezTo>
                  <a:pt x="772629" y="1765300"/>
                  <a:pt x="801419" y="1766923"/>
                  <a:pt x="829779" y="1771650"/>
                </a:cubicBezTo>
                <a:cubicBezTo>
                  <a:pt x="839683" y="1773301"/>
                  <a:pt x="848700" y="1778417"/>
                  <a:pt x="858354" y="1781175"/>
                </a:cubicBezTo>
                <a:cubicBezTo>
                  <a:pt x="870941" y="1784771"/>
                  <a:pt x="883915" y="1786938"/>
                  <a:pt x="896454" y="1790700"/>
                </a:cubicBezTo>
                <a:cubicBezTo>
                  <a:pt x="915688" y="1796470"/>
                  <a:pt x="936896" y="1798611"/>
                  <a:pt x="953604" y="1809750"/>
                </a:cubicBezTo>
                <a:cubicBezTo>
                  <a:pt x="963129" y="1816100"/>
                  <a:pt x="970871" y="1827015"/>
                  <a:pt x="982179" y="1828800"/>
                </a:cubicBezTo>
                <a:cubicBezTo>
                  <a:pt x="1032455" y="1836738"/>
                  <a:pt x="1083779" y="1835150"/>
                  <a:pt x="1134579" y="1838325"/>
                </a:cubicBezTo>
                <a:cubicBezTo>
                  <a:pt x="1137754" y="1847850"/>
                  <a:pt x="1137004" y="1859800"/>
                  <a:pt x="1144104" y="1866900"/>
                </a:cubicBezTo>
                <a:cubicBezTo>
                  <a:pt x="1151204" y="1874000"/>
                  <a:pt x="1162666" y="1875683"/>
                  <a:pt x="1172679" y="1876425"/>
                </a:cubicBezTo>
                <a:cubicBezTo>
                  <a:pt x="1248737" y="1882059"/>
                  <a:pt x="1325079" y="1882775"/>
                  <a:pt x="1401279" y="1885950"/>
                </a:cubicBezTo>
                <a:cubicBezTo>
                  <a:pt x="1437867" y="1898146"/>
                  <a:pt x="1449622" y="1906797"/>
                  <a:pt x="1496529" y="1885950"/>
                </a:cubicBezTo>
                <a:cubicBezTo>
                  <a:pt x="1506990" y="1881301"/>
                  <a:pt x="1505340" y="1862495"/>
                  <a:pt x="1515579" y="1857375"/>
                </a:cubicBezTo>
                <a:cubicBezTo>
                  <a:pt x="1532853" y="1848738"/>
                  <a:pt x="1553993" y="1852534"/>
                  <a:pt x="1572729" y="1847850"/>
                </a:cubicBezTo>
                <a:lnTo>
                  <a:pt x="1658454" y="1819275"/>
                </a:lnTo>
                <a:cubicBezTo>
                  <a:pt x="1667979" y="1816100"/>
                  <a:pt x="1677050" y="1810859"/>
                  <a:pt x="1687029" y="1809750"/>
                </a:cubicBezTo>
                <a:cubicBezTo>
                  <a:pt x="1829642" y="1793904"/>
                  <a:pt x="1744047" y="1801820"/>
                  <a:pt x="1944204" y="1790700"/>
                </a:cubicBezTo>
                <a:cubicBezTo>
                  <a:pt x="1950554" y="1781175"/>
                  <a:pt x="1958134" y="1772364"/>
                  <a:pt x="1963254" y="1762125"/>
                </a:cubicBezTo>
                <a:cubicBezTo>
                  <a:pt x="1971257" y="1746120"/>
                  <a:pt x="1977726" y="1710709"/>
                  <a:pt x="1982304" y="1695450"/>
                </a:cubicBezTo>
                <a:cubicBezTo>
                  <a:pt x="1988074" y="1676216"/>
                  <a:pt x="1995004" y="1657350"/>
                  <a:pt x="2001354" y="1638300"/>
                </a:cubicBezTo>
                <a:lnTo>
                  <a:pt x="2020404" y="1581150"/>
                </a:lnTo>
                <a:lnTo>
                  <a:pt x="2029929" y="1552575"/>
                </a:lnTo>
                <a:cubicBezTo>
                  <a:pt x="2009099" y="1490086"/>
                  <a:pt x="2004248" y="1507038"/>
                  <a:pt x="2020404" y="1447800"/>
                </a:cubicBezTo>
                <a:cubicBezTo>
                  <a:pt x="2025688" y="1428427"/>
                  <a:pt x="2039454" y="1390650"/>
                  <a:pt x="2039454" y="1390650"/>
                </a:cubicBezTo>
                <a:lnTo>
                  <a:pt x="2020404" y="1333500"/>
                </a:lnTo>
                <a:lnTo>
                  <a:pt x="2010879" y="1304925"/>
                </a:lnTo>
                <a:cubicBezTo>
                  <a:pt x="2004529" y="1241425"/>
                  <a:pt x="2002919" y="1177271"/>
                  <a:pt x="1991829" y="1114425"/>
                </a:cubicBezTo>
                <a:cubicBezTo>
                  <a:pt x="1990084" y="1104538"/>
                  <a:pt x="1988576" y="1135160"/>
                  <a:pt x="1982304" y="1143000"/>
                </a:cubicBezTo>
                <a:cubicBezTo>
                  <a:pt x="1975153" y="1151939"/>
                  <a:pt x="1964923" y="1159651"/>
                  <a:pt x="1953729" y="1162050"/>
                </a:cubicBezTo>
                <a:cubicBezTo>
                  <a:pt x="1919438" y="1169398"/>
                  <a:pt x="1883879" y="1168400"/>
                  <a:pt x="1848954" y="1171575"/>
                </a:cubicBezTo>
                <a:cubicBezTo>
                  <a:pt x="1842604" y="1181100"/>
                  <a:pt x="1833524" y="1189290"/>
                  <a:pt x="1829904" y="1200150"/>
                </a:cubicBezTo>
                <a:cubicBezTo>
                  <a:pt x="1823797" y="1218472"/>
                  <a:pt x="1829016" y="1240026"/>
                  <a:pt x="1820379" y="1257300"/>
                </a:cubicBezTo>
                <a:cubicBezTo>
                  <a:pt x="1815259" y="1267539"/>
                  <a:pt x="1801329" y="1270000"/>
                  <a:pt x="1791804" y="1276350"/>
                </a:cubicBezTo>
                <a:cubicBezTo>
                  <a:pt x="1789315" y="1275728"/>
                  <a:pt x="1731340" y="1262269"/>
                  <a:pt x="1725129" y="1257300"/>
                </a:cubicBezTo>
                <a:cubicBezTo>
                  <a:pt x="1716190" y="1250149"/>
                  <a:pt x="1716708" y="1232977"/>
                  <a:pt x="1706079" y="1228725"/>
                </a:cubicBezTo>
                <a:cubicBezTo>
                  <a:pt x="1682312" y="1219218"/>
                  <a:pt x="1655279" y="1222375"/>
                  <a:pt x="1629879" y="1219200"/>
                </a:cubicBezTo>
                <a:cubicBezTo>
                  <a:pt x="1554407" y="1194043"/>
                  <a:pt x="1592536" y="1196849"/>
                  <a:pt x="1515579" y="1209675"/>
                </a:cubicBezTo>
                <a:cubicBezTo>
                  <a:pt x="1512404" y="1238250"/>
                  <a:pt x="1516732" y="1268706"/>
                  <a:pt x="1506054" y="1295400"/>
                </a:cubicBezTo>
                <a:cubicBezTo>
                  <a:pt x="1502325" y="1304722"/>
                  <a:pt x="1487519" y="1304925"/>
                  <a:pt x="1477479" y="1304925"/>
                </a:cubicBezTo>
                <a:cubicBezTo>
                  <a:pt x="1445571" y="1304925"/>
                  <a:pt x="1413979" y="1298575"/>
                  <a:pt x="1382229" y="1295400"/>
                </a:cubicBezTo>
                <a:cubicBezTo>
                  <a:pt x="1311059" y="1247953"/>
                  <a:pt x="1400286" y="1317476"/>
                  <a:pt x="1344129" y="1219200"/>
                </a:cubicBezTo>
                <a:cubicBezTo>
                  <a:pt x="1339148" y="1210483"/>
                  <a:pt x="1325355" y="1211853"/>
                  <a:pt x="1315554" y="1209675"/>
                </a:cubicBezTo>
                <a:cubicBezTo>
                  <a:pt x="1296701" y="1205485"/>
                  <a:pt x="1277454" y="1203325"/>
                  <a:pt x="1258404" y="1200150"/>
                </a:cubicBezTo>
                <a:cubicBezTo>
                  <a:pt x="1245025" y="1180082"/>
                  <a:pt x="1233115" y="1167647"/>
                  <a:pt x="1229829" y="1143000"/>
                </a:cubicBezTo>
                <a:cubicBezTo>
                  <a:pt x="1224776" y="1105103"/>
                  <a:pt x="1225357" y="1066597"/>
                  <a:pt x="1220304" y="1028700"/>
                </a:cubicBezTo>
                <a:cubicBezTo>
                  <a:pt x="1218977" y="1018748"/>
                  <a:pt x="1217051" y="1007965"/>
                  <a:pt x="1210779" y="1000125"/>
                </a:cubicBezTo>
                <a:cubicBezTo>
                  <a:pt x="1203628" y="991186"/>
                  <a:pt x="1191729" y="987425"/>
                  <a:pt x="1182204" y="981075"/>
                </a:cubicBezTo>
                <a:cubicBezTo>
                  <a:pt x="1175854" y="971550"/>
                  <a:pt x="1171249" y="960595"/>
                  <a:pt x="1163154" y="952500"/>
                </a:cubicBezTo>
                <a:cubicBezTo>
                  <a:pt x="1155059" y="944405"/>
                  <a:pt x="1141730" y="942389"/>
                  <a:pt x="1134579" y="933450"/>
                </a:cubicBezTo>
                <a:cubicBezTo>
                  <a:pt x="1128307" y="925610"/>
                  <a:pt x="1128229" y="914400"/>
                  <a:pt x="1125054" y="904875"/>
                </a:cubicBezTo>
                <a:cubicBezTo>
                  <a:pt x="1131404" y="895350"/>
                  <a:pt x="1135165" y="883451"/>
                  <a:pt x="1144104" y="876300"/>
                </a:cubicBezTo>
                <a:cubicBezTo>
                  <a:pt x="1153790" y="868552"/>
                  <a:pt x="1218057" y="857625"/>
                  <a:pt x="1220304" y="857250"/>
                </a:cubicBezTo>
                <a:cubicBezTo>
                  <a:pt x="1362078" y="833621"/>
                  <a:pt x="1222366" y="860648"/>
                  <a:pt x="1334604" y="838200"/>
                </a:cubicBezTo>
                <a:cubicBezTo>
                  <a:pt x="1338178" y="827477"/>
                  <a:pt x="1359720" y="779897"/>
                  <a:pt x="1334604" y="771525"/>
                </a:cubicBezTo>
                <a:cubicBezTo>
                  <a:pt x="1310320" y="763430"/>
                  <a:pt x="1283804" y="777875"/>
                  <a:pt x="1258404" y="781050"/>
                </a:cubicBezTo>
                <a:cubicBezTo>
                  <a:pt x="1176512" y="835645"/>
                  <a:pt x="1280124" y="770190"/>
                  <a:pt x="1201254" y="809625"/>
                </a:cubicBezTo>
                <a:cubicBezTo>
                  <a:pt x="1191015" y="814745"/>
                  <a:pt x="1182204" y="822325"/>
                  <a:pt x="1172679" y="828675"/>
                </a:cubicBezTo>
                <a:cubicBezTo>
                  <a:pt x="1134143" y="825922"/>
                  <a:pt x="1003947" y="808538"/>
                  <a:pt x="953604" y="828675"/>
                </a:cubicBezTo>
                <a:cubicBezTo>
                  <a:pt x="944282" y="832404"/>
                  <a:pt x="946257" y="847449"/>
                  <a:pt x="944079" y="857250"/>
                </a:cubicBezTo>
                <a:cubicBezTo>
                  <a:pt x="939889" y="876103"/>
                  <a:pt x="947272" y="899866"/>
                  <a:pt x="934554" y="914400"/>
                </a:cubicBezTo>
                <a:cubicBezTo>
                  <a:pt x="921331" y="929512"/>
                  <a:pt x="877404" y="933450"/>
                  <a:pt x="877404" y="933450"/>
                </a:cubicBezTo>
                <a:cubicBezTo>
                  <a:pt x="871791" y="931579"/>
                  <a:pt x="812438" y="910983"/>
                  <a:pt x="810729" y="914400"/>
                </a:cubicBezTo>
                <a:cubicBezTo>
                  <a:pt x="800689" y="934480"/>
                  <a:pt x="815851" y="959060"/>
                  <a:pt x="820254" y="981075"/>
                </a:cubicBezTo>
                <a:cubicBezTo>
                  <a:pt x="822223" y="990920"/>
                  <a:pt x="823507" y="1001810"/>
                  <a:pt x="829779" y="1009650"/>
                </a:cubicBezTo>
                <a:cubicBezTo>
                  <a:pt x="843208" y="1026436"/>
                  <a:pt x="868105" y="1031950"/>
                  <a:pt x="886929" y="1038225"/>
                </a:cubicBezTo>
                <a:cubicBezTo>
                  <a:pt x="917118" y="1083508"/>
                  <a:pt x="902359" y="1055940"/>
                  <a:pt x="925029" y="1123950"/>
                </a:cubicBezTo>
                <a:lnTo>
                  <a:pt x="934554" y="1152525"/>
                </a:lnTo>
                <a:cubicBezTo>
                  <a:pt x="925029" y="1158875"/>
                  <a:pt x="916501" y="1167066"/>
                  <a:pt x="905979" y="1171575"/>
                </a:cubicBezTo>
                <a:cubicBezTo>
                  <a:pt x="893947" y="1176732"/>
                  <a:pt x="878101" y="1172922"/>
                  <a:pt x="867879" y="1181100"/>
                </a:cubicBezTo>
                <a:cubicBezTo>
                  <a:pt x="860039" y="1187372"/>
                  <a:pt x="861529" y="1200150"/>
                  <a:pt x="858354" y="1209675"/>
                </a:cubicBezTo>
                <a:cubicBezTo>
                  <a:pt x="861529" y="1228725"/>
                  <a:pt x="863689" y="1247972"/>
                  <a:pt x="867879" y="1266825"/>
                </a:cubicBezTo>
                <a:cubicBezTo>
                  <a:pt x="870057" y="1276626"/>
                  <a:pt x="877404" y="1285360"/>
                  <a:pt x="877404" y="1295400"/>
                </a:cubicBezTo>
                <a:cubicBezTo>
                  <a:pt x="877404" y="1308491"/>
                  <a:pt x="871054" y="1320800"/>
                  <a:pt x="867879" y="1333500"/>
                </a:cubicBezTo>
                <a:cubicBezTo>
                  <a:pt x="839304" y="1330325"/>
                  <a:pt x="809174" y="1333800"/>
                  <a:pt x="782154" y="1323975"/>
                </a:cubicBezTo>
                <a:cubicBezTo>
                  <a:pt x="771396" y="1320063"/>
                  <a:pt x="765503" y="1306594"/>
                  <a:pt x="763104" y="1295400"/>
                </a:cubicBezTo>
                <a:cubicBezTo>
                  <a:pt x="731420" y="1147540"/>
                  <a:pt x="779927" y="1230147"/>
                  <a:pt x="734529" y="1162050"/>
                </a:cubicBezTo>
                <a:cubicBezTo>
                  <a:pt x="747229" y="1158875"/>
                  <a:pt x="759538" y="1152525"/>
                  <a:pt x="772629" y="1152525"/>
                </a:cubicBezTo>
                <a:cubicBezTo>
                  <a:pt x="791942" y="1152525"/>
                  <a:pt x="811043" y="1166734"/>
                  <a:pt x="829779" y="1162050"/>
                </a:cubicBezTo>
                <a:cubicBezTo>
                  <a:pt x="840885" y="1159274"/>
                  <a:pt x="842479" y="1143000"/>
                  <a:pt x="848829" y="1133475"/>
                </a:cubicBezTo>
                <a:cubicBezTo>
                  <a:pt x="842479" y="1123950"/>
                  <a:pt x="838573" y="1112229"/>
                  <a:pt x="829779" y="1104900"/>
                </a:cubicBezTo>
                <a:cubicBezTo>
                  <a:pt x="792863" y="1074137"/>
                  <a:pt x="780579" y="1087700"/>
                  <a:pt x="734529" y="1095375"/>
                </a:cubicBezTo>
                <a:cubicBezTo>
                  <a:pt x="721829" y="1092200"/>
                  <a:pt x="706651" y="1094028"/>
                  <a:pt x="696429" y="1085850"/>
                </a:cubicBezTo>
                <a:cubicBezTo>
                  <a:pt x="688589" y="1079578"/>
                  <a:pt x="691394" y="1066255"/>
                  <a:pt x="686904" y="1057275"/>
                </a:cubicBezTo>
                <a:cubicBezTo>
                  <a:pt x="681784" y="1047036"/>
                  <a:pt x="676469" y="1036238"/>
                  <a:pt x="667854" y="1028700"/>
                </a:cubicBezTo>
                <a:cubicBezTo>
                  <a:pt x="650624" y="1013623"/>
                  <a:pt x="629754" y="1003300"/>
                  <a:pt x="610704" y="990600"/>
                </a:cubicBezTo>
                <a:lnTo>
                  <a:pt x="582129" y="971550"/>
                </a:lnTo>
                <a:cubicBezTo>
                  <a:pt x="575779" y="958850"/>
                  <a:pt x="570124" y="945778"/>
                  <a:pt x="563079" y="933450"/>
                </a:cubicBezTo>
                <a:cubicBezTo>
                  <a:pt x="557399" y="923511"/>
                  <a:pt x="545648" y="916208"/>
                  <a:pt x="544029" y="904875"/>
                </a:cubicBezTo>
                <a:cubicBezTo>
                  <a:pt x="542178" y="891916"/>
                  <a:pt x="549792" y="879314"/>
                  <a:pt x="553554" y="866775"/>
                </a:cubicBezTo>
                <a:cubicBezTo>
                  <a:pt x="559324" y="847541"/>
                  <a:pt x="572604" y="809625"/>
                  <a:pt x="572604" y="809625"/>
                </a:cubicBezTo>
                <a:cubicBezTo>
                  <a:pt x="556640" y="745770"/>
                  <a:pt x="578036" y="790373"/>
                  <a:pt x="524979" y="752475"/>
                </a:cubicBezTo>
                <a:cubicBezTo>
                  <a:pt x="514018" y="744645"/>
                  <a:pt x="505028" y="734248"/>
                  <a:pt x="496404" y="723900"/>
                </a:cubicBezTo>
                <a:cubicBezTo>
                  <a:pt x="489075" y="715106"/>
                  <a:pt x="486293" y="702476"/>
                  <a:pt x="477354" y="695325"/>
                </a:cubicBezTo>
                <a:cubicBezTo>
                  <a:pt x="469514" y="689053"/>
                  <a:pt x="458433" y="688558"/>
                  <a:pt x="448779" y="685800"/>
                </a:cubicBezTo>
                <a:cubicBezTo>
                  <a:pt x="365058" y="661880"/>
                  <a:pt x="450617" y="689588"/>
                  <a:pt x="382104" y="666750"/>
                </a:cubicBezTo>
                <a:cubicBezTo>
                  <a:pt x="372579" y="657225"/>
                  <a:pt x="363877" y="646799"/>
                  <a:pt x="353529" y="638175"/>
                </a:cubicBezTo>
                <a:cubicBezTo>
                  <a:pt x="344735" y="630846"/>
                  <a:pt x="332492" y="627740"/>
                  <a:pt x="324954" y="619125"/>
                </a:cubicBezTo>
                <a:cubicBezTo>
                  <a:pt x="309877" y="601895"/>
                  <a:pt x="299554" y="581025"/>
                  <a:pt x="286854" y="561975"/>
                </a:cubicBezTo>
                <a:cubicBezTo>
                  <a:pt x="281285" y="553621"/>
                  <a:pt x="283601" y="541240"/>
                  <a:pt x="277329" y="533400"/>
                </a:cubicBezTo>
                <a:cubicBezTo>
                  <a:pt x="260884" y="512844"/>
                  <a:pt x="233533" y="510545"/>
                  <a:pt x="210654" y="504825"/>
                </a:cubicBezTo>
                <a:cubicBezTo>
                  <a:pt x="204304" y="495300"/>
                  <a:pt x="196113" y="486772"/>
                  <a:pt x="191604" y="476250"/>
                </a:cubicBezTo>
                <a:cubicBezTo>
                  <a:pt x="186447" y="464218"/>
                  <a:pt x="185841" y="450689"/>
                  <a:pt x="182079" y="438150"/>
                </a:cubicBezTo>
                <a:cubicBezTo>
                  <a:pt x="176309" y="418916"/>
                  <a:pt x="169379" y="400050"/>
                  <a:pt x="163029" y="381000"/>
                </a:cubicBezTo>
                <a:cubicBezTo>
                  <a:pt x="159854" y="371475"/>
                  <a:pt x="163029" y="355600"/>
                  <a:pt x="153504" y="352425"/>
                </a:cubicBezTo>
                <a:cubicBezTo>
                  <a:pt x="109570" y="337780"/>
                  <a:pt x="134774" y="344869"/>
                  <a:pt x="77304" y="333375"/>
                </a:cubicBezTo>
                <a:cubicBezTo>
                  <a:pt x="55079" y="336550"/>
                  <a:pt x="31474" y="351238"/>
                  <a:pt x="10629" y="342900"/>
                </a:cubicBezTo>
                <a:cubicBezTo>
                  <a:pt x="0" y="338648"/>
                  <a:pt x="22350" y="323119"/>
                  <a:pt x="29679" y="314325"/>
                </a:cubicBezTo>
                <a:cubicBezTo>
                  <a:pt x="90795" y="240986"/>
                  <a:pt x="30006" y="328121"/>
                  <a:pt x="77304" y="257175"/>
                </a:cubicBezTo>
                <a:cubicBezTo>
                  <a:pt x="73681" y="239061"/>
                  <a:pt x="68017" y="200501"/>
                  <a:pt x="58254" y="180975"/>
                </a:cubicBezTo>
                <a:cubicBezTo>
                  <a:pt x="53134" y="170736"/>
                  <a:pt x="46533" y="161194"/>
                  <a:pt x="39204" y="152400"/>
                </a:cubicBezTo>
                <a:cubicBezTo>
                  <a:pt x="30580" y="142052"/>
                  <a:pt x="20154" y="133350"/>
                  <a:pt x="10629" y="123825"/>
                </a:cubicBezTo>
                <a:cubicBezTo>
                  <a:pt x="7454" y="114300"/>
                  <a:pt x="1104" y="105290"/>
                  <a:pt x="1104" y="95250"/>
                </a:cubicBezTo>
                <a:cubicBezTo>
                  <a:pt x="1104" y="79061"/>
                  <a:pt x="2597" y="61681"/>
                  <a:pt x="10629" y="47625"/>
                </a:cubicBezTo>
                <a:cubicBezTo>
                  <a:pt x="29561" y="14495"/>
                  <a:pt x="128694" y="19626"/>
                  <a:pt x="134454" y="19050"/>
                </a:cubicBezTo>
                <a:lnTo>
                  <a:pt x="163029" y="0"/>
                </a:lnTo>
              </a:path>
            </a:pathLst>
          </a:custGeom>
          <a:solidFill>
            <a:srgbClr val="000000">
              <a:alpha val="43922"/>
            </a:srgbClr>
          </a:solidFill>
          <a:ln>
            <a:noFill/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/>
          <p:cNvSpPr/>
          <p:nvPr/>
        </p:nvSpPr>
        <p:spPr>
          <a:xfrm>
            <a:off x="40168" y="31532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51" name="Picture 2" descr="6th Seal"/>
          <p:cNvPicPr>
            <a:picLocks noChangeAspect="1" noChangeArrowheads="1"/>
          </p:cNvPicPr>
          <p:nvPr/>
        </p:nvPicPr>
        <p:blipFill>
          <a:blip r:embed="rId6" cstate="print"/>
          <a:srcRect l="-6062" t="22835" r="72105"/>
          <a:stretch>
            <a:fillRect/>
          </a:stretch>
        </p:blipFill>
        <p:spPr bwMode="auto">
          <a:xfrm>
            <a:off x="690857" y="2173848"/>
            <a:ext cx="2885090" cy="468415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2" name="Picture 2" descr="6th Seal"/>
          <p:cNvPicPr>
            <a:picLocks noChangeAspect="1" noChangeArrowheads="1"/>
          </p:cNvPicPr>
          <p:nvPr/>
        </p:nvPicPr>
        <p:blipFill>
          <a:blip r:embed="rId6" cstate="print"/>
          <a:srcRect l="50690" t="5977" r="9828" b="77471"/>
          <a:stretch>
            <a:fillRect/>
          </a:stretch>
        </p:blipFill>
        <p:spPr bwMode="auto">
          <a:xfrm>
            <a:off x="771807" y="4650814"/>
            <a:ext cx="3359590" cy="105629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9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37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8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0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8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8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70" grpId="0" animBg="1"/>
      <p:bldP spid="380001" grpId="0" animBg="1"/>
      <p:bldP spid="380002" grpId="0" animBg="1"/>
      <p:bldP spid="380003" grpId="0" animBg="1"/>
      <p:bldP spid="380004" grpId="0" animBg="1"/>
      <p:bldP spid="380016" grpId="0" animBg="1"/>
      <p:bldP spid="379966" grpId="0"/>
      <p:bldP spid="380005" grpId="0" animBg="1"/>
      <p:bldP spid="55" grpId="0"/>
      <p:bldP spid="57" grpId="0" animBg="1"/>
      <p:bldP spid="5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Rectangle 61"/>
          <p:cNvSpPr>
            <a:spLocks noChangeArrowheads="1"/>
          </p:cNvSpPr>
          <p:nvPr/>
        </p:nvSpPr>
        <p:spPr bwMode="auto">
          <a:xfrm>
            <a:off x="902321" y="403225"/>
            <a:ext cx="3079129" cy="18430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98" name="Text Box 60"/>
          <p:cNvSpPr txBox="1">
            <a:spLocks noChangeArrowheads="1"/>
          </p:cNvSpPr>
          <p:nvPr/>
        </p:nvSpPr>
        <p:spPr bwMode="auto">
          <a:xfrm>
            <a:off x="943597" y="417513"/>
            <a:ext cx="303785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“there was silence in heaven about the space of half an hour”. </a:t>
            </a:r>
            <a:r>
              <a:rPr kumimoji="0" lang="en-A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 </a:t>
            </a:r>
            <a:r>
              <a:rPr kumimoji="0" lang="en-A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Rev </a:t>
            </a:r>
            <a:r>
              <a:rPr kumimoji="0" lang="en-AU" sz="20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8:1</a:t>
            </a:r>
          </a:p>
        </p:txBody>
      </p:sp>
      <p:sp>
        <p:nvSpPr>
          <p:cNvPr id="299" name="Text Box 64"/>
          <p:cNvSpPr txBox="1">
            <a:spLocks noChangeArrowheads="1"/>
          </p:cNvSpPr>
          <p:nvPr/>
        </p:nvSpPr>
        <p:spPr bwMode="auto">
          <a:xfrm>
            <a:off x="5502734" y="1580280"/>
            <a:ext cx="3467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3200" b="1" i="1" dirty="0">
                <a:latin typeface="Arial" charset="0"/>
              </a:rPr>
              <a:t>Chapter 8 opens</a:t>
            </a:r>
          </a:p>
        </p:txBody>
      </p:sp>
      <p:sp>
        <p:nvSpPr>
          <p:cNvPr id="300" name="Text Box 65"/>
          <p:cNvSpPr txBox="1">
            <a:spLocks noChangeArrowheads="1"/>
          </p:cNvSpPr>
          <p:nvPr/>
        </p:nvSpPr>
        <p:spPr bwMode="auto">
          <a:xfrm>
            <a:off x="1901825" y="3643313"/>
            <a:ext cx="5964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1" name="Text Box 66"/>
          <p:cNvSpPr txBox="1">
            <a:spLocks noChangeArrowheads="1"/>
          </p:cNvSpPr>
          <p:nvPr/>
        </p:nvSpPr>
        <p:spPr bwMode="auto">
          <a:xfrm>
            <a:off x="760413" y="4086225"/>
            <a:ext cx="3090862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12hrs in a Jewish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 hour  = 1/12 of a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½ hour = 1/24 of a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dirty="0">
              <a:latin typeface="Arial" charset="0"/>
            </a:endParaRPr>
          </a:p>
        </p:txBody>
      </p:sp>
      <p:sp>
        <p:nvSpPr>
          <p:cNvPr id="302" name="Text Box 67"/>
          <p:cNvSpPr txBox="1">
            <a:spLocks noChangeArrowheads="1"/>
          </p:cNvSpPr>
          <p:nvPr/>
        </p:nvSpPr>
        <p:spPr bwMode="auto">
          <a:xfrm>
            <a:off x="4492624" y="4086225"/>
            <a:ext cx="4320000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12 months in a year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 month = 1/12 of a year or 30days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½ month = 1/24 of a year or 15days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303" name="Text Box 68"/>
          <p:cNvSpPr txBox="1">
            <a:spLocks noChangeArrowheads="1"/>
          </p:cNvSpPr>
          <p:nvPr/>
        </p:nvSpPr>
        <p:spPr bwMode="auto">
          <a:xfrm>
            <a:off x="3022600" y="5527675"/>
            <a:ext cx="22953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15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days =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15yrs  </a:t>
            </a:r>
          </a:p>
        </p:txBody>
      </p:sp>
      <p:sp>
        <p:nvSpPr>
          <p:cNvPr id="304" name="Oval 70"/>
          <p:cNvSpPr>
            <a:spLocks noChangeArrowheads="1"/>
          </p:cNvSpPr>
          <p:nvPr/>
        </p:nvSpPr>
        <p:spPr bwMode="auto">
          <a:xfrm>
            <a:off x="2388547" y="898634"/>
            <a:ext cx="1152000" cy="468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5" name="Oval 71"/>
          <p:cNvSpPr>
            <a:spLocks noChangeArrowheads="1"/>
          </p:cNvSpPr>
          <p:nvPr/>
        </p:nvSpPr>
        <p:spPr bwMode="auto">
          <a:xfrm>
            <a:off x="4308837" y="5494086"/>
            <a:ext cx="720000" cy="468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6" name="Oval 72"/>
          <p:cNvSpPr>
            <a:spLocks noChangeArrowheads="1"/>
          </p:cNvSpPr>
          <p:nvPr/>
        </p:nvSpPr>
        <p:spPr bwMode="auto">
          <a:xfrm>
            <a:off x="5372068" y="5372282"/>
            <a:ext cx="1017587" cy="6699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7" name="Line 73"/>
          <p:cNvSpPr>
            <a:spLocks noChangeShapeType="1"/>
          </p:cNvSpPr>
          <p:nvPr/>
        </p:nvSpPr>
        <p:spPr bwMode="auto">
          <a:xfrm>
            <a:off x="3342290" y="1316006"/>
            <a:ext cx="2452454" cy="407470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8" name="Text Box 75"/>
          <p:cNvSpPr txBox="1">
            <a:spLocks noChangeArrowheads="1"/>
          </p:cNvSpPr>
          <p:nvPr/>
        </p:nvSpPr>
        <p:spPr bwMode="auto">
          <a:xfrm>
            <a:off x="5020751" y="5472443"/>
            <a:ext cx="1377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=</a:t>
            </a:r>
            <a:r>
              <a:rPr lang="en-US" b="1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US" dirty="0">
                <a:solidFill>
                  <a:srgbClr val="FFFFFF"/>
                </a:solidFill>
                <a:latin typeface="Arial" charset="0"/>
              </a:rPr>
              <a:t>  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14yrs</a:t>
            </a:r>
          </a:p>
        </p:txBody>
      </p:sp>
      <p:sp>
        <p:nvSpPr>
          <p:cNvPr id="309" name="Text Box 76"/>
          <p:cNvSpPr txBox="1">
            <a:spLocks noChangeArrowheads="1"/>
          </p:cNvSpPr>
          <p:nvPr/>
        </p:nvSpPr>
        <p:spPr bwMode="auto">
          <a:xfrm>
            <a:off x="65401" y="6096000"/>
            <a:ext cx="200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C00000"/>
                </a:solidFill>
                <a:latin typeface="Arial" charset="0"/>
              </a:rPr>
              <a:t>AD 324 - 337</a:t>
            </a:r>
          </a:p>
        </p:txBody>
      </p:sp>
      <p:sp>
        <p:nvSpPr>
          <p:cNvPr id="310" name="Text Box 77"/>
          <p:cNvSpPr txBox="1">
            <a:spLocks noChangeArrowheads="1"/>
          </p:cNvSpPr>
          <p:nvPr/>
        </p:nvSpPr>
        <p:spPr bwMode="auto">
          <a:xfrm>
            <a:off x="1986820" y="6153150"/>
            <a:ext cx="712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Peace as a result of Constantine’s victory over paganism</a:t>
            </a:r>
          </a:p>
        </p:txBody>
      </p:sp>
      <p:grpSp>
        <p:nvGrpSpPr>
          <p:cNvPr id="311" name="Group 23"/>
          <p:cNvGrpSpPr/>
          <p:nvPr/>
        </p:nvGrpSpPr>
        <p:grpSpPr>
          <a:xfrm>
            <a:off x="282685" y="2787759"/>
            <a:ext cx="1970088" cy="396875"/>
            <a:chOff x="-2381690" y="1731470"/>
            <a:chExt cx="1970088" cy="396875"/>
          </a:xfrm>
        </p:grpSpPr>
        <p:sp>
          <p:nvSpPr>
            <p:cNvPr id="312" name="Rectangle 79"/>
            <p:cNvSpPr>
              <a:spLocks noChangeArrowheads="1"/>
            </p:cNvSpPr>
            <p:nvPr/>
          </p:nvSpPr>
          <p:spPr bwMode="auto">
            <a:xfrm>
              <a:off x="-2304338" y="1759935"/>
              <a:ext cx="1858962" cy="361950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3" name="Text Box 7"/>
            <p:cNvSpPr txBox="1">
              <a:spLocks noChangeArrowheads="1"/>
            </p:cNvSpPr>
            <p:nvPr/>
          </p:nvSpPr>
          <p:spPr bwMode="auto">
            <a:xfrm>
              <a:off x="-2381690" y="1731470"/>
              <a:ext cx="197008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John listens</a:t>
              </a:r>
            </a:p>
          </p:txBody>
        </p:sp>
      </p:grpSp>
      <p:grpSp>
        <p:nvGrpSpPr>
          <p:cNvPr id="314" name="Group 24"/>
          <p:cNvGrpSpPr/>
          <p:nvPr/>
        </p:nvGrpSpPr>
        <p:grpSpPr>
          <a:xfrm>
            <a:off x="2574925" y="2789238"/>
            <a:ext cx="2328863" cy="396875"/>
            <a:chOff x="2574925" y="2789238"/>
            <a:chExt cx="2328863" cy="396875"/>
          </a:xfrm>
        </p:grpSpPr>
        <p:sp>
          <p:nvSpPr>
            <p:cNvPr id="315" name="Rectangle 80"/>
            <p:cNvSpPr>
              <a:spLocks noChangeArrowheads="1"/>
            </p:cNvSpPr>
            <p:nvPr/>
          </p:nvSpPr>
          <p:spPr bwMode="auto">
            <a:xfrm>
              <a:off x="2574925" y="2817813"/>
              <a:ext cx="2192338" cy="347662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6" name="Text Box 8"/>
            <p:cNvSpPr txBox="1">
              <a:spLocks noChangeArrowheads="1"/>
            </p:cNvSpPr>
            <p:nvPr/>
          </p:nvSpPr>
          <p:spPr bwMode="auto">
            <a:xfrm>
              <a:off x="2584450" y="2789238"/>
              <a:ext cx="23193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Hears nothing</a:t>
              </a:r>
            </a:p>
          </p:txBody>
        </p:sp>
      </p:grpSp>
      <p:grpSp>
        <p:nvGrpSpPr>
          <p:cNvPr id="317" name="Group 25"/>
          <p:cNvGrpSpPr/>
          <p:nvPr/>
        </p:nvGrpSpPr>
        <p:grpSpPr>
          <a:xfrm>
            <a:off x="5089525" y="2773485"/>
            <a:ext cx="4054475" cy="396875"/>
            <a:chOff x="5089525" y="2773485"/>
            <a:chExt cx="4054475" cy="396875"/>
          </a:xfrm>
        </p:grpSpPr>
        <p:sp>
          <p:nvSpPr>
            <p:cNvPr id="318" name="Rectangle 81"/>
            <p:cNvSpPr>
              <a:spLocks noChangeArrowheads="1"/>
            </p:cNvSpPr>
            <p:nvPr/>
          </p:nvSpPr>
          <p:spPr bwMode="auto">
            <a:xfrm>
              <a:off x="5089525" y="2819400"/>
              <a:ext cx="3832225" cy="347663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9" name="Text Box 62"/>
            <p:cNvSpPr txBox="1">
              <a:spLocks noChangeArrowheads="1"/>
            </p:cNvSpPr>
            <p:nvPr/>
          </p:nvSpPr>
          <p:spPr bwMode="auto">
            <a:xfrm>
              <a:off x="5157788" y="2773485"/>
              <a:ext cx="39862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Silence for about ½ hour</a:t>
              </a:r>
            </a:p>
          </p:txBody>
        </p:sp>
      </p:grpSp>
      <p:sp>
        <p:nvSpPr>
          <p:cNvPr id="320" name="Rectangle 3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pic>
        <p:nvPicPr>
          <p:cNvPr id="321" name="Picture 4"/>
          <p:cNvPicPr>
            <a:picLocks noChangeAspect="1" noChangeArrowheads="1"/>
          </p:cNvPicPr>
          <p:nvPr/>
        </p:nvPicPr>
        <p:blipFill>
          <a:blip r:embed="rId3" cstate="print"/>
          <a:srcRect b="54033"/>
          <a:stretch>
            <a:fillRect/>
          </a:stretch>
        </p:blipFill>
        <p:spPr bwMode="auto">
          <a:xfrm>
            <a:off x="5221988" y="85398"/>
            <a:ext cx="3805092" cy="1576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2" name="Rectangle 5"/>
          <p:cNvSpPr>
            <a:spLocks noChangeArrowheads="1"/>
          </p:cNvSpPr>
          <p:nvPr/>
        </p:nvSpPr>
        <p:spPr bwMode="auto">
          <a:xfrm>
            <a:off x="6701106" y="263361"/>
            <a:ext cx="4876032" cy="439896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23" name="TextBox 322"/>
          <p:cNvSpPr txBox="1"/>
          <p:nvPr/>
        </p:nvSpPr>
        <p:spPr>
          <a:xfrm>
            <a:off x="268005" y="3405192"/>
            <a:ext cx="8734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u="sng" dirty="0" smtClean="0">
                <a:latin typeface="Arial" pitchFamily="34" charset="0"/>
              </a:rPr>
              <a:t>Day for a Year</a:t>
            </a:r>
            <a:r>
              <a:rPr lang="en-AU" sz="2400" dirty="0" smtClean="0">
                <a:solidFill>
                  <a:srgbClr val="C00000"/>
                </a:solidFill>
                <a:latin typeface="Arial" pitchFamily="34" charset="0"/>
              </a:rPr>
              <a:t>.  Gen.47:9, Num.14:34, Ezek. 4:4-6, Luke13:32  </a:t>
            </a:r>
            <a:endParaRPr lang="en-AU" sz="2400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330" name="Rectangle 32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40" name="Group 91"/>
          <p:cNvGrpSpPr/>
          <p:nvPr/>
        </p:nvGrpSpPr>
        <p:grpSpPr>
          <a:xfrm>
            <a:off x="4258839" y="3945363"/>
            <a:ext cx="4838700" cy="2739211"/>
            <a:chOff x="4305300" y="2622884"/>
            <a:chExt cx="4838700" cy="2739211"/>
          </a:xfrm>
        </p:grpSpPr>
        <p:sp>
          <p:nvSpPr>
            <p:cNvPr id="41" name="Text Box 51"/>
            <p:cNvSpPr txBox="1">
              <a:spLocks noChangeArrowheads="1"/>
            </p:cNvSpPr>
            <p:nvPr/>
          </p:nvSpPr>
          <p:spPr bwMode="auto">
            <a:xfrm>
              <a:off x="4305300" y="2622884"/>
              <a:ext cx="4716000" cy="273921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“Jesus answered, are there not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twelve hours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in the day?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”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</a:rPr>
                <a:t>John 11:9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385882" y="2668175"/>
              <a:ext cx="4500000" cy="46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</a:rPr>
                <a:t>Twelve hours in a Jewish Day</a:t>
              </a:r>
            </a:p>
          </p:txBody>
        </p:sp>
        <p:sp>
          <p:nvSpPr>
            <p:cNvPr id="43" name="Text Box 51"/>
            <p:cNvSpPr txBox="1">
              <a:spLocks noChangeArrowheads="1"/>
            </p:cNvSpPr>
            <p:nvPr/>
          </p:nvSpPr>
          <p:spPr bwMode="auto">
            <a:xfrm>
              <a:off x="4305300" y="4114800"/>
              <a:ext cx="4838700" cy="1016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“And it was about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the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sixth hour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, and there was darkness over the earth until the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ninth hour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.”    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</a:rPr>
                <a:t>Luke 23:44</a:t>
              </a:r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2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" grpId="0" animBg="1"/>
      <p:bldP spid="298" grpId="0"/>
      <p:bldP spid="299" grpId="0"/>
      <p:bldP spid="304" grpId="0" animBg="1"/>
      <p:bldP spid="305" grpId="0" animBg="1"/>
      <p:bldP spid="306" grpId="0" animBg="1"/>
      <p:bldP spid="307" grpId="0" animBg="1"/>
      <p:bldP spid="308" grpId="0"/>
      <p:bldP spid="309" grpId="0"/>
      <p:bldP spid="310" grpId="0"/>
      <p:bldP spid="32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385888" y="128588"/>
            <a:ext cx="58499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sz="2800" b="1" i="1">
                <a:solidFill>
                  <a:srgbClr val="FFFFFF"/>
                </a:solidFill>
                <a:latin typeface="Arial" charset="0"/>
              </a:rPr>
              <a:t>“..there was silence in heaven about the space of half an hour.”</a:t>
            </a:r>
          </a:p>
        </p:txBody>
      </p:sp>
      <p:sp>
        <p:nvSpPr>
          <p:cNvPr id="8195" name="Text Box 48"/>
          <p:cNvSpPr txBox="1">
            <a:spLocks noChangeArrowheads="1"/>
          </p:cNvSpPr>
          <p:nvPr/>
        </p:nvSpPr>
        <p:spPr bwMode="auto">
          <a:xfrm>
            <a:off x="7081838" y="644525"/>
            <a:ext cx="1122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i="1">
                <a:solidFill>
                  <a:srgbClr val="FFFF00"/>
                </a:solidFill>
                <a:latin typeface="Arial" charset="0"/>
              </a:rPr>
              <a:t>Rev.8:1</a:t>
            </a:r>
            <a:r>
              <a:rPr lang="en-US" sz="2000" i="1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379906" name="Rectangle 2"/>
          <p:cNvSpPr>
            <a:spLocks noChangeArrowheads="1"/>
          </p:cNvSpPr>
          <p:nvPr/>
        </p:nvSpPr>
        <p:spPr bwMode="auto">
          <a:xfrm>
            <a:off x="466725" y="2390775"/>
            <a:ext cx="7515225" cy="292100"/>
          </a:xfrm>
          <a:prstGeom prst="rect">
            <a:avLst/>
          </a:prstGeom>
          <a:gradFill rotWithShape="1">
            <a:gsLst>
              <a:gs pos="0">
                <a:srgbClr val="003B00"/>
              </a:gs>
              <a:gs pos="50000">
                <a:srgbClr val="008000"/>
              </a:gs>
              <a:gs pos="100000">
                <a:srgbClr val="003B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70" name="Rectangle 66"/>
          <p:cNvSpPr>
            <a:spLocks noChangeArrowheads="1"/>
          </p:cNvSpPr>
          <p:nvPr/>
        </p:nvSpPr>
        <p:spPr bwMode="auto">
          <a:xfrm>
            <a:off x="4164013" y="2684463"/>
            <a:ext cx="3789362" cy="3630612"/>
          </a:xfrm>
          <a:prstGeom prst="rect">
            <a:avLst/>
          </a:prstGeom>
          <a:solidFill>
            <a:srgbClr val="FF0000">
              <a:alpha val="4509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14288" y="1852613"/>
            <a:ext cx="912812" cy="2197100"/>
            <a:chOff x="9" y="1167"/>
            <a:chExt cx="575" cy="1384"/>
          </a:xfrm>
        </p:grpSpPr>
        <p:sp>
          <p:nvSpPr>
            <p:cNvPr id="379919" name="Text Box 15"/>
            <p:cNvSpPr txBox="1">
              <a:spLocks noChangeArrowheads="1"/>
            </p:cNvSpPr>
            <p:nvPr/>
          </p:nvSpPr>
          <p:spPr bwMode="auto">
            <a:xfrm>
              <a:off x="117" y="1167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312</a:t>
              </a:r>
            </a:p>
          </p:txBody>
        </p:sp>
        <p:sp>
          <p:nvSpPr>
            <p:cNvPr id="8238" name="Line 10"/>
            <p:cNvSpPr>
              <a:spLocks noChangeShapeType="1"/>
            </p:cNvSpPr>
            <p:nvPr/>
          </p:nvSpPr>
          <p:spPr bwMode="auto">
            <a:xfrm>
              <a:off x="293" y="1387"/>
              <a:ext cx="8" cy="41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39" name="Oval 68"/>
            <p:cNvSpPr>
              <a:spLocks noChangeArrowheads="1"/>
            </p:cNvSpPr>
            <p:nvPr/>
          </p:nvSpPr>
          <p:spPr bwMode="auto">
            <a:xfrm>
              <a:off x="9" y="1820"/>
              <a:ext cx="575" cy="731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2" name="Text Box 58"/>
            <p:cNvSpPr txBox="1">
              <a:spLocks noChangeArrowheads="1"/>
            </p:cNvSpPr>
            <p:nvPr/>
          </p:nvSpPr>
          <p:spPr bwMode="auto">
            <a:xfrm>
              <a:off x="21" y="1847"/>
              <a:ext cx="55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in Rome</a:t>
              </a:r>
            </a:p>
          </p:txBody>
        </p:sp>
      </p:grp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549275" y="1854200"/>
            <a:ext cx="912813" cy="3514725"/>
            <a:chOff x="346" y="1168"/>
            <a:chExt cx="575" cy="2214"/>
          </a:xfrm>
        </p:grpSpPr>
        <p:sp>
          <p:nvSpPr>
            <p:cNvPr id="8233" name="Line 8"/>
            <p:cNvSpPr>
              <a:spLocks noChangeShapeType="1"/>
            </p:cNvSpPr>
            <p:nvPr/>
          </p:nvSpPr>
          <p:spPr bwMode="auto">
            <a:xfrm>
              <a:off x="631" y="1388"/>
              <a:ext cx="0" cy="120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58" name="Text Box 54"/>
            <p:cNvSpPr txBox="1">
              <a:spLocks noChangeArrowheads="1"/>
            </p:cNvSpPr>
            <p:nvPr/>
          </p:nvSpPr>
          <p:spPr bwMode="auto">
            <a:xfrm>
              <a:off x="442" y="1168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313</a:t>
              </a:r>
            </a:p>
          </p:txBody>
        </p:sp>
        <p:sp>
          <p:nvSpPr>
            <p:cNvPr id="8235" name="Oval 73"/>
            <p:cNvSpPr>
              <a:spLocks noChangeArrowheads="1"/>
            </p:cNvSpPr>
            <p:nvPr/>
          </p:nvSpPr>
          <p:spPr bwMode="auto">
            <a:xfrm>
              <a:off x="346" y="2651"/>
              <a:ext cx="575" cy="731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3" name="Text Box 59"/>
            <p:cNvSpPr txBox="1">
              <a:spLocks noChangeArrowheads="1"/>
            </p:cNvSpPr>
            <p:nvPr/>
          </p:nvSpPr>
          <p:spPr bwMode="auto">
            <a:xfrm>
              <a:off x="360" y="2687"/>
              <a:ext cx="55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Edict of Milan</a:t>
              </a:r>
            </a:p>
          </p:txBody>
        </p:sp>
      </p:grpSp>
      <p:grpSp>
        <p:nvGrpSpPr>
          <p:cNvPr id="4" name="Group 93"/>
          <p:cNvGrpSpPr>
            <a:grpSpLocks/>
          </p:cNvGrpSpPr>
          <p:nvPr/>
        </p:nvGrpSpPr>
        <p:grpSpPr bwMode="auto">
          <a:xfrm>
            <a:off x="3363913" y="1854200"/>
            <a:ext cx="1554162" cy="4483100"/>
            <a:chOff x="2119" y="1168"/>
            <a:chExt cx="979" cy="2824"/>
          </a:xfrm>
        </p:grpSpPr>
        <p:sp>
          <p:nvSpPr>
            <p:cNvPr id="8227" name="Line 11"/>
            <p:cNvSpPr>
              <a:spLocks noChangeShapeType="1"/>
            </p:cNvSpPr>
            <p:nvPr/>
          </p:nvSpPr>
          <p:spPr bwMode="auto">
            <a:xfrm>
              <a:off x="2610" y="1381"/>
              <a:ext cx="0" cy="77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59" name="Text Box 55"/>
            <p:cNvSpPr txBox="1">
              <a:spLocks noChangeArrowheads="1"/>
            </p:cNvSpPr>
            <p:nvPr/>
          </p:nvSpPr>
          <p:spPr bwMode="auto">
            <a:xfrm>
              <a:off x="2422" y="1168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324</a:t>
              </a:r>
            </a:p>
          </p:txBody>
        </p:sp>
        <p:sp>
          <p:nvSpPr>
            <p:cNvPr id="8229" name="Line 63"/>
            <p:cNvSpPr>
              <a:spLocks noChangeShapeType="1"/>
            </p:cNvSpPr>
            <p:nvPr/>
          </p:nvSpPr>
          <p:spPr bwMode="auto">
            <a:xfrm>
              <a:off x="2611" y="2912"/>
              <a:ext cx="0" cy="10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5" name="Group 77"/>
            <p:cNvGrpSpPr>
              <a:grpSpLocks/>
            </p:cNvGrpSpPr>
            <p:nvPr/>
          </p:nvGrpSpPr>
          <p:grpSpPr bwMode="auto">
            <a:xfrm>
              <a:off x="2119" y="2202"/>
              <a:ext cx="979" cy="667"/>
              <a:chOff x="1381" y="2130"/>
              <a:chExt cx="979" cy="667"/>
            </a:xfrm>
          </p:grpSpPr>
          <p:sp>
            <p:nvSpPr>
              <p:cNvPr id="8231" name="Oval 76"/>
              <p:cNvSpPr>
                <a:spLocks noChangeArrowheads="1"/>
              </p:cNvSpPr>
              <p:nvPr/>
            </p:nvSpPr>
            <p:spPr bwMode="auto">
              <a:xfrm>
                <a:off x="1381" y="2130"/>
                <a:ext cx="979" cy="667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4" name="Text Box 60"/>
              <p:cNvSpPr txBox="1">
                <a:spLocks noChangeArrowheads="1"/>
              </p:cNvSpPr>
              <p:nvPr/>
            </p:nvSpPr>
            <p:spPr bwMode="auto">
              <a:xfrm>
                <a:off x="1484" y="2154"/>
                <a:ext cx="777" cy="6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sz="20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Ruler of whole Empire </a:t>
                </a:r>
              </a:p>
            </p:txBody>
          </p:sp>
        </p:grpSp>
      </p:grpSp>
      <p:grpSp>
        <p:nvGrpSpPr>
          <p:cNvPr id="6" name="Group 95"/>
          <p:cNvGrpSpPr>
            <a:grpSpLocks/>
          </p:cNvGrpSpPr>
          <p:nvPr/>
        </p:nvGrpSpPr>
        <p:grpSpPr bwMode="auto">
          <a:xfrm>
            <a:off x="7058025" y="1857375"/>
            <a:ext cx="1857375" cy="4462463"/>
            <a:chOff x="4446" y="1170"/>
            <a:chExt cx="1170" cy="2811"/>
          </a:xfrm>
        </p:grpSpPr>
        <p:grpSp>
          <p:nvGrpSpPr>
            <p:cNvPr id="7" name="Group 94"/>
            <p:cNvGrpSpPr>
              <a:grpSpLocks/>
            </p:cNvGrpSpPr>
            <p:nvPr/>
          </p:nvGrpSpPr>
          <p:grpSpPr bwMode="auto">
            <a:xfrm>
              <a:off x="4845" y="1170"/>
              <a:ext cx="366" cy="2811"/>
              <a:chOff x="4845" y="1170"/>
              <a:chExt cx="366" cy="2811"/>
            </a:xfrm>
          </p:grpSpPr>
          <p:sp>
            <p:nvSpPr>
              <p:cNvPr id="8224" name="Line 50"/>
              <p:cNvSpPr>
                <a:spLocks noChangeShapeType="1"/>
              </p:cNvSpPr>
              <p:nvPr/>
            </p:nvSpPr>
            <p:spPr bwMode="auto">
              <a:xfrm>
                <a:off x="5027" y="1394"/>
                <a:ext cx="0" cy="751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1" name="Text Box 57"/>
              <p:cNvSpPr txBox="1">
                <a:spLocks noChangeArrowheads="1"/>
              </p:cNvSpPr>
              <p:nvPr/>
            </p:nvSpPr>
            <p:spPr bwMode="auto">
              <a:xfrm>
                <a:off x="4845" y="1170"/>
                <a:ext cx="36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337</a:t>
                </a:r>
              </a:p>
            </p:txBody>
          </p:sp>
          <p:sp>
            <p:nvSpPr>
              <p:cNvPr id="8226" name="Line 65"/>
              <p:cNvSpPr>
                <a:spLocks noChangeShapeType="1"/>
              </p:cNvSpPr>
              <p:nvPr/>
            </p:nvSpPr>
            <p:spPr bwMode="auto">
              <a:xfrm>
                <a:off x="5027" y="2911"/>
                <a:ext cx="0" cy="107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grpSp>
          <p:nvGrpSpPr>
            <p:cNvPr id="8" name="Group 87"/>
            <p:cNvGrpSpPr>
              <a:grpSpLocks/>
            </p:cNvGrpSpPr>
            <p:nvPr/>
          </p:nvGrpSpPr>
          <p:grpSpPr bwMode="auto">
            <a:xfrm>
              <a:off x="4446" y="2201"/>
              <a:ext cx="1170" cy="667"/>
              <a:chOff x="4437" y="2084"/>
              <a:chExt cx="1170" cy="667"/>
            </a:xfrm>
          </p:grpSpPr>
          <p:sp>
            <p:nvSpPr>
              <p:cNvPr id="8222" name="Oval 85"/>
              <p:cNvSpPr>
                <a:spLocks noChangeArrowheads="1"/>
              </p:cNvSpPr>
              <p:nvPr/>
            </p:nvSpPr>
            <p:spPr bwMode="auto">
              <a:xfrm>
                <a:off x="4515" y="2084"/>
                <a:ext cx="979" cy="667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8" name="Text Box 64"/>
              <p:cNvSpPr txBox="1">
                <a:spLocks noChangeArrowheads="1"/>
              </p:cNvSpPr>
              <p:nvPr/>
            </p:nvSpPr>
            <p:spPr bwMode="auto">
              <a:xfrm>
                <a:off x="4437" y="2213"/>
                <a:ext cx="1170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sz="20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Constantine dies </a:t>
                </a:r>
              </a:p>
            </p:txBody>
          </p:sp>
        </p:grpSp>
      </p:grpSp>
      <p:sp>
        <p:nvSpPr>
          <p:cNvPr id="380001" name="WordArt 97"/>
          <p:cNvSpPr>
            <a:spLocks noChangeArrowheads="1" noChangeShapeType="1" noTextEdit="1"/>
          </p:cNvSpPr>
          <p:nvPr/>
        </p:nvSpPr>
        <p:spPr bwMode="auto">
          <a:xfrm>
            <a:off x="4884738" y="4818063"/>
            <a:ext cx="233521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Silence!</a:t>
            </a:r>
          </a:p>
        </p:txBody>
      </p:sp>
      <p:sp>
        <p:nvSpPr>
          <p:cNvPr id="380002" name="WordArt 98"/>
          <p:cNvSpPr>
            <a:spLocks noChangeArrowheads="1" noChangeShapeType="1" noTextEdit="1"/>
          </p:cNvSpPr>
          <p:nvPr/>
        </p:nvSpPr>
        <p:spPr bwMode="auto">
          <a:xfrm>
            <a:off x="5391150" y="5340350"/>
            <a:ext cx="1276350" cy="347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14yrs</a:t>
            </a:r>
          </a:p>
        </p:txBody>
      </p:sp>
      <p:sp>
        <p:nvSpPr>
          <p:cNvPr id="380003" name="AutoShape 99"/>
          <p:cNvSpPr>
            <a:spLocks noChangeArrowheads="1"/>
          </p:cNvSpPr>
          <p:nvPr/>
        </p:nvSpPr>
        <p:spPr bwMode="auto">
          <a:xfrm>
            <a:off x="4179888" y="5181600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04" name="AutoShape 100"/>
          <p:cNvSpPr>
            <a:spLocks noChangeArrowheads="1"/>
          </p:cNvSpPr>
          <p:nvPr/>
        </p:nvSpPr>
        <p:spPr bwMode="auto">
          <a:xfrm flipH="1">
            <a:off x="3595688" y="5183188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12" name="WordArt 108"/>
          <p:cNvSpPr>
            <a:spLocks noChangeArrowheads="1" noChangeShapeType="1" noTextEdit="1"/>
          </p:cNvSpPr>
          <p:nvPr/>
        </p:nvSpPr>
        <p:spPr bwMode="auto">
          <a:xfrm>
            <a:off x="2771775" y="1244600"/>
            <a:ext cx="314642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Constantine</a:t>
            </a:r>
          </a:p>
        </p:txBody>
      </p:sp>
      <p:grpSp>
        <p:nvGrpSpPr>
          <p:cNvPr id="9" name="Group 111"/>
          <p:cNvGrpSpPr>
            <a:grpSpLocks/>
          </p:cNvGrpSpPr>
          <p:nvPr/>
        </p:nvGrpSpPr>
        <p:grpSpPr bwMode="auto">
          <a:xfrm>
            <a:off x="8035925" y="4849813"/>
            <a:ext cx="1065213" cy="969962"/>
            <a:chOff x="5062" y="3055"/>
            <a:chExt cx="671" cy="611"/>
          </a:xfrm>
        </p:grpSpPr>
        <p:sp>
          <p:nvSpPr>
            <p:cNvPr id="8215" name="AutoShape 103"/>
            <p:cNvSpPr>
              <a:spLocks noChangeArrowheads="1"/>
            </p:cNvSpPr>
            <p:nvPr/>
          </p:nvSpPr>
          <p:spPr bwMode="auto">
            <a:xfrm>
              <a:off x="5062" y="3264"/>
              <a:ext cx="320" cy="164"/>
            </a:xfrm>
            <a:prstGeom prst="rightArrow">
              <a:avLst>
                <a:gd name="adj1" fmla="val 50000"/>
                <a:gd name="adj2" fmla="val 4878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80010" name="Text Box 106"/>
            <p:cNvSpPr txBox="1">
              <a:spLocks noChangeArrowheads="1"/>
            </p:cNvSpPr>
            <p:nvPr/>
          </p:nvSpPr>
          <p:spPr bwMode="auto">
            <a:xfrm>
              <a:off x="5184" y="3416"/>
              <a:ext cx="35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8:5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  <p:sp>
          <p:nvSpPr>
            <p:cNvPr id="8217" name="WordArt 110"/>
            <p:cNvSpPr>
              <a:spLocks noChangeArrowheads="1" noChangeShapeType="1" noTextEdit="1"/>
            </p:cNvSpPr>
            <p:nvPr/>
          </p:nvSpPr>
          <p:spPr bwMode="auto">
            <a:xfrm>
              <a:off x="5068" y="3055"/>
              <a:ext cx="665" cy="19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20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Franklin Gothic Demi"/>
                </a:rPr>
                <a:t>Chaos</a:t>
              </a:r>
            </a:p>
          </p:txBody>
        </p:sp>
      </p:grpSp>
      <p:sp>
        <p:nvSpPr>
          <p:cNvPr id="380016" name="AutoShape 112"/>
          <p:cNvSpPr>
            <a:spLocks noChangeArrowheads="1"/>
          </p:cNvSpPr>
          <p:nvPr/>
        </p:nvSpPr>
        <p:spPr bwMode="auto">
          <a:xfrm flipH="1">
            <a:off x="7424738" y="5180013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10" name="Group 79"/>
          <p:cNvGrpSpPr>
            <a:grpSpLocks/>
          </p:cNvGrpSpPr>
          <p:nvPr/>
        </p:nvGrpSpPr>
        <p:grpSpPr bwMode="auto">
          <a:xfrm>
            <a:off x="4954588" y="1855788"/>
            <a:ext cx="2001837" cy="1473200"/>
            <a:chOff x="3121" y="1169"/>
            <a:chExt cx="1261" cy="928"/>
          </a:xfrm>
        </p:grpSpPr>
        <p:sp>
          <p:nvSpPr>
            <p:cNvPr id="8212" name="Line 51"/>
            <p:cNvSpPr>
              <a:spLocks noChangeShapeType="1"/>
            </p:cNvSpPr>
            <p:nvPr/>
          </p:nvSpPr>
          <p:spPr bwMode="auto">
            <a:xfrm>
              <a:off x="3713" y="1394"/>
              <a:ext cx="0" cy="42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0" name="Text Box 56"/>
            <p:cNvSpPr txBox="1">
              <a:spLocks noChangeArrowheads="1"/>
            </p:cNvSpPr>
            <p:nvPr/>
          </p:nvSpPr>
          <p:spPr bwMode="auto">
            <a:xfrm>
              <a:off x="3530" y="1169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330</a:t>
              </a:r>
            </a:p>
          </p:txBody>
        </p:sp>
        <p:sp>
          <p:nvSpPr>
            <p:cNvPr id="379966" name="Text Box 62"/>
            <p:cNvSpPr txBox="1">
              <a:spLocks noChangeArrowheads="1"/>
            </p:cNvSpPr>
            <p:nvPr/>
          </p:nvSpPr>
          <p:spPr bwMode="auto">
            <a:xfrm>
              <a:off x="3121" y="1847"/>
              <a:ext cx="126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Constantinople </a:t>
              </a:r>
            </a:p>
          </p:txBody>
        </p:sp>
      </p:grpSp>
      <p:sp>
        <p:nvSpPr>
          <p:cNvPr id="49" name="Rectangl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51" name="Picture 2" descr="6th Seal"/>
          <p:cNvPicPr>
            <a:picLocks noChangeAspect="1" noChangeArrowheads="1"/>
          </p:cNvPicPr>
          <p:nvPr/>
        </p:nvPicPr>
        <p:blipFill>
          <a:blip r:embed="rId4" cstate="print"/>
          <a:srcRect l="-6062" t="22835" r="72105"/>
          <a:stretch>
            <a:fillRect/>
          </a:stretch>
        </p:blipFill>
        <p:spPr bwMode="auto">
          <a:xfrm>
            <a:off x="740976" y="2459400"/>
            <a:ext cx="2885090" cy="468415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11" name="Group 92"/>
          <p:cNvGrpSpPr>
            <a:grpSpLocks/>
          </p:cNvGrpSpPr>
          <p:nvPr/>
        </p:nvGrpSpPr>
        <p:grpSpPr bwMode="auto">
          <a:xfrm>
            <a:off x="1016000" y="2411413"/>
            <a:ext cx="3105150" cy="692150"/>
            <a:chOff x="640" y="1519"/>
            <a:chExt cx="1956" cy="436"/>
          </a:xfrm>
        </p:grpSpPr>
        <p:sp>
          <p:nvSpPr>
            <p:cNvPr id="8218" name="AutoShape 90"/>
            <p:cNvSpPr>
              <a:spLocks noChangeArrowheads="1"/>
            </p:cNvSpPr>
            <p:nvPr/>
          </p:nvSpPr>
          <p:spPr bwMode="auto">
            <a:xfrm>
              <a:off x="640" y="1519"/>
              <a:ext cx="1956" cy="156"/>
            </a:xfrm>
            <a:prstGeom prst="leftRightArrow">
              <a:avLst>
                <a:gd name="adj1" fmla="val 50000"/>
                <a:gd name="adj2" fmla="val 250769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95" name="Text Box 91"/>
            <p:cNvSpPr txBox="1">
              <a:spLocks noChangeArrowheads="1"/>
            </p:cNvSpPr>
            <p:nvPr/>
          </p:nvSpPr>
          <p:spPr bwMode="auto">
            <a:xfrm>
              <a:off x="1171" y="1705"/>
              <a:ext cx="88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Rev.12:12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</p:grpSp>
      <p:sp>
        <p:nvSpPr>
          <p:cNvPr id="380005" name="WordArt 101"/>
          <p:cNvSpPr>
            <a:spLocks noChangeArrowheads="1" noChangeShapeType="1" noTextEdit="1"/>
          </p:cNvSpPr>
          <p:nvPr/>
        </p:nvSpPr>
        <p:spPr bwMode="auto">
          <a:xfrm>
            <a:off x="2859088" y="4821238"/>
            <a:ext cx="1055687" cy="303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Chaos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0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7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70" grpId="0" animBg="1"/>
      <p:bldP spid="380001" grpId="0" animBg="1"/>
      <p:bldP spid="380002" grpId="0" animBg="1"/>
      <p:bldP spid="380003" grpId="0" animBg="1"/>
      <p:bldP spid="380004" grpId="0" animBg="1"/>
      <p:bldP spid="380016" grpId="0" animBg="1"/>
      <p:bldP spid="38000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9941" y="534272"/>
            <a:ext cx="8302625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1/3 day </a:t>
            </a:r>
            <a:r>
              <a:rPr lang="en-US" sz="1600" kern="0" dirty="0" smtClean="0">
                <a:solidFill>
                  <a:srgbClr val="000000"/>
                </a:solidFill>
                <a:latin typeface="Tahoma"/>
                <a:cs typeface="Arial"/>
              </a:rPr>
              <a:t>&amp; 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1/3 night</a:t>
            </a:r>
            <a:r>
              <a:rPr lang="en-US" sz="2000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2D2D8A">
                    <a:lumMod val="75000"/>
                  </a:srgbClr>
                </a:solidFill>
                <a:latin typeface="Tahoma"/>
                <a:cs typeface="Arial"/>
              </a:rPr>
              <a:t>240yrs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  <a:endParaRPr lang="en-US" sz="2800" b="1" i="1" dirty="0">
              <a:solidFill>
                <a:srgbClr val="2D2D8A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05350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C00000"/>
                </a:solidFill>
              </a:rPr>
              <a:t>Double conversions</a:t>
            </a:r>
            <a:endParaRPr lang="en-AU" sz="2400" b="1" dirty="0">
              <a:solidFill>
                <a:srgbClr val="C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0406" y="909021"/>
            <a:ext cx="7704000" cy="396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709454" y="740975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4th Trump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33375" y="2530475"/>
            <a:ext cx="8286750" cy="169862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9704" name="Rectangle 19"/>
          <p:cNvSpPr>
            <a:spLocks noChangeArrowheads="1"/>
          </p:cNvSpPr>
          <p:nvPr/>
        </p:nvSpPr>
        <p:spPr bwMode="auto">
          <a:xfrm>
            <a:off x="5326063" y="3267075"/>
            <a:ext cx="682625" cy="2032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9705" name="Rectangle 20"/>
          <p:cNvSpPr>
            <a:spLocks noChangeArrowheads="1"/>
          </p:cNvSpPr>
          <p:nvPr/>
        </p:nvSpPr>
        <p:spPr bwMode="auto">
          <a:xfrm>
            <a:off x="200523" y="2468563"/>
            <a:ext cx="8712000" cy="18000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43029" name="Text Box 21"/>
          <p:cNvSpPr txBox="1">
            <a:spLocks noChangeArrowheads="1"/>
          </p:cNvSpPr>
          <p:nvPr/>
        </p:nvSpPr>
        <p:spPr bwMode="auto">
          <a:xfrm>
            <a:off x="547688" y="2132012"/>
            <a:ext cx="8432800" cy="15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FF"/>
                </a:solidFill>
                <a:latin typeface="Cooper Black" pitchFamily="18" charset="0"/>
              </a:rPr>
              <a:t>‘And the fourth angel sounded, and the </a:t>
            </a:r>
            <a:r>
              <a:rPr lang="en-US" sz="2400" dirty="0">
                <a:solidFill>
                  <a:srgbClr val="00FF00"/>
                </a:solidFill>
                <a:latin typeface="Cooper Black" pitchFamily="18" charset="0"/>
              </a:rPr>
              <a:t>third part</a:t>
            </a:r>
            <a:r>
              <a:rPr lang="en-US" sz="2400" dirty="0">
                <a:solidFill>
                  <a:srgbClr val="FFFFFF"/>
                </a:solidFill>
                <a:latin typeface="Cooper Black" pitchFamily="18" charset="0"/>
              </a:rPr>
              <a:t> of the  sun was smitten, and the </a:t>
            </a:r>
            <a:r>
              <a:rPr lang="en-US" sz="2400" dirty="0">
                <a:solidFill>
                  <a:srgbClr val="00FF00"/>
                </a:solidFill>
                <a:latin typeface="Cooper Black" pitchFamily="18" charset="0"/>
              </a:rPr>
              <a:t>third part</a:t>
            </a:r>
            <a:r>
              <a:rPr lang="en-US" sz="2400" dirty="0">
                <a:solidFill>
                  <a:srgbClr val="FFFFFF"/>
                </a:solidFill>
                <a:latin typeface="Cooper Black" pitchFamily="18" charset="0"/>
              </a:rPr>
              <a:t> of the moon, and the </a:t>
            </a:r>
            <a:r>
              <a:rPr lang="en-US" sz="2400" dirty="0">
                <a:solidFill>
                  <a:srgbClr val="00FF00"/>
                </a:solidFill>
                <a:latin typeface="Cooper Black" pitchFamily="18" charset="0"/>
              </a:rPr>
              <a:t>third part</a:t>
            </a:r>
            <a:r>
              <a:rPr lang="en-US" sz="2400" dirty="0">
                <a:solidFill>
                  <a:srgbClr val="FFFFFF"/>
                </a:solidFill>
                <a:latin typeface="Cooper Black" pitchFamily="18" charset="0"/>
              </a:rPr>
              <a:t> of the stars; so as the </a:t>
            </a:r>
            <a:r>
              <a:rPr lang="en-US" sz="2400" dirty="0">
                <a:solidFill>
                  <a:srgbClr val="00FF00"/>
                </a:solidFill>
                <a:latin typeface="Cooper Black" pitchFamily="18" charset="0"/>
              </a:rPr>
              <a:t>third part</a:t>
            </a:r>
            <a:r>
              <a:rPr lang="en-US" sz="2400" dirty="0">
                <a:solidFill>
                  <a:srgbClr val="FFFFFF"/>
                </a:solidFill>
                <a:latin typeface="Cooper Black" pitchFamily="18" charset="0"/>
              </a:rPr>
              <a:t> of them was darkened, 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dirty="0">
                <a:solidFill>
                  <a:srgbClr val="FFFFFF"/>
                </a:solidFill>
                <a:latin typeface="Cooper Black" pitchFamily="18" charset="0"/>
              </a:rPr>
              <a:t>						</a:t>
            </a:r>
            <a:endParaRPr lang="en-US" sz="2000" b="1" i="1" dirty="0">
              <a:solidFill>
                <a:srgbClr val="FFFF00"/>
              </a:solidFill>
            </a:endParaRP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577850" y="3236913"/>
            <a:ext cx="84328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>
                <a:solidFill>
                  <a:srgbClr val="FF0000"/>
                </a:solidFill>
                <a:latin typeface="Cooper Black" pitchFamily="18" charset="0"/>
              </a:rPr>
              <a:t>                                           </a:t>
            </a:r>
            <a:r>
              <a:rPr lang="en-US" sz="2400" dirty="0">
                <a:solidFill>
                  <a:srgbClr val="FF3737"/>
                </a:solidFill>
                <a:latin typeface="Cooper Black" pitchFamily="18" charset="0"/>
              </a:rPr>
              <a:t>and the day shone not for a </a:t>
            </a:r>
            <a:r>
              <a:rPr lang="en-US" sz="2400" dirty="0">
                <a:solidFill>
                  <a:srgbClr val="FFFF00"/>
                </a:solidFill>
                <a:latin typeface="Cooper Black" pitchFamily="18" charset="0"/>
              </a:rPr>
              <a:t>third part </a:t>
            </a:r>
            <a:r>
              <a:rPr lang="en-US" sz="2400" dirty="0">
                <a:solidFill>
                  <a:srgbClr val="FF3737"/>
                </a:solidFill>
                <a:latin typeface="Cooper Black" pitchFamily="18" charset="0"/>
              </a:rPr>
              <a:t>of it, and the </a:t>
            </a:r>
            <a:r>
              <a:rPr lang="en-US" sz="2400" dirty="0">
                <a:solidFill>
                  <a:srgbClr val="FFFF00"/>
                </a:solidFill>
                <a:latin typeface="Cooper Black" pitchFamily="18" charset="0"/>
              </a:rPr>
              <a:t>night likewise.’ </a:t>
            </a:r>
            <a:r>
              <a:rPr lang="en-US" sz="2000" dirty="0">
                <a:solidFill>
                  <a:srgbClr val="FFFFFF"/>
                </a:solidFill>
                <a:latin typeface="Cooper Black" pitchFamily="18" charset="0"/>
              </a:rPr>
              <a:t>						                                                        </a:t>
            </a:r>
            <a:r>
              <a:rPr lang="en-US" sz="2000" b="1" i="1" dirty="0">
                <a:solidFill>
                  <a:srgbClr val="FFFF00"/>
                </a:solidFill>
              </a:rPr>
              <a:t>Revelation 8:12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930" y="623762"/>
            <a:ext cx="2412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1/3 of day =4hrs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3867" y="1114150"/>
            <a:ext cx="2592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1/3 of night =4hrs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25477" y="205501"/>
            <a:ext cx="3780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400" dirty="0">
                <a:solidFill>
                  <a:srgbClr val="00FF00"/>
                </a:solidFill>
                <a:latin typeface="Comic Sans MS" pitchFamily="66" charset="0"/>
              </a:rPr>
              <a:t>1hour =1month or 30days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46304" y="623762"/>
            <a:ext cx="3780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4 X 30 =120days  or 120yrs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38836" y="1114152"/>
            <a:ext cx="3816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4 X 30 =120days  or 120yrs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20333" y="1578534"/>
            <a:ext cx="3276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240yrs  of total eclipse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69456" y="2013390"/>
            <a:ext cx="2556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00FF00"/>
                </a:solidFill>
                <a:latin typeface="Comic Sans MS" pitchFamily="66" charset="0"/>
              </a:rPr>
              <a:t>560 AD -  800 AD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63347" y="2438998"/>
            <a:ext cx="30398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dirty="0">
                <a:solidFill>
                  <a:srgbClr val="FFFFFF"/>
                </a:solidFill>
                <a:latin typeface="Comic Sans MS" pitchFamily="66" charset="0"/>
              </a:rPr>
              <a:t>“Charlemagne – The restorer of the empire”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1400" dirty="0">
                <a:solidFill>
                  <a:srgbClr val="FFFFFF"/>
                </a:solidFill>
                <a:latin typeface="Comic Sans MS" pitchFamily="66" charset="0"/>
              </a:rPr>
              <a:t>Gibbon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4717" y="2357110"/>
            <a:ext cx="3626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dirty="0">
                <a:solidFill>
                  <a:srgbClr val="FFFFFF"/>
                </a:solidFill>
                <a:latin typeface="Comic Sans MS" pitchFamily="66" charset="0"/>
              </a:rPr>
              <a:t>Justinian's  ‘Pragmatic Sanction’ – Rome degraded to second rate city. – Italy becomes province of Byzantium Empire.</a:t>
            </a:r>
            <a:endParaRPr lang="en-AU" sz="1400" dirty="0">
              <a:solidFill>
                <a:srgbClr val="FFFF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9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0764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04899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  <a:endParaRPr lang="en-US" sz="2800" b="1" i="1" dirty="0">
              <a:solidFill>
                <a:srgbClr val="2D2D8A"/>
              </a:solidFill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19816" y="882869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26074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C00000"/>
                </a:solidFill>
              </a:rPr>
              <a:t>Double conversions</a:t>
            </a:r>
            <a:endParaRPr lang="en-AU" sz="2400" b="1" dirty="0">
              <a:solidFill>
                <a:srgbClr val="C00000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20406" y="2882364"/>
            <a:ext cx="7704000" cy="396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9084" y="1056314"/>
            <a:ext cx="83557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b="1" kern="0" dirty="0" smtClean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</a:t>
            </a:r>
            <a:r>
              <a:rPr lang="en-US" kern="0" dirty="0" smtClean="0">
                <a:solidFill>
                  <a:srgbClr val="000000"/>
                </a:solidFill>
                <a:latin typeface="Tahoma"/>
                <a:cs typeface="Arial"/>
              </a:rPr>
              <a:t>1/3 day </a:t>
            </a:r>
            <a:r>
              <a:rPr lang="en-US" sz="1400" kern="0" dirty="0" smtClean="0">
                <a:solidFill>
                  <a:srgbClr val="000000"/>
                </a:solidFill>
                <a:latin typeface="Tahoma"/>
                <a:cs typeface="Arial"/>
              </a:rPr>
              <a:t>&amp; </a:t>
            </a:r>
            <a:r>
              <a:rPr lang="en-US" kern="0" dirty="0" smtClean="0">
                <a:solidFill>
                  <a:srgbClr val="000000"/>
                </a:solidFill>
                <a:latin typeface="Tahoma"/>
                <a:cs typeface="Arial"/>
              </a:rPr>
              <a:t>1/3 night</a:t>
            </a:r>
            <a:r>
              <a:rPr lang="en-US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	</a:t>
            </a:r>
            <a:r>
              <a:rPr lang="en-US" b="1" kern="0" dirty="0" smtClean="0">
                <a:solidFill>
                  <a:srgbClr val="2D2D8A">
                    <a:lumMod val="75000"/>
                  </a:srgbClr>
                </a:solidFill>
                <a:latin typeface="Tahoma"/>
                <a:cs typeface="Arial"/>
              </a:rPr>
              <a:t>240yrs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814556" y="1224461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51" name="Picture 50" descr="Rev. 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0700" y="94597"/>
            <a:ext cx="5200650" cy="665304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" name="Rectangle 42"/>
          <p:cNvSpPr>
            <a:spLocks noChangeArrowheads="1"/>
          </p:cNvSpPr>
          <p:nvPr/>
        </p:nvSpPr>
        <p:spPr bwMode="auto">
          <a:xfrm>
            <a:off x="2941946" y="6264321"/>
            <a:ext cx="1095375" cy="125423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6" name="Rectangle 43"/>
          <p:cNvSpPr>
            <a:spLocks noChangeArrowheads="1"/>
          </p:cNvSpPr>
          <p:nvPr/>
        </p:nvSpPr>
        <p:spPr bwMode="auto">
          <a:xfrm>
            <a:off x="1789421" y="6366572"/>
            <a:ext cx="419100" cy="114300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7" name="Rectangle 44"/>
          <p:cNvSpPr>
            <a:spLocks noChangeArrowheads="1"/>
          </p:cNvSpPr>
          <p:nvPr/>
        </p:nvSpPr>
        <p:spPr bwMode="auto">
          <a:xfrm>
            <a:off x="2818121" y="6384137"/>
            <a:ext cx="1219200" cy="109183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8" name="Text Box 46"/>
          <p:cNvSpPr txBox="1">
            <a:spLocks noChangeArrowheads="1"/>
          </p:cNvSpPr>
          <p:nvPr/>
        </p:nvSpPr>
        <p:spPr bwMode="auto">
          <a:xfrm>
            <a:off x="321405" y="5858750"/>
            <a:ext cx="1366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Speak out!</a:t>
            </a:r>
          </a:p>
        </p:txBody>
      </p:sp>
      <p:sp>
        <p:nvSpPr>
          <p:cNvPr id="74" name="Rectangle 34"/>
          <p:cNvSpPr>
            <a:spLocks noChangeArrowheads="1"/>
          </p:cNvSpPr>
          <p:nvPr/>
        </p:nvSpPr>
        <p:spPr bwMode="auto">
          <a:xfrm>
            <a:off x="1655379" y="283780"/>
            <a:ext cx="2392459" cy="3600000"/>
          </a:xfrm>
          <a:prstGeom prst="rect">
            <a:avLst/>
          </a:prstGeom>
          <a:solidFill>
            <a:schemeClr val="tx1">
              <a:alpha val="98824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5" name="Rectangle 45"/>
          <p:cNvSpPr>
            <a:spLocks noChangeArrowheads="1"/>
          </p:cNvSpPr>
          <p:nvPr/>
        </p:nvSpPr>
        <p:spPr bwMode="auto">
          <a:xfrm>
            <a:off x="5441300" y="4303451"/>
            <a:ext cx="1543050" cy="114300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7058338" y="347023"/>
            <a:ext cx="985837" cy="623888"/>
            <a:chOff x="4425" y="210"/>
            <a:chExt cx="621" cy="393"/>
          </a:xfrm>
        </p:grpSpPr>
        <p:sp>
          <p:nvSpPr>
            <p:cNvPr id="77" name="Text Box 47"/>
            <p:cNvSpPr txBox="1">
              <a:spLocks noChangeArrowheads="1"/>
            </p:cNvSpPr>
            <p:nvPr/>
          </p:nvSpPr>
          <p:spPr bwMode="auto">
            <a:xfrm>
              <a:off x="4460" y="262"/>
              <a:ext cx="5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>
                  <a:solidFill>
                    <a:srgbClr val="0033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Fight!</a:t>
              </a:r>
            </a:p>
          </p:txBody>
        </p:sp>
        <p:sp>
          <p:nvSpPr>
            <p:cNvPr id="78" name="AutoShape 52"/>
            <p:cNvSpPr>
              <a:spLocks/>
            </p:cNvSpPr>
            <p:nvPr/>
          </p:nvSpPr>
          <p:spPr bwMode="auto">
            <a:xfrm>
              <a:off x="4425" y="210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7059925" y="1051874"/>
            <a:ext cx="1420813" cy="677863"/>
            <a:chOff x="4426" y="654"/>
            <a:chExt cx="895" cy="427"/>
          </a:xfrm>
        </p:grpSpPr>
        <p:sp>
          <p:nvSpPr>
            <p:cNvPr id="80" name="Text Box 48"/>
            <p:cNvSpPr txBox="1">
              <a:spLocks noChangeArrowheads="1"/>
            </p:cNvSpPr>
            <p:nvPr/>
          </p:nvSpPr>
          <p:spPr bwMode="auto">
            <a:xfrm>
              <a:off x="4460" y="654"/>
              <a:ext cx="86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33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Take away peace!</a:t>
              </a:r>
            </a:p>
          </p:txBody>
        </p:sp>
        <p:sp>
          <p:nvSpPr>
            <p:cNvPr id="81" name="AutoShape 53"/>
            <p:cNvSpPr>
              <a:spLocks/>
            </p:cNvSpPr>
            <p:nvPr/>
          </p:nvSpPr>
          <p:spPr bwMode="auto">
            <a:xfrm>
              <a:off x="4426" y="688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7059925" y="1911862"/>
            <a:ext cx="868363" cy="623888"/>
            <a:chOff x="4426" y="1156"/>
            <a:chExt cx="547" cy="393"/>
          </a:xfrm>
        </p:grpSpPr>
        <p:sp>
          <p:nvSpPr>
            <p:cNvPr id="83" name="Text Box 49"/>
            <p:cNvSpPr txBox="1">
              <a:spLocks noChangeArrowheads="1"/>
            </p:cNvSpPr>
            <p:nvPr/>
          </p:nvSpPr>
          <p:spPr bwMode="auto">
            <a:xfrm>
              <a:off x="4460" y="1215"/>
              <a:ext cx="51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33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Killed!</a:t>
              </a:r>
            </a:p>
          </p:txBody>
        </p:sp>
        <p:sp>
          <p:nvSpPr>
            <p:cNvPr id="84" name="AutoShape 54"/>
            <p:cNvSpPr>
              <a:spLocks/>
            </p:cNvSpPr>
            <p:nvPr/>
          </p:nvSpPr>
          <p:spPr bwMode="auto">
            <a:xfrm>
              <a:off x="4426" y="1156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91" name="Picture 72" descr="Rev%20Scroll"/>
          <p:cNvPicPr>
            <a:picLocks noChangeAspect="1" noChangeArrowheads="1"/>
          </p:cNvPicPr>
          <p:nvPr/>
        </p:nvPicPr>
        <p:blipFill>
          <a:blip r:embed="rId4" cstate="print"/>
          <a:srcRect l="57422" t="12094" r="37923" b="15341"/>
          <a:stretch>
            <a:fillRect/>
          </a:stretch>
        </p:blipFill>
        <p:spPr bwMode="auto">
          <a:xfrm>
            <a:off x="7888927" y="3733161"/>
            <a:ext cx="1117600" cy="29686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5" name="Line 73"/>
          <p:cNvSpPr>
            <a:spLocks noChangeShapeType="1"/>
          </p:cNvSpPr>
          <p:nvPr/>
        </p:nvSpPr>
        <p:spPr bwMode="auto">
          <a:xfrm flipV="1">
            <a:off x="7163440" y="5541323"/>
            <a:ext cx="833437" cy="8842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6" name="AutoShape 75"/>
          <p:cNvSpPr>
            <a:spLocks/>
          </p:cNvSpPr>
          <p:nvPr/>
        </p:nvSpPr>
        <p:spPr bwMode="auto">
          <a:xfrm>
            <a:off x="7028171" y="6075054"/>
            <a:ext cx="88900" cy="669925"/>
          </a:xfrm>
          <a:prstGeom prst="rightBrace">
            <a:avLst>
              <a:gd name="adj1" fmla="val 62798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1815153" y="341195"/>
            <a:ext cx="2224586" cy="348017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03" name="Rectangle 42"/>
          <p:cNvSpPr>
            <a:spLocks noChangeArrowheads="1"/>
          </p:cNvSpPr>
          <p:nvPr/>
        </p:nvSpPr>
        <p:spPr bwMode="auto">
          <a:xfrm>
            <a:off x="1977927" y="5791408"/>
            <a:ext cx="1360696" cy="122302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4" name="Rectangle 42"/>
          <p:cNvSpPr>
            <a:spLocks noChangeArrowheads="1"/>
          </p:cNvSpPr>
          <p:nvPr/>
        </p:nvSpPr>
        <p:spPr bwMode="auto">
          <a:xfrm>
            <a:off x="2924355" y="5917930"/>
            <a:ext cx="1110105" cy="111935"/>
          </a:xfrm>
          <a:prstGeom prst="rect">
            <a:avLst/>
          </a:prstGeom>
          <a:solidFill>
            <a:srgbClr val="FFC000">
              <a:alpha val="29804"/>
            </a:srgbClr>
          </a:solidFill>
          <a:ln w="19050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5" name="Rectangle 42"/>
          <p:cNvSpPr>
            <a:spLocks noChangeArrowheads="1"/>
          </p:cNvSpPr>
          <p:nvPr/>
        </p:nvSpPr>
        <p:spPr bwMode="auto">
          <a:xfrm>
            <a:off x="1808671" y="6027197"/>
            <a:ext cx="2228491" cy="114810"/>
          </a:xfrm>
          <a:prstGeom prst="rect">
            <a:avLst/>
          </a:prstGeom>
          <a:solidFill>
            <a:srgbClr val="FFC000">
              <a:alpha val="29804"/>
            </a:srgbClr>
          </a:solidFill>
          <a:ln w="19050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8" name="Group 74"/>
          <p:cNvGrpSpPr>
            <a:grpSpLocks/>
          </p:cNvGrpSpPr>
          <p:nvPr/>
        </p:nvGrpSpPr>
        <p:grpSpPr bwMode="auto">
          <a:xfrm>
            <a:off x="7040875" y="4541198"/>
            <a:ext cx="985838" cy="915988"/>
            <a:chOff x="4414" y="2852"/>
            <a:chExt cx="621" cy="577"/>
          </a:xfrm>
        </p:grpSpPr>
        <p:sp>
          <p:nvSpPr>
            <p:cNvPr id="94" name="AutoShape 55"/>
            <p:cNvSpPr>
              <a:spLocks/>
            </p:cNvSpPr>
            <p:nvPr/>
          </p:nvSpPr>
          <p:spPr bwMode="auto">
            <a:xfrm>
              <a:off x="4427" y="2924"/>
              <a:ext cx="40" cy="393"/>
            </a:xfrm>
            <a:prstGeom prst="rightBrace">
              <a:avLst>
                <a:gd name="adj1" fmla="val 81875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Text Box 50"/>
            <p:cNvSpPr txBox="1">
              <a:spLocks noChangeArrowheads="1"/>
            </p:cNvSpPr>
            <p:nvPr/>
          </p:nvSpPr>
          <p:spPr bwMode="auto">
            <a:xfrm>
              <a:off x="4414" y="2852"/>
              <a:ext cx="621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33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Come back to life!</a:t>
              </a: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8875991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100" dirty="0" smtClean="0">
                <a:solidFill>
                  <a:srgbClr val="000000"/>
                </a:solidFill>
              </a:rPr>
              <a:t>4</a:t>
            </a:r>
            <a:endParaRPr lang="en-AU" sz="1100" dirty="0">
              <a:solidFill>
                <a:srgbClr val="00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094478" y="1608084"/>
            <a:ext cx="136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1600" b="1" dirty="0" smtClean="0">
                <a:solidFill>
                  <a:srgbClr val="FF0000"/>
                </a:solidFill>
              </a:rPr>
              <a:t>Psa. 72:6-7</a:t>
            </a:r>
            <a:endParaRPr lang="en-AU" sz="1600" b="1" dirty="0">
              <a:solidFill>
                <a:srgbClr val="FF0000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53" name="Picture 4" descr="Rev11-12 copy"/>
          <p:cNvPicPr>
            <a:picLocks noChangeAspect="1" noChangeArrowheads="1"/>
          </p:cNvPicPr>
          <p:nvPr/>
        </p:nvPicPr>
        <p:blipFill>
          <a:blip r:embed="rId5" cstate="print"/>
          <a:srcRect t="-4657" r="5012" b="-3392"/>
          <a:stretch>
            <a:fillRect/>
          </a:stretch>
        </p:blipFill>
        <p:spPr bwMode="auto">
          <a:xfrm>
            <a:off x="0" y="0"/>
            <a:ext cx="4650828" cy="378372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/>
      <p:bldP spid="75" grpId="0" animBg="1"/>
      <p:bldP spid="103" grpId="0" animBg="1"/>
      <p:bldP spid="104" grpId="0" animBg="1"/>
      <p:bldP spid="105" grpId="0" animBg="1"/>
      <p:bldP spid="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Picture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-292335"/>
            <a:ext cx="3905662" cy="292924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1" name="TextBox 20"/>
          <p:cNvSpPr txBox="1"/>
          <p:nvPr/>
        </p:nvSpPr>
        <p:spPr>
          <a:xfrm>
            <a:off x="901860" y="2166001"/>
            <a:ext cx="824214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A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Key to unlocking time periods.</a:t>
            </a:r>
          </a:p>
          <a:p>
            <a:pPr lvl="2">
              <a:buFont typeface="Arial" pitchFamily="34" charset="0"/>
              <a:buChar char="•"/>
            </a:pPr>
            <a:endParaRPr lang="en-AU" sz="9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803275" lvl="2" indent="111125">
              <a:buFont typeface="Arial" pitchFamily="34" charset="0"/>
              <a:buChar char="•"/>
            </a:pPr>
            <a:r>
              <a:rPr lang="en-A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Single conversion – Double conversion – No conversion?</a:t>
            </a:r>
          </a:p>
          <a:p>
            <a:pPr lvl="3">
              <a:buFont typeface="Arial" pitchFamily="34" charset="0"/>
              <a:buChar char="•"/>
            </a:pPr>
            <a:endParaRPr lang="en-AU" sz="9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3">
              <a:buFont typeface="Arial" pitchFamily="34" charset="0"/>
              <a:buChar char="•"/>
            </a:pPr>
            <a:r>
              <a:rPr lang="en-A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Decorum of the symbol.</a:t>
            </a:r>
          </a:p>
          <a:p>
            <a:pPr lvl="3">
              <a:buFont typeface="Arial" pitchFamily="34" charset="0"/>
              <a:buChar char="•"/>
            </a:pPr>
            <a:r>
              <a:rPr lang="en-A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Context.</a:t>
            </a:r>
          </a:p>
          <a:p>
            <a:pPr lvl="3">
              <a:buFont typeface="Arial" pitchFamily="34" charset="0"/>
              <a:buChar char="•"/>
            </a:pPr>
            <a:r>
              <a:rPr lang="en-A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Consistent with indisputable known's.</a:t>
            </a:r>
          </a:p>
          <a:p>
            <a:pPr lvl="2">
              <a:buFont typeface="Arial" pitchFamily="34" charset="0"/>
              <a:buChar char="•"/>
            </a:pPr>
            <a:endParaRPr lang="en-A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</a:pPr>
            <a:endParaRPr lang="en-A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15616" y="647589"/>
            <a:ext cx="3816424" cy="10532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48367" y="116632"/>
            <a:ext cx="576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 smtClean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  <a:endParaRPr lang="en-US" sz="3600" b="1" i="1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5619750"/>
            <a:ext cx="9144000" cy="123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628650" y="4062242"/>
            <a:ext cx="4191000" cy="277403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9" name="Picture 4" descr="Rev11-12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7606" y="4046294"/>
            <a:ext cx="4471494" cy="290695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Rectangle 1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2"/>
          <p:cNvSpPr>
            <a:spLocks noChangeArrowheads="1"/>
          </p:cNvSpPr>
          <p:nvPr/>
        </p:nvSpPr>
        <p:spPr bwMode="auto">
          <a:xfrm>
            <a:off x="-31532" y="-15766"/>
            <a:ext cx="9201150" cy="691515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4C000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150" name="Rectangle 3"/>
          <p:cNvSpPr txBox="1">
            <a:spLocks noChangeArrowheads="1"/>
          </p:cNvSpPr>
          <p:nvPr/>
        </p:nvSpPr>
        <p:spPr bwMode="auto">
          <a:xfrm>
            <a:off x="250825" y="0"/>
            <a:ext cx="8642350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3600" i="1" kern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The 2 Witnesses</a:t>
            </a:r>
            <a:r>
              <a:rPr lang="en-AU" sz="3600" kern="0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 </a:t>
            </a:r>
            <a:br>
              <a:rPr lang="en-AU" sz="3600" kern="0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</a:br>
            <a:r>
              <a:rPr lang="en-AU" sz="24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Rev.11</a:t>
            </a:r>
            <a:br>
              <a:rPr lang="en-AU" sz="24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</a:br>
            <a:r>
              <a:rPr lang="en-AU" sz="2000" kern="0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Secular/Religious (Anti-Papal)</a:t>
            </a:r>
          </a:p>
        </p:txBody>
      </p:sp>
      <p:sp>
        <p:nvSpPr>
          <p:cNvPr id="151" name="Line 4"/>
          <p:cNvSpPr>
            <a:spLocks noChangeShapeType="1"/>
          </p:cNvSpPr>
          <p:nvPr/>
        </p:nvSpPr>
        <p:spPr bwMode="auto">
          <a:xfrm>
            <a:off x="611188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152" name="Line 5"/>
          <p:cNvSpPr>
            <a:spLocks noChangeShapeType="1"/>
          </p:cNvSpPr>
          <p:nvPr/>
        </p:nvSpPr>
        <p:spPr bwMode="auto">
          <a:xfrm>
            <a:off x="611188" y="2374900"/>
            <a:ext cx="7561262" cy="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153" name="Line 6"/>
          <p:cNvSpPr>
            <a:spLocks noChangeShapeType="1"/>
          </p:cNvSpPr>
          <p:nvPr/>
        </p:nvSpPr>
        <p:spPr bwMode="auto">
          <a:xfrm>
            <a:off x="8172450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154" name="Line 7"/>
          <p:cNvSpPr>
            <a:spLocks noChangeShapeType="1"/>
          </p:cNvSpPr>
          <p:nvPr/>
        </p:nvSpPr>
        <p:spPr bwMode="auto">
          <a:xfrm>
            <a:off x="4140200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155" name="Line 8"/>
          <p:cNvSpPr>
            <a:spLocks noChangeShapeType="1"/>
          </p:cNvSpPr>
          <p:nvPr/>
        </p:nvSpPr>
        <p:spPr bwMode="auto">
          <a:xfrm>
            <a:off x="4716463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156" name="Line 9"/>
          <p:cNvSpPr>
            <a:spLocks noChangeShapeType="1"/>
          </p:cNvSpPr>
          <p:nvPr/>
        </p:nvSpPr>
        <p:spPr bwMode="auto">
          <a:xfrm>
            <a:off x="6156325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157" name="Rectangle 10"/>
          <p:cNvSpPr>
            <a:spLocks noChangeArrowheads="1"/>
          </p:cNvSpPr>
          <p:nvPr/>
        </p:nvSpPr>
        <p:spPr bwMode="auto">
          <a:xfrm>
            <a:off x="0" y="1727200"/>
            <a:ext cx="1368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312AD</a:t>
            </a:r>
          </a:p>
        </p:txBody>
      </p:sp>
      <p:sp>
        <p:nvSpPr>
          <p:cNvPr id="158" name="Rectangle 11"/>
          <p:cNvSpPr>
            <a:spLocks noChangeArrowheads="1"/>
          </p:cNvSpPr>
          <p:nvPr/>
        </p:nvSpPr>
        <p:spPr bwMode="auto">
          <a:xfrm>
            <a:off x="31524" y="3608169"/>
            <a:ext cx="20880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Rev.11:3</a:t>
            </a:r>
          </a:p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Rev.12:6, 14-17</a:t>
            </a:r>
            <a:endParaRPr lang="en-AU" sz="20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9" name="Rectangle 12"/>
          <p:cNvSpPr>
            <a:spLocks noChangeArrowheads="1"/>
          </p:cNvSpPr>
          <p:nvPr/>
        </p:nvSpPr>
        <p:spPr bwMode="auto">
          <a:xfrm>
            <a:off x="1403350" y="2374900"/>
            <a:ext cx="19431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1260yrs</a:t>
            </a:r>
          </a:p>
        </p:txBody>
      </p:sp>
      <p:sp>
        <p:nvSpPr>
          <p:cNvPr id="160" name="Text Box 13"/>
          <p:cNvSpPr txBox="1">
            <a:spLocks noChangeArrowheads="1"/>
          </p:cNvSpPr>
          <p:nvPr/>
        </p:nvSpPr>
        <p:spPr bwMode="auto">
          <a:xfrm>
            <a:off x="1908175" y="3094038"/>
            <a:ext cx="446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161" name="Text Box 16"/>
          <p:cNvSpPr txBox="1">
            <a:spLocks noChangeArrowheads="1"/>
          </p:cNvSpPr>
          <p:nvPr/>
        </p:nvSpPr>
        <p:spPr bwMode="auto">
          <a:xfrm>
            <a:off x="3565525" y="1798638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1572AD</a:t>
            </a:r>
          </a:p>
        </p:txBody>
      </p:sp>
      <p:sp>
        <p:nvSpPr>
          <p:cNvPr id="162" name="Line 17"/>
          <p:cNvSpPr>
            <a:spLocks noChangeShapeType="1"/>
          </p:cNvSpPr>
          <p:nvPr/>
        </p:nvSpPr>
        <p:spPr bwMode="auto">
          <a:xfrm>
            <a:off x="4140200" y="2662238"/>
            <a:ext cx="14288" cy="20923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163" name="Text Box 18"/>
          <p:cNvSpPr txBox="1">
            <a:spLocks noChangeArrowheads="1"/>
          </p:cNvSpPr>
          <p:nvPr/>
        </p:nvSpPr>
        <p:spPr bwMode="auto">
          <a:xfrm>
            <a:off x="2413000" y="4803775"/>
            <a:ext cx="350361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b="1" kern="0" dirty="0">
                <a:solidFill>
                  <a:srgbClr val="FFFFFF"/>
                </a:solidFill>
              </a:rPr>
              <a:t>Massacre St Bartholomew's day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b="1" kern="0" dirty="0">
                <a:solidFill>
                  <a:srgbClr val="FFFFFF"/>
                </a:solidFill>
              </a:rPr>
              <a:t>(slaying of witnesses began)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b="1" kern="0" dirty="0">
                <a:solidFill>
                  <a:srgbClr val="FFFF00"/>
                </a:solidFill>
              </a:rPr>
              <a:t>Rev.11:7  </a:t>
            </a:r>
          </a:p>
        </p:txBody>
      </p:sp>
      <p:sp>
        <p:nvSpPr>
          <p:cNvPr id="164" name="Text Box 19"/>
          <p:cNvSpPr txBox="1">
            <a:spLocks noChangeArrowheads="1"/>
          </p:cNvSpPr>
          <p:nvPr/>
        </p:nvSpPr>
        <p:spPr bwMode="auto">
          <a:xfrm>
            <a:off x="4213225" y="2519363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1598AD</a:t>
            </a:r>
          </a:p>
        </p:txBody>
      </p:sp>
      <p:sp>
        <p:nvSpPr>
          <p:cNvPr id="165" name="Text Box 20"/>
          <p:cNvSpPr txBox="1">
            <a:spLocks noChangeArrowheads="1"/>
          </p:cNvSpPr>
          <p:nvPr/>
        </p:nvSpPr>
        <p:spPr bwMode="auto">
          <a:xfrm>
            <a:off x="4133196" y="2806700"/>
            <a:ext cx="1873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b="1" kern="0" dirty="0">
                <a:solidFill>
                  <a:srgbClr val="FFFFFF"/>
                </a:solidFill>
              </a:rPr>
              <a:t>Edict of Nantes</a:t>
            </a:r>
            <a:r>
              <a:rPr lang="en-AU" kern="0" dirty="0">
                <a:solidFill>
                  <a:srgbClr val="FFFFFF"/>
                </a:solidFill>
              </a:rPr>
              <a:t> </a:t>
            </a:r>
            <a:endParaRPr lang="en-AU" b="1" kern="0" dirty="0">
              <a:solidFill>
                <a:srgbClr val="FFFFFF"/>
              </a:solidFill>
            </a:endParaRPr>
          </a:p>
        </p:txBody>
      </p:sp>
      <p:sp>
        <p:nvSpPr>
          <p:cNvPr id="166" name="Text Box 21"/>
          <p:cNvSpPr txBox="1">
            <a:spLocks noChangeArrowheads="1"/>
          </p:cNvSpPr>
          <p:nvPr/>
        </p:nvSpPr>
        <p:spPr bwMode="auto">
          <a:xfrm>
            <a:off x="5581650" y="1798638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1685AD</a:t>
            </a:r>
          </a:p>
        </p:txBody>
      </p:sp>
      <p:sp>
        <p:nvSpPr>
          <p:cNvPr id="167" name="Text Box 23"/>
          <p:cNvSpPr txBox="1">
            <a:spLocks noChangeArrowheads="1"/>
          </p:cNvSpPr>
          <p:nvPr/>
        </p:nvSpPr>
        <p:spPr bwMode="auto">
          <a:xfrm>
            <a:off x="4872037" y="3290888"/>
            <a:ext cx="294765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b="1" kern="0" dirty="0">
                <a:solidFill>
                  <a:srgbClr val="FFFFFF"/>
                </a:solidFill>
              </a:rPr>
              <a:t>Revocation of Edict of Nantes (Witnesses suffer extreme political death) </a:t>
            </a:r>
            <a:r>
              <a:rPr lang="en-AU" b="1" kern="0" dirty="0">
                <a:solidFill>
                  <a:srgbClr val="FFFF00"/>
                </a:solidFill>
              </a:rPr>
              <a:t>Rev. 11:7-9</a:t>
            </a:r>
          </a:p>
        </p:txBody>
      </p:sp>
      <p:sp>
        <p:nvSpPr>
          <p:cNvPr id="168" name="Line 24"/>
          <p:cNvSpPr>
            <a:spLocks noChangeShapeType="1"/>
          </p:cNvSpPr>
          <p:nvPr/>
        </p:nvSpPr>
        <p:spPr bwMode="auto">
          <a:xfrm>
            <a:off x="6170613" y="2662238"/>
            <a:ext cx="0" cy="57626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169" name="Line 25"/>
          <p:cNvSpPr>
            <a:spLocks noChangeShapeType="1"/>
          </p:cNvSpPr>
          <p:nvPr/>
        </p:nvSpPr>
        <p:spPr bwMode="auto">
          <a:xfrm>
            <a:off x="6146800" y="2382838"/>
            <a:ext cx="2027238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170" name="Rectangle 26"/>
          <p:cNvSpPr>
            <a:spLocks noChangeArrowheads="1"/>
          </p:cNvSpPr>
          <p:nvPr/>
        </p:nvSpPr>
        <p:spPr bwMode="auto">
          <a:xfrm>
            <a:off x="6100763" y="1236663"/>
            <a:ext cx="277336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½ days (105yrs)</a:t>
            </a:r>
          </a:p>
        </p:txBody>
      </p:sp>
      <p:sp>
        <p:nvSpPr>
          <p:cNvPr id="171" name="Line 27"/>
          <p:cNvSpPr>
            <a:spLocks noChangeShapeType="1"/>
          </p:cNvSpPr>
          <p:nvPr/>
        </p:nvSpPr>
        <p:spPr bwMode="auto">
          <a:xfrm flipH="1">
            <a:off x="7046913" y="1617663"/>
            <a:ext cx="366712" cy="760412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148785" y="2995448"/>
            <a:ext cx="1846263" cy="609600"/>
            <a:chOff x="54" y="2304"/>
            <a:chExt cx="1163" cy="384"/>
          </a:xfrm>
        </p:grpSpPr>
        <p:sp>
          <p:nvSpPr>
            <p:cNvPr id="173" name="Oval 33"/>
            <p:cNvSpPr>
              <a:spLocks noChangeArrowheads="1"/>
            </p:cNvSpPr>
            <p:nvPr/>
          </p:nvSpPr>
          <p:spPr bwMode="auto">
            <a:xfrm>
              <a:off x="54" y="2304"/>
              <a:ext cx="1137" cy="38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4" name="Text Box 34"/>
            <p:cNvSpPr txBox="1">
              <a:spLocks noChangeArrowheads="1"/>
            </p:cNvSpPr>
            <p:nvPr/>
          </p:nvSpPr>
          <p:spPr bwMode="auto">
            <a:xfrm>
              <a:off x="75" y="2368"/>
              <a:ext cx="114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AU" kern="0" dirty="0">
                  <a:solidFill>
                    <a:srgbClr val="000000"/>
                  </a:solidFill>
                </a:rPr>
                <a:t>Woman &amp; Earth</a:t>
              </a:r>
            </a:p>
          </p:txBody>
        </p:sp>
      </p:grpSp>
      <p:sp>
        <p:nvSpPr>
          <p:cNvPr id="175" name="Line 35"/>
          <p:cNvSpPr>
            <a:spLocks noChangeShapeType="1"/>
          </p:cNvSpPr>
          <p:nvPr/>
        </p:nvSpPr>
        <p:spPr bwMode="auto">
          <a:xfrm>
            <a:off x="629799" y="2629065"/>
            <a:ext cx="379194" cy="382149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176" name="Line 36"/>
          <p:cNvSpPr>
            <a:spLocks noChangeShapeType="1"/>
          </p:cNvSpPr>
          <p:nvPr/>
        </p:nvSpPr>
        <p:spPr bwMode="auto">
          <a:xfrm flipH="1">
            <a:off x="1008993" y="744211"/>
            <a:ext cx="1965980" cy="2251238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177" name="Text Box 38"/>
          <p:cNvSpPr txBox="1">
            <a:spLocks noChangeArrowheads="1"/>
          </p:cNvSpPr>
          <p:nvPr/>
        </p:nvSpPr>
        <p:spPr bwMode="auto">
          <a:xfrm>
            <a:off x="7596188" y="1798638"/>
            <a:ext cx="11509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1789AD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 animBg="1"/>
      <p:bldP spid="170" grpId="0" build="p"/>
      <p:bldP spid="171" grpId="0" animBg="1"/>
      <p:bldP spid="17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" descr="cap0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31" name="WordArt 4"/>
          <p:cNvSpPr>
            <a:spLocks noChangeArrowheads="1" noChangeShapeType="1" noTextEdit="1"/>
          </p:cNvSpPr>
          <p:nvPr/>
        </p:nvSpPr>
        <p:spPr bwMode="auto">
          <a:xfrm>
            <a:off x="704850" y="300038"/>
            <a:ext cx="4976813" cy="292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Death of the Witnesses</a:t>
            </a: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5948363" y="282575"/>
            <a:ext cx="1862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FFC000"/>
                </a:solidFill>
              </a:rPr>
              <a:t>Rev. 11:9-11</a:t>
            </a: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1638300" y="749300"/>
            <a:ext cx="6273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FFF00"/>
              </a:buClr>
              <a:buFontTx/>
              <a:buChar char="•"/>
            </a:pPr>
            <a:r>
              <a:rPr lang="en-AU" sz="2400" dirty="0">
                <a:solidFill>
                  <a:srgbClr val="FFFFFF"/>
                </a:solidFill>
              </a:rPr>
              <a:t>Die politically.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FFF00"/>
              </a:buClr>
              <a:buFontTx/>
              <a:buChar char="•"/>
            </a:pPr>
            <a:r>
              <a:rPr lang="en-AU" sz="2400" dirty="0">
                <a:solidFill>
                  <a:srgbClr val="FFFFFF"/>
                </a:solidFill>
              </a:rPr>
              <a:t>3 ½ days later they are raised politically. 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610100" y="2019300"/>
            <a:ext cx="4495800" cy="1619250"/>
            <a:chOff x="2904" y="1272"/>
            <a:chExt cx="2832" cy="1020"/>
          </a:xfrm>
        </p:grpSpPr>
        <p:sp>
          <p:nvSpPr>
            <p:cNvPr id="35" name="Text Box 9"/>
            <p:cNvSpPr txBox="1">
              <a:spLocks noChangeArrowheads="1"/>
            </p:cNvSpPr>
            <p:nvPr/>
          </p:nvSpPr>
          <p:spPr bwMode="auto">
            <a:xfrm>
              <a:off x="3448" y="1272"/>
              <a:ext cx="18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400">
                  <a:solidFill>
                    <a:srgbClr val="00FF00"/>
                  </a:solidFill>
                </a:rPr>
                <a:t>3 ½ days = 105yrs. </a:t>
              </a:r>
            </a:p>
          </p:txBody>
        </p:sp>
        <p:sp>
          <p:nvSpPr>
            <p:cNvPr id="36" name="Text Box 10"/>
            <p:cNvSpPr txBox="1">
              <a:spLocks noChangeArrowheads="1"/>
            </p:cNvSpPr>
            <p:nvPr/>
          </p:nvSpPr>
          <p:spPr bwMode="auto">
            <a:xfrm>
              <a:off x="2904" y="1536"/>
              <a:ext cx="2832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400" dirty="0">
                  <a:solidFill>
                    <a:srgbClr val="FFFFFF"/>
                  </a:solidFill>
                </a:rPr>
                <a:t>Bodies remained in a state of non decay. Could not therefore be called a death of 105 days</a:t>
              </a:r>
              <a:r>
                <a:rPr lang="en-AU" sz="2400" dirty="0">
                  <a:solidFill>
                    <a:srgbClr val="000000"/>
                  </a:solidFill>
                </a:rPr>
                <a:t>. </a:t>
              </a:r>
            </a:p>
          </p:txBody>
        </p:sp>
      </p:grp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4546600" y="3594100"/>
            <a:ext cx="4495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sz="2400">
                <a:solidFill>
                  <a:srgbClr val="00FF00"/>
                </a:solidFill>
              </a:rPr>
              <a:t>Decorum of the symbol requires another solution!</a:t>
            </a:r>
            <a:r>
              <a:rPr lang="en-AU" sz="2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8" name="WordArt 15"/>
          <p:cNvSpPr>
            <a:spLocks noChangeArrowheads="1" noChangeShapeType="1" noTextEdit="1"/>
          </p:cNvSpPr>
          <p:nvPr/>
        </p:nvSpPr>
        <p:spPr bwMode="auto">
          <a:xfrm>
            <a:off x="1739900" y="2940050"/>
            <a:ext cx="2895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 Black"/>
              </a:rPr>
              <a:t>1685 - 1789</a:t>
            </a: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698500" y="4905375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>
                <a:solidFill>
                  <a:srgbClr val="00FF00"/>
                </a:solidFill>
              </a:rPr>
              <a:t>Days = Lunar days</a:t>
            </a:r>
            <a:r>
              <a:rPr lang="en-US" sz="2400" b="1">
                <a:solidFill>
                  <a:srgbClr val="FFFF00"/>
                </a:solidFill>
              </a:rPr>
              <a:t> (ie. time it takes for the moon to revolve once around the earth. = 30 of our days.) 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1562100" y="5705478"/>
            <a:ext cx="5867400" cy="1016001"/>
            <a:chOff x="1088" y="3610"/>
            <a:chExt cx="3696" cy="640"/>
          </a:xfrm>
        </p:grpSpPr>
        <p:sp>
          <p:nvSpPr>
            <p:cNvPr id="45" name="Text Box 13"/>
            <p:cNvSpPr txBox="1">
              <a:spLocks noChangeArrowheads="1"/>
            </p:cNvSpPr>
            <p:nvPr/>
          </p:nvSpPr>
          <p:spPr bwMode="auto">
            <a:xfrm>
              <a:off x="1088" y="3610"/>
              <a:ext cx="3696" cy="64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400" u="sng" kern="0" dirty="0">
                  <a:solidFill>
                    <a:srgbClr val="FF6600"/>
                  </a:solidFill>
                </a:rPr>
                <a:t>Summary</a:t>
              </a:r>
              <a:r>
                <a:rPr lang="en-US" sz="2400" u="sng" kern="0" dirty="0">
                  <a:solidFill>
                    <a:srgbClr val="FFFFFF"/>
                  </a:solidFill>
                </a:rPr>
                <a:t>.</a:t>
              </a:r>
              <a:r>
                <a:rPr lang="en-US" sz="2400" kern="0" dirty="0">
                  <a:solidFill>
                    <a:srgbClr val="FFFFFF"/>
                  </a:solidFill>
                </a:rPr>
                <a:t> 1 Lunar day = 30 of our days. </a:t>
              </a:r>
              <a:endParaRPr lang="en-US" sz="1400" kern="0" dirty="0">
                <a:solidFill>
                  <a:srgbClr val="FFFFFF"/>
                </a:solidFill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2400" kern="0" dirty="0">
                  <a:solidFill>
                    <a:srgbClr val="FFFFFF"/>
                  </a:solidFill>
                </a:rPr>
                <a:t>3 ½ Lunar days x 30 = 105days = 105yrs</a:t>
              </a:r>
              <a:r>
                <a:rPr lang="en-US" sz="2400" kern="0" dirty="0">
                  <a:solidFill>
                    <a:srgbClr val="FFFF00"/>
                  </a:solidFill>
                </a:rPr>
                <a:t>.  </a:t>
              </a:r>
            </a:p>
          </p:txBody>
        </p:sp>
        <p:sp>
          <p:nvSpPr>
            <p:cNvPr id="46" name="Rectangle 14"/>
            <p:cNvSpPr>
              <a:spLocks noChangeArrowheads="1"/>
            </p:cNvSpPr>
            <p:nvPr/>
          </p:nvSpPr>
          <p:spPr bwMode="auto">
            <a:xfrm>
              <a:off x="1168" y="3648"/>
              <a:ext cx="3528" cy="568"/>
            </a:xfrm>
            <a:prstGeom prst="rect">
              <a:avLst/>
            </a:prstGeom>
            <a:noFill/>
            <a:ln w="2857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31532" y="-15766"/>
            <a:ext cx="9201150" cy="691515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4C000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wrap="none" anchor="ctr"/>
          <a:lstStyle/>
          <a:p>
            <a:pPr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 bwMode="auto">
          <a:xfrm>
            <a:off x="250825" y="0"/>
            <a:ext cx="8642350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3600" i="1" kern="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The 2 Witnesses</a:t>
            </a:r>
            <a:r>
              <a:rPr lang="en-AU" sz="3600" kern="0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 </a:t>
            </a:r>
            <a:br>
              <a:rPr lang="en-AU" sz="3600" kern="0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</a:br>
            <a:r>
              <a:rPr lang="en-AU" sz="24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Rev.11</a:t>
            </a:r>
            <a:br>
              <a:rPr lang="en-AU" sz="24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</a:br>
            <a:r>
              <a:rPr lang="en-AU" sz="2000" kern="0" dirty="0" smtClean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Secular/Religious (Anti-Papal)</a:t>
            </a:r>
          </a:p>
        </p:txBody>
      </p:sp>
      <p:sp>
        <p:nvSpPr>
          <p:cNvPr id="35" name="Line 4"/>
          <p:cNvSpPr>
            <a:spLocks noChangeShapeType="1"/>
          </p:cNvSpPr>
          <p:nvPr/>
        </p:nvSpPr>
        <p:spPr bwMode="auto">
          <a:xfrm>
            <a:off x="611188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611188" y="2374900"/>
            <a:ext cx="7561262" cy="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7" name="Line 6"/>
          <p:cNvSpPr>
            <a:spLocks noChangeShapeType="1"/>
          </p:cNvSpPr>
          <p:nvPr/>
        </p:nvSpPr>
        <p:spPr bwMode="auto">
          <a:xfrm>
            <a:off x="8172450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8" name="Line 7"/>
          <p:cNvSpPr>
            <a:spLocks noChangeShapeType="1"/>
          </p:cNvSpPr>
          <p:nvPr/>
        </p:nvSpPr>
        <p:spPr bwMode="auto">
          <a:xfrm>
            <a:off x="4140200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9" name="Line 8"/>
          <p:cNvSpPr>
            <a:spLocks noChangeShapeType="1"/>
          </p:cNvSpPr>
          <p:nvPr/>
        </p:nvSpPr>
        <p:spPr bwMode="auto">
          <a:xfrm>
            <a:off x="4716463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40" name="Line 9"/>
          <p:cNvSpPr>
            <a:spLocks noChangeShapeType="1"/>
          </p:cNvSpPr>
          <p:nvPr/>
        </p:nvSpPr>
        <p:spPr bwMode="auto">
          <a:xfrm>
            <a:off x="6156325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0" y="1727200"/>
            <a:ext cx="1368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312AD</a:t>
            </a:r>
          </a:p>
        </p:txBody>
      </p:sp>
      <p:sp>
        <p:nvSpPr>
          <p:cNvPr id="42" name="Rectangle 11"/>
          <p:cNvSpPr>
            <a:spLocks noChangeArrowheads="1"/>
          </p:cNvSpPr>
          <p:nvPr/>
        </p:nvSpPr>
        <p:spPr bwMode="auto">
          <a:xfrm>
            <a:off x="-36513" y="2662238"/>
            <a:ext cx="150270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kern="0" dirty="0">
                <a:solidFill>
                  <a:srgbClr val="D3E90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Rev.11:3</a:t>
            </a:r>
          </a:p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kern="0" dirty="0" smtClean="0">
                <a:solidFill>
                  <a:srgbClr val="D3E90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Rev.12:16</a:t>
            </a:r>
            <a:endParaRPr lang="en-AU" sz="2000" kern="0" dirty="0">
              <a:solidFill>
                <a:srgbClr val="D3E907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3" name="Rectangle 12"/>
          <p:cNvSpPr>
            <a:spLocks noChangeArrowheads="1"/>
          </p:cNvSpPr>
          <p:nvPr/>
        </p:nvSpPr>
        <p:spPr bwMode="auto">
          <a:xfrm>
            <a:off x="1403350" y="2374900"/>
            <a:ext cx="19431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1260yrs</a:t>
            </a:r>
          </a:p>
        </p:txBody>
      </p:sp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1908175" y="3094038"/>
            <a:ext cx="446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3565525" y="1798638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1572AD</a:t>
            </a:r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>
            <a:off x="4140200" y="2662238"/>
            <a:ext cx="14288" cy="20923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2413000" y="4803775"/>
            <a:ext cx="350361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b="1" kern="0" dirty="0">
                <a:solidFill>
                  <a:srgbClr val="FFFFFF"/>
                </a:solidFill>
              </a:rPr>
              <a:t>Massacre St Bartholomew's day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b="1" kern="0" dirty="0">
                <a:solidFill>
                  <a:srgbClr val="FFFFFF"/>
                </a:solidFill>
              </a:rPr>
              <a:t>(slaying of witnesses began)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b="1" kern="0" dirty="0">
                <a:solidFill>
                  <a:srgbClr val="D3E907"/>
                </a:solidFill>
              </a:rPr>
              <a:t>Rev.11:7  </a:t>
            </a:r>
          </a:p>
        </p:txBody>
      </p:sp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4213225" y="2519363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1598AD</a:t>
            </a:r>
          </a:p>
        </p:txBody>
      </p:sp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4101664" y="2806700"/>
            <a:ext cx="1873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b="1" kern="0" dirty="0">
                <a:solidFill>
                  <a:srgbClr val="FFFFFF"/>
                </a:solidFill>
              </a:rPr>
              <a:t>Edict of Nantes</a:t>
            </a:r>
            <a:r>
              <a:rPr lang="en-AU" kern="0" dirty="0">
                <a:solidFill>
                  <a:srgbClr val="FFFFFF"/>
                </a:solidFill>
              </a:rPr>
              <a:t> </a:t>
            </a:r>
            <a:endParaRPr lang="en-AU" b="1" kern="0" dirty="0">
              <a:solidFill>
                <a:srgbClr val="FFFFFF"/>
              </a:solidFill>
            </a:endParaRPr>
          </a:p>
        </p:txBody>
      </p:sp>
      <p:sp>
        <p:nvSpPr>
          <p:cNvPr id="50" name="Text Box 19"/>
          <p:cNvSpPr txBox="1">
            <a:spLocks noChangeArrowheads="1"/>
          </p:cNvSpPr>
          <p:nvPr/>
        </p:nvSpPr>
        <p:spPr bwMode="auto">
          <a:xfrm>
            <a:off x="5581650" y="1798638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1685AD</a:t>
            </a:r>
          </a:p>
        </p:txBody>
      </p:sp>
      <p:sp>
        <p:nvSpPr>
          <p:cNvPr id="51" name="Text Box 20"/>
          <p:cNvSpPr txBox="1">
            <a:spLocks noChangeArrowheads="1"/>
          </p:cNvSpPr>
          <p:nvPr/>
        </p:nvSpPr>
        <p:spPr bwMode="auto">
          <a:xfrm>
            <a:off x="4872038" y="3290888"/>
            <a:ext cx="2916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b="1" kern="0" dirty="0">
                <a:solidFill>
                  <a:srgbClr val="FFFFFF"/>
                </a:solidFill>
              </a:rPr>
              <a:t>Revocation of Edict of Nantes (Witnesses suffer extreme political death) </a:t>
            </a:r>
            <a:r>
              <a:rPr lang="en-AU" b="1" kern="0" dirty="0">
                <a:solidFill>
                  <a:srgbClr val="FFFF00"/>
                </a:solidFill>
              </a:rPr>
              <a:t>Rev. 11:7-9</a:t>
            </a:r>
          </a:p>
        </p:txBody>
      </p:sp>
      <p:sp>
        <p:nvSpPr>
          <p:cNvPr id="52" name="Line 21"/>
          <p:cNvSpPr>
            <a:spLocks noChangeShapeType="1"/>
          </p:cNvSpPr>
          <p:nvPr/>
        </p:nvSpPr>
        <p:spPr bwMode="auto">
          <a:xfrm>
            <a:off x="6170613" y="2662238"/>
            <a:ext cx="0" cy="57626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53" name="Line 22"/>
          <p:cNvSpPr>
            <a:spLocks noChangeShapeType="1"/>
          </p:cNvSpPr>
          <p:nvPr/>
        </p:nvSpPr>
        <p:spPr bwMode="auto">
          <a:xfrm>
            <a:off x="6146800" y="2382838"/>
            <a:ext cx="2027238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54" name="Rectangle 23"/>
          <p:cNvSpPr>
            <a:spLocks noChangeArrowheads="1"/>
          </p:cNvSpPr>
          <p:nvPr/>
        </p:nvSpPr>
        <p:spPr bwMode="auto">
          <a:xfrm>
            <a:off x="6100763" y="1236663"/>
            <a:ext cx="277336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½ days (105yrs)</a:t>
            </a:r>
          </a:p>
        </p:txBody>
      </p:sp>
      <p:sp>
        <p:nvSpPr>
          <p:cNvPr id="55" name="Line 24"/>
          <p:cNvSpPr>
            <a:spLocks noChangeShapeType="1"/>
          </p:cNvSpPr>
          <p:nvPr/>
        </p:nvSpPr>
        <p:spPr bwMode="auto">
          <a:xfrm flipH="1">
            <a:off x="7046913" y="1617663"/>
            <a:ext cx="366712" cy="760412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85725" y="3657600"/>
            <a:ext cx="1846263" cy="609600"/>
            <a:chOff x="54" y="2304"/>
            <a:chExt cx="1163" cy="384"/>
          </a:xfrm>
        </p:grpSpPr>
        <p:sp>
          <p:nvSpPr>
            <p:cNvPr id="57" name="Oval 28"/>
            <p:cNvSpPr>
              <a:spLocks noChangeArrowheads="1"/>
            </p:cNvSpPr>
            <p:nvPr/>
          </p:nvSpPr>
          <p:spPr bwMode="auto">
            <a:xfrm>
              <a:off x="54" y="2304"/>
              <a:ext cx="1137" cy="38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Text Box 29"/>
            <p:cNvSpPr txBox="1">
              <a:spLocks noChangeArrowheads="1"/>
            </p:cNvSpPr>
            <p:nvPr/>
          </p:nvSpPr>
          <p:spPr bwMode="auto">
            <a:xfrm>
              <a:off x="75" y="2368"/>
              <a:ext cx="114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AU" kern="0">
                  <a:solidFill>
                    <a:srgbClr val="000000"/>
                  </a:solidFill>
                </a:rPr>
                <a:t>Woman &amp; Earth</a:t>
              </a:r>
            </a:p>
          </p:txBody>
        </p:sp>
      </p:grpSp>
      <p:sp>
        <p:nvSpPr>
          <p:cNvPr id="59" name="Line 30"/>
          <p:cNvSpPr>
            <a:spLocks noChangeShapeType="1"/>
          </p:cNvSpPr>
          <p:nvPr/>
        </p:nvSpPr>
        <p:spPr bwMode="auto">
          <a:xfrm>
            <a:off x="566738" y="3338513"/>
            <a:ext cx="246062" cy="33337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60" name="Line 31"/>
          <p:cNvSpPr>
            <a:spLocks noChangeShapeType="1"/>
          </p:cNvSpPr>
          <p:nvPr/>
        </p:nvSpPr>
        <p:spPr bwMode="auto">
          <a:xfrm flipH="1">
            <a:off x="1204913" y="696913"/>
            <a:ext cx="1770062" cy="297497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61" name="Text Box 32"/>
          <p:cNvSpPr txBox="1">
            <a:spLocks noChangeArrowheads="1"/>
          </p:cNvSpPr>
          <p:nvPr/>
        </p:nvSpPr>
        <p:spPr bwMode="auto">
          <a:xfrm>
            <a:off x="6107113" y="2498725"/>
            <a:ext cx="22225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kern="0" dirty="0">
                <a:solidFill>
                  <a:srgbClr val="FFFFFF"/>
                </a:solidFill>
              </a:rPr>
              <a:t>“ The Huguenots, though no longer permitted to exist as a state within a state, remained for the hundred years between the revocation of the Edict of Nantes and the outbreak of the French revolution a powerful and ever-watchful body” </a:t>
            </a:r>
            <a:r>
              <a:rPr lang="en-US" sz="1600" kern="0" dirty="0" smtClean="0">
                <a:solidFill>
                  <a:srgbClr val="FFCC00"/>
                </a:solidFill>
                <a:latin typeface="Times New Roman" pitchFamily="18" charset="0"/>
              </a:rPr>
              <a:t> </a:t>
            </a:r>
            <a:endParaRPr lang="en-US" sz="1600" kern="0" dirty="0">
              <a:solidFill>
                <a:srgbClr val="FFCC00"/>
              </a:solidFill>
              <a:latin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763417" y="750006"/>
            <a:ext cx="140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AU" sz="2400" kern="0" dirty="0" smtClean="0">
                <a:solidFill>
                  <a:srgbClr val="FFFFFF"/>
                </a:solidFill>
              </a:rPr>
              <a:t>Note v.9</a:t>
            </a:r>
            <a:endParaRPr lang="en-AU" sz="2400" kern="0" dirty="0">
              <a:solidFill>
                <a:srgbClr val="FFFFFF"/>
              </a:solidFill>
            </a:endParaRPr>
          </a:p>
        </p:txBody>
      </p:sp>
      <p:sp>
        <p:nvSpPr>
          <p:cNvPr id="64" name="Text Box 32"/>
          <p:cNvSpPr txBox="1">
            <a:spLocks noChangeArrowheads="1"/>
          </p:cNvSpPr>
          <p:nvPr/>
        </p:nvSpPr>
        <p:spPr bwMode="auto">
          <a:xfrm>
            <a:off x="6107103" y="6124797"/>
            <a:ext cx="2222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kern="0" dirty="0" smtClean="0">
                <a:solidFill>
                  <a:srgbClr val="FFCC00"/>
                </a:solidFill>
                <a:latin typeface="Times New Roman" pitchFamily="18" charset="0"/>
              </a:rPr>
              <a:t>Belloc</a:t>
            </a:r>
            <a:r>
              <a:rPr lang="en-US" sz="1600" kern="0" dirty="0">
                <a:solidFill>
                  <a:srgbClr val="FFCC00"/>
                </a:solidFill>
                <a:latin typeface="Times New Roman" pitchFamily="18" charset="0"/>
              </a:rPr>
              <a:t>, The French </a:t>
            </a:r>
            <a:r>
              <a:rPr lang="en-US" sz="1600" kern="0" dirty="0" smtClean="0">
                <a:solidFill>
                  <a:srgbClr val="FFCC00"/>
                </a:solidFill>
                <a:latin typeface="Times New Roman" pitchFamily="18" charset="0"/>
              </a:rPr>
              <a:t>  Revolution</a:t>
            </a:r>
            <a:r>
              <a:rPr lang="en-US" sz="1600" kern="0" dirty="0">
                <a:solidFill>
                  <a:srgbClr val="FFCC00"/>
                </a:solidFill>
                <a:latin typeface="Times New Roman" pitchFamily="18" charset="0"/>
              </a:rPr>
              <a:t>, p,231</a:t>
            </a:r>
          </a:p>
        </p:txBody>
      </p:sp>
      <p:sp>
        <p:nvSpPr>
          <p:cNvPr id="65" name="Text Box 38"/>
          <p:cNvSpPr txBox="1">
            <a:spLocks noChangeArrowheads="1"/>
          </p:cNvSpPr>
          <p:nvPr/>
        </p:nvSpPr>
        <p:spPr bwMode="auto">
          <a:xfrm>
            <a:off x="7596188" y="1798638"/>
            <a:ext cx="11509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1789AD</a:t>
            </a:r>
          </a:p>
        </p:txBody>
      </p:sp>
      <p:sp>
        <p:nvSpPr>
          <p:cNvPr id="62" name="Rectangle 6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 animBg="1"/>
      <p:bldP spid="61" grpId="0"/>
      <p:bldP spid="63" grpId="0"/>
      <p:bldP spid="6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135240" name="Picture 72" descr="Rev%20Scroll"/>
          <p:cNvPicPr>
            <a:picLocks noChangeAspect="1" noChangeArrowheads="1"/>
          </p:cNvPicPr>
          <p:nvPr/>
        </p:nvPicPr>
        <p:blipFill>
          <a:blip r:embed="rId3" cstate="print"/>
          <a:srcRect l="57422" t="12094" r="37923" b="15341"/>
          <a:stretch>
            <a:fillRect/>
          </a:stretch>
        </p:blipFill>
        <p:spPr bwMode="auto">
          <a:xfrm>
            <a:off x="7341593" y="3283077"/>
            <a:ext cx="1282153" cy="3405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5367" name="Line 73"/>
          <p:cNvSpPr>
            <a:spLocks noChangeShapeType="1"/>
          </p:cNvSpPr>
          <p:nvPr/>
        </p:nvSpPr>
        <p:spPr bwMode="auto">
          <a:xfrm flipV="1">
            <a:off x="6493277" y="5486399"/>
            <a:ext cx="948377" cy="75062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5368" name="AutoShape 75"/>
          <p:cNvSpPr>
            <a:spLocks/>
          </p:cNvSpPr>
          <p:nvPr/>
        </p:nvSpPr>
        <p:spPr bwMode="auto">
          <a:xfrm>
            <a:off x="6165305" y="5790493"/>
            <a:ext cx="266700" cy="912813"/>
          </a:xfrm>
          <a:prstGeom prst="rightBrace">
            <a:avLst>
              <a:gd name="adj1" fmla="val 62843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258908" y="157660"/>
            <a:ext cx="2790496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2800" b="1" dirty="0">
                <a:solidFill>
                  <a:srgbClr val="000000"/>
                </a:solidFill>
                <a:latin typeface="Arial" pitchFamily="34" charset="0"/>
              </a:rPr>
              <a:t>Revelation  11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44816" y="1876784"/>
            <a:ext cx="1954918" cy="8925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2600" dirty="0">
                <a:solidFill>
                  <a:srgbClr val="000000"/>
                </a:solidFill>
                <a:latin typeface="Arial" pitchFamily="34" charset="0"/>
              </a:rPr>
              <a:t>Anti Papal witnesses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7227982" y="1754401"/>
            <a:ext cx="531813" cy="176213"/>
          </a:xfrm>
          <a:prstGeom prst="roundRect">
            <a:avLst/>
          </a:prstGeom>
          <a:solidFill>
            <a:schemeClr val="bg2">
              <a:lumMod val="60000"/>
              <a:lumOff val="40000"/>
              <a:alpha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-10" y="593825"/>
            <a:ext cx="3200401" cy="390876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2600" dirty="0">
                <a:solidFill>
                  <a:srgbClr val="000000"/>
                </a:solidFill>
                <a:latin typeface="Arial" pitchFamily="34" charset="0"/>
              </a:rPr>
              <a:t>Protestant countries </a:t>
            </a:r>
            <a:r>
              <a:rPr lang="en-AU" sz="2600" dirty="0" smtClean="0">
                <a:solidFill>
                  <a:srgbClr val="000000"/>
                </a:solidFill>
                <a:latin typeface="Arial" pitchFamily="34" charset="0"/>
              </a:rPr>
              <a:t>outside of France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rgbClr val="000000"/>
                </a:solidFill>
                <a:latin typeface="Arial" pitchFamily="34" charset="0"/>
              </a:rPr>
              <a:t>Netherlands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rgbClr val="000000"/>
                </a:solidFill>
                <a:latin typeface="Arial" pitchFamily="34" charset="0"/>
              </a:rPr>
              <a:t>Germany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rgbClr val="000000"/>
                </a:solidFill>
                <a:latin typeface="Arial" pitchFamily="34" charset="0"/>
              </a:rPr>
              <a:t>Switzerland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rgbClr val="000000"/>
                </a:solidFill>
                <a:latin typeface="Arial" pitchFamily="34" charset="0"/>
              </a:rPr>
              <a:t>England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AU" sz="2000" dirty="0" smtClean="0">
                <a:solidFill>
                  <a:srgbClr val="000000"/>
                </a:solidFill>
                <a:latin typeface="Arial" pitchFamily="34" charset="0"/>
              </a:rPr>
              <a:t>Ireland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2400" dirty="0" smtClean="0">
                <a:solidFill>
                  <a:srgbClr val="000099"/>
                </a:solidFill>
                <a:latin typeface="Arial" pitchFamily="34" charset="0"/>
              </a:rPr>
              <a:t>Was at this time the word </a:t>
            </a:r>
            <a:r>
              <a:rPr lang="en-AU" sz="2400" i="1" u="sng" dirty="0" smtClean="0">
                <a:solidFill>
                  <a:srgbClr val="000099"/>
                </a:solidFill>
                <a:latin typeface="Arial" pitchFamily="34" charset="0"/>
              </a:rPr>
              <a:t>refugee</a:t>
            </a:r>
            <a:r>
              <a:rPr lang="en-AU" sz="2400" dirty="0" smtClean="0">
                <a:solidFill>
                  <a:srgbClr val="000099"/>
                </a:solidFill>
                <a:latin typeface="Comic Sans MS" pitchFamily="66" charset="0"/>
              </a:rPr>
              <a:t> </a:t>
            </a:r>
            <a:r>
              <a:rPr lang="en-AU" sz="2400" dirty="0" smtClean="0">
                <a:solidFill>
                  <a:srgbClr val="000099"/>
                </a:solidFill>
                <a:latin typeface="Arial" pitchFamily="34" charset="0"/>
              </a:rPr>
              <a:t>came into the English language</a:t>
            </a:r>
            <a:endParaRPr lang="en-AU" sz="2400" dirty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1330325" y="478852"/>
            <a:ext cx="533400" cy="177800"/>
          </a:xfrm>
          <a:prstGeom prst="roundRect">
            <a:avLst/>
          </a:prstGeom>
          <a:solidFill>
            <a:srgbClr val="009900">
              <a:alpha val="40000"/>
            </a:srgbClr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85196" y="5344495"/>
            <a:ext cx="2349062" cy="8925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2600" dirty="0">
                <a:solidFill>
                  <a:srgbClr val="000000"/>
                </a:solidFill>
                <a:latin typeface="Arial" pitchFamily="34" charset="0"/>
              </a:rPr>
              <a:t>Papacy and Catholic rulers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1275237" y="5230163"/>
            <a:ext cx="531812" cy="176213"/>
          </a:xfrm>
          <a:prstGeom prst="roundRect">
            <a:avLst/>
          </a:pr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43" name="Picture 42" descr="Rev. 11.jpg"/>
          <p:cNvPicPr>
            <a:picLocks noChangeAspect="1"/>
          </p:cNvPicPr>
          <p:nvPr/>
        </p:nvPicPr>
        <p:blipFill>
          <a:blip r:embed="rId4" cstate="print"/>
          <a:srcRect l="56772" t="26468"/>
          <a:stretch>
            <a:fillRect/>
          </a:stretch>
        </p:blipFill>
        <p:spPr>
          <a:xfrm>
            <a:off x="3153106" y="95379"/>
            <a:ext cx="2876147" cy="6625987"/>
          </a:xfrm>
          <a:prstGeom prst="rect">
            <a:avLst/>
          </a:prstGeom>
          <a:ln w="12700">
            <a:solidFill>
              <a:schemeClr val="tx2">
                <a:lumMod val="1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02"/>
          <p:cNvGrpSpPr/>
          <p:nvPr/>
        </p:nvGrpSpPr>
        <p:grpSpPr>
          <a:xfrm>
            <a:off x="3143981" y="93022"/>
            <a:ext cx="2863959" cy="4737894"/>
            <a:chOff x="3065151" y="77256"/>
            <a:chExt cx="2863959" cy="4737894"/>
          </a:xfrm>
        </p:grpSpPr>
        <p:sp>
          <p:nvSpPr>
            <p:cNvPr id="44" name="Rounded Rectangle 43"/>
            <p:cNvSpPr/>
            <p:nvPr/>
          </p:nvSpPr>
          <p:spPr bwMode="auto">
            <a:xfrm>
              <a:off x="4402466" y="77256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5" name="Rounded Rectangle 44"/>
            <p:cNvSpPr/>
            <p:nvPr/>
          </p:nvSpPr>
          <p:spPr bwMode="auto">
            <a:xfrm>
              <a:off x="3855195" y="228070"/>
              <a:ext cx="531812" cy="176212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6" name="Rounded Rectangle 45"/>
            <p:cNvSpPr/>
            <p:nvPr/>
          </p:nvSpPr>
          <p:spPr bwMode="auto">
            <a:xfrm>
              <a:off x="3857314" y="690979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7" name="Rounded Rectangle 46"/>
            <p:cNvSpPr/>
            <p:nvPr/>
          </p:nvSpPr>
          <p:spPr bwMode="auto">
            <a:xfrm>
              <a:off x="3569976" y="857558"/>
              <a:ext cx="531813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8" name="Rounded Rectangle 47"/>
            <p:cNvSpPr/>
            <p:nvPr/>
          </p:nvSpPr>
          <p:spPr bwMode="auto">
            <a:xfrm>
              <a:off x="4879664" y="868140"/>
              <a:ext cx="533400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9" name="Rounded Rectangle 48"/>
            <p:cNvSpPr/>
            <p:nvPr/>
          </p:nvSpPr>
          <p:spPr bwMode="auto">
            <a:xfrm>
              <a:off x="3816039" y="1018313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50" name="Rounded Rectangle 49"/>
            <p:cNvSpPr/>
            <p:nvPr/>
          </p:nvSpPr>
          <p:spPr bwMode="auto">
            <a:xfrm>
              <a:off x="4362139" y="2124469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51" name="Rounded Rectangle 50"/>
            <p:cNvSpPr/>
            <p:nvPr/>
          </p:nvSpPr>
          <p:spPr bwMode="auto">
            <a:xfrm>
              <a:off x="4839976" y="2438794"/>
              <a:ext cx="531813" cy="176213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85" name="Rounded Rectangle 84"/>
            <p:cNvSpPr/>
            <p:nvPr/>
          </p:nvSpPr>
          <p:spPr bwMode="auto">
            <a:xfrm>
              <a:off x="3092139" y="3054635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86" name="Rounded Rectangle 85"/>
            <p:cNvSpPr/>
            <p:nvPr/>
          </p:nvSpPr>
          <p:spPr bwMode="auto">
            <a:xfrm>
              <a:off x="4005060" y="3386205"/>
              <a:ext cx="1924050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87" name="Rounded Rectangle 86"/>
            <p:cNvSpPr/>
            <p:nvPr/>
          </p:nvSpPr>
          <p:spPr bwMode="auto">
            <a:xfrm>
              <a:off x="4893951" y="4172322"/>
              <a:ext cx="531813" cy="176212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88" name="Rounded Rectangle 87"/>
            <p:cNvSpPr/>
            <p:nvPr/>
          </p:nvSpPr>
          <p:spPr bwMode="auto">
            <a:xfrm>
              <a:off x="3065151" y="4324613"/>
              <a:ext cx="468000" cy="176212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89" name="Rounded Rectangle 88"/>
            <p:cNvSpPr/>
            <p:nvPr/>
          </p:nvSpPr>
          <p:spPr bwMode="auto">
            <a:xfrm>
              <a:off x="4551160" y="4321547"/>
              <a:ext cx="468000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90" name="Rounded Rectangle 89"/>
            <p:cNvSpPr/>
            <p:nvPr/>
          </p:nvSpPr>
          <p:spPr bwMode="auto">
            <a:xfrm>
              <a:off x="3489014" y="4637350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91" name="Rounded Rectangle 90"/>
          <p:cNvSpPr/>
          <p:nvPr/>
        </p:nvSpPr>
        <p:spPr>
          <a:xfrm>
            <a:off x="3888520" y="1823266"/>
            <a:ext cx="533400" cy="177800"/>
          </a:xfrm>
          <a:prstGeom prst="roundRect">
            <a:avLst/>
          </a:prstGeom>
          <a:solidFill>
            <a:srgbClr val="009900">
              <a:alpha val="40000"/>
            </a:srgbClr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3" name="Group 84"/>
          <p:cNvGrpSpPr>
            <a:grpSpLocks/>
          </p:cNvGrpSpPr>
          <p:nvPr/>
        </p:nvGrpSpPr>
        <p:grpSpPr bwMode="auto">
          <a:xfrm>
            <a:off x="3970122" y="2772456"/>
            <a:ext cx="1679575" cy="2847755"/>
            <a:chOff x="3932203" y="2812149"/>
            <a:chExt cx="1680321" cy="2765054"/>
          </a:xfrm>
        </p:grpSpPr>
        <p:sp>
          <p:nvSpPr>
            <p:cNvPr id="93" name="Rounded Rectangle 92"/>
            <p:cNvSpPr/>
            <p:nvPr/>
          </p:nvSpPr>
          <p:spPr>
            <a:xfrm>
              <a:off x="3932203" y="2812149"/>
              <a:ext cx="532048" cy="177721"/>
            </a:xfrm>
            <a:prstGeom prst="round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4168845" y="3584917"/>
              <a:ext cx="532049" cy="177721"/>
            </a:xfrm>
            <a:prstGeom prst="round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4862891" y="4483041"/>
              <a:ext cx="532048" cy="177721"/>
            </a:xfrm>
            <a:prstGeom prst="round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4373724" y="5393134"/>
              <a:ext cx="1238800" cy="184069"/>
            </a:xfrm>
            <a:prstGeom prst="round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</p:grpSp>
      <p:grpSp>
        <p:nvGrpSpPr>
          <p:cNvPr id="4" name="Group 85"/>
          <p:cNvGrpSpPr>
            <a:grpSpLocks/>
          </p:cNvGrpSpPr>
          <p:nvPr/>
        </p:nvGrpSpPr>
        <p:grpSpPr bwMode="auto">
          <a:xfrm>
            <a:off x="3170437" y="4821167"/>
            <a:ext cx="1558509" cy="1915796"/>
            <a:chOff x="3092391" y="4752706"/>
            <a:chExt cx="1558439" cy="1916117"/>
          </a:xfrm>
        </p:grpSpPr>
        <p:sp>
          <p:nvSpPr>
            <p:cNvPr id="98" name="Rounded Rectangle 97"/>
            <p:cNvSpPr/>
            <p:nvPr/>
          </p:nvSpPr>
          <p:spPr>
            <a:xfrm>
              <a:off x="4004632" y="4752706"/>
              <a:ext cx="467979" cy="17783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99" name="Rounded Rectangle 98"/>
            <p:cNvSpPr/>
            <p:nvPr/>
          </p:nvSpPr>
          <p:spPr>
            <a:xfrm>
              <a:off x="3092391" y="5052901"/>
              <a:ext cx="531789" cy="176241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00" name="Rounded Rectangle 99"/>
            <p:cNvSpPr/>
            <p:nvPr/>
          </p:nvSpPr>
          <p:spPr>
            <a:xfrm>
              <a:off x="3108157" y="5225749"/>
              <a:ext cx="431981" cy="18003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01" name="Rounded Rectangle 100"/>
            <p:cNvSpPr/>
            <p:nvPr/>
          </p:nvSpPr>
          <p:spPr>
            <a:xfrm>
              <a:off x="3517713" y="5525835"/>
              <a:ext cx="533376" cy="176241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3468195" y="6440185"/>
              <a:ext cx="1182635" cy="228638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3179072" y="1823266"/>
            <a:ext cx="2827590" cy="972000"/>
          </a:xfrm>
          <a:prstGeom prst="roundRect">
            <a:avLst/>
          </a:prstGeom>
          <a:solidFill>
            <a:srgbClr val="C00000">
              <a:alpha val="2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80" grpId="0" animBg="1"/>
      <p:bldP spid="82" grpId="0" animBg="1"/>
      <p:bldP spid="9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804050" y="1261253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83322" y="1071969"/>
            <a:ext cx="7425560" cy="378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b="1" kern="0" dirty="0" smtClean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</a:t>
            </a:r>
            <a:r>
              <a:rPr lang="en-US" kern="0" dirty="0" smtClean="0">
                <a:solidFill>
                  <a:srgbClr val="000000"/>
                </a:solidFill>
                <a:latin typeface="Tahoma"/>
                <a:cs typeface="Arial"/>
              </a:rPr>
              <a:t>1/3 day </a:t>
            </a:r>
            <a:r>
              <a:rPr lang="en-US" sz="1400" kern="0" dirty="0" smtClean="0">
                <a:solidFill>
                  <a:srgbClr val="000000"/>
                </a:solidFill>
                <a:latin typeface="Tahoma"/>
                <a:cs typeface="Arial"/>
              </a:rPr>
              <a:t>&amp; </a:t>
            </a:r>
            <a:r>
              <a:rPr lang="en-US" kern="0" dirty="0" smtClean="0">
                <a:solidFill>
                  <a:srgbClr val="000000"/>
                </a:solidFill>
                <a:latin typeface="Tahoma"/>
                <a:cs typeface="Arial"/>
              </a:rPr>
              <a:t>1/3 night</a:t>
            </a:r>
            <a:r>
              <a:rPr lang="en-US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	</a:t>
            </a:r>
            <a:r>
              <a:rPr lang="en-US" b="1" kern="0" dirty="0" smtClean="0">
                <a:solidFill>
                  <a:srgbClr val="2D2D8A">
                    <a:lumMod val="75000"/>
                  </a:srgbClr>
                </a:solidFill>
                <a:latin typeface="Tahoma"/>
                <a:cs typeface="Arial"/>
              </a:rPr>
              <a:t>240yrs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4644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4998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89133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  <a:endParaRPr lang="en-US" sz="2800" b="1" i="1" dirty="0">
              <a:solidFill>
                <a:srgbClr val="2D2D8A"/>
              </a:solidFill>
              <a:cs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819813" y="3058511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04050" y="882869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10308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C00000"/>
                </a:solidFill>
              </a:rPr>
              <a:t>Double conversions</a:t>
            </a:r>
            <a:endParaRPr lang="en-AU" sz="2400" b="1" dirty="0">
              <a:solidFill>
                <a:srgbClr val="C0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51938" y="3226656"/>
            <a:ext cx="7704000" cy="396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33" name="Group 11"/>
          <p:cNvGrpSpPr/>
          <p:nvPr/>
        </p:nvGrpSpPr>
        <p:grpSpPr>
          <a:xfrm>
            <a:off x="57150" y="38100"/>
            <a:ext cx="9036000" cy="3162300"/>
            <a:chOff x="220714" y="3884313"/>
            <a:chExt cx="8812924" cy="2831793"/>
          </a:xfrm>
        </p:grpSpPr>
        <p:sp>
          <p:nvSpPr>
            <p:cNvPr id="34" name="Rectangle 33"/>
            <p:cNvSpPr/>
            <p:nvPr/>
          </p:nvSpPr>
          <p:spPr>
            <a:xfrm>
              <a:off x="220714" y="3894082"/>
              <a:ext cx="8812924" cy="2822024"/>
            </a:xfrm>
            <a:prstGeom prst="rect">
              <a:avLst/>
            </a:prstGeom>
            <a:solidFill>
              <a:srgbClr val="000000">
                <a:lumMod val="85000"/>
                <a:lumOff val="15000"/>
              </a:srgbClr>
            </a:solidFill>
            <a:ln w="25400" cap="flat" cmpd="sng" algn="ctr">
              <a:noFill/>
              <a:prstDash val="soli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rtlCol="0" anchor="ctr"/>
            <a:lstStyle/>
            <a:p>
              <a:pPr algn="ctr">
                <a:defRPr/>
              </a:pPr>
              <a:endParaRPr lang="en-AU" kern="0" smtClean="0">
                <a:solidFill>
                  <a:srgbClr val="FFFFFF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088896" y="3884313"/>
              <a:ext cx="303320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>
                <a:defRPr/>
              </a:pPr>
              <a:r>
                <a:rPr lang="en-US" sz="4000" b="1" kern="0" dirty="0" smtClean="0">
                  <a:ln w="50800"/>
                  <a:solidFill>
                    <a:srgbClr val="FF0000"/>
                  </a:solidFill>
                  <a:latin typeface="Arial" pitchFamily="34" charset="0"/>
                </a:rPr>
                <a:t>“One Hour”</a:t>
              </a:r>
            </a:p>
          </p:txBody>
        </p:sp>
      </p:grpSp>
      <p:sp>
        <p:nvSpPr>
          <p:cNvPr id="36" name="Bent-Up Arrow 35"/>
          <p:cNvSpPr/>
          <p:nvPr/>
        </p:nvSpPr>
        <p:spPr>
          <a:xfrm rot="16200000">
            <a:off x="5818143" y="1777964"/>
            <a:ext cx="591206" cy="528147"/>
          </a:xfrm>
          <a:prstGeom prst="bentUpArrow">
            <a:avLst/>
          </a:prstGeom>
          <a:solidFill>
            <a:srgbClr val="FF0000"/>
          </a:solidFill>
          <a:ln w="25400" cap="flat" cmpd="sng" algn="ctr">
            <a:solidFill>
              <a:srgbClr val="00FF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AU" kern="0" dirty="0" smtClean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9325" y="751247"/>
            <a:ext cx="8734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u="sng" dirty="0" smtClean="0">
                <a:solidFill>
                  <a:srgbClr val="00FF00"/>
                </a:solidFill>
                <a:latin typeface="Arial" pitchFamily="34" charset="0"/>
              </a:rPr>
              <a:t>Day for a Year</a:t>
            </a:r>
            <a:r>
              <a:rPr lang="en-AU" sz="2400" dirty="0" smtClean="0">
                <a:solidFill>
                  <a:srgbClr val="00FF00"/>
                </a:solidFill>
                <a:latin typeface="Arial" pitchFamily="34" charset="0"/>
              </a:rPr>
              <a:t>.  </a:t>
            </a:r>
            <a:r>
              <a:rPr lang="en-AU" sz="2400" dirty="0" smtClean="0">
                <a:solidFill>
                  <a:srgbClr val="FFFF00"/>
                </a:solidFill>
                <a:latin typeface="Arial" pitchFamily="34" charset="0"/>
              </a:rPr>
              <a:t>Gen.47:9, Num.14:34, Ezek. 4:4-6, Luke13:32  </a:t>
            </a:r>
            <a:endParaRPr lang="en-AU" sz="2400" dirty="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3559" y="2373372"/>
            <a:ext cx="8734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dirty="0" smtClean="0">
                <a:solidFill>
                  <a:srgbClr val="00FF00"/>
                </a:solidFill>
                <a:latin typeface="Arial" pitchFamily="34" charset="0"/>
              </a:rPr>
              <a:t>Term used 8 times</a:t>
            </a:r>
            <a:r>
              <a:rPr lang="en-AU" sz="2400" dirty="0" smtClean="0">
                <a:solidFill>
                  <a:srgbClr val="FFFF00"/>
                </a:solidFill>
                <a:latin typeface="Arial" pitchFamily="34" charset="0"/>
              </a:rPr>
              <a:t>. 8:1.11:13. 14:7. 17:12. 18:10,17,19..    9:15  </a:t>
            </a:r>
            <a:endParaRPr lang="en-AU" sz="2400" dirty="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2881157" y="2393604"/>
            <a:ext cx="4871545" cy="409902"/>
          </a:xfrm>
          <a:prstGeom prst="roundRect">
            <a:avLst/>
          </a:prstGeom>
          <a:solidFill>
            <a:srgbClr val="FF0000">
              <a:alpha val="10196"/>
            </a:srgb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95102" y="1273482"/>
            <a:ext cx="8387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FFFF"/>
                </a:solidFill>
                <a:latin typeface="Arial" pitchFamily="34" charset="0"/>
              </a:rPr>
              <a:t>1/12 of a day = 1 hour.     1/12 of a year = 1month or 30days.</a:t>
            </a:r>
          </a:p>
          <a:p>
            <a:pPr algn="ctr"/>
            <a:r>
              <a:rPr lang="en-AU" sz="2400" dirty="0" smtClean="0">
                <a:solidFill>
                  <a:srgbClr val="00FF00"/>
                </a:solidFill>
                <a:latin typeface="Arial" pitchFamily="34" charset="0"/>
              </a:rPr>
              <a:t>30 days = 30 years</a:t>
            </a:r>
            <a:endParaRPr lang="en-AU" sz="2400" dirty="0">
              <a:solidFill>
                <a:srgbClr val="00FF00"/>
              </a:solidFill>
              <a:latin typeface="Arial" pitchFamily="34" charset="0"/>
            </a:endParaRPr>
          </a:p>
        </p:txBody>
      </p:sp>
      <p:grpSp>
        <p:nvGrpSpPr>
          <p:cNvPr id="41" name="Group 49"/>
          <p:cNvGrpSpPr>
            <a:grpSpLocks/>
          </p:cNvGrpSpPr>
          <p:nvPr/>
        </p:nvGrpSpPr>
        <p:grpSpPr bwMode="auto">
          <a:xfrm>
            <a:off x="4086658" y="2871451"/>
            <a:ext cx="4987925" cy="2973486"/>
            <a:chOff x="6067" y="1663"/>
            <a:chExt cx="3142" cy="1904"/>
          </a:xfrm>
          <a:solidFill>
            <a:schemeClr val="bg1">
              <a:lumMod val="85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42" name="Rectangle 50"/>
            <p:cNvSpPr>
              <a:spLocks noChangeArrowheads="1"/>
            </p:cNvSpPr>
            <p:nvPr/>
          </p:nvSpPr>
          <p:spPr bwMode="auto">
            <a:xfrm>
              <a:off x="6067" y="1663"/>
              <a:ext cx="3142" cy="19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  <a:latin typeface="Arial" charset="0"/>
              </a:endParaRPr>
            </a:p>
          </p:txBody>
        </p:sp>
        <p:sp>
          <p:nvSpPr>
            <p:cNvPr id="43" name="Text Box 51"/>
            <p:cNvSpPr txBox="1">
              <a:spLocks noChangeArrowheads="1"/>
            </p:cNvSpPr>
            <p:nvPr/>
          </p:nvSpPr>
          <p:spPr bwMode="auto">
            <a:xfrm>
              <a:off x="6141" y="2725"/>
              <a:ext cx="3048" cy="64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000" kern="0" dirty="0">
                  <a:solidFill>
                    <a:sysClr val="windowText" lastClr="000000"/>
                  </a:solidFill>
                  <a:latin typeface="Arial" charset="0"/>
                </a:rPr>
                <a:t>“</a:t>
              </a:r>
              <a:r>
                <a:rPr lang="en-US" sz="2000" kern="0" dirty="0" smtClean="0">
                  <a:solidFill>
                    <a:sysClr val="windowText" lastClr="000000"/>
                  </a:solidFill>
                  <a:latin typeface="Arial" charset="0"/>
                </a:rPr>
                <a:t>And it was about </a:t>
              </a:r>
              <a:r>
                <a:rPr lang="en-US" sz="2000" kern="0" dirty="0" smtClean="0">
                  <a:solidFill>
                    <a:srgbClr val="000000"/>
                  </a:solidFill>
                  <a:latin typeface="Arial" charset="0"/>
                </a:rPr>
                <a:t>the</a:t>
              </a:r>
              <a:r>
                <a:rPr lang="en-US" sz="2000" kern="0" dirty="0" smtClean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2000" b="1" kern="0" dirty="0" smtClean="0">
                  <a:solidFill>
                    <a:srgbClr val="FF0000"/>
                  </a:solidFill>
                  <a:latin typeface="Arial" charset="0"/>
                </a:rPr>
                <a:t>sixth hour</a:t>
              </a:r>
              <a:r>
                <a:rPr lang="en-US" sz="2000" kern="0" dirty="0" smtClean="0">
                  <a:solidFill>
                    <a:sysClr val="windowText" lastClr="000000"/>
                  </a:solidFill>
                  <a:latin typeface="Arial" charset="0"/>
                </a:rPr>
                <a:t>, and there was darkness over the earth until the </a:t>
              </a:r>
              <a:r>
                <a:rPr lang="en-US" sz="2000" b="1" kern="0" dirty="0" smtClean="0">
                  <a:solidFill>
                    <a:srgbClr val="FF0000"/>
                  </a:solidFill>
                  <a:latin typeface="Arial" charset="0"/>
                </a:rPr>
                <a:t>ninth hour</a:t>
              </a:r>
              <a:r>
                <a:rPr lang="en-US" sz="2000" kern="0" dirty="0" smtClean="0">
                  <a:solidFill>
                    <a:srgbClr val="000000"/>
                  </a:solidFill>
                  <a:latin typeface="Arial" charset="0"/>
                </a:rPr>
                <a:t>.”</a:t>
              </a:r>
              <a:endParaRPr lang="en-US" sz="2000" kern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4" name="Text Box 52"/>
            <p:cNvSpPr txBox="1">
              <a:spLocks noChangeArrowheads="1"/>
            </p:cNvSpPr>
            <p:nvPr/>
          </p:nvSpPr>
          <p:spPr bwMode="auto">
            <a:xfrm>
              <a:off x="7539" y="3098"/>
              <a:ext cx="1201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b="1" i="1" kern="0" dirty="0" smtClean="0">
                  <a:solidFill>
                    <a:srgbClr val="CC0000"/>
                  </a:solidFill>
                </a:rPr>
                <a:t>Luke 23:44</a:t>
              </a:r>
              <a:endParaRPr lang="en-US" sz="2400" b="1" i="1" kern="0" dirty="0">
                <a:solidFill>
                  <a:srgbClr val="CC0000"/>
                </a:solidFill>
              </a:endParaRPr>
            </a:p>
          </p:txBody>
        </p:sp>
        <p:sp>
          <p:nvSpPr>
            <p:cNvPr id="45" name="Text Box 51"/>
            <p:cNvSpPr txBox="1">
              <a:spLocks noChangeArrowheads="1"/>
            </p:cNvSpPr>
            <p:nvPr/>
          </p:nvSpPr>
          <p:spPr bwMode="auto">
            <a:xfrm>
              <a:off x="6121" y="2109"/>
              <a:ext cx="3048" cy="44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000" kern="0" dirty="0" smtClean="0">
                  <a:solidFill>
                    <a:sysClr val="windowText" lastClr="000000"/>
                  </a:solidFill>
                  <a:latin typeface="Arial" charset="0"/>
                </a:rPr>
                <a:t>“Jesus answered, are there not  </a:t>
              </a:r>
              <a:r>
                <a:rPr lang="en-US" sz="2000" b="1" kern="0" dirty="0" smtClean="0">
                  <a:solidFill>
                    <a:srgbClr val="FF0000"/>
                  </a:solidFill>
                  <a:latin typeface="Arial" charset="0"/>
                </a:rPr>
                <a:t>twelve hours</a:t>
              </a:r>
              <a:r>
                <a:rPr lang="en-US" sz="2000" kern="0" dirty="0" smtClean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2000" kern="0" dirty="0" smtClean="0">
                  <a:solidFill>
                    <a:sysClr val="windowText" lastClr="000000"/>
                  </a:solidFill>
                  <a:latin typeface="Arial" charset="0"/>
                </a:rPr>
                <a:t>in the day?</a:t>
              </a:r>
              <a:r>
                <a:rPr lang="en-US" sz="2000" kern="0" dirty="0" smtClean="0">
                  <a:solidFill>
                    <a:srgbClr val="000000"/>
                  </a:solidFill>
                  <a:latin typeface="Arial" charset="0"/>
                </a:rPr>
                <a:t>”</a:t>
              </a:r>
              <a:endParaRPr lang="en-US" sz="2000" kern="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6" name="Text Box 52"/>
            <p:cNvSpPr txBox="1">
              <a:spLocks noChangeArrowheads="1"/>
            </p:cNvSpPr>
            <p:nvPr/>
          </p:nvSpPr>
          <p:spPr bwMode="auto">
            <a:xfrm>
              <a:off x="7539" y="2288"/>
              <a:ext cx="1066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b="1" i="1" kern="0" dirty="0" smtClean="0">
                  <a:solidFill>
                    <a:srgbClr val="CC0000"/>
                  </a:solidFill>
                </a:rPr>
                <a:t>John 11:9</a:t>
              </a:r>
              <a:endParaRPr lang="en-US" sz="2400" b="1" i="1" kern="0" dirty="0">
                <a:solidFill>
                  <a:srgbClr val="CC0000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4359692" y="2965106"/>
            <a:ext cx="4500000" cy="46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u="sng" dirty="0" smtClean="0">
                <a:solidFill>
                  <a:srgbClr val="000000"/>
                </a:solidFill>
                <a:latin typeface="Arial" pitchFamily="34" charset="0"/>
              </a:rPr>
              <a:t>Twelve hours in a Jewish Day</a:t>
            </a:r>
            <a:endParaRPr lang="en-AU" sz="2400" b="1" u="sng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6" grpId="0" animBg="1"/>
      <p:bldP spid="37" grpId="0" build="allAtOnce"/>
      <p:bldP spid="38" grpId="0" build="allAtOnce"/>
      <p:bldP spid="39" grpId="0" animBg="1"/>
      <p:bldP spid="4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3"/>
          <p:cNvGrpSpPr>
            <a:grpSpLocks/>
          </p:cNvGrpSpPr>
          <p:nvPr/>
        </p:nvGrpSpPr>
        <p:grpSpPr bwMode="auto">
          <a:xfrm>
            <a:off x="3604968" y="1228053"/>
            <a:ext cx="3311003" cy="762000"/>
            <a:chOff x="2314" y="853"/>
            <a:chExt cx="2094" cy="480"/>
          </a:xfrm>
        </p:grpSpPr>
        <p:sp>
          <p:nvSpPr>
            <p:cNvPr id="20526" name="Rectangle 11"/>
            <p:cNvSpPr>
              <a:spLocks noChangeArrowheads="1"/>
            </p:cNvSpPr>
            <p:nvPr/>
          </p:nvSpPr>
          <p:spPr bwMode="auto">
            <a:xfrm>
              <a:off x="2314" y="1011"/>
              <a:ext cx="2094" cy="229"/>
            </a:xfrm>
            <a:prstGeom prst="rect">
              <a:avLst/>
            </a:prstGeom>
            <a:solidFill>
              <a:srgbClr val="F4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i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0527" name="Text Box 13"/>
            <p:cNvSpPr txBox="1">
              <a:spLocks noChangeArrowheads="1"/>
            </p:cNvSpPr>
            <p:nvPr/>
          </p:nvSpPr>
          <p:spPr bwMode="auto">
            <a:xfrm>
              <a:off x="3082" y="853"/>
              <a:ext cx="36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FFFFF"/>
                  </a:solidFill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grpSp>
        <p:nvGrpSpPr>
          <p:cNvPr id="3" name="Group 82"/>
          <p:cNvGrpSpPr>
            <a:grpSpLocks/>
          </p:cNvGrpSpPr>
          <p:nvPr/>
        </p:nvGrpSpPr>
        <p:grpSpPr bwMode="auto">
          <a:xfrm>
            <a:off x="926413" y="1467731"/>
            <a:ext cx="3004254" cy="2487613"/>
            <a:chOff x="620" y="1004"/>
            <a:chExt cx="1900" cy="1567"/>
          </a:xfrm>
        </p:grpSpPr>
        <p:sp>
          <p:nvSpPr>
            <p:cNvPr id="20512" name="Rectangle 4"/>
            <p:cNvSpPr>
              <a:spLocks noChangeArrowheads="1"/>
            </p:cNvSpPr>
            <p:nvPr/>
          </p:nvSpPr>
          <p:spPr bwMode="auto">
            <a:xfrm>
              <a:off x="656" y="1004"/>
              <a:ext cx="230" cy="1262"/>
            </a:xfrm>
            <a:prstGeom prst="rect">
              <a:avLst/>
            </a:prstGeom>
            <a:solidFill>
              <a:srgbClr val="F4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i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0513" name="Rectangle 5"/>
            <p:cNvSpPr>
              <a:spLocks noChangeArrowheads="1"/>
            </p:cNvSpPr>
            <p:nvPr/>
          </p:nvSpPr>
          <p:spPr bwMode="auto">
            <a:xfrm>
              <a:off x="937" y="1005"/>
              <a:ext cx="230" cy="1262"/>
            </a:xfrm>
            <a:prstGeom prst="rect">
              <a:avLst/>
            </a:prstGeom>
            <a:solidFill>
              <a:srgbClr val="F4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i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0514" name="Rectangle 6"/>
            <p:cNvSpPr>
              <a:spLocks noChangeArrowheads="1"/>
            </p:cNvSpPr>
            <p:nvPr/>
          </p:nvSpPr>
          <p:spPr bwMode="auto">
            <a:xfrm>
              <a:off x="1209" y="1006"/>
              <a:ext cx="230" cy="1262"/>
            </a:xfrm>
            <a:prstGeom prst="rect">
              <a:avLst/>
            </a:prstGeom>
            <a:solidFill>
              <a:srgbClr val="F4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i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0515" name="Rectangle 7"/>
            <p:cNvSpPr>
              <a:spLocks noChangeArrowheads="1"/>
            </p:cNvSpPr>
            <p:nvPr/>
          </p:nvSpPr>
          <p:spPr bwMode="auto">
            <a:xfrm>
              <a:off x="1481" y="1007"/>
              <a:ext cx="230" cy="1262"/>
            </a:xfrm>
            <a:prstGeom prst="rect">
              <a:avLst/>
            </a:prstGeom>
            <a:solidFill>
              <a:srgbClr val="F4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i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0516" name="Rectangle 8"/>
            <p:cNvSpPr>
              <a:spLocks noChangeArrowheads="1"/>
            </p:cNvSpPr>
            <p:nvPr/>
          </p:nvSpPr>
          <p:spPr bwMode="auto">
            <a:xfrm>
              <a:off x="1772" y="1008"/>
              <a:ext cx="229" cy="1262"/>
            </a:xfrm>
            <a:prstGeom prst="rect">
              <a:avLst/>
            </a:prstGeom>
            <a:solidFill>
              <a:srgbClr val="F4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i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0517" name="Rectangle 9"/>
            <p:cNvSpPr>
              <a:spLocks noChangeArrowheads="1"/>
            </p:cNvSpPr>
            <p:nvPr/>
          </p:nvSpPr>
          <p:spPr bwMode="auto">
            <a:xfrm>
              <a:off x="2044" y="1009"/>
              <a:ext cx="230" cy="1262"/>
            </a:xfrm>
            <a:prstGeom prst="rect">
              <a:avLst/>
            </a:prstGeom>
            <a:solidFill>
              <a:srgbClr val="F4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i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0518" name="Text Box 10"/>
            <p:cNvSpPr txBox="1">
              <a:spLocks noChangeArrowheads="1"/>
            </p:cNvSpPr>
            <p:nvPr/>
          </p:nvSpPr>
          <p:spPr bwMode="auto">
            <a:xfrm>
              <a:off x="620" y="1336"/>
              <a:ext cx="190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4000" dirty="0">
                  <a:solidFill>
                    <a:srgbClr val="FFFFFF"/>
                  </a:solidFill>
                </a:rPr>
                <a:t>1 2 3 4 5 6</a:t>
              </a:r>
              <a:r>
                <a:rPr lang="en-AU" sz="4400" dirty="0">
                  <a:solidFill>
                    <a:srgbClr val="FFFFFF"/>
                  </a:solidFill>
                </a:rPr>
                <a:t> </a:t>
              </a:r>
            </a:p>
          </p:txBody>
        </p:sp>
        <p:sp>
          <p:nvSpPr>
            <p:cNvPr id="274444" name="Text Box 12"/>
            <p:cNvSpPr txBox="1">
              <a:spLocks noChangeArrowheads="1"/>
            </p:cNvSpPr>
            <p:nvPr/>
          </p:nvSpPr>
          <p:spPr bwMode="auto">
            <a:xfrm>
              <a:off x="741" y="1008"/>
              <a:ext cx="161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sz="4000" dirty="0">
                  <a:solidFill>
                    <a:srgbClr val="E5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Trumpets</a:t>
              </a:r>
            </a:p>
          </p:txBody>
        </p:sp>
        <p:grpSp>
          <p:nvGrpSpPr>
            <p:cNvPr id="4" name="Group 34"/>
            <p:cNvGrpSpPr>
              <a:grpSpLocks/>
            </p:cNvGrpSpPr>
            <p:nvPr/>
          </p:nvGrpSpPr>
          <p:grpSpPr bwMode="auto">
            <a:xfrm>
              <a:off x="653" y="1761"/>
              <a:ext cx="1617" cy="523"/>
              <a:chOff x="1877" y="1666"/>
              <a:chExt cx="1609" cy="523"/>
            </a:xfrm>
          </p:grpSpPr>
          <p:sp>
            <p:nvSpPr>
              <p:cNvPr id="20522" name="Rectangle 35"/>
              <p:cNvSpPr>
                <a:spLocks noChangeArrowheads="1"/>
              </p:cNvSpPr>
              <p:nvPr/>
            </p:nvSpPr>
            <p:spPr bwMode="auto">
              <a:xfrm>
                <a:off x="1877" y="1714"/>
                <a:ext cx="1609" cy="46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i="1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20523" name="Text Box 36"/>
              <p:cNvSpPr txBox="1">
                <a:spLocks noChangeArrowheads="1"/>
              </p:cNvSpPr>
              <p:nvPr/>
            </p:nvSpPr>
            <p:spPr bwMode="auto">
              <a:xfrm>
                <a:off x="1946" y="1666"/>
                <a:ext cx="1518" cy="5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2400">
                    <a:solidFill>
                      <a:srgbClr val="FFFFFF"/>
                    </a:solidFill>
                  </a:rPr>
                  <a:t>Judgement on Christian Rome</a:t>
                </a:r>
              </a:p>
            </p:txBody>
          </p:sp>
        </p:grpSp>
        <p:sp>
          <p:nvSpPr>
            <p:cNvPr id="274469" name="Text Box 37"/>
            <p:cNvSpPr txBox="1">
              <a:spLocks noChangeArrowheads="1"/>
            </p:cNvSpPr>
            <p:nvPr/>
          </p:nvSpPr>
          <p:spPr bwMode="auto">
            <a:xfrm>
              <a:off x="1007" y="2321"/>
              <a:ext cx="100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sz="20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Rev.8 &amp; 9</a:t>
              </a:r>
            </a:p>
          </p:txBody>
        </p:sp>
      </p:grpSp>
      <p:grpSp>
        <p:nvGrpSpPr>
          <p:cNvPr id="5" name="Group 44"/>
          <p:cNvGrpSpPr>
            <a:grpSpLocks/>
          </p:cNvGrpSpPr>
          <p:nvPr/>
        </p:nvGrpSpPr>
        <p:grpSpPr bwMode="auto">
          <a:xfrm>
            <a:off x="3690348" y="1645573"/>
            <a:ext cx="3309423" cy="2257425"/>
            <a:chOff x="3602" y="1009"/>
            <a:chExt cx="2084" cy="1422"/>
          </a:xfrm>
        </p:grpSpPr>
        <p:grpSp>
          <p:nvGrpSpPr>
            <p:cNvPr id="6" name="Group 45"/>
            <p:cNvGrpSpPr>
              <a:grpSpLocks/>
            </p:cNvGrpSpPr>
            <p:nvPr/>
          </p:nvGrpSpPr>
          <p:grpSpPr bwMode="auto">
            <a:xfrm>
              <a:off x="3602" y="1164"/>
              <a:ext cx="2029" cy="1267"/>
              <a:chOff x="3602" y="1164"/>
              <a:chExt cx="2029" cy="1267"/>
            </a:xfrm>
          </p:grpSpPr>
          <p:sp>
            <p:nvSpPr>
              <p:cNvPr id="20503" name="Rectangle 46"/>
              <p:cNvSpPr>
                <a:spLocks noChangeArrowheads="1"/>
              </p:cNvSpPr>
              <p:nvPr/>
            </p:nvSpPr>
            <p:spPr bwMode="auto">
              <a:xfrm>
                <a:off x="3632" y="1164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i="1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20504" name="Rectangle 47"/>
              <p:cNvSpPr>
                <a:spLocks noChangeArrowheads="1"/>
              </p:cNvSpPr>
              <p:nvPr/>
            </p:nvSpPr>
            <p:spPr bwMode="auto">
              <a:xfrm>
                <a:off x="3903" y="1165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i="1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20505" name="Rectangle 48"/>
              <p:cNvSpPr>
                <a:spLocks noChangeArrowheads="1"/>
              </p:cNvSpPr>
              <p:nvPr/>
            </p:nvSpPr>
            <p:spPr bwMode="auto">
              <a:xfrm>
                <a:off x="4174" y="1166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i="1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20506" name="Rectangle 49"/>
              <p:cNvSpPr>
                <a:spLocks noChangeArrowheads="1"/>
              </p:cNvSpPr>
              <p:nvPr/>
            </p:nvSpPr>
            <p:spPr bwMode="auto">
              <a:xfrm>
                <a:off x="4445" y="1167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i="1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20507" name="Rectangle 50"/>
              <p:cNvSpPr>
                <a:spLocks noChangeArrowheads="1"/>
              </p:cNvSpPr>
              <p:nvPr/>
            </p:nvSpPr>
            <p:spPr bwMode="auto">
              <a:xfrm>
                <a:off x="4725" y="1168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i="1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20508" name="Rectangle 51"/>
              <p:cNvSpPr>
                <a:spLocks noChangeArrowheads="1"/>
              </p:cNvSpPr>
              <p:nvPr/>
            </p:nvSpPr>
            <p:spPr bwMode="auto">
              <a:xfrm>
                <a:off x="4996" y="1169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i="1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20509" name="Text Box 52"/>
              <p:cNvSpPr txBox="1">
                <a:spLocks noChangeArrowheads="1"/>
              </p:cNvSpPr>
              <p:nvPr/>
            </p:nvSpPr>
            <p:spPr bwMode="auto">
              <a:xfrm>
                <a:off x="3602" y="1532"/>
                <a:ext cx="1892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FFFFF"/>
                    </a:solidFill>
                  </a:rPr>
                  <a:t>1 2 3 4 5 6</a:t>
                </a:r>
                <a:r>
                  <a:rPr lang="en-AU" sz="4400" dirty="0">
                    <a:solidFill>
                      <a:srgbClr val="FFFFFF"/>
                    </a:solidFill>
                  </a:rPr>
                  <a:t> </a:t>
                </a:r>
              </a:p>
            </p:txBody>
          </p:sp>
          <p:sp>
            <p:nvSpPr>
              <p:cNvPr id="20510" name="Rectangle 53"/>
              <p:cNvSpPr>
                <a:spLocks noChangeArrowheads="1"/>
              </p:cNvSpPr>
              <p:nvPr/>
            </p:nvSpPr>
            <p:spPr bwMode="auto">
              <a:xfrm>
                <a:off x="5273" y="1166"/>
                <a:ext cx="358" cy="229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i="1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274486" name="Text Box 54"/>
              <p:cNvSpPr txBox="1">
                <a:spLocks noChangeArrowheads="1"/>
              </p:cNvSpPr>
              <p:nvPr/>
            </p:nvSpPr>
            <p:spPr bwMode="auto">
              <a:xfrm>
                <a:off x="4045" y="1166"/>
                <a:ext cx="887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 dirty="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Vials</a:t>
                </a:r>
              </a:p>
            </p:txBody>
          </p:sp>
        </p:grpSp>
        <p:sp>
          <p:nvSpPr>
            <p:cNvPr id="20502" name="Text Box 55"/>
            <p:cNvSpPr txBox="1">
              <a:spLocks noChangeArrowheads="1"/>
            </p:cNvSpPr>
            <p:nvPr/>
          </p:nvSpPr>
          <p:spPr bwMode="auto">
            <a:xfrm>
              <a:off x="5321" y="1009"/>
              <a:ext cx="36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FFFFF"/>
                  </a:solidFill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</a:rPr>
                <a:t> </a:t>
              </a:r>
            </a:p>
          </p:txBody>
        </p:sp>
      </p:grp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3734626" y="3121908"/>
            <a:ext cx="2526735" cy="830263"/>
            <a:chOff x="3639" y="1968"/>
            <a:chExt cx="1591" cy="523"/>
          </a:xfrm>
        </p:grpSpPr>
        <p:sp>
          <p:nvSpPr>
            <p:cNvPr id="20499" name="Rectangle 57"/>
            <p:cNvSpPr>
              <a:spLocks noChangeArrowheads="1"/>
            </p:cNvSpPr>
            <p:nvPr/>
          </p:nvSpPr>
          <p:spPr bwMode="auto">
            <a:xfrm>
              <a:off x="3639" y="2001"/>
              <a:ext cx="1591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i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0500" name="Text Box 58"/>
            <p:cNvSpPr txBox="1">
              <a:spLocks noChangeArrowheads="1"/>
            </p:cNvSpPr>
            <p:nvPr/>
          </p:nvSpPr>
          <p:spPr bwMode="auto">
            <a:xfrm>
              <a:off x="3700" y="1968"/>
              <a:ext cx="1518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400">
                  <a:solidFill>
                    <a:srgbClr val="FFFFFF"/>
                  </a:solidFill>
                </a:rPr>
                <a:t>Judgement on Catholic Europe</a:t>
              </a:r>
            </a:p>
          </p:txBody>
        </p:sp>
      </p:grpSp>
      <p:sp>
        <p:nvSpPr>
          <p:cNvPr id="274491" name="Text Box 59"/>
          <p:cNvSpPr txBox="1">
            <a:spLocks noChangeArrowheads="1"/>
          </p:cNvSpPr>
          <p:nvPr/>
        </p:nvSpPr>
        <p:spPr bwMode="auto">
          <a:xfrm>
            <a:off x="4324387" y="3904910"/>
            <a:ext cx="113371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Rev.16</a:t>
            </a:r>
          </a:p>
        </p:txBody>
      </p:sp>
      <p:sp>
        <p:nvSpPr>
          <p:cNvPr id="20487" name="Line 62"/>
          <p:cNvSpPr>
            <a:spLocks noChangeShapeType="1"/>
          </p:cNvSpPr>
          <p:nvPr/>
        </p:nvSpPr>
        <p:spPr bwMode="auto">
          <a:xfrm>
            <a:off x="5930868" y="3948985"/>
            <a:ext cx="0" cy="11160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 i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20488" name="Line 63"/>
          <p:cNvSpPr>
            <a:spLocks noChangeShapeType="1"/>
          </p:cNvSpPr>
          <p:nvPr/>
        </p:nvSpPr>
        <p:spPr bwMode="auto">
          <a:xfrm>
            <a:off x="3733019" y="3807205"/>
            <a:ext cx="0" cy="10800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 i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20489" name="Line 64"/>
          <p:cNvSpPr>
            <a:spLocks noChangeShapeType="1"/>
          </p:cNvSpPr>
          <p:nvPr/>
        </p:nvSpPr>
        <p:spPr bwMode="auto">
          <a:xfrm>
            <a:off x="3733045" y="4905809"/>
            <a:ext cx="2197849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triangle" w="lg" len="lg"/>
            <a:tailEnd type="triangle" w="lg" len="lg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 i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274497" name="Text Box 65"/>
          <p:cNvSpPr txBox="1">
            <a:spLocks noChangeArrowheads="1"/>
          </p:cNvSpPr>
          <p:nvPr/>
        </p:nvSpPr>
        <p:spPr bwMode="auto">
          <a:xfrm>
            <a:off x="3630267" y="5171251"/>
            <a:ext cx="249669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 1789 – AD 1820</a:t>
            </a:r>
          </a:p>
        </p:txBody>
      </p:sp>
      <p:sp>
        <p:nvSpPr>
          <p:cNvPr id="274502" name="WordArt 70"/>
          <p:cNvSpPr>
            <a:spLocks noChangeArrowheads="1" noChangeShapeType="1" noTextEdit="1"/>
          </p:cNvSpPr>
          <p:nvPr/>
        </p:nvSpPr>
        <p:spPr bwMode="auto">
          <a:xfrm>
            <a:off x="4085624" y="4375689"/>
            <a:ext cx="1514776" cy="414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i="1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/>
              </a:rPr>
              <a:t>30yrs!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 i="1" smtClean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50" name="Picture 50" descr="Rev%20Scroll"/>
          <p:cNvPicPr>
            <a:picLocks noChangeAspect="1" noChangeArrowheads="1"/>
          </p:cNvPicPr>
          <p:nvPr/>
        </p:nvPicPr>
        <p:blipFill>
          <a:blip r:embed="rId3" cstate="print"/>
          <a:srcRect l="56880" t="12094" r="37918" b="15341"/>
          <a:stretch>
            <a:fillRect/>
          </a:stretch>
        </p:blipFill>
        <p:spPr bwMode="auto">
          <a:xfrm>
            <a:off x="792538" y="945927"/>
            <a:ext cx="2772000" cy="5517934"/>
          </a:xfrm>
          <a:prstGeom prst="rect">
            <a:avLst/>
          </a:prstGeom>
          <a:ln>
            <a:solidFill>
              <a:srgbClr val="29292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52"/>
          <p:cNvGrpSpPr>
            <a:grpSpLocks/>
          </p:cNvGrpSpPr>
          <p:nvPr/>
        </p:nvGrpSpPr>
        <p:grpSpPr bwMode="auto">
          <a:xfrm>
            <a:off x="817729" y="4134666"/>
            <a:ext cx="2856021" cy="1154112"/>
            <a:chOff x="902870" y="4481513"/>
            <a:chExt cx="2855954" cy="1153805"/>
          </a:xfrm>
        </p:grpSpPr>
        <p:sp>
          <p:nvSpPr>
            <p:cNvPr id="52" name="Text Box 52"/>
            <p:cNvSpPr txBox="1">
              <a:spLocks noChangeArrowheads="1"/>
            </p:cNvSpPr>
            <p:nvPr/>
          </p:nvSpPr>
          <p:spPr bwMode="auto">
            <a:xfrm>
              <a:off x="902870" y="4481513"/>
              <a:ext cx="2743200" cy="1138773"/>
            </a:xfrm>
            <a:prstGeom prst="rect">
              <a:avLst/>
            </a:prstGeom>
            <a:solidFill>
              <a:srgbClr val="FEFC9C"/>
            </a:solidFill>
            <a:ln w="28575">
              <a:solidFill>
                <a:srgbClr val="FF6600"/>
              </a:solidFill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just" fontAlgn="base">
                <a:lnSpc>
                  <a:spcPct val="85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srgbClr val="000000"/>
                  </a:solidFill>
                  <a:latin typeface="Albertus"/>
                </a:rPr>
                <a:t>The  second  woe  is  past; </a:t>
              </a:r>
              <a:r>
                <a:rPr lang="en-US" sz="2000" b="1" i="1" dirty="0">
                  <a:solidFill>
                    <a:srgbClr val="000000"/>
                  </a:solidFill>
                  <a:latin typeface="Albertus"/>
                </a:rPr>
                <a:t>and,</a:t>
              </a:r>
              <a:r>
                <a:rPr lang="en-US" sz="2000" b="1" dirty="0">
                  <a:solidFill>
                    <a:srgbClr val="000000"/>
                  </a:solidFill>
                  <a:latin typeface="Albertus"/>
                </a:rPr>
                <a:t> behold, the third woe cometh quickly.</a:t>
              </a:r>
            </a:p>
          </p:txBody>
        </p:sp>
        <p:sp>
          <p:nvSpPr>
            <p:cNvPr id="53" name="Text Box 53"/>
            <p:cNvSpPr txBox="1">
              <a:spLocks noChangeArrowheads="1"/>
            </p:cNvSpPr>
            <p:nvPr/>
          </p:nvSpPr>
          <p:spPr bwMode="auto">
            <a:xfrm>
              <a:off x="2399924" y="5268605"/>
              <a:ext cx="13589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b="1" i="1" dirty="0" smtClean="0">
                  <a:solidFill>
                    <a:srgbClr val="FF0000"/>
                  </a:solidFill>
                  <a:latin typeface="Arial" pitchFamily="34" charset="0"/>
                </a:rPr>
                <a:t>Rev.11:14</a:t>
              </a:r>
              <a:endParaRPr lang="en-AU" b="1" i="1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</p:grpSp>
      <p:sp>
        <p:nvSpPr>
          <p:cNvPr id="54" name="Line 55"/>
          <p:cNvSpPr>
            <a:spLocks noChangeShapeType="1"/>
          </p:cNvSpPr>
          <p:nvPr/>
        </p:nvSpPr>
        <p:spPr bwMode="auto">
          <a:xfrm flipV="1">
            <a:off x="2478279" y="1654726"/>
            <a:ext cx="1951037" cy="2592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23376" y="86707"/>
            <a:ext cx="4200871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The same hour there was a great earthquake </a:t>
            </a:r>
            <a:endParaRPr lang="en-AU" sz="24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60" name="Picture 59" descr="rev11 001.jpg"/>
          <p:cNvPicPr>
            <a:picLocks noChangeAspect="1"/>
          </p:cNvPicPr>
          <p:nvPr/>
        </p:nvPicPr>
        <p:blipFill>
          <a:blip r:embed="rId4" cstate="print"/>
          <a:srcRect t="77701"/>
          <a:stretch>
            <a:fillRect/>
          </a:stretch>
        </p:blipFill>
        <p:spPr>
          <a:xfrm>
            <a:off x="5874088" y="442102"/>
            <a:ext cx="3187024" cy="2772000"/>
          </a:xfrm>
          <a:prstGeom prst="rect">
            <a:avLst/>
          </a:prstGeom>
          <a:ln w="28575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" name="Line 55"/>
          <p:cNvSpPr>
            <a:spLocks noChangeShapeType="1"/>
          </p:cNvSpPr>
          <p:nvPr/>
        </p:nvSpPr>
        <p:spPr bwMode="auto">
          <a:xfrm flipV="1">
            <a:off x="2497868" y="1860330"/>
            <a:ext cx="3493029" cy="2380594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62" name="Rectangle 10"/>
          <p:cNvSpPr>
            <a:spLocks noChangeArrowheads="1"/>
          </p:cNvSpPr>
          <p:nvPr/>
        </p:nvSpPr>
        <p:spPr bwMode="auto">
          <a:xfrm>
            <a:off x="6901301" y="1823446"/>
            <a:ext cx="1656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pitchFamily="34" charset="0"/>
            </a:endParaRPr>
          </a:p>
        </p:txBody>
      </p:sp>
      <p:cxnSp>
        <p:nvCxnSpPr>
          <p:cNvPr id="80" name="Straight Connector 79"/>
          <p:cNvCxnSpPr/>
          <p:nvPr/>
        </p:nvCxnSpPr>
        <p:spPr bwMode="auto">
          <a:xfrm flipV="1">
            <a:off x="5171090" y="2033752"/>
            <a:ext cx="3090041" cy="234906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grpSp>
        <p:nvGrpSpPr>
          <p:cNvPr id="87" name="Group 86"/>
          <p:cNvGrpSpPr/>
          <p:nvPr/>
        </p:nvGrpSpPr>
        <p:grpSpPr>
          <a:xfrm>
            <a:off x="6666102" y="110362"/>
            <a:ext cx="1595030" cy="369332"/>
            <a:chOff x="6681867" y="4543595"/>
            <a:chExt cx="1595030" cy="369332"/>
          </a:xfrm>
        </p:grpSpPr>
        <p:sp>
          <p:nvSpPr>
            <p:cNvPr id="85" name="Text Box 52"/>
            <p:cNvSpPr txBox="1">
              <a:spLocks noChangeArrowheads="1"/>
            </p:cNvSpPr>
            <p:nvPr/>
          </p:nvSpPr>
          <p:spPr bwMode="auto">
            <a:xfrm>
              <a:off x="6745564" y="4544570"/>
              <a:ext cx="1499802" cy="353943"/>
            </a:xfrm>
            <a:prstGeom prst="rect">
              <a:avLst/>
            </a:prstGeom>
            <a:solidFill>
              <a:srgbClr val="FEFC9C"/>
            </a:solidFill>
            <a:ln w="28575">
              <a:solidFill>
                <a:srgbClr val="FF6600"/>
              </a:solidFill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85000"/>
                </a:lnSpc>
                <a:spcBef>
                  <a:spcPct val="50000"/>
                </a:spcBef>
                <a:spcAft>
                  <a:spcPct val="0"/>
                </a:spcAft>
              </a:pPr>
              <a:endParaRPr lang="en-US" sz="2000" b="1" dirty="0">
                <a:solidFill>
                  <a:srgbClr val="000000"/>
                </a:solidFill>
                <a:latin typeface="Albertus"/>
              </a:endParaRPr>
            </a:p>
          </p:txBody>
        </p:sp>
        <p:sp>
          <p:nvSpPr>
            <p:cNvPr id="86" name="Text Box 53"/>
            <p:cNvSpPr txBox="1">
              <a:spLocks noChangeArrowheads="1"/>
            </p:cNvSpPr>
            <p:nvPr/>
          </p:nvSpPr>
          <p:spPr bwMode="auto">
            <a:xfrm>
              <a:off x="6681867" y="4543595"/>
              <a:ext cx="15950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b="1" i="1" dirty="0" smtClean="0">
                  <a:solidFill>
                    <a:srgbClr val="FF0000"/>
                  </a:solidFill>
                  <a:latin typeface="Arial" pitchFamily="34" charset="0"/>
                </a:rPr>
                <a:t>Rev.11:12-13</a:t>
              </a:r>
              <a:endParaRPr lang="en-AU" b="1" i="1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</p:grpSp>
      <p:sp>
        <p:nvSpPr>
          <p:cNvPr id="64" name="Rectangle 63"/>
          <p:cNvSpPr/>
          <p:nvPr/>
        </p:nvSpPr>
        <p:spPr>
          <a:xfrm>
            <a:off x="-20695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4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502" grpId="0" animBg="1"/>
      <p:bldP spid="54" grpId="0" animBg="1"/>
      <p:bldP spid="61" grpId="0" animBg="1"/>
      <p:bldP spid="6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0764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04899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  <a:endParaRPr lang="en-US" sz="2800" b="1" i="1" dirty="0">
              <a:solidFill>
                <a:srgbClr val="2D2D8A"/>
              </a:solidFill>
              <a:cs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835579" y="3058511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19816" y="882869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26074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C00000"/>
                </a:solidFill>
              </a:rPr>
              <a:t>Double conversions</a:t>
            </a:r>
            <a:endParaRPr lang="en-AU" sz="2400" b="1" dirty="0">
              <a:solidFill>
                <a:srgbClr val="C0000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846085" y="3415869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88736" y="4635137"/>
            <a:ext cx="7930055" cy="1980000"/>
          </a:xfrm>
          <a:prstGeom prst="roundRect">
            <a:avLst/>
          </a:prstGeom>
          <a:solidFill>
            <a:srgbClr val="00B0F0">
              <a:alpha val="14902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1" name="Group 101"/>
          <p:cNvGrpSpPr/>
          <p:nvPr/>
        </p:nvGrpSpPr>
        <p:grpSpPr>
          <a:xfrm>
            <a:off x="599063" y="520258"/>
            <a:ext cx="7747231" cy="4067515"/>
            <a:chOff x="2333514" y="2019869"/>
            <a:chExt cx="5609058" cy="4230807"/>
          </a:xfrm>
        </p:grpSpPr>
        <p:sp>
          <p:nvSpPr>
            <p:cNvPr id="32" name="Rectangle 2"/>
            <p:cNvSpPr>
              <a:spLocks noChangeArrowheads="1"/>
            </p:cNvSpPr>
            <p:nvPr/>
          </p:nvSpPr>
          <p:spPr bwMode="auto">
            <a:xfrm>
              <a:off x="2374158" y="2019869"/>
              <a:ext cx="5541001" cy="423080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Line 7"/>
            <p:cNvSpPr>
              <a:spLocks noChangeShapeType="1"/>
            </p:cNvSpPr>
            <p:nvPr/>
          </p:nvSpPr>
          <p:spPr bwMode="auto">
            <a:xfrm>
              <a:off x="2595132" y="2380664"/>
              <a:ext cx="0" cy="61200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Line 4"/>
            <p:cNvSpPr>
              <a:spLocks noChangeShapeType="1"/>
            </p:cNvSpPr>
            <p:nvPr/>
          </p:nvSpPr>
          <p:spPr bwMode="auto">
            <a:xfrm flipH="1">
              <a:off x="7731932" y="2352288"/>
              <a:ext cx="3667" cy="64800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2601308" y="2500283"/>
              <a:ext cx="5148000" cy="1588"/>
            </a:xfrm>
            <a:prstGeom prst="straightConnector1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37" name="Line 5"/>
            <p:cNvSpPr>
              <a:spLocks noChangeShapeType="1"/>
            </p:cNvSpPr>
            <p:nvPr/>
          </p:nvSpPr>
          <p:spPr bwMode="auto">
            <a:xfrm flipV="1">
              <a:off x="2611844" y="2717431"/>
              <a:ext cx="5112000" cy="0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584648" y="4008748"/>
              <a:ext cx="1472453" cy="1056437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Mid Heaven proclamation 10 yrs</a:t>
              </a:r>
              <a:r>
                <a:rPr kumimoji="0" lang="en-AU" sz="2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68516" y="4178816"/>
              <a:ext cx="3674939" cy="73630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Catholic Europe  Destroyed 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30 yrs </a:t>
              </a:r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 flipH="1">
              <a:off x="4057107" y="4963927"/>
              <a:ext cx="3934" cy="56520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3028995" y="5465093"/>
              <a:ext cx="2032578" cy="480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Rome Destroyed</a:t>
              </a:r>
            </a:p>
          </p:txBody>
        </p:sp>
        <p:sp>
          <p:nvSpPr>
            <p:cNvPr id="45" name="Rectangle 12"/>
            <p:cNvSpPr>
              <a:spLocks noChangeArrowheads="1"/>
            </p:cNvSpPr>
            <p:nvPr/>
          </p:nvSpPr>
          <p:spPr bwMode="auto">
            <a:xfrm>
              <a:off x="4188009" y="2040439"/>
              <a:ext cx="1943100" cy="503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AU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</a:rPr>
                <a:t>40yrs</a:t>
              </a:r>
            </a:p>
          </p:txBody>
        </p:sp>
        <p:sp>
          <p:nvSpPr>
            <p:cNvPr id="46" name="AutoShape 9"/>
            <p:cNvSpPr>
              <a:spLocks noChangeArrowheads="1"/>
            </p:cNvSpPr>
            <p:nvPr/>
          </p:nvSpPr>
          <p:spPr bwMode="auto">
            <a:xfrm>
              <a:off x="3804433" y="3575843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  <p:sp>
          <p:nvSpPr>
            <p:cNvPr id="35" name="Line 15"/>
            <p:cNvSpPr>
              <a:spLocks noChangeShapeType="1"/>
            </p:cNvSpPr>
            <p:nvPr/>
          </p:nvSpPr>
          <p:spPr bwMode="auto">
            <a:xfrm>
              <a:off x="7729482" y="3067835"/>
              <a:ext cx="14288" cy="28800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AutoShape 9"/>
            <p:cNvSpPr>
              <a:spLocks noChangeArrowheads="1"/>
            </p:cNvSpPr>
            <p:nvPr/>
          </p:nvSpPr>
          <p:spPr bwMode="auto">
            <a:xfrm>
              <a:off x="7296889" y="4465896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  <p:sp>
          <p:nvSpPr>
            <p:cNvPr id="38" name="Line 15"/>
            <p:cNvSpPr>
              <a:spLocks noChangeShapeType="1"/>
            </p:cNvSpPr>
            <p:nvPr/>
          </p:nvSpPr>
          <p:spPr bwMode="auto">
            <a:xfrm>
              <a:off x="2592041" y="3020543"/>
              <a:ext cx="14288" cy="29160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AutoShape 9"/>
            <p:cNvSpPr>
              <a:spLocks noChangeArrowheads="1"/>
            </p:cNvSpPr>
            <p:nvPr/>
          </p:nvSpPr>
          <p:spPr bwMode="auto">
            <a:xfrm>
              <a:off x="2333514" y="4791296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34272"/>
            <a:ext cx="8302625" cy="632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latin typeface="Tahoma"/>
                <a:cs typeface="Arial"/>
              </a:rPr>
              <a:t>1/3 day &amp; 1/3 night</a:t>
            </a:r>
            <a:r>
              <a:rPr lang="en-US" sz="2000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240 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  <a:endParaRPr lang="en-US" sz="2800" b="1" i="1" dirty="0">
              <a:solidFill>
                <a:srgbClr val="2D2D8A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0563287">
            <a:off x="1229695" y="1900152"/>
            <a:ext cx="6653049" cy="200054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AU" sz="8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 years?</a:t>
            </a:r>
          </a:p>
          <a:p>
            <a:pPr algn="ctr"/>
            <a:r>
              <a:rPr lang="en-AU" sz="4400" b="1" dirty="0" smtClean="0">
                <a:solidFill>
                  <a:srgbClr val="C00000"/>
                </a:solidFill>
              </a:rPr>
              <a:t>Rev. 20:6</a:t>
            </a:r>
            <a:endParaRPr lang="en-A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354729" y="147311"/>
            <a:ext cx="2766847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i="1" dirty="0" smtClean="0">
                <a:solidFill>
                  <a:srgbClr val="FFFFFF"/>
                </a:solidFill>
              </a:rPr>
              <a:t>Prophecy</a:t>
            </a:r>
            <a:endParaRPr lang="en-GB" sz="4400" i="1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15766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pic>
        <p:nvPicPr>
          <p:cNvPr id="7172" name="Picture 4" descr="cap4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7300" y="962860"/>
            <a:ext cx="6362700" cy="4771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11"/>
          <p:cNvGrpSpPr/>
          <p:nvPr/>
        </p:nvGrpSpPr>
        <p:grpSpPr>
          <a:xfrm>
            <a:off x="3553161" y="537725"/>
            <a:ext cx="5360275" cy="1186875"/>
            <a:chOff x="3105813" y="426709"/>
            <a:chExt cx="5360275" cy="1186875"/>
          </a:xfrm>
        </p:grpSpPr>
        <p:sp>
          <p:nvSpPr>
            <p:cNvPr id="94214" name="Text Box 6"/>
            <p:cNvSpPr txBox="1">
              <a:spLocks noChangeArrowheads="1"/>
            </p:cNvSpPr>
            <p:nvPr/>
          </p:nvSpPr>
          <p:spPr bwMode="auto">
            <a:xfrm>
              <a:off x="3105813" y="426709"/>
              <a:ext cx="5360275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3038" indent="-173038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“The object of prophecy was always to reveal God to men and to 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3216175" y="1151919"/>
              <a:ext cx="338957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 keep men with God.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453266" y="110341"/>
            <a:ext cx="2766847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800" i="1" dirty="0" smtClean="0">
                <a:solidFill>
                  <a:srgbClr val="FFFFFF"/>
                </a:solidFill>
              </a:rPr>
              <a:t>Prophecy</a:t>
            </a:r>
            <a:endParaRPr lang="en-GB" sz="4800" i="1" dirty="0">
              <a:solidFill>
                <a:srgbClr val="FFFFFF"/>
              </a:solidFill>
            </a:endParaRPr>
          </a:p>
        </p:txBody>
      </p:sp>
      <p:grpSp>
        <p:nvGrpSpPr>
          <p:cNvPr id="3" name="Group 19"/>
          <p:cNvGrpSpPr/>
          <p:nvPr/>
        </p:nvGrpSpPr>
        <p:grpSpPr>
          <a:xfrm>
            <a:off x="342900" y="4738586"/>
            <a:ext cx="8150763" cy="1663395"/>
            <a:chOff x="342900" y="4722820"/>
            <a:chExt cx="8150763" cy="1663395"/>
          </a:xfrm>
        </p:grpSpPr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398760" y="4722820"/>
              <a:ext cx="375414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It is an instrument in the 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381000" y="5103820"/>
              <a:ext cx="49720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preparation of a people for the Lord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361951" y="5505271"/>
              <a:ext cx="63436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and is given primarily for the benefit of those 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342900" y="5924550"/>
              <a:ext cx="815076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with whom God is working out His purpose of redemption.”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448093" y="6378306"/>
            <a:ext cx="1939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Bro. L. G. </a:t>
            </a:r>
            <a:r>
              <a:rPr lang="en-AU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Sargent</a:t>
            </a:r>
            <a:endParaRPr lang="en-AU" i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354729" y="147311"/>
            <a:ext cx="2766847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i="1" dirty="0" smtClean="0">
                <a:solidFill>
                  <a:srgbClr val="FFFFFF"/>
                </a:solidFill>
              </a:rPr>
              <a:t>Prophecy</a:t>
            </a:r>
            <a:endParaRPr lang="en-GB" sz="4400" i="1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15766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pic>
        <p:nvPicPr>
          <p:cNvPr id="7172" name="Picture 4" descr="cap4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7300" y="962860"/>
            <a:ext cx="6362700" cy="4771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11"/>
          <p:cNvGrpSpPr/>
          <p:nvPr/>
        </p:nvGrpSpPr>
        <p:grpSpPr>
          <a:xfrm>
            <a:off x="3553161" y="537725"/>
            <a:ext cx="5360275" cy="1186875"/>
            <a:chOff x="3105813" y="426709"/>
            <a:chExt cx="5360275" cy="1186875"/>
          </a:xfrm>
        </p:grpSpPr>
        <p:sp>
          <p:nvSpPr>
            <p:cNvPr id="94214" name="Text Box 6"/>
            <p:cNvSpPr txBox="1">
              <a:spLocks noChangeArrowheads="1"/>
            </p:cNvSpPr>
            <p:nvPr/>
          </p:nvSpPr>
          <p:spPr bwMode="auto">
            <a:xfrm>
              <a:off x="3105813" y="426709"/>
              <a:ext cx="5360275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3038" indent="-173038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“The object of prophecy was always to reveal God to men and to 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3216175" y="1151919"/>
              <a:ext cx="338957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 keep men with God.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453266" y="110341"/>
            <a:ext cx="2766847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800" i="1" dirty="0" smtClean="0">
                <a:solidFill>
                  <a:srgbClr val="FFFFFF"/>
                </a:solidFill>
              </a:rPr>
              <a:t>Prophecy</a:t>
            </a:r>
            <a:endParaRPr lang="en-GB" sz="4800" i="1" dirty="0">
              <a:solidFill>
                <a:srgbClr val="FFFFFF"/>
              </a:solidFill>
            </a:endParaRPr>
          </a:p>
        </p:txBody>
      </p:sp>
      <p:grpSp>
        <p:nvGrpSpPr>
          <p:cNvPr id="3" name="Group 19"/>
          <p:cNvGrpSpPr/>
          <p:nvPr/>
        </p:nvGrpSpPr>
        <p:grpSpPr>
          <a:xfrm>
            <a:off x="342900" y="4738586"/>
            <a:ext cx="8150763" cy="1663395"/>
            <a:chOff x="342900" y="4722820"/>
            <a:chExt cx="8150763" cy="1663395"/>
          </a:xfrm>
        </p:grpSpPr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398760" y="4722820"/>
              <a:ext cx="375414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It is an instrument in the 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381000" y="5103820"/>
              <a:ext cx="49720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preparation of a people for the Lord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361951" y="5505271"/>
              <a:ext cx="63436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and is given primarily for the benefit of those 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342900" y="5924550"/>
              <a:ext cx="815076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with whom God is working out His purpose of redemption.”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448093" y="6378306"/>
            <a:ext cx="1939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Bro. L. G. </a:t>
            </a:r>
            <a:r>
              <a:rPr lang="en-AU" i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Sargent</a:t>
            </a:r>
            <a:endParaRPr lang="en-AU" i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354729" y="147311"/>
            <a:ext cx="2766847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i="1" dirty="0" smtClean="0">
                <a:solidFill>
                  <a:srgbClr val="FFFFFF"/>
                </a:solidFill>
              </a:rPr>
              <a:t>Prophecy</a:t>
            </a:r>
            <a:endParaRPr lang="en-GB" sz="4400" i="1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15766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172" name="Picture 4" descr="cap4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7300" y="962860"/>
            <a:ext cx="6362700" cy="4771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11"/>
          <p:cNvGrpSpPr/>
          <p:nvPr/>
        </p:nvGrpSpPr>
        <p:grpSpPr>
          <a:xfrm>
            <a:off x="3553161" y="537725"/>
            <a:ext cx="5360275" cy="1186875"/>
            <a:chOff x="3105813" y="426709"/>
            <a:chExt cx="5360275" cy="1186875"/>
          </a:xfrm>
        </p:grpSpPr>
        <p:sp>
          <p:nvSpPr>
            <p:cNvPr id="94214" name="Text Box 6"/>
            <p:cNvSpPr txBox="1">
              <a:spLocks noChangeArrowheads="1"/>
            </p:cNvSpPr>
            <p:nvPr/>
          </p:nvSpPr>
          <p:spPr bwMode="auto">
            <a:xfrm>
              <a:off x="3105813" y="426709"/>
              <a:ext cx="5360275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3038" indent="-173038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“The object of prophecy was always to reveal God to men and to 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3216175" y="1151919"/>
              <a:ext cx="338957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 keep men with God.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453266" y="110341"/>
            <a:ext cx="2766847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800" i="1" dirty="0" smtClean="0">
                <a:solidFill>
                  <a:srgbClr val="FFFFFF"/>
                </a:solidFill>
              </a:rPr>
              <a:t>Prophecy</a:t>
            </a:r>
            <a:endParaRPr lang="en-GB" sz="4800" i="1" dirty="0">
              <a:solidFill>
                <a:srgbClr val="FFFFFF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42900" y="4738586"/>
            <a:ext cx="8150763" cy="1663395"/>
            <a:chOff x="342900" y="4722820"/>
            <a:chExt cx="8150763" cy="1663395"/>
          </a:xfrm>
        </p:grpSpPr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398760" y="4722820"/>
              <a:ext cx="375414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It is an instrument in the 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381000" y="5103820"/>
              <a:ext cx="49720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preparation of a people for the Lord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361951" y="5505271"/>
              <a:ext cx="63436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and is given primarily for the benefit of those 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342900" y="5924550"/>
              <a:ext cx="815076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i="1" dirty="0" smtClean="0">
                  <a:solidFill>
                    <a:srgbClr val="FFFFFF"/>
                  </a:solidFill>
                </a:rPr>
                <a:t>with whom God is working out His purpose of redemption.”</a:t>
              </a:r>
              <a:endParaRPr lang="en-US" sz="24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448093" y="6378306"/>
            <a:ext cx="1939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Bro. L. G. </a:t>
            </a:r>
            <a:r>
              <a:rPr lang="en-A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Sargent</a:t>
            </a:r>
            <a:endParaRPr lang="en-A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irect Warning for Christadelphi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60332" y="2601310"/>
            <a:ext cx="6589986" cy="2979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639614" y="945934"/>
            <a:ext cx="6624000" cy="11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49978" y="804045"/>
            <a:ext cx="72521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3000" i="1" dirty="0" smtClean="0">
                <a:solidFill>
                  <a:srgbClr val="000000"/>
                </a:solidFill>
                <a:latin typeface="Arial" pitchFamily="34" charset="0"/>
              </a:rPr>
              <a:t>“By the tenth part of the city, I understand some </a:t>
            </a:r>
            <a:r>
              <a:rPr lang="en-AU" sz="3000" i="1" u="sng" dirty="0" smtClean="0">
                <a:solidFill>
                  <a:srgbClr val="C00000"/>
                </a:solidFill>
                <a:latin typeface="Arial" pitchFamily="34" charset="0"/>
              </a:rPr>
              <a:t>one tenth part of Europe</a:t>
            </a:r>
            <a:r>
              <a:rPr lang="en-AU" sz="3000" i="1" dirty="0" smtClean="0">
                <a:solidFill>
                  <a:srgbClr val="000000"/>
                </a:solidFill>
                <a:latin typeface="Arial" pitchFamily="34" charset="0"/>
              </a:rPr>
              <a:t>.” </a:t>
            </a:r>
            <a:endParaRPr lang="en-AU" sz="3000" i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80579" y="5912065"/>
            <a:ext cx="3310759" cy="5847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3200" b="1" dirty="0" smtClean="0">
                <a:solidFill>
                  <a:srgbClr val="000000"/>
                </a:solidFill>
                <a:latin typeface="AR BERKLEY" pitchFamily="2" charset="0"/>
              </a:rPr>
              <a:t>The Apocalypse</a:t>
            </a:r>
            <a:endParaRPr lang="en-AU" sz="3200" b="1" dirty="0">
              <a:solidFill>
                <a:srgbClr val="000000"/>
              </a:solidFill>
              <a:latin typeface="AR BERKLEY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26973" y="331094"/>
            <a:ext cx="420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800" b="1" dirty="0" smtClean="0">
                <a:solidFill>
                  <a:srgbClr val="000099"/>
                </a:solidFill>
                <a:latin typeface="Arial" pitchFamily="34" charset="0"/>
              </a:rPr>
              <a:t>1639: Thomas Goodwin</a:t>
            </a:r>
            <a:endParaRPr lang="en-AU" sz="2800" b="1" dirty="0">
              <a:solidFill>
                <a:srgbClr val="000099"/>
              </a:solidFill>
              <a:latin typeface="Arial" pitchFamily="34" charset="0"/>
            </a:endParaRPr>
          </a:p>
        </p:txBody>
      </p:sp>
      <p:pic>
        <p:nvPicPr>
          <p:cNvPr id="10" name="Picture 4" descr="Rev11-12 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6856" y="3872201"/>
            <a:ext cx="4064422" cy="290695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1" name="TextBox 10"/>
          <p:cNvSpPr txBox="1"/>
          <p:nvPr/>
        </p:nvSpPr>
        <p:spPr>
          <a:xfrm>
            <a:off x="3321267" y="1997030"/>
            <a:ext cx="3647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800" b="1" dirty="0" smtClean="0">
                <a:solidFill>
                  <a:srgbClr val="000099"/>
                </a:solidFill>
                <a:latin typeface="Arial" pitchFamily="34" charset="0"/>
              </a:rPr>
              <a:t>1689: Pierre </a:t>
            </a:r>
            <a:r>
              <a:rPr lang="en-AU" sz="2800" b="1" dirty="0" err="1" smtClean="0">
                <a:solidFill>
                  <a:srgbClr val="000099"/>
                </a:solidFill>
                <a:latin typeface="Arial" pitchFamily="34" charset="0"/>
              </a:rPr>
              <a:t>Jurieu</a:t>
            </a:r>
            <a:endParaRPr lang="en-AU" sz="2800" b="1" dirty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49942" y="2538297"/>
            <a:ext cx="7252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3000" i="1" dirty="0" smtClean="0">
                <a:solidFill>
                  <a:srgbClr val="000000"/>
                </a:solidFill>
                <a:latin typeface="Arial" pitchFamily="34" charset="0"/>
              </a:rPr>
              <a:t>“The tenth part of the city which here fell, will at some future time, appear to be the kingdom of </a:t>
            </a:r>
            <a:r>
              <a:rPr lang="en-AU" sz="3000" i="1" u="sng" dirty="0" smtClean="0">
                <a:solidFill>
                  <a:srgbClr val="C00000"/>
                </a:solidFill>
                <a:latin typeface="Arial" pitchFamily="34" charset="0"/>
              </a:rPr>
              <a:t>France</a:t>
            </a:r>
            <a:r>
              <a:rPr lang="en-AU" sz="3000" i="1" dirty="0" smtClean="0">
                <a:solidFill>
                  <a:srgbClr val="C00000"/>
                </a:solidFill>
                <a:latin typeface="Arial" pitchFamily="34" charset="0"/>
              </a:rPr>
              <a:t>,</a:t>
            </a:r>
            <a:r>
              <a:rPr lang="en-AU" sz="3000" i="1" dirty="0" smtClean="0">
                <a:solidFill>
                  <a:srgbClr val="000000"/>
                </a:solidFill>
                <a:latin typeface="Arial" pitchFamily="34" charset="0"/>
              </a:rPr>
              <a:t> where a revolution will take place about</a:t>
            </a:r>
            <a:endParaRPr lang="en-AU" sz="3000" i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5708" y="4367080"/>
            <a:ext cx="38625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3000" i="1" dirty="0" smtClean="0">
                <a:solidFill>
                  <a:srgbClr val="000000"/>
                </a:solidFill>
                <a:latin typeface="Arial" pitchFamily="34" charset="0"/>
              </a:rPr>
              <a:t>the year 1785, and a  </a:t>
            </a:r>
            <a:endParaRPr lang="en-AU" sz="3000" i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49942" y="4792748"/>
            <a:ext cx="36891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3000" i="1" dirty="0" smtClean="0">
                <a:solidFill>
                  <a:srgbClr val="000000"/>
                </a:solidFill>
                <a:latin typeface="Arial" pitchFamily="34" charset="0"/>
              </a:rPr>
              <a:t>separation from the  </a:t>
            </a:r>
            <a:endParaRPr lang="en-AU" sz="3000" i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49942" y="5202653"/>
            <a:ext cx="4083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3000" i="1" dirty="0" smtClean="0">
                <a:solidFill>
                  <a:srgbClr val="000000"/>
                </a:solidFill>
                <a:latin typeface="Arial" pitchFamily="34" charset="0"/>
              </a:rPr>
              <a:t>the papacy will follow,” </a:t>
            </a:r>
            <a:endParaRPr lang="en-AU" sz="3000" i="1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irect Warning for Christadelphi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60332" y="2601310"/>
            <a:ext cx="6589986" cy="2979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639614" y="945934"/>
            <a:ext cx="6624000" cy="11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03347" y="5955424"/>
            <a:ext cx="3310759" cy="5847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3200" b="1" dirty="0" smtClean="0">
                <a:solidFill>
                  <a:srgbClr val="000000"/>
                </a:solidFill>
                <a:latin typeface="AR BERKLEY" pitchFamily="2" charset="0"/>
              </a:rPr>
              <a:t>The Apocalypse</a:t>
            </a:r>
            <a:endParaRPr lang="en-AU" sz="3200" b="1" dirty="0">
              <a:solidFill>
                <a:srgbClr val="000000"/>
              </a:solidFill>
              <a:latin typeface="AR BERKLEY" pitchFamily="2" charset="0"/>
            </a:endParaRPr>
          </a:p>
        </p:txBody>
      </p:sp>
      <p:pic>
        <p:nvPicPr>
          <p:cNvPr id="2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5407576" y="-204958"/>
            <a:ext cx="3894098" cy="277403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7" name="TextBox 26"/>
          <p:cNvSpPr txBox="1"/>
          <p:nvPr/>
        </p:nvSpPr>
        <p:spPr>
          <a:xfrm>
            <a:off x="1671140" y="457217"/>
            <a:ext cx="41305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600" b="1" dirty="0" smtClean="0">
                <a:solidFill>
                  <a:srgbClr val="000099"/>
                </a:solidFill>
                <a:latin typeface="Arial" pitchFamily="34" charset="0"/>
              </a:rPr>
              <a:t>1687: Jacques </a:t>
            </a:r>
            <a:r>
              <a:rPr lang="en-AU" sz="2600" b="1" dirty="0" err="1" smtClean="0">
                <a:solidFill>
                  <a:srgbClr val="000099"/>
                </a:solidFill>
                <a:latin typeface="Arial" pitchFamily="34" charset="0"/>
              </a:rPr>
              <a:t>Phillipott</a:t>
            </a:r>
            <a:endParaRPr lang="en-AU" sz="2600" b="1" dirty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436791" y="1091327"/>
            <a:ext cx="4541619" cy="105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AU" sz="2800" i="1" dirty="0" smtClean="0">
                <a:solidFill>
                  <a:srgbClr val="000000"/>
                </a:solidFill>
                <a:latin typeface="Arial" pitchFamily="34" charset="0"/>
              </a:rPr>
              <a:t>“As the King of France did his utmost to enhance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n-AU" sz="3200" dirty="0" smtClean="0">
              <a:solidFill>
                <a:sysClr val="windowText" lastClr="000000">
                  <a:tint val="75000"/>
                </a:sysClr>
              </a:solidFill>
              <a:latin typeface="Calibri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1441252" y="1957778"/>
            <a:ext cx="7560840" cy="4064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AU" sz="2800" i="1" dirty="0" smtClean="0">
                <a:solidFill>
                  <a:srgbClr val="000000"/>
                </a:solidFill>
                <a:latin typeface="Arial" pitchFamily="34" charset="0"/>
              </a:rPr>
              <a:t>the glory of Popery – it will 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n-AU" sz="3200" dirty="0" smtClean="0">
              <a:solidFill>
                <a:sysClr val="windowText" lastClr="000000">
                  <a:tint val="75000"/>
                </a:sysClr>
              </a:solidFill>
              <a:latin typeface="Calibri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1475552" y="2383479"/>
            <a:ext cx="7560840" cy="626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AU" sz="2800" i="1" dirty="0" smtClean="0">
                <a:solidFill>
                  <a:srgbClr val="000000"/>
                </a:solidFill>
                <a:latin typeface="Arial" pitchFamily="34" charset="0"/>
              </a:rPr>
              <a:t> be the King of France who will mostly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n-AU" sz="3200" dirty="0" smtClean="0">
              <a:solidFill>
                <a:sysClr val="windowText" lastClr="000000">
                  <a:tint val="75000"/>
                </a:sysClr>
              </a:solidFill>
              <a:latin typeface="Calibri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1640310" y="2821629"/>
            <a:ext cx="7560840" cy="3236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AU" sz="2800" i="1" dirty="0" smtClean="0">
                <a:solidFill>
                  <a:srgbClr val="000000"/>
                </a:solidFill>
                <a:latin typeface="Arial" pitchFamily="34" charset="0"/>
              </a:rPr>
              <a:t>contribute to her ruin … I take it for granted, first, that the city here mentioned is Babylon – that is </a:t>
            </a:r>
            <a:r>
              <a:rPr lang="en-AU" sz="2800" i="1" dirty="0" smtClean="0">
                <a:solidFill>
                  <a:srgbClr val="C00000"/>
                </a:solidFill>
                <a:latin typeface="Arial" pitchFamily="34" charset="0"/>
              </a:rPr>
              <a:t>the Papal Empire, the Church of Rome</a:t>
            </a:r>
            <a:r>
              <a:rPr lang="en-AU" sz="2800" dirty="0" smtClean="0">
                <a:solidFill>
                  <a:srgbClr val="C00000"/>
                </a:solidFill>
                <a:latin typeface="Arial" pitchFamily="34" charset="0"/>
              </a:rPr>
              <a:t>, </a:t>
            </a:r>
            <a:r>
              <a:rPr lang="en-AU" sz="2800" i="1" dirty="0" smtClean="0">
                <a:solidFill>
                  <a:srgbClr val="C00000"/>
                </a:solidFill>
                <a:latin typeface="Arial" pitchFamily="34" charset="0"/>
              </a:rPr>
              <a:t>the Empire of the Antichrist</a:t>
            </a:r>
            <a:r>
              <a:rPr lang="en-AU" sz="2800" i="1" dirty="0" smtClean="0">
                <a:solidFill>
                  <a:srgbClr val="000000"/>
                </a:solidFill>
                <a:latin typeface="Arial" pitchFamily="34" charset="0"/>
              </a:rPr>
              <a:t>… why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n-AU" sz="3200" dirty="0" smtClean="0">
              <a:solidFill>
                <a:sysClr val="windowText" lastClr="000000">
                  <a:tint val="75000"/>
                </a:sysClr>
              </a:solidFill>
              <a:latin typeface="Calibri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868910" y="4517079"/>
            <a:ext cx="6722640" cy="1559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AU" sz="2800" i="1" dirty="0" smtClean="0">
                <a:solidFill>
                  <a:srgbClr val="000000"/>
                </a:solidFill>
                <a:latin typeface="Arial" pitchFamily="34" charset="0"/>
              </a:rPr>
              <a:t>should there be any hesitation in concluding that this </a:t>
            </a:r>
            <a:r>
              <a:rPr lang="en-AU" sz="2800" i="1" u="sng" dirty="0" smtClean="0">
                <a:solidFill>
                  <a:srgbClr val="C00000"/>
                </a:solidFill>
                <a:latin typeface="Arial" pitchFamily="34" charset="0"/>
              </a:rPr>
              <a:t>tenth part of the city which shall fall is France?”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n-AU" sz="3200" dirty="0" smtClean="0">
              <a:solidFill>
                <a:sysClr val="windowText" lastClr="000000">
                  <a:tint val="75000"/>
                </a:sysClr>
              </a:solidFill>
              <a:latin typeface="Calibri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 dirty="0">
              <a:solidFill>
                <a:sysClr val="windowText" lastClr="00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344613" y="2784475"/>
            <a:ext cx="65468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“And their dead bodies shall lie in </a:t>
            </a:r>
            <a:r>
              <a:rPr lang="en-AU" sz="2400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the street</a:t>
            </a:r>
            <a:r>
              <a:rPr lang="en-A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of the </a:t>
            </a:r>
            <a:r>
              <a:rPr lang="en-AU" sz="2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great city</a:t>
            </a:r>
            <a:r>
              <a:rPr lang="en-A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which spiritually is called Sodom and Egypt, where also our Lord was crucified”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183438" y="3976688"/>
            <a:ext cx="64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v.8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634299" y="4692323"/>
            <a:ext cx="1435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dist="38100" dir="4800000" sx="101000" sy="101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Rome</a:t>
            </a: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2761923" y="3560436"/>
            <a:ext cx="1289816" cy="116922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969295" y="344876"/>
            <a:ext cx="47323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800" b="1" i="1" dirty="0">
                <a:solidFill>
                  <a:srgbClr val="00FF00"/>
                </a:solidFill>
                <a:latin typeface="Times New Roman" pitchFamily="18" charset="0"/>
                <a:cs typeface="Arial" pitchFamily="34" charset="0"/>
              </a:rPr>
              <a:t>The broad place – the plateau</a:t>
            </a: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6346497" y="844721"/>
            <a:ext cx="432000" cy="19440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374090" y="4673600"/>
            <a:ext cx="24364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AU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and the tenth part </a:t>
            </a:r>
            <a:r>
              <a:rPr lang="en-AU" sz="2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of </a:t>
            </a:r>
            <a:r>
              <a:rPr lang="en-AU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the city fell</a:t>
            </a:r>
            <a:r>
              <a:rPr lang="en-AU" sz="2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,”</a:t>
            </a:r>
            <a:endParaRPr lang="en-AU" sz="2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3"/>
          <p:cNvSpPr>
            <a:spLocks noChangeArrowheads="1"/>
          </p:cNvSpPr>
          <p:nvPr/>
        </p:nvSpPr>
        <p:spPr bwMode="auto">
          <a:xfrm>
            <a:off x="4867678" y="4919663"/>
            <a:ext cx="434975" cy="130175"/>
          </a:xfrm>
          <a:prstGeom prst="rightArrow">
            <a:avLst>
              <a:gd name="adj1" fmla="val 50000"/>
              <a:gd name="adj2" fmla="val 83537"/>
            </a:avLst>
          </a:prstGeom>
          <a:gradFill rotWithShape="1">
            <a:gsLst>
              <a:gs pos="0">
                <a:srgbClr val="FFFF00"/>
              </a:gs>
              <a:gs pos="100000">
                <a:srgbClr val="767600"/>
              </a:gs>
            </a:gsLst>
            <a:lin ang="5400000" scaled="1"/>
          </a:gra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5682065" y="5702300"/>
            <a:ext cx="1435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3200" b="1" i="1">
                <a:solidFill>
                  <a:srgbClr val="00FF00"/>
                </a:solidFill>
                <a:latin typeface="Times New Roman" pitchFamily="18" charset="0"/>
                <a:cs typeface="Arial" pitchFamily="34" charset="0"/>
              </a:rPr>
              <a:t>France</a:t>
            </a:r>
          </a:p>
        </p:txBody>
      </p:sp>
      <p:sp>
        <p:nvSpPr>
          <p:cNvPr id="13" name="AutoShape 15"/>
          <p:cNvSpPr>
            <a:spLocks noChangeArrowheads="1"/>
          </p:cNvSpPr>
          <p:nvPr/>
        </p:nvSpPr>
        <p:spPr bwMode="auto">
          <a:xfrm rot="5400000">
            <a:off x="6155140" y="5521325"/>
            <a:ext cx="434975" cy="130175"/>
          </a:xfrm>
          <a:prstGeom prst="rightArrow">
            <a:avLst>
              <a:gd name="adj1" fmla="val 50000"/>
              <a:gd name="adj2" fmla="val 83537"/>
            </a:avLst>
          </a:prstGeom>
          <a:gradFill rotWithShape="1">
            <a:gsLst>
              <a:gs pos="0">
                <a:srgbClr val="FFFF00"/>
              </a:gs>
              <a:gs pos="100000">
                <a:srgbClr val="767600"/>
              </a:gs>
            </a:gsLst>
            <a:lin ang="5400000" scaled="1"/>
          </a:gra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40273" y="969854"/>
            <a:ext cx="21066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4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Rev.11:8,13</a:t>
            </a: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7536265" y="4991100"/>
            <a:ext cx="723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v.13</a:t>
            </a:r>
          </a:p>
        </p:txBody>
      </p: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957665" y="4584980"/>
            <a:ext cx="2619375" cy="1570037"/>
            <a:chOff x="206" y="2769"/>
            <a:chExt cx="1650" cy="989"/>
          </a:xfrm>
        </p:grpSpPr>
        <p:sp>
          <p:nvSpPr>
            <p:cNvPr id="18" name="Text Box 19"/>
            <p:cNvSpPr txBox="1">
              <a:spLocks noChangeArrowheads="1"/>
            </p:cNvSpPr>
            <p:nvPr/>
          </p:nvSpPr>
          <p:spPr bwMode="auto">
            <a:xfrm>
              <a:off x="970" y="3523"/>
              <a:ext cx="81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i="1">
                  <a:solidFill>
                    <a:srgbClr val="FFFF66"/>
                  </a:solidFill>
                  <a:latin typeface="Times New Roman" pitchFamily="18" charset="0"/>
                  <a:cs typeface="Arial" pitchFamily="34" charset="0"/>
                </a:rPr>
                <a:t>Caracalla</a:t>
              </a:r>
            </a:p>
          </p:txBody>
        </p:sp>
        <p:sp>
          <p:nvSpPr>
            <p:cNvPr id="19" name="Text Box 20"/>
            <p:cNvSpPr txBox="1">
              <a:spLocks noChangeArrowheads="1"/>
            </p:cNvSpPr>
            <p:nvPr/>
          </p:nvSpPr>
          <p:spPr bwMode="auto">
            <a:xfrm>
              <a:off x="206" y="2769"/>
              <a:ext cx="1650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dirty="0" smtClean="0">
                  <a:solidFill>
                    <a:prstClr val="black"/>
                  </a:solidFill>
                  <a:latin typeface="Times New Roman" pitchFamily="18" charset="0"/>
                  <a:cs typeface="Arial" pitchFamily="34" charset="0"/>
                </a:rPr>
                <a:t>“</a:t>
              </a:r>
              <a:r>
                <a:rPr lang="en-US" sz="2400" dirty="0" smtClean="0">
                  <a:solidFill>
                    <a:prstClr val="white"/>
                  </a:solidFill>
                  <a:latin typeface="Times New Roman" pitchFamily="18" charset="0"/>
                  <a:cs typeface="Arial" pitchFamily="34" charset="0"/>
                </a:rPr>
                <a:t>The </a:t>
              </a:r>
              <a:r>
                <a:rPr lang="en-US" sz="2400" dirty="0">
                  <a:solidFill>
                    <a:prstClr val="white"/>
                  </a:solidFill>
                  <a:latin typeface="Times New Roman" pitchFamily="18" charset="0"/>
                  <a:cs typeface="Arial" pitchFamily="34" charset="0"/>
                </a:rPr>
                <a:t>frontiers of the empire were the limits of the city of </a:t>
              </a:r>
              <a:r>
                <a:rPr lang="en-US" sz="2400" dirty="0" smtClean="0">
                  <a:solidFill>
                    <a:prstClr val="white"/>
                  </a:solidFill>
                  <a:latin typeface="Times New Roman" pitchFamily="18" charset="0"/>
                  <a:cs typeface="Arial" pitchFamily="34" charset="0"/>
                </a:rPr>
                <a:t>Rome.</a:t>
              </a:r>
              <a:endParaRPr lang="en-US" sz="2400" dirty="0">
                <a:solidFill>
                  <a:prstClr val="white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</p:grp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829782" y="5177691"/>
            <a:ext cx="84059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AU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14:.8 16:19 17:18</a:t>
            </a:r>
            <a:endParaRPr lang="en-AU" sz="20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515711" y="919115"/>
            <a:ext cx="508591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France was Papal Rome’s special protector and principal thoroughfare of the great city of spiritual Babylon. France called : </a:t>
            </a:r>
            <a:r>
              <a:rPr lang="en-AU" sz="2000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“The eldest son of the church”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2963917" y="3941379"/>
            <a:ext cx="457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33350" y="419100"/>
            <a:ext cx="3238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AU" sz="32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Two Witnesses</a:t>
            </a:r>
            <a:endParaRPr lang="en-AU" sz="32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10" grpId="0"/>
      <p:bldP spid="11" grpId="0" animBg="1"/>
      <p:bldP spid="12" grpId="0"/>
      <p:bldP spid="13" grpId="0" animBg="1"/>
      <p:bldP spid="16" grpId="0"/>
      <p:bldP spid="20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  <a:endParaRPr lang="en-US" sz="2800" b="1" i="1" dirty="0">
              <a:solidFill>
                <a:srgbClr val="2D2D8A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ffect of Wind trumpe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938"/>
            <a:ext cx="9144000" cy="687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5725" y="6032500"/>
            <a:ext cx="4702175" cy="612775"/>
            <a:chOff x="54" y="3800"/>
            <a:chExt cx="2962" cy="386"/>
          </a:xfrm>
        </p:grpSpPr>
        <p:sp>
          <p:nvSpPr>
            <p:cNvPr id="9226" name="Rectangle 4"/>
            <p:cNvSpPr>
              <a:spLocks noChangeArrowheads="1"/>
            </p:cNvSpPr>
            <p:nvPr/>
          </p:nvSpPr>
          <p:spPr bwMode="auto">
            <a:xfrm>
              <a:off x="54" y="3800"/>
              <a:ext cx="2935" cy="386"/>
            </a:xfrm>
            <a:prstGeom prst="rect">
              <a:avLst/>
            </a:prstGeom>
            <a:solidFill>
              <a:srgbClr val="99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9227" name="Text Box 5"/>
            <p:cNvSpPr txBox="1">
              <a:spLocks noChangeArrowheads="1"/>
            </p:cNvSpPr>
            <p:nvPr/>
          </p:nvSpPr>
          <p:spPr bwMode="auto">
            <a:xfrm>
              <a:off x="54" y="3834"/>
              <a:ext cx="29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 dirty="0">
                  <a:solidFill>
                    <a:srgbClr val="FFFFFF"/>
                  </a:solidFill>
                  <a:latin typeface="Arial" charset="0"/>
                </a:rPr>
                <a:t>Western Empire ended 476 AD</a:t>
              </a:r>
            </a:p>
          </p:txBody>
        </p:sp>
      </p:grpSp>
      <p:sp>
        <p:nvSpPr>
          <p:cNvPr id="9222" name="Oval 10"/>
          <p:cNvSpPr>
            <a:spLocks noChangeArrowheads="1"/>
          </p:cNvSpPr>
          <p:nvPr/>
        </p:nvSpPr>
        <p:spPr bwMode="auto">
          <a:xfrm>
            <a:off x="9040813" y="3367088"/>
            <a:ext cx="117475" cy="1174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9223" name="Text Box 19"/>
          <p:cNvSpPr txBox="1">
            <a:spLocks noChangeArrowheads="1"/>
          </p:cNvSpPr>
          <p:nvPr/>
        </p:nvSpPr>
        <p:spPr bwMode="auto">
          <a:xfrm>
            <a:off x="0" y="914400"/>
            <a:ext cx="4456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grpSp>
        <p:nvGrpSpPr>
          <p:cNvPr id="3" name="Group 14"/>
          <p:cNvGrpSpPr/>
          <p:nvPr/>
        </p:nvGrpSpPr>
        <p:grpSpPr>
          <a:xfrm>
            <a:off x="7400925" y="3778041"/>
            <a:ext cx="1439863" cy="612000"/>
            <a:chOff x="1078953" y="2516790"/>
            <a:chExt cx="1439863" cy="612000"/>
          </a:xfrm>
        </p:grpSpPr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1078953" y="2516790"/>
              <a:ext cx="1439863" cy="612000"/>
            </a:xfrm>
            <a:prstGeom prst="rect">
              <a:avLst/>
            </a:prstGeom>
            <a:solidFill>
              <a:srgbClr val="99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1078953" y="2571310"/>
              <a:ext cx="1404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 dirty="0" smtClean="0">
                  <a:solidFill>
                    <a:srgbClr val="FFFFFF"/>
                  </a:solidFill>
                  <a:latin typeface="Arial" charset="0"/>
                </a:rPr>
                <a:t>1453 </a:t>
              </a:r>
              <a:r>
                <a:rPr lang="en-US" sz="2400" b="1" dirty="0">
                  <a:solidFill>
                    <a:srgbClr val="FFFFFF"/>
                  </a:solidFill>
                  <a:latin typeface="Arial" charset="0"/>
                </a:rPr>
                <a:t>AD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6711" y="0"/>
            <a:ext cx="4449635" cy="6858000"/>
          </a:xfrm>
          <a:prstGeom prst="rect">
            <a:avLst/>
          </a:prstGeom>
          <a:ln>
            <a:solidFill>
              <a:srgbClr val="11111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89921" y="204952"/>
            <a:ext cx="1957764" cy="6605751"/>
          </a:xfrm>
          <a:prstGeom prst="rect">
            <a:avLst/>
          </a:prstGeom>
          <a:ln w="6350">
            <a:solidFill>
              <a:srgbClr val="11111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Group 24"/>
          <p:cNvGrpSpPr/>
          <p:nvPr/>
        </p:nvGrpSpPr>
        <p:grpSpPr>
          <a:xfrm>
            <a:off x="291227" y="-59376"/>
            <a:ext cx="2711421" cy="2339439"/>
            <a:chOff x="669611" y="-59376"/>
            <a:chExt cx="2711421" cy="2339439"/>
          </a:xfrm>
        </p:grpSpPr>
        <p:pic>
          <p:nvPicPr>
            <p:cNvPr id="5" name="Picture 4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802257" y="-59376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6" name="WordArt 5"/>
            <p:cNvSpPr>
              <a:spLocks noChangeArrowheads="1" noChangeShapeType="1" noTextEdit="1"/>
            </p:cNvSpPr>
            <p:nvPr/>
          </p:nvSpPr>
          <p:spPr bwMode="auto">
            <a:xfrm rot="-714442">
              <a:off x="992351" y="714035"/>
              <a:ext cx="1168293" cy="19226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LATIN WEST</a:t>
              </a:r>
            </a:p>
          </p:txBody>
        </p:sp>
        <p:sp>
          <p:nvSpPr>
            <p:cNvPr id="7" name="AutoShape 42"/>
            <p:cNvSpPr>
              <a:spLocks noChangeArrowheads="1"/>
            </p:cNvSpPr>
            <p:nvPr/>
          </p:nvSpPr>
          <p:spPr bwMode="auto">
            <a:xfrm rot="7680000" flipH="1">
              <a:off x="931428" y="29865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180072" y="2711395"/>
            <a:ext cx="834887" cy="127222"/>
          </a:xfrm>
          <a:prstGeom prst="rect">
            <a:avLst/>
          </a:prstGeom>
          <a:solidFill>
            <a:srgbClr val="CC33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70726" y="3444240"/>
            <a:ext cx="547315" cy="125896"/>
          </a:xfrm>
          <a:prstGeom prst="rect">
            <a:avLst/>
          </a:prstGeom>
          <a:solidFill>
            <a:srgbClr val="CC33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75595" y="3690732"/>
            <a:ext cx="905125" cy="117945"/>
          </a:xfrm>
          <a:prstGeom prst="rect">
            <a:avLst/>
          </a:prstGeom>
          <a:solidFill>
            <a:srgbClr val="CC33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20328" y="4057816"/>
            <a:ext cx="959459" cy="124570"/>
          </a:xfrm>
          <a:prstGeom prst="rect">
            <a:avLst/>
          </a:prstGeom>
          <a:solidFill>
            <a:srgbClr val="CC33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70726" y="4652838"/>
            <a:ext cx="547315" cy="125896"/>
          </a:xfrm>
          <a:prstGeom prst="rect">
            <a:avLst/>
          </a:prstGeom>
          <a:solidFill>
            <a:srgbClr val="CC33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1053" y="5249186"/>
            <a:ext cx="634779" cy="133848"/>
          </a:xfrm>
          <a:prstGeom prst="rect">
            <a:avLst/>
          </a:prstGeom>
          <a:solidFill>
            <a:srgbClr val="CC33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19936" y="5853487"/>
            <a:ext cx="905125" cy="117945"/>
          </a:xfrm>
          <a:prstGeom prst="rect">
            <a:avLst/>
          </a:prstGeom>
          <a:solidFill>
            <a:srgbClr val="CC33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78678" y="5972755"/>
            <a:ext cx="547315" cy="125896"/>
          </a:xfrm>
          <a:prstGeom prst="rect">
            <a:avLst/>
          </a:prstGeom>
          <a:solidFill>
            <a:srgbClr val="CC33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80009" y="6101302"/>
            <a:ext cx="547315" cy="125896"/>
          </a:xfrm>
          <a:prstGeom prst="rect">
            <a:avLst/>
          </a:prstGeom>
          <a:solidFill>
            <a:srgbClr val="CC33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19003" y="6338516"/>
            <a:ext cx="666586" cy="117944"/>
          </a:xfrm>
          <a:prstGeom prst="rect">
            <a:avLst/>
          </a:prstGeom>
          <a:solidFill>
            <a:srgbClr val="CC33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34006" y="4268632"/>
            <a:ext cx="936000" cy="144000"/>
          </a:xfrm>
          <a:prstGeom prst="rect">
            <a:avLst/>
          </a:prstGeom>
          <a:solidFill>
            <a:srgbClr val="C0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096893" y="6081391"/>
            <a:ext cx="576000" cy="144000"/>
          </a:xfrm>
          <a:prstGeom prst="rect">
            <a:avLst/>
          </a:prstGeom>
          <a:solidFill>
            <a:srgbClr val="C0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14" name="Group 25"/>
          <p:cNvGrpSpPr/>
          <p:nvPr/>
        </p:nvGrpSpPr>
        <p:grpSpPr>
          <a:xfrm>
            <a:off x="6455570" y="3802358"/>
            <a:ext cx="2578775" cy="2339439"/>
            <a:chOff x="5841960" y="1527694"/>
            <a:chExt cx="2578775" cy="2339439"/>
          </a:xfrm>
        </p:grpSpPr>
        <p:pic>
          <p:nvPicPr>
            <p:cNvPr id="22" name="Picture 21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5841960" y="1527694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3" name="AutoShape 42"/>
            <p:cNvSpPr>
              <a:spLocks noChangeArrowheads="1"/>
            </p:cNvSpPr>
            <p:nvPr/>
          </p:nvSpPr>
          <p:spPr bwMode="auto">
            <a:xfrm rot="13200000" flipH="1">
              <a:off x="7395292" y="1811366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24" name="WordArt 6"/>
            <p:cNvSpPr>
              <a:spLocks noChangeArrowheads="1" noChangeShapeType="1" noTextEdit="1"/>
            </p:cNvSpPr>
            <p:nvPr/>
          </p:nvSpPr>
          <p:spPr bwMode="auto">
            <a:xfrm rot="2296956">
              <a:off x="6644668" y="2530897"/>
              <a:ext cx="1417703" cy="240427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HELLENIC EAST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53581" y="2135312"/>
            <a:ext cx="361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 smtClean="0">
                <a:solidFill>
                  <a:srgbClr val="3333CC"/>
                </a:solidFill>
                <a:latin typeface="Arial" pitchFamily="34" charset="0"/>
              </a:rPr>
              <a:t>1</a:t>
            </a:r>
            <a:endParaRPr lang="en-AU" sz="2000" b="1" i="1" dirty="0">
              <a:solidFill>
                <a:srgbClr val="3333CC"/>
              </a:solidFill>
              <a:latin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1603" y="2944564"/>
            <a:ext cx="361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 smtClean="0">
                <a:solidFill>
                  <a:srgbClr val="3333CC"/>
                </a:solidFill>
                <a:latin typeface="Arial" pitchFamily="34" charset="0"/>
              </a:rPr>
              <a:t>2</a:t>
            </a:r>
            <a:endParaRPr lang="en-AU" sz="2000" b="1" i="1" dirty="0">
              <a:solidFill>
                <a:srgbClr val="3333CC"/>
              </a:solidFill>
              <a:latin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9622" y="4181719"/>
            <a:ext cx="361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 smtClean="0">
                <a:solidFill>
                  <a:srgbClr val="3333CC"/>
                </a:solidFill>
                <a:latin typeface="Arial" pitchFamily="34" charset="0"/>
              </a:rPr>
              <a:t>3</a:t>
            </a:r>
            <a:endParaRPr lang="en-AU" sz="2000" b="1" i="1" dirty="0">
              <a:solidFill>
                <a:srgbClr val="3333CC"/>
              </a:solidFill>
              <a:latin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5767" y="5612515"/>
            <a:ext cx="361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 smtClean="0">
                <a:solidFill>
                  <a:srgbClr val="3333CC"/>
                </a:solidFill>
                <a:latin typeface="Arial" pitchFamily="34" charset="0"/>
              </a:rPr>
              <a:t>4</a:t>
            </a:r>
            <a:endParaRPr lang="en-AU" sz="2000" b="1" i="1" dirty="0">
              <a:solidFill>
                <a:srgbClr val="3333CC"/>
              </a:solidFill>
              <a:latin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611277" y="2586522"/>
            <a:ext cx="361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 smtClean="0">
                <a:solidFill>
                  <a:srgbClr val="3333CC"/>
                </a:solidFill>
                <a:latin typeface="Arial" pitchFamily="34" charset="0"/>
              </a:rPr>
              <a:t>6</a:t>
            </a:r>
            <a:endParaRPr lang="en-AU" sz="2000" b="1" i="1" dirty="0">
              <a:solidFill>
                <a:srgbClr val="3333CC"/>
              </a:solidFill>
              <a:latin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97908" y="1523501"/>
            <a:ext cx="361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 smtClean="0">
                <a:solidFill>
                  <a:srgbClr val="3333CC"/>
                </a:solidFill>
                <a:latin typeface="Arial" pitchFamily="34" charset="0"/>
              </a:rPr>
              <a:t>5</a:t>
            </a:r>
            <a:endParaRPr lang="en-AU" sz="2000" b="1" i="1" dirty="0">
              <a:solidFill>
                <a:srgbClr val="3333CC"/>
              </a:solidFill>
              <a:latin typeface="Arial" pitchFamily="34" charset="0"/>
            </a:endParaRPr>
          </a:p>
        </p:txBody>
      </p:sp>
      <p:grpSp>
        <p:nvGrpSpPr>
          <p:cNvPr id="31" name="Group 25"/>
          <p:cNvGrpSpPr/>
          <p:nvPr/>
        </p:nvGrpSpPr>
        <p:grpSpPr>
          <a:xfrm>
            <a:off x="3018687" y="2225806"/>
            <a:ext cx="2578775" cy="2339439"/>
            <a:chOff x="5841960" y="1527694"/>
            <a:chExt cx="2578775" cy="2339439"/>
          </a:xfrm>
        </p:grpSpPr>
        <p:pic>
          <p:nvPicPr>
            <p:cNvPr id="32" name="Picture 31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5841960" y="1527694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33" name="AutoShape 42"/>
            <p:cNvSpPr>
              <a:spLocks noChangeArrowheads="1"/>
            </p:cNvSpPr>
            <p:nvPr/>
          </p:nvSpPr>
          <p:spPr bwMode="auto">
            <a:xfrm rot="3960000" flipH="1">
              <a:off x="6119733" y="2896271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34" name="WordArt 6"/>
            <p:cNvSpPr>
              <a:spLocks noChangeArrowheads="1" noChangeShapeType="1" noTextEdit="1"/>
            </p:cNvSpPr>
            <p:nvPr/>
          </p:nvSpPr>
          <p:spPr bwMode="auto">
            <a:xfrm rot="2296956">
              <a:off x="6018427" y="2861983"/>
              <a:ext cx="1417703" cy="240427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HELLENIZED </a:t>
              </a: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EAST</a:t>
              </a:r>
            </a:p>
          </p:txBody>
        </p:sp>
      </p:grpSp>
      <p:sp>
        <p:nvSpPr>
          <p:cNvPr id="35" name="Rectangle 34"/>
          <p:cNvSpPr/>
          <p:nvPr/>
        </p:nvSpPr>
        <p:spPr>
          <a:xfrm>
            <a:off x="5693395" y="6208982"/>
            <a:ext cx="288000" cy="144000"/>
          </a:xfrm>
          <a:prstGeom prst="rect">
            <a:avLst/>
          </a:prstGeom>
          <a:solidFill>
            <a:srgbClr val="C0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3342290" y="394138"/>
            <a:ext cx="2144110" cy="89863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472253" y="2229208"/>
            <a:ext cx="720000" cy="144000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586553" y="3082252"/>
            <a:ext cx="834887" cy="144000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684402" y="4301081"/>
            <a:ext cx="720000" cy="144000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46796" y="5721790"/>
            <a:ext cx="756000" cy="144000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079259" y="1641751"/>
            <a:ext cx="684000" cy="144000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445293" y="2715725"/>
            <a:ext cx="756000" cy="144000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875991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AU" sz="1100" kern="0" dirty="0" smtClean="0">
                <a:solidFill>
                  <a:sysClr val="windowText" lastClr="000000"/>
                </a:solidFill>
                <a:latin typeface="Tahoma" pitchFamily="34" charset="0"/>
              </a:rPr>
              <a:t>3</a:t>
            </a:r>
          </a:p>
        </p:txBody>
      </p:sp>
      <p:sp>
        <p:nvSpPr>
          <p:cNvPr id="46" name="Rectangle 45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5" grpId="0"/>
      <p:bldP spid="26" grpId="0"/>
      <p:bldP spid="27" grpId="0"/>
      <p:bldP spid="28" grpId="0"/>
      <p:bldP spid="29" grpId="0"/>
      <p:bldP spid="30" grpId="0"/>
      <p:bldP spid="35" grpId="0" animBg="1"/>
      <p:bldP spid="3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6th Se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543425" y="3448050"/>
            <a:ext cx="4500000" cy="3312000"/>
            <a:chOff x="3888" y="3204"/>
            <a:chExt cx="2919" cy="2244"/>
          </a:xfrm>
        </p:grpSpPr>
        <p:pic>
          <p:nvPicPr>
            <p:cNvPr id="22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88" y="3204"/>
              <a:ext cx="2916" cy="2232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</p:spPr>
        </p:pic>
        <p:sp>
          <p:nvSpPr>
            <p:cNvPr id="23" name="Line 10"/>
            <p:cNvSpPr>
              <a:spLocks noChangeShapeType="1"/>
            </p:cNvSpPr>
            <p:nvPr/>
          </p:nvSpPr>
          <p:spPr bwMode="auto">
            <a:xfrm>
              <a:off x="3900" y="3204"/>
              <a:ext cx="0" cy="224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dirty="0">
                <a:solidFill>
                  <a:srgbClr val="FFFFFF"/>
                </a:solidFill>
              </a:endParaRPr>
            </a:p>
          </p:txBody>
        </p: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>
              <a:off x="3888" y="3228"/>
              <a:ext cx="2919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dirty="0">
                <a:solidFill>
                  <a:srgbClr val="FFFFFF"/>
                </a:solidFill>
              </a:endParaRPr>
            </a:p>
          </p:txBody>
        </p:sp>
        <p:sp>
          <p:nvSpPr>
            <p:cNvPr id="25" name="Line 12"/>
            <p:cNvSpPr>
              <a:spLocks noChangeShapeType="1"/>
            </p:cNvSpPr>
            <p:nvPr/>
          </p:nvSpPr>
          <p:spPr bwMode="auto">
            <a:xfrm flipH="1">
              <a:off x="6768" y="3216"/>
              <a:ext cx="12" cy="222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dirty="0">
                <a:solidFill>
                  <a:srgbClr val="FFFFFF"/>
                </a:solidFill>
              </a:endParaRPr>
            </a:p>
          </p:txBody>
        </p:sp>
        <p:sp>
          <p:nvSpPr>
            <p:cNvPr id="26" name="Line 13"/>
            <p:cNvSpPr>
              <a:spLocks noChangeShapeType="1"/>
            </p:cNvSpPr>
            <p:nvPr/>
          </p:nvSpPr>
          <p:spPr bwMode="auto">
            <a:xfrm>
              <a:off x="3888" y="5400"/>
              <a:ext cx="2904" cy="12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 dirty="0">
                <a:solidFill>
                  <a:srgbClr val="FFFFFF"/>
                </a:solidFill>
              </a:endParaRPr>
            </a:p>
          </p:txBody>
        </p:sp>
      </p:grpSp>
      <p:pic>
        <p:nvPicPr>
          <p:cNvPr id="27" name="Picture 2" descr="beastofsea_5"/>
          <p:cNvPicPr>
            <a:picLocks noChangeAspect="1" noChangeArrowheads="1"/>
          </p:cNvPicPr>
          <p:nvPr/>
        </p:nvPicPr>
        <p:blipFill>
          <a:blip r:embed="rId4" cstate="print"/>
          <a:srcRect l="92" t="-5926" r="41583" b="2460"/>
          <a:stretch>
            <a:fillRect/>
          </a:stretch>
        </p:blipFill>
        <p:spPr bwMode="auto">
          <a:xfrm>
            <a:off x="5796136" y="-236483"/>
            <a:ext cx="3240360" cy="406750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3" name="Group 20"/>
          <p:cNvGrpSpPr/>
          <p:nvPr/>
        </p:nvGrpSpPr>
        <p:grpSpPr>
          <a:xfrm>
            <a:off x="189192" y="189192"/>
            <a:ext cx="4608000" cy="3459544"/>
            <a:chOff x="126128" y="110362"/>
            <a:chExt cx="4608000" cy="3459544"/>
          </a:xfrm>
        </p:grpSpPr>
        <p:pic>
          <p:nvPicPr>
            <p:cNvPr id="29" name="Picture 5" descr="stars cast dow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6128" y="110362"/>
              <a:ext cx="4608000" cy="34595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0" name="Freeform 29"/>
            <p:cNvSpPr/>
            <p:nvPr/>
          </p:nvSpPr>
          <p:spPr>
            <a:xfrm>
              <a:off x="1537739" y="253259"/>
              <a:ext cx="2946821" cy="1572768"/>
            </a:xfrm>
            <a:custGeom>
              <a:avLst/>
              <a:gdLst>
                <a:gd name="connsiteX0" fmla="*/ 210594 w 2946821"/>
                <a:gd name="connsiteY0" fmla="*/ 36576 h 1572768"/>
                <a:gd name="connsiteX1" fmla="*/ 269115 w 2946821"/>
                <a:gd name="connsiteY1" fmla="*/ 43891 h 1572768"/>
                <a:gd name="connsiteX2" fmla="*/ 298376 w 2946821"/>
                <a:gd name="connsiteY2" fmla="*/ 51207 h 1572768"/>
                <a:gd name="connsiteX3" fmla="*/ 342267 w 2946821"/>
                <a:gd name="connsiteY3" fmla="*/ 43891 h 1572768"/>
                <a:gd name="connsiteX4" fmla="*/ 356898 w 2946821"/>
                <a:gd name="connsiteY4" fmla="*/ 29261 h 1572768"/>
                <a:gd name="connsiteX5" fmla="*/ 378843 w 2946821"/>
                <a:gd name="connsiteY5" fmla="*/ 21946 h 1572768"/>
                <a:gd name="connsiteX6" fmla="*/ 430050 w 2946821"/>
                <a:gd name="connsiteY6" fmla="*/ 7315 h 1572768"/>
                <a:gd name="connsiteX7" fmla="*/ 481256 w 2946821"/>
                <a:gd name="connsiteY7" fmla="*/ 14631 h 1572768"/>
                <a:gd name="connsiteX8" fmla="*/ 525147 w 2946821"/>
                <a:gd name="connsiteY8" fmla="*/ 21946 h 1572768"/>
                <a:gd name="connsiteX9" fmla="*/ 671451 w 2946821"/>
                <a:gd name="connsiteY9" fmla="*/ 29261 h 1572768"/>
                <a:gd name="connsiteX10" fmla="*/ 803125 w 2946821"/>
                <a:gd name="connsiteY10" fmla="*/ 36576 h 1572768"/>
                <a:gd name="connsiteX11" fmla="*/ 810440 w 2946821"/>
                <a:gd name="connsiteY11" fmla="*/ 58522 h 1572768"/>
                <a:gd name="connsiteX12" fmla="*/ 934799 w 2946821"/>
                <a:gd name="connsiteY12" fmla="*/ 36576 h 1572768"/>
                <a:gd name="connsiteX13" fmla="*/ 971375 w 2946821"/>
                <a:gd name="connsiteY13" fmla="*/ 29261 h 1572768"/>
                <a:gd name="connsiteX14" fmla="*/ 993320 w 2946821"/>
                <a:gd name="connsiteY14" fmla="*/ 21946 h 1572768"/>
                <a:gd name="connsiteX15" fmla="*/ 1073787 w 2946821"/>
                <a:gd name="connsiteY15" fmla="*/ 36576 h 1572768"/>
                <a:gd name="connsiteX16" fmla="*/ 1103048 w 2946821"/>
                <a:gd name="connsiteY16" fmla="*/ 29261 h 1572768"/>
                <a:gd name="connsiteX17" fmla="*/ 1124994 w 2946821"/>
                <a:gd name="connsiteY17" fmla="*/ 21946 h 1572768"/>
                <a:gd name="connsiteX18" fmla="*/ 1176200 w 2946821"/>
                <a:gd name="connsiteY18" fmla="*/ 36576 h 1572768"/>
                <a:gd name="connsiteX19" fmla="*/ 1490754 w 2946821"/>
                <a:gd name="connsiteY19" fmla="*/ 43891 h 1572768"/>
                <a:gd name="connsiteX20" fmla="*/ 1527330 w 2946821"/>
                <a:gd name="connsiteY20" fmla="*/ 51207 h 1572768"/>
                <a:gd name="connsiteX21" fmla="*/ 1549275 w 2946821"/>
                <a:gd name="connsiteY21" fmla="*/ 58522 h 1572768"/>
                <a:gd name="connsiteX22" fmla="*/ 1673634 w 2946821"/>
                <a:gd name="connsiteY22" fmla="*/ 43891 h 1572768"/>
                <a:gd name="connsiteX23" fmla="*/ 1695579 w 2946821"/>
                <a:gd name="connsiteY23" fmla="*/ 36576 h 1572768"/>
                <a:gd name="connsiteX24" fmla="*/ 1710210 w 2946821"/>
                <a:gd name="connsiteY24" fmla="*/ 21946 h 1572768"/>
                <a:gd name="connsiteX25" fmla="*/ 1754101 w 2946821"/>
                <a:gd name="connsiteY25" fmla="*/ 7315 h 1572768"/>
                <a:gd name="connsiteX26" fmla="*/ 1776047 w 2946821"/>
                <a:gd name="connsiteY26" fmla="*/ 0 h 1572768"/>
                <a:gd name="connsiteX27" fmla="*/ 1805307 w 2946821"/>
                <a:gd name="connsiteY27" fmla="*/ 7315 h 1572768"/>
                <a:gd name="connsiteX28" fmla="*/ 1819938 w 2946821"/>
                <a:gd name="connsiteY28" fmla="*/ 21946 h 1572768"/>
                <a:gd name="connsiteX29" fmla="*/ 1841883 w 2946821"/>
                <a:gd name="connsiteY29" fmla="*/ 36576 h 1572768"/>
                <a:gd name="connsiteX30" fmla="*/ 1936981 w 2946821"/>
                <a:gd name="connsiteY30" fmla="*/ 51207 h 1572768"/>
                <a:gd name="connsiteX31" fmla="*/ 2010133 w 2946821"/>
                <a:gd name="connsiteY31" fmla="*/ 43891 h 1572768"/>
                <a:gd name="connsiteX32" fmla="*/ 2054024 w 2946821"/>
                <a:gd name="connsiteY32" fmla="*/ 29261 h 1572768"/>
                <a:gd name="connsiteX33" fmla="*/ 2075970 w 2946821"/>
                <a:gd name="connsiteY33" fmla="*/ 21946 h 1572768"/>
                <a:gd name="connsiteX34" fmla="*/ 2097915 w 2946821"/>
                <a:gd name="connsiteY34" fmla="*/ 14631 h 1572768"/>
                <a:gd name="connsiteX35" fmla="*/ 2127176 w 2946821"/>
                <a:gd name="connsiteY35" fmla="*/ 7315 h 1572768"/>
                <a:gd name="connsiteX36" fmla="*/ 2149122 w 2946821"/>
                <a:gd name="connsiteY36" fmla="*/ 14631 h 1572768"/>
                <a:gd name="connsiteX37" fmla="*/ 2178383 w 2946821"/>
                <a:gd name="connsiteY37" fmla="*/ 21946 h 1572768"/>
                <a:gd name="connsiteX38" fmla="*/ 2200328 w 2946821"/>
                <a:gd name="connsiteY38" fmla="*/ 36576 h 1572768"/>
                <a:gd name="connsiteX39" fmla="*/ 2251535 w 2946821"/>
                <a:gd name="connsiteY39" fmla="*/ 21946 h 1572768"/>
                <a:gd name="connsiteX40" fmla="*/ 2339317 w 2946821"/>
                <a:gd name="connsiteY40" fmla="*/ 29261 h 1572768"/>
                <a:gd name="connsiteX41" fmla="*/ 2449045 w 2946821"/>
                <a:gd name="connsiteY41" fmla="*/ 36576 h 1572768"/>
                <a:gd name="connsiteX42" fmla="*/ 2485621 w 2946821"/>
                <a:gd name="connsiteY42" fmla="*/ 43891 h 1572768"/>
                <a:gd name="connsiteX43" fmla="*/ 2609979 w 2946821"/>
                <a:gd name="connsiteY43" fmla="*/ 58522 h 1572768"/>
                <a:gd name="connsiteX44" fmla="*/ 2822120 w 2946821"/>
                <a:gd name="connsiteY44" fmla="*/ 58522 h 1572768"/>
                <a:gd name="connsiteX45" fmla="*/ 2873327 w 2946821"/>
                <a:gd name="connsiteY45" fmla="*/ 73152 h 1572768"/>
                <a:gd name="connsiteX46" fmla="*/ 2866011 w 2946821"/>
                <a:gd name="connsiteY46" fmla="*/ 168250 h 1572768"/>
                <a:gd name="connsiteX47" fmla="*/ 2851381 w 2946821"/>
                <a:gd name="connsiteY47" fmla="*/ 212141 h 1572768"/>
                <a:gd name="connsiteX48" fmla="*/ 2836751 w 2946821"/>
                <a:gd name="connsiteY48" fmla="*/ 277978 h 1572768"/>
                <a:gd name="connsiteX49" fmla="*/ 2844066 w 2946821"/>
                <a:gd name="connsiteY49" fmla="*/ 395021 h 1572768"/>
                <a:gd name="connsiteX50" fmla="*/ 2858696 w 2946821"/>
                <a:gd name="connsiteY50" fmla="*/ 453543 h 1572768"/>
                <a:gd name="connsiteX51" fmla="*/ 2873327 w 2946821"/>
                <a:gd name="connsiteY51" fmla="*/ 512064 h 1572768"/>
                <a:gd name="connsiteX52" fmla="*/ 2880642 w 2946821"/>
                <a:gd name="connsiteY52" fmla="*/ 716890 h 1572768"/>
                <a:gd name="connsiteX53" fmla="*/ 2887957 w 2946821"/>
                <a:gd name="connsiteY53" fmla="*/ 899770 h 1572768"/>
                <a:gd name="connsiteX54" fmla="*/ 2895272 w 2946821"/>
                <a:gd name="connsiteY54" fmla="*/ 921715 h 1572768"/>
                <a:gd name="connsiteX55" fmla="*/ 2909903 w 2946821"/>
                <a:gd name="connsiteY55" fmla="*/ 936346 h 1572768"/>
                <a:gd name="connsiteX56" fmla="*/ 2939163 w 2946821"/>
                <a:gd name="connsiteY56" fmla="*/ 972922 h 1572768"/>
                <a:gd name="connsiteX57" fmla="*/ 2931848 w 2946821"/>
                <a:gd name="connsiteY57" fmla="*/ 1002183 h 1572768"/>
                <a:gd name="connsiteX58" fmla="*/ 2909903 w 2946821"/>
                <a:gd name="connsiteY58" fmla="*/ 1016813 h 1572768"/>
                <a:gd name="connsiteX59" fmla="*/ 2844066 w 2946821"/>
                <a:gd name="connsiteY59" fmla="*/ 1031443 h 1572768"/>
                <a:gd name="connsiteX60" fmla="*/ 2836751 w 2946821"/>
                <a:gd name="connsiteY60" fmla="*/ 1119226 h 1572768"/>
                <a:gd name="connsiteX61" fmla="*/ 2829435 w 2946821"/>
                <a:gd name="connsiteY61" fmla="*/ 1163117 h 1572768"/>
                <a:gd name="connsiteX62" fmla="*/ 2807490 w 2946821"/>
                <a:gd name="connsiteY62" fmla="*/ 1170432 h 1572768"/>
                <a:gd name="connsiteX63" fmla="*/ 2310056 w 2946821"/>
                <a:gd name="connsiteY63" fmla="*/ 1177747 h 1572768"/>
                <a:gd name="connsiteX64" fmla="*/ 2273480 w 2946821"/>
                <a:gd name="connsiteY64" fmla="*/ 1185063 h 1572768"/>
                <a:gd name="connsiteX65" fmla="*/ 2222274 w 2946821"/>
                <a:gd name="connsiteY65" fmla="*/ 1199693 h 1572768"/>
                <a:gd name="connsiteX66" fmla="*/ 2171067 w 2946821"/>
                <a:gd name="connsiteY66" fmla="*/ 1207008 h 1572768"/>
                <a:gd name="connsiteX67" fmla="*/ 2105231 w 2946821"/>
                <a:gd name="connsiteY67" fmla="*/ 1236269 h 1572768"/>
                <a:gd name="connsiteX68" fmla="*/ 2090600 w 2946821"/>
                <a:gd name="connsiteY68" fmla="*/ 1324051 h 1572768"/>
                <a:gd name="connsiteX69" fmla="*/ 2083285 w 2946821"/>
                <a:gd name="connsiteY69" fmla="*/ 1397203 h 1572768"/>
                <a:gd name="connsiteX70" fmla="*/ 2075970 w 2946821"/>
                <a:gd name="connsiteY70" fmla="*/ 1499616 h 1572768"/>
                <a:gd name="connsiteX71" fmla="*/ 2068655 w 2946821"/>
                <a:gd name="connsiteY71" fmla="*/ 1521562 h 1572768"/>
                <a:gd name="connsiteX72" fmla="*/ 1995503 w 2946821"/>
                <a:gd name="connsiteY72" fmla="*/ 1565453 h 1572768"/>
                <a:gd name="connsiteX73" fmla="*/ 1973557 w 2946821"/>
                <a:gd name="connsiteY73" fmla="*/ 1572768 h 1572768"/>
                <a:gd name="connsiteX74" fmla="*/ 1549275 w 2946821"/>
                <a:gd name="connsiteY74" fmla="*/ 1565453 h 1572768"/>
                <a:gd name="connsiteX75" fmla="*/ 1461493 w 2946821"/>
                <a:gd name="connsiteY75" fmla="*/ 1558138 h 1572768"/>
                <a:gd name="connsiteX76" fmla="*/ 1183515 w 2946821"/>
                <a:gd name="connsiteY76" fmla="*/ 1550823 h 1572768"/>
                <a:gd name="connsiteX77" fmla="*/ 1124994 w 2946821"/>
                <a:gd name="connsiteY77" fmla="*/ 1558138 h 1572768"/>
                <a:gd name="connsiteX78" fmla="*/ 1103048 w 2946821"/>
                <a:gd name="connsiteY78" fmla="*/ 1565453 h 1572768"/>
                <a:gd name="connsiteX79" fmla="*/ 964059 w 2946821"/>
                <a:gd name="connsiteY79" fmla="*/ 1558138 h 1572768"/>
                <a:gd name="connsiteX80" fmla="*/ 949429 w 2946821"/>
                <a:gd name="connsiteY80" fmla="*/ 1514247 h 1572768"/>
                <a:gd name="connsiteX81" fmla="*/ 942114 w 2946821"/>
                <a:gd name="connsiteY81" fmla="*/ 1419149 h 1572768"/>
                <a:gd name="connsiteX82" fmla="*/ 898223 w 2946821"/>
                <a:gd name="connsiteY82" fmla="*/ 1404519 h 1572768"/>
                <a:gd name="connsiteX83" fmla="*/ 854331 w 2946821"/>
                <a:gd name="connsiteY83" fmla="*/ 1382573 h 1572768"/>
                <a:gd name="connsiteX84" fmla="*/ 839701 w 2946821"/>
                <a:gd name="connsiteY84" fmla="*/ 1360627 h 1572768"/>
                <a:gd name="connsiteX85" fmla="*/ 832386 w 2946821"/>
                <a:gd name="connsiteY85" fmla="*/ 1338682 h 1572768"/>
                <a:gd name="connsiteX86" fmla="*/ 817755 w 2946821"/>
                <a:gd name="connsiteY86" fmla="*/ 1324051 h 1572768"/>
                <a:gd name="connsiteX87" fmla="*/ 803125 w 2946821"/>
                <a:gd name="connsiteY87" fmla="*/ 1280160 h 1572768"/>
                <a:gd name="connsiteX88" fmla="*/ 795810 w 2946821"/>
                <a:gd name="connsiteY88" fmla="*/ 1243584 h 1572768"/>
                <a:gd name="connsiteX89" fmla="*/ 781179 w 2946821"/>
                <a:gd name="connsiteY89" fmla="*/ 1228954 h 1572768"/>
                <a:gd name="connsiteX90" fmla="*/ 773864 w 2946821"/>
                <a:gd name="connsiteY90" fmla="*/ 1207008 h 1572768"/>
                <a:gd name="connsiteX91" fmla="*/ 751919 w 2946821"/>
                <a:gd name="connsiteY91" fmla="*/ 1192378 h 1572768"/>
                <a:gd name="connsiteX92" fmla="*/ 737288 w 2946821"/>
                <a:gd name="connsiteY92" fmla="*/ 1177747 h 1572768"/>
                <a:gd name="connsiteX93" fmla="*/ 715343 w 2946821"/>
                <a:gd name="connsiteY93" fmla="*/ 1170432 h 1572768"/>
                <a:gd name="connsiteX94" fmla="*/ 627560 w 2946821"/>
                <a:gd name="connsiteY94" fmla="*/ 1163117 h 1572768"/>
                <a:gd name="connsiteX95" fmla="*/ 430050 w 2946821"/>
                <a:gd name="connsiteY95" fmla="*/ 1170432 h 1572768"/>
                <a:gd name="connsiteX96" fmla="*/ 386159 w 2946821"/>
                <a:gd name="connsiteY96" fmla="*/ 1177747 h 1572768"/>
                <a:gd name="connsiteX97" fmla="*/ 342267 w 2946821"/>
                <a:gd name="connsiteY97" fmla="*/ 1192378 h 1572768"/>
                <a:gd name="connsiteX98" fmla="*/ 232539 w 2946821"/>
                <a:gd name="connsiteY98" fmla="*/ 1185063 h 1572768"/>
                <a:gd name="connsiteX99" fmla="*/ 188648 w 2946821"/>
                <a:gd name="connsiteY99" fmla="*/ 1170432 h 1572768"/>
                <a:gd name="connsiteX100" fmla="*/ 108181 w 2946821"/>
                <a:gd name="connsiteY100" fmla="*/ 1163117 h 1572768"/>
                <a:gd name="connsiteX101" fmla="*/ 100866 w 2946821"/>
                <a:gd name="connsiteY101" fmla="*/ 1089965 h 1572768"/>
                <a:gd name="connsiteX102" fmla="*/ 115496 w 2946821"/>
                <a:gd name="connsiteY102" fmla="*/ 1046074 h 1572768"/>
                <a:gd name="connsiteX103" fmla="*/ 122811 w 2946821"/>
                <a:gd name="connsiteY103" fmla="*/ 1024128 h 1572768"/>
                <a:gd name="connsiteX104" fmla="*/ 93551 w 2946821"/>
                <a:gd name="connsiteY104" fmla="*/ 972922 h 1572768"/>
                <a:gd name="connsiteX105" fmla="*/ 49659 w 2946821"/>
                <a:gd name="connsiteY105" fmla="*/ 958291 h 1572768"/>
                <a:gd name="connsiteX106" fmla="*/ 27714 w 2946821"/>
                <a:gd name="connsiteY106" fmla="*/ 950976 h 1572768"/>
                <a:gd name="connsiteX107" fmla="*/ 20399 w 2946821"/>
                <a:gd name="connsiteY107" fmla="*/ 877824 h 1572768"/>
                <a:gd name="connsiteX108" fmla="*/ 27714 w 2946821"/>
                <a:gd name="connsiteY108" fmla="*/ 848563 h 1572768"/>
                <a:gd name="connsiteX109" fmla="*/ 56975 w 2946821"/>
                <a:gd name="connsiteY109" fmla="*/ 811987 h 1572768"/>
                <a:gd name="connsiteX110" fmla="*/ 78920 w 2946821"/>
                <a:gd name="connsiteY110" fmla="*/ 797357 h 1572768"/>
                <a:gd name="connsiteX111" fmla="*/ 93551 w 2946821"/>
                <a:gd name="connsiteY111" fmla="*/ 782727 h 1572768"/>
                <a:gd name="connsiteX112" fmla="*/ 122811 w 2946821"/>
                <a:gd name="connsiteY112" fmla="*/ 636423 h 1572768"/>
                <a:gd name="connsiteX113" fmla="*/ 137442 w 2946821"/>
                <a:gd name="connsiteY113" fmla="*/ 621792 h 1572768"/>
                <a:gd name="connsiteX114" fmla="*/ 115496 w 2946821"/>
                <a:gd name="connsiteY114" fmla="*/ 577901 h 1572768"/>
                <a:gd name="connsiteX115" fmla="*/ 93551 w 2946821"/>
                <a:gd name="connsiteY115" fmla="*/ 570586 h 1572768"/>
                <a:gd name="connsiteX116" fmla="*/ 78920 w 2946821"/>
                <a:gd name="connsiteY116" fmla="*/ 555955 h 1572768"/>
                <a:gd name="connsiteX117" fmla="*/ 78920 w 2946821"/>
                <a:gd name="connsiteY117" fmla="*/ 497434 h 1572768"/>
                <a:gd name="connsiteX118" fmla="*/ 86235 w 2946821"/>
                <a:gd name="connsiteY118" fmla="*/ 475488 h 1572768"/>
                <a:gd name="connsiteX119" fmla="*/ 108181 w 2946821"/>
                <a:gd name="connsiteY119" fmla="*/ 468173 h 1572768"/>
                <a:gd name="connsiteX120" fmla="*/ 122811 w 2946821"/>
                <a:gd name="connsiteY120" fmla="*/ 446227 h 1572768"/>
                <a:gd name="connsiteX121" fmla="*/ 166703 w 2946821"/>
                <a:gd name="connsiteY121" fmla="*/ 431597 h 1572768"/>
                <a:gd name="connsiteX122" fmla="*/ 181333 w 2946821"/>
                <a:gd name="connsiteY122" fmla="*/ 409651 h 1572768"/>
                <a:gd name="connsiteX123" fmla="*/ 159387 w 2946821"/>
                <a:gd name="connsiteY123" fmla="*/ 373075 h 1572768"/>
                <a:gd name="connsiteX124" fmla="*/ 137442 w 2946821"/>
                <a:gd name="connsiteY124" fmla="*/ 365760 h 1572768"/>
                <a:gd name="connsiteX125" fmla="*/ 130127 w 2946821"/>
                <a:gd name="connsiteY125" fmla="*/ 343815 h 1572768"/>
                <a:gd name="connsiteX126" fmla="*/ 93551 w 2946821"/>
                <a:gd name="connsiteY126" fmla="*/ 321869 h 1572768"/>
                <a:gd name="connsiteX127" fmla="*/ 93551 w 2946821"/>
                <a:gd name="connsiteY127" fmla="*/ 270663 h 1572768"/>
                <a:gd name="connsiteX128" fmla="*/ 122811 w 2946821"/>
                <a:gd name="connsiteY128" fmla="*/ 226771 h 1572768"/>
                <a:gd name="connsiteX129" fmla="*/ 115496 w 2946821"/>
                <a:gd name="connsiteY129" fmla="*/ 182880 h 1572768"/>
                <a:gd name="connsiteX130" fmla="*/ 93551 w 2946821"/>
                <a:gd name="connsiteY130" fmla="*/ 146304 h 1572768"/>
                <a:gd name="connsiteX131" fmla="*/ 71605 w 2946821"/>
                <a:gd name="connsiteY131" fmla="*/ 138989 h 1572768"/>
                <a:gd name="connsiteX132" fmla="*/ 64290 w 2946821"/>
                <a:gd name="connsiteY132" fmla="*/ 117043 h 1572768"/>
                <a:gd name="connsiteX133" fmla="*/ 56975 w 2946821"/>
                <a:gd name="connsiteY133" fmla="*/ 36576 h 1572768"/>
                <a:gd name="connsiteX134" fmla="*/ 78920 w 2946821"/>
                <a:gd name="connsiteY134" fmla="*/ 21946 h 1572768"/>
                <a:gd name="connsiteX135" fmla="*/ 122811 w 2946821"/>
                <a:gd name="connsiteY135" fmla="*/ 7315 h 1572768"/>
                <a:gd name="connsiteX136" fmla="*/ 174018 w 2946821"/>
                <a:gd name="connsiteY136" fmla="*/ 14631 h 1572768"/>
                <a:gd name="connsiteX137" fmla="*/ 239855 w 2946821"/>
                <a:gd name="connsiteY137" fmla="*/ 51207 h 1572768"/>
                <a:gd name="connsiteX138" fmla="*/ 261800 w 2946821"/>
                <a:gd name="connsiteY138" fmla="*/ 51207 h 1572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2946821" h="1572768">
                  <a:moveTo>
                    <a:pt x="210594" y="36576"/>
                  </a:moveTo>
                  <a:cubicBezTo>
                    <a:pt x="230101" y="39014"/>
                    <a:pt x="249724" y="40659"/>
                    <a:pt x="269115" y="43891"/>
                  </a:cubicBezTo>
                  <a:cubicBezTo>
                    <a:pt x="279032" y="45544"/>
                    <a:pt x="288322" y="51207"/>
                    <a:pt x="298376" y="51207"/>
                  </a:cubicBezTo>
                  <a:cubicBezTo>
                    <a:pt x="313208" y="51207"/>
                    <a:pt x="327637" y="46330"/>
                    <a:pt x="342267" y="43891"/>
                  </a:cubicBezTo>
                  <a:cubicBezTo>
                    <a:pt x="347144" y="39014"/>
                    <a:pt x="350984" y="32809"/>
                    <a:pt x="356898" y="29261"/>
                  </a:cubicBezTo>
                  <a:cubicBezTo>
                    <a:pt x="363510" y="25294"/>
                    <a:pt x="371429" y="24064"/>
                    <a:pt x="378843" y="21946"/>
                  </a:cubicBezTo>
                  <a:cubicBezTo>
                    <a:pt x="443123" y="3581"/>
                    <a:pt x="377445" y="24852"/>
                    <a:pt x="430050" y="7315"/>
                  </a:cubicBezTo>
                  <a:cubicBezTo>
                    <a:pt x="447119" y="9754"/>
                    <a:pt x="464899" y="9179"/>
                    <a:pt x="481256" y="14631"/>
                  </a:cubicBezTo>
                  <a:cubicBezTo>
                    <a:pt x="527839" y="30159"/>
                    <a:pt x="452983" y="39987"/>
                    <a:pt x="525147" y="21946"/>
                  </a:cubicBezTo>
                  <a:lnTo>
                    <a:pt x="671451" y="29261"/>
                  </a:lnTo>
                  <a:cubicBezTo>
                    <a:pt x="715349" y="31571"/>
                    <a:pt x="760109" y="27520"/>
                    <a:pt x="803125" y="36576"/>
                  </a:cubicBezTo>
                  <a:cubicBezTo>
                    <a:pt x="810671" y="38165"/>
                    <a:pt x="808002" y="51207"/>
                    <a:pt x="810440" y="58522"/>
                  </a:cubicBezTo>
                  <a:cubicBezTo>
                    <a:pt x="879882" y="35374"/>
                    <a:pt x="838973" y="45287"/>
                    <a:pt x="934799" y="36576"/>
                  </a:cubicBezTo>
                  <a:cubicBezTo>
                    <a:pt x="946991" y="34138"/>
                    <a:pt x="959313" y="32277"/>
                    <a:pt x="971375" y="29261"/>
                  </a:cubicBezTo>
                  <a:cubicBezTo>
                    <a:pt x="978855" y="27391"/>
                    <a:pt x="985609" y="21946"/>
                    <a:pt x="993320" y="21946"/>
                  </a:cubicBezTo>
                  <a:cubicBezTo>
                    <a:pt x="1002679" y="21946"/>
                    <a:pt x="1061895" y="34198"/>
                    <a:pt x="1073787" y="36576"/>
                  </a:cubicBezTo>
                  <a:cubicBezTo>
                    <a:pt x="1083541" y="34138"/>
                    <a:pt x="1093381" y="32023"/>
                    <a:pt x="1103048" y="29261"/>
                  </a:cubicBezTo>
                  <a:cubicBezTo>
                    <a:pt x="1110462" y="27143"/>
                    <a:pt x="1117283" y="21946"/>
                    <a:pt x="1124994" y="21946"/>
                  </a:cubicBezTo>
                  <a:cubicBezTo>
                    <a:pt x="1224149" y="21946"/>
                    <a:pt x="1096850" y="33126"/>
                    <a:pt x="1176200" y="36576"/>
                  </a:cubicBezTo>
                  <a:cubicBezTo>
                    <a:pt x="1280981" y="41132"/>
                    <a:pt x="1385903" y="41453"/>
                    <a:pt x="1490754" y="43891"/>
                  </a:cubicBezTo>
                  <a:cubicBezTo>
                    <a:pt x="1502946" y="46330"/>
                    <a:pt x="1515268" y="48191"/>
                    <a:pt x="1527330" y="51207"/>
                  </a:cubicBezTo>
                  <a:cubicBezTo>
                    <a:pt x="1534810" y="53077"/>
                    <a:pt x="1541564" y="58522"/>
                    <a:pt x="1549275" y="58522"/>
                  </a:cubicBezTo>
                  <a:cubicBezTo>
                    <a:pt x="1558771" y="58522"/>
                    <a:pt x="1660760" y="45500"/>
                    <a:pt x="1673634" y="43891"/>
                  </a:cubicBezTo>
                  <a:cubicBezTo>
                    <a:pt x="1680949" y="41453"/>
                    <a:pt x="1688967" y="40543"/>
                    <a:pt x="1695579" y="36576"/>
                  </a:cubicBezTo>
                  <a:cubicBezTo>
                    <a:pt x="1701493" y="33028"/>
                    <a:pt x="1704041" y="25030"/>
                    <a:pt x="1710210" y="21946"/>
                  </a:cubicBezTo>
                  <a:cubicBezTo>
                    <a:pt x="1724004" y="15049"/>
                    <a:pt x="1739471" y="12192"/>
                    <a:pt x="1754101" y="7315"/>
                  </a:cubicBezTo>
                  <a:lnTo>
                    <a:pt x="1776047" y="0"/>
                  </a:lnTo>
                  <a:cubicBezTo>
                    <a:pt x="1785800" y="2438"/>
                    <a:pt x="1796315" y="2819"/>
                    <a:pt x="1805307" y="7315"/>
                  </a:cubicBezTo>
                  <a:cubicBezTo>
                    <a:pt x="1811476" y="10400"/>
                    <a:pt x="1814552" y="17637"/>
                    <a:pt x="1819938" y="21946"/>
                  </a:cubicBezTo>
                  <a:cubicBezTo>
                    <a:pt x="1826803" y="27438"/>
                    <a:pt x="1834020" y="32644"/>
                    <a:pt x="1841883" y="36576"/>
                  </a:cubicBezTo>
                  <a:cubicBezTo>
                    <a:pt x="1868245" y="49757"/>
                    <a:pt x="1916006" y="49109"/>
                    <a:pt x="1936981" y="51207"/>
                  </a:cubicBezTo>
                  <a:cubicBezTo>
                    <a:pt x="1961365" y="48768"/>
                    <a:pt x="1986047" y="48407"/>
                    <a:pt x="2010133" y="43891"/>
                  </a:cubicBezTo>
                  <a:cubicBezTo>
                    <a:pt x="2025291" y="41049"/>
                    <a:pt x="2039394" y="34138"/>
                    <a:pt x="2054024" y="29261"/>
                  </a:cubicBezTo>
                  <a:lnTo>
                    <a:pt x="2075970" y="21946"/>
                  </a:lnTo>
                  <a:cubicBezTo>
                    <a:pt x="2083285" y="19508"/>
                    <a:pt x="2090435" y="16501"/>
                    <a:pt x="2097915" y="14631"/>
                  </a:cubicBezTo>
                  <a:lnTo>
                    <a:pt x="2127176" y="7315"/>
                  </a:lnTo>
                  <a:cubicBezTo>
                    <a:pt x="2134491" y="9754"/>
                    <a:pt x="2141708" y="12513"/>
                    <a:pt x="2149122" y="14631"/>
                  </a:cubicBezTo>
                  <a:cubicBezTo>
                    <a:pt x="2158789" y="17393"/>
                    <a:pt x="2169142" y="17986"/>
                    <a:pt x="2178383" y="21946"/>
                  </a:cubicBezTo>
                  <a:cubicBezTo>
                    <a:pt x="2186464" y="25409"/>
                    <a:pt x="2193013" y="31699"/>
                    <a:pt x="2200328" y="36576"/>
                  </a:cubicBezTo>
                  <a:cubicBezTo>
                    <a:pt x="2210677" y="33127"/>
                    <a:pt x="2242350" y="21946"/>
                    <a:pt x="2251535" y="21946"/>
                  </a:cubicBezTo>
                  <a:cubicBezTo>
                    <a:pt x="2280897" y="21946"/>
                    <a:pt x="2310035" y="27092"/>
                    <a:pt x="2339317" y="29261"/>
                  </a:cubicBezTo>
                  <a:lnTo>
                    <a:pt x="2449045" y="36576"/>
                  </a:lnTo>
                  <a:cubicBezTo>
                    <a:pt x="2461237" y="39014"/>
                    <a:pt x="2473256" y="42589"/>
                    <a:pt x="2485621" y="43891"/>
                  </a:cubicBezTo>
                  <a:cubicBezTo>
                    <a:pt x="2612058" y="57201"/>
                    <a:pt x="2551886" y="39158"/>
                    <a:pt x="2609979" y="58522"/>
                  </a:cubicBezTo>
                  <a:cubicBezTo>
                    <a:pt x="2716984" y="49605"/>
                    <a:pt x="2699787" y="46872"/>
                    <a:pt x="2822120" y="58522"/>
                  </a:cubicBezTo>
                  <a:cubicBezTo>
                    <a:pt x="2834979" y="59747"/>
                    <a:pt x="2860160" y="68763"/>
                    <a:pt x="2873327" y="73152"/>
                  </a:cubicBezTo>
                  <a:cubicBezTo>
                    <a:pt x="2870888" y="104851"/>
                    <a:pt x="2870970" y="136846"/>
                    <a:pt x="2866011" y="168250"/>
                  </a:cubicBezTo>
                  <a:cubicBezTo>
                    <a:pt x="2863606" y="183483"/>
                    <a:pt x="2853916" y="196929"/>
                    <a:pt x="2851381" y="212141"/>
                  </a:cubicBezTo>
                  <a:cubicBezTo>
                    <a:pt x="2842798" y="263638"/>
                    <a:pt x="2848756" y="241961"/>
                    <a:pt x="2836751" y="277978"/>
                  </a:cubicBezTo>
                  <a:cubicBezTo>
                    <a:pt x="2839189" y="316992"/>
                    <a:pt x="2839218" y="356232"/>
                    <a:pt x="2844066" y="395021"/>
                  </a:cubicBezTo>
                  <a:cubicBezTo>
                    <a:pt x="2846560" y="414973"/>
                    <a:pt x="2854753" y="433826"/>
                    <a:pt x="2858696" y="453543"/>
                  </a:cubicBezTo>
                  <a:cubicBezTo>
                    <a:pt x="2867523" y="497680"/>
                    <a:pt x="2862079" y="478324"/>
                    <a:pt x="2873327" y="512064"/>
                  </a:cubicBezTo>
                  <a:cubicBezTo>
                    <a:pt x="2875765" y="580339"/>
                    <a:pt x="2878066" y="648620"/>
                    <a:pt x="2880642" y="716890"/>
                  </a:cubicBezTo>
                  <a:cubicBezTo>
                    <a:pt x="2882943" y="777855"/>
                    <a:pt x="2883610" y="838916"/>
                    <a:pt x="2887957" y="899770"/>
                  </a:cubicBezTo>
                  <a:cubicBezTo>
                    <a:pt x="2888506" y="907461"/>
                    <a:pt x="2891305" y="915103"/>
                    <a:pt x="2895272" y="921715"/>
                  </a:cubicBezTo>
                  <a:cubicBezTo>
                    <a:pt x="2898821" y="927629"/>
                    <a:pt x="2905594" y="930960"/>
                    <a:pt x="2909903" y="936346"/>
                  </a:cubicBezTo>
                  <a:cubicBezTo>
                    <a:pt x="2946821" y="982493"/>
                    <a:pt x="2903833" y="937590"/>
                    <a:pt x="2939163" y="972922"/>
                  </a:cubicBezTo>
                  <a:cubicBezTo>
                    <a:pt x="2936725" y="982676"/>
                    <a:pt x="2937425" y="993818"/>
                    <a:pt x="2931848" y="1002183"/>
                  </a:cubicBezTo>
                  <a:cubicBezTo>
                    <a:pt x="2926971" y="1009498"/>
                    <a:pt x="2917984" y="1013350"/>
                    <a:pt x="2909903" y="1016813"/>
                  </a:cubicBezTo>
                  <a:cubicBezTo>
                    <a:pt x="2900864" y="1020687"/>
                    <a:pt x="2850575" y="1030141"/>
                    <a:pt x="2844066" y="1031443"/>
                  </a:cubicBezTo>
                  <a:cubicBezTo>
                    <a:pt x="2824745" y="1089406"/>
                    <a:pt x="2826899" y="1060123"/>
                    <a:pt x="2836751" y="1119226"/>
                  </a:cubicBezTo>
                  <a:cubicBezTo>
                    <a:pt x="2834312" y="1133856"/>
                    <a:pt x="2836794" y="1150239"/>
                    <a:pt x="2829435" y="1163117"/>
                  </a:cubicBezTo>
                  <a:cubicBezTo>
                    <a:pt x="2825609" y="1169812"/>
                    <a:pt x="2815198" y="1170215"/>
                    <a:pt x="2807490" y="1170432"/>
                  </a:cubicBezTo>
                  <a:cubicBezTo>
                    <a:pt x="2641726" y="1175101"/>
                    <a:pt x="2475867" y="1175309"/>
                    <a:pt x="2310056" y="1177747"/>
                  </a:cubicBezTo>
                  <a:cubicBezTo>
                    <a:pt x="2297864" y="1180186"/>
                    <a:pt x="2285542" y="1182047"/>
                    <a:pt x="2273480" y="1185063"/>
                  </a:cubicBezTo>
                  <a:cubicBezTo>
                    <a:pt x="2231705" y="1195507"/>
                    <a:pt x="2272436" y="1190573"/>
                    <a:pt x="2222274" y="1199693"/>
                  </a:cubicBezTo>
                  <a:cubicBezTo>
                    <a:pt x="2205310" y="1202777"/>
                    <a:pt x="2188136" y="1204570"/>
                    <a:pt x="2171067" y="1207008"/>
                  </a:cubicBezTo>
                  <a:cubicBezTo>
                    <a:pt x="2118836" y="1224419"/>
                    <a:pt x="2140008" y="1213085"/>
                    <a:pt x="2105231" y="1236269"/>
                  </a:cubicBezTo>
                  <a:cubicBezTo>
                    <a:pt x="2091151" y="1278504"/>
                    <a:pt x="2098138" y="1252436"/>
                    <a:pt x="2090600" y="1324051"/>
                  </a:cubicBezTo>
                  <a:cubicBezTo>
                    <a:pt x="2088035" y="1348422"/>
                    <a:pt x="2085320" y="1372782"/>
                    <a:pt x="2083285" y="1397203"/>
                  </a:cubicBezTo>
                  <a:cubicBezTo>
                    <a:pt x="2080443" y="1431309"/>
                    <a:pt x="2079969" y="1465626"/>
                    <a:pt x="2075970" y="1499616"/>
                  </a:cubicBezTo>
                  <a:cubicBezTo>
                    <a:pt x="2075069" y="1507274"/>
                    <a:pt x="2073137" y="1515287"/>
                    <a:pt x="2068655" y="1521562"/>
                  </a:cubicBezTo>
                  <a:cubicBezTo>
                    <a:pt x="2043552" y="1556707"/>
                    <a:pt x="2035640" y="1552074"/>
                    <a:pt x="1995503" y="1565453"/>
                  </a:cubicBezTo>
                  <a:lnTo>
                    <a:pt x="1973557" y="1572768"/>
                  </a:lnTo>
                  <a:lnTo>
                    <a:pt x="1549275" y="1565453"/>
                  </a:lnTo>
                  <a:cubicBezTo>
                    <a:pt x="1519925" y="1564614"/>
                    <a:pt x="1490832" y="1559312"/>
                    <a:pt x="1461493" y="1558138"/>
                  </a:cubicBezTo>
                  <a:cubicBezTo>
                    <a:pt x="1368876" y="1554433"/>
                    <a:pt x="1276174" y="1553261"/>
                    <a:pt x="1183515" y="1550823"/>
                  </a:cubicBezTo>
                  <a:cubicBezTo>
                    <a:pt x="1164008" y="1553261"/>
                    <a:pt x="1144336" y="1554621"/>
                    <a:pt x="1124994" y="1558138"/>
                  </a:cubicBezTo>
                  <a:cubicBezTo>
                    <a:pt x="1117407" y="1559517"/>
                    <a:pt x="1110759" y="1565453"/>
                    <a:pt x="1103048" y="1565453"/>
                  </a:cubicBezTo>
                  <a:cubicBezTo>
                    <a:pt x="1056654" y="1565453"/>
                    <a:pt x="1010389" y="1560576"/>
                    <a:pt x="964059" y="1558138"/>
                  </a:cubicBezTo>
                  <a:cubicBezTo>
                    <a:pt x="959182" y="1543508"/>
                    <a:pt x="950612" y="1529623"/>
                    <a:pt x="949429" y="1514247"/>
                  </a:cubicBezTo>
                  <a:cubicBezTo>
                    <a:pt x="946991" y="1482548"/>
                    <a:pt x="955559" y="1447959"/>
                    <a:pt x="942114" y="1419149"/>
                  </a:cubicBezTo>
                  <a:cubicBezTo>
                    <a:pt x="935592" y="1405174"/>
                    <a:pt x="912853" y="1409396"/>
                    <a:pt x="898223" y="1404519"/>
                  </a:cubicBezTo>
                  <a:cubicBezTo>
                    <a:pt x="867939" y="1394424"/>
                    <a:pt x="882690" y="1401478"/>
                    <a:pt x="854331" y="1382573"/>
                  </a:cubicBezTo>
                  <a:cubicBezTo>
                    <a:pt x="849454" y="1375258"/>
                    <a:pt x="843633" y="1368491"/>
                    <a:pt x="839701" y="1360627"/>
                  </a:cubicBezTo>
                  <a:cubicBezTo>
                    <a:pt x="836253" y="1353730"/>
                    <a:pt x="836353" y="1345294"/>
                    <a:pt x="832386" y="1338682"/>
                  </a:cubicBezTo>
                  <a:cubicBezTo>
                    <a:pt x="828837" y="1332768"/>
                    <a:pt x="822632" y="1328928"/>
                    <a:pt x="817755" y="1324051"/>
                  </a:cubicBezTo>
                  <a:cubicBezTo>
                    <a:pt x="812878" y="1309421"/>
                    <a:pt x="806149" y="1295282"/>
                    <a:pt x="803125" y="1280160"/>
                  </a:cubicBezTo>
                  <a:cubicBezTo>
                    <a:pt x="800687" y="1267968"/>
                    <a:pt x="800708" y="1255012"/>
                    <a:pt x="795810" y="1243584"/>
                  </a:cubicBezTo>
                  <a:cubicBezTo>
                    <a:pt x="793093" y="1237245"/>
                    <a:pt x="786056" y="1233831"/>
                    <a:pt x="781179" y="1228954"/>
                  </a:cubicBezTo>
                  <a:cubicBezTo>
                    <a:pt x="778741" y="1221639"/>
                    <a:pt x="778681" y="1213029"/>
                    <a:pt x="773864" y="1207008"/>
                  </a:cubicBezTo>
                  <a:cubicBezTo>
                    <a:pt x="768372" y="1200143"/>
                    <a:pt x="758784" y="1197870"/>
                    <a:pt x="751919" y="1192378"/>
                  </a:cubicBezTo>
                  <a:cubicBezTo>
                    <a:pt x="746533" y="1188069"/>
                    <a:pt x="743202" y="1181296"/>
                    <a:pt x="737288" y="1177747"/>
                  </a:cubicBezTo>
                  <a:cubicBezTo>
                    <a:pt x="730676" y="1173780"/>
                    <a:pt x="722986" y="1171451"/>
                    <a:pt x="715343" y="1170432"/>
                  </a:cubicBezTo>
                  <a:cubicBezTo>
                    <a:pt x="686238" y="1166551"/>
                    <a:pt x="656821" y="1165555"/>
                    <a:pt x="627560" y="1163117"/>
                  </a:cubicBezTo>
                  <a:cubicBezTo>
                    <a:pt x="561723" y="1165555"/>
                    <a:pt x="495811" y="1166447"/>
                    <a:pt x="430050" y="1170432"/>
                  </a:cubicBezTo>
                  <a:cubicBezTo>
                    <a:pt x="415245" y="1171329"/>
                    <a:pt x="400548" y="1174150"/>
                    <a:pt x="386159" y="1177747"/>
                  </a:cubicBezTo>
                  <a:cubicBezTo>
                    <a:pt x="371197" y="1181487"/>
                    <a:pt x="342267" y="1192378"/>
                    <a:pt x="342267" y="1192378"/>
                  </a:cubicBezTo>
                  <a:cubicBezTo>
                    <a:pt x="305691" y="1189940"/>
                    <a:pt x="268828" y="1190247"/>
                    <a:pt x="232539" y="1185063"/>
                  </a:cubicBezTo>
                  <a:cubicBezTo>
                    <a:pt x="217272" y="1182882"/>
                    <a:pt x="204006" y="1171828"/>
                    <a:pt x="188648" y="1170432"/>
                  </a:cubicBezTo>
                  <a:lnTo>
                    <a:pt x="108181" y="1163117"/>
                  </a:lnTo>
                  <a:cubicBezTo>
                    <a:pt x="85982" y="1129817"/>
                    <a:pt x="88395" y="1144006"/>
                    <a:pt x="100866" y="1089965"/>
                  </a:cubicBezTo>
                  <a:cubicBezTo>
                    <a:pt x="104334" y="1074938"/>
                    <a:pt x="110619" y="1060704"/>
                    <a:pt x="115496" y="1046074"/>
                  </a:cubicBezTo>
                  <a:lnTo>
                    <a:pt x="122811" y="1024128"/>
                  </a:lnTo>
                  <a:cubicBezTo>
                    <a:pt x="115999" y="990069"/>
                    <a:pt x="124266" y="986573"/>
                    <a:pt x="93551" y="972922"/>
                  </a:cubicBezTo>
                  <a:cubicBezTo>
                    <a:pt x="79458" y="966658"/>
                    <a:pt x="64290" y="963168"/>
                    <a:pt x="49659" y="958291"/>
                  </a:cubicBezTo>
                  <a:lnTo>
                    <a:pt x="27714" y="950976"/>
                  </a:lnTo>
                  <a:cubicBezTo>
                    <a:pt x="0" y="923264"/>
                    <a:pt x="9893" y="940856"/>
                    <a:pt x="20399" y="877824"/>
                  </a:cubicBezTo>
                  <a:cubicBezTo>
                    <a:pt x="22052" y="867907"/>
                    <a:pt x="23754" y="857804"/>
                    <a:pt x="27714" y="848563"/>
                  </a:cubicBezTo>
                  <a:cubicBezTo>
                    <a:pt x="32673" y="836991"/>
                    <a:pt x="46716" y="820194"/>
                    <a:pt x="56975" y="811987"/>
                  </a:cubicBezTo>
                  <a:cubicBezTo>
                    <a:pt x="63840" y="806495"/>
                    <a:pt x="72055" y="802849"/>
                    <a:pt x="78920" y="797357"/>
                  </a:cubicBezTo>
                  <a:cubicBezTo>
                    <a:pt x="84306" y="793049"/>
                    <a:pt x="88674" y="787604"/>
                    <a:pt x="93551" y="782727"/>
                  </a:cubicBezTo>
                  <a:cubicBezTo>
                    <a:pt x="103622" y="601443"/>
                    <a:pt x="63836" y="683603"/>
                    <a:pt x="122811" y="636423"/>
                  </a:cubicBezTo>
                  <a:cubicBezTo>
                    <a:pt x="128197" y="632114"/>
                    <a:pt x="132565" y="626669"/>
                    <a:pt x="137442" y="621792"/>
                  </a:cubicBezTo>
                  <a:cubicBezTo>
                    <a:pt x="132182" y="600752"/>
                    <a:pt x="134679" y="589411"/>
                    <a:pt x="115496" y="577901"/>
                  </a:cubicBezTo>
                  <a:cubicBezTo>
                    <a:pt x="108884" y="573934"/>
                    <a:pt x="100866" y="573024"/>
                    <a:pt x="93551" y="570586"/>
                  </a:cubicBezTo>
                  <a:cubicBezTo>
                    <a:pt x="88674" y="565709"/>
                    <a:pt x="82469" y="561869"/>
                    <a:pt x="78920" y="555955"/>
                  </a:cubicBezTo>
                  <a:cubicBezTo>
                    <a:pt x="65993" y="534410"/>
                    <a:pt x="72802" y="521906"/>
                    <a:pt x="78920" y="497434"/>
                  </a:cubicBezTo>
                  <a:cubicBezTo>
                    <a:pt x="80790" y="489953"/>
                    <a:pt x="80782" y="480941"/>
                    <a:pt x="86235" y="475488"/>
                  </a:cubicBezTo>
                  <a:cubicBezTo>
                    <a:pt x="91688" y="470035"/>
                    <a:pt x="100866" y="470611"/>
                    <a:pt x="108181" y="468173"/>
                  </a:cubicBezTo>
                  <a:cubicBezTo>
                    <a:pt x="113058" y="460858"/>
                    <a:pt x="115356" y="450887"/>
                    <a:pt x="122811" y="446227"/>
                  </a:cubicBezTo>
                  <a:cubicBezTo>
                    <a:pt x="135889" y="438053"/>
                    <a:pt x="166703" y="431597"/>
                    <a:pt x="166703" y="431597"/>
                  </a:cubicBezTo>
                  <a:cubicBezTo>
                    <a:pt x="171580" y="424282"/>
                    <a:pt x="179888" y="418323"/>
                    <a:pt x="181333" y="409651"/>
                  </a:cubicBezTo>
                  <a:cubicBezTo>
                    <a:pt x="183425" y="397097"/>
                    <a:pt x="169105" y="378906"/>
                    <a:pt x="159387" y="373075"/>
                  </a:cubicBezTo>
                  <a:cubicBezTo>
                    <a:pt x="152775" y="369108"/>
                    <a:pt x="144757" y="368198"/>
                    <a:pt x="137442" y="365760"/>
                  </a:cubicBezTo>
                  <a:cubicBezTo>
                    <a:pt x="135004" y="358445"/>
                    <a:pt x="134094" y="350427"/>
                    <a:pt x="130127" y="343815"/>
                  </a:cubicBezTo>
                  <a:cubicBezTo>
                    <a:pt x="120085" y="327079"/>
                    <a:pt x="110813" y="327623"/>
                    <a:pt x="93551" y="321869"/>
                  </a:cubicBezTo>
                  <a:cubicBezTo>
                    <a:pt x="85873" y="298838"/>
                    <a:pt x="80691" y="296383"/>
                    <a:pt x="93551" y="270663"/>
                  </a:cubicBezTo>
                  <a:cubicBezTo>
                    <a:pt x="101415" y="254936"/>
                    <a:pt x="122811" y="226771"/>
                    <a:pt x="122811" y="226771"/>
                  </a:cubicBezTo>
                  <a:cubicBezTo>
                    <a:pt x="120373" y="212141"/>
                    <a:pt x="118713" y="197359"/>
                    <a:pt x="115496" y="182880"/>
                  </a:cubicBezTo>
                  <a:cubicBezTo>
                    <a:pt x="111955" y="166947"/>
                    <a:pt x="108306" y="155157"/>
                    <a:pt x="93551" y="146304"/>
                  </a:cubicBezTo>
                  <a:cubicBezTo>
                    <a:pt x="86939" y="142337"/>
                    <a:pt x="78920" y="141427"/>
                    <a:pt x="71605" y="138989"/>
                  </a:cubicBezTo>
                  <a:cubicBezTo>
                    <a:pt x="69167" y="131674"/>
                    <a:pt x="68257" y="123655"/>
                    <a:pt x="64290" y="117043"/>
                  </a:cubicBezTo>
                  <a:cubicBezTo>
                    <a:pt x="42180" y="80195"/>
                    <a:pt x="22851" y="130416"/>
                    <a:pt x="56975" y="36576"/>
                  </a:cubicBezTo>
                  <a:cubicBezTo>
                    <a:pt x="59979" y="28314"/>
                    <a:pt x="70886" y="25517"/>
                    <a:pt x="78920" y="21946"/>
                  </a:cubicBezTo>
                  <a:cubicBezTo>
                    <a:pt x="93013" y="15683"/>
                    <a:pt x="122811" y="7315"/>
                    <a:pt x="122811" y="7315"/>
                  </a:cubicBezTo>
                  <a:cubicBezTo>
                    <a:pt x="139880" y="9754"/>
                    <a:pt x="157925" y="8441"/>
                    <a:pt x="174018" y="14631"/>
                  </a:cubicBezTo>
                  <a:cubicBezTo>
                    <a:pt x="222066" y="33111"/>
                    <a:pt x="202219" y="44934"/>
                    <a:pt x="239855" y="51207"/>
                  </a:cubicBezTo>
                  <a:cubicBezTo>
                    <a:pt x="247070" y="52410"/>
                    <a:pt x="254485" y="51207"/>
                    <a:pt x="261800" y="51207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rgbClr val="FFFFFF"/>
                </a:solidFill>
              </a:endParaRPr>
            </a:p>
          </p:txBody>
        </p:sp>
      </p:grp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1833305" y="1351453"/>
            <a:ext cx="3918707" cy="61555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200" i="1" dirty="0" smtClean="0">
                <a:solidFill>
                  <a:srgbClr val="FFFFFF"/>
                </a:solidFill>
                <a:latin typeface="Times New Roman" pitchFamily="18" charset="0"/>
              </a:rPr>
              <a:t>“Blessed  is he that </a:t>
            </a:r>
            <a:r>
              <a:rPr lang="en-AU" sz="2200" i="1" dirty="0" err="1" smtClean="0">
                <a:solidFill>
                  <a:srgbClr val="FFFFFF"/>
                </a:solidFill>
                <a:latin typeface="Times New Roman" pitchFamily="18" charset="0"/>
              </a:rPr>
              <a:t>Readeth</a:t>
            </a:r>
            <a:r>
              <a:rPr lang="en-AU" sz="2200" i="1" dirty="0" smtClean="0">
                <a:solidFill>
                  <a:srgbClr val="FFFFFF"/>
                </a:solidFill>
                <a:latin typeface="Times New Roman" pitchFamily="18" charset="0"/>
              </a:rPr>
              <a:t>”</a:t>
            </a:r>
            <a:endParaRPr lang="en-AU" sz="2200" i="1" dirty="0">
              <a:solidFill>
                <a:srgbClr val="FFFFFF"/>
              </a:solidFill>
              <a:latin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AU" sz="8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1754208" y="204406"/>
            <a:ext cx="3937145" cy="138499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36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AU" sz="36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Time periods of the Apocalypse </a:t>
            </a:r>
            <a:endParaRPr lang="en-AU" sz="36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AU" sz="8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4" name="Group 21"/>
          <p:cNvGrpSpPr/>
          <p:nvPr/>
        </p:nvGrpSpPr>
        <p:grpSpPr>
          <a:xfrm>
            <a:off x="441434" y="3667016"/>
            <a:ext cx="3285442" cy="2936535"/>
            <a:chOff x="686714" y="3928994"/>
            <a:chExt cx="3040162" cy="2674556"/>
          </a:xfrm>
        </p:grpSpPr>
        <p:pic>
          <p:nvPicPr>
            <p:cNvPr id="34" name="Picture 7" descr="Beast of Earth"/>
            <p:cNvPicPr>
              <a:picLocks noChangeAspect="1" noChangeArrowheads="1"/>
            </p:cNvPicPr>
            <p:nvPr/>
          </p:nvPicPr>
          <p:blipFill>
            <a:blip r:embed="rId6" cstate="print"/>
            <a:srcRect l="39413" t="27915"/>
            <a:stretch>
              <a:fillRect/>
            </a:stretch>
          </p:blipFill>
          <p:spPr bwMode="auto">
            <a:xfrm>
              <a:off x="686714" y="3934778"/>
              <a:ext cx="3040162" cy="2668772"/>
            </a:xfrm>
            <a:prstGeom prst="rect">
              <a:avLst/>
            </a:prstGeom>
            <a:ln>
              <a:noFill/>
            </a:ln>
            <a:effectLst>
              <a:softEdge rad="127000"/>
            </a:effectLst>
          </p:spPr>
        </p:pic>
        <p:sp>
          <p:nvSpPr>
            <p:cNvPr id="35" name="Freeform 34"/>
            <p:cNvSpPr/>
            <p:nvPr/>
          </p:nvSpPr>
          <p:spPr>
            <a:xfrm>
              <a:off x="688760" y="3928994"/>
              <a:ext cx="1754218" cy="1353187"/>
            </a:xfrm>
            <a:custGeom>
              <a:avLst/>
              <a:gdLst>
                <a:gd name="connsiteX0" fmla="*/ 1735463 w 1754218"/>
                <a:gd name="connsiteY0" fmla="*/ 75754 h 1353187"/>
                <a:gd name="connsiteX1" fmla="*/ 1703566 w 1754218"/>
                <a:gd name="connsiteY1" fmla="*/ 192712 h 1353187"/>
                <a:gd name="connsiteX2" fmla="*/ 1682300 w 1754218"/>
                <a:gd name="connsiteY2" fmla="*/ 213977 h 1353187"/>
                <a:gd name="connsiteX3" fmla="*/ 1575975 w 1754218"/>
                <a:gd name="connsiteY3" fmla="*/ 235242 h 1353187"/>
                <a:gd name="connsiteX4" fmla="*/ 1310161 w 1754218"/>
                <a:gd name="connsiteY4" fmla="*/ 267140 h 1353187"/>
                <a:gd name="connsiteX5" fmla="*/ 1246366 w 1754218"/>
                <a:gd name="connsiteY5" fmla="*/ 309670 h 1353187"/>
                <a:gd name="connsiteX6" fmla="*/ 1214468 w 1754218"/>
                <a:gd name="connsiteY6" fmla="*/ 320303 h 1353187"/>
                <a:gd name="connsiteX7" fmla="*/ 1171938 w 1754218"/>
                <a:gd name="connsiteY7" fmla="*/ 384098 h 1353187"/>
                <a:gd name="connsiteX8" fmla="*/ 1150673 w 1754218"/>
                <a:gd name="connsiteY8" fmla="*/ 415996 h 1353187"/>
                <a:gd name="connsiteX9" fmla="*/ 1086877 w 1754218"/>
                <a:gd name="connsiteY9" fmla="*/ 437261 h 1353187"/>
                <a:gd name="connsiteX10" fmla="*/ 1054980 w 1754218"/>
                <a:gd name="connsiteY10" fmla="*/ 447894 h 1353187"/>
                <a:gd name="connsiteX11" fmla="*/ 1012449 w 1754218"/>
                <a:gd name="connsiteY11" fmla="*/ 458526 h 1353187"/>
                <a:gd name="connsiteX12" fmla="*/ 948654 w 1754218"/>
                <a:gd name="connsiteY12" fmla="*/ 479791 h 1353187"/>
                <a:gd name="connsiteX13" fmla="*/ 831696 w 1754218"/>
                <a:gd name="connsiteY13" fmla="*/ 447894 h 1353187"/>
                <a:gd name="connsiteX14" fmla="*/ 799798 w 1754218"/>
                <a:gd name="connsiteY14" fmla="*/ 437261 h 1353187"/>
                <a:gd name="connsiteX15" fmla="*/ 778533 w 1754218"/>
                <a:gd name="connsiteY15" fmla="*/ 469159 h 1353187"/>
                <a:gd name="connsiteX16" fmla="*/ 757268 w 1754218"/>
                <a:gd name="connsiteY16" fmla="*/ 532954 h 1353187"/>
                <a:gd name="connsiteX17" fmla="*/ 746635 w 1754218"/>
                <a:gd name="connsiteY17" fmla="*/ 618014 h 1353187"/>
                <a:gd name="connsiteX18" fmla="*/ 714738 w 1754218"/>
                <a:gd name="connsiteY18" fmla="*/ 628647 h 1353187"/>
                <a:gd name="connsiteX19" fmla="*/ 672207 w 1754218"/>
                <a:gd name="connsiteY19" fmla="*/ 681810 h 1353187"/>
                <a:gd name="connsiteX20" fmla="*/ 640310 w 1754218"/>
                <a:gd name="connsiteY20" fmla="*/ 692442 h 1353187"/>
                <a:gd name="connsiteX21" fmla="*/ 512719 w 1754218"/>
                <a:gd name="connsiteY21" fmla="*/ 681810 h 1353187"/>
                <a:gd name="connsiteX22" fmla="*/ 480821 w 1754218"/>
                <a:gd name="connsiteY22" fmla="*/ 671177 h 1353187"/>
                <a:gd name="connsiteX23" fmla="*/ 385128 w 1754218"/>
                <a:gd name="connsiteY23" fmla="*/ 724340 h 1353187"/>
                <a:gd name="connsiteX24" fmla="*/ 353231 w 1754218"/>
                <a:gd name="connsiteY24" fmla="*/ 745605 h 1353187"/>
                <a:gd name="connsiteX25" fmla="*/ 257538 w 1754218"/>
                <a:gd name="connsiteY25" fmla="*/ 756238 h 1353187"/>
                <a:gd name="connsiteX26" fmla="*/ 236273 w 1754218"/>
                <a:gd name="connsiteY26" fmla="*/ 820033 h 1353187"/>
                <a:gd name="connsiteX27" fmla="*/ 268170 w 1754218"/>
                <a:gd name="connsiteY27" fmla="*/ 894461 h 1353187"/>
                <a:gd name="connsiteX28" fmla="*/ 300068 w 1754218"/>
                <a:gd name="connsiteY28" fmla="*/ 958256 h 1353187"/>
                <a:gd name="connsiteX29" fmla="*/ 289435 w 1754218"/>
                <a:gd name="connsiteY29" fmla="*/ 1117745 h 1353187"/>
                <a:gd name="connsiteX30" fmla="*/ 268170 w 1754218"/>
                <a:gd name="connsiteY30" fmla="*/ 1181540 h 1353187"/>
                <a:gd name="connsiteX31" fmla="*/ 257538 w 1754218"/>
                <a:gd name="connsiteY31" fmla="*/ 1213438 h 1353187"/>
                <a:gd name="connsiteX32" fmla="*/ 246905 w 1754218"/>
                <a:gd name="connsiteY32" fmla="*/ 1245335 h 1353187"/>
                <a:gd name="connsiteX33" fmla="*/ 236273 w 1754218"/>
                <a:gd name="connsiteY33" fmla="*/ 1277233 h 1353187"/>
                <a:gd name="connsiteX34" fmla="*/ 151212 w 1754218"/>
                <a:gd name="connsiteY34" fmla="*/ 1351661 h 1353187"/>
                <a:gd name="connsiteX35" fmla="*/ 66152 w 1754218"/>
                <a:gd name="connsiteY35" fmla="*/ 1277233 h 1353187"/>
                <a:gd name="connsiteX36" fmla="*/ 44887 w 1754218"/>
                <a:gd name="connsiteY36" fmla="*/ 1245335 h 1353187"/>
                <a:gd name="connsiteX37" fmla="*/ 34254 w 1754218"/>
                <a:gd name="connsiteY37" fmla="*/ 618014 h 1353187"/>
                <a:gd name="connsiteX38" fmla="*/ 23621 w 1754218"/>
                <a:gd name="connsiteY38" fmla="*/ 586117 h 1353187"/>
                <a:gd name="connsiteX39" fmla="*/ 44887 w 1754218"/>
                <a:gd name="connsiteY39" fmla="*/ 160814 h 1353187"/>
                <a:gd name="connsiteX40" fmla="*/ 76784 w 1754218"/>
                <a:gd name="connsiteY40" fmla="*/ 65121 h 1353187"/>
                <a:gd name="connsiteX41" fmla="*/ 87417 w 1754218"/>
                <a:gd name="connsiteY41" fmla="*/ 33224 h 1353187"/>
                <a:gd name="connsiteX42" fmla="*/ 183110 w 1754218"/>
                <a:gd name="connsiteY42" fmla="*/ 1326 h 1353187"/>
                <a:gd name="connsiteX43" fmla="*/ 640310 w 1754218"/>
                <a:gd name="connsiteY43" fmla="*/ 11959 h 1353187"/>
                <a:gd name="connsiteX44" fmla="*/ 948654 w 1754218"/>
                <a:gd name="connsiteY44" fmla="*/ 33224 h 1353187"/>
                <a:gd name="connsiteX45" fmla="*/ 1140040 w 1754218"/>
                <a:gd name="connsiteY45" fmla="*/ 43856 h 1353187"/>
                <a:gd name="connsiteX46" fmla="*/ 1597240 w 1754218"/>
                <a:gd name="connsiteY46" fmla="*/ 65121 h 1353187"/>
                <a:gd name="connsiteX47" fmla="*/ 1650403 w 1754218"/>
                <a:gd name="connsiteY47" fmla="*/ 75754 h 1353187"/>
                <a:gd name="connsiteX48" fmla="*/ 1724831 w 1754218"/>
                <a:gd name="connsiteY48" fmla="*/ 86387 h 1353187"/>
                <a:gd name="connsiteX49" fmla="*/ 1746096 w 1754218"/>
                <a:gd name="connsiteY49" fmla="*/ 118284 h 1353187"/>
                <a:gd name="connsiteX50" fmla="*/ 1735463 w 1754218"/>
                <a:gd name="connsiteY50" fmla="*/ 182080 h 1353187"/>
                <a:gd name="connsiteX51" fmla="*/ 1724831 w 1754218"/>
                <a:gd name="connsiteY51" fmla="*/ 213977 h 1353187"/>
                <a:gd name="connsiteX52" fmla="*/ 1692933 w 1754218"/>
                <a:gd name="connsiteY52" fmla="*/ 224610 h 1353187"/>
                <a:gd name="connsiteX53" fmla="*/ 1544077 w 1754218"/>
                <a:gd name="connsiteY53" fmla="*/ 256507 h 1353187"/>
                <a:gd name="connsiteX54" fmla="*/ 1490914 w 1754218"/>
                <a:gd name="connsiteY54" fmla="*/ 267140 h 1353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754218" h="1353187">
                  <a:moveTo>
                    <a:pt x="1735463" y="75754"/>
                  </a:moveTo>
                  <a:cubicBezTo>
                    <a:pt x="1726320" y="148901"/>
                    <a:pt x="1739306" y="148038"/>
                    <a:pt x="1703566" y="192712"/>
                  </a:cubicBezTo>
                  <a:cubicBezTo>
                    <a:pt x="1697304" y="200540"/>
                    <a:pt x="1691810" y="210807"/>
                    <a:pt x="1682300" y="213977"/>
                  </a:cubicBezTo>
                  <a:cubicBezTo>
                    <a:pt x="1648011" y="225407"/>
                    <a:pt x="1610264" y="223812"/>
                    <a:pt x="1575975" y="235242"/>
                  </a:cubicBezTo>
                  <a:cubicBezTo>
                    <a:pt x="1448208" y="277831"/>
                    <a:pt x="1534564" y="255329"/>
                    <a:pt x="1310161" y="267140"/>
                  </a:cubicBezTo>
                  <a:cubicBezTo>
                    <a:pt x="1234315" y="292423"/>
                    <a:pt x="1326012" y="256573"/>
                    <a:pt x="1246366" y="309670"/>
                  </a:cubicBezTo>
                  <a:cubicBezTo>
                    <a:pt x="1237041" y="315887"/>
                    <a:pt x="1225101" y="316759"/>
                    <a:pt x="1214468" y="320303"/>
                  </a:cubicBezTo>
                  <a:lnTo>
                    <a:pt x="1171938" y="384098"/>
                  </a:lnTo>
                  <a:cubicBezTo>
                    <a:pt x="1164850" y="394731"/>
                    <a:pt x="1162796" y="411955"/>
                    <a:pt x="1150673" y="415996"/>
                  </a:cubicBezTo>
                  <a:lnTo>
                    <a:pt x="1086877" y="437261"/>
                  </a:lnTo>
                  <a:cubicBezTo>
                    <a:pt x="1076245" y="440805"/>
                    <a:pt x="1065853" y="445176"/>
                    <a:pt x="1054980" y="447894"/>
                  </a:cubicBezTo>
                  <a:cubicBezTo>
                    <a:pt x="1040803" y="451438"/>
                    <a:pt x="1026446" y="454327"/>
                    <a:pt x="1012449" y="458526"/>
                  </a:cubicBezTo>
                  <a:cubicBezTo>
                    <a:pt x="990979" y="464967"/>
                    <a:pt x="948654" y="479791"/>
                    <a:pt x="948654" y="479791"/>
                  </a:cubicBezTo>
                  <a:cubicBezTo>
                    <a:pt x="873513" y="464764"/>
                    <a:pt x="912633" y="474873"/>
                    <a:pt x="831696" y="447894"/>
                  </a:cubicBezTo>
                  <a:lnTo>
                    <a:pt x="799798" y="437261"/>
                  </a:lnTo>
                  <a:cubicBezTo>
                    <a:pt x="792710" y="447894"/>
                    <a:pt x="783723" y="457482"/>
                    <a:pt x="778533" y="469159"/>
                  </a:cubicBezTo>
                  <a:cubicBezTo>
                    <a:pt x="769429" y="489642"/>
                    <a:pt x="757268" y="532954"/>
                    <a:pt x="757268" y="532954"/>
                  </a:cubicBezTo>
                  <a:cubicBezTo>
                    <a:pt x="753724" y="561307"/>
                    <a:pt x="758240" y="591903"/>
                    <a:pt x="746635" y="618014"/>
                  </a:cubicBezTo>
                  <a:cubicBezTo>
                    <a:pt x="742083" y="628256"/>
                    <a:pt x="723490" y="621646"/>
                    <a:pt x="714738" y="628647"/>
                  </a:cubicBezTo>
                  <a:cubicBezTo>
                    <a:pt x="671275" y="663418"/>
                    <a:pt x="715561" y="655798"/>
                    <a:pt x="672207" y="681810"/>
                  </a:cubicBezTo>
                  <a:cubicBezTo>
                    <a:pt x="662597" y="687576"/>
                    <a:pt x="650942" y="688898"/>
                    <a:pt x="640310" y="692442"/>
                  </a:cubicBezTo>
                  <a:cubicBezTo>
                    <a:pt x="597780" y="688898"/>
                    <a:pt x="555022" y="687450"/>
                    <a:pt x="512719" y="681810"/>
                  </a:cubicBezTo>
                  <a:cubicBezTo>
                    <a:pt x="501609" y="680329"/>
                    <a:pt x="492029" y="671177"/>
                    <a:pt x="480821" y="671177"/>
                  </a:cubicBezTo>
                  <a:cubicBezTo>
                    <a:pt x="452752" y="671177"/>
                    <a:pt x="394230" y="718272"/>
                    <a:pt x="385128" y="724340"/>
                  </a:cubicBezTo>
                  <a:cubicBezTo>
                    <a:pt x="374496" y="731428"/>
                    <a:pt x="365931" y="744194"/>
                    <a:pt x="353231" y="745605"/>
                  </a:cubicBezTo>
                  <a:lnTo>
                    <a:pt x="257538" y="756238"/>
                  </a:lnTo>
                  <a:cubicBezTo>
                    <a:pt x="250450" y="777503"/>
                    <a:pt x="230837" y="798287"/>
                    <a:pt x="236273" y="820033"/>
                  </a:cubicBezTo>
                  <a:cubicBezTo>
                    <a:pt x="258400" y="908543"/>
                    <a:pt x="231458" y="821036"/>
                    <a:pt x="268170" y="894461"/>
                  </a:cubicBezTo>
                  <a:cubicBezTo>
                    <a:pt x="312188" y="982497"/>
                    <a:pt x="239130" y="866850"/>
                    <a:pt x="300068" y="958256"/>
                  </a:cubicBezTo>
                  <a:cubicBezTo>
                    <a:pt x="296524" y="1011419"/>
                    <a:pt x="296970" y="1064999"/>
                    <a:pt x="289435" y="1117745"/>
                  </a:cubicBezTo>
                  <a:cubicBezTo>
                    <a:pt x="286265" y="1139935"/>
                    <a:pt x="275258" y="1160275"/>
                    <a:pt x="268170" y="1181540"/>
                  </a:cubicBezTo>
                  <a:lnTo>
                    <a:pt x="257538" y="1213438"/>
                  </a:lnTo>
                  <a:lnTo>
                    <a:pt x="246905" y="1245335"/>
                  </a:lnTo>
                  <a:cubicBezTo>
                    <a:pt x="243361" y="1255968"/>
                    <a:pt x="244198" y="1269308"/>
                    <a:pt x="236273" y="1277233"/>
                  </a:cubicBezTo>
                  <a:cubicBezTo>
                    <a:pt x="174074" y="1339432"/>
                    <a:pt x="203962" y="1316495"/>
                    <a:pt x="151212" y="1351661"/>
                  </a:cubicBezTo>
                  <a:cubicBezTo>
                    <a:pt x="83888" y="1334829"/>
                    <a:pt x="116788" y="1353187"/>
                    <a:pt x="66152" y="1277233"/>
                  </a:cubicBezTo>
                  <a:lnTo>
                    <a:pt x="44887" y="1245335"/>
                  </a:lnTo>
                  <a:cubicBezTo>
                    <a:pt x="41343" y="1036228"/>
                    <a:pt x="40997" y="827042"/>
                    <a:pt x="34254" y="618014"/>
                  </a:cubicBezTo>
                  <a:cubicBezTo>
                    <a:pt x="33893" y="606812"/>
                    <a:pt x="23360" y="597322"/>
                    <a:pt x="23621" y="586117"/>
                  </a:cubicBezTo>
                  <a:cubicBezTo>
                    <a:pt x="26921" y="444211"/>
                    <a:pt x="0" y="295475"/>
                    <a:pt x="44887" y="160814"/>
                  </a:cubicBezTo>
                  <a:lnTo>
                    <a:pt x="76784" y="65121"/>
                  </a:lnTo>
                  <a:cubicBezTo>
                    <a:pt x="80328" y="54489"/>
                    <a:pt x="78092" y="39441"/>
                    <a:pt x="87417" y="33224"/>
                  </a:cubicBezTo>
                  <a:cubicBezTo>
                    <a:pt x="137252" y="0"/>
                    <a:pt x="106709" y="14060"/>
                    <a:pt x="183110" y="1326"/>
                  </a:cubicBezTo>
                  <a:lnTo>
                    <a:pt x="640310" y="11959"/>
                  </a:lnTo>
                  <a:cubicBezTo>
                    <a:pt x="1101196" y="26590"/>
                    <a:pt x="684665" y="13669"/>
                    <a:pt x="948654" y="33224"/>
                  </a:cubicBezTo>
                  <a:cubicBezTo>
                    <a:pt x="1012373" y="37944"/>
                    <a:pt x="1076245" y="40312"/>
                    <a:pt x="1140040" y="43856"/>
                  </a:cubicBezTo>
                  <a:cubicBezTo>
                    <a:pt x="1358701" y="75095"/>
                    <a:pt x="1098370" y="40786"/>
                    <a:pt x="1597240" y="65121"/>
                  </a:cubicBezTo>
                  <a:cubicBezTo>
                    <a:pt x="1615291" y="66002"/>
                    <a:pt x="1632577" y="72783"/>
                    <a:pt x="1650403" y="75754"/>
                  </a:cubicBezTo>
                  <a:cubicBezTo>
                    <a:pt x="1675123" y="79874"/>
                    <a:pt x="1700022" y="82843"/>
                    <a:pt x="1724831" y="86387"/>
                  </a:cubicBezTo>
                  <a:cubicBezTo>
                    <a:pt x="1731919" y="97019"/>
                    <a:pt x="1744685" y="105584"/>
                    <a:pt x="1746096" y="118284"/>
                  </a:cubicBezTo>
                  <a:cubicBezTo>
                    <a:pt x="1748477" y="139711"/>
                    <a:pt x="1740140" y="161035"/>
                    <a:pt x="1735463" y="182080"/>
                  </a:cubicBezTo>
                  <a:cubicBezTo>
                    <a:pt x="1733032" y="193021"/>
                    <a:pt x="1732756" y="206052"/>
                    <a:pt x="1724831" y="213977"/>
                  </a:cubicBezTo>
                  <a:cubicBezTo>
                    <a:pt x="1716906" y="221902"/>
                    <a:pt x="1702958" y="219598"/>
                    <a:pt x="1692933" y="224610"/>
                  </a:cubicBezTo>
                  <a:cubicBezTo>
                    <a:pt x="1602199" y="269977"/>
                    <a:pt x="1754218" y="237404"/>
                    <a:pt x="1544077" y="256507"/>
                  </a:cubicBezTo>
                  <a:cubicBezTo>
                    <a:pt x="1505455" y="269382"/>
                    <a:pt x="1523388" y="267140"/>
                    <a:pt x="1490914" y="26714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</p:grpSp>
      <p:pic>
        <p:nvPicPr>
          <p:cNvPr id="36" name="Picture 31"/>
          <p:cNvPicPr>
            <a:picLocks noChangeAspect="1" noChangeArrowheads="1"/>
          </p:cNvPicPr>
          <p:nvPr/>
        </p:nvPicPr>
        <p:blipFill>
          <a:blip r:embed="rId7" cstate="print"/>
          <a:srcRect l="677" t="41022" r="69748" b="15933"/>
          <a:stretch>
            <a:fillRect/>
          </a:stretch>
        </p:blipFill>
        <p:spPr bwMode="auto">
          <a:xfrm>
            <a:off x="3365991" y="2794136"/>
            <a:ext cx="2105943" cy="2298855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50038"/>
            <a:ext cx="8302625" cy="63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8:1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1/2hour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14yrs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 smtClean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latin typeface="Tahoma"/>
                <a:cs typeface="Arial"/>
              </a:rPr>
              <a:t>1/3 day </a:t>
            </a:r>
            <a:r>
              <a:rPr lang="en-US" sz="1600" kern="0" dirty="0" smtClean="0">
                <a:latin typeface="Tahoma"/>
                <a:cs typeface="Arial"/>
              </a:rPr>
              <a:t>&amp; </a:t>
            </a:r>
            <a:r>
              <a:rPr lang="en-US" sz="2000" kern="0" dirty="0" smtClean="0">
                <a:latin typeface="Tahoma"/>
                <a:cs typeface="Arial"/>
              </a:rPr>
              <a:t>1/3 night</a:t>
            </a:r>
            <a:r>
              <a:rPr lang="en-US" sz="2000" kern="0" dirty="0" smtClean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Arial"/>
              </a:rPr>
              <a:t>240yrs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uLnTx/>
              <a:uFillTx/>
              <a:latin typeface="Tahoma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9:5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9:10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9:15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hour-1 day–1 month–1 year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391yrs 1mth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11:2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Forty two months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11:3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11:9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3 1/2 days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105yrs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11:13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12:6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12:14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Time, Times, Dividing of Time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13:5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42 months	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14:7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17:12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18:10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18:17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18:19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  <a:endParaRPr lang="en-US" sz="2800" b="1" i="1" dirty="0">
              <a:solidFill>
                <a:srgbClr val="2D2D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C00000"/>
                </a:solidFill>
              </a:rPr>
              <a:t>Single conversions</a:t>
            </a:r>
            <a:endParaRPr lang="en-AU" sz="2400" b="1" dirty="0">
              <a:solidFill>
                <a:srgbClr val="C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62752" y="1334782"/>
            <a:ext cx="7956000" cy="720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71885"/>
            <a:ext cx="2618912" cy="67545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110356"/>
            <a:ext cx="2441010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632756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4375450" y="3499943"/>
            <a:ext cx="4695634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0" name="Rectangle 49"/>
          <p:cNvSpPr/>
          <p:nvPr/>
        </p:nvSpPr>
        <p:spPr>
          <a:xfrm>
            <a:off x="1638822" y="4468486"/>
            <a:ext cx="1008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187071" y="1832164"/>
            <a:ext cx="648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312745" y="1673894"/>
            <a:ext cx="324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945932" y="4035973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5" name="Oval 54"/>
          <p:cNvSpPr/>
          <p:nvPr/>
        </p:nvSpPr>
        <p:spPr>
          <a:xfrm>
            <a:off x="6258910" y="1182414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Text Box 34"/>
          <p:cNvSpPr txBox="1">
            <a:spLocks noChangeArrowheads="1"/>
          </p:cNvSpPr>
          <p:nvPr/>
        </p:nvSpPr>
        <p:spPr bwMode="auto">
          <a:xfrm>
            <a:off x="3943036" y="2446398"/>
            <a:ext cx="2126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3366"/>
                </a:solidFill>
                <a:latin typeface="Arial" charset="0"/>
              </a:rPr>
              <a:t>AD </a:t>
            </a:r>
            <a:r>
              <a:rPr lang="en-US" sz="2400" b="1" dirty="0" smtClean="0">
                <a:solidFill>
                  <a:srgbClr val="003366"/>
                </a:solidFill>
                <a:latin typeface="Arial" charset="0"/>
              </a:rPr>
              <a:t>636 </a:t>
            </a:r>
            <a:r>
              <a:rPr lang="en-US" sz="2400" b="1" dirty="0">
                <a:solidFill>
                  <a:srgbClr val="003366"/>
                </a:solidFill>
                <a:latin typeface="Arial" charset="0"/>
              </a:rPr>
              <a:t>- </a:t>
            </a:r>
            <a:r>
              <a:rPr lang="en-US" sz="2400" b="1" dirty="0" smtClean="0">
                <a:solidFill>
                  <a:srgbClr val="003366"/>
                </a:solidFill>
                <a:latin typeface="Arial" charset="0"/>
              </a:rPr>
              <a:t>936</a:t>
            </a:r>
            <a:endParaRPr lang="en-US" sz="2400" b="1" dirty="0">
              <a:solidFill>
                <a:srgbClr val="003366"/>
              </a:solidFill>
              <a:latin typeface="Arial" charset="0"/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321908" y="-53164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318233" y="1226127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2761784" y="157113"/>
            <a:ext cx="3556000" cy="2263775"/>
            <a:chOff x="457" y="2450"/>
            <a:chExt cx="2240" cy="1426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4" name="Rectangle 38"/>
            <p:cNvSpPr>
              <a:spLocks noChangeArrowheads="1"/>
            </p:cNvSpPr>
            <p:nvPr/>
          </p:nvSpPr>
          <p:spPr bwMode="auto">
            <a:xfrm>
              <a:off x="457" y="2450"/>
              <a:ext cx="2167" cy="1426"/>
            </a:xfrm>
            <a:prstGeom prst="rect">
              <a:avLst/>
            </a:prstGeom>
            <a:solidFill>
              <a:srgbClr val="996633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25" name="Text Box 36"/>
            <p:cNvSpPr txBox="1">
              <a:spLocks noChangeArrowheads="1"/>
            </p:cNvSpPr>
            <p:nvPr/>
          </p:nvSpPr>
          <p:spPr bwMode="auto">
            <a:xfrm>
              <a:off x="502" y="2450"/>
              <a:ext cx="2195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b="1" i="1" dirty="0">
                  <a:solidFill>
                    <a:srgbClr val="000000"/>
                  </a:solidFill>
                </a:rPr>
                <a:t>Scorpion.</a:t>
              </a: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/>
                <a:t>Dictionary definition</a:t>
              </a:r>
              <a:r>
                <a:rPr lang="en-US" dirty="0">
                  <a:solidFill>
                    <a:srgbClr val="000000"/>
                  </a:solidFill>
                </a:rPr>
                <a:t>       “An ancient form of ballista or catapult for hurling stones, etc.”</a:t>
              </a:r>
            </a:p>
          </p:txBody>
        </p:sp>
        <p:sp>
          <p:nvSpPr>
            <p:cNvPr id="26" name="Text Box 37"/>
            <p:cNvSpPr txBox="1">
              <a:spLocks noChangeArrowheads="1"/>
            </p:cNvSpPr>
            <p:nvPr/>
          </p:nvSpPr>
          <p:spPr bwMode="auto">
            <a:xfrm>
              <a:off x="502" y="3035"/>
              <a:ext cx="2195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b="1" i="1" dirty="0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“Saracen fire”</a:t>
              </a:r>
              <a:r>
                <a:rPr lang="en-US" dirty="0"/>
                <a:t>  Burning crude oil mixed with secret chemicals to intensify the burning.   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dirty="0"/>
                <a:t>    </a:t>
              </a:r>
              <a:r>
                <a:rPr lang="en-US" b="1" dirty="0">
                  <a:solidFill>
                    <a:srgbClr val="000000"/>
                  </a:solidFill>
                </a:rPr>
                <a:t>A new and powerful sting!</a:t>
              </a:r>
            </a:p>
          </p:txBody>
        </p:sp>
        <p:sp>
          <p:nvSpPr>
            <p:cNvPr id="27" name="Oval 40"/>
            <p:cNvSpPr>
              <a:spLocks noChangeArrowheads="1"/>
            </p:cNvSpPr>
            <p:nvPr/>
          </p:nvSpPr>
          <p:spPr bwMode="auto">
            <a:xfrm>
              <a:off x="521" y="3694"/>
              <a:ext cx="119" cy="11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</p:grpSp>
      <p:pic>
        <p:nvPicPr>
          <p:cNvPr id="28" name="Picture 42" descr="scorpion%20Big"/>
          <p:cNvPicPr>
            <a:picLocks noChangeAspect="1" noChangeArrowheads="1"/>
          </p:cNvPicPr>
          <p:nvPr/>
        </p:nvPicPr>
        <p:blipFill>
          <a:blip r:embed="rId10" cstate="print"/>
          <a:srcRect t="-6177" r="-4101"/>
          <a:stretch>
            <a:fillRect/>
          </a:stretch>
        </p:blipFill>
        <p:spPr bwMode="auto">
          <a:xfrm>
            <a:off x="-424943" y="47262"/>
            <a:ext cx="3563007" cy="3436883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9" name="Oval 28"/>
          <p:cNvSpPr/>
          <p:nvPr/>
        </p:nvSpPr>
        <p:spPr>
          <a:xfrm>
            <a:off x="1518833" y="2696706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069382" y="4695987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6385300" y="1270861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2" name="Group 31"/>
          <p:cNvGrpSpPr/>
          <p:nvPr/>
        </p:nvGrpSpPr>
        <p:grpSpPr>
          <a:xfrm>
            <a:off x="457200" y="2247900"/>
            <a:ext cx="5519738" cy="2265296"/>
            <a:chOff x="2990892" y="2125205"/>
            <a:chExt cx="5519738" cy="2265296"/>
          </a:xfrm>
        </p:grpSpPr>
        <p:grpSp>
          <p:nvGrpSpPr>
            <p:cNvPr id="33" name="Group 17"/>
            <p:cNvGrpSpPr>
              <a:grpSpLocks/>
            </p:cNvGrpSpPr>
            <p:nvPr/>
          </p:nvGrpSpPr>
          <p:grpSpPr bwMode="auto">
            <a:xfrm>
              <a:off x="2990892" y="2125205"/>
              <a:ext cx="5519738" cy="2251075"/>
              <a:chOff x="1884" y="746"/>
              <a:chExt cx="3477" cy="1418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grpSp>
            <p:nvGrpSpPr>
              <p:cNvPr id="37" name="Group 18"/>
              <p:cNvGrpSpPr>
                <a:grpSpLocks/>
              </p:cNvGrpSpPr>
              <p:nvPr/>
            </p:nvGrpSpPr>
            <p:grpSpPr bwMode="auto">
              <a:xfrm>
                <a:off x="1884" y="868"/>
                <a:ext cx="3477" cy="1296"/>
                <a:chOff x="1874" y="2255"/>
                <a:chExt cx="3477" cy="1296"/>
              </a:xfrm>
            </p:grpSpPr>
            <p:sp>
              <p:nvSpPr>
                <p:cNvPr id="39" name="Rectangle 19"/>
                <p:cNvSpPr>
                  <a:spLocks noChangeArrowheads="1"/>
                </p:cNvSpPr>
                <p:nvPr/>
              </p:nvSpPr>
              <p:spPr bwMode="auto">
                <a:xfrm>
                  <a:off x="1886" y="2284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0" name="Rectangle 20"/>
                <p:cNvSpPr>
                  <a:spLocks noChangeArrowheads="1"/>
                </p:cNvSpPr>
                <p:nvPr/>
              </p:nvSpPr>
              <p:spPr bwMode="auto">
                <a:xfrm>
                  <a:off x="2166" y="2285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1" name="Rectangle 21"/>
                <p:cNvSpPr>
                  <a:spLocks noChangeArrowheads="1"/>
                </p:cNvSpPr>
                <p:nvPr/>
              </p:nvSpPr>
              <p:spPr bwMode="auto">
                <a:xfrm>
                  <a:off x="2437" y="2286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2" name="Rectangle 22"/>
                <p:cNvSpPr>
                  <a:spLocks noChangeArrowheads="1"/>
                </p:cNvSpPr>
                <p:nvPr/>
              </p:nvSpPr>
              <p:spPr bwMode="auto">
                <a:xfrm>
                  <a:off x="2708" y="2287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3" name="Rectangle 23"/>
                <p:cNvSpPr>
                  <a:spLocks noChangeArrowheads="1"/>
                </p:cNvSpPr>
                <p:nvPr/>
              </p:nvSpPr>
              <p:spPr bwMode="auto">
                <a:xfrm>
                  <a:off x="2997" y="2288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5" name="Rectangle 24"/>
                <p:cNvSpPr>
                  <a:spLocks noChangeArrowheads="1"/>
                </p:cNvSpPr>
                <p:nvPr/>
              </p:nvSpPr>
              <p:spPr bwMode="auto">
                <a:xfrm>
                  <a:off x="3268" y="2289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874" y="2616"/>
                  <a:ext cx="1892" cy="4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en-AU" sz="4000" dirty="0"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rPr>
                    <a:t>1 2 3 4 5 6</a:t>
                  </a:r>
                  <a:r>
                    <a:rPr lang="en-AU" sz="4400" dirty="0"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rPr>
                    <a:t> </a:t>
                  </a:r>
                </a:p>
              </p:txBody>
            </p:sp>
            <p:sp>
              <p:nvSpPr>
                <p:cNvPr id="48" name="Rectangle 26"/>
                <p:cNvSpPr>
                  <a:spLocks noChangeArrowheads="1"/>
                </p:cNvSpPr>
                <p:nvPr/>
              </p:nvSpPr>
              <p:spPr bwMode="auto">
                <a:xfrm>
                  <a:off x="3537" y="2291"/>
                  <a:ext cx="1814" cy="229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5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944" y="2255"/>
                  <a:ext cx="1609" cy="4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en-AU" sz="4000" dirty="0">
                      <a:solidFill>
                        <a:srgbClr val="E5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rPr>
                    <a:t>Trumpets</a:t>
                  </a:r>
                </a:p>
              </p:txBody>
            </p:sp>
          </p:grpSp>
          <p:sp>
            <p:nvSpPr>
              <p:cNvPr id="38" name="Text Box 28"/>
              <p:cNvSpPr txBox="1">
                <a:spLocks noChangeArrowheads="1"/>
              </p:cNvSpPr>
              <p:nvPr/>
            </p:nvSpPr>
            <p:spPr bwMode="auto">
              <a:xfrm>
                <a:off x="4312" y="746"/>
                <a:ext cx="365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3600" dirty="0">
                    <a:solidFill>
                      <a:srgbClr val="F2F3CD"/>
                    </a:solidFill>
                    <a:latin typeface="Arial" charset="0"/>
                  </a:rPr>
                  <a:t>7 </a:t>
                </a:r>
                <a:r>
                  <a:rPr lang="en-AU" sz="4400" dirty="0">
                    <a:solidFill>
                      <a:srgbClr val="FFFFFF"/>
                    </a:solidFill>
                    <a:latin typeface="Arial" charset="0"/>
                  </a:rPr>
                  <a:t> </a:t>
                </a:r>
              </a:p>
            </p:txBody>
          </p:sp>
        </p:grpSp>
        <p:grpSp>
          <p:nvGrpSpPr>
            <p:cNvPr id="34" name="Group 69"/>
            <p:cNvGrpSpPr>
              <a:grpSpLocks/>
            </p:cNvGrpSpPr>
            <p:nvPr/>
          </p:nvGrpSpPr>
          <p:grpSpPr bwMode="auto">
            <a:xfrm>
              <a:off x="3001974" y="3585637"/>
              <a:ext cx="2554287" cy="804864"/>
              <a:chOff x="1874" y="1666"/>
              <a:chExt cx="1609" cy="507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35" name="Rectangle 70"/>
              <p:cNvSpPr>
                <a:spLocks noChangeArrowheads="1"/>
              </p:cNvSpPr>
              <p:nvPr/>
            </p:nvSpPr>
            <p:spPr bwMode="auto">
              <a:xfrm>
                <a:off x="1874" y="1707"/>
                <a:ext cx="1609" cy="46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6" name="Text Box 71"/>
              <p:cNvSpPr txBox="1">
                <a:spLocks noChangeArrowheads="1"/>
              </p:cNvSpPr>
              <p:nvPr/>
            </p:nvSpPr>
            <p:spPr bwMode="auto">
              <a:xfrm>
                <a:off x="1946" y="1666"/>
                <a:ext cx="1518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2200" dirty="0">
                    <a:solidFill>
                      <a:srgbClr val="FFFFFF"/>
                    </a:solidFill>
                    <a:latin typeface="Arial" charset="0"/>
                  </a:rPr>
                  <a:t>Judgement -  Christian Rome</a:t>
                </a:r>
              </a:p>
            </p:txBody>
          </p:sp>
        </p:grpSp>
      </p:grp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723501" y="4026181"/>
            <a:ext cx="1560996" cy="1240186"/>
          </a:xfrm>
          <a:prstGeom prst="rect">
            <a:avLst/>
          </a:prstGeom>
          <a:noFill/>
        </p:spPr>
      </p:pic>
      <p:sp>
        <p:nvSpPr>
          <p:cNvPr id="57" name="Oval 56"/>
          <p:cNvSpPr/>
          <p:nvPr/>
        </p:nvSpPr>
        <p:spPr>
          <a:xfrm>
            <a:off x="5943600" y="2876550"/>
            <a:ext cx="2838450" cy="684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Rectangle 59"/>
          <p:cNvSpPr/>
          <p:nvPr/>
        </p:nvSpPr>
        <p:spPr>
          <a:xfrm>
            <a:off x="876300" y="5619750"/>
            <a:ext cx="2609850" cy="10096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4" name="TextBox 63"/>
          <p:cNvSpPr txBox="1"/>
          <p:nvPr/>
        </p:nvSpPr>
        <p:spPr>
          <a:xfrm>
            <a:off x="209550" y="38100"/>
            <a:ext cx="8734107" cy="4616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400" u="sng" dirty="0" smtClean="0">
                <a:solidFill>
                  <a:srgbClr val="00FF00"/>
                </a:solidFill>
                <a:latin typeface="Arial" pitchFamily="34" charset="0"/>
              </a:rPr>
              <a:t>Day for a Year</a:t>
            </a:r>
            <a:r>
              <a:rPr lang="en-AU" sz="2400" dirty="0" smtClean="0">
                <a:solidFill>
                  <a:srgbClr val="00FF00"/>
                </a:solidFill>
                <a:latin typeface="Arial" pitchFamily="34" charset="0"/>
              </a:rPr>
              <a:t>.  </a:t>
            </a:r>
            <a:r>
              <a:rPr lang="en-AU" sz="2400" dirty="0" smtClean="0">
                <a:solidFill>
                  <a:srgbClr val="FFFF00"/>
                </a:solidFill>
                <a:latin typeface="Arial" pitchFamily="34" charset="0"/>
              </a:rPr>
              <a:t>Gen.47:9, Num.14:34, Ezek. 4:4-6, Luke13:32  </a:t>
            </a:r>
            <a:endParaRPr lang="en-AU" sz="2400" dirty="0">
              <a:solidFill>
                <a:srgbClr val="FFFF00"/>
              </a:solidFill>
              <a:latin typeface="Arial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6000" y="0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4" grpId="0" animBg="1"/>
      <p:bldP spid="55" grpId="0" animBg="1"/>
      <p:bldP spid="56" grpId="0"/>
      <p:bldP spid="29" grpId="0" animBg="1"/>
      <p:bldP spid="30" grpId="0" animBg="1"/>
      <p:bldP spid="31" grpId="0" animBg="1"/>
      <p:bldP spid="57" grpId="0" animBg="1"/>
      <p:bldP spid="57" grpId="1" animBg="1"/>
      <p:bldP spid="64" grpId="0" build="allAtOnce" animBg="1"/>
      <p:bldP spid="64" grpId="1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 smtClean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 smtClean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 smtClean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 smtClean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 smtClean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  <a:endParaRPr lang="en-US" sz="2800" b="1" i="1" dirty="0">
              <a:solidFill>
                <a:srgbClr val="2D2D8A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C00000"/>
                </a:solidFill>
              </a:rPr>
              <a:t>Single conversions</a:t>
            </a:r>
            <a:endParaRPr lang="en-AU" sz="2400" b="1" dirty="0">
              <a:solidFill>
                <a:srgbClr val="C0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62752" y="1776230"/>
            <a:ext cx="8352000" cy="396000"/>
          </a:xfrm>
          <a:prstGeom prst="roundRect">
            <a:avLst/>
          </a:prstGeom>
          <a:solidFill>
            <a:srgbClr val="00B0F0">
              <a:alpha val="27843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3" cstate="print"/>
          <a:srcRect t="37530" r="-463" b="1955"/>
          <a:stretch>
            <a:fillRect/>
          </a:stretch>
        </p:blipFill>
        <p:spPr>
          <a:xfrm>
            <a:off x="376960" y="1150920"/>
            <a:ext cx="2461108" cy="5549447"/>
          </a:xfrm>
          <a:prstGeom prst="rect">
            <a:avLst/>
          </a:prstGeom>
          <a:ln w="28575"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Rectangle 49"/>
          <p:cNvSpPr/>
          <p:nvPr/>
        </p:nvSpPr>
        <p:spPr>
          <a:xfrm>
            <a:off x="377580" y="3018058"/>
            <a:ext cx="2448000" cy="360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441435" y="2664371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4" name="Picture 26" descr="Fall of Constantinople"/>
          <p:cNvPicPr>
            <a:picLocks noChangeAspect="1" noChangeArrowheads="1"/>
          </p:cNvPicPr>
          <p:nvPr/>
        </p:nvPicPr>
        <p:blipFill>
          <a:blip r:embed="rId4" cstate="print"/>
          <a:srcRect t="32301"/>
          <a:stretch>
            <a:fillRect/>
          </a:stretch>
        </p:blipFill>
        <p:spPr bwMode="auto">
          <a:xfrm>
            <a:off x="2529651" y="2822021"/>
            <a:ext cx="6614349" cy="397291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-236490" y="-173426"/>
            <a:ext cx="3815255" cy="1749971"/>
            <a:chOff x="9067800" y="609600"/>
            <a:chExt cx="3815255" cy="1749971"/>
          </a:xfrm>
        </p:grpSpPr>
        <p:grpSp>
          <p:nvGrpSpPr>
            <p:cNvPr id="26" name="Group 4"/>
            <p:cNvGrpSpPr/>
            <p:nvPr/>
          </p:nvGrpSpPr>
          <p:grpSpPr>
            <a:xfrm>
              <a:off x="9067800" y="609600"/>
              <a:ext cx="3815255" cy="1749971"/>
              <a:chOff x="2443655" y="1939159"/>
              <a:chExt cx="4114798" cy="1970691"/>
            </a:xfrm>
          </p:grpSpPr>
          <p:pic>
            <p:nvPicPr>
              <p:cNvPr id="30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-1843" t="64525" r="48630" b="-3768"/>
              <a:stretch>
                <a:fillRect/>
              </a:stretch>
            </p:blipFill>
            <p:spPr bwMode="auto">
              <a:xfrm>
                <a:off x="2443655" y="1939159"/>
                <a:ext cx="3563007" cy="1970691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1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30414" t="64525" r="48630" b="-3768"/>
              <a:stretch>
                <a:fillRect/>
              </a:stretch>
            </p:blipFill>
            <p:spPr bwMode="auto">
              <a:xfrm>
                <a:off x="5155323" y="1939160"/>
                <a:ext cx="1403130" cy="1970690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grpSp>
          <p:nvGrpSpPr>
            <p:cNvPr id="27" name="Group 49"/>
            <p:cNvGrpSpPr/>
            <p:nvPr/>
          </p:nvGrpSpPr>
          <p:grpSpPr>
            <a:xfrm>
              <a:off x="9404823" y="1376055"/>
              <a:ext cx="3074276" cy="584775"/>
              <a:chOff x="9138123" y="3828258"/>
              <a:chExt cx="307427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9138123" y="3906570"/>
                <a:ext cx="3074276" cy="425669"/>
              </a:xfrm>
              <a:prstGeom prst="rect">
                <a:avLst/>
              </a:prstGeom>
              <a:solidFill>
                <a:srgbClr val="C00000"/>
              </a:solidFill>
              <a:ln w="25400" cap="flat" cmpd="sng" algn="ctr">
                <a:noFill/>
                <a:prstDash val="solid"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9144000" y="3828258"/>
                <a:ext cx="3008626" cy="5847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extrusionH="57150" contourW="12700">
                  <a:bevelT w="38100" h="38100" prst="angle"/>
                  <a:bevelB w="38100" h="38100"/>
                  <a:contourClr>
                    <a:schemeClr val="tx1"/>
                  </a:contourClr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 6</a:t>
                </a:r>
                <a:r>
                  <a:rPr kumimoji="0" lang="en-AU" sz="3200" b="0" i="0" u="none" strike="noStrike" kern="0" cap="none" spc="0" normalizeH="0" baseline="3000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th</a:t>
                </a:r>
                <a:r>
                  <a:rPr kumimoji="0" lang="en-AU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Trumpet</a:t>
                </a:r>
                <a:endParaRPr kumimoji="0" lang="en-AU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ooper Black" pitchFamily="18" charset="0"/>
                </a:endParaRPr>
              </a:p>
            </p:txBody>
          </p:sp>
        </p:grpSp>
      </p:grpSp>
      <p:sp>
        <p:nvSpPr>
          <p:cNvPr id="32" name="Rectangle 31"/>
          <p:cNvSpPr/>
          <p:nvPr/>
        </p:nvSpPr>
        <p:spPr bwMode="auto">
          <a:xfrm>
            <a:off x="3425279" y="514451"/>
            <a:ext cx="54034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800" dirty="0">
                <a:solidFill>
                  <a:srgbClr val="000000"/>
                </a:solidFill>
                <a:latin typeface="Tahoma" pitchFamily="34" charset="0"/>
              </a:rPr>
              <a:t>“And the four angels </a:t>
            </a:r>
            <a:r>
              <a:rPr lang="en-AU" sz="2800" u="sng" dirty="0">
                <a:solidFill>
                  <a:srgbClr val="C00000"/>
                </a:solidFill>
                <a:latin typeface="Tahoma" pitchFamily="34" charset="0"/>
              </a:rPr>
              <a:t>having been prepared </a:t>
            </a:r>
            <a:r>
              <a:rPr lang="en-AU" sz="2800" dirty="0">
                <a:solidFill>
                  <a:srgbClr val="000000"/>
                </a:solidFill>
                <a:latin typeface="Tahoma" pitchFamily="34" charset="0"/>
              </a:rPr>
              <a:t>were loosed for an hour, and a day, and a month, and a year, for to slay the third part of men.” </a:t>
            </a:r>
            <a:r>
              <a:rPr lang="en-AU" sz="2800" dirty="0">
                <a:solidFill>
                  <a:srgbClr val="99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AU" sz="2400" dirty="0">
                <a:solidFill>
                  <a:srgbClr val="FF0000"/>
                </a:solidFill>
                <a:latin typeface="Tahoma" pitchFamily="34" charset="0"/>
              </a:rPr>
              <a:t>Rev 9:15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1469148" y="1990422"/>
            <a:ext cx="64293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hour  (1/12 of a day)  =                  1month</a:t>
            </a:r>
            <a:r>
              <a:rPr lang="en-US" sz="2000" kern="0" dirty="0">
                <a:solidFill>
                  <a:sysClr val="windowText" lastClr="000000"/>
                </a:solidFill>
              </a:rPr>
              <a:t> 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day                             =      1 year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month (30days)          =    30 years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year (360days)           =  360 years</a:t>
            </a:r>
          </a:p>
          <a:p>
            <a:pPr>
              <a:spcBef>
                <a:spcPct val="50000"/>
              </a:spcBef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                                            </a:t>
            </a:r>
            <a:r>
              <a:rPr lang="en-US" sz="2400" b="1" kern="0" dirty="0">
                <a:solidFill>
                  <a:srgbClr val="00B050"/>
                </a:solidFill>
              </a:rPr>
              <a:t>391years 1month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endParaRPr lang="en-US" sz="2000" kern="0" dirty="0">
              <a:solidFill>
                <a:srgbClr val="000000"/>
              </a:solidFill>
            </a:endParaRPr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5082317" y="4176154"/>
            <a:ext cx="2613025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25" name="Group 31"/>
          <p:cNvGrpSpPr>
            <a:grpSpLocks/>
          </p:cNvGrpSpPr>
          <p:nvPr/>
        </p:nvGrpSpPr>
        <p:grpSpPr bwMode="auto">
          <a:xfrm>
            <a:off x="7615934" y="4947679"/>
            <a:ext cx="219075" cy="174625"/>
            <a:chOff x="3619" y="3236"/>
            <a:chExt cx="138" cy="110"/>
          </a:xfrm>
        </p:grpSpPr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3620" y="3236"/>
              <a:ext cx="12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3619" y="3346"/>
              <a:ext cx="13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3657" y="3237"/>
              <a:ext cx="0" cy="1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>
              <a:off x="3703" y="3237"/>
              <a:ext cx="0" cy="1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val 33"/>
          <p:cNvSpPr>
            <a:spLocks noChangeArrowheads="1"/>
          </p:cNvSpPr>
          <p:nvPr/>
        </p:nvSpPr>
        <p:spPr bwMode="auto">
          <a:xfrm>
            <a:off x="2912171" y="4673041"/>
            <a:ext cx="754063" cy="11906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6" name="Oval 36"/>
          <p:cNvSpPr>
            <a:spLocks noChangeArrowheads="1"/>
          </p:cNvSpPr>
          <p:nvPr/>
        </p:nvSpPr>
        <p:spPr bwMode="auto">
          <a:xfrm>
            <a:off x="4961667" y="4119004"/>
            <a:ext cx="2924175" cy="6191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24"/>
          <p:cNvGrpSpPr/>
          <p:nvPr/>
        </p:nvGrpSpPr>
        <p:grpSpPr>
          <a:xfrm>
            <a:off x="0" y="0"/>
            <a:ext cx="3641839" cy="1749971"/>
            <a:chOff x="9241216" y="609600"/>
            <a:chExt cx="3641839" cy="1749971"/>
          </a:xfrm>
        </p:grpSpPr>
        <p:grpSp>
          <p:nvGrpSpPr>
            <p:cNvPr id="39" name="Group 4"/>
            <p:cNvGrpSpPr/>
            <p:nvPr/>
          </p:nvGrpSpPr>
          <p:grpSpPr>
            <a:xfrm>
              <a:off x="9241216" y="609600"/>
              <a:ext cx="3641839" cy="1749971"/>
              <a:chOff x="2630686" y="1939159"/>
              <a:chExt cx="3927767" cy="1970691"/>
            </a:xfrm>
          </p:grpSpPr>
          <p:pic>
            <p:nvPicPr>
              <p:cNvPr id="43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-1843" t="64525" r="48630" b="-3768"/>
              <a:stretch>
                <a:fillRect/>
              </a:stretch>
            </p:blipFill>
            <p:spPr bwMode="auto">
              <a:xfrm>
                <a:off x="2630686" y="1939159"/>
                <a:ext cx="3375975" cy="1867245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44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0414" t="64525" r="48630" b="-3768"/>
              <a:stretch>
                <a:fillRect/>
              </a:stretch>
            </p:blipFill>
            <p:spPr bwMode="auto">
              <a:xfrm>
                <a:off x="5155323" y="1939160"/>
                <a:ext cx="1403130" cy="1970690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grpSp>
          <p:nvGrpSpPr>
            <p:cNvPr id="40" name="Group 49"/>
            <p:cNvGrpSpPr/>
            <p:nvPr/>
          </p:nvGrpSpPr>
          <p:grpSpPr>
            <a:xfrm>
              <a:off x="9588058" y="1328757"/>
              <a:ext cx="2988927" cy="584775"/>
              <a:chOff x="9321358" y="3780960"/>
              <a:chExt cx="2988927" cy="584775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9321358" y="3865850"/>
                <a:ext cx="2891040" cy="457200"/>
              </a:xfrm>
              <a:prstGeom prst="rect">
                <a:avLst/>
              </a:prstGeom>
              <a:solidFill>
                <a:srgbClr val="C00000"/>
              </a:solidFill>
              <a:ln w="25400" cap="flat" cmpd="sng" algn="ctr">
                <a:noFill/>
                <a:prstDash val="solid"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9447486" y="3780960"/>
                <a:ext cx="2862799" cy="5847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extrusionH="57150" contourW="12700">
                  <a:bevelT w="38100" h="38100" prst="angle"/>
                  <a:bevelB w="38100" h="38100"/>
                  <a:contourClr>
                    <a:schemeClr val="tx1"/>
                  </a:contourClr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 </a:t>
                </a:r>
                <a:r>
                  <a:rPr kumimoji="0" lang="en-AU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6</a:t>
                </a:r>
                <a:r>
                  <a:rPr kumimoji="0" lang="en-AU" sz="2800" b="0" i="0" u="none" strike="noStrike" kern="0" cap="none" spc="0" normalizeH="0" baseline="3000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th</a:t>
                </a:r>
                <a:r>
                  <a:rPr kumimoji="0" lang="en-AU" sz="2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Trumpet</a:t>
                </a:r>
                <a:endParaRPr kumimoji="0" lang="en-AU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ooper Black" pitchFamily="18" charset="0"/>
                </a:endParaRPr>
              </a:p>
            </p:txBody>
          </p:sp>
        </p:grpSp>
      </p:grpSp>
      <p:pic>
        <p:nvPicPr>
          <p:cNvPr id="47" name="Picture 46" descr="Rev. 9.jpg"/>
          <p:cNvPicPr>
            <a:picLocks noChangeAspect="1"/>
          </p:cNvPicPr>
          <p:nvPr/>
        </p:nvPicPr>
        <p:blipFill>
          <a:blip r:embed="rId4" cstate="print"/>
          <a:srcRect t="54206" r="-463" b="36511"/>
          <a:stretch>
            <a:fillRect/>
          </a:stretch>
        </p:blipFill>
        <p:spPr>
          <a:xfrm>
            <a:off x="4496657" y="851337"/>
            <a:ext cx="2705855" cy="936000"/>
          </a:xfrm>
          <a:prstGeom prst="rect">
            <a:avLst/>
          </a:prstGeom>
          <a:ln w="28575"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" name="Rectangle 47"/>
          <p:cNvSpPr/>
          <p:nvPr/>
        </p:nvSpPr>
        <p:spPr>
          <a:xfrm>
            <a:off x="6415779" y="1236550"/>
            <a:ext cx="396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770910" y="1388950"/>
            <a:ext cx="648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153058" y="1415222"/>
            <a:ext cx="468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238630" y="1210264"/>
            <a:ext cx="504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53" name="Picture 26" descr="Fall of Constantinople"/>
          <p:cNvPicPr>
            <a:picLocks noChangeAspect="1" noChangeArrowheads="1"/>
          </p:cNvPicPr>
          <p:nvPr/>
        </p:nvPicPr>
        <p:blipFill>
          <a:blip r:embed="rId5" cstate="print"/>
          <a:srcRect t="38480" r="54821"/>
          <a:stretch>
            <a:fillRect/>
          </a:stretch>
        </p:blipFill>
        <p:spPr bwMode="auto">
          <a:xfrm>
            <a:off x="0" y="4035972"/>
            <a:ext cx="2570705" cy="282202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2220021" y="4815916"/>
            <a:ext cx="6980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kern="0" dirty="0">
                <a:solidFill>
                  <a:srgbClr val="00B050"/>
                </a:solidFill>
              </a:rPr>
              <a:t>29/ 5/ 1453</a:t>
            </a:r>
            <a:r>
              <a:rPr lang="en-US" sz="2000" kern="0" dirty="0">
                <a:solidFill>
                  <a:srgbClr val="00B050"/>
                </a:solidFill>
              </a:rPr>
              <a:t>  </a:t>
            </a:r>
            <a:r>
              <a:rPr lang="en-US" sz="2000" kern="0" dirty="0">
                <a:solidFill>
                  <a:sysClr val="windowText" lastClr="000000"/>
                </a:solidFill>
              </a:rPr>
              <a:t>Constantinople fell to Mohammed </a:t>
            </a: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2205735" y="5338204"/>
            <a:ext cx="682793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tabLst>
                <a:tab pos="1339850" algn="l"/>
                <a:tab pos="1435100" algn="l"/>
              </a:tabLst>
              <a:defRPr/>
            </a:pPr>
            <a:r>
              <a:rPr lang="en-US" sz="2000" b="1" kern="0" dirty="0">
                <a:solidFill>
                  <a:srgbClr val="00B050"/>
                </a:solidFill>
              </a:rPr>
              <a:t>27/ 4/ 1062</a:t>
            </a:r>
            <a:r>
              <a:rPr lang="en-US" sz="2000" kern="0" dirty="0">
                <a:solidFill>
                  <a:srgbClr val="00B050"/>
                </a:solidFill>
              </a:rPr>
              <a:t>  </a:t>
            </a:r>
            <a:r>
              <a:rPr lang="en-US" sz="2000" kern="0" dirty="0" err="1">
                <a:solidFill>
                  <a:sysClr val="windowText" lastClr="000000"/>
                </a:solidFill>
              </a:rPr>
              <a:t>Togrul</a:t>
            </a:r>
            <a:r>
              <a:rPr lang="en-US" sz="2000" kern="0" dirty="0">
                <a:solidFill>
                  <a:sysClr val="windowText" lastClr="000000"/>
                </a:solidFill>
              </a:rPr>
              <a:t> Beg married Caliph’s daughter and </a:t>
            </a:r>
            <a:r>
              <a:rPr lang="en-US" sz="2000" kern="0" dirty="0" smtClean="0">
                <a:solidFill>
                  <a:sysClr val="windowText" lastClr="000000"/>
                </a:solidFill>
              </a:rPr>
              <a:t>			became  head </a:t>
            </a:r>
            <a:r>
              <a:rPr lang="en-US" sz="2000" kern="0" dirty="0">
                <a:solidFill>
                  <a:sysClr val="windowText" lastClr="000000"/>
                </a:solidFill>
              </a:rPr>
              <a:t>of Mohammedan faith and </a:t>
            </a:r>
            <a:r>
              <a:rPr lang="en-US" sz="2000" kern="0" dirty="0" smtClean="0">
                <a:solidFill>
                  <a:sysClr val="windowText" lastClr="000000"/>
                </a:solidFill>
              </a:rPr>
              <a:t>	began </a:t>
            </a:r>
            <a:r>
              <a:rPr lang="en-US" sz="2000" kern="0" dirty="0">
                <a:solidFill>
                  <a:sysClr val="windowText" lastClr="000000"/>
                </a:solidFill>
              </a:rPr>
              <a:t>series of </a:t>
            </a:r>
            <a:r>
              <a:rPr lang="en-US" sz="2000" kern="0" dirty="0" smtClean="0">
                <a:solidFill>
                  <a:sysClr val="windowText" lastClr="000000"/>
                </a:solidFill>
              </a:rPr>
              <a:t> assaults </a:t>
            </a:r>
            <a:r>
              <a:rPr lang="en-US" sz="2000" kern="0" dirty="0">
                <a:solidFill>
                  <a:sysClr val="windowText" lastClr="000000"/>
                </a:solidFill>
              </a:rPr>
              <a:t>on Constantinople 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8" grpId="0" animBg="1"/>
      <p:bldP spid="49" grpId="0" animBg="1"/>
      <p:bldP spid="51" grpId="0" animBg="1"/>
      <p:bldP spid="52" grpId="0" animBg="1"/>
      <p:bldP spid="22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4833938"/>
            <a:ext cx="174625" cy="20097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 rot="5400000">
            <a:off x="1280318" y="5374482"/>
            <a:ext cx="188913" cy="274955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40677" name="WordArt 5"/>
          <p:cNvSpPr>
            <a:spLocks noChangeArrowheads="1" noChangeShapeType="1" noTextEdit="1"/>
          </p:cNvSpPr>
          <p:nvPr/>
        </p:nvSpPr>
        <p:spPr bwMode="auto">
          <a:xfrm>
            <a:off x="606425" y="622300"/>
            <a:ext cx="3259138" cy="1296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THE FALL OF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CONSTANTINOPLE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1453</a:t>
            </a:r>
          </a:p>
        </p:txBody>
      </p:sp>
      <p:sp>
        <p:nvSpPr>
          <p:cNvPr id="17414" name="Line 7"/>
          <p:cNvSpPr>
            <a:spLocks noChangeShapeType="1"/>
          </p:cNvSpPr>
          <p:nvPr/>
        </p:nvSpPr>
        <p:spPr bwMode="auto">
          <a:xfrm>
            <a:off x="3813175" y="203200"/>
            <a:ext cx="5195888" cy="0"/>
          </a:xfrm>
          <a:prstGeom prst="line">
            <a:avLst/>
          </a:prstGeom>
          <a:noFill/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5" name="Text Box 8"/>
          <p:cNvSpPr txBox="1">
            <a:spLocks noChangeArrowheads="1"/>
          </p:cNvSpPr>
          <p:nvPr/>
        </p:nvSpPr>
        <p:spPr bwMode="auto">
          <a:xfrm>
            <a:off x="6034088" y="3933825"/>
            <a:ext cx="287337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>
                <a:solidFill>
                  <a:srgbClr val="FFFFFF"/>
                </a:solidFill>
                <a:latin typeface="Arial" charset="0"/>
              </a:rPr>
              <a:t>“And by these three was the third part of men killed,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fire,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and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smoke,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and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brimstone,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which issued out of their mouths”</a:t>
            </a:r>
          </a:p>
        </p:txBody>
      </p:sp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6132513" y="6164263"/>
            <a:ext cx="1233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i="1">
                <a:solidFill>
                  <a:srgbClr val="FFCC00"/>
                </a:solidFill>
                <a:latin typeface="Arial" charset="0"/>
              </a:rPr>
              <a:t>Rev.9:18</a:t>
            </a:r>
          </a:p>
        </p:txBody>
      </p:sp>
      <p:sp>
        <p:nvSpPr>
          <p:cNvPr id="540682" name="Text Box 10"/>
          <p:cNvSpPr txBox="1">
            <a:spLocks noChangeArrowheads="1"/>
          </p:cNvSpPr>
          <p:nvPr/>
        </p:nvSpPr>
        <p:spPr bwMode="auto">
          <a:xfrm>
            <a:off x="0" y="319088"/>
            <a:ext cx="42481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dirty="0">
                <a:solidFill>
                  <a:srgbClr val="FFFFFF"/>
                </a:solidFill>
                <a:latin typeface="Arial" charset="0"/>
              </a:rPr>
              <a:t>“The hinge of battle at Constantinople was </a:t>
            </a:r>
            <a:r>
              <a:rPr lang="en-US" sz="2000" b="1" dirty="0">
                <a:solidFill>
                  <a:srgbClr val="99FF33"/>
                </a:solidFill>
                <a:latin typeface="Arial" charset="0"/>
              </a:rPr>
              <a:t>gunpowder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and </a:t>
            </a:r>
            <a:r>
              <a:rPr lang="en-US" sz="2000" dirty="0" smtClean="0">
                <a:solidFill>
                  <a:srgbClr val="FFFFFF"/>
                </a:solidFill>
                <a:latin typeface="Arial" charset="0"/>
              </a:rPr>
              <a:t>the </a:t>
            </a:r>
            <a:r>
              <a:rPr lang="en-US" sz="2000" b="1" dirty="0">
                <a:solidFill>
                  <a:srgbClr val="99FF33"/>
                </a:solidFill>
                <a:latin typeface="Arial" charset="0"/>
              </a:rPr>
              <a:t>cannon,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a weapon destined to </a:t>
            </a: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revolutionise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future warfare.   And a gate left wide open.”</a:t>
            </a:r>
          </a:p>
        </p:txBody>
      </p:sp>
      <p:sp>
        <p:nvSpPr>
          <p:cNvPr id="540683" name="Text Box 11"/>
          <p:cNvSpPr txBox="1">
            <a:spLocks noChangeArrowheads="1"/>
          </p:cNvSpPr>
          <p:nvPr/>
        </p:nvSpPr>
        <p:spPr bwMode="auto">
          <a:xfrm>
            <a:off x="338138" y="2203450"/>
            <a:ext cx="4076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i="1">
                <a:solidFill>
                  <a:srgbClr val="FFCC00"/>
                </a:solidFill>
                <a:latin typeface="Arial" charset="0"/>
              </a:rPr>
              <a:t>Durschmied -The Hinges of Battle p70</a:t>
            </a:r>
          </a:p>
        </p:txBody>
      </p:sp>
      <p:pic>
        <p:nvPicPr>
          <p:cNvPr id="14" name="Picture 13" descr="Turkish Canno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61178" y="149114"/>
            <a:ext cx="4867736" cy="3476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 descr="Turkish cannon 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672" y="3153105"/>
            <a:ext cx="5355025" cy="3326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421" name="Text Box 9"/>
          <p:cNvSpPr txBox="1">
            <a:spLocks noChangeArrowheads="1"/>
          </p:cNvSpPr>
          <p:nvPr/>
        </p:nvSpPr>
        <p:spPr bwMode="auto">
          <a:xfrm>
            <a:off x="7251700" y="6164263"/>
            <a:ext cx="1714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i="1">
                <a:solidFill>
                  <a:srgbClr val="FF0000"/>
                </a:solidFill>
                <a:latin typeface="Arial" charset="0"/>
              </a:rPr>
              <a:t>Note </a:t>
            </a:r>
            <a:r>
              <a:rPr lang="en-US" b="1" i="1">
                <a:solidFill>
                  <a:srgbClr val="FFC000"/>
                </a:solidFill>
                <a:latin typeface="Arial" charset="0"/>
              </a:rPr>
              <a:t>v.17,19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 smtClean="0">
              <a:solidFill>
                <a:srgbClr val="FFFFFF"/>
              </a:solidFill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3347864" y="4077072"/>
            <a:ext cx="2578775" cy="2339439"/>
            <a:chOff x="5841960" y="1527694"/>
            <a:chExt cx="2578775" cy="2339439"/>
          </a:xfrm>
        </p:grpSpPr>
        <p:pic>
          <p:nvPicPr>
            <p:cNvPr id="18" name="Picture 17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5841960" y="1527694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19" name="AutoShape 42"/>
            <p:cNvSpPr>
              <a:spLocks noChangeArrowheads="1"/>
            </p:cNvSpPr>
            <p:nvPr/>
          </p:nvSpPr>
          <p:spPr bwMode="auto">
            <a:xfrm rot="13200000" flipH="1">
              <a:off x="7395292" y="1811366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20" name="WordArt 6"/>
            <p:cNvSpPr>
              <a:spLocks noChangeArrowheads="1" noChangeShapeType="1" noTextEdit="1"/>
            </p:cNvSpPr>
            <p:nvPr/>
          </p:nvSpPr>
          <p:spPr bwMode="auto">
            <a:xfrm rot="2296956">
              <a:off x="6644668" y="2530897"/>
              <a:ext cx="1417703" cy="240427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HELLENIC EAST</a:t>
              </a:r>
            </a:p>
          </p:txBody>
        </p:sp>
      </p:grpSp>
      <p:grpSp>
        <p:nvGrpSpPr>
          <p:cNvPr id="21" name="Group 24"/>
          <p:cNvGrpSpPr/>
          <p:nvPr/>
        </p:nvGrpSpPr>
        <p:grpSpPr>
          <a:xfrm>
            <a:off x="527710" y="1217632"/>
            <a:ext cx="2711421" cy="2339439"/>
            <a:chOff x="669611" y="-59376"/>
            <a:chExt cx="2711421" cy="2339439"/>
          </a:xfrm>
        </p:grpSpPr>
        <p:pic>
          <p:nvPicPr>
            <p:cNvPr id="22" name="Picture 21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802257" y="-59376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3" name="WordArt 5"/>
            <p:cNvSpPr>
              <a:spLocks noChangeArrowheads="1" noChangeShapeType="1" noTextEdit="1"/>
            </p:cNvSpPr>
            <p:nvPr/>
          </p:nvSpPr>
          <p:spPr bwMode="auto">
            <a:xfrm rot="-714442">
              <a:off x="992351" y="714035"/>
              <a:ext cx="1168293" cy="19226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LATIN WEST</a:t>
              </a:r>
            </a:p>
          </p:txBody>
        </p:sp>
        <p:sp>
          <p:nvSpPr>
            <p:cNvPr id="24" name="AutoShape 42"/>
            <p:cNvSpPr>
              <a:spLocks noChangeArrowheads="1"/>
            </p:cNvSpPr>
            <p:nvPr/>
          </p:nvSpPr>
          <p:spPr bwMode="auto">
            <a:xfrm rot="7680000" flipH="1">
              <a:off x="931428" y="29865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734908" y="2068153"/>
            <a:ext cx="2578775" cy="2339439"/>
            <a:chOff x="5841960" y="1527694"/>
            <a:chExt cx="2578775" cy="2339439"/>
          </a:xfrm>
        </p:grpSpPr>
        <p:pic>
          <p:nvPicPr>
            <p:cNvPr id="26" name="Picture 25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5841960" y="1527694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7" name="AutoShape 42"/>
            <p:cNvSpPr>
              <a:spLocks noChangeArrowheads="1"/>
            </p:cNvSpPr>
            <p:nvPr/>
          </p:nvSpPr>
          <p:spPr bwMode="auto">
            <a:xfrm rot="3960000" flipH="1">
              <a:off x="6119733" y="2896271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28" name="WordArt 6"/>
            <p:cNvSpPr>
              <a:spLocks noChangeArrowheads="1" noChangeShapeType="1" noTextEdit="1"/>
            </p:cNvSpPr>
            <p:nvPr/>
          </p:nvSpPr>
          <p:spPr bwMode="auto">
            <a:xfrm rot="2296956">
              <a:off x="6018427" y="2861983"/>
              <a:ext cx="1417703" cy="240427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HELLENIZED </a:t>
              </a: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EAST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5406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4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4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Default Design">
  <a:themeElements>
    <a:clrScheme name="6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6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4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5_Textured">
  <a:themeElements>
    <a:clrScheme name="1_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1_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8_Default Design">
  <a:themeElements>
    <a:clrScheme name="">
      <a:dk1>
        <a:srgbClr val="CC33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AE2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5_Default Design">
  <a:themeElements>
    <a:clrScheme name="">
      <a:dk1>
        <a:srgbClr val="CC33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AE2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Textured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ppt/theme/themeOverride2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ppt/theme/themeOverride3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1826</TotalTime>
  <Words>2001</Words>
  <Application>Microsoft Office PowerPoint</Application>
  <PresentationFormat>On-screen Show (4:3)</PresentationFormat>
  <Paragraphs>530</Paragraphs>
  <Slides>38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17</vt:i4>
      </vt:variant>
      <vt:variant>
        <vt:lpstr>Slide Titles</vt:lpstr>
      </vt:variant>
      <vt:variant>
        <vt:i4>38</vt:i4>
      </vt:variant>
    </vt:vector>
  </HeadingPairs>
  <TitlesOfParts>
    <vt:vector size="55" baseType="lpstr">
      <vt:lpstr>4_Default Design</vt:lpstr>
      <vt:lpstr>2_Textured</vt:lpstr>
      <vt:lpstr>Textured</vt:lpstr>
      <vt:lpstr>3_Textured</vt:lpstr>
      <vt:lpstr>Default Design</vt:lpstr>
      <vt:lpstr>18_Default Design</vt:lpstr>
      <vt:lpstr>1_Default Design</vt:lpstr>
      <vt:lpstr>1_Office Theme</vt:lpstr>
      <vt:lpstr>5_Default Design</vt:lpstr>
      <vt:lpstr>3_Default Design</vt:lpstr>
      <vt:lpstr>10_Textured</vt:lpstr>
      <vt:lpstr>Office Theme</vt:lpstr>
      <vt:lpstr>6_Default Design</vt:lpstr>
      <vt:lpstr>2_Default Design</vt:lpstr>
      <vt:lpstr>4_Textured</vt:lpstr>
      <vt:lpstr>5_Textured</vt:lpstr>
      <vt:lpstr>7_Default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TAFESA - Adelaide North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Steve</cp:lastModifiedBy>
  <cp:revision>55</cp:revision>
  <dcterms:created xsi:type="dcterms:W3CDTF">2013-06-11T01:33:58Z</dcterms:created>
  <dcterms:modified xsi:type="dcterms:W3CDTF">2016-07-30T02:32:13Z</dcterms:modified>
</cp:coreProperties>
</file>