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80"/>
  </p:notesMasterIdLst>
  <p:sldIdLst>
    <p:sldId id="256" r:id="rId2"/>
    <p:sldId id="318" r:id="rId3"/>
    <p:sldId id="257" r:id="rId4"/>
    <p:sldId id="259" r:id="rId5"/>
    <p:sldId id="262" r:id="rId6"/>
    <p:sldId id="321" r:id="rId7"/>
    <p:sldId id="264" r:id="rId8"/>
    <p:sldId id="265" r:id="rId9"/>
    <p:sldId id="266" r:id="rId10"/>
    <p:sldId id="322" r:id="rId11"/>
    <p:sldId id="323"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324" r:id="rId36"/>
    <p:sldId id="342" r:id="rId37"/>
    <p:sldId id="293" r:id="rId38"/>
    <p:sldId id="325" r:id="rId39"/>
    <p:sldId id="326" r:id="rId40"/>
    <p:sldId id="291" r:id="rId41"/>
    <p:sldId id="294" r:id="rId42"/>
    <p:sldId id="327" r:id="rId43"/>
    <p:sldId id="328" r:id="rId44"/>
    <p:sldId id="329" r:id="rId45"/>
    <p:sldId id="295" r:id="rId46"/>
    <p:sldId id="348" r:id="rId47"/>
    <p:sldId id="330" r:id="rId48"/>
    <p:sldId id="331" r:id="rId49"/>
    <p:sldId id="332" r:id="rId50"/>
    <p:sldId id="296" r:id="rId51"/>
    <p:sldId id="297" r:id="rId52"/>
    <p:sldId id="343" r:id="rId53"/>
    <p:sldId id="333" r:id="rId54"/>
    <p:sldId id="301" r:id="rId55"/>
    <p:sldId id="302" r:id="rId56"/>
    <p:sldId id="304" r:id="rId57"/>
    <p:sldId id="303" r:id="rId58"/>
    <p:sldId id="305" r:id="rId59"/>
    <p:sldId id="306" r:id="rId60"/>
    <p:sldId id="349" r:id="rId61"/>
    <p:sldId id="334" r:id="rId62"/>
    <p:sldId id="308" r:id="rId63"/>
    <p:sldId id="307" r:id="rId64"/>
    <p:sldId id="311" r:id="rId65"/>
    <p:sldId id="309" r:id="rId66"/>
    <p:sldId id="335" r:id="rId67"/>
    <p:sldId id="336" r:id="rId68"/>
    <p:sldId id="344" r:id="rId69"/>
    <p:sldId id="338" r:id="rId70"/>
    <p:sldId id="312" r:id="rId71"/>
    <p:sldId id="313" r:id="rId72"/>
    <p:sldId id="315" r:id="rId73"/>
    <p:sldId id="339" r:id="rId74"/>
    <p:sldId id="340" r:id="rId75"/>
    <p:sldId id="317" r:id="rId76"/>
    <p:sldId id="314" r:id="rId77"/>
    <p:sldId id="316" r:id="rId78"/>
    <p:sldId id="320"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00"/>
    <a:srgbClr val="FFCC99"/>
    <a:srgbClr val="003300"/>
    <a:srgbClr val="FFFFFF"/>
    <a:srgbClr val="FF5050"/>
    <a:srgbClr val="CCFFFF"/>
    <a:srgbClr val="FF9999"/>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43" autoAdjust="0"/>
    <p:restoredTop sz="94660"/>
  </p:normalViewPr>
  <p:slideViewPr>
    <p:cSldViewPr snapToGrid="0">
      <p:cViewPr varScale="1">
        <p:scale>
          <a:sx n="70" d="100"/>
          <a:sy n="70" d="100"/>
        </p:scale>
        <p:origin x="342"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613BC0-975B-43EC-A6ED-303393433739}" type="datetimeFigureOut">
              <a:rPr lang="en-US" smtClean="0"/>
              <a:t>5/19/2017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A984ED-9A08-47D0-981A-38876113D2F6}" type="slidenum">
              <a:rPr lang="en-US" smtClean="0"/>
              <a:t>‹#›</a:t>
            </a:fld>
            <a:endParaRPr lang="en-US"/>
          </a:p>
        </p:txBody>
      </p:sp>
    </p:spTree>
    <p:extLst>
      <p:ext uri="{BB962C8B-B14F-4D97-AF65-F5344CB8AC3E}">
        <p14:creationId xmlns:p14="http://schemas.microsoft.com/office/powerpoint/2010/main" val="2930195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AF32783-6498-4D63-BA85-886D36C756E5}" type="slidenum">
              <a:rPr lang="en-AU" smtClean="0"/>
              <a:pPr/>
              <a:t>7</a:t>
            </a:fld>
            <a:endParaRPr lang="en-AU"/>
          </a:p>
        </p:txBody>
      </p:sp>
    </p:spTree>
    <p:extLst>
      <p:ext uri="{BB962C8B-B14F-4D97-AF65-F5344CB8AC3E}">
        <p14:creationId xmlns:p14="http://schemas.microsoft.com/office/powerpoint/2010/main" val="375852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69F9452-C7A6-46E6-9D6A-BE51A74054E6}" type="slidenum">
              <a:rPr lang="en-AU" smtClean="0"/>
              <a:pPr/>
              <a:t>57</a:t>
            </a:fld>
            <a:endParaRPr lang="en-AU"/>
          </a:p>
        </p:txBody>
      </p:sp>
    </p:spTree>
    <p:extLst>
      <p:ext uri="{BB962C8B-B14F-4D97-AF65-F5344CB8AC3E}">
        <p14:creationId xmlns:p14="http://schemas.microsoft.com/office/powerpoint/2010/main" val="4276152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5/19/2017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a:t>
            </a:fld>
            <a:endParaRPr lang="en-US" dirty="0"/>
          </a:p>
        </p:txBody>
      </p:sp>
    </p:spTree>
    <p:extLst>
      <p:ext uri="{BB962C8B-B14F-4D97-AF65-F5344CB8AC3E}">
        <p14:creationId xmlns:p14="http://schemas.microsoft.com/office/powerpoint/2010/main" val="1891945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1A566D-41A6-43CA-9500-AAFF7631FB13}" type="datetimeFigureOut">
              <a:rPr lang="en-US" smtClean="0"/>
              <a:t>5/19/2017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55762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1A566D-41A6-43CA-9500-AAFF7631FB13}" type="datetimeFigureOut">
              <a:rPr lang="en-US" smtClean="0"/>
              <a:t>5/19/2017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4002441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1A566D-41A6-43CA-9500-AAFF7631FB13}" type="datetimeFigureOut">
              <a:rPr lang="en-US" smtClean="0"/>
              <a:t>5/19/2017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37521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1A566D-41A6-43CA-9500-AAFF7631FB13}" type="datetimeFigureOut">
              <a:rPr lang="en-US" smtClean="0"/>
              <a:t>5/19/2017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2138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1A566D-41A6-43CA-9500-AAFF7631FB13}" type="datetimeFigureOut">
              <a:rPr lang="en-US" smtClean="0"/>
              <a:t>5/19/2017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39469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1A566D-41A6-43CA-9500-AAFF7631FB13}" type="datetimeFigureOut">
              <a:rPr lang="en-US" smtClean="0"/>
              <a:t>5/19/2017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3449620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B1A566D-41A6-43CA-9500-AAFF7631FB13}" type="datetimeFigureOut">
              <a:rPr lang="en-US" smtClean="0"/>
              <a:t>5/19/2017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196897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B1A566D-41A6-43CA-9500-AAFF7631FB13}" type="datetimeFigureOut">
              <a:rPr lang="en-US" smtClean="0"/>
              <a:t>5/19/2017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3424672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1A566D-41A6-43CA-9500-AAFF7631FB13}" type="datetimeFigureOut">
              <a:rPr lang="en-US" smtClean="0"/>
              <a:t>5/19/2017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1226304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1A566D-41A6-43CA-9500-AAFF7631FB13}" type="datetimeFigureOut">
              <a:rPr lang="en-US" smtClean="0"/>
              <a:t>5/19/2017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754930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1A566D-41A6-43CA-9500-AAFF7631FB13}" type="datetimeFigureOut">
              <a:rPr lang="en-US" smtClean="0"/>
              <a:t>5/19/2017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ACEA6-96C0-422F-9961-FE48C24ED209}"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79403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1A566D-41A6-43CA-9500-AAFF7631FB13}" type="datetimeFigureOut">
              <a:rPr lang="en-US" smtClean="0"/>
              <a:t>5/19/2017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1812745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B1A566D-41A6-43CA-9500-AAFF7631FB13}" type="datetimeFigureOut">
              <a:rPr lang="en-US" smtClean="0"/>
              <a:t>5/19/2017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847948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B1A566D-41A6-43CA-9500-AAFF7631FB13}" type="datetimeFigureOut">
              <a:rPr lang="en-US" smtClean="0"/>
              <a:t>5/19/2017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1505688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1A566D-41A6-43CA-9500-AAFF7631FB13}" type="datetimeFigureOut">
              <a:rPr lang="en-US" smtClean="0"/>
              <a:t>5/19/2017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132367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1A566D-41A6-43CA-9500-AAFF7631FB13}" type="datetimeFigureOut">
              <a:rPr lang="en-US" smtClean="0"/>
              <a:t>5/19/2017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9ACEA6-96C0-422F-9961-FE48C24ED209}" type="slidenum">
              <a:rPr lang="en-US" smtClean="0"/>
              <a:t>‹#›</a:t>
            </a:fld>
            <a:endParaRPr lang="en-US"/>
          </a:p>
        </p:txBody>
      </p:sp>
    </p:spTree>
    <p:extLst>
      <p:ext uri="{BB962C8B-B14F-4D97-AF65-F5344CB8AC3E}">
        <p14:creationId xmlns:p14="http://schemas.microsoft.com/office/powerpoint/2010/main" val="50282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B1A566D-41A6-43CA-9500-AAFF7631FB13}" type="datetimeFigureOut">
              <a:rPr lang="en-US" smtClean="0"/>
              <a:t>5/19/2017</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EF9ACEA6-96C0-422F-9961-FE48C24ED209}" type="slidenum">
              <a:rPr lang="en-US" smtClean="0"/>
              <a:t>‹#›</a:t>
            </a:fld>
            <a:endParaRPr lang="en-US"/>
          </a:p>
        </p:txBody>
      </p:sp>
    </p:spTree>
    <p:extLst>
      <p:ext uri="{BB962C8B-B14F-4D97-AF65-F5344CB8AC3E}">
        <p14:creationId xmlns:p14="http://schemas.microsoft.com/office/powerpoint/2010/main" val="3516591807"/>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google.com/url?sa=i&amp;rct=j&amp;q=&amp;esrc=s&amp;source=images&amp;cd=&amp;cad=rja&amp;uact=8&amp;ved=0ahUKEwji9bGHl4fTAhXGTCYKHeFvAO8QjRwIBw&amp;url=http://www.clipartkid.com/circle-arrows-cliparts/&amp;psig=AFQjCNEq8jx4ZnklCy4zvLmGiNEnIWqtMQ&amp;ust=1491270855444703"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google.com/url?sa=i&amp;rct=j&amp;q=&amp;esrc=s&amp;source=images&amp;cd=&amp;cad=rja&amp;uact=8&amp;ved=0ahUKEwji9bGHl4fTAhXGTCYKHeFvAO8QjRwIBw&amp;url=http://www.clipartkid.com/circle-arrows-cliparts/&amp;psig=AFQjCNEq8jx4ZnklCy4zvLmGiNEnIWqtMQ&amp;ust=1491270855444703"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Deuteronomy</a:t>
            </a:r>
          </a:p>
        </p:txBody>
      </p:sp>
      <p:sp>
        <p:nvSpPr>
          <p:cNvPr id="3" name="Subtitle 2"/>
          <p:cNvSpPr>
            <a:spLocks noGrp="1"/>
          </p:cNvSpPr>
          <p:nvPr>
            <p:ph type="subTitle" idx="1"/>
          </p:nvPr>
        </p:nvSpPr>
        <p:spPr/>
        <p:txBody>
          <a:bodyPr>
            <a:normAutofit/>
          </a:bodyPr>
          <a:lstStyle/>
          <a:p>
            <a:r>
              <a:rPr lang="en-US" sz="2800" dirty="0"/>
              <a:t>Walking in the Way of Life</a:t>
            </a:r>
          </a:p>
        </p:txBody>
      </p:sp>
    </p:spTree>
    <p:extLst>
      <p:ext uri="{BB962C8B-B14F-4D97-AF65-F5344CB8AC3E}">
        <p14:creationId xmlns:p14="http://schemas.microsoft.com/office/powerpoint/2010/main" val="2550496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pic>
        <p:nvPicPr>
          <p:cNvPr id="11" name="Picture 10"/>
          <p:cNvPicPr>
            <a:picLocks noChangeAspect="1"/>
          </p:cNvPicPr>
          <p:nvPr/>
        </p:nvPicPr>
        <p:blipFill rotWithShape="1">
          <a:blip r:embed="rId3"/>
          <a:srcRect t="16916" r="-1" b="-1"/>
          <a:stretch/>
        </p:blipFill>
        <p:spPr>
          <a:xfrm>
            <a:off x="-10649" y="4322618"/>
            <a:ext cx="4571649" cy="2535382"/>
          </a:xfrm>
          <a:prstGeom prst="rect">
            <a:avLst/>
          </a:prstGeom>
        </p:spPr>
      </p:pic>
      <p:pic>
        <p:nvPicPr>
          <p:cNvPr id="12" name="Picture 11"/>
          <p:cNvPicPr>
            <a:picLocks noChangeAspect="1"/>
          </p:cNvPicPr>
          <p:nvPr/>
        </p:nvPicPr>
        <p:blipFill rotWithShape="1">
          <a:blip r:embed="rId4"/>
          <a:srcRect l="32947" r="14340" b="2"/>
          <a:stretch/>
        </p:blipFill>
        <p:spPr>
          <a:xfrm>
            <a:off x="-10649" y="10"/>
            <a:ext cx="4571649" cy="4206230"/>
          </a:xfrm>
          <a:prstGeom prst="rect">
            <a:avLst/>
          </a:prstGeom>
        </p:spPr>
      </p:pic>
      <p:sp>
        <p:nvSpPr>
          <p:cNvPr id="2" name="Title 1"/>
          <p:cNvSpPr>
            <a:spLocks noGrp="1"/>
          </p:cNvSpPr>
          <p:nvPr>
            <p:ph type="title"/>
          </p:nvPr>
        </p:nvSpPr>
        <p:spPr>
          <a:xfrm>
            <a:off x="4679883" y="152399"/>
            <a:ext cx="7283518" cy="1104901"/>
          </a:xfrm>
        </p:spPr>
        <p:txBody>
          <a:bodyPr>
            <a:normAutofit/>
          </a:bodyPr>
          <a:lstStyle/>
          <a:p>
            <a:pPr>
              <a:lnSpc>
                <a:spcPct val="80000"/>
              </a:lnSpc>
            </a:pPr>
            <a:r>
              <a:rPr lang="en-US" sz="3700" b="1">
                <a:latin typeface="+mn-lt"/>
              </a:rPr>
              <a:t>OUTLINE – Where are we going?</a:t>
            </a:r>
          </a:p>
        </p:txBody>
      </p:sp>
      <p:sp>
        <p:nvSpPr>
          <p:cNvPr id="5" name="Content Placeholder 4"/>
          <p:cNvSpPr>
            <a:spLocks noGrp="1"/>
          </p:cNvSpPr>
          <p:nvPr>
            <p:ph idx="1"/>
          </p:nvPr>
        </p:nvSpPr>
        <p:spPr>
          <a:xfrm>
            <a:off x="4955660" y="1409698"/>
            <a:ext cx="5978072" cy="3866048"/>
          </a:xfrm>
        </p:spPr>
        <p:txBody>
          <a:bodyPr anchor="t">
            <a:normAutofit/>
          </a:bodyPr>
          <a:lstStyle/>
          <a:p>
            <a:r>
              <a:rPr lang="en-US" sz="2400" b="1" dirty="0"/>
              <a:t>Class 1: </a:t>
            </a:r>
            <a:r>
              <a:rPr lang="en-US" sz="2400" dirty="0"/>
              <a:t>Purpose of the Law</a:t>
            </a:r>
          </a:p>
          <a:p>
            <a:r>
              <a:rPr lang="en-US" sz="2400" b="1" dirty="0"/>
              <a:t>Class 2: </a:t>
            </a:r>
            <a:r>
              <a:rPr lang="en-US" sz="2400" dirty="0"/>
              <a:t>The 2</a:t>
            </a:r>
            <a:r>
              <a:rPr lang="en-US" sz="2400" baseline="30000" dirty="0"/>
              <a:t>nd</a:t>
            </a:r>
            <a:r>
              <a:rPr lang="en-US" sz="2400" dirty="0"/>
              <a:t> Law – Deuteronomy</a:t>
            </a:r>
          </a:p>
          <a:p>
            <a:r>
              <a:rPr lang="en-US" sz="2400" b="1" dirty="0"/>
              <a:t>Class 3: </a:t>
            </a:r>
            <a:r>
              <a:rPr lang="en-US" sz="2400" dirty="0"/>
              <a:t>Teaching Our Children</a:t>
            </a:r>
          </a:p>
          <a:p>
            <a:r>
              <a:rPr lang="en-US" sz="2400" b="1" dirty="0"/>
              <a:t>Exhort: </a:t>
            </a:r>
            <a:r>
              <a:rPr lang="en-US" sz="2400" dirty="0"/>
              <a:t>Thoughts of the Heart</a:t>
            </a:r>
          </a:p>
          <a:p>
            <a:r>
              <a:rPr lang="en-US" sz="2400" b="1" dirty="0"/>
              <a:t>Class 5: </a:t>
            </a:r>
            <a:r>
              <a:rPr lang="en-US" sz="2400" dirty="0"/>
              <a:t>Our Attitude in Worship</a:t>
            </a:r>
          </a:p>
          <a:p>
            <a:r>
              <a:rPr lang="en-US" sz="2400" b="1" dirty="0"/>
              <a:t>Class 6: </a:t>
            </a:r>
            <a:r>
              <a:rPr lang="en-US" sz="2400" dirty="0"/>
              <a:t>Our Conviction on the Edge of the Promised Land</a:t>
            </a:r>
          </a:p>
        </p:txBody>
      </p:sp>
      <p:sp>
        <p:nvSpPr>
          <p:cNvPr id="3" name="TextBox 2"/>
          <p:cNvSpPr txBox="1"/>
          <p:nvPr/>
        </p:nvSpPr>
        <p:spPr>
          <a:xfrm>
            <a:off x="1790909" y="3925875"/>
            <a:ext cx="2888974" cy="338554"/>
          </a:xfrm>
          <a:prstGeom prst="rect">
            <a:avLst/>
          </a:prstGeom>
          <a:noFill/>
        </p:spPr>
        <p:txBody>
          <a:bodyPr wrap="square" rtlCol="0">
            <a:spAutoFit/>
          </a:bodyPr>
          <a:lstStyle/>
          <a:p>
            <a:r>
              <a:rPr lang="en-US" sz="1600" i="1" dirty="0"/>
              <a:t>Wilderness of Zin (Google Earth)</a:t>
            </a:r>
          </a:p>
        </p:txBody>
      </p:sp>
      <p:sp>
        <p:nvSpPr>
          <p:cNvPr id="8" name="TextBox 7"/>
          <p:cNvSpPr txBox="1"/>
          <p:nvPr/>
        </p:nvSpPr>
        <p:spPr>
          <a:xfrm>
            <a:off x="3832542" y="6537879"/>
            <a:ext cx="1051489" cy="338554"/>
          </a:xfrm>
          <a:prstGeom prst="rect">
            <a:avLst/>
          </a:prstGeom>
          <a:noFill/>
        </p:spPr>
        <p:txBody>
          <a:bodyPr wrap="square" rtlCol="0">
            <a:spAutoFit/>
          </a:bodyPr>
          <a:lstStyle/>
          <a:p>
            <a:r>
              <a:rPr lang="en-US" sz="1600" i="1" dirty="0"/>
              <a:t>Negeb</a:t>
            </a:r>
          </a:p>
        </p:txBody>
      </p:sp>
    </p:spTree>
    <p:extLst>
      <p:ext uri="{BB962C8B-B14F-4D97-AF65-F5344CB8AC3E}">
        <p14:creationId xmlns:p14="http://schemas.microsoft.com/office/powerpoint/2010/main" val="3838419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509760" cy="635431"/>
          </a:xfrm>
        </p:spPr>
        <p:txBody>
          <a:bodyPr>
            <a:normAutofit fontScale="90000"/>
          </a:bodyPr>
          <a:lstStyle/>
          <a:p>
            <a:r>
              <a:rPr lang="en-US" b="1" dirty="0">
                <a:solidFill>
                  <a:schemeClr val="tx1"/>
                </a:solidFill>
                <a:latin typeface="+mn-lt"/>
              </a:rPr>
              <a:t>THE POSITIVE BENEFITS OF THE LAW</a:t>
            </a:r>
          </a:p>
        </p:txBody>
      </p:sp>
      <p:sp>
        <p:nvSpPr>
          <p:cNvPr id="3" name="Content Placeholder 2"/>
          <p:cNvSpPr>
            <a:spLocks noGrp="1"/>
          </p:cNvSpPr>
          <p:nvPr>
            <p:ph idx="1"/>
          </p:nvPr>
        </p:nvSpPr>
        <p:spPr>
          <a:xfrm>
            <a:off x="333730" y="972053"/>
            <a:ext cx="10825050" cy="4127627"/>
          </a:xfrm>
        </p:spPr>
        <p:txBody>
          <a:bodyPr>
            <a:normAutofit/>
          </a:bodyPr>
          <a:lstStyle/>
          <a:p>
            <a:pPr marL="36900" indent="0">
              <a:buNone/>
            </a:pPr>
            <a:r>
              <a:rPr lang="en-AU" sz="3200" dirty="0">
                <a:solidFill>
                  <a:schemeClr val="tx1"/>
                </a:solidFill>
              </a:rPr>
              <a:t>And the LORD commanded us to do all these statutes, to fear the LORD our God, </a:t>
            </a:r>
            <a:r>
              <a:rPr lang="en-AU" sz="3200" b="1" dirty="0">
                <a:solidFill>
                  <a:srgbClr val="FFFF00"/>
                </a:solidFill>
              </a:rPr>
              <a:t>for our good always</a:t>
            </a:r>
            <a:r>
              <a:rPr lang="en-AU" sz="3200" dirty="0">
                <a:solidFill>
                  <a:schemeClr val="tx1"/>
                </a:solidFill>
              </a:rPr>
              <a:t>, that he might preserve us alive, as it is at this day.</a:t>
            </a:r>
          </a:p>
          <a:p>
            <a:pPr marL="36900" indent="0">
              <a:buNone/>
            </a:pPr>
            <a:r>
              <a:rPr lang="en-AU" sz="3200" dirty="0">
                <a:solidFill>
                  <a:schemeClr val="tx1"/>
                </a:solidFill>
              </a:rPr>
              <a:t>And it shall be our righteousness, if we observe to do all these commandments before the LORD our God, as he hath commanded us. (</a:t>
            </a:r>
            <a:r>
              <a:rPr lang="en-AU" sz="3200" dirty="0" err="1">
                <a:solidFill>
                  <a:schemeClr val="tx1"/>
                </a:solidFill>
              </a:rPr>
              <a:t>Deut</a:t>
            </a:r>
            <a:r>
              <a:rPr lang="en-AU" sz="3200" dirty="0">
                <a:solidFill>
                  <a:schemeClr val="tx1"/>
                </a:solidFill>
              </a:rPr>
              <a:t> 6:24-25) </a:t>
            </a:r>
          </a:p>
          <a:p>
            <a:endParaRPr lang="en-US" sz="3200" dirty="0">
              <a:solidFill>
                <a:schemeClr val="tx1"/>
              </a:solidFill>
            </a:endParaRPr>
          </a:p>
        </p:txBody>
      </p:sp>
    </p:spTree>
    <p:extLst>
      <p:ext uri="{BB962C8B-B14F-4D97-AF65-F5344CB8AC3E}">
        <p14:creationId xmlns:p14="http://schemas.microsoft.com/office/powerpoint/2010/main" val="1408734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1671" y="893694"/>
            <a:ext cx="10614211" cy="5560894"/>
          </a:xfrm>
        </p:spPr>
        <p:txBody>
          <a:bodyPr>
            <a:noAutofit/>
          </a:bodyPr>
          <a:lstStyle/>
          <a:p>
            <a:r>
              <a:rPr lang="en-US" sz="2800" dirty="0">
                <a:solidFill>
                  <a:schemeClr val="tx1"/>
                </a:solidFill>
              </a:rPr>
              <a:t>No law of God ever had a negative outcome for mankind (with one special exception)</a:t>
            </a:r>
          </a:p>
          <a:p>
            <a:r>
              <a:rPr lang="en-US" sz="2800" dirty="0">
                <a:solidFill>
                  <a:schemeClr val="tx1"/>
                </a:solidFill>
              </a:rPr>
              <a:t>God incorporated into his worship rituals things we now know are very beneficial to health</a:t>
            </a:r>
          </a:p>
          <a:p>
            <a:r>
              <a:rPr lang="en-US" sz="2800" dirty="0">
                <a:solidFill>
                  <a:schemeClr val="tx1"/>
                </a:solidFill>
              </a:rPr>
              <a:t>Food restrictions protected against parasitical diseases </a:t>
            </a:r>
          </a:p>
          <a:p>
            <a:r>
              <a:rPr lang="en-US" sz="2800" dirty="0">
                <a:solidFill>
                  <a:schemeClr val="tx1"/>
                </a:solidFill>
              </a:rPr>
              <a:t>Isolation of disease, frequent washing of body and clothing, avoidance of allergenic and dangerous  foods, proper sanitation…etc</a:t>
            </a:r>
          </a:p>
          <a:p>
            <a:pPr marL="36900" indent="0">
              <a:buNone/>
            </a:pPr>
            <a:r>
              <a:rPr lang="en-US" sz="2800" dirty="0">
                <a:solidFill>
                  <a:srgbClr val="FFFF00"/>
                </a:solidFill>
              </a:rPr>
              <a:t>God said :- keep my laws “</a:t>
            </a:r>
            <a:r>
              <a:rPr lang="en-US" sz="2800" i="1" dirty="0">
                <a:solidFill>
                  <a:srgbClr val="FFFF00"/>
                </a:solidFill>
              </a:rPr>
              <a:t>and</a:t>
            </a:r>
            <a:r>
              <a:rPr lang="en-US" sz="2800" dirty="0">
                <a:solidFill>
                  <a:srgbClr val="FFFF00"/>
                </a:solidFill>
              </a:rPr>
              <a:t> </a:t>
            </a:r>
            <a:r>
              <a:rPr lang="en-US" sz="2800" i="1" dirty="0">
                <a:solidFill>
                  <a:srgbClr val="FFFF00"/>
                </a:solidFill>
              </a:rPr>
              <a:t>I will bring none of the diseases of Egypt on you</a:t>
            </a:r>
            <a:r>
              <a:rPr lang="en-US" sz="2800" dirty="0">
                <a:solidFill>
                  <a:srgbClr val="FFFF00"/>
                </a:solidFill>
              </a:rPr>
              <a:t>” (</a:t>
            </a:r>
            <a:r>
              <a:rPr lang="en-US" sz="2800" dirty="0" err="1">
                <a:solidFill>
                  <a:srgbClr val="FFFF00"/>
                </a:solidFill>
              </a:rPr>
              <a:t>Exod</a:t>
            </a:r>
            <a:r>
              <a:rPr lang="en-US" sz="2800" dirty="0">
                <a:solidFill>
                  <a:srgbClr val="FFFF00"/>
                </a:solidFill>
              </a:rPr>
              <a:t> 15v26)</a:t>
            </a:r>
          </a:p>
          <a:p>
            <a:endParaRPr lang="en-AU" sz="2800" dirty="0"/>
          </a:p>
        </p:txBody>
      </p:sp>
      <p:sp>
        <p:nvSpPr>
          <p:cNvPr id="5" name="Title 1"/>
          <p:cNvSpPr txBox="1">
            <a:spLocks/>
          </p:cNvSpPr>
          <p:nvPr/>
        </p:nvSpPr>
        <p:spPr>
          <a:xfrm>
            <a:off x="0" y="0"/>
            <a:ext cx="9509760" cy="635431"/>
          </a:xfrm>
          <a:prstGeom prst="rect">
            <a:avLst/>
          </a:prstGeom>
          <a:effectLst>
            <a:outerShdw blurRad="25400" dir="17880000">
              <a:srgbClr val="000000">
                <a:alpha val="46000"/>
              </a:srgbClr>
            </a:outerShdw>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chemeClr val="tx1"/>
                </a:solidFill>
                <a:latin typeface="+mn-lt"/>
              </a:rPr>
              <a:t>THE POSITIVE BENEFITS OF THE LAW</a:t>
            </a:r>
          </a:p>
        </p:txBody>
      </p:sp>
    </p:spTree>
    <p:extLst>
      <p:ext uri="{BB962C8B-B14F-4D97-AF65-F5344CB8AC3E}">
        <p14:creationId xmlns:p14="http://schemas.microsoft.com/office/powerpoint/2010/main" val="1712104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753" y="1001269"/>
            <a:ext cx="10793506" cy="5381601"/>
          </a:xfrm>
        </p:spPr>
        <p:txBody>
          <a:bodyPr>
            <a:noAutofit/>
          </a:bodyPr>
          <a:lstStyle/>
          <a:p>
            <a:r>
              <a:rPr lang="en-US" sz="2800" dirty="0">
                <a:solidFill>
                  <a:schemeClr val="tx1"/>
                </a:solidFill>
              </a:rPr>
              <a:t>God gave this Law to Israel His chosen people </a:t>
            </a:r>
            <a:r>
              <a:rPr lang="en-US" sz="2400" dirty="0">
                <a:solidFill>
                  <a:schemeClr val="tx1"/>
                </a:solidFill>
              </a:rPr>
              <a:t>(Ex 19:5)</a:t>
            </a:r>
          </a:p>
          <a:p>
            <a:r>
              <a:rPr lang="en-US" sz="2800" dirty="0">
                <a:solidFill>
                  <a:schemeClr val="tx1"/>
                </a:solidFill>
              </a:rPr>
              <a:t>It was delivered by the angels to Moses </a:t>
            </a:r>
            <a:r>
              <a:rPr lang="en-US" sz="2400" dirty="0">
                <a:solidFill>
                  <a:schemeClr val="tx1"/>
                </a:solidFill>
              </a:rPr>
              <a:t>(Acts 7:53)</a:t>
            </a:r>
          </a:p>
          <a:p>
            <a:r>
              <a:rPr lang="en-US" sz="2800" u="sng" dirty="0">
                <a:solidFill>
                  <a:schemeClr val="tx1"/>
                </a:solidFill>
              </a:rPr>
              <a:t>It is God’s law </a:t>
            </a:r>
            <a:r>
              <a:rPr lang="en-US" sz="2800" dirty="0">
                <a:solidFill>
                  <a:schemeClr val="tx1"/>
                </a:solidFill>
              </a:rPr>
              <a:t>– Moses was just the mediator </a:t>
            </a:r>
            <a:r>
              <a:rPr lang="en-US" sz="2400" dirty="0">
                <a:solidFill>
                  <a:schemeClr val="tx1"/>
                </a:solidFill>
              </a:rPr>
              <a:t>(Gal 3:19)</a:t>
            </a:r>
            <a:endParaRPr lang="en-US" sz="2800" dirty="0">
              <a:solidFill>
                <a:schemeClr val="tx1"/>
              </a:solidFill>
            </a:endParaRPr>
          </a:p>
          <a:p>
            <a:r>
              <a:rPr lang="en-US" sz="2800" dirty="0">
                <a:solidFill>
                  <a:schemeClr val="tx1"/>
                </a:solidFill>
              </a:rPr>
              <a:t>It was </a:t>
            </a:r>
            <a:r>
              <a:rPr lang="en-US" sz="2800" u="sng" dirty="0">
                <a:solidFill>
                  <a:schemeClr val="tx1"/>
                </a:solidFill>
              </a:rPr>
              <a:t>not</a:t>
            </a:r>
            <a:r>
              <a:rPr lang="en-US" sz="2800" dirty="0">
                <a:solidFill>
                  <a:schemeClr val="tx1"/>
                </a:solidFill>
              </a:rPr>
              <a:t> a mistake or a failed experiment </a:t>
            </a:r>
            <a:r>
              <a:rPr lang="en-US" sz="2400" dirty="0">
                <a:solidFill>
                  <a:schemeClr val="tx1"/>
                </a:solidFill>
              </a:rPr>
              <a:t>(Rom 7:12,16)</a:t>
            </a:r>
            <a:endParaRPr lang="en-US" sz="2800" dirty="0">
              <a:solidFill>
                <a:schemeClr val="tx1"/>
              </a:solidFill>
            </a:endParaRPr>
          </a:p>
          <a:p>
            <a:r>
              <a:rPr lang="en-US" sz="2800" dirty="0">
                <a:solidFill>
                  <a:schemeClr val="tx1"/>
                </a:solidFill>
              </a:rPr>
              <a:t>Never intended to be a formula for man to earn salvation by works</a:t>
            </a:r>
            <a:r>
              <a:rPr lang="en-US" sz="2400" dirty="0">
                <a:solidFill>
                  <a:schemeClr val="tx1"/>
                </a:solidFill>
              </a:rPr>
              <a:t> (Gal 3:10-11)</a:t>
            </a:r>
            <a:endParaRPr lang="en-US" sz="2800" dirty="0">
              <a:solidFill>
                <a:schemeClr val="tx1"/>
              </a:solidFill>
            </a:endParaRPr>
          </a:p>
          <a:p>
            <a:r>
              <a:rPr lang="en-US" sz="2800" dirty="0">
                <a:solidFill>
                  <a:schemeClr val="tx1"/>
                </a:solidFill>
              </a:rPr>
              <a:t>First given to educate and regulate a nation of recently freed slaves </a:t>
            </a:r>
            <a:r>
              <a:rPr lang="en-US" sz="2400" dirty="0">
                <a:solidFill>
                  <a:schemeClr val="tx1"/>
                </a:solidFill>
              </a:rPr>
              <a:t>(1 Tim 1:8-10)</a:t>
            </a:r>
            <a:r>
              <a:rPr lang="en-US" sz="2800" dirty="0">
                <a:solidFill>
                  <a:schemeClr val="tx1"/>
                </a:solidFill>
              </a:rPr>
              <a:t> </a:t>
            </a:r>
          </a:p>
          <a:p>
            <a:r>
              <a:rPr lang="en-US" sz="2800" dirty="0">
                <a:solidFill>
                  <a:schemeClr val="tx1"/>
                </a:solidFill>
              </a:rPr>
              <a:t>It could inspire the spiritual thinkers </a:t>
            </a:r>
            <a:r>
              <a:rPr lang="en-US" sz="2400" dirty="0">
                <a:solidFill>
                  <a:schemeClr val="tx1"/>
                </a:solidFill>
              </a:rPr>
              <a:t>(</a:t>
            </a:r>
            <a:r>
              <a:rPr lang="en-US" sz="2400" dirty="0" err="1">
                <a:solidFill>
                  <a:schemeClr val="tx1"/>
                </a:solidFill>
              </a:rPr>
              <a:t>Heb</a:t>
            </a:r>
            <a:r>
              <a:rPr lang="en-US" sz="2400" dirty="0">
                <a:solidFill>
                  <a:schemeClr val="tx1"/>
                </a:solidFill>
              </a:rPr>
              <a:t> 10)</a:t>
            </a:r>
            <a:endParaRPr lang="en-AU" sz="2800" dirty="0">
              <a:solidFill>
                <a:schemeClr val="tx1"/>
              </a:solidFill>
            </a:endParaRPr>
          </a:p>
        </p:txBody>
      </p:sp>
      <p:sp>
        <p:nvSpPr>
          <p:cNvPr id="4" name="Title 1"/>
          <p:cNvSpPr txBox="1">
            <a:spLocks/>
          </p:cNvSpPr>
          <p:nvPr/>
        </p:nvSpPr>
        <p:spPr>
          <a:xfrm>
            <a:off x="322728" y="0"/>
            <a:ext cx="9187031" cy="635431"/>
          </a:xfrm>
          <a:prstGeom prst="rect">
            <a:avLst/>
          </a:prstGeom>
          <a:effectLst>
            <a:outerShdw blurRad="25400" dir="17880000">
              <a:srgbClr val="000000">
                <a:alpha val="46000"/>
              </a:srgbClr>
            </a:outerShdw>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b="1" dirty="0">
                <a:solidFill>
                  <a:schemeClr val="tx1"/>
                </a:solidFill>
                <a:latin typeface="+mn-lt"/>
              </a:rPr>
              <a:t>CORRECTLY VIEWING THE LAW</a:t>
            </a:r>
          </a:p>
        </p:txBody>
      </p:sp>
    </p:spTree>
    <p:extLst>
      <p:ext uri="{BB962C8B-B14F-4D97-AF65-F5344CB8AC3E}">
        <p14:creationId xmlns:p14="http://schemas.microsoft.com/office/powerpoint/2010/main" val="391167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txBox="1">
            <a:spLocks/>
          </p:cNvSpPr>
          <p:nvPr/>
        </p:nvSpPr>
        <p:spPr>
          <a:xfrm>
            <a:off x="322728" y="0"/>
            <a:ext cx="9187031" cy="635431"/>
          </a:xfrm>
          <a:prstGeom prst="rect">
            <a:avLst/>
          </a:prstGeom>
          <a:effectLst>
            <a:outerShdw blurRad="25400" dir="17880000">
              <a:srgbClr val="000000">
                <a:alpha val="46000"/>
              </a:srgbClr>
            </a:outerShdw>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b="1" dirty="0">
                <a:solidFill>
                  <a:schemeClr val="tx1"/>
                </a:solidFill>
                <a:latin typeface="+mn-lt"/>
              </a:rPr>
              <a:t>The Law of Moses</a:t>
            </a:r>
          </a:p>
        </p:txBody>
      </p:sp>
      <p:sp>
        <p:nvSpPr>
          <p:cNvPr id="5" name="Content Placeholder 2"/>
          <p:cNvSpPr txBox="1">
            <a:spLocks/>
          </p:cNvSpPr>
          <p:nvPr/>
        </p:nvSpPr>
        <p:spPr>
          <a:xfrm>
            <a:off x="653880" y="1282436"/>
            <a:ext cx="10793506" cy="3428110"/>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r>
              <a:rPr lang="en-US" sz="2800" dirty="0">
                <a:solidFill>
                  <a:schemeClr val="tx1"/>
                </a:solidFill>
              </a:rPr>
              <a:t>Basis of the Covenant God made with Israel (</a:t>
            </a:r>
            <a:r>
              <a:rPr lang="en-US" sz="2800" dirty="0" err="1">
                <a:solidFill>
                  <a:schemeClr val="tx1"/>
                </a:solidFill>
              </a:rPr>
              <a:t>Deut</a:t>
            </a:r>
            <a:r>
              <a:rPr lang="en-US" sz="2800" dirty="0">
                <a:solidFill>
                  <a:schemeClr val="tx1"/>
                </a:solidFill>
              </a:rPr>
              <a:t> 29:1)</a:t>
            </a:r>
          </a:p>
          <a:p>
            <a:r>
              <a:rPr lang="en-US" sz="2800" dirty="0">
                <a:solidFill>
                  <a:schemeClr val="tx1"/>
                </a:solidFill>
              </a:rPr>
              <a:t>Established God’s morality and civil code for national life</a:t>
            </a:r>
          </a:p>
          <a:p>
            <a:r>
              <a:rPr lang="en-US" sz="2800" dirty="0">
                <a:solidFill>
                  <a:schemeClr val="tx1"/>
                </a:solidFill>
              </a:rPr>
              <a:t>Contained a full code of worship</a:t>
            </a:r>
          </a:p>
          <a:p>
            <a:r>
              <a:rPr lang="en-US" sz="2800" dirty="0">
                <a:solidFill>
                  <a:schemeClr val="tx1"/>
                </a:solidFill>
              </a:rPr>
              <a:t>Had many teaching mechanisms and prophetical messages</a:t>
            </a:r>
            <a:endParaRPr lang="en-AU" sz="2800" dirty="0">
              <a:solidFill>
                <a:schemeClr val="tx1"/>
              </a:solidFill>
            </a:endParaRPr>
          </a:p>
        </p:txBody>
      </p:sp>
    </p:spTree>
    <p:extLst>
      <p:ext uri="{BB962C8B-B14F-4D97-AF65-F5344CB8AC3E}">
        <p14:creationId xmlns:p14="http://schemas.microsoft.com/office/powerpoint/2010/main" val="1224995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6622" y="1195555"/>
            <a:ext cx="10764328" cy="4119395"/>
          </a:xfrm>
        </p:spPr>
        <p:txBody>
          <a:bodyPr>
            <a:normAutofit fontScale="92500" lnSpcReduction="20000"/>
          </a:bodyPr>
          <a:lstStyle/>
          <a:p>
            <a:pPr marL="36900" indent="0">
              <a:lnSpc>
                <a:spcPct val="160000"/>
              </a:lnSpc>
              <a:buNone/>
            </a:pPr>
            <a:r>
              <a:rPr lang="en-AU" sz="2800" dirty="0">
                <a:solidFill>
                  <a:schemeClr val="tx1"/>
                </a:solidFill>
              </a:rPr>
              <a:t>Knowing this, that </a:t>
            </a:r>
            <a:r>
              <a:rPr lang="en-AU" sz="2800" b="1" dirty="0">
                <a:solidFill>
                  <a:schemeClr val="accent1">
                    <a:lumMod val="40000"/>
                    <a:lumOff val="60000"/>
                  </a:schemeClr>
                </a:solidFill>
              </a:rPr>
              <a:t>the law is not made for a righteous man, but for the lawless and disobedient</a:t>
            </a:r>
            <a:r>
              <a:rPr lang="en-AU" sz="2800" dirty="0">
                <a:solidFill>
                  <a:schemeClr val="tx1"/>
                </a:solidFill>
              </a:rPr>
              <a:t>, for the ungodly and for sinners, for unholy and profane, for murderers of fathers and murderers of mothers, for manslayers, for whoremongers, for them that defile themselves with mankind, for </a:t>
            </a:r>
            <a:r>
              <a:rPr lang="en-AU" sz="2800" dirty="0" err="1">
                <a:solidFill>
                  <a:schemeClr val="tx1"/>
                </a:solidFill>
              </a:rPr>
              <a:t>menstealers</a:t>
            </a:r>
            <a:r>
              <a:rPr lang="en-AU" sz="2800" dirty="0">
                <a:solidFill>
                  <a:schemeClr val="tx1"/>
                </a:solidFill>
              </a:rPr>
              <a:t>, for liars, for perjured persons, and if there be any other thing that is contrary to sound doctrine; 																									(1Tim 1:9-10) </a:t>
            </a:r>
          </a:p>
        </p:txBody>
      </p:sp>
      <p:sp>
        <p:nvSpPr>
          <p:cNvPr id="6" name="Title 1"/>
          <p:cNvSpPr txBox="1">
            <a:spLocks/>
          </p:cNvSpPr>
          <p:nvPr/>
        </p:nvSpPr>
        <p:spPr>
          <a:xfrm>
            <a:off x="230365" y="175490"/>
            <a:ext cx="9187031" cy="635431"/>
          </a:xfrm>
          <a:prstGeom prst="rect">
            <a:avLst/>
          </a:prstGeom>
          <a:effectLst>
            <a:outerShdw blurRad="25400" dir="17880000">
              <a:srgbClr val="000000">
                <a:alpha val="46000"/>
              </a:srgbClr>
            </a:outerShdw>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b="1" dirty="0">
                <a:solidFill>
                  <a:schemeClr val="tx1"/>
                </a:solidFill>
                <a:latin typeface="+mn-lt"/>
              </a:rPr>
              <a:t>The Law to Regulate a Nation</a:t>
            </a:r>
          </a:p>
        </p:txBody>
      </p:sp>
      <p:sp>
        <p:nvSpPr>
          <p:cNvPr id="7" name="TextBox 6"/>
          <p:cNvSpPr txBox="1"/>
          <p:nvPr/>
        </p:nvSpPr>
        <p:spPr>
          <a:xfrm>
            <a:off x="646622" y="5467928"/>
            <a:ext cx="11164378" cy="830997"/>
          </a:xfrm>
          <a:prstGeom prst="rect">
            <a:avLst/>
          </a:prstGeom>
          <a:solidFill>
            <a:srgbClr val="FFFF00"/>
          </a:solidFill>
        </p:spPr>
        <p:txBody>
          <a:bodyPr wrap="square" rtlCol="0">
            <a:spAutoFit/>
          </a:bodyPr>
          <a:lstStyle/>
          <a:p>
            <a:r>
              <a:rPr lang="en-US" sz="2400" b="1" dirty="0">
                <a:solidFill>
                  <a:schemeClr val="bg1"/>
                </a:solidFill>
              </a:rPr>
              <a:t>Those who are righteous do not need a law – they already do the right thing.</a:t>
            </a:r>
          </a:p>
          <a:p>
            <a:r>
              <a:rPr lang="en-US" sz="2400" b="1" dirty="0">
                <a:solidFill>
                  <a:schemeClr val="bg1"/>
                </a:solidFill>
              </a:rPr>
              <a:t>Laws define boundaries for those who would otherwise be inclined to break them.</a:t>
            </a:r>
          </a:p>
        </p:txBody>
      </p:sp>
    </p:spTree>
    <p:extLst>
      <p:ext uri="{BB962C8B-B14F-4D97-AF65-F5344CB8AC3E}">
        <p14:creationId xmlns:p14="http://schemas.microsoft.com/office/powerpoint/2010/main" val="360547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3341" y="803466"/>
            <a:ext cx="9825317" cy="6054534"/>
          </a:xfrm>
        </p:spPr>
        <p:txBody>
          <a:bodyPr>
            <a:noAutofit/>
          </a:bodyPr>
          <a:lstStyle/>
          <a:p>
            <a:pPr>
              <a:spcAft>
                <a:spcPts val="0"/>
              </a:spcAft>
            </a:pPr>
            <a:r>
              <a:rPr lang="en-US" sz="2800" dirty="0">
                <a:solidFill>
                  <a:schemeClr val="tx1"/>
                </a:solidFill>
              </a:rPr>
              <a:t>History, observations, and reflections upon it</a:t>
            </a:r>
          </a:p>
          <a:p>
            <a:pPr>
              <a:spcAft>
                <a:spcPts val="0"/>
              </a:spcAft>
            </a:pPr>
            <a:r>
              <a:rPr lang="en-US" sz="2800" dirty="0">
                <a:solidFill>
                  <a:schemeClr val="tx1"/>
                </a:solidFill>
              </a:rPr>
              <a:t>Details of tabernacle and its service</a:t>
            </a:r>
          </a:p>
          <a:p>
            <a:pPr>
              <a:spcAft>
                <a:spcPts val="0"/>
              </a:spcAft>
            </a:pPr>
            <a:r>
              <a:rPr lang="en-US" sz="2800" dirty="0">
                <a:solidFill>
                  <a:schemeClr val="tx1"/>
                </a:solidFill>
              </a:rPr>
              <a:t>Worship, sacrifices, and vows </a:t>
            </a:r>
          </a:p>
          <a:p>
            <a:pPr>
              <a:spcAft>
                <a:spcPts val="0"/>
              </a:spcAft>
            </a:pPr>
            <a:r>
              <a:rPr lang="en-US" sz="2800" dirty="0">
                <a:solidFill>
                  <a:schemeClr val="tx1"/>
                </a:solidFill>
              </a:rPr>
              <a:t>Laws concerning morality </a:t>
            </a:r>
          </a:p>
          <a:p>
            <a:pPr>
              <a:spcAft>
                <a:spcPts val="0"/>
              </a:spcAft>
            </a:pPr>
            <a:r>
              <a:rPr lang="en-US" sz="2800" dirty="0">
                <a:solidFill>
                  <a:schemeClr val="tx1"/>
                </a:solidFill>
              </a:rPr>
              <a:t>Priesthood and the Levites </a:t>
            </a:r>
          </a:p>
          <a:p>
            <a:pPr>
              <a:spcAft>
                <a:spcPts val="0"/>
              </a:spcAft>
            </a:pPr>
            <a:r>
              <a:rPr lang="en-US" sz="2800" dirty="0">
                <a:solidFill>
                  <a:schemeClr val="tx1"/>
                </a:solidFill>
              </a:rPr>
              <a:t>Sabbath, feasts, and jubilee years </a:t>
            </a:r>
          </a:p>
          <a:p>
            <a:pPr>
              <a:spcAft>
                <a:spcPts val="0"/>
              </a:spcAft>
            </a:pPr>
            <a:r>
              <a:rPr lang="en-US" sz="2800" dirty="0">
                <a:solidFill>
                  <a:schemeClr val="tx1"/>
                </a:solidFill>
              </a:rPr>
              <a:t>Blessings and </a:t>
            </a:r>
            <a:r>
              <a:rPr lang="en-US" sz="2800" dirty="0" err="1">
                <a:solidFill>
                  <a:schemeClr val="tx1"/>
                </a:solidFill>
              </a:rPr>
              <a:t>cursings</a:t>
            </a:r>
            <a:r>
              <a:rPr lang="en-US" sz="2800" dirty="0">
                <a:solidFill>
                  <a:schemeClr val="tx1"/>
                </a:solidFill>
              </a:rPr>
              <a:t>, blessings on tribes </a:t>
            </a:r>
          </a:p>
          <a:p>
            <a:pPr>
              <a:spcAft>
                <a:spcPts val="0"/>
              </a:spcAft>
            </a:pPr>
            <a:r>
              <a:rPr lang="en-US" sz="2800" dirty="0">
                <a:solidFill>
                  <a:schemeClr val="tx1"/>
                </a:solidFill>
              </a:rPr>
              <a:t>Laws of uncleanness, unclean animals, lepers</a:t>
            </a:r>
          </a:p>
          <a:p>
            <a:pPr>
              <a:spcAft>
                <a:spcPts val="0"/>
              </a:spcAft>
            </a:pPr>
            <a:r>
              <a:rPr lang="en-US" sz="2800" dirty="0">
                <a:solidFill>
                  <a:schemeClr val="tx1"/>
                </a:solidFill>
              </a:rPr>
              <a:t>The civil code of law and justice  </a:t>
            </a:r>
          </a:p>
          <a:p>
            <a:pPr>
              <a:spcAft>
                <a:spcPts val="0"/>
              </a:spcAft>
            </a:pPr>
            <a:r>
              <a:rPr lang="en-US" sz="2800" dirty="0">
                <a:solidFill>
                  <a:schemeClr val="tx1"/>
                </a:solidFill>
              </a:rPr>
              <a:t>God’s covenant with Israel </a:t>
            </a:r>
          </a:p>
          <a:p>
            <a:pPr>
              <a:spcAft>
                <a:spcPts val="0"/>
              </a:spcAft>
            </a:pPr>
            <a:r>
              <a:rPr lang="en-US" sz="2800" dirty="0">
                <a:solidFill>
                  <a:schemeClr val="tx1"/>
                </a:solidFill>
              </a:rPr>
              <a:t>Moses prophetical songs and blessings </a:t>
            </a:r>
          </a:p>
          <a:p>
            <a:endParaRPr lang="en-AU" sz="2800" dirty="0">
              <a:solidFill>
                <a:schemeClr val="tx1"/>
              </a:solidFill>
            </a:endParaRPr>
          </a:p>
        </p:txBody>
      </p:sp>
      <p:sp>
        <p:nvSpPr>
          <p:cNvPr id="4" name="Title 1"/>
          <p:cNvSpPr txBox="1">
            <a:spLocks/>
          </p:cNvSpPr>
          <p:nvPr/>
        </p:nvSpPr>
        <p:spPr>
          <a:xfrm>
            <a:off x="0" y="0"/>
            <a:ext cx="8677835" cy="635431"/>
          </a:xfrm>
          <a:prstGeom prst="rect">
            <a:avLst/>
          </a:prstGeom>
          <a:effectLst>
            <a:outerShdw blurRad="25400" dir="17880000">
              <a:srgbClr val="000000">
                <a:alpha val="46000"/>
              </a:srgbClr>
            </a:outerShdw>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b="1" dirty="0">
                <a:solidFill>
                  <a:schemeClr val="tx1"/>
                </a:solidFill>
                <a:latin typeface="+mn-lt"/>
              </a:rPr>
              <a:t>The Law of Moses - Content</a:t>
            </a:r>
          </a:p>
        </p:txBody>
      </p:sp>
    </p:spTree>
    <p:extLst>
      <p:ext uri="{BB962C8B-B14F-4D97-AF65-F5344CB8AC3E}">
        <p14:creationId xmlns:p14="http://schemas.microsoft.com/office/powerpoint/2010/main" val="277157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8677835" cy="635431"/>
          </a:xfrm>
          <a:prstGeom prst="rect">
            <a:avLst/>
          </a:prstGeom>
          <a:effectLst>
            <a:outerShdw blurRad="25400" dir="17880000">
              <a:srgbClr val="000000">
                <a:alpha val="46000"/>
              </a:srgbClr>
            </a:outerShdw>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b="1" dirty="0">
                <a:solidFill>
                  <a:schemeClr val="tx1"/>
                </a:solidFill>
                <a:latin typeface="+mn-lt"/>
              </a:rPr>
              <a:t>The Law of Moses – Civil Code</a:t>
            </a:r>
          </a:p>
        </p:txBody>
      </p:sp>
      <p:sp>
        <p:nvSpPr>
          <p:cNvPr id="5" name="Content Placeholder 2"/>
          <p:cNvSpPr txBox="1">
            <a:spLocks/>
          </p:cNvSpPr>
          <p:nvPr/>
        </p:nvSpPr>
        <p:spPr>
          <a:xfrm>
            <a:off x="1183341" y="803466"/>
            <a:ext cx="9825317" cy="6054534"/>
          </a:xfrm>
          <a:prstGeom prst="rect">
            <a:avLst/>
          </a:prstGeom>
        </p:spPr>
        <p:txBody>
          <a:bodyPr>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a:spcAft>
                <a:spcPts val="0"/>
              </a:spcAft>
            </a:pPr>
            <a:r>
              <a:rPr lang="en-US" sz="2800" dirty="0">
                <a:solidFill>
                  <a:schemeClr val="tx1"/>
                </a:solidFill>
              </a:rPr>
              <a:t>Laws for health reasons </a:t>
            </a:r>
            <a:r>
              <a:rPr lang="en-US" sz="2400" dirty="0">
                <a:solidFill>
                  <a:schemeClr val="tx1"/>
                </a:solidFill>
              </a:rPr>
              <a:t>(Lev 22:8)</a:t>
            </a:r>
          </a:p>
          <a:p>
            <a:pPr>
              <a:spcAft>
                <a:spcPts val="0"/>
              </a:spcAft>
            </a:pPr>
            <a:r>
              <a:rPr lang="en-US" sz="2800" dirty="0">
                <a:solidFill>
                  <a:schemeClr val="tx1"/>
                </a:solidFill>
              </a:rPr>
              <a:t>Safety issues </a:t>
            </a:r>
            <a:r>
              <a:rPr lang="en-US" sz="2400" dirty="0">
                <a:solidFill>
                  <a:schemeClr val="tx1"/>
                </a:solidFill>
              </a:rPr>
              <a:t>(Ex 21:33-34)</a:t>
            </a:r>
          </a:p>
          <a:p>
            <a:pPr>
              <a:spcAft>
                <a:spcPts val="0"/>
              </a:spcAft>
            </a:pPr>
            <a:r>
              <a:rPr lang="en-US" sz="2800" dirty="0">
                <a:solidFill>
                  <a:schemeClr val="tx1"/>
                </a:solidFill>
              </a:rPr>
              <a:t>Honesty in commerce </a:t>
            </a:r>
            <a:r>
              <a:rPr lang="en-US" sz="2400" dirty="0">
                <a:solidFill>
                  <a:schemeClr val="tx1"/>
                </a:solidFill>
              </a:rPr>
              <a:t>(</a:t>
            </a:r>
            <a:r>
              <a:rPr lang="en-US" sz="2400" dirty="0" err="1">
                <a:solidFill>
                  <a:schemeClr val="tx1"/>
                </a:solidFill>
              </a:rPr>
              <a:t>Deut</a:t>
            </a:r>
            <a:r>
              <a:rPr lang="en-US" sz="2400" dirty="0">
                <a:solidFill>
                  <a:schemeClr val="tx1"/>
                </a:solidFill>
              </a:rPr>
              <a:t> 25:13)</a:t>
            </a:r>
          </a:p>
          <a:p>
            <a:pPr>
              <a:spcAft>
                <a:spcPts val="0"/>
              </a:spcAft>
            </a:pPr>
            <a:r>
              <a:rPr lang="en-US" sz="2800" dirty="0">
                <a:solidFill>
                  <a:schemeClr val="tx1"/>
                </a:solidFill>
              </a:rPr>
              <a:t>Wise agricultural practices </a:t>
            </a:r>
            <a:r>
              <a:rPr lang="en-US" sz="2400" dirty="0">
                <a:solidFill>
                  <a:schemeClr val="tx1"/>
                </a:solidFill>
              </a:rPr>
              <a:t>(Lev 25:1-7)</a:t>
            </a:r>
          </a:p>
          <a:p>
            <a:pPr>
              <a:spcAft>
                <a:spcPts val="0"/>
              </a:spcAft>
            </a:pPr>
            <a:r>
              <a:rPr lang="en-US" sz="2800" dirty="0">
                <a:solidFill>
                  <a:schemeClr val="tx1"/>
                </a:solidFill>
              </a:rPr>
              <a:t>Moral issues </a:t>
            </a:r>
            <a:r>
              <a:rPr lang="en-US" sz="2400" dirty="0">
                <a:solidFill>
                  <a:schemeClr val="tx1"/>
                </a:solidFill>
              </a:rPr>
              <a:t>(</a:t>
            </a:r>
            <a:r>
              <a:rPr lang="en-US" sz="2400" dirty="0" err="1">
                <a:solidFill>
                  <a:schemeClr val="tx1"/>
                </a:solidFill>
              </a:rPr>
              <a:t>Deut</a:t>
            </a:r>
            <a:r>
              <a:rPr lang="en-US" sz="2400" dirty="0">
                <a:solidFill>
                  <a:schemeClr val="tx1"/>
                </a:solidFill>
              </a:rPr>
              <a:t> 19:16-21)</a:t>
            </a:r>
          </a:p>
          <a:p>
            <a:pPr>
              <a:spcAft>
                <a:spcPts val="0"/>
              </a:spcAft>
            </a:pPr>
            <a:r>
              <a:rPr lang="en-US" sz="2800" dirty="0">
                <a:solidFill>
                  <a:schemeClr val="tx1"/>
                </a:solidFill>
              </a:rPr>
              <a:t>Care for the poor and disabled </a:t>
            </a:r>
            <a:r>
              <a:rPr lang="en-US" sz="2400" dirty="0">
                <a:solidFill>
                  <a:schemeClr val="tx1"/>
                </a:solidFill>
              </a:rPr>
              <a:t>(Lev 19:9-10, 14)</a:t>
            </a:r>
          </a:p>
          <a:p>
            <a:pPr>
              <a:spcAft>
                <a:spcPts val="0"/>
              </a:spcAft>
            </a:pPr>
            <a:r>
              <a:rPr lang="en-US" sz="2800" dirty="0">
                <a:solidFill>
                  <a:schemeClr val="tx1"/>
                </a:solidFill>
              </a:rPr>
              <a:t>Proper treatment of servants </a:t>
            </a:r>
            <a:r>
              <a:rPr lang="en-US" sz="2400" dirty="0">
                <a:solidFill>
                  <a:schemeClr val="tx1"/>
                </a:solidFill>
              </a:rPr>
              <a:t>(Ex 21:26-27; </a:t>
            </a:r>
            <a:r>
              <a:rPr lang="en-US" sz="2400" dirty="0" err="1">
                <a:solidFill>
                  <a:schemeClr val="tx1"/>
                </a:solidFill>
              </a:rPr>
              <a:t>Deut</a:t>
            </a:r>
            <a:r>
              <a:rPr lang="en-US" sz="2400" dirty="0">
                <a:solidFill>
                  <a:schemeClr val="tx1"/>
                </a:solidFill>
              </a:rPr>
              <a:t> 15:12-18)</a:t>
            </a:r>
          </a:p>
          <a:p>
            <a:pPr>
              <a:spcAft>
                <a:spcPts val="0"/>
              </a:spcAft>
            </a:pPr>
            <a:r>
              <a:rPr lang="en-US" sz="2800" dirty="0">
                <a:solidFill>
                  <a:schemeClr val="tx1"/>
                </a:solidFill>
              </a:rPr>
              <a:t>Laws for warfare and national security </a:t>
            </a:r>
            <a:r>
              <a:rPr lang="en-US" sz="2400" dirty="0">
                <a:solidFill>
                  <a:schemeClr val="tx1"/>
                </a:solidFill>
              </a:rPr>
              <a:t>(</a:t>
            </a:r>
            <a:r>
              <a:rPr lang="en-US" sz="2400" dirty="0" err="1">
                <a:solidFill>
                  <a:schemeClr val="tx1"/>
                </a:solidFill>
              </a:rPr>
              <a:t>Num</a:t>
            </a:r>
            <a:r>
              <a:rPr lang="en-US" sz="2400" dirty="0">
                <a:solidFill>
                  <a:schemeClr val="tx1"/>
                </a:solidFill>
              </a:rPr>
              <a:t> 26:2)</a:t>
            </a:r>
          </a:p>
          <a:p>
            <a:pPr>
              <a:spcAft>
                <a:spcPts val="0"/>
              </a:spcAft>
            </a:pPr>
            <a:r>
              <a:rPr lang="en-US" sz="2800" dirty="0">
                <a:solidFill>
                  <a:schemeClr val="tx1"/>
                </a:solidFill>
              </a:rPr>
              <a:t>Marriage and family issues </a:t>
            </a:r>
            <a:r>
              <a:rPr lang="en-US" sz="2400" dirty="0">
                <a:solidFill>
                  <a:schemeClr val="tx1"/>
                </a:solidFill>
              </a:rPr>
              <a:t>(</a:t>
            </a:r>
            <a:r>
              <a:rPr lang="en-US" sz="2400" dirty="0" err="1">
                <a:solidFill>
                  <a:schemeClr val="tx1"/>
                </a:solidFill>
              </a:rPr>
              <a:t>Deut</a:t>
            </a:r>
            <a:r>
              <a:rPr lang="en-US" sz="2400" dirty="0">
                <a:solidFill>
                  <a:schemeClr val="tx1"/>
                </a:solidFill>
              </a:rPr>
              <a:t> 24:1-5)</a:t>
            </a:r>
          </a:p>
          <a:p>
            <a:pPr>
              <a:spcAft>
                <a:spcPts val="0"/>
              </a:spcAft>
            </a:pPr>
            <a:r>
              <a:rPr lang="en-US" sz="2800" dirty="0">
                <a:solidFill>
                  <a:schemeClr val="tx1"/>
                </a:solidFill>
              </a:rPr>
              <a:t>Conservation issues </a:t>
            </a:r>
            <a:r>
              <a:rPr lang="en-US" sz="2400" dirty="0">
                <a:solidFill>
                  <a:schemeClr val="tx1"/>
                </a:solidFill>
              </a:rPr>
              <a:t>(</a:t>
            </a:r>
            <a:r>
              <a:rPr lang="en-US" sz="2400" dirty="0" err="1">
                <a:solidFill>
                  <a:schemeClr val="tx1"/>
                </a:solidFill>
              </a:rPr>
              <a:t>Deut</a:t>
            </a:r>
            <a:r>
              <a:rPr lang="en-US" sz="2400" dirty="0">
                <a:solidFill>
                  <a:schemeClr val="tx1"/>
                </a:solidFill>
              </a:rPr>
              <a:t> 20:19)</a:t>
            </a:r>
          </a:p>
          <a:p>
            <a:endParaRPr lang="en-AU" sz="2800" dirty="0">
              <a:solidFill>
                <a:schemeClr val="tx1"/>
              </a:solidFill>
            </a:endParaRPr>
          </a:p>
        </p:txBody>
      </p:sp>
    </p:spTree>
    <p:extLst>
      <p:ext uri="{BB962C8B-B14F-4D97-AF65-F5344CB8AC3E}">
        <p14:creationId xmlns:p14="http://schemas.microsoft.com/office/powerpoint/2010/main" val="4180405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8677835" cy="635431"/>
          </a:xfrm>
          <a:prstGeom prst="rect">
            <a:avLst/>
          </a:prstGeom>
          <a:effectLst>
            <a:outerShdw blurRad="25400" dir="17880000">
              <a:srgbClr val="000000">
                <a:alpha val="46000"/>
              </a:srgbClr>
            </a:outerShdw>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b="1" dirty="0">
                <a:solidFill>
                  <a:schemeClr val="tx1"/>
                </a:solidFill>
                <a:latin typeface="+mn-lt"/>
              </a:rPr>
              <a:t>The Law of Moses – Case Law</a:t>
            </a:r>
          </a:p>
        </p:txBody>
      </p:sp>
      <p:sp>
        <p:nvSpPr>
          <p:cNvPr id="5" name="Content Placeholder 2"/>
          <p:cNvSpPr txBox="1">
            <a:spLocks/>
          </p:cNvSpPr>
          <p:nvPr/>
        </p:nvSpPr>
        <p:spPr>
          <a:xfrm>
            <a:off x="354603" y="736869"/>
            <a:ext cx="6023328" cy="1644170"/>
          </a:xfrm>
          <a:prstGeom prst="rect">
            <a:avLst/>
          </a:prstGeom>
        </p:spPr>
        <p:txBody>
          <a:bodyPr>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spcAft>
                <a:spcPts val="0"/>
              </a:spcAft>
              <a:buNone/>
            </a:pPr>
            <a:r>
              <a:rPr lang="en-AU" sz="2800" dirty="0">
                <a:solidFill>
                  <a:schemeClr val="tx1"/>
                </a:solidFill>
              </a:rPr>
              <a:t>Case law and legal precedent</a:t>
            </a:r>
          </a:p>
          <a:p>
            <a:pPr lvl="1">
              <a:spcAft>
                <a:spcPts val="0"/>
              </a:spcAft>
            </a:pPr>
            <a:r>
              <a:rPr lang="en-AU" sz="2600" dirty="0">
                <a:solidFill>
                  <a:schemeClr val="tx1"/>
                </a:solidFill>
              </a:rPr>
              <a:t>Examples to be extended in practice</a:t>
            </a:r>
          </a:p>
          <a:p>
            <a:pPr lvl="1">
              <a:spcAft>
                <a:spcPts val="0"/>
              </a:spcAft>
            </a:pPr>
            <a:r>
              <a:rPr lang="en-AU" sz="2600" dirty="0">
                <a:solidFill>
                  <a:schemeClr val="tx1"/>
                </a:solidFill>
              </a:rPr>
              <a:t>Methods of deciding cases</a:t>
            </a:r>
          </a:p>
        </p:txBody>
      </p:sp>
      <p:sp>
        <p:nvSpPr>
          <p:cNvPr id="6" name="Rectangle 5"/>
          <p:cNvSpPr/>
          <p:nvPr/>
        </p:nvSpPr>
        <p:spPr>
          <a:xfrm>
            <a:off x="1086380" y="2440180"/>
            <a:ext cx="4723293" cy="3016210"/>
          </a:xfrm>
          <a:prstGeom prst="rect">
            <a:avLst/>
          </a:prstGeom>
          <a:solidFill>
            <a:schemeClr val="bg1"/>
          </a:solidFill>
        </p:spPr>
        <p:txBody>
          <a:bodyPr wrap="square">
            <a:spAutoFit/>
          </a:bodyPr>
          <a:lstStyle/>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Theft </a:t>
            </a:r>
            <a:r>
              <a:rPr lang="en-AU" sz="2000" dirty="0">
                <a:solidFill>
                  <a:srgbClr val="FFFFFF"/>
                </a:solidFill>
                <a:cs typeface="Arial" panose="020B0604020202020204" pitchFamily="34" charset="0"/>
              </a:rPr>
              <a:t>(Ex 22:1)</a:t>
            </a:r>
            <a:endParaRPr lang="en-AU" sz="2400" dirty="0">
              <a:solidFill>
                <a:srgbClr val="FFFFFF"/>
              </a:solidFill>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Blasphemy </a:t>
            </a:r>
            <a:r>
              <a:rPr lang="en-AU" sz="2000" dirty="0">
                <a:solidFill>
                  <a:srgbClr val="FFFFFF"/>
                </a:solidFill>
                <a:cs typeface="Arial" panose="020B0604020202020204" pitchFamily="34" charset="0"/>
              </a:rPr>
              <a:t>(Lev 24:11-16)</a:t>
            </a:r>
            <a:endParaRPr lang="en-AU" sz="2400" dirty="0">
              <a:solidFill>
                <a:srgbClr val="FFFFFF"/>
              </a:solidFill>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Defiance </a:t>
            </a:r>
            <a:r>
              <a:rPr lang="en-AU" sz="2000" dirty="0">
                <a:solidFill>
                  <a:srgbClr val="FFFFFF"/>
                </a:solidFill>
                <a:cs typeface="Arial" panose="020B0604020202020204" pitchFamily="34" charset="0"/>
              </a:rPr>
              <a:t>(</a:t>
            </a:r>
            <a:r>
              <a:rPr lang="en-AU" sz="2000" dirty="0" err="1">
                <a:solidFill>
                  <a:srgbClr val="FFFFFF"/>
                </a:solidFill>
                <a:cs typeface="Arial" panose="020B0604020202020204" pitchFamily="34" charset="0"/>
              </a:rPr>
              <a:t>Deut</a:t>
            </a:r>
            <a:r>
              <a:rPr lang="en-AU" sz="2000" dirty="0">
                <a:solidFill>
                  <a:srgbClr val="FFFFFF"/>
                </a:solidFill>
                <a:cs typeface="Arial" panose="020B0604020202020204" pitchFamily="34" charset="0"/>
              </a:rPr>
              <a:t> 21:18-21)</a:t>
            </a:r>
            <a:endParaRPr lang="en-AU" sz="2400" dirty="0">
              <a:solidFill>
                <a:srgbClr val="FFFFFF"/>
              </a:solidFill>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Immorality </a:t>
            </a:r>
            <a:r>
              <a:rPr lang="en-AU" sz="2000" dirty="0">
                <a:solidFill>
                  <a:srgbClr val="FFFFFF"/>
                </a:solidFill>
                <a:cs typeface="Arial" panose="020B0604020202020204" pitchFamily="34" charset="0"/>
              </a:rPr>
              <a:t>(Lev 18)</a:t>
            </a:r>
            <a:endParaRPr lang="en-AU" sz="2400" dirty="0">
              <a:solidFill>
                <a:srgbClr val="FFFFFF"/>
              </a:solidFill>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Witchcraft </a:t>
            </a:r>
            <a:r>
              <a:rPr lang="en-AU" sz="2000" dirty="0">
                <a:solidFill>
                  <a:srgbClr val="FFFFFF"/>
                </a:solidFill>
                <a:cs typeface="Arial" panose="020B0604020202020204" pitchFamily="34" charset="0"/>
              </a:rPr>
              <a:t>(</a:t>
            </a:r>
            <a:r>
              <a:rPr lang="en-AU" sz="2000" dirty="0" err="1">
                <a:solidFill>
                  <a:srgbClr val="FFFFFF"/>
                </a:solidFill>
                <a:cs typeface="Arial" panose="020B0604020202020204" pitchFamily="34" charset="0"/>
              </a:rPr>
              <a:t>Deut</a:t>
            </a:r>
            <a:r>
              <a:rPr lang="en-AU" sz="2000" dirty="0">
                <a:solidFill>
                  <a:srgbClr val="FFFFFF"/>
                </a:solidFill>
                <a:cs typeface="Arial" panose="020B0604020202020204" pitchFamily="34" charset="0"/>
              </a:rPr>
              <a:t> 18:10-12)</a:t>
            </a:r>
            <a:endParaRPr lang="en-AU" sz="2400" dirty="0">
              <a:solidFill>
                <a:srgbClr val="FFFFFF"/>
              </a:solidFill>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False prophets </a:t>
            </a:r>
            <a:r>
              <a:rPr lang="en-AU" sz="2000" dirty="0">
                <a:solidFill>
                  <a:srgbClr val="FFFFFF"/>
                </a:solidFill>
                <a:cs typeface="Arial" panose="020B0604020202020204" pitchFamily="34" charset="0"/>
              </a:rPr>
              <a:t>(</a:t>
            </a:r>
            <a:r>
              <a:rPr lang="en-AU" sz="2000" dirty="0" err="1">
                <a:solidFill>
                  <a:srgbClr val="FFFFFF"/>
                </a:solidFill>
                <a:cs typeface="Arial" panose="020B0604020202020204" pitchFamily="34" charset="0"/>
              </a:rPr>
              <a:t>Deut</a:t>
            </a:r>
            <a:r>
              <a:rPr lang="en-AU" sz="2000" dirty="0">
                <a:solidFill>
                  <a:srgbClr val="FFFFFF"/>
                </a:solidFill>
                <a:cs typeface="Arial" panose="020B0604020202020204" pitchFamily="34" charset="0"/>
              </a:rPr>
              <a:t> 18:19-22)</a:t>
            </a:r>
            <a:endParaRPr lang="en-AU" sz="2400" dirty="0">
              <a:solidFill>
                <a:srgbClr val="FFFFFF"/>
              </a:solidFill>
              <a:cs typeface="Arial" panose="020B0604020202020204" pitchFamily="34" charset="0"/>
            </a:endParaRPr>
          </a:p>
        </p:txBody>
      </p:sp>
      <p:sp>
        <p:nvSpPr>
          <p:cNvPr id="7" name="Rectangle 6"/>
          <p:cNvSpPr/>
          <p:nvPr/>
        </p:nvSpPr>
        <p:spPr>
          <a:xfrm>
            <a:off x="6012873" y="2430943"/>
            <a:ext cx="5158529" cy="3016210"/>
          </a:xfrm>
          <a:prstGeom prst="rect">
            <a:avLst/>
          </a:prstGeom>
          <a:solidFill>
            <a:schemeClr val="bg1"/>
          </a:solidFill>
        </p:spPr>
        <p:txBody>
          <a:bodyPr wrap="square">
            <a:spAutoFit/>
          </a:bodyPr>
          <a:lstStyle/>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Care for servants </a:t>
            </a:r>
            <a:r>
              <a:rPr lang="en-AU" sz="2000" dirty="0">
                <a:solidFill>
                  <a:srgbClr val="FFFFFF"/>
                </a:solidFill>
                <a:cs typeface="Arial" panose="020B0604020202020204" pitchFamily="34" charset="0"/>
              </a:rPr>
              <a:t>(Ex 21:26-27)</a:t>
            </a:r>
            <a:endParaRPr lang="en-AU" sz="2400" b="1" dirty="0">
              <a:solidFill>
                <a:srgbClr val="FFFFFF"/>
              </a:solidFill>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False witness </a:t>
            </a:r>
            <a:r>
              <a:rPr lang="en-AU" sz="2000" dirty="0">
                <a:solidFill>
                  <a:srgbClr val="FFFFFF"/>
                </a:solidFill>
                <a:cs typeface="Arial" panose="020B0604020202020204" pitchFamily="34" charset="0"/>
              </a:rPr>
              <a:t>(</a:t>
            </a:r>
            <a:r>
              <a:rPr lang="en-AU" sz="2000" dirty="0" err="1">
                <a:solidFill>
                  <a:srgbClr val="FFFFFF"/>
                </a:solidFill>
                <a:cs typeface="Arial" panose="020B0604020202020204" pitchFamily="34" charset="0"/>
              </a:rPr>
              <a:t>Deut</a:t>
            </a:r>
            <a:r>
              <a:rPr lang="en-AU" sz="2000" dirty="0">
                <a:solidFill>
                  <a:srgbClr val="FFFFFF"/>
                </a:solidFill>
                <a:cs typeface="Arial" panose="020B0604020202020204" pitchFamily="34" charset="0"/>
              </a:rPr>
              <a:t> 19:16-21)</a:t>
            </a:r>
            <a:endParaRPr lang="en-AU" sz="2400" dirty="0">
              <a:solidFill>
                <a:srgbClr val="FFFFFF"/>
              </a:solidFill>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Suspected Apostasy </a:t>
            </a:r>
            <a:r>
              <a:rPr lang="en-AU" sz="2000" dirty="0">
                <a:solidFill>
                  <a:srgbClr val="FFFFFF"/>
                </a:solidFill>
                <a:cs typeface="Arial" panose="020B0604020202020204" pitchFamily="34" charset="0"/>
              </a:rPr>
              <a:t>(</a:t>
            </a:r>
            <a:r>
              <a:rPr lang="en-AU" sz="2000" dirty="0" err="1">
                <a:solidFill>
                  <a:srgbClr val="FFFFFF"/>
                </a:solidFill>
                <a:cs typeface="Arial" panose="020B0604020202020204" pitchFamily="34" charset="0"/>
              </a:rPr>
              <a:t>Deut</a:t>
            </a:r>
            <a:r>
              <a:rPr lang="en-AU" sz="2000" dirty="0">
                <a:solidFill>
                  <a:srgbClr val="FFFFFF"/>
                </a:solidFill>
                <a:cs typeface="Arial" panose="020B0604020202020204" pitchFamily="34" charset="0"/>
              </a:rPr>
              <a:t> 13:12-18)</a:t>
            </a:r>
            <a:endParaRPr lang="en-AU" sz="2400" dirty="0">
              <a:solidFill>
                <a:srgbClr val="FFFFFF"/>
              </a:solidFill>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Cities of Refuge </a:t>
            </a:r>
            <a:r>
              <a:rPr lang="en-AU" sz="2000" dirty="0">
                <a:solidFill>
                  <a:srgbClr val="FFFFFF"/>
                </a:solidFill>
                <a:cs typeface="Arial" panose="020B0604020202020204" pitchFamily="34" charset="0"/>
              </a:rPr>
              <a:t>(</a:t>
            </a:r>
            <a:r>
              <a:rPr lang="en-AU" sz="2000" dirty="0" err="1">
                <a:solidFill>
                  <a:srgbClr val="FFFFFF"/>
                </a:solidFill>
                <a:cs typeface="Arial" panose="020B0604020202020204" pitchFamily="34" charset="0"/>
              </a:rPr>
              <a:t>Num</a:t>
            </a:r>
            <a:r>
              <a:rPr lang="en-AU" sz="2000" dirty="0">
                <a:solidFill>
                  <a:srgbClr val="FFFFFF"/>
                </a:solidFill>
                <a:cs typeface="Arial" panose="020B0604020202020204" pitchFamily="34" charset="0"/>
              </a:rPr>
              <a:t> 35)</a:t>
            </a:r>
            <a:endParaRPr lang="en-AU" sz="2400" dirty="0">
              <a:solidFill>
                <a:srgbClr val="FFFFFF"/>
              </a:solidFill>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Inheritance </a:t>
            </a:r>
            <a:r>
              <a:rPr lang="en-AU" sz="2000" dirty="0">
                <a:solidFill>
                  <a:srgbClr val="FFFFFF"/>
                </a:solidFill>
                <a:cs typeface="Arial" panose="020B0604020202020204" pitchFamily="34" charset="0"/>
              </a:rPr>
              <a:t>(</a:t>
            </a:r>
            <a:r>
              <a:rPr lang="en-AU" sz="2000" dirty="0" err="1">
                <a:solidFill>
                  <a:srgbClr val="FFFFFF"/>
                </a:solidFill>
                <a:cs typeface="Arial" panose="020B0604020202020204" pitchFamily="34" charset="0"/>
              </a:rPr>
              <a:t>Num</a:t>
            </a:r>
            <a:r>
              <a:rPr lang="en-AU" sz="2000" dirty="0">
                <a:solidFill>
                  <a:srgbClr val="FFFFFF"/>
                </a:solidFill>
                <a:cs typeface="Arial" panose="020B0604020202020204" pitchFamily="34" charset="0"/>
              </a:rPr>
              <a:t> 26:53-56)</a:t>
            </a:r>
            <a:endParaRPr lang="en-AU" sz="2400" dirty="0">
              <a:solidFill>
                <a:srgbClr val="FFFFFF"/>
              </a:solidFill>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cs typeface="Arial" panose="020B0604020202020204" pitchFamily="34" charset="0"/>
              </a:rPr>
              <a:t>Captives in War </a:t>
            </a:r>
            <a:r>
              <a:rPr lang="en-AU" sz="2000" dirty="0">
                <a:solidFill>
                  <a:srgbClr val="FFFFFF"/>
                </a:solidFill>
                <a:cs typeface="Arial" panose="020B0604020202020204" pitchFamily="34" charset="0"/>
              </a:rPr>
              <a:t>(</a:t>
            </a:r>
            <a:r>
              <a:rPr lang="en-AU" sz="2000" dirty="0" err="1">
                <a:solidFill>
                  <a:srgbClr val="FFFFFF"/>
                </a:solidFill>
                <a:cs typeface="Arial" panose="020B0604020202020204" pitchFamily="34" charset="0"/>
              </a:rPr>
              <a:t>Deut</a:t>
            </a:r>
            <a:r>
              <a:rPr lang="en-AU" sz="2000" dirty="0">
                <a:solidFill>
                  <a:srgbClr val="FFFFFF"/>
                </a:solidFill>
                <a:cs typeface="Arial" panose="020B0604020202020204" pitchFamily="34" charset="0"/>
              </a:rPr>
              <a:t> 21:10-14)</a:t>
            </a:r>
            <a:endParaRPr lang="en-AU" sz="2400" b="1" dirty="0">
              <a:solidFill>
                <a:srgbClr val="FFFFFF"/>
              </a:solidFill>
              <a:cs typeface="Arial" panose="020B0604020202020204" pitchFamily="34" charset="0"/>
            </a:endParaRPr>
          </a:p>
        </p:txBody>
      </p:sp>
      <p:sp>
        <p:nvSpPr>
          <p:cNvPr id="8" name="TextBox 7"/>
          <p:cNvSpPr txBox="1"/>
          <p:nvPr/>
        </p:nvSpPr>
        <p:spPr>
          <a:xfrm>
            <a:off x="1522161" y="5923776"/>
            <a:ext cx="8402424" cy="492443"/>
          </a:xfrm>
          <a:prstGeom prst="rect">
            <a:avLst/>
          </a:prstGeom>
          <a:solidFill>
            <a:srgbClr val="FFFF00"/>
          </a:solidFill>
        </p:spPr>
        <p:txBody>
          <a:bodyPr wrap="square" rtlCol="0">
            <a:spAutoFit/>
          </a:bodyPr>
          <a:lstStyle/>
          <a:p>
            <a:r>
              <a:rPr lang="en-US" sz="2600" b="1" dirty="0">
                <a:solidFill>
                  <a:schemeClr val="bg1"/>
                </a:solidFill>
              </a:rPr>
              <a:t>Principles were to be applied to other similar situations</a:t>
            </a:r>
          </a:p>
        </p:txBody>
      </p:sp>
      <p:sp>
        <p:nvSpPr>
          <p:cNvPr id="2" name="Isosceles Triangle 1"/>
          <p:cNvSpPr/>
          <p:nvPr/>
        </p:nvSpPr>
        <p:spPr>
          <a:xfrm rot="5400000">
            <a:off x="6233261" y="1572795"/>
            <a:ext cx="1014736" cy="380569"/>
          </a:xfrm>
          <a:prstGeom prst="triangle">
            <a:avLst/>
          </a:prstGeom>
          <a:solidFill>
            <a:schemeClr val="tx1">
              <a:lumMod val="65000"/>
              <a:alpha val="7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103327" y="1024749"/>
            <a:ext cx="4795024" cy="1246495"/>
          </a:xfrm>
          <a:prstGeom prst="rect">
            <a:avLst/>
          </a:prstGeom>
          <a:noFill/>
        </p:spPr>
        <p:txBody>
          <a:bodyPr wrap="square" rtlCol="0">
            <a:spAutoFit/>
          </a:bodyPr>
          <a:lstStyle/>
          <a:p>
            <a:pPr>
              <a:spcAft>
                <a:spcPts val="600"/>
              </a:spcAft>
            </a:pPr>
            <a:r>
              <a:rPr lang="en-US" sz="2400" dirty="0"/>
              <a:t>Court system with various levels</a:t>
            </a:r>
          </a:p>
          <a:p>
            <a:r>
              <a:rPr lang="en-US" sz="2000" dirty="0"/>
              <a:t>“If the case be too hard for thee, bring it unto me” (</a:t>
            </a:r>
            <a:r>
              <a:rPr lang="en-US" sz="2000" dirty="0" err="1"/>
              <a:t>Deut</a:t>
            </a:r>
            <a:r>
              <a:rPr lang="en-US" sz="2000" dirty="0"/>
              <a:t> 1:13-17)</a:t>
            </a:r>
            <a:r>
              <a:rPr lang="en-US" sz="2600" dirty="0"/>
              <a:t> </a:t>
            </a:r>
          </a:p>
        </p:txBody>
      </p:sp>
    </p:spTree>
    <p:extLst>
      <p:ext uri="{BB962C8B-B14F-4D97-AF65-F5344CB8AC3E}">
        <p14:creationId xmlns:p14="http://schemas.microsoft.com/office/powerpoint/2010/main" val="64122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8677835" cy="635431"/>
          </a:xfrm>
          <a:prstGeom prst="rect">
            <a:avLst/>
          </a:prstGeom>
          <a:effectLst>
            <a:outerShdw blurRad="25400" dir="17880000">
              <a:srgbClr val="000000">
                <a:alpha val="46000"/>
              </a:srgbClr>
            </a:outerShdw>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b="1" dirty="0">
                <a:solidFill>
                  <a:schemeClr val="tx1"/>
                </a:solidFill>
                <a:latin typeface="+mn-lt"/>
              </a:rPr>
              <a:t>The Law of Moses – Worship Code</a:t>
            </a:r>
          </a:p>
        </p:txBody>
      </p:sp>
      <p:sp>
        <p:nvSpPr>
          <p:cNvPr id="8" name="TextBox 7"/>
          <p:cNvSpPr txBox="1"/>
          <p:nvPr/>
        </p:nvSpPr>
        <p:spPr>
          <a:xfrm>
            <a:off x="1736220" y="5862296"/>
            <a:ext cx="6941615" cy="492443"/>
          </a:xfrm>
          <a:prstGeom prst="rect">
            <a:avLst/>
          </a:prstGeom>
          <a:solidFill>
            <a:srgbClr val="FFFF00"/>
          </a:solidFill>
        </p:spPr>
        <p:txBody>
          <a:bodyPr wrap="square" rtlCol="0">
            <a:spAutoFit/>
          </a:bodyPr>
          <a:lstStyle/>
          <a:p>
            <a:r>
              <a:rPr lang="en-US" sz="2600" b="1" dirty="0">
                <a:solidFill>
                  <a:schemeClr val="bg1"/>
                </a:solidFill>
              </a:rPr>
              <a:t>All elements of observance addressed in Law</a:t>
            </a:r>
          </a:p>
        </p:txBody>
      </p:sp>
      <p:sp>
        <p:nvSpPr>
          <p:cNvPr id="9" name="Rectangle 8"/>
          <p:cNvSpPr/>
          <p:nvPr/>
        </p:nvSpPr>
        <p:spPr>
          <a:xfrm>
            <a:off x="1126273" y="1132900"/>
            <a:ext cx="9497122" cy="4478149"/>
          </a:xfrm>
          <a:prstGeom prst="rect">
            <a:avLst/>
          </a:prstGeom>
          <a:solidFill>
            <a:schemeClr val="bg1"/>
          </a:solidFill>
        </p:spPr>
        <p:txBody>
          <a:bodyPr wrap="square">
            <a:spAutoFit/>
          </a:bodyPr>
          <a:lstStyle/>
          <a:p>
            <a:pPr marL="514350" indent="-514350">
              <a:lnSpc>
                <a:spcPts val="3800"/>
              </a:lnSpc>
              <a:buClr>
                <a:srgbClr val="FFC000"/>
              </a:buClr>
              <a:buFont typeface="Wingdings" panose="05000000000000000000" pitchFamily="2" charset="2"/>
              <a:buChar char="v"/>
            </a:pPr>
            <a:r>
              <a:rPr lang="en-AU" sz="2400" b="1" dirty="0">
                <a:solidFill>
                  <a:srgbClr val="FFFFFF"/>
                </a:solidFill>
                <a:latin typeface="Arial" panose="020B0604020202020204" pitchFamily="34" charset="0"/>
                <a:cs typeface="Arial" panose="020B0604020202020204" pitchFamily="34" charset="0"/>
              </a:rPr>
              <a:t>   Sacrifices </a:t>
            </a:r>
            <a:r>
              <a:rPr lang="en-AU" sz="2000" dirty="0">
                <a:solidFill>
                  <a:srgbClr val="FFFFFF"/>
                </a:solidFill>
                <a:latin typeface="Arial" panose="020B0604020202020204" pitchFamily="34" charset="0"/>
                <a:cs typeface="Arial" panose="020B0604020202020204" pitchFamily="34" charset="0"/>
              </a:rPr>
              <a:t>(Lev 1-5)</a:t>
            </a:r>
            <a:endParaRPr lang="en-AU" sz="2400" dirty="0">
              <a:solidFill>
                <a:srgbClr val="FFFFFF"/>
              </a:solidFill>
              <a:latin typeface="Arial" panose="020B0604020202020204" pitchFamily="34" charset="0"/>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latin typeface="Arial" panose="020B0604020202020204" pitchFamily="34" charset="0"/>
                <a:cs typeface="Arial" panose="020B0604020202020204" pitchFamily="34" charset="0"/>
              </a:rPr>
              <a:t>   Priesthood </a:t>
            </a:r>
            <a:r>
              <a:rPr lang="en-AU" sz="2000" dirty="0">
                <a:solidFill>
                  <a:srgbClr val="FFFFFF"/>
                </a:solidFill>
                <a:latin typeface="Arial" panose="020B0604020202020204" pitchFamily="34" charset="0"/>
                <a:cs typeface="Arial" panose="020B0604020202020204" pitchFamily="34" charset="0"/>
              </a:rPr>
              <a:t>(Ex 25-27, 30)</a:t>
            </a:r>
            <a:endParaRPr lang="en-AU" sz="2400" dirty="0">
              <a:solidFill>
                <a:srgbClr val="FFFFFF"/>
              </a:solidFill>
              <a:latin typeface="Arial" panose="020B0604020202020204" pitchFamily="34" charset="0"/>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latin typeface="Arial" panose="020B0604020202020204" pitchFamily="34" charset="0"/>
                <a:cs typeface="Arial" panose="020B0604020202020204" pitchFamily="34" charset="0"/>
              </a:rPr>
              <a:t>   Tabernacle/Temple </a:t>
            </a:r>
            <a:r>
              <a:rPr lang="en-AU" sz="2000" dirty="0">
                <a:solidFill>
                  <a:srgbClr val="FFFFFF"/>
                </a:solidFill>
                <a:latin typeface="Arial" panose="020B0604020202020204" pitchFamily="34" charset="0"/>
                <a:cs typeface="Arial" panose="020B0604020202020204" pitchFamily="34" charset="0"/>
              </a:rPr>
              <a:t>(Ex 28-29)</a:t>
            </a:r>
            <a:endParaRPr lang="en-AU" sz="2400" b="1" dirty="0">
              <a:solidFill>
                <a:srgbClr val="FFFFFF"/>
              </a:solidFill>
              <a:latin typeface="Arial" panose="020B0604020202020204" pitchFamily="34" charset="0"/>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latin typeface="Arial" panose="020B0604020202020204" pitchFamily="34" charset="0"/>
                <a:cs typeface="Arial" panose="020B0604020202020204" pitchFamily="34" charset="0"/>
              </a:rPr>
              <a:t>   Levites </a:t>
            </a:r>
            <a:r>
              <a:rPr lang="en-AU" sz="2000" dirty="0">
                <a:solidFill>
                  <a:srgbClr val="FFFFFF"/>
                </a:solidFill>
                <a:latin typeface="Arial" panose="020B0604020202020204" pitchFamily="34" charset="0"/>
                <a:cs typeface="Arial" panose="020B0604020202020204" pitchFamily="34" charset="0"/>
              </a:rPr>
              <a:t>(</a:t>
            </a:r>
            <a:r>
              <a:rPr lang="en-AU" sz="2000" dirty="0" err="1">
                <a:solidFill>
                  <a:srgbClr val="FFFFFF"/>
                </a:solidFill>
                <a:latin typeface="Arial" panose="020B0604020202020204" pitchFamily="34" charset="0"/>
                <a:cs typeface="Arial" panose="020B0604020202020204" pitchFamily="34" charset="0"/>
              </a:rPr>
              <a:t>Num</a:t>
            </a:r>
            <a:r>
              <a:rPr lang="en-AU" sz="2000" dirty="0">
                <a:solidFill>
                  <a:srgbClr val="FFFFFF"/>
                </a:solidFill>
                <a:latin typeface="Arial" panose="020B0604020202020204" pitchFamily="34" charset="0"/>
                <a:cs typeface="Arial" panose="020B0604020202020204" pitchFamily="34" charset="0"/>
              </a:rPr>
              <a:t> 3:20-51)</a:t>
            </a:r>
            <a:endParaRPr lang="en-AU" sz="2400" b="1" dirty="0">
              <a:solidFill>
                <a:srgbClr val="FFFFFF"/>
              </a:solidFill>
              <a:latin typeface="Arial" panose="020B0604020202020204" pitchFamily="34" charset="0"/>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latin typeface="Arial" panose="020B0604020202020204" pitchFamily="34" charset="0"/>
                <a:cs typeface="Arial" panose="020B0604020202020204" pitchFamily="34" charset="0"/>
              </a:rPr>
              <a:t>   Feasts (including tithes) </a:t>
            </a:r>
            <a:r>
              <a:rPr lang="en-AU" sz="2000" dirty="0">
                <a:solidFill>
                  <a:srgbClr val="FFFFFF"/>
                </a:solidFill>
                <a:latin typeface="Arial" panose="020B0604020202020204" pitchFamily="34" charset="0"/>
                <a:cs typeface="Arial" panose="020B0604020202020204" pitchFamily="34" charset="0"/>
              </a:rPr>
              <a:t>(</a:t>
            </a:r>
            <a:r>
              <a:rPr lang="en-AU" sz="2000" dirty="0" err="1">
                <a:solidFill>
                  <a:srgbClr val="FFFFFF"/>
                </a:solidFill>
                <a:latin typeface="Arial" panose="020B0604020202020204" pitchFamily="34" charset="0"/>
                <a:cs typeface="Arial" panose="020B0604020202020204" pitchFamily="34" charset="0"/>
              </a:rPr>
              <a:t>Deut</a:t>
            </a:r>
            <a:r>
              <a:rPr lang="en-AU" sz="2000" dirty="0">
                <a:solidFill>
                  <a:srgbClr val="FFFFFF"/>
                </a:solidFill>
                <a:latin typeface="Arial" panose="020B0604020202020204" pitchFamily="34" charset="0"/>
                <a:cs typeface="Arial" panose="020B0604020202020204" pitchFamily="34" charset="0"/>
              </a:rPr>
              <a:t> 14, 16)</a:t>
            </a:r>
            <a:endParaRPr lang="en-AU" sz="2400" dirty="0">
              <a:solidFill>
                <a:srgbClr val="FFFFFF"/>
              </a:solidFill>
              <a:latin typeface="Arial" panose="020B0604020202020204" pitchFamily="34" charset="0"/>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latin typeface="Arial" panose="020B0604020202020204" pitchFamily="34" charset="0"/>
                <a:cs typeface="Arial" panose="020B0604020202020204" pitchFamily="34" charset="0"/>
              </a:rPr>
              <a:t>   Vows </a:t>
            </a:r>
            <a:r>
              <a:rPr lang="en-AU" sz="2000" dirty="0">
                <a:solidFill>
                  <a:srgbClr val="FFFFFF"/>
                </a:solidFill>
                <a:latin typeface="Arial" panose="020B0604020202020204" pitchFamily="34" charset="0"/>
                <a:cs typeface="Arial" panose="020B0604020202020204" pitchFamily="34" charset="0"/>
              </a:rPr>
              <a:t>(</a:t>
            </a:r>
            <a:r>
              <a:rPr lang="en-AU" sz="2000" dirty="0" err="1">
                <a:solidFill>
                  <a:srgbClr val="FFFFFF"/>
                </a:solidFill>
                <a:latin typeface="Arial" panose="020B0604020202020204" pitchFamily="34" charset="0"/>
                <a:cs typeface="Arial" panose="020B0604020202020204" pitchFamily="34" charset="0"/>
              </a:rPr>
              <a:t>Num</a:t>
            </a:r>
            <a:r>
              <a:rPr lang="en-AU" sz="2000" dirty="0">
                <a:solidFill>
                  <a:srgbClr val="FFFFFF"/>
                </a:solidFill>
                <a:latin typeface="Arial" panose="020B0604020202020204" pitchFamily="34" charset="0"/>
                <a:cs typeface="Arial" panose="020B0604020202020204" pitchFamily="34" charset="0"/>
              </a:rPr>
              <a:t> 30)</a:t>
            </a:r>
            <a:endParaRPr lang="en-AU" sz="2400" dirty="0">
              <a:solidFill>
                <a:srgbClr val="FFFFFF"/>
              </a:solidFill>
              <a:latin typeface="Arial" panose="020B0604020202020204" pitchFamily="34" charset="0"/>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latin typeface="Arial" panose="020B0604020202020204" pitchFamily="34" charset="0"/>
                <a:cs typeface="Arial" panose="020B0604020202020204" pitchFamily="34" charset="0"/>
              </a:rPr>
              <a:t>   The Sabbath </a:t>
            </a:r>
            <a:r>
              <a:rPr lang="en-AU" sz="2000" dirty="0">
                <a:solidFill>
                  <a:srgbClr val="FFFFFF"/>
                </a:solidFill>
                <a:latin typeface="Arial" panose="020B0604020202020204" pitchFamily="34" charset="0"/>
                <a:cs typeface="Arial" panose="020B0604020202020204" pitchFamily="34" charset="0"/>
              </a:rPr>
              <a:t>(Ex 16:23-29)</a:t>
            </a:r>
            <a:endParaRPr lang="en-AU" sz="2400" b="1" dirty="0">
              <a:solidFill>
                <a:srgbClr val="FFFFFF"/>
              </a:solidFill>
              <a:latin typeface="Arial" panose="020B0604020202020204" pitchFamily="34" charset="0"/>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latin typeface="Arial" panose="020B0604020202020204" pitchFamily="34" charset="0"/>
                <a:cs typeface="Arial" panose="020B0604020202020204" pitchFamily="34" charset="0"/>
              </a:rPr>
              <a:t>   The Jubilee Year</a:t>
            </a:r>
            <a:r>
              <a:rPr lang="en-AU" sz="2000" dirty="0">
                <a:solidFill>
                  <a:srgbClr val="FFFFFF"/>
                </a:solidFill>
                <a:latin typeface="Arial" panose="020B0604020202020204" pitchFamily="34" charset="0"/>
                <a:cs typeface="Arial" panose="020B0604020202020204" pitchFamily="34" charset="0"/>
              </a:rPr>
              <a:t> (Lev 25)</a:t>
            </a:r>
            <a:endParaRPr lang="en-AU" sz="2400" b="1" dirty="0">
              <a:solidFill>
                <a:srgbClr val="FFFFFF"/>
              </a:solidFill>
              <a:latin typeface="Arial" panose="020B0604020202020204" pitchFamily="34" charset="0"/>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400" b="1" dirty="0">
                <a:solidFill>
                  <a:srgbClr val="FFFFFF"/>
                </a:solidFill>
                <a:latin typeface="Arial" panose="020B0604020202020204" pitchFamily="34" charset="0"/>
                <a:cs typeface="Arial" panose="020B0604020202020204" pitchFamily="34" charset="0"/>
              </a:rPr>
              <a:t>   Incorporated a social welfare system</a:t>
            </a:r>
            <a:r>
              <a:rPr lang="en-AU" sz="2000" dirty="0">
                <a:solidFill>
                  <a:srgbClr val="FFFFFF"/>
                </a:solidFill>
                <a:latin typeface="Arial" panose="020B0604020202020204" pitchFamily="34" charset="0"/>
                <a:cs typeface="Arial" panose="020B0604020202020204" pitchFamily="34" charset="0"/>
              </a:rPr>
              <a:t> (Lev 23:22)</a:t>
            </a:r>
            <a:endParaRPr lang="en-AU" sz="2400" b="1" dirty="0">
              <a:solidFill>
                <a:srgbClr val="FFFFFF"/>
              </a:solidFill>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8783" y="1231781"/>
            <a:ext cx="3168352" cy="3764741"/>
          </a:xfrm>
          <a:prstGeom prst="rect">
            <a:avLst/>
          </a:prstGeom>
        </p:spPr>
      </p:pic>
    </p:spTree>
    <p:extLst>
      <p:ext uri="{BB962C8B-B14F-4D97-AF65-F5344CB8AC3E}">
        <p14:creationId xmlns:p14="http://schemas.microsoft.com/office/powerpoint/2010/main" val="314063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1543" y="1752490"/>
            <a:ext cx="9551099" cy="3990836"/>
          </a:xfrm>
          <a:prstGeom prst="rect">
            <a:avLst/>
          </a:prstGeom>
          <a:solidFill>
            <a:schemeClr val="bg1"/>
          </a:solidFill>
        </p:spPr>
        <p:txBody>
          <a:bodyPr wrap="square">
            <a:spAutoFit/>
          </a:bodyPr>
          <a:lstStyle/>
          <a:p>
            <a:pPr marL="514350" indent="-514350">
              <a:lnSpc>
                <a:spcPts val="3800"/>
              </a:lnSpc>
              <a:buClr>
                <a:srgbClr val="FFC000"/>
              </a:buClr>
              <a:buFont typeface="Wingdings" panose="05000000000000000000" pitchFamily="2" charset="2"/>
              <a:buChar char="v"/>
            </a:pPr>
            <a:r>
              <a:rPr lang="en-AU" sz="2800" b="1" dirty="0">
                <a:solidFill>
                  <a:srgbClr val="FFFFFF"/>
                </a:solidFill>
                <a:latin typeface="Arial" panose="020B0604020202020204" pitchFamily="34" charset="0"/>
                <a:cs typeface="Arial" panose="020B0604020202020204" pitchFamily="34" charset="0"/>
              </a:rPr>
              <a:t>   Laws of uncleanness</a:t>
            </a:r>
          </a:p>
          <a:p>
            <a:pPr marL="514350" indent="-514350">
              <a:lnSpc>
                <a:spcPts val="3800"/>
              </a:lnSpc>
              <a:buClr>
                <a:srgbClr val="FFC000"/>
              </a:buClr>
              <a:buFont typeface="Wingdings" panose="05000000000000000000" pitchFamily="2" charset="2"/>
              <a:buChar char="v"/>
            </a:pPr>
            <a:r>
              <a:rPr lang="en-AU" sz="2800" b="1" dirty="0">
                <a:solidFill>
                  <a:srgbClr val="FFFFFF"/>
                </a:solidFill>
                <a:latin typeface="Arial" panose="020B0604020202020204" pitchFamily="34" charset="0"/>
                <a:cs typeface="Arial" panose="020B0604020202020204" pitchFamily="34" charset="0"/>
              </a:rPr>
              <a:t>   The leprosy laws </a:t>
            </a:r>
          </a:p>
          <a:p>
            <a:pPr marL="514350" indent="-514350">
              <a:lnSpc>
                <a:spcPts val="3800"/>
              </a:lnSpc>
              <a:buClr>
                <a:srgbClr val="FFC000"/>
              </a:buClr>
              <a:buFont typeface="Wingdings" panose="05000000000000000000" pitchFamily="2" charset="2"/>
              <a:buChar char="v"/>
            </a:pPr>
            <a:r>
              <a:rPr lang="en-AU" sz="2800" b="1" dirty="0">
                <a:solidFill>
                  <a:srgbClr val="FFFFFF"/>
                </a:solidFill>
                <a:latin typeface="Arial" panose="020B0604020202020204" pitchFamily="34" charset="0"/>
                <a:cs typeface="Arial" panose="020B0604020202020204" pitchFamily="34" charset="0"/>
              </a:rPr>
              <a:t>   Laws against mixing seeds/fabrics </a:t>
            </a:r>
            <a:r>
              <a:rPr lang="en-AU" sz="2800" b="1" dirty="0" err="1">
                <a:solidFill>
                  <a:srgbClr val="FFFFFF"/>
                </a:solidFill>
                <a:latin typeface="Arial" panose="020B0604020202020204" pitchFamily="34" charset="0"/>
                <a:cs typeface="Arial" panose="020B0604020202020204" pitchFamily="34" charset="0"/>
              </a:rPr>
              <a:t>etc</a:t>
            </a:r>
            <a:endParaRPr lang="en-AU" sz="2800" b="1" dirty="0">
              <a:solidFill>
                <a:srgbClr val="FFFFFF"/>
              </a:solidFill>
              <a:latin typeface="Arial" panose="020B0604020202020204" pitchFamily="34" charset="0"/>
              <a:cs typeface="Arial" panose="020B0604020202020204" pitchFamily="34" charset="0"/>
            </a:endParaRPr>
          </a:p>
          <a:p>
            <a:pPr marL="514350" indent="-514350">
              <a:lnSpc>
                <a:spcPts val="3800"/>
              </a:lnSpc>
              <a:buClr>
                <a:srgbClr val="FFC000"/>
              </a:buClr>
              <a:buFont typeface="Wingdings" panose="05000000000000000000" pitchFamily="2" charset="2"/>
              <a:buChar char="v"/>
            </a:pPr>
            <a:r>
              <a:rPr lang="en-AU" sz="2800" b="1" dirty="0">
                <a:solidFill>
                  <a:srgbClr val="FFFFFF"/>
                </a:solidFill>
                <a:latin typeface="Arial" panose="020B0604020202020204" pitchFamily="34" charset="0"/>
                <a:cs typeface="Arial" panose="020B0604020202020204" pitchFamily="34" charset="0"/>
              </a:rPr>
              <a:t>   Unclean animals</a:t>
            </a:r>
          </a:p>
          <a:p>
            <a:pPr marL="514350" indent="-514350">
              <a:lnSpc>
                <a:spcPts val="3800"/>
              </a:lnSpc>
              <a:buClr>
                <a:srgbClr val="FFC000"/>
              </a:buClr>
              <a:buFont typeface="Wingdings" panose="05000000000000000000" pitchFamily="2" charset="2"/>
              <a:buChar char="v"/>
            </a:pPr>
            <a:r>
              <a:rPr lang="en-AU" sz="2800" b="1" dirty="0">
                <a:solidFill>
                  <a:srgbClr val="FFFFFF"/>
                </a:solidFill>
                <a:latin typeface="Arial" panose="020B0604020202020204" pitchFamily="34" charset="0"/>
                <a:cs typeface="Arial" panose="020B0604020202020204" pitchFamily="34" charset="0"/>
              </a:rPr>
              <a:t>   </a:t>
            </a:r>
            <a:r>
              <a:rPr lang="en-AU" sz="2800" b="1" dirty="0">
                <a:solidFill>
                  <a:srgbClr val="FFFF00"/>
                </a:solidFill>
                <a:latin typeface="Arial" panose="020B0604020202020204" pitchFamily="34" charset="0"/>
                <a:cs typeface="Arial" panose="020B0604020202020204" pitchFamily="34" charset="0"/>
              </a:rPr>
              <a:t>The Jubilee Year</a:t>
            </a:r>
          </a:p>
          <a:p>
            <a:pPr marL="514350" indent="-514350">
              <a:lnSpc>
                <a:spcPts val="3800"/>
              </a:lnSpc>
              <a:buClr>
                <a:srgbClr val="FFC000"/>
              </a:buClr>
              <a:buFont typeface="Wingdings" panose="05000000000000000000" pitchFamily="2" charset="2"/>
              <a:buChar char="v"/>
            </a:pPr>
            <a:r>
              <a:rPr lang="en-AU" sz="2800" b="1" dirty="0">
                <a:solidFill>
                  <a:srgbClr val="FFFF00"/>
                </a:solidFill>
                <a:latin typeface="Arial" panose="020B0604020202020204" pitchFamily="34" charset="0"/>
                <a:cs typeface="Arial" panose="020B0604020202020204" pitchFamily="34" charset="0"/>
              </a:rPr>
              <a:t>   Laws to generate compassion</a:t>
            </a:r>
          </a:p>
          <a:p>
            <a:pPr marL="514350" indent="-514350">
              <a:lnSpc>
                <a:spcPts val="3800"/>
              </a:lnSpc>
              <a:buClr>
                <a:srgbClr val="FFC000"/>
              </a:buClr>
              <a:buFont typeface="Wingdings" panose="05000000000000000000" pitchFamily="2" charset="2"/>
              <a:buChar char="v"/>
            </a:pPr>
            <a:r>
              <a:rPr lang="en-AU" sz="2800" b="1" dirty="0">
                <a:solidFill>
                  <a:srgbClr val="FFFF00"/>
                </a:solidFill>
                <a:latin typeface="Arial" panose="020B0604020202020204" pitchFamily="34" charset="0"/>
                <a:cs typeface="Arial" panose="020B0604020202020204" pitchFamily="34" charset="0"/>
              </a:rPr>
              <a:t>   Spirit of generosity encouraged </a:t>
            </a:r>
          </a:p>
          <a:p>
            <a:pPr marL="514350" indent="-514350">
              <a:lnSpc>
                <a:spcPts val="3800"/>
              </a:lnSpc>
              <a:buClr>
                <a:srgbClr val="FFC000"/>
              </a:buClr>
              <a:buFont typeface="Wingdings" panose="05000000000000000000" pitchFamily="2" charset="2"/>
              <a:buChar char="v"/>
            </a:pPr>
            <a:r>
              <a:rPr lang="en-AU" sz="2800" b="1" dirty="0">
                <a:solidFill>
                  <a:srgbClr val="FFFF00"/>
                </a:solidFill>
                <a:latin typeface="Arial" panose="020B0604020202020204" pitchFamily="34" charset="0"/>
                <a:cs typeface="Arial" panose="020B0604020202020204" pitchFamily="34" charset="0"/>
              </a:rPr>
              <a:t>   The Nazarite </a:t>
            </a:r>
          </a:p>
        </p:txBody>
      </p:sp>
      <p:sp>
        <p:nvSpPr>
          <p:cNvPr id="3" name="TextBox 2"/>
          <p:cNvSpPr txBox="1"/>
          <p:nvPr/>
        </p:nvSpPr>
        <p:spPr>
          <a:xfrm>
            <a:off x="1631504" y="116632"/>
            <a:ext cx="8928992" cy="707886"/>
          </a:xfrm>
          <a:prstGeom prst="rect">
            <a:avLst/>
          </a:prstGeom>
          <a:noFill/>
          <a:ln w="38100">
            <a:solidFill>
              <a:srgbClr val="FFC000"/>
            </a:solidFill>
          </a:ln>
        </p:spPr>
        <p:txBody>
          <a:bodyPr wrap="square" rtlCol="0">
            <a:spAutoFit/>
          </a:bodyPr>
          <a:lstStyle/>
          <a:p>
            <a:pPr algn="ctr"/>
            <a:r>
              <a:rPr lang="en-AU" sz="4000" b="1" dirty="0"/>
              <a:t>THE LAW OF MOSES</a:t>
            </a:r>
          </a:p>
        </p:txBody>
      </p:sp>
      <p:sp>
        <p:nvSpPr>
          <p:cNvPr id="5" name="TextBox 4"/>
          <p:cNvSpPr txBox="1"/>
          <p:nvPr/>
        </p:nvSpPr>
        <p:spPr>
          <a:xfrm>
            <a:off x="1597759" y="980728"/>
            <a:ext cx="8928992" cy="615553"/>
          </a:xfrm>
          <a:prstGeom prst="rect">
            <a:avLst/>
          </a:prstGeom>
          <a:noFill/>
        </p:spPr>
        <p:txBody>
          <a:bodyPr wrap="square" rtlCol="0">
            <a:spAutoFit/>
          </a:bodyPr>
          <a:lstStyle/>
          <a:p>
            <a:pPr algn="ctr"/>
            <a:r>
              <a:rPr lang="en-AU" sz="3400" b="1" u="sng" dirty="0">
                <a:solidFill>
                  <a:srgbClr val="FFC000"/>
                </a:solidFill>
                <a:uFill>
                  <a:solidFill>
                    <a:srgbClr val="00B0F0"/>
                  </a:solidFill>
                </a:uFill>
                <a:latin typeface="Calibri" panose="020F0502020204030204" pitchFamily="34" charset="0"/>
              </a:rPr>
              <a:t>Laws specifically designed to teach principles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6192" y="1752490"/>
            <a:ext cx="2076450" cy="1445021"/>
          </a:xfrm>
          <a:prstGeom prst="rect">
            <a:avLst/>
          </a:prstGeom>
        </p:spPr>
      </p:pic>
    </p:spTree>
    <p:extLst>
      <p:ext uri="{BB962C8B-B14F-4D97-AF65-F5344CB8AC3E}">
        <p14:creationId xmlns:p14="http://schemas.microsoft.com/office/powerpoint/2010/main" val="268225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568" y="512064"/>
            <a:ext cx="8208912" cy="914400"/>
          </a:xfrm>
          <a:solidFill>
            <a:srgbClr val="002060"/>
          </a:solidFill>
        </p:spPr>
        <p:txBody>
          <a:bodyPr/>
          <a:lstStyle/>
          <a:p>
            <a:r>
              <a:rPr lang="en-US" dirty="0"/>
              <a:t>What the spiritual could learn </a:t>
            </a:r>
            <a:endParaRPr lang="en-AU" dirty="0"/>
          </a:p>
        </p:txBody>
      </p:sp>
      <p:sp>
        <p:nvSpPr>
          <p:cNvPr id="3" name="Content Placeholder 2"/>
          <p:cNvSpPr>
            <a:spLocks noGrp="1"/>
          </p:cNvSpPr>
          <p:nvPr>
            <p:ph idx="1"/>
          </p:nvPr>
        </p:nvSpPr>
        <p:spPr>
          <a:xfrm>
            <a:off x="2448059" y="1556792"/>
            <a:ext cx="7772400" cy="4870776"/>
          </a:xfrm>
        </p:spPr>
        <p:txBody>
          <a:bodyPr>
            <a:normAutofit/>
          </a:bodyPr>
          <a:lstStyle/>
          <a:p>
            <a:r>
              <a:rPr lang="en-AU" sz="2400" dirty="0">
                <a:solidFill>
                  <a:schemeClr val="tx1"/>
                </a:solidFill>
              </a:rPr>
              <a:t>An appreciation of God’s holiness</a:t>
            </a:r>
          </a:p>
          <a:p>
            <a:r>
              <a:rPr lang="en-AU" sz="2400" dirty="0">
                <a:solidFill>
                  <a:schemeClr val="tx1"/>
                </a:solidFill>
              </a:rPr>
              <a:t>Clear direction on Divine morality</a:t>
            </a:r>
          </a:p>
          <a:p>
            <a:r>
              <a:rPr lang="en-AU" sz="2400" dirty="0">
                <a:solidFill>
                  <a:schemeClr val="tx1"/>
                </a:solidFill>
              </a:rPr>
              <a:t>The impossibility of divided service </a:t>
            </a:r>
          </a:p>
          <a:p>
            <a:r>
              <a:rPr lang="en-AU" sz="2400" dirty="0">
                <a:solidFill>
                  <a:schemeClr val="tx1"/>
                </a:solidFill>
              </a:rPr>
              <a:t>The native uncleanness of sin prone nature</a:t>
            </a:r>
          </a:p>
          <a:p>
            <a:r>
              <a:rPr lang="en-AU" sz="2400" dirty="0">
                <a:solidFill>
                  <a:schemeClr val="tx1"/>
                </a:solidFill>
              </a:rPr>
              <a:t>The principles of reconciliation to God</a:t>
            </a:r>
          </a:p>
          <a:p>
            <a:r>
              <a:rPr lang="en-AU" sz="2400" dirty="0">
                <a:solidFill>
                  <a:schemeClr val="tx1"/>
                </a:solidFill>
              </a:rPr>
              <a:t>Joyful worship and thankfulness matters </a:t>
            </a:r>
          </a:p>
          <a:p>
            <a:r>
              <a:rPr lang="en-AU" sz="2400" dirty="0">
                <a:solidFill>
                  <a:schemeClr val="tx1"/>
                </a:solidFill>
              </a:rPr>
              <a:t>Generosity through the appreciation of mercy</a:t>
            </a:r>
          </a:p>
          <a:p>
            <a:r>
              <a:rPr lang="en-AU" sz="2400" dirty="0">
                <a:solidFill>
                  <a:schemeClr val="tx1"/>
                </a:solidFill>
              </a:rPr>
              <a:t>The need for the redeemer, the Lamb of God</a:t>
            </a:r>
          </a:p>
          <a:p>
            <a:r>
              <a:rPr lang="en-AU" sz="2400" dirty="0">
                <a:solidFill>
                  <a:schemeClr val="tx1"/>
                </a:solidFill>
              </a:rPr>
              <a:t>Glimpses of the Kingdom conditions </a:t>
            </a:r>
          </a:p>
          <a:p>
            <a:endParaRPr lang="en-AU" sz="2400" dirty="0">
              <a:solidFill>
                <a:schemeClr val="tx1"/>
              </a:solidFill>
            </a:endParaRPr>
          </a:p>
          <a:p>
            <a:endParaRPr lang="en-AU" sz="2400" dirty="0">
              <a:solidFill>
                <a:schemeClr val="tx1"/>
              </a:solidFill>
            </a:endParaRPr>
          </a:p>
        </p:txBody>
      </p:sp>
    </p:spTree>
    <p:extLst>
      <p:ext uri="{BB962C8B-B14F-4D97-AF65-F5344CB8AC3E}">
        <p14:creationId xmlns:p14="http://schemas.microsoft.com/office/powerpoint/2010/main" val="3660004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1631504" y="116632"/>
            <a:ext cx="8928992" cy="707886"/>
          </a:xfrm>
          <a:prstGeom prst="rect">
            <a:avLst/>
          </a:prstGeom>
          <a:solidFill>
            <a:srgbClr val="7030A0"/>
          </a:solidFill>
          <a:ln w="38100">
            <a:solidFill>
              <a:srgbClr val="FFC000"/>
            </a:solidFill>
          </a:ln>
        </p:spPr>
        <p:txBody>
          <a:bodyPr wrap="square" rtlCol="0">
            <a:spAutoFit/>
          </a:bodyPr>
          <a:lstStyle/>
          <a:p>
            <a:pPr algn="ctr"/>
            <a:r>
              <a:rPr lang="en-AU" sz="4000" b="1" dirty="0"/>
              <a:t>THE CONTEXT OF THE LAW</a:t>
            </a:r>
          </a:p>
        </p:txBody>
      </p:sp>
      <p:sp>
        <p:nvSpPr>
          <p:cNvPr id="9" name="Rectangle 8"/>
          <p:cNvSpPr/>
          <p:nvPr/>
        </p:nvSpPr>
        <p:spPr>
          <a:xfrm>
            <a:off x="1631504" y="1052736"/>
            <a:ext cx="8928992" cy="5678478"/>
          </a:xfrm>
          <a:prstGeom prst="rect">
            <a:avLst/>
          </a:prstGeom>
          <a:solidFill>
            <a:schemeClr val="bg1"/>
          </a:solidFill>
        </p:spPr>
        <p:txBody>
          <a:bodyPr wrap="square">
            <a:spAutoFit/>
          </a:bodyPr>
          <a:lstStyle/>
          <a:p>
            <a:pPr marL="514350" indent="-51435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The Old Testament law is much more fully appreciated when it is compared to existing laws and codes in the ancient world.</a:t>
            </a:r>
          </a:p>
          <a:p>
            <a:pPr marL="514350" indent="-514350">
              <a:buClr>
                <a:srgbClr val="FFC000"/>
              </a:buClr>
              <a:buFont typeface="Wingdings" panose="05000000000000000000" pitchFamily="2" charset="2"/>
              <a:buChar char="v"/>
            </a:pPr>
            <a:endParaRPr lang="en-AU" sz="1500" b="1" dirty="0">
              <a:solidFill>
                <a:srgbClr val="00B0F0"/>
              </a:solidFill>
              <a:latin typeface="Arial" panose="020B0604020202020204" pitchFamily="34" charset="0"/>
              <a:cs typeface="Arial" panose="020B0604020202020204" pitchFamily="34" charset="0"/>
            </a:endParaRPr>
          </a:p>
          <a:p>
            <a:pPr>
              <a:buClr>
                <a:srgbClr val="FFC000"/>
              </a:buClr>
            </a:pPr>
            <a:r>
              <a:rPr lang="en-AU" sz="3200" b="1" dirty="0">
                <a:solidFill>
                  <a:schemeClr val="accent6">
                    <a:lumMod val="60000"/>
                    <a:lumOff val="40000"/>
                  </a:schemeClr>
                </a:solidFill>
                <a:latin typeface="Arial" panose="020B0604020202020204" pitchFamily="34" charset="0"/>
                <a:cs typeface="Arial" panose="020B0604020202020204" pitchFamily="34" charset="0"/>
              </a:rPr>
              <a:t>Example:- The Code of Hammurabi says </a:t>
            </a:r>
          </a:p>
          <a:p>
            <a:pPr>
              <a:buClr>
                <a:srgbClr val="FFC000"/>
              </a:buClr>
            </a:pPr>
            <a:endParaRPr lang="en-AU" sz="1600" b="1" dirty="0">
              <a:solidFill>
                <a:srgbClr val="00B0F0"/>
              </a:solidFill>
              <a:latin typeface="Arial" panose="020B0604020202020204" pitchFamily="34" charset="0"/>
              <a:cs typeface="Arial" panose="020B0604020202020204" pitchFamily="34" charset="0"/>
            </a:endParaRPr>
          </a:p>
          <a:p>
            <a:pPr>
              <a:buClr>
                <a:srgbClr val="FFC000"/>
              </a:buClr>
            </a:pPr>
            <a:r>
              <a:rPr lang="en-AU" sz="3200" b="1" dirty="0">
                <a:solidFill>
                  <a:srgbClr val="FFFFFF"/>
                </a:solidFill>
                <a:latin typeface="Arial" panose="020B0604020202020204" pitchFamily="34" charset="0"/>
                <a:cs typeface="Arial" panose="020B0604020202020204" pitchFamily="34" charset="0"/>
              </a:rPr>
              <a:t>If a free nobleman hit another free noblemen`s daughter and caused her to have a miscarriage, he must pay ten shekels of silver for her unborn child.  If that woman dies, they must put his daughter to death. … </a:t>
            </a:r>
            <a:r>
              <a:rPr lang="en-AU" sz="1200" b="1" i="1" dirty="0">
                <a:solidFill>
                  <a:srgbClr val="00B0F0"/>
                </a:solidFill>
                <a:latin typeface="Arial" panose="020B0604020202020204" pitchFamily="34" charset="0"/>
                <a:cs typeface="Arial" panose="020B0604020202020204" pitchFamily="34" charset="0"/>
              </a:rPr>
              <a:t>Cont.</a:t>
            </a:r>
            <a:endParaRPr lang="en-AU" sz="3200" b="1" i="1" dirty="0">
              <a:solidFill>
                <a:srgbClr val="00B0F0"/>
              </a:solidFill>
              <a:latin typeface="Arial" panose="020B0604020202020204" pitchFamily="34" charset="0"/>
              <a:cs typeface="Arial" panose="020B0604020202020204" pitchFamily="34" charset="0"/>
            </a:endParaRPr>
          </a:p>
        </p:txBody>
      </p:sp>
      <p:sp>
        <p:nvSpPr>
          <p:cNvPr id="4" name="TextBox 3"/>
          <p:cNvSpPr txBox="1"/>
          <p:nvPr/>
        </p:nvSpPr>
        <p:spPr>
          <a:xfrm>
            <a:off x="9984432" y="6453337"/>
            <a:ext cx="576064" cy="276999"/>
          </a:xfrm>
          <a:prstGeom prst="rect">
            <a:avLst/>
          </a:prstGeom>
          <a:noFill/>
        </p:spPr>
        <p:txBody>
          <a:bodyPr wrap="square" rtlCol="0">
            <a:spAutoFit/>
          </a:bodyPr>
          <a:lstStyle/>
          <a:p>
            <a:r>
              <a:rPr lang="en-AU" sz="1200" b="1" dirty="0"/>
              <a:t>1 of 2</a:t>
            </a:r>
          </a:p>
        </p:txBody>
      </p:sp>
    </p:spTree>
    <p:extLst>
      <p:ext uri="{BB962C8B-B14F-4D97-AF65-F5344CB8AC3E}">
        <p14:creationId xmlns:p14="http://schemas.microsoft.com/office/powerpoint/2010/main" val="1682577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1631504" y="116632"/>
            <a:ext cx="8928992" cy="707886"/>
          </a:xfrm>
          <a:prstGeom prst="rect">
            <a:avLst/>
          </a:prstGeom>
          <a:solidFill>
            <a:srgbClr val="7030A0"/>
          </a:solidFill>
          <a:ln w="38100">
            <a:solidFill>
              <a:srgbClr val="FFC000"/>
            </a:solidFill>
          </a:ln>
        </p:spPr>
        <p:txBody>
          <a:bodyPr wrap="square" rtlCol="0">
            <a:spAutoFit/>
          </a:bodyPr>
          <a:lstStyle/>
          <a:p>
            <a:pPr algn="ctr"/>
            <a:r>
              <a:rPr lang="en-AU" sz="4000" b="1" dirty="0"/>
              <a:t>THE CONTEXT OF THE LAW</a:t>
            </a:r>
          </a:p>
        </p:txBody>
      </p:sp>
      <p:sp>
        <p:nvSpPr>
          <p:cNvPr id="9" name="Rectangle 8"/>
          <p:cNvSpPr/>
          <p:nvPr/>
        </p:nvSpPr>
        <p:spPr>
          <a:xfrm>
            <a:off x="1631504" y="908721"/>
            <a:ext cx="8784976" cy="5847755"/>
          </a:xfrm>
          <a:prstGeom prst="rect">
            <a:avLst/>
          </a:prstGeom>
          <a:solidFill>
            <a:schemeClr val="bg1"/>
          </a:solidFill>
        </p:spPr>
        <p:txBody>
          <a:bodyPr wrap="square">
            <a:spAutoFit/>
          </a:bodyPr>
          <a:lstStyle/>
          <a:p>
            <a:pPr>
              <a:buClr>
                <a:srgbClr val="FFC000"/>
              </a:buClr>
            </a:pPr>
            <a:r>
              <a:rPr lang="en-AU" sz="1200" b="1" i="1" dirty="0" err="1">
                <a:solidFill>
                  <a:srgbClr val="00B0F0"/>
                </a:solidFill>
                <a:latin typeface="Arial" panose="020B0604020202020204" pitchFamily="34" charset="0"/>
                <a:cs typeface="Arial" panose="020B0604020202020204" pitchFamily="34" charset="0"/>
              </a:rPr>
              <a:t>Cont</a:t>
            </a:r>
            <a:r>
              <a:rPr lang="en-AU" sz="3200" b="1" dirty="0">
                <a:solidFill>
                  <a:srgbClr val="FFFFFF"/>
                </a:solidFill>
                <a:latin typeface="Arial" panose="020B0604020202020204" pitchFamily="34" charset="0"/>
                <a:cs typeface="Arial" panose="020B0604020202020204" pitchFamily="34" charset="0"/>
              </a:rPr>
              <a:t>  …. If by a violent blow he caused a commoner`s daughter to have a miscarriage, he must pay five shekels of silver.  If that woman dies, he must pay ½ mina of silver.  If he hit a free nobleman`s female slave and caused her to have a miscarriage, he must pay two shekels of silver.  If that female slave dies, he must pay </a:t>
            </a:r>
            <a:r>
              <a:rPr lang="en-AU" sz="3200" b="1" baseline="30000" dirty="0">
                <a:solidFill>
                  <a:srgbClr val="FFFFFF"/>
                </a:solidFill>
                <a:latin typeface="Arial" panose="020B0604020202020204" pitchFamily="34" charset="0"/>
                <a:cs typeface="Arial" panose="020B0604020202020204" pitchFamily="34" charset="0"/>
              </a:rPr>
              <a:t>1</a:t>
            </a:r>
            <a:r>
              <a:rPr lang="en-AU" sz="3200" b="1" dirty="0">
                <a:solidFill>
                  <a:srgbClr val="FFFFFF"/>
                </a:solidFill>
                <a:latin typeface="Arial" panose="020B0604020202020204" pitchFamily="34" charset="0"/>
                <a:cs typeface="Arial" panose="020B0604020202020204" pitchFamily="34" charset="0"/>
              </a:rPr>
              <a:t>/</a:t>
            </a:r>
            <a:r>
              <a:rPr lang="en-AU" sz="2400" b="1" dirty="0">
                <a:solidFill>
                  <a:srgbClr val="FFFFFF"/>
                </a:solidFill>
                <a:latin typeface="Arial" panose="020B0604020202020204" pitchFamily="34" charset="0"/>
                <a:cs typeface="Arial" panose="020B0604020202020204" pitchFamily="34" charset="0"/>
              </a:rPr>
              <a:t>3</a:t>
            </a:r>
            <a:r>
              <a:rPr lang="en-AU" sz="3200" b="1" dirty="0">
                <a:solidFill>
                  <a:srgbClr val="FFFFFF"/>
                </a:solidFill>
                <a:latin typeface="Arial" panose="020B0604020202020204" pitchFamily="34" charset="0"/>
                <a:cs typeface="Arial" panose="020B0604020202020204" pitchFamily="34" charset="0"/>
              </a:rPr>
              <a:t> mina of silver.</a:t>
            </a:r>
          </a:p>
          <a:p>
            <a:pPr>
              <a:buClr>
                <a:srgbClr val="FFC000"/>
              </a:buClr>
            </a:pPr>
            <a:endParaRPr lang="en-AU" sz="2000" b="1" dirty="0">
              <a:solidFill>
                <a:srgbClr val="FFFFFF"/>
              </a:solidFill>
              <a:latin typeface="Arial" panose="020B0604020202020204" pitchFamily="34" charset="0"/>
              <a:cs typeface="Arial" panose="020B0604020202020204" pitchFamily="34" charset="0"/>
            </a:endParaRPr>
          </a:p>
          <a:p>
            <a:pPr algn="ctr">
              <a:buClr>
                <a:srgbClr val="FFC000"/>
              </a:buClr>
            </a:pPr>
            <a:r>
              <a:rPr lang="en-AU" sz="2200" b="1" dirty="0">
                <a:solidFill>
                  <a:srgbClr val="92D050"/>
                </a:solidFill>
                <a:latin typeface="Arial" panose="020B0604020202020204" pitchFamily="34" charset="0"/>
                <a:cs typeface="Arial" panose="020B0604020202020204" pitchFamily="34" charset="0"/>
              </a:rPr>
              <a:t>(Hammurabi, laws 209-214.   J.B. Pritchard, ed. </a:t>
            </a:r>
          </a:p>
          <a:p>
            <a:pPr algn="ctr">
              <a:buClr>
                <a:srgbClr val="FFC000"/>
              </a:buClr>
            </a:pPr>
            <a:r>
              <a:rPr lang="en-AU" sz="2200" b="1" i="1" dirty="0">
                <a:solidFill>
                  <a:srgbClr val="92D050"/>
                </a:solidFill>
                <a:latin typeface="Arial" panose="020B0604020202020204" pitchFamily="34" charset="0"/>
                <a:cs typeface="Arial" panose="020B0604020202020204" pitchFamily="34" charset="0"/>
              </a:rPr>
              <a:t>Ancient Near Eastern Texts Relating to the Old Testament. </a:t>
            </a:r>
            <a:r>
              <a:rPr lang="en-AU" sz="2200" b="1" dirty="0">
                <a:solidFill>
                  <a:srgbClr val="92D050"/>
                </a:solidFill>
                <a:latin typeface="Arial" panose="020B0604020202020204" pitchFamily="34" charset="0"/>
                <a:cs typeface="Arial" panose="020B0604020202020204" pitchFamily="34" charset="0"/>
              </a:rPr>
              <a:t> </a:t>
            </a:r>
          </a:p>
          <a:p>
            <a:pPr algn="ctr">
              <a:buClr>
                <a:srgbClr val="FFC000"/>
              </a:buClr>
            </a:pPr>
            <a:r>
              <a:rPr lang="en-AU" sz="2200" b="1" dirty="0">
                <a:solidFill>
                  <a:srgbClr val="92D050"/>
                </a:solidFill>
                <a:latin typeface="Arial" panose="020B0604020202020204" pitchFamily="34" charset="0"/>
                <a:cs typeface="Arial" panose="020B0604020202020204" pitchFamily="34" charset="0"/>
              </a:rPr>
              <a:t>Princeton: University Press, 1969, p. 175)</a:t>
            </a:r>
            <a:endParaRPr lang="en-AU" sz="2200" b="1" i="1" dirty="0">
              <a:solidFill>
                <a:srgbClr val="92D050"/>
              </a:solidFill>
              <a:latin typeface="Arial" panose="020B0604020202020204" pitchFamily="34" charset="0"/>
              <a:cs typeface="Arial" panose="020B0604020202020204" pitchFamily="34" charset="0"/>
            </a:endParaRPr>
          </a:p>
        </p:txBody>
      </p:sp>
      <p:sp>
        <p:nvSpPr>
          <p:cNvPr id="4" name="TextBox 3"/>
          <p:cNvSpPr txBox="1"/>
          <p:nvPr/>
        </p:nvSpPr>
        <p:spPr>
          <a:xfrm>
            <a:off x="9984432" y="6453337"/>
            <a:ext cx="576064" cy="276999"/>
          </a:xfrm>
          <a:prstGeom prst="rect">
            <a:avLst/>
          </a:prstGeom>
          <a:noFill/>
        </p:spPr>
        <p:txBody>
          <a:bodyPr wrap="square" rtlCol="0">
            <a:spAutoFit/>
          </a:bodyPr>
          <a:lstStyle/>
          <a:p>
            <a:r>
              <a:rPr lang="en-AU" sz="1200" b="1" dirty="0"/>
              <a:t>2 of 2</a:t>
            </a:r>
          </a:p>
        </p:txBody>
      </p:sp>
    </p:spTree>
    <p:extLst>
      <p:ext uri="{BB962C8B-B14F-4D97-AF65-F5344CB8AC3E}">
        <p14:creationId xmlns:p14="http://schemas.microsoft.com/office/powerpoint/2010/main" val="2639885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982639" y="1842484"/>
            <a:ext cx="10495128" cy="3046988"/>
          </a:xfrm>
          <a:prstGeom prst="rect">
            <a:avLst/>
          </a:prstGeom>
          <a:solidFill>
            <a:schemeClr val="bg1"/>
          </a:solidFill>
        </p:spPr>
        <p:txBody>
          <a:bodyPr wrap="square">
            <a:spAutoFit/>
          </a:bodyPr>
          <a:lstStyle/>
          <a:p>
            <a:pPr marL="457200" indent="-45720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Note – Different laws for nobles and</a:t>
            </a:r>
          </a:p>
          <a:p>
            <a:pPr>
              <a:buClr>
                <a:srgbClr val="FFC000"/>
              </a:buClr>
            </a:pPr>
            <a:r>
              <a:rPr lang="en-AU" sz="3200" b="1" dirty="0">
                <a:solidFill>
                  <a:srgbClr val="FFFFFF"/>
                </a:solidFill>
                <a:latin typeface="Arial" panose="020B0604020202020204" pitchFamily="34" charset="0"/>
                <a:cs typeface="Arial" panose="020B0604020202020204" pitchFamily="34" charset="0"/>
              </a:rPr>
              <a:t>    commoners here –a class system exists </a:t>
            </a:r>
          </a:p>
          <a:p>
            <a:pPr marL="457200" indent="-457200">
              <a:buClr>
                <a:srgbClr val="FFC000"/>
              </a:buClr>
              <a:buFont typeface="Wingdings" panose="05000000000000000000" pitchFamily="2" charset="2"/>
              <a:buChar char="v"/>
            </a:pPr>
            <a:endParaRPr lang="en-AU" sz="3200" b="1" dirty="0">
              <a:solidFill>
                <a:srgbClr val="FFFFFF"/>
              </a:solidFill>
              <a:latin typeface="Arial" panose="020B0604020202020204" pitchFamily="34" charset="0"/>
              <a:cs typeface="Arial" panose="020B0604020202020204" pitchFamily="34" charset="0"/>
            </a:endParaRPr>
          </a:p>
          <a:p>
            <a:pPr marL="457200" indent="-45720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Women are cheapened in value – well below males </a:t>
            </a:r>
          </a:p>
          <a:p>
            <a:pPr marL="457200" indent="-457200">
              <a:buClr>
                <a:srgbClr val="FFC000"/>
              </a:buClr>
              <a:buFont typeface="Wingdings" panose="05000000000000000000" pitchFamily="2" charset="2"/>
              <a:buChar char="v"/>
            </a:pPr>
            <a:endParaRPr lang="en-AU" sz="3200" b="1" dirty="0">
              <a:solidFill>
                <a:srgbClr val="FFFFFF"/>
              </a:solidFill>
              <a:latin typeface="Arial" panose="020B0604020202020204" pitchFamily="34" charset="0"/>
              <a:cs typeface="Arial" panose="020B0604020202020204" pitchFamily="34" charset="0"/>
            </a:endParaRPr>
          </a:p>
          <a:p>
            <a:pPr marL="457200" indent="-45720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Man commits a crime – his daughter dies</a:t>
            </a:r>
          </a:p>
        </p:txBody>
      </p:sp>
      <p:sp>
        <p:nvSpPr>
          <p:cNvPr id="3" name="TextBox 2"/>
          <p:cNvSpPr txBox="1"/>
          <p:nvPr/>
        </p:nvSpPr>
        <p:spPr>
          <a:xfrm>
            <a:off x="982639" y="188640"/>
            <a:ext cx="10495128" cy="1323439"/>
          </a:xfrm>
          <a:prstGeom prst="rect">
            <a:avLst/>
          </a:prstGeom>
          <a:solidFill>
            <a:srgbClr val="002060"/>
          </a:solidFill>
          <a:ln w="38100">
            <a:solidFill>
              <a:srgbClr val="FFC000"/>
            </a:solidFill>
          </a:ln>
        </p:spPr>
        <p:txBody>
          <a:bodyPr wrap="square" rtlCol="0">
            <a:spAutoFit/>
          </a:bodyPr>
          <a:lstStyle/>
          <a:p>
            <a:pPr algn="ctr"/>
            <a:r>
              <a:rPr lang="en-AU" sz="4000" b="1" dirty="0"/>
              <a:t>GOD`S HOLY LAW - A GREAT LEAP FORWARD  FROM  GENTILE  CODES</a:t>
            </a:r>
          </a:p>
        </p:txBody>
      </p:sp>
    </p:spTree>
    <p:extLst>
      <p:ext uri="{BB962C8B-B14F-4D97-AF65-F5344CB8AC3E}">
        <p14:creationId xmlns:p14="http://schemas.microsoft.com/office/powerpoint/2010/main" val="3740993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548185" y="322625"/>
            <a:ext cx="11095630" cy="707886"/>
          </a:xfrm>
          <a:prstGeom prst="rect">
            <a:avLst/>
          </a:prstGeom>
          <a:solidFill>
            <a:srgbClr val="7030A0"/>
          </a:solidFill>
          <a:ln w="38100">
            <a:solidFill>
              <a:srgbClr val="FFC000"/>
            </a:solidFill>
          </a:ln>
        </p:spPr>
        <p:txBody>
          <a:bodyPr wrap="square" rtlCol="0">
            <a:spAutoFit/>
          </a:bodyPr>
          <a:lstStyle/>
          <a:p>
            <a:pPr algn="ctr"/>
            <a:r>
              <a:rPr lang="en-AU" sz="4000" b="1" dirty="0"/>
              <a:t>GOD`S  LAW - A  GREAT  LEAP FORWARD</a:t>
            </a:r>
          </a:p>
        </p:txBody>
      </p:sp>
      <p:sp>
        <p:nvSpPr>
          <p:cNvPr id="6" name="TextBox 5"/>
          <p:cNvSpPr txBox="1"/>
          <p:nvPr/>
        </p:nvSpPr>
        <p:spPr>
          <a:xfrm>
            <a:off x="1631504" y="1428737"/>
            <a:ext cx="8928992" cy="615553"/>
          </a:xfrm>
          <a:prstGeom prst="rect">
            <a:avLst/>
          </a:prstGeom>
          <a:noFill/>
        </p:spPr>
        <p:txBody>
          <a:bodyPr wrap="square" rtlCol="0">
            <a:spAutoFit/>
          </a:bodyPr>
          <a:lstStyle/>
          <a:p>
            <a:pPr lvl="0"/>
            <a:r>
              <a:rPr lang="fr-FR" sz="3400" b="1" u="sng" dirty="0" err="1">
                <a:solidFill>
                  <a:srgbClr val="FFC000"/>
                </a:solidFill>
                <a:uFill>
                  <a:solidFill>
                    <a:srgbClr val="00B0F0"/>
                  </a:solidFill>
                </a:uFill>
                <a:latin typeface="Calibri" panose="020F0502020204030204" pitchFamily="34" charset="0"/>
              </a:rPr>
              <a:t>God’s</a:t>
            </a:r>
            <a:r>
              <a:rPr lang="fr-FR" sz="3400" b="1" u="sng" dirty="0">
                <a:solidFill>
                  <a:srgbClr val="FFC000"/>
                </a:solidFill>
                <a:uFill>
                  <a:solidFill>
                    <a:srgbClr val="00B0F0"/>
                  </a:solidFill>
                </a:uFill>
                <a:latin typeface="Calibri" panose="020F0502020204030204" pitchFamily="34" charset="0"/>
              </a:rPr>
              <a:t> Law </a:t>
            </a:r>
            <a:r>
              <a:rPr lang="fr-FR" sz="3400" b="1" u="sng" dirty="0" err="1">
                <a:solidFill>
                  <a:srgbClr val="FFC000"/>
                </a:solidFill>
                <a:uFill>
                  <a:solidFill>
                    <a:srgbClr val="00B0F0"/>
                  </a:solidFill>
                </a:uFill>
                <a:latin typeface="Calibri" panose="020F0502020204030204" pitchFamily="34" charset="0"/>
              </a:rPr>
              <a:t>said</a:t>
            </a:r>
            <a:r>
              <a:rPr lang="fr-FR" sz="3400" b="1" u="sng" dirty="0">
                <a:solidFill>
                  <a:srgbClr val="FFC000"/>
                </a:solidFill>
                <a:uFill>
                  <a:solidFill>
                    <a:srgbClr val="00B0F0"/>
                  </a:solidFill>
                </a:uFill>
                <a:latin typeface="Calibri" panose="020F0502020204030204" pitchFamily="34" charset="0"/>
              </a:rPr>
              <a:t> :-</a:t>
            </a:r>
            <a:endParaRPr lang="en-AU" sz="3400" b="1" u="sng" dirty="0">
              <a:solidFill>
                <a:srgbClr val="FFC000"/>
              </a:solidFill>
              <a:uFill>
                <a:solidFill>
                  <a:srgbClr val="00B0F0"/>
                </a:solidFill>
              </a:uFill>
              <a:latin typeface="Calibri" panose="020F0502020204030204" pitchFamily="34" charset="0"/>
            </a:endParaRPr>
          </a:p>
        </p:txBody>
      </p:sp>
      <p:sp>
        <p:nvSpPr>
          <p:cNvPr id="7" name="TextBox 6"/>
          <p:cNvSpPr txBox="1"/>
          <p:nvPr/>
        </p:nvSpPr>
        <p:spPr>
          <a:xfrm>
            <a:off x="1919536" y="2132857"/>
            <a:ext cx="8640960" cy="4031873"/>
          </a:xfrm>
          <a:prstGeom prst="rect">
            <a:avLst/>
          </a:prstGeom>
          <a:solidFill>
            <a:schemeClr val="bg1"/>
          </a:solidFill>
        </p:spPr>
        <p:txBody>
          <a:bodyPr wrap="square" rtlCol="0">
            <a:spAutoFit/>
          </a:bodyPr>
          <a:lstStyle/>
          <a:p>
            <a:pPr marL="457200" indent="-45720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 “Thou shalt not kill”	</a:t>
            </a:r>
            <a:r>
              <a:rPr lang="en-AU" sz="3200" b="1" dirty="0">
                <a:solidFill>
                  <a:srgbClr val="00B0F0"/>
                </a:solidFill>
                <a:latin typeface="Arial" panose="020B0604020202020204" pitchFamily="34" charset="0"/>
                <a:cs typeface="Arial" panose="020B0604020202020204" pitchFamily="34" charset="0"/>
              </a:rPr>
              <a:t>	(</a:t>
            </a:r>
            <a:r>
              <a:rPr lang="en-AU" sz="3200" b="1" dirty="0" err="1">
                <a:solidFill>
                  <a:srgbClr val="00B0F0"/>
                </a:solidFill>
                <a:latin typeface="Arial" panose="020B0604020202020204" pitchFamily="34" charset="0"/>
                <a:cs typeface="Arial" panose="020B0604020202020204" pitchFamily="34" charset="0"/>
              </a:rPr>
              <a:t>Exod</a:t>
            </a:r>
            <a:r>
              <a:rPr lang="en-AU" sz="3200" b="1" dirty="0">
                <a:solidFill>
                  <a:srgbClr val="00B0F0"/>
                </a:solidFill>
                <a:latin typeface="Arial" panose="020B0604020202020204" pitchFamily="34" charset="0"/>
                <a:cs typeface="Arial" panose="020B0604020202020204" pitchFamily="34" charset="0"/>
              </a:rPr>
              <a:t> 20:15)</a:t>
            </a:r>
          </a:p>
          <a:p>
            <a:pPr marL="457200" indent="-457200">
              <a:buClr>
                <a:srgbClr val="FFC000"/>
              </a:buClr>
              <a:buFont typeface="Wingdings" panose="05000000000000000000" pitchFamily="2" charset="2"/>
              <a:buChar char="v"/>
            </a:pPr>
            <a:endParaRPr lang="en-AU" sz="1600" b="1" dirty="0">
              <a:solidFill>
                <a:srgbClr val="FFFFFF"/>
              </a:solidFill>
              <a:latin typeface="Arial" panose="020B0604020202020204" pitchFamily="34" charset="0"/>
              <a:cs typeface="Arial" panose="020B0604020202020204" pitchFamily="34" charset="0"/>
            </a:endParaRPr>
          </a:p>
          <a:p>
            <a:pPr marL="457200" indent="-45720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 Murder, always incurs a death sentence </a:t>
            </a:r>
          </a:p>
          <a:p>
            <a:pPr>
              <a:buClr>
                <a:srgbClr val="FFC000"/>
              </a:buClr>
            </a:pPr>
            <a:r>
              <a:rPr lang="en-AU" sz="3200" b="1" dirty="0">
                <a:solidFill>
                  <a:srgbClr val="FFFFFF"/>
                </a:solidFill>
                <a:latin typeface="Arial" panose="020B0604020202020204" pitchFamily="34" charset="0"/>
                <a:cs typeface="Arial" panose="020B0604020202020204" pitchFamily="34" charset="0"/>
              </a:rPr>
              <a:t>											</a:t>
            </a:r>
            <a:r>
              <a:rPr lang="en-AU" sz="3200" b="1" dirty="0">
                <a:solidFill>
                  <a:srgbClr val="00B0F0"/>
                </a:solidFill>
                <a:latin typeface="Arial" panose="020B0604020202020204" pitchFamily="34" charset="0"/>
                <a:cs typeface="Arial" panose="020B0604020202020204" pitchFamily="34" charset="0"/>
              </a:rPr>
              <a:t>(</a:t>
            </a:r>
            <a:r>
              <a:rPr lang="en-AU" sz="3200" b="1" dirty="0" err="1">
                <a:solidFill>
                  <a:srgbClr val="00B0F0"/>
                </a:solidFill>
                <a:latin typeface="Arial" panose="020B0604020202020204" pitchFamily="34" charset="0"/>
                <a:cs typeface="Arial" panose="020B0604020202020204" pitchFamily="34" charset="0"/>
              </a:rPr>
              <a:t>Exod</a:t>
            </a:r>
            <a:r>
              <a:rPr lang="en-AU" sz="3200" b="1" dirty="0">
                <a:solidFill>
                  <a:srgbClr val="00B0F0"/>
                </a:solidFill>
                <a:latin typeface="Arial" panose="020B0604020202020204" pitchFamily="34" charset="0"/>
                <a:cs typeface="Arial" panose="020B0604020202020204" pitchFamily="34" charset="0"/>
              </a:rPr>
              <a:t> 21:12)</a:t>
            </a:r>
          </a:p>
          <a:p>
            <a:pPr marL="457200" indent="-45720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 Children do not get punished for the sins of their parents 		</a:t>
            </a:r>
            <a:r>
              <a:rPr lang="en-AU" sz="3200" b="1" dirty="0">
                <a:solidFill>
                  <a:srgbClr val="00B0F0"/>
                </a:solidFill>
                <a:latin typeface="Arial" panose="020B0604020202020204" pitchFamily="34" charset="0"/>
                <a:cs typeface="Arial" panose="020B0604020202020204" pitchFamily="34" charset="0"/>
              </a:rPr>
              <a:t>(</a:t>
            </a:r>
            <a:r>
              <a:rPr lang="en-AU" sz="3200" b="1" dirty="0" err="1">
                <a:solidFill>
                  <a:srgbClr val="00B0F0"/>
                </a:solidFill>
                <a:latin typeface="Arial" panose="020B0604020202020204" pitchFamily="34" charset="0"/>
                <a:cs typeface="Arial" panose="020B0604020202020204" pitchFamily="34" charset="0"/>
              </a:rPr>
              <a:t>Deut</a:t>
            </a:r>
            <a:r>
              <a:rPr lang="en-AU" sz="3200" b="1" dirty="0">
                <a:solidFill>
                  <a:srgbClr val="00B0F0"/>
                </a:solidFill>
                <a:latin typeface="Arial" panose="020B0604020202020204" pitchFamily="34" charset="0"/>
                <a:cs typeface="Arial" panose="020B0604020202020204" pitchFamily="34" charset="0"/>
              </a:rPr>
              <a:t> 24:16)</a:t>
            </a:r>
          </a:p>
          <a:p>
            <a:pPr>
              <a:buClr>
                <a:srgbClr val="FFC000"/>
              </a:buClr>
            </a:pPr>
            <a:endParaRPr lang="en-AU" sz="1600" b="1" dirty="0">
              <a:solidFill>
                <a:srgbClr val="FFFFFF"/>
              </a:solidFill>
              <a:latin typeface="Arial" panose="020B0604020202020204" pitchFamily="34" charset="0"/>
              <a:cs typeface="Arial" panose="020B0604020202020204" pitchFamily="34" charset="0"/>
            </a:endParaRPr>
          </a:p>
          <a:p>
            <a:pPr marL="457200" indent="-45720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No respect of persons in the justice code 										</a:t>
            </a:r>
            <a:r>
              <a:rPr lang="en-AU" sz="3200" b="1" dirty="0">
                <a:solidFill>
                  <a:srgbClr val="00B0F0"/>
                </a:solidFill>
                <a:latin typeface="Arial" panose="020B0604020202020204" pitchFamily="34" charset="0"/>
                <a:cs typeface="Arial" panose="020B0604020202020204" pitchFamily="34" charset="0"/>
              </a:rPr>
              <a:t>(Lev 19:15)</a:t>
            </a:r>
          </a:p>
        </p:txBody>
      </p:sp>
    </p:spTree>
    <p:extLst>
      <p:ext uri="{BB962C8B-B14F-4D97-AF65-F5344CB8AC3E}">
        <p14:creationId xmlns:p14="http://schemas.microsoft.com/office/powerpoint/2010/main" val="21978676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8173" y="512064"/>
            <a:ext cx="9132627" cy="914400"/>
          </a:xfrm>
          <a:solidFill>
            <a:schemeClr val="accent2">
              <a:lumMod val="60000"/>
              <a:lumOff val="40000"/>
            </a:schemeClr>
          </a:solidFill>
        </p:spPr>
        <p:txBody>
          <a:bodyPr>
            <a:normAutofit fontScale="90000"/>
          </a:bodyPr>
          <a:lstStyle/>
          <a:p>
            <a:r>
              <a:rPr lang="en-US" sz="3600" dirty="0">
                <a:solidFill>
                  <a:schemeClr val="bg1"/>
                </a:solidFill>
              </a:rPr>
              <a:t>WHY WAS THE LAW SO COMPLICATED ?</a:t>
            </a:r>
            <a:endParaRPr lang="en-AU" sz="3600" dirty="0">
              <a:solidFill>
                <a:schemeClr val="bg1"/>
              </a:solidFill>
            </a:endParaRPr>
          </a:p>
        </p:txBody>
      </p:sp>
      <p:sp>
        <p:nvSpPr>
          <p:cNvPr id="3" name="Content Placeholder 2"/>
          <p:cNvSpPr>
            <a:spLocks noGrp="1"/>
          </p:cNvSpPr>
          <p:nvPr>
            <p:ph idx="1"/>
          </p:nvPr>
        </p:nvSpPr>
        <p:spPr>
          <a:xfrm>
            <a:off x="913794" y="1732450"/>
            <a:ext cx="11278205" cy="2470274"/>
          </a:xfrm>
        </p:spPr>
        <p:txBody>
          <a:bodyPr>
            <a:normAutofit/>
          </a:bodyPr>
          <a:lstStyle/>
          <a:p>
            <a:r>
              <a:rPr lang="en-US" sz="2400" dirty="0">
                <a:solidFill>
                  <a:schemeClr val="tx1"/>
                </a:solidFill>
              </a:rPr>
              <a:t>God was both revealed and also concealed </a:t>
            </a:r>
          </a:p>
          <a:p>
            <a:r>
              <a:rPr lang="en-US" sz="2400" dirty="0">
                <a:solidFill>
                  <a:schemeClr val="tx1"/>
                </a:solidFill>
              </a:rPr>
              <a:t>God conveyed His message in signs, symbols, rituals, and songs </a:t>
            </a:r>
          </a:p>
          <a:p>
            <a:r>
              <a:rPr lang="en-US" sz="2400" dirty="0">
                <a:solidFill>
                  <a:schemeClr val="tx1"/>
                </a:solidFill>
              </a:rPr>
              <a:t>Getting real value from the Law required thought and discernment</a:t>
            </a:r>
          </a:p>
          <a:p>
            <a:r>
              <a:rPr lang="en-US" sz="2400" dirty="0">
                <a:solidFill>
                  <a:schemeClr val="tx1"/>
                </a:solidFill>
              </a:rPr>
              <a:t>Has always been God’s way of sorting out true saints from conscripts </a:t>
            </a:r>
            <a:r>
              <a:rPr lang="en-US" dirty="0">
                <a:solidFill>
                  <a:schemeClr val="tx1"/>
                </a:solidFill>
              </a:rPr>
              <a:t>(</a:t>
            </a:r>
            <a:r>
              <a:rPr lang="en-US" dirty="0" err="1">
                <a:solidFill>
                  <a:schemeClr val="tx1"/>
                </a:solidFill>
              </a:rPr>
              <a:t>Prov</a:t>
            </a:r>
            <a:r>
              <a:rPr lang="en-US" dirty="0">
                <a:solidFill>
                  <a:schemeClr val="tx1"/>
                </a:solidFill>
              </a:rPr>
              <a:t> 25:2)  </a:t>
            </a:r>
            <a:endParaRPr lang="en-US" sz="2400" dirty="0">
              <a:solidFill>
                <a:schemeClr val="tx1"/>
              </a:solidFill>
            </a:endParaRPr>
          </a:p>
          <a:p>
            <a:endParaRPr lang="en-US" sz="2400" dirty="0">
              <a:solidFill>
                <a:schemeClr val="tx1"/>
              </a:solidFill>
            </a:endParaRPr>
          </a:p>
          <a:p>
            <a:endParaRPr lang="en-AU" sz="2400" dirty="0">
              <a:solidFill>
                <a:schemeClr val="tx1"/>
              </a:solidFill>
            </a:endParaRPr>
          </a:p>
          <a:p>
            <a:endParaRPr lang="en-AU" sz="2400" dirty="0">
              <a:solidFill>
                <a:schemeClr val="tx1"/>
              </a:solidFill>
            </a:endParaRPr>
          </a:p>
        </p:txBody>
      </p:sp>
      <p:sp>
        <p:nvSpPr>
          <p:cNvPr id="4" name="Rectangle 3"/>
          <p:cNvSpPr/>
          <p:nvPr/>
        </p:nvSpPr>
        <p:spPr>
          <a:xfrm>
            <a:off x="1296537" y="4429132"/>
            <a:ext cx="9444251" cy="192882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b="1" i="1" dirty="0">
                <a:solidFill>
                  <a:schemeClr val="tx1"/>
                </a:solidFill>
              </a:rPr>
              <a:t>The secret things belong unto the LORD our God: but those things which are revealed belong unto us and to our children for ever, that we may do all the words of this law. </a:t>
            </a:r>
          </a:p>
          <a:p>
            <a:pPr algn="ctr"/>
            <a:r>
              <a:rPr lang="en-AU" sz="2400" b="1" i="1" dirty="0">
                <a:solidFill>
                  <a:schemeClr val="tx1"/>
                </a:solidFill>
              </a:rPr>
              <a:t>(Deut 29:29) </a:t>
            </a:r>
          </a:p>
        </p:txBody>
      </p:sp>
    </p:spTree>
    <p:extLst>
      <p:ext uri="{BB962C8B-B14F-4D97-AF65-F5344CB8AC3E}">
        <p14:creationId xmlns:p14="http://schemas.microsoft.com/office/powerpoint/2010/main" val="3018893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16632"/>
            <a:ext cx="7772400" cy="720080"/>
          </a:xfrm>
          <a:solidFill>
            <a:schemeClr val="accent2">
              <a:lumMod val="50000"/>
            </a:schemeClr>
          </a:solidFill>
        </p:spPr>
        <p:txBody>
          <a:bodyPr/>
          <a:lstStyle/>
          <a:p>
            <a:r>
              <a:rPr lang="en-AU" dirty="0"/>
              <a:t>   THE PURPOSE OF THE LAW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02864" y="836712"/>
            <a:ext cx="9124248" cy="11017224"/>
          </a:xfrm>
        </p:spPr>
      </p:pic>
      <p:sp>
        <p:nvSpPr>
          <p:cNvPr id="5" name="TextBox 4"/>
          <p:cNvSpPr txBox="1"/>
          <p:nvPr/>
        </p:nvSpPr>
        <p:spPr>
          <a:xfrm>
            <a:off x="7608167" y="1268760"/>
            <a:ext cx="2918583" cy="2554545"/>
          </a:xfrm>
          <a:prstGeom prst="rect">
            <a:avLst/>
          </a:prstGeom>
          <a:solidFill>
            <a:srgbClr val="FF00FF"/>
          </a:solidFill>
        </p:spPr>
        <p:txBody>
          <a:bodyPr wrap="square" rtlCol="0">
            <a:spAutoFit/>
          </a:bodyPr>
          <a:lstStyle/>
          <a:p>
            <a:pPr algn="ctr"/>
            <a:r>
              <a:rPr lang="en-AU" sz="3200" dirty="0">
                <a:solidFill>
                  <a:schemeClr val="bg1"/>
                </a:solidFill>
              </a:rPr>
              <a:t>THE PEDAGOGUE- ENFORCING DISCIPLINE</a:t>
            </a:r>
          </a:p>
        </p:txBody>
      </p:sp>
      <p:sp>
        <p:nvSpPr>
          <p:cNvPr id="6" name="TextBox 5"/>
          <p:cNvSpPr txBox="1"/>
          <p:nvPr/>
        </p:nvSpPr>
        <p:spPr>
          <a:xfrm>
            <a:off x="2063552" y="6237313"/>
            <a:ext cx="8208912" cy="461665"/>
          </a:xfrm>
          <a:prstGeom prst="rect">
            <a:avLst/>
          </a:prstGeom>
          <a:noFill/>
        </p:spPr>
        <p:txBody>
          <a:bodyPr wrap="square" rtlCol="0">
            <a:spAutoFit/>
          </a:bodyPr>
          <a:lstStyle/>
          <a:p>
            <a:pPr algn="ctr"/>
            <a:r>
              <a:rPr lang="en-AU" sz="2400" dirty="0">
                <a:solidFill>
                  <a:schemeClr val="bg1"/>
                </a:solidFill>
              </a:rPr>
              <a:t>A SCHOOLMASTER-TO BRING US UNTO CHRIST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1981" y="3861049"/>
            <a:ext cx="2520279" cy="2160239"/>
          </a:xfrm>
          <a:prstGeom prst="rect">
            <a:avLst/>
          </a:prstGeom>
        </p:spPr>
      </p:pic>
    </p:spTree>
    <p:extLst>
      <p:ext uri="{BB962C8B-B14F-4D97-AF65-F5344CB8AC3E}">
        <p14:creationId xmlns:p14="http://schemas.microsoft.com/office/powerpoint/2010/main" val="2247422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332656"/>
            <a:ext cx="7772400" cy="864096"/>
          </a:xfrm>
          <a:solidFill>
            <a:schemeClr val="accent6">
              <a:lumMod val="60000"/>
              <a:lumOff val="40000"/>
            </a:schemeClr>
          </a:solidFill>
        </p:spPr>
        <p:txBody>
          <a:bodyPr/>
          <a:lstStyle/>
          <a:p>
            <a:r>
              <a:rPr lang="en-AU" dirty="0"/>
              <a:t>   </a:t>
            </a:r>
            <a:r>
              <a:rPr lang="en-AU" dirty="0">
                <a:solidFill>
                  <a:schemeClr val="bg1"/>
                </a:solidFill>
              </a:rPr>
              <a:t>THE PURPOSE OF THE LAW </a:t>
            </a:r>
          </a:p>
        </p:txBody>
      </p:sp>
      <p:sp>
        <p:nvSpPr>
          <p:cNvPr id="3" name="Content Placeholder 2"/>
          <p:cNvSpPr>
            <a:spLocks noGrp="1"/>
          </p:cNvSpPr>
          <p:nvPr>
            <p:ph idx="1"/>
          </p:nvPr>
        </p:nvSpPr>
        <p:spPr>
          <a:xfrm>
            <a:off x="2207567" y="1426464"/>
            <a:ext cx="9174665" cy="4929096"/>
          </a:xfrm>
        </p:spPr>
        <p:txBody>
          <a:bodyPr>
            <a:normAutofit fontScale="77500" lnSpcReduction="20000"/>
          </a:bodyPr>
          <a:lstStyle/>
          <a:p>
            <a:pPr marL="36900" indent="0">
              <a:buNone/>
            </a:pPr>
            <a:r>
              <a:rPr lang="en-AU" sz="3600" dirty="0">
                <a:solidFill>
                  <a:schemeClr val="tx1"/>
                </a:solidFill>
              </a:rPr>
              <a:t>But Scripture has shown that all mankind are the </a:t>
            </a:r>
            <a:r>
              <a:rPr lang="en-AU" sz="3600" dirty="0">
                <a:solidFill>
                  <a:schemeClr val="accent1">
                    <a:lumMod val="40000"/>
                    <a:lumOff val="60000"/>
                  </a:schemeClr>
                </a:solidFill>
              </a:rPr>
              <a:t>prisoners of sin</a:t>
            </a:r>
            <a:r>
              <a:rPr lang="en-AU" sz="3600" dirty="0"/>
              <a:t>, </a:t>
            </a:r>
            <a:r>
              <a:rPr lang="en-AU" sz="3600" dirty="0">
                <a:solidFill>
                  <a:schemeClr val="tx1"/>
                </a:solidFill>
              </a:rPr>
              <a:t>in order that the promised blessing, which </a:t>
            </a:r>
            <a:r>
              <a:rPr lang="en-AU" sz="3600" dirty="0">
                <a:solidFill>
                  <a:srgbClr val="00B0F0"/>
                </a:solidFill>
              </a:rPr>
              <a:t>depends on faith</a:t>
            </a:r>
            <a:r>
              <a:rPr lang="en-AU" sz="3600" dirty="0"/>
              <a:t> </a:t>
            </a:r>
            <a:r>
              <a:rPr lang="en-AU" sz="3600" dirty="0">
                <a:solidFill>
                  <a:schemeClr val="tx1"/>
                </a:solidFill>
              </a:rPr>
              <a:t>in Jesus Christ, may be given to those who believe.</a:t>
            </a:r>
          </a:p>
          <a:p>
            <a:pPr marL="36900" indent="0">
              <a:buNone/>
            </a:pPr>
            <a:r>
              <a:rPr lang="en-AU" sz="3600" dirty="0">
                <a:solidFill>
                  <a:schemeClr val="tx1"/>
                </a:solidFill>
              </a:rPr>
              <a:t>Before </a:t>
            </a:r>
            <a:r>
              <a:rPr lang="en-AU" sz="3600" dirty="0">
                <a:solidFill>
                  <a:srgbClr val="00B0F0"/>
                </a:solidFill>
              </a:rPr>
              <a:t>this faith came</a:t>
            </a:r>
            <a:r>
              <a:rPr lang="en-AU" sz="3600" dirty="0">
                <a:solidFill>
                  <a:schemeClr val="tx1"/>
                </a:solidFill>
              </a:rPr>
              <a:t>, we Jews were </a:t>
            </a:r>
            <a:r>
              <a:rPr lang="en-AU" sz="3600" dirty="0">
                <a:solidFill>
                  <a:schemeClr val="accent1">
                    <a:lumMod val="40000"/>
                    <a:lumOff val="60000"/>
                  </a:schemeClr>
                </a:solidFill>
              </a:rPr>
              <a:t>perpetual prisoners under the Law</a:t>
            </a:r>
            <a:r>
              <a:rPr lang="en-AU" sz="3600" dirty="0">
                <a:solidFill>
                  <a:schemeClr val="tx1"/>
                </a:solidFill>
              </a:rPr>
              <a:t>, living under restraints and limitations in </a:t>
            </a:r>
            <a:r>
              <a:rPr lang="en-AU" sz="3600" dirty="0">
                <a:solidFill>
                  <a:srgbClr val="00B0F0"/>
                </a:solidFill>
              </a:rPr>
              <a:t>preparation for the faith </a:t>
            </a:r>
            <a:r>
              <a:rPr lang="en-AU" sz="3600" dirty="0">
                <a:solidFill>
                  <a:schemeClr val="tx1"/>
                </a:solidFill>
              </a:rPr>
              <a:t>which was soon to be revealed</a:t>
            </a:r>
            <a:r>
              <a:rPr lang="en-AU" sz="3600" dirty="0"/>
              <a:t>.</a:t>
            </a:r>
          </a:p>
          <a:p>
            <a:pPr marL="36900" indent="0">
              <a:buNone/>
            </a:pPr>
            <a:r>
              <a:rPr lang="en-AU" sz="3600" dirty="0">
                <a:solidFill>
                  <a:schemeClr val="tx1"/>
                </a:solidFill>
              </a:rPr>
              <a:t>So that the Law </a:t>
            </a:r>
            <a:r>
              <a:rPr lang="en-AU" sz="3600" dirty="0">
                <a:solidFill>
                  <a:schemeClr val="accent1">
                    <a:lumMod val="40000"/>
                    <a:lumOff val="60000"/>
                  </a:schemeClr>
                </a:solidFill>
              </a:rPr>
              <a:t>has acted the part of a tutor-slave </a:t>
            </a:r>
            <a:r>
              <a:rPr lang="en-AU" sz="3600" dirty="0">
                <a:solidFill>
                  <a:schemeClr val="tx1"/>
                </a:solidFill>
              </a:rPr>
              <a:t>to lead us to Christ, in order that</a:t>
            </a:r>
            <a:r>
              <a:rPr lang="en-AU" sz="3600" dirty="0"/>
              <a:t> </a:t>
            </a:r>
            <a:r>
              <a:rPr lang="en-AU" sz="3600" dirty="0">
                <a:solidFill>
                  <a:srgbClr val="00B0F0"/>
                </a:solidFill>
              </a:rPr>
              <a:t>through faith </a:t>
            </a:r>
            <a:r>
              <a:rPr lang="en-AU" sz="3600" dirty="0">
                <a:solidFill>
                  <a:schemeClr val="tx1"/>
                </a:solidFill>
              </a:rPr>
              <a:t>we may be declared to be free from guilt.</a:t>
            </a:r>
          </a:p>
          <a:p>
            <a:pPr marL="36900" indent="0">
              <a:buNone/>
            </a:pPr>
            <a:r>
              <a:rPr lang="en-AU" sz="3600" dirty="0">
                <a:solidFill>
                  <a:schemeClr val="tx1"/>
                </a:solidFill>
              </a:rPr>
              <a:t>But now that </a:t>
            </a:r>
            <a:r>
              <a:rPr lang="en-AU" sz="3600" dirty="0">
                <a:solidFill>
                  <a:srgbClr val="00B0F0"/>
                </a:solidFill>
              </a:rPr>
              <a:t>this faith has come</a:t>
            </a:r>
            <a:r>
              <a:rPr lang="en-AU" sz="3600" dirty="0">
                <a:solidFill>
                  <a:schemeClr val="tx1"/>
                </a:solidFill>
              </a:rPr>
              <a:t>, we are no longer under </a:t>
            </a:r>
            <a:r>
              <a:rPr lang="en-AU" sz="3600" dirty="0">
                <a:solidFill>
                  <a:schemeClr val="accent1">
                    <a:lumMod val="40000"/>
                    <a:lumOff val="60000"/>
                  </a:schemeClr>
                </a:solidFill>
              </a:rPr>
              <a:t>a tutor-slave</a:t>
            </a:r>
            <a:r>
              <a:rPr lang="en-AU" sz="3600" dirty="0">
                <a:solidFill>
                  <a:schemeClr val="tx1"/>
                </a:solidFill>
              </a:rPr>
              <a:t>. (Greek – pedagogue)  </a:t>
            </a:r>
          </a:p>
          <a:p>
            <a:pPr marL="36900" indent="0">
              <a:buNone/>
            </a:pPr>
            <a:r>
              <a:rPr lang="en-AU" sz="3600" dirty="0">
                <a:solidFill>
                  <a:schemeClr val="tx1"/>
                </a:solidFill>
              </a:rPr>
              <a:t>											Gal 3:22-25 (Weymouth)</a:t>
            </a:r>
            <a:r>
              <a:rPr lang="en-AU" dirty="0">
                <a:solidFill>
                  <a:schemeClr val="tx1"/>
                </a:solidFill>
              </a:rPr>
              <a:t> </a:t>
            </a:r>
          </a:p>
          <a:p>
            <a:endParaRPr lang="en-AU" dirty="0">
              <a:solidFill>
                <a:srgbClr val="FFFF00"/>
              </a:solidFill>
            </a:endParaRPr>
          </a:p>
          <a:p>
            <a:endParaRPr lang="en-AU" dirty="0"/>
          </a:p>
        </p:txBody>
      </p:sp>
    </p:spTree>
    <p:extLst>
      <p:ext uri="{BB962C8B-B14F-4D97-AF65-F5344CB8AC3E}">
        <p14:creationId xmlns:p14="http://schemas.microsoft.com/office/powerpoint/2010/main" val="359291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64776" y="500042"/>
            <a:ext cx="9051704" cy="768718"/>
          </a:xfrm>
          <a:solidFill>
            <a:schemeClr val="accent6">
              <a:lumMod val="60000"/>
              <a:lumOff val="40000"/>
            </a:schemeClr>
          </a:solidFill>
        </p:spPr>
        <p:txBody>
          <a:bodyPr>
            <a:normAutofit fontScale="90000"/>
          </a:bodyPr>
          <a:lstStyle/>
          <a:p>
            <a:pPr algn="ctr"/>
            <a:r>
              <a:rPr lang="en-US" sz="3600" dirty="0">
                <a:solidFill>
                  <a:schemeClr val="bg1"/>
                </a:solidFill>
              </a:rPr>
              <a:t>WHAT GOD INTENDED THE JEWS TO SEE </a:t>
            </a:r>
            <a:endParaRPr lang="en-AU" sz="3600" dirty="0">
              <a:solidFill>
                <a:schemeClr val="bg1"/>
              </a:solidFill>
            </a:endParaRPr>
          </a:p>
        </p:txBody>
      </p:sp>
      <p:sp>
        <p:nvSpPr>
          <p:cNvPr id="3" name="Content Placeholder 2"/>
          <p:cNvSpPr>
            <a:spLocks noGrp="1"/>
          </p:cNvSpPr>
          <p:nvPr>
            <p:ph idx="1"/>
          </p:nvPr>
        </p:nvSpPr>
        <p:spPr>
          <a:xfrm>
            <a:off x="1228299" y="1556792"/>
            <a:ext cx="8982501" cy="4798768"/>
          </a:xfrm>
        </p:spPr>
        <p:txBody>
          <a:bodyPr>
            <a:normAutofit/>
          </a:bodyPr>
          <a:lstStyle/>
          <a:p>
            <a:r>
              <a:rPr lang="en-US" sz="2400" dirty="0">
                <a:solidFill>
                  <a:schemeClr val="tx1"/>
                </a:solidFill>
              </a:rPr>
              <a:t>God’s eternal  plan for the world and His great promises enlarged</a:t>
            </a:r>
          </a:p>
          <a:p>
            <a:r>
              <a:rPr lang="en-US" sz="2400" dirty="0">
                <a:solidFill>
                  <a:schemeClr val="tx1"/>
                </a:solidFill>
              </a:rPr>
              <a:t>Their national role to be examples of God’s greatness and character to the world</a:t>
            </a:r>
          </a:p>
          <a:p>
            <a:r>
              <a:rPr lang="en-US" sz="2400" dirty="0">
                <a:solidFill>
                  <a:schemeClr val="tx1"/>
                </a:solidFill>
              </a:rPr>
              <a:t>That our nature is prone to sin and we need God’s redemption and forgiveness </a:t>
            </a:r>
          </a:p>
          <a:p>
            <a:r>
              <a:rPr lang="en-US" sz="2400" dirty="0">
                <a:solidFill>
                  <a:schemeClr val="tx1"/>
                </a:solidFill>
              </a:rPr>
              <a:t>That God would provide the one lamb for the covering of sin </a:t>
            </a:r>
          </a:p>
          <a:p>
            <a:r>
              <a:rPr lang="en-US" sz="2400" dirty="0">
                <a:solidFill>
                  <a:schemeClr val="tx1"/>
                </a:solidFill>
              </a:rPr>
              <a:t>That though being condemned by the Law-  they could be saved by their faith (</a:t>
            </a:r>
            <a:r>
              <a:rPr lang="en-US" sz="2400" dirty="0" err="1">
                <a:solidFill>
                  <a:schemeClr val="tx1"/>
                </a:solidFill>
              </a:rPr>
              <a:t>Psa</a:t>
            </a:r>
            <a:r>
              <a:rPr lang="en-US" sz="2400" dirty="0">
                <a:solidFill>
                  <a:schemeClr val="tx1"/>
                </a:solidFill>
              </a:rPr>
              <a:t> 51)</a:t>
            </a:r>
          </a:p>
          <a:p>
            <a:endParaRPr lang="en-AU" sz="2400" dirty="0">
              <a:solidFill>
                <a:schemeClr val="tx1"/>
              </a:solidFill>
            </a:endParaRPr>
          </a:p>
        </p:txBody>
      </p:sp>
    </p:spTree>
    <p:extLst>
      <p:ext uri="{BB962C8B-B14F-4D97-AF65-F5344CB8AC3E}">
        <p14:creationId xmlns:p14="http://schemas.microsoft.com/office/powerpoint/2010/main" val="22609011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4525" y="142852"/>
            <a:ext cx="9389193" cy="1428760"/>
          </a:xfrm>
          <a:solidFill>
            <a:schemeClr val="accent2">
              <a:lumMod val="60000"/>
              <a:lumOff val="40000"/>
            </a:schemeClr>
          </a:solidFill>
        </p:spPr>
        <p:txBody>
          <a:bodyPr>
            <a:normAutofit fontScale="90000"/>
          </a:bodyPr>
          <a:lstStyle/>
          <a:p>
            <a:r>
              <a:rPr lang="en-US" dirty="0">
                <a:solidFill>
                  <a:schemeClr val="bg1"/>
                </a:solidFill>
              </a:rPr>
              <a:t>JEWS FAILED BY USING THE LAW AS A FORMULA FOR RIGHTEOUSNESS</a:t>
            </a:r>
            <a:endParaRPr lang="en-AU" dirty="0">
              <a:solidFill>
                <a:schemeClr val="bg1"/>
              </a:solidFill>
            </a:endParaRPr>
          </a:p>
        </p:txBody>
      </p:sp>
      <p:sp>
        <p:nvSpPr>
          <p:cNvPr id="3" name="Content Placeholder 2"/>
          <p:cNvSpPr>
            <a:spLocks noGrp="1"/>
          </p:cNvSpPr>
          <p:nvPr>
            <p:ph idx="1"/>
          </p:nvPr>
        </p:nvSpPr>
        <p:spPr>
          <a:xfrm>
            <a:off x="913795" y="1732449"/>
            <a:ext cx="10366736" cy="4598013"/>
          </a:xfrm>
        </p:spPr>
        <p:txBody>
          <a:bodyPr>
            <a:normAutofit lnSpcReduction="10000"/>
          </a:bodyPr>
          <a:lstStyle/>
          <a:p>
            <a:r>
              <a:rPr lang="en-US" sz="2400" dirty="0">
                <a:solidFill>
                  <a:schemeClr val="tx1"/>
                </a:solidFill>
              </a:rPr>
              <a:t>The law was weak through the flesh (Rom 8:3)</a:t>
            </a:r>
          </a:p>
          <a:p>
            <a:r>
              <a:rPr lang="en-US" sz="2400" dirty="0">
                <a:solidFill>
                  <a:schemeClr val="tx1"/>
                </a:solidFill>
              </a:rPr>
              <a:t>The law </a:t>
            </a:r>
            <a:r>
              <a:rPr lang="en-US" sz="2400" dirty="0" err="1">
                <a:solidFill>
                  <a:schemeClr val="tx1"/>
                </a:solidFill>
              </a:rPr>
              <a:t>worketh</a:t>
            </a:r>
            <a:r>
              <a:rPr lang="en-US" sz="2400" dirty="0">
                <a:solidFill>
                  <a:schemeClr val="tx1"/>
                </a:solidFill>
              </a:rPr>
              <a:t> wrath (Rom 4:15)</a:t>
            </a:r>
          </a:p>
          <a:p>
            <a:r>
              <a:rPr lang="en-US" sz="2400" dirty="0">
                <a:solidFill>
                  <a:schemeClr val="tx1"/>
                </a:solidFill>
              </a:rPr>
              <a:t>The letter of the law </a:t>
            </a:r>
            <a:r>
              <a:rPr lang="en-US" sz="2400" dirty="0" err="1">
                <a:solidFill>
                  <a:schemeClr val="tx1"/>
                </a:solidFill>
              </a:rPr>
              <a:t>killeth</a:t>
            </a:r>
            <a:r>
              <a:rPr lang="en-US" sz="2400" dirty="0">
                <a:solidFill>
                  <a:schemeClr val="tx1"/>
                </a:solidFill>
              </a:rPr>
              <a:t> (2Cor 3:6)</a:t>
            </a:r>
          </a:p>
          <a:p>
            <a:r>
              <a:rPr lang="en-US" sz="2400" dirty="0">
                <a:solidFill>
                  <a:schemeClr val="tx1"/>
                </a:solidFill>
              </a:rPr>
              <a:t>The law cursed (Gal 3:13), was a bondage (Gal 4:3, 5:1), was weak and beggarly (Gal 4:9)</a:t>
            </a:r>
          </a:p>
          <a:p>
            <a:r>
              <a:rPr lang="en-US" sz="2400" dirty="0">
                <a:solidFill>
                  <a:schemeClr val="tx1"/>
                </a:solidFill>
              </a:rPr>
              <a:t>Was a handwriting of ordinances (Col 2:14)</a:t>
            </a:r>
          </a:p>
          <a:p>
            <a:r>
              <a:rPr lang="en-US" sz="2400" dirty="0">
                <a:solidFill>
                  <a:schemeClr val="tx1"/>
                </a:solidFill>
              </a:rPr>
              <a:t>Was useless to convert the flesh (Col 2:20-23)</a:t>
            </a:r>
          </a:p>
          <a:p>
            <a:r>
              <a:rPr lang="en-US" sz="2400" dirty="0">
                <a:solidFill>
                  <a:schemeClr val="tx1"/>
                </a:solidFill>
              </a:rPr>
              <a:t>Was faulty (</a:t>
            </a:r>
            <a:r>
              <a:rPr lang="en-US" sz="2400" dirty="0" err="1">
                <a:solidFill>
                  <a:schemeClr val="tx1"/>
                </a:solidFill>
              </a:rPr>
              <a:t>Heb</a:t>
            </a:r>
            <a:r>
              <a:rPr lang="en-US" sz="2400" dirty="0">
                <a:solidFill>
                  <a:schemeClr val="tx1"/>
                </a:solidFill>
              </a:rPr>
              <a:t> 8:7) – Carnal ordinances (</a:t>
            </a:r>
            <a:r>
              <a:rPr lang="en-US" sz="2400" dirty="0" err="1">
                <a:solidFill>
                  <a:schemeClr val="tx1"/>
                </a:solidFill>
              </a:rPr>
              <a:t>Heb</a:t>
            </a:r>
            <a:r>
              <a:rPr lang="en-US" sz="2400" dirty="0">
                <a:solidFill>
                  <a:schemeClr val="tx1"/>
                </a:solidFill>
              </a:rPr>
              <a:t> 9:10)</a:t>
            </a:r>
          </a:p>
          <a:p>
            <a:r>
              <a:rPr lang="en-US" sz="2400" dirty="0">
                <a:solidFill>
                  <a:schemeClr val="tx1"/>
                </a:solidFill>
              </a:rPr>
              <a:t>Had weakness and </a:t>
            </a:r>
            <a:r>
              <a:rPr lang="en-US" sz="2400" dirty="0" err="1">
                <a:solidFill>
                  <a:schemeClr val="tx1"/>
                </a:solidFill>
              </a:rPr>
              <a:t>unprofitableness</a:t>
            </a:r>
            <a:r>
              <a:rPr lang="en-US" sz="2400" dirty="0">
                <a:solidFill>
                  <a:schemeClr val="tx1"/>
                </a:solidFill>
              </a:rPr>
              <a:t> (</a:t>
            </a:r>
            <a:r>
              <a:rPr lang="en-US" sz="2400" dirty="0" err="1">
                <a:solidFill>
                  <a:schemeClr val="tx1"/>
                </a:solidFill>
              </a:rPr>
              <a:t>Heb</a:t>
            </a:r>
            <a:r>
              <a:rPr lang="en-US" sz="2400" dirty="0">
                <a:solidFill>
                  <a:schemeClr val="tx1"/>
                </a:solidFill>
              </a:rPr>
              <a:t> 7:18)</a:t>
            </a:r>
          </a:p>
          <a:p>
            <a:r>
              <a:rPr lang="en-US" sz="2400" dirty="0">
                <a:solidFill>
                  <a:schemeClr val="tx1"/>
                </a:solidFill>
              </a:rPr>
              <a:t>Waxed old and decayed (</a:t>
            </a:r>
            <a:r>
              <a:rPr lang="en-US" sz="2400" dirty="0" err="1">
                <a:solidFill>
                  <a:schemeClr val="tx1"/>
                </a:solidFill>
              </a:rPr>
              <a:t>Heb</a:t>
            </a:r>
            <a:r>
              <a:rPr lang="en-US" sz="2400" dirty="0">
                <a:solidFill>
                  <a:schemeClr val="tx1"/>
                </a:solidFill>
              </a:rPr>
              <a:t> 8:13) </a:t>
            </a:r>
            <a:endParaRPr lang="en-AU" sz="2400" dirty="0">
              <a:solidFill>
                <a:schemeClr val="tx1"/>
              </a:solidFill>
            </a:endParaRPr>
          </a:p>
        </p:txBody>
      </p:sp>
    </p:spTree>
    <p:extLst>
      <p:ext uri="{BB962C8B-B14F-4D97-AF65-F5344CB8AC3E}">
        <p14:creationId xmlns:p14="http://schemas.microsoft.com/office/powerpoint/2010/main" val="91671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970450"/>
          </a:xfrm>
          <a:solidFill>
            <a:schemeClr val="accent2">
              <a:lumMod val="60000"/>
              <a:lumOff val="40000"/>
            </a:schemeClr>
          </a:solidFill>
        </p:spPr>
        <p:txBody>
          <a:bodyPr/>
          <a:lstStyle/>
          <a:p>
            <a:r>
              <a:rPr lang="en-US"/>
              <a:t>  </a:t>
            </a:r>
            <a:r>
              <a:rPr lang="en-US">
                <a:solidFill>
                  <a:schemeClr val="bg1"/>
                </a:solidFill>
              </a:rPr>
              <a:t>WHERE LAW KEEPING FAILED</a:t>
            </a:r>
            <a:endParaRPr lang="en-AU" dirty="0">
              <a:solidFill>
                <a:schemeClr val="bg1"/>
              </a:solidFill>
            </a:endParaRPr>
          </a:p>
        </p:txBody>
      </p:sp>
      <p:sp>
        <p:nvSpPr>
          <p:cNvPr id="3" name="Content Placeholder 2"/>
          <p:cNvSpPr>
            <a:spLocks noGrp="1"/>
          </p:cNvSpPr>
          <p:nvPr>
            <p:ph idx="1"/>
          </p:nvPr>
        </p:nvSpPr>
        <p:spPr>
          <a:xfrm>
            <a:off x="648586" y="1732449"/>
            <a:ext cx="11355571" cy="4058751"/>
          </a:xfrm>
        </p:spPr>
        <p:txBody>
          <a:bodyPr>
            <a:normAutofit/>
          </a:bodyPr>
          <a:lstStyle/>
          <a:p>
            <a:r>
              <a:rPr lang="en-US" sz="2400" dirty="0">
                <a:solidFill>
                  <a:schemeClr val="tx1"/>
                </a:solidFill>
              </a:rPr>
              <a:t>The Jewish mindset was “the man that </a:t>
            </a:r>
            <a:r>
              <a:rPr lang="en-US" sz="2400" b="1" u="sng" dirty="0">
                <a:solidFill>
                  <a:schemeClr val="tx1"/>
                </a:solidFill>
              </a:rPr>
              <a:t>doeth</a:t>
            </a:r>
            <a:r>
              <a:rPr lang="en-US" sz="2400" dirty="0">
                <a:solidFill>
                  <a:schemeClr val="tx1"/>
                </a:solidFill>
              </a:rPr>
              <a:t> all the law shall live by it “ </a:t>
            </a:r>
            <a:r>
              <a:rPr lang="en-US" dirty="0">
                <a:solidFill>
                  <a:schemeClr val="tx1"/>
                </a:solidFill>
              </a:rPr>
              <a:t>(Rom 10:5)</a:t>
            </a:r>
          </a:p>
          <a:p>
            <a:r>
              <a:rPr lang="en-US" sz="2400" dirty="0">
                <a:solidFill>
                  <a:schemeClr val="tx1"/>
                </a:solidFill>
              </a:rPr>
              <a:t>No human could keep it perfectly </a:t>
            </a:r>
            <a:r>
              <a:rPr lang="en-US" dirty="0">
                <a:solidFill>
                  <a:schemeClr val="tx1"/>
                </a:solidFill>
              </a:rPr>
              <a:t>(Rom 8:3; 3:23)</a:t>
            </a:r>
          </a:p>
          <a:p>
            <a:r>
              <a:rPr lang="en-US" sz="2400" dirty="0">
                <a:solidFill>
                  <a:schemeClr val="tx1"/>
                </a:solidFill>
              </a:rPr>
              <a:t>The Law cursed the man who failed in any one aspect of it </a:t>
            </a:r>
            <a:r>
              <a:rPr lang="en-US" dirty="0">
                <a:solidFill>
                  <a:schemeClr val="tx1"/>
                </a:solidFill>
              </a:rPr>
              <a:t>(Gal 3:10, James 2:10)</a:t>
            </a:r>
          </a:p>
          <a:p>
            <a:r>
              <a:rPr lang="en-US" sz="2400" dirty="0">
                <a:solidFill>
                  <a:schemeClr val="tx1"/>
                </a:solidFill>
              </a:rPr>
              <a:t>It was therefore a yoke that no one could bear </a:t>
            </a:r>
            <a:r>
              <a:rPr lang="en-US" dirty="0">
                <a:solidFill>
                  <a:schemeClr val="tx1"/>
                </a:solidFill>
              </a:rPr>
              <a:t>(Acts 15:10)</a:t>
            </a:r>
            <a:endParaRPr lang="en-US" sz="2400" dirty="0">
              <a:solidFill>
                <a:schemeClr val="tx1"/>
              </a:solidFill>
            </a:endParaRPr>
          </a:p>
          <a:p>
            <a:r>
              <a:rPr lang="en-US" sz="2400" dirty="0">
                <a:solidFill>
                  <a:schemeClr val="tx1"/>
                </a:solidFill>
              </a:rPr>
              <a:t>The Jews also assumed they were a privileged nation as a right of birth </a:t>
            </a:r>
            <a:r>
              <a:rPr lang="en-US" dirty="0">
                <a:solidFill>
                  <a:schemeClr val="tx1"/>
                </a:solidFill>
              </a:rPr>
              <a:t>(</a:t>
            </a:r>
            <a:r>
              <a:rPr lang="en-US" dirty="0" err="1">
                <a:solidFill>
                  <a:schemeClr val="tx1"/>
                </a:solidFill>
              </a:rPr>
              <a:t>Jn</a:t>
            </a:r>
            <a:r>
              <a:rPr lang="en-US" dirty="0">
                <a:solidFill>
                  <a:schemeClr val="tx1"/>
                </a:solidFill>
              </a:rPr>
              <a:t> 8:33)</a:t>
            </a:r>
            <a:endParaRPr lang="en-US" sz="2400" dirty="0">
              <a:solidFill>
                <a:schemeClr val="tx1"/>
              </a:solidFill>
            </a:endParaRPr>
          </a:p>
          <a:p>
            <a:endParaRPr lang="en-US" sz="2400" dirty="0">
              <a:solidFill>
                <a:schemeClr val="tx1"/>
              </a:solidFill>
            </a:endParaRPr>
          </a:p>
          <a:p>
            <a:endParaRPr lang="en-AU" sz="2400" dirty="0">
              <a:solidFill>
                <a:schemeClr val="tx1"/>
              </a:solidFill>
            </a:endParaRPr>
          </a:p>
        </p:txBody>
      </p:sp>
    </p:spTree>
    <p:extLst>
      <p:ext uri="{BB962C8B-B14F-4D97-AF65-F5344CB8AC3E}">
        <p14:creationId xmlns:p14="http://schemas.microsoft.com/office/powerpoint/2010/main" val="1701501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r>
              <a:rPr lang="en-US" dirty="0"/>
              <a:t>  </a:t>
            </a:r>
            <a:r>
              <a:rPr lang="en-US" dirty="0">
                <a:solidFill>
                  <a:schemeClr val="bg1"/>
                </a:solidFill>
              </a:rPr>
              <a:t>WHAT THE LAW COULD NOT DO</a:t>
            </a:r>
            <a:endParaRPr lang="en-AU" dirty="0">
              <a:solidFill>
                <a:schemeClr val="bg1"/>
              </a:solidFill>
            </a:endParaRPr>
          </a:p>
        </p:txBody>
      </p:sp>
      <p:sp>
        <p:nvSpPr>
          <p:cNvPr id="3" name="Content Placeholder 2"/>
          <p:cNvSpPr>
            <a:spLocks noGrp="1"/>
          </p:cNvSpPr>
          <p:nvPr>
            <p:ph idx="1"/>
          </p:nvPr>
        </p:nvSpPr>
        <p:spPr>
          <a:xfrm>
            <a:off x="1064525" y="2002614"/>
            <a:ext cx="9512490" cy="4855386"/>
          </a:xfrm>
        </p:spPr>
        <p:txBody>
          <a:bodyPr>
            <a:normAutofit/>
          </a:bodyPr>
          <a:lstStyle/>
          <a:p>
            <a:r>
              <a:rPr lang="en-US" sz="2400" dirty="0">
                <a:solidFill>
                  <a:schemeClr val="tx1"/>
                </a:solidFill>
              </a:rPr>
              <a:t>It only provided forgiveness for </a:t>
            </a:r>
            <a:r>
              <a:rPr lang="en-US" sz="2400" u="sng" dirty="0">
                <a:solidFill>
                  <a:schemeClr val="tx1"/>
                </a:solidFill>
              </a:rPr>
              <a:t>past</a:t>
            </a:r>
            <a:r>
              <a:rPr lang="en-US" sz="2400" dirty="0">
                <a:solidFill>
                  <a:schemeClr val="tx1"/>
                </a:solidFill>
              </a:rPr>
              <a:t> sins on the Day of Atonement</a:t>
            </a:r>
          </a:p>
          <a:p>
            <a:r>
              <a:rPr lang="en-US" sz="2400" dirty="0">
                <a:solidFill>
                  <a:schemeClr val="tx1"/>
                </a:solidFill>
              </a:rPr>
              <a:t>The blood of bulls and goats </a:t>
            </a:r>
            <a:r>
              <a:rPr lang="en-US" sz="2400" u="sng" dirty="0">
                <a:solidFill>
                  <a:schemeClr val="tx1"/>
                </a:solidFill>
              </a:rPr>
              <a:t>did not really take away sin</a:t>
            </a:r>
            <a:r>
              <a:rPr lang="en-US" sz="2400" dirty="0">
                <a:solidFill>
                  <a:schemeClr val="tx1"/>
                </a:solidFill>
              </a:rPr>
              <a:t>- unless they saw the work of Christ in them (</a:t>
            </a:r>
            <a:r>
              <a:rPr lang="en-US" sz="2400" dirty="0" err="1">
                <a:solidFill>
                  <a:schemeClr val="tx1"/>
                </a:solidFill>
              </a:rPr>
              <a:t>Heb</a:t>
            </a:r>
            <a:r>
              <a:rPr lang="en-US" sz="2400" dirty="0">
                <a:solidFill>
                  <a:schemeClr val="tx1"/>
                </a:solidFill>
              </a:rPr>
              <a:t> 10:1-4)</a:t>
            </a:r>
          </a:p>
          <a:p>
            <a:r>
              <a:rPr lang="en-US" sz="2400" dirty="0">
                <a:solidFill>
                  <a:schemeClr val="tx1"/>
                </a:solidFill>
              </a:rPr>
              <a:t>It did not change the conscience (</a:t>
            </a:r>
            <a:r>
              <a:rPr lang="en-US" sz="2400" dirty="0" err="1">
                <a:solidFill>
                  <a:schemeClr val="tx1"/>
                </a:solidFill>
              </a:rPr>
              <a:t>Heb</a:t>
            </a:r>
            <a:r>
              <a:rPr lang="en-US" sz="2400" dirty="0">
                <a:solidFill>
                  <a:schemeClr val="tx1"/>
                </a:solidFill>
              </a:rPr>
              <a:t> 9:9)</a:t>
            </a:r>
          </a:p>
          <a:p>
            <a:r>
              <a:rPr lang="en-US" sz="2400" dirty="0">
                <a:solidFill>
                  <a:schemeClr val="tx1"/>
                </a:solidFill>
              </a:rPr>
              <a:t>It never promised eternal life</a:t>
            </a:r>
          </a:p>
          <a:p>
            <a:r>
              <a:rPr lang="en-US" sz="2400" dirty="0">
                <a:solidFill>
                  <a:schemeClr val="tx1"/>
                </a:solidFill>
              </a:rPr>
              <a:t>The law never promised justification by works  (Gal 3:11)</a:t>
            </a:r>
          </a:p>
          <a:p>
            <a:endParaRPr lang="en-AU" sz="2400" dirty="0">
              <a:solidFill>
                <a:schemeClr val="tx1"/>
              </a:solidFill>
            </a:endParaRPr>
          </a:p>
        </p:txBody>
      </p:sp>
    </p:spTree>
    <p:extLst>
      <p:ext uri="{BB962C8B-B14F-4D97-AF65-F5344CB8AC3E}">
        <p14:creationId xmlns:p14="http://schemas.microsoft.com/office/powerpoint/2010/main" val="10398860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336600"/>
          </a:solidFill>
        </p:spPr>
        <p:txBody>
          <a:bodyPr/>
          <a:lstStyle/>
          <a:p>
            <a:r>
              <a:rPr lang="en-AU" dirty="0"/>
              <a:t>THE LETTER Versus THE SPIRIT </a:t>
            </a:r>
          </a:p>
        </p:txBody>
      </p:sp>
      <p:sp>
        <p:nvSpPr>
          <p:cNvPr id="3" name="Content Placeholder 2"/>
          <p:cNvSpPr>
            <a:spLocks noGrp="1"/>
          </p:cNvSpPr>
          <p:nvPr>
            <p:ph idx="1"/>
          </p:nvPr>
        </p:nvSpPr>
        <p:spPr>
          <a:xfrm>
            <a:off x="1091819" y="1870690"/>
            <a:ext cx="9962867" cy="4798768"/>
          </a:xfrm>
        </p:spPr>
        <p:txBody>
          <a:bodyPr>
            <a:normAutofit/>
          </a:bodyPr>
          <a:lstStyle/>
          <a:p>
            <a:r>
              <a:rPr lang="en-AU" sz="2400" dirty="0">
                <a:solidFill>
                  <a:schemeClr val="tx1"/>
                </a:solidFill>
              </a:rPr>
              <a:t>The Jewish mindset became obsessed with keeping the letter of the Law</a:t>
            </a:r>
          </a:p>
          <a:p>
            <a:r>
              <a:rPr lang="en-AU" sz="2400" dirty="0">
                <a:solidFill>
                  <a:schemeClr val="tx1"/>
                </a:solidFill>
              </a:rPr>
              <a:t>Scribal interpretations were often aimed at justifying the flesh</a:t>
            </a:r>
          </a:p>
          <a:p>
            <a:r>
              <a:rPr lang="en-AU" sz="2400" dirty="0">
                <a:solidFill>
                  <a:schemeClr val="tx1"/>
                </a:solidFill>
              </a:rPr>
              <a:t>Loopholes were found (the Corban Law ) </a:t>
            </a:r>
          </a:p>
          <a:p>
            <a:r>
              <a:rPr lang="en-AU" sz="2400" dirty="0">
                <a:solidFill>
                  <a:schemeClr val="tx1"/>
                </a:solidFill>
              </a:rPr>
              <a:t>Exceptions were expanded  (the divorce law)</a:t>
            </a:r>
          </a:p>
          <a:p>
            <a:r>
              <a:rPr lang="en-AU" sz="2400" dirty="0">
                <a:solidFill>
                  <a:schemeClr val="tx1"/>
                </a:solidFill>
              </a:rPr>
              <a:t>Major principles were blatantly ignored (oppressing widows) </a:t>
            </a:r>
          </a:p>
          <a:p>
            <a:pPr marL="68580" indent="0">
              <a:buNone/>
            </a:pPr>
            <a:r>
              <a:rPr lang="en-AU" sz="2400" dirty="0">
                <a:solidFill>
                  <a:schemeClr val="tx1"/>
                </a:solidFill>
              </a:rPr>
              <a:t>THEY SHOULD HAVE EXPANDED THE LAW </a:t>
            </a:r>
          </a:p>
          <a:p>
            <a:endParaRPr lang="en-AU" sz="2400" dirty="0">
              <a:solidFill>
                <a:schemeClr val="tx1"/>
              </a:solidFill>
            </a:endParaRPr>
          </a:p>
          <a:p>
            <a:endParaRPr lang="en-AU" sz="2400" dirty="0">
              <a:solidFill>
                <a:schemeClr val="tx1"/>
              </a:solidFill>
            </a:endParaRPr>
          </a:p>
        </p:txBody>
      </p:sp>
    </p:spTree>
    <p:extLst>
      <p:ext uri="{BB962C8B-B14F-4D97-AF65-F5344CB8AC3E}">
        <p14:creationId xmlns:p14="http://schemas.microsoft.com/office/powerpoint/2010/main" val="1998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60648"/>
            <a:ext cx="7772400" cy="792088"/>
          </a:xfrm>
          <a:solidFill>
            <a:srgbClr val="7030A0"/>
          </a:solidFill>
        </p:spPr>
        <p:txBody>
          <a:bodyPr>
            <a:normAutofit fontScale="90000"/>
          </a:bodyPr>
          <a:lstStyle/>
          <a:p>
            <a:pPr algn="ctr"/>
            <a:r>
              <a:rPr lang="en-AU" dirty="0">
                <a:latin typeface="Bernard MT Condensed" panose="02050806060905020404" pitchFamily="18" charset="0"/>
              </a:rPr>
              <a:t>LAWS DON’T CHANGE OUR HUMAN NATURE </a:t>
            </a:r>
          </a:p>
        </p:txBody>
      </p:sp>
      <p:sp>
        <p:nvSpPr>
          <p:cNvPr id="3" name="Content Placeholder 2"/>
          <p:cNvSpPr>
            <a:spLocks noGrp="1"/>
          </p:cNvSpPr>
          <p:nvPr>
            <p:ph idx="1"/>
          </p:nvPr>
        </p:nvSpPr>
        <p:spPr>
          <a:xfrm>
            <a:off x="1090246" y="1196752"/>
            <a:ext cx="9988062" cy="5400600"/>
          </a:xfrm>
        </p:spPr>
        <p:txBody>
          <a:bodyPr>
            <a:normAutofit/>
          </a:bodyPr>
          <a:lstStyle/>
          <a:p>
            <a:pPr marL="36900" indent="0">
              <a:buNone/>
            </a:pPr>
            <a:r>
              <a:rPr lang="en-AU" sz="2400" dirty="0">
                <a:solidFill>
                  <a:schemeClr val="tx1"/>
                </a:solidFill>
              </a:rPr>
              <a:t>If you have died with Christ and have escaped from the world's rudimentary notions, why, as though your life still belonged to the world, do you submit to such precepts as "Do not handle this;" "Do not taste that;" "Do not touch that other thing" --referring to things which are all intended to be used up and perish--in obedience to mere human injunctions and teachings?</a:t>
            </a:r>
          </a:p>
          <a:p>
            <a:pPr marL="36900" indent="0">
              <a:buNone/>
            </a:pPr>
            <a:r>
              <a:rPr lang="en-AU" sz="2400" b="1" dirty="0">
                <a:solidFill>
                  <a:schemeClr val="tx1"/>
                </a:solidFill>
              </a:rPr>
              <a:t>These rules have indeed an appearance of wisdom where self-imposed worship exists, and an affectation of humility and an ascetic severity.  But not one of them is of any value in combating the indulgence of our lower natures.              				 (Col 2:20-23 Weymouth )</a:t>
            </a:r>
          </a:p>
          <a:p>
            <a:endParaRPr lang="en-AU" sz="3600" b="1" dirty="0">
              <a:solidFill>
                <a:schemeClr val="tx1"/>
              </a:solidFill>
            </a:endParaRPr>
          </a:p>
          <a:p>
            <a:endParaRPr lang="en-AU" dirty="0">
              <a:solidFill>
                <a:schemeClr val="tx1"/>
              </a:solidFill>
            </a:endParaRPr>
          </a:p>
        </p:txBody>
      </p:sp>
    </p:spTree>
    <p:extLst>
      <p:ext uri="{BB962C8B-B14F-4D97-AF65-F5344CB8AC3E}">
        <p14:creationId xmlns:p14="http://schemas.microsoft.com/office/powerpoint/2010/main" val="10915223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512064"/>
            <a:ext cx="7772400" cy="828704"/>
          </a:xfrm>
          <a:solidFill>
            <a:srgbClr val="7030A0"/>
          </a:solidFill>
        </p:spPr>
        <p:txBody>
          <a:bodyPr>
            <a:normAutofit fontScale="90000"/>
          </a:bodyPr>
          <a:lstStyle/>
          <a:p>
            <a:r>
              <a:rPr lang="en-AU" dirty="0"/>
              <a:t>  CIRCUMCISION OF THE HEART</a:t>
            </a:r>
          </a:p>
        </p:txBody>
      </p:sp>
      <p:sp>
        <p:nvSpPr>
          <p:cNvPr id="3" name="Content Placeholder 2"/>
          <p:cNvSpPr>
            <a:spLocks noGrp="1"/>
          </p:cNvSpPr>
          <p:nvPr>
            <p:ph idx="1"/>
          </p:nvPr>
        </p:nvSpPr>
        <p:spPr>
          <a:xfrm>
            <a:off x="2207568" y="1556792"/>
            <a:ext cx="8642140" cy="4798768"/>
          </a:xfrm>
        </p:spPr>
        <p:txBody>
          <a:bodyPr>
            <a:normAutofit/>
          </a:bodyPr>
          <a:lstStyle/>
          <a:p>
            <a:r>
              <a:rPr lang="en-AU" sz="2400" dirty="0">
                <a:solidFill>
                  <a:schemeClr val="tx1"/>
                </a:solidFill>
              </a:rPr>
              <a:t>Only the LORD had a delight in thy fathers to love them, and he chose their seed after them, </a:t>
            </a:r>
            <a:r>
              <a:rPr lang="en-AU" sz="2400" i="1" dirty="0">
                <a:solidFill>
                  <a:schemeClr val="tx1"/>
                </a:solidFill>
              </a:rPr>
              <a:t>even</a:t>
            </a:r>
            <a:r>
              <a:rPr lang="en-AU" sz="2400" dirty="0">
                <a:solidFill>
                  <a:schemeClr val="tx1"/>
                </a:solidFill>
              </a:rPr>
              <a:t> you above all people, as </a:t>
            </a:r>
            <a:r>
              <a:rPr lang="en-AU" sz="2400" i="1" dirty="0">
                <a:solidFill>
                  <a:schemeClr val="tx1"/>
                </a:solidFill>
              </a:rPr>
              <a:t>it is</a:t>
            </a:r>
            <a:r>
              <a:rPr lang="en-AU" sz="2400" dirty="0">
                <a:solidFill>
                  <a:schemeClr val="tx1"/>
                </a:solidFill>
              </a:rPr>
              <a:t> this day.  Circumcise therefore the foreskin of your heart, and be no more </a:t>
            </a:r>
            <a:r>
              <a:rPr lang="en-AU" sz="2400" dirty="0" err="1">
                <a:solidFill>
                  <a:schemeClr val="tx1"/>
                </a:solidFill>
              </a:rPr>
              <a:t>stiffnecked</a:t>
            </a:r>
            <a:r>
              <a:rPr lang="en-AU" sz="2400" dirty="0">
                <a:solidFill>
                  <a:schemeClr val="tx1"/>
                </a:solidFill>
              </a:rPr>
              <a:t>. 			(</a:t>
            </a:r>
            <a:r>
              <a:rPr lang="en-AU" sz="2400" dirty="0" err="1">
                <a:solidFill>
                  <a:schemeClr val="tx1"/>
                </a:solidFill>
              </a:rPr>
              <a:t>Deut</a:t>
            </a:r>
            <a:r>
              <a:rPr lang="en-AU" sz="2400" dirty="0">
                <a:solidFill>
                  <a:schemeClr val="tx1"/>
                </a:solidFill>
              </a:rPr>
              <a:t> 10:15-16) </a:t>
            </a:r>
          </a:p>
          <a:p>
            <a:endParaRPr lang="en-AU" sz="2400" dirty="0">
              <a:solidFill>
                <a:schemeClr val="tx1"/>
              </a:solidFill>
            </a:endParaRPr>
          </a:p>
          <a:p>
            <a:r>
              <a:rPr lang="en-AU" sz="2400" dirty="0">
                <a:solidFill>
                  <a:schemeClr val="tx1"/>
                </a:solidFill>
              </a:rPr>
              <a:t>But he </a:t>
            </a:r>
            <a:r>
              <a:rPr lang="en-AU" sz="2400" i="1" dirty="0">
                <a:solidFill>
                  <a:schemeClr val="tx1"/>
                </a:solidFill>
              </a:rPr>
              <a:t>is</a:t>
            </a:r>
            <a:r>
              <a:rPr lang="en-AU" sz="2400" dirty="0">
                <a:solidFill>
                  <a:schemeClr val="tx1"/>
                </a:solidFill>
              </a:rPr>
              <a:t> a Jew, which is one inwardly; and circumcision </a:t>
            </a:r>
            <a:r>
              <a:rPr lang="en-AU" sz="2400" i="1" dirty="0">
                <a:solidFill>
                  <a:schemeClr val="tx1"/>
                </a:solidFill>
              </a:rPr>
              <a:t>is that</a:t>
            </a:r>
            <a:r>
              <a:rPr lang="en-AU" sz="2400" dirty="0">
                <a:solidFill>
                  <a:schemeClr val="tx1"/>
                </a:solidFill>
              </a:rPr>
              <a:t> of the heart, in the spirit, </a:t>
            </a:r>
            <a:r>
              <a:rPr lang="en-AU" sz="2400" i="1" dirty="0">
                <a:solidFill>
                  <a:schemeClr val="tx1"/>
                </a:solidFill>
              </a:rPr>
              <a:t>and</a:t>
            </a:r>
            <a:r>
              <a:rPr lang="en-AU" sz="2400" dirty="0">
                <a:solidFill>
                  <a:schemeClr val="tx1"/>
                </a:solidFill>
              </a:rPr>
              <a:t> not in the letter; whose praise </a:t>
            </a:r>
            <a:r>
              <a:rPr lang="en-AU" sz="2400" i="1" dirty="0">
                <a:solidFill>
                  <a:schemeClr val="tx1"/>
                </a:solidFill>
              </a:rPr>
              <a:t>is</a:t>
            </a:r>
            <a:r>
              <a:rPr lang="en-AU" sz="2400" dirty="0">
                <a:solidFill>
                  <a:schemeClr val="tx1"/>
                </a:solidFill>
              </a:rPr>
              <a:t> not of men, but of God.			 (Rom 2:29) </a:t>
            </a:r>
          </a:p>
          <a:p>
            <a:endParaRPr lang="en-AU" sz="2400" dirty="0">
              <a:solidFill>
                <a:schemeClr val="tx1"/>
              </a:solidFill>
            </a:endParaRPr>
          </a:p>
          <a:p>
            <a:endParaRPr lang="en-AU" sz="2400" dirty="0">
              <a:solidFill>
                <a:schemeClr val="tx1"/>
              </a:solidFill>
            </a:endParaRPr>
          </a:p>
          <a:p>
            <a:endParaRPr lang="en-AU" sz="2400" dirty="0">
              <a:solidFill>
                <a:schemeClr val="tx1"/>
              </a:solidFill>
            </a:endParaRPr>
          </a:p>
          <a:p>
            <a:endParaRPr lang="en-AU" sz="2400" dirty="0">
              <a:solidFill>
                <a:schemeClr val="tx1"/>
              </a:solidFill>
            </a:endParaRPr>
          </a:p>
        </p:txBody>
      </p:sp>
    </p:spTree>
    <p:extLst>
      <p:ext uri="{BB962C8B-B14F-4D97-AF65-F5344CB8AC3E}">
        <p14:creationId xmlns:p14="http://schemas.microsoft.com/office/powerpoint/2010/main" val="324542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616149" y="357166"/>
            <a:ext cx="8594651" cy="1285884"/>
          </a:xfrm>
          <a:solidFill>
            <a:srgbClr val="FFC000"/>
          </a:solidFill>
        </p:spPr>
        <p:txBody>
          <a:bodyPr>
            <a:normAutofit fontScale="90000"/>
          </a:bodyPr>
          <a:lstStyle/>
          <a:p>
            <a:r>
              <a:rPr lang="en-US" dirty="0">
                <a:solidFill>
                  <a:schemeClr val="bg1"/>
                </a:solidFill>
              </a:rPr>
              <a:t> AN EXAMPLE OF HOW THE LAW SHOULD HAVE BEEN INTERPRETED </a:t>
            </a:r>
            <a:endParaRPr lang="en-AU" dirty="0">
              <a:solidFill>
                <a:schemeClr val="bg1"/>
              </a:solidFill>
            </a:endParaRPr>
          </a:p>
        </p:txBody>
      </p:sp>
      <p:sp>
        <p:nvSpPr>
          <p:cNvPr id="3" name="Content Placeholder 2"/>
          <p:cNvSpPr>
            <a:spLocks noGrp="1"/>
          </p:cNvSpPr>
          <p:nvPr>
            <p:ph idx="1"/>
          </p:nvPr>
        </p:nvSpPr>
        <p:spPr>
          <a:xfrm>
            <a:off x="1160585" y="1857364"/>
            <a:ext cx="9150257" cy="4498196"/>
          </a:xfrm>
        </p:spPr>
        <p:txBody>
          <a:bodyPr>
            <a:normAutofit/>
          </a:bodyPr>
          <a:lstStyle/>
          <a:p>
            <a:pPr marL="36900" indent="0">
              <a:buNone/>
            </a:pPr>
            <a:r>
              <a:rPr lang="en-AU" sz="2400" dirty="0">
                <a:solidFill>
                  <a:schemeClr val="tx1"/>
                </a:solidFill>
              </a:rPr>
              <a:t>Is it such a fast that I have chosen? a day for a man to afflict his soul? is it to bow down his head as a bulrush, and to spread sackcloth and ashes under him? wilt thou call this a fast, and an acceptable day to the LORD?  Is not this the fast that I have chosen? to loose the bands of wickedness, to undo the heavy burdens, and to let the oppressed go free, and that ye break every yoke?  Is it not to deal thy bread to the hungry, and that thou bring the poor that are cast out to thy house? when thou </a:t>
            </a:r>
            <a:r>
              <a:rPr lang="en-AU" sz="2400" dirty="0" err="1">
                <a:solidFill>
                  <a:schemeClr val="tx1"/>
                </a:solidFill>
              </a:rPr>
              <a:t>seest</a:t>
            </a:r>
            <a:r>
              <a:rPr lang="en-AU" sz="2400" dirty="0">
                <a:solidFill>
                  <a:schemeClr val="tx1"/>
                </a:solidFill>
              </a:rPr>
              <a:t> the naked, that thou cover him; and that thou hide not thyself from thine own flesh?            (Isa 58:5-7) </a:t>
            </a:r>
            <a:endParaRPr lang="en-AU" sz="2400" i="1" dirty="0">
              <a:solidFill>
                <a:schemeClr val="tx1"/>
              </a:solidFill>
            </a:endParaRPr>
          </a:p>
          <a:p>
            <a:endParaRPr lang="en-AU" sz="2400" dirty="0">
              <a:solidFill>
                <a:schemeClr val="tx1"/>
              </a:solidFill>
            </a:endParaRPr>
          </a:p>
          <a:p>
            <a:endParaRPr lang="en-AU" sz="2400" dirty="0">
              <a:solidFill>
                <a:schemeClr val="tx1"/>
              </a:solidFill>
            </a:endParaRPr>
          </a:p>
        </p:txBody>
      </p:sp>
    </p:spTree>
    <p:extLst>
      <p:ext uri="{BB962C8B-B14F-4D97-AF65-F5344CB8AC3E}">
        <p14:creationId xmlns:p14="http://schemas.microsoft.com/office/powerpoint/2010/main" val="8123747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31504" y="116632"/>
            <a:ext cx="8928992" cy="707886"/>
          </a:xfrm>
          <a:prstGeom prst="rect">
            <a:avLst/>
          </a:prstGeom>
          <a:noFill/>
          <a:ln w="38100">
            <a:solidFill>
              <a:srgbClr val="FFC000"/>
            </a:solidFill>
          </a:ln>
        </p:spPr>
        <p:txBody>
          <a:bodyPr wrap="square" rtlCol="0">
            <a:spAutoFit/>
          </a:bodyPr>
          <a:lstStyle/>
          <a:p>
            <a:pPr algn="ctr"/>
            <a:r>
              <a:rPr lang="en-AU" sz="4000" b="1" dirty="0"/>
              <a:t>THE LAW AND US</a:t>
            </a:r>
          </a:p>
        </p:txBody>
      </p:sp>
      <p:sp>
        <p:nvSpPr>
          <p:cNvPr id="9" name="Rectangle 8"/>
          <p:cNvSpPr/>
          <p:nvPr/>
        </p:nvSpPr>
        <p:spPr>
          <a:xfrm>
            <a:off x="1631504" y="1198102"/>
            <a:ext cx="8784976" cy="3919022"/>
          </a:xfrm>
          <a:prstGeom prst="rect">
            <a:avLst/>
          </a:prstGeom>
          <a:solidFill>
            <a:schemeClr val="bg1"/>
          </a:solidFill>
        </p:spPr>
        <p:txBody>
          <a:bodyPr wrap="square">
            <a:spAutoFit/>
          </a:bodyPr>
          <a:lstStyle/>
          <a:p>
            <a:pPr marL="514350" indent="-514350">
              <a:buClr>
                <a:srgbClr val="FFC000"/>
              </a:buClr>
              <a:buFont typeface="Wingdings" panose="05000000000000000000" pitchFamily="2" charset="2"/>
              <a:buChar char="v"/>
            </a:pPr>
            <a:endParaRPr lang="en-AU" sz="1100" b="1" dirty="0">
              <a:solidFill>
                <a:srgbClr val="FFFFFF"/>
              </a:solidFill>
              <a:latin typeface="Arial" panose="020B0604020202020204" pitchFamily="34" charset="0"/>
              <a:cs typeface="Arial" panose="020B0604020202020204" pitchFamily="34" charset="0"/>
            </a:endParaRPr>
          </a:p>
          <a:p>
            <a:pPr marL="514350" indent="-51435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God`s high standards of morality, separation, honesty, fairness and justice are clearly revealed to us</a:t>
            </a:r>
          </a:p>
          <a:p>
            <a:pPr marL="514350" indent="-514350">
              <a:buClr>
                <a:srgbClr val="FFC000"/>
              </a:buClr>
              <a:buFont typeface="Wingdings" panose="05000000000000000000" pitchFamily="2" charset="2"/>
              <a:buChar char="v"/>
            </a:pPr>
            <a:endParaRPr lang="en-AU" sz="1400" b="1" dirty="0">
              <a:solidFill>
                <a:srgbClr val="FFFFFF"/>
              </a:solidFill>
              <a:latin typeface="Arial" panose="020B0604020202020204" pitchFamily="34" charset="0"/>
              <a:cs typeface="Arial" panose="020B0604020202020204" pitchFamily="34" charset="0"/>
            </a:endParaRPr>
          </a:p>
          <a:p>
            <a:pPr marL="514350" indent="-51435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Laws encouraging generosity and thoughtfulness teach us to love our neighbour as ourselves.</a:t>
            </a:r>
          </a:p>
          <a:p>
            <a:pPr marL="514350" indent="-514350">
              <a:lnSpc>
                <a:spcPts val="3800"/>
              </a:lnSpc>
              <a:buClr>
                <a:srgbClr val="FFC000"/>
              </a:buClr>
              <a:buFont typeface="Wingdings" panose="05000000000000000000" pitchFamily="2" charset="2"/>
              <a:buChar char="v"/>
            </a:pPr>
            <a:endParaRPr lang="en-AU" sz="32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909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31504" y="116632"/>
            <a:ext cx="8928992" cy="707886"/>
          </a:xfrm>
          <a:prstGeom prst="rect">
            <a:avLst/>
          </a:prstGeom>
          <a:noFill/>
          <a:ln w="38100">
            <a:solidFill>
              <a:srgbClr val="FFC000"/>
            </a:solidFill>
          </a:ln>
        </p:spPr>
        <p:txBody>
          <a:bodyPr wrap="square" rtlCol="0">
            <a:spAutoFit/>
          </a:bodyPr>
          <a:lstStyle/>
          <a:p>
            <a:pPr algn="ctr"/>
            <a:r>
              <a:rPr lang="en-AU" sz="4000" b="1" dirty="0"/>
              <a:t>THE LAW AND US</a:t>
            </a:r>
          </a:p>
        </p:txBody>
      </p:sp>
      <p:sp>
        <p:nvSpPr>
          <p:cNvPr id="9" name="Rectangle 8"/>
          <p:cNvSpPr/>
          <p:nvPr/>
        </p:nvSpPr>
        <p:spPr>
          <a:xfrm>
            <a:off x="1631504" y="1371540"/>
            <a:ext cx="8784976" cy="3400931"/>
          </a:xfrm>
          <a:prstGeom prst="rect">
            <a:avLst/>
          </a:prstGeom>
          <a:solidFill>
            <a:schemeClr val="bg1"/>
          </a:solidFill>
        </p:spPr>
        <p:txBody>
          <a:bodyPr wrap="square">
            <a:spAutoFit/>
          </a:bodyPr>
          <a:lstStyle/>
          <a:p>
            <a:pPr marL="514350" indent="-51435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We are not under the specific laws given to Israel, unless they are renewed in the  New Covenant     </a:t>
            </a:r>
            <a:r>
              <a:rPr lang="en-AU" sz="3200" b="1" dirty="0">
                <a:solidFill>
                  <a:srgbClr val="00B0F0"/>
                </a:solidFill>
                <a:latin typeface="Arial" panose="020B0604020202020204" pitchFamily="34" charset="0"/>
                <a:cs typeface="Arial" panose="020B0604020202020204" pitchFamily="34" charset="0"/>
              </a:rPr>
              <a:t>(Rom 6:14-15)</a:t>
            </a:r>
          </a:p>
          <a:p>
            <a:pPr marL="514350" indent="-514350">
              <a:buClr>
                <a:srgbClr val="FFC000"/>
              </a:buClr>
              <a:buFont typeface="Wingdings" panose="05000000000000000000" pitchFamily="2" charset="2"/>
              <a:buChar char="v"/>
            </a:pPr>
            <a:endParaRPr lang="en-AU" sz="1100" b="1" dirty="0">
              <a:solidFill>
                <a:srgbClr val="FFFFFF"/>
              </a:solidFill>
              <a:latin typeface="Arial" panose="020B0604020202020204" pitchFamily="34" charset="0"/>
              <a:cs typeface="Arial" panose="020B0604020202020204" pitchFamily="34" charset="0"/>
            </a:endParaRPr>
          </a:p>
          <a:p>
            <a:pPr marL="514350" indent="-514350">
              <a:buClr>
                <a:srgbClr val="FFC000"/>
              </a:buClr>
              <a:buFont typeface="Wingdings" panose="05000000000000000000" pitchFamily="2" charset="2"/>
              <a:buChar char="v"/>
            </a:pPr>
            <a:r>
              <a:rPr lang="en-AU" sz="3200" b="1" dirty="0">
                <a:solidFill>
                  <a:srgbClr val="FFFFFF"/>
                </a:solidFill>
                <a:latin typeface="Arial" panose="020B0604020202020204" pitchFamily="34" charset="0"/>
                <a:cs typeface="Arial" panose="020B0604020202020204" pitchFamily="34" charset="0"/>
              </a:rPr>
              <a:t>The Law does, however, provide us examples of expected behaviour and good practice before God .</a:t>
            </a:r>
          </a:p>
          <a:p>
            <a:pPr marL="514350" indent="-514350">
              <a:buClr>
                <a:srgbClr val="FFC000"/>
              </a:buClr>
              <a:buFont typeface="Wingdings" panose="05000000000000000000" pitchFamily="2" charset="2"/>
              <a:buChar char="v"/>
            </a:pPr>
            <a:endParaRPr lang="en-AU" sz="11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3536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2060"/>
          </a:solidFill>
        </p:spPr>
        <p:txBody>
          <a:bodyPr/>
          <a:lstStyle/>
          <a:p>
            <a:r>
              <a:rPr lang="en-US" dirty="0"/>
              <a:t>   DELIGHT IN GOD’S LAW</a:t>
            </a:r>
            <a:endParaRPr lang="en-AU" dirty="0"/>
          </a:p>
        </p:txBody>
      </p:sp>
      <p:sp>
        <p:nvSpPr>
          <p:cNvPr id="3" name="Content Placeholder 2"/>
          <p:cNvSpPr>
            <a:spLocks noGrp="1"/>
          </p:cNvSpPr>
          <p:nvPr>
            <p:ph idx="1"/>
          </p:nvPr>
        </p:nvSpPr>
        <p:spPr>
          <a:xfrm>
            <a:off x="1827591" y="1969477"/>
            <a:ext cx="9118832" cy="3796998"/>
          </a:xfrm>
        </p:spPr>
        <p:txBody>
          <a:bodyPr>
            <a:normAutofit/>
          </a:bodyPr>
          <a:lstStyle/>
          <a:p>
            <a:pPr marL="36900" indent="0">
              <a:buNone/>
            </a:pPr>
            <a:r>
              <a:rPr lang="en-AU" sz="2400" dirty="0">
                <a:solidFill>
                  <a:schemeClr val="tx1"/>
                </a:solidFill>
              </a:rPr>
              <a:t>Blessed is the man that </a:t>
            </a:r>
            <a:r>
              <a:rPr lang="en-AU" sz="2400" dirty="0" err="1">
                <a:solidFill>
                  <a:schemeClr val="tx1"/>
                </a:solidFill>
              </a:rPr>
              <a:t>walketh</a:t>
            </a:r>
            <a:r>
              <a:rPr lang="en-AU" sz="2400" dirty="0">
                <a:solidFill>
                  <a:schemeClr val="tx1"/>
                </a:solidFill>
              </a:rPr>
              <a:t> not in the counsel of the ungodly, nor </a:t>
            </a:r>
            <a:r>
              <a:rPr lang="en-AU" sz="2400" dirty="0" err="1">
                <a:solidFill>
                  <a:schemeClr val="tx1"/>
                </a:solidFill>
              </a:rPr>
              <a:t>standeth</a:t>
            </a:r>
            <a:r>
              <a:rPr lang="en-AU" sz="2400" dirty="0">
                <a:solidFill>
                  <a:schemeClr val="tx1"/>
                </a:solidFill>
              </a:rPr>
              <a:t> in the way of sinners, nor </a:t>
            </a:r>
            <a:r>
              <a:rPr lang="en-AU" sz="2400" dirty="0" err="1">
                <a:solidFill>
                  <a:schemeClr val="tx1"/>
                </a:solidFill>
              </a:rPr>
              <a:t>sitteth</a:t>
            </a:r>
            <a:r>
              <a:rPr lang="en-AU" sz="2400" dirty="0">
                <a:solidFill>
                  <a:schemeClr val="tx1"/>
                </a:solidFill>
              </a:rPr>
              <a:t> in the seat of the scornful.  But his delight is in the law of the LORD; and in his law doth he meditate day and night.  And he shall be like a tree planted by the rivers of water, that </a:t>
            </a:r>
            <a:r>
              <a:rPr lang="en-AU" sz="2400" dirty="0" err="1">
                <a:solidFill>
                  <a:schemeClr val="tx1"/>
                </a:solidFill>
              </a:rPr>
              <a:t>bringeth</a:t>
            </a:r>
            <a:r>
              <a:rPr lang="en-AU" sz="2400" dirty="0">
                <a:solidFill>
                  <a:schemeClr val="tx1"/>
                </a:solidFill>
              </a:rPr>
              <a:t> forth his fruit in his season; his leaf also shall not wither; and whatsoever he doeth shall prosper.           (Psalm 1:1-3) </a:t>
            </a:r>
          </a:p>
          <a:p>
            <a:endParaRPr lang="en-AU" sz="2400" dirty="0">
              <a:solidFill>
                <a:schemeClr val="tx1"/>
              </a:solidFill>
            </a:endParaRPr>
          </a:p>
          <a:p>
            <a:endParaRPr lang="en-AU" sz="2400" dirty="0">
              <a:solidFill>
                <a:schemeClr val="tx1"/>
              </a:solidFill>
            </a:endParaRPr>
          </a:p>
        </p:txBody>
      </p:sp>
    </p:spTree>
    <p:extLst>
      <p:ext uri="{BB962C8B-B14F-4D97-AF65-F5344CB8AC3E}">
        <p14:creationId xmlns:p14="http://schemas.microsoft.com/office/powerpoint/2010/main" val="42443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4162" y="500042"/>
            <a:ext cx="8580900" cy="914400"/>
          </a:xfrm>
          <a:solidFill>
            <a:schemeClr val="accent2">
              <a:lumMod val="60000"/>
              <a:lumOff val="40000"/>
            </a:schemeClr>
          </a:solidFill>
        </p:spPr>
        <p:txBody>
          <a:bodyPr>
            <a:normAutofit fontScale="90000"/>
          </a:bodyPr>
          <a:lstStyle/>
          <a:p>
            <a:r>
              <a:rPr lang="en-US" dirty="0">
                <a:solidFill>
                  <a:schemeClr val="bg1"/>
                </a:solidFill>
              </a:rPr>
              <a:t>THE LAW – JUST HOLY AND GOOD</a:t>
            </a:r>
            <a:endParaRPr lang="en-AU" dirty="0"/>
          </a:p>
        </p:txBody>
      </p:sp>
      <p:sp>
        <p:nvSpPr>
          <p:cNvPr id="3" name="Content Placeholder 2"/>
          <p:cNvSpPr>
            <a:spLocks noGrp="1"/>
          </p:cNvSpPr>
          <p:nvPr>
            <p:ph idx="1"/>
          </p:nvPr>
        </p:nvSpPr>
        <p:spPr>
          <a:xfrm>
            <a:off x="1723291" y="1628800"/>
            <a:ext cx="9574824" cy="4726760"/>
          </a:xfrm>
        </p:spPr>
        <p:txBody>
          <a:bodyPr>
            <a:normAutofit/>
          </a:bodyPr>
          <a:lstStyle/>
          <a:p>
            <a:r>
              <a:rPr lang="en-AU" sz="2400" dirty="0">
                <a:solidFill>
                  <a:schemeClr val="tx1"/>
                </a:solidFill>
              </a:rPr>
              <a:t>The law of the LORD is perfect, converting the soul: the testimony of the LORD is sure, making wise the simple. (</a:t>
            </a:r>
            <a:r>
              <a:rPr lang="en-AU" sz="2400" dirty="0" err="1">
                <a:solidFill>
                  <a:schemeClr val="tx1"/>
                </a:solidFill>
              </a:rPr>
              <a:t>Psa</a:t>
            </a:r>
            <a:r>
              <a:rPr lang="en-AU" sz="2400" dirty="0">
                <a:solidFill>
                  <a:schemeClr val="tx1"/>
                </a:solidFill>
              </a:rPr>
              <a:t> 19:7) </a:t>
            </a:r>
          </a:p>
          <a:p>
            <a:r>
              <a:rPr lang="en-AU" sz="2400" dirty="0">
                <a:solidFill>
                  <a:schemeClr val="tx1"/>
                </a:solidFill>
              </a:rPr>
              <a:t>Wherefore the law is holy, and the commandment holy, and just, and good. (Rom 7:12) </a:t>
            </a:r>
          </a:p>
          <a:p>
            <a:r>
              <a:rPr lang="en-AU" sz="2400" dirty="0">
                <a:solidFill>
                  <a:schemeClr val="tx1"/>
                </a:solidFill>
              </a:rPr>
              <a:t>But we know that the law is good, if a man use it lawfully; (1Tim 1:8) </a:t>
            </a:r>
          </a:p>
          <a:p>
            <a:r>
              <a:rPr lang="en-US" sz="2400" dirty="0">
                <a:solidFill>
                  <a:schemeClr val="tx1"/>
                </a:solidFill>
              </a:rPr>
              <a:t>Logical that much of the Law will be reinstituted in the Kingdom  </a:t>
            </a:r>
            <a:endParaRPr lang="en-AU" sz="2400" dirty="0">
              <a:solidFill>
                <a:schemeClr val="tx1"/>
              </a:solidFill>
            </a:endParaRPr>
          </a:p>
          <a:p>
            <a:endParaRPr lang="en-AU" sz="2400" dirty="0">
              <a:solidFill>
                <a:schemeClr val="tx1"/>
              </a:solidFill>
            </a:endParaRPr>
          </a:p>
          <a:p>
            <a:endParaRPr lang="en-AU" sz="2400" i="1" dirty="0">
              <a:solidFill>
                <a:schemeClr val="tx1"/>
              </a:solidFill>
            </a:endParaRPr>
          </a:p>
          <a:p>
            <a:endParaRPr lang="en-AU" sz="2400" dirty="0">
              <a:solidFill>
                <a:schemeClr val="tx1"/>
              </a:solidFill>
            </a:endParaRPr>
          </a:p>
          <a:p>
            <a:endParaRPr lang="en-AU" sz="2400" dirty="0">
              <a:solidFill>
                <a:schemeClr val="tx1"/>
              </a:solidFill>
            </a:endParaRPr>
          </a:p>
        </p:txBody>
      </p:sp>
    </p:spTree>
    <p:extLst>
      <p:ext uri="{BB962C8B-B14F-4D97-AF65-F5344CB8AC3E}">
        <p14:creationId xmlns:p14="http://schemas.microsoft.com/office/powerpoint/2010/main" val="294177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2060"/>
          </a:solidFill>
        </p:spPr>
        <p:txBody>
          <a:bodyPr/>
          <a:lstStyle/>
          <a:p>
            <a:r>
              <a:rPr lang="en-AU" dirty="0"/>
              <a:t>THE HOLY, JUST AND GOOD LAW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35760" y="1452878"/>
            <a:ext cx="4896544" cy="5405122"/>
          </a:xfrm>
        </p:spPr>
      </p:pic>
    </p:spTree>
    <p:extLst>
      <p:ext uri="{BB962C8B-B14F-4D97-AF65-F5344CB8AC3E}">
        <p14:creationId xmlns:p14="http://schemas.microsoft.com/office/powerpoint/2010/main" val="246062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Class 2: The 2</a:t>
            </a:r>
            <a:r>
              <a:rPr lang="en-US" baseline="30000" dirty="0"/>
              <a:t>nd</a:t>
            </a:r>
            <a:r>
              <a:rPr lang="en-US" dirty="0"/>
              <a:t> Law</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57164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pic>
        <p:nvPicPr>
          <p:cNvPr id="11" name="Picture 10"/>
          <p:cNvPicPr>
            <a:picLocks noChangeAspect="1"/>
          </p:cNvPicPr>
          <p:nvPr/>
        </p:nvPicPr>
        <p:blipFill rotWithShape="1">
          <a:blip r:embed="rId3"/>
          <a:srcRect t="16916" r="-1" b="-1"/>
          <a:stretch/>
        </p:blipFill>
        <p:spPr>
          <a:xfrm>
            <a:off x="-10649" y="4322618"/>
            <a:ext cx="4571649" cy="2535382"/>
          </a:xfrm>
          <a:prstGeom prst="rect">
            <a:avLst/>
          </a:prstGeom>
        </p:spPr>
      </p:pic>
      <p:pic>
        <p:nvPicPr>
          <p:cNvPr id="12" name="Picture 11"/>
          <p:cNvPicPr>
            <a:picLocks noChangeAspect="1"/>
          </p:cNvPicPr>
          <p:nvPr/>
        </p:nvPicPr>
        <p:blipFill rotWithShape="1">
          <a:blip r:embed="rId4"/>
          <a:srcRect l="32947" r="14340" b="2"/>
          <a:stretch/>
        </p:blipFill>
        <p:spPr>
          <a:xfrm>
            <a:off x="-10649" y="10"/>
            <a:ext cx="4571649" cy="4206230"/>
          </a:xfrm>
          <a:prstGeom prst="rect">
            <a:avLst/>
          </a:prstGeom>
        </p:spPr>
      </p:pic>
      <p:sp>
        <p:nvSpPr>
          <p:cNvPr id="2" name="Title 1"/>
          <p:cNvSpPr>
            <a:spLocks noGrp="1"/>
          </p:cNvSpPr>
          <p:nvPr>
            <p:ph type="title"/>
          </p:nvPr>
        </p:nvSpPr>
        <p:spPr>
          <a:xfrm>
            <a:off x="4679883" y="152399"/>
            <a:ext cx="7283518" cy="1104901"/>
          </a:xfrm>
        </p:spPr>
        <p:txBody>
          <a:bodyPr>
            <a:normAutofit/>
          </a:bodyPr>
          <a:lstStyle/>
          <a:p>
            <a:pPr>
              <a:lnSpc>
                <a:spcPct val="80000"/>
              </a:lnSpc>
            </a:pPr>
            <a:r>
              <a:rPr lang="en-US" sz="3700" b="1">
                <a:latin typeface="+mn-lt"/>
              </a:rPr>
              <a:t>OUTLINE – Where are we going?</a:t>
            </a:r>
          </a:p>
        </p:txBody>
      </p:sp>
      <p:sp>
        <p:nvSpPr>
          <p:cNvPr id="5" name="Content Placeholder 4"/>
          <p:cNvSpPr>
            <a:spLocks noGrp="1"/>
          </p:cNvSpPr>
          <p:nvPr>
            <p:ph idx="1"/>
          </p:nvPr>
        </p:nvSpPr>
        <p:spPr>
          <a:xfrm>
            <a:off x="4955660" y="1409698"/>
            <a:ext cx="5978072" cy="3866048"/>
          </a:xfrm>
        </p:spPr>
        <p:txBody>
          <a:bodyPr anchor="t">
            <a:normAutofit/>
          </a:bodyPr>
          <a:lstStyle/>
          <a:p>
            <a:pPr>
              <a:buClr>
                <a:schemeClr val="bg1">
                  <a:lumMod val="75000"/>
                  <a:lumOff val="25000"/>
                </a:schemeClr>
              </a:buClr>
            </a:pPr>
            <a:r>
              <a:rPr lang="en-US" sz="2400" b="1" dirty="0">
                <a:solidFill>
                  <a:schemeClr val="bg1">
                    <a:lumMod val="65000"/>
                    <a:lumOff val="35000"/>
                  </a:schemeClr>
                </a:solidFill>
              </a:rPr>
              <a:t>Class 1: </a:t>
            </a:r>
            <a:r>
              <a:rPr lang="en-US" sz="2400" dirty="0">
                <a:solidFill>
                  <a:schemeClr val="bg1">
                    <a:lumMod val="65000"/>
                    <a:lumOff val="35000"/>
                  </a:schemeClr>
                </a:solidFill>
              </a:rPr>
              <a:t>Purpose of the Law</a:t>
            </a:r>
          </a:p>
          <a:p>
            <a:r>
              <a:rPr lang="en-US" sz="2400" b="1" dirty="0"/>
              <a:t>Class 2: </a:t>
            </a:r>
            <a:r>
              <a:rPr lang="en-US" sz="2400" dirty="0"/>
              <a:t>The 2</a:t>
            </a:r>
            <a:r>
              <a:rPr lang="en-US" sz="2400" baseline="30000" dirty="0"/>
              <a:t>nd</a:t>
            </a:r>
            <a:r>
              <a:rPr lang="en-US" sz="2400" dirty="0"/>
              <a:t> Law – Deuteronomy</a:t>
            </a:r>
          </a:p>
          <a:p>
            <a:pPr>
              <a:buClr>
                <a:schemeClr val="bg1">
                  <a:lumMod val="75000"/>
                  <a:lumOff val="25000"/>
                </a:schemeClr>
              </a:buClr>
            </a:pPr>
            <a:r>
              <a:rPr lang="en-US" sz="2400" b="1" dirty="0">
                <a:solidFill>
                  <a:schemeClr val="bg1">
                    <a:lumMod val="65000"/>
                    <a:lumOff val="35000"/>
                  </a:schemeClr>
                </a:solidFill>
              </a:rPr>
              <a:t>Class 3: </a:t>
            </a:r>
            <a:r>
              <a:rPr lang="en-US" sz="2400" dirty="0">
                <a:solidFill>
                  <a:schemeClr val="bg1">
                    <a:lumMod val="65000"/>
                    <a:lumOff val="35000"/>
                  </a:schemeClr>
                </a:solidFill>
              </a:rPr>
              <a:t>Teaching Our Children</a:t>
            </a:r>
          </a:p>
          <a:p>
            <a:pPr>
              <a:buClr>
                <a:schemeClr val="bg1">
                  <a:lumMod val="75000"/>
                  <a:lumOff val="25000"/>
                </a:schemeClr>
              </a:buClr>
            </a:pPr>
            <a:r>
              <a:rPr lang="en-US" sz="2400" b="1" dirty="0">
                <a:solidFill>
                  <a:schemeClr val="bg1">
                    <a:lumMod val="65000"/>
                    <a:lumOff val="35000"/>
                  </a:schemeClr>
                </a:solidFill>
              </a:rPr>
              <a:t>Exhort: </a:t>
            </a:r>
            <a:r>
              <a:rPr lang="en-US" sz="2400" dirty="0">
                <a:solidFill>
                  <a:schemeClr val="bg1">
                    <a:lumMod val="65000"/>
                    <a:lumOff val="35000"/>
                  </a:schemeClr>
                </a:solidFill>
              </a:rPr>
              <a:t>Thoughts of the Heart</a:t>
            </a:r>
          </a:p>
          <a:p>
            <a:pPr>
              <a:buClr>
                <a:schemeClr val="bg1">
                  <a:lumMod val="75000"/>
                  <a:lumOff val="25000"/>
                </a:schemeClr>
              </a:buClr>
            </a:pPr>
            <a:r>
              <a:rPr lang="en-US" sz="2400" b="1" dirty="0">
                <a:solidFill>
                  <a:schemeClr val="bg1">
                    <a:lumMod val="65000"/>
                    <a:lumOff val="35000"/>
                  </a:schemeClr>
                </a:solidFill>
              </a:rPr>
              <a:t>Class 5: </a:t>
            </a:r>
            <a:r>
              <a:rPr lang="en-US" sz="2400" dirty="0">
                <a:solidFill>
                  <a:schemeClr val="bg1">
                    <a:lumMod val="65000"/>
                    <a:lumOff val="35000"/>
                  </a:schemeClr>
                </a:solidFill>
              </a:rPr>
              <a:t>Our Attitude in Worship</a:t>
            </a:r>
          </a:p>
          <a:p>
            <a:pPr>
              <a:buClr>
                <a:schemeClr val="bg1">
                  <a:lumMod val="75000"/>
                  <a:lumOff val="25000"/>
                </a:schemeClr>
              </a:buClr>
            </a:pPr>
            <a:r>
              <a:rPr lang="en-US" sz="2400" b="1" dirty="0">
                <a:solidFill>
                  <a:schemeClr val="bg1">
                    <a:lumMod val="65000"/>
                    <a:lumOff val="35000"/>
                  </a:schemeClr>
                </a:solidFill>
              </a:rPr>
              <a:t>Class 6: </a:t>
            </a:r>
            <a:r>
              <a:rPr lang="en-US" sz="2400" dirty="0">
                <a:solidFill>
                  <a:schemeClr val="bg1">
                    <a:lumMod val="65000"/>
                    <a:lumOff val="35000"/>
                  </a:schemeClr>
                </a:solidFill>
              </a:rPr>
              <a:t>Our Conviction on the Edge of the Promised Land</a:t>
            </a:r>
          </a:p>
        </p:txBody>
      </p:sp>
    </p:spTree>
    <p:extLst>
      <p:ext uri="{BB962C8B-B14F-4D97-AF65-F5344CB8AC3E}">
        <p14:creationId xmlns:p14="http://schemas.microsoft.com/office/powerpoint/2010/main" val="3174976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509760" cy="635431"/>
          </a:xfrm>
        </p:spPr>
        <p:txBody>
          <a:bodyPr>
            <a:normAutofit fontScale="90000"/>
          </a:bodyPr>
          <a:lstStyle/>
          <a:p>
            <a:pPr algn="l"/>
            <a:r>
              <a:rPr lang="en-US" b="1" dirty="0">
                <a:solidFill>
                  <a:schemeClr val="tx1"/>
                </a:solidFill>
                <a:latin typeface="+mn-lt"/>
              </a:rPr>
              <a:t>Deuteronomy</a:t>
            </a:r>
          </a:p>
        </p:txBody>
      </p:sp>
      <p:sp>
        <p:nvSpPr>
          <p:cNvPr id="3" name="TextBox 2"/>
          <p:cNvSpPr txBox="1"/>
          <p:nvPr/>
        </p:nvSpPr>
        <p:spPr>
          <a:xfrm>
            <a:off x="420914" y="809709"/>
            <a:ext cx="10143923" cy="461665"/>
          </a:xfrm>
          <a:prstGeom prst="rect">
            <a:avLst/>
          </a:prstGeom>
          <a:noFill/>
        </p:spPr>
        <p:txBody>
          <a:bodyPr wrap="square" rtlCol="0">
            <a:spAutoFit/>
          </a:bodyPr>
          <a:lstStyle/>
          <a:p>
            <a:r>
              <a:rPr lang="en-US" sz="2400" dirty="0"/>
              <a:t>Moses’ concluding words delivered to the people</a:t>
            </a:r>
          </a:p>
        </p:txBody>
      </p:sp>
      <p:sp>
        <p:nvSpPr>
          <p:cNvPr id="7" name="TextBox 6"/>
          <p:cNvSpPr txBox="1"/>
          <p:nvPr/>
        </p:nvSpPr>
        <p:spPr>
          <a:xfrm>
            <a:off x="772441" y="1445652"/>
            <a:ext cx="10630666" cy="4708981"/>
          </a:xfrm>
          <a:prstGeom prst="rect">
            <a:avLst/>
          </a:prstGeom>
          <a:noFill/>
        </p:spPr>
        <p:txBody>
          <a:bodyPr wrap="square" rtlCol="0">
            <a:spAutoFit/>
          </a:bodyPr>
          <a:lstStyle/>
          <a:p>
            <a:r>
              <a:rPr lang="en-US" sz="2400" b="1" u="sng" dirty="0"/>
              <a:t>Speech 1</a:t>
            </a:r>
          </a:p>
          <a:p>
            <a:r>
              <a:rPr lang="en-US" sz="2000" dirty="0">
                <a:sym typeface="Wingdings" panose="05000000000000000000" pitchFamily="2" charset="2"/>
              </a:rPr>
              <a:t>Retrospect – How Israel got to where they were						</a:t>
            </a:r>
            <a:r>
              <a:rPr lang="en-US" sz="2000" dirty="0"/>
              <a:t>1:1 – 4:40</a:t>
            </a:r>
            <a:endParaRPr lang="en-US" sz="2000" dirty="0">
              <a:sym typeface="Wingdings" panose="05000000000000000000" pitchFamily="2" charset="2"/>
            </a:endParaRPr>
          </a:p>
          <a:p>
            <a:endParaRPr lang="en-US" sz="2000" dirty="0">
              <a:sym typeface="Wingdings" panose="05000000000000000000" pitchFamily="2" charset="2"/>
            </a:endParaRPr>
          </a:p>
          <a:p>
            <a:r>
              <a:rPr lang="en-US" sz="2400" b="1" u="sng" dirty="0">
                <a:sym typeface="Wingdings" panose="05000000000000000000" pitchFamily="2" charset="2"/>
              </a:rPr>
              <a:t>Speech 2</a:t>
            </a:r>
          </a:p>
          <a:p>
            <a:r>
              <a:rPr lang="en-US" sz="2000" dirty="0">
                <a:sym typeface="Wingdings" panose="05000000000000000000" pitchFamily="2" charset="2"/>
              </a:rPr>
              <a:t>Reminder – What Israel needed to remember as they entered the land 	5:1 – 26:19</a:t>
            </a:r>
          </a:p>
          <a:p>
            <a:endParaRPr lang="en-US" sz="2000" dirty="0">
              <a:sym typeface="Wingdings" panose="05000000000000000000" pitchFamily="2" charset="2"/>
            </a:endParaRPr>
          </a:p>
          <a:p>
            <a:r>
              <a:rPr lang="en-US" sz="2400" b="1" u="sng" dirty="0">
                <a:sym typeface="Wingdings" panose="05000000000000000000" pitchFamily="2" charset="2"/>
              </a:rPr>
              <a:t>Speech 3</a:t>
            </a:r>
          </a:p>
          <a:p>
            <a:r>
              <a:rPr lang="en-US" sz="2000" dirty="0">
                <a:sym typeface="Wingdings" panose="05000000000000000000" pitchFamily="2" charset="2"/>
              </a:rPr>
              <a:t>Blessing &amp; Cursing – The need to make a choice	 					27-30</a:t>
            </a:r>
          </a:p>
          <a:p>
            <a:endParaRPr lang="en-US" sz="2000" dirty="0">
              <a:sym typeface="Wingdings" panose="05000000000000000000" pitchFamily="2" charset="2"/>
            </a:endParaRPr>
          </a:p>
          <a:p>
            <a:r>
              <a:rPr lang="en-US" sz="2400" b="1" u="sng" dirty="0">
                <a:sym typeface="Wingdings" panose="05000000000000000000" pitchFamily="2" charset="2"/>
              </a:rPr>
              <a:t>Final Thoughts</a:t>
            </a:r>
          </a:p>
          <a:p>
            <a:r>
              <a:rPr lang="en-US" sz="2000" dirty="0">
                <a:sym typeface="Wingdings" panose="05000000000000000000" pitchFamily="2" charset="2"/>
              </a:rPr>
              <a:t>Moses’ Last words – Passing authority, Moses’ song, final blessing		31-33</a:t>
            </a:r>
          </a:p>
          <a:p>
            <a:endParaRPr lang="en-US" sz="2000" dirty="0">
              <a:sym typeface="Wingdings" panose="05000000000000000000" pitchFamily="2" charset="2"/>
            </a:endParaRPr>
          </a:p>
          <a:p>
            <a:r>
              <a:rPr lang="en-US" sz="2400" b="1" u="sng" dirty="0">
                <a:sym typeface="Wingdings" panose="05000000000000000000" pitchFamily="2" charset="2"/>
              </a:rPr>
              <a:t>Conclusion</a:t>
            </a:r>
          </a:p>
          <a:p>
            <a:r>
              <a:rPr lang="en-US" sz="2000" dirty="0">
                <a:sym typeface="Wingdings" panose="05000000000000000000" pitchFamily="2" charset="2"/>
              </a:rPr>
              <a:t>End of Moses’ life													 34</a:t>
            </a:r>
            <a:endParaRPr lang="en-US" sz="2000" dirty="0"/>
          </a:p>
        </p:txBody>
      </p:sp>
    </p:spTree>
    <p:extLst>
      <p:ext uri="{BB962C8B-B14F-4D97-AF65-F5344CB8AC3E}">
        <p14:creationId xmlns:p14="http://schemas.microsoft.com/office/powerpoint/2010/main" val="3581604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509760" cy="635431"/>
          </a:xfrm>
        </p:spPr>
        <p:txBody>
          <a:bodyPr>
            <a:normAutofit fontScale="90000"/>
          </a:bodyPr>
          <a:lstStyle/>
          <a:p>
            <a:pPr algn="l"/>
            <a:r>
              <a:rPr lang="en-US" b="1" dirty="0">
                <a:solidFill>
                  <a:schemeClr val="tx1"/>
                </a:solidFill>
                <a:latin typeface="+mn-lt"/>
              </a:rPr>
              <a:t>Focus of Deuteronomy</a:t>
            </a:r>
          </a:p>
        </p:txBody>
      </p:sp>
      <p:graphicFrame>
        <p:nvGraphicFramePr>
          <p:cNvPr id="5" name="Table 4"/>
          <p:cNvGraphicFramePr>
            <a:graphicFrameLocks noGrp="1"/>
          </p:cNvGraphicFramePr>
          <p:nvPr>
            <p:extLst>
              <p:ext uri="{D42A27DB-BD31-4B8C-83A1-F6EECF244321}">
                <p14:modId xmlns:p14="http://schemas.microsoft.com/office/powerpoint/2010/main" val="3293703999"/>
              </p:ext>
            </p:extLst>
          </p:nvPr>
        </p:nvGraphicFramePr>
        <p:xfrm>
          <a:off x="1061329" y="1097096"/>
          <a:ext cx="10502315" cy="4885751"/>
        </p:xfrm>
        <a:graphic>
          <a:graphicData uri="http://schemas.openxmlformats.org/drawingml/2006/table">
            <a:tbl>
              <a:tblPr firstRow="1" bandRow="1">
                <a:tableStyleId>{5C22544A-7EE6-4342-B048-85BDC9FD1C3A}</a:tableStyleId>
              </a:tblPr>
              <a:tblGrid>
                <a:gridCol w="2625579">
                  <a:extLst>
                    <a:ext uri="{9D8B030D-6E8A-4147-A177-3AD203B41FA5}">
                      <a16:colId xmlns:a16="http://schemas.microsoft.com/office/drawing/2014/main" val="3304356444"/>
                    </a:ext>
                  </a:extLst>
                </a:gridCol>
                <a:gridCol w="2789049">
                  <a:extLst>
                    <a:ext uri="{9D8B030D-6E8A-4147-A177-3AD203B41FA5}">
                      <a16:colId xmlns:a16="http://schemas.microsoft.com/office/drawing/2014/main" val="327253599"/>
                    </a:ext>
                  </a:extLst>
                </a:gridCol>
                <a:gridCol w="2569569">
                  <a:extLst>
                    <a:ext uri="{9D8B030D-6E8A-4147-A177-3AD203B41FA5}">
                      <a16:colId xmlns:a16="http://schemas.microsoft.com/office/drawing/2014/main" val="2559037792"/>
                    </a:ext>
                  </a:extLst>
                </a:gridCol>
                <a:gridCol w="2518118">
                  <a:extLst>
                    <a:ext uri="{9D8B030D-6E8A-4147-A177-3AD203B41FA5}">
                      <a16:colId xmlns:a16="http://schemas.microsoft.com/office/drawing/2014/main" val="2452305325"/>
                    </a:ext>
                  </a:extLst>
                </a:gridCol>
              </a:tblGrid>
              <a:tr h="777240">
                <a:tc>
                  <a:txBody>
                    <a:bodyPr/>
                    <a:lstStyle/>
                    <a:p>
                      <a:pPr algn="ctr"/>
                      <a:r>
                        <a:rPr lang="en-US" sz="2100" dirty="0"/>
                        <a:t>Element Missing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100" dirty="0"/>
                        <a:t>Word used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r>
                        <a:rPr lang="en-US" sz="2000" dirty="0"/>
                        <a:t>                       </a:t>
                      </a:r>
                      <a:r>
                        <a:rPr lang="en-US" sz="2400" u="sng" dirty="0"/>
                        <a:t># Occurrences</a:t>
                      </a:r>
                      <a:r>
                        <a:rPr lang="en-US" sz="2400" u="sng" baseline="0" dirty="0"/>
                        <a:t> </a:t>
                      </a:r>
                      <a:endParaRPr lang="en-US" sz="2000" u="sng" dirty="0"/>
                    </a:p>
                    <a:p>
                      <a:r>
                        <a:rPr lang="en-US" sz="2000" dirty="0"/>
                        <a:t> </a:t>
                      </a:r>
                      <a:r>
                        <a:rPr lang="en-US" sz="2100" dirty="0"/>
                        <a:t>Exodus</a:t>
                      </a:r>
                      <a:r>
                        <a:rPr lang="en-US" sz="2100" baseline="0" dirty="0"/>
                        <a:t> – Numbers          </a:t>
                      </a:r>
                      <a:r>
                        <a:rPr lang="en-US" sz="2100" dirty="0"/>
                        <a:t>Deuteronomy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3679280141"/>
                  </a:ext>
                </a:extLst>
              </a:tr>
              <a:tr h="470747">
                <a:tc>
                  <a:txBody>
                    <a:bodyPr/>
                    <a:lstStyle/>
                    <a:p>
                      <a:pPr algn="ctr"/>
                      <a:r>
                        <a:rPr lang="en-US" b="1" dirty="0"/>
                        <a:t>Motivation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Love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4x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22x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94945491"/>
                  </a:ext>
                </a:extLst>
              </a:tr>
              <a:tr h="640080">
                <a:tc>
                  <a:txBody>
                    <a:bodyPr/>
                    <a:lstStyle/>
                    <a:p>
                      <a:pPr algn="ctr"/>
                      <a:r>
                        <a:rPr lang="en-US" b="1" dirty="0"/>
                        <a:t>Transformation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Heart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5x </a:t>
                      </a:r>
                    </a:p>
                    <a:p>
                      <a:pPr algn="ctr"/>
                      <a:r>
                        <a:rPr lang="en-US" dirty="0"/>
                        <a:t>(excluding Pharaoh)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47x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0026782"/>
                  </a:ext>
                </a:extLst>
              </a:tr>
              <a:tr h="470747">
                <a:tc>
                  <a:txBody>
                    <a:bodyPr/>
                    <a:lstStyle/>
                    <a:p>
                      <a:pPr algn="ctr"/>
                      <a:r>
                        <a:rPr lang="en-US" b="1" dirty="0"/>
                        <a:t>Action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Hear</a:t>
                      </a:r>
                      <a:r>
                        <a:rPr lang="en-US" b="1" baseline="0" dirty="0"/>
                        <a:t> and do</a:t>
                      </a:r>
                      <a:endParaRPr lang="en-US"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7x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23x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63447006"/>
                  </a:ext>
                </a:extLst>
              </a:tr>
              <a:tr h="470747">
                <a:tc>
                  <a:txBody>
                    <a:bodyPr/>
                    <a:lstStyle/>
                    <a:p>
                      <a:pPr algn="ctr"/>
                      <a:r>
                        <a:rPr lang="en-US" b="1" dirty="0"/>
                        <a:t>Attitude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Rejoice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1x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11x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992856534"/>
                  </a:ext>
                </a:extLst>
              </a:tr>
              <a:tr h="643949">
                <a:tc>
                  <a:txBody>
                    <a:bodyPr/>
                    <a:lstStyle/>
                    <a:p>
                      <a:pPr algn="ctr"/>
                      <a:r>
                        <a:rPr lang="en-US" b="1" dirty="0"/>
                        <a:t>Ownership</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Go over/in/up,</a:t>
                      </a:r>
                      <a:r>
                        <a:rPr lang="en-US" b="1" baseline="0" dirty="0"/>
                        <a:t> pass over</a:t>
                      </a:r>
                    </a:p>
                    <a:p>
                      <a:pPr algn="ctr"/>
                      <a:r>
                        <a:rPr lang="en-US" b="1" baseline="0" dirty="0"/>
                        <a:t>and possess</a:t>
                      </a:r>
                      <a:endParaRPr lang="en-US"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13x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49x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96823054"/>
                  </a:ext>
                </a:extLst>
              </a:tr>
              <a:tr h="470747">
                <a:tc>
                  <a:txBody>
                    <a:bodyPr/>
                    <a:lstStyle/>
                    <a:p>
                      <a:pPr algn="ctr"/>
                      <a:r>
                        <a:rPr lang="en-US" b="1" dirty="0"/>
                        <a:t>Magnitude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Great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25x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44x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028392595"/>
                  </a:ext>
                </a:extLst>
              </a:tr>
              <a:tr h="470747">
                <a:tc>
                  <a:txBody>
                    <a:bodyPr/>
                    <a:lstStyle/>
                    <a:p>
                      <a:pPr algn="ctr"/>
                      <a:r>
                        <a:rPr lang="en-US" b="1" dirty="0"/>
                        <a:t>Teaching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Teach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0x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17x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93902999"/>
                  </a:ext>
                </a:extLst>
              </a:tr>
              <a:tr h="470747">
                <a:tc>
                  <a:txBody>
                    <a:bodyPr/>
                    <a:lstStyle/>
                    <a:p>
                      <a:pPr algn="ctr"/>
                      <a:r>
                        <a:rPr lang="en-US" b="1" dirty="0"/>
                        <a:t>Urgency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This day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10x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71x</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71364914"/>
                  </a:ext>
                </a:extLst>
              </a:tr>
            </a:tbl>
          </a:graphicData>
        </a:graphic>
      </p:graphicFrame>
      <p:sp>
        <p:nvSpPr>
          <p:cNvPr id="6" name="TextBox 5"/>
          <p:cNvSpPr txBox="1"/>
          <p:nvPr/>
        </p:nvSpPr>
        <p:spPr>
          <a:xfrm>
            <a:off x="1441157" y="6299965"/>
            <a:ext cx="9123680" cy="461665"/>
          </a:xfrm>
          <a:prstGeom prst="rect">
            <a:avLst/>
          </a:prstGeom>
          <a:solidFill>
            <a:srgbClr val="FFFF00"/>
          </a:solidFill>
        </p:spPr>
        <p:txBody>
          <a:bodyPr wrap="square" rtlCol="0">
            <a:spAutoFit/>
          </a:bodyPr>
          <a:lstStyle/>
          <a:p>
            <a:pPr algn="ctr"/>
            <a:r>
              <a:rPr lang="en-US" sz="2400" b="1" dirty="0">
                <a:solidFill>
                  <a:schemeClr val="bg1"/>
                </a:solidFill>
              </a:rPr>
              <a:t>Deuteronomy clarified and amplified the true spirit of the Law</a:t>
            </a:r>
          </a:p>
        </p:txBody>
      </p:sp>
      <p:sp>
        <p:nvSpPr>
          <p:cNvPr id="3" name="TextBox 2"/>
          <p:cNvSpPr txBox="1"/>
          <p:nvPr/>
        </p:nvSpPr>
        <p:spPr>
          <a:xfrm>
            <a:off x="420914" y="635431"/>
            <a:ext cx="10143923" cy="461665"/>
          </a:xfrm>
          <a:prstGeom prst="rect">
            <a:avLst/>
          </a:prstGeom>
          <a:noFill/>
        </p:spPr>
        <p:txBody>
          <a:bodyPr wrap="square" rtlCol="0">
            <a:spAutoFit/>
          </a:bodyPr>
          <a:lstStyle/>
          <a:p>
            <a:r>
              <a:rPr lang="en-US" sz="2400" dirty="0"/>
              <a:t>Certain elements were missing from the people’s service to God</a:t>
            </a:r>
          </a:p>
        </p:txBody>
      </p:sp>
      <p:sp>
        <p:nvSpPr>
          <p:cNvPr id="4" name="Rectangle 3"/>
          <p:cNvSpPr/>
          <p:nvPr/>
        </p:nvSpPr>
        <p:spPr>
          <a:xfrm>
            <a:off x="11704142" y="2342473"/>
            <a:ext cx="11211339" cy="667594"/>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1704142" y="3010067"/>
            <a:ext cx="11211339" cy="462895"/>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1704142" y="3472963"/>
            <a:ext cx="11211339" cy="4572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704141" y="3930162"/>
            <a:ext cx="11211339" cy="650629"/>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704140" y="4580792"/>
            <a:ext cx="11211339" cy="52754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1704139" y="5052477"/>
            <a:ext cx="11211339" cy="527537"/>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1704138" y="5524162"/>
            <a:ext cx="11211339" cy="527537"/>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0917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66667E-6 2.22222E-6 L -0.93034 -0.00162 " pathEditMode="relative" rAng="0" ptsTypes="AA">
                                      <p:cBhvr>
                                        <p:cTn id="6" dur="10" fill="hold"/>
                                        <p:tgtEl>
                                          <p:spTgt spid="4"/>
                                        </p:tgtEl>
                                        <p:attrNameLst>
                                          <p:attrName>ppt_x</p:attrName>
                                          <p:attrName>ppt_y</p:attrName>
                                        </p:attrNameLst>
                                      </p:cBhvr>
                                      <p:rCtr x="-46523" y="-93"/>
                                    </p:animMotion>
                                  </p:childTnLst>
                                </p:cTn>
                              </p:par>
                              <p:par>
                                <p:cTn id="7" presetID="42" presetClass="path" presetSubtype="0" accel="50000" decel="50000" fill="hold" grpId="0" nodeType="withEffect">
                                  <p:stCondLst>
                                    <p:cond delay="0"/>
                                  </p:stCondLst>
                                  <p:childTnLst>
                                    <p:animMotion origin="layout" path="M -1.66667E-6 4.81481E-6 L -0.93034 -0.00163 " pathEditMode="relative" rAng="0" ptsTypes="AA">
                                      <p:cBhvr>
                                        <p:cTn id="8" dur="10" fill="hold"/>
                                        <p:tgtEl>
                                          <p:spTgt spid="7"/>
                                        </p:tgtEl>
                                        <p:attrNameLst>
                                          <p:attrName>ppt_x</p:attrName>
                                          <p:attrName>ppt_y</p:attrName>
                                        </p:attrNameLst>
                                      </p:cBhvr>
                                      <p:rCtr x="-46523" y="-93"/>
                                    </p:animMotion>
                                  </p:childTnLst>
                                </p:cTn>
                              </p:par>
                              <p:par>
                                <p:cTn id="9" presetID="42" presetClass="path" presetSubtype="0" accel="50000" decel="50000" fill="hold" grpId="0" nodeType="withEffect">
                                  <p:stCondLst>
                                    <p:cond delay="0"/>
                                  </p:stCondLst>
                                  <p:childTnLst>
                                    <p:animMotion origin="layout" path="M -1.66667E-6 -4.81481E-6 L -0.93034 -0.00162 " pathEditMode="relative" rAng="0" ptsTypes="AA">
                                      <p:cBhvr>
                                        <p:cTn id="10" dur="10" fill="hold"/>
                                        <p:tgtEl>
                                          <p:spTgt spid="8"/>
                                        </p:tgtEl>
                                        <p:attrNameLst>
                                          <p:attrName>ppt_x</p:attrName>
                                          <p:attrName>ppt_y</p:attrName>
                                        </p:attrNameLst>
                                      </p:cBhvr>
                                      <p:rCtr x="-46523" y="-93"/>
                                    </p:animMotion>
                                  </p:childTnLst>
                                </p:cTn>
                              </p:par>
                              <p:par>
                                <p:cTn id="11" presetID="42" presetClass="path" presetSubtype="0" accel="50000" decel="50000" fill="hold" grpId="0" nodeType="withEffect">
                                  <p:stCondLst>
                                    <p:cond delay="0"/>
                                  </p:stCondLst>
                                  <p:childTnLst>
                                    <p:animMotion origin="layout" path="M -1.66667E-6 -1.85185E-6 L -0.93034 -0.00162 " pathEditMode="relative" rAng="0" ptsTypes="AA">
                                      <p:cBhvr>
                                        <p:cTn id="12" dur="10" fill="hold"/>
                                        <p:tgtEl>
                                          <p:spTgt spid="9"/>
                                        </p:tgtEl>
                                        <p:attrNameLst>
                                          <p:attrName>ppt_x</p:attrName>
                                          <p:attrName>ppt_y</p:attrName>
                                        </p:attrNameLst>
                                      </p:cBhvr>
                                      <p:rCtr x="-46523" y="-93"/>
                                    </p:animMotion>
                                  </p:childTnLst>
                                </p:cTn>
                              </p:par>
                              <p:par>
                                <p:cTn id="13" presetID="42" presetClass="path" presetSubtype="0" accel="50000" decel="50000" fill="hold" grpId="0" nodeType="withEffect">
                                  <p:stCondLst>
                                    <p:cond delay="0"/>
                                  </p:stCondLst>
                                  <p:childTnLst>
                                    <p:animMotion origin="layout" path="M -1.66667E-6 -1.48148E-6 L -0.93034 -0.00162 " pathEditMode="relative" rAng="0" ptsTypes="AA">
                                      <p:cBhvr>
                                        <p:cTn id="14" dur="10" fill="hold"/>
                                        <p:tgtEl>
                                          <p:spTgt spid="10"/>
                                        </p:tgtEl>
                                        <p:attrNameLst>
                                          <p:attrName>ppt_x</p:attrName>
                                          <p:attrName>ppt_y</p:attrName>
                                        </p:attrNameLst>
                                      </p:cBhvr>
                                      <p:rCtr x="-46523" y="-93"/>
                                    </p:animMotion>
                                  </p:childTnLst>
                                </p:cTn>
                              </p:par>
                              <p:par>
                                <p:cTn id="15" presetID="42" presetClass="path" presetSubtype="0" accel="50000" decel="50000" fill="hold" grpId="0" nodeType="withEffect">
                                  <p:stCondLst>
                                    <p:cond delay="0"/>
                                  </p:stCondLst>
                                  <p:childTnLst>
                                    <p:animMotion origin="layout" path="M -1.66667E-6 -1.48148E-6 L -0.93034 -0.00162 " pathEditMode="relative" rAng="0" ptsTypes="AA">
                                      <p:cBhvr>
                                        <p:cTn id="16" dur="10" fill="hold"/>
                                        <p:tgtEl>
                                          <p:spTgt spid="11"/>
                                        </p:tgtEl>
                                        <p:attrNameLst>
                                          <p:attrName>ppt_x</p:attrName>
                                          <p:attrName>ppt_y</p:attrName>
                                        </p:attrNameLst>
                                      </p:cBhvr>
                                      <p:rCtr x="-46523" y="-93"/>
                                    </p:animMotion>
                                  </p:childTnLst>
                                </p:cTn>
                              </p:par>
                              <p:par>
                                <p:cTn id="17" presetID="42" presetClass="path" presetSubtype="0" accel="50000" decel="50000" fill="hold" grpId="0" nodeType="withEffect">
                                  <p:stCondLst>
                                    <p:cond delay="0"/>
                                  </p:stCondLst>
                                  <p:childTnLst>
                                    <p:animMotion origin="layout" path="M -1.66667E-6 -1.48148E-6 L -0.93034 -0.00162 " pathEditMode="relative" rAng="0" ptsTypes="AA">
                                      <p:cBhvr>
                                        <p:cTn id="18" dur="10" fill="hold"/>
                                        <p:tgtEl>
                                          <p:spTgt spid="12"/>
                                        </p:tgtEl>
                                        <p:attrNameLst>
                                          <p:attrName>ppt_x</p:attrName>
                                          <p:attrName>ppt_y</p:attrName>
                                        </p:attrNameLst>
                                      </p:cBhvr>
                                      <p:rCtr x="-46523" y="-93"/>
                                    </p:animMotion>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500"/>
                                        <p:tgtEl>
                                          <p:spTgt spid="4"/>
                                        </p:tgtEl>
                                      </p:cBhvr>
                                    </p:animEffect>
                                    <p:set>
                                      <p:cBhvr>
                                        <p:cTn id="23" dur="1" fill="hold">
                                          <p:stCondLst>
                                            <p:cond delay="499"/>
                                          </p:stCondLst>
                                        </p:cTn>
                                        <p:tgtEl>
                                          <p:spTgt spid="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8"/>
                                        </p:tgtEl>
                                      </p:cBhvr>
                                    </p:animEffect>
                                    <p:set>
                                      <p:cBhvr>
                                        <p:cTn id="33" dur="1" fill="hold">
                                          <p:stCondLst>
                                            <p:cond delay="499"/>
                                          </p:stCondLst>
                                        </p:cTn>
                                        <p:tgtEl>
                                          <p:spTgt spid="8"/>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500"/>
                                        <p:tgtEl>
                                          <p:spTgt spid="10"/>
                                        </p:tgtEl>
                                      </p:cBhvr>
                                    </p:animEffect>
                                    <p:set>
                                      <p:cBhvr>
                                        <p:cTn id="43" dur="1" fill="hold">
                                          <p:stCondLst>
                                            <p:cond delay="499"/>
                                          </p:stCondLst>
                                        </p:cTn>
                                        <p:tgtEl>
                                          <p:spTgt spid="10"/>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11"/>
                                        </p:tgtEl>
                                      </p:cBhvr>
                                    </p:animEffect>
                                    <p:set>
                                      <p:cBhvr>
                                        <p:cTn id="48" dur="1" fill="hold">
                                          <p:stCondLst>
                                            <p:cond delay="499"/>
                                          </p:stCondLst>
                                        </p:cTn>
                                        <p:tgtEl>
                                          <p:spTgt spid="11"/>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12"/>
                                        </p:tgtEl>
                                      </p:cBhvr>
                                    </p:animEffect>
                                    <p:set>
                                      <p:cBhvr>
                                        <p:cTn id="53" dur="1" fill="hold">
                                          <p:stCondLst>
                                            <p:cond delay="499"/>
                                          </p:stCondLst>
                                        </p:cTn>
                                        <p:tgtEl>
                                          <p:spTgt spid="12"/>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4"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509760" cy="635431"/>
          </a:xfrm>
        </p:spPr>
        <p:txBody>
          <a:bodyPr>
            <a:normAutofit fontScale="90000"/>
          </a:bodyPr>
          <a:lstStyle/>
          <a:p>
            <a:pPr algn="l"/>
            <a:r>
              <a:rPr lang="en-US" b="1" dirty="0">
                <a:solidFill>
                  <a:schemeClr val="tx1"/>
                </a:solidFill>
                <a:latin typeface="+mn-lt"/>
              </a:rPr>
              <a:t>God gave them the land!</a:t>
            </a:r>
          </a:p>
        </p:txBody>
      </p:sp>
      <p:sp>
        <p:nvSpPr>
          <p:cNvPr id="6" name="TextBox 5"/>
          <p:cNvSpPr txBox="1"/>
          <p:nvPr/>
        </p:nvSpPr>
        <p:spPr>
          <a:xfrm>
            <a:off x="800100" y="6053709"/>
            <a:ext cx="10420350" cy="461665"/>
          </a:xfrm>
          <a:prstGeom prst="rect">
            <a:avLst/>
          </a:prstGeom>
          <a:solidFill>
            <a:srgbClr val="FFFF00"/>
          </a:solidFill>
        </p:spPr>
        <p:txBody>
          <a:bodyPr wrap="square" rtlCol="0">
            <a:spAutoFit/>
          </a:bodyPr>
          <a:lstStyle/>
          <a:p>
            <a:pPr algn="ctr"/>
            <a:r>
              <a:rPr lang="en-US" sz="2400" b="1" dirty="0">
                <a:solidFill>
                  <a:schemeClr val="bg1"/>
                </a:solidFill>
              </a:rPr>
              <a:t>God gives the kingdom (Lk 12:32), but believers must faithfully take action!</a:t>
            </a:r>
          </a:p>
        </p:txBody>
      </p:sp>
      <p:sp>
        <p:nvSpPr>
          <p:cNvPr id="3" name="TextBox 2"/>
          <p:cNvSpPr txBox="1"/>
          <p:nvPr/>
        </p:nvSpPr>
        <p:spPr>
          <a:xfrm>
            <a:off x="420914" y="809709"/>
            <a:ext cx="10143923" cy="461665"/>
          </a:xfrm>
          <a:prstGeom prst="rect">
            <a:avLst/>
          </a:prstGeom>
          <a:noFill/>
        </p:spPr>
        <p:txBody>
          <a:bodyPr wrap="square" rtlCol="0">
            <a:spAutoFit/>
          </a:bodyPr>
          <a:lstStyle/>
          <a:p>
            <a:r>
              <a:rPr lang="en-US" sz="2400" dirty="0"/>
              <a:t>The limitation was not on God’s side…</a:t>
            </a:r>
          </a:p>
        </p:txBody>
      </p:sp>
      <p:sp>
        <p:nvSpPr>
          <p:cNvPr id="4" name="TextBox 3"/>
          <p:cNvSpPr txBox="1"/>
          <p:nvPr/>
        </p:nvSpPr>
        <p:spPr>
          <a:xfrm>
            <a:off x="1085100" y="2008658"/>
            <a:ext cx="8992350" cy="2308324"/>
          </a:xfrm>
          <a:prstGeom prst="rect">
            <a:avLst/>
          </a:prstGeom>
          <a:noFill/>
        </p:spPr>
        <p:txBody>
          <a:bodyPr wrap="square" rtlCol="0">
            <a:spAutoFit/>
          </a:bodyPr>
          <a:lstStyle/>
          <a:p>
            <a:pPr>
              <a:lnSpc>
                <a:spcPct val="150000"/>
              </a:lnSpc>
            </a:pPr>
            <a:r>
              <a:rPr lang="en-US" sz="2400" dirty="0"/>
              <a:t>“Behold, </a:t>
            </a:r>
            <a:r>
              <a:rPr lang="en-US" sz="2400" b="1" dirty="0">
                <a:solidFill>
                  <a:srgbClr val="00B0F0"/>
                </a:solidFill>
              </a:rPr>
              <a:t>I have set </a:t>
            </a:r>
            <a:r>
              <a:rPr lang="en-US" sz="2400" dirty="0"/>
              <a:t>the land before you:  </a:t>
            </a:r>
            <a:r>
              <a:rPr lang="en-US" sz="2400" b="1" dirty="0">
                <a:solidFill>
                  <a:srgbClr val="92D050"/>
                </a:solidFill>
              </a:rPr>
              <a:t>go in and possess the land </a:t>
            </a:r>
            <a:r>
              <a:rPr lang="en-US" sz="2400" dirty="0"/>
              <a:t>which the </a:t>
            </a:r>
            <a:r>
              <a:rPr lang="en-US" sz="2400" b="1" dirty="0">
                <a:solidFill>
                  <a:srgbClr val="00B0F0"/>
                </a:solidFill>
              </a:rPr>
              <a:t>LORD </a:t>
            </a:r>
            <a:r>
              <a:rPr lang="en-US" sz="2400" b="1" dirty="0" err="1">
                <a:solidFill>
                  <a:srgbClr val="00B0F0"/>
                </a:solidFill>
              </a:rPr>
              <a:t>sware</a:t>
            </a:r>
            <a:r>
              <a:rPr lang="en-US" sz="2400" b="1" dirty="0">
                <a:solidFill>
                  <a:srgbClr val="00B0F0"/>
                </a:solidFill>
              </a:rPr>
              <a:t> </a:t>
            </a:r>
            <a:r>
              <a:rPr lang="en-US" sz="2400" dirty="0"/>
              <a:t>unto your fathers, Abraham, Isaac, and Jacob</a:t>
            </a:r>
            <a:r>
              <a:rPr lang="en-US" sz="2400" b="1" dirty="0"/>
              <a:t>, </a:t>
            </a:r>
            <a:r>
              <a:rPr lang="en-US" sz="2400" b="1" dirty="0">
                <a:solidFill>
                  <a:srgbClr val="00B0F0"/>
                </a:solidFill>
              </a:rPr>
              <a:t>to give</a:t>
            </a:r>
            <a:r>
              <a:rPr lang="en-US" sz="2400" b="1" dirty="0"/>
              <a:t> </a:t>
            </a:r>
            <a:r>
              <a:rPr lang="en-US" sz="2400" dirty="0"/>
              <a:t>unto them and to their seed after them.”</a:t>
            </a:r>
          </a:p>
          <a:p>
            <a:pPr>
              <a:lnSpc>
                <a:spcPct val="150000"/>
              </a:lnSpc>
            </a:pPr>
            <a:r>
              <a:rPr lang="en-US" sz="2400" dirty="0"/>
              <a:t>														</a:t>
            </a:r>
            <a:r>
              <a:rPr lang="en-US" sz="2400" dirty="0" err="1"/>
              <a:t>Deut</a:t>
            </a:r>
            <a:r>
              <a:rPr lang="en-US" sz="2400" dirty="0"/>
              <a:t> 1:8</a:t>
            </a:r>
          </a:p>
        </p:txBody>
      </p:sp>
      <p:sp>
        <p:nvSpPr>
          <p:cNvPr id="5" name="TextBox 4"/>
          <p:cNvSpPr txBox="1"/>
          <p:nvPr/>
        </p:nvSpPr>
        <p:spPr>
          <a:xfrm>
            <a:off x="2901989" y="1563050"/>
            <a:ext cx="3101008" cy="369332"/>
          </a:xfrm>
          <a:prstGeom prst="rect">
            <a:avLst/>
          </a:prstGeom>
          <a:noFill/>
        </p:spPr>
        <p:txBody>
          <a:bodyPr wrap="square" rtlCol="0">
            <a:spAutoFit/>
          </a:bodyPr>
          <a:lstStyle/>
          <a:p>
            <a:r>
              <a:rPr lang="en-US" dirty="0" err="1"/>
              <a:t>Heb</a:t>
            </a:r>
            <a:r>
              <a:rPr lang="en-US" dirty="0"/>
              <a:t> </a:t>
            </a:r>
            <a:r>
              <a:rPr lang="en-US" i="1" dirty="0"/>
              <a:t>Nathan = </a:t>
            </a:r>
            <a:r>
              <a:rPr lang="en-US" dirty="0"/>
              <a:t>‘to give’</a:t>
            </a:r>
          </a:p>
        </p:txBody>
      </p:sp>
      <p:cxnSp>
        <p:nvCxnSpPr>
          <p:cNvPr id="8" name="Straight Connector 7"/>
          <p:cNvCxnSpPr/>
          <p:nvPr/>
        </p:nvCxnSpPr>
        <p:spPr>
          <a:xfrm flipV="1">
            <a:off x="2687853" y="1891163"/>
            <a:ext cx="265044" cy="265044"/>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901989" y="3741577"/>
            <a:ext cx="3101008" cy="369332"/>
          </a:xfrm>
          <a:prstGeom prst="rect">
            <a:avLst/>
          </a:prstGeom>
          <a:noFill/>
        </p:spPr>
        <p:txBody>
          <a:bodyPr wrap="square" rtlCol="0">
            <a:spAutoFit/>
          </a:bodyPr>
          <a:lstStyle/>
          <a:p>
            <a:r>
              <a:rPr lang="en-US" dirty="0" err="1"/>
              <a:t>Heb</a:t>
            </a:r>
            <a:r>
              <a:rPr lang="en-US" dirty="0"/>
              <a:t> </a:t>
            </a:r>
            <a:r>
              <a:rPr lang="en-US" i="1" dirty="0"/>
              <a:t>Nathan = </a:t>
            </a:r>
            <a:r>
              <a:rPr lang="en-US" dirty="0"/>
              <a:t>‘to give’</a:t>
            </a:r>
          </a:p>
        </p:txBody>
      </p:sp>
      <p:cxnSp>
        <p:nvCxnSpPr>
          <p:cNvPr id="10" name="Straight Connector 9"/>
          <p:cNvCxnSpPr>
            <a:cxnSpLocks/>
          </p:cNvCxnSpPr>
          <p:nvPr/>
        </p:nvCxnSpPr>
        <p:spPr>
          <a:xfrm>
            <a:off x="2687853" y="3647883"/>
            <a:ext cx="245847" cy="181167"/>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20913" y="4995613"/>
            <a:ext cx="11123387" cy="461665"/>
          </a:xfrm>
          <a:prstGeom prst="rect">
            <a:avLst/>
          </a:prstGeom>
          <a:noFill/>
        </p:spPr>
        <p:txBody>
          <a:bodyPr wrap="square" rtlCol="0">
            <a:spAutoFit/>
          </a:bodyPr>
          <a:lstStyle/>
          <a:p>
            <a:r>
              <a:rPr lang="en-US" sz="2400" dirty="0"/>
              <a:t>God had given them the kingdom… they just needed to go in and take possession!</a:t>
            </a:r>
          </a:p>
        </p:txBody>
      </p:sp>
    </p:spTree>
    <p:extLst>
      <p:ext uri="{BB962C8B-B14F-4D97-AF65-F5344CB8AC3E}">
        <p14:creationId xmlns:p14="http://schemas.microsoft.com/office/powerpoint/2010/main" val="388401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509760" cy="635431"/>
          </a:xfrm>
        </p:spPr>
        <p:txBody>
          <a:bodyPr>
            <a:normAutofit fontScale="90000"/>
          </a:bodyPr>
          <a:lstStyle/>
          <a:p>
            <a:pPr algn="l"/>
            <a:r>
              <a:rPr lang="en-US" b="1" dirty="0">
                <a:solidFill>
                  <a:schemeClr val="tx1"/>
                </a:solidFill>
                <a:latin typeface="+mn-lt"/>
              </a:rPr>
              <a:t>God gave them the land!</a:t>
            </a:r>
          </a:p>
        </p:txBody>
      </p:sp>
      <p:sp>
        <p:nvSpPr>
          <p:cNvPr id="6" name="TextBox 5"/>
          <p:cNvSpPr txBox="1"/>
          <p:nvPr/>
        </p:nvSpPr>
        <p:spPr>
          <a:xfrm>
            <a:off x="800100" y="6053709"/>
            <a:ext cx="10420350" cy="461665"/>
          </a:xfrm>
          <a:prstGeom prst="rect">
            <a:avLst/>
          </a:prstGeom>
          <a:solidFill>
            <a:srgbClr val="FFFF00"/>
          </a:solidFill>
        </p:spPr>
        <p:txBody>
          <a:bodyPr wrap="square" rtlCol="0">
            <a:spAutoFit/>
          </a:bodyPr>
          <a:lstStyle/>
          <a:p>
            <a:pPr algn="ctr"/>
            <a:r>
              <a:rPr lang="en-US" sz="2400" b="1" dirty="0">
                <a:solidFill>
                  <a:schemeClr val="bg1"/>
                </a:solidFill>
              </a:rPr>
              <a:t>The people didn’t enter because they didn’t believe God (</a:t>
            </a:r>
            <a:r>
              <a:rPr lang="en-US" sz="2400" b="1" dirty="0" err="1">
                <a:solidFill>
                  <a:schemeClr val="bg1"/>
                </a:solidFill>
              </a:rPr>
              <a:t>Heb</a:t>
            </a:r>
            <a:r>
              <a:rPr lang="en-US" sz="2400" b="1" dirty="0">
                <a:solidFill>
                  <a:schemeClr val="bg1"/>
                </a:solidFill>
              </a:rPr>
              <a:t> 3:19)</a:t>
            </a:r>
          </a:p>
        </p:txBody>
      </p:sp>
      <p:sp>
        <p:nvSpPr>
          <p:cNvPr id="3" name="TextBox 2"/>
          <p:cNvSpPr txBox="1"/>
          <p:nvPr/>
        </p:nvSpPr>
        <p:spPr>
          <a:xfrm>
            <a:off x="420914" y="809709"/>
            <a:ext cx="10143923" cy="461665"/>
          </a:xfrm>
          <a:prstGeom prst="rect">
            <a:avLst/>
          </a:prstGeom>
          <a:noFill/>
        </p:spPr>
        <p:txBody>
          <a:bodyPr wrap="square" rtlCol="0">
            <a:spAutoFit/>
          </a:bodyPr>
          <a:lstStyle/>
          <a:p>
            <a:r>
              <a:rPr lang="en-US" sz="2400" dirty="0"/>
              <a:t>But the people didn’t take possession…</a:t>
            </a:r>
          </a:p>
        </p:txBody>
      </p:sp>
      <p:sp>
        <p:nvSpPr>
          <p:cNvPr id="4" name="TextBox 3"/>
          <p:cNvSpPr txBox="1"/>
          <p:nvPr/>
        </p:nvSpPr>
        <p:spPr>
          <a:xfrm>
            <a:off x="800100" y="1445652"/>
            <a:ext cx="10744200" cy="2862322"/>
          </a:xfrm>
          <a:prstGeom prst="rect">
            <a:avLst/>
          </a:prstGeom>
          <a:noFill/>
        </p:spPr>
        <p:txBody>
          <a:bodyPr wrap="square" rtlCol="0">
            <a:spAutoFit/>
          </a:bodyPr>
          <a:lstStyle/>
          <a:p>
            <a:pPr>
              <a:lnSpc>
                <a:spcPct val="150000"/>
              </a:lnSpc>
            </a:pPr>
            <a:r>
              <a:rPr lang="en-US" sz="2400" baseline="30000" dirty="0"/>
              <a:t>26</a:t>
            </a:r>
            <a:r>
              <a:rPr lang="en-US" sz="2400" dirty="0"/>
              <a:t>“Notwithstanding </a:t>
            </a:r>
            <a:r>
              <a:rPr lang="en-US" sz="2400" b="1" dirty="0">
                <a:solidFill>
                  <a:srgbClr val="FF5050"/>
                </a:solidFill>
              </a:rPr>
              <a:t>ye would not go up</a:t>
            </a:r>
            <a:r>
              <a:rPr lang="en-US" sz="2400" dirty="0"/>
              <a:t>, but rebelled against the commandment of the LORD your God: </a:t>
            </a:r>
            <a:r>
              <a:rPr lang="en-US" sz="2400" baseline="30000" dirty="0"/>
              <a:t>27</a:t>
            </a:r>
            <a:r>
              <a:rPr lang="en-US" sz="2400" dirty="0"/>
              <a:t>and </a:t>
            </a:r>
            <a:r>
              <a:rPr lang="en-US" sz="2400" b="1" dirty="0">
                <a:solidFill>
                  <a:srgbClr val="FF5050"/>
                </a:solidFill>
              </a:rPr>
              <a:t>ye murmured</a:t>
            </a:r>
            <a:r>
              <a:rPr lang="en-US" sz="2400" dirty="0"/>
              <a:t> in your tents, and </a:t>
            </a:r>
            <a:r>
              <a:rPr lang="en-US" sz="2400" b="1" dirty="0">
                <a:solidFill>
                  <a:srgbClr val="FF5050"/>
                </a:solidFill>
              </a:rPr>
              <a:t>said,</a:t>
            </a:r>
            <a:r>
              <a:rPr lang="en-US" sz="2400" dirty="0"/>
              <a:t> </a:t>
            </a:r>
            <a:r>
              <a:rPr lang="en-US" sz="2400" b="1" dirty="0">
                <a:solidFill>
                  <a:srgbClr val="FF5050"/>
                </a:solidFill>
              </a:rPr>
              <a:t>Because the LORD hated us</a:t>
            </a:r>
            <a:r>
              <a:rPr lang="en-US" sz="2400" dirty="0"/>
              <a:t>, he hath brought us forth out of the land of Egypt, to deliver us into the hand of the Amorites, to destroy us…</a:t>
            </a:r>
          </a:p>
          <a:p>
            <a:pPr>
              <a:lnSpc>
                <a:spcPct val="150000"/>
              </a:lnSpc>
            </a:pPr>
            <a:r>
              <a:rPr lang="en-US" sz="2400" baseline="30000" dirty="0"/>
              <a:t>32</a:t>
            </a:r>
            <a:r>
              <a:rPr lang="en-US" sz="2400" dirty="0"/>
              <a:t>Yet in this thing </a:t>
            </a:r>
            <a:r>
              <a:rPr lang="en-US" sz="2400" b="1" dirty="0">
                <a:solidFill>
                  <a:srgbClr val="FF5050"/>
                </a:solidFill>
              </a:rPr>
              <a:t>ye did not believe</a:t>
            </a:r>
            <a:r>
              <a:rPr lang="en-US" sz="2400" dirty="0"/>
              <a:t> the LORD your God.”  </a:t>
            </a:r>
          </a:p>
        </p:txBody>
      </p:sp>
      <p:sp>
        <p:nvSpPr>
          <p:cNvPr id="15" name="TextBox 14"/>
          <p:cNvSpPr txBox="1"/>
          <p:nvPr/>
        </p:nvSpPr>
        <p:spPr>
          <a:xfrm>
            <a:off x="420913" y="4765343"/>
            <a:ext cx="11771087" cy="461665"/>
          </a:xfrm>
          <a:prstGeom prst="rect">
            <a:avLst/>
          </a:prstGeom>
          <a:noFill/>
        </p:spPr>
        <p:txBody>
          <a:bodyPr wrap="square" rtlCol="0">
            <a:spAutoFit/>
          </a:bodyPr>
          <a:lstStyle/>
          <a:p>
            <a:r>
              <a:rPr lang="en-US" sz="2400" dirty="0"/>
              <a:t>People refused to take action, attributed evil to God, and slandered Him (</a:t>
            </a:r>
            <a:r>
              <a:rPr lang="en-US" sz="2400" dirty="0" err="1"/>
              <a:t>Num</a:t>
            </a:r>
            <a:r>
              <a:rPr lang="en-US" sz="2400" dirty="0"/>
              <a:t> 14:36).  </a:t>
            </a:r>
          </a:p>
        </p:txBody>
      </p:sp>
    </p:spTree>
    <p:extLst>
      <p:ext uri="{BB962C8B-B14F-4D97-AF65-F5344CB8AC3E}">
        <p14:creationId xmlns:p14="http://schemas.microsoft.com/office/powerpoint/2010/main" val="406389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2"/>
          <a:stretch>
            <a:fillRect/>
          </a:stretch>
        </p:blipFill>
        <p:spPr>
          <a:xfrm>
            <a:off x="379827" y="265004"/>
            <a:ext cx="10998442" cy="6452319"/>
          </a:xfrm>
          <a:prstGeom prst="rect">
            <a:avLst/>
          </a:prstGeom>
        </p:spPr>
      </p:pic>
      <p:cxnSp>
        <p:nvCxnSpPr>
          <p:cNvPr id="3" name="Straight Connector 2"/>
          <p:cNvCxnSpPr>
            <a:cxnSpLocks/>
          </p:cNvCxnSpPr>
          <p:nvPr/>
        </p:nvCxnSpPr>
        <p:spPr>
          <a:xfrm>
            <a:off x="163773" y="2320119"/>
            <a:ext cx="11518711" cy="0"/>
          </a:xfrm>
          <a:prstGeom prst="line">
            <a:avLst/>
          </a:prstGeom>
          <a:ln w="571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36728" y="1937981"/>
            <a:ext cx="313899" cy="2729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39001" y="2458872"/>
            <a:ext cx="313899" cy="2729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349070" y="2773617"/>
            <a:ext cx="5029199" cy="1200329"/>
          </a:xfrm>
          <a:prstGeom prst="rect">
            <a:avLst/>
          </a:prstGeom>
          <a:solidFill>
            <a:schemeClr val="tx1">
              <a:alpha val="90000"/>
            </a:schemeClr>
          </a:solidFill>
        </p:spPr>
        <p:txBody>
          <a:bodyPr wrap="square" rtlCol="0">
            <a:spAutoFit/>
          </a:bodyPr>
          <a:lstStyle/>
          <a:p>
            <a:r>
              <a:rPr lang="en-US" b="1" dirty="0">
                <a:solidFill>
                  <a:schemeClr val="bg1"/>
                </a:solidFill>
              </a:rPr>
              <a:t>Death of prominent leaders in 40</a:t>
            </a:r>
            <a:r>
              <a:rPr lang="en-US" b="1" baseline="30000" dirty="0">
                <a:solidFill>
                  <a:schemeClr val="bg1"/>
                </a:solidFill>
              </a:rPr>
              <a:t>th</a:t>
            </a:r>
            <a:r>
              <a:rPr lang="en-US" b="1" dirty="0">
                <a:solidFill>
                  <a:schemeClr val="bg1"/>
                </a:solidFill>
              </a:rPr>
              <a:t> year</a:t>
            </a:r>
          </a:p>
          <a:p>
            <a:pPr marL="285750" indent="-285750">
              <a:buFont typeface="Arial" panose="020B0604020202020204" pitchFamily="34" charset="0"/>
              <a:buChar char="•"/>
            </a:pPr>
            <a:r>
              <a:rPr lang="en-US" dirty="0">
                <a:solidFill>
                  <a:schemeClr val="bg1"/>
                </a:solidFill>
              </a:rPr>
              <a:t>Miriam:  40</a:t>
            </a:r>
            <a:r>
              <a:rPr lang="en-US" baseline="30000" dirty="0">
                <a:solidFill>
                  <a:schemeClr val="bg1"/>
                </a:solidFill>
              </a:rPr>
              <a:t>th</a:t>
            </a:r>
            <a:r>
              <a:rPr lang="en-US" dirty="0">
                <a:solidFill>
                  <a:schemeClr val="bg1"/>
                </a:solidFill>
              </a:rPr>
              <a:t> year, 1</a:t>
            </a:r>
            <a:r>
              <a:rPr lang="en-US" baseline="30000" dirty="0">
                <a:solidFill>
                  <a:schemeClr val="bg1"/>
                </a:solidFill>
              </a:rPr>
              <a:t>st</a:t>
            </a:r>
            <a:r>
              <a:rPr lang="en-US" dirty="0">
                <a:solidFill>
                  <a:schemeClr val="bg1"/>
                </a:solidFill>
              </a:rPr>
              <a:t> Month (</a:t>
            </a:r>
            <a:r>
              <a:rPr lang="en-US" dirty="0" err="1">
                <a:solidFill>
                  <a:schemeClr val="bg1"/>
                </a:solidFill>
              </a:rPr>
              <a:t>Num</a:t>
            </a:r>
            <a:r>
              <a:rPr lang="en-US" dirty="0">
                <a:solidFill>
                  <a:schemeClr val="bg1"/>
                </a:solidFill>
              </a:rPr>
              <a:t> 20:1)</a:t>
            </a:r>
          </a:p>
          <a:p>
            <a:pPr marL="285750" indent="-285750">
              <a:buFont typeface="Arial" panose="020B0604020202020204" pitchFamily="34" charset="0"/>
              <a:buChar char="•"/>
            </a:pPr>
            <a:r>
              <a:rPr lang="en-US" dirty="0">
                <a:solidFill>
                  <a:schemeClr val="bg1"/>
                </a:solidFill>
              </a:rPr>
              <a:t>Aaron:  40</a:t>
            </a:r>
            <a:r>
              <a:rPr lang="en-US" baseline="30000" dirty="0">
                <a:solidFill>
                  <a:schemeClr val="bg1"/>
                </a:solidFill>
              </a:rPr>
              <a:t>th</a:t>
            </a:r>
            <a:r>
              <a:rPr lang="en-US" dirty="0">
                <a:solidFill>
                  <a:schemeClr val="bg1"/>
                </a:solidFill>
              </a:rPr>
              <a:t> year, 5</a:t>
            </a:r>
            <a:r>
              <a:rPr lang="en-US" baseline="30000" dirty="0">
                <a:solidFill>
                  <a:schemeClr val="bg1"/>
                </a:solidFill>
              </a:rPr>
              <a:t>th</a:t>
            </a:r>
            <a:r>
              <a:rPr lang="en-US" dirty="0">
                <a:solidFill>
                  <a:schemeClr val="bg1"/>
                </a:solidFill>
              </a:rPr>
              <a:t> Month (</a:t>
            </a:r>
            <a:r>
              <a:rPr lang="en-US" dirty="0" err="1">
                <a:solidFill>
                  <a:schemeClr val="bg1"/>
                </a:solidFill>
              </a:rPr>
              <a:t>Num</a:t>
            </a:r>
            <a:r>
              <a:rPr lang="en-US" dirty="0">
                <a:solidFill>
                  <a:schemeClr val="bg1"/>
                </a:solidFill>
              </a:rPr>
              <a:t> 33:38)</a:t>
            </a:r>
          </a:p>
          <a:p>
            <a:pPr marL="285750" indent="-285750">
              <a:buFont typeface="Arial" panose="020B0604020202020204" pitchFamily="34" charset="0"/>
              <a:buChar char="•"/>
            </a:pPr>
            <a:r>
              <a:rPr lang="en-US" dirty="0">
                <a:solidFill>
                  <a:schemeClr val="bg1"/>
                </a:solidFill>
              </a:rPr>
              <a:t>Moses:  40</a:t>
            </a:r>
            <a:r>
              <a:rPr lang="en-US" baseline="30000" dirty="0">
                <a:solidFill>
                  <a:schemeClr val="bg1"/>
                </a:solidFill>
              </a:rPr>
              <a:t>th</a:t>
            </a:r>
            <a:r>
              <a:rPr lang="en-US" dirty="0">
                <a:solidFill>
                  <a:schemeClr val="bg1"/>
                </a:solidFill>
              </a:rPr>
              <a:t> year, 11</a:t>
            </a:r>
            <a:r>
              <a:rPr lang="en-US" baseline="30000" dirty="0">
                <a:solidFill>
                  <a:schemeClr val="bg1"/>
                </a:solidFill>
              </a:rPr>
              <a:t>th</a:t>
            </a:r>
            <a:r>
              <a:rPr lang="en-US" dirty="0">
                <a:solidFill>
                  <a:schemeClr val="bg1"/>
                </a:solidFill>
              </a:rPr>
              <a:t> Month (</a:t>
            </a:r>
            <a:r>
              <a:rPr lang="en-US" dirty="0" err="1">
                <a:solidFill>
                  <a:schemeClr val="bg1"/>
                </a:solidFill>
              </a:rPr>
              <a:t>Deut</a:t>
            </a:r>
            <a:r>
              <a:rPr lang="en-US" dirty="0">
                <a:solidFill>
                  <a:schemeClr val="bg1"/>
                </a:solidFill>
              </a:rPr>
              <a:t> 1:3, 32:48)</a:t>
            </a:r>
          </a:p>
        </p:txBody>
      </p:sp>
    </p:spTree>
    <p:extLst>
      <p:ext uri="{BB962C8B-B14F-4D97-AF65-F5344CB8AC3E}">
        <p14:creationId xmlns:p14="http://schemas.microsoft.com/office/powerpoint/2010/main" val="1201894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692" y="0"/>
            <a:ext cx="9158068" cy="635431"/>
          </a:xfrm>
        </p:spPr>
        <p:txBody>
          <a:bodyPr>
            <a:normAutofit fontScale="90000"/>
          </a:bodyPr>
          <a:lstStyle/>
          <a:p>
            <a:pPr algn="l"/>
            <a:r>
              <a:rPr lang="en-US" b="1" dirty="0">
                <a:solidFill>
                  <a:schemeClr val="tx1"/>
                </a:solidFill>
                <a:latin typeface="+mn-lt"/>
              </a:rPr>
              <a:t>Overcoming Giants</a:t>
            </a:r>
          </a:p>
        </p:txBody>
      </p:sp>
      <p:graphicFrame>
        <p:nvGraphicFramePr>
          <p:cNvPr id="5" name="Table 4"/>
          <p:cNvGraphicFramePr>
            <a:graphicFrameLocks noGrp="1"/>
          </p:cNvGraphicFramePr>
          <p:nvPr>
            <p:extLst>
              <p:ext uri="{D42A27DB-BD31-4B8C-83A1-F6EECF244321}">
                <p14:modId xmlns:p14="http://schemas.microsoft.com/office/powerpoint/2010/main" val="2936085543"/>
              </p:ext>
            </p:extLst>
          </p:nvPr>
        </p:nvGraphicFramePr>
        <p:xfrm>
          <a:off x="554892" y="770523"/>
          <a:ext cx="11121293" cy="5317941"/>
        </p:xfrm>
        <a:graphic>
          <a:graphicData uri="http://schemas.openxmlformats.org/drawingml/2006/table">
            <a:tbl>
              <a:tblPr firstRow="1" bandRow="1">
                <a:tableStyleId>{5C22544A-7EE6-4342-B048-85BDC9FD1C3A}</a:tableStyleId>
              </a:tblPr>
              <a:tblGrid>
                <a:gridCol w="1695939">
                  <a:extLst>
                    <a:ext uri="{9D8B030D-6E8A-4147-A177-3AD203B41FA5}">
                      <a16:colId xmlns:a16="http://schemas.microsoft.com/office/drawing/2014/main" val="3304356444"/>
                    </a:ext>
                  </a:extLst>
                </a:gridCol>
                <a:gridCol w="1519311">
                  <a:extLst>
                    <a:ext uri="{9D8B030D-6E8A-4147-A177-3AD203B41FA5}">
                      <a16:colId xmlns:a16="http://schemas.microsoft.com/office/drawing/2014/main" val="327253599"/>
                    </a:ext>
                  </a:extLst>
                </a:gridCol>
                <a:gridCol w="2419643">
                  <a:extLst>
                    <a:ext uri="{9D8B030D-6E8A-4147-A177-3AD203B41FA5}">
                      <a16:colId xmlns:a16="http://schemas.microsoft.com/office/drawing/2014/main" val="2559037792"/>
                    </a:ext>
                  </a:extLst>
                </a:gridCol>
                <a:gridCol w="2405575">
                  <a:extLst>
                    <a:ext uri="{9D8B030D-6E8A-4147-A177-3AD203B41FA5}">
                      <a16:colId xmlns:a16="http://schemas.microsoft.com/office/drawing/2014/main" val="2452305325"/>
                    </a:ext>
                  </a:extLst>
                </a:gridCol>
                <a:gridCol w="3080825">
                  <a:extLst>
                    <a:ext uri="{9D8B030D-6E8A-4147-A177-3AD203B41FA5}">
                      <a16:colId xmlns:a16="http://schemas.microsoft.com/office/drawing/2014/main" val="3575480793"/>
                    </a:ext>
                  </a:extLst>
                </a:gridCol>
              </a:tblGrid>
              <a:tr h="490640">
                <a:tc>
                  <a:txBody>
                    <a:bodyPr/>
                    <a:lstStyle/>
                    <a:p>
                      <a:pPr algn="ctr"/>
                      <a:r>
                        <a:rPr lang="en-US" sz="2100" dirty="0"/>
                        <a:t>Nation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100" dirty="0"/>
                        <a:t>Land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100" dirty="0"/>
                        <a:t>Given by God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100" dirty="0"/>
                        <a:t>Giants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2100" dirty="0"/>
                        <a:t>Result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79280141"/>
                  </a:ext>
                </a:extLst>
              </a:tr>
              <a:tr h="640080">
                <a:tc>
                  <a:txBody>
                    <a:bodyPr/>
                    <a:lstStyle/>
                    <a:p>
                      <a:pPr algn="ctr"/>
                      <a:r>
                        <a:rPr lang="en-US" b="1" dirty="0"/>
                        <a:t>Esau (Edom)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err="1"/>
                        <a:t>Seir</a:t>
                      </a:r>
                      <a:endParaRPr lang="en-US"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I have given (v.5)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err="1"/>
                        <a:t>Horims</a:t>
                      </a:r>
                      <a:r>
                        <a:rPr lang="en-US" dirty="0"/>
                        <a:t> (2:12,22)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Destroyed</a:t>
                      </a:r>
                      <a:r>
                        <a:rPr lang="en-US" baseline="0" dirty="0"/>
                        <a:t> them (v.12)</a:t>
                      </a:r>
                    </a:p>
                    <a:p>
                      <a:pPr algn="ctr"/>
                      <a:r>
                        <a:rPr lang="en-US" baseline="0" dirty="0"/>
                        <a:t>Succeeded them (v.22)</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94945491"/>
                  </a:ext>
                </a:extLst>
              </a:tr>
              <a:tr h="404055">
                <a:tc>
                  <a:txBody>
                    <a:bodyPr/>
                    <a:lstStyle/>
                    <a:p>
                      <a:pPr algn="ctr"/>
                      <a:r>
                        <a:rPr lang="en-US" b="1" dirty="0"/>
                        <a:t>Moab</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err="1"/>
                        <a:t>Ar</a:t>
                      </a:r>
                      <a:endParaRPr lang="en-US"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I have given (v.9)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err="1"/>
                        <a:t>Emims</a:t>
                      </a:r>
                      <a:r>
                        <a:rPr lang="en-US" dirty="0"/>
                        <a:t> (2:10-11)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i="1" dirty="0"/>
                        <a:t>Implied destruction</a:t>
                      </a:r>
                      <a:r>
                        <a:rPr lang="en-US" i="1" baseline="0" dirty="0"/>
                        <a:t> </a:t>
                      </a:r>
                      <a:r>
                        <a:rPr lang="en-US" baseline="0" dirty="0"/>
                        <a:t>(2:10-12)</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0026782"/>
                  </a:ext>
                </a:extLst>
              </a:tr>
              <a:tr h="640080">
                <a:tc>
                  <a:txBody>
                    <a:bodyPr/>
                    <a:lstStyle/>
                    <a:p>
                      <a:pPr algn="ctr"/>
                      <a:r>
                        <a:rPr lang="en-US" b="1" dirty="0"/>
                        <a:t>Ammon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Ammon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I have given (v.19)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err="1"/>
                        <a:t>Zamzummims</a:t>
                      </a:r>
                      <a:r>
                        <a:rPr lang="en-US" baseline="0" dirty="0"/>
                        <a:t> (2:20)</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Destroyed them,</a:t>
                      </a:r>
                      <a:r>
                        <a:rPr lang="en-US" baseline="0" dirty="0"/>
                        <a:t> </a:t>
                      </a:r>
                    </a:p>
                    <a:p>
                      <a:pPr algn="ctr"/>
                      <a:r>
                        <a:rPr lang="en-US" baseline="0" dirty="0"/>
                        <a:t>succeeded them (v.21)</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63447006"/>
                  </a:ext>
                </a:extLst>
              </a:tr>
              <a:tr h="640080">
                <a:tc>
                  <a:txBody>
                    <a:bodyPr/>
                    <a:lstStyle/>
                    <a:p>
                      <a:pPr algn="ctr"/>
                      <a:r>
                        <a:rPr lang="en-US" b="1" dirty="0"/>
                        <a:t>Israel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Canaan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God doth give us (1:25)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err="1"/>
                        <a:t>Anakims</a:t>
                      </a:r>
                      <a:r>
                        <a:rPr lang="en-US" dirty="0"/>
                        <a:t> (1:28)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solidFill>
                            <a:srgbClr val="FF0000"/>
                          </a:solidFill>
                        </a:rPr>
                        <a:t>God destroyed THEM</a:t>
                      </a:r>
                      <a:r>
                        <a:rPr lang="en-US" b="1" baseline="0" dirty="0">
                          <a:solidFill>
                            <a:srgbClr val="FF0000"/>
                          </a:solidFill>
                        </a:rPr>
                        <a:t> </a:t>
                      </a:r>
                    </a:p>
                    <a:p>
                      <a:pPr algn="ctr"/>
                      <a:r>
                        <a:rPr lang="en-US" b="1" baseline="0" dirty="0">
                          <a:solidFill>
                            <a:srgbClr val="FF0000"/>
                          </a:solidFill>
                        </a:rPr>
                        <a:t>(i.e. Israel) – (2:15)</a:t>
                      </a:r>
                      <a:endParaRPr lang="en-US" b="1" dirty="0">
                        <a:solidFill>
                          <a:srgbClr val="FF0000"/>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96823054"/>
                  </a:ext>
                </a:extLst>
              </a:tr>
              <a:tr h="640080">
                <a:tc>
                  <a:txBody>
                    <a:bodyPr/>
                    <a:lstStyle/>
                    <a:p>
                      <a:pPr algn="ctr"/>
                      <a:r>
                        <a:rPr lang="en-US" b="1" dirty="0" err="1"/>
                        <a:t>Caphtorims</a:t>
                      </a:r>
                      <a:endParaRPr lang="en-US" b="1" dirty="0"/>
                    </a:p>
                    <a:p>
                      <a:pPr algn="ctr"/>
                      <a:r>
                        <a:rPr lang="en-US" b="1" dirty="0"/>
                        <a:t>(Philistines)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Gaza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God didn’t even promise them!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err="1"/>
                        <a:t>Avims</a:t>
                      </a:r>
                      <a:r>
                        <a:rPr lang="en-US" dirty="0"/>
                        <a:t> (2:23)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Destroyed</a:t>
                      </a:r>
                      <a:r>
                        <a:rPr lang="en-US" baseline="0" dirty="0"/>
                        <a:t> them (v.23)</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93902999"/>
                  </a:ext>
                </a:extLst>
              </a:tr>
              <a:tr h="515274">
                <a:tc gridSpan="5">
                  <a:txBody>
                    <a:bodyPr/>
                    <a:lstStyle/>
                    <a:p>
                      <a:pPr algn="ctr"/>
                      <a:r>
                        <a:rPr lang="en-US" sz="2400" b="1" dirty="0">
                          <a:solidFill>
                            <a:schemeClr val="tx1"/>
                          </a:solidFill>
                        </a:rPr>
                        <a:t>Moses is saying that it</a:t>
                      </a:r>
                      <a:r>
                        <a:rPr lang="en-US" sz="2400" b="1" baseline="0" dirty="0">
                          <a:solidFill>
                            <a:schemeClr val="tx1"/>
                          </a:solidFill>
                        </a:rPr>
                        <a:t> is time to change this pattern for Israel!</a:t>
                      </a:r>
                      <a:endParaRPr lang="en-US" sz="2400" b="1" dirty="0">
                        <a:solidFill>
                          <a:schemeClr val="tx1"/>
                        </a:solidFill>
                      </a:endParaRPr>
                    </a:p>
                  </a:txBody>
                  <a:tcPr anchor="ctr">
                    <a:lnL w="12700" cap="flat" cmpd="sng" algn="ctr">
                      <a:solidFill>
                        <a:schemeClr val="bg1">
                          <a:lumMod val="85000"/>
                          <a:lumOff val="15000"/>
                        </a:schemeClr>
                      </a:solidFill>
                      <a:prstDash val="solid"/>
                      <a:round/>
                      <a:headEnd type="none" w="med" len="med"/>
                      <a:tailEnd type="none" w="med" len="med"/>
                    </a:lnL>
                    <a:lnR w="12700" cap="flat" cmpd="sng" algn="ctr">
                      <a:solidFill>
                        <a:schemeClr val="bg1">
                          <a:lumMod val="85000"/>
                          <a:lumOff val="1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pPr algn="ctr"/>
                      <a:endParaRPr lang="en-US"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algn="ct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algn="ct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algn="ct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71364914"/>
                  </a:ext>
                </a:extLst>
              </a:tr>
              <a:tr h="640080">
                <a:tc>
                  <a:txBody>
                    <a:bodyPr/>
                    <a:lstStyle/>
                    <a:p>
                      <a:pPr algn="ctr"/>
                      <a:r>
                        <a:rPr lang="en-US" b="1" dirty="0"/>
                        <a:t>Israel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err="1"/>
                        <a:t>Heshbon</a:t>
                      </a:r>
                      <a:endParaRPr lang="en-US"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I have given (v.24)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err="1"/>
                        <a:t>Anakims</a:t>
                      </a:r>
                      <a:r>
                        <a:rPr lang="en-US" dirty="0"/>
                        <a:t> (1:27-28)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Delivered/smot</a:t>
                      </a:r>
                      <a:r>
                        <a:rPr lang="en-US" baseline="0" dirty="0"/>
                        <a:t>e him (v.31)</a:t>
                      </a:r>
                    </a:p>
                    <a:p>
                      <a:pPr algn="ctr"/>
                      <a:r>
                        <a:rPr lang="en-US" baseline="0" dirty="0"/>
                        <a:t>Utterly destroyed (v.34)</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46062978"/>
                  </a:ext>
                </a:extLst>
              </a:tr>
              <a:tr h="707572">
                <a:tc>
                  <a:txBody>
                    <a:bodyPr/>
                    <a:lstStyle/>
                    <a:p>
                      <a:pPr algn="ctr"/>
                      <a:r>
                        <a:rPr lang="en-US" b="1" dirty="0"/>
                        <a:t>Israel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b="1" dirty="0"/>
                        <a:t>Bashan</a:t>
                      </a:r>
                      <a:r>
                        <a:rPr lang="en-US" b="1" baseline="0" dirty="0"/>
                        <a:t>,</a:t>
                      </a:r>
                    </a:p>
                    <a:p>
                      <a:pPr algn="ctr"/>
                      <a:r>
                        <a:rPr lang="en-US" b="1" baseline="0" dirty="0"/>
                        <a:t>Gilead (3:13)</a:t>
                      </a:r>
                      <a:endParaRPr lang="en-US"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I will</a:t>
                      </a:r>
                      <a:r>
                        <a:rPr lang="en-US" baseline="0" dirty="0"/>
                        <a:t> deliver (3:2)</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err="1"/>
                        <a:t>Og</a:t>
                      </a:r>
                      <a:r>
                        <a:rPr lang="en-US" dirty="0"/>
                        <a:t> (3:11, 13)</a:t>
                      </a:r>
                    </a:p>
                    <a:p>
                      <a:pPr algn="ctr"/>
                      <a:r>
                        <a:rPr lang="en-US" dirty="0"/>
                        <a:t>Giants</a:t>
                      </a:r>
                      <a:r>
                        <a:rPr lang="en-US" baseline="0" dirty="0"/>
                        <a:t> (3:13)</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dirty="0"/>
                        <a:t>Smote him… none</a:t>
                      </a:r>
                      <a:r>
                        <a:rPr lang="en-US" baseline="0" dirty="0"/>
                        <a:t> left (3:3)</a:t>
                      </a:r>
                    </a:p>
                    <a:p>
                      <a:pPr algn="ctr"/>
                      <a:r>
                        <a:rPr lang="en-US" baseline="0" dirty="0"/>
                        <a:t>Utterly destroyed (3:6)</a:t>
                      </a:r>
                      <a:endParaRPr lang="en-US"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35159202"/>
                  </a:ext>
                </a:extLst>
              </a:tr>
            </a:tbl>
          </a:graphicData>
        </a:graphic>
      </p:graphicFrame>
      <p:sp>
        <p:nvSpPr>
          <p:cNvPr id="6" name="TextBox 5"/>
          <p:cNvSpPr txBox="1"/>
          <p:nvPr/>
        </p:nvSpPr>
        <p:spPr>
          <a:xfrm>
            <a:off x="2940147" y="6251692"/>
            <a:ext cx="6738424" cy="461665"/>
          </a:xfrm>
          <a:prstGeom prst="rect">
            <a:avLst/>
          </a:prstGeom>
          <a:solidFill>
            <a:srgbClr val="FFFF00"/>
          </a:solidFill>
        </p:spPr>
        <p:txBody>
          <a:bodyPr wrap="square" rtlCol="0">
            <a:spAutoFit/>
          </a:bodyPr>
          <a:lstStyle/>
          <a:p>
            <a:pPr algn="ctr"/>
            <a:r>
              <a:rPr lang="en-US" sz="2400" b="1" dirty="0">
                <a:solidFill>
                  <a:schemeClr val="bg1"/>
                </a:solidFill>
              </a:rPr>
              <a:t>God would help them defeat the giants!</a:t>
            </a:r>
          </a:p>
        </p:txBody>
      </p:sp>
      <p:sp>
        <p:nvSpPr>
          <p:cNvPr id="7" name="Rectangle 6"/>
          <p:cNvSpPr/>
          <p:nvPr/>
        </p:nvSpPr>
        <p:spPr>
          <a:xfrm>
            <a:off x="11812669" y="1282890"/>
            <a:ext cx="11211339" cy="6763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1812669" y="1877302"/>
            <a:ext cx="11211339" cy="462895"/>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812665" y="2312901"/>
            <a:ext cx="11211343" cy="685884"/>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812668" y="2961173"/>
            <a:ext cx="11211339" cy="650629"/>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1812665" y="3598155"/>
            <a:ext cx="11211341" cy="711902"/>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1812665" y="4730351"/>
            <a:ext cx="11211341" cy="646867"/>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1812665" y="5377218"/>
            <a:ext cx="11211341" cy="874474"/>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1812665" y="4211172"/>
            <a:ext cx="11211341" cy="711902"/>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0548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4.16667E-6 -2.59259E-6 L -0.93034 -0.00162 " pathEditMode="relative" rAng="0" ptsTypes="AA">
                                      <p:cBhvr>
                                        <p:cTn id="6" dur="10" fill="hold"/>
                                        <p:tgtEl>
                                          <p:spTgt spid="7"/>
                                        </p:tgtEl>
                                        <p:attrNameLst>
                                          <p:attrName>ppt_x</p:attrName>
                                          <p:attrName>ppt_y</p:attrName>
                                        </p:attrNameLst>
                                      </p:cBhvr>
                                      <p:rCtr x="-46523" y="-93"/>
                                    </p:animMotion>
                                  </p:childTnLst>
                                </p:cTn>
                              </p:par>
                              <p:par>
                                <p:cTn id="7" presetID="42" presetClass="path" presetSubtype="0" accel="50000" decel="50000" fill="hold" grpId="0" nodeType="withEffect">
                                  <p:stCondLst>
                                    <p:cond delay="0"/>
                                  </p:stCondLst>
                                  <p:childTnLst>
                                    <p:animMotion origin="layout" path="M 4.16667E-6 2.59259E-6 L -0.93034 -0.00162 " pathEditMode="relative" rAng="0" ptsTypes="AA">
                                      <p:cBhvr>
                                        <p:cTn id="8" dur="10" fill="hold"/>
                                        <p:tgtEl>
                                          <p:spTgt spid="8"/>
                                        </p:tgtEl>
                                        <p:attrNameLst>
                                          <p:attrName>ppt_x</p:attrName>
                                          <p:attrName>ppt_y</p:attrName>
                                        </p:attrNameLst>
                                      </p:cBhvr>
                                      <p:rCtr x="-46523" y="-93"/>
                                    </p:animMotion>
                                  </p:childTnLst>
                                </p:cTn>
                              </p:par>
                              <p:par>
                                <p:cTn id="9" presetID="42" presetClass="path" presetSubtype="0" accel="50000" decel="50000" fill="hold" grpId="0" nodeType="withEffect">
                                  <p:stCondLst>
                                    <p:cond delay="0"/>
                                  </p:stCondLst>
                                  <p:childTnLst>
                                    <p:animMotion origin="layout" path="M 4.16667E-6 1.48148E-6 L -0.93034 -0.00162 " pathEditMode="relative" rAng="0" ptsTypes="AA">
                                      <p:cBhvr>
                                        <p:cTn id="10" dur="10" fill="hold"/>
                                        <p:tgtEl>
                                          <p:spTgt spid="9"/>
                                        </p:tgtEl>
                                        <p:attrNameLst>
                                          <p:attrName>ppt_x</p:attrName>
                                          <p:attrName>ppt_y</p:attrName>
                                        </p:attrNameLst>
                                      </p:cBhvr>
                                      <p:rCtr x="-46523" y="-93"/>
                                    </p:animMotion>
                                  </p:childTnLst>
                                </p:cTn>
                              </p:par>
                              <p:par>
                                <p:cTn id="11" presetID="42" presetClass="path" presetSubtype="0" accel="50000" decel="50000" fill="hold" grpId="0" nodeType="withEffect">
                                  <p:stCondLst>
                                    <p:cond delay="0"/>
                                  </p:stCondLst>
                                  <p:childTnLst>
                                    <p:animMotion origin="layout" path="M 4.16667E-6 3.33333E-6 L -0.93034 -0.00162 " pathEditMode="relative" rAng="0" ptsTypes="AA">
                                      <p:cBhvr>
                                        <p:cTn id="12" dur="10" fill="hold"/>
                                        <p:tgtEl>
                                          <p:spTgt spid="10"/>
                                        </p:tgtEl>
                                        <p:attrNameLst>
                                          <p:attrName>ppt_x</p:attrName>
                                          <p:attrName>ppt_y</p:attrName>
                                        </p:attrNameLst>
                                      </p:cBhvr>
                                      <p:rCtr x="-46523" y="-93"/>
                                    </p:animMotion>
                                  </p:childTnLst>
                                </p:cTn>
                              </p:par>
                              <p:par>
                                <p:cTn id="13" presetID="42" presetClass="path" presetSubtype="0" accel="50000" decel="50000" fill="hold" grpId="0" nodeType="withEffect">
                                  <p:stCondLst>
                                    <p:cond delay="0"/>
                                  </p:stCondLst>
                                  <p:childTnLst>
                                    <p:animMotion origin="layout" path="M 4.16667E-6 -3.7037E-7 L -0.93034 -0.00162 " pathEditMode="relative" rAng="0" ptsTypes="AA">
                                      <p:cBhvr>
                                        <p:cTn id="14" dur="10" fill="hold"/>
                                        <p:tgtEl>
                                          <p:spTgt spid="11"/>
                                        </p:tgtEl>
                                        <p:attrNameLst>
                                          <p:attrName>ppt_x</p:attrName>
                                          <p:attrName>ppt_y</p:attrName>
                                        </p:attrNameLst>
                                      </p:cBhvr>
                                      <p:rCtr x="-46523" y="-93"/>
                                    </p:animMotion>
                                  </p:childTnLst>
                                </p:cTn>
                              </p:par>
                              <p:par>
                                <p:cTn id="15" presetID="42" presetClass="path" presetSubtype="0" accel="50000" decel="50000" fill="hold" grpId="0" nodeType="withEffect">
                                  <p:stCondLst>
                                    <p:cond delay="0"/>
                                  </p:stCondLst>
                                  <p:childTnLst>
                                    <p:animMotion origin="layout" path="M 4.16667E-6 -2.22222E-6 L -0.93034 -0.00162 " pathEditMode="relative" rAng="0" ptsTypes="AA">
                                      <p:cBhvr>
                                        <p:cTn id="16" dur="10" fill="hold"/>
                                        <p:tgtEl>
                                          <p:spTgt spid="14"/>
                                        </p:tgtEl>
                                        <p:attrNameLst>
                                          <p:attrName>ppt_x</p:attrName>
                                          <p:attrName>ppt_y</p:attrName>
                                        </p:attrNameLst>
                                      </p:cBhvr>
                                      <p:rCtr x="-46523" y="-93"/>
                                    </p:animMotion>
                                  </p:childTnLst>
                                </p:cTn>
                              </p:par>
                              <p:par>
                                <p:cTn id="17" presetID="42" presetClass="path" presetSubtype="0" accel="50000" decel="50000" fill="hold" grpId="0" nodeType="withEffect">
                                  <p:stCondLst>
                                    <p:cond delay="0"/>
                                  </p:stCondLst>
                                  <p:childTnLst>
                                    <p:animMotion origin="layout" path="M 4.16667E-6 4.44444E-6 L -0.93034 -0.00162 " pathEditMode="relative" rAng="0" ptsTypes="AA">
                                      <p:cBhvr>
                                        <p:cTn id="18" dur="10" fill="hold"/>
                                        <p:tgtEl>
                                          <p:spTgt spid="12"/>
                                        </p:tgtEl>
                                        <p:attrNameLst>
                                          <p:attrName>ppt_x</p:attrName>
                                          <p:attrName>ppt_y</p:attrName>
                                        </p:attrNameLst>
                                      </p:cBhvr>
                                      <p:rCtr x="-46523" y="-93"/>
                                    </p:animMotion>
                                  </p:childTnLst>
                                </p:cTn>
                              </p:par>
                              <p:par>
                                <p:cTn id="19" presetID="42" presetClass="path" presetSubtype="0" accel="50000" decel="50000" fill="hold" grpId="0" nodeType="withEffect">
                                  <p:stCondLst>
                                    <p:cond delay="0"/>
                                  </p:stCondLst>
                                  <p:childTnLst>
                                    <p:animMotion origin="layout" path="M 4.16667E-6 4.81481E-6 L -0.93034 -0.00163 " pathEditMode="relative" rAng="0" ptsTypes="AA">
                                      <p:cBhvr>
                                        <p:cTn id="20" dur="10" fill="hold"/>
                                        <p:tgtEl>
                                          <p:spTgt spid="13"/>
                                        </p:tgtEl>
                                        <p:attrNameLst>
                                          <p:attrName>ppt_x</p:attrName>
                                          <p:attrName>ppt_y</p:attrName>
                                        </p:attrNameLst>
                                      </p:cBhvr>
                                      <p:rCtr x="-46523" y="-93"/>
                                    </p:animMotion>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7"/>
                                        </p:tgtEl>
                                      </p:cBhvr>
                                    </p:animEffect>
                                    <p:set>
                                      <p:cBhvr>
                                        <p:cTn id="25" dur="1" fill="hold">
                                          <p:stCondLst>
                                            <p:cond delay="499"/>
                                          </p:stCondLst>
                                        </p:cTn>
                                        <p:tgtEl>
                                          <p:spTgt spid="7"/>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9"/>
                                        </p:tgtEl>
                                      </p:cBhvr>
                                    </p:animEffect>
                                    <p:set>
                                      <p:cBhvr>
                                        <p:cTn id="35" dur="1" fill="hold">
                                          <p:stCondLst>
                                            <p:cond delay="499"/>
                                          </p:stCondLst>
                                        </p:cTn>
                                        <p:tgtEl>
                                          <p:spTgt spid="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10"/>
                                        </p:tgtEl>
                                      </p:cBhvr>
                                    </p:animEffect>
                                    <p:set>
                                      <p:cBhvr>
                                        <p:cTn id="40" dur="1" fill="hold">
                                          <p:stCondLst>
                                            <p:cond delay="499"/>
                                          </p:stCondLst>
                                        </p:cTn>
                                        <p:tgtEl>
                                          <p:spTgt spid="10"/>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11"/>
                                        </p:tgtEl>
                                      </p:cBhvr>
                                    </p:animEffect>
                                    <p:set>
                                      <p:cBhvr>
                                        <p:cTn id="45" dur="1" fill="hold">
                                          <p:stCondLst>
                                            <p:cond delay="499"/>
                                          </p:stCondLst>
                                        </p:cTn>
                                        <p:tgtEl>
                                          <p:spTgt spid="11"/>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14"/>
                                        </p:tgtEl>
                                      </p:cBhvr>
                                    </p:animEffect>
                                    <p:set>
                                      <p:cBhvr>
                                        <p:cTn id="50" dur="1" fill="hold">
                                          <p:stCondLst>
                                            <p:cond delay="499"/>
                                          </p:stCondLst>
                                        </p:cTn>
                                        <p:tgtEl>
                                          <p:spTgt spid="1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1" nodeType="clickEffect">
                                  <p:stCondLst>
                                    <p:cond delay="0"/>
                                  </p:stCondLst>
                                  <p:childTnLst>
                                    <p:animEffect transition="out" filter="fade">
                                      <p:cBhvr>
                                        <p:cTn id="54" dur="500"/>
                                        <p:tgtEl>
                                          <p:spTgt spid="12"/>
                                        </p:tgtEl>
                                      </p:cBhvr>
                                    </p:animEffect>
                                    <p:set>
                                      <p:cBhvr>
                                        <p:cTn id="55" dur="1" fill="hold">
                                          <p:stCondLst>
                                            <p:cond delay="499"/>
                                          </p:stCondLst>
                                        </p:cTn>
                                        <p:tgtEl>
                                          <p:spTgt spid="12"/>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grpId="1" nodeType="clickEffect">
                                  <p:stCondLst>
                                    <p:cond delay="0"/>
                                  </p:stCondLst>
                                  <p:childTnLst>
                                    <p:animEffect transition="out" filter="fade">
                                      <p:cBhvr>
                                        <p:cTn id="59" dur="500"/>
                                        <p:tgtEl>
                                          <p:spTgt spid="13"/>
                                        </p:tgtEl>
                                      </p:cBhvr>
                                    </p:animEffect>
                                    <p:set>
                                      <p:cBhvr>
                                        <p:cTn id="60" dur="1" fill="hold">
                                          <p:stCondLst>
                                            <p:cond delay="499"/>
                                          </p:stCondLst>
                                        </p:cTn>
                                        <p:tgtEl>
                                          <p:spTgt spid="13"/>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2AF6B8-82A3-49D9-8D99-D89D0A89754E}"/>
              </a:ext>
            </a:extLst>
          </p:cNvPr>
          <p:cNvSpPr/>
          <p:nvPr/>
        </p:nvSpPr>
        <p:spPr>
          <a:xfrm>
            <a:off x="1026722" y="2160407"/>
            <a:ext cx="1400175" cy="11334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Hear</a:t>
            </a:r>
          </a:p>
          <a:p>
            <a:pPr algn="ctr"/>
            <a:endParaRPr lang="en-US" sz="1600" dirty="0"/>
          </a:p>
          <a:p>
            <a:pPr algn="ctr"/>
            <a:r>
              <a:rPr lang="en-US" sz="1600" dirty="0"/>
              <a:t>4:1,10,12</a:t>
            </a:r>
            <a:endParaRPr lang="en-US" sz="2000" dirty="0"/>
          </a:p>
        </p:txBody>
      </p:sp>
      <p:sp>
        <p:nvSpPr>
          <p:cNvPr id="3" name="Rectangle 2">
            <a:extLst>
              <a:ext uri="{FF2B5EF4-FFF2-40B4-BE49-F238E27FC236}">
                <a16:creationId xmlns:a16="http://schemas.microsoft.com/office/drawing/2014/main" id="{6DD39367-885B-4DDB-B7CA-ED180152F463}"/>
              </a:ext>
            </a:extLst>
          </p:cNvPr>
          <p:cNvSpPr/>
          <p:nvPr/>
        </p:nvSpPr>
        <p:spPr>
          <a:xfrm>
            <a:off x="2998397" y="2131832"/>
            <a:ext cx="1486559" cy="11334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Learn to Fear LORD</a:t>
            </a:r>
          </a:p>
          <a:p>
            <a:pPr algn="ctr"/>
            <a:r>
              <a:rPr lang="en-US" sz="1600" dirty="0"/>
              <a:t>4:10</a:t>
            </a:r>
            <a:endParaRPr lang="en-US" sz="2000" dirty="0"/>
          </a:p>
        </p:txBody>
      </p:sp>
      <p:sp>
        <p:nvSpPr>
          <p:cNvPr id="4" name="Rectangle 3">
            <a:extLst>
              <a:ext uri="{FF2B5EF4-FFF2-40B4-BE49-F238E27FC236}">
                <a16:creationId xmlns:a16="http://schemas.microsoft.com/office/drawing/2014/main" id="{740FDEDD-DD7F-458D-A194-770FEB95F918}"/>
              </a:ext>
            </a:extLst>
          </p:cNvPr>
          <p:cNvSpPr/>
          <p:nvPr/>
        </p:nvSpPr>
        <p:spPr>
          <a:xfrm>
            <a:off x="7950368" y="2148903"/>
            <a:ext cx="2076449" cy="10953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Live, go in, possess the Land</a:t>
            </a:r>
          </a:p>
          <a:p>
            <a:pPr algn="ctr"/>
            <a:r>
              <a:rPr lang="en-US" sz="1600" dirty="0"/>
              <a:t>4:1,10</a:t>
            </a:r>
            <a:endParaRPr lang="en-US" sz="2000" dirty="0"/>
          </a:p>
        </p:txBody>
      </p:sp>
      <p:sp>
        <p:nvSpPr>
          <p:cNvPr id="6" name="Rectangle 5">
            <a:extLst>
              <a:ext uri="{FF2B5EF4-FFF2-40B4-BE49-F238E27FC236}">
                <a16:creationId xmlns:a16="http://schemas.microsoft.com/office/drawing/2014/main" id="{023A8EA5-78A0-4CD8-8EFB-151F75A72A6A}"/>
              </a:ext>
            </a:extLst>
          </p:cNvPr>
          <p:cNvSpPr/>
          <p:nvPr/>
        </p:nvSpPr>
        <p:spPr>
          <a:xfrm>
            <a:off x="5046272" y="2122307"/>
            <a:ext cx="1531949" cy="11334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Keep &amp; Do from heart</a:t>
            </a:r>
          </a:p>
          <a:p>
            <a:pPr algn="ctr"/>
            <a:r>
              <a:rPr lang="en-US" sz="1600" dirty="0"/>
              <a:t>4:1,6,9,14</a:t>
            </a:r>
            <a:endParaRPr lang="en-US" sz="2000" dirty="0"/>
          </a:p>
        </p:txBody>
      </p:sp>
      <p:sp>
        <p:nvSpPr>
          <p:cNvPr id="9" name="Arrow: Right 8">
            <a:extLst>
              <a:ext uri="{FF2B5EF4-FFF2-40B4-BE49-F238E27FC236}">
                <a16:creationId xmlns:a16="http://schemas.microsoft.com/office/drawing/2014/main" id="{69AE870F-3FF0-481A-88E0-874C0D2B85AA}"/>
              </a:ext>
            </a:extLst>
          </p:cNvPr>
          <p:cNvSpPr/>
          <p:nvPr/>
        </p:nvSpPr>
        <p:spPr>
          <a:xfrm>
            <a:off x="2550722" y="2579507"/>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0" name="Arrow: Right 9">
            <a:extLst>
              <a:ext uri="{FF2B5EF4-FFF2-40B4-BE49-F238E27FC236}">
                <a16:creationId xmlns:a16="http://schemas.microsoft.com/office/drawing/2014/main" id="{FE3DA2F8-8DA0-4BF5-8940-782FD025598D}"/>
              </a:ext>
            </a:extLst>
          </p:cNvPr>
          <p:cNvSpPr/>
          <p:nvPr/>
        </p:nvSpPr>
        <p:spPr>
          <a:xfrm>
            <a:off x="4608122" y="2569982"/>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1" name="Arrow: Striped Right 10">
            <a:extLst>
              <a:ext uri="{FF2B5EF4-FFF2-40B4-BE49-F238E27FC236}">
                <a16:creationId xmlns:a16="http://schemas.microsoft.com/office/drawing/2014/main" id="{2E15401C-D9FB-4082-9FD3-B8006FCA2EDF}"/>
              </a:ext>
            </a:extLst>
          </p:cNvPr>
          <p:cNvSpPr/>
          <p:nvPr/>
        </p:nvSpPr>
        <p:spPr>
          <a:xfrm>
            <a:off x="6815135" y="2417582"/>
            <a:ext cx="781049" cy="609600"/>
          </a:xfrm>
          <a:prstGeom prst="striped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3" name="TextBox 12"/>
          <p:cNvSpPr txBox="1"/>
          <p:nvPr/>
        </p:nvSpPr>
        <p:spPr>
          <a:xfrm>
            <a:off x="3741676" y="6488668"/>
            <a:ext cx="8680539" cy="369332"/>
          </a:xfrm>
          <a:prstGeom prst="rect">
            <a:avLst/>
          </a:prstGeom>
          <a:noFill/>
        </p:spPr>
        <p:txBody>
          <a:bodyPr wrap="square" rtlCol="0">
            <a:spAutoFit/>
          </a:bodyPr>
          <a:lstStyle/>
          <a:p>
            <a:r>
              <a:rPr lang="en-US" dirty="0" err="1"/>
              <a:t>Deut</a:t>
            </a:r>
            <a:r>
              <a:rPr lang="en-US" dirty="0"/>
              <a:t> 4:1,9-14,40; 5:1,31-33; 6:1-3,17-18,24; 10:12-13; 17:19-20; 30:15-16; 31:11-13  </a:t>
            </a:r>
          </a:p>
        </p:txBody>
      </p:sp>
      <p:sp>
        <p:nvSpPr>
          <p:cNvPr id="14" name="TextBox 13"/>
          <p:cNvSpPr txBox="1"/>
          <p:nvPr/>
        </p:nvSpPr>
        <p:spPr>
          <a:xfrm>
            <a:off x="1579172" y="1338467"/>
            <a:ext cx="4238624" cy="461665"/>
          </a:xfrm>
          <a:prstGeom prst="rect">
            <a:avLst/>
          </a:prstGeom>
          <a:noFill/>
        </p:spPr>
        <p:txBody>
          <a:bodyPr wrap="square" rtlCol="0">
            <a:spAutoFit/>
          </a:bodyPr>
          <a:lstStyle/>
          <a:p>
            <a:pPr algn="ctr"/>
            <a:r>
              <a:rPr lang="en-US" sz="2400" b="1" u="sng" dirty="0"/>
              <a:t>Action</a:t>
            </a:r>
          </a:p>
        </p:txBody>
      </p:sp>
      <p:sp>
        <p:nvSpPr>
          <p:cNvPr id="15" name="TextBox 14"/>
          <p:cNvSpPr txBox="1"/>
          <p:nvPr/>
        </p:nvSpPr>
        <p:spPr>
          <a:xfrm>
            <a:off x="7950368" y="1295722"/>
            <a:ext cx="2076450" cy="461665"/>
          </a:xfrm>
          <a:prstGeom prst="rect">
            <a:avLst/>
          </a:prstGeom>
          <a:noFill/>
        </p:spPr>
        <p:txBody>
          <a:bodyPr wrap="square" rtlCol="0">
            <a:spAutoFit/>
          </a:bodyPr>
          <a:lstStyle/>
          <a:p>
            <a:pPr algn="ctr"/>
            <a:r>
              <a:rPr lang="en-US" sz="2400" b="1" u="sng" dirty="0"/>
              <a:t>Result</a:t>
            </a:r>
          </a:p>
        </p:txBody>
      </p:sp>
      <p:sp>
        <p:nvSpPr>
          <p:cNvPr id="25" name="TextBox 24"/>
          <p:cNvSpPr txBox="1"/>
          <p:nvPr/>
        </p:nvSpPr>
        <p:spPr>
          <a:xfrm>
            <a:off x="203199" y="127928"/>
            <a:ext cx="10128156" cy="584775"/>
          </a:xfrm>
          <a:prstGeom prst="rect">
            <a:avLst/>
          </a:prstGeom>
          <a:noFill/>
        </p:spPr>
        <p:txBody>
          <a:bodyPr wrap="square" rtlCol="0">
            <a:spAutoFit/>
          </a:bodyPr>
          <a:lstStyle/>
          <a:p>
            <a:r>
              <a:rPr lang="en-US" sz="3200" b="1" dirty="0"/>
              <a:t>Moses’ Instruction – Key to Faithfulness</a:t>
            </a:r>
          </a:p>
        </p:txBody>
      </p:sp>
      <p:sp>
        <p:nvSpPr>
          <p:cNvPr id="16" name="TextBox 15"/>
          <p:cNvSpPr txBox="1"/>
          <p:nvPr/>
        </p:nvSpPr>
        <p:spPr>
          <a:xfrm>
            <a:off x="3323853" y="4257387"/>
            <a:ext cx="6557126" cy="2000548"/>
          </a:xfrm>
          <a:prstGeom prst="rect">
            <a:avLst/>
          </a:prstGeom>
          <a:solidFill>
            <a:schemeClr val="bg2">
              <a:lumMod val="90000"/>
              <a:lumOff val="1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sz="2400" b="1" dirty="0"/>
              <a:t>Why?  For </a:t>
            </a:r>
            <a:r>
              <a:rPr lang="en-US" sz="2400" b="1" i="1" dirty="0"/>
              <a:t>their</a:t>
            </a:r>
            <a:r>
              <a:rPr lang="en-US" sz="2400" b="1" dirty="0"/>
              <a:t> benefit!</a:t>
            </a:r>
          </a:p>
          <a:p>
            <a:pPr marL="285750" indent="-285750">
              <a:buFont typeface="Arial" panose="020B0604020202020204" pitchFamily="34" charset="0"/>
              <a:buChar char="•"/>
            </a:pPr>
            <a:r>
              <a:rPr lang="en-US" sz="2000" dirty="0"/>
              <a:t>“that ye may live” (4:1)</a:t>
            </a:r>
          </a:p>
          <a:p>
            <a:pPr marL="285750" indent="-285750">
              <a:buFont typeface="Arial" panose="020B0604020202020204" pitchFamily="34" charset="0"/>
              <a:buChar char="•"/>
            </a:pPr>
            <a:r>
              <a:rPr lang="en-US" sz="2000" dirty="0"/>
              <a:t>“they </a:t>
            </a:r>
            <a:r>
              <a:rPr lang="en-US" sz="2000" dirty="0" err="1"/>
              <a:t>they</a:t>
            </a:r>
            <a:r>
              <a:rPr lang="en-US" sz="2000" dirty="0"/>
              <a:t> shall live” (4:10)</a:t>
            </a:r>
          </a:p>
          <a:p>
            <a:pPr marL="285750" indent="-285750">
              <a:buFont typeface="Arial" panose="020B0604020202020204" pitchFamily="34" charset="0"/>
              <a:buChar char="•"/>
            </a:pPr>
            <a:r>
              <a:rPr lang="en-US" sz="2000" dirty="0"/>
              <a:t>“out of the midst of the fire… and live” (4:33)</a:t>
            </a:r>
          </a:p>
          <a:p>
            <a:pPr marL="285750" indent="-285750">
              <a:buFont typeface="Arial" panose="020B0604020202020204" pitchFamily="34" charset="0"/>
              <a:buChar char="•"/>
            </a:pPr>
            <a:r>
              <a:rPr lang="en-US" sz="2000" dirty="0"/>
              <a:t>“that it may go well with thee… prolong… days (4:40)</a:t>
            </a:r>
          </a:p>
          <a:p>
            <a:pPr marL="285750" indent="-285750">
              <a:buFont typeface="Arial" panose="020B0604020202020204" pitchFamily="34" charset="0"/>
              <a:buChar char="•"/>
            </a:pPr>
            <a:r>
              <a:rPr lang="en-US" sz="2000" dirty="0"/>
              <a:t>“he might live” (4.42)</a:t>
            </a:r>
          </a:p>
        </p:txBody>
      </p:sp>
      <p:cxnSp>
        <p:nvCxnSpPr>
          <p:cNvPr id="22" name="Straight Connector 21"/>
          <p:cNvCxnSpPr>
            <a:cxnSpLocks/>
          </p:cNvCxnSpPr>
          <p:nvPr/>
        </p:nvCxnSpPr>
        <p:spPr>
          <a:xfrm flipH="1">
            <a:off x="3323853" y="3248894"/>
            <a:ext cx="4646440" cy="100118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981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00100" y="6053709"/>
            <a:ext cx="10420350" cy="461665"/>
          </a:xfrm>
          <a:prstGeom prst="rect">
            <a:avLst/>
          </a:prstGeom>
          <a:solidFill>
            <a:srgbClr val="FFFF00"/>
          </a:solidFill>
        </p:spPr>
        <p:txBody>
          <a:bodyPr wrap="square" rtlCol="0">
            <a:spAutoFit/>
          </a:bodyPr>
          <a:lstStyle/>
          <a:p>
            <a:pPr algn="ctr"/>
            <a:r>
              <a:rPr lang="en-US" sz="2400" b="1" dirty="0">
                <a:solidFill>
                  <a:schemeClr val="bg1"/>
                </a:solidFill>
              </a:rPr>
              <a:t>Greatness is bound up in God.  He will make us great if we serve Him.</a:t>
            </a:r>
          </a:p>
        </p:txBody>
      </p:sp>
      <p:sp>
        <p:nvSpPr>
          <p:cNvPr id="3" name="TextBox 2"/>
          <p:cNvSpPr txBox="1"/>
          <p:nvPr/>
        </p:nvSpPr>
        <p:spPr>
          <a:xfrm>
            <a:off x="420914" y="809709"/>
            <a:ext cx="10143923" cy="461665"/>
          </a:xfrm>
          <a:prstGeom prst="rect">
            <a:avLst/>
          </a:prstGeom>
          <a:noFill/>
        </p:spPr>
        <p:txBody>
          <a:bodyPr wrap="square" rtlCol="0">
            <a:spAutoFit/>
          </a:bodyPr>
          <a:lstStyle/>
          <a:p>
            <a:r>
              <a:rPr lang="en-US" sz="2400" dirty="0"/>
              <a:t>The people thought that the people of the land were ‘</a:t>
            </a:r>
            <a:r>
              <a:rPr lang="en-US" sz="2400" dirty="0">
                <a:solidFill>
                  <a:srgbClr val="92D050"/>
                </a:solidFill>
              </a:rPr>
              <a:t>great</a:t>
            </a:r>
            <a:r>
              <a:rPr lang="en-US" sz="2400" dirty="0"/>
              <a:t>’ (</a:t>
            </a:r>
            <a:r>
              <a:rPr lang="en-US" sz="2400" i="1" dirty="0" err="1"/>
              <a:t>gadowl</a:t>
            </a:r>
            <a:r>
              <a:rPr lang="en-US" sz="2400" dirty="0"/>
              <a:t>)</a:t>
            </a:r>
          </a:p>
        </p:txBody>
      </p:sp>
      <p:sp>
        <p:nvSpPr>
          <p:cNvPr id="13" name="TextBox 12"/>
          <p:cNvSpPr txBox="1"/>
          <p:nvPr/>
        </p:nvSpPr>
        <p:spPr>
          <a:xfrm>
            <a:off x="203199" y="127928"/>
            <a:ext cx="10128156" cy="584775"/>
          </a:xfrm>
          <a:prstGeom prst="rect">
            <a:avLst/>
          </a:prstGeom>
          <a:noFill/>
        </p:spPr>
        <p:txBody>
          <a:bodyPr wrap="square" rtlCol="0">
            <a:spAutoFit/>
          </a:bodyPr>
          <a:lstStyle/>
          <a:p>
            <a:r>
              <a:rPr lang="en-US" sz="3200" b="1" dirty="0"/>
              <a:t>It’s all about perspective</a:t>
            </a:r>
          </a:p>
        </p:txBody>
      </p:sp>
      <p:sp>
        <p:nvSpPr>
          <p:cNvPr id="12" name="TextBox 11"/>
          <p:cNvSpPr txBox="1"/>
          <p:nvPr/>
        </p:nvSpPr>
        <p:spPr>
          <a:xfrm>
            <a:off x="879196" y="1429970"/>
            <a:ext cx="9990161" cy="707886"/>
          </a:xfrm>
          <a:prstGeom prst="rect">
            <a:avLst/>
          </a:prstGeom>
          <a:noFill/>
        </p:spPr>
        <p:txBody>
          <a:bodyPr wrap="square" rtlCol="0">
            <a:spAutoFit/>
          </a:bodyPr>
          <a:lstStyle/>
          <a:p>
            <a:r>
              <a:rPr lang="en-US" sz="2000" dirty="0"/>
              <a:t>“Whither shall we go up?  Our brethren have discouraged our heart, saying, the people is </a:t>
            </a:r>
            <a:r>
              <a:rPr lang="en-US" sz="2000" b="1" dirty="0">
                <a:solidFill>
                  <a:srgbClr val="92D050"/>
                </a:solidFill>
              </a:rPr>
              <a:t>greater</a:t>
            </a:r>
            <a:r>
              <a:rPr lang="en-US" sz="2000" dirty="0"/>
              <a:t> and taller than we; the cities are </a:t>
            </a:r>
            <a:r>
              <a:rPr lang="en-US" sz="2000" b="1" dirty="0">
                <a:solidFill>
                  <a:srgbClr val="92D050"/>
                </a:solidFill>
              </a:rPr>
              <a:t>great</a:t>
            </a:r>
            <a:r>
              <a:rPr lang="en-US" sz="2000" dirty="0"/>
              <a:t> and walled up to heaven…”  (1:28)</a:t>
            </a:r>
          </a:p>
        </p:txBody>
      </p:sp>
      <p:sp>
        <p:nvSpPr>
          <p:cNvPr id="16" name="TextBox 15"/>
          <p:cNvSpPr txBox="1"/>
          <p:nvPr/>
        </p:nvSpPr>
        <p:spPr>
          <a:xfrm>
            <a:off x="420913" y="2392492"/>
            <a:ext cx="10906729" cy="461665"/>
          </a:xfrm>
          <a:prstGeom prst="rect">
            <a:avLst/>
          </a:prstGeom>
          <a:noFill/>
        </p:spPr>
        <p:txBody>
          <a:bodyPr wrap="square" rtlCol="0">
            <a:spAutoFit/>
          </a:bodyPr>
          <a:lstStyle/>
          <a:p>
            <a:r>
              <a:rPr lang="en-US" sz="2400" dirty="0"/>
              <a:t>But Moses says that God made them greater than the great men of the earth (</a:t>
            </a:r>
            <a:r>
              <a:rPr lang="en-US" sz="2400" dirty="0" err="1"/>
              <a:t>ch.</a:t>
            </a:r>
            <a:r>
              <a:rPr lang="en-US" sz="2400" dirty="0"/>
              <a:t> 4)</a:t>
            </a:r>
          </a:p>
        </p:txBody>
      </p:sp>
      <p:sp>
        <p:nvSpPr>
          <p:cNvPr id="17" name="TextBox 16"/>
          <p:cNvSpPr txBox="1"/>
          <p:nvPr/>
        </p:nvSpPr>
        <p:spPr>
          <a:xfrm>
            <a:off x="879196" y="3015741"/>
            <a:ext cx="8455873" cy="2554545"/>
          </a:xfrm>
          <a:prstGeom prst="rect">
            <a:avLst/>
          </a:prstGeom>
          <a:noFill/>
        </p:spPr>
        <p:txBody>
          <a:bodyPr wrap="square" rtlCol="0">
            <a:spAutoFit/>
          </a:bodyPr>
          <a:lstStyle/>
          <a:p>
            <a:pPr>
              <a:spcAft>
                <a:spcPts val="1200"/>
              </a:spcAft>
            </a:pPr>
            <a:r>
              <a:rPr lang="en-US" sz="2000" baseline="30000" dirty="0"/>
              <a:t>6</a:t>
            </a:r>
            <a:r>
              <a:rPr lang="en-US" sz="2000" dirty="0"/>
              <a:t>“Keep therefore and do them; for this is your wisdom and your understanding in the sight of the nations, which shall hear all these statues, and say ‘surely this </a:t>
            </a:r>
            <a:r>
              <a:rPr lang="en-US" sz="2000" b="1" dirty="0">
                <a:solidFill>
                  <a:srgbClr val="92D050"/>
                </a:solidFill>
              </a:rPr>
              <a:t>great</a:t>
            </a:r>
            <a:r>
              <a:rPr lang="en-US" sz="2000" dirty="0"/>
              <a:t> nation is a wise and understanding people’ </a:t>
            </a:r>
          </a:p>
          <a:p>
            <a:pPr>
              <a:spcAft>
                <a:spcPts val="1200"/>
              </a:spcAft>
            </a:pPr>
            <a:r>
              <a:rPr lang="en-US" sz="2000" baseline="30000" dirty="0"/>
              <a:t>7</a:t>
            </a:r>
            <a:r>
              <a:rPr lang="en-US" sz="2000" dirty="0"/>
              <a:t>For what nation is there so </a:t>
            </a:r>
            <a:r>
              <a:rPr lang="en-US" sz="2000" b="1" dirty="0">
                <a:solidFill>
                  <a:srgbClr val="92D050"/>
                </a:solidFill>
              </a:rPr>
              <a:t>great</a:t>
            </a:r>
            <a:r>
              <a:rPr lang="en-US" sz="2000" dirty="0"/>
              <a:t>, who hath God so nigh unto them, as the LORD our God is in all things that we call upon him for? </a:t>
            </a:r>
          </a:p>
          <a:p>
            <a:pPr>
              <a:spcAft>
                <a:spcPts val="600"/>
              </a:spcAft>
            </a:pPr>
            <a:r>
              <a:rPr lang="en-US" sz="2000" baseline="30000" dirty="0"/>
              <a:t>8</a:t>
            </a:r>
            <a:r>
              <a:rPr lang="en-US" sz="2000" dirty="0"/>
              <a:t>And what nation is there so </a:t>
            </a:r>
            <a:r>
              <a:rPr lang="en-US" sz="2000" b="1" dirty="0">
                <a:solidFill>
                  <a:srgbClr val="92D050"/>
                </a:solidFill>
              </a:rPr>
              <a:t>great</a:t>
            </a:r>
            <a:r>
              <a:rPr lang="en-US" sz="2000" dirty="0"/>
              <a:t>, that hath statutes and judgements so righteous as all this law, which I set before you this day?” </a:t>
            </a:r>
          </a:p>
        </p:txBody>
      </p:sp>
      <p:sp>
        <p:nvSpPr>
          <p:cNvPr id="14" name="TextBox 13"/>
          <p:cNvSpPr txBox="1"/>
          <p:nvPr/>
        </p:nvSpPr>
        <p:spPr>
          <a:xfrm>
            <a:off x="9880979" y="3228305"/>
            <a:ext cx="2142698" cy="707886"/>
          </a:xfrm>
          <a:prstGeom prst="rect">
            <a:avLst/>
          </a:prstGeom>
          <a:noFill/>
        </p:spPr>
        <p:txBody>
          <a:bodyPr wrap="square" rtlCol="0">
            <a:spAutoFit/>
          </a:bodyPr>
          <a:lstStyle/>
          <a:p>
            <a:r>
              <a:rPr lang="en-US" sz="2000" dirty="0"/>
              <a:t>Understood God’s Word</a:t>
            </a:r>
          </a:p>
        </p:txBody>
      </p:sp>
      <p:sp>
        <p:nvSpPr>
          <p:cNvPr id="18" name="TextBox 17"/>
          <p:cNvSpPr txBox="1"/>
          <p:nvPr/>
        </p:nvSpPr>
        <p:spPr>
          <a:xfrm>
            <a:off x="9880979" y="4091162"/>
            <a:ext cx="2142698" cy="707886"/>
          </a:xfrm>
          <a:prstGeom prst="rect">
            <a:avLst/>
          </a:prstGeom>
          <a:noFill/>
        </p:spPr>
        <p:txBody>
          <a:bodyPr wrap="square" rtlCol="0">
            <a:spAutoFit/>
          </a:bodyPr>
          <a:lstStyle/>
          <a:p>
            <a:r>
              <a:rPr lang="en-US" sz="2000" dirty="0"/>
              <a:t>God answered their prayers</a:t>
            </a:r>
          </a:p>
        </p:txBody>
      </p:sp>
      <p:sp>
        <p:nvSpPr>
          <p:cNvPr id="19" name="TextBox 18"/>
          <p:cNvSpPr txBox="1"/>
          <p:nvPr/>
        </p:nvSpPr>
        <p:spPr>
          <a:xfrm>
            <a:off x="9880979" y="4920305"/>
            <a:ext cx="2142698" cy="707886"/>
          </a:xfrm>
          <a:prstGeom prst="rect">
            <a:avLst/>
          </a:prstGeom>
          <a:noFill/>
        </p:spPr>
        <p:txBody>
          <a:bodyPr wrap="square" rtlCol="0">
            <a:spAutoFit/>
          </a:bodyPr>
          <a:lstStyle/>
          <a:p>
            <a:r>
              <a:rPr lang="en-US" sz="2000" dirty="0"/>
              <a:t>Possessed God’s righteous Word</a:t>
            </a:r>
          </a:p>
        </p:txBody>
      </p:sp>
      <p:sp>
        <p:nvSpPr>
          <p:cNvPr id="20" name="Arrow: Right 19">
            <a:extLst/>
          </p:cNvPr>
          <p:cNvSpPr/>
          <p:nvPr/>
        </p:nvSpPr>
        <p:spPr>
          <a:xfrm>
            <a:off x="9335069" y="3429848"/>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1" name="Arrow: Right 20">
            <a:extLst/>
          </p:cNvPr>
          <p:cNvSpPr/>
          <p:nvPr/>
        </p:nvSpPr>
        <p:spPr>
          <a:xfrm>
            <a:off x="9330094" y="4255374"/>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2" name="Arrow: Right 21">
            <a:extLst/>
          </p:cNvPr>
          <p:cNvSpPr/>
          <p:nvPr/>
        </p:nvSpPr>
        <p:spPr>
          <a:xfrm>
            <a:off x="9333791" y="5075783"/>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3" name="TextBox 22"/>
          <p:cNvSpPr txBox="1"/>
          <p:nvPr/>
        </p:nvSpPr>
        <p:spPr>
          <a:xfrm>
            <a:off x="9770712" y="2833418"/>
            <a:ext cx="1816237" cy="400110"/>
          </a:xfrm>
          <a:prstGeom prst="rect">
            <a:avLst/>
          </a:prstGeom>
          <a:noFill/>
        </p:spPr>
        <p:txBody>
          <a:bodyPr wrap="square" rtlCol="0">
            <a:spAutoFit/>
          </a:bodyPr>
          <a:lstStyle/>
          <a:p>
            <a:pPr algn="ctr"/>
            <a:r>
              <a:rPr lang="en-US" sz="2000" b="1" u="sng" dirty="0"/>
              <a:t>Why Great?</a:t>
            </a:r>
          </a:p>
        </p:txBody>
      </p:sp>
    </p:spTree>
    <p:extLst>
      <p:ext uri="{BB962C8B-B14F-4D97-AF65-F5344CB8AC3E}">
        <p14:creationId xmlns:p14="http://schemas.microsoft.com/office/powerpoint/2010/main" val="905713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7" grpId="0"/>
      <p:bldP spid="14" grpId="0"/>
      <p:bldP spid="18" grpId="0"/>
      <p:bldP spid="19" grpId="0"/>
      <p:bldP spid="20" grpId="0" animBg="1"/>
      <p:bldP spid="21" grpId="0" animBg="1"/>
      <p:bldP spid="22" grpId="0" animBg="1"/>
      <p:bldP spid="2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27051" y="6053709"/>
            <a:ext cx="9377916" cy="461665"/>
          </a:xfrm>
          <a:prstGeom prst="rect">
            <a:avLst/>
          </a:prstGeom>
          <a:solidFill>
            <a:srgbClr val="FFFF00"/>
          </a:solidFill>
        </p:spPr>
        <p:txBody>
          <a:bodyPr wrap="square" rtlCol="0">
            <a:spAutoFit/>
          </a:bodyPr>
          <a:lstStyle/>
          <a:p>
            <a:pPr algn="ctr"/>
            <a:r>
              <a:rPr lang="en-US" sz="2400" b="1" dirty="0">
                <a:solidFill>
                  <a:schemeClr val="bg1"/>
                </a:solidFill>
              </a:rPr>
              <a:t>We will conquer in God’s strength if we truly believe and act today</a:t>
            </a:r>
          </a:p>
        </p:txBody>
      </p:sp>
      <p:sp>
        <p:nvSpPr>
          <p:cNvPr id="13" name="TextBox 12"/>
          <p:cNvSpPr txBox="1"/>
          <p:nvPr/>
        </p:nvSpPr>
        <p:spPr>
          <a:xfrm>
            <a:off x="203199" y="127928"/>
            <a:ext cx="10128156" cy="584775"/>
          </a:xfrm>
          <a:prstGeom prst="rect">
            <a:avLst/>
          </a:prstGeom>
          <a:noFill/>
        </p:spPr>
        <p:txBody>
          <a:bodyPr wrap="square" rtlCol="0">
            <a:spAutoFit/>
          </a:bodyPr>
          <a:lstStyle/>
          <a:p>
            <a:r>
              <a:rPr lang="en-US" sz="3200" b="1" dirty="0"/>
              <a:t>Summary</a:t>
            </a:r>
          </a:p>
        </p:txBody>
      </p:sp>
      <p:sp>
        <p:nvSpPr>
          <p:cNvPr id="2" name="TextBox 1"/>
          <p:cNvSpPr txBox="1"/>
          <p:nvPr/>
        </p:nvSpPr>
        <p:spPr>
          <a:xfrm>
            <a:off x="800099" y="1023582"/>
            <a:ext cx="10810653" cy="341632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a:t>Deuteronomy clarifies and amplifies the </a:t>
            </a:r>
            <a:r>
              <a:rPr lang="en-US" sz="2400" b="1" dirty="0"/>
              <a:t>true intent </a:t>
            </a:r>
            <a:r>
              <a:rPr lang="en-US" sz="2400" dirty="0"/>
              <a:t>of God’s Law</a:t>
            </a:r>
          </a:p>
          <a:p>
            <a:pPr marL="285750" indent="-285750">
              <a:lnSpc>
                <a:spcPct val="150000"/>
              </a:lnSpc>
              <a:buFont typeface="Arial" panose="020B0604020202020204" pitchFamily="34" charset="0"/>
              <a:buChar char="•"/>
            </a:pPr>
            <a:r>
              <a:rPr lang="en-US" sz="2400" dirty="0"/>
              <a:t>We must </a:t>
            </a:r>
            <a:r>
              <a:rPr lang="en-US" sz="2400" b="1" dirty="0"/>
              <a:t>remain focused </a:t>
            </a:r>
            <a:r>
              <a:rPr lang="en-US" sz="2400" dirty="0"/>
              <a:t>as we stand on the </a:t>
            </a:r>
            <a:r>
              <a:rPr lang="en-US" sz="2400" b="1" dirty="0"/>
              <a:t>edge of the kingdom</a:t>
            </a:r>
          </a:p>
          <a:p>
            <a:pPr marL="285750" indent="-285750">
              <a:lnSpc>
                <a:spcPct val="150000"/>
              </a:lnSpc>
              <a:buFont typeface="Arial" panose="020B0604020202020204" pitchFamily="34" charset="0"/>
              <a:buChar char="•"/>
            </a:pPr>
            <a:r>
              <a:rPr lang="en-US" sz="2400" dirty="0"/>
              <a:t>God has </a:t>
            </a:r>
            <a:r>
              <a:rPr lang="en-US" sz="2400" b="1" dirty="0"/>
              <a:t>given us the kingdom</a:t>
            </a:r>
            <a:r>
              <a:rPr lang="en-US" sz="2400" dirty="0"/>
              <a:t>, but we have to </a:t>
            </a:r>
            <a:r>
              <a:rPr lang="en-US" sz="2400" b="1" dirty="0"/>
              <a:t>take action today to possess it</a:t>
            </a:r>
          </a:p>
          <a:p>
            <a:pPr marL="285750" indent="-285750">
              <a:lnSpc>
                <a:spcPct val="150000"/>
              </a:lnSpc>
              <a:buFont typeface="Arial" panose="020B0604020202020204" pitchFamily="34" charset="0"/>
              <a:buChar char="•"/>
            </a:pPr>
            <a:r>
              <a:rPr lang="en-US" sz="2400" dirty="0"/>
              <a:t>Must </a:t>
            </a:r>
            <a:r>
              <a:rPr lang="en-US" sz="2400" b="1" dirty="0"/>
              <a:t>demonstrate faith </a:t>
            </a:r>
            <a:r>
              <a:rPr lang="en-US" sz="2400" dirty="0"/>
              <a:t>in God to </a:t>
            </a:r>
            <a:r>
              <a:rPr lang="en-US" sz="2400" b="1" dirty="0"/>
              <a:t>overcome the giants </a:t>
            </a:r>
            <a:r>
              <a:rPr lang="en-US" sz="2400" dirty="0"/>
              <a:t>in our lives</a:t>
            </a:r>
          </a:p>
          <a:p>
            <a:pPr marL="285750" indent="-285750">
              <a:lnSpc>
                <a:spcPct val="150000"/>
              </a:lnSpc>
              <a:buFont typeface="Arial" panose="020B0604020202020204" pitchFamily="34" charset="0"/>
              <a:buChar char="•"/>
            </a:pPr>
            <a:r>
              <a:rPr lang="en-US" sz="2400" dirty="0"/>
              <a:t>God is involved in our lives </a:t>
            </a:r>
            <a:r>
              <a:rPr lang="en-US" sz="2400" b="1" dirty="0"/>
              <a:t>for our benefit</a:t>
            </a:r>
          </a:p>
          <a:p>
            <a:pPr marL="285750" indent="-285750">
              <a:lnSpc>
                <a:spcPct val="150000"/>
              </a:lnSpc>
              <a:buFont typeface="Arial" panose="020B0604020202020204" pitchFamily="34" charset="0"/>
              <a:buChar char="•"/>
            </a:pPr>
            <a:r>
              <a:rPr lang="en-US" sz="2400" b="1" dirty="0"/>
              <a:t>God will make us greater </a:t>
            </a:r>
            <a:r>
              <a:rPr lang="en-US" sz="2400" dirty="0"/>
              <a:t>than the great men of the earth… if we believe </a:t>
            </a:r>
          </a:p>
        </p:txBody>
      </p:sp>
    </p:spTree>
    <p:extLst>
      <p:ext uri="{BB962C8B-B14F-4D97-AF65-F5344CB8AC3E}">
        <p14:creationId xmlns:p14="http://schemas.microsoft.com/office/powerpoint/2010/main" val="302974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tx1"/>
                </a:solidFill>
                <a:effectLst/>
              </a:rPr>
              <a:t>Class 3: Teaching our Children</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697637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pic>
        <p:nvPicPr>
          <p:cNvPr id="11" name="Picture 10"/>
          <p:cNvPicPr>
            <a:picLocks noChangeAspect="1"/>
          </p:cNvPicPr>
          <p:nvPr/>
        </p:nvPicPr>
        <p:blipFill rotWithShape="1">
          <a:blip r:embed="rId3"/>
          <a:srcRect t="16916" r="-1" b="-1"/>
          <a:stretch/>
        </p:blipFill>
        <p:spPr>
          <a:xfrm>
            <a:off x="-10649" y="4322618"/>
            <a:ext cx="4571649" cy="2535382"/>
          </a:xfrm>
          <a:prstGeom prst="rect">
            <a:avLst/>
          </a:prstGeom>
        </p:spPr>
      </p:pic>
      <p:pic>
        <p:nvPicPr>
          <p:cNvPr id="12" name="Picture 11"/>
          <p:cNvPicPr>
            <a:picLocks noChangeAspect="1"/>
          </p:cNvPicPr>
          <p:nvPr/>
        </p:nvPicPr>
        <p:blipFill rotWithShape="1">
          <a:blip r:embed="rId4"/>
          <a:srcRect l="32947" r="14340" b="2"/>
          <a:stretch/>
        </p:blipFill>
        <p:spPr>
          <a:xfrm>
            <a:off x="-10649" y="10"/>
            <a:ext cx="4571649" cy="4206230"/>
          </a:xfrm>
          <a:prstGeom prst="rect">
            <a:avLst/>
          </a:prstGeom>
        </p:spPr>
      </p:pic>
      <p:sp>
        <p:nvSpPr>
          <p:cNvPr id="2" name="Title 1"/>
          <p:cNvSpPr>
            <a:spLocks noGrp="1"/>
          </p:cNvSpPr>
          <p:nvPr>
            <p:ph type="title"/>
          </p:nvPr>
        </p:nvSpPr>
        <p:spPr>
          <a:xfrm>
            <a:off x="4679883" y="152399"/>
            <a:ext cx="7283518" cy="1104901"/>
          </a:xfrm>
        </p:spPr>
        <p:txBody>
          <a:bodyPr>
            <a:normAutofit/>
          </a:bodyPr>
          <a:lstStyle/>
          <a:p>
            <a:pPr>
              <a:lnSpc>
                <a:spcPct val="80000"/>
              </a:lnSpc>
            </a:pPr>
            <a:r>
              <a:rPr lang="en-US" sz="3700" b="1">
                <a:latin typeface="+mn-lt"/>
              </a:rPr>
              <a:t>OUTLINE – Where are we going?</a:t>
            </a:r>
          </a:p>
        </p:txBody>
      </p:sp>
      <p:sp>
        <p:nvSpPr>
          <p:cNvPr id="5" name="Content Placeholder 4"/>
          <p:cNvSpPr>
            <a:spLocks noGrp="1"/>
          </p:cNvSpPr>
          <p:nvPr>
            <p:ph idx="1"/>
          </p:nvPr>
        </p:nvSpPr>
        <p:spPr>
          <a:xfrm>
            <a:off x="4955660" y="1409698"/>
            <a:ext cx="5978072" cy="3866048"/>
          </a:xfrm>
        </p:spPr>
        <p:txBody>
          <a:bodyPr anchor="t">
            <a:normAutofit/>
          </a:bodyPr>
          <a:lstStyle/>
          <a:p>
            <a:pPr>
              <a:buClr>
                <a:schemeClr val="bg1">
                  <a:lumMod val="75000"/>
                  <a:lumOff val="25000"/>
                </a:schemeClr>
              </a:buClr>
            </a:pPr>
            <a:r>
              <a:rPr lang="en-US" sz="2400" b="1" dirty="0">
                <a:solidFill>
                  <a:schemeClr val="bg1">
                    <a:lumMod val="65000"/>
                    <a:lumOff val="35000"/>
                  </a:schemeClr>
                </a:solidFill>
              </a:rPr>
              <a:t>Class 1: </a:t>
            </a:r>
            <a:r>
              <a:rPr lang="en-US" sz="2400" dirty="0">
                <a:solidFill>
                  <a:schemeClr val="bg1">
                    <a:lumMod val="65000"/>
                    <a:lumOff val="35000"/>
                  </a:schemeClr>
                </a:solidFill>
              </a:rPr>
              <a:t>Purpose of the Law</a:t>
            </a:r>
          </a:p>
          <a:p>
            <a:pPr>
              <a:buClr>
                <a:schemeClr val="bg1">
                  <a:lumMod val="65000"/>
                  <a:lumOff val="35000"/>
                </a:schemeClr>
              </a:buClr>
            </a:pPr>
            <a:r>
              <a:rPr lang="en-US" sz="2400" b="1" dirty="0">
                <a:solidFill>
                  <a:schemeClr val="bg1">
                    <a:lumMod val="65000"/>
                    <a:lumOff val="35000"/>
                  </a:schemeClr>
                </a:solidFill>
              </a:rPr>
              <a:t>Class 2: </a:t>
            </a:r>
            <a:r>
              <a:rPr lang="en-US" sz="2400" dirty="0">
                <a:solidFill>
                  <a:schemeClr val="bg1">
                    <a:lumMod val="65000"/>
                    <a:lumOff val="35000"/>
                  </a:schemeClr>
                </a:solidFill>
              </a:rPr>
              <a:t>The 2</a:t>
            </a:r>
            <a:r>
              <a:rPr lang="en-US" sz="2400" baseline="30000" dirty="0">
                <a:solidFill>
                  <a:schemeClr val="bg1">
                    <a:lumMod val="65000"/>
                    <a:lumOff val="35000"/>
                  </a:schemeClr>
                </a:solidFill>
              </a:rPr>
              <a:t>nd</a:t>
            </a:r>
            <a:r>
              <a:rPr lang="en-US" sz="2400" dirty="0">
                <a:solidFill>
                  <a:schemeClr val="bg1">
                    <a:lumMod val="65000"/>
                    <a:lumOff val="35000"/>
                  </a:schemeClr>
                </a:solidFill>
              </a:rPr>
              <a:t> Law – Deuteronomy</a:t>
            </a:r>
          </a:p>
          <a:p>
            <a:pPr>
              <a:buClr>
                <a:schemeClr val="tx1"/>
              </a:buClr>
            </a:pPr>
            <a:r>
              <a:rPr lang="en-US" sz="2400" b="1" dirty="0">
                <a:solidFill>
                  <a:schemeClr val="tx1"/>
                </a:solidFill>
              </a:rPr>
              <a:t>Class 3: </a:t>
            </a:r>
            <a:r>
              <a:rPr lang="en-US" sz="2400" dirty="0">
                <a:solidFill>
                  <a:schemeClr val="tx1"/>
                </a:solidFill>
              </a:rPr>
              <a:t>Teaching Our Children</a:t>
            </a:r>
          </a:p>
          <a:p>
            <a:pPr>
              <a:buClr>
                <a:schemeClr val="bg1">
                  <a:lumMod val="75000"/>
                  <a:lumOff val="25000"/>
                </a:schemeClr>
              </a:buClr>
            </a:pPr>
            <a:r>
              <a:rPr lang="en-US" sz="2400" b="1" dirty="0">
                <a:solidFill>
                  <a:schemeClr val="bg1">
                    <a:lumMod val="65000"/>
                    <a:lumOff val="35000"/>
                  </a:schemeClr>
                </a:solidFill>
              </a:rPr>
              <a:t>Exhort: </a:t>
            </a:r>
            <a:r>
              <a:rPr lang="en-US" sz="2400" dirty="0">
                <a:solidFill>
                  <a:schemeClr val="bg1">
                    <a:lumMod val="65000"/>
                    <a:lumOff val="35000"/>
                  </a:schemeClr>
                </a:solidFill>
              </a:rPr>
              <a:t>Thoughts of the Heart</a:t>
            </a:r>
          </a:p>
          <a:p>
            <a:pPr>
              <a:buClr>
                <a:schemeClr val="bg1">
                  <a:lumMod val="75000"/>
                  <a:lumOff val="25000"/>
                </a:schemeClr>
              </a:buClr>
            </a:pPr>
            <a:r>
              <a:rPr lang="en-US" sz="2400" b="1" dirty="0">
                <a:solidFill>
                  <a:schemeClr val="bg1">
                    <a:lumMod val="65000"/>
                    <a:lumOff val="35000"/>
                  </a:schemeClr>
                </a:solidFill>
              </a:rPr>
              <a:t>Class 5: </a:t>
            </a:r>
            <a:r>
              <a:rPr lang="en-US" sz="2400" dirty="0">
                <a:solidFill>
                  <a:schemeClr val="bg1">
                    <a:lumMod val="65000"/>
                    <a:lumOff val="35000"/>
                  </a:schemeClr>
                </a:solidFill>
              </a:rPr>
              <a:t>Our Attitude in Worship</a:t>
            </a:r>
          </a:p>
          <a:p>
            <a:pPr>
              <a:buClr>
                <a:schemeClr val="bg1">
                  <a:lumMod val="75000"/>
                  <a:lumOff val="25000"/>
                </a:schemeClr>
              </a:buClr>
            </a:pPr>
            <a:r>
              <a:rPr lang="en-US" sz="2400" b="1" dirty="0">
                <a:solidFill>
                  <a:schemeClr val="bg1">
                    <a:lumMod val="65000"/>
                    <a:lumOff val="35000"/>
                  </a:schemeClr>
                </a:solidFill>
              </a:rPr>
              <a:t>Class 6: </a:t>
            </a:r>
            <a:r>
              <a:rPr lang="en-US" sz="2400" dirty="0">
                <a:solidFill>
                  <a:schemeClr val="bg1">
                    <a:lumMod val="65000"/>
                    <a:lumOff val="35000"/>
                  </a:schemeClr>
                </a:solidFill>
              </a:rPr>
              <a:t>Our Conviction on the Edge of the Promised Land</a:t>
            </a:r>
          </a:p>
        </p:txBody>
      </p:sp>
    </p:spTree>
    <p:extLst>
      <p:ext uri="{BB962C8B-B14F-4D97-AF65-F5344CB8AC3E}">
        <p14:creationId xmlns:p14="http://schemas.microsoft.com/office/powerpoint/2010/main" val="281865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2AF6B8-82A3-49D9-8D99-D89D0A89754E}"/>
              </a:ext>
            </a:extLst>
          </p:cNvPr>
          <p:cNvSpPr/>
          <p:nvPr/>
        </p:nvSpPr>
        <p:spPr>
          <a:xfrm>
            <a:off x="1026722" y="2283233"/>
            <a:ext cx="1400175" cy="11334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Hear</a:t>
            </a:r>
          </a:p>
          <a:p>
            <a:pPr algn="ctr"/>
            <a:endParaRPr lang="en-US" sz="2000" dirty="0"/>
          </a:p>
          <a:p>
            <a:pPr algn="ctr"/>
            <a:r>
              <a:rPr lang="en-US" sz="1600" dirty="0"/>
              <a:t>4:1,10,12</a:t>
            </a:r>
            <a:endParaRPr lang="en-US" sz="2000" dirty="0"/>
          </a:p>
        </p:txBody>
      </p:sp>
      <p:sp>
        <p:nvSpPr>
          <p:cNvPr id="3" name="Rectangle 2">
            <a:extLst>
              <a:ext uri="{FF2B5EF4-FFF2-40B4-BE49-F238E27FC236}">
                <a16:creationId xmlns:a16="http://schemas.microsoft.com/office/drawing/2014/main" id="{6DD39367-885B-4DDB-B7CA-ED180152F463}"/>
              </a:ext>
            </a:extLst>
          </p:cNvPr>
          <p:cNvSpPr/>
          <p:nvPr/>
        </p:nvSpPr>
        <p:spPr>
          <a:xfrm>
            <a:off x="2998397" y="2254658"/>
            <a:ext cx="1486559" cy="11334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Learn to Fear LORD</a:t>
            </a:r>
          </a:p>
          <a:p>
            <a:pPr algn="ctr"/>
            <a:r>
              <a:rPr lang="en-US" sz="1600" dirty="0"/>
              <a:t>4:10</a:t>
            </a:r>
            <a:endParaRPr lang="en-US" sz="2000" dirty="0"/>
          </a:p>
        </p:txBody>
      </p:sp>
      <p:sp>
        <p:nvSpPr>
          <p:cNvPr id="4" name="Rectangle 3">
            <a:extLst>
              <a:ext uri="{FF2B5EF4-FFF2-40B4-BE49-F238E27FC236}">
                <a16:creationId xmlns:a16="http://schemas.microsoft.com/office/drawing/2014/main" id="{740FDEDD-DD7F-458D-A194-770FEB95F918}"/>
              </a:ext>
            </a:extLst>
          </p:cNvPr>
          <p:cNvSpPr/>
          <p:nvPr/>
        </p:nvSpPr>
        <p:spPr>
          <a:xfrm>
            <a:off x="7950368" y="2271729"/>
            <a:ext cx="2076449" cy="10953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Live, go in, possess the Land</a:t>
            </a:r>
          </a:p>
          <a:p>
            <a:pPr algn="ctr"/>
            <a:r>
              <a:rPr lang="en-US" sz="1600" dirty="0"/>
              <a:t>4:1,10</a:t>
            </a:r>
            <a:endParaRPr lang="en-US" sz="2000" dirty="0"/>
          </a:p>
        </p:txBody>
      </p:sp>
      <p:sp>
        <p:nvSpPr>
          <p:cNvPr id="5" name="Rectangle 4">
            <a:extLst>
              <a:ext uri="{FF2B5EF4-FFF2-40B4-BE49-F238E27FC236}">
                <a16:creationId xmlns:a16="http://schemas.microsoft.com/office/drawing/2014/main" id="{71CD04BB-4610-457D-89AE-869FE39D20CF}"/>
              </a:ext>
            </a:extLst>
          </p:cNvPr>
          <p:cNvSpPr/>
          <p:nvPr/>
        </p:nvSpPr>
        <p:spPr>
          <a:xfrm>
            <a:off x="2979347" y="4226333"/>
            <a:ext cx="1400175" cy="10953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Teach your Children</a:t>
            </a:r>
          </a:p>
          <a:p>
            <a:pPr algn="ctr"/>
            <a:r>
              <a:rPr lang="en-US" sz="1600" dirty="0"/>
              <a:t>4:9,10</a:t>
            </a:r>
            <a:endParaRPr lang="en-US" sz="2000" dirty="0"/>
          </a:p>
        </p:txBody>
      </p:sp>
      <p:sp>
        <p:nvSpPr>
          <p:cNvPr id="6" name="Rectangle 5">
            <a:extLst>
              <a:ext uri="{FF2B5EF4-FFF2-40B4-BE49-F238E27FC236}">
                <a16:creationId xmlns:a16="http://schemas.microsoft.com/office/drawing/2014/main" id="{023A8EA5-78A0-4CD8-8EFB-151F75A72A6A}"/>
              </a:ext>
            </a:extLst>
          </p:cNvPr>
          <p:cNvSpPr/>
          <p:nvPr/>
        </p:nvSpPr>
        <p:spPr>
          <a:xfrm>
            <a:off x="5046272" y="2245133"/>
            <a:ext cx="1531949" cy="11334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Keep &amp; Do from heart</a:t>
            </a:r>
          </a:p>
          <a:p>
            <a:pPr algn="ctr"/>
            <a:r>
              <a:rPr lang="en-US" sz="1600" dirty="0"/>
              <a:t>4:1,6,9,14</a:t>
            </a:r>
            <a:endParaRPr lang="en-US" sz="2000" dirty="0"/>
          </a:p>
        </p:txBody>
      </p:sp>
      <p:sp>
        <p:nvSpPr>
          <p:cNvPr id="7" name="Arrow: Bent 6">
            <a:extLst>
              <a:ext uri="{FF2B5EF4-FFF2-40B4-BE49-F238E27FC236}">
                <a16:creationId xmlns:a16="http://schemas.microsoft.com/office/drawing/2014/main" id="{C6B86E23-2D4E-48CF-962A-709AC5538338}"/>
              </a:ext>
            </a:extLst>
          </p:cNvPr>
          <p:cNvSpPr/>
          <p:nvPr/>
        </p:nvSpPr>
        <p:spPr>
          <a:xfrm rot="10800000">
            <a:off x="4417621" y="3483379"/>
            <a:ext cx="1476376" cy="1571625"/>
          </a:xfrm>
          <a:prstGeom prst="bentArrow">
            <a:avLst>
              <a:gd name="adj1" fmla="val 15024"/>
              <a:gd name="adj2" fmla="val 13509"/>
              <a:gd name="adj3" fmla="val 22871"/>
              <a:gd name="adj4" fmla="val 42849"/>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solidFill>
                <a:schemeClr val="tx1"/>
              </a:solidFill>
            </a:endParaRPr>
          </a:p>
        </p:txBody>
      </p:sp>
      <p:sp>
        <p:nvSpPr>
          <p:cNvPr id="8" name="Arrow: Bent 7">
            <a:extLst>
              <a:ext uri="{FF2B5EF4-FFF2-40B4-BE49-F238E27FC236}">
                <a16:creationId xmlns:a16="http://schemas.microsoft.com/office/drawing/2014/main" id="{6B3A9F51-E1DD-4256-BE42-7CD7C4CCFFAC}"/>
              </a:ext>
            </a:extLst>
          </p:cNvPr>
          <p:cNvSpPr/>
          <p:nvPr/>
        </p:nvSpPr>
        <p:spPr>
          <a:xfrm rot="16200000">
            <a:off x="1426772" y="3559581"/>
            <a:ext cx="1562103" cy="1371598"/>
          </a:xfrm>
          <a:prstGeom prst="bentArrow">
            <a:avLst>
              <a:gd name="adj1" fmla="val 15024"/>
              <a:gd name="adj2" fmla="val 13509"/>
              <a:gd name="adj3" fmla="val 22871"/>
              <a:gd name="adj4" fmla="val 42849"/>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solidFill>
                <a:schemeClr val="tx1"/>
              </a:solidFill>
            </a:endParaRPr>
          </a:p>
        </p:txBody>
      </p:sp>
      <p:sp>
        <p:nvSpPr>
          <p:cNvPr id="9" name="Arrow: Right 8">
            <a:extLst>
              <a:ext uri="{FF2B5EF4-FFF2-40B4-BE49-F238E27FC236}">
                <a16:creationId xmlns:a16="http://schemas.microsoft.com/office/drawing/2014/main" id="{69AE870F-3FF0-481A-88E0-874C0D2B85AA}"/>
              </a:ext>
            </a:extLst>
          </p:cNvPr>
          <p:cNvSpPr/>
          <p:nvPr/>
        </p:nvSpPr>
        <p:spPr>
          <a:xfrm>
            <a:off x="2550722" y="2702333"/>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0" name="Arrow: Right 9">
            <a:extLst>
              <a:ext uri="{FF2B5EF4-FFF2-40B4-BE49-F238E27FC236}">
                <a16:creationId xmlns:a16="http://schemas.microsoft.com/office/drawing/2014/main" id="{FE3DA2F8-8DA0-4BF5-8940-782FD025598D}"/>
              </a:ext>
            </a:extLst>
          </p:cNvPr>
          <p:cNvSpPr/>
          <p:nvPr/>
        </p:nvSpPr>
        <p:spPr>
          <a:xfrm>
            <a:off x="4608122" y="2692808"/>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1" name="Arrow: Striped Right 10">
            <a:extLst>
              <a:ext uri="{FF2B5EF4-FFF2-40B4-BE49-F238E27FC236}">
                <a16:creationId xmlns:a16="http://schemas.microsoft.com/office/drawing/2014/main" id="{2E15401C-D9FB-4082-9FD3-B8006FCA2EDF}"/>
              </a:ext>
            </a:extLst>
          </p:cNvPr>
          <p:cNvSpPr/>
          <p:nvPr/>
        </p:nvSpPr>
        <p:spPr>
          <a:xfrm>
            <a:off x="6815135" y="2540408"/>
            <a:ext cx="781049" cy="609600"/>
          </a:xfrm>
          <a:prstGeom prst="striped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pic>
        <p:nvPicPr>
          <p:cNvPr id="12" name="Picture 11" descr="Image result for clipart circular arrows">
            <a:hlinkClick r:id="rId2" tgtFrame="_blank"/>
            <a:extLst>
              <a:ext uri="{FF2B5EF4-FFF2-40B4-BE49-F238E27FC236}">
                <a16:creationId xmlns:a16="http://schemas.microsoft.com/office/drawing/2014/main" id="{B736A4F2-49FD-4168-9903-3FDF223013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5596" y="3570818"/>
            <a:ext cx="531753" cy="56026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130501" y="6249280"/>
            <a:ext cx="9363490" cy="369332"/>
          </a:xfrm>
          <a:prstGeom prst="rect">
            <a:avLst/>
          </a:prstGeom>
          <a:noFill/>
        </p:spPr>
        <p:txBody>
          <a:bodyPr wrap="square" rtlCol="0">
            <a:spAutoFit/>
          </a:bodyPr>
          <a:lstStyle/>
          <a:p>
            <a:r>
              <a:rPr lang="en-US" dirty="0" err="1"/>
              <a:t>Deut</a:t>
            </a:r>
            <a:r>
              <a:rPr lang="en-US" dirty="0"/>
              <a:t> 4:1,9-14,40; 5:1,31-33; 6:1-3,17-18,24; 10:12-13; 17:19-20; 30:15-16; 31:11-13  </a:t>
            </a:r>
          </a:p>
        </p:txBody>
      </p:sp>
      <p:sp>
        <p:nvSpPr>
          <p:cNvPr id="14" name="TextBox 13"/>
          <p:cNvSpPr txBox="1"/>
          <p:nvPr/>
        </p:nvSpPr>
        <p:spPr>
          <a:xfrm>
            <a:off x="1579172" y="1461293"/>
            <a:ext cx="4238624" cy="461665"/>
          </a:xfrm>
          <a:prstGeom prst="rect">
            <a:avLst/>
          </a:prstGeom>
          <a:noFill/>
        </p:spPr>
        <p:txBody>
          <a:bodyPr wrap="square" rtlCol="0">
            <a:spAutoFit/>
          </a:bodyPr>
          <a:lstStyle/>
          <a:p>
            <a:pPr algn="ctr"/>
            <a:r>
              <a:rPr lang="en-US" sz="2400" b="1" u="sng" dirty="0"/>
              <a:t>Action</a:t>
            </a:r>
          </a:p>
        </p:txBody>
      </p:sp>
      <p:sp>
        <p:nvSpPr>
          <p:cNvPr id="15" name="TextBox 14"/>
          <p:cNvSpPr txBox="1"/>
          <p:nvPr/>
        </p:nvSpPr>
        <p:spPr>
          <a:xfrm>
            <a:off x="7950368" y="1418548"/>
            <a:ext cx="2076450" cy="461665"/>
          </a:xfrm>
          <a:prstGeom prst="rect">
            <a:avLst/>
          </a:prstGeom>
          <a:noFill/>
        </p:spPr>
        <p:txBody>
          <a:bodyPr wrap="square" rtlCol="0">
            <a:spAutoFit/>
          </a:bodyPr>
          <a:lstStyle/>
          <a:p>
            <a:pPr algn="ctr"/>
            <a:r>
              <a:rPr lang="en-US" sz="2400" b="1" u="sng" dirty="0"/>
              <a:t>Result</a:t>
            </a:r>
          </a:p>
        </p:txBody>
      </p:sp>
      <p:cxnSp>
        <p:nvCxnSpPr>
          <p:cNvPr id="17" name="Straight Connector 16"/>
          <p:cNvCxnSpPr/>
          <p:nvPr/>
        </p:nvCxnSpPr>
        <p:spPr>
          <a:xfrm flipV="1">
            <a:off x="931912" y="3505893"/>
            <a:ext cx="11029070" cy="6596"/>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0149983" y="2465473"/>
            <a:ext cx="1810999" cy="707886"/>
          </a:xfrm>
          <a:prstGeom prst="rect">
            <a:avLst/>
          </a:prstGeom>
          <a:noFill/>
        </p:spPr>
        <p:txBody>
          <a:bodyPr wrap="square" rtlCol="0">
            <a:spAutoFit/>
          </a:bodyPr>
          <a:lstStyle/>
          <a:p>
            <a:pPr algn="ctr"/>
            <a:r>
              <a:rPr lang="en-US" sz="2000" b="1" dirty="0">
                <a:effectLst>
                  <a:outerShdw blurRad="50800" dist="38100" dir="2700000" algn="tl" rotWithShape="0">
                    <a:schemeClr val="tx2">
                      <a:alpha val="40000"/>
                    </a:schemeClr>
                  </a:outerShdw>
                </a:effectLst>
              </a:rPr>
              <a:t>Single Generation</a:t>
            </a:r>
          </a:p>
        </p:txBody>
      </p:sp>
      <p:sp>
        <p:nvSpPr>
          <p:cNvPr id="20" name="TextBox 19"/>
          <p:cNvSpPr txBox="1"/>
          <p:nvPr/>
        </p:nvSpPr>
        <p:spPr>
          <a:xfrm>
            <a:off x="10149983" y="4048408"/>
            <a:ext cx="1810999" cy="707886"/>
          </a:xfrm>
          <a:prstGeom prst="rect">
            <a:avLst/>
          </a:prstGeom>
          <a:noFill/>
        </p:spPr>
        <p:txBody>
          <a:bodyPr wrap="square" rtlCol="0">
            <a:spAutoFit/>
          </a:bodyPr>
          <a:lstStyle/>
          <a:p>
            <a:pPr algn="ctr"/>
            <a:r>
              <a:rPr lang="en-US" sz="2000" b="1" dirty="0">
                <a:effectLst>
                  <a:outerShdw blurRad="50800" dist="38100" dir="2700000" algn="tl" rotWithShape="0">
                    <a:schemeClr val="tx2">
                      <a:alpha val="40000"/>
                    </a:schemeClr>
                  </a:outerShdw>
                </a:effectLst>
              </a:rPr>
              <a:t>Multiple Generations</a:t>
            </a:r>
          </a:p>
        </p:txBody>
      </p:sp>
      <p:sp>
        <p:nvSpPr>
          <p:cNvPr id="21" name="TextBox 20"/>
          <p:cNvSpPr txBox="1"/>
          <p:nvPr/>
        </p:nvSpPr>
        <p:spPr>
          <a:xfrm>
            <a:off x="3561564" y="3630249"/>
            <a:ext cx="1810999" cy="400110"/>
          </a:xfrm>
          <a:prstGeom prst="rect">
            <a:avLst/>
          </a:prstGeom>
          <a:noFill/>
        </p:spPr>
        <p:txBody>
          <a:bodyPr wrap="square" rtlCol="0">
            <a:spAutoFit/>
          </a:bodyPr>
          <a:lstStyle/>
          <a:p>
            <a:pPr algn="ctr"/>
            <a:r>
              <a:rPr lang="en-US" sz="2000" b="1" dirty="0">
                <a:effectLst>
                  <a:outerShdw blurRad="50800" dist="38100" dir="2700000" algn="tl" rotWithShape="0">
                    <a:schemeClr val="tx2">
                      <a:alpha val="40000"/>
                    </a:schemeClr>
                  </a:outerShdw>
                </a:effectLst>
              </a:rPr>
              <a:t>Sustain</a:t>
            </a:r>
          </a:p>
        </p:txBody>
      </p:sp>
      <p:sp>
        <p:nvSpPr>
          <p:cNvPr id="25" name="TextBox 24"/>
          <p:cNvSpPr txBox="1"/>
          <p:nvPr/>
        </p:nvSpPr>
        <p:spPr>
          <a:xfrm>
            <a:off x="203199" y="127928"/>
            <a:ext cx="10128156" cy="584775"/>
          </a:xfrm>
          <a:prstGeom prst="rect">
            <a:avLst/>
          </a:prstGeom>
          <a:noFill/>
        </p:spPr>
        <p:txBody>
          <a:bodyPr wrap="square" rtlCol="0">
            <a:spAutoFit/>
          </a:bodyPr>
          <a:lstStyle/>
          <a:p>
            <a:r>
              <a:rPr lang="en-US" sz="3200" b="1" dirty="0"/>
              <a:t>Moses’ Instruction – Key to Sustained Faithfulness</a:t>
            </a:r>
          </a:p>
        </p:txBody>
      </p:sp>
      <p:cxnSp>
        <p:nvCxnSpPr>
          <p:cNvPr id="23" name="Straight Connector 22"/>
          <p:cNvCxnSpPr/>
          <p:nvPr/>
        </p:nvCxnSpPr>
        <p:spPr>
          <a:xfrm>
            <a:off x="4382773" y="5331812"/>
            <a:ext cx="307914" cy="242895"/>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690010" y="5452748"/>
            <a:ext cx="3112630" cy="369332"/>
          </a:xfrm>
          <a:prstGeom prst="rect">
            <a:avLst/>
          </a:prstGeom>
          <a:noFill/>
        </p:spPr>
        <p:txBody>
          <a:bodyPr wrap="square" rtlCol="0">
            <a:spAutoFit/>
          </a:bodyPr>
          <a:lstStyle/>
          <a:p>
            <a:r>
              <a:rPr lang="en-US" dirty="0"/>
              <a:t>Missing (</a:t>
            </a:r>
            <a:r>
              <a:rPr lang="en-US" dirty="0" err="1"/>
              <a:t>Judg</a:t>
            </a:r>
            <a:r>
              <a:rPr lang="en-US" dirty="0"/>
              <a:t> 2:7-10)</a:t>
            </a:r>
          </a:p>
        </p:txBody>
      </p:sp>
    </p:spTree>
    <p:extLst>
      <p:ext uri="{BB962C8B-B14F-4D97-AF65-F5344CB8AC3E}">
        <p14:creationId xmlns:p14="http://schemas.microsoft.com/office/powerpoint/2010/main" val="256947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20" grpId="0"/>
      <p:bldP spid="21" grpId="0"/>
      <p:bldP spid="2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p:cNvPr>
          <p:cNvSpPr/>
          <p:nvPr/>
        </p:nvSpPr>
        <p:spPr>
          <a:xfrm>
            <a:off x="1299231" y="4028819"/>
            <a:ext cx="9673569" cy="209288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000" dirty="0"/>
          </a:p>
        </p:txBody>
      </p:sp>
      <p:sp>
        <p:nvSpPr>
          <p:cNvPr id="31" name="Rectangle 30">
            <a:extLst/>
          </p:cNvPr>
          <p:cNvSpPr/>
          <p:nvPr/>
        </p:nvSpPr>
        <p:spPr>
          <a:xfrm>
            <a:off x="1291085" y="1414731"/>
            <a:ext cx="9681715" cy="2424306"/>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000" dirty="0"/>
          </a:p>
        </p:txBody>
      </p:sp>
      <p:sp>
        <p:nvSpPr>
          <p:cNvPr id="25" name="TextBox 24"/>
          <p:cNvSpPr txBox="1"/>
          <p:nvPr/>
        </p:nvSpPr>
        <p:spPr>
          <a:xfrm>
            <a:off x="203198" y="127928"/>
            <a:ext cx="11684001" cy="584775"/>
          </a:xfrm>
          <a:prstGeom prst="rect">
            <a:avLst/>
          </a:prstGeom>
          <a:noFill/>
        </p:spPr>
        <p:txBody>
          <a:bodyPr wrap="square" rtlCol="0">
            <a:spAutoFit/>
          </a:bodyPr>
          <a:lstStyle/>
          <a:p>
            <a:r>
              <a:rPr lang="en-US" sz="3200" b="1" dirty="0"/>
              <a:t>Asaph’s Instruction – Key to Sustained Faithfulness (</a:t>
            </a:r>
            <a:r>
              <a:rPr lang="en-US" sz="3200" b="1" dirty="0" err="1"/>
              <a:t>Psa</a:t>
            </a:r>
            <a:r>
              <a:rPr lang="en-US" sz="3200" b="1" dirty="0"/>
              <a:t> 78)</a:t>
            </a:r>
          </a:p>
        </p:txBody>
      </p:sp>
      <p:sp>
        <p:nvSpPr>
          <p:cNvPr id="26" name="TextBox 25"/>
          <p:cNvSpPr txBox="1"/>
          <p:nvPr/>
        </p:nvSpPr>
        <p:spPr>
          <a:xfrm>
            <a:off x="704489" y="797075"/>
            <a:ext cx="10872159" cy="461665"/>
          </a:xfrm>
          <a:prstGeom prst="rect">
            <a:avLst/>
          </a:prstGeom>
          <a:noFill/>
        </p:spPr>
        <p:txBody>
          <a:bodyPr wrap="square" rtlCol="0">
            <a:spAutoFit/>
          </a:bodyPr>
          <a:lstStyle/>
          <a:p>
            <a:r>
              <a:rPr lang="en-US" sz="2400" dirty="0"/>
              <a:t>Sons of Asaph were faithful for multiple generations… what was the secret?</a:t>
            </a:r>
          </a:p>
        </p:txBody>
      </p:sp>
      <p:sp>
        <p:nvSpPr>
          <p:cNvPr id="27" name="TextBox 26"/>
          <p:cNvSpPr txBox="1"/>
          <p:nvPr/>
        </p:nvSpPr>
        <p:spPr>
          <a:xfrm>
            <a:off x="1291086" y="1376825"/>
            <a:ext cx="6610710" cy="523220"/>
          </a:xfrm>
          <a:prstGeom prst="rect">
            <a:avLst/>
          </a:prstGeom>
          <a:noFill/>
        </p:spPr>
        <p:txBody>
          <a:bodyPr wrap="square" rtlCol="0">
            <a:spAutoFit/>
          </a:bodyPr>
          <a:lstStyle/>
          <a:p>
            <a:r>
              <a:rPr lang="en-US" sz="2800" b="1" dirty="0"/>
              <a:t>Action: Teach the next generation!</a:t>
            </a:r>
          </a:p>
        </p:txBody>
      </p:sp>
      <p:sp>
        <p:nvSpPr>
          <p:cNvPr id="28" name="TextBox 27"/>
          <p:cNvSpPr txBox="1"/>
          <p:nvPr/>
        </p:nvSpPr>
        <p:spPr>
          <a:xfrm>
            <a:off x="1791418" y="1900045"/>
            <a:ext cx="9181382" cy="1938992"/>
          </a:xfrm>
          <a:prstGeom prst="rect">
            <a:avLst/>
          </a:prstGeom>
          <a:noFill/>
        </p:spPr>
        <p:txBody>
          <a:bodyPr wrap="square" rtlCol="0">
            <a:spAutoFit/>
          </a:bodyPr>
          <a:lstStyle/>
          <a:p>
            <a:pPr marL="457200" indent="-457200">
              <a:buFont typeface="Arial" panose="020B0604020202020204" pitchFamily="34" charset="0"/>
              <a:buChar char="•"/>
            </a:pPr>
            <a:r>
              <a:rPr lang="en-US" sz="2400" dirty="0"/>
              <a:t>‘our fathers have told us’ (v.3)</a:t>
            </a:r>
          </a:p>
          <a:p>
            <a:pPr marL="457200" indent="-457200">
              <a:buFont typeface="Arial" panose="020B0604020202020204" pitchFamily="34" charset="0"/>
              <a:buChar char="•"/>
            </a:pPr>
            <a:r>
              <a:rPr lang="en-US" sz="2400" dirty="0"/>
              <a:t>‘not hide them from…children’, ‘show…generation to come’ (v.4)</a:t>
            </a:r>
          </a:p>
          <a:p>
            <a:pPr marL="457200" indent="-457200">
              <a:buFont typeface="Arial" panose="020B0604020202020204" pitchFamily="34" charset="0"/>
              <a:buChar char="•"/>
            </a:pPr>
            <a:r>
              <a:rPr lang="en-US" sz="2400" dirty="0"/>
              <a:t>‘commanded… make them known to their children’ (v.5)</a:t>
            </a:r>
          </a:p>
          <a:p>
            <a:pPr marL="457200" indent="-457200">
              <a:buFont typeface="Arial" panose="020B0604020202020204" pitchFamily="34" charset="0"/>
              <a:buChar char="•"/>
            </a:pPr>
            <a:r>
              <a:rPr lang="en-US" sz="2400" dirty="0"/>
              <a:t>‘generation to come might know them… even the children’ (v.6)</a:t>
            </a:r>
          </a:p>
          <a:p>
            <a:pPr marL="457200" indent="-457200">
              <a:buFont typeface="Arial" panose="020B0604020202020204" pitchFamily="34" charset="0"/>
              <a:buChar char="•"/>
            </a:pPr>
            <a:r>
              <a:rPr lang="en-US" sz="2400" dirty="0"/>
              <a:t>‘declare them to </a:t>
            </a:r>
            <a:r>
              <a:rPr lang="en-US" sz="2400" i="1" dirty="0"/>
              <a:t>their</a:t>
            </a:r>
            <a:r>
              <a:rPr lang="en-US" sz="2400" dirty="0"/>
              <a:t> children’ (v.6)</a:t>
            </a:r>
          </a:p>
        </p:txBody>
      </p:sp>
      <p:sp>
        <p:nvSpPr>
          <p:cNvPr id="29" name="TextBox 28"/>
          <p:cNvSpPr txBox="1"/>
          <p:nvPr/>
        </p:nvSpPr>
        <p:spPr>
          <a:xfrm>
            <a:off x="1291086" y="4028819"/>
            <a:ext cx="6610710" cy="523220"/>
          </a:xfrm>
          <a:prstGeom prst="rect">
            <a:avLst/>
          </a:prstGeom>
          <a:noFill/>
        </p:spPr>
        <p:txBody>
          <a:bodyPr wrap="square" rtlCol="0">
            <a:spAutoFit/>
          </a:bodyPr>
          <a:lstStyle/>
          <a:p>
            <a:r>
              <a:rPr lang="en-US" sz="2800" b="1" dirty="0"/>
              <a:t>Result: Faithful service to God!</a:t>
            </a:r>
          </a:p>
        </p:txBody>
      </p:sp>
      <p:sp>
        <p:nvSpPr>
          <p:cNvPr id="30" name="TextBox 29"/>
          <p:cNvSpPr txBox="1"/>
          <p:nvPr/>
        </p:nvSpPr>
        <p:spPr>
          <a:xfrm>
            <a:off x="1791419" y="4552039"/>
            <a:ext cx="8991600" cy="1569660"/>
          </a:xfrm>
          <a:prstGeom prst="rect">
            <a:avLst/>
          </a:prstGeom>
          <a:noFill/>
        </p:spPr>
        <p:txBody>
          <a:bodyPr wrap="square" rtlCol="0">
            <a:spAutoFit/>
          </a:bodyPr>
          <a:lstStyle/>
          <a:p>
            <a:pPr marL="457200" indent="-457200">
              <a:buFont typeface="Arial" panose="020B0604020202020204" pitchFamily="34" charset="0"/>
              <a:buChar char="•"/>
            </a:pPr>
            <a:r>
              <a:rPr lang="en-US" sz="2400" dirty="0"/>
              <a:t>‘set their hope in God’ (v.7)</a:t>
            </a:r>
          </a:p>
          <a:p>
            <a:pPr marL="457200" indent="-457200">
              <a:buFont typeface="Arial" panose="020B0604020202020204" pitchFamily="34" charset="0"/>
              <a:buChar char="•"/>
            </a:pPr>
            <a:r>
              <a:rPr lang="en-US" sz="2400" dirty="0"/>
              <a:t>‘not forget God’s works… keep His commandments’ (v.7)</a:t>
            </a:r>
          </a:p>
          <a:p>
            <a:pPr marL="457200" indent="-457200">
              <a:buFont typeface="Arial" panose="020B0604020202020204" pitchFamily="34" charset="0"/>
              <a:buChar char="•"/>
            </a:pPr>
            <a:r>
              <a:rPr lang="en-US" sz="2400" dirty="0"/>
              <a:t>Not repeat sins of the past (v.8)</a:t>
            </a:r>
          </a:p>
          <a:p>
            <a:pPr marL="457200" indent="-457200">
              <a:buFont typeface="Arial" panose="020B0604020202020204" pitchFamily="34" charset="0"/>
              <a:buChar char="•"/>
            </a:pPr>
            <a:r>
              <a:rPr lang="en-US" sz="2400" dirty="0"/>
              <a:t>Have their hearts and spirit right with God (v.8)</a:t>
            </a:r>
          </a:p>
        </p:txBody>
      </p:sp>
      <p:sp>
        <p:nvSpPr>
          <p:cNvPr id="18" name="Arrow: Curved Right 17"/>
          <p:cNvSpPr/>
          <p:nvPr/>
        </p:nvSpPr>
        <p:spPr>
          <a:xfrm>
            <a:off x="480439" y="1604514"/>
            <a:ext cx="814719" cy="286397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TextBox 32"/>
          <p:cNvSpPr txBox="1"/>
          <p:nvPr/>
        </p:nvSpPr>
        <p:spPr>
          <a:xfrm>
            <a:off x="874643" y="6302855"/>
            <a:ext cx="10702005" cy="523220"/>
          </a:xfrm>
          <a:prstGeom prst="rect">
            <a:avLst/>
          </a:prstGeom>
          <a:solidFill>
            <a:srgbClr val="FFFF00"/>
          </a:solidFill>
        </p:spPr>
        <p:txBody>
          <a:bodyPr wrap="square" rtlCol="0">
            <a:spAutoFit/>
          </a:bodyPr>
          <a:lstStyle/>
          <a:p>
            <a:pPr algn="ctr"/>
            <a:r>
              <a:rPr lang="en-US" sz="2800" b="1" dirty="0">
                <a:solidFill>
                  <a:schemeClr val="bg1"/>
                </a:solidFill>
              </a:rPr>
              <a:t>Teach, teach, teach.  In all things, teach the next gen to be faithful!</a:t>
            </a:r>
          </a:p>
        </p:txBody>
      </p:sp>
    </p:spTree>
    <p:extLst>
      <p:ext uri="{BB962C8B-B14F-4D97-AF65-F5344CB8AC3E}">
        <p14:creationId xmlns:p14="http://schemas.microsoft.com/office/powerpoint/2010/main" val="358719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9" grpId="0"/>
      <p:bldP spid="30" grpId="0"/>
      <p:bldP spid="18" grpId="0" animBg="1"/>
      <p:bldP spid="3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03198" y="127928"/>
            <a:ext cx="11684001" cy="584775"/>
          </a:xfrm>
          <a:prstGeom prst="rect">
            <a:avLst/>
          </a:prstGeom>
          <a:noFill/>
        </p:spPr>
        <p:txBody>
          <a:bodyPr wrap="square" rtlCol="0">
            <a:spAutoFit/>
          </a:bodyPr>
          <a:lstStyle/>
          <a:p>
            <a:r>
              <a:rPr lang="en-US" sz="3200" b="1" dirty="0"/>
              <a:t>The Purpose for teaching our children</a:t>
            </a:r>
          </a:p>
        </p:txBody>
      </p:sp>
      <p:sp>
        <p:nvSpPr>
          <p:cNvPr id="33" name="TextBox 32"/>
          <p:cNvSpPr txBox="1"/>
          <p:nvPr/>
        </p:nvSpPr>
        <p:spPr>
          <a:xfrm>
            <a:off x="927652" y="6247235"/>
            <a:ext cx="10230678" cy="523220"/>
          </a:xfrm>
          <a:prstGeom prst="rect">
            <a:avLst/>
          </a:prstGeom>
          <a:solidFill>
            <a:srgbClr val="FFFF00"/>
          </a:solidFill>
        </p:spPr>
        <p:txBody>
          <a:bodyPr wrap="square" rtlCol="0">
            <a:spAutoFit/>
          </a:bodyPr>
          <a:lstStyle/>
          <a:p>
            <a:pPr algn="ctr"/>
            <a:r>
              <a:rPr lang="en-US" sz="2800" b="1" dirty="0">
                <a:solidFill>
                  <a:schemeClr val="bg1"/>
                </a:solidFill>
              </a:rPr>
              <a:t>Life, length of days, and blessing of God in the land forever</a:t>
            </a:r>
          </a:p>
        </p:txBody>
      </p:sp>
      <p:sp>
        <p:nvSpPr>
          <p:cNvPr id="2" name="TextBox 1"/>
          <p:cNvSpPr txBox="1"/>
          <p:nvPr/>
        </p:nvSpPr>
        <p:spPr>
          <a:xfrm>
            <a:off x="4175183" y="1259221"/>
            <a:ext cx="7470476" cy="2800767"/>
          </a:xfrm>
          <a:prstGeom prst="rect">
            <a:avLst/>
          </a:prstGeom>
          <a:noFill/>
        </p:spPr>
        <p:txBody>
          <a:bodyPr wrap="square" rtlCol="0">
            <a:spAutoFit/>
          </a:bodyPr>
          <a:lstStyle/>
          <a:p>
            <a:r>
              <a:rPr lang="en-US" sz="2800" dirty="0"/>
              <a:t>That they shall live </a:t>
            </a:r>
          </a:p>
          <a:p>
            <a:pPr marL="800100" lvl="1" indent="-342900">
              <a:spcAft>
                <a:spcPts val="1200"/>
              </a:spcAft>
              <a:buFont typeface="Arial" panose="020B0604020202020204" pitchFamily="34" charset="0"/>
              <a:buChar char="•"/>
            </a:pPr>
            <a:r>
              <a:rPr lang="en-US" sz="2400" dirty="0"/>
              <a:t>4:9-10; 6:20-25; 30:19</a:t>
            </a:r>
          </a:p>
          <a:p>
            <a:r>
              <a:rPr lang="en-US" sz="2800" dirty="0"/>
              <a:t>That thy days may be prolonged </a:t>
            </a:r>
          </a:p>
          <a:p>
            <a:pPr marL="800100" lvl="1" indent="-342900">
              <a:spcAft>
                <a:spcPts val="1200"/>
              </a:spcAft>
              <a:buFont typeface="Arial" panose="020B0604020202020204" pitchFamily="34" charset="0"/>
              <a:buChar char="•"/>
            </a:pPr>
            <a:r>
              <a:rPr lang="en-US" sz="2400" dirty="0"/>
              <a:t>4:39-40; 5:16; 6:1-2; 11:19-21; 17:20; 32:46-47</a:t>
            </a:r>
          </a:p>
          <a:p>
            <a:r>
              <a:rPr lang="en-US" sz="2800" dirty="0"/>
              <a:t>That it may go well with thee </a:t>
            </a:r>
          </a:p>
          <a:p>
            <a:pPr marL="800100" lvl="1" indent="-342900">
              <a:buFont typeface="Arial" panose="020B0604020202020204" pitchFamily="34" charset="0"/>
              <a:buChar char="•"/>
            </a:pPr>
            <a:r>
              <a:rPr lang="en-US" sz="2400" dirty="0"/>
              <a:t>4:39-40; 5:29; 6:20-25; 12:25,28</a:t>
            </a:r>
          </a:p>
        </p:txBody>
      </p:sp>
      <p:sp>
        <p:nvSpPr>
          <p:cNvPr id="3" name="TextBox 2"/>
          <p:cNvSpPr txBox="1"/>
          <p:nvPr/>
        </p:nvSpPr>
        <p:spPr>
          <a:xfrm>
            <a:off x="1170315" y="1259221"/>
            <a:ext cx="1176070" cy="523220"/>
          </a:xfrm>
          <a:prstGeom prst="rect">
            <a:avLst/>
          </a:prstGeom>
          <a:noFill/>
        </p:spPr>
        <p:txBody>
          <a:bodyPr wrap="square" rtlCol="0">
            <a:spAutoFit/>
          </a:bodyPr>
          <a:lstStyle/>
          <a:p>
            <a:r>
              <a:rPr lang="en-US" sz="2800" b="1" dirty="0"/>
              <a:t>Life</a:t>
            </a:r>
          </a:p>
        </p:txBody>
      </p:sp>
      <p:sp>
        <p:nvSpPr>
          <p:cNvPr id="14" name="TextBox 13"/>
          <p:cNvSpPr txBox="1"/>
          <p:nvPr/>
        </p:nvSpPr>
        <p:spPr>
          <a:xfrm>
            <a:off x="1170314" y="2222380"/>
            <a:ext cx="1969699" cy="523220"/>
          </a:xfrm>
          <a:prstGeom prst="rect">
            <a:avLst/>
          </a:prstGeom>
          <a:noFill/>
        </p:spPr>
        <p:txBody>
          <a:bodyPr wrap="square" rtlCol="0">
            <a:spAutoFit/>
          </a:bodyPr>
          <a:lstStyle/>
          <a:p>
            <a:r>
              <a:rPr lang="en-US" sz="2800" b="1" dirty="0"/>
              <a:t>Longevity</a:t>
            </a:r>
          </a:p>
        </p:txBody>
      </p:sp>
      <p:sp>
        <p:nvSpPr>
          <p:cNvPr id="15" name="TextBox 14"/>
          <p:cNvSpPr txBox="1"/>
          <p:nvPr/>
        </p:nvSpPr>
        <p:spPr>
          <a:xfrm>
            <a:off x="1170314" y="3130783"/>
            <a:ext cx="2590802" cy="523220"/>
          </a:xfrm>
          <a:prstGeom prst="rect">
            <a:avLst/>
          </a:prstGeom>
          <a:noFill/>
        </p:spPr>
        <p:txBody>
          <a:bodyPr wrap="square" rtlCol="0">
            <a:spAutoFit/>
          </a:bodyPr>
          <a:lstStyle/>
          <a:p>
            <a:r>
              <a:rPr lang="en-US" sz="2800" b="1" dirty="0"/>
              <a:t>Lord’s blessing</a:t>
            </a:r>
          </a:p>
        </p:txBody>
      </p:sp>
      <p:sp>
        <p:nvSpPr>
          <p:cNvPr id="19" name="Arrow: Right 18">
            <a:extLst/>
          </p:cNvPr>
          <p:cNvSpPr/>
          <p:nvPr/>
        </p:nvSpPr>
        <p:spPr>
          <a:xfrm>
            <a:off x="3759139" y="1375285"/>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0" name="Arrow: Right 19">
            <a:extLst/>
          </p:cNvPr>
          <p:cNvSpPr/>
          <p:nvPr/>
        </p:nvSpPr>
        <p:spPr>
          <a:xfrm>
            <a:off x="3759138" y="2331590"/>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1" name="Arrow: Right 20">
            <a:extLst/>
          </p:cNvPr>
          <p:cNvSpPr/>
          <p:nvPr/>
        </p:nvSpPr>
        <p:spPr>
          <a:xfrm>
            <a:off x="3759137" y="3239993"/>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6" name="TextBox 5"/>
          <p:cNvSpPr txBox="1"/>
          <p:nvPr/>
        </p:nvSpPr>
        <p:spPr>
          <a:xfrm>
            <a:off x="534838" y="4396591"/>
            <a:ext cx="10955547" cy="1569660"/>
          </a:xfrm>
          <a:prstGeom prst="rect">
            <a:avLst/>
          </a:prstGeom>
          <a:noFill/>
        </p:spPr>
        <p:txBody>
          <a:bodyPr wrap="square" rtlCol="0">
            <a:spAutoFit/>
          </a:bodyPr>
          <a:lstStyle/>
          <a:p>
            <a:r>
              <a:rPr lang="en-US" sz="2400" dirty="0"/>
              <a:t>“Thou shalt </a:t>
            </a:r>
            <a:r>
              <a:rPr lang="en-US" sz="2400" u="sng" dirty="0"/>
              <a:t>keep therefore his statutes, and his commandments</a:t>
            </a:r>
            <a:r>
              <a:rPr lang="en-US" sz="2400" dirty="0"/>
              <a:t>, which I command thee this day, that it </a:t>
            </a:r>
            <a:r>
              <a:rPr lang="en-US" sz="2400" b="1" dirty="0">
                <a:solidFill>
                  <a:srgbClr val="92D050"/>
                </a:solidFill>
              </a:rPr>
              <a:t>may go well with thee, and with thy children </a:t>
            </a:r>
            <a:r>
              <a:rPr lang="en-US" sz="2400" dirty="0"/>
              <a:t>after thee, and that thou </a:t>
            </a:r>
            <a:r>
              <a:rPr lang="en-US" sz="2400" dirty="0" err="1"/>
              <a:t>mayest</a:t>
            </a:r>
            <a:r>
              <a:rPr lang="en-US" sz="2400" dirty="0"/>
              <a:t> </a:t>
            </a:r>
            <a:r>
              <a:rPr lang="en-US" sz="2400" b="1" dirty="0">
                <a:solidFill>
                  <a:srgbClr val="92D050"/>
                </a:solidFill>
              </a:rPr>
              <a:t>prolong thy days upon the earth</a:t>
            </a:r>
            <a:r>
              <a:rPr lang="en-US" sz="2400" dirty="0"/>
              <a:t>, which the LORD thy God giveth thee, </a:t>
            </a:r>
            <a:r>
              <a:rPr lang="en-US" sz="2400" b="1" dirty="0">
                <a:solidFill>
                  <a:srgbClr val="92D050"/>
                </a:solidFill>
              </a:rPr>
              <a:t>forever</a:t>
            </a:r>
            <a:r>
              <a:rPr lang="en-US" sz="2400" dirty="0"/>
              <a:t>”  														</a:t>
            </a:r>
            <a:r>
              <a:rPr lang="en-US" sz="2400" dirty="0" err="1"/>
              <a:t>Deut</a:t>
            </a:r>
            <a:r>
              <a:rPr lang="en-US" sz="2400" dirty="0"/>
              <a:t> 4:40</a:t>
            </a:r>
          </a:p>
        </p:txBody>
      </p:sp>
    </p:spTree>
    <p:extLst>
      <p:ext uri="{BB962C8B-B14F-4D97-AF65-F5344CB8AC3E}">
        <p14:creationId xmlns:p14="http://schemas.microsoft.com/office/powerpoint/2010/main" val="3560394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948906" y="1700809"/>
            <a:ext cx="9261894" cy="4306483"/>
          </a:xfrm>
          <a:prstGeom prst="rect">
            <a:avLst/>
          </a:prstGeom>
        </p:spPr>
        <p:txBody>
          <a:bodyPr/>
          <a:lstStyle/>
          <a:p>
            <a:pPr marL="0" indent="0">
              <a:buNone/>
            </a:pPr>
            <a:r>
              <a:rPr lang="en-AU" sz="3600" dirty="0">
                <a:solidFill>
                  <a:srgbClr val="FFFFFF"/>
                </a:solidFill>
              </a:rPr>
              <a:t>And Yahweh said, shall I hide from Abraham that thing which I do......For </a:t>
            </a:r>
            <a:r>
              <a:rPr lang="en-AU" sz="3600" b="1" dirty="0">
                <a:solidFill>
                  <a:srgbClr val="FFFFFF"/>
                </a:solidFill>
              </a:rPr>
              <a:t>I know him</a:t>
            </a:r>
            <a:r>
              <a:rPr lang="en-AU" sz="3600" dirty="0">
                <a:solidFill>
                  <a:srgbClr val="FFFFFF"/>
                </a:solidFill>
              </a:rPr>
              <a:t>, that </a:t>
            </a:r>
            <a:r>
              <a:rPr lang="en-AU" sz="3600" b="1" dirty="0">
                <a:solidFill>
                  <a:srgbClr val="FFFFFF"/>
                </a:solidFill>
              </a:rPr>
              <a:t>he will command his children and his household</a:t>
            </a:r>
            <a:r>
              <a:rPr lang="en-AU" sz="3600" dirty="0">
                <a:solidFill>
                  <a:srgbClr val="FFFFFF"/>
                </a:solidFill>
              </a:rPr>
              <a:t> after him: and </a:t>
            </a:r>
            <a:r>
              <a:rPr lang="en-AU" sz="3600" b="1" dirty="0">
                <a:solidFill>
                  <a:srgbClr val="FFFFFF"/>
                </a:solidFill>
              </a:rPr>
              <a:t>they shall keep the way of Yahweh</a:t>
            </a:r>
            <a:r>
              <a:rPr lang="en-AU" sz="3600" dirty="0">
                <a:solidFill>
                  <a:srgbClr val="FFFFFF"/>
                </a:solidFill>
              </a:rPr>
              <a:t>, to do justice and judgement.</a:t>
            </a:r>
          </a:p>
          <a:p>
            <a:pPr marL="0" indent="0">
              <a:buNone/>
            </a:pPr>
            <a:r>
              <a:rPr lang="en-AU" sz="3600" dirty="0">
                <a:solidFill>
                  <a:srgbClr val="FFFFFF"/>
                </a:solidFill>
              </a:rPr>
              <a:t>Genesis 18:17-19</a:t>
            </a:r>
          </a:p>
        </p:txBody>
      </p:sp>
      <p:sp>
        <p:nvSpPr>
          <p:cNvPr id="3" name="Title 2"/>
          <p:cNvSpPr>
            <a:spLocks noGrp="1"/>
          </p:cNvSpPr>
          <p:nvPr>
            <p:ph type="title"/>
          </p:nvPr>
        </p:nvSpPr>
        <p:spPr>
          <a:xfrm>
            <a:off x="948906" y="620688"/>
            <a:ext cx="8363272" cy="860640"/>
          </a:xfrm>
          <a:solidFill>
            <a:srgbClr val="00B0F0"/>
          </a:solidFill>
        </p:spPr>
        <p:txBody>
          <a:bodyPr/>
          <a:lstStyle/>
          <a:p>
            <a:pPr algn="ctr"/>
            <a:r>
              <a:rPr lang="en-AU" sz="4400" dirty="0">
                <a:solidFill>
                  <a:schemeClr val="bg1"/>
                </a:solidFill>
              </a:rPr>
              <a:t>ABRAHAM – the model parent</a:t>
            </a:r>
          </a:p>
        </p:txBody>
      </p:sp>
    </p:spTree>
    <p:extLst>
      <p:ext uri="{BB962C8B-B14F-4D97-AF65-F5344CB8AC3E}">
        <p14:creationId xmlns:p14="http://schemas.microsoft.com/office/powerpoint/2010/main" val="120231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0339" y="309412"/>
            <a:ext cx="9250152" cy="1323439"/>
          </a:xfrm>
          <a:prstGeom prst="rect">
            <a:avLst/>
          </a:prstGeom>
          <a:noFill/>
          <a:ln w="38100">
            <a:solidFill>
              <a:srgbClr val="FFC000"/>
            </a:solidFill>
          </a:ln>
        </p:spPr>
        <p:txBody>
          <a:bodyPr wrap="square" rtlCol="0">
            <a:spAutoFit/>
          </a:bodyPr>
          <a:lstStyle/>
          <a:p>
            <a:pPr algn="ctr"/>
            <a:r>
              <a:rPr lang="en-AU" sz="4000" b="1" dirty="0">
                <a:solidFill>
                  <a:srgbClr val="FFC000"/>
                </a:solidFill>
              </a:rPr>
              <a:t>THE RESPONSIBILITY OF PARENTS	</a:t>
            </a:r>
          </a:p>
        </p:txBody>
      </p:sp>
      <p:sp>
        <p:nvSpPr>
          <p:cNvPr id="3" name="TextBox 2"/>
          <p:cNvSpPr txBox="1"/>
          <p:nvPr/>
        </p:nvSpPr>
        <p:spPr>
          <a:xfrm>
            <a:off x="1360338" y="1173507"/>
            <a:ext cx="9250153" cy="5047536"/>
          </a:xfrm>
          <a:prstGeom prst="rect">
            <a:avLst/>
          </a:prstGeom>
          <a:solidFill>
            <a:schemeClr val="bg1"/>
          </a:solidFill>
          <a:ln w="38100">
            <a:solidFill>
              <a:srgbClr val="FFC000"/>
            </a:solidFill>
          </a:ln>
        </p:spPr>
        <p:txBody>
          <a:bodyPr wrap="square" rtlCol="0">
            <a:spAutoFit/>
          </a:bodyPr>
          <a:lstStyle/>
          <a:p>
            <a:pPr algn="ctr"/>
            <a:endParaRPr lang="en-AU" sz="1000" b="1" dirty="0">
              <a:solidFill>
                <a:srgbClr val="FFFFFF"/>
              </a:solidFill>
            </a:endParaRPr>
          </a:p>
          <a:p>
            <a:pPr algn="ctr"/>
            <a:r>
              <a:rPr lang="en-AU" sz="4000" b="1" dirty="0">
                <a:solidFill>
                  <a:srgbClr val="FFFFFF"/>
                </a:solidFill>
              </a:rPr>
              <a:t>“Lo, children are the heritage of Yahweh” </a:t>
            </a:r>
            <a:r>
              <a:rPr lang="en-AU" sz="4000" b="1" dirty="0">
                <a:solidFill>
                  <a:srgbClr val="00B0F0"/>
                </a:solidFill>
              </a:rPr>
              <a:t>Psalm  127:3</a:t>
            </a:r>
          </a:p>
          <a:p>
            <a:pPr algn="ctr"/>
            <a:endParaRPr lang="en-AU" sz="1000" b="1" dirty="0">
              <a:solidFill>
                <a:srgbClr val="FFFFFF"/>
              </a:solidFill>
            </a:endParaRPr>
          </a:p>
          <a:p>
            <a:pPr algn="ctr"/>
            <a:r>
              <a:rPr lang="en-AU" sz="4000" b="1" dirty="0">
                <a:solidFill>
                  <a:srgbClr val="FFFFFF"/>
                </a:solidFill>
              </a:rPr>
              <a:t>“That He might seek a godly seed”</a:t>
            </a:r>
          </a:p>
          <a:p>
            <a:pPr algn="ctr"/>
            <a:r>
              <a:rPr lang="en-AU" sz="4000" b="1" dirty="0">
                <a:solidFill>
                  <a:srgbClr val="00B0F0"/>
                </a:solidFill>
              </a:rPr>
              <a:t>Malachi 2:15</a:t>
            </a:r>
          </a:p>
          <a:p>
            <a:pPr algn="ctr"/>
            <a:endParaRPr lang="en-AU" sz="1000" b="1" dirty="0">
              <a:solidFill>
                <a:srgbClr val="00B0F0"/>
              </a:solidFill>
            </a:endParaRPr>
          </a:p>
          <a:p>
            <a:pPr algn="ctr"/>
            <a:r>
              <a:rPr lang="en-AU" sz="4000" b="1" dirty="0"/>
              <a:t>“But bring them up in the nurture and admonition of the Lord ...”</a:t>
            </a:r>
          </a:p>
          <a:p>
            <a:pPr algn="ctr"/>
            <a:r>
              <a:rPr lang="en-AU" sz="4000" b="1" dirty="0">
                <a:solidFill>
                  <a:srgbClr val="00B0F0"/>
                </a:solidFill>
              </a:rPr>
              <a:t>Ephesians 6:4</a:t>
            </a:r>
          </a:p>
          <a:p>
            <a:pPr algn="ctr"/>
            <a:endParaRPr lang="en-AU" sz="1200" b="1" dirty="0">
              <a:solidFill>
                <a:srgbClr val="00B0F0"/>
              </a:solidFill>
            </a:endParaRPr>
          </a:p>
        </p:txBody>
      </p:sp>
    </p:spTree>
    <p:extLst>
      <p:ext uri="{BB962C8B-B14F-4D97-AF65-F5344CB8AC3E}">
        <p14:creationId xmlns:p14="http://schemas.microsoft.com/office/powerpoint/2010/main" val="2514880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2AF6B8-82A3-49D9-8D99-D89D0A89754E}"/>
              </a:ext>
            </a:extLst>
          </p:cNvPr>
          <p:cNvSpPr/>
          <p:nvPr/>
        </p:nvSpPr>
        <p:spPr>
          <a:xfrm>
            <a:off x="1026722" y="2283233"/>
            <a:ext cx="1400175" cy="11334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Hear</a:t>
            </a:r>
          </a:p>
          <a:p>
            <a:pPr algn="ctr"/>
            <a:endParaRPr lang="en-US" sz="2000" dirty="0"/>
          </a:p>
          <a:p>
            <a:pPr algn="ctr"/>
            <a:r>
              <a:rPr lang="en-US" sz="1600" dirty="0"/>
              <a:t>4:1,10,12</a:t>
            </a:r>
            <a:endParaRPr lang="en-US" sz="2000" dirty="0"/>
          </a:p>
        </p:txBody>
      </p:sp>
      <p:sp>
        <p:nvSpPr>
          <p:cNvPr id="3" name="Rectangle 2">
            <a:extLst>
              <a:ext uri="{FF2B5EF4-FFF2-40B4-BE49-F238E27FC236}">
                <a16:creationId xmlns:a16="http://schemas.microsoft.com/office/drawing/2014/main" id="{6DD39367-885B-4DDB-B7CA-ED180152F463}"/>
              </a:ext>
            </a:extLst>
          </p:cNvPr>
          <p:cNvSpPr/>
          <p:nvPr/>
        </p:nvSpPr>
        <p:spPr>
          <a:xfrm>
            <a:off x="2998397" y="2254658"/>
            <a:ext cx="1486559" cy="11334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Learn to Fear LORD</a:t>
            </a:r>
          </a:p>
          <a:p>
            <a:pPr algn="ctr"/>
            <a:r>
              <a:rPr lang="en-US" sz="1600" dirty="0"/>
              <a:t>4:10</a:t>
            </a:r>
            <a:endParaRPr lang="en-US" sz="2000" dirty="0"/>
          </a:p>
        </p:txBody>
      </p:sp>
      <p:sp>
        <p:nvSpPr>
          <p:cNvPr id="4" name="Rectangle 3">
            <a:extLst>
              <a:ext uri="{FF2B5EF4-FFF2-40B4-BE49-F238E27FC236}">
                <a16:creationId xmlns:a16="http://schemas.microsoft.com/office/drawing/2014/main" id="{740FDEDD-DD7F-458D-A194-770FEB95F918}"/>
              </a:ext>
            </a:extLst>
          </p:cNvPr>
          <p:cNvSpPr/>
          <p:nvPr/>
        </p:nvSpPr>
        <p:spPr>
          <a:xfrm>
            <a:off x="7950368" y="2271729"/>
            <a:ext cx="2076449" cy="10953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Live, go in, possess the Land</a:t>
            </a:r>
          </a:p>
          <a:p>
            <a:pPr algn="ctr"/>
            <a:r>
              <a:rPr lang="en-US" sz="1600" dirty="0"/>
              <a:t>4:1,10</a:t>
            </a:r>
            <a:endParaRPr lang="en-US" sz="2000" dirty="0"/>
          </a:p>
        </p:txBody>
      </p:sp>
      <p:sp>
        <p:nvSpPr>
          <p:cNvPr id="5" name="Rectangle 4">
            <a:extLst>
              <a:ext uri="{FF2B5EF4-FFF2-40B4-BE49-F238E27FC236}">
                <a16:creationId xmlns:a16="http://schemas.microsoft.com/office/drawing/2014/main" id="{71CD04BB-4610-457D-89AE-869FE39D20CF}"/>
              </a:ext>
            </a:extLst>
          </p:cNvPr>
          <p:cNvSpPr/>
          <p:nvPr/>
        </p:nvSpPr>
        <p:spPr>
          <a:xfrm>
            <a:off x="2979347" y="4226333"/>
            <a:ext cx="1400175" cy="10953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Teach your Children</a:t>
            </a:r>
          </a:p>
          <a:p>
            <a:pPr algn="ctr"/>
            <a:r>
              <a:rPr lang="en-US" sz="1600" dirty="0"/>
              <a:t>4:9,10</a:t>
            </a:r>
            <a:endParaRPr lang="en-US" sz="2000" dirty="0"/>
          </a:p>
        </p:txBody>
      </p:sp>
      <p:sp>
        <p:nvSpPr>
          <p:cNvPr id="6" name="Rectangle 5">
            <a:extLst>
              <a:ext uri="{FF2B5EF4-FFF2-40B4-BE49-F238E27FC236}">
                <a16:creationId xmlns:a16="http://schemas.microsoft.com/office/drawing/2014/main" id="{023A8EA5-78A0-4CD8-8EFB-151F75A72A6A}"/>
              </a:ext>
            </a:extLst>
          </p:cNvPr>
          <p:cNvSpPr/>
          <p:nvPr/>
        </p:nvSpPr>
        <p:spPr>
          <a:xfrm>
            <a:off x="5046272" y="2245133"/>
            <a:ext cx="1531949" cy="11334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Keep &amp; Do from heart</a:t>
            </a:r>
          </a:p>
          <a:p>
            <a:pPr algn="ctr"/>
            <a:r>
              <a:rPr lang="en-US" sz="1600" dirty="0"/>
              <a:t>4:1,6,9,14</a:t>
            </a:r>
            <a:endParaRPr lang="en-US" sz="2000" dirty="0"/>
          </a:p>
        </p:txBody>
      </p:sp>
      <p:sp>
        <p:nvSpPr>
          <p:cNvPr id="7" name="Arrow: Bent 6">
            <a:extLst>
              <a:ext uri="{FF2B5EF4-FFF2-40B4-BE49-F238E27FC236}">
                <a16:creationId xmlns:a16="http://schemas.microsoft.com/office/drawing/2014/main" id="{C6B86E23-2D4E-48CF-962A-709AC5538338}"/>
              </a:ext>
            </a:extLst>
          </p:cNvPr>
          <p:cNvSpPr/>
          <p:nvPr/>
        </p:nvSpPr>
        <p:spPr>
          <a:xfrm rot="10800000">
            <a:off x="4417621" y="3483379"/>
            <a:ext cx="1476376" cy="1571625"/>
          </a:xfrm>
          <a:prstGeom prst="bentArrow">
            <a:avLst>
              <a:gd name="adj1" fmla="val 15024"/>
              <a:gd name="adj2" fmla="val 13509"/>
              <a:gd name="adj3" fmla="val 22871"/>
              <a:gd name="adj4" fmla="val 42849"/>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solidFill>
                <a:schemeClr val="tx1"/>
              </a:solidFill>
            </a:endParaRPr>
          </a:p>
        </p:txBody>
      </p:sp>
      <p:sp>
        <p:nvSpPr>
          <p:cNvPr id="8" name="Arrow: Bent 7">
            <a:extLst>
              <a:ext uri="{FF2B5EF4-FFF2-40B4-BE49-F238E27FC236}">
                <a16:creationId xmlns:a16="http://schemas.microsoft.com/office/drawing/2014/main" id="{6B3A9F51-E1DD-4256-BE42-7CD7C4CCFFAC}"/>
              </a:ext>
            </a:extLst>
          </p:cNvPr>
          <p:cNvSpPr/>
          <p:nvPr/>
        </p:nvSpPr>
        <p:spPr>
          <a:xfrm rot="16200000">
            <a:off x="1426772" y="3559581"/>
            <a:ext cx="1562103" cy="1371598"/>
          </a:xfrm>
          <a:prstGeom prst="bentArrow">
            <a:avLst>
              <a:gd name="adj1" fmla="val 15024"/>
              <a:gd name="adj2" fmla="val 13509"/>
              <a:gd name="adj3" fmla="val 22871"/>
              <a:gd name="adj4" fmla="val 42849"/>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solidFill>
                <a:schemeClr val="tx1"/>
              </a:solidFill>
            </a:endParaRPr>
          </a:p>
        </p:txBody>
      </p:sp>
      <p:sp>
        <p:nvSpPr>
          <p:cNvPr id="9" name="Arrow: Right 8">
            <a:extLst>
              <a:ext uri="{FF2B5EF4-FFF2-40B4-BE49-F238E27FC236}">
                <a16:creationId xmlns:a16="http://schemas.microsoft.com/office/drawing/2014/main" id="{69AE870F-3FF0-481A-88E0-874C0D2B85AA}"/>
              </a:ext>
            </a:extLst>
          </p:cNvPr>
          <p:cNvSpPr/>
          <p:nvPr/>
        </p:nvSpPr>
        <p:spPr>
          <a:xfrm>
            <a:off x="2550722" y="2702333"/>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0" name="Arrow: Right 9">
            <a:extLst>
              <a:ext uri="{FF2B5EF4-FFF2-40B4-BE49-F238E27FC236}">
                <a16:creationId xmlns:a16="http://schemas.microsoft.com/office/drawing/2014/main" id="{FE3DA2F8-8DA0-4BF5-8940-782FD025598D}"/>
              </a:ext>
            </a:extLst>
          </p:cNvPr>
          <p:cNvSpPr/>
          <p:nvPr/>
        </p:nvSpPr>
        <p:spPr>
          <a:xfrm>
            <a:off x="4608122" y="2692808"/>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1" name="Arrow: Striped Right 10">
            <a:extLst>
              <a:ext uri="{FF2B5EF4-FFF2-40B4-BE49-F238E27FC236}">
                <a16:creationId xmlns:a16="http://schemas.microsoft.com/office/drawing/2014/main" id="{2E15401C-D9FB-4082-9FD3-B8006FCA2EDF}"/>
              </a:ext>
            </a:extLst>
          </p:cNvPr>
          <p:cNvSpPr/>
          <p:nvPr/>
        </p:nvSpPr>
        <p:spPr>
          <a:xfrm>
            <a:off x="6815135" y="2540408"/>
            <a:ext cx="781049" cy="609600"/>
          </a:xfrm>
          <a:prstGeom prst="striped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pic>
        <p:nvPicPr>
          <p:cNvPr id="12" name="Picture 11" descr="Image result for clipart circular arrows">
            <a:hlinkClick r:id="rId2" tgtFrame="_blank"/>
            <a:extLst>
              <a:ext uri="{FF2B5EF4-FFF2-40B4-BE49-F238E27FC236}">
                <a16:creationId xmlns:a16="http://schemas.microsoft.com/office/drawing/2014/main" id="{B736A4F2-49FD-4168-9903-3FDF223013E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5596" y="3570818"/>
            <a:ext cx="531753" cy="56026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130501" y="6249280"/>
            <a:ext cx="9363490" cy="369332"/>
          </a:xfrm>
          <a:prstGeom prst="rect">
            <a:avLst/>
          </a:prstGeom>
          <a:noFill/>
        </p:spPr>
        <p:txBody>
          <a:bodyPr wrap="square" rtlCol="0">
            <a:spAutoFit/>
          </a:bodyPr>
          <a:lstStyle/>
          <a:p>
            <a:r>
              <a:rPr lang="en-US" dirty="0" err="1"/>
              <a:t>Deut</a:t>
            </a:r>
            <a:r>
              <a:rPr lang="en-US" dirty="0"/>
              <a:t> 4:1,9-14,40; 5:1,31-33; 6:1-3,17-18,24; 10:12-13; 17:19-20; 30:15-16; 31:11-13  </a:t>
            </a:r>
          </a:p>
        </p:txBody>
      </p:sp>
      <p:sp>
        <p:nvSpPr>
          <p:cNvPr id="14" name="TextBox 13"/>
          <p:cNvSpPr txBox="1"/>
          <p:nvPr/>
        </p:nvSpPr>
        <p:spPr>
          <a:xfrm>
            <a:off x="1579172" y="1461293"/>
            <a:ext cx="4238624" cy="461665"/>
          </a:xfrm>
          <a:prstGeom prst="rect">
            <a:avLst/>
          </a:prstGeom>
          <a:noFill/>
        </p:spPr>
        <p:txBody>
          <a:bodyPr wrap="square" rtlCol="0">
            <a:spAutoFit/>
          </a:bodyPr>
          <a:lstStyle/>
          <a:p>
            <a:pPr algn="ctr"/>
            <a:r>
              <a:rPr lang="en-US" sz="2400" b="1" u="sng" dirty="0"/>
              <a:t>Action</a:t>
            </a:r>
          </a:p>
        </p:txBody>
      </p:sp>
      <p:sp>
        <p:nvSpPr>
          <p:cNvPr id="15" name="TextBox 14"/>
          <p:cNvSpPr txBox="1"/>
          <p:nvPr/>
        </p:nvSpPr>
        <p:spPr>
          <a:xfrm>
            <a:off x="7950368" y="1418548"/>
            <a:ext cx="2076450" cy="461665"/>
          </a:xfrm>
          <a:prstGeom prst="rect">
            <a:avLst/>
          </a:prstGeom>
          <a:noFill/>
        </p:spPr>
        <p:txBody>
          <a:bodyPr wrap="square" rtlCol="0">
            <a:spAutoFit/>
          </a:bodyPr>
          <a:lstStyle/>
          <a:p>
            <a:pPr algn="ctr"/>
            <a:r>
              <a:rPr lang="en-US" sz="2400" b="1" u="sng" dirty="0"/>
              <a:t>Result</a:t>
            </a:r>
          </a:p>
        </p:txBody>
      </p:sp>
      <p:cxnSp>
        <p:nvCxnSpPr>
          <p:cNvPr id="17" name="Straight Connector 16"/>
          <p:cNvCxnSpPr/>
          <p:nvPr/>
        </p:nvCxnSpPr>
        <p:spPr>
          <a:xfrm flipV="1">
            <a:off x="931912" y="3505893"/>
            <a:ext cx="11029070" cy="6596"/>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0149983" y="2465473"/>
            <a:ext cx="1810999" cy="707886"/>
          </a:xfrm>
          <a:prstGeom prst="rect">
            <a:avLst/>
          </a:prstGeom>
          <a:noFill/>
        </p:spPr>
        <p:txBody>
          <a:bodyPr wrap="square" rtlCol="0">
            <a:spAutoFit/>
          </a:bodyPr>
          <a:lstStyle/>
          <a:p>
            <a:pPr algn="ctr"/>
            <a:r>
              <a:rPr lang="en-US" sz="2000" b="1" dirty="0">
                <a:effectLst>
                  <a:outerShdw blurRad="50800" dist="38100" dir="2700000" algn="tl" rotWithShape="0">
                    <a:schemeClr val="tx2">
                      <a:alpha val="40000"/>
                    </a:schemeClr>
                  </a:outerShdw>
                </a:effectLst>
              </a:rPr>
              <a:t>Single Generation</a:t>
            </a:r>
          </a:p>
        </p:txBody>
      </p:sp>
      <p:sp>
        <p:nvSpPr>
          <p:cNvPr id="20" name="TextBox 19"/>
          <p:cNvSpPr txBox="1"/>
          <p:nvPr/>
        </p:nvSpPr>
        <p:spPr>
          <a:xfrm>
            <a:off x="10149983" y="4048408"/>
            <a:ext cx="1810999" cy="707886"/>
          </a:xfrm>
          <a:prstGeom prst="rect">
            <a:avLst/>
          </a:prstGeom>
          <a:noFill/>
        </p:spPr>
        <p:txBody>
          <a:bodyPr wrap="square" rtlCol="0">
            <a:spAutoFit/>
          </a:bodyPr>
          <a:lstStyle/>
          <a:p>
            <a:pPr algn="ctr"/>
            <a:r>
              <a:rPr lang="en-US" sz="2000" b="1" dirty="0">
                <a:effectLst>
                  <a:outerShdw blurRad="50800" dist="38100" dir="2700000" algn="tl" rotWithShape="0">
                    <a:schemeClr val="tx2">
                      <a:alpha val="40000"/>
                    </a:schemeClr>
                  </a:outerShdw>
                </a:effectLst>
              </a:rPr>
              <a:t>Multiple Generations</a:t>
            </a:r>
          </a:p>
        </p:txBody>
      </p:sp>
      <p:sp>
        <p:nvSpPr>
          <p:cNvPr id="21" name="TextBox 20"/>
          <p:cNvSpPr txBox="1"/>
          <p:nvPr/>
        </p:nvSpPr>
        <p:spPr>
          <a:xfrm>
            <a:off x="3561564" y="3630249"/>
            <a:ext cx="1810999" cy="400110"/>
          </a:xfrm>
          <a:prstGeom prst="rect">
            <a:avLst/>
          </a:prstGeom>
          <a:noFill/>
        </p:spPr>
        <p:txBody>
          <a:bodyPr wrap="square" rtlCol="0">
            <a:spAutoFit/>
          </a:bodyPr>
          <a:lstStyle/>
          <a:p>
            <a:pPr algn="ctr"/>
            <a:r>
              <a:rPr lang="en-US" sz="2000" b="1" dirty="0">
                <a:effectLst>
                  <a:outerShdw blurRad="50800" dist="38100" dir="2700000" algn="tl" rotWithShape="0">
                    <a:schemeClr val="tx2">
                      <a:alpha val="40000"/>
                    </a:schemeClr>
                  </a:outerShdw>
                </a:effectLst>
              </a:rPr>
              <a:t>Sustain</a:t>
            </a:r>
          </a:p>
        </p:txBody>
      </p:sp>
      <p:sp>
        <p:nvSpPr>
          <p:cNvPr id="25" name="TextBox 24"/>
          <p:cNvSpPr txBox="1"/>
          <p:nvPr/>
        </p:nvSpPr>
        <p:spPr>
          <a:xfrm>
            <a:off x="203199" y="127928"/>
            <a:ext cx="10128156" cy="584775"/>
          </a:xfrm>
          <a:prstGeom prst="rect">
            <a:avLst/>
          </a:prstGeom>
          <a:noFill/>
        </p:spPr>
        <p:txBody>
          <a:bodyPr wrap="square" rtlCol="0">
            <a:spAutoFit/>
          </a:bodyPr>
          <a:lstStyle/>
          <a:p>
            <a:r>
              <a:rPr lang="en-US" sz="3200" b="1" dirty="0"/>
              <a:t>Moses’ Instruction – Key to Sustained Faithfulness</a:t>
            </a:r>
          </a:p>
        </p:txBody>
      </p:sp>
      <p:cxnSp>
        <p:nvCxnSpPr>
          <p:cNvPr id="23" name="Straight Connector 22"/>
          <p:cNvCxnSpPr/>
          <p:nvPr/>
        </p:nvCxnSpPr>
        <p:spPr>
          <a:xfrm>
            <a:off x="4382773" y="5331812"/>
            <a:ext cx="307914" cy="242895"/>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690010" y="5452748"/>
            <a:ext cx="3112630" cy="369332"/>
          </a:xfrm>
          <a:prstGeom prst="rect">
            <a:avLst/>
          </a:prstGeom>
          <a:noFill/>
        </p:spPr>
        <p:txBody>
          <a:bodyPr wrap="square" rtlCol="0">
            <a:spAutoFit/>
          </a:bodyPr>
          <a:lstStyle/>
          <a:p>
            <a:r>
              <a:rPr lang="en-US" dirty="0"/>
              <a:t>Missing (</a:t>
            </a:r>
            <a:r>
              <a:rPr lang="en-US" dirty="0" err="1"/>
              <a:t>Judg</a:t>
            </a:r>
            <a:r>
              <a:rPr lang="en-US" dirty="0"/>
              <a:t> 2:7-10)</a:t>
            </a:r>
          </a:p>
        </p:txBody>
      </p:sp>
    </p:spTree>
    <p:extLst>
      <p:ext uri="{BB962C8B-B14F-4D97-AF65-F5344CB8AC3E}">
        <p14:creationId xmlns:p14="http://schemas.microsoft.com/office/powerpoint/2010/main" val="98857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03199" y="127928"/>
            <a:ext cx="8897257" cy="523220"/>
          </a:xfrm>
          <a:prstGeom prst="rect">
            <a:avLst/>
          </a:prstGeom>
          <a:noFill/>
        </p:spPr>
        <p:txBody>
          <a:bodyPr wrap="square" rtlCol="0">
            <a:spAutoFit/>
          </a:bodyPr>
          <a:lstStyle/>
          <a:p>
            <a:r>
              <a:rPr lang="en-US" sz="2800" b="1" dirty="0"/>
              <a:t>Creating Owners of God’s Truth</a:t>
            </a:r>
          </a:p>
        </p:txBody>
      </p:sp>
      <p:sp>
        <p:nvSpPr>
          <p:cNvPr id="16" name="TextBox 15"/>
          <p:cNvSpPr txBox="1"/>
          <p:nvPr/>
        </p:nvSpPr>
        <p:spPr>
          <a:xfrm>
            <a:off x="1932317" y="2179839"/>
            <a:ext cx="10317193" cy="2554545"/>
          </a:xfrm>
          <a:prstGeom prst="rect">
            <a:avLst/>
          </a:prstGeom>
          <a:noFill/>
        </p:spPr>
        <p:txBody>
          <a:bodyPr wrap="square" rtlCol="0">
            <a:spAutoFit/>
          </a:bodyPr>
          <a:lstStyle/>
          <a:p>
            <a:pPr>
              <a:spcAft>
                <a:spcPts val="1200"/>
              </a:spcAft>
            </a:pPr>
            <a:r>
              <a:rPr lang="en-US" sz="2400" b="1" dirty="0"/>
              <a:t>Natural State	</a:t>
            </a:r>
            <a:r>
              <a:rPr lang="en-US" sz="2400" dirty="0">
                <a:sym typeface="Wingdings" panose="05000000000000000000" pitchFamily="2" charset="2"/>
              </a:rPr>
              <a:t>  Bondage to sin/death with no hope (v.21a)</a:t>
            </a:r>
          </a:p>
          <a:p>
            <a:pPr>
              <a:spcAft>
                <a:spcPts val="1200"/>
              </a:spcAft>
            </a:pPr>
            <a:r>
              <a:rPr lang="en-US" sz="2400" b="1" dirty="0">
                <a:sym typeface="Wingdings" panose="05000000000000000000" pitchFamily="2" charset="2"/>
              </a:rPr>
              <a:t>Gratitude</a:t>
            </a:r>
            <a:r>
              <a:rPr lang="en-US" sz="2400" dirty="0">
                <a:sym typeface="Wingdings" panose="05000000000000000000" pitchFamily="2" charset="2"/>
              </a:rPr>
              <a:t>  	  Calling to be delivered from sin/death (v.21b)</a:t>
            </a:r>
          </a:p>
          <a:p>
            <a:pPr>
              <a:spcAft>
                <a:spcPts val="1200"/>
              </a:spcAft>
            </a:pPr>
            <a:r>
              <a:rPr lang="en-US" sz="2400" b="1" dirty="0">
                <a:sym typeface="Wingdings" panose="05000000000000000000" pitchFamily="2" charset="2"/>
              </a:rPr>
              <a:t>Faith</a:t>
            </a:r>
            <a:r>
              <a:rPr lang="en-US" sz="2400" dirty="0">
                <a:sym typeface="Wingdings" panose="05000000000000000000" pitchFamily="2" charset="2"/>
              </a:rPr>
              <a:t>  			  Sharing personal accounts of witnessing God’s hand (v.22)</a:t>
            </a:r>
          </a:p>
          <a:p>
            <a:pPr>
              <a:spcAft>
                <a:spcPts val="1200"/>
              </a:spcAft>
            </a:pPr>
            <a:r>
              <a:rPr lang="en-US" sz="2400" b="1" dirty="0">
                <a:sym typeface="Wingdings" panose="05000000000000000000" pitchFamily="2" charset="2"/>
              </a:rPr>
              <a:t>Purpose</a:t>
            </a:r>
            <a:r>
              <a:rPr lang="en-US" sz="2400" dirty="0">
                <a:sym typeface="Wingdings" panose="05000000000000000000" pitchFamily="2" charset="2"/>
              </a:rPr>
              <a:t>  		  God is doing these things for your benefit! (v.23-24)</a:t>
            </a:r>
          </a:p>
          <a:p>
            <a:pPr>
              <a:spcAft>
                <a:spcPts val="1200"/>
              </a:spcAft>
            </a:pPr>
            <a:r>
              <a:rPr lang="en-US" sz="2400" b="1" dirty="0">
                <a:sym typeface="Wingdings" panose="05000000000000000000" pitchFamily="2" charset="2"/>
              </a:rPr>
              <a:t>Commitment	</a:t>
            </a:r>
            <a:r>
              <a:rPr lang="en-US" sz="2400" dirty="0">
                <a:sym typeface="Wingdings" panose="05000000000000000000" pitchFamily="2" charset="2"/>
              </a:rPr>
              <a:t>  result of recognizing God’s work for us (v.24-25)</a:t>
            </a:r>
          </a:p>
        </p:txBody>
      </p:sp>
      <p:sp>
        <p:nvSpPr>
          <p:cNvPr id="18" name="TextBox 17"/>
          <p:cNvSpPr txBox="1"/>
          <p:nvPr/>
        </p:nvSpPr>
        <p:spPr>
          <a:xfrm>
            <a:off x="448574" y="1718174"/>
            <a:ext cx="1259456" cy="461665"/>
          </a:xfrm>
          <a:prstGeom prst="rect">
            <a:avLst/>
          </a:prstGeom>
          <a:noFill/>
        </p:spPr>
        <p:txBody>
          <a:bodyPr wrap="square" rtlCol="0">
            <a:spAutoFit/>
          </a:bodyPr>
          <a:lstStyle/>
          <a:p>
            <a:pPr algn="ctr"/>
            <a:r>
              <a:rPr lang="en-US" sz="2400" dirty="0"/>
              <a:t>Start</a:t>
            </a:r>
          </a:p>
        </p:txBody>
      </p:sp>
      <p:sp>
        <p:nvSpPr>
          <p:cNvPr id="22" name="Arrow: Down 21"/>
          <p:cNvSpPr/>
          <p:nvPr/>
        </p:nvSpPr>
        <p:spPr>
          <a:xfrm>
            <a:off x="672861" y="2307719"/>
            <a:ext cx="810883" cy="22987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448574" y="4767068"/>
            <a:ext cx="1259456" cy="461665"/>
          </a:xfrm>
          <a:prstGeom prst="rect">
            <a:avLst/>
          </a:prstGeom>
          <a:noFill/>
        </p:spPr>
        <p:txBody>
          <a:bodyPr wrap="square" rtlCol="0">
            <a:spAutoFit/>
          </a:bodyPr>
          <a:lstStyle/>
          <a:p>
            <a:pPr algn="ctr"/>
            <a:r>
              <a:rPr lang="en-US" sz="2400" dirty="0"/>
              <a:t>Finish</a:t>
            </a:r>
          </a:p>
        </p:txBody>
      </p:sp>
      <p:sp>
        <p:nvSpPr>
          <p:cNvPr id="27" name="TextBox 26"/>
          <p:cNvSpPr txBox="1"/>
          <p:nvPr/>
        </p:nvSpPr>
        <p:spPr>
          <a:xfrm>
            <a:off x="448571" y="945396"/>
            <a:ext cx="11369617" cy="461665"/>
          </a:xfrm>
          <a:prstGeom prst="rect">
            <a:avLst/>
          </a:prstGeom>
          <a:noFill/>
        </p:spPr>
        <p:txBody>
          <a:bodyPr wrap="square" rtlCol="0">
            <a:spAutoFit/>
          </a:bodyPr>
          <a:lstStyle/>
          <a:p>
            <a:r>
              <a:rPr lang="en-US" sz="2400" b="1" dirty="0"/>
              <a:t>Moses illustrates how to use our children’s curiosity to create owners</a:t>
            </a:r>
            <a:r>
              <a:rPr lang="en-US" sz="2400" dirty="0"/>
              <a:t> </a:t>
            </a:r>
            <a:r>
              <a:rPr lang="en-US" sz="2000" dirty="0"/>
              <a:t>(</a:t>
            </a:r>
            <a:r>
              <a:rPr lang="en-US" sz="2000" dirty="0" err="1"/>
              <a:t>Deut</a:t>
            </a:r>
            <a:r>
              <a:rPr lang="en-US" sz="2000" dirty="0"/>
              <a:t> 6:20-25)</a:t>
            </a:r>
            <a:r>
              <a:rPr lang="en-US" sz="2400" b="1" dirty="0"/>
              <a:t> </a:t>
            </a:r>
          </a:p>
        </p:txBody>
      </p:sp>
      <p:sp>
        <p:nvSpPr>
          <p:cNvPr id="28" name="TextBox 27"/>
          <p:cNvSpPr txBox="1"/>
          <p:nvPr/>
        </p:nvSpPr>
        <p:spPr>
          <a:xfrm>
            <a:off x="953214" y="5971189"/>
            <a:ext cx="10834781" cy="461665"/>
          </a:xfrm>
          <a:prstGeom prst="rect">
            <a:avLst/>
          </a:prstGeom>
          <a:solidFill>
            <a:srgbClr val="FFFF00"/>
          </a:solidFill>
        </p:spPr>
        <p:txBody>
          <a:bodyPr wrap="square" rtlCol="0">
            <a:spAutoFit/>
          </a:bodyPr>
          <a:lstStyle/>
          <a:p>
            <a:pPr algn="ctr"/>
            <a:r>
              <a:rPr lang="en-US" sz="2400" b="1" dirty="0">
                <a:solidFill>
                  <a:schemeClr val="bg1"/>
                </a:solidFill>
              </a:rPr>
              <a:t>Ownership is a result of developing gratitude, faith, and understanding purpose </a:t>
            </a:r>
          </a:p>
        </p:txBody>
      </p:sp>
      <p:sp>
        <p:nvSpPr>
          <p:cNvPr id="29" name="TextBox 28"/>
          <p:cNvSpPr txBox="1"/>
          <p:nvPr/>
        </p:nvSpPr>
        <p:spPr>
          <a:xfrm>
            <a:off x="1708029" y="5121954"/>
            <a:ext cx="9325153" cy="461665"/>
          </a:xfrm>
          <a:prstGeom prst="rect">
            <a:avLst/>
          </a:prstGeom>
          <a:noFill/>
        </p:spPr>
        <p:txBody>
          <a:bodyPr wrap="square" rtlCol="0">
            <a:spAutoFit/>
          </a:bodyPr>
          <a:lstStyle/>
          <a:p>
            <a:r>
              <a:rPr lang="en-US" sz="2400" dirty="0"/>
              <a:t>If we want commitment, we need to create owners </a:t>
            </a:r>
            <a:r>
              <a:rPr lang="en-US" sz="2000" dirty="0"/>
              <a:t>(</a:t>
            </a:r>
            <a:r>
              <a:rPr lang="en-US" sz="2000" dirty="0" err="1"/>
              <a:t>Prov</a:t>
            </a:r>
            <a:r>
              <a:rPr lang="en-US" sz="2000" dirty="0"/>
              <a:t> 23:23)</a:t>
            </a:r>
            <a:endParaRPr lang="en-US" sz="2400" dirty="0"/>
          </a:p>
        </p:txBody>
      </p:sp>
    </p:spTree>
    <p:extLst>
      <p:ext uri="{BB962C8B-B14F-4D97-AF65-F5344CB8AC3E}">
        <p14:creationId xmlns:p14="http://schemas.microsoft.com/office/powerpoint/2010/main" val="235926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
                                            <p:txEl>
                                              <p:pRg st="1" end="1"/>
                                            </p:txEl>
                                          </p:spTgt>
                                        </p:tgtEl>
                                        <p:attrNameLst>
                                          <p:attrName>style.visibility</p:attrName>
                                        </p:attrNameLst>
                                      </p:cBhvr>
                                      <p:to>
                                        <p:strVal val="visible"/>
                                      </p:to>
                                    </p:set>
                                    <p:animEffect transition="in" filter="fade">
                                      <p:cBhvr>
                                        <p:cTn id="10" dur="500"/>
                                        <p:tgtEl>
                                          <p:spTgt spid="1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xEl>
                                              <p:pRg st="2" end="2"/>
                                            </p:txEl>
                                          </p:spTgt>
                                        </p:tgtEl>
                                        <p:attrNameLst>
                                          <p:attrName>style.visibility</p:attrName>
                                        </p:attrNameLst>
                                      </p:cBhvr>
                                      <p:to>
                                        <p:strVal val="visible"/>
                                      </p:to>
                                    </p:set>
                                    <p:animEffect transition="in" filter="fade">
                                      <p:cBhvr>
                                        <p:cTn id="13" dur="500"/>
                                        <p:tgtEl>
                                          <p:spTgt spid="16">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xEl>
                                              <p:pRg st="3" end="3"/>
                                            </p:txEl>
                                          </p:spTgt>
                                        </p:tgtEl>
                                        <p:attrNameLst>
                                          <p:attrName>style.visibility</p:attrName>
                                        </p:attrNameLst>
                                      </p:cBhvr>
                                      <p:to>
                                        <p:strVal val="visible"/>
                                      </p:to>
                                    </p:set>
                                    <p:animEffect transition="in" filter="fade">
                                      <p:cBhvr>
                                        <p:cTn id="16" dur="500"/>
                                        <p:tgtEl>
                                          <p:spTgt spid="16">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xEl>
                                              <p:pRg st="4" end="4"/>
                                            </p:txEl>
                                          </p:spTgt>
                                        </p:tgtEl>
                                        <p:attrNameLst>
                                          <p:attrName>style.visibility</p:attrName>
                                        </p:attrNameLst>
                                      </p:cBhvr>
                                      <p:to>
                                        <p:strVal val="visible"/>
                                      </p:to>
                                    </p:set>
                                    <p:animEffect transition="in" filter="fade">
                                      <p:cBhvr>
                                        <p:cTn id="19" dur="500"/>
                                        <p:tgtEl>
                                          <p:spTgt spid="16">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500"/>
                                        <p:tgtEl>
                                          <p:spTgt spid="22"/>
                                        </p:tgtEl>
                                      </p:cBhvr>
                                    </p:animEffect>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up)">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animBg="1"/>
      <p:bldP spid="26" grpId="0"/>
      <p:bldP spid="28" grpId="0" animBg="1"/>
      <p:bldP spid="2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74638"/>
            <a:ext cx="9011728" cy="1143000"/>
          </a:xfrm>
          <a:solidFill>
            <a:schemeClr val="accent4">
              <a:lumMod val="60000"/>
              <a:lumOff val="40000"/>
            </a:schemeClr>
          </a:solidFill>
        </p:spPr>
        <p:txBody>
          <a:bodyPr>
            <a:normAutofit fontScale="90000"/>
          </a:bodyPr>
          <a:lstStyle/>
          <a:p>
            <a:pPr algn="just"/>
            <a:r>
              <a:rPr lang="en-US" dirty="0"/>
              <a:t>     </a:t>
            </a:r>
            <a:r>
              <a:rPr lang="en-US" sz="5400" dirty="0">
                <a:solidFill>
                  <a:schemeClr val="bg1"/>
                </a:solidFill>
              </a:rPr>
              <a:t>FAMILIES AT THE FEASTS </a:t>
            </a:r>
            <a:endParaRPr lang="en-AU" sz="5400" dirty="0">
              <a:solidFill>
                <a:schemeClr val="bg1"/>
              </a:solidFill>
            </a:endParaRPr>
          </a:p>
        </p:txBody>
      </p:sp>
      <p:sp>
        <p:nvSpPr>
          <p:cNvPr id="3" name="Content Placeholder 2"/>
          <p:cNvSpPr>
            <a:spLocks noGrp="1"/>
          </p:cNvSpPr>
          <p:nvPr>
            <p:ph idx="4294967295"/>
          </p:nvPr>
        </p:nvSpPr>
        <p:spPr>
          <a:xfrm>
            <a:off x="2133600" y="1593779"/>
            <a:ext cx="9011728" cy="4572000"/>
          </a:xfrm>
          <a:prstGeom prst="rect">
            <a:avLst/>
          </a:prstGeom>
        </p:spPr>
        <p:txBody>
          <a:bodyPr>
            <a:normAutofit/>
          </a:bodyPr>
          <a:lstStyle/>
          <a:p>
            <a:r>
              <a:rPr lang="en-US" sz="2800" dirty="0">
                <a:solidFill>
                  <a:schemeClr val="tx1"/>
                </a:solidFill>
              </a:rPr>
              <a:t>Aimed at remembrance (Deut 26,24v19 )</a:t>
            </a:r>
          </a:p>
          <a:p>
            <a:r>
              <a:rPr lang="en-US" sz="2800" dirty="0">
                <a:solidFill>
                  <a:schemeClr val="tx1"/>
                </a:solidFill>
              </a:rPr>
              <a:t>Remembering God’s merciful love (Deut 16v12,16v7)</a:t>
            </a:r>
          </a:p>
          <a:p>
            <a:r>
              <a:rPr lang="en-US" sz="2800" dirty="0">
                <a:solidFill>
                  <a:schemeClr val="tx1"/>
                </a:solidFill>
              </a:rPr>
              <a:t>Children encouraged to enquire (</a:t>
            </a:r>
            <a:r>
              <a:rPr lang="en-US" sz="2800" dirty="0" err="1">
                <a:solidFill>
                  <a:schemeClr val="tx1"/>
                </a:solidFill>
              </a:rPr>
              <a:t>Exod</a:t>
            </a:r>
            <a:r>
              <a:rPr lang="en-US" sz="2800" dirty="0">
                <a:solidFill>
                  <a:schemeClr val="tx1"/>
                </a:solidFill>
              </a:rPr>
              <a:t> 12v26)</a:t>
            </a:r>
          </a:p>
          <a:p>
            <a:r>
              <a:rPr lang="en-US" sz="2800" dirty="0">
                <a:solidFill>
                  <a:schemeClr val="tx1"/>
                </a:solidFill>
              </a:rPr>
              <a:t>Meant to be a joyful experience (Deut 16v14-15)</a:t>
            </a:r>
          </a:p>
          <a:p>
            <a:r>
              <a:rPr lang="en-US" sz="2800" dirty="0">
                <a:solidFill>
                  <a:schemeClr val="tx1"/>
                </a:solidFill>
              </a:rPr>
              <a:t>Included servants, Levites, strangers and poor</a:t>
            </a:r>
          </a:p>
          <a:p>
            <a:r>
              <a:rPr lang="en-US" sz="2800" dirty="0">
                <a:solidFill>
                  <a:schemeClr val="tx1"/>
                </a:solidFill>
              </a:rPr>
              <a:t>Encouraged thoughtful provision for the less fortunate </a:t>
            </a:r>
          </a:p>
          <a:p>
            <a:endParaRPr lang="en-AU" sz="2800" dirty="0">
              <a:solidFill>
                <a:schemeClr val="tx1"/>
              </a:solidFill>
            </a:endParaRPr>
          </a:p>
        </p:txBody>
      </p:sp>
    </p:spTree>
    <p:extLst>
      <p:ext uri="{BB962C8B-B14F-4D97-AF65-F5344CB8AC3E}">
        <p14:creationId xmlns:p14="http://schemas.microsoft.com/office/powerpoint/2010/main" val="203881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athers.jpg"/>
          <p:cNvPicPr>
            <a:picLocks noGrp="1" noChangeAspect="1"/>
          </p:cNvPicPr>
          <p:nvPr>
            <p:ph idx="4294967295"/>
          </p:nvPr>
        </p:nvPicPr>
        <p:blipFill>
          <a:blip r:embed="rId2"/>
          <a:stretch>
            <a:fillRect/>
          </a:stretch>
        </p:blipFill>
        <p:spPr>
          <a:xfrm>
            <a:off x="5978759" y="1317156"/>
            <a:ext cx="6696744" cy="4929222"/>
          </a:xfrm>
          <a:prstGeom prst="rect">
            <a:avLst/>
          </a:prstGeom>
        </p:spPr>
      </p:pic>
      <p:sp>
        <p:nvSpPr>
          <p:cNvPr id="2" name="Title 1"/>
          <p:cNvSpPr>
            <a:spLocks noGrp="1"/>
          </p:cNvSpPr>
          <p:nvPr>
            <p:ph type="title"/>
          </p:nvPr>
        </p:nvSpPr>
        <p:spPr>
          <a:xfrm>
            <a:off x="2063552" y="548680"/>
            <a:ext cx="8147248" cy="594304"/>
          </a:xfrm>
          <a:solidFill>
            <a:srgbClr val="7030A0"/>
          </a:solidFill>
        </p:spPr>
        <p:txBody>
          <a:bodyPr>
            <a:normAutofit fontScale="90000"/>
          </a:bodyPr>
          <a:lstStyle/>
          <a:p>
            <a:pPr algn="ctr"/>
            <a:r>
              <a:rPr lang="en-AU" sz="3600" dirty="0"/>
              <a:t>PARENTS – educate constantly</a:t>
            </a:r>
          </a:p>
        </p:txBody>
      </p:sp>
      <p:sp>
        <p:nvSpPr>
          <p:cNvPr id="7" name="Content Placeholder 2"/>
          <p:cNvSpPr>
            <a:spLocks noGrp="1"/>
          </p:cNvSpPr>
          <p:nvPr>
            <p:ph idx="1"/>
          </p:nvPr>
        </p:nvSpPr>
        <p:spPr>
          <a:xfrm>
            <a:off x="252795" y="1317156"/>
            <a:ext cx="5551657" cy="4966461"/>
          </a:xfrm>
          <a:effectLst/>
        </p:spPr>
        <p:txBody>
          <a:bodyPr>
            <a:normAutofit fontScale="92500" lnSpcReduction="10000"/>
          </a:bodyPr>
          <a:lstStyle/>
          <a:p>
            <a:r>
              <a:rPr lang="en-AU" sz="2800" dirty="0">
                <a:solidFill>
                  <a:schemeClr val="tx1"/>
                </a:solidFill>
                <a:effectLst/>
              </a:rPr>
              <a:t>Be an example yourself</a:t>
            </a:r>
          </a:p>
          <a:p>
            <a:r>
              <a:rPr lang="en-AU" sz="2800" dirty="0">
                <a:solidFill>
                  <a:schemeClr val="tx1"/>
                </a:solidFill>
                <a:effectLst/>
              </a:rPr>
              <a:t>Encourage Bible understanding</a:t>
            </a:r>
          </a:p>
          <a:p>
            <a:r>
              <a:rPr lang="en-AU" sz="2800" dirty="0">
                <a:solidFill>
                  <a:schemeClr val="tx1"/>
                </a:solidFill>
                <a:effectLst/>
              </a:rPr>
              <a:t>Praise good things they do</a:t>
            </a:r>
          </a:p>
          <a:p>
            <a:r>
              <a:rPr lang="en-AU" sz="2800" dirty="0">
                <a:solidFill>
                  <a:schemeClr val="tx1"/>
                </a:solidFill>
                <a:effectLst/>
              </a:rPr>
              <a:t>Encourage acts of kindness</a:t>
            </a:r>
          </a:p>
          <a:p>
            <a:r>
              <a:rPr lang="en-AU" sz="2800" dirty="0">
                <a:solidFill>
                  <a:schemeClr val="tx1"/>
                </a:solidFill>
                <a:effectLst/>
              </a:rPr>
              <a:t>Teach service, not selfishness</a:t>
            </a:r>
          </a:p>
          <a:p>
            <a:r>
              <a:rPr lang="en-AU" sz="2800" dirty="0">
                <a:solidFill>
                  <a:schemeClr val="tx1"/>
                </a:solidFill>
                <a:effectLst/>
              </a:rPr>
              <a:t>Teach them to pray</a:t>
            </a:r>
          </a:p>
          <a:p>
            <a:r>
              <a:rPr lang="en-AU" sz="2800" dirty="0">
                <a:solidFill>
                  <a:schemeClr val="tx1"/>
                </a:solidFill>
                <a:effectLst/>
              </a:rPr>
              <a:t>Find positive lessons and examples in nature or life </a:t>
            </a:r>
          </a:p>
          <a:p>
            <a:r>
              <a:rPr lang="en-AU" sz="2800" dirty="0">
                <a:solidFill>
                  <a:schemeClr val="tx1"/>
                </a:solidFill>
                <a:effectLst/>
              </a:rPr>
              <a:t>Show enthusiasm for the Truth</a:t>
            </a:r>
          </a:p>
          <a:p>
            <a:r>
              <a:rPr lang="en-AU" sz="2800" dirty="0">
                <a:solidFill>
                  <a:schemeClr val="tx1"/>
                </a:solidFill>
                <a:effectLst/>
              </a:rPr>
              <a:t>Give them time, and more time </a:t>
            </a:r>
          </a:p>
        </p:txBody>
      </p:sp>
    </p:spTree>
    <p:extLst>
      <p:ext uri="{BB962C8B-B14F-4D97-AF65-F5344CB8AC3E}">
        <p14:creationId xmlns:p14="http://schemas.microsoft.com/office/powerpoint/2010/main" val="187203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23" y="101600"/>
            <a:ext cx="7398932" cy="655782"/>
          </a:xfrm>
        </p:spPr>
        <p:txBody>
          <a:bodyPr>
            <a:normAutofit fontScale="90000"/>
          </a:bodyPr>
          <a:lstStyle/>
          <a:p>
            <a:pPr algn="l"/>
            <a:r>
              <a:rPr lang="en-US" dirty="0">
                <a:solidFill>
                  <a:srgbClr val="FFFFFF"/>
                </a:solidFill>
              </a:rPr>
              <a:t>Family Lessons from Moses</a:t>
            </a:r>
          </a:p>
        </p:txBody>
      </p:sp>
      <p:sp>
        <p:nvSpPr>
          <p:cNvPr id="3" name="Content Placeholder 2"/>
          <p:cNvSpPr>
            <a:spLocks noGrp="1"/>
          </p:cNvSpPr>
          <p:nvPr>
            <p:ph idx="1"/>
          </p:nvPr>
        </p:nvSpPr>
        <p:spPr>
          <a:xfrm>
            <a:off x="784485" y="928885"/>
            <a:ext cx="10877427" cy="5379150"/>
          </a:xfrm>
        </p:spPr>
        <p:txBody>
          <a:bodyPr>
            <a:normAutofit/>
          </a:bodyPr>
          <a:lstStyle/>
          <a:p>
            <a:r>
              <a:rPr lang="en-US" sz="2800" dirty="0">
                <a:solidFill>
                  <a:srgbClr val="FFFFFF"/>
                </a:solidFill>
              </a:rPr>
              <a:t>Drive out giants </a:t>
            </a:r>
            <a:r>
              <a:rPr lang="en-US" sz="2800" u="sng" dirty="0">
                <a:solidFill>
                  <a:srgbClr val="FFFFFF"/>
                </a:solidFill>
              </a:rPr>
              <a:t>and</a:t>
            </a:r>
            <a:r>
              <a:rPr lang="en-US" sz="2800" dirty="0">
                <a:solidFill>
                  <a:srgbClr val="FFFFFF"/>
                </a:solidFill>
              </a:rPr>
              <a:t> pass on heritage of Truth (4:38-40)</a:t>
            </a:r>
          </a:p>
          <a:p>
            <a:r>
              <a:rPr lang="en-US" sz="2800" dirty="0">
                <a:solidFill>
                  <a:srgbClr val="FFFFFF"/>
                </a:solidFill>
              </a:rPr>
              <a:t>Respect for parents is vital (5:16; 27:16)</a:t>
            </a:r>
          </a:p>
          <a:p>
            <a:r>
              <a:rPr lang="en-US" sz="2800" dirty="0">
                <a:solidFill>
                  <a:srgbClr val="FFFFFF"/>
                </a:solidFill>
              </a:rPr>
              <a:t>Every interaction must be designed to ‘sharpen’ (6:7)</a:t>
            </a:r>
          </a:p>
          <a:p>
            <a:r>
              <a:rPr lang="en-US" sz="2800" dirty="0">
                <a:solidFill>
                  <a:srgbClr val="FFFFFF"/>
                </a:solidFill>
              </a:rPr>
              <a:t>Encourage questions, tell them </a:t>
            </a:r>
            <a:r>
              <a:rPr lang="en-US" sz="2800" u="sng" dirty="0">
                <a:solidFill>
                  <a:srgbClr val="FFFFFF"/>
                </a:solidFill>
              </a:rPr>
              <a:t>why</a:t>
            </a:r>
            <a:r>
              <a:rPr lang="en-US" sz="2800" dirty="0">
                <a:solidFill>
                  <a:srgbClr val="FFFFFF"/>
                </a:solidFill>
              </a:rPr>
              <a:t> to create ownership (6:20-25) </a:t>
            </a:r>
          </a:p>
          <a:p>
            <a:r>
              <a:rPr lang="en-US" sz="2800" dirty="0">
                <a:solidFill>
                  <a:srgbClr val="FFFFFF"/>
                </a:solidFill>
              </a:rPr>
              <a:t>Marriage is to be ‘only in the Lord’ (7:2-6)</a:t>
            </a:r>
          </a:p>
          <a:p>
            <a:r>
              <a:rPr lang="en-US" sz="2800" dirty="0">
                <a:solidFill>
                  <a:srgbClr val="FFFFFF"/>
                </a:solidFill>
              </a:rPr>
              <a:t>Do not bring abominable things into our homes (7:26)</a:t>
            </a:r>
          </a:p>
          <a:p>
            <a:r>
              <a:rPr lang="en-US" sz="2800" dirty="0">
                <a:solidFill>
                  <a:srgbClr val="FFFFFF"/>
                </a:solidFill>
              </a:rPr>
              <a:t>Discipline in love, explaining why, with view of Kingdom (8:3-5)</a:t>
            </a:r>
          </a:p>
          <a:p>
            <a:r>
              <a:rPr lang="en-US" sz="2800" dirty="0">
                <a:solidFill>
                  <a:srgbClr val="FFFFFF"/>
                </a:solidFill>
              </a:rPr>
              <a:t>Read, pray, worship together – with children (5:14; 31:12-13) </a:t>
            </a:r>
          </a:p>
          <a:p>
            <a:r>
              <a:rPr lang="en-US" sz="2800" dirty="0">
                <a:solidFill>
                  <a:srgbClr val="FFFFFF"/>
                </a:solidFill>
              </a:rPr>
              <a:t>Joyfully serve, including others (16:11,14)</a:t>
            </a:r>
          </a:p>
        </p:txBody>
      </p:sp>
    </p:spTree>
    <p:extLst>
      <p:ext uri="{BB962C8B-B14F-4D97-AF65-F5344CB8AC3E}">
        <p14:creationId xmlns:p14="http://schemas.microsoft.com/office/powerpoint/2010/main" val="41060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5520" y="260649"/>
            <a:ext cx="8640960" cy="646331"/>
          </a:xfrm>
          <a:prstGeom prst="rect">
            <a:avLst/>
          </a:prstGeom>
          <a:noFill/>
          <a:ln w="38100">
            <a:solidFill>
              <a:srgbClr val="FFC000"/>
            </a:solidFill>
          </a:ln>
        </p:spPr>
        <p:txBody>
          <a:bodyPr wrap="square" rtlCol="0">
            <a:spAutoFit/>
          </a:bodyPr>
          <a:lstStyle/>
          <a:p>
            <a:pPr algn="ctr"/>
            <a:r>
              <a:rPr lang="en-AU" sz="3600" b="1" dirty="0">
                <a:solidFill>
                  <a:srgbClr val="FFC000"/>
                </a:solidFill>
                <a:latin typeface="Calibri" panose="020F0502020204030204" pitchFamily="34" charset="0"/>
              </a:rPr>
              <a:t>Choose Ye This Day Whom Ye Shall Serve</a:t>
            </a:r>
            <a:endParaRPr lang="en-AU" sz="3600" b="1" cap="all" dirty="0">
              <a:solidFill>
                <a:srgbClr val="FFC000"/>
              </a:solidFill>
              <a:latin typeface="Calibri" panose="020F0502020204030204" pitchFamily="34" charset="0"/>
            </a:endParaRPr>
          </a:p>
        </p:txBody>
      </p:sp>
      <p:sp>
        <p:nvSpPr>
          <p:cNvPr id="3" name="TextBox 2"/>
          <p:cNvSpPr txBox="1"/>
          <p:nvPr/>
        </p:nvSpPr>
        <p:spPr>
          <a:xfrm>
            <a:off x="1631504" y="980728"/>
            <a:ext cx="8856984" cy="5416868"/>
          </a:xfrm>
          <a:prstGeom prst="rect">
            <a:avLst/>
          </a:prstGeom>
          <a:solidFill>
            <a:schemeClr val="bg1"/>
          </a:solidFill>
          <a:ln w="38100">
            <a:noFill/>
          </a:ln>
        </p:spPr>
        <p:txBody>
          <a:bodyPr wrap="square" rtlCol="0">
            <a:spAutoFit/>
          </a:bodyPr>
          <a:lstStyle/>
          <a:p>
            <a:pPr algn="ctr"/>
            <a:r>
              <a:rPr lang="en-AU" sz="4000" b="1" dirty="0">
                <a:solidFill>
                  <a:srgbClr val="00B0F0"/>
                </a:solidFill>
                <a:latin typeface="Calibri" panose="020F0502020204030204" pitchFamily="34" charset="0"/>
              </a:rPr>
              <a:t>Deuteronomy 30</a:t>
            </a:r>
          </a:p>
          <a:p>
            <a:pPr algn="ctr"/>
            <a:endParaRPr lang="en-AU" sz="1200" b="1" dirty="0">
              <a:solidFill>
                <a:srgbClr val="00B0F0"/>
              </a:solidFill>
              <a:latin typeface="Calibri" panose="020F0502020204030204" pitchFamily="34" charset="0"/>
            </a:endParaRPr>
          </a:p>
          <a:p>
            <a:pPr algn="ctr"/>
            <a:r>
              <a:rPr lang="en-AU" sz="4000" b="1" dirty="0">
                <a:solidFill>
                  <a:srgbClr val="00B0F0"/>
                </a:solidFill>
                <a:latin typeface="Calibri" panose="020F0502020204030204" pitchFamily="34" charset="0"/>
              </a:rPr>
              <a:t>v15 </a:t>
            </a:r>
            <a:r>
              <a:rPr lang="en-AU" sz="4000" b="1" dirty="0">
                <a:latin typeface="Calibri" panose="020F0502020204030204" pitchFamily="34" charset="0"/>
              </a:rPr>
              <a:t> See, I have set before thee this day life and good, and death and evil …</a:t>
            </a:r>
          </a:p>
          <a:p>
            <a:pPr algn="ctr"/>
            <a:endParaRPr lang="en-AU" sz="1400" b="1" dirty="0">
              <a:latin typeface="Calibri" panose="020F0502020204030204" pitchFamily="34" charset="0"/>
            </a:endParaRPr>
          </a:p>
          <a:p>
            <a:r>
              <a:rPr lang="en-AU" sz="4000" b="1" dirty="0">
                <a:solidFill>
                  <a:srgbClr val="00B0F0"/>
                </a:solidFill>
                <a:latin typeface="Calibri" panose="020F0502020204030204" pitchFamily="34" charset="0"/>
              </a:rPr>
              <a:t> v19</a:t>
            </a:r>
            <a:r>
              <a:rPr lang="en-AU" sz="4000" b="1" dirty="0">
                <a:latin typeface="Calibri" panose="020F0502020204030204" pitchFamily="34" charset="0"/>
              </a:rPr>
              <a:t>   I call heaven and earth to record</a:t>
            </a:r>
          </a:p>
          <a:p>
            <a:pPr algn="ctr"/>
            <a:r>
              <a:rPr lang="en-AU" sz="4000" b="1" dirty="0">
                <a:latin typeface="Calibri" panose="020F0502020204030204" pitchFamily="34" charset="0"/>
              </a:rPr>
              <a:t>this day against you, that I have set before you life and death, blessing and cursing: therefore choose life, that both </a:t>
            </a:r>
            <a:r>
              <a:rPr lang="en-AU" sz="4000" b="1" dirty="0">
                <a:solidFill>
                  <a:srgbClr val="FF00FF"/>
                </a:solidFill>
                <a:latin typeface="Calibri" panose="020F0502020204030204" pitchFamily="34" charset="0"/>
              </a:rPr>
              <a:t>thou and thy seed </a:t>
            </a:r>
            <a:r>
              <a:rPr lang="en-AU" sz="4000" b="1" dirty="0">
                <a:latin typeface="Calibri" panose="020F0502020204030204" pitchFamily="34" charset="0"/>
              </a:rPr>
              <a:t>may live: </a:t>
            </a:r>
          </a:p>
        </p:txBody>
      </p:sp>
    </p:spTree>
    <p:extLst>
      <p:ext uri="{BB962C8B-B14F-4D97-AF65-F5344CB8AC3E}">
        <p14:creationId xmlns:p14="http://schemas.microsoft.com/office/powerpoint/2010/main" val="3167678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981200" y="1628801"/>
            <a:ext cx="8229600" cy="4378491"/>
          </a:xfrm>
          <a:prstGeom prst="rect">
            <a:avLst/>
          </a:prstGeom>
        </p:spPr>
        <p:txBody>
          <a:bodyPr>
            <a:normAutofit fontScale="77500" lnSpcReduction="20000"/>
          </a:bodyPr>
          <a:lstStyle/>
          <a:p>
            <a:pPr marL="0" indent="0">
              <a:buNone/>
            </a:pPr>
            <a:r>
              <a:rPr lang="en-AU" sz="3900" dirty="0">
                <a:solidFill>
                  <a:schemeClr val="tx1"/>
                </a:solidFill>
              </a:rPr>
              <a:t>For God will save Zion, and will build the cities of Judah, ....The seed of his servants shall inherit it: and they that love his name shall dwell therein (</a:t>
            </a:r>
            <a:r>
              <a:rPr lang="en-AU" sz="3900" dirty="0" err="1">
                <a:solidFill>
                  <a:schemeClr val="tx1"/>
                </a:solidFill>
              </a:rPr>
              <a:t>Psa</a:t>
            </a:r>
            <a:r>
              <a:rPr lang="en-AU" sz="3900" dirty="0">
                <a:solidFill>
                  <a:schemeClr val="tx1"/>
                </a:solidFill>
              </a:rPr>
              <a:t> 69v35-36)</a:t>
            </a:r>
          </a:p>
          <a:p>
            <a:pPr marL="0" indent="0">
              <a:buNone/>
            </a:pPr>
            <a:endParaRPr lang="en-AU" sz="3900" dirty="0">
              <a:solidFill>
                <a:schemeClr val="tx1"/>
              </a:solidFill>
            </a:endParaRPr>
          </a:p>
          <a:p>
            <a:pPr marL="0" indent="0">
              <a:buNone/>
            </a:pPr>
            <a:r>
              <a:rPr lang="en-AU" sz="3900" dirty="0">
                <a:solidFill>
                  <a:schemeClr val="tx1"/>
                </a:solidFill>
              </a:rPr>
              <a:t>Yea, thou shalt see thy children’s children, and peace upon Israel.  (</a:t>
            </a:r>
            <a:r>
              <a:rPr lang="en-AU" sz="3900" dirty="0" err="1">
                <a:solidFill>
                  <a:schemeClr val="tx1"/>
                </a:solidFill>
              </a:rPr>
              <a:t>Psa</a:t>
            </a:r>
            <a:r>
              <a:rPr lang="en-AU" sz="3900" dirty="0">
                <a:solidFill>
                  <a:schemeClr val="tx1"/>
                </a:solidFill>
              </a:rPr>
              <a:t> 128v6)</a:t>
            </a:r>
          </a:p>
          <a:p>
            <a:pPr marL="0" indent="0">
              <a:buNone/>
            </a:pPr>
            <a:endParaRPr lang="en-AU" sz="3200" dirty="0">
              <a:solidFill>
                <a:schemeClr val="tx1"/>
              </a:solidFill>
            </a:endParaRPr>
          </a:p>
          <a:p>
            <a:endParaRPr lang="en-AU" dirty="0">
              <a:solidFill>
                <a:schemeClr val="tx1"/>
              </a:solidFill>
            </a:endParaRPr>
          </a:p>
          <a:p>
            <a:pPr marL="0" indent="0">
              <a:buNone/>
            </a:pPr>
            <a:r>
              <a:rPr lang="en-AU" sz="2800" dirty="0">
                <a:solidFill>
                  <a:schemeClr val="tx1"/>
                </a:solidFill>
              </a:rPr>
              <a:t>See Also Isa 61v5, Ezek 47v22-23 </a:t>
            </a:r>
          </a:p>
        </p:txBody>
      </p:sp>
      <p:sp>
        <p:nvSpPr>
          <p:cNvPr id="3" name="Title 2"/>
          <p:cNvSpPr>
            <a:spLocks noGrp="1"/>
          </p:cNvSpPr>
          <p:nvPr>
            <p:ph type="title"/>
          </p:nvPr>
        </p:nvSpPr>
        <p:spPr>
          <a:xfrm>
            <a:off x="1782792" y="414068"/>
            <a:ext cx="8626415" cy="799937"/>
          </a:xfrm>
          <a:solidFill>
            <a:srgbClr val="002060"/>
          </a:solidFill>
        </p:spPr>
        <p:txBody>
          <a:bodyPr>
            <a:noAutofit/>
          </a:bodyPr>
          <a:lstStyle/>
          <a:p>
            <a:pPr algn="ctr"/>
            <a:r>
              <a:rPr lang="en-AU" sz="3600" dirty="0">
                <a:solidFill>
                  <a:schemeClr val="tx1"/>
                </a:solidFill>
              </a:rPr>
              <a:t>WITH OUR CHILDREN ETERNALLY </a:t>
            </a:r>
          </a:p>
        </p:txBody>
      </p:sp>
    </p:spTree>
    <p:extLst>
      <p:ext uri="{BB962C8B-B14F-4D97-AF65-F5344CB8AC3E}">
        <p14:creationId xmlns:p14="http://schemas.microsoft.com/office/powerpoint/2010/main" val="960007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tx1"/>
                </a:solidFill>
                <a:effectLst/>
              </a:rPr>
              <a:t>Class 5: Our attitude in worship</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90398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pic>
        <p:nvPicPr>
          <p:cNvPr id="11" name="Picture 10"/>
          <p:cNvPicPr>
            <a:picLocks noChangeAspect="1"/>
          </p:cNvPicPr>
          <p:nvPr/>
        </p:nvPicPr>
        <p:blipFill rotWithShape="1">
          <a:blip r:embed="rId3"/>
          <a:srcRect t="16916" r="-1" b="-1"/>
          <a:stretch/>
        </p:blipFill>
        <p:spPr>
          <a:xfrm>
            <a:off x="-10649" y="4322618"/>
            <a:ext cx="4571649" cy="2535382"/>
          </a:xfrm>
          <a:prstGeom prst="rect">
            <a:avLst/>
          </a:prstGeom>
        </p:spPr>
      </p:pic>
      <p:pic>
        <p:nvPicPr>
          <p:cNvPr id="12" name="Picture 11"/>
          <p:cNvPicPr>
            <a:picLocks noChangeAspect="1"/>
          </p:cNvPicPr>
          <p:nvPr/>
        </p:nvPicPr>
        <p:blipFill rotWithShape="1">
          <a:blip r:embed="rId4"/>
          <a:srcRect l="32947" r="14340" b="2"/>
          <a:stretch/>
        </p:blipFill>
        <p:spPr>
          <a:xfrm>
            <a:off x="-10649" y="10"/>
            <a:ext cx="4571649" cy="4206230"/>
          </a:xfrm>
          <a:prstGeom prst="rect">
            <a:avLst/>
          </a:prstGeom>
        </p:spPr>
      </p:pic>
      <p:sp>
        <p:nvSpPr>
          <p:cNvPr id="2" name="Title 1"/>
          <p:cNvSpPr>
            <a:spLocks noGrp="1"/>
          </p:cNvSpPr>
          <p:nvPr>
            <p:ph type="title"/>
          </p:nvPr>
        </p:nvSpPr>
        <p:spPr>
          <a:xfrm>
            <a:off x="4679883" y="152399"/>
            <a:ext cx="7283518" cy="1104901"/>
          </a:xfrm>
        </p:spPr>
        <p:txBody>
          <a:bodyPr>
            <a:normAutofit/>
          </a:bodyPr>
          <a:lstStyle/>
          <a:p>
            <a:pPr>
              <a:lnSpc>
                <a:spcPct val="80000"/>
              </a:lnSpc>
            </a:pPr>
            <a:r>
              <a:rPr lang="en-US" sz="3700" b="1">
                <a:latin typeface="+mn-lt"/>
              </a:rPr>
              <a:t>OUTLINE – Where are we going?</a:t>
            </a:r>
          </a:p>
        </p:txBody>
      </p:sp>
      <p:sp>
        <p:nvSpPr>
          <p:cNvPr id="5" name="Content Placeholder 4"/>
          <p:cNvSpPr>
            <a:spLocks noGrp="1"/>
          </p:cNvSpPr>
          <p:nvPr>
            <p:ph idx="1"/>
          </p:nvPr>
        </p:nvSpPr>
        <p:spPr>
          <a:xfrm>
            <a:off x="4955660" y="1409698"/>
            <a:ext cx="5978072" cy="3866048"/>
          </a:xfrm>
        </p:spPr>
        <p:txBody>
          <a:bodyPr anchor="t">
            <a:normAutofit/>
          </a:bodyPr>
          <a:lstStyle/>
          <a:p>
            <a:pPr>
              <a:buClr>
                <a:schemeClr val="bg1">
                  <a:lumMod val="75000"/>
                  <a:lumOff val="25000"/>
                </a:schemeClr>
              </a:buClr>
            </a:pPr>
            <a:r>
              <a:rPr lang="en-US" sz="2400" b="1" dirty="0">
                <a:solidFill>
                  <a:schemeClr val="bg1">
                    <a:lumMod val="65000"/>
                    <a:lumOff val="35000"/>
                  </a:schemeClr>
                </a:solidFill>
              </a:rPr>
              <a:t>Class 1: </a:t>
            </a:r>
            <a:r>
              <a:rPr lang="en-US" sz="2400" dirty="0">
                <a:solidFill>
                  <a:schemeClr val="bg1">
                    <a:lumMod val="65000"/>
                    <a:lumOff val="35000"/>
                  </a:schemeClr>
                </a:solidFill>
              </a:rPr>
              <a:t>Purpose of the Law</a:t>
            </a:r>
          </a:p>
          <a:p>
            <a:pPr>
              <a:buClr>
                <a:schemeClr val="bg1">
                  <a:lumMod val="65000"/>
                  <a:lumOff val="35000"/>
                </a:schemeClr>
              </a:buClr>
            </a:pPr>
            <a:r>
              <a:rPr lang="en-US" sz="2400" b="1" dirty="0">
                <a:solidFill>
                  <a:schemeClr val="bg1">
                    <a:lumMod val="65000"/>
                    <a:lumOff val="35000"/>
                  </a:schemeClr>
                </a:solidFill>
              </a:rPr>
              <a:t>Class 2: </a:t>
            </a:r>
            <a:r>
              <a:rPr lang="en-US" sz="2400" dirty="0">
                <a:solidFill>
                  <a:schemeClr val="bg1">
                    <a:lumMod val="65000"/>
                    <a:lumOff val="35000"/>
                  </a:schemeClr>
                </a:solidFill>
              </a:rPr>
              <a:t>The 2</a:t>
            </a:r>
            <a:r>
              <a:rPr lang="en-US" sz="2400" baseline="30000" dirty="0">
                <a:solidFill>
                  <a:schemeClr val="bg1">
                    <a:lumMod val="65000"/>
                    <a:lumOff val="35000"/>
                  </a:schemeClr>
                </a:solidFill>
              </a:rPr>
              <a:t>nd</a:t>
            </a:r>
            <a:r>
              <a:rPr lang="en-US" sz="2400" dirty="0">
                <a:solidFill>
                  <a:schemeClr val="bg1">
                    <a:lumMod val="65000"/>
                    <a:lumOff val="35000"/>
                  </a:schemeClr>
                </a:solidFill>
              </a:rPr>
              <a:t> Law – Deuteronomy</a:t>
            </a:r>
          </a:p>
          <a:p>
            <a:pPr>
              <a:buClr>
                <a:schemeClr val="bg1">
                  <a:lumMod val="65000"/>
                  <a:lumOff val="35000"/>
                </a:schemeClr>
              </a:buClr>
            </a:pPr>
            <a:r>
              <a:rPr lang="en-US" sz="2400" b="1" dirty="0">
                <a:solidFill>
                  <a:schemeClr val="bg1">
                    <a:lumMod val="65000"/>
                    <a:lumOff val="35000"/>
                  </a:schemeClr>
                </a:solidFill>
              </a:rPr>
              <a:t>Class 3: </a:t>
            </a:r>
            <a:r>
              <a:rPr lang="en-US" sz="2400" dirty="0">
                <a:solidFill>
                  <a:schemeClr val="bg1">
                    <a:lumMod val="65000"/>
                    <a:lumOff val="35000"/>
                  </a:schemeClr>
                </a:solidFill>
              </a:rPr>
              <a:t>Teaching Our Children</a:t>
            </a:r>
          </a:p>
          <a:p>
            <a:pPr>
              <a:buClr>
                <a:schemeClr val="bg1">
                  <a:lumMod val="75000"/>
                  <a:lumOff val="25000"/>
                </a:schemeClr>
              </a:buClr>
            </a:pPr>
            <a:r>
              <a:rPr lang="en-US" sz="2400" b="1" dirty="0">
                <a:solidFill>
                  <a:schemeClr val="bg1">
                    <a:lumMod val="65000"/>
                    <a:lumOff val="35000"/>
                  </a:schemeClr>
                </a:solidFill>
              </a:rPr>
              <a:t>Exhort: </a:t>
            </a:r>
            <a:r>
              <a:rPr lang="en-US" sz="2400" dirty="0">
                <a:solidFill>
                  <a:schemeClr val="bg1">
                    <a:lumMod val="65000"/>
                    <a:lumOff val="35000"/>
                  </a:schemeClr>
                </a:solidFill>
              </a:rPr>
              <a:t>Thoughts of the Heart</a:t>
            </a:r>
          </a:p>
          <a:p>
            <a:pPr>
              <a:buClr>
                <a:schemeClr val="tx1"/>
              </a:buClr>
            </a:pPr>
            <a:r>
              <a:rPr lang="en-US" sz="2400" b="1" dirty="0">
                <a:solidFill>
                  <a:schemeClr val="tx1"/>
                </a:solidFill>
              </a:rPr>
              <a:t>Class 5: </a:t>
            </a:r>
            <a:r>
              <a:rPr lang="en-US" sz="2400" dirty="0">
                <a:solidFill>
                  <a:schemeClr val="tx1"/>
                </a:solidFill>
              </a:rPr>
              <a:t>Our Attitude in Worship</a:t>
            </a:r>
          </a:p>
          <a:p>
            <a:pPr>
              <a:buClr>
                <a:schemeClr val="bg1">
                  <a:lumMod val="75000"/>
                  <a:lumOff val="25000"/>
                </a:schemeClr>
              </a:buClr>
            </a:pPr>
            <a:r>
              <a:rPr lang="en-US" sz="2400" b="1" dirty="0">
                <a:solidFill>
                  <a:schemeClr val="bg1">
                    <a:lumMod val="65000"/>
                    <a:lumOff val="35000"/>
                  </a:schemeClr>
                </a:solidFill>
              </a:rPr>
              <a:t>Class 6: </a:t>
            </a:r>
            <a:r>
              <a:rPr lang="en-US" sz="2400" dirty="0">
                <a:solidFill>
                  <a:schemeClr val="bg1">
                    <a:lumMod val="65000"/>
                    <a:lumOff val="35000"/>
                  </a:schemeClr>
                </a:solidFill>
              </a:rPr>
              <a:t>Our Conviction on the Edge of the Promised Land</a:t>
            </a:r>
          </a:p>
        </p:txBody>
      </p:sp>
    </p:spTree>
    <p:extLst>
      <p:ext uri="{BB962C8B-B14F-4D97-AF65-F5344CB8AC3E}">
        <p14:creationId xmlns:p14="http://schemas.microsoft.com/office/powerpoint/2010/main" val="354417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Hating the evil</a:t>
            </a:r>
          </a:p>
        </p:txBody>
      </p:sp>
      <p:sp>
        <p:nvSpPr>
          <p:cNvPr id="17" name="TextBox 16"/>
          <p:cNvSpPr txBox="1"/>
          <p:nvPr/>
        </p:nvSpPr>
        <p:spPr>
          <a:xfrm>
            <a:off x="251791" y="6268277"/>
            <a:ext cx="11635407"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On these Matt 22:40</a:t>
            </a:r>
          </a:p>
        </p:txBody>
      </p:sp>
      <p:pic>
        <p:nvPicPr>
          <p:cNvPr id="27" name="Picture 26" descr="A picture containing wall, indoor, table, sitting&#10;&#10;Description generated with high confide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5034" y="980285"/>
            <a:ext cx="2515547" cy="4822162"/>
          </a:xfrm>
          <a:prstGeom prst="rect">
            <a:avLst/>
          </a:prstGeom>
        </p:spPr>
      </p:pic>
      <p:sp>
        <p:nvSpPr>
          <p:cNvPr id="29" name="TextBox 28"/>
          <p:cNvSpPr txBox="1"/>
          <p:nvPr/>
        </p:nvSpPr>
        <p:spPr>
          <a:xfrm rot="19647032">
            <a:off x="6497578" y="2171132"/>
            <a:ext cx="4029739" cy="369332"/>
          </a:xfrm>
          <a:prstGeom prst="rect">
            <a:avLst/>
          </a:prstGeom>
          <a:noFill/>
        </p:spPr>
        <p:txBody>
          <a:bodyPr wrap="square" rtlCol="0">
            <a:spAutoFit/>
          </a:bodyPr>
          <a:lstStyle/>
          <a:p>
            <a:r>
              <a:rPr lang="en-US" dirty="0">
                <a:solidFill>
                  <a:srgbClr val="FF0000"/>
                </a:solidFill>
              </a:rPr>
              <a:t>What to do with this slide??</a:t>
            </a:r>
          </a:p>
        </p:txBody>
      </p:sp>
    </p:spTree>
    <p:extLst>
      <p:ext uri="{BB962C8B-B14F-4D97-AF65-F5344CB8AC3E}">
        <p14:creationId xmlns:p14="http://schemas.microsoft.com/office/powerpoint/2010/main" val="13383420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Our attitude toward evil</a:t>
            </a:r>
          </a:p>
        </p:txBody>
      </p:sp>
      <p:sp>
        <p:nvSpPr>
          <p:cNvPr id="5" name="Content Placeholder 2"/>
          <p:cNvSpPr txBox="1">
            <a:spLocks/>
          </p:cNvSpPr>
          <p:nvPr/>
        </p:nvSpPr>
        <p:spPr>
          <a:xfrm>
            <a:off x="424071" y="675957"/>
            <a:ext cx="10353762" cy="64812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rPr>
              <a:t>Moses has clear instruction on how we are to view evil </a:t>
            </a:r>
          </a:p>
        </p:txBody>
      </p:sp>
      <p:sp>
        <p:nvSpPr>
          <p:cNvPr id="7" name="Content Placeholder 2"/>
          <p:cNvSpPr>
            <a:spLocks noGrp="1"/>
          </p:cNvSpPr>
          <p:nvPr>
            <p:ph idx="1"/>
          </p:nvPr>
        </p:nvSpPr>
        <p:spPr>
          <a:xfrm>
            <a:off x="1745201" y="2195420"/>
            <a:ext cx="9804001" cy="3201517"/>
          </a:xfrm>
        </p:spPr>
        <p:txBody>
          <a:bodyPr>
            <a:normAutofit/>
          </a:bodyPr>
          <a:lstStyle/>
          <a:p>
            <a:r>
              <a:rPr lang="en-US" sz="2400" i="1" dirty="0" err="1">
                <a:solidFill>
                  <a:srgbClr val="FFFFFF"/>
                </a:solidFill>
                <a:effectLst/>
              </a:rPr>
              <a:t>Cherem</a:t>
            </a:r>
            <a:r>
              <a:rPr lang="en-US" sz="2400" dirty="0">
                <a:solidFill>
                  <a:srgbClr val="FFFFFF"/>
                </a:solidFill>
                <a:effectLst/>
              </a:rPr>
              <a:t> – Cursed thing (lit. devoted to destruction)</a:t>
            </a:r>
          </a:p>
          <a:p>
            <a:pPr lvl="2"/>
            <a:r>
              <a:rPr lang="en-US" sz="1800" i="1" dirty="0" err="1">
                <a:solidFill>
                  <a:srgbClr val="FFFFFF"/>
                </a:solidFill>
                <a:effectLst/>
              </a:rPr>
              <a:t>Shaqats</a:t>
            </a:r>
            <a:r>
              <a:rPr lang="en-US" sz="1800" dirty="0">
                <a:solidFill>
                  <a:srgbClr val="FFFFFF"/>
                </a:solidFill>
                <a:effectLst/>
              </a:rPr>
              <a:t> – Defilement/contamination</a:t>
            </a:r>
          </a:p>
          <a:p>
            <a:pPr lvl="2">
              <a:spcAft>
                <a:spcPts val="1800"/>
              </a:spcAft>
            </a:pPr>
            <a:r>
              <a:rPr lang="en-US" sz="1800" i="1" dirty="0" err="1">
                <a:solidFill>
                  <a:srgbClr val="FFFFFF"/>
                </a:solidFill>
                <a:effectLst/>
              </a:rPr>
              <a:t>Shaqats</a:t>
            </a:r>
            <a:r>
              <a:rPr lang="en-US" sz="1800" i="1" dirty="0">
                <a:solidFill>
                  <a:srgbClr val="FFFFFF"/>
                </a:solidFill>
                <a:effectLst/>
              </a:rPr>
              <a:t> </a:t>
            </a:r>
            <a:r>
              <a:rPr lang="en-US" sz="1800" dirty="0">
                <a:solidFill>
                  <a:srgbClr val="FFFFFF"/>
                </a:solidFill>
                <a:effectLst/>
              </a:rPr>
              <a:t>– Defilement/contamination</a:t>
            </a:r>
          </a:p>
          <a:p>
            <a:pPr lvl="2"/>
            <a:r>
              <a:rPr lang="en-US" sz="1800" i="1" dirty="0" err="1">
                <a:solidFill>
                  <a:srgbClr val="FFFFFF"/>
                </a:solidFill>
                <a:effectLst/>
              </a:rPr>
              <a:t>Ta’ab</a:t>
            </a:r>
            <a:r>
              <a:rPr lang="en-US" sz="1800" dirty="0">
                <a:solidFill>
                  <a:srgbClr val="FFFFFF"/>
                </a:solidFill>
                <a:effectLst/>
              </a:rPr>
              <a:t> – abhor/horror</a:t>
            </a:r>
          </a:p>
          <a:p>
            <a:pPr lvl="2"/>
            <a:r>
              <a:rPr lang="en-US" sz="1800" i="1" dirty="0" err="1">
                <a:solidFill>
                  <a:srgbClr val="FFFFFF"/>
                </a:solidFill>
                <a:effectLst/>
              </a:rPr>
              <a:t>Ta’ab</a:t>
            </a:r>
            <a:r>
              <a:rPr lang="en-US" sz="1800" dirty="0">
                <a:solidFill>
                  <a:srgbClr val="FFFFFF"/>
                </a:solidFill>
                <a:effectLst/>
              </a:rPr>
              <a:t> – abhor/horror</a:t>
            </a:r>
          </a:p>
          <a:p>
            <a:r>
              <a:rPr lang="en-US" sz="2200" i="1" dirty="0" err="1">
                <a:solidFill>
                  <a:srgbClr val="FFFFFF"/>
                </a:solidFill>
                <a:effectLst/>
              </a:rPr>
              <a:t>Cherem</a:t>
            </a:r>
            <a:r>
              <a:rPr lang="en-US" sz="2200" dirty="0">
                <a:solidFill>
                  <a:srgbClr val="FFFFFF"/>
                </a:solidFill>
                <a:effectLst/>
              </a:rPr>
              <a:t> – Cursed thing</a:t>
            </a:r>
            <a:endParaRPr lang="en-US" sz="2200" i="1" dirty="0">
              <a:solidFill>
                <a:srgbClr val="FFFFFF"/>
              </a:solidFill>
              <a:effectLst/>
            </a:endParaRPr>
          </a:p>
        </p:txBody>
      </p:sp>
      <p:sp>
        <p:nvSpPr>
          <p:cNvPr id="17" name="TextBox 16"/>
          <p:cNvSpPr txBox="1"/>
          <p:nvPr/>
        </p:nvSpPr>
        <p:spPr>
          <a:xfrm>
            <a:off x="251791" y="6268277"/>
            <a:ext cx="11635407"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Evil is an infectious disease – once in our homes, it will plague and kill our families</a:t>
            </a:r>
          </a:p>
        </p:txBody>
      </p:sp>
      <p:sp>
        <p:nvSpPr>
          <p:cNvPr id="2" name="TextBox 1"/>
          <p:cNvSpPr txBox="1"/>
          <p:nvPr/>
        </p:nvSpPr>
        <p:spPr>
          <a:xfrm>
            <a:off x="996287" y="1232115"/>
            <a:ext cx="10365611" cy="1015663"/>
          </a:xfrm>
          <a:prstGeom prst="rect">
            <a:avLst/>
          </a:prstGeom>
          <a:noFill/>
        </p:spPr>
        <p:txBody>
          <a:bodyPr wrap="square" rtlCol="0">
            <a:spAutoFit/>
          </a:bodyPr>
          <a:lstStyle/>
          <a:p>
            <a:r>
              <a:rPr lang="en-US" sz="2000" dirty="0"/>
              <a:t>“And you shall not bring an abominable thing into your house and </a:t>
            </a:r>
            <a:r>
              <a:rPr lang="en-US" sz="2000" b="1" dirty="0"/>
              <a:t>become devoted to destruction like it.  You shall utterly detest and abhor it, for it is devoted to destruction</a:t>
            </a:r>
            <a:r>
              <a:rPr lang="en-US" sz="2000" dirty="0"/>
              <a:t>.”  																			</a:t>
            </a:r>
            <a:r>
              <a:rPr lang="en-US" sz="2000" i="1" dirty="0"/>
              <a:t>(7:26) ESV</a:t>
            </a:r>
          </a:p>
        </p:txBody>
      </p:sp>
      <p:sp>
        <p:nvSpPr>
          <p:cNvPr id="3" name="TextBox 2"/>
          <p:cNvSpPr txBox="1"/>
          <p:nvPr/>
        </p:nvSpPr>
        <p:spPr>
          <a:xfrm>
            <a:off x="7409831" y="2774197"/>
            <a:ext cx="3952068" cy="646331"/>
          </a:xfrm>
          <a:prstGeom prst="rect">
            <a:avLst/>
          </a:prstGeom>
          <a:noFill/>
        </p:spPr>
        <p:txBody>
          <a:bodyPr wrap="square" rtlCol="0">
            <a:spAutoFit/>
          </a:bodyPr>
          <a:lstStyle/>
          <a:p>
            <a:r>
              <a:rPr lang="en-US" b="1" dirty="0"/>
              <a:t>It will surely contaminate you to where you are devoted to destruction</a:t>
            </a:r>
          </a:p>
        </p:txBody>
      </p:sp>
      <p:sp>
        <p:nvSpPr>
          <p:cNvPr id="8" name="TextBox 7"/>
          <p:cNvSpPr txBox="1"/>
          <p:nvPr/>
        </p:nvSpPr>
        <p:spPr>
          <a:xfrm>
            <a:off x="7409831" y="3762401"/>
            <a:ext cx="3952068" cy="646331"/>
          </a:xfrm>
          <a:prstGeom prst="rect">
            <a:avLst/>
          </a:prstGeom>
          <a:noFill/>
        </p:spPr>
        <p:txBody>
          <a:bodyPr wrap="square" rtlCol="0">
            <a:spAutoFit/>
          </a:bodyPr>
          <a:lstStyle/>
          <a:p>
            <a:r>
              <a:rPr lang="en-US" b="1" dirty="0"/>
              <a:t>You must be horrified of and absolutely detest it</a:t>
            </a:r>
          </a:p>
        </p:txBody>
      </p:sp>
      <p:sp>
        <p:nvSpPr>
          <p:cNvPr id="6" name="Left Brace 5"/>
          <p:cNvSpPr/>
          <p:nvPr/>
        </p:nvSpPr>
        <p:spPr>
          <a:xfrm>
            <a:off x="2566611" y="2774196"/>
            <a:ext cx="100739" cy="646331"/>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Shape 8"/>
          <p:cNvSpPr/>
          <p:nvPr/>
        </p:nvSpPr>
        <p:spPr>
          <a:xfrm>
            <a:off x="1977675" y="2588217"/>
            <a:ext cx="617741" cy="505965"/>
          </a:xfrm>
          <a:custGeom>
            <a:avLst/>
            <a:gdLst>
              <a:gd name="connsiteX0" fmla="*/ 0 w 581187"/>
              <a:gd name="connsiteY0" fmla="*/ 0 h 526942"/>
              <a:gd name="connsiteX1" fmla="*/ 0 w 581187"/>
              <a:gd name="connsiteY1" fmla="*/ 526942 h 526942"/>
              <a:gd name="connsiteX2" fmla="*/ 581187 w 581187"/>
              <a:gd name="connsiteY2" fmla="*/ 526942 h 526942"/>
            </a:gdLst>
            <a:ahLst/>
            <a:cxnLst>
              <a:cxn ang="0">
                <a:pos x="connsiteX0" y="connsiteY0"/>
              </a:cxn>
              <a:cxn ang="0">
                <a:pos x="connsiteX1" y="connsiteY1"/>
              </a:cxn>
              <a:cxn ang="0">
                <a:pos x="connsiteX2" y="connsiteY2"/>
              </a:cxn>
            </a:cxnLst>
            <a:rect l="l" t="t" r="r" b="b"/>
            <a:pathLst>
              <a:path w="581187" h="526942">
                <a:moveTo>
                  <a:pt x="0" y="0"/>
                </a:moveTo>
                <a:lnTo>
                  <a:pt x="0" y="526942"/>
                </a:lnTo>
                <a:lnTo>
                  <a:pt x="581187" y="526942"/>
                </a:lnTo>
              </a:path>
            </a:pathLst>
          </a:custGeom>
          <a:noFill/>
          <a:ln w="28575">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Brace 10"/>
          <p:cNvSpPr/>
          <p:nvPr/>
        </p:nvSpPr>
        <p:spPr>
          <a:xfrm>
            <a:off x="2566611" y="3737501"/>
            <a:ext cx="100739" cy="646331"/>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Freeform: Shape 11"/>
          <p:cNvSpPr/>
          <p:nvPr/>
        </p:nvSpPr>
        <p:spPr>
          <a:xfrm rot="5400000">
            <a:off x="1983849" y="4044517"/>
            <a:ext cx="563277" cy="602244"/>
          </a:xfrm>
          <a:custGeom>
            <a:avLst/>
            <a:gdLst>
              <a:gd name="connsiteX0" fmla="*/ 0 w 581187"/>
              <a:gd name="connsiteY0" fmla="*/ 0 h 526942"/>
              <a:gd name="connsiteX1" fmla="*/ 0 w 581187"/>
              <a:gd name="connsiteY1" fmla="*/ 526942 h 526942"/>
              <a:gd name="connsiteX2" fmla="*/ 581187 w 581187"/>
              <a:gd name="connsiteY2" fmla="*/ 526942 h 526942"/>
            </a:gdLst>
            <a:ahLst/>
            <a:cxnLst>
              <a:cxn ang="0">
                <a:pos x="connsiteX0" y="connsiteY0"/>
              </a:cxn>
              <a:cxn ang="0">
                <a:pos x="connsiteX1" y="connsiteY1"/>
              </a:cxn>
              <a:cxn ang="0">
                <a:pos x="connsiteX2" y="connsiteY2"/>
              </a:cxn>
            </a:cxnLst>
            <a:rect l="l" t="t" r="r" b="b"/>
            <a:pathLst>
              <a:path w="581187" h="526942">
                <a:moveTo>
                  <a:pt x="0" y="0"/>
                </a:moveTo>
                <a:lnTo>
                  <a:pt x="0" y="526942"/>
                </a:lnTo>
                <a:lnTo>
                  <a:pt x="581187" y="526942"/>
                </a:lnTo>
              </a:path>
            </a:pathLst>
          </a:custGeom>
          <a:noFill/>
          <a:ln w="28575">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p:cNvSpPr/>
          <p:nvPr/>
        </p:nvSpPr>
        <p:spPr>
          <a:xfrm>
            <a:off x="6751779" y="2900218"/>
            <a:ext cx="314037" cy="332509"/>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p:cNvSpPr/>
          <p:nvPr/>
        </p:nvSpPr>
        <p:spPr>
          <a:xfrm>
            <a:off x="6751779" y="3919311"/>
            <a:ext cx="314037" cy="332509"/>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68068" y="2588217"/>
            <a:ext cx="1237673" cy="646331"/>
          </a:xfrm>
          <a:prstGeom prst="rect">
            <a:avLst/>
          </a:prstGeom>
          <a:noFill/>
        </p:spPr>
        <p:txBody>
          <a:bodyPr wrap="square" rtlCol="0">
            <a:spAutoFit/>
          </a:bodyPr>
          <a:lstStyle/>
          <a:p>
            <a:r>
              <a:rPr lang="en-US" dirty="0"/>
              <a:t>It will do this to you</a:t>
            </a:r>
          </a:p>
        </p:txBody>
      </p:sp>
      <p:sp>
        <p:nvSpPr>
          <p:cNvPr id="16" name="TextBox 15"/>
          <p:cNvSpPr txBox="1"/>
          <p:nvPr/>
        </p:nvSpPr>
        <p:spPr>
          <a:xfrm>
            <a:off x="668067" y="3852353"/>
            <a:ext cx="1296297" cy="646331"/>
          </a:xfrm>
          <a:prstGeom prst="rect">
            <a:avLst/>
          </a:prstGeom>
          <a:noFill/>
        </p:spPr>
        <p:txBody>
          <a:bodyPr wrap="square" rtlCol="0">
            <a:spAutoFit/>
          </a:bodyPr>
          <a:lstStyle/>
          <a:p>
            <a:r>
              <a:rPr lang="en-US" dirty="0"/>
              <a:t>you must do this to it</a:t>
            </a:r>
          </a:p>
        </p:txBody>
      </p:sp>
      <p:sp>
        <p:nvSpPr>
          <p:cNvPr id="18" name="TextBox 17"/>
          <p:cNvSpPr txBox="1"/>
          <p:nvPr/>
        </p:nvSpPr>
        <p:spPr>
          <a:xfrm>
            <a:off x="567251" y="3376546"/>
            <a:ext cx="1296297" cy="369332"/>
          </a:xfrm>
          <a:prstGeom prst="rect">
            <a:avLst/>
          </a:prstGeom>
          <a:noFill/>
        </p:spPr>
        <p:txBody>
          <a:bodyPr wrap="square" rtlCol="0">
            <a:spAutoFit/>
          </a:bodyPr>
          <a:lstStyle/>
          <a:p>
            <a:r>
              <a:rPr lang="en-US" dirty="0"/>
              <a:t>- therefore -</a:t>
            </a:r>
          </a:p>
        </p:txBody>
      </p:sp>
      <p:sp>
        <p:nvSpPr>
          <p:cNvPr id="19" name="TextBox 18"/>
          <p:cNvSpPr txBox="1"/>
          <p:nvPr/>
        </p:nvSpPr>
        <p:spPr>
          <a:xfrm>
            <a:off x="424071" y="5123160"/>
            <a:ext cx="9616698" cy="923330"/>
          </a:xfrm>
          <a:prstGeom prst="rect">
            <a:avLst/>
          </a:prstGeom>
          <a:noFill/>
        </p:spPr>
        <p:txBody>
          <a:bodyPr wrap="square" rtlCol="0">
            <a:spAutoFit/>
          </a:bodyPr>
          <a:lstStyle/>
          <a:p>
            <a:r>
              <a:rPr lang="en-US" dirty="0"/>
              <a:t>Example:</a:t>
            </a:r>
          </a:p>
          <a:p>
            <a:r>
              <a:rPr lang="en-US" dirty="0" err="1"/>
              <a:t>Achan</a:t>
            </a:r>
            <a:r>
              <a:rPr lang="en-US" dirty="0"/>
              <a:t> took the “accursed thing” in Joshua 7 (8x).</a:t>
            </a:r>
          </a:p>
          <a:p>
            <a:r>
              <a:rPr lang="en-US" dirty="0"/>
              <a:t>Therefore, </a:t>
            </a:r>
            <a:r>
              <a:rPr lang="en-US" dirty="0" err="1"/>
              <a:t>Achan</a:t>
            </a:r>
            <a:r>
              <a:rPr lang="en-US" dirty="0"/>
              <a:t> became accursed (7:13) and had to be destroyed… with his family</a:t>
            </a:r>
          </a:p>
        </p:txBody>
      </p:sp>
    </p:spTree>
    <p:extLst>
      <p:ext uri="{BB962C8B-B14F-4D97-AF65-F5344CB8AC3E}">
        <p14:creationId xmlns:p14="http://schemas.microsoft.com/office/powerpoint/2010/main" val="1384708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fade">
                                      <p:cBhvr>
                                        <p:cTn id="23" dur="500"/>
                                        <p:tgtEl>
                                          <p:spTgt spid="7">
                                            <p:txEl>
                                              <p:pRg st="2" end="2"/>
                                            </p:txEl>
                                          </p:spTgt>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
                                            <p:txEl>
                                              <p:pRg st="3" end="3"/>
                                            </p:txEl>
                                          </p:spTgt>
                                        </p:tgtEl>
                                        <p:attrNameLst>
                                          <p:attrName>style.visibility</p:attrName>
                                        </p:attrNameLst>
                                      </p:cBhvr>
                                      <p:to>
                                        <p:strVal val="visible"/>
                                      </p:to>
                                    </p:set>
                                    <p:animEffect transition="in" filter="fade">
                                      <p:cBhvr>
                                        <p:cTn id="46" dur="500"/>
                                        <p:tgtEl>
                                          <p:spTgt spid="7">
                                            <p:txEl>
                                              <p:pRg st="3" end="3"/>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7">
                                            <p:txEl>
                                              <p:pRg st="4" end="4"/>
                                            </p:txEl>
                                          </p:spTgt>
                                        </p:tgtEl>
                                        <p:attrNameLst>
                                          <p:attrName>style.visibility</p:attrName>
                                        </p:attrNameLst>
                                      </p:cBhvr>
                                      <p:to>
                                        <p:strVal val="visible"/>
                                      </p:to>
                                    </p:set>
                                    <p:animEffect transition="in" filter="fade">
                                      <p:cBhvr>
                                        <p:cTn id="49" dur="500"/>
                                        <p:tgtEl>
                                          <p:spTgt spid="7">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right)">
                                      <p:cBhvr>
                                        <p:cTn id="54" dur="500"/>
                                        <p:tgtEl>
                                          <p:spTgt spid="11"/>
                                        </p:tgtEl>
                                      </p:cBhvr>
                                    </p:animEffect>
                                  </p:childTnLst>
                                </p:cTn>
                              </p:par>
                            </p:childTnLst>
                          </p:cTn>
                        </p:par>
                        <p:par>
                          <p:cTn id="55" fill="hold">
                            <p:stCondLst>
                              <p:cond delay="500"/>
                            </p:stCondLst>
                            <p:childTnLst>
                              <p:par>
                                <p:cTn id="56" presetID="22" presetClass="entr" presetSubtype="2"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right)">
                                      <p:cBhvr>
                                        <p:cTn id="58" dur="500"/>
                                        <p:tgtEl>
                                          <p:spTgt spid="12"/>
                                        </p:tgtEl>
                                      </p:cBhvr>
                                    </p:animEffect>
                                  </p:childTnLst>
                                </p:cTn>
                              </p:par>
                            </p:childTnLst>
                          </p:cTn>
                        </p:par>
                        <p:par>
                          <p:cTn id="59" fill="hold">
                            <p:stCondLst>
                              <p:cond delay="1000"/>
                            </p:stCondLst>
                            <p:childTnLst>
                              <p:par>
                                <p:cTn id="60" presetID="10" presetClass="entr" presetSubtype="0" fill="hold" nodeType="afterEffect">
                                  <p:stCondLst>
                                    <p:cond delay="0"/>
                                  </p:stCondLst>
                                  <p:childTnLst>
                                    <p:set>
                                      <p:cBhvr>
                                        <p:cTn id="61" dur="1" fill="hold">
                                          <p:stCondLst>
                                            <p:cond delay="0"/>
                                          </p:stCondLst>
                                        </p:cTn>
                                        <p:tgtEl>
                                          <p:spTgt spid="7">
                                            <p:txEl>
                                              <p:pRg st="5" end="5"/>
                                            </p:txEl>
                                          </p:spTgt>
                                        </p:tgtEl>
                                        <p:attrNameLst>
                                          <p:attrName>style.visibility</p:attrName>
                                        </p:attrNameLst>
                                      </p:cBhvr>
                                      <p:to>
                                        <p:strVal val="visible"/>
                                      </p:to>
                                    </p:set>
                                    <p:animEffect transition="in" filter="fade">
                                      <p:cBhvr>
                                        <p:cTn id="62" dur="500"/>
                                        <p:tgtEl>
                                          <p:spTgt spid="7">
                                            <p:txEl>
                                              <p:pRg st="5" end="5"/>
                                            </p:txEl>
                                          </p:spTgt>
                                        </p:tgtEl>
                                      </p:cBhvr>
                                    </p:animEffect>
                                  </p:childTnLst>
                                </p:cTn>
                              </p:par>
                            </p:childTnLst>
                          </p:cTn>
                        </p:par>
                        <p:par>
                          <p:cTn id="63" fill="hold">
                            <p:stCondLst>
                              <p:cond delay="1500"/>
                            </p:stCondLst>
                            <p:childTnLst>
                              <p:par>
                                <p:cTn id="64" presetID="10"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left)">
                                      <p:cBhvr>
                                        <p:cTn id="71" dur="500"/>
                                        <p:tgtEl>
                                          <p:spTgt spid="14"/>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left)">
                                      <p:cBhvr>
                                        <p:cTn id="75" dur="500"/>
                                        <p:tgtEl>
                                          <p:spTgt spid="8"/>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500"/>
                                        <p:tgtEl>
                                          <p:spTgt spid="19"/>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fade">
                                      <p:cBhvr>
                                        <p:cTn id="8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p:bldP spid="8" grpId="0"/>
      <p:bldP spid="6" grpId="0" animBg="1"/>
      <p:bldP spid="9" grpId="0" animBg="1"/>
      <p:bldP spid="11" grpId="0" animBg="1"/>
      <p:bldP spid="12" grpId="0" animBg="1"/>
      <p:bldP spid="10" grpId="0" animBg="1"/>
      <p:bldP spid="14" grpId="0" animBg="1"/>
      <p:bldP spid="13" grpId="0"/>
      <p:bldP spid="16" grpId="0"/>
      <p:bldP spid="18" grpId="0"/>
      <p:bldP spid="1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Abominations</a:t>
            </a:r>
          </a:p>
        </p:txBody>
      </p:sp>
      <p:sp>
        <p:nvSpPr>
          <p:cNvPr id="5" name="Content Placeholder 2"/>
          <p:cNvSpPr txBox="1">
            <a:spLocks/>
          </p:cNvSpPr>
          <p:nvPr/>
        </p:nvSpPr>
        <p:spPr>
          <a:xfrm>
            <a:off x="424071" y="675957"/>
            <a:ext cx="10353762" cy="64812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rPr>
              <a:t>Moses identifies numerous abominations in Deuteronomy to avoid</a:t>
            </a:r>
          </a:p>
        </p:txBody>
      </p:sp>
      <p:sp>
        <p:nvSpPr>
          <p:cNvPr id="7" name="Content Placeholder 2"/>
          <p:cNvSpPr>
            <a:spLocks noGrp="1"/>
          </p:cNvSpPr>
          <p:nvPr>
            <p:ph idx="1"/>
          </p:nvPr>
        </p:nvSpPr>
        <p:spPr>
          <a:xfrm>
            <a:off x="877251" y="1331738"/>
            <a:ext cx="9804001" cy="4167914"/>
          </a:xfrm>
        </p:spPr>
        <p:txBody>
          <a:bodyPr>
            <a:normAutofit/>
          </a:bodyPr>
          <a:lstStyle/>
          <a:p>
            <a:r>
              <a:rPr lang="en-US" sz="2400" dirty="0">
                <a:solidFill>
                  <a:srgbClr val="FFFFFF"/>
                </a:solidFill>
                <a:effectLst/>
              </a:rPr>
              <a:t>Offering children to false gods (12:31)</a:t>
            </a:r>
          </a:p>
          <a:p>
            <a:r>
              <a:rPr lang="en-US" sz="2400" dirty="0">
                <a:solidFill>
                  <a:srgbClr val="FFFFFF"/>
                </a:solidFill>
                <a:effectLst/>
              </a:rPr>
              <a:t>Giving leftovers to God that we don’t want (17:1)</a:t>
            </a:r>
          </a:p>
          <a:p>
            <a:r>
              <a:rPr lang="en-US" sz="2400" dirty="0">
                <a:solidFill>
                  <a:srgbClr val="FFFFFF"/>
                </a:solidFill>
                <a:effectLst/>
              </a:rPr>
              <a:t>Practicing magic (18:9-14)</a:t>
            </a:r>
          </a:p>
          <a:p>
            <a:r>
              <a:rPr lang="en-US" sz="2400" dirty="0">
                <a:solidFill>
                  <a:srgbClr val="FFFFFF"/>
                </a:solidFill>
                <a:effectLst/>
              </a:rPr>
              <a:t>Confusing gender and roles between men/women (22:5)</a:t>
            </a:r>
          </a:p>
          <a:p>
            <a:r>
              <a:rPr lang="en-US" sz="2400" dirty="0">
                <a:solidFill>
                  <a:srgbClr val="FFFFFF"/>
                </a:solidFill>
                <a:effectLst/>
              </a:rPr>
              <a:t>Giving God wages earned from activities He despises (23:18)</a:t>
            </a:r>
          </a:p>
          <a:p>
            <a:pPr lvl="1"/>
            <a:r>
              <a:rPr lang="en-US" sz="2200" dirty="0">
                <a:solidFill>
                  <a:srgbClr val="FFFFFF"/>
                </a:solidFill>
                <a:effectLst/>
              </a:rPr>
              <a:t>Ends do not justify the means</a:t>
            </a:r>
          </a:p>
          <a:p>
            <a:r>
              <a:rPr lang="en-US" sz="2400" dirty="0">
                <a:solidFill>
                  <a:srgbClr val="FFFFFF"/>
                </a:solidFill>
                <a:effectLst/>
              </a:rPr>
              <a:t>Erosion of the sanctity of marriage (24:4)</a:t>
            </a:r>
          </a:p>
          <a:p>
            <a:r>
              <a:rPr lang="en-US" sz="2400" dirty="0">
                <a:solidFill>
                  <a:srgbClr val="FFFFFF"/>
                </a:solidFill>
                <a:effectLst/>
              </a:rPr>
              <a:t>Dishonesty (25:16)</a:t>
            </a:r>
            <a:endParaRPr lang="en-US" sz="2200" dirty="0">
              <a:solidFill>
                <a:srgbClr val="FFFFFF"/>
              </a:solidFill>
              <a:effectLst/>
            </a:endParaRPr>
          </a:p>
        </p:txBody>
      </p:sp>
      <p:sp>
        <p:nvSpPr>
          <p:cNvPr id="17" name="TextBox 16"/>
          <p:cNvSpPr txBox="1"/>
          <p:nvPr/>
        </p:nvSpPr>
        <p:spPr>
          <a:xfrm>
            <a:off x="1483744" y="6268277"/>
            <a:ext cx="942004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We must learn to hate the evil and detest its presence in our lives</a:t>
            </a:r>
          </a:p>
        </p:txBody>
      </p:sp>
    </p:spTree>
    <p:extLst>
      <p:ext uri="{BB962C8B-B14F-4D97-AF65-F5344CB8AC3E}">
        <p14:creationId xmlns:p14="http://schemas.microsoft.com/office/powerpoint/2010/main" val="231627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fade">
                                      <p:cBhvr>
                                        <p:cTn id="25" dur="500"/>
                                        <p:tgtEl>
                                          <p:spTgt spid="7">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xEl>
                                              <p:pRg st="7" end="7"/>
                                            </p:txEl>
                                          </p:spTgt>
                                        </p:tgtEl>
                                        <p:attrNameLst>
                                          <p:attrName>style.visibility</p:attrName>
                                        </p:attrNameLst>
                                      </p:cBhvr>
                                      <p:to>
                                        <p:strVal val="visible"/>
                                      </p:to>
                                    </p:set>
                                    <p:animEffect transition="in" filter="fade">
                                      <p:cBhvr>
                                        <p:cTn id="28" dur="500"/>
                                        <p:tgtEl>
                                          <p:spTgt spid="7">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p:bldP spid="1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Remembering our faults</a:t>
            </a:r>
          </a:p>
        </p:txBody>
      </p:sp>
      <p:sp>
        <p:nvSpPr>
          <p:cNvPr id="17" name="TextBox 16"/>
          <p:cNvSpPr txBox="1"/>
          <p:nvPr/>
        </p:nvSpPr>
        <p:spPr>
          <a:xfrm>
            <a:off x="251791" y="6268277"/>
            <a:ext cx="11635407"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Remembering keeps us humble &amp; helps us avoid making same mistakes as the past</a:t>
            </a:r>
          </a:p>
        </p:txBody>
      </p:sp>
      <p:sp>
        <p:nvSpPr>
          <p:cNvPr id="6" name="Content Placeholder 2"/>
          <p:cNvSpPr txBox="1">
            <a:spLocks/>
          </p:cNvSpPr>
          <p:nvPr/>
        </p:nvSpPr>
        <p:spPr>
          <a:xfrm>
            <a:off x="597062" y="1090561"/>
            <a:ext cx="1792581" cy="648124"/>
          </a:xfrm>
          <a:prstGeom prst="rect">
            <a:avLst/>
          </a:prstGeom>
          <a:effectLst>
            <a:outerShdw blurRad="25400" dir="17880000">
              <a:srgbClr val="000000">
                <a:alpha val="46000"/>
              </a:srgbClr>
            </a:outerShdw>
          </a:effectLst>
        </p:spPr>
        <p:txBody>
          <a:bodyPr vert="horz" lIns="91440" tIns="45720" rIns="91440" bIns="45720" rtlCol="0" anchor="t">
            <a:normAutofit fontScale="925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lgn="ctr">
              <a:buNone/>
            </a:pPr>
            <a:r>
              <a:rPr lang="en-US" sz="3200" b="1" dirty="0">
                <a:solidFill>
                  <a:schemeClr val="tx1"/>
                </a:solidFill>
              </a:rPr>
              <a:t>Location</a:t>
            </a:r>
          </a:p>
        </p:txBody>
      </p:sp>
      <p:sp>
        <p:nvSpPr>
          <p:cNvPr id="8" name="Content Placeholder 2"/>
          <p:cNvSpPr txBox="1">
            <a:spLocks/>
          </p:cNvSpPr>
          <p:nvPr/>
        </p:nvSpPr>
        <p:spPr>
          <a:xfrm>
            <a:off x="259436" y="2116009"/>
            <a:ext cx="2534572" cy="56640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err="1">
                <a:solidFill>
                  <a:srgbClr val="FFFFFF"/>
                </a:solidFill>
                <a:effectLst/>
              </a:rPr>
              <a:t>Horeb</a:t>
            </a:r>
            <a:r>
              <a:rPr lang="en-US" sz="2400" dirty="0">
                <a:solidFill>
                  <a:srgbClr val="FFFFFF"/>
                </a:solidFill>
                <a:effectLst/>
              </a:rPr>
              <a:t> (v.8-21)</a:t>
            </a:r>
          </a:p>
        </p:txBody>
      </p:sp>
      <p:cxnSp>
        <p:nvCxnSpPr>
          <p:cNvPr id="23" name="Straight Connector 22"/>
          <p:cNvCxnSpPr/>
          <p:nvPr/>
        </p:nvCxnSpPr>
        <p:spPr>
          <a:xfrm>
            <a:off x="8023178" y="1607406"/>
            <a:ext cx="36013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59436" y="1581123"/>
            <a:ext cx="2608516" cy="45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74829" y="690976"/>
            <a:ext cx="8547652" cy="461665"/>
          </a:xfrm>
          <a:prstGeom prst="rect">
            <a:avLst/>
          </a:prstGeom>
          <a:noFill/>
        </p:spPr>
        <p:txBody>
          <a:bodyPr wrap="square" rtlCol="0">
            <a:spAutoFit/>
          </a:bodyPr>
          <a:lstStyle/>
          <a:p>
            <a:r>
              <a:rPr lang="en-US" sz="2400" dirty="0"/>
              <a:t>Shortcomings called to mind to engender humility </a:t>
            </a:r>
            <a:r>
              <a:rPr lang="en-US" sz="2000" dirty="0"/>
              <a:t>(</a:t>
            </a:r>
            <a:r>
              <a:rPr lang="en-US" sz="2000" dirty="0" err="1"/>
              <a:t>Deut</a:t>
            </a:r>
            <a:r>
              <a:rPr lang="en-US" sz="2000" dirty="0"/>
              <a:t> 9:7)</a:t>
            </a:r>
            <a:endParaRPr lang="en-US" sz="2400" dirty="0"/>
          </a:p>
        </p:txBody>
      </p:sp>
      <p:sp>
        <p:nvSpPr>
          <p:cNvPr id="29" name="Content Placeholder 2"/>
          <p:cNvSpPr txBox="1">
            <a:spLocks/>
          </p:cNvSpPr>
          <p:nvPr/>
        </p:nvSpPr>
        <p:spPr>
          <a:xfrm>
            <a:off x="3884065" y="1092696"/>
            <a:ext cx="1792581" cy="64812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lgn="ctr">
              <a:buNone/>
            </a:pPr>
            <a:r>
              <a:rPr lang="en-US" sz="3000" b="1" dirty="0">
                <a:solidFill>
                  <a:schemeClr val="tx1"/>
                </a:solidFill>
              </a:rPr>
              <a:t>Event</a:t>
            </a:r>
          </a:p>
        </p:txBody>
      </p:sp>
      <p:sp>
        <p:nvSpPr>
          <p:cNvPr id="30" name="Content Placeholder 2"/>
          <p:cNvSpPr txBox="1">
            <a:spLocks/>
          </p:cNvSpPr>
          <p:nvPr/>
        </p:nvSpPr>
        <p:spPr>
          <a:xfrm>
            <a:off x="3516925" y="2118144"/>
            <a:ext cx="3620854" cy="56640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rgbClr val="FFFFFF"/>
                </a:solidFill>
                <a:effectLst/>
              </a:rPr>
              <a:t>Golden Calf </a:t>
            </a:r>
            <a:r>
              <a:rPr lang="en-US" dirty="0">
                <a:solidFill>
                  <a:srgbClr val="FFFFFF"/>
                </a:solidFill>
                <a:effectLst/>
              </a:rPr>
              <a:t>(Ex 32)</a:t>
            </a:r>
            <a:endParaRPr lang="en-US" sz="2400" dirty="0">
              <a:solidFill>
                <a:srgbClr val="FFFFFF"/>
              </a:solidFill>
              <a:effectLst/>
            </a:endParaRPr>
          </a:p>
        </p:txBody>
      </p:sp>
      <p:cxnSp>
        <p:nvCxnSpPr>
          <p:cNvPr id="31" name="Straight Connector 30"/>
          <p:cNvCxnSpPr/>
          <p:nvPr/>
        </p:nvCxnSpPr>
        <p:spPr>
          <a:xfrm>
            <a:off x="3476097" y="1583259"/>
            <a:ext cx="4064186" cy="430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Content Placeholder 2"/>
          <p:cNvSpPr txBox="1">
            <a:spLocks/>
          </p:cNvSpPr>
          <p:nvPr/>
        </p:nvSpPr>
        <p:spPr>
          <a:xfrm>
            <a:off x="3516924" y="1603773"/>
            <a:ext cx="3620854" cy="56640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rgbClr val="FFFFFF"/>
                </a:solidFill>
                <a:effectLst/>
              </a:rPr>
              <a:t>Exodus</a:t>
            </a:r>
          </a:p>
        </p:txBody>
      </p:sp>
      <p:sp>
        <p:nvSpPr>
          <p:cNvPr id="33" name="Content Placeholder 2"/>
          <p:cNvSpPr txBox="1">
            <a:spLocks/>
          </p:cNvSpPr>
          <p:nvPr/>
        </p:nvSpPr>
        <p:spPr>
          <a:xfrm>
            <a:off x="8356210" y="1640137"/>
            <a:ext cx="3835789" cy="468422"/>
          </a:xfrm>
          <a:prstGeom prst="rect">
            <a:avLst/>
          </a:prstGeom>
          <a:effectLst>
            <a:outerShdw blurRad="25400" dir="17880000">
              <a:srgbClr val="000000">
                <a:alpha val="46000"/>
              </a:srgbClr>
            </a:outerShdw>
          </a:effectLst>
        </p:spPr>
        <p:txBody>
          <a:bodyPr vert="horz" lIns="91440" tIns="45720" rIns="91440" bIns="45720" rtlCol="0" anchor="t">
            <a:normAutofit fontScale="85000" lnSpcReduction="1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3100" dirty="0">
                <a:solidFill>
                  <a:schemeClr val="tx1"/>
                </a:solidFill>
                <a:effectLst/>
              </a:rPr>
              <a:t>1		1		15</a:t>
            </a:r>
            <a:r>
              <a:rPr lang="en-US" sz="2400" dirty="0">
                <a:solidFill>
                  <a:schemeClr val="tx1"/>
                </a:solidFill>
                <a:effectLst/>
              </a:rPr>
              <a:t>	</a:t>
            </a:r>
            <a:r>
              <a:rPr lang="en-US" sz="2500" dirty="0">
                <a:solidFill>
                  <a:schemeClr val="tx1"/>
                </a:solidFill>
                <a:effectLst/>
              </a:rPr>
              <a:t>(</a:t>
            </a:r>
            <a:r>
              <a:rPr lang="en-US" sz="2500" dirty="0" err="1">
                <a:solidFill>
                  <a:schemeClr val="tx1"/>
                </a:solidFill>
                <a:effectLst/>
              </a:rPr>
              <a:t>Num</a:t>
            </a:r>
            <a:r>
              <a:rPr lang="en-US" sz="2500" dirty="0">
                <a:solidFill>
                  <a:schemeClr val="tx1"/>
                </a:solidFill>
                <a:effectLst/>
              </a:rPr>
              <a:t> 33:3)</a:t>
            </a:r>
            <a:endParaRPr lang="en-US" sz="2200" dirty="0">
              <a:solidFill>
                <a:schemeClr val="tx1"/>
              </a:solidFill>
              <a:effectLst/>
            </a:endParaRPr>
          </a:p>
        </p:txBody>
      </p:sp>
      <p:sp>
        <p:nvSpPr>
          <p:cNvPr id="34" name="Content Placeholder 2"/>
          <p:cNvSpPr txBox="1">
            <a:spLocks/>
          </p:cNvSpPr>
          <p:nvPr/>
        </p:nvSpPr>
        <p:spPr>
          <a:xfrm>
            <a:off x="8314006" y="1192841"/>
            <a:ext cx="2940147" cy="468422"/>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b="1" dirty="0">
                <a:solidFill>
                  <a:schemeClr val="tx1"/>
                </a:solidFill>
                <a:effectLst/>
              </a:rPr>
              <a:t>Y		M		 D</a:t>
            </a:r>
            <a:endParaRPr lang="en-US" sz="2200" b="1" dirty="0">
              <a:solidFill>
                <a:schemeClr val="tx1"/>
              </a:solidFill>
              <a:effectLst/>
            </a:endParaRPr>
          </a:p>
        </p:txBody>
      </p:sp>
      <p:sp>
        <p:nvSpPr>
          <p:cNvPr id="36" name="Content Placeholder 2"/>
          <p:cNvSpPr txBox="1">
            <a:spLocks/>
          </p:cNvSpPr>
          <p:nvPr/>
        </p:nvSpPr>
        <p:spPr>
          <a:xfrm>
            <a:off x="8356211" y="2116009"/>
            <a:ext cx="3835790" cy="468422"/>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effectLst/>
              </a:rPr>
              <a:t>1		4		15	</a:t>
            </a:r>
            <a:endParaRPr lang="en-US" sz="2200" dirty="0">
              <a:solidFill>
                <a:schemeClr val="tx1"/>
              </a:solidFill>
              <a:effectLst/>
            </a:endParaRPr>
          </a:p>
        </p:txBody>
      </p:sp>
      <p:sp>
        <p:nvSpPr>
          <p:cNvPr id="38" name="Content Placeholder 2"/>
          <p:cNvSpPr txBox="1">
            <a:spLocks/>
          </p:cNvSpPr>
          <p:nvPr/>
        </p:nvSpPr>
        <p:spPr>
          <a:xfrm>
            <a:off x="259434" y="2759895"/>
            <a:ext cx="2534572" cy="56640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err="1">
                <a:solidFill>
                  <a:srgbClr val="FFFFFF"/>
                </a:solidFill>
                <a:effectLst/>
              </a:rPr>
              <a:t>Taberah</a:t>
            </a:r>
            <a:r>
              <a:rPr lang="en-US" sz="2400" dirty="0">
                <a:solidFill>
                  <a:srgbClr val="FFFFFF"/>
                </a:solidFill>
                <a:effectLst/>
              </a:rPr>
              <a:t> (v.22)</a:t>
            </a:r>
          </a:p>
        </p:txBody>
      </p:sp>
      <p:sp>
        <p:nvSpPr>
          <p:cNvPr id="39" name="Content Placeholder 2"/>
          <p:cNvSpPr txBox="1">
            <a:spLocks/>
          </p:cNvSpPr>
          <p:nvPr/>
        </p:nvSpPr>
        <p:spPr>
          <a:xfrm>
            <a:off x="3516925" y="2650319"/>
            <a:ext cx="4192170" cy="1180819"/>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rgbClr val="FFFFFF"/>
                </a:solidFill>
                <a:effectLst/>
              </a:rPr>
              <a:t>Complained &amp; people in outer camp burned </a:t>
            </a:r>
            <a:r>
              <a:rPr lang="en-US" dirty="0">
                <a:solidFill>
                  <a:srgbClr val="FFFFFF"/>
                </a:solidFill>
                <a:effectLst/>
              </a:rPr>
              <a:t>(</a:t>
            </a:r>
            <a:r>
              <a:rPr lang="en-US" dirty="0" err="1">
                <a:solidFill>
                  <a:srgbClr val="FFFFFF"/>
                </a:solidFill>
                <a:effectLst/>
              </a:rPr>
              <a:t>Num</a:t>
            </a:r>
            <a:r>
              <a:rPr lang="en-US" dirty="0">
                <a:solidFill>
                  <a:srgbClr val="FFFFFF"/>
                </a:solidFill>
                <a:effectLst/>
              </a:rPr>
              <a:t> 11:1-3)</a:t>
            </a:r>
            <a:endParaRPr lang="en-US" sz="2400" dirty="0">
              <a:solidFill>
                <a:srgbClr val="FFFFFF"/>
              </a:solidFill>
              <a:effectLst/>
            </a:endParaRPr>
          </a:p>
        </p:txBody>
      </p:sp>
      <p:sp>
        <p:nvSpPr>
          <p:cNvPr id="40" name="Content Placeholder 2"/>
          <p:cNvSpPr txBox="1">
            <a:spLocks/>
          </p:cNvSpPr>
          <p:nvPr/>
        </p:nvSpPr>
        <p:spPr>
          <a:xfrm>
            <a:off x="8351465" y="2759895"/>
            <a:ext cx="3835790" cy="468422"/>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effectLst/>
              </a:rPr>
              <a:t>2		2		23	</a:t>
            </a:r>
            <a:r>
              <a:rPr lang="en-US" sz="1900" dirty="0">
                <a:solidFill>
                  <a:schemeClr val="tx1"/>
                </a:solidFill>
                <a:effectLst/>
              </a:rPr>
              <a:t>(</a:t>
            </a:r>
            <a:r>
              <a:rPr lang="en-US" sz="1900" dirty="0" err="1">
                <a:solidFill>
                  <a:schemeClr val="tx1"/>
                </a:solidFill>
                <a:effectLst/>
              </a:rPr>
              <a:t>Num</a:t>
            </a:r>
            <a:r>
              <a:rPr lang="en-US" sz="1900" dirty="0">
                <a:solidFill>
                  <a:schemeClr val="tx1"/>
                </a:solidFill>
                <a:effectLst/>
              </a:rPr>
              <a:t> 10:33)</a:t>
            </a:r>
            <a:endParaRPr lang="en-US" sz="2200" dirty="0">
              <a:solidFill>
                <a:schemeClr val="tx1"/>
              </a:solidFill>
              <a:effectLst/>
            </a:endParaRPr>
          </a:p>
        </p:txBody>
      </p:sp>
      <p:sp>
        <p:nvSpPr>
          <p:cNvPr id="41" name="Content Placeholder 2"/>
          <p:cNvSpPr txBox="1">
            <a:spLocks/>
          </p:cNvSpPr>
          <p:nvPr/>
        </p:nvSpPr>
        <p:spPr>
          <a:xfrm>
            <a:off x="259434" y="3605449"/>
            <a:ext cx="2534572" cy="56640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err="1">
                <a:solidFill>
                  <a:srgbClr val="FFFFFF"/>
                </a:solidFill>
                <a:effectLst/>
              </a:rPr>
              <a:t>Massah</a:t>
            </a:r>
            <a:r>
              <a:rPr lang="en-US" sz="2400" dirty="0">
                <a:solidFill>
                  <a:srgbClr val="FFFFFF"/>
                </a:solidFill>
                <a:effectLst/>
              </a:rPr>
              <a:t> (v.22)</a:t>
            </a:r>
          </a:p>
        </p:txBody>
      </p:sp>
      <p:sp>
        <p:nvSpPr>
          <p:cNvPr id="42" name="Content Placeholder 2"/>
          <p:cNvSpPr txBox="1">
            <a:spLocks/>
          </p:cNvSpPr>
          <p:nvPr/>
        </p:nvSpPr>
        <p:spPr>
          <a:xfrm>
            <a:off x="3516924" y="3607583"/>
            <a:ext cx="4192170" cy="805217"/>
          </a:xfrm>
          <a:prstGeom prst="rect">
            <a:avLst/>
          </a:prstGeom>
          <a:effectLst>
            <a:outerShdw blurRad="25400" dir="17880000">
              <a:srgbClr val="000000">
                <a:alpha val="46000"/>
              </a:srgbClr>
            </a:outerShdw>
          </a:effectLst>
        </p:spPr>
        <p:txBody>
          <a:bodyPr vert="horz" lIns="91440" tIns="45720" rIns="91440" bIns="45720" rtlCol="0" anchor="t">
            <a:normAutofit lnSpcReduction="1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rgbClr val="FFFFFF"/>
                </a:solidFill>
                <a:effectLst/>
              </a:rPr>
              <a:t>Complained for water - hit rock 1</a:t>
            </a:r>
            <a:r>
              <a:rPr lang="en-US" sz="2400" baseline="30000" dirty="0">
                <a:solidFill>
                  <a:srgbClr val="FFFFFF"/>
                </a:solidFill>
                <a:effectLst/>
              </a:rPr>
              <a:t>st</a:t>
            </a:r>
            <a:r>
              <a:rPr lang="en-US" sz="2400" dirty="0">
                <a:solidFill>
                  <a:srgbClr val="FFFFFF"/>
                </a:solidFill>
                <a:effectLst/>
              </a:rPr>
              <a:t> time </a:t>
            </a:r>
            <a:r>
              <a:rPr lang="en-US" dirty="0">
                <a:solidFill>
                  <a:srgbClr val="FFFFFF"/>
                </a:solidFill>
                <a:effectLst/>
              </a:rPr>
              <a:t>(Ex 17:1-7)</a:t>
            </a:r>
            <a:endParaRPr lang="en-US" sz="2400" dirty="0">
              <a:solidFill>
                <a:srgbClr val="FFFFFF"/>
              </a:solidFill>
              <a:effectLst/>
            </a:endParaRPr>
          </a:p>
        </p:txBody>
      </p:sp>
      <p:sp>
        <p:nvSpPr>
          <p:cNvPr id="43" name="Content Placeholder 2"/>
          <p:cNvSpPr txBox="1">
            <a:spLocks/>
          </p:cNvSpPr>
          <p:nvPr/>
        </p:nvSpPr>
        <p:spPr>
          <a:xfrm>
            <a:off x="8356209" y="3605449"/>
            <a:ext cx="3835790" cy="468422"/>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effectLst/>
              </a:rPr>
              <a:t>1		2		15	</a:t>
            </a:r>
            <a:r>
              <a:rPr lang="en-US" sz="1900" dirty="0">
                <a:solidFill>
                  <a:schemeClr val="tx1"/>
                </a:solidFill>
                <a:effectLst/>
              </a:rPr>
              <a:t>(Ex 16:1)</a:t>
            </a:r>
            <a:endParaRPr lang="en-US" sz="2200" dirty="0">
              <a:solidFill>
                <a:schemeClr val="tx1"/>
              </a:solidFill>
              <a:effectLst/>
            </a:endParaRPr>
          </a:p>
        </p:txBody>
      </p:sp>
      <p:sp>
        <p:nvSpPr>
          <p:cNvPr id="44" name="Content Placeholder 2"/>
          <p:cNvSpPr txBox="1">
            <a:spLocks/>
          </p:cNvSpPr>
          <p:nvPr/>
        </p:nvSpPr>
        <p:spPr>
          <a:xfrm>
            <a:off x="259434" y="4449978"/>
            <a:ext cx="2812067" cy="566404"/>
          </a:xfrm>
          <a:prstGeom prst="rect">
            <a:avLst/>
          </a:prstGeom>
          <a:effectLst>
            <a:outerShdw blurRad="25400" dir="17880000">
              <a:srgbClr val="000000">
                <a:alpha val="46000"/>
              </a:srgbClr>
            </a:outerShdw>
          </a:effectLst>
        </p:spPr>
        <p:txBody>
          <a:bodyPr vert="horz" lIns="91440" tIns="45720" rIns="91440" bIns="45720" rtlCol="0" anchor="t">
            <a:normAutofit fontScale="85000" lnSpcReduction="1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err="1">
                <a:solidFill>
                  <a:srgbClr val="FFFFFF"/>
                </a:solidFill>
                <a:effectLst/>
              </a:rPr>
              <a:t>Kibroth-hataavah</a:t>
            </a:r>
            <a:r>
              <a:rPr lang="en-US" sz="2400" dirty="0">
                <a:solidFill>
                  <a:srgbClr val="FFFFFF"/>
                </a:solidFill>
                <a:effectLst/>
              </a:rPr>
              <a:t> (v.22)</a:t>
            </a:r>
          </a:p>
        </p:txBody>
      </p:sp>
      <p:sp>
        <p:nvSpPr>
          <p:cNvPr id="45" name="Content Placeholder 2"/>
          <p:cNvSpPr txBox="1">
            <a:spLocks/>
          </p:cNvSpPr>
          <p:nvPr/>
        </p:nvSpPr>
        <p:spPr>
          <a:xfrm>
            <a:off x="3512180" y="4337372"/>
            <a:ext cx="4192170" cy="805217"/>
          </a:xfrm>
          <a:prstGeom prst="rect">
            <a:avLst/>
          </a:prstGeom>
          <a:effectLst>
            <a:outerShdw blurRad="25400" dir="17880000">
              <a:srgbClr val="000000">
                <a:alpha val="46000"/>
              </a:srgbClr>
            </a:outerShdw>
          </a:effectLst>
        </p:spPr>
        <p:txBody>
          <a:bodyPr vert="horz" lIns="91440" tIns="45720" rIns="91440" bIns="45720" rtlCol="0" anchor="t">
            <a:normAutofit fontScale="925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rgbClr val="FFFFFF"/>
                </a:solidFill>
                <a:effectLst/>
              </a:rPr>
              <a:t>Complain/get quail.  God kills while chewing </a:t>
            </a:r>
            <a:r>
              <a:rPr lang="en-US" dirty="0">
                <a:solidFill>
                  <a:srgbClr val="FFFFFF"/>
                </a:solidFill>
                <a:effectLst/>
              </a:rPr>
              <a:t>(</a:t>
            </a:r>
            <a:r>
              <a:rPr lang="en-US" dirty="0" err="1">
                <a:solidFill>
                  <a:srgbClr val="FFFFFF"/>
                </a:solidFill>
                <a:effectLst/>
              </a:rPr>
              <a:t>Num</a:t>
            </a:r>
            <a:r>
              <a:rPr lang="en-US" dirty="0">
                <a:solidFill>
                  <a:srgbClr val="FFFFFF"/>
                </a:solidFill>
                <a:effectLst/>
              </a:rPr>
              <a:t> 11:4-34)</a:t>
            </a:r>
            <a:endParaRPr lang="en-US" sz="2400" dirty="0">
              <a:solidFill>
                <a:srgbClr val="FFFFFF"/>
              </a:solidFill>
              <a:effectLst/>
            </a:endParaRPr>
          </a:p>
        </p:txBody>
      </p:sp>
      <p:sp>
        <p:nvSpPr>
          <p:cNvPr id="46" name="Content Placeholder 2"/>
          <p:cNvSpPr txBox="1">
            <a:spLocks/>
          </p:cNvSpPr>
          <p:nvPr/>
        </p:nvSpPr>
        <p:spPr>
          <a:xfrm>
            <a:off x="8314006" y="4449697"/>
            <a:ext cx="3835790" cy="468422"/>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effectLst/>
              </a:rPr>
              <a:t>2		2		23+</a:t>
            </a:r>
            <a:endParaRPr lang="en-US" sz="2200" dirty="0">
              <a:solidFill>
                <a:schemeClr val="tx1"/>
              </a:solidFill>
              <a:effectLst/>
            </a:endParaRPr>
          </a:p>
        </p:txBody>
      </p:sp>
      <p:sp>
        <p:nvSpPr>
          <p:cNvPr id="47" name="Content Placeholder 2"/>
          <p:cNvSpPr txBox="1">
            <a:spLocks/>
          </p:cNvSpPr>
          <p:nvPr/>
        </p:nvSpPr>
        <p:spPr>
          <a:xfrm>
            <a:off x="237419" y="5208187"/>
            <a:ext cx="2812067" cy="566404"/>
          </a:xfrm>
          <a:prstGeom prst="rect">
            <a:avLst/>
          </a:prstGeom>
          <a:effectLst>
            <a:outerShdw blurRad="25400" dir="17880000">
              <a:srgbClr val="000000">
                <a:alpha val="46000"/>
              </a:srgbClr>
            </a:outerShdw>
          </a:effectLst>
        </p:spPr>
        <p:txBody>
          <a:bodyPr vert="horz" lIns="91440" tIns="45720" rIns="91440" bIns="45720" rtlCol="0" anchor="t">
            <a:normAutofit fontScale="925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rgbClr val="FFFFFF"/>
                </a:solidFill>
                <a:effectLst/>
              </a:rPr>
              <a:t>Kadesh </a:t>
            </a:r>
            <a:r>
              <a:rPr lang="en-US" sz="2400" dirty="0" err="1">
                <a:solidFill>
                  <a:srgbClr val="FFFFFF"/>
                </a:solidFill>
                <a:effectLst/>
              </a:rPr>
              <a:t>Barnea</a:t>
            </a:r>
            <a:r>
              <a:rPr lang="en-US" sz="2400" dirty="0">
                <a:solidFill>
                  <a:srgbClr val="FFFFFF"/>
                </a:solidFill>
                <a:effectLst/>
              </a:rPr>
              <a:t> (v.23)</a:t>
            </a:r>
          </a:p>
        </p:txBody>
      </p:sp>
      <p:sp>
        <p:nvSpPr>
          <p:cNvPr id="48" name="Content Placeholder 2"/>
          <p:cNvSpPr txBox="1">
            <a:spLocks/>
          </p:cNvSpPr>
          <p:nvPr/>
        </p:nvSpPr>
        <p:spPr>
          <a:xfrm>
            <a:off x="3490165" y="5095581"/>
            <a:ext cx="4192170" cy="805217"/>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rgbClr val="FFFFFF"/>
                </a:solidFill>
                <a:effectLst/>
              </a:rPr>
              <a:t>Faithless report of spies </a:t>
            </a:r>
            <a:r>
              <a:rPr lang="en-US" dirty="0">
                <a:solidFill>
                  <a:srgbClr val="FFFFFF"/>
                </a:solidFill>
                <a:effectLst/>
              </a:rPr>
              <a:t>(</a:t>
            </a:r>
            <a:r>
              <a:rPr lang="en-US" dirty="0" err="1">
                <a:solidFill>
                  <a:srgbClr val="FFFFFF"/>
                </a:solidFill>
                <a:effectLst/>
              </a:rPr>
              <a:t>Num</a:t>
            </a:r>
            <a:r>
              <a:rPr lang="en-US" dirty="0">
                <a:solidFill>
                  <a:srgbClr val="FFFFFF"/>
                </a:solidFill>
                <a:effectLst/>
              </a:rPr>
              <a:t> 13:26-33)</a:t>
            </a:r>
            <a:endParaRPr lang="en-US" sz="2400" dirty="0">
              <a:solidFill>
                <a:srgbClr val="FFFFFF"/>
              </a:solidFill>
              <a:effectLst/>
            </a:endParaRPr>
          </a:p>
        </p:txBody>
      </p:sp>
      <p:sp>
        <p:nvSpPr>
          <p:cNvPr id="49" name="Content Placeholder 2"/>
          <p:cNvSpPr txBox="1">
            <a:spLocks/>
          </p:cNvSpPr>
          <p:nvPr/>
        </p:nvSpPr>
        <p:spPr>
          <a:xfrm>
            <a:off x="8291991" y="5207906"/>
            <a:ext cx="3835790" cy="468422"/>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effectLst/>
              </a:rPr>
              <a:t>2		4		10+</a:t>
            </a:r>
            <a:endParaRPr lang="en-US" sz="2200" dirty="0">
              <a:solidFill>
                <a:schemeClr val="tx1"/>
              </a:solidFill>
              <a:effectLst/>
            </a:endParaRPr>
          </a:p>
        </p:txBody>
      </p:sp>
      <p:sp>
        <p:nvSpPr>
          <p:cNvPr id="51" name="Content Placeholder 2"/>
          <p:cNvSpPr txBox="1">
            <a:spLocks/>
          </p:cNvSpPr>
          <p:nvPr/>
        </p:nvSpPr>
        <p:spPr>
          <a:xfrm>
            <a:off x="251791" y="1601429"/>
            <a:ext cx="3620854" cy="56640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rgbClr val="FFFFFF"/>
                </a:solidFill>
                <a:effectLst/>
              </a:rPr>
              <a:t>Egypt</a:t>
            </a:r>
          </a:p>
        </p:txBody>
      </p:sp>
      <p:sp>
        <p:nvSpPr>
          <p:cNvPr id="52" name="TextBox 51"/>
          <p:cNvSpPr txBox="1"/>
          <p:nvPr/>
        </p:nvSpPr>
        <p:spPr>
          <a:xfrm>
            <a:off x="259434" y="5900798"/>
            <a:ext cx="11627764" cy="400110"/>
          </a:xfrm>
          <a:prstGeom prst="rect">
            <a:avLst/>
          </a:prstGeom>
          <a:noFill/>
        </p:spPr>
        <p:txBody>
          <a:bodyPr wrap="square" rtlCol="0">
            <a:spAutoFit/>
          </a:bodyPr>
          <a:lstStyle/>
          <a:p>
            <a:r>
              <a:rPr lang="en-US" sz="2000" dirty="0"/>
              <a:t>All were sins of former generation… why not mention more recent ones (e.g. fiery serpents, </a:t>
            </a:r>
            <a:r>
              <a:rPr lang="en-US" sz="2000" dirty="0" err="1"/>
              <a:t>Baalpeor</a:t>
            </a:r>
            <a:r>
              <a:rPr lang="en-US" sz="2000" dirty="0"/>
              <a:t>)?  </a:t>
            </a:r>
          </a:p>
        </p:txBody>
      </p:sp>
    </p:spTree>
    <p:extLst>
      <p:ext uri="{BB962C8B-B14F-4D97-AF65-F5344CB8AC3E}">
        <p14:creationId xmlns:p14="http://schemas.microsoft.com/office/powerpoint/2010/main" val="910170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500"/>
                                        <p:tgtEl>
                                          <p:spTgt spid="4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500"/>
                                        <p:tgtEl>
                                          <p:spTgt spid="5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8" grpId="0"/>
      <p:bldP spid="30" grpId="0"/>
      <p:bldP spid="36" grpId="0"/>
      <p:bldP spid="38" grpId="0"/>
      <p:bldP spid="39" grpId="0"/>
      <p:bldP spid="40" grpId="0"/>
      <p:bldP spid="41" grpId="0"/>
      <p:bldP spid="42" grpId="0"/>
      <p:bldP spid="43" grpId="0"/>
      <p:bldP spid="44" grpId="0"/>
      <p:bldP spid="45" grpId="0"/>
      <p:bldP spid="46" grpId="0"/>
      <p:bldP spid="47" grpId="0"/>
      <p:bldP spid="48" grpId="0"/>
      <p:bldP spid="49" grpId="0"/>
      <p:bldP spid="5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Loving the LORD thy God</a:t>
            </a:r>
          </a:p>
        </p:txBody>
      </p:sp>
      <p:sp>
        <p:nvSpPr>
          <p:cNvPr id="5" name="Content Placeholder 2"/>
          <p:cNvSpPr txBox="1">
            <a:spLocks/>
          </p:cNvSpPr>
          <p:nvPr/>
        </p:nvSpPr>
        <p:spPr>
          <a:xfrm>
            <a:off x="1689327" y="1074841"/>
            <a:ext cx="1207781" cy="64812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lgn="ctr">
              <a:buNone/>
            </a:pPr>
            <a:r>
              <a:rPr lang="en-US" sz="3200" b="1" dirty="0">
                <a:solidFill>
                  <a:schemeClr val="tx1"/>
                </a:solidFill>
              </a:rPr>
              <a:t>Man</a:t>
            </a:r>
          </a:p>
        </p:txBody>
      </p:sp>
      <p:sp>
        <p:nvSpPr>
          <p:cNvPr id="17" name="TextBox 16"/>
          <p:cNvSpPr txBox="1"/>
          <p:nvPr/>
        </p:nvSpPr>
        <p:spPr>
          <a:xfrm>
            <a:off x="148273" y="6268277"/>
            <a:ext cx="11940209"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We love God b/c He first loved us </a:t>
            </a:r>
            <a:r>
              <a:rPr lang="en-US" sz="2000" b="1" dirty="0">
                <a:solidFill>
                  <a:schemeClr val="bg1"/>
                </a:solidFill>
              </a:rPr>
              <a:t>(1Jn 4:19)… </a:t>
            </a:r>
            <a:r>
              <a:rPr lang="en-US" sz="2400" b="1" dirty="0">
                <a:solidFill>
                  <a:schemeClr val="bg1"/>
                </a:solidFill>
              </a:rPr>
              <a:t>therefore, serving God is logical </a:t>
            </a:r>
            <a:r>
              <a:rPr lang="en-US" sz="2000" b="1" dirty="0">
                <a:solidFill>
                  <a:schemeClr val="bg1"/>
                </a:solidFill>
              </a:rPr>
              <a:t>(Rom12:1)</a:t>
            </a:r>
            <a:endParaRPr lang="en-US" sz="2400" b="1" dirty="0">
              <a:solidFill>
                <a:schemeClr val="bg1"/>
              </a:solidFill>
            </a:endParaRPr>
          </a:p>
        </p:txBody>
      </p:sp>
      <p:sp>
        <p:nvSpPr>
          <p:cNvPr id="6" name="Content Placeholder 2"/>
          <p:cNvSpPr txBox="1">
            <a:spLocks/>
          </p:cNvSpPr>
          <p:nvPr/>
        </p:nvSpPr>
        <p:spPr>
          <a:xfrm>
            <a:off x="8526225" y="1074841"/>
            <a:ext cx="1207781" cy="64812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lgn="ctr">
              <a:buNone/>
            </a:pPr>
            <a:r>
              <a:rPr lang="en-US" sz="3200" b="1" dirty="0">
                <a:solidFill>
                  <a:schemeClr val="tx1"/>
                </a:solidFill>
              </a:rPr>
              <a:t>God</a:t>
            </a:r>
          </a:p>
        </p:txBody>
      </p:sp>
      <p:sp>
        <p:nvSpPr>
          <p:cNvPr id="3" name="Arrow: Right 2"/>
          <p:cNvSpPr/>
          <p:nvPr/>
        </p:nvSpPr>
        <p:spPr>
          <a:xfrm>
            <a:off x="4389121" y="1921184"/>
            <a:ext cx="2574387" cy="465653"/>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828112" y="1658135"/>
            <a:ext cx="2011680" cy="369332"/>
          </a:xfrm>
          <a:prstGeom prst="rect">
            <a:avLst/>
          </a:prstGeom>
          <a:noFill/>
        </p:spPr>
        <p:txBody>
          <a:bodyPr wrap="square" rtlCol="0">
            <a:spAutoFit/>
          </a:bodyPr>
          <a:lstStyle/>
          <a:p>
            <a:r>
              <a:rPr lang="en-US" b="1" dirty="0">
                <a:solidFill>
                  <a:srgbClr val="00B050"/>
                </a:solidFill>
              </a:rPr>
              <a:t>Why love God?</a:t>
            </a:r>
          </a:p>
        </p:txBody>
      </p:sp>
      <p:sp>
        <p:nvSpPr>
          <p:cNvPr id="14" name="Arrow: Right 13"/>
          <p:cNvSpPr/>
          <p:nvPr/>
        </p:nvSpPr>
        <p:spPr>
          <a:xfrm rot="5400000">
            <a:off x="8561461" y="2826046"/>
            <a:ext cx="743058" cy="465653"/>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9130115" y="2750760"/>
            <a:ext cx="2264716" cy="646331"/>
          </a:xfrm>
          <a:prstGeom prst="rect">
            <a:avLst/>
          </a:prstGeom>
          <a:noFill/>
        </p:spPr>
        <p:txBody>
          <a:bodyPr wrap="square" rtlCol="0">
            <a:spAutoFit/>
          </a:bodyPr>
          <a:lstStyle/>
          <a:p>
            <a:r>
              <a:rPr lang="en-US" b="1" dirty="0">
                <a:solidFill>
                  <a:srgbClr val="00B050"/>
                </a:solidFill>
              </a:rPr>
              <a:t>How does God show love?</a:t>
            </a:r>
          </a:p>
        </p:txBody>
      </p:sp>
      <p:sp>
        <p:nvSpPr>
          <p:cNvPr id="16" name="Arrow: Right 15"/>
          <p:cNvSpPr/>
          <p:nvPr/>
        </p:nvSpPr>
        <p:spPr>
          <a:xfrm rot="10800000">
            <a:off x="4648656" y="3621210"/>
            <a:ext cx="2314851" cy="465653"/>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027570" y="3094374"/>
            <a:ext cx="1812222" cy="646331"/>
          </a:xfrm>
          <a:prstGeom prst="rect">
            <a:avLst/>
          </a:prstGeom>
          <a:noFill/>
        </p:spPr>
        <p:txBody>
          <a:bodyPr wrap="square" rtlCol="0">
            <a:spAutoFit/>
          </a:bodyPr>
          <a:lstStyle/>
          <a:p>
            <a:r>
              <a:rPr lang="en-US" b="1" dirty="0">
                <a:solidFill>
                  <a:srgbClr val="00B050"/>
                </a:solidFill>
              </a:rPr>
              <a:t>How are we to show love?</a:t>
            </a:r>
          </a:p>
        </p:txBody>
      </p:sp>
      <p:sp>
        <p:nvSpPr>
          <p:cNvPr id="19" name="Arrow: Right 18"/>
          <p:cNvSpPr/>
          <p:nvPr/>
        </p:nvSpPr>
        <p:spPr>
          <a:xfrm rot="5400000">
            <a:off x="8561460" y="4428698"/>
            <a:ext cx="743058" cy="465653"/>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9130114" y="4353412"/>
            <a:ext cx="1946204" cy="646331"/>
          </a:xfrm>
          <a:prstGeom prst="rect">
            <a:avLst/>
          </a:prstGeom>
          <a:noFill/>
        </p:spPr>
        <p:txBody>
          <a:bodyPr wrap="square" rtlCol="0">
            <a:spAutoFit/>
          </a:bodyPr>
          <a:lstStyle/>
          <a:p>
            <a:r>
              <a:rPr lang="en-US" b="1" dirty="0">
                <a:solidFill>
                  <a:srgbClr val="00B050"/>
                </a:solidFill>
              </a:rPr>
              <a:t>How does this apply to us?</a:t>
            </a:r>
          </a:p>
        </p:txBody>
      </p:sp>
      <p:sp>
        <p:nvSpPr>
          <p:cNvPr id="21" name="Arrow: Right 20"/>
          <p:cNvSpPr/>
          <p:nvPr/>
        </p:nvSpPr>
        <p:spPr>
          <a:xfrm rot="10800000">
            <a:off x="4648656" y="5203413"/>
            <a:ext cx="2314851" cy="465653"/>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825309" y="4676577"/>
            <a:ext cx="2461755" cy="646331"/>
          </a:xfrm>
          <a:prstGeom prst="rect">
            <a:avLst/>
          </a:prstGeom>
          <a:noFill/>
        </p:spPr>
        <p:txBody>
          <a:bodyPr wrap="square" rtlCol="0">
            <a:spAutoFit/>
          </a:bodyPr>
          <a:lstStyle/>
          <a:p>
            <a:r>
              <a:rPr lang="en-US" b="1" dirty="0">
                <a:solidFill>
                  <a:srgbClr val="00B050"/>
                </a:solidFill>
              </a:rPr>
              <a:t>What are we to do specifically as a result?</a:t>
            </a:r>
          </a:p>
        </p:txBody>
      </p:sp>
      <p:cxnSp>
        <p:nvCxnSpPr>
          <p:cNvPr id="23" name="Straight Connector 22"/>
          <p:cNvCxnSpPr/>
          <p:nvPr/>
        </p:nvCxnSpPr>
        <p:spPr>
          <a:xfrm>
            <a:off x="787791" y="1658135"/>
            <a:ext cx="36013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256584" y="1658135"/>
            <a:ext cx="413824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74828" y="690976"/>
            <a:ext cx="9359177" cy="461665"/>
          </a:xfrm>
          <a:prstGeom prst="rect">
            <a:avLst/>
          </a:prstGeom>
          <a:noFill/>
        </p:spPr>
        <p:txBody>
          <a:bodyPr wrap="square" rtlCol="0">
            <a:spAutoFit/>
          </a:bodyPr>
          <a:lstStyle/>
          <a:p>
            <a:r>
              <a:rPr lang="en-US" sz="2400" dirty="0"/>
              <a:t>How do we develop Love for God and how do we show it?  (</a:t>
            </a:r>
            <a:r>
              <a:rPr lang="en-US" sz="2400" dirty="0" err="1"/>
              <a:t>Deut</a:t>
            </a:r>
            <a:r>
              <a:rPr lang="en-US" sz="2400" dirty="0"/>
              <a:t> 10)</a:t>
            </a:r>
          </a:p>
        </p:txBody>
      </p:sp>
      <p:sp>
        <p:nvSpPr>
          <p:cNvPr id="13" name="TextBox 12"/>
          <p:cNvSpPr txBox="1"/>
          <p:nvPr/>
        </p:nvSpPr>
        <p:spPr>
          <a:xfrm>
            <a:off x="1182350" y="1842801"/>
            <a:ext cx="2812211" cy="461665"/>
          </a:xfrm>
          <a:prstGeom prst="rect">
            <a:avLst/>
          </a:prstGeom>
          <a:noFill/>
        </p:spPr>
        <p:txBody>
          <a:bodyPr wrap="square" rtlCol="0">
            <a:spAutoFit/>
          </a:bodyPr>
          <a:lstStyle/>
          <a:p>
            <a:r>
              <a:rPr lang="en-US" sz="2400" dirty="0"/>
              <a:t>Love Him (v.12)</a:t>
            </a:r>
          </a:p>
        </p:txBody>
      </p:sp>
      <p:sp>
        <p:nvSpPr>
          <p:cNvPr id="29" name="TextBox 28"/>
          <p:cNvSpPr txBox="1"/>
          <p:nvPr/>
        </p:nvSpPr>
        <p:spPr>
          <a:xfrm>
            <a:off x="7297491" y="1842048"/>
            <a:ext cx="4367040" cy="830997"/>
          </a:xfrm>
          <a:prstGeom prst="rect">
            <a:avLst/>
          </a:prstGeom>
          <a:noFill/>
        </p:spPr>
        <p:txBody>
          <a:bodyPr wrap="square" rtlCol="0">
            <a:spAutoFit/>
          </a:bodyPr>
          <a:lstStyle/>
          <a:p>
            <a:r>
              <a:rPr lang="en-US" sz="2400" dirty="0"/>
              <a:t>He first loved you and called you above other people (v.15)</a:t>
            </a:r>
          </a:p>
        </p:txBody>
      </p:sp>
      <p:sp>
        <p:nvSpPr>
          <p:cNvPr id="30" name="TextBox 29"/>
          <p:cNvSpPr txBox="1"/>
          <p:nvPr/>
        </p:nvSpPr>
        <p:spPr>
          <a:xfrm>
            <a:off x="7256584" y="3441775"/>
            <a:ext cx="4214640" cy="830997"/>
          </a:xfrm>
          <a:prstGeom prst="rect">
            <a:avLst/>
          </a:prstGeom>
          <a:noFill/>
        </p:spPr>
        <p:txBody>
          <a:bodyPr wrap="square" rtlCol="0">
            <a:spAutoFit/>
          </a:bodyPr>
          <a:lstStyle/>
          <a:p>
            <a:r>
              <a:rPr lang="en-US" sz="2400" dirty="0"/>
              <a:t>Loves those who cannot provide for themselves (v.18)</a:t>
            </a:r>
          </a:p>
        </p:txBody>
      </p:sp>
      <p:sp>
        <p:nvSpPr>
          <p:cNvPr id="31" name="TextBox 30"/>
          <p:cNvSpPr txBox="1"/>
          <p:nvPr/>
        </p:nvSpPr>
        <p:spPr>
          <a:xfrm>
            <a:off x="777771" y="3436090"/>
            <a:ext cx="4214640" cy="830997"/>
          </a:xfrm>
          <a:prstGeom prst="rect">
            <a:avLst/>
          </a:prstGeom>
          <a:noFill/>
        </p:spPr>
        <p:txBody>
          <a:bodyPr wrap="square" rtlCol="0">
            <a:spAutoFit/>
          </a:bodyPr>
          <a:lstStyle/>
          <a:p>
            <a:r>
              <a:rPr lang="en-US" sz="2400" dirty="0"/>
              <a:t>Love those who cannot provide for themselves (v.19)</a:t>
            </a:r>
          </a:p>
        </p:txBody>
      </p:sp>
      <p:sp>
        <p:nvSpPr>
          <p:cNvPr id="32" name="TextBox 31"/>
          <p:cNvSpPr txBox="1"/>
          <p:nvPr/>
        </p:nvSpPr>
        <p:spPr>
          <a:xfrm>
            <a:off x="792362" y="4935456"/>
            <a:ext cx="3974811" cy="1200329"/>
          </a:xfrm>
          <a:prstGeom prst="rect">
            <a:avLst/>
          </a:prstGeom>
          <a:noFill/>
        </p:spPr>
        <p:txBody>
          <a:bodyPr wrap="square" rtlCol="0">
            <a:spAutoFit/>
          </a:bodyPr>
          <a:lstStyle/>
          <a:p>
            <a:r>
              <a:rPr lang="en-US" sz="2400" dirty="0"/>
              <a:t>Love God in keeping charge, statutes, judgments, commands </a:t>
            </a:r>
            <a:r>
              <a:rPr lang="en-US" sz="2400" u="sng" dirty="0"/>
              <a:t>always</a:t>
            </a:r>
            <a:r>
              <a:rPr lang="en-US" sz="2400" dirty="0"/>
              <a:t>!  (11:1)</a:t>
            </a:r>
          </a:p>
        </p:txBody>
      </p:sp>
      <p:sp>
        <p:nvSpPr>
          <p:cNvPr id="33" name="TextBox 32"/>
          <p:cNvSpPr txBox="1"/>
          <p:nvPr/>
        </p:nvSpPr>
        <p:spPr>
          <a:xfrm>
            <a:off x="7297491" y="5033054"/>
            <a:ext cx="4203068" cy="830997"/>
          </a:xfrm>
          <a:prstGeom prst="rect">
            <a:avLst/>
          </a:prstGeom>
          <a:noFill/>
        </p:spPr>
        <p:txBody>
          <a:bodyPr wrap="square" rtlCol="0">
            <a:spAutoFit/>
          </a:bodyPr>
          <a:lstStyle/>
          <a:p>
            <a:r>
              <a:rPr lang="en-US" sz="2400" dirty="0"/>
              <a:t>While slaves of sin, he delivered from bondage </a:t>
            </a:r>
            <a:r>
              <a:rPr lang="en-US" dirty="0"/>
              <a:t>(v.19-22)</a:t>
            </a:r>
            <a:endParaRPr lang="en-US" sz="2400" dirty="0"/>
          </a:p>
        </p:txBody>
      </p:sp>
    </p:spTree>
    <p:extLst>
      <p:ext uri="{BB962C8B-B14F-4D97-AF65-F5344CB8AC3E}">
        <p14:creationId xmlns:p14="http://schemas.microsoft.com/office/powerpoint/2010/main" val="226141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right)">
                                      <p:cBhvr>
                                        <p:cTn id="38" dur="500"/>
                                        <p:tgtEl>
                                          <p:spTgt spid="18"/>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righ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up)">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right)">
                                      <p:cBhvr>
                                        <p:cTn id="64" dur="500"/>
                                        <p:tgtEl>
                                          <p:spTgt spid="22"/>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right)">
                                      <p:cBhvr>
                                        <p:cTn id="67" dur="5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animBg="1"/>
      <p:bldP spid="2" grpId="0"/>
      <p:bldP spid="14" grpId="0" animBg="1"/>
      <p:bldP spid="15" grpId="0"/>
      <p:bldP spid="16" grpId="0" animBg="1"/>
      <p:bldP spid="18" grpId="0"/>
      <p:bldP spid="19" grpId="0" animBg="1"/>
      <p:bldP spid="20" grpId="0"/>
      <p:bldP spid="21" grpId="0" animBg="1"/>
      <p:bldP spid="22" grpId="0"/>
      <p:bldP spid="13" grpId="0"/>
      <p:bldP spid="29" grpId="0"/>
      <p:bldP spid="30" grpId="0"/>
      <p:bldP spid="31" grpId="0"/>
      <p:bldP spid="32" grpId="0"/>
      <p:bldP spid="3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Circumcision of the heart </a:t>
            </a:r>
            <a:r>
              <a:rPr lang="en-US" sz="2900" dirty="0">
                <a:solidFill>
                  <a:schemeClr val="tx1"/>
                </a:solidFill>
              </a:rPr>
              <a:t>(10:16)</a:t>
            </a:r>
            <a:endParaRPr lang="en-US" dirty="0">
              <a:solidFill>
                <a:schemeClr val="tx1"/>
              </a:solidFill>
            </a:endParaRPr>
          </a:p>
        </p:txBody>
      </p:sp>
      <p:sp>
        <p:nvSpPr>
          <p:cNvPr id="5" name="Content Placeholder 2"/>
          <p:cNvSpPr txBox="1">
            <a:spLocks/>
          </p:cNvSpPr>
          <p:nvPr/>
        </p:nvSpPr>
        <p:spPr>
          <a:xfrm>
            <a:off x="406818" y="757382"/>
            <a:ext cx="11049061" cy="64812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rPr>
              <a:t>God’s purpose was not just to govern actions, it was to transform hearts/minds</a:t>
            </a:r>
          </a:p>
        </p:txBody>
      </p:sp>
      <p:sp>
        <p:nvSpPr>
          <p:cNvPr id="17" name="TextBox 16"/>
          <p:cNvSpPr txBox="1"/>
          <p:nvPr/>
        </p:nvSpPr>
        <p:spPr>
          <a:xfrm>
            <a:off x="1483744" y="6268277"/>
            <a:ext cx="9420046"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God has always sought a metamorphosis from flesh </a:t>
            </a:r>
            <a:r>
              <a:rPr lang="en-US" sz="2400" b="1" dirty="0">
                <a:solidFill>
                  <a:schemeClr val="bg1"/>
                </a:solidFill>
                <a:sym typeface="Wingdings" panose="05000000000000000000" pitchFamily="2" charset="2"/>
              </a:rPr>
              <a:t> spirit</a:t>
            </a:r>
            <a:endParaRPr lang="en-US" sz="2400" b="1" dirty="0">
              <a:solidFill>
                <a:schemeClr val="bg1"/>
              </a:solidFill>
            </a:endParaRPr>
          </a:p>
        </p:txBody>
      </p:sp>
      <p:sp>
        <p:nvSpPr>
          <p:cNvPr id="8" name="Content Placeholder 2"/>
          <p:cNvSpPr txBox="1">
            <a:spLocks/>
          </p:cNvSpPr>
          <p:nvPr/>
        </p:nvSpPr>
        <p:spPr>
          <a:xfrm>
            <a:off x="669236" y="1512937"/>
            <a:ext cx="11049061" cy="64812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rPr>
              <a:t>Circumcise therefore the foreskin of your heart, and be no more </a:t>
            </a:r>
            <a:r>
              <a:rPr lang="en-US" sz="2400" dirty="0" err="1">
                <a:solidFill>
                  <a:schemeClr val="tx1"/>
                </a:solidFill>
              </a:rPr>
              <a:t>stiffnecked</a:t>
            </a:r>
            <a:r>
              <a:rPr lang="en-US" sz="2400" dirty="0">
                <a:solidFill>
                  <a:schemeClr val="tx1"/>
                </a:solidFill>
              </a:rPr>
              <a:t> (10:16)</a:t>
            </a:r>
          </a:p>
        </p:txBody>
      </p:sp>
      <p:sp>
        <p:nvSpPr>
          <p:cNvPr id="9" name="Content Placeholder 2"/>
          <p:cNvSpPr txBox="1">
            <a:spLocks/>
          </p:cNvSpPr>
          <p:nvPr/>
        </p:nvSpPr>
        <p:spPr>
          <a:xfrm>
            <a:off x="669236" y="2297689"/>
            <a:ext cx="11049061" cy="648124"/>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rPr>
              <a:t>Circumcise yourselves to the LORD… take away the foreskin of your heart (</a:t>
            </a:r>
            <a:r>
              <a:rPr lang="en-US" sz="2400" dirty="0" err="1">
                <a:solidFill>
                  <a:schemeClr val="tx1"/>
                </a:solidFill>
              </a:rPr>
              <a:t>Jer</a:t>
            </a:r>
            <a:r>
              <a:rPr lang="en-US" sz="2400" dirty="0">
                <a:solidFill>
                  <a:schemeClr val="tx1"/>
                </a:solidFill>
              </a:rPr>
              <a:t> 4:4)</a:t>
            </a:r>
          </a:p>
        </p:txBody>
      </p:sp>
      <p:sp>
        <p:nvSpPr>
          <p:cNvPr id="10" name="Content Placeholder 2"/>
          <p:cNvSpPr txBox="1">
            <a:spLocks/>
          </p:cNvSpPr>
          <p:nvPr/>
        </p:nvSpPr>
        <p:spPr>
          <a:xfrm>
            <a:off x="669236" y="3151453"/>
            <a:ext cx="11049061" cy="648124"/>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rPr>
              <a:t>Ye </a:t>
            </a:r>
            <a:r>
              <a:rPr lang="en-US" sz="2400" dirty="0" err="1">
                <a:solidFill>
                  <a:schemeClr val="tx1"/>
                </a:solidFill>
              </a:rPr>
              <a:t>stiffnecked</a:t>
            </a:r>
            <a:r>
              <a:rPr lang="en-US" sz="2400" dirty="0">
                <a:solidFill>
                  <a:schemeClr val="tx1"/>
                </a:solidFill>
              </a:rPr>
              <a:t> and uncircumcised in heart and ears… (Acts 7:51)</a:t>
            </a:r>
          </a:p>
        </p:txBody>
      </p:sp>
      <p:sp>
        <p:nvSpPr>
          <p:cNvPr id="11" name="Content Placeholder 2"/>
          <p:cNvSpPr txBox="1">
            <a:spLocks/>
          </p:cNvSpPr>
          <p:nvPr/>
        </p:nvSpPr>
        <p:spPr>
          <a:xfrm>
            <a:off x="669235" y="4039723"/>
            <a:ext cx="11049061" cy="860078"/>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rPr>
              <a:t>No stranger uncircumcised in heart, nor uncircumcised in flesh, shall enter into my sanctuary (</a:t>
            </a:r>
            <a:r>
              <a:rPr lang="en-US" sz="2400" dirty="0" err="1">
                <a:solidFill>
                  <a:schemeClr val="tx1"/>
                </a:solidFill>
              </a:rPr>
              <a:t>Ezek</a:t>
            </a:r>
            <a:r>
              <a:rPr lang="en-US" sz="2400" dirty="0">
                <a:solidFill>
                  <a:schemeClr val="tx1"/>
                </a:solidFill>
              </a:rPr>
              <a:t> 44:9)</a:t>
            </a:r>
          </a:p>
        </p:txBody>
      </p:sp>
      <p:sp>
        <p:nvSpPr>
          <p:cNvPr id="12" name="Content Placeholder 2"/>
          <p:cNvSpPr txBox="1">
            <a:spLocks/>
          </p:cNvSpPr>
          <p:nvPr/>
        </p:nvSpPr>
        <p:spPr>
          <a:xfrm>
            <a:off x="669234" y="5122694"/>
            <a:ext cx="11049061" cy="860078"/>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rPr>
              <a:t>But he is a Jew, which is one inwardly; and circumcision is that of the heart, in the spirit, and not in the letter… (Rom 2:29)</a:t>
            </a:r>
          </a:p>
        </p:txBody>
      </p:sp>
    </p:spTree>
    <p:extLst>
      <p:ext uri="{BB962C8B-B14F-4D97-AF65-F5344CB8AC3E}">
        <p14:creationId xmlns:p14="http://schemas.microsoft.com/office/powerpoint/2010/main" val="3380875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1200828" cy="655782"/>
          </a:xfrm>
          <a:prstGeom prst="rect">
            <a:avLst/>
          </a:prstGeom>
          <a:effectLst>
            <a:outerShdw blurRad="25400" dir="17880000">
              <a:srgbClr val="000000">
                <a:alpha val="46000"/>
              </a:srgbClr>
            </a:outerShdw>
          </a:effectLst>
        </p:spPr>
        <p:txBody>
          <a:bodyPr vert="horz" lIns="91440" tIns="45720" rIns="91440" bIns="45720" rtlCol="0" anchor="ctr">
            <a:normAutofit fontScale="9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Tithing – an opportunity to show thankfulness </a:t>
            </a:r>
            <a:r>
              <a:rPr lang="en-US" sz="2900" dirty="0">
                <a:solidFill>
                  <a:schemeClr val="tx1"/>
                </a:solidFill>
              </a:rPr>
              <a:t>(14:22-29)</a:t>
            </a:r>
            <a:endParaRPr lang="en-US" dirty="0">
              <a:solidFill>
                <a:schemeClr val="tx1"/>
              </a:solidFill>
            </a:endParaRPr>
          </a:p>
        </p:txBody>
      </p:sp>
      <p:sp>
        <p:nvSpPr>
          <p:cNvPr id="17" name="TextBox 16"/>
          <p:cNvSpPr txBox="1"/>
          <p:nvPr/>
        </p:nvSpPr>
        <p:spPr>
          <a:xfrm>
            <a:off x="1948173" y="6268277"/>
            <a:ext cx="7837272"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Tithing was a reminder that all belonged to God</a:t>
            </a:r>
          </a:p>
        </p:txBody>
      </p:sp>
      <p:sp>
        <p:nvSpPr>
          <p:cNvPr id="13" name="Rectangle 12">
            <a:extLst/>
          </p:cNvPr>
          <p:cNvSpPr/>
          <p:nvPr/>
        </p:nvSpPr>
        <p:spPr>
          <a:xfrm>
            <a:off x="406818" y="2186588"/>
            <a:ext cx="1249703" cy="113347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Grow/ harvest  crop from year</a:t>
            </a:r>
          </a:p>
        </p:txBody>
      </p:sp>
      <p:sp>
        <p:nvSpPr>
          <p:cNvPr id="2" name="TextBox 1"/>
          <p:cNvSpPr txBox="1"/>
          <p:nvPr/>
        </p:nvSpPr>
        <p:spPr>
          <a:xfrm>
            <a:off x="8397997" y="670161"/>
            <a:ext cx="3794004" cy="369332"/>
          </a:xfrm>
          <a:prstGeom prst="rect">
            <a:avLst/>
          </a:prstGeom>
          <a:noFill/>
        </p:spPr>
        <p:txBody>
          <a:bodyPr wrap="square" rtlCol="0">
            <a:spAutoFit/>
          </a:bodyPr>
          <a:lstStyle/>
          <a:p>
            <a:r>
              <a:rPr lang="en-US" dirty="0"/>
              <a:t>See also </a:t>
            </a:r>
            <a:r>
              <a:rPr lang="en-US" dirty="0" err="1"/>
              <a:t>Num</a:t>
            </a:r>
            <a:r>
              <a:rPr lang="en-US" dirty="0"/>
              <a:t> 18:20-32; Lev 23:9-14</a:t>
            </a:r>
          </a:p>
        </p:txBody>
      </p:sp>
      <p:sp>
        <p:nvSpPr>
          <p:cNvPr id="15" name="Rectangle 14">
            <a:extLst/>
          </p:cNvPr>
          <p:cNvSpPr/>
          <p:nvPr/>
        </p:nvSpPr>
        <p:spPr>
          <a:xfrm>
            <a:off x="1948173" y="2180466"/>
            <a:ext cx="1400175" cy="113347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Separate best 1/10</a:t>
            </a:r>
            <a:r>
              <a:rPr lang="en-US" sz="1800" baseline="30000" dirty="0"/>
              <a:t>th</a:t>
            </a:r>
            <a:r>
              <a:rPr lang="en-US" sz="1800" dirty="0"/>
              <a:t> (v.23)</a:t>
            </a:r>
            <a:endParaRPr lang="en-US" sz="2000" dirty="0"/>
          </a:p>
        </p:txBody>
      </p:sp>
      <p:sp>
        <p:nvSpPr>
          <p:cNvPr id="16" name="Rectangle 15">
            <a:extLst/>
          </p:cNvPr>
          <p:cNvSpPr/>
          <p:nvPr/>
        </p:nvSpPr>
        <p:spPr>
          <a:xfrm>
            <a:off x="5120718" y="1160228"/>
            <a:ext cx="999379" cy="1129978"/>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Sell for money (v.25)</a:t>
            </a:r>
            <a:endParaRPr lang="en-US" sz="2000" dirty="0"/>
          </a:p>
        </p:txBody>
      </p:sp>
      <p:sp>
        <p:nvSpPr>
          <p:cNvPr id="3" name="Flowchart: Decision 2"/>
          <p:cNvSpPr/>
          <p:nvPr/>
        </p:nvSpPr>
        <p:spPr>
          <a:xfrm>
            <a:off x="3612246" y="1900694"/>
            <a:ext cx="1932665" cy="1690610"/>
          </a:xfrm>
          <a:prstGeom prst="flowChartDecision">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p:cNvPr>
          <p:cNvSpPr/>
          <p:nvPr/>
        </p:nvSpPr>
        <p:spPr>
          <a:xfrm>
            <a:off x="7914213" y="1160228"/>
            <a:ext cx="967567" cy="113347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Go to central place </a:t>
            </a:r>
          </a:p>
          <a:p>
            <a:pPr algn="ctr"/>
            <a:r>
              <a:rPr lang="en-US" sz="1800" dirty="0"/>
              <a:t>(v. 25)</a:t>
            </a:r>
            <a:endParaRPr lang="en-US" sz="2000" dirty="0"/>
          </a:p>
        </p:txBody>
      </p:sp>
      <p:sp>
        <p:nvSpPr>
          <p:cNvPr id="6" name="Rectangle 5"/>
          <p:cNvSpPr/>
          <p:nvPr/>
        </p:nvSpPr>
        <p:spPr>
          <a:xfrm>
            <a:off x="3785460" y="2354610"/>
            <a:ext cx="1600426" cy="923330"/>
          </a:xfrm>
          <a:prstGeom prst="rect">
            <a:avLst/>
          </a:prstGeom>
        </p:spPr>
        <p:txBody>
          <a:bodyPr wrap="square">
            <a:spAutoFit/>
          </a:bodyPr>
          <a:lstStyle/>
          <a:p>
            <a:pPr algn="ctr"/>
            <a:r>
              <a:rPr lang="en-US" dirty="0"/>
              <a:t>Distance too great to carry? (v.24)</a:t>
            </a:r>
          </a:p>
        </p:txBody>
      </p:sp>
      <p:sp>
        <p:nvSpPr>
          <p:cNvPr id="19" name="Rectangle 18">
            <a:extLst/>
          </p:cNvPr>
          <p:cNvSpPr/>
          <p:nvPr/>
        </p:nvSpPr>
        <p:spPr>
          <a:xfrm>
            <a:off x="6334685" y="3219044"/>
            <a:ext cx="1341039" cy="112844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Bring Levite from home town</a:t>
            </a:r>
          </a:p>
          <a:p>
            <a:pPr algn="ctr"/>
            <a:r>
              <a:rPr lang="en-US" sz="1800" dirty="0"/>
              <a:t>(v.27)</a:t>
            </a:r>
          </a:p>
        </p:txBody>
      </p:sp>
      <p:sp>
        <p:nvSpPr>
          <p:cNvPr id="20" name="Rectangle 19">
            <a:extLst/>
          </p:cNvPr>
          <p:cNvSpPr/>
          <p:nvPr/>
        </p:nvSpPr>
        <p:spPr>
          <a:xfrm>
            <a:off x="7914213" y="3219044"/>
            <a:ext cx="967567" cy="112844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Go to central place </a:t>
            </a:r>
          </a:p>
          <a:p>
            <a:pPr algn="ctr"/>
            <a:r>
              <a:rPr lang="en-US" sz="1800" dirty="0"/>
              <a:t>(v. 23)</a:t>
            </a:r>
            <a:endParaRPr lang="en-US" sz="2000" dirty="0"/>
          </a:p>
        </p:txBody>
      </p:sp>
      <p:sp>
        <p:nvSpPr>
          <p:cNvPr id="21" name="Rectangle 20">
            <a:extLst/>
          </p:cNvPr>
          <p:cNvSpPr/>
          <p:nvPr/>
        </p:nvSpPr>
        <p:spPr>
          <a:xfrm>
            <a:off x="9068544" y="1160323"/>
            <a:ext cx="1133219" cy="113347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Buy whatever want</a:t>
            </a:r>
          </a:p>
          <a:p>
            <a:pPr algn="ctr"/>
            <a:r>
              <a:rPr lang="en-US" sz="1800" dirty="0"/>
              <a:t>(v. 26)</a:t>
            </a:r>
            <a:endParaRPr lang="en-US" sz="2000" dirty="0"/>
          </a:p>
        </p:txBody>
      </p:sp>
      <p:sp>
        <p:nvSpPr>
          <p:cNvPr id="22" name="Rectangle 21">
            <a:extLst/>
          </p:cNvPr>
          <p:cNvSpPr/>
          <p:nvPr/>
        </p:nvSpPr>
        <p:spPr>
          <a:xfrm>
            <a:off x="10458427" y="2186588"/>
            <a:ext cx="1577792" cy="113347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Eat joyfully before LORD</a:t>
            </a:r>
          </a:p>
          <a:p>
            <a:pPr algn="ctr"/>
            <a:r>
              <a:rPr lang="en-US" sz="1800" dirty="0"/>
              <a:t>(v. 26)</a:t>
            </a:r>
            <a:endParaRPr lang="en-US" sz="2000" dirty="0"/>
          </a:p>
        </p:txBody>
      </p:sp>
      <p:cxnSp>
        <p:nvCxnSpPr>
          <p:cNvPr id="23" name="Straight Arrow Connector 22"/>
          <p:cNvCxnSpPr>
            <a:stCxn id="13" idx="3"/>
            <a:endCxn id="15" idx="1"/>
          </p:cNvCxnSpPr>
          <p:nvPr/>
        </p:nvCxnSpPr>
        <p:spPr>
          <a:xfrm flipV="1">
            <a:off x="1656521" y="2747204"/>
            <a:ext cx="291652" cy="61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a:stCxn id="15" idx="3"/>
            <a:endCxn id="3" idx="1"/>
          </p:cNvCxnSpPr>
          <p:nvPr/>
        </p:nvCxnSpPr>
        <p:spPr>
          <a:xfrm flipV="1">
            <a:off x="3348348" y="2745999"/>
            <a:ext cx="263898" cy="12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p:cNvCxnSpPr>
            <a:cxnSpLocks/>
            <a:stCxn id="3" idx="0"/>
            <a:endCxn id="16" idx="1"/>
          </p:cNvCxnSpPr>
          <p:nvPr/>
        </p:nvCxnSpPr>
        <p:spPr>
          <a:xfrm rot="5400000" flipH="1" flipV="1">
            <a:off x="4761910" y="1541887"/>
            <a:ext cx="175477" cy="542139"/>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p:cNvCxnSpPr>
            <a:cxnSpLocks/>
            <a:stCxn id="18" idx="3"/>
            <a:endCxn id="21" idx="1"/>
          </p:cNvCxnSpPr>
          <p:nvPr/>
        </p:nvCxnSpPr>
        <p:spPr>
          <a:xfrm>
            <a:off x="8881780" y="1726966"/>
            <a:ext cx="186764" cy="95"/>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Elbow 50"/>
          <p:cNvCxnSpPr>
            <a:cxnSpLocks/>
            <a:stCxn id="20" idx="3"/>
            <a:endCxn id="22" idx="1"/>
          </p:cNvCxnSpPr>
          <p:nvPr/>
        </p:nvCxnSpPr>
        <p:spPr>
          <a:xfrm flipV="1">
            <a:off x="8881780" y="2753326"/>
            <a:ext cx="1576647" cy="1029941"/>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ctor: Elbow 53"/>
          <p:cNvCxnSpPr>
            <a:cxnSpLocks/>
            <a:stCxn id="21" idx="3"/>
            <a:endCxn id="22" idx="1"/>
          </p:cNvCxnSpPr>
          <p:nvPr/>
        </p:nvCxnSpPr>
        <p:spPr>
          <a:xfrm>
            <a:off x="10201763" y="1727061"/>
            <a:ext cx="256664" cy="1026265"/>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050954" y="1505780"/>
            <a:ext cx="606355" cy="369332"/>
          </a:xfrm>
          <a:prstGeom prst="rect">
            <a:avLst/>
          </a:prstGeom>
          <a:noFill/>
        </p:spPr>
        <p:txBody>
          <a:bodyPr wrap="square" rtlCol="0">
            <a:spAutoFit/>
          </a:bodyPr>
          <a:lstStyle/>
          <a:p>
            <a:r>
              <a:rPr lang="en-US" dirty="0"/>
              <a:t>Yes</a:t>
            </a:r>
          </a:p>
        </p:txBody>
      </p:sp>
      <p:sp>
        <p:nvSpPr>
          <p:cNvPr id="58" name="TextBox 57"/>
          <p:cNvSpPr txBox="1"/>
          <p:nvPr/>
        </p:nvSpPr>
        <p:spPr>
          <a:xfrm>
            <a:off x="4012635" y="3591304"/>
            <a:ext cx="606355" cy="369332"/>
          </a:xfrm>
          <a:prstGeom prst="rect">
            <a:avLst/>
          </a:prstGeom>
          <a:noFill/>
        </p:spPr>
        <p:txBody>
          <a:bodyPr wrap="square" rtlCol="0">
            <a:spAutoFit/>
          </a:bodyPr>
          <a:lstStyle/>
          <a:p>
            <a:r>
              <a:rPr lang="en-US" dirty="0"/>
              <a:t>No</a:t>
            </a:r>
          </a:p>
        </p:txBody>
      </p:sp>
      <p:cxnSp>
        <p:nvCxnSpPr>
          <p:cNvPr id="129" name="Straight Arrow Connector 128"/>
          <p:cNvCxnSpPr>
            <a:cxnSpLocks/>
            <a:stCxn id="140" idx="3"/>
            <a:endCxn id="18" idx="1"/>
          </p:cNvCxnSpPr>
          <p:nvPr/>
        </p:nvCxnSpPr>
        <p:spPr>
          <a:xfrm>
            <a:off x="7675724" y="1725217"/>
            <a:ext cx="238489" cy="1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cxnSpLocks/>
            <a:stCxn id="16" idx="3"/>
            <a:endCxn id="140" idx="1"/>
          </p:cNvCxnSpPr>
          <p:nvPr/>
        </p:nvCxnSpPr>
        <p:spPr>
          <a:xfrm>
            <a:off x="6120097" y="1725217"/>
            <a:ext cx="21458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0" name="Rectangle 139">
            <a:extLst/>
          </p:cNvPr>
          <p:cNvSpPr/>
          <p:nvPr/>
        </p:nvSpPr>
        <p:spPr>
          <a:xfrm>
            <a:off x="6334685" y="1160228"/>
            <a:ext cx="1341039" cy="1129978"/>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Bring Levite from home town</a:t>
            </a:r>
          </a:p>
          <a:p>
            <a:pPr algn="ctr"/>
            <a:r>
              <a:rPr lang="en-US" sz="1800" dirty="0"/>
              <a:t>(v.27)</a:t>
            </a:r>
          </a:p>
        </p:txBody>
      </p:sp>
      <p:cxnSp>
        <p:nvCxnSpPr>
          <p:cNvPr id="151" name="Connector: Elbow 150"/>
          <p:cNvCxnSpPr>
            <a:cxnSpLocks/>
            <a:stCxn id="3" idx="2"/>
            <a:endCxn id="165" idx="1"/>
          </p:cNvCxnSpPr>
          <p:nvPr/>
        </p:nvCxnSpPr>
        <p:spPr>
          <a:xfrm rot="16200000" flipH="1">
            <a:off x="4753284" y="3416598"/>
            <a:ext cx="192729" cy="542139"/>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6" name="Straight Arrow Connector 155"/>
          <p:cNvCxnSpPr>
            <a:cxnSpLocks/>
            <a:stCxn id="19" idx="3"/>
            <a:endCxn id="20" idx="1"/>
          </p:cNvCxnSpPr>
          <p:nvPr/>
        </p:nvCxnSpPr>
        <p:spPr>
          <a:xfrm>
            <a:off x="7675724" y="3783267"/>
            <a:ext cx="23848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5" name="Rectangle 164">
            <a:extLst/>
          </p:cNvPr>
          <p:cNvSpPr/>
          <p:nvPr/>
        </p:nvSpPr>
        <p:spPr>
          <a:xfrm>
            <a:off x="5120718" y="3219044"/>
            <a:ext cx="999379" cy="1129978"/>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Carry tithe (v.23)</a:t>
            </a:r>
            <a:endParaRPr lang="en-US" sz="2000" dirty="0"/>
          </a:p>
        </p:txBody>
      </p:sp>
      <p:cxnSp>
        <p:nvCxnSpPr>
          <p:cNvPr id="171" name="Straight Arrow Connector 170"/>
          <p:cNvCxnSpPr>
            <a:cxnSpLocks/>
            <a:stCxn id="165" idx="3"/>
            <a:endCxn id="19" idx="1"/>
          </p:cNvCxnSpPr>
          <p:nvPr/>
        </p:nvCxnSpPr>
        <p:spPr>
          <a:xfrm flipV="1">
            <a:off x="6120097" y="3783267"/>
            <a:ext cx="214588" cy="76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0" name="TextBox 179"/>
          <p:cNvSpPr txBox="1"/>
          <p:nvPr/>
        </p:nvSpPr>
        <p:spPr>
          <a:xfrm>
            <a:off x="470450" y="810494"/>
            <a:ext cx="2696819" cy="369332"/>
          </a:xfrm>
          <a:prstGeom prst="rect">
            <a:avLst/>
          </a:prstGeom>
          <a:noFill/>
        </p:spPr>
        <p:txBody>
          <a:bodyPr wrap="square" rtlCol="0">
            <a:spAutoFit/>
          </a:bodyPr>
          <a:lstStyle/>
          <a:p>
            <a:r>
              <a:rPr lang="en-US" b="1" u="sng" dirty="0"/>
              <a:t>Years 1 &amp; 2</a:t>
            </a:r>
            <a:r>
              <a:rPr lang="en-US" dirty="0"/>
              <a:t> – 14:22-27</a:t>
            </a:r>
            <a:endParaRPr lang="en-US" b="1" u="sng" dirty="0"/>
          </a:p>
        </p:txBody>
      </p:sp>
      <p:sp>
        <p:nvSpPr>
          <p:cNvPr id="181" name="TextBox 180"/>
          <p:cNvSpPr txBox="1"/>
          <p:nvPr/>
        </p:nvSpPr>
        <p:spPr>
          <a:xfrm>
            <a:off x="470451" y="4016687"/>
            <a:ext cx="2372140" cy="369332"/>
          </a:xfrm>
          <a:prstGeom prst="rect">
            <a:avLst/>
          </a:prstGeom>
          <a:noFill/>
        </p:spPr>
        <p:txBody>
          <a:bodyPr wrap="square" rtlCol="0">
            <a:spAutoFit/>
          </a:bodyPr>
          <a:lstStyle/>
          <a:p>
            <a:r>
              <a:rPr lang="en-US" b="1" u="sng" dirty="0"/>
              <a:t>Year 3</a:t>
            </a:r>
            <a:r>
              <a:rPr lang="en-US" dirty="0"/>
              <a:t> – 14:28-29</a:t>
            </a:r>
            <a:endParaRPr lang="en-US" b="1" u="sng" dirty="0"/>
          </a:p>
        </p:txBody>
      </p:sp>
      <p:sp>
        <p:nvSpPr>
          <p:cNvPr id="182" name="TextBox 181"/>
          <p:cNvSpPr txBox="1"/>
          <p:nvPr/>
        </p:nvSpPr>
        <p:spPr>
          <a:xfrm>
            <a:off x="492402" y="1155923"/>
            <a:ext cx="2508384" cy="923330"/>
          </a:xfrm>
          <a:prstGeom prst="rect">
            <a:avLst/>
          </a:prstGeom>
          <a:noFill/>
        </p:spPr>
        <p:txBody>
          <a:bodyPr wrap="square" rtlCol="0">
            <a:spAutoFit/>
          </a:bodyPr>
          <a:lstStyle/>
          <a:p>
            <a:r>
              <a:rPr lang="en-US" dirty="0"/>
              <a:t>“In the place which the LORD shall choose” </a:t>
            </a:r>
          </a:p>
          <a:p>
            <a:r>
              <a:rPr lang="en-US" dirty="0"/>
              <a:t>(v.23, 24, 25, 26)</a:t>
            </a:r>
          </a:p>
        </p:txBody>
      </p:sp>
      <p:sp>
        <p:nvSpPr>
          <p:cNvPr id="183" name="TextBox 182"/>
          <p:cNvSpPr txBox="1"/>
          <p:nvPr/>
        </p:nvSpPr>
        <p:spPr>
          <a:xfrm>
            <a:off x="470451" y="4396352"/>
            <a:ext cx="2508384" cy="646331"/>
          </a:xfrm>
          <a:prstGeom prst="rect">
            <a:avLst/>
          </a:prstGeom>
          <a:noFill/>
        </p:spPr>
        <p:txBody>
          <a:bodyPr wrap="square" rtlCol="0">
            <a:spAutoFit/>
          </a:bodyPr>
          <a:lstStyle/>
          <a:p>
            <a:r>
              <a:rPr lang="en-US" dirty="0"/>
              <a:t>“within thy gates” </a:t>
            </a:r>
          </a:p>
          <a:p>
            <a:r>
              <a:rPr lang="en-US" dirty="0"/>
              <a:t>(v.28, 29)</a:t>
            </a:r>
          </a:p>
        </p:txBody>
      </p:sp>
      <p:sp>
        <p:nvSpPr>
          <p:cNvPr id="205" name="Rectangle 204">
            <a:extLst/>
          </p:cNvPr>
          <p:cNvSpPr/>
          <p:nvPr/>
        </p:nvSpPr>
        <p:spPr>
          <a:xfrm>
            <a:off x="406818" y="5030210"/>
            <a:ext cx="1249703" cy="113347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Grow/ harvest  crop from year</a:t>
            </a:r>
          </a:p>
        </p:txBody>
      </p:sp>
      <p:sp>
        <p:nvSpPr>
          <p:cNvPr id="206" name="Rectangle 205">
            <a:extLst/>
          </p:cNvPr>
          <p:cNvSpPr/>
          <p:nvPr/>
        </p:nvSpPr>
        <p:spPr>
          <a:xfrm>
            <a:off x="1948173" y="5024088"/>
            <a:ext cx="1400175" cy="113347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Separate best 1/10</a:t>
            </a:r>
            <a:r>
              <a:rPr lang="en-US" sz="1800" baseline="30000" dirty="0"/>
              <a:t>th</a:t>
            </a:r>
            <a:r>
              <a:rPr lang="en-US" sz="1800" dirty="0"/>
              <a:t> (v.28)</a:t>
            </a:r>
            <a:endParaRPr lang="en-US" sz="2000" dirty="0"/>
          </a:p>
        </p:txBody>
      </p:sp>
      <p:cxnSp>
        <p:nvCxnSpPr>
          <p:cNvPr id="207" name="Straight Arrow Connector 206"/>
          <p:cNvCxnSpPr>
            <a:stCxn id="205" idx="3"/>
            <a:endCxn id="206" idx="1"/>
          </p:cNvCxnSpPr>
          <p:nvPr/>
        </p:nvCxnSpPr>
        <p:spPr>
          <a:xfrm flipV="1">
            <a:off x="1656521" y="5590826"/>
            <a:ext cx="291652" cy="61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a:cxnSpLocks/>
            <a:stCxn id="206" idx="3"/>
          </p:cNvCxnSpPr>
          <p:nvPr/>
        </p:nvCxnSpPr>
        <p:spPr>
          <a:xfrm flipV="1">
            <a:off x="3348348" y="5589621"/>
            <a:ext cx="263898" cy="12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9" name="Rectangle 208">
            <a:extLst/>
          </p:cNvPr>
          <p:cNvSpPr/>
          <p:nvPr/>
        </p:nvSpPr>
        <p:spPr>
          <a:xfrm>
            <a:off x="3640000" y="5029118"/>
            <a:ext cx="1372421" cy="112844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Store it in home town</a:t>
            </a:r>
          </a:p>
          <a:p>
            <a:pPr algn="ctr"/>
            <a:r>
              <a:rPr lang="en-US" sz="1800" dirty="0"/>
              <a:t>(v. 28)</a:t>
            </a:r>
            <a:endParaRPr lang="en-US" sz="2000" dirty="0"/>
          </a:p>
        </p:txBody>
      </p:sp>
      <p:sp>
        <p:nvSpPr>
          <p:cNvPr id="210" name="Rectangle 209">
            <a:extLst/>
          </p:cNvPr>
          <p:cNvSpPr/>
          <p:nvPr/>
        </p:nvSpPr>
        <p:spPr>
          <a:xfrm>
            <a:off x="5304072" y="5032724"/>
            <a:ext cx="2371651" cy="1128445"/>
          </a:xfrm>
          <a:prstGeom prst="rect">
            <a:avLst/>
          </a:prstGeom>
          <a:solidFill>
            <a:srgbClr val="0033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Local Levite, stranger, fatherless, widow use for their food</a:t>
            </a:r>
          </a:p>
          <a:p>
            <a:pPr algn="ctr"/>
            <a:r>
              <a:rPr lang="en-US" sz="1800" dirty="0"/>
              <a:t>(v. 29)</a:t>
            </a:r>
            <a:endParaRPr lang="en-US" sz="2000" dirty="0"/>
          </a:p>
        </p:txBody>
      </p:sp>
      <p:cxnSp>
        <p:nvCxnSpPr>
          <p:cNvPr id="211" name="Straight Arrow Connector 210"/>
          <p:cNvCxnSpPr>
            <a:cxnSpLocks/>
            <a:stCxn id="209" idx="3"/>
            <a:endCxn id="210" idx="1"/>
          </p:cNvCxnSpPr>
          <p:nvPr/>
        </p:nvCxnSpPr>
        <p:spPr>
          <a:xfrm>
            <a:off x="5012421" y="5593341"/>
            <a:ext cx="291651" cy="360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4" name="Rectangle 213">
            <a:extLst/>
          </p:cNvPr>
          <p:cNvSpPr/>
          <p:nvPr/>
        </p:nvSpPr>
        <p:spPr>
          <a:xfrm>
            <a:off x="10458427" y="3670492"/>
            <a:ext cx="1577792" cy="1133475"/>
          </a:xfrm>
          <a:prstGeom prst="rect">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Learn to fear LORD daily</a:t>
            </a:r>
          </a:p>
          <a:p>
            <a:pPr algn="ctr"/>
            <a:r>
              <a:rPr lang="en-US" sz="1800" dirty="0"/>
              <a:t>(v.23)</a:t>
            </a:r>
            <a:endParaRPr lang="en-US" sz="2000" dirty="0"/>
          </a:p>
        </p:txBody>
      </p:sp>
      <p:sp>
        <p:nvSpPr>
          <p:cNvPr id="215" name="Rectangle 214">
            <a:extLst/>
          </p:cNvPr>
          <p:cNvSpPr/>
          <p:nvPr/>
        </p:nvSpPr>
        <p:spPr>
          <a:xfrm>
            <a:off x="8475098" y="5042683"/>
            <a:ext cx="1834456" cy="1133475"/>
          </a:xfrm>
          <a:prstGeom prst="rect">
            <a:avLst/>
          </a:prstGeom>
          <a:solidFill>
            <a:srgbClr val="00206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dirty="0"/>
              <a:t>LORD bless thee in all work</a:t>
            </a:r>
          </a:p>
          <a:p>
            <a:pPr algn="ctr"/>
            <a:r>
              <a:rPr lang="en-US" sz="1800" dirty="0"/>
              <a:t>(v.29)</a:t>
            </a:r>
            <a:endParaRPr lang="en-US" sz="2000" dirty="0"/>
          </a:p>
        </p:txBody>
      </p:sp>
      <p:cxnSp>
        <p:nvCxnSpPr>
          <p:cNvPr id="216" name="Straight Arrow Connector 215"/>
          <p:cNvCxnSpPr>
            <a:cxnSpLocks/>
            <a:stCxn id="210" idx="3"/>
            <a:endCxn id="215" idx="1"/>
          </p:cNvCxnSpPr>
          <p:nvPr/>
        </p:nvCxnSpPr>
        <p:spPr>
          <a:xfrm>
            <a:off x="7675723" y="5596947"/>
            <a:ext cx="799375" cy="1247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a:cxnSpLocks/>
            <a:stCxn id="22" idx="2"/>
            <a:endCxn id="214" idx="0"/>
          </p:cNvCxnSpPr>
          <p:nvPr/>
        </p:nvCxnSpPr>
        <p:spPr>
          <a:xfrm>
            <a:off x="11247323" y="3320063"/>
            <a:ext cx="0" cy="35042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524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fade">
                                      <p:cBhvr>
                                        <p:cTn id="7" dur="500"/>
                                        <p:tgtEl>
                                          <p:spTgt spid="1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2"/>
                                        </p:tgtEl>
                                        <p:attrNameLst>
                                          <p:attrName>style.visibility</p:attrName>
                                        </p:attrNameLst>
                                      </p:cBhvr>
                                      <p:to>
                                        <p:strVal val="visible"/>
                                      </p:to>
                                    </p:set>
                                    <p:animEffect transition="in" filter="fade">
                                      <p:cBhvr>
                                        <p:cTn id="10" dur="500"/>
                                        <p:tgtEl>
                                          <p:spTgt spid="18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par>
                                <p:cTn id="42" presetID="22" presetClass="entr" presetSubtype="8"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500"/>
                                        <p:tgtEl>
                                          <p:spTgt spid="36"/>
                                        </p:tgtEl>
                                      </p:cBhvr>
                                    </p:animEffect>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wipe(left)">
                                      <p:cBhvr>
                                        <p:cTn id="53" dur="500"/>
                                        <p:tgtEl>
                                          <p:spTgt spid="58"/>
                                        </p:tgtEl>
                                      </p:cBhvr>
                                    </p:animEffect>
                                  </p:childTnLst>
                                </p:cTn>
                              </p:par>
                              <p:par>
                                <p:cTn id="54" presetID="22" presetClass="entr" presetSubtype="8" fill="hold" nodeType="withEffect">
                                  <p:stCondLst>
                                    <p:cond delay="0"/>
                                  </p:stCondLst>
                                  <p:childTnLst>
                                    <p:set>
                                      <p:cBhvr>
                                        <p:cTn id="55" dur="1" fill="hold">
                                          <p:stCondLst>
                                            <p:cond delay="0"/>
                                          </p:stCondLst>
                                        </p:cTn>
                                        <p:tgtEl>
                                          <p:spTgt spid="151"/>
                                        </p:tgtEl>
                                        <p:attrNameLst>
                                          <p:attrName>style.visibility</p:attrName>
                                        </p:attrNameLst>
                                      </p:cBhvr>
                                      <p:to>
                                        <p:strVal val="visible"/>
                                      </p:to>
                                    </p:set>
                                    <p:animEffect transition="in" filter="wipe(left)">
                                      <p:cBhvr>
                                        <p:cTn id="56" dur="500"/>
                                        <p:tgtEl>
                                          <p:spTgt spid="151"/>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65"/>
                                        </p:tgtEl>
                                        <p:attrNameLst>
                                          <p:attrName>style.visibility</p:attrName>
                                        </p:attrNameLst>
                                      </p:cBhvr>
                                      <p:to>
                                        <p:strVal val="visible"/>
                                      </p:to>
                                    </p:set>
                                    <p:animEffect transition="in" filter="wipe(left)">
                                      <p:cBhvr>
                                        <p:cTn id="60" dur="500"/>
                                        <p:tgtEl>
                                          <p:spTgt spid="16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31"/>
                                        </p:tgtEl>
                                        <p:attrNameLst>
                                          <p:attrName>style.visibility</p:attrName>
                                        </p:attrNameLst>
                                      </p:cBhvr>
                                      <p:to>
                                        <p:strVal val="visible"/>
                                      </p:to>
                                    </p:set>
                                    <p:animEffect transition="in" filter="wipe(left)">
                                      <p:cBhvr>
                                        <p:cTn id="65" dur="500"/>
                                        <p:tgtEl>
                                          <p:spTgt spid="131"/>
                                        </p:tgtEl>
                                      </p:cBhvr>
                                    </p:animEffect>
                                  </p:childTnLst>
                                </p:cTn>
                              </p:par>
                              <p:par>
                                <p:cTn id="66" presetID="22" presetClass="entr" presetSubtype="8" fill="hold" nodeType="withEffect">
                                  <p:stCondLst>
                                    <p:cond delay="0"/>
                                  </p:stCondLst>
                                  <p:childTnLst>
                                    <p:set>
                                      <p:cBhvr>
                                        <p:cTn id="67" dur="1" fill="hold">
                                          <p:stCondLst>
                                            <p:cond delay="0"/>
                                          </p:stCondLst>
                                        </p:cTn>
                                        <p:tgtEl>
                                          <p:spTgt spid="171"/>
                                        </p:tgtEl>
                                        <p:attrNameLst>
                                          <p:attrName>style.visibility</p:attrName>
                                        </p:attrNameLst>
                                      </p:cBhvr>
                                      <p:to>
                                        <p:strVal val="visible"/>
                                      </p:to>
                                    </p:set>
                                    <p:animEffect transition="in" filter="wipe(left)">
                                      <p:cBhvr>
                                        <p:cTn id="68" dur="500"/>
                                        <p:tgtEl>
                                          <p:spTgt spid="171"/>
                                        </p:tgtEl>
                                      </p:cBhvr>
                                    </p:animEffect>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140"/>
                                        </p:tgtEl>
                                        <p:attrNameLst>
                                          <p:attrName>style.visibility</p:attrName>
                                        </p:attrNameLst>
                                      </p:cBhvr>
                                      <p:to>
                                        <p:strVal val="visible"/>
                                      </p:to>
                                    </p:set>
                                    <p:animEffect transition="in" filter="wipe(left)">
                                      <p:cBhvr>
                                        <p:cTn id="72" dur="500"/>
                                        <p:tgtEl>
                                          <p:spTgt spid="1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left)">
                                      <p:cBhvr>
                                        <p:cTn id="75" dur="500"/>
                                        <p:tgtEl>
                                          <p:spTgt spid="19"/>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129"/>
                                        </p:tgtEl>
                                        <p:attrNameLst>
                                          <p:attrName>style.visibility</p:attrName>
                                        </p:attrNameLst>
                                      </p:cBhvr>
                                      <p:to>
                                        <p:strVal val="visible"/>
                                      </p:to>
                                    </p:set>
                                    <p:animEffect transition="in" filter="wipe(left)">
                                      <p:cBhvr>
                                        <p:cTn id="80" dur="500"/>
                                        <p:tgtEl>
                                          <p:spTgt spid="129"/>
                                        </p:tgtEl>
                                      </p:cBhvr>
                                    </p:animEffect>
                                  </p:childTnLst>
                                </p:cTn>
                              </p:par>
                              <p:par>
                                <p:cTn id="81" presetID="22" presetClass="entr" presetSubtype="8" fill="hold" nodeType="withEffect">
                                  <p:stCondLst>
                                    <p:cond delay="0"/>
                                  </p:stCondLst>
                                  <p:childTnLst>
                                    <p:set>
                                      <p:cBhvr>
                                        <p:cTn id="82" dur="1" fill="hold">
                                          <p:stCondLst>
                                            <p:cond delay="0"/>
                                          </p:stCondLst>
                                        </p:cTn>
                                        <p:tgtEl>
                                          <p:spTgt spid="156"/>
                                        </p:tgtEl>
                                        <p:attrNameLst>
                                          <p:attrName>style.visibility</p:attrName>
                                        </p:attrNameLst>
                                      </p:cBhvr>
                                      <p:to>
                                        <p:strVal val="visible"/>
                                      </p:to>
                                    </p:set>
                                    <p:animEffect transition="in" filter="wipe(left)">
                                      <p:cBhvr>
                                        <p:cTn id="83" dur="500"/>
                                        <p:tgtEl>
                                          <p:spTgt spid="156"/>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wipe(left)">
                                      <p:cBhvr>
                                        <p:cTn id="87" dur="500"/>
                                        <p:tgtEl>
                                          <p:spTgt spid="18"/>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wipe(left)">
                                      <p:cBhvr>
                                        <p:cTn id="90" dur="500"/>
                                        <p:tgtEl>
                                          <p:spTgt spid="20"/>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nodeType="click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wipe(left)">
                                      <p:cBhvr>
                                        <p:cTn id="95" dur="500"/>
                                        <p:tgtEl>
                                          <p:spTgt spid="45"/>
                                        </p:tgtEl>
                                      </p:cBhvr>
                                    </p:animEffect>
                                  </p:childTnLst>
                                </p:cTn>
                              </p:par>
                            </p:childTnLst>
                          </p:cTn>
                        </p:par>
                        <p:par>
                          <p:cTn id="96" fill="hold">
                            <p:stCondLst>
                              <p:cond delay="500"/>
                            </p:stCondLst>
                            <p:childTnLst>
                              <p:par>
                                <p:cTn id="97" presetID="22" presetClass="entr" presetSubtype="8"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left)">
                                      <p:cBhvr>
                                        <p:cTn id="99" dur="500"/>
                                        <p:tgtEl>
                                          <p:spTgt spid="21"/>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51"/>
                                        </p:tgtEl>
                                        <p:attrNameLst>
                                          <p:attrName>style.visibility</p:attrName>
                                        </p:attrNameLst>
                                      </p:cBhvr>
                                      <p:to>
                                        <p:strVal val="visible"/>
                                      </p:to>
                                    </p:set>
                                    <p:animEffect transition="in" filter="wipe(left)">
                                      <p:cBhvr>
                                        <p:cTn id="104" dur="500"/>
                                        <p:tgtEl>
                                          <p:spTgt spid="51"/>
                                        </p:tgtEl>
                                      </p:cBhvr>
                                    </p:animEffect>
                                  </p:childTnLst>
                                </p:cTn>
                              </p:par>
                              <p:par>
                                <p:cTn id="105" presetID="22" presetClass="entr" presetSubtype="8" fill="hold" nodeType="withEffect">
                                  <p:stCondLst>
                                    <p:cond delay="0"/>
                                  </p:stCondLst>
                                  <p:childTnLst>
                                    <p:set>
                                      <p:cBhvr>
                                        <p:cTn id="106" dur="1" fill="hold">
                                          <p:stCondLst>
                                            <p:cond delay="0"/>
                                          </p:stCondLst>
                                        </p:cTn>
                                        <p:tgtEl>
                                          <p:spTgt spid="54"/>
                                        </p:tgtEl>
                                        <p:attrNameLst>
                                          <p:attrName>style.visibility</p:attrName>
                                        </p:attrNameLst>
                                      </p:cBhvr>
                                      <p:to>
                                        <p:strVal val="visible"/>
                                      </p:to>
                                    </p:set>
                                    <p:animEffect transition="in" filter="wipe(left)">
                                      <p:cBhvr>
                                        <p:cTn id="107" dur="500"/>
                                        <p:tgtEl>
                                          <p:spTgt spid="54"/>
                                        </p:tgtEl>
                                      </p:cBhvr>
                                    </p:animEffect>
                                  </p:childTnLst>
                                </p:cTn>
                              </p:par>
                            </p:childTnLst>
                          </p:cTn>
                        </p:par>
                        <p:par>
                          <p:cTn id="108" fill="hold">
                            <p:stCondLst>
                              <p:cond delay="500"/>
                            </p:stCondLst>
                            <p:childTnLst>
                              <p:par>
                                <p:cTn id="109" presetID="22" presetClass="entr" presetSubtype="8" fill="hold" grpId="0" nodeType="after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wipe(left)">
                                      <p:cBhvr>
                                        <p:cTn id="111" dur="500"/>
                                        <p:tgtEl>
                                          <p:spTgt spid="22"/>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1" fill="hold" nodeType="clickEffect">
                                  <p:stCondLst>
                                    <p:cond delay="0"/>
                                  </p:stCondLst>
                                  <p:childTnLst>
                                    <p:set>
                                      <p:cBhvr>
                                        <p:cTn id="115" dur="1" fill="hold">
                                          <p:stCondLst>
                                            <p:cond delay="0"/>
                                          </p:stCondLst>
                                        </p:cTn>
                                        <p:tgtEl>
                                          <p:spTgt spid="220"/>
                                        </p:tgtEl>
                                        <p:attrNameLst>
                                          <p:attrName>style.visibility</p:attrName>
                                        </p:attrNameLst>
                                      </p:cBhvr>
                                      <p:to>
                                        <p:strVal val="visible"/>
                                      </p:to>
                                    </p:set>
                                    <p:animEffect transition="in" filter="wipe(up)">
                                      <p:cBhvr>
                                        <p:cTn id="116" dur="500"/>
                                        <p:tgtEl>
                                          <p:spTgt spid="220"/>
                                        </p:tgtEl>
                                      </p:cBhvr>
                                    </p:animEffect>
                                  </p:childTnLst>
                                </p:cTn>
                              </p:par>
                            </p:childTnLst>
                          </p:cTn>
                        </p:par>
                        <p:par>
                          <p:cTn id="117" fill="hold">
                            <p:stCondLst>
                              <p:cond delay="500"/>
                            </p:stCondLst>
                            <p:childTnLst>
                              <p:par>
                                <p:cTn id="118" presetID="22" presetClass="entr" presetSubtype="1" fill="hold" grpId="0" nodeType="afterEffect">
                                  <p:stCondLst>
                                    <p:cond delay="0"/>
                                  </p:stCondLst>
                                  <p:childTnLst>
                                    <p:set>
                                      <p:cBhvr>
                                        <p:cTn id="119" dur="1" fill="hold">
                                          <p:stCondLst>
                                            <p:cond delay="0"/>
                                          </p:stCondLst>
                                        </p:cTn>
                                        <p:tgtEl>
                                          <p:spTgt spid="214"/>
                                        </p:tgtEl>
                                        <p:attrNameLst>
                                          <p:attrName>style.visibility</p:attrName>
                                        </p:attrNameLst>
                                      </p:cBhvr>
                                      <p:to>
                                        <p:strVal val="visible"/>
                                      </p:to>
                                    </p:set>
                                    <p:animEffect transition="in" filter="wipe(up)">
                                      <p:cBhvr>
                                        <p:cTn id="120" dur="500"/>
                                        <p:tgtEl>
                                          <p:spTgt spid="214"/>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181"/>
                                        </p:tgtEl>
                                        <p:attrNameLst>
                                          <p:attrName>style.visibility</p:attrName>
                                        </p:attrNameLst>
                                      </p:cBhvr>
                                      <p:to>
                                        <p:strVal val="visible"/>
                                      </p:to>
                                    </p:set>
                                    <p:animEffect transition="in" filter="fade">
                                      <p:cBhvr>
                                        <p:cTn id="125" dur="500"/>
                                        <p:tgtEl>
                                          <p:spTgt spid="181"/>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83"/>
                                        </p:tgtEl>
                                        <p:attrNameLst>
                                          <p:attrName>style.visibility</p:attrName>
                                        </p:attrNameLst>
                                      </p:cBhvr>
                                      <p:to>
                                        <p:strVal val="visible"/>
                                      </p:to>
                                    </p:set>
                                    <p:animEffect transition="in" filter="fade">
                                      <p:cBhvr>
                                        <p:cTn id="128" dur="500"/>
                                        <p:tgtEl>
                                          <p:spTgt spid="183"/>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8" fill="hold" grpId="0" nodeType="clickEffect">
                                  <p:stCondLst>
                                    <p:cond delay="0"/>
                                  </p:stCondLst>
                                  <p:childTnLst>
                                    <p:set>
                                      <p:cBhvr>
                                        <p:cTn id="132" dur="1" fill="hold">
                                          <p:stCondLst>
                                            <p:cond delay="0"/>
                                          </p:stCondLst>
                                        </p:cTn>
                                        <p:tgtEl>
                                          <p:spTgt spid="205"/>
                                        </p:tgtEl>
                                        <p:attrNameLst>
                                          <p:attrName>style.visibility</p:attrName>
                                        </p:attrNameLst>
                                      </p:cBhvr>
                                      <p:to>
                                        <p:strVal val="visible"/>
                                      </p:to>
                                    </p:set>
                                    <p:animEffect transition="in" filter="wipe(left)">
                                      <p:cBhvr>
                                        <p:cTn id="133" dur="500"/>
                                        <p:tgtEl>
                                          <p:spTgt spid="205"/>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8" fill="hold" nodeType="clickEffect">
                                  <p:stCondLst>
                                    <p:cond delay="0"/>
                                  </p:stCondLst>
                                  <p:childTnLst>
                                    <p:set>
                                      <p:cBhvr>
                                        <p:cTn id="137" dur="1" fill="hold">
                                          <p:stCondLst>
                                            <p:cond delay="0"/>
                                          </p:stCondLst>
                                        </p:cTn>
                                        <p:tgtEl>
                                          <p:spTgt spid="207"/>
                                        </p:tgtEl>
                                        <p:attrNameLst>
                                          <p:attrName>style.visibility</p:attrName>
                                        </p:attrNameLst>
                                      </p:cBhvr>
                                      <p:to>
                                        <p:strVal val="visible"/>
                                      </p:to>
                                    </p:set>
                                    <p:animEffect transition="in" filter="wipe(left)">
                                      <p:cBhvr>
                                        <p:cTn id="138" dur="500"/>
                                        <p:tgtEl>
                                          <p:spTgt spid="207"/>
                                        </p:tgtEl>
                                      </p:cBhvr>
                                    </p:animEffect>
                                  </p:childTnLst>
                                </p:cTn>
                              </p:par>
                            </p:childTnLst>
                          </p:cTn>
                        </p:par>
                        <p:par>
                          <p:cTn id="139" fill="hold">
                            <p:stCondLst>
                              <p:cond delay="500"/>
                            </p:stCondLst>
                            <p:childTnLst>
                              <p:par>
                                <p:cTn id="140" presetID="22" presetClass="entr" presetSubtype="8" fill="hold" grpId="0" nodeType="afterEffect">
                                  <p:stCondLst>
                                    <p:cond delay="0"/>
                                  </p:stCondLst>
                                  <p:childTnLst>
                                    <p:set>
                                      <p:cBhvr>
                                        <p:cTn id="141" dur="1" fill="hold">
                                          <p:stCondLst>
                                            <p:cond delay="0"/>
                                          </p:stCondLst>
                                        </p:cTn>
                                        <p:tgtEl>
                                          <p:spTgt spid="206"/>
                                        </p:tgtEl>
                                        <p:attrNameLst>
                                          <p:attrName>style.visibility</p:attrName>
                                        </p:attrNameLst>
                                      </p:cBhvr>
                                      <p:to>
                                        <p:strVal val="visible"/>
                                      </p:to>
                                    </p:set>
                                    <p:animEffect transition="in" filter="wipe(left)">
                                      <p:cBhvr>
                                        <p:cTn id="142" dur="500"/>
                                        <p:tgtEl>
                                          <p:spTgt spid="206"/>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nodeType="clickEffect">
                                  <p:stCondLst>
                                    <p:cond delay="0"/>
                                  </p:stCondLst>
                                  <p:childTnLst>
                                    <p:set>
                                      <p:cBhvr>
                                        <p:cTn id="146" dur="1" fill="hold">
                                          <p:stCondLst>
                                            <p:cond delay="0"/>
                                          </p:stCondLst>
                                        </p:cTn>
                                        <p:tgtEl>
                                          <p:spTgt spid="208"/>
                                        </p:tgtEl>
                                        <p:attrNameLst>
                                          <p:attrName>style.visibility</p:attrName>
                                        </p:attrNameLst>
                                      </p:cBhvr>
                                      <p:to>
                                        <p:strVal val="visible"/>
                                      </p:to>
                                    </p:set>
                                    <p:animEffect transition="in" filter="wipe(left)">
                                      <p:cBhvr>
                                        <p:cTn id="147" dur="500"/>
                                        <p:tgtEl>
                                          <p:spTgt spid="208"/>
                                        </p:tgtEl>
                                      </p:cBhvr>
                                    </p:animEffect>
                                  </p:childTnLst>
                                </p:cTn>
                              </p:par>
                            </p:childTnLst>
                          </p:cTn>
                        </p:par>
                        <p:par>
                          <p:cTn id="148" fill="hold">
                            <p:stCondLst>
                              <p:cond delay="500"/>
                            </p:stCondLst>
                            <p:childTnLst>
                              <p:par>
                                <p:cTn id="149" presetID="22" presetClass="entr" presetSubtype="8" fill="hold" grpId="0" nodeType="afterEffect">
                                  <p:stCondLst>
                                    <p:cond delay="0"/>
                                  </p:stCondLst>
                                  <p:childTnLst>
                                    <p:set>
                                      <p:cBhvr>
                                        <p:cTn id="150" dur="1" fill="hold">
                                          <p:stCondLst>
                                            <p:cond delay="0"/>
                                          </p:stCondLst>
                                        </p:cTn>
                                        <p:tgtEl>
                                          <p:spTgt spid="209"/>
                                        </p:tgtEl>
                                        <p:attrNameLst>
                                          <p:attrName>style.visibility</p:attrName>
                                        </p:attrNameLst>
                                      </p:cBhvr>
                                      <p:to>
                                        <p:strVal val="visible"/>
                                      </p:to>
                                    </p:set>
                                    <p:animEffect transition="in" filter="wipe(left)">
                                      <p:cBhvr>
                                        <p:cTn id="151" dur="500"/>
                                        <p:tgtEl>
                                          <p:spTgt spid="209"/>
                                        </p:tgtEl>
                                      </p:cBhvr>
                                    </p:animEffect>
                                  </p:childTnLst>
                                </p:cTn>
                              </p:par>
                            </p:childTnLst>
                          </p:cTn>
                        </p:par>
                      </p:childTnLst>
                    </p:cTn>
                  </p:par>
                  <p:par>
                    <p:cTn id="152" fill="hold">
                      <p:stCondLst>
                        <p:cond delay="indefinite"/>
                      </p:stCondLst>
                      <p:childTnLst>
                        <p:par>
                          <p:cTn id="153" fill="hold">
                            <p:stCondLst>
                              <p:cond delay="0"/>
                            </p:stCondLst>
                            <p:childTnLst>
                              <p:par>
                                <p:cTn id="154" presetID="22" presetClass="entr" presetSubtype="8" fill="hold" nodeType="clickEffect">
                                  <p:stCondLst>
                                    <p:cond delay="0"/>
                                  </p:stCondLst>
                                  <p:childTnLst>
                                    <p:set>
                                      <p:cBhvr>
                                        <p:cTn id="155" dur="1" fill="hold">
                                          <p:stCondLst>
                                            <p:cond delay="0"/>
                                          </p:stCondLst>
                                        </p:cTn>
                                        <p:tgtEl>
                                          <p:spTgt spid="211"/>
                                        </p:tgtEl>
                                        <p:attrNameLst>
                                          <p:attrName>style.visibility</p:attrName>
                                        </p:attrNameLst>
                                      </p:cBhvr>
                                      <p:to>
                                        <p:strVal val="visible"/>
                                      </p:to>
                                    </p:set>
                                    <p:animEffect transition="in" filter="wipe(left)">
                                      <p:cBhvr>
                                        <p:cTn id="156" dur="500"/>
                                        <p:tgtEl>
                                          <p:spTgt spid="211"/>
                                        </p:tgtEl>
                                      </p:cBhvr>
                                    </p:animEffect>
                                  </p:childTnLst>
                                </p:cTn>
                              </p:par>
                            </p:childTnLst>
                          </p:cTn>
                        </p:par>
                        <p:par>
                          <p:cTn id="157" fill="hold">
                            <p:stCondLst>
                              <p:cond delay="500"/>
                            </p:stCondLst>
                            <p:childTnLst>
                              <p:par>
                                <p:cTn id="158" presetID="22" presetClass="entr" presetSubtype="8" fill="hold" grpId="0" nodeType="afterEffect">
                                  <p:stCondLst>
                                    <p:cond delay="0"/>
                                  </p:stCondLst>
                                  <p:childTnLst>
                                    <p:set>
                                      <p:cBhvr>
                                        <p:cTn id="159" dur="1" fill="hold">
                                          <p:stCondLst>
                                            <p:cond delay="0"/>
                                          </p:stCondLst>
                                        </p:cTn>
                                        <p:tgtEl>
                                          <p:spTgt spid="210"/>
                                        </p:tgtEl>
                                        <p:attrNameLst>
                                          <p:attrName>style.visibility</p:attrName>
                                        </p:attrNameLst>
                                      </p:cBhvr>
                                      <p:to>
                                        <p:strVal val="visible"/>
                                      </p:to>
                                    </p:set>
                                    <p:animEffect transition="in" filter="wipe(left)">
                                      <p:cBhvr>
                                        <p:cTn id="160" dur="500"/>
                                        <p:tgtEl>
                                          <p:spTgt spid="210"/>
                                        </p:tgtEl>
                                      </p:cBhvr>
                                    </p:animEffect>
                                  </p:childTnLst>
                                </p:cTn>
                              </p:par>
                            </p:childTnLst>
                          </p:cTn>
                        </p:par>
                      </p:childTnLst>
                    </p:cTn>
                  </p:par>
                  <p:par>
                    <p:cTn id="161" fill="hold">
                      <p:stCondLst>
                        <p:cond delay="indefinite"/>
                      </p:stCondLst>
                      <p:childTnLst>
                        <p:par>
                          <p:cTn id="162" fill="hold">
                            <p:stCondLst>
                              <p:cond delay="0"/>
                            </p:stCondLst>
                            <p:childTnLst>
                              <p:par>
                                <p:cTn id="163" presetID="22" presetClass="entr" presetSubtype="8" fill="hold" nodeType="clickEffect">
                                  <p:stCondLst>
                                    <p:cond delay="0"/>
                                  </p:stCondLst>
                                  <p:childTnLst>
                                    <p:set>
                                      <p:cBhvr>
                                        <p:cTn id="164" dur="1" fill="hold">
                                          <p:stCondLst>
                                            <p:cond delay="0"/>
                                          </p:stCondLst>
                                        </p:cTn>
                                        <p:tgtEl>
                                          <p:spTgt spid="216"/>
                                        </p:tgtEl>
                                        <p:attrNameLst>
                                          <p:attrName>style.visibility</p:attrName>
                                        </p:attrNameLst>
                                      </p:cBhvr>
                                      <p:to>
                                        <p:strVal val="visible"/>
                                      </p:to>
                                    </p:set>
                                    <p:animEffect transition="in" filter="wipe(left)">
                                      <p:cBhvr>
                                        <p:cTn id="165" dur="500"/>
                                        <p:tgtEl>
                                          <p:spTgt spid="216"/>
                                        </p:tgtEl>
                                      </p:cBhvr>
                                    </p:animEffect>
                                  </p:childTnLst>
                                </p:cTn>
                              </p:par>
                            </p:childTnLst>
                          </p:cTn>
                        </p:par>
                        <p:par>
                          <p:cTn id="166" fill="hold">
                            <p:stCondLst>
                              <p:cond delay="500"/>
                            </p:stCondLst>
                            <p:childTnLst>
                              <p:par>
                                <p:cTn id="167" presetID="22" presetClass="entr" presetSubtype="8" fill="hold" grpId="0" nodeType="afterEffect">
                                  <p:stCondLst>
                                    <p:cond delay="0"/>
                                  </p:stCondLst>
                                  <p:childTnLst>
                                    <p:set>
                                      <p:cBhvr>
                                        <p:cTn id="168" dur="1" fill="hold">
                                          <p:stCondLst>
                                            <p:cond delay="0"/>
                                          </p:stCondLst>
                                        </p:cTn>
                                        <p:tgtEl>
                                          <p:spTgt spid="215"/>
                                        </p:tgtEl>
                                        <p:attrNameLst>
                                          <p:attrName>style.visibility</p:attrName>
                                        </p:attrNameLst>
                                      </p:cBhvr>
                                      <p:to>
                                        <p:strVal val="visible"/>
                                      </p:to>
                                    </p:set>
                                    <p:animEffect transition="in" filter="wipe(left)">
                                      <p:cBhvr>
                                        <p:cTn id="169" dur="500"/>
                                        <p:tgtEl>
                                          <p:spTgt spid="215"/>
                                        </p:tgtEl>
                                      </p:cBhvr>
                                    </p:animEffect>
                                  </p:childTnLst>
                                </p:cTn>
                              </p:par>
                            </p:childTnLst>
                          </p:cTn>
                        </p:par>
                      </p:childTnLst>
                    </p:cTn>
                  </p:par>
                  <p:par>
                    <p:cTn id="170" fill="hold">
                      <p:stCondLst>
                        <p:cond delay="indefinite"/>
                      </p:stCondLst>
                      <p:childTnLst>
                        <p:par>
                          <p:cTn id="171" fill="hold">
                            <p:stCondLst>
                              <p:cond delay="0"/>
                            </p:stCondLst>
                            <p:childTnLst>
                              <p:par>
                                <p:cTn id="172" presetID="10" presetClass="entr" presetSubtype="0" fill="hold" grpId="0" nodeType="clickEffect">
                                  <p:stCondLst>
                                    <p:cond delay="0"/>
                                  </p:stCondLst>
                                  <p:childTnLst>
                                    <p:set>
                                      <p:cBhvr>
                                        <p:cTn id="173" dur="1" fill="hold">
                                          <p:stCondLst>
                                            <p:cond delay="0"/>
                                          </p:stCondLst>
                                        </p:cTn>
                                        <p:tgtEl>
                                          <p:spTgt spid="17"/>
                                        </p:tgtEl>
                                        <p:attrNameLst>
                                          <p:attrName>style.visibility</p:attrName>
                                        </p:attrNameLst>
                                      </p:cBhvr>
                                      <p:to>
                                        <p:strVal val="visible"/>
                                      </p:to>
                                    </p:set>
                                    <p:animEffect transition="in" filter="fade">
                                      <p:cBhvr>
                                        <p:cTn id="17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animBg="1"/>
      <p:bldP spid="15" grpId="0" animBg="1"/>
      <p:bldP spid="16" grpId="0" animBg="1"/>
      <p:bldP spid="3" grpId="0" animBg="1"/>
      <p:bldP spid="18" grpId="0" animBg="1"/>
      <p:bldP spid="6" grpId="0"/>
      <p:bldP spid="19" grpId="0" animBg="1"/>
      <p:bldP spid="20" grpId="0" animBg="1"/>
      <p:bldP spid="21" grpId="0" animBg="1"/>
      <p:bldP spid="22" grpId="0" animBg="1"/>
      <p:bldP spid="57" grpId="0"/>
      <p:bldP spid="58" grpId="0"/>
      <p:bldP spid="140" grpId="0" animBg="1"/>
      <p:bldP spid="165" grpId="0" animBg="1"/>
      <p:bldP spid="180" grpId="0"/>
      <p:bldP spid="181" grpId="0"/>
      <p:bldP spid="182" grpId="0"/>
      <p:bldP spid="183" grpId="0"/>
      <p:bldP spid="205" grpId="0" animBg="1"/>
      <p:bldP spid="206" grpId="0" animBg="1"/>
      <p:bldP spid="209" grpId="0" animBg="1"/>
      <p:bldP spid="210" grpId="0" animBg="1"/>
      <p:bldP spid="214" grpId="0" animBg="1"/>
      <p:bldP spid="21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Learning from Tithing</a:t>
            </a:r>
          </a:p>
        </p:txBody>
      </p:sp>
      <p:sp>
        <p:nvSpPr>
          <p:cNvPr id="8" name="TextBox 7"/>
          <p:cNvSpPr txBox="1"/>
          <p:nvPr/>
        </p:nvSpPr>
        <p:spPr>
          <a:xfrm>
            <a:off x="364884" y="1037922"/>
            <a:ext cx="11508668" cy="2031325"/>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dirty="0"/>
              <a:t>Remember that all comes from God – learn to fear LORD daily (v.23)</a:t>
            </a:r>
          </a:p>
          <a:p>
            <a:pPr marL="342900" indent="-342900">
              <a:spcAft>
                <a:spcPts val="1200"/>
              </a:spcAft>
              <a:buFont typeface="Arial" panose="020B0604020202020204" pitchFamily="34" charset="0"/>
              <a:buChar char="•"/>
            </a:pPr>
            <a:r>
              <a:rPr lang="en-US" sz="2400" dirty="0"/>
              <a:t>Create a spirit of joyful giving with family (v.26)</a:t>
            </a:r>
          </a:p>
          <a:p>
            <a:pPr marL="342900" indent="-342900">
              <a:spcAft>
                <a:spcPts val="1200"/>
              </a:spcAft>
              <a:buFont typeface="Arial" panose="020B0604020202020204" pitchFamily="34" charset="0"/>
              <a:buChar char="•"/>
            </a:pPr>
            <a:r>
              <a:rPr lang="en-US" sz="2400" dirty="0"/>
              <a:t>Include those in need when giving to God (v.27)</a:t>
            </a:r>
          </a:p>
          <a:p>
            <a:pPr marL="342900" indent="-342900">
              <a:spcAft>
                <a:spcPts val="1200"/>
              </a:spcAft>
              <a:buFont typeface="Arial" panose="020B0604020202020204" pitchFamily="34" charset="0"/>
              <a:buChar char="•"/>
            </a:pPr>
            <a:r>
              <a:rPr lang="en-US" sz="2400" dirty="0"/>
              <a:t>Develop relationship with God – may bless thee in all the work of thine hand (v.29)</a:t>
            </a:r>
          </a:p>
        </p:txBody>
      </p:sp>
    </p:spTree>
    <p:extLst>
      <p:ext uri="{BB962C8B-B14F-4D97-AF65-F5344CB8AC3E}">
        <p14:creationId xmlns:p14="http://schemas.microsoft.com/office/powerpoint/2010/main" val="347732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A Syrian Ready to Perish</a:t>
            </a:r>
          </a:p>
        </p:txBody>
      </p:sp>
      <p:sp>
        <p:nvSpPr>
          <p:cNvPr id="17" name="TextBox 16"/>
          <p:cNvSpPr txBox="1"/>
          <p:nvPr/>
        </p:nvSpPr>
        <p:spPr>
          <a:xfrm>
            <a:off x="887895" y="6319198"/>
            <a:ext cx="10628245"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Remembering all that God does for us helps us to serve with the right attitude</a:t>
            </a:r>
          </a:p>
        </p:txBody>
      </p:sp>
      <p:sp>
        <p:nvSpPr>
          <p:cNvPr id="8" name="TextBox 7"/>
          <p:cNvSpPr txBox="1"/>
          <p:nvPr/>
        </p:nvSpPr>
        <p:spPr>
          <a:xfrm>
            <a:off x="378532" y="737671"/>
            <a:ext cx="10479701" cy="461665"/>
          </a:xfrm>
          <a:prstGeom prst="rect">
            <a:avLst/>
          </a:prstGeom>
          <a:noFill/>
        </p:spPr>
        <p:txBody>
          <a:bodyPr wrap="square" rtlCol="0">
            <a:spAutoFit/>
          </a:bodyPr>
          <a:lstStyle/>
          <a:p>
            <a:r>
              <a:rPr lang="en-US" sz="2400" dirty="0"/>
              <a:t>Tithing was to bring to mind their complete dependence upon God</a:t>
            </a:r>
          </a:p>
        </p:txBody>
      </p:sp>
      <p:sp>
        <p:nvSpPr>
          <p:cNvPr id="9" name="TextBox 8"/>
          <p:cNvSpPr txBox="1"/>
          <p:nvPr/>
        </p:nvSpPr>
        <p:spPr>
          <a:xfrm>
            <a:off x="569843" y="1252417"/>
            <a:ext cx="8415131" cy="461665"/>
          </a:xfrm>
          <a:prstGeom prst="rect">
            <a:avLst/>
          </a:prstGeom>
          <a:noFill/>
        </p:spPr>
        <p:txBody>
          <a:bodyPr wrap="square" rtlCol="0">
            <a:spAutoFit/>
          </a:bodyPr>
          <a:lstStyle/>
          <a:p>
            <a:r>
              <a:rPr lang="en-US" sz="2400" b="1" dirty="0"/>
              <a:t>Step 1 – Natural state</a:t>
            </a:r>
            <a:r>
              <a:rPr lang="en-US" sz="2400" dirty="0"/>
              <a:t>: slaves to sin with no hope</a:t>
            </a:r>
          </a:p>
        </p:txBody>
      </p:sp>
      <p:sp>
        <p:nvSpPr>
          <p:cNvPr id="10" name="TextBox 9"/>
          <p:cNvSpPr txBox="1"/>
          <p:nvPr/>
        </p:nvSpPr>
        <p:spPr>
          <a:xfrm>
            <a:off x="1168959" y="1643453"/>
            <a:ext cx="7179911"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t>A Syrian ready to perish (v.5)			•  affliction (v.7)</a:t>
            </a:r>
          </a:p>
          <a:p>
            <a:pPr marL="285750" indent="-285750">
              <a:buFont typeface="Arial" panose="020B0604020202020204" pitchFamily="34" charset="0"/>
              <a:buChar char="•"/>
            </a:pPr>
            <a:r>
              <a:rPr lang="en-US" sz="2000" dirty="0"/>
              <a:t>Egyptians evil intreated us (v.6)			•  labor (v.7)</a:t>
            </a:r>
          </a:p>
          <a:p>
            <a:pPr marL="285750" indent="-285750">
              <a:buFont typeface="Arial" panose="020B0604020202020204" pitchFamily="34" charset="0"/>
              <a:buChar char="•"/>
            </a:pPr>
            <a:r>
              <a:rPr lang="en-US" sz="2000" dirty="0"/>
              <a:t>afflicted us (v.6)						•  oppression (v.7)</a:t>
            </a:r>
          </a:p>
          <a:p>
            <a:pPr marL="285750" indent="-285750">
              <a:buFont typeface="Arial" panose="020B0604020202020204" pitchFamily="34" charset="0"/>
              <a:buChar char="•"/>
            </a:pPr>
            <a:r>
              <a:rPr lang="en-US" sz="2000" dirty="0"/>
              <a:t>hard bondage (v.6)</a:t>
            </a:r>
          </a:p>
        </p:txBody>
      </p:sp>
      <p:sp>
        <p:nvSpPr>
          <p:cNvPr id="12" name="TextBox 11"/>
          <p:cNvSpPr txBox="1"/>
          <p:nvPr/>
        </p:nvSpPr>
        <p:spPr>
          <a:xfrm>
            <a:off x="569843" y="3072908"/>
            <a:ext cx="10747514" cy="461665"/>
          </a:xfrm>
          <a:prstGeom prst="rect">
            <a:avLst/>
          </a:prstGeom>
          <a:noFill/>
        </p:spPr>
        <p:txBody>
          <a:bodyPr wrap="square" rtlCol="0">
            <a:spAutoFit/>
          </a:bodyPr>
          <a:lstStyle/>
          <a:p>
            <a:r>
              <a:rPr lang="en-US" sz="2400" b="1" dirty="0"/>
              <a:t>Step 2 – God’s deliverance</a:t>
            </a:r>
            <a:r>
              <a:rPr lang="en-US" sz="2400" dirty="0"/>
              <a:t>: responds to prayer and delivers from sin and bondage</a:t>
            </a:r>
          </a:p>
        </p:txBody>
      </p:sp>
      <p:sp>
        <p:nvSpPr>
          <p:cNvPr id="13" name="TextBox 12"/>
          <p:cNvSpPr txBox="1"/>
          <p:nvPr/>
        </p:nvSpPr>
        <p:spPr>
          <a:xfrm>
            <a:off x="1168959" y="3463944"/>
            <a:ext cx="8465371"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t>LORD heard (v.7)						•  He hath brought (v.9)</a:t>
            </a:r>
          </a:p>
          <a:p>
            <a:pPr marL="285750" indent="-285750">
              <a:buFont typeface="Arial" panose="020B0604020202020204" pitchFamily="34" charset="0"/>
              <a:buChar char="•"/>
            </a:pPr>
            <a:r>
              <a:rPr lang="en-US" sz="2000" dirty="0"/>
              <a:t>looked (v.7)							•  hath given (v.9)</a:t>
            </a:r>
          </a:p>
          <a:p>
            <a:pPr marL="285750" indent="-285750">
              <a:buFont typeface="Arial" panose="020B0604020202020204" pitchFamily="34" charset="0"/>
              <a:buChar char="•"/>
            </a:pPr>
            <a:r>
              <a:rPr lang="en-US" sz="2000" dirty="0"/>
              <a:t>LORD brought (v.8)					•  LORD, hast given me (v.10)</a:t>
            </a:r>
          </a:p>
        </p:txBody>
      </p:sp>
      <p:sp>
        <p:nvSpPr>
          <p:cNvPr id="14" name="TextBox 13"/>
          <p:cNvSpPr txBox="1"/>
          <p:nvPr/>
        </p:nvSpPr>
        <p:spPr>
          <a:xfrm>
            <a:off x="569843" y="4585889"/>
            <a:ext cx="10747514" cy="461665"/>
          </a:xfrm>
          <a:prstGeom prst="rect">
            <a:avLst/>
          </a:prstGeom>
          <a:noFill/>
        </p:spPr>
        <p:txBody>
          <a:bodyPr wrap="square" rtlCol="0">
            <a:spAutoFit/>
          </a:bodyPr>
          <a:lstStyle/>
          <a:p>
            <a:r>
              <a:rPr lang="en-US" sz="2400" b="1" dirty="0"/>
              <a:t>Step 3 – Our response</a:t>
            </a:r>
            <a:r>
              <a:rPr lang="en-US" sz="2400" dirty="0"/>
              <a:t>: joyfully giving our best to God, and others, in service</a:t>
            </a:r>
          </a:p>
        </p:txBody>
      </p:sp>
      <p:sp>
        <p:nvSpPr>
          <p:cNvPr id="15" name="TextBox 14"/>
          <p:cNvSpPr txBox="1"/>
          <p:nvPr/>
        </p:nvSpPr>
        <p:spPr>
          <a:xfrm>
            <a:off x="1168959" y="4976925"/>
            <a:ext cx="10771250"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t>I have brought the </a:t>
            </a:r>
            <a:r>
              <a:rPr lang="en-US" sz="2000" dirty="0" err="1"/>
              <a:t>firstfruits</a:t>
            </a:r>
            <a:r>
              <a:rPr lang="en-US" sz="2000" dirty="0"/>
              <a:t> (v.10)		•  I have brought away…and given (v.13)</a:t>
            </a:r>
          </a:p>
          <a:p>
            <a:pPr marL="285750" indent="-285750">
              <a:buFont typeface="Arial" panose="020B0604020202020204" pitchFamily="34" charset="0"/>
              <a:buChar char="•"/>
            </a:pPr>
            <a:r>
              <a:rPr lang="en-US" sz="2000" dirty="0"/>
              <a:t>worship (v.10)							•  I have not transgressed thy commandments (v.13)</a:t>
            </a:r>
          </a:p>
          <a:p>
            <a:pPr marL="285750" indent="-285750">
              <a:buFont typeface="Arial" panose="020B0604020202020204" pitchFamily="34" charset="0"/>
              <a:buChar char="•"/>
            </a:pPr>
            <a:r>
              <a:rPr lang="en-US" sz="2000" dirty="0"/>
              <a:t>Rejoice (v.11) 							•  I have not forgotten (v.13)</a:t>
            </a:r>
          </a:p>
          <a:p>
            <a:pPr marL="285750" indent="-285750">
              <a:buFont typeface="Arial" panose="020B0604020202020204" pitchFamily="34" charset="0"/>
              <a:buChar char="•"/>
            </a:pPr>
            <a:r>
              <a:rPr lang="en-US" sz="2000" dirty="0"/>
              <a:t>give to Levite… widow (v.12)			•  I have not eaten, I have </a:t>
            </a:r>
            <a:r>
              <a:rPr lang="en-US" sz="2000" b="1" dirty="0"/>
              <a:t>hearkened and done </a:t>
            </a:r>
            <a:r>
              <a:rPr lang="en-US" sz="2000" dirty="0"/>
              <a:t>(v.14)</a:t>
            </a:r>
          </a:p>
        </p:txBody>
      </p:sp>
    </p:spTree>
    <p:extLst>
      <p:ext uri="{BB962C8B-B14F-4D97-AF65-F5344CB8AC3E}">
        <p14:creationId xmlns:p14="http://schemas.microsoft.com/office/powerpoint/2010/main" val="4286081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 grpId="0"/>
      <p:bldP spid="10" grpId="0"/>
      <p:bldP spid="12" grpId="0"/>
      <p:bldP spid="13" grpId="0"/>
      <p:bldP spid="14" grpId="0"/>
      <p:bldP spid="1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Attitude of Rejoicing</a:t>
            </a:r>
          </a:p>
        </p:txBody>
      </p:sp>
      <p:sp>
        <p:nvSpPr>
          <p:cNvPr id="5" name="Content Placeholder 2"/>
          <p:cNvSpPr txBox="1">
            <a:spLocks/>
          </p:cNvSpPr>
          <p:nvPr/>
        </p:nvSpPr>
        <p:spPr>
          <a:xfrm>
            <a:off x="424071" y="843538"/>
            <a:ext cx="11093852" cy="64812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rPr>
              <a:t>Moses emphasizes the need to serve God willingly and joyfully… “Rejoice!” (11x)</a:t>
            </a:r>
          </a:p>
        </p:txBody>
      </p:sp>
      <p:sp>
        <p:nvSpPr>
          <p:cNvPr id="7" name="Content Placeholder 2"/>
          <p:cNvSpPr>
            <a:spLocks noGrp="1"/>
          </p:cNvSpPr>
          <p:nvPr>
            <p:ph idx="1"/>
          </p:nvPr>
        </p:nvSpPr>
        <p:spPr>
          <a:xfrm>
            <a:off x="868458" y="1530107"/>
            <a:ext cx="9804001" cy="4167914"/>
          </a:xfrm>
        </p:spPr>
        <p:txBody>
          <a:bodyPr>
            <a:normAutofit/>
          </a:bodyPr>
          <a:lstStyle/>
          <a:p>
            <a:r>
              <a:rPr lang="en-US" sz="2400" dirty="0">
                <a:solidFill>
                  <a:schemeClr val="tx1"/>
                </a:solidFill>
                <a:effectLst/>
              </a:rPr>
              <a:t>Whenever we come before God to worship (12:7, 12, 18)</a:t>
            </a:r>
          </a:p>
          <a:p>
            <a:r>
              <a:rPr lang="en-US" sz="2400" dirty="0">
                <a:solidFill>
                  <a:schemeClr val="tx1"/>
                </a:solidFill>
                <a:effectLst/>
              </a:rPr>
              <a:t>Offering of tithes to God (14:26; 26:11)</a:t>
            </a:r>
          </a:p>
          <a:p>
            <a:r>
              <a:rPr lang="en-US" sz="2400" dirty="0">
                <a:solidFill>
                  <a:schemeClr val="tx1"/>
                </a:solidFill>
                <a:effectLst/>
              </a:rPr>
              <a:t>Keeping of the feasts (16:11, 14, 15)</a:t>
            </a:r>
          </a:p>
          <a:p>
            <a:r>
              <a:rPr lang="en-US" sz="2400" dirty="0">
                <a:solidFill>
                  <a:schemeClr val="tx1"/>
                </a:solidFill>
                <a:effectLst/>
              </a:rPr>
              <a:t>Marriage in the LORD (24:5) – “cheer up”</a:t>
            </a:r>
          </a:p>
          <a:p>
            <a:r>
              <a:rPr lang="en-US" sz="2400" dirty="0">
                <a:solidFill>
                  <a:schemeClr val="tx1"/>
                </a:solidFill>
                <a:effectLst/>
              </a:rPr>
              <a:t>Commemoration of baptism through Jordan (27:7)</a:t>
            </a:r>
          </a:p>
          <a:p>
            <a:r>
              <a:rPr lang="en-US" sz="2400" dirty="0">
                <a:solidFill>
                  <a:schemeClr val="tx1"/>
                </a:solidFill>
                <a:effectLst/>
              </a:rPr>
              <a:t>Blessing of the tribes (33:18)</a:t>
            </a:r>
          </a:p>
        </p:txBody>
      </p:sp>
      <p:sp>
        <p:nvSpPr>
          <p:cNvPr id="17" name="TextBox 16"/>
          <p:cNvSpPr txBox="1"/>
          <p:nvPr/>
        </p:nvSpPr>
        <p:spPr>
          <a:xfrm>
            <a:off x="196824" y="6057262"/>
            <a:ext cx="11813468" cy="461665"/>
          </a:xfrm>
          <a:prstGeom prst="rect">
            <a:avLst/>
          </a:prstGeom>
          <a:solidFill>
            <a:srgbClr val="FFFF00"/>
          </a:solidFill>
          <a:ln>
            <a:solidFill>
              <a:schemeClr val="bg1"/>
            </a:solidFill>
          </a:ln>
        </p:spPr>
        <p:txBody>
          <a:bodyPr wrap="square" rtlCol="0">
            <a:spAutoFit/>
          </a:bodyPr>
          <a:lstStyle/>
          <a:p>
            <a:pPr algn="ctr"/>
            <a:r>
              <a:rPr lang="en-US" sz="2400" b="1" dirty="0">
                <a:solidFill>
                  <a:schemeClr val="bg1"/>
                </a:solidFill>
              </a:rPr>
              <a:t>Rejoicing, at all times, is not natural - but it is essential if God is to accept our offering </a:t>
            </a:r>
          </a:p>
        </p:txBody>
      </p:sp>
      <p:sp>
        <p:nvSpPr>
          <p:cNvPr id="2" name="TextBox 1"/>
          <p:cNvSpPr txBox="1"/>
          <p:nvPr/>
        </p:nvSpPr>
        <p:spPr>
          <a:xfrm>
            <a:off x="424071" y="4861317"/>
            <a:ext cx="9323412" cy="461665"/>
          </a:xfrm>
          <a:prstGeom prst="rect">
            <a:avLst/>
          </a:prstGeom>
          <a:noFill/>
        </p:spPr>
        <p:txBody>
          <a:bodyPr wrap="square" rtlCol="0">
            <a:spAutoFit/>
          </a:bodyPr>
          <a:lstStyle/>
          <a:p>
            <a:r>
              <a:rPr lang="en-US" sz="2400" dirty="0"/>
              <a:t>“Rejoice in the Lord always: and again I say, Rejoice” (</a:t>
            </a:r>
            <a:r>
              <a:rPr lang="en-US" sz="2400" dirty="0" err="1"/>
              <a:t>Phl</a:t>
            </a:r>
            <a:r>
              <a:rPr lang="en-US" sz="2400" dirty="0"/>
              <a:t> 4:4)</a:t>
            </a:r>
          </a:p>
        </p:txBody>
      </p:sp>
    </p:spTree>
    <p:extLst>
      <p:ext uri="{BB962C8B-B14F-4D97-AF65-F5344CB8AC3E}">
        <p14:creationId xmlns:p14="http://schemas.microsoft.com/office/powerpoint/2010/main" val="388882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17" grpId="0" animBg="1"/>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Summary – our attitude in worship</a:t>
            </a:r>
          </a:p>
        </p:txBody>
      </p:sp>
      <p:sp>
        <p:nvSpPr>
          <p:cNvPr id="7" name="Content Placeholder 2"/>
          <p:cNvSpPr>
            <a:spLocks noGrp="1"/>
          </p:cNvSpPr>
          <p:nvPr>
            <p:ph idx="1"/>
          </p:nvPr>
        </p:nvSpPr>
        <p:spPr>
          <a:xfrm>
            <a:off x="855206" y="1226404"/>
            <a:ext cx="10649465" cy="4490113"/>
          </a:xfrm>
        </p:spPr>
        <p:txBody>
          <a:bodyPr>
            <a:normAutofit/>
          </a:bodyPr>
          <a:lstStyle/>
          <a:p>
            <a:pPr marL="36900" indent="0">
              <a:spcAft>
                <a:spcPts val="0"/>
              </a:spcAft>
              <a:buNone/>
            </a:pPr>
            <a:r>
              <a:rPr lang="en-US" sz="2200" dirty="0">
                <a:solidFill>
                  <a:srgbClr val="FFFFFF"/>
                </a:solidFill>
                <a:effectLst/>
              </a:rPr>
              <a:t>Hate the Evil</a:t>
            </a:r>
          </a:p>
          <a:p>
            <a:pPr>
              <a:spcAft>
                <a:spcPts val="0"/>
              </a:spcAft>
            </a:pPr>
            <a:r>
              <a:rPr lang="en-US" sz="2200" dirty="0">
                <a:solidFill>
                  <a:srgbClr val="FFFFFF"/>
                </a:solidFill>
                <a:effectLst/>
              </a:rPr>
              <a:t>Abominations - If we bring them into our homes, they will destroy us (7:26)</a:t>
            </a:r>
          </a:p>
          <a:p>
            <a:pPr>
              <a:spcAft>
                <a:spcPts val="1200"/>
              </a:spcAft>
            </a:pPr>
            <a:r>
              <a:rPr lang="en-US" sz="2200" dirty="0">
                <a:solidFill>
                  <a:srgbClr val="FFFFFF"/>
                </a:solidFill>
                <a:effectLst/>
              </a:rPr>
              <a:t>Sin - Learn to view sin as a horrifying disease</a:t>
            </a:r>
          </a:p>
          <a:p>
            <a:pPr marL="36900" indent="0">
              <a:spcAft>
                <a:spcPts val="0"/>
              </a:spcAft>
              <a:buNone/>
            </a:pPr>
            <a:r>
              <a:rPr lang="en-US" sz="2200" dirty="0">
                <a:solidFill>
                  <a:srgbClr val="FFFFFF"/>
                </a:solidFill>
                <a:effectLst/>
              </a:rPr>
              <a:t>Love the Good</a:t>
            </a:r>
          </a:p>
          <a:p>
            <a:pPr>
              <a:spcAft>
                <a:spcPts val="0"/>
              </a:spcAft>
            </a:pPr>
            <a:r>
              <a:rPr lang="en-US" sz="2200" dirty="0">
                <a:solidFill>
                  <a:srgbClr val="FFFFFF"/>
                </a:solidFill>
                <a:effectLst/>
              </a:rPr>
              <a:t>Humility – remembering shortcomings keeps us humble before God (9:7-24)</a:t>
            </a:r>
          </a:p>
          <a:p>
            <a:pPr>
              <a:spcAft>
                <a:spcPts val="0"/>
              </a:spcAft>
            </a:pPr>
            <a:r>
              <a:rPr lang="en-US" sz="2200" dirty="0">
                <a:solidFill>
                  <a:srgbClr val="FFFFFF"/>
                </a:solidFill>
                <a:effectLst/>
              </a:rPr>
              <a:t>Love – Serve God because we </a:t>
            </a:r>
            <a:r>
              <a:rPr lang="en-US" sz="2200" u="sng" dirty="0">
                <a:solidFill>
                  <a:srgbClr val="FFFFFF"/>
                </a:solidFill>
                <a:effectLst/>
              </a:rPr>
              <a:t>want</a:t>
            </a:r>
            <a:r>
              <a:rPr lang="en-US" sz="2200" dirty="0">
                <a:solidFill>
                  <a:srgbClr val="FFFFFF"/>
                </a:solidFill>
                <a:effectLst/>
              </a:rPr>
              <a:t> to, not have to (10:12-13)</a:t>
            </a:r>
          </a:p>
          <a:p>
            <a:pPr>
              <a:spcAft>
                <a:spcPts val="0"/>
              </a:spcAft>
            </a:pPr>
            <a:r>
              <a:rPr lang="en-US" sz="2200" dirty="0">
                <a:solidFill>
                  <a:srgbClr val="FFFFFF"/>
                </a:solidFill>
                <a:effectLst/>
              </a:rPr>
              <a:t>Heart – changing the way we think, not just how we act (10:16)</a:t>
            </a:r>
          </a:p>
          <a:p>
            <a:pPr>
              <a:spcAft>
                <a:spcPts val="0"/>
              </a:spcAft>
            </a:pPr>
            <a:r>
              <a:rPr lang="en-US" sz="2200" dirty="0">
                <a:solidFill>
                  <a:srgbClr val="FFFFFF"/>
                </a:solidFill>
                <a:effectLst/>
              </a:rPr>
              <a:t>Ecclesia – Serving God in the way He has appointed (12:4-5)</a:t>
            </a:r>
          </a:p>
          <a:p>
            <a:r>
              <a:rPr lang="en-US" sz="2200" dirty="0">
                <a:solidFill>
                  <a:srgbClr val="FFFFFF"/>
                </a:solidFill>
                <a:effectLst/>
              </a:rPr>
              <a:t>Joy – Remembering God’s provision </a:t>
            </a:r>
            <a:r>
              <a:rPr lang="en-US" sz="2200" dirty="0">
                <a:solidFill>
                  <a:srgbClr val="FFFFFF"/>
                </a:solidFill>
                <a:effectLst/>
                <a:sym typeface="Wingdings" panose="05000000000000000000" pitchFamily="2" charset="2"/>
              </a:rPr>
              <a:t></a:t>
            </a:r>
            <a:r>
              <a:rPr lang="en-US" sz="2200" dirty="0">
                <a:solidFill>
                  <a:srgbClr val="FFFFFF"/>
                </a:solidFill>
                <a:effectLst/>
              </a:rPr>
              <a:t> joyful giving for others (12:7,12) </a:t>
            </a:r>
          </a:p>
        </p:txBody>
      </p:sp>
      <p:sp>
        <p:nvSpPr>
          <p:cNvPr id="8" name="Content Placeholder 2"/>
          <p:cNvSpPr txBox="1">
            <a:spLocks/>
          </p:cNvSpPr>
          <p:nvPr/>
        </p:nvSpPr>
        <p:spPr>
          <a:xfrm>
            <a:off x="410819" y="677870"/>
            <a:ext cx="11093852" cy="64812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400" dirty="0">
                <a:solidFill>
                  <a:schemeClr val="tx1"/>
                </a:solidFill>
              </a:rPr>
              <a:t>We must learn to hate the evil and love the good</a:t>
            </a:r>
          </a:p>
        </p:txBody>
      </p:sp>
      <p:sp>
        <p:nvSpPr>
          <p:cNvPr id="3" name="TextBox 2"/>
          <p:cNvSpPr txBox="1"/>
          <p:nvPr/>
        </p:nvSpPr>
        <p:spPr>
          <a:xfrm>
            <a:off x="287199" y="5291004"/>
            <a:ext cx="11613649" cy="1323439"/>
          </a:xfrm>
          <a:prstGeom prst="rect">
            <a:avLst/>
          </a:prstGeom>
          <a:solidFill>
            <a:srgbClr val="002060"/>
          </a:solidFill>
        </p:spPr>
        <p:txBody>
          <a:bodyPr wrap="square" rtlCol="0">
            <a:spAutoFit/>
          </a:bodyPr>
          <a:lstStyle/>
          <a:p>
            <a:r>
              <a:rPr lang="en-US" sz="2000" dirty="0"/>
              <a:t>And now, Israel, what doth the LORD thy God require of thee, but to fear the LORD thy God, to walk in all his ways, and to love him, and to serve the LORD thy God with all thy heart and with all thy soul, to keep the commandments of the LORD, and his statutes, which I command thee this day for thy good?  (</a:t>
            </a:r>
            <a:r>
              <a:rPr lang="en-US" sz="2000" dirty="0" err="1"/>
              <a:t>Deut</a:t>
            </a:r>
            <a:r>
              <a:rPr lang="en-US" sz="2000" dirty="0"/>
              <a:t> 10:12-13)</a:t>
            </a:r>
          </a:p>
        </p:txBody>
      </p:sp>
    </p:spTree>
    <p:extLst>
      <p:ext uri="{BB962C8B-B14F-4D97-AF65-F5344CB8AC3E}">
        <p14:creationId xmlns:p14="http://schemas.microsoft.com/office/powerpoint/2010/main" val="185884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xEl>
                                              <p:pRg st="3" end="3"/>
                                            </p:txEl>
                                          </p:spTgt>
                                        </p:tgtEl>
                                        <p:attrNameLst>
                                          <p:attrName>style.visibility</p:attrName>
                                        </p:attrNameLst>
                                      </p:cBhvr>
                                      <p:to>
                                        <p:strVal val="visible"/>
                                      </p:to>
                                    </p:set>
                                    <p:animEffect transition="in" filter="fade">
                                      <p:cBhvr>
                                        <p:cTn id="18" dur="500"/>
                                        <p:tgtEl>
                                          <p:spTgt spid="7">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500"/>
                                        <p:tgtEl>
                                          <p:spTgt spid="7">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Effect transition="in" filter="fade">
                                      <p:cBhvr>
                                        <p:cTn id="24" dur="500"/>
                                        <p:tgtEl>
                                          <p:spTgt spid="7">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7" end="7"/>
                                            </p:txEl>
                                          </p:spTgt>
                                        </p:tgtEl>
                                        <p:attrNameLst>
                                          <p:attrName>style.visibility</p:attrName>
                                        </p:attrNameLst>
                                      </p:cBhvr>
                                      <p:to>
                                        <p:strVal val="visible"/>
                                      </p:to>
                                    </p:set>
                                    <p:animEffect transition="in" filter="fade">
                                      <p:cBhvr>
                                        <p:cTn id="30" dur="500"/>
                                        <p:tgtEl>
                                          <p:spTgt spid="7">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animEffect transition="in" filter="fade">
                                      <p:cBhvr>
                                        <p:cTn id="33" dur="500"/>
                                        <p:tgtEl>
                                          <p:spTgt spid="7">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p:bldP spid="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tx1"/>
                </a:solidFill>
                <a:effectLst/>
              </a:rPr>
              <a:t>Class 6: Our conviction on the Edge of the Promised Land</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588497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pic>
        <p:nvPicPr>
          <p:cNvPr id="11" name="Picture 10"/>
          <p:cNvPicPr>
            <a:picLocks noChangeAspect="1"/>
          </p:cNvPicPr>
          <p:nvPr/>
        </p:nvPicPr>
        <p:blipFill rotWithShape="1">
          <a:blip r:embed="rId3"/>
          <a:srcRect t="16916" r="-1" b="-1"/>
          <a:stretch/>
        </p:blipFill>
        <p:spPr>
          <a:xfrm>
            <a:off x="-10649" y="4322618"/>
            <a:ext cx="4571649" cy="2535382"/>
          </a:xfrm>
          <a:prstGeom prst="rect">
            <a:avLst/>
          </a:prstGeom>
        </p:spPr>
      </p:pic>
      <p:pic>
        <p:nvPicPr>
          <p:cNvPr id="12" name="Picture 11"/>
          <p:cNvPicPr>
            <a:picLocks noChangeAspect="1"/>
          </p:cNvPicPr>
          <p:nvPr/>
        </p:nvPicPr>
        <p:blipFill rotWithShape="1">
          <a:blip r:embed="rId4"/>
          <a:srcRect l="32947" r="14340" b="2"/>
          <a:stretch/>
        </p:blipFill>
        <p:spPr>
          <a:xfrm>
            <a:off x="-10649" y="10"/>
            <a:ext cx="4571649" cy="4206230"/>
          </a:xfrm>
          <a:prstGeom prst="rect">
            <a:avLst/>
          </a:prstGeom>
        </p:spPr>
      </p:pic>
      <p:sp>
        <p:nvSpPr>
          <p:cNvPr id="2" name="Title 1"/>
          <p:cNvSpPr>
            <a:spLocks noGrp="1"/>
          </p:cNvSpPr>
          <p:nvPr>
            <p:ph type="title"/>
          </p:nvPr>
        </p:nvSpPr>
        <p:spPr>
          <a:xfrm>
            <a:off x="4679883" y="152399"/>
            <a:ext cx="7283518" cy="1104901"/>
          </a:xfrm>
        </p:spPr>
        <p:txBody>
          <a:bodyPr>
            <a:normAutofit/>
          </a:bodyPr>
          <a:lstStyle/>
          <a:p>
            <a:pPr>
              <a:lnSpc>
                <a:spcPct val="80000"/>
              </a:lnSpc>
            </a:pPr>
            <a:r>
              <a:rPr lang="en-US" sz="3700" b="1">
                <a:latin typeface="+mn-lt"/>
              </a:rPr>
              <a:t>OUTLINE – Where are we going?</a:t>
            </a:r>
          </a:p>
        </p:txBody>
      </p:sp>
      <p:sp>
        <p:nvSpPr>
          <p:cNvPr id="5" name="Content Placeholder 4"/>
          <p:cNvSpPr>
            <a:spLocks noGrp="1"/>
          </p:cNvSpPr>
          <p:nvPr>
            <p:ph idx="1"/>
          </p:nvPr>
        </p:nvSpPr>
        <p:spPr>
          <a:xfrm>
            <a:off x="4955660" y="1409698"/>
            <a:ext cx="5978072" cy="3866048"/>
          </a:xfrm>
        </p:spPr>
        <p:txBody>
          <a:bodyPr anchor="t">
            <a:normAutofit/>
          </a:bodyPr>
          <a:lstStyle/>
          <a:p>
            <a:pPr>
              <a:buClr>
                <a:schemeClr val="bg1">
                  <a:lumMod val="75000"/>
                  <a:lumOff val="25000"/>
                </a:schemeClr>
              </a:buClr>
            </a:pPr>
            <a:r>
              <a:rPr lang="en-US" sz="2400" b="1" dirty="0">
                <a:solidFill>
                  <a:schemeClr val="bg1">
                    <a:lumMod val="65000"/>
                    <a:lumOff val="35000"/>
                  </a:schemeClr>
                </a:solidFill>
              </a:rPr>
              <a:t>Class 1: </a:t>
            </a:r>
            <a:r>
              <a:rPr lang="en-US" sz="2400" dirty="0">
                <a:solidFill>
                  <a:schemeClr val="bg1">
                    <a:lumMod val="65000"/>
                    <a:lumOff val="35000"/>
                  </a:schemeClr>
                </a:solidFill>
              </a:rPr>
              <a:t>Purpose of the Law</a:t>
            </a:r>
          </a:p>
          <a:p>
            <a:pPr>
              <a:buClr>
                <a:schemeClr val="bg1">
                  <a:lumMod val="65000"/>
                  <a:lumOff val="35000"/>
                </a:schemeClr>
              </a:buClr>
            </a:pPr>
            <a:r>
              <a:rPr lang="en-US" sz="2400" b="1" dirty="0">
                <a:solidFill>
                  <a:schemeClr val="bg1">
                    <a:lumMod val="65000"/>
                    <a:lumOff val="35000"/>
                  </a:schemeClr>
                </a:solidFill>
              </a:rPr>
              <a:t>Class 2: </a:t>
            </a:r>
            <a:r>
              <a:rPr lang="en-US" sz="2400" dirty="0">
                <a:solidFill>
                  <a:schemeClr val="bg1">
                    <a:lumMod val="65000"/>
                    <a:lumOff val="35000"/>
                  </a:schemeClr>
                </a:solidFill>
              </a:rPr>
              <a:t>The 2</a:t>
            </a:r>
            <a:r>
              <a:rPr lang="en-US" sz="2400" baseline="30000" dirty="0">
                <a:solidFill>
                  <a:schemeClr val="bg1">
                    <a:lumMod val="65000"/>
                    <a:lumOff val="35000"/>
                  </a:schemeClr>
                </a:solidFill>
              </a:rPr>
              <a:t>nd</a:t>
            </a:r>
            <a:r>
              <a:rPr lang="en-US" sz="2400" dirty="0">
                <a:solidFill>
                  <a:schemeClr val="bg1">
                    <a:lumMod val="65000"/>
                    <a:lumOff val="35000"/>
                  </a:schemeClr>
                </a:solidFill>
              </a:rPr>
              <a:t> Law – Deuteronomy</a:t>
            </a:r>
          </a:p>
          <a:p>
            <a:pPr>
              <a:buClr>
                <a:schemeClr val="bg1">
                  <a:lumMod val="75000"/>
                  <a:lumOff val="25000"/>
                </a:schemeClr>
              </a:buClr>
            </a:pPr>
            <a:r>
              <a:rPr lang="en-US" sz="2400" b="1" dirty="0">
                <a:solidFill>
                  <a:schemeClr val="bg1">
                    <a:lumMod val="65000"/>
                    <a:lumOff val="35000"/>
                  </a:schemeClr>
                </a:solidFill>
              </a:rPr>
              <a:t>Class 3: </a:t>
            </a:r>
            <a:r>
              <a:rPr lang="en-US" sz="2400" dirty="0">
                <a:solidFill>
                  <a:schemeClr val="bg1">
                    <a:lumMod val="65000"/>
                    <a:lumOff val="35000"/>
                  </a:schemeClr>
                </a:solidFill>
              </a:rPr>
              <a:t>Teaching Our Children</a:t>
            </a:r>
          </a:p>
          <a:p>
            <a:pPr>
              <a:buClr>
                <a:schemeClr val="bg1">
                  <a:lumMod val="75000"/>
                  <a:lumOff val="25000"/>
                </a:schemeClr>
              </a:buClr>
            </a:pPr>
            <a:r>
              <a:rPr lang="en-US" sz="2400" b="1" dirty="0">
                <a:solidFill>
                  <a:schemeClr val="bg1">
                    <a:lumMod val="65000"/>
                    <a:lumOff val="35000"/>
                  </a:schemeClr>
                </a:solidFill>
              </a:rPr>
              <a:t>Exhort: </a:t>
            </a:r>
            <a:r>
              <a:rPr lang="en-US" sz="2400" dirty="0">
                <a:solidFill>
                  <a:schemeClr val="bg1">
                    <a:lumMod val="65000"/>
                    <a:lumOff val="35000"/>
                  </a:schemeClr>
                </a:solidFill>
              </a:rPr>
              <a:t>Thoughts of the Heart</a:t>
            </a:r>
          </a:p>
          <a:p>
            <a:pPr>
              <a:buClr>
                <a:schemeClr val="bg1">
                  <a:lumMod val="75000"/>
                  <a:lumOff val="25000"/>
                </a:schemeClr>
              </a:buClr>
            </a:pPr>
            <a:r>
              <a:rPr lang="en-US" sz="2400" b="1" dirty="0">
                <a:solidFill>
                  <a:schemeClr val="bg1">
                    <a:lumMod val="65000"/>
                    <a:lumOff val="35000"/>
                  </a:schemeClr>
                </a:solidFill>
              </a:rPr>
              <a:t>Class 5: </a:t>
            </a:r>
            <a:r>
              <a:rPr lang="en-US" sz="2400" dirty="0">
                <a:solidFill>
                  <a:schemeClr val="bg1">
                    <a:lumMod val="65000"/>
                    <a:lumOff val="35000"/>
                  </a:schemeClr>
                </a:solidFill>
              </a:rPr>
              <a:t>Our Attitude in Worship</a:t>
            </a:r>
          </a:p>
          <a:p>
            <a:pPr>
              <a:buClr>
                <a:schemeClr val="tx1"/>
              </a:buClr>
            </a:pPr>
            <a:r>
              <a:rPr lang="en-US" sz="2400" b="1" dirty="0">
                <a:solidFill>
                  <a:schemeClr val="tx1"/>
                </a:solidFill>
              </a:rPr>
              <a:t>Class 6: </a:t>
            </a:r>
            <a:r>
              <a:rPr lang="en-US" sz="2400" dirty="0">
                <a:solidFill>
                  <a:schemeClr val="tx1"/>
                </a:solidFill>
              </a:rPr>
              <a:t>Our Conviction on the Edge of the Promised Land</a:t>
            </a:r>
          </a:p>
        </p:txBody>
      </p:sp>
    </p:spTree>
    <p:extLst>
      <p:ext uri="{BB962C8B-B14F-4D97-AF65-F5344CB8AC3E}">
        <p14:creationId xmlns:p14="http://schemas.microsoft.com/office/powerpoint/2010/main" val="249025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solidFill>
              </a:rPr>
              <a:t>Elements of consideration</a:t>
            </a:r>
          </a:p>
        </p:txBody>
      </p:sp>
      <p:sp>
        <p:nvSpPr>
          <p:cNvPr id="8" name="TextBox 7"/>
          <p:cNvSpPr txBox="1"/>
          <p:nvPr/>
        </p:nvSpPr>
        <p:spPr>
          <a:xfrm>
            <a:off x="795130" y="1311965"/>
            <a:ext cx="9846366" cy="2554545"/>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dirty="0" err="1"/>
              <a:t>Ebal</a:t>
            </a:r>
            <a:r>
              <a:rPr lang="en-US" sz="2400" dirty="0"/>
              <a:t> and Gerizim (</a:t>
            </a:r>
            <a:r>
              <a:rPr lang="en-US" sz="2400" dirty="0" err="1"/>
              <a:t>ch.</a:t>
            </a:r>
            <a:r>
              <a:rPr lang="en-US" sz="2400" dirty="0"/>
              <a:t> 27)</a:t>
            </a:r>
          </a:p>
          <a:p>
            <a:pPr marL="342900" indent="-342900">
              <a:spcAft>
                <a:spcPts val="1200"/>
              </a:spcAft>
              <a:buFont typeface="Arial" panose="020B0604020202020204" pitchFamily="34" charset="0"/>
              <a:buChar char="•"/>
            </a:pPr>
            <a:r>
              <a:rPr lang="en-US" sz="2400" dirty="0"/>
              <a:t>Danger of disobedience (</a:t>
            </a:r>
            <a:r>
              <a:rPr lang="en-US" sz="2400" dirty="0" err="1"/>
              <a:t>ch.</a:t>
            </a:r>
            <a:r>
              <a:rPr lang="en-US" sz="2400" dirty="0"/>
              <a:t> 28-29)</a:t>
            </a:r>
          </a:p>
          <a:p>
            <a:pPr marL="342900" indent="-342900">
              <a:spcAft>
                <a:spcPts val="1200"/>
              </a:spcAft>
              <a:buFont typeface="Arial" panose="020B0604020202020204" pitchFamily="34" charset="0"/>
              <a:buChar char="•"/>
            </a:pPr>
            <a:r>
              <a:rPr lang="en-US" sz="2400" dirty="0"/>
              <a:t>Opportunity for forgiveness and the ultimate choice (</a:t>
            </a:r>
            <a:r>
              <a:rPr lang="en-US" sz="2400" dirty="0" err="1"/>
              <a:t>ch.</a:t>
            </a:r>
            <a:r>
              <a:rPr lang="en-US" sz="2400" dirty="0"/>
              <a:t> 30)</a:t>
            </a:r>
          </a:p>
          <a:p>
            <a:pPr marL="342900" indent="-342900">
              <a:spcAft>
                <a:spcPts val="1200"/>
              </a:spcAft>
              <a:buFont typeface="Arial" panose="020B0604020202020204" pitchFamily="34" charset="0"/>
              <a:buChar char="•"/>
            </a:pPr>
            <a:r>
              <a:rPr lang="en-US" sz="2400" dirty="0"/>
              <a:t>Passing the torch to Joshua (</a:t>
            </a:r>
            <a:r>
              <a:rPr lang="en-US" sz="2400" dirty="0" err="1"/>
              <a:t>ch.</a:t>
            </a:r>
            <a:r>
              <a:rPr lang="en-US" sz="2400" dirty="0"/>
              <a:t> 31)</a:t>
            </a:r>
          </a:p>
          <a:p>
            <a:pPr marL="342900" indent="-342900">
              <a:buFont typeface="Arial" panose="020B0604020202020204" pitchFamily="34" charset="0"/>
              <a:buChar char="•"/>
            </a:pPr>
            <a:r>
              <a:rPr lang="en-US" sz="2400" dirty="0"/>
              <a:t>Moses’ death (ch.34)</a:t>
            </a:r>
          </a:p>
        </p:txBody>
      </p:sp>
    </p:spTree>
    <p:extLst>
      <p:ext uri="{BB962C8B-B14F-4D97-AF65-F5344CB8AC3E}">
        <p14:creationId xmlns:p14="http://schemas.microsoft.com/office/powerpoint/2010/main" val="4170320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803" y="738470"/>
            <a:ext cx="5940675" cy="243567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2916" y="729050"/>
            <a:ext cx="5324853" cy="3088415"/>
          </a:xfrm>
          <a:prstGeom prst="rect">
            <a:avLst/>
          </a:prstGeom>
        </p:spPr>
      </p:pic>
      <p:sp>
        <p:nvSpPr>
          <p:cNvPr id="8" name="TextBox 7"/>
          <p:cNvSpPr txBox="1"/>
          <p:nvPr/>
        </p:nvSpPr>
        <p:spPr>
          <a:xfrm>
            <a:off x="422803" y="2273258"/>
            <a:ext cx="1138335" cy="461665"/>
          </a:xfrm>
          <a:prstGeom prst="rect">
            <a:avLst/>
          </a:prstGeom>
          <a:noFill/>
        </p:spPr>
        <p:txBody>
          <a:bodyPr wrap="square" rtlCol="0">
            <a:spAutoFit/>
          </a:bodyPr>
          <a:lstStyle/>
          <a:p>
            <a:r>
              <a:rPr lang="en-US" sz="2400" b="1" dirty="0" err="1"/>
              <a:t>Ebal</a:t>
            </a:r>
            <a:endParaRPr lang="en-US" sz="2400" b="1" dirty="0"/>
          </a:p>
        </p:txBody>
      </p:sp>
      <p:sp>
        <p:nvSpPr>
          <p:cNvPr id="9" name="TextBox 8"/>
          <p:cNvSpPr txBox="1"/>
          <p:nvPr/>
        </p:nvSpPr>
        <p:spPr>
          <a:xfrm>
            <a:off x="4897645" y="2053716"/>
            <a:ext cx="1326107" cy="461665"/>
          </a:xfrm>
          <a:prstGeom prst="rect">
            <a:avLst/>
          </a:prstGeom>
          <a:noFill/>
        </p:spPr>
        <p:txBody>
          <a:bodyPr wrap="square" rtlCol="0">
            <a:spAutoFit/>
          </a:bodyPr>
          <a:lstStyle/>
          <a:p>
            <a:r>
              <a:rPr lang="en-US" sz="2400" b="1" dirty="0"/>
              <a:t>Gerizim</a:t>
            </a:r>
          </a:p>
        </p:txBody>
      </p:sp>
      <p:sp>
        <p:nvSpPr>
          <p:cNvPr id="10" name="TextBox 9"/>
          <p:cNvSpPr txBox="1"/>
          <p:nvPr/>
        </p:nvSpPr>
        <p:spPr>
          <a:xfrm>
            <a:off x="6602916" y="2850975"/>
            <a:ext cx="1138335" cy="461665"/>
          </a:xfrm>
          <a:prstGeom prst="rect">
            <a:avLst/>
          </a:prstGeom>
          <a:noFill/>
        </p:spPr>
        <p:txBody>
          <a:bodyPr wrap="square" rtlCol="0">
            <a:spAutoFit/>
          </a:bodyPr>
          <a:lstStyle/>
          <a:p>
            <a:r>
              <a:rPr lang="en-US" sz="2400" b="1" dirty="0" err="1">
                <a:solidFill>
                  <a:schemeClr val="bg1"/>
                </a:solidFill>
              </a:rPr>
              <a:t>Ebal</a:t>
            </a:r>
            <a:endParaRPr lang="en-US" sz="2400" b="1" dirty="0">
              <a:solidFill>
                <a:schemeClr val="bg1"/>
              </a:solidFill>
            </a:endParaRPr>
          </a:p>
        </p:txBody>
      </p:sp>
      <p:sp>
        <p:nvSpPr>
          <p:cNvPr id="11" name="TextBox 10"/>
          <p:cNvSpPr txBox="1"/>
          <p:nvPr/>
        </p:nvSpPr>
        <p:spPr>
          <a:xfrm>
            <a:off x="10601662" y="3101721"/>
            <a:ext cx="1326107" cy="461665"/>
          </a:xfrm>
          <a:prstGeom prst="rect">
            <a:avLst/>
          </a:prstGeom>
          <a:noFill/>
        </p:spPr>
        <p:txBody>
          <a:bodyPr wrap="square" rtlCol="0">
            <a:spAutoFit/>
          </a:bodyPr>
          <a:lstStyle/>
          <a:p>
            <a:r>
              <a:rPr lang="en-US" sz="2400" b="1" dirty="0">
                <a:solidFill>
                  <a:schemeClr val="bg1"/>
                </a:solidFill>
              </a:rPr>
              <a:t>Gerizim</a:t>
            </a:r>
          </a:p>
        </p:txBody>
      </p:sp>
      <p:sp>
        <p:nvSpPr>
          <p:cNvPr id="12" name="TextBox 11"/>
          <p:cNvSpPr txBox="1"/>
          <p:nvPr/>
        </p:nvSpPr>
        <p:spPr>
          <a:xfrm>
            <a:off x="2676075" y="2599624"/>
            <a:ext cx="1434129" cy="461665"/>
          </a:xfrm>
          <a:prstGeom prst="rect">
            <a:avLst/>
          </a:prstGeom>
          <a:noFill/>
        </p:spPr>
        <p:txBody>
          <a:bodyPr wrap="square" rtlCol="0">
            <a:spAutoFit/>
          </a:bodyPr>
          <a:lstStyle/>
          <a:p>
            <a:r>
              <a:rPr lang="en-US" sz="2400" b="1" dirty="0" err="1"/>
              <a:t>Shechem</a:t>
            </a:r>
            <a:endParaRPr lang="en-US" sz="2400" b="1" dirty="0"/>
          </a:p>
        </p:txBody>
      </p:sp>
      <p:pic>
        <p:nvPicPr>
          <p:cNvPr id="13" name="Picture 12"/>
          <p:cNvPicPr>
            <a:picLocks noChangeAspect="1"/>
          </p:cNvPicPr>
          <p:nvPr/>
        </p:nvPicPr>
        <p:blipFill>
          <a:blip r:embed="rId4"/>
          <a:stretch>
            <a:fillRect/>
          </a:stretch>
        </p:blipFill>
        <p:spPr>
          <a:xfrm>
            <a:off x="267478" y="3635811"/>
            <a:ext cx="12192000" cy="3603637"/>
          </a:xfrm>
          <a:prstGeom prst="rect">
            <a:avLst/>
          </a:prstGeom>
        </p:spPr>
      </p:pic>
      <p:sp>
        <p:nvSpPr>
          <p:cNvPr id="2" name="TextBox 1"/>
          <p:cNvSpPr txBox="1"/>
          <p:nvPr/>
        </p:nvSpPr>
        <p:spPr>
          <a:xfrm>
            <a:off x="2847230" y="684578"/>
            <a:ext cx="1175935" cy="461665"/>
          </a:xfrm>
          <a:prstGeom prst="rect">
            <a:avLst/>
          </a:prstGeom>
          <a:noFill/>
        </p:spPr>
        <p:txBody>
          <a:bodyPr wrap="square" rtlCol="0">
            <a:spAutoFit/>
          </a:bodyPr>
          <a:lstStyle/>
          <a:p>
            <a:pPr algn="ctr"/>
            <a:r>
              <a:rPr lang="en-US" sz="2400" i="1" dirty="0"/>
              <a:t>E</a:t>
            </a:r>
          </a:p>
        </p:txBody>
      </p:sp>
      <p:sp>
        <p:nvSpPr>
          <p:cNvPr id="14" name="TextBox 13"/>
          <p:cNvSpPr txBox="1"/>
          <p:nvPr/>
        </p:nvSpPr>
        <p:spPr>
          <a:xfrm>
            <a:off x="-33931" y="1674879"/>
            <a:ext cx="1175935" cy="461665"/>
          </a:xfrm>
          <a:prstGeom prst="rect">
            <a:avLst/>
          </a:prstGeom>
          <a:noFill/>
        </p:spPr>
        <p:txBody>
          <a:bodyPr wrap="square" rtlCol="0">
            <a:spAutoFit/>
          </a:bodyPr>
          <a:lstStyle/>
          <a:p>
            <a:pPr algn="ctr"/>
            <a:r>
              <a:rPr lang="en-US" sz="2400" i="1" dirty="0"/>
              <a:t>N</a:t>
            </a:r>
          </a:p>
        </p:txBody>
      </p:sp>
      <p:sp>
        <p:nvSpPr>
          <p:cNvPr id="15" name="TextBox 14"/>
          <p:cNvSpPr txBox="1"/>
          <p:nvPr/>
        </p:nvSpPr>
        <p:spPr>
          <a:xfrm>
            <a:off x="5504551" y="1718124"/>
            <a:ext cx="1175935" cy="461665"/>
          </a:xfrm>
          <a:prstGeom prst="rect">
            <a:avLst/>
          </a:prstGeom>
          <a:noFill/>
        </p:spPr>
        <p:txBody>
          <a:bodyPr wrap="square" rtlCol="0">
            <a:spAutoFit/>
          </a:bodyPr>
          <a:lstStyle/>
          <a:p>
            <a:pPr algn="ctr"/>
            <a:r>
              <a:rPr lang="en-US" sz="2400" i="1" dirty="0"/>
              <a:t>S</a:t>
            </a:r>
          </a:p>
        </p:txBody>
      </p:sp>
      <p:sp>
        <p:nvSpPr>
          <p:cNvPr id="16" name="Title 1"/>
          <p:cNvSpPr txBox="1">
            <a:spLocks/>
          </p:cNvSpPr>
          <p:nvPr/>
        </p:nvSpPr>
        <p:spPr>
          <a:xfrm>
            <a:off x="82523" y="101600"/>
            <a:ext cx="10227668" cy="655782"/>
          </a:xfrm>
          <a:prstGeom prst="rect">
            <a:avLst/>
          </a:prstGeom>
          <a:effectLst>
            <a:outerShdw blurRad="25400" dir="17880000">
              <a:srgbClr val="000000">
                <a:alpha val="46000"/>
              </a:srgbClr>
            </a:outerShdw>
          </a:effectLst>
        </p:spPr>
        <p:txBody>
          <a:bodyPr vert="horz" lIns="91440" tIns="45720" rIns="91440" bIns="45720" rtlCol="0" anchor="ctr">
            <a:normAutofit fontScale="97500" lnSpcReduction="1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err="1">
                <a:solidFill>
                  <a:schemeClr val="tx1"/>
                </a:solidFill>
              </a:rPr>
              <a:t>Ebal</a:t>
            </a:r>
            <a:r>
              <a:rPr lang="en-US" dirty="0">
                <a:solidFill>
                  <a:schemeClr val="tx1"/>
                </a:solidFill>
              </a:rPr>
              <a:t> and Gerizim</a:t>
            </a:r>
          </a:p>
        </p:txBody>
      </p:sp>
    </p:spTree>
    <p:extLst>
      <p:ext uri="{BB962C8B-B14F-4D97-AF65-F5344CB8AC3E}">
        <p14:creationId xmlns:p14="http://schemas.microsoft.com/office/powerpoint/2010/main" val="426971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2AF6B8-82A3-49D9-8D99-D89D0A89754E}"/>
              </a:ext>
            </a:extLst>
          </p:cNvPr>
          <p:cNvSpPr/>
          <p:nvPr/>
        </p:nvSpPr>
        <p:spPr>
          <a:xfrm>
            <a:off x="1026722" y="2065466"/>
            <a:ext cx="1400175" cy="122871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rgbClr val="FF9999"/>
                </a:solidFill>
              </a:rPr>
              <a:t>NOT</a:t>
            </a:r>
            <a:r>
              <a:rPr lang="en-US" sz="2000" dirty="0"/>
              <a:t> Hear</a:t>
            </a:r>
          </a:p>
          <a:p>
            <a:pPr algn="ctr"/>
            <a:r>
              <a:rPr lang="en-US" sz="2000" dirty="0"/>
              <a:t>v.15,45</a:t>
            </a:r>
          </a:p>
        </p:txBody>
      </p:sp>
      <p:sp>
        <p:nvSpPr>
          <p:cNvPr id="3" name="Rectangle 2">
            <a:extLst>
              <a:ext uri="{FF2B5EF4-FFF2-40B4-BE49-F238E27FC236}">
                <a16:creationId xmlns:a16="http://schemas.microsoft.com/office/drawing/2014/main" id="{6DD39367-885B-4DDB-B7CA-ED180152F463}"/>
              </a:ext>
            </a:extLst>
          </p:cNvPr>
          <p:cNvSpPr/>
          <p:nvPr/>
        </p:nvSpPr>
        <p:spPr>
          <a:xfrm>
            <a:off x="2781081" y="2065465"/>
            <a:ext cx="1815863" cy="1228719"/>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rgbClr val="FF9999"/>
                </a:solidFill>
              </a:rPr>
              <a:t>NOT</a:t>
            </a:r>
            <a:r>
              <a:rPr lang="en-US" sz="2000" dirty="0"/>
              <a:t> Learn to Fear LORD</a:t>
            </a:r>
          </a:p>
          <a:p>
            <a:pPr algn="ctr"/>
            <a:r>
              <a:rPr lang="en-US" sz="2000" dirty="0"/>
              <a:t>v.58</a:t>
            </a:r>
          </a:p>
        </p:txBody>
      </p:sp>
      <p:sp>
        <p:nvSpPr>
          <p:cNvPr id="4" name="Rectangle 3">
            <a:extLst>
              <a:ext uri="{FF2B5EF4-FFF2-40B4-BE49-F238E27FC236}">
                <a16:creationId xmlns:a16="http://schemas.microsoft.com/office/drawing/2014/main" id="{740FDEDD-DD7F-458D-A194-770FEB95F918}"/>
              </a:ext>
            </a:extLst>
          </p:cNvPr>
          <p:cNvSpPr/>
          <p:nvPr/>
        </p:nvSpPr>
        <p:spPr>
          <a:xfrm>
            <a:off x="7950368" y="2082536"/>
            <a:ext cx="2199615" cy="121164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rgbClr val="FF9999"/>
                </a:solidFill>
              </a:rPr>
              <a:t>Destroy, scatter, plucked off Land</a:t>
            </a:r>
          </a:p>
          <a:p>
            <a:pPr algn="ctr"/>
            <a:r>
              <a:rPr lang="en-US" sz="2000" dirty="0"/>
              <a:t>v.63-64</a:t>
            </a:r>
          </a:p>
        </p:txBody>
      </p:sp>
      <p:sp>
        <p:nvSpPr>
          <p:cNvPr id="5" name="Rectangle 4">
            <a:extLst>
              <a:ext uri="{FF2B5EF4-FFF2-40B4-BE49-F238E27FC236}">
                <a16:creationId xmlns:a16="http://schemas.microsoft.com/office/drawing/2014/main" id="{71CD04BB-4610-457D-89AE-869FE39D20CF}"/>
              </a:ext>
            </a:extLst>
          </p:cNvPr>
          <p:cNvSpPr/>
          <p:nvPr/>
        </p:nvSpPr>
        <p:spPr>
          <a:xfrm>
            <a:off x="2771461" y="4141480"/>
            <a:ext cx="1861685" cy="1095375"/>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rgbClr val="FF9999"/>
                </a:solidFill>
              </a:rPr>
              <a:t>Consume</a:t>
            </a:r>
            <a:r>
              <a:rPr lang="en-US" sz="2000" dirty="0"/>
              <a:t> your Children</a:t>
            </a:r>
          </a:p>
          <a:p>
            <a:pPr algn="ctr"/>
            <a:r>
              <a:rPr lang="en-US" sz="1800" dirty="0"/>
              <a:t>v. 53,54,55,56,57</a:t>
            </a:r>
            <a:endParaRPr lang="en-US" sz="2400" dirty="0"/>
          </a:p>
        </p:txBody>
      </p:sp>
      <p:sp>
        <p:nvSpPr>
          <p:cNvPr id="6" name="Rectangle 5">
            <a:extLst>
              <a:ext uri="{FF2B5EF4-FFF2-40B4-BE49-F238E27FC236}">
                <a16:creationId xmlns:a16="http://schemas.microsoft.com/office/drawing/2014/main" id="{023A8EA5-78A0-4CD8-8EFB-151F75A72A6A}"/>
              </a:ext>
            </a:extLst>
          </p:cNvPr>
          <p:cNvSpPr/>
          <p:nvPr/>
        </p:nvSpPr>
        <p:spPr>
          <a:xfrm>
            <a:off x="5046272" y="2055940"/>
            <a:ext cx="1981514" cy="1238244"/>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rgbClr val="FF9999"/>
                </a:solidFill>
              </a:rPr>
              <a:t>NOT</a:t>
            </a:r>
            <a:r>
              <a:rPr lang="en-US" sz="2000" dirty="0"/>
              <a:t> </a:t>
            </a:r>
          </a:p>
          <a:p>
            <a:pPr algn="ctr"/>
            <a:r>
              <a:rPr lang="en-US" sz="2000" dirty="0"/>
              <a:t>Keep &amp; Do from heart</a:t>
            </a:r>
          </a:p>
          <a:p>
            <a:pPr algn="ctr"/>
            <a:r>
              <a:rPr lang="en-US" sz="2000" dirty="0"/>
              <a:t>v.15,45,47,58,62</a:t>
            </a:r>
          </a:p>
        </p:txBody>
      </p:sp>
      <p:sp>
        <p:nvSpPr>
          <p:cNvPr id="7" name="Arrow: Bent 6">
            <a:extLst>
              <a:ext uri="{FF2B5EF4-FFF2-40B4-BE49-F238E27FC236}">
                <a16:creationId xmlns:a16="http://schemas.microsoft.com/office/drawing/2014/main" id="{C6B86E23-2D4E-48CF-962A-709AC5538338}"/>
              </a:ext>
            </a:extLst>
          </p:cNvPr>
          <p:cNvSpPr/>
          <p:nvPr/>
        </p:nvSpPr>
        <p:spPr>
          <a:xfrm rot="10800000">
            <a:off x="4651827" y="3294184"/>
            <a:ext cx="1297050" cy="1571625"/>
          </a:xfrm>
          <a:prstGeom prst="bentArrow">
            <a:avLst>
              <a:gd name="adj1" fmla="val 15024"/>
              <a:gd name="adj2" fmla="val 13509"/>
              <a:gd name="adj3" fmla="val 22871"/>
              <a:gd name="adj4" fmla="val 42849"/>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solidFill>
                <a:schemeClr val="tx1"/>
              </a:solidFill>
            </a:endParaRPr>
          </a:p>
        </p:txBody>
      </p:sp>
      <p:sp>
        <p:nvSpPr>
          <p:cNvPr id="9" name="Arrow: Right 8">
            <a:extLst>
              <a:ext uri="{FF2B5EF4-FFF2-40B4-BE49-F238E27FC236}">
                <a16:creationId xmlns:a16="http://schemas.microsoft.com/office/drawing/2014/main" id="{69AE870F-3FF0-481A-88E0-874C0D2B85AA}"/>
              </a:ext>
            </a:extLst>
          </p:cNvPr>
          <p:cNvSpPr/>
          <p:nvPr/>
        </p:nvSpPr>
        <p:spPr>
          <a:xfrm>
            <a:off x="2465808" y="2513971"/>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0" name="Arrow: Right 9">
            <a:extLst>
              <a:ext uri="{FF2B5EF4-FFF2-40B4-BE49-F238E27FC236}">
                <a16:creationId xmlns:a16="http://schemas.microsoft.com/office/drawing/2014/main" id="{FE3DA2F8-8DA0-4BF5-8940-782FD025598D}"/>
              </a:ext>
            </a:extLst>
          </p:cNvPr>
          <p:cNvSpPr/>
          <p:nvPr/>
        </p:nvSpPr>
        <p:spPr>
          <a:xfrm>
            <a:off x="4692193" y="2503615"/>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1" name="Arrow: Striped Right 10">
            <a:extLst>
              <a:ext uri="{FF2B5EF4-FFF2-40B4-BE49-F238E27FC236}">
                <a16:creationId xmlns:a16="http://schemas.microsoft.com/office/drawing/2014/main" id="{2E15401C-D9FB-4082-9FD3-B8006FCA2EDF}"/>
              </a:ext>
            </a:extLst>
          </p:cNvPr>
          <p:cNvSpPr/>
          <p:nvPr/>
        </p:nvSpPr>
        <p:spPr>
          <a:xfrm>
            <a:off x="7027786" y="2351215"/>
            <a:ext cx="781049" cy="609600"/>
          </a:xfrm>
          <a:prstGeom prst="striped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4" name="TextBox 13"/>
          <p:cNvSpPr txBox="1"/>
          <p:nvPr/>
        </p:nvSpPr>
        <p:spPr>
          <a:xfrm>
            <a:off x="1579172" y="1576894"/>
            <a:ext cx="4238624" cy="461665"/>
          </a:xfrm>
          <a:prstGeom prst="rect">
            <a:avLst/>
          </a:prstGeom>
          <a:noFill/>
        </p:spPr>
        <p:txBody>
          <a:bodyPr wrap="square" rtlCol="0">
            <a:spAutoFit/>
          </a:bodyPr>
          <a:lstStyle/>
          <a:p>
            <a:pPr algn="ctr"/>
            <a:r>
              <a:rPr lang="en-US" sz="2400" b="1" u="sng" dirty="0"/>
              <a:t>Action</a:t>
            </a:r>
          </a:p>
        </p:txBody>
      </p:sp>
      <p:sp>
        <p:nvSpPr>
          <p:cNvPr id="15" name="TextBox 14"/>
          <p:cNvSpPr txBox="1"/>
          <p:nvPr/>
        </p:nvSpPr>
        <p:spPr>
          <a:xfrm>
            <a:off x="7950368" y="1534149"/>
            <a:ext cx="2076450" cy="461665"/>
          </a:xfrm>
          <a:prstGeom prst="rect">
            <a:avLst/>
          </a:prstGeom>
          <a:noFill/>
        </p:spPr>
        <p:txBody>
          <a:bodyPr wrap="square" rtlCol="0">
            <a:spAutoFit/>
          </a:bodyPr>
          <a:lstStyle/>
          <a:p>
            <a:pPr algn="ctr"/>
            <a:r>
              <a:rPr lang="en-US" sz="2400" b="1" u="sng" dirty="0"/>
              <a:t>Result</a:t>
            </a:r>
          </a:p>
        </p:txBody>
      </p:sp>
      <p:cxnSp>
        <p:nvCxnSpPr>
          <p:cNvPr id="17" name="Straight Connector 16"/>
          <p:cNvCxnSpPr/>
          <p:nvPr/>
        </p:nvCxnSpPr>
        <p:spPr>
          <a:xfrm flipV="1">
            <a:off x="931912" y="3316700"/>
            <a:ext cx="11029070" cy="6596"/>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0149983" y="2276280"/>
            <a:ext cx="1810999" cy="707886"/>
          </a:xfrm>
          <a:prstGeom prst="rect">
            <a:avLst/>
          </a:prstGeom>
          <a:noFill/>
        </p:spPr>
        <p:txBody>
          <a:bodyPr wrap="square" rtlCol="0">
            <a:spAutoFit/>
          </a:bodyPr>
          <a:lstStyle/>
          <a:p>
            <a:pPr algn="ctr"/>
            <a:r>
              <a:rPr lang="en-US" sz="2000" b="1" dirty="0">
                <a:effectLst>
                  <a:outerShdw blurRad="50800" dist="38100" dir="2700000" algn="tl" rotWithShape="0">
                    <a:schemeClr val="tx2">
                      <a:alpha val="40000"/>
                    </a:schemeClr>
                  </a:outerShdw>
                </a:effectLst>
              </a:rPr>
              <a:t>Single Generation</a:t>
            </a:r>
          </a:p>
        </p:txBody>
      </p:sp>
      <p:sp>
        <p:nvSpPr>
          <p:cNvPr id="20" name="TextBox 19"/>
          <p:cNvSpPr txBox="1"/>
          <p:nvPr/>
        </p:nvSpPr>
        <p:spPr>
          <a:xfrm>
            <a:off x="10149983" y="3859215"/>
            <a:ext cx="1810999" cy="707886"/>
          </a:xfrm>
          <a:prstGeom prst="rect">
            <a:avLst/>
          </a:prstGeom>
          <a:noFill/>
        </p:spPr>
        <p:txBody>
          <a:bodyPr wrap="square" rtlCol="0">
            <a:spAutoFit/>
          </a:bodyPr>
          <a:lstStyle/>
          <a:p>
            <a:pPr algn="ctr"/>
            <a:r>
              <a:rPr lang="en-US" sz="2000" b="1" strike="sngStrike" dirty="0">
                <a:effectLst>
                  <a:outerShdw blurRad="50800" dist="38100" dir="2700000" algn="tl" rotWithShape="0">
                    <a:schemeClr val="tx2">
                      <a:alpha val="40000"/>
                    </a:schemeClr>
                  </a:outerShdw>
                </a:effectLst>
              </a:rPr>
              <a:t>Multiple Generations</a:t>
            </a:r>
          </a:p>
        </p:txBody>
      </p:sp>
      <p:sp>
        <p:nvSpPr>
          <p:cNvPr id="21" name="TextBox 20"/>
          <p:cNvSpPr txBox="1"/>
          <p:nvPr/>
        </p:nvSpPr>
        <p:spPr>
          <a:xfrm>
            <a:off x="3561564" y="3441056"/>
            <a:ext cx="1810999" cy="400110"/>
          </a:xfrm>
          <a:prstGeom prst="rect">
            <a:avLst/>
          </a:prstGeom>
          <a:noFill/>
        </p:spPr>
        <p:txBody>
          <a:bodyPr wrap="square" rtlCol="0">
            <a:spAutoFit/>
          </a:bodyPr>
          <a:lstStyle/>
          <a:p>
            <a:pPr algn="ctr"/>
            <a:r>
              <a:rPr lang="en-US" sz="2000" b="1" strike="sngStrike" dirty="0">
                <a:effectLst>
                  <a:outerShdw blurRad="50800" dist="38100" dir="2700000" algn="tl" rotWithShape="0">
                    <a:schemeClr val="tx2">
                      <a:alpha val="40000"/>
                    </a:schemeClr>
                  </a:outerShdw>
                </a:effectLst>
              </a:rPr>
              <a:t>Sustain</a:t>
            </a:r>
          </a:p>
        </p:txBody>
      </p:sp>
      <p:sp>
        <p:nvSpPr>
          <p:cNvPr id="25" name="TextBox 24"/>
          <p:cNvSpPr txBox="1"/>
          <p:nvPr/>
        </p:nvSpPr>
        <p:spPr>
          <a:xfrm>
            <a:off x="203199" y="127928"/>
            <a:ext cx="8897257" cy="523220"/>
          </a:xfrm>
          <a:prstGeom prst="rect">
            <a:avLst/>
          </a:prstGeom>
          <a:noFill/>
        </p:spPr>
        <p:txBody>
          <a:bodyPr wrap="square" rtlCol="0">
            <a:spAutoFit/>
          </a:bodyPr>
          <a:lstStyle/>
          <a:p>
            <a:r>
              <a:rPr lang="en-US" sz="2800" b="1" dirty="0"/>
              <a:t>Moses’ Instruction – Danger of disobedience (</a:t>
            </a:r>
            <a:r>
              <a:rPr lang="en-US" sz="2800" b="1" dirty="0" err="1"/>
              <a:t>Deut</a:t>
            </a:r>
            <a:r>
              <a:rPr lang="en-US" sz="2800" b="1" dirty="0"/>
              <a:t> 28)</a:t>
            </a:r>
          </a:p>
        </p:txBody>
      </p:sp>
      <p:sp>
        <p:nvSpPr>
          <p:cNvPr id="18" name="Rectangle 17"/>
          <p:cNvSpPr/>
          <p:nvPr/>
        </p:nvSpPr>
        <p:spPr>
          <a:xfrm>
            <a:off x="2056490" y="4661650"/>
            <a:ext cx="714971" cy="179294"/>
          </a:xfrm>
          <a:prstGeom prst="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802185" y="4436099"/>
            <a:ext cx="825500" cy="646331"/>
          </a:xfrm>
          <a:prstGeom prst="rect">
            <a:avLst/>
          </a:prstGeom>
          <a:noFill/>
        </p:spPr>
        <p:txBody>
          <a:bodyPr wrap="square" rtlCol="0">
            <a:spAutoFit/>
          </a:bodyPr>
          <a:lstStyle/>
          <a:p>
            <a:r>
              <a:rPr lang="en-US" sz="3600" b="1" dirty="0">
                <a:solidFill>
                  <a:srgbClr val="FF0000"/>
                </a:solidFill>
                <a:latin typeface="Calibri" panose="020F0502020204030204" pitchFamily="34" charset="0"/>
                <a:cs typeface="Calibri" panose="020F0502020204030204" pitchFamily="34" charset="0"/>
              </a:rPr>
              <a:t>X</a:t>
            </a:r>
          </a:p>
        </p:txBody>
      </p:sp>
      <p:sp>
        <p:nvSpPr>
          <p:cNvPr id="27" name="TextBox 26"/>
          <p:cNvSpPr txBox="1"/>
          <p:nvPr/>
        </p:nvSpPr>
        <p:spPr>
          <a:xfrm>
            <a:off x="502023" y="806824"/>
            <a:ext cx="11044518" cy="461665"/>
          </a:xfrm>
          <a:prstGeom prst="rect">
            <a:avLst/>
          </a:prstGeom>
          <a:noFill/>
        </p:spPr>
        <p:txBody>
          <a:bodyPr wrap="square" rtlCol="0">
            <a:spAutoFit/>
          </a:bodyPr>
          <a:lstStyle/>
          <a:p>
            <a:r>
              <a:rPr lang="en-US" sz="2400" dirty="0"/>
              <a:t>Cycle of life Moses identified is broken through disobedience</a:t>
            </a:r>
          </a:p>
        </p:txBody>
      </p:sp>
      <p:sp>
        <p:nvSpPr>
          <p:cNvPr id="28" name="TextBox 27"/>
          <p:cNvSpPr txBox="1"/>
          <p:nvPr/>
        </p:nvSpPr>
        <p:spPr>
          <a:xfrm>
            <a:off x="878541" y="5518661"/>
            <a:ext cx="10668000" cy="830997"/>
          </a:xfrm>
          <a:prstGeom prst="rect">
            <a:avLst/>
          </a:prstGeom>
          <a:noFill/>
        </p:spPr>
        <p:txBody>
          <a:bodyPr wrap="square" rtlCol="0">
            <a:spAutoFit/>
          </a:bodyPr>
          <a:lstStyle/>
          <a:p>
            <a:r>
              <a:rPr lang="en-US" sz="2400" dirty="0"/>
              <a:t>Attitude:  </a:t>
            </a:r>
            <a:r>
              <a:rPr lang="en-US" sz="2400" b="1" i="1" dirty="0"/>
              <a:t>Because thou </a:t>
            </a:r>
            <a:r>
              <a:rPr lang="en-US" sz="2400" b="1" i="1" dirty="0" err="1">
                <a:solidFill>
                  <a:srgbClr val="FF9999"/>
                </a:solidFill>
              </a:rPr>
              <a:t>servedst</a:t>
            </a:r>
            <a:r>
              <a:rPr lang="en-US" sz="2400" b="1" i="1" dirty="0">
                <a:solidFill>
                  <a:srgbClr val="FF9999"/>
                </a:solidFill>
              </a:rPr>
              <a:t> not </a:t>
            </a:r>
            <a:r>
              <a:rPr lang="en-US" sz="2400" b="1" i="1" dirty="0"/>
              <a:t>the LORD thy God with </a:t>
            </a:r>
            <a:r>
              <a:rPr lang="en-US" sz="2400" b="1" i="1" dirty="0">
                <a:solidFill>
                  <a:srgbClr val="00B050"/>
                </a:solidFill>
              </a:rPr>
              <a:t>joyfulness</a:t>
            </a:r>
            <a:r>
              <a:rPr lang="en-US" sz="2400" b="1" i="1" dirty="0"/>
              <a:t>, and with </a:t>
            </a:r>
            <a:r>
              <a:rPr lang="en-US" sz="2400" b="1" i="1" dirty="0">
                <a:solidFill>
                  <a:srgbClr val="00B050"/>
                </a:solidFill>
              </a:rPr>
              <a:t>gladness of heart</a:t>
            </a:r>
            <a:r>
              <a:rPr lang="en-US" sz="2400" b="1" i="1" dirty="0"/>
              <a:t>, for the abundance of all things. </a:t>
            </a:r>
            <a:r>
              <a:rPr lang="en-US" sz="2400" dirty="0"/>
              <a:t>(</a:t>
            </a:r>
            <a:r>
              <a:rPr lang="en-US" sz="2400" dirty="0" err="1"/>
              <a:t>Deut</a:t>
            </a:r>
            <a:r>
              <a:rPr lang="en-US" sz="2400" dirty="0"/>
              <a:t> 28:47)</a:t>
            </a:r>
          </a:p>
        </p:txBody>
      </p:sp>
    </p:spTree>
    <p:extLst>
      <p:ext uri="{BB962C8B-B14F-4D97-AF65-F5344CB8AC3E}">
        <p14:creationId xmlns:p14="http://schemas.microsoft.com/office/powerpoint/2010/main" val="3138411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2AF6B8-82A3-49D9-8D99-D89D0A89754E}"/>
              </a:ext>
            </a:extLst>
          </p:cNvPr>
          <p:cNvSpPr/>
          <p:nvPr/>
        </p:nvSpPr>
        <p:spPr>
          <a:xfrm>
            <a:off x="1434841" y="3386842"/>
            <a:ext cx="1238113" cy="122871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Think</a:t>
            </a:r>
          </a:p>
          <a:p>
            <a:pPr algn="ctr"/>
            <a:r>
              <a:rPr lang="en-US" sz="2000" dirty="0"/>
              <a:t>v.1</a:t>
            </a:r>
          </a:p>
        </p:txBody>
      </p:sp>
      <p:sp>
        <p:nvSpPr>
          <p:cNvPr id="25" name="TextBox 24"/>
          <p:cNvSpPr txBox="1"/>
          <p:nvPr/>
        </p:nvSpPr>
        <p:spPr>
          <a:xfrm>
            <a:off x="203199" y="127928"/>
            <a:ext cx="8897257" cy="523220"/>
          </a:xfrm>
          <a:prstGeom prst="rect">
            <a:avLst/>
          </a:prstGeom>
          <a:noFill/>
        </p:spPr>
        <p:txBody>
          <a:bodyPr wrap="square" rtlCol="0">
            <a:spAutoFit/>
          </a:bodyPr>
          <a:lstStyle/>
          <a:p>
            <a:r>
              <a:rPr lang="en-US" sz="2800" b="1" dirty="0"/>
              <a:t>Moses’ Instruction – Appeal for Repentance (</a:t>
            </a:r>
            <a:r>
              <a:rPr lang="en-US" sz="2800" b="1" dirty="0" err="1"/>
              <a:t>Deut</a:t>
            </a:r>
            <a:r>
              <a:rPr lang="en-US" sz="2800" b="1" dirty="0"/>
              <a:t> 30)</a:t>
            </a:r>
          </a:p>
        </p:txBody>
      </p:sp>
      <p:sp>
        <p:nvSpPr>
          <p:cNvPr id="27" name="TextBox 26"/>
          <p:cNvSpPr txBox="1"/>
          <p:nvPr/>
        </p:nvSpPr>
        <p:spPr>
          <a:xfrm>
            <a:off x="433784" y="715746"/>
            <a:ext cx="11044518" cy="461665"/>
          </a:xfrm>
          <a:prstGeom prst="rect">
            <a:avLst/>
          </a:prstGeom>
          <a:noFill/>
        </p:spPr>
        <p:txBody>
          <a:bodyPr wrap="square" rtlCol="0">
            <a:spAutoFit/>
          </a:bodyPr>
          <a:lstStyle/>
          <a:p>
            <a:r>
              <a:rPr lang="en-US" sz="2400" dirty="0"/>
              <a:t>God is always looking for us to return to Him</a:t>
            </a:r>
          </a:p>
        </p:txBody>
      </p:sp>
      <p:sp>
        <p:nvSpPr>
          <p:cNvPr id="24" name="Rectangle 23">
            <a:extLst/>
          </p:cNvPr>
          <p:cNvSpPr/>
          <p:nvPr/>
        </p:nvSpPr>
        <p:spPr>
          <a:xfrm>
            <a:off x="3123704" y="3394665"/>
            <a:ext cx="1296163" cy="122871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Return</a:t>
            </a:r>
          </a:p>
          <a:p>
            <a:pPr algn="ctr"/>
            <a:r>
              <a:rPr lang="en-US" sz="2000" dirty="0"/>
              <a:t>v.2,8,10</a:t>
            </a:r>
          </a:p>
        </p:txBody>
      </p:sp>
      <p:sp>
        <p:nvSpPr>
          <p:cNvPr id="26" name="Rectangle 25">
            <a:extLst/>
          </p:cNvPr>
          <p:cNvSpPr/>
          <p:nvPr/>
        </p:nvSpPr>
        <p:spPr>
          <a:xfrm>
            <a:off x="4870617" y="3394665"/>
            <a:ext cx="1872989" cy="122871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Hear + obey</a:t>
            </a:r>
          </a:p>
          <a:p>
            <a:pPr algn="ctr"/>
            <a:r>
              <a:rPr lang="en-US" sz="2000" dirty="0"/>
              <a:t>v.2,8,10,12,13,14,16,20</a:t>
            </a:r>
          </a:p>
        </p:txBody>
      </p:sp>
      <p:sp>
        <p:nvSpPr>
          <p:cNvPr id="29" name="Rectangle 28">
            <a:extLst/>
          </p:cNvPr>
          <p:cNvSpPr/>
          <p:nvPr/>
        </p:nvSpPr>
        <p:spPr>
          <a:xfrm>
            <a:off x="7194356" y="3394667"/>
            <a:ext cx="1620599" cy="122871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Compassion</a:t>
            </a:r>
          </a:p>
          <a:p>
            <a:pPr algn="ctr"/>
            <a:r>
              <a:rPr lang="en-US" sz="2000" dirty="0"/>
              <a:t>v.3</a:t>
            </a:r>
          </a:p>
        </p:txBody>
      </p:sp>
      <p:sp>
        <p:nvSpPr>
          <p:cNvPr id="30" name="Rectangle 29">
            <a:extLst/>
          </p:cNvPr>
          <p:cNvSpPr/>
          <p:nvPr/>
        </p:nvSpPr>
        <p:spPr>
          <a:xfrm>
            <a:off x="9265705" y="3386842"/>
            <a:ext cx="1746676" cy="122871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dirty="0"/>
              <a:t>Return &amp; Restore</a:t>
            </a:r>
          </a:p>
          <a:p>
            <a:pPr algn="ctr"/>
            <a:r>
              <a:rPr lang="en-US" sz="2000" dirty="0"/>
              <a:t>v.3</a:t>
            </a:r>
          </a:p>
        </p:txBody>
      </p:sp>
      <p:sp>
        <p:nvSpPr>
          <p:cNvPr id="31" name="Rectangle 30">
            <a:extLst/>
          </p:cNvPr>
          <p:cNvSpPr/>
          <p:nvPr/>
        </p:nvSpPr>
        <p:spPr>
          <a:xfrm>
            <a:off x="7194356" y="1688031"/>
            <a:ext cx="3818024" cy="122871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342900" indent="-342900">
              <a:buFont typeface="Arial" panose="020B0604020202020204" pitchFamily="34" charset="0"/>
              <a:buChar char="•"/>
            </a:pPr>
            <a:r>
              <a:rPr lang="en-US" sz="2000" dirty="0"/>
              <a:t>Bring thee into Land (v.5)</a:t>
            </a:r>
          </a:p>
          <a:p>
            <a:pPr marL="342900" indent="-342900">
              <a:buFont typeface="Arial" panose="020B0604020202020204" pitchFamily="34" charset="0"/>
              <a:buChar char="•"/>
            </a:pPr>
            <a:r>
              <a:rPr lang="en-US" sz="2000" dirty="0"/>
              <a:t>Circumcise their hearts (v.6)</a:t>
            </a:r>
          </a:p>
          <a:p>
            <a:pPr marL="342900" indent="-342900">
              <a:buFont typeface="Arial" panose="020B0604020202020204" pitchFamily="34" charset="0"/>
              <a:buChar char="•"/>
            </a:pPr>
            <a:r>
              <a:rPr lang="en-US" sz="2000" dirty="0"/>
              <a:t>Bless thee in Land (v.16)</a:t>
            </a:r>
          </a:p>
        </p:txBody>
      </p:sp>
      <p:sp>
        <p:nvSpPr>
          <p:cNvPr id="13" name="TextBox 12"/>
          <p:cNvSpPr txBox="1"/>
          <p:nvPr/>
        </p:nvSpPr>
        <p:spPr>
          <a:xfrm>
            <a:off x="65401" y="3770368"/>
            <a:ext cx="1231642" cy="461665"/>
          </a:xfrm>
          <a:prstGeom prst="rect">
            <a:avLst/>
          </a:prstGeom>
          <a:noFill/>
        </p:spPr>
        <p:txBody>
          <a:bodyPr wrap="square" rtlCol="0">
            <a:spAutoFit/>
          </a:bodyPr>
          <a:lstStyle/>
          <a:p>
            <a:r>
              <a:rPr lang="en-US" sz="2400" dirty="0"/>
              <a:t>Action</a:t>
            </a:r>
          </a:p>
        </p:txBody>
      </p:sp>
      <p:sp>
        <p:nvSpPr>
          <p:cNvPr id="33" name="TextBox 32"/>
          <p:cNvSpPr txBox="1"/>
          <p:nvPr/>
        </p:nvSpPr>
        <p:spPr>
          <a:xfrm>
            <a:off x="65400" y="5469180"/>
            <a:ext cx="1642375" cy="461665"/>
          </a:xfrm>
          <a:prstGeom prst="rect">
            <a:avLst/>
          </a:prstGeom>
          <a:noFill/>
        </p:spPr>
        <p:txBody>
          <a:bodyPr wrap="square" rtlCol="0">
            <a:spAutoFit/>
          </a:bodyPr>
          <a:lstStyle/>
          <a:p>
            <a:r>
              <a:rPr lang="en-US" sz="2400" dirty="0"/>
              <a:t>Motive</a:t>
            </a:r>
          </a:p>
        </p:txBody>
      </p:sp>
      <p:sp>
        <p:nvSpPr>
          <p:cNvPr id="34" name="Rectangle 33">
            <a:extLst/>
          </p:cNvPr>
          <p:cNvSpPr/>
          <p:nvPr/>
        </p:nvSpPr>
        <p:spPr>
          <a:xfrm>
            <a:off x="1434840" y="5085653"/>
            <a:ext cx="5308766" cy="122871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342900" indent="-342900">
              <a:buFont typeface="Arial" panose="020B0604020202020204" pitchFamily="34" charset="0"/>
              <a:buChar char="•"/>
            </a:pPr>
            <a:r>
              <a:rPr lang="en-US" sz="2000" dirty="0"/>
              <a:t>Love		(v. 6, 16, 20)</a:t>
            </a:r>
          </a:p>
          <a:p>
            <a:pPr marL="342900" indent="-342900">
              <a:buFont typeface="Arial" panose="020B0604020202020204" pitchFamily="34" charset="0"/>
              <a:buChar char="•"/>
            </a:pPr>
            <a:r>
              <a:rPr lang="en-US" sz="2000" dirty="0"/>
              <a:t>Heart 	(v.2, 6, 6, 6, 10, 14, 17)</a:t>
            </a:r>
          </a:p>
          <a:p>
            <a:pPr marL="342900" indent="-342900">
              <a:buFont typeface="Arial" panose="020B0604020202020204" pitchFamily="34" charset="0"/>
              <a:buChar char="•"/>
            </a:pPr>
            <a:r>
              <a:rPr lang="en-US" sz="2000" dirty="0"/>
              <a:t>Soul 		(v.2, 6, 10)</a:t>
            </a:r>
          </a:p>
          <a:p>
            <a:pPr marL="342900" indent="-342900">
              <a:buFont typeface="Arial" panose="020B0604020202020204" pitchFamily="34" charset="0"/>
              <a:buChar char="•"/>
            </a:pPr>
            <a:r>
              <a:rPr lang="en-US" sz="2000" dirty="0"/>
              <a:t>Mind 	(v.1)</a:t>
            </a:r>
          </a:p>
        </p:txBody>
      </p:sp>
      <p:sp>
        <p:nvSpPr>
          <p:cNvPr id="35" name="Rectangle 34">
            <a:extLst/>
          </p:cNvPr>
          <p:cNvSpPr/>
          <p:nvPr/>
        </p:nvSpPr>
        <p:spPr>
          <a:xfrm>
            <a:off x="7194355" y="5085655"/>
            <a:ext cx="3818025" cy="122871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342900" indent="-342900">
              <a:buFont typeface="Arial" panose="020B0604020202020204" pitchFamily="34" charset="0"/>
              <a:buChar char="•"/>
            </a:pPr>
            <a:r>
              <a:rPr lang="en-US" sz="2000" dirty="0"/>
              <a:t>Do thee good		(v.5, 9, 9)</a:t>
            </a:r>
          </a:p>
        </p:txBody>
      </p:sp>
      <p:sp>
        <p:nvSpPr>
          <p:cNvPr id="36" name="TextBox 35"/>
          <p:cNvSpPr txBox="1"/>
          <p:nvPr/>
        </p:nvSpPr>
        <p:spPr>
          <a:xfrm>
            <a:off x="65401" y="2071556"/>
            <a:ext cx="1231642" cy="461665"/>
          </a:xfrm>
          <a:prstGeom prst="rect">
            <a:avLst/>
          </a:prstGeom>
          <a:noFill/>
        </p:spPr>
        <p:txBody>
          <a:bodyPr wrap="square" rtlCol="0">
            <a:spAutoFit/>
          </a:bodyPr>
          <a:lstStyle/>
          <a:p>
            <a:r>
              <a:rPr lang="en-US" sz="2400" dirty="0"/>
              <a:t>Result</a:t>
            </a:r>
          </a:p>
        </p:txBody>
      </p:sp>
      <p:sp>
        <p:nvSpPr>
          <p:cNvPr id="38" name="Rectangle 37">
            <a:extLst/>
          </p:cNvPr>
          <p:cNvSpPr/>
          <p:nvPr/>
        </p:nvSpPr>
        <p:spPr>
          <a:xfrm>
            <a:off x="1434840" y="1688031"/>
            <a:ext cx="5308766" cy="1228718"/>
          </a:xfrm>
          <a:prstGeom prst="rect">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342900" indent="-342900">
              <a:buFont typeface="Arial" panose="020B0604020202020204" pitchFamily="34" charset="0"/>
              <a:buChar char="•"/>
            </a:pPr>
            <a:r>
              <a:rPr lang="en-US" sz="2000" dirty="0"/>
              <a:t>Possess the land (v.5)</a:t>
            </a:r>
          </a:p>
          <a:p>
            <a:pPr marL="342900" indent="-342900">
              <a:buFont typeface="Arial" panose="020B0604020202020204" pitchFamily="34" charset="0"/>
              <a:buChar char="•"/>
            </a:pPr>
            <a:r>
              <a:rPr lang="en-US" sz="2000" dirty="0"/>
              <a:t>Dwell in the land (v.20)</a:t>
            </a:r>
          </a:p>
          <a:p>
            <a:pPr marL="342900" indent="-342900">
              <a:buFont typeface="Arial" panose="020B0604020202020204" pitchFamily="34" charset="0"/>
              <a:buChar char="•"/>
            </a:pPr>
            <a:r>
              <a:rPr lang="en-US" sz="2000" dirty="0"/>
              <a:t>Live – with our children (v.6, 16, 19)</a:t>
            </a:r>
          </a:p>
        </p:txBody>
      </p:sp>
      <p:sp>
        <p:nvSpPr>
          <p:cNvPr id="16" name="TextBox 15"/>
          <p:cNvSpPr txBox="1"/>
          <p:nvPr/>
        </p:nvSpPr>
        <p:spPr>
          <a:xfrm>
            <a:off x="1434840" y="1225761"/>
            <a:ext cx="5308766" cy="461665"/>
          </a:xfrm>
          <a:prstGeom prst="rect">
            <a:avLst/>
          </a:prstGeom>
          <a:noFill/>
        </p:spPr>
        <p:txBody>
          <a:bodyPr wrap="square" rtlCol="0">
            <a:spAutoFit/>
          </a:bodyPr>
          <a:lstStyle/>
          <a:p>
            <a:pPr algn="ctr"/>
            <a:r>
              <a:rPr lang="en-US" sz="2400" b="1" dirty="0"/>
              <a:t>Man &amp; Woman</a:t>
            </a:r>
          </a:p>
        </p:txBody>
      </p:sp>
      <p:sp>
        <p:nvSpPr>
          <p:cNvPr id="39" name="TextBox 38"/>
          <p:cNvSpPr txBox="1"/>
          <p:nvPr/>
        </p:nvSpPr>
        <p:spPr>
          <a:xfrm>
            <a:off x="7194355" y="1225761"/>
            <a:ext cx="3818025" cy="461665"/>
          </a:xfrm>
          <a:prstGeom prst="rect">
            <a:avLst/>
          </a:prstGeom>
          <a:noFill/>
        </p:spPr>
        <p:txBody>
          <a:bodyPr wrap="square" rtlCol="0">
            <a:spAutoFit/>
          </a:bodyPr>
          <a:lstStyle/>
          <a:p>
            <a:pPr algn="ctr"/>
            <a:r>
              <a:rPr lang="en-US" sz="2400" b="1" dirty="0"/>
              <a:t>God</a:t>
            </a:r>
          </a:p>
        </p:txBody>
      </p:sp>
      <p:sp>
        <p:nvSpPr>
          <p:cNvPr id="40" name="Arrow: Right 39">
            <a:extLst/>
          </p:cNvPr>
          <p:cNvSpPr/>
          <p:nvPr/>
        </p:nvSpPr>
        <p:spPr>
          <a:xfrm>
            <a:off x="2750691" y="3848800"/>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41" name="Arrow: Right 40">
            <a:extLst/>
          </p:cNvPr>
          <p:cNvSpPr/>
          <p:nvPr/>
        </p:nvSpPr>
        <p:spPr>
          <a:xfrm>
            <a:off x="4497604" y="3856624"/>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42" name="Arrow: Right 41">
            <a:extLst/>
          </p:cNvPr>
          <p:cNvSpPr/>
          <p:nvPr/>
        </p:nvSpPr>
        <p:spPr>
          <a:xfrm>
            <a:off x="6821343" y="3856624"/>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43" name="Arrow: Right 42">
            <a:extLst/>
          </p:cNvPr>
          <p:cNvSpPr/>
          <p:nvPr/>
        </p:nvSpPr>
        <p:spPr>
          <a:xfrm>
            <a:off x="8898226" y="3856624"/>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3" name="Isosceles Triangle 2"/>
          <p:cNvSpPr/>
          <p:nvPr/>
        </p:nvSpPr>
        <p:spPr>
          <a:xfrm>
            <a:off x="1434840" y="4702127"/>
            <a:ext cx="5308765" cy="340243"/>
          </a:xfrm>
          <a:prstGeom prst="triangle">
            <a:avLst/>
          </a:prstGeom>
          <a:solidFill>
            <a:schemeClr val="bg1"/>
          </a:solidFill>
          <a:ln>
            <a:solidFill>
              <a:schemeClr val="bg1"/>
            </a:solidFill>
          </a:ln>
          <a:effectLst>
            <a:outerShdw blurRad="50800" dist="381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p:nvSpPr>
        <p:spPr>
          <a:xfrm>
            <a:off x="1434839" y="3006021"/>
            <a:ext cx="5308765" cy="340243"/>
          </a:xfrm>
          <a:prstGeom prst="triangle">
            <a:avLst/>
          </a:prstGeom>
          <a:solidFill>
            <a:schemeClr val="bg1"/>
          </a:solidFill>
          <a:ln>
            <a:solidFill>
              <a:schemeClr val="bg1"/>
            </a:solidFill>
          </a:ln>
          <a:effectLst>
            <a:outerShdw blurRad="50800" dist="381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p:nvSpPr>
        <p:spPr>
          <a:xfrm>
            <a:off x="7165654" y="4665552"/>
            <a:ext cx="3846727" cy="372998"/>
          </a:xfrm>
          <a:prstGeom prst="triangle">
            <a:avLst/>
          </a:prstGeom>
          <a:solidFill>
            <a:schemeClr val="bg1"/>
          </a:solidFill>
          <a:ln>
            <a:solidFill>
              <a:schemeClr val="bg1"/>
            </a:solidFill>
          </a:ln>
          <a:effectLst>
            <a:outerShdw blurRad="50800" dist="381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p:cNvSpPr/>
          <p:nvPr/>
        </p:nvSpPr>
        <p:spPr>
          <a:xfrm>
            <a:off x="7165653" y="2969446"/>
            <a:ext cx="3846727" cy="372998"/>
          </a:xfrm>
          <a:prstGeom prst="triangle">
            <a:avLst/>
          </a:prstGeom>
          <a:solidFill>
            <a:schemeClr val="bg1"/>
          </a:solidFill>
          <a:ln>
            <a:solidFill>
              <a:schemeClr val="bg1"/>
            </a:solidFill>
          </a:ln>
          <a:effectLst>
            <a:outerShdw blurRad="50800" dist="38100" dir="2700000" algn="tl"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row: Right 43">
            <a:extLst/>
          </p:cNvPr>
          <p:cNvSpPr/>
          <p:nvPr/>
        </p:nvSpPr>
        <p:spPr>
          <a:xfrm rot="10800000">
            <a:off x="6821343" y="2108706"/>
            <a:ext cx="295275" cy="304800"/>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4" name="Arrow: Up-Down 3"/>
          <p:cNvSpPr/>
          <p:nvPr/>
        </p:nvSpPr>
        <p:spPr>
          <a:xfrm>
            <a:off x="315577" y="4279471"/>
            <a:ext cx="572056" cy="1145160"/>
          </a:xfrm>
          <a:prstGeom prst="upDown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rrow: Right 44">
            <a:extLst/>
          </p:cNvPr>
          <p:cNvSpPr/>
          <p:nvPr/>
        </p:nvSpPr>
        <p:spPr>
          <a:xfrm rot="16200000">
            <a:off x="30317" y="2888614"/>
            <a:ext cx="1147066" cy="565475"/>
          </a:xfrm>
          <a:prstGeom prst="rightArrow">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Tree>
    <p:extLst>
      <p:ext uri="{BB962C8B-B14F-4D97-AF65-F5344CB8AC3E}">
        <p14:creationId xmlns:p14="http://schemas.microsoft.com/office/powerpoint/2010/main" val="286221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500"/>
                                        <p:tgtEl>
                                          <p:spTgt spid="4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500"/>
                                        <p:tgtEl>
                                          <p:spTgt spid="24"/>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500"/>
                                        <p:tgtEl>
                                          <p:spTgt spid="4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left)">
                                      <p:cBhvr>
                                        <p:cTn id="29" dur="500"/>
                                        <p:tgtEl>
                                          <p:spTgt spid="42"/>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500"/>
                                        <p:tgtEl>
                                          <p:spTgt spid="43"/>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up)">
                                      <p:cBhvr>
                                        <p:cTn id="46" dur="500"/>
                                        <p:tgtEl>
                                          <p:spTgt spid="3"/>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up)">
                                      <p:cBhvr>
                                        <p:cTn id="55" dur="500"/>
                                        <p:tgtEl>
                                          <p:spTgt spid="32"/>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down)">
                                      <p:cBhvr>
                                        <p:cTn id="64" dur="500"/>
                                        <p:tgtEl>
                                          <p:spTgt spid="28"/>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down)">
                                      <p:cBhvr>
                                        <p:cTn id="67" dur="500"/>
                                        <p:tgtEl>
                                          <p:spTgt spid="37"/>
                                        </p:tgtEl>
                                      </p:cBhvr>
                                    </p:animEffec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par>
                          <p:cTn id="75" fill="hold">
                            <p:stCondLst>
                              <p:cond delay="1000"/>
                            </p:stCondLst>
                            <p:childTnLst>
                              <p:par>
                                <p:cTn id="76" presetID="22" presetClass="entr" presetSubtype="2" fill="hold" grpId="0" nodeType="after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wipe(right)">
                                      <p:cBhvr>
                                        <p:cTn id="78" dur="500"/>
                                        <p:tgtEl>
                                          <p:spTgt spid="44"/>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fade">
                                      <p:cBhvr>
                                        <p:cTn id="83" dur="500"/>
                                        <p:tgtEl>
                                          <p:spTgt spid="4"/>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45"/>
                                        </p:tgtEl>
                                        <p:attrNameLst>
                                          <p:attrName>style.visibility</p:attrName>
                                        </p:attrNameLst>
                                      </p:cBhvr>
                                      <p:to>
                                        <p:strVal val="visible"/>
                                      </p:to>
                                    </p:set>
                                    <p:animEffect transition="in" filter="wipe(down)">
                                      <p:cBhvr>
                                        <p:cTn id="8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6" grpId="0" animBg="1"/>
      <p:bldP spid="29" grpId="0" animBg="1"/>
      <p:bldP spid="30" grpId="0" animBg="1"/>
      <p:bldP spid="31" grpId="0" animBg="1"/>
      <p:bldP spid="34" grpId="0" animBg="1"/>
      <p:bldP spid="35" grpId="0" animBg="1"/>
      <p:bldP spid="38" grpId="0" animBg="1"/>
      <p:bldP spid="40" grpId="0" animBg="1"/>
      <p:bldP spid="41" grpId="0" animBg="1"/>
      <p:bldP spid="42" grpId="0" animBg="1"/>
      <p:bldP spid="43" grpId="0" animBg="1"/>
      <p:bldP spid="3" grpId="0" animBg="1"/>
      <p:bldP spid="28" grpId="0" animBg="1"/>
      <p:bldP spid="32" grpId="0" animBg="1"/>
      <p:bldP spid="37" grpId="0" animBg="1"/>
      <p:bldP spid="44" grpId="0" animBg="1"/>
      <p:bldP spid="4" grpId="0" animBg="1"/>
      <p:bldP spid="4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432324"/>
            <a:ext cx="12192000" cy="5993351"/>
          </a:xfrm>
          <a:prstGeom prst="rect">
            <a:avLst/>
          </a:prstGeom>
        </p:spPr>
      </p:pic>
    </p:spTree>
    <p:extLst>
      <p:ext uri="{BB962C8B-B14F-4D97-AF65-F5344CB8AC3E}">
        <p14:creationId xmlns:p14="http://schemas.microsoft.com/office/powerpoint/2010/main" val="247640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tf02895261</Template>
  <TotalTime>74066</TotalTime>
  <Words>6338</Words>
  <Application>Microsoft Office PowerPoint</Application>
  <PresentationFormat>Widescreen</PresentationFormat>
  <Paragraphs>775</Paragraphs>
  <Slides>78</Slides>
  <Notes>2</Notes>
  <HiddenSlides>11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78</vt:i4>
      </vt:variant>
    </vt:vector>
  </HeadingPairs>
  <TitlesOfParts>
    <vt:vector size="86" baseType="lpstr">
      <vt:lpstr>Arial</vt:lpstr>
      <vt:lpstr>Bernard MT Condensed</vt:lpstr>
      <vt:lpstr>Calibri</vt:lpstr>
      <vt:lpstr>Calisto MT</vt:lpstr>
      <vt:lpstr>Trebuchet MS</vt:lpstr>
      <vt:lpstr>Wingdings</vt:lpstr>
      <vt:lpstr>Wingdings 2</vt:lpstr>
      <vt:lpstr>Slate</vt:lpstr>
      <vt:lpstr>Deuteronomy</vt:lpstr>
      <vt:lpstr>OUTLINE – Where are we going?</vt:lpstr>
      <vt:lpstr>THE POSITIVE BENEFITS OF THE LAW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the spiritual could learn </vt:lpstr>
      <vt:lpstr>PowerPoint Presentation</vt:lpstr>
      <vt:lpstr>PowerPoint Presentation</vt:lpstr>
      <vt:lpstr>PowerPoint Presentation</vt:lpstr>
      <vt:lpstr>PowerPoint Presentation</vt:lpstr>
      <vt:lpstr>WHY WAS THE LAW SO COMPLICATED ?</vt:lpstr>
      <vt:lpstr>   THE PURPOSE OF THE LAW </vt:lpstr>
      <vt:lpstr>   THE PURPOSE OF THE LAW </vt:lpstr>
      <vt:lpstr>WHAT GOD INTENDED THE JEWS TO SEE </vt:lpstr>
      <vt:lpstr>JEWS FAILED BY USING THE LAW AS A FORMULA FOR RIGHTEOUSNESS</vt:lpstr>
      <vt:lpstr>  WHERE LAW KEEPING FAILED</vt:lpstr>
      <vt:lpstr>  WHAT THE LAW COULD NOT DO</vt:lpstr>
      <vt:lpstr>THE LETTER Versus THE SPIRIT </vt:lpstr>
      <vt:lpstr>LAWS DON’T CHANGE OUR HUMAN NATURE </vt:lpstr>
      <vt:lpstr>  CIRCUMCISION OF THE HEART</vt:lpstr>
      <vt:lpstr> AN EXAMPLE OF HOW THE LAW SHOULD HAVE BEEN INTERPRETED </vt:lpstr>
      <vt:lpstr>PowerPoint Presentation</vt:lpstr>
      <vt:lpstr>PowerPoint Presentation</vt:lpstr>
      <vt:lpstr>   DELIGHT IN GOD’S LAW</vt:lpstr>
      <vt:lpstr>THE LAW – JUST HOLY AND GOOD</vt:lpstr>
      <vt:lpstr>THE HOLY, JUST AND GOOD LAW </vt:lpstr>
      <vt:lpstr>Class 2: The 2nd Law</vt:lpstr>
      <vt:lpstr>OUTLINE – Where are we going?</vt:lpstr>
      <vt:lpstr>Deuteronomy</vt:lpstr>
      <vt:lpstr>Focus of Deuteronomy</vt:lpstr>
      <vt:lpstr>God gave them the land!</vt:lpstr>
      <vt:lpstr>God gave them the land!</vt:lpstr>
      <vt:lpstr>PowerPoint Presentation</vt:lpstr>
      <vt:lpstr>Overcoming Giants</vt:lpstr>
      <vt:lpstr>PowerPoint Presentation</vt:lpstr>
      <vt:lpstr>PowerPoint Presentation</vt:lpstr>
      <vt:lpstr>PowerPoint Presentation</vt:lpstr>
      <vt:lpstr>Class 3: Teaching our Children</vt:lpstr>
      <vt:lpstr>OUTLINE – Where are we going?</vt:lpstr>
      <vt:lpstr>PowerPoint Presentation</vt:lpstr>
      <vt:lpstr>PowerPoint Presentation</vt:lpstr>
      <vt:lpstr>PowerPoint Presentation</vt:lpstr>
      <vt:lpstr>ABRAHAM – the model parent</vt:lpstr>
      <vt:lpstr>PowerPoint Presentation</vt:lpstr>
      <vt:lpstr>PowerPoint Presentation</vt:lpstr>
      <vt:lpstr>PowerPoint Presentation</vt:lpstr>
      <vt:lpstr>     FAMILIES AT THE FEASTS </vt:lpstr>
      <vt:lpstr>PARENTS – educate constantly</vt:lpstr>
      <vt:lpstr>Family Lessons from Moses</vt:lpstr>
      <vt:lpstr>PowerPoint Presentation</vt:lpstr>
      <vt:lpstr>WITH OUR CHILDREN ETERNALLY </vt:lpstr>
      <vt:lpstr>Class 5: Our attitude in worship</vt:lpstr>
      <vt:lpstr>OUTLINE – Where are we going?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6: Our conviction on the Edge of the Promised Land</vt:lpstr>
      <vt:lpstr>OUTLINE – Where are we going?</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Deuteronomy</dc:title>
  <dc:creator>Bryan Styles</dc:creator>
  <cp:lastModifiedBy>Bryan Styles</cp:lastModifiedBy>
  <cp:revision>236</cp:revision>
  <dcterms:created xsi:type="dcterms:W3CDTF">2017-02-05T03:53:25Z</dcterms:created>
  <dcterms:modified xsi:type="dcterms:W3CDTF">2017-05-22T19:12:09Z</dcterms:modified>
</cp:coreProperties>
</file>