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86" r:id="rId2"/>
    <p:sldId id="257" r:id="rId3"/>
    <p:sldId id="258" r:id="rId4"/>
    <p:sldId id="287" r:id="rId5"/>
    <p:sldId id="288" r:id="rId6"/>
    <p:sldId id="289" r:id="rId7"/>
    <p:sldId id="290" r:id="rId8"/>
    <p:sldId id="297" r:id="rId9"/>
    <p:sldId id="292" r:id="rId10"/>
    <p:sldId id="293" r:id="rId11"/>
    <p:sldId id="295" r:id="rId12"/>
    <p:sldId id="294" r:id="rId13"/>
    <p:sldId id="298" r:id="rId14"/>
    <p:sldId id="300" r:id="rId15"/>
    <p:sldId id="299" r:id="rId16"/>
    <p:sldId id="268" r:id="rId17"/>
    <p:sldId id="269" r:id="rId18"/>
    <p:sldId id="271" r:id="rId19"/>
    <p:sldId id="301" r:id="rId20"/>
    <p:sldId id="272" r:id="rId21"/>
    <p:sldId id="302" r:id="rId22"/>
    <p:sldId id="273" r:id="rId23"/>
    <p:sldId id="304" r:id="rId24"/>
    <p:sldId id="275" r:id="rId25"/>
    <p:sldId id="305" r:id="rId26"/>
    <p:sldId id="276" r:id="rId27"/>
    <p:sldId id="307" r:id="rId28"/>
    <p:sldId id="308" r:id="rId2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C4FEC0"/>
    <a:srgbClr val="003399"/>
    <a:srgbClr val="336699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14" autoAdjust="0"/>
    <p:restoredTop sz="90709" autoAdjust="0"/>
  </p:normalViewPr>
  <p:slideViewPr>
    <p:cSldViewPr>
      <p:cViewPr varScale="1">
        <p:scale>
          <a:sx n="85" d="100"/>
          <a:sy n="85" d="100"/>
        </p:scale>
        <p:origin x="-9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A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A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AU"/>
              <a:t>James Chapter One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9E13971-ABBD-4940-A7DE-DBD1FD1B7A4E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9470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A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A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A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08101AC-F1DF-4169-8180-FA01F788CEC7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32471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kumimoji="1"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6FE96DFA-636B-4140-84FB-0A3532147894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0B4B8A-7382-460A-BF7B-74497833152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383DF7-C96A-40A1-B19E-7FBF45F5C854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8A0F3-410A-42A9-AA53-F79FE38CD53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753461-6FA6-47B4-9939-819403F3C9F5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A5150-F732-4847-9079-79AE9BC7DC6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0A4CBA-CFE0-42A8-B08F-3A2CB323576C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C52FD-632C-4BD9-8041-C85451FAA09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056E85-FC1C-47C1-996C-13C7F2C29D43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34947-B47F-476B-AD6A-2543D419615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94366-5B62-4D2C-A635-2ABF8031A8D4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F2A58-0D12-449E-8111-F3B65A1FDFE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1AD8C-2287-4F95-B078-26D94C2B68AC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D6CD-7B0A-4B3B-9739-D45C5344701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B6D18C-B770-4076-9DF6-1298EC659F13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D94BE-45CC-485C-8E55-4FA0362EB6F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A37792-4742-42DE-9F11-409303052EDA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7B396-369E-45D2-854A-CC681C1AABF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AB42E-1AD3-4E2E-9731-8BDD4148DFFC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AC227-5D51-4022-B61D-A90BA477FE4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817B58-4631-452C-BFE8-F6622CB7B5DE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336A6-AD89-47A9-8A52-DFDDE2E4989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kumimoji="1"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E2183EEA-3C9A-4E15-9E9D-531A0EEA3BF2}" type="datetime1">
              <a:rPr lang="en-AU"/>
              <a:pPr/>
              <a:t>18/01/2017</a:t>
            </a:fld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FDD249C-FAD2-455C-912B-75897556AF53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commons/3/36/Two_red_dice_01.sv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1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6600" dirty="0" smtClean="0"/>
              <a:t>James Chapter One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220072" y="1981200"/>
            <a:ext cx="369532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The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purpose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of trial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31746" name="Picture 2" descr="http://gdwm.org/wp-content/uploads/image-import/-dt-Zy7LxIzs/TbG0CVFGIdI/AAAAAAAABJE/5Y5Bc8eEWu0/s1600/Strengthened_By_Hardshi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708920"/>
            <a:ext cx="3200400" cy="333375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10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What is our response to God?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Answer: Hear and act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James 1:22</a:t>
            </a:r>
          </a:p>
          <a:p>
            <a:pPr>
              <a:lnSpc>
                <a:spcPct val="90000"/>
              </a:lnSpc>
              <a:buNone/>
            </a:pPr>
            <a:endParaRPr lang="en-US" altLang="ko-KR" sz="3200" b="1" i="1" dirty="0" smtClean="0">
              <a:latin typeface="Swiss742 SWC" pitchFamily="34" charset="0"/>
              <a:ea typeface="Gulim" pitchFamily="34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b="1" dirty="0" smtClean="0">
                <a:ea typeface="Batang" charset="-127"/>
              </a:rPr>
              <a:t>How?</a:t>
            </a:r>
            <a:endParaRPr kumimoji="1" lang="en-US" sz="3200" dirty="0" smtClean="0">
              <a:ea typeface="Batang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smtClean="0">
                <a:ea typeface="Batang" charset="-127"/>
              </a:rPr>
              <a:t>Generously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smtClean="0">
                <a:ea typeface="Batang" charset="-127"/>
              </a:rPr>
              <a:t>Without finding fault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err="1" smtClean="0">
                <a:ea typeface="Batang" charset="-127"/>
              </a:rPr>
              <a:t>Singlemindedly</a:t>
            </a:r>
            <a:r>
              <a:rPr kumimoji="1" lang="en-US" sz="3200" dirty="0" smtClean="0">
                <a:ea typeface="Batang" charset="-127"/>
              </a:rPr>
              <a:t> even in trial </a:t>
            </a:r>
            <a:endParaRPr lang="en-AU" sz="2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11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What do we ask of God?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Answer: Give us life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Romans 2:7</a:t>
            </a:r>
          </a:p>
          <a:p>
            <a:pPr>
              <a:lnSpc>
                <a:spcPct val="90000"/>
              </a:lnSpc>
              <a:buNone/>
            </a:pPr>
            <a:endParaRPr lang="en-US" altLang="ko-KR" sz="3200" b="1" i="1" dirty="0" smtClean="0">
              <a:latin typeface="Swiss742 SWC" pitchFamily="34" charset="0"/>
              <a:ea typeface="Gulim" pitchFamily="34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b="1" dirty="0" smtClean="0">
                <a:ea typeface="Batang" charset="-127"/>
              </a:rPr>
              <a:t>How?</a:t>
            </a:r>
            <a:endParaRPr kumimoji="1" lang="en-US" sz="3200" dirty="0" smtClean="0">
              <a:ea typeface="Batang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Food, clothing, shelter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Covering for sin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Wisdom          (James 1:5)</a:t>
            </a: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12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What is God’s response to us?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Answer: Hear and act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James 1:22</a:t>
            </a:r>
          </a:p>
          <a:p>
            <a:pPr>
              <a:lnSpc>
                <a:spcPct val="90000"/>
              </a:lnSpc>
              <a:buNone/>
            </a:pPr>
            <a:endParaRPr lang="en-US" altLang="ko-KR" sz="3200" b="1" i="1" dirty="0" smtClean="0">
              <a:latin typeface="Swiss742 SWC" pitchFamily="34" charset="0"/>
              <a:ea typeface="Gulim" pitchFamily="34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b="1" dirty="0" smtClean="0">
                <a:ea typeface="Batang" charset="-127"/>
              </a:rPr>
              <a:t>How?</a:t>
            </a:r>
            <a:endParaRPr kumimoji="1" lang="en-US" sz="3200" dirty="0" smtClean="0">
              <a:ea typeface="Batang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smtClean="0">
                <a:ea typeface="Batang" charset="-127"/>
              </a:rPr>
              <a:t>Generously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smtClean="0">
                <a:ea typeface="Batang" charset="-127"/>
              </a:rPr>
              <a:t>Without finding fault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</a:t>
            </a:r>
            <a:r>
              <a:rPr kumimoji="1" lang="en-US" sz="3200" dirty="0" err="1" smtClean="0">
                <a:ea typeface="Batang" charset="-127"/>
              </a:rPr>
              <a:t>Singlemindedly</a:t>
            </a:r>
            <a:r>
              <a:rPr kumimoji="1" lang="en-US" sz="3200" dirty="0" smtClean="0">
                <a:ea typeface="Batang" charset="-127"/>
              </a:rPr>
              <a:t> even in trial  </a:t>
            </a:r>
            <a:r>
              <a:rPr kumimoji="1" lang="en-US" sz="1600" dirty="0" smtClean="0">
                <a:ea typeface="Batang" charset="-127"/>
              </a:rPr>
              <a:t>(James 1:5,17)</a:t>
            </a:r>
            <a:endParaRPr lang="en-AU" sz="16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25D9E-AD77-484D-BEBD-AA406E0396EE}" type="slidenum">
              <a:rPr lang="en-AU"/>
              <a:pPr/>
              <a:t>13</a:t>
            </a:fld>
            <a:endParaRPr lang="en-A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57200"/>
            <a:ext cx="8001000" cy="5486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How do we make requests to God?</a:t>
            </a:r>
            <a:endParaRPr lang="en-US" sz="3200" b="1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None/>
            </a:pPr>
            <a:r>
              <a:rPr lang="en-US" sz="2400" b="1" i="1" dirty="0" smtClean="0">
                <a:latin typeface="Swiss742 SWC" pitchFamily="34" charset="0"/>
                <a:cs typeface="Times New Roman" pitchFamily="18" charset="0"/>
              </a:rPr>
              <a:t>If </a:t>
            </a:r>
            <a:r>
              <a:rPr lang="en-US" sz="2400" b="1" i="1" dirty="0">
                <a:latin typeface="Swiss742 SWC" pitchFamily="34" charset="0"/>
                <a:cs typeface="Times New Roman" pitchFamily="18" charset="0"/>
              </a:rPr>
              <a:t>we ask any </a:t>
            </a:r>
            <a:r>
              <a:rPr lang="en-US" sz="2400" b="1" i="1" dirty="0" smtClean="0">
                <a:latin typeface="Swiss742 SWC" pitchFamily="34" charset="0"/>
                <a:cs typeface="Times New Roman" pitchFamily="18" charset="0"/>
              </a:rPr>
              <a:t>thing, </a:t>
            </a:r>
            <a:r>
              <a:rPr lang="en-US" sz="2400" b="1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according to his will</a:t>
            </a:r>
            <a:r>
              <a:rPr lang="en-US" sz="2400" b="1" i="1" dirty="0">
                <a:latin typeface="Swiss742 SWC" pitchFamily="34" charset="0"/>
                <a:cs typeface="Times New Roman" pitchFamily="18" charset="0"/>
              </a:rPr>
              <a:t>, he </a:t>
            </a:r>
            <a:r>
              <a:rPr lang="en-US" sz="2400" b="1" i="1" dirty="0" smtClean="0">
                <a:latin typeface="Swiss742 SWC" pitchFamily="34" charset="0"/>
                <a:cs typeface="Times New Roman" pitchFamily="18" charset="0"/>
              </a:rPr>
              <a:t>hears us</a:t>
            </a: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 … </a:t>
            </a:r>
            <a:r>
              <a:rPr lang="en-US" sz="2400" b="1" i="1" dirty="0" smtClean="0">
                <a:latin typeface="Swiss742 SWC" pitchFamily="34" charset="0"/>
                <a:cs typeface="Times New Roman" pitchFamily="18" charset="0"/>
              </a:rPr>
              <a:t>whatsoever </a:t>
            </a:r>
            <a:r>
              <a:rPr lang="en-US" sz="2400" b="1" i="1" dirty="0">
                <a:latin typeface="Swiss742 SWC" pitchFamily="34" charset="0"/>
                <a:cs typeface="Times New Roman" pitchFamily="18" charset="0"/>
              </a:rPr>
              <a:t>we ask, we know that we have the petitions that we desired of him.</a:t>
            </a:r>
            <a:endParaRPr lang="en-US" sz="2400" dirty="0">
              <a:latin typeface="Swiss742 SWC" pitchFamily="34" charset="0"/>
              <a:cs typeface="Times New Roman" pitchFamily="18" charset="0"/>
            </a:endParaRPr>
          </a:p>
          <a:p>
            <a:pPr algn="r">
              <a:buFont typeface="Wingdings" pitchFamily="2" charset="2"/>
              <a:buNone/>
            </a:pPr>
            <a:r>
              <a:rPr lang="en-US" sz="2400" dirty="0">
                <a:latin typeface="Swiss742 SWC" pitchFamily="34" charset="0"/>
                <a:cs typeface="Times New Roman" pitchFamily="18" charset="0"/>
              </a:rPr>
              <a:t>1 John 5:14,15</a:t>
            </a: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 algn="just">
              <a:buFont typeface="Wingdings" pitchFamily="2" charset="2"/>
              <a:buNone/>
            </a:pPr>
            <a:r>
              <a:rPr lang="en-US" sz="2400" b="1" i="1" dirty="0">
                <a:solidFill>
                  <a:schemeClr val="bg2">
                    <a:lumMod val="20000"/>
                    <a:lumOff val="80000"/>
                  </a:schemeClr>
                </a:solidFill>
                <a:latin typeface="Swiss742 SWC" pitchFamily="34" charset="0"/>
                <a:cs typeface="Times New Roman" pitchFamily="18" charset="0"/>
              </a:rPr>
              <a:t>Problem</a:t>
            </a:r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Swiss742 SWC" pitchFamily="34" charset="0"/>
                <a:cs typeface="Times New Roman" pitchFamily="18" charset="0"/>
              </a:rPr>
              <a:t>:</a:t>
            </a:r>
            <a:r>
              <a:rPr lang="en-US" sz="2400" dirty="0">
                <a:latin typeface="Swiss742 SWC" pitchFamily="34" charset="0"/>
                <a:cs typeface="Times New Roman" pitchFamily="18" charset="0"/>
              </a:rPr>
              <a:t>	</a:t>
            </a:r>
            <a:endParaRPr lang="en-US" sz="2400" dirty="0" smtClean="0">
              <a:latin typeface="Swiss742 SWC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If </a:t>
            </a:r>
            <a:r>
              <a:rPr lang="en-US" sz="2400" dirty="0">
                <a:latin typeface="Swiss742 SWC" pitchFamily="34" charset="0"/>
                <a:cs typeface="Times New Roman" pitchFamily="18" charset="0"/>
              </a:rPr>
              <a:t>something is </a:t>
            </a:r>
            <a:r>
              <a:rPr lang="en-US" sz="2400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according to God’s will</a:t>
            </a:r>
            <a:r>
              <a:rPr lang="en-US" sz="2400" dirty="0">
                <a:latin typeface="Swiss742 SWC" pitchFamily="34" charset="0"/>
                <a:cs typeface="Times New Roman" pitchFamily="18" charset="0"/>
              </a:rPr>
              <a:t>, God has already determined that it will happen </a:t>
            </a: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– so it </a:t>
            </a:r>
            <a:r>
              <a:rPr lang="en-US" sz="2400" dirty="0">
                <a:latin typeface="Swiss742 SWC" pitchFamily="34" charset="0"/>
                <a:cs typeface="Times New Roman" pitchFamily="18" charset="0"/>
              </a:rPr>
              <a:t>will happen with or without our prayers.</a:t>
            </a:r>
          </a:p>
          <a:p>
            <a:pPr algn="just"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3752-9F25-48F9-8BF1-87BFCD7FB5EB}" type="slidenum">
              <a:rPr lang="en-AU"/>
              <a:pPr/>
              <a:t>14</a:t>
            </a:fld>
            <a:endParaRPr lang="en-A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81000"/>
            <a:ext cx="8305800" cy="5715000"/>
          </a:xfrm>
        </p:spPr>
        <p:txBody>
          <a:bodyPr/>
          <a:lstStyle/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indent="-457200">
              <a:lnSpc>
                <a:spcPct val="90000"/>
              </a:lnSpc>
              <a:buNone/>
            </a:pPr>
            <a:endParaRPr lang="en-US" sz="4000" dirty="0" smtClean="0">
              <a:latin typeface="Swiss742 SWC" pitchFamily="34" charset="0"/>
              <a:cs typeface="Times New Roman" pitchFamily="18" charset="0"/>
            </a:endParaRPr>
          </a:p>
          <a:p>
            <a:pPr marL="457200" indent="-45720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400" i="1" dirty="0" smtClean="0">
                <a:solidFill>
                  <a:srgbClr val="FF9966"/>
                </a:solidFill>
                <a:latin typeface="Swiss742 SWC" pitchFamily="34" charset="0"/>
                <a:cs typeface="Times New Roman" pitchFamily="18" charset="0"/>
              </a:rPr>
              <a:t>God’s will</a:t>
            </a:r>
            <a:r>
              <a:rPr lang="en-US" sz="4400" dirty="0" smtClean="0">
                <a:solidFill>
                  <a:srgbClr val="FF9966"/>
                </a:solidFill>
                <a:latin typeface="Swiss742 SWC" pitchFamily="34" charset="0"/>
                <a:cs typeface="Times New Roman" pitchFamily="18" charset="0"/>
              </a:rPr>
              <a:t> </a:t>
            </a:r>
          </a:p>
          <a:p>
            <a:pPr marL="457200" indent="-45720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4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is </a:t>
            </a:r>
            <a:r>
              <a:rPr lang="en-US" sz="44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not </a:t>
            </a:r>
            <a:r>
              <a:rPr lang="en-US" sz="44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some </a:t>
            </a:r>
            <a:r>
              <a:rPr lang="en-US" sz="44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fixed thing like gravity</a:t>
            </a:r>
            <a:r>
              <a:rPr lang="en-US" sz="4400" dirty="0">
                <a:latin typeface="Swiss742 SWC" pitchFamily="34" charset="0"/>
                <a:cs typeface="Times New Roman" pitchFamily="18" charset="0"/>
              </a:rPr>
              <a:t> </a:t>
            </a:r>
            <a:endParaRPr lang="en-US" sz="4400" dirty="0" smtClean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3752-9F25-48F9-8BF1-87BFCD7FB5EB}" type="slidenum">
              <a:rPr lang="en-AU"/>
              <a:pPr/>
              <a:t>15</a:t>
            </a:fld>
            <a:endParaRPr lang="en-A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81000"/>
            <a:ext cx="8305800" cy="5715000"/>
          </a:xfrm>
        </p:spPr>
        <p:txBody>
          <a:bodyPr/>
          <a:lstStyle/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latin typeface="Swiss742 SWC" pitchFamily="34" charset="0"/>
              <a:cs typeface="Times New Roman" pitchFamily="18" charset="0"/>
            </a:endParaRPr>
          </a:p>
          <a:p>
            <a:pPr marL="457200" indent="-457200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Can God’s will be modified by prayer?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endParaRPr lang="en-US" sz="1800" dirty="0" smtClean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Answer: 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Yes, but not always  </a:t>
            </a:r>
            <a:endParaRPr lang="en-US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Abraham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asked that Sodom be spared if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10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righteous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people were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in it.  God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agreed.  </a:t>
            </a:r>
          </a:p>
          <a:p>
            <a:pPr marL="457200" indent="-457200" algn="just">
              <a:lnSpc>
                <a:spcPct val="90000"/>
              </a:lnSpc>
            </a:pP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God did not destroy </a:t>
            </a:r>
            <a:r>
              <a:rPr lang="en-US" dirty="0" err="1" smtClean="0">
                <a:latin typeface="Swiss742 SWC" pitchFamily="34" charset="0"/>
                <a:cs typeface="Times New Roman" pitchFamily="18" charset="0"/>
              </a:rPr>
              <a:t>Ninevah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 when it repented (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Jonah 3:4,10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)</a:t>
            </a:r>
          </a:p>
          <a:p>
            <a:pPr marL="457200" indent="-457200" algn="just">
              <a:lnSpc>
                <a:spcPct val="90000"/>
              </a:lnSpc>
            </a:pP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Paul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asked three times that the thorn in the flesh be removed.  God said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No.</a:t>
            </a: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29B52-FB20-49A2-B3F2-C15C5B0E9386}" type="slidenum">
              <a:rPr lang="en-AU"/>
              <a:pPr/>
              <a:t>16</a:t>
            </a:fld>
            <a:endParaRPr lang="en-A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8229600" cy="55626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God’s will is that we receive 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wisdom to handle trial</a:t>
            </a:r>
            <a:endParaRPr lang="en-US" sz="32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latin typeface="Swiss742 SWC" pitchFamily="34" charset="0"/>
                <a:cs typeface="Times New Roman" pitchFamily="18" charset="0"/>
              </a:rPr>
              <a:t>Therefore</a:t>
            </a:r>
            <a:endParaRPr lang="en-US" sz="3200" b="1" dirty="0"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If we  lack </a:t>
            </a: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wisdom to handle trial </a:t>
            </a:r>
            <a:r>
              <a:rPr lang="en-US" sz="3200" dirty="0">
                <a:latin typeface="Swiss742 SWC" pitchFamily="34" charset="0"/>
                <a:cs typeface="Times New Roman" pitchFamily="18" charset="0"/>
              </a:rPr>
              <a:t>pray for it, </a:t>
            </a:r>
            <a:endParaRPr lang="en-US" sz="3200" dirty="0" smtClean="0"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then </a:t>
            </a:r>
            <a:r>
              <a:rPr lang="en-US" sz="3200" dirty="0">
                <a:latin typeface="Swiss742 SWC" pitchFamily="34" charset="0"/>
                <a:cs typeface="Times New Roman" pitchFamily="18" charset="0"/>
              </a:rPr>
              <a:t>seek it </a:t>
            </a: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out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 smtClean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i="1" dirty="0">
                <a:latin typeface="Swiss742 SWC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wisdom is the principal thing, therefore get wisdom</a:t>
            </a:r>
            <a:endParaRPr lang="en-US" sz="32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>
                <a:latin typeface="Swiss742 SWC" pitchFamily="34" charset="0"/>
                <a:cs typeface="Times New Roman" pitchFamily="18" charset="0"/>
              </a:rPr>
              <a:t>Proverbs 4:7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4389-EDA5-4F13-8B98-3698363566F8}" type="slidenum">
              <a:rPr lang="en-AU"/>
              <a:pPr/>
              <a:t>17</a:t>
            </a:fld>
            <a:endParaRPr lang="en-A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381000"/>
            <a:ext cx="8153400" cy="5715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Christ knew this principle …</a:t>
            </a:r>
            <a:endParaRPr lang="en-US" sz="32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None/>
            </a:pPr>
            <a:r>
              <a:rPr lang="en-US" i="1" dirty="0" smtClean="0">
                <a:latin typeface="Swiss742 SWC" pitchFamily="34" charset="0"/>
                <a:cs typeface="Times New Roman" pitchFamily="18" charset="0"/>
              </a:rPr>
              <a:t>O </a:t>
            </a:r>
            <a:r>
              <a:rPr lang="en-US" i="1" dirty="0">
                <a:latin typeface="Swiss742 SWC" pitchFamily="34" charset="0"/>
                <a:cs typeface="Times New Roman" pitchFamily="18" charset="0"/>
              </a:rPr>
              <a:t>my Father, </a:t>
            </a:r>
            <a:r>
              <a:rPr lang="en-US" b="1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IF IT BE </a:t>
            </a:r>
            <a:r>
              <a:rPr lang="en-US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POSSIBLE </a:t>
            </a:r>
            <a:r>
              <a:rPr lang="en-US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Swiss742 SWC" pitchFamily="34" charset="0"/>
                <a:cs typeface="Times New Roman" pitchFamily="18" charset="0"/>
              </a:rPr>
              <a:t>let this cup pass from me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 dirty="0" smtClean="0">
                <a:latin typeface="Swiss742 SWC" pitchFamily="34" charset="0"/>
                <a:cs typeface="Times New Roman" pitchFamily="18" charset="0"/>
              </a:rPr>
              <a:t>(</a:t>
            </a:r>
            <a:r>
              <a:rPr lang="en-US" i="1" dirty="0">
                <a:latin typeface="Swiss742 SWC" pitchFamily="34" charset="0"/>
                <a:cs typeface="Times New Roman" pitchFamily="18" charset="0"/>
              </a:rPr>
              <a:t>that is, if it can be accommodated within your </a:t>
            </a:r>
            <a:r>
              <a:rPr lang="en-US" i="1" dirty="0" smtClean="0">
                <a:latin typeface="Swiss742 SWC" pitchFamily="34" charset="0"/>
                <a:cs typeface="Times New Roman" pitchFamily="18" charset="0"/>
              </a:rPr>
              <a:t>will, please consider an alternative)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i="1" dirty="0" smtClean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NEVERTHELESS </a:t>
            </a:r>
            <a:r>
              <a:rPr lang="en-US" b="1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NOT AS I WILL BUT AS THOU </a:t>
            </a:r>
            <a:r>
              <a:rPr lang="en-US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WILT</a:t>
            </a:r>
            <a:endParaRPr lang="en-US" i="1" dirty="0" smtClean="0">
              <a:latin typeface="Swiss742 SWC" pitchFamily="34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</a:t>
            </a: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Matthew 26:39-42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B296-4E74-4233-9163-994A94106292}" type="slidenum">
              <a:rPr lang="en-AU"/>
              <a:pPr/>
              <a:t>18</a:t>
            </a:fld>
            <a:endParaRPr lang="en-A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534400" cy="5638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Hezekiah knew this principle 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</a:t>
            </a:r>
            <a:endParaRPr lang="en-US" altLang="ko-KR" sz="3200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Hezekiah’s prayer: 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i="1" dirty="0" smtClean="0">
                <a:latin typeface="Swiss742 SWC" pitchFamily="34" charset="0"/>
                <a:ea typeface="Gulim" pitchFamily="34" charset="-127"/>
              </a:rPr>
              <a:t>It </a:t>
            </a:r>
            <a:r>
              <a:rPr lang="en-US" altLang="ko-KR" i="1" u="sng" dirty="0">
                <a:latin typeface="Swiss742 SWC" pitchFamily="34" charset="0"/>
                <a:ea typeface="Gulim" pitchFamily="34" charset="-127"/>
              </a:rPr>
              <a:t>MAY BE </a:t>
            </a:r>
            <a:r>
              <a:rPr lang="en-US" altLang="ko-KR" i="1" dirty="0">
                <a:latin typeface="Swiss742 SWC" pitchFamily="34" charset="0"/>
                <a:ea typeface="Gulim" pitchFamily="34" charset="-127"/>
              </a:rPr>
              <a:t>that </a:t>
            </a:r>
            <a:r>
              <a:rPr lang="en-US" altLang="ko-KR" i="1" dirty="0" smtClean="0">
                <a:latin typeface="Swiss742 SWC" pitchFamily="34" charset="0"/>
                <a:ea typeface="Gulim" pitchFamily="34" charset="-127"/>
              </a:rPr>
              <a:t>God </a:t>
            </a:r>
            <a:r>
              <a:rPr lang="en-US" altLang="ko-KR" i="1" dirty="0">
                <a:latin typeface="Swiss742 SWC" pitchFamily="34" charset="0"/>
                <a:ea typeface="Gulim" pitchFamily="34" charset="-127"/>
              </a:rPr>
              <a:t>will intervene </a:t>
            </a:r>
            <a:r>
              <a:rPr lang="en-US" altLang="ko-KR" dirty="0" smtClean="0">
                <a:latin typeface="Swiss742 SWC" pitchFamily="34" charset="0"/>
                <a:ea typeface="Gulim" pitchFamily="34" charset="-127"/>
              </a:rPr>
              <a:t>(Isaiah 37: 4</a:t>
            </a:r>
            <a:r>
              <a:rPr lang="en-US" altLang="ko-KR" dirty="0">
                <a:latin typeface="Swiss742 SWC" pitchFamily="34" charset="0"/>
                <a:ea typeface="Gulim" pitchFamily="34" charset="-127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</a:t>
            </a:r>
            <a:endParaRPr lang="en-US" altLang="ko-KR" sz="3200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God’s response:  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i="1" u="sng" dirty="0" smtClean="0">
                <a:latin typeface="Swiss742 SWC" pitchFamily="34" charset="0"/>
                <a:ea typeface="Gulim" pitchFamily="34" charset="-127"/>
              </a:rPr>
              <a:t>BECAUSE</a:t>
            </a:r>
            <a:r>
              <a:rPr lang="en-US" altLang="ko-KR" i="1" dirty="0" smtClean="0">
                <a:latin typeface="Swiss742 SWC" pitchFamily="34" charset="0"/>
                <a:ea typeface="Gulim" pitchFamily="34" charset="-127"/>
              </a:rPr>
              <a:t> </a:t>
            </a:r>
            <a:r>
              <a:rPr lang="en-US" altLang="ko-KR" i="1" dirty="0">
                <a:latin typeface="Swiss742 SWC" pitchFamily="34" charset="0"/>
                <a:ea typeface="Gulim" pitchFamily="34" charset="-127"/>
              </a:rPr>
              <a:t>you have prayed to me concerning Sennacherib … </a:t>
            </a:r>
            <a:r>
              <a:rPr lang="en-US" altLang="ko-KR" i="1" dirty="0" smtClean="0">
                <a:latin typeface="Swiss742 SWC" pitchFamily="34" charset="0"/>
                <a:ea typeface="Gulim" pitchFamily="34" charset="-127"/>
              </a:rPr>
              <a:t>God will </a:t>
            </a:r>
            <a:r>
              <a:rPr lang="en-US" altLang="ko-KR" i="1" dirty="0">
                <a:latin typeface="Swiss742 SWC" pitchFamily="34" charset="0"/>
                <a:ea typeface="Gulim" pitchFamily="34" charset="-127"/>
              </a:rPr>
              <a:t>destroy the Assyrian army</a:t>
            </a:r>
            <a:r>
              <a:rPr lang="en-US" altLang="ko-KR" dirty="0">
                <a:latin typeface="Swiss742 SWC" pitchFamily="34" charset="0"/>
                <a:ea typeface="Gulim" pitchFamily="34" charset="-127"/>
              </a:rPr>
              <a:t> </a:t>
            </a:r>
            <a:r>
              <a:rPr lang="en-US" altLang="ko-KR" dirty="0" smtClean="0">
                <a:latin typeface="Swiss742 SWC" pitchFamily="34" charset="0"/>
                <a:ea typeface="Gulim" pitchFamily="34" charset="-127"/>
              </a:rPr>
              <a:t>(Isaiah 37: 21</a:t>
            </a:r>
            <a:r>
              <a:rPr lang="en-US" altLang="ko-KR" dirty="0">
                <a:latin typeface="Swiss742 SWC" pitchFamily="34" charset="0"/>
                <a:ea typeface="Gulim" pitchFamily="34" charset="-127"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3200" dirty="0">
              <a:latin typeface="Swiss742 SW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B296-4E74-4233-9163-994A94106292}" type="slidenum">
              <a:rPr lang="en-AU"/>
              <a:pPr/>
              <a:t>19</a:t>
            </a:fld>
            <a:endParaRPr lang="en-A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534400" cy="5638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Prayer makes a BIG </a:t>
            </a:r>
            <a:r>
              <a:rPr lang="en-US" altLang="ko-KR" sz="3200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DIFFERENCE</a:t>
            </a:r>
            <a:endParaRPr lang="en-US" altLang="ko-KR" sz="3200" dirty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i="1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i="1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i="1" dirty="0" smtClean="0">
                <a:latin typeface="Swiss742 SWC" pitchFamily="34" charset="0"/>
                <a:ea typeface="Gulim" pitchFamily="34" charset="-127"/>
              </a:rPr>
              <a:t>The eyes </a:t>
            </a:r>
            <a:r>
              <a:rPr lang="en-US" altLang="ko-KR" sz="3200" i="1" dirty="0">
                <a:latin typeface="Swiss742 SWC" pitchFamily="34" charset="0"/>
                <a:ea typeface="Gulim" pitchFamily="34" charset="-127"/>
              </a:rPr>
              <a:t>of the Lord are over the righteous, and his ears are open </a:t>
            </a:r>
            <a:r>
              <a:rPr lang="en-US" altLang="ko-KR" sz="3200" i="1" dirty="0" smtClean="0">
                <a:latin typeface="Swiss742 SWC" pitchFamily="34" charset="0"/>
                <a:ea typeface="Gulim" pitchFamily="34" charset="-127"/>
              </a:rPr>
              <a:t>to </a:t>
            </a:r>
            <a:r>
              <a:rPr lang="en-US" altLang="ko-KR" sz="3200" i="1" dirty="0">
                <a:latin typeface="Swiss742 SWC" pitchFamily="34" charset="0"/>
                <a:ea typeface="Gulim" pitchFamily="34" charset="-127"/>
              </a:rPr>
              <a:t>their </a:t>
            </a:r>
            <a:r>
              <a:rPr lang="en-US" altLang="ko-KR" sz="3200" i="1" dirty="0" smtClean="0">
                <a:latin typeface="Swiss742 SWC" pitchFamily="34" charset="0"/>
                <a:ea typeface="Gulim" pitchFamily="34" charset="-127"/>
              </a:rPr>
              <a:t>prayers</a:t>
            </a:r>
            <a:endParaRPr lang="en-US" altLang="ko-KR" sz="3200" dirty="0">
              <a:latin typeface="Swiss742 SWC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1 Peter 3:12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3200" dirty="0">
              <a:latin typeface="Swiss742 SW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5B1F-E6C2-461E-9427-5CF395B44267}" type="slidenum">
              <a:rPr lang="en-AU"/>
              <a:pPr/>
              <a:t>2</a:t>
            </a:fld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44008" y="1981200"/>
            <a:ext cx="4271392" cy="2239888"/>
          </a:xfrm>
        </p:spPr>
        <p:txBody>
          <a:bodyPr/>
          <a:lstStyle/>
          <a:p>
            <a:pPr lvl="0"/>
            <a:r>
              <a:rPr lang="en-US" sz="3200" b="1" dirty="0" smtClean="0"/>
              <a:t>Faith is more than belief</a:t>
            </a:r>
          </a:p>
          <a:p>
            <a:pPr lvl="0"/>
            <a:endParaRPr lang="en-AU" sz="3200" dirty="0" smtClean="0"/>
          </a:p>
          <a:p>
            <a:pPr lvl="0"/>
            <a:r>
              <a:rPr lang="en-US" sz="3200" b="1" dirty="0" smtClean="0"/>
              <a:t>Faith shapes everything we do</a:t>
            </a:r>
          </a:p>
          <a:p>
            <a:pPr lvl="0"/>
            <a:endParaRPr lang="en-AU" sz="3200" dirty="0" smtClean="0"/>
          </a:p>
          <a:p>
            <a:pPr lvl="0"/>
            <a:r>
              <a:rPr lang="en-US" sz="3200" b="1" dirty="0" smtClean="0"/>
              <a:t>Faith is shaped by events</a:t>
            </a:r>
            <a:endParaRPr lang="en-AU" sz="32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8303840" cy="1143000"/>
          </a:xfrm>
        </p:spPr>
        <p:txBody>
          <a:bodyPr/>
          <a:lstStyle/>
          <a:p>
            <a:r>
              <a:rPr lang="en-US" b="0" dirty="0" smtClean="0">
                <a:latin typeface="Arial Rounded MT Bold" pitchFamily="34" charset="0"/>
                <a:cs typeface="Times New Roman" pitchFamily="18" charset="0"/>
              </a:rPr>
              <a:t>What is James’ message?</a:t>
            </a:r>
            <a:endParaRPr lang="en-AU" b="0" dirty="0">
              <a:latin typeface="Arial Rounded MT Bold" pitchFamily="34" charset="0"/>
              <a:cs typeface="Times New Roman" pitchFamily="18" charset="0"/>
            </a:endParaRPr>
          </a:p>
        </p:txBody>
      </p:sp>
      <p:pic>
        <p:nvPicPr>
          <p:cNvPr id="30722" name="Picture 2" descr="http://www.motivelegal.com/wp-content/uploads/2010/12/LeapOfFai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20888"/>
            <a:ext cx="3455122" cy="3168351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5A3DA-BE5B-4B78-AAEE-D57FE52B4DEA}" type="slidenum">
              <a:rPr lang="en-AU"/>
              <a:pPr/>
              <a:t>20</a:t>
            </a:fld>
            <a:endParaRPr lang="en-A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10600" cy="57912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What is </a:t>
            </a:r>
            <a:r>
              <a:rPr lang="en-US" sz="3200" b="1" dirty="0" err="1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Doublemindedness</a:t>
            </a:r>
            <a:r>
              <a:rPr lang="en-US" sz="3200" b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Swiss742 SWC" pitchFamily="34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>
                <a:latin typeface="Swiss742 SWC" pitchFamily="34" charset="0"/>
                <a:cs typeface="Times New Roman" pitchFamily="18" charset="0"/>
              </a:rPr>
              <a:t>Doublemindedness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is attempting to combine love for the world with love for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God. </a:t>
            </a: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Swiss742 SWC" pitchFamily="34" charset="0"/>
                <a:cs typeface="Times New Roman" pitchFamily="18" charset="0"/>
              </a:rPr>
              <a:t> 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 </a:t>
            </a:r>
            <a:r>
              <a:rPr lang="en-US" dirty="0" err="1">
                <a:latin typeface="Swiss742 SWC" pitchFamily="34" charset="0"/>
                <a:cs typeface="Times New Roman" pitchFamily="18" charset="0"/>
              </a:rPr>
              <a:t>doubleminded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 person does not have his prayers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answered.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Therefore 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the </a:t>
            </a:r>
            <a:r>
              <a:rPr lang="en-US" dirty="0" err="1">
                <a:latin typeface="Swiss742 SWC" pitchFamily="34" charset="0"/>
                <a:cs typeface="Times New Roman" pitchFamily="18" charset="0"/>
              </a:rPr>
              <a:t>doubleminded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 person doubts 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God’s care for him</a:t>
            </a: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BF4-D34F-40FC-B6F2-F0F30C83AD43}" type="slidenum">
              <a:rPr lang="en-AU"/>
              <a:pPr/>
              <a:t>21</a:t>
            </a:fld>
            <a:endParaRPr lang="en-A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534400" cy="579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God cannot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grant the request of a </a:t>
            </a:r>
            <a:r>
              <a:rPr lang="en-US" sz="3200" dirty="0" err="1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doubleminded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 man </a:t>
            </a: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Because …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anything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given to a </a:t>
            </a:r>
            <a:r>
              <a:rPr lang="en-US" sz="3200" dirty="0" err="1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doubleminded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 man will be used 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to serve self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and NOT </a:t>
            </a:r>
            <a:r>
              <a:rPr lang="en-AU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to glorify God</a:t>
            </a:r>
            <a:endParaRPr lang="en-AU" sz="3200" dirty="0">
              <a:solidFill>
                <a:srgbClr val="FFFF00"/>
              </a:solidFill>
              <a:latin typeface="Swiss742 SWC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BF4-D34F-40FC-B6F2-F0F30C83AD43}" type="slidenum">
              <a:rPr lang="en-AU"/>
              <a:pPr/>
              <a:t>22</a:t>
            </a:fld>
            <a:endParaRPr lang="en-A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534400" cy="579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Example of </a:t>
            </a:r>
            <a:r>
              <a:rPr lang="en-US" sz="3200" b="1" i="1" dirty="0" err="1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doublemindedness</a:t>
            </a:r>
            <a:endParaRPr lang="en-US" sz="3200" b="1" i="1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Simon the Magician (Acts 8:9-25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converted </a:t>
            </a:r>
            <a:r>
              <a:rPr lang="en-US" sz="3200" dirty="0">
                <a:latin typeface="Swiss742 SWC" pitchFamily="34" charset="0"/>
                <a:cs typeface="Times New Roman" pitchFamily="18" charset="0"/>
              </a:rPr>
              <a:t>to the Truth (v13)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sought </a:t>
            </a:r>
            <a:r>
              <a:rPr lang="en-US" sz="3200" dirty="0">
                <a:latin typeface="Swiss742 SWC" pitchFamily="34" charset="0"/>
                <a:cs typeface="Times New Roman" pitchFamily="18" charset="0"/>
              </a:rPr>
              <a:t>the </a:t>
            </a: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Holy Spirit to make money</a:t>
            </a:r>
            <a:endParaRPr lang="en-US" sz="3200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Swiss742 SWC" pitchFamily="34" charset="0"/>
                <a:cs typeface="Times New Roman" pitchFamily="18" charset="0"/>
              </a:rPr>
              <a:t>offered </a:t>
            </a:r>
            <a:r>
              <a:rPr lang="en-US" sz="3200" dirty="0">
                <a:latin typeface="Swiss742 SWC" pitchFamily="34" charset="0"/>
                <a:cs typeface="Times New Roman" pitchFamily="18" charset="0"/>
              </a:rPr>
              <a:t>the Apostles money (vv 18,19)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98BF4-D34F-40FC-B6F2-F0F30C83AD43}" type="slidenum">
              <a:rPr lang="en-AU"/>
              <a:pPr/>
              <a:t>23</a:t>
            </a:fld>
            <a:endParaRPr lang="en-A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534400" cy="579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Peter’s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response to 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Simon: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Swiss742 SWC" pitchFamily="34" charset="0"/>
                <a:cs typeface="Times New Roman" pitchFamily="18" charset="0"/>
              </a:rPr>
              <a:t>Your </a:t>
            </a:r>
            <a:r>
              <a:rPr lang="en-US" sz="2800" dirty="0">
                <a:latin typeface="Swiss742 SWC" pitchFamily="34" charset="0"/>
                <a:cs typeface="Times New Roman" pitchFamily="18" charset="0"/>
              </a:rPr>
              <a:t>heart is not right </a:t>
            </a:r>
            <a:endParaRPr lang="en-US" sz="2800" dirty="0" smtClean="0">
              <a:latin typeface="Swiss742 SWC" pitchFamily="34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Acts 8:</a:t>
            </a:r>
            <a:r>
              <a:rPr lang="en-US" sz="2800" dirty="0" smtClean="0">
                <a:latin typeface="Swiss742 SWC" pitchFamily="34" charset="0"/>
                <a:cs typeface="Times New Roman" pitchFamily="18" charset="0"/>
              </a:rPr>
              <a:t>21 cp Psalm 78:37</a:t>
            </a:r>
          </a:p>
          <a:p>
            <a:pPr algn="r">
              <a:lnSpc>
                <a:spcPct val="90000"/>
              </a:lnSpc>
              <a:buNone/>
            </a:pPr>
            <a:r>
              <a:rPr lang="en-US" sz="2800" dirty="0" smtClean="0">
                <a:latin typeface="Swiss742 SWC" pitchFamily="34" charset="0"/>
                <a:cs typeface="Times New Roman" pitchFamily="18" charset="0"/>
              </a:rPr>
              <a:t>  </a:t>
            </a:r>
            <a:endParaRPr lang="en-US" sz="2800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Swiss742 SWC" pitchFamily="34" charset="0"/>
                <a:cs typeface="Times New Roman" pitchFamily="18" charset="0"/>
              </a:rPr>
              <a:t>Y</a:t>
            </a: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ou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are in the gall of bitterness </a:t>
            </a:r>
            <a:endParaRPr lang="en-US" dirty="0" smtClean="0">
              <a:latin typeface="Swiss742 SWC" pitchFamily="34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Acts 8:23 cp Deut 29:18</a:t>
            </a:r>
          </a:p>
          <a:p>
            <a:pPr algn="r">
              <a:lnSpc>
                <a:spcPct val="90000"/>
              </a:lnSpc>
              <a:buNone/>
            </a:pPr>
            <a:endParaRPr lang="en-US" dirty="0"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You are in </a:t>
            </a:r>
            <a:r>
              <a:rPr lang="en-US" dirty="0">
                <a:latin typeface="Swiss742 SWC" pitchFamily="34" charset="0"/>
                <a:cs typeface="Times New Roman" pitchFamily="18" charset="0"/>
              </a:rPr>
              <a:t>the bond of iniquity </a:t>
            </a:r>
            <a:endParaRPr lang="en-US" dirty="0" smtClean="0">
              <a:latin typeface="Swiss742 SWC" pitchFamily="34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buNone/>
            </a:pPr>
            <a:r>
              <a:rPr lang="en-US" dirty="0" smtClean="0">
                <a:latin typeface="Swiss742 SWC" pitchFamily="34" charset="0"/>
                <a:cs typeface="Times New Roman" pitchFamily="18" charset="0"/>
              </a:rPr>
              <a:t>Acts 8:23 cp Isaiah 58:6</a:t>
            </a:r>
            <a:endParaRPr lang="en-US" dirty="0">
              <a:latin typeface="Swiss742 SWC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2E62E-AED4-4222-833E-EB9433DAC3D3}" type="slidenum">
              <a:rPr lang="en-AU"/>
              <a:pPr/>
              <a:t>24</a:t>
            </a:fld>
            <a:endParaRPr lang="en-A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686800" cy="5715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200" dirty="0" err="1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Singlemindedness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means </a:t>
            </a:r>
          </a:p>
          <a:p>
            <a:pPr algn="ctr">
              <a:lnSpc>
                <a:spcPct val="90000"/>
              </a:lnSpc>
              <a:buNone/>
            </a:pP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putting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faith into </a:t>
            </a: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action</a:t>
            </a:r>
          </a:p>
          <a:p>
            <a:pPr algn="ctr">
              <a:lnSpc>
                <a:spcPct val="90000"/>
              </a:lnSpc>
              <a:buNone/>
            </a:pP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such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as </a:t>
            </a: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helping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the poor and needy </a:t>
            </a:r>
            <a:endParaRPr lang="en-US" sz="3200" dirty="0" smtClean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2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(James </a:t>
            </a:r>
            <a:r>
              <a:rPr lang="en-US" sz="32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1:27)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7D9FE-1803-48E9-AD0F-0FF87BF6CCD1}" type="slidenum">
              <a:rPr lang="en-AU"/>
              <a:pPr/>
              <a:t>25</a:t>
            </a:fld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763000" cy="5715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JAMES’ </a:t>
            </a: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STYLE</a:t>
            </a:r>
            <a:endParaRPr lang="en-US" altLang="ko-KR" sz="3200" dirty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Swiss742 SWC" pitchFamily="34" charset="0"/>
                <a:ea typeface="Gulim" pitchFamily="34" charset="-127"/>
              </a:rPr>
              <a:t> 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 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James uses absolute statements </a:t>
            </a:r>
            <a:endParaRPr lang="en-US" altLang="ko-KR" sz="2400" b="1" i="1" dirty="0" smtClean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NO ONE …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EVERY  …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to 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impress his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point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b="1" i="1" dirty="0" smtClean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b="1" i="1" dirty="0" smtClean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Why?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God wants total commitment</a:t>
            </a:r>
            <a:endParaRPr lang="en-US" altLang="ko-KR" sz="3200" dirty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7D9FE-1803-48E9-AD0F-0FF87BF6CCD1}" type="slidenum">
              <a:rPr lang="en-AU"/>
              <a:pPr/>
              <a:t>26</a:t>
            </a:fld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763000" cy="5715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Examples of James’ absolute statements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 smtClean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Swiss742 SWC" pitchFamily="34" charset="0"/>
                <a:ea typeface="Gulim" pitchFamily="34" charset="-127"/>
              </a:rPr>
              <a:t>  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Let </a:t>
            </a:r>
            <a:r>
              <a:rPr lang="en-US" altLang="ko-KR" sz="24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NO MAN 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say when he is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tempted 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James 1:13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But </a:t>
            </a:r>
            <a:r>
              <a:rPr lang="en-US" altLang="ko-KR" sz="24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EVERY </a:t>
            </a:r>
            <a:r>
              <a:rPr lang="en-US" altLang="ko-KR" sz="24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MAN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is tempted 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James 1: 14	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Swiss742 SWC" pitchFamily="34" charset="0"/>
                <a:ea typeface="Gulim" pitchFamily="34" charset="-127"/>
              </a:rPr>
              <a:t> 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 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24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EVERY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 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good gift and </a:t>
            </a:r>
            <a:r>
              <a:rPr lang="en-US" altLang="ko-KR" sz="24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EVERY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 perfect gift is from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above 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James 1:17	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Let </a:t>
            </a:r>
            <a:r>
              <a:rPr lang="en-US" altLang="ko-KR" sz="24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EVERY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man be </a:t>
            </a:r>
            <a:r>
              <a:rPr lang="en-US" altLang="ko-KR" sz="2400" b="1" i="1" dirty="0">
                <a:latin typeface="Swiss742 SWC" pitchFamily="34" charset="0"/>
                <a:ea typeface="Gulim" pitchFamily="34" charset="-127"/>
              </a:rPr>
              <a:t>swift to hear, slow to speak, slow to </a:t>
            </a:r>
            <a:r>
              <a:rPr lang="en-US" altLang="ko-KR" sz="2400" b="1" i="1" dirty="0" smtClean="0">
                <a:latin typeface="Swiss742 SWC" pitchFamily="34" charset="0"/>
                <a:ea typeface="Gulim" pitchFamily="34" charset="-127"/>
              </a:rPr>
              <a:t>wrath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James 1:14	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Times New Roman" pitchFamily="18" charset="0"/>
                <a:ea typeface="Gulim" pitchFamily="34" charset="-127"/>
              </a:rPr>
              <a:t> </a:t>
            </a: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7D9FE-1803-48E9-AD0F-0FF87BF6CCD1}" type="slidenum">
              <a:rPr lang="en-AU"/>
              <a:pPr/>
              <a:t>27</a:t>
            </a:fld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763000" cy="5715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Swift to hear, slow to speak, slow to wrath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James 1:19-20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 smtClean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Swiss742 SWC" pitchFamily="34" charset="0"/>
                <a:ea typeface="Gulim" pitchFamily="34" charset="-127"/>
              </a:rPr>
              <a:t>  </a:t>
            </a: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	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Times New Roman" pitchFamily="18" charset="0"/>
                <a:ea typeface="Gulim" pitchFamily="34" charset="-127"/>
              </a:rPr>
              <a:t> </a:t>
            </a: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  <p:grpSp>
        <p:nvGrpSpPr>
          <p:cNvPr id="31" name="Group 84"/>
          <p:cNvGrpSpPr>
            <a:grpSpLocks/>
          </p:cNvGrpSpPr>
          <p:nvPr/>
        </p:nvGrpSpPr>
        <p:grpSpPr bwMode="auto">
          <a:xfrm>
            <a:off x="755576" y="2054224"/>
            <a:ext cx="7560840" cy="4111080"/>
            <a:chOff x="-3" y="-3"/>
            <a:chExt cx="3664" cy="1733"/>
          </a:xfrm>
        </p:grpSpPr>
        <p:grpSp>
          <p:nvGrpSpPr>
            <p:cNvPr id="32" name="Group 82"/>
            <p:cNvGrpSpPr>
              <a:grpSpLocks/>
            </p:cNvGrpSpPr>
            <p:nvPr/>
          </p:nvGrpSpPr>
          <p:grpSpPr bwMode="auto">
            <a:xfrm>
              <a:off x="0" y="0"/>
              <a:ext cx="3658" cy="1727"/>
              <a:chOff x="0" y="0"/>
              <a:chExt cx="3658" cy="1727"/>
            </a:xfrm>
          </p:grpSpPr>
          <p:grpSp>
            <p:nvGrpSpPr>
              <p:cNvPr id="34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1934" cy="403"/>
                <a:chOff x="0" y="0"/>
                <a:chExt cx="1934" cy="403"/>
              </a:xfrm>
            </p:grpSpPr>
            <p:sp>
              <p:nvSpPr>
                <p:cNvPr id="56" name="Rectangle 58"/>
                <p:cNvSpPr>
                  <a:spLocks noChangeArrowheads="1"/>
                </p:cNvSpPr>
                <p:nvPr/>
              </p:nvSpPr>
              <p:spPr bwMode="auto">
                <a:xfrm>
                  <a:off x="40" y="0"/>
                  <a:ext cx="18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endParaRPr kumimoji="1" lang="en-US" altLang="ko-KR" sz="1200" b="1" dirty="0">
                    <a:ea typeface="Batang" charset="-127"/>
                  </a:endParaRPr>
                </a:p>
                <a:p>
                  <a:pPr algn="ctr" eaLnBrk="0" hangingPunct="0"/>
                  <a:endParaRPr kumimoji="1" lang="en-US" altLang="ko-KR" sz="2000" b="1" dirty="0" smtClean="0">
                    <a:ea typeface="Batang" charset="-127"/>
                  </a:endParaRPr>
                </a:p>
                <a:p>
                  <a:pPr algn="ctr" eaLnBrk="0" hangingPunct="0"/>
                  <a:r>
                    <a:rPr kumimoji="1" lang="en-US" altLang="ko-KR" sz="2000" b="1" dirty="0" smtClean="0">
                      <a:solidFill>
                        <a:srgbClr val="FFFF00"/>
                      </a:solidFill>
                      <a:latin typeface="Swiss742 SWC" pitchFamily="34" charset="0"/>
                      <a:ea typeface="Batang" charset="-127"/>
                    </a:rPr>
                    <a:t>Us</a:t>
                  </a:r>
                  <a:endParaRPr kumimoji="1" lang="en-US" altLang="ko-KR" sz="2000" b="1" dirty="0">
                    <a:solidFill>
                      <a:srgbClr val="FFFF00"/>
                    </a:solidFill>
                    <a:latin typeface="Swiss742 SWC" pitchFamily="34" charset="0"/>
                    <a:ea typeface="Batang" charset="-127"/>
                  </a:endParaRPr>
                </a:p>
                <a:p>
                  <a:pPr algn="ctr" eaLnBrk="0" hangingPunct="0"/>
                  <a:endParaRPr kumimoji="1" lang="en-US" altLang="ko-KR" dirty="0">
                    <a:ea typeface="Gulim" pitchFamily="34" charset="-127"/>
                  </a:endParaRPr>
                </a:p>
              </p:txBody>
            </p:sp>
            <p:sp>
              <p:nvSpPr>
                <p:cNvPr id="57" name="Rectangle 6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93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5" name="Group 69"/>
              <p:cNvGrpSpPr>
                <a:grpSpLocks/>
              </p:cNvGrpSpPr>
              <p:nvPr/>
            </p:nvGrpSpPr>
            <p:grpSpPr bwMode="auto">
              <a:xfrm>
                <a:off x="1934" y="0"/>
                <a:ext cx="1724" cy="403"/>
                <a:chOff x="1934" y="0"/>
                <a:chExt cx="1724" cy="403"/>
              </a:xfrm>
            </p:grpSpPr>
            <p:sp>
              <p:nvSpPr>
                <p:cNvPr id="54" name="Rectangle 59"/>
                <p:cNvSpPr>
                  <a:spLocks noChangeArrowheads="1"/>
                </p:cNvSpPr>
                <p:nvPr/>
              </p:nvSpPr>
              <p:spPr bwMode="auto">
                <a:xfrm>
                  <a:off x="1974" y="0"/>
                  <a:ext cx="164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altLang="ko-KR" sz="1200" b="1" dirty="0">
                      <a:solidFill>
                        <a:srgbClr val="000000"/>
                      </a:solidFill>
                      <a:ea typeface="Batang" charset="-127"/>
                    </a:rPr>
                    <a:t>Yahweh’s attitude towards us</a:t>
                  </a:r>
                  <a:endParaRPr kumimoji="1" lang="en-US" altLang="ko-KR" sz="1000" dirty="0">
                    <a:ea typeface="Batang" charset="-127"/>
                  </a:endParaRPr>
                </a:p>
                <a:p>
                  <a:pPr algn="ctr" eaLnBrk="0" hangingPunct="0"/>
                  <a:r>
                    <a:rPr kumimoji="1" lang="en-US" altLang="ko-KR" b="1" dirty="0" smtClean="0">
                      <a:solidFill>
                        <a:srgbClr val="FFFF00"/>
                      </a:solidFill>
                      <a:latin typeface="Swiss742 SWC" pitchFamily="34" charset="0"/>
                      <a:ea typeface="Gulim" pitchFamily="34" charset="-127"/>
                    </a:rPr>
                    <a:t>God</a:t>
                  </a:r>
                  <a:endParaRPr kumimoji="1" lang="en-US" altLang="ko-KR" b="1" dirty="0">
                    <a:solidFill>
                      <a:srgbClr val="FFFF00"/>
                    </a:solidFill>
                    <a:latin typeface="Swiss742 SWC" pitchFamily="34" charset="0"/>
                    <a:ea typeface="Gulim" pitchFamily="34" charset="-127"/>
                  </a:endParaRPr>
                </a:p>
              </p:txBody>
            </p:sp>
            <p:sp>
              <p:nvSpPr>
                <p:cNvPr id="55" name="Rectangle 68"/>
                <p:cNvSpPr>
                  <a:spLocks noChangeArrowheads="1"/>
                </p:cNvSpPr>
                <p:nvPr/>
              </p:nvSpPr>
              <p:spPr bwMode="auto">
                <a:xfrm>
                  <a:off x="1934" y="0"/>
                  <a:ext cx="172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6" name="Group 71"/>
              <p:cNvGrpSpPr>
                <a:grpSpLocks/>
              </p:cNvGrpSpPr>
              <p:nvPr/>
            </p:nvGrpSpPr>
            <p:grpSpPr bwMode="auto">
              <a:xfrm>
                <a:off x="0" y="403"/>
                <a:ext cx="1934" cy="518"/>
                <a:chOff x="0" y="403"/>
                <a:chExt cx="1934" cy="518"/>
              </a:xfrm>
            </p:grpSpPr>
            <p:sp>
              <p:nvSpPr>
                <p:cNvPr id="52" name="Rectangle 60"/>
                <p:cNvSpPr>
                  <a:spLocks noChangeArrowheads="1"/>
                </p:cNvSpPr>
                <p:nvPr/>
              </p:nvSpPr>
              <p:spPr bwMode="auto">
                <a:xfrm>
                  <a:off x="40" y="403"/>
                  <a:ext cx="1854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</a:t>
                  </a:r>
                  <a:r>
                    <a:rPr kumimoji="1" lang="en-US" sz="2000" i="1" dirty="0" smtClean="0">
                      <a:latin typeface="Swiss742 SWC" pitchFamily="34" charset="0"/>
                      <a:ea typeface="Batang" charset="-127"/>
                    </a:rPr>
                    <a:t>wift </a:t>
                  </a:r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to hear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 </a:t>
                  </a:r>
                  <a:r>
                    <a:rPr kumimoji="1" lang="en-US" sz="2000" dirty="0" smtClean="0">
                      <a:latin typeface="Swiss742 SWC" pitchFamily="34" charset="0"/>
                      <a:ea typeface="Batang" charset="-127"/>
                    </a:rPr>
                    <a:t> God’s wisdom</a:t>
                  </a:r>
                  <a:endParaRPr kumimoji="1" lang="en-US" sz="2000" dirty="0">
                    <a:latin typeface="Swiss742 SWC" pitchFamily="34" charset="0"/>
                    <a:ea typeface="Batang" charset="-127"/>
                  </a:endParaRP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53" name="Rectangle 70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1934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7" name="Group 73"/>
              <p:cNvGrpSpPr>
                <a:grpSpLocks/>
              </p:cNvGrpSpPr>
              <p:nvPr/>
            </p:nvGrpSpPr>
            <p:grpSpPr bwMode="auto">
              <a:xfrm>
                <a:off x="1934" y="403"/>
                <a:ext cx="1724" cy="518"/>
                <a:chOff x="1934" y="403"/>
                <a:chExt cx="1724" cy="518"/>
              </a:xfrm>
            </p:grpSpPr>
            <p:sp>
              <p:nvSpPr>
                <p:cNvPr id="50" name="Rectangle 61"/>
                <p:cNvSpPr>
                  <a:spLocks noChangeArrowheads="1"/>
                </p:cNvSpPr>
                <p:nvPr/>
              </p:nvSpPr>
              <p:spPr bwMode="auto">
                <a:xfrm>
                  <a:off x="1974" y="403"/>
                  <a:ext cx="1644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Swift to hear </a:t>
                  </a:r>
                  <a:r>
                    <a:rPr kumimoji="1" lang="en-US" sz="2000" dirty="0" smtClean="0">
                      <a:latin typeface="Swiss742 SWC" pitchFamily="34" charset="0"/>
                      <a:ea typeface="Batang" charset="-127"/>
                    </a:rPr>
                    <a:t>our prayers</a:t>
                  </a:r>
                  <a:endParaRPr kumimoji="1" lang="en-US" sz="2000" dirty="0">
                    <a:latin typeface="Swiss742 SWC" pitchFamily="34" charset="0"/>
                    <a:ea typeface="Batang" charset="-127"/>
                  </a:endParaRP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51" name="Rectangle 72"/>
                <p:cNvSpPr>
                  <a:spLocks noChangeArrowheads="1"/>
                </p:cNvSpPr>
                <p:nvPr/>
              </p:nvSpPr>
              <p:spPr bwMode="auto">
                <a:xfrm>
                  <a:off x="1934" y="403"/>
                  <a:ext cx="1724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8" name="Group 75"/>
              <p:cNvGrpSpPr>
                <a:grpSpLocks/>
              </p:cNvGrpSpPr>
              <p:nvPr/>
            </p:nvGrpSpPr>
            <p:grpSpPr bwMode="auto">
              <a:xfrm>
                <a:off x="0" y="921"/>
                <a:ext cx="1934" cy="403"/>
                <a:chOff x="0" y="921"/>
                <a:chExt cx="1934" cy="403"/>
              </a:xfrm>
            </p:grpSpPr>
            <p:sp>
              <p:nvSpPr>
                <p:cNvPr id="48" name="Rectangle 62"/>
                <p:cNvSpPr>
                  <a:spLocks noChangeArrowheads="1"/>
                </p:cNvSpPr>
                <p:nvPr/>
              </p:nvSpPr>
              <p:spPr bwMode="auto">
                <a:xfrm>
                  <a:off x="40" y="921"/>
                  <a:ext cx="18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</a:t>
                  </a:r>
                  <a:r>
                    <a:rPr kumimoji="1" lang="en-US" sz="2000" i="1" dirty="0" smtClean="0">
                      <a:latin typeface="Swiss742 SWC" pitchFamily="34" charset="0"/>
                      <a:ea typeface="Batang" charset="-127"/>
                    </a:rPr>
                    <a:t>low </a:t>
                  </a:r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to speak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 to prevent hasty judgment</a:t>
                  </a: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49" name="Rectangle 74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193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39" name="Group 77"/>
              <p:cNvGrpSpPr>
                <a:grpSpLocks/>
              </p:cNvGrpSpPr>
              <p:nvPr/>
            </p:nvGrpSpPr>
            <p:grpSpPr bwMode="auto">
              <a:xfrm>
                <a:off x="1934" y="921"/>
                <a:ext cx="1724" cy="403"/>
                <a:chOff x="1934" y="921"/>
                <a:chExt cx="1724" cy="403"/>
              </a:xfrm>
            </p:grpSpPr>
            <p:sp>
              <p:nvSpPr>
                <p:cNvPr id="46" name="Rectangle 63"/>
                <p:cNvSpPr>
                  <a:spLocks noChangeArrowheads="1"/>
                </p:cNvSpPr>
                <p:nvPr/>
              </p:nvSpPr>
              <p:spPr bwMode="auto">
                <a:xfrm>
                  <a:off x="1974" y="921"/>
                  <a:ext cx="164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Slow to speak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 </a:t>
                  </a:r>
                  <a:r>
                    <a:rPr kumimoji="1" lang="en-US" sz="2000" dirty="0" smtClean="0">
                      <a:latin typeface="Swiss742 SWC" pitchFamily="34" charset="0"/>
                      <a:ea typeface="Batang" charset="-127"/>
                    </a:rPr>
                    <a:t>in judgment</a:t>
                  </a:r>
                  <a:endParaRPr kumimoji="1" lang="en-US" sz="2000" dirty="0">
                    <a:latin typeface="Swiss742 SWC" pitchFamily="34" charset="0"/>
                    <a:ea typeface="Batang" charset="-127"/>
                  </a:endParaRP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47" name="Rectangle 76"/>
                <p:cNvSpPr>
                  <a:spLocks noChangeArrowheads="1"/>
                </p:cNvSpPr>
                <p:nvPr/>
              </p:nvSpPr>
              <p:spPr bwMode="auto">
                <a:xfrm>
                  <a:off x="1934" y="921"/>
                  <a:ext cx="172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0" name="Group 79"/>
              <p:cNvGrpSpPr>
                <a:grpSpLocks/>
              </p:cNvGrpSpPr>
              <p:nvPr/>
            </p:nvGrpSpPr>
            <p:grpSpPr bwMode="auto">
              <a:xfrm>
                <a:off x="0" y="1324"/>
                <a:ext cx="1934" cy="403"/>
                <a:chOff x="0" y="1324"/>
                <a:chExt cx="1934" cy="403"/>
              </a:xfrm>
            </p:grpSpPr>
            <p:sp>
              <p:nvSpPr>
                <p:cNvPr id="44" name="Rectangle 64"/>
                <p:cNvSpPr>
                  <a:spLocks noChangeArrowheads="1"/>
                </p:cNvSpPr>
                <p:nvPr/>
              </p:nvSpPr>
              <p:spPr bwMode="auto">
                <a:xfrm>
                  <a:off x="40" y="1324"/>
                  <a:ext cx="185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</a:t>
                  </a:r>
                  <a:r>
                    <a:rPr kumimoji="1" lang="en-US" sz="2000" i="1" dirty="0" smtClean="0">
                      <a:latin typeface="Swiss742 SWC" pitchFamily="34" charset="0"/>
                      <a:ea typeface="Batang" charset="-127"/>
                    </a:rPr>
                    <a:t>low </a:t>
                  </a:r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to wrath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 because wrath seeks revenge</a:t>
                  </a: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45" name="Rectangle 78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193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41" name="Group 81"/>
              <p:cNvGrpSpPr>
                <a:grpSpLocks/>
              </p:cNvGrpSpPr>
              <p:nvPr/>
            </p:nvGrpSpPr>
            <p:grpSpPr bwMode="auto">
              <a:xfrm>
                <a:off x="1934" y="1324"/>
                <a:ext cx="1724" cy="403"/>
                <a:chOff x="1934" y="1324"/>
                <a:chExt cx="1724" cy="403"/>
              </a:xfrm>
            </p:grpSpPr>
            <p:sp>
              <p:nvSpPr>
                <p:cNvPr id="42" name="Rectangle 65"/>
                <p:cNvSpPr>
                  <a:spLocks noChangeArrowheads="1"/>
                </p:cNvSpPr>
                <p:nvPr/>
              </p:nvSpPr>
              <p:spPr bwMode="auto">
                <a:xfrm>
                  <a:off x="1974" y="1324"/>
                  <a:ext cx="164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kumimoji="1" lang="en-US" sz="2000" i="1" dirty="0">
                      <a:latin typeface="Swiss742 SWC" pitchFamily="34" charset="0"/>
                      <a:ea typeface="Batang" charset="-127"/>
                    </a:rPr>
                    <a:t>Slow to wrath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 </a:t>
                  </a:r>
                  <a:r>
                    <a:rPr kumimoji="1" lang="en-US" sz="2000" dirty="0" smtClean="0">
                      <a:latin typeface="Swiss742 SWC" pitchFamily="34" charset="0"/>
                      <a:ea typeface="Batang" charset="-127"/>
                    </a:rPr>
                    <a:t> - He </a:t>
                  </a:r>
                  <a:r>
                    <a:rPr kumimoji="1" lang="en-US" sz="2000" dirty="0">
                      <a:latin typeface="Swiss742 SWC" pitchFamily="34" charset="0"/>
                      <a:ea typeface="Batang" charset="-127"/>
                    </a:rPr>
                    <a:t>is </a:t>
                  </a:r>
                  <a:r>
                    <a:rPr kumimoji="1" lang="en-US" sz="2000" dirty="0" smtClean="0">
                      <a:latin typeface="Swiss742 SWC" pitchFamily="34" charset="0"/>
                      <a:ea typeface="Batang" charset="-127"/>
                    </a:rPr>
                    <a:t>longsuffering</a:t>
                  </a:r>
                  <a:endParaRPr kumimoji="1" lang="en-US" sz="2000" dirty="0">
                    <a:latin typeface="Swiss742 SWC" pitchFamily="34" charset="0"/>
                    <a:ea typeface="Batang" charset="-127"/>
                  </a:endParaRP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43" name="Rectangle 80"/>
                <p:cNvSpPr>
                  <a:spLocks noChangeArrowheads="1"/>
                </p:cNvSpPr>
                <p:nvPr/>
              </p:nvSpPr>
              <p:spPr bwMode="auto">
                <a:xfrm>
                  <a:off x="1934" y="1324"/>
                  <a:ext cx="1724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</p:grpSp>
        <p:sp>
          <p:nvSpPr>
            <p:cNvPr id="33" name="Rectangle 83"/>
            <p:cNvSpPr>
              <a:spLocks noChangeArrowheads="1"/>
            </p:cNvSpPr>
            <p:nvPr/>
          </p:nvSpPr>
          <p:spPr bwMode="auto">
            <a:xfrm>
              <a:off x="-3" y="-3"/>
              <a:ext cx="3664" cy="1733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7D9FE-1803-48E9-AD0F-0FF87BF6CCD1}" type="slidenum">
              <a:rPr lang="en-AU"/>
              <a:pPr/>
              <a:t>28</a:t>
            </a:fld>
            <a:endParaRPr lang="en-A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763000" cy="5715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What was Josiah’s greatest work?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buNone/>
            </a:pPr>
            <a:r>
              <a:rPr lang="en-US" altLang="ko-KR" sz="2400" dirty="0">
                <a:latin typeface="Swiss742 SWC" pitchFamily="34" charset="0"/>
                <a:ea typeface="Gulim" pitchFamily="34" charset="-127"/>
              </a:rPr>
              <a:t>  </a:t>
            </a: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Answer:  Most people say his reforms</a:t>
            </a:r>
          </a:p>
          <a:p>
            <a:pPr>
              <a:buNone/>
            </a:pP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BUT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Josiah’s care for 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the poor and needy</a:t>
            </a:r>
          </a:p>
          <a:p>
            <a:pPr>
              <a:buNone/>
            </a:pP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Was his defining work</a:t>
            </a:r>
          </a:p>
          <a:p>
            <a:pPr>
              <a:buNone/>
            </a:pP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en-US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i="1" dirty="0" smtClean="0">
              <a:latin typeface="Swiss742 SWC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i="1" dirty="0" smtClean="0">
                <a:latin typeface="Swiss742 SWC" pitchFamily="34" charset="0"/>
                <a:cs typeface="Times New Roman" pitchFamily="18" charset="0"/>
              </a:rPr>
              <a:t>Josiah defended the cause of the poor and needy </a:t>
            </a:r>
            <a:r>
              <a:rPr lang="en-US" sz="2400" b="1" i="1" dirty="0" smtClean="0">
                <a:latin typeface="Swiss742 SWC" pitchFamily="34" charset="0"/>
                <a:cs typeface="Times New Roman" pitchFamily="18" charset="0"/>
              </a:rPr>
              <a:t>and so all went well. </a:t>
            </a:r>
            <a:r>
              <a:rPr lang="en-US" sz="2400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Is that not what it means to know me? </a:t>
            </a:r>
            <a:endParaRPr lang="en-US" sz="2400" dirty="0" smtClean="0">
              <a:latin typeface="Swiss742 SWC" pitchFamily="34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Jeremiah 22:16</a:t>
            </a:r>
          </a:p>
          <a:p>
            <a:pPr algn="r">
              <a:lnSpc>
                <a:spcPct val="90000"/>
              </a:lnSpc>
              <a:buNone/>
            </a:pPr>
            <a:r>
              <a:rPr lang="en-US" altLang="ko-KR" sz="2400" dirty="0" smtClean="0">
                <a:latin typeface="Swiss742 SWC" pitchFamily="34" charset="0"/>
                <a:ea typeface="Gulim" pitchFamily="34" charset="-127"/>
              </a:rPr>
              <a:t>	</a:t>
            </a:r>
            <a:endParaRPr lang="en-US" altLang="ko-KR" sz="2400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b="1" i="1" dirty="0">
                <a:latin typeface="Times New Roman" pitchFamily="18" charset="0"/>
                <a:ea typeface="Gulim" pitchFamily="34" charset="-127"/>
              </a:rPr>
              <a:t> </a:t>
            </a: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  <p:pic>
        <p:nvPicPr>
          <p:cNvPr id="4" name="Picture 6" descr="poor and need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060848"/>
            <a:ext cx="3529013" cy="3013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3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259632" y="609600"/>
            <a:ext cx="7655768" cy="1143000"/>
          </a:xfrm>
        </p:spPr>
        <p:txBody>
          <a:bodyPr/>
          <a:lstStyle/>
          <a:p>
            <a:r>
              <a:rPr lang="en-AU" dirty="0" smtClean="0">
                <a:solidFill>
                  <a:schemeClr val="tx2">
                    <a:lumMod val="75000"/>
                  </a:schemeClr>
                </a:solidFill>
              </a:rPr>
              <a:t>Two response to trial</a:t>
            </a:r>
            <a:endParaRPr lang="en-A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827584" y="1981200"/>
            <a:ext cx="7200800" cy="252792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en-AU" b="1" i="1" dirty="0" smtClean="0"/>
          </a:p>
          <a:p>
            <a:pPr lvl="0"/>
            <a:r>
              <a:rPr lang="en-US" b="1" i="1" dirty="0" smtClean="0"/>
              <a:t>God doesn’t exist, or He doesn’t like me</a:t>
            </a:r>
          </a:p>
          <a:p>
            <a:pPr lvl="0"/>
            <a:endParaRPr lang="en-AU" b="1" i="1" dirty="0" smtClean="0"/>
          </a:p>
          <a:p>
            <a:pPr lvl="0"/>
            <a:r>
              <a:rPr lang="en-US" b="1" i="1" dirty="0" smtClean="0"/>
              <a:t>God is developing me for the kingdom</a:t>
            </a:r>
            <a:endParaRPr lang="en-AU" b="1" i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29698" name="Picture 2" descr="http://www.pro-actions.com/wp-content/uploads/2014/07/growt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293096"/>
            <a:ext cx="4098256" cy="2094209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4</a:t>
            </a:fld>
            <a:endParaRPr lang="en-AU" dirty="0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09600"/>
            <a:ext cx="8159824" cy="1143000"/>
          </a:xfrm>
        </p:spPr>
        <p:txBody>
          <a:bodyPr/>
          <a:lstStyle/>
          <a:p>
            <a:pPr algn="ctr"/>
            <a:r>
              <a:rPr lang="en-AU" dirty="0" smtClean="0">
                <a:solidFill>
                  <a:srgbClr val="FFFF00"/>
                </a:solidFill>
              </a:rPr>
              <a:t>Trial strengthens faith</a:t>
            </a:r>
            <a:endParaRPr lang="en-AU" dirty="0">
              <a:solidFill>
                <a:srgbClr val="FFFF00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51920" y="1981200"/>
            <a:ext cx="5063480" cy="41148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AU" sz="2400" dirty="0" smtClean="0">
                <a:latin typeface="Gill Sans MT" pitchFamily="34" charset="0"/>
              </a:rPr>
              <a:t>They bound Joseph’s feet with fetters </a:t>
            </a:r>
          </a:p>
          <a:p>
            <a:pPr>
              <a:lnSpc>
                <a:spcPct val="90000"/>
              </a:lnSpc>
              <a:buNone/>
            </a:pPr>
            <a:endParaRPr lang="en-AU" sz="2400" dirty="0" smtClean="0">
              <a:latin typeface="Gill Sans MT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AU" sz="2400" dirty="0" smtClean="0">
                <a:latin typeface="Gill Sans MT" pitchFamily="34" charset="0"/>
              </a:rPr>
              <a:t>and placed an iron collar on his neck</a:t>
            </a:r>
            <a:r>
              <a:rPr lang="en-US" altLang="ko-KR" sz="2400" dirty="0" smtClean="0">
                <a:latin typeface="Gill Sans MT" pitchFamily="34" charset="0"/>
                <a:ea typeface="Gulim" pitchFamily="34" charset="-127"/>
              </a:rPr>
              <a:t>;</a:t>
            </a:r>
          </a:p>
          <a:p>
            <a:pPr>
              <a:lnSpc>
                <a:spcPct val="90000"/>
              </a:lnSpc>
              <a:buNone/>
            </a:pPr>
            <a:endParaRPr lang="en-US" altLang="ko-KR" sz="2400" dirty="0" smtClean="0">
              <a:latin typeface="Gill Sans MT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latin typeface="Gill Sans MT" pitchFamily="34" charset="0"/>
                <a:ea typeface="Gulim" pitchFamily="34" charset="-127"/>
              </a:rPr>
              <a:t>Until the time that his word came to pass,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 smtClean="0">
              <a:latin typeface="Gill Sans MT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latin typeface="Gill Sans MT" pitchFamily="34" charset="0"/>
                <a:ea typeface="Gulim" pitchFamily="34" charset="-127"/>
              </a:rPr>
              <a:t>The word of the LORD </a:t>
            </a:r>
            <a:r>
              <a:rPr lang="en-US" altLang="ko-KR" sz="2400" dirty="0" smtClean="0">
                <a:solidFill>
                  <a:srgbClr val="FFFF00"/>
                </a:solidFill>
                <a:latin typeface="Gill Sans MT" pitchFamily="34" charset="0"/>
                <a:ea typeface="Gulim" pitchFamily="34" charset="-127"/>
              </a:rPr>
              <a:t>tested</a:t>
            </a:r>
            <a:r>
              <a:rPr lang="en-US" altLang="ko-KR" sz="2400" dirty="0" smtClean="0">
                <a:latin typeface="Gill Sans MT" pitchFamily="34" charset="0"/>
                <a:ea typeface="Gulim" pitchFamily="34" charset="-127"/>
              </a:rPr>
              <a:t> him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dirty="0" smtClean="0">
              <a:latin typeface="Gill Sans MT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C4FEC0"/>
                </a:solidFill>
                <a:latin typeface="Gill Sans MT" pitchFamily="34" charset="0"/>
                <a:ea typeface="Gulim" pitchFamily="34" charset="-127"/>
              </a:rPr>
              <a:t>Psalm 105: 18,19</a:t>
            </a:r>
            <a:endParaRPr lang="en-US" altLang="ko-KR" dirty="0">
              <a:solidFill>
                <a:srgbClr val="C4FEC0"/>
              </a:solidFill>
              <a:latin typeface="Gill Sans MT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28674" name="Picture 2" descr="http://www.clearwisdom.net/emh/article_images/2006-2-24-daliankx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556792"/>
            <a:ext cx="3024336" cy="4797152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79CB-DF6A-4D98-B31E-62E4233AF7C9}" type="slidenum">
              <a:rPr lang="en-AU"/>
              <a:pPr/>
              <a:t>5</a:t>
            </a:fld>
            <a:endParaRPr lang="en-A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8382000" cy="5715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i="1" dirty="0">
                <a:latin typeface="Swiss742 SWC" pitchFamily="34" charset="0"/>
                <a:ea typeface="Batang" charset="-127"/>
              </a:rPr>
              <a:t>Verse 4  	But let patience have her perfect work, that ye may be perfect and entire, wanting nothing</a:t>
            </a:r>
            <a:endParaRPr lang="en-US" sz="2400" dirty="0">
              <a:latin typeface="Swiss742 SWC" pitchFamily="34" charset="0"/>
              <a:ea typeface="Batang" charset="-127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Swiss742 SWC" pitchFamily="34" charset="0"/>
                <a:ea typeface="Batang" charset="-127"/>
              </a:rPr>
              <a:t> </a:t>
            </a:r>
          </a:p>
          <a:p>
            <a:pPr>
              <a:buNone/>
            </a:pPr>
            <a:r>
              <a:rPr lang="en-US" sz="2400" dirty="0" smtClean="0">
                <a:latin typeface="Swiss742 SWC" pitchFamily="34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rgbClr val="FFFF00"/>
                </a:solidFill>
                <a:latin typeface="Swiss742 SWC" pitchFamily="34" charset="0"/>
                <a:ea typeface="Batang" charset="-127"/>
              </a:rPr>
              <a:t>Perfect and </a:t>
            </a:r>
            <a:r>
              <a:rPr lang="en-US" sz="2400" b="1" i="1" dirty="0" smtClean="0">
                <a:solidFill>
                  <a:srgbClr val="FFFF00"/>
                </a:solidFill>
                <a:latin typeface="Swiss742 SWC" pitchFamily="34" charset="0"/>
                <a:ea typeface="Batang" charset="-127"/>
              </a:rPr>
              <a:t>entire   =   </a:t>
            </a:r>
            <a:r>
              <a:rPr lang="en-US" sz="2400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Swiss742 SWC" pitchFamily="34" charset="0"/>
                <a:ea typeface="Batang" charset="-127"/>
              </a:rPr>
              <a:t>mature</a:t>
            </a:r>
            <a:r>
              <a:rPr lang="en-US" sz="2400" i="1" dirty="0" smtClean="0">
                <a:solidFill>
                  <a:srgbClr val="FFFF00"/>
                </a:solidFill>
                <a:latin typeface="Swiss742 SWC" pitchFamily="34" charset="0"/>
                <a:ea typeface="Batang" charset="-127"/>
              </a:rPr>
              <a:t> and </a:t>
            </a:r>
            <a:r>
              <a:rPr lang="en-US" sz="24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wiss742 SWC" pitchFamily="34" charset="0"/>
                <a:ea typeface="Batang" charset="-127"/>
              </a:rPr>
              <a:t>complete</a:t>
            </a:r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wiss742 SWC" pitchFamily="34" charset="0"/>
                <a:ea typeface="Batang" charset="-127"/>
              </a:rPr>
              <a:t> </a:t>
            </a:r>
            <a:endParaRPr lang="en-US" sz="2400" dirty="0">
              <a:solidFill>
                <a:schemeClr val="accent6">
                  <a:lumMod val="40000"/>
                  <a:lumOff val="60000"/>
                </a:schemeClr>
              </a:solidFill>
              <a:latin typeface="Swiss742 SWC" pitchFamily="34" charset="0"/>
              <a:ea typeface="Batang" charset="-127"/>
            </a:endParaRP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 </a:t>
            </a:r>
            <a:r>
              <a:rPr lang="en-US" sz="2400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 Two dimensions to  the results of patience</a:t>
            </a:r>
            <a:endParaRPr lang="en-US" sz="2400" dirty="0">
              <a:solidFill>
                <a:srgbClr val="FFFF00"/>
              </a:solidFill>
              <a:latin typeface="Swiss742 SWC" pitchFamily="34" charset="0"/>
              <a:ea typeface="Batang" charset="-127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ea typeface="Batang" charset="-127"/>
              </a:rPr>
              <a:t> </a:t>
            </a:r>
          </a:p>
          <a:p>
            <a:pPr algn="ctr">
              <a:buFont typeface="Wingdings" pitchFamily="2" charset="2"/>
              <a:buNone/>
            </a:pPr>
            <a:endParaRPr lang="en-AU" sz="2400" dirty="0"/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2771800" y="2924944"/>
            <a:ext cx="4959350" cy="3509963"/>
            <a:chOff x="-3" y="419"/>
            <a:chExt cx="3124" cy="2211"/>
          </a:xfrm>
        </p:grpSpPr>
        <p:grpSp>
          <p:nvGrpSpPr>
            <p:cNvPr id="5" name="Group 54"/>
            <p:cNvGrpSpPr>
              <a:grpSpLocks/>
            </p:cNvGrpSpPr>
            <p:nvPr/>
          </p:nvGrpSpPr>
          <p:grpSpPr bwMode="auto">
            <a:xfrm>
              <a:off x="0" y="422"/>
              <a:ext cx="3118" cy="2205"/>
              <a:chOff x="0" y="422"/>
              <a:chExt cx="3118" cy="2205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0" y="422"/>
                <a:ext cx="935" cy="2205"/>
                <a:chOff x="0" y="422"/>
                <a:chExt cx="935" cy="2205"/>
              </a:xfrm>
            </p:grpSpPr>
            <p:sp>
              <p:nvSpPr>
                <p:cNvPr id="56" name="Rectangle 3"/>
                <p:cNvSpPr>
                  <a:spLocks noChangeArrowheads="1"/>
                </p:cNvSpPr>
                <p:nvPr/>
              </p:nvSpPr>
              <p:spPr bwMode="auto">
                <a:xfrm>
                  <a:off x="43" y="422"/>
                  <a:ext cx="849" cy="220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anchor="ctr"/>
                <a:lstStyle/>
                <a:p>
                  <a:pPr algn="ctr" eaLnBrk="0" hangingPunct="0"/>
                  <a:r>
                    <a:rPr lang="en-US" i="1" dirty="0" smtClean="0"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  <a:ea typeface="Batang" charset="-127"/>
                    </a:rPr>
                    <a:t>maturity</a:t>
                  </a:r>
                  <a:endParaRPr kumimoji="1" lang="en-US" dirty="0"/>
                </a:p>
              </p:txBody>
            </p:sp>
            <p:sp>
              <p:nvSpPr>
                <p:cNvPr id="57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422"/>
                  <a:ext cx="935" cy="220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935" y="422"/>
                <a:ext cx="2183" cy="547"/>
                <a:chOff x="935" y="422"/>
                <a:chExt cx="2183" cy="547"/>
              </a:xfrm>
            </p:grpSpPr>
            <p:sp>
              <p:nvSpPr>
                <p:cNvPr id="54" name="Rectangle 4"/>
                <p:cNvSpPr>
                  <a:spLocks noChangeArrowheads="1"/>
                </p:cNvSpPr>
                <p:nvPr/>
              </p:nvSpPr>
              <p:spPr bwMode="auto">
                <a:xfrm>
                  <a:off x="978" y="422"/>
                  <a:ext cx="2097" cy="5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bIns="0" anchor="ctr"/>
                <a:lstStyle/>
                <a:p>
                  <a:pPr algn="ctr" eaLnBrk="0" hangingPunct="0"/>
                  <a:r>
                    <a:rPr lang="en-US" i="1" dirty="0" smtClean="0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ea typeface="Batang" charset="-127"/>
                    </a:rPr>
                    <a:t>completeness</a:t>
                  </a:r>
                  <a:r>
                    <a:rPr lang="en-US" sz="2000" i="1" dirty="0" smtClean="0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ea typeface="Batang" charset="-127"/>
                    </a:rPr>
                    <a:t> </a:t>
                  </a:r>
                  <a:r>
                    <a:rPr kumimoji="1" lang="en-US" sz="1000" dirty="0">
                      <a:ea typeface="Batang" charset="-127"/>
                    </a:rPr>
                    <a:t> </a:t>
                  </a:r>
                </a:p>
                <a:p>
                  <a:pPr algn="ctr" eaLnBrk="0" hangingPunct="0"/>
                  <a:endParaRPr kumimoji="1" lang="en-US" dirty="0"/>
                </a:p>
              </p:txBody>
            </p:sp>
            <p:sp>
              <p:nvSpPr>
                <p:cNvPr id="55" name="Rectangle 16"/>
                <p:cNvSpPr>
                  <a:spLocks noChangeArrowheads="1"/>
                </p:cNvSpPr>
                <p:nvPr/>
              </p:nvSpPr>
              <p:spPr bwMode="auto">
                <a:xfrm>
                  <a:off x="935" y="422"/>
                  <a:ext cx="2183" cy="547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</p:grp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935" y="969"/>
                <a:ext cx="640" cy="384"/>
                <a:chOff x="935" y="969"/>
                <a:chExt cx="640" cy="384"/>
              </a:xfrm>
            </p:grpSpPr>
            <p:sp>
              <p:nvSpPr>
                <p:cNvPr id="50" name="Rectangle 20"/>
                <p:cNvSpPr>
                  <a:spLocks noChangeArrowheads="1"/>
                </p:cNvSpPr>
                <p:nvPr/>
              </p:nvSpPr>
              <p:spPr bwMode="auto">
                <a:xfrm>
                  <a:off x="935" y="969"/>
                  <a:ext cx="640" cy="38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51" name="Group 19"/>
                <p:cNvGrpSpPr>
                  <a:grpSpLocks/>
                </p:cNvGrpSpPr>
                <p:nvPr/>
              </p:nvGrpSpPr>
              <p:grpSpPr bwMode="auto">
                <a:xfrm>
                  <a:off x="935" y="969"/>
                  <a:ext cx="640" cy="384"/>
                  <a:chOff x="935" y="969"/>
                  <a:chExt cx="640" cy="384"/>
                </a:xfrm>
              </p:grpSpPr>
              <p:sp>
                <p:nvSpPr>
                  <p:cNvPr id="52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978" y="969"/>
                    <a:ext cx="554" cy="38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5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935" y="969"/>
                    <a:ext cx="640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1575" y="969"/>
                <a:ext cx="935" cy="384"/>
                <a:chOff x="1575" y="969"/>
                <a:chExt cx="935" cy="384"/>
              </a:xfrm>
            </p:grpSpPr>
            <p:sp>
              <p:nvSpPr>
                <p:cNvPr id="46" name="Rectangle 24"/>
                <p:cNvSpPr>
                  <a:spLocks noChangeArrowheads="1"/>
                </p:cNvSpPr>
                <p:nvPr/>
              </p:nvSpPr>
              <p:spPr bwMode="auto">
                <a:xfrm>
                  <a:off x="1575" y="969"/>
                  <a:ext cx="935" cy="38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7" name="Group 23"/>
                <p:cNvGrpSpPr>
                  <a:grpSpLocks/>
                </p:cNvGrpSpPr>
                <p:nvPr/>
              </p:nvGrpSpPr>
              <p:grpSpPr bwMode="auto">
                <a:xfrm>
                  <a:off x="1575" y="969"/>
                  <a:ext cx="935" cy="384"/>
                  <a:chOff x="1575" y="969"/>
                  <a:chExt cx="935" cy="384"/>
                </a:xfrm>
              </p:grpSpPr>
              <p:sp>
                <p:nvSpPr>
                  <p:cNvPr id="48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1618" y="969"/>
                    <a:ext cx="849" cy="38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49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575" y="969"/>
                    <a:ext cx="935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1" name="Group 29"/>
              <p:cNvGrpSpPr>
                <a:grpSpLocks/>
              </p:cNvGrpSpPr>
              <p:nvPr/>
            </p:nvGrpSpPr>
            <p:grpSpPr bwMode="auto">
              <a:xfrm>
                <a:off x="2510" y="969"/>
                <a:ext cx="608" cy="384"/>
                <a:chOff x="2510" y="969"/>
                <a:chExt cx="608" cy="384"/>
              </a:xfrm>
            </p:grpSpPr>
            <p:sp>
              <p:nvSpPr>
                <p:cNvPr id="42" name="Rectangle 28"/>
                <p:cNvSpPr>
                  <a:spLocks noChangeArrowheads="1"/>
                </p:cNvSpPr>
                <p:nvPr/>
              </p:nvSpPr>
              <p:spPr bwMode="auto">
                <a:xfrm>
                  <a:off x="2510" y="969"/>
                  <a:ext cx="608" cy="38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43" name="Group 27"/>
                <p:cNvGrpSpPr>
                  <a:grpSpLocks/>
                </p:cNvGrpSpPr>
                <p:nvPr/>
              </p:nvGrpSpPr>
              <p:grpSpPr bwMode="auto">
                <a:xfrm>
                  <a:off x="2510" y="969"/>
                  <a:ext cx="608" cy="384"/>
                  <a:chOff x="2510" y="969"/>
                  <a:chExt cx="608" cy="384"/>
                </a:xfrm>
              </p:grpSpPr>
              <p:sp>
                <p:nvSpPr>
                  <p:cNvPr id="44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2553" y="969"/>
                    <a:ext cx="522" cy="38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45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510" y="969"/>
                    <a:ext cx="608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935" y="1353"/>
                <a:ext cx="640" cy="824"/>
                <a:chOff x="935" y="1353"/>
                <a:chExt cx="640" cy="824"/>
              </a:xfrm>
            </p:grpSpPr>
            <p:sp>
              <p:nvSpPr>
                <p:cNvPr id="38" name="Rectangle 32"/>
                <p:cNvSpPr>
                  <a:spLocks noChangeArrowheads="1"/>
                </p:cNvSpPr>
                <p:nvPr/>
              </p:nvSpPr>
              <p:spPr bwMode="auto">
                <a:xfrm>
                  <a:off x="935" y="1353"/>
                  <a:ext cx="640" cy="82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9" name="Group 31"/>
                <p:cNvGrpSpPr>
                  <a:grpSpLocks/>
                </p:cNvGrpSpPr>
                <p:nvPr/>
              </p:nvGrpSpPr>
              <p:grpSpPr bwMode="auto">
                <a:xfrm>
                  <a:off x="935" y="1353"/>
                  <a:ext cx="640" cy="824"/>
                  <a:chOff x="935" y="1353"/>
                  <a:chExt cx="640" cy="824"/>
                </a:xfrm>
              </p:grpSpPr>
              <p:sp>
                <p:nvSpPr>
                  <p:cNvPr id="40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978" y="1353"/>
                    <a:ext cx="554" cy="82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41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935" y="1353"/>
                    <a:ext cx="640" cy="82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3" name="Group 37"/>
              <p:cNvGrpSpPr>
                <a:grpSpLocks/>
              </p:cNvGrpSpPr>
              <p:nvPr/>
            </p:nvGrpSpPr>
            <p:grpSpPr bwMode="auto">
              <a:xfrm>
                <a:off x="1575" y="1353"/>
                <a:ext cx="935" cy="824"/>
                <a:chOff x="1575" y="1353"/>
                <a:chExt cx="935" cy="824"/>
              </a:xfrm>
            </p:grpSpPr>
            <p:sp>
              <p:nvSpPr>
                <p:cNvPr id="34" name="Rectangle 36"/>
                <p:cNvSpPr>
                  <a:spLocks noChangeArrowheads="1"/>
                </p:cNvSpPr>
                <p:nvPr/>
              </p:nvSpPr>
              <p:spPr bwMode="auto">
                <a:xfrm>
                  <a:off x="1575" y="1353"/>
                  <a:ext cx="935" cy="82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5" name="Group 35"/>
                <p:cNvGrpSpPr>
                  <a:grpSpLocks/>
                </p:cNvGrpSpPr>
                <p:nvPr/>
              </p:nvGrpSpPr>
              <p:grpSpPr bwMode="auto">
                <a:xfrm>
                  <a:off x="1575" y="1353"/>
                  <a:ext cx="935" cy="824"/>
                  <a:chOff x="1575" y="1353"/>
                  <a:chExt cx="935" cy="824"/>
                </a:xfrm>
              </p:grpSpPr>
              <p:sp>
                <p:nvSpPr>
                  <p:cNvPr id="36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618" y="1353"/>
                    <a:ext cx="849" cy="82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anchor="ctr"/>
                  <a:lstStyle/>
                  <a:p>
                    <a:pPr algn="ctr" eaLnBrk="0" hangingPunct="0"/>
                    <a:r>
                      <a:rPr kumimoji="1" lang="en-US" sz="1400">
                        <a:ea typeface="Batang" charset="-127"/>
                      </a:rPr>
                      <a:t> </a:t>
                    </a:r>
                    <a:endParaRPr kumimoji="1" lang="en-US" sz="1000">
                      <a:ea typeface="Batang" charset="-127"/>
                    </a:endParaRPr>
                  </a:p>
                  <a:p>
                    <a:pPr algn="ctr" eaLnBrk="0" hangingPunct="0"/>
                    <a:r>
                      <a:rPr kumimoji="1" lang="en-US" sz="1400">
                        <a:ea typeface="Batang" charset="-127"/>
                      </a:rPr>
                      <a:t> </a:t>
                    </a:r>
                    <a:endParaRPr kumimoji="1" lang="en-US" sz="1000">
                      <a:ea typeface="Batang" charset="-127"/>
                    </a:endParaRPr>
                  </a:p>
                  <a:p>
                    <a:pPr algn="ctr" eaLnBrk="0" hangingPunct="0"/>
                    <a:r>
                      <a:rPr kumimoji="1" lang="en-US" sz="1400">
                        <a:ea typeface="Batang" charset="-127"/>
                      </a:rPr>
                      <a:t>Everything coloured in</a:t>
                    </a:r>
                    <a:endParaRPr kumimoji="1" lang="en-US" sz="1000">
                      <a:ea typeface="Batang" charset="-127"/>
                    </a:endParaRPr>
                  </a:p>
                  <a:p>
                    <a:pPr algn="ctr" eaLnBrk="0" hangingPunct="0"/>
                    <a:endParaRPr kumimoji="1" lang="en-US"/>
                  </a:p>
                </p:txBody>
              </p:sp>
              <p:sp>
                <p:nvSpPr>
                  <p:cNvPr id="3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575" y="1353"/>
                    <a:ext cx="935" cy="82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4" name="Group 41"/>
              <p:cNvGrpSpPr>
                <a:grpSpLocks/>
              </p:cNvGrpSpPr>
              <p:nvPr/>
            </p:nvGrpSpPr>
            <p:grpSpPr bwMode="auto">
              <a:xfrm>
                <a:off x="2510" y="1353"/>
                <a:ext cx="608" cy="824"/>
                <a:chOff x="2510" y="1353"/>
                <a:chExt cx="608" cy="824"/>
              </a:xfrm>
            </p:grpSpPr>
            <p:sp>
              <p:nvSpPr>
                <p:cNvPr id="30" name="Rectangle 40"/>
                <p:cNvSpPr>
                  <a:spLocks noChangeArrowheads="1"/>
                </p:cNvSpPr>
                <p:nvPr/>
              </p:nvSpPr>
              <p:spPr bwMode="auto">
                <a:xfrm>
                  <a:off x="2510" y="1353"/>
                  <a:ext cx="608" cy="824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31" name="Group 39"/>
                <p:cNvGrpSpPr>
                  <a:grpSpLocks/>
                </p:cNvGrpSpPr>
                <p:nvPr/>
              </p:nvGrpSpPr>
              <p:grpSpPr bwMode="auto">
                <a:xfrm>
                  <a:off x="2510" y="1353"/>
                  <a:ext cx="608" cy="824"/>
                  <a:chOff x="2510" y="1353"/>
                  <a:chExt cx="608" cy="824"/>
                </a:xfrm>
              </p:grpSpPr>
              <p:sp>
                <p:nvSpPr>
                  <p:cNvPr id="32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553" y="1353"/>
                    <a:ext cx="522" cy="824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3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510" y="1353"/>
                    <a:ext cx="608" cy="82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5" name="Group 45"/>
              <p:cNvGrpSpPr>
                <a:grpSpLocks/>
              </p:cNvGrpSpPr>
              <p:nvPr/>
            </p:nvGrpSpPr>
            <p:grpSpPr bwMode="auto">
              <a:xfrm>
                <a:off x="935" y="2177"/>
                <a:ext cx="640" cy="450"/>
                <a:chOff x="935" y="2177"/>
                <a:chExt cx="640" cy="450"/>
              </a:xfrm>
            </p:grpSpPr>
            <p:sp>
              <p:nvSpPr>
                <p:cNvPr id="26" name="Rectangle 44"/>
                <p:cNvSpPr>
                  <a:spLocks noChangeArrowheads="1"/>
                </p:cNvSpPr>
                <p:nvPr/>
              </p:nvSpPr>
              <p:spPr bwMode="auto">
                <a:xfrm>
                  <a:off x="935" y="2177"/>
                  <a:ext cx="640" cy="450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27" name="Group 43"/>
                <p:cNvGrpSpPr>
                  <a:grpSpLocks/>
                </p:cNvGrpSpPr>
                <p:nvPr/>
              </p:nvGrpSpPr>
              <p:grpSpPr bwMode="auto">
                <a:xfrm>
                  <a:off x="935" y="2177"/>
                  <a:ext cx="640" cy="450"/>
                  <a:chOff x="935" y="2177"/>
                  <a:chExt cx="640" cy="450"/>
                </a:xfrm>
              </p:grpSpPr>
              <p:sp>
                <p:nvSpPr>
                  <p:cNvPr id="28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978" y="2177"/>
                    <a:ext cx="554" cy="450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29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935" y="2177"/>
                    <a:ext cx="640" cy="4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6" name="Group 49"/>
              <p:cNvGrpSpPr>
                <a:grpSpLocks/>
              </p:cNvGrpSpPr>
              <p:nvPr/>
            </p:nvGrpSpPr>
            <p:grpSpPr bwMode="auto">
              <a:xfrm>
                <a:off x="1575" y="2177"/>
                <a:ext cx="935" cy="450"/>
                <a:chOff x="1575" y="2177"/>
                <a:chExt cx="935" cy="450"/>
              </a:xfrm>
            </p:grpSpPr>
            <p:sp>
              <p:nvSpPr>
                <p:cNvPr id="22" name="Rectangle 48"/>
                <p:cNvSpPr>
                  <a:spLocks noChangeArrowheads="1"/>
                </p:cNvSpPr>
                <p:nvPr/>
              </p:nvSpPr>
              <p:spPr bwMode="auto">
                <a:xfrm>
                  <a:off x="1575" y="2177"/>
                  <a:ext cx="935" cy="450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23" name="Group 47"/>
                <p:cNvGrpSpPr>
                  <a:grpSpLocks/>
                </p:cNvGrpSpPr>
                <p:nvPr/>
              </p:nvGrpSpPr>
              <p:grpSpPr bwMode="auto">
                <a:xfrm>
                  <a:off x="1575" y="2177"/>
                  <a:ext cx="935" cy="450"/>
                  <a:chOff x="1575" y="2177"/>
                  <a:chExt cx="935" cy="450"/>
                </a:xfrm>
              </p:grpSpPr>
              <p:sp>
                <p:nvSpPr>
                  <p:cNvPr id="24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618" y="2177"/>
                    <a:ext cx="849" cy="450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25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575" y="2177"/>
                    <a:ext cx="935" cy="4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  <p:grpSp>
            <p:nvGrpSpPr>
              <p:cNvPr id="17" name="Group 53"/>
              <p:cNvGrpSpPr>
                <a:grpSpLocks/>
              </p:cNvGrpSpPr>
              <p:nvPr/>
            </p:nvGrpSpPr>
            <p:grpSpPr bwMode="auto">
              <a:xfrm>
                <a:off x="2510" y="2177"/>
                <a:ext cx="608" cy="450"/>
                <a:chOff x="2510" y="2177"/>
                <a:chExt cx="608" cy="450"/>
              </a:xfrm>
            </p:grpSpPr>
            <p:sp>
              <p:nvSpPr>
                <p:cNvPr id="18" name="Rectangle 52"/>
                <p:cNvSpPr>
                  <a:spLocks noChangeArrowheads="1"/>
                </p:cNvSpPr>
                <p:nvPr/>
              </p:nvSpPr>
              <p:spPr bwMode="auto">
                <a:xfrm>
                  <a:off x="2510" y="2177"/>
                  <a:ext cx="608" cy="450"/>
                </a:xfrm>
                <a:prstGeom prst="rect">
                  <a:avLst/>
                </a:prstGeom>
                <a:solidFill>
                  <a:srgbClr val="E0E0E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AU"/>
                </a:p>
              </p:txBody>
            </p:sp>
            <p:grpSp>
              <p:nvGrpSpPr>
                <p:cNvPr id="19" name="Group 51"/>
                <p:cNvGrpSpPr>
                  <a:grpSpLocks/>
                </p:cNvGrpSpPr>
                <p:nvPr/>
              </p:nvGrpSpPr>
              <p:grpSpPr bwMode="auto">
                <a:xfrm>
                  <a:off x="2510" y="2177"/>
                  <a:ext cx="608" cy="450"/>
                  <a:chOff x="2510" y="2177"/>
                  <a:chExt cx="608" cy="450"/>
                </a:xfrm>
              </p:grpSpPr>
              <p:sp>
                <p:nvSpPr>
                  <p:cNvPr id="20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553" y="2177"/>
                    <a:ext cx="522" cy="450"/>
                  </a:xfrm>
                  <a:prstGeom prst="rect">
                    <a:avLst/>
                  </a:prstGeom>
                  <a:solidFill>
                    <a:srgbClr val="E0E0E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eaLnBrk="0" hangingPunct="0"/>
                    <a:r>
                      <a:rPr kumimoji="1" lang="en-US" sz="1000">
                        <a:ea typeface="Batang" charset="-127"/>
                      </a:rPr>
                      <a:t> </a:t>
                    </a:r>
                  </a:p>
                  <a:p>
                    <a:pPr eaLnBrk="0" hangingPunct="0"/>
                    <a:endParaRPr kumimoji="1" lang="en-US"/>
                  </a:p>
                </p:txBody>
              </p:sp>
              <p:sp>
                <p:nvSpPr>
                  <p:cNvPr id="21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2510" y="2177"/>
                    <a:ext cx="608" cy="45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AU"/>
                  </a:p>
                </p:txBody>
              </p:sp>
            </p:grpSp>
          </p:grpSp>
        </p:grpSp>
        <p:sp>
          <p:nvSpPr>
            <p:cNvPr id="6" name="Rectangle 55"/>
            <p:cNvSpPr>
              <a:spLocks noChangeArrowheads="1"/>
            </p:cNvSpPr>
            <p:nvPr/>
          </p:nvSpPr>
          <p:spPr bwMode="auto">
            <a:xfrm>
              <a:off x="-3" y="419"/>
              <a:ext cx="3124" cy="2211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6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  <a:r>
              <a:rPr lang="en-US" altLang="ko-KR" sz="48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What is Wisdom?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Wisdom </a:t>
            </a:r>
            <a:r>
              <a:rPr lang="en-US" altLang="ko-KR" sz="3200" dirty="0" smtClean="0">
                <a:latin typeface="Swiss742 SWC" pitchFamily="34" charset="0"/>
                <a:ea typeface="Gulim" pitchFamily="34" charset="-127"/>
              </a:rPr>
              <a:t>   =      </a:t>
            </a: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Making Godly choices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altLang="ko-KR" sz="2000" dirty="0" smtClean="0">
              <a:latin typeface="Swiss742 SWC" pitchFamily="34" charset="0"/>
              <a:ea typeface="Gulim" pitchFamily="34" charset="-127"/>
            </a:endParaRP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altLang="ko-KR" sz="2000" dirty="0" smtClean="0">
              <a:latin typeface="Swiss742 SWC" pitchFamily="34" charset="0"/>
              <a:ea typeface="Gulim" pitchFamily="34" charset="-127"/>
            </a:endParaRP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latin typeface="Swiss742 SWC" pitchFamily="34" charset="0"/>
                <a:ea typeface="Gulim" pitchFamily="34" charset="-127"/>
              </a:rPr>
              <a:t>I </a:t>
            </a:r>
            <a:r>
              <a:rPr lang="en-US" altLang="ko-KR" sz="2800" dirty="0">
                <a:latin typeface="Swiss742 SWC" pitchFamily="34" charset="0"/>
                <a:ea typeface="Gulim" pitchFamily="34" charset="-127"/>
              </a:rPr>
              <a:t>have found David the son of Jesse, </a:t>
            </a:r>
            <a:endParaRPr lang="en-US" altLang="ko-KR" sz="2800" dirty="0" smtClean="0">
              <a:latin typeface="Swiss742 SWC" pitchFamily="34" charset="0"/>
              <a:ea typeface="Gulim" pitchFamily="34" charset="-127"/>
            </a:endParaRP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i="1" dirty="0" smtClean="0">
                <a:latin typeface="Swiss742 SWC" pitchFamily="34" charset="0"/>
                <a:ea typeface="Gulim" pitchFamily="34" charset="-127"/>
              </a:rPr>
              <a:t>a </a:t>
            </a:r>
            <a:r>
              <a:rPr lang="en-US" altLang="ko-KR" sz="2800" b="1" i="1" dirty="0">
                <a:latin typeface="Swiss742 SWC" pitchFamily="34" charset="0"/>
                <a:ea typeface="Gulim" pitchFamily="34" charset="-127"/>
              </a:rPr>
              <a:t>man after mine own heart, </a:t>
            </a:r>
            <a:endParaRPr lang="en-US" altLang="ko-KR" sz="2800" b="1" i="1" dirty="0" smtClean="0">
              <a:latin typeface="Swiss742 SWC" pitchFamily="34" charset="0"/>
              <a:ea typeface="Gulim" pitchFamily="34" charset="-127"/>
            </a:endParaRP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i="1" dirty="0" smtClean="0">
                <a:latin typeface="Swiss742 SWC" pitchFamily="34" charset="0"/>
                <a:ea typeface="Gulim" pitchFamily="34" charset="-127"/>
              </a:rPr>
              <a:t>which </a:t>
            </a:r>
            <a:r>
              <a:rPr lang="en-US" altLang="ko-KR" sz="2800" b="1" i="1" dirty="0">
                <a:latin typeface="Swiss742 SWC" pitchFamily="34" charset="0"/>
                <a:ea typeface="Gulim" pitchFamily="34" charset="-127"/>
              </a:rPr>
              <a:t>shall </a:t>
            </a:r>
            <a:r>
              <a:rPr lang="en-US" altLang="ko-KR" sz="2800" b="1" i="1" dirty="0" err="1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fulfil</a:t>
            </a:r>
            <a:r>
              <a:rPr lang="en-US" altLang="ko-KR" sz="2800" b="1" i="1" dirty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 my will</a:t>
            </a:r>
            <a:endParaRPr lang="en-US" altLang="ko-KR" sz="2800" dirty="0">
              <a:solidFill>
                <a:srgbClr val="FFFF00"/>
              </a:solidFill>
              <a:latin typeface="Swiss742 SWC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Acts 13:22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7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How does God give Wisdom?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By Miracle?</a:t>
            </a:r>
          </a:p>
          <a:p>
            <a:pPr>
              <a:lnSpc>
                <a:spcPct val="90000"/>
              </a:lnSpc>
              <a:buNone/>
            </a:pPr>
            <a:endParaRPr lang="en-US" altLang="ko-KR" sz="3200" b="1" i="1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By Chance?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b="1" i="1" dirty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 smtClean="0">
              <a:latin typeface="Swiss742 SWC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 smtClean="0">
                <a:latin typeface="Swiss742 SWC" pitchFamily="34" charset="0"/>
                <a:ea typeface="Gulim" pitchFamily="34" charset="-127"/>
              </a:rPr>
              <a:t>(</a:t>
            </a:r>
            <a:r>
              <a:rPr lang="en-US" altLang="ko-KR" sz="3200" dirty="0">
                <a:latin typeface="Swiss742 SWC" pitchFamily="34" charset="0"/>
                <a:ea typeface="Gulim" pitchFamily="34" charset="-127"/>
              </a:rPr>
              <a:t>Wait till Tuesday and hope that wisdom blows in on a breeze?)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  <p:pic>
        <p:nvPicPr>
          <p:cNvPr id="7170" name="Picture 2" descr="File:Two red dice 01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0429" y="2492896"/>
            <a:ext cx="4483571" cy="2873227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8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Wisdom comes by …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 lvl="1">
              <a:lnSpc>
                <a:spcPct val="90000"/>
              </a:lnSpc>
            </a:pPr>
            <a:endParaRPr lang="en-US" altLang="ko-KR" sz="1800" b="1" dirty="0" smtClean="0">
              <a:latin typeface="Times New Roman" pitchFamily="18" charset="0"/>
              <a:ea typeface="Gulim" pitchFamily="34" charset="-127"/>
            </a:endParaRPr>
          </a:p>
          <a:p>
            <a:pPr marL="971550" lvl="1" indent="-514350">
              <a:lnSpc>
                <a:spcPct val="90000"/>
              </a:lnSpc>
              <a:buNone/>
            </a:pPr>
            <a:r>
              <a:rPr lang="en-US" altLang="ko-KR" sz="28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Studying God’s word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God through His 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commandments has made me 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wiser than my enemies</a:t>
            </a:r>
          </a:p>
          <a:p>
            <a:pPr lvl="1" algn="ctr">
              <a:lnSpc>
                <a:spcPct val="90000"/>
              </a:lnSpc>
              <a:buNone/>
            </a:pPr>
            <a:r>
              <a:rPr lang="en-US" altLang="ko-KR" sz="2000" b="1" dirty="0" smtClean="0">
                <a:latin typeface="Swiss742 SWC" pitchFamily="34" charset="0"/>
                <a:ea typeface="Gulim" pitchFamily="34" charset="-127"/>
              </a:rPr>
              <a:t>Psalm 119: 98-105</a:t>
            </a:r>
            <a:r>
              <a:rPr lang="en-US" altLang="ko-KR" sz="2800" b="1" dirty="0" smtClean="0">
                <a:latin typeface="Swiss742 SWC" pitchFamily="34" charset="0"/>
                <a:ea typeface="Gulim" pitchFamily="34" charset="-127"/>
              </a:rPr>
              <a:t/>
            </a:r>
            <a:br>
              <a:rPr lang="en-US" altLang="ko-KR" sz="2800" b="1" dirty="0" smtClean="0">
                <a:latin typeface="Swiss742 SWC" pitchFamily="34" charset="0"/>
                <a:ea typeface="Gulim" pitchFamily="34" charset="-127"/>
              </a:rPr>
            </a:br>
            <a:endParaRPr lang="en-US" altLang="ko-KR" sz="2800" b="1" dirty="0" smtClean="0">
              <a:latin typeface="Swiss742 SWC" pitchFamily="34" charset="0"/>
              <a:ea typeface="Gulim" pitchFamily="34" charset="-127"/>
            </a:endParaRPr>
          </a:p>
          <a:p>
            <a:pPr lvl="1" algn="ctr">
              <a:lnSpc>
                <a:spcPct val="90000"/>
              </a:lnSpc>
              <a:buNone/>
            </a:pPr>
            <a:endParaRPr lang="en-US" altLang="ko-KR" sz="2800" b="1" dirty="0" smtClean="0">
              <a:latin typeface="Swiss742 SWC" pitchFamily="34" charset="0"/>
              <a:ea typeface="Gulim" pitchFamily="34" charset="-127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ko-KR" sz="2800" b="1" i="1" dirty="0" smtClean="0">
                <a:solidFill>
                  <a:srgbClr val="FFFF00"/>
                </a:solidFill>
                <a:latin typeface="Swiss742 SWC" pitchFamily="34" charset="0"/>
                <a:ea typeface="Gulim" pitchFamily="34" charset="-127"/>
              </a:rPr>
              <a:t>God directing events in our lives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In all thy ways acknowledge Him and He shall direct thy paths</a:t>
            </a:r>
          </a:p>
          <a:p>
            <a:pPr lvl="1" algn="r">
              <a:lnSpc>
                <a:spcPct val="90000"/>
              </a:lnSpc>
              <a:buNone/>
            </a:pPr>
            <a:r>
              <a:rPr lang="en-US" altLang="ko-KR" sz="2800" b="1" dirty="0" smtClean="0">
                <a:latin typeface="Swiss742 SWC" pitchFamily="34" charset="0"/>
                <a:ea typeface="Gulim" pitchFamily="34" charset="-127"/>
              </a:rPr>
              <a:t>Proverbs 3:6</a:t>
            </a:r>
            <a:r>
              <a:rPr lang="en-US" altLang="ko-KR" sz="1800" b="1" dirty="0" smtClean="0">
                <a:latin typeface="Times New Roman" pitchFamily="18" charset="0"/>
                <a:ea typeface="Gulim" pitchFamily="34" charset="-127"/>
              </a:rPr>
              <a:t/>
            </a:r>
            <a:br>
              <a:rPr lang="en-US" altLang="ko-KR" sz="1800" b="1" dirty="0" smtClean="0">
                <a:latin typeface="Times New Roman" pitchFamily="18" charset="0"/>
                <a:ea typeface="Gulim" pitchFamily="34" charset="-127"/>
              </a:rPr>
            </a:b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916832"/>
            <a:ext cx="3348040" cy="157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1E8F-0ECC-458B-8DEE-66C8B5F4F206}" type="slidenum">
              <a:rPr lang="en-AU"/>
              <a:pPr/>
              <a:t>9</a:t>
            </a:fld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62000" y="685800"/>
            <a:ext cx="7848600" cy="5638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i="1" dirty="0" smtClean="0">
                <a:solidFill>
                  <a:srgbClr val="FFFF00"/>
                </a:solidFill>
                <a:latin typeface="Swiss742 SWC" pitchFamily="34" charset="0"/>
                <a:cs typeface="Times New Roman" pitchFamily="18" charset="0"/>
              </a:rPr>
              <a:t>What does God ask of us?</a:t>
            </a:r>
            <a:endParaRPr lang="en-US" sz="4800" dirty="0">
              <a:solidFill>
                <a:srgbClr val="FFFF00"/>
              </a:solidFill>
              <a:latin typeface="Swiss742 SWC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b="1" i="1" dirty="0" smtClean="0">
                <a:latin typeface="Swiss742 SWC" pitchFamily="34" charset="0"/>
                <a:ea typeface="Gulim" pitchFamily="34" charset="-127"/>
              </a:rPr>
              <a:t>Answer: Give our life to God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b="1" i="1" dirty="0" smtClean="0">
                <a:latin typeface="Swiss742 SWC" pitchFamily="34" charset="0"/>
                <a:ea typeface="Gulim" pitchFamily="34" charset="-127"/>
              </a:rPr>
              <a:t>Romans 12:2</a:t>
            </a:r>
          </a:p>
          <a:p>
            <a:pPr>
              <a:lnSpc>
                <a:spcPct val="90000"/>
              </a:lnSpc>
              <a:buNone/>
            </a:pPr>
            <a:endParaRPr lang="en-US" altLang="ko-KR" sz="3200" b="1" i="1" dirty="0" smtClean="0">
              <a:latin typeface="Swiss742 SWC" pitchFamily="34" charset="0"/>
              <a:ea typeface="Gulim" pitchFamily="34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b="1" dirty="0" smtClean="0">
                <a:ea typeface="Batang" charset="-127"/>
              </a:rPr>
              <a:t>How?</a:t>
            </a:r>
            <a:endParaRPr kumimoji="1" lang="en-US" sz="3200" dirty="0" smtClean="0">
              <a:ea typeface="Batang" charset="-127"/>
            </a:endParaRP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Do justly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Love mercy</a:t>
            </a:r>
          </a:p>
          <a:p>
            <a:pPr indent="-34925" eaLnBrk="0" hangingPunct="0">
              <a:buNone/>
              <a:tabLst>
                <a:tab pos="265113" algn="l"/>
                <a:tab pos="685800" algn="l"/>
              </a:tabLst>
            </a:pPr>
            <a:r>
              <a:rPr kumimoji="1" lang="en-US" sz="3200" dirty="0" smtClean="0">
                <a:latin typeface="Symbol" pitchFamily="18" charset="2"/>
                <a:ea typeface="Batang" charset="-127"/>
              </a:rPr>
              <a:t>·</a:t>
            </a:r>
            <a:r>
              <a:rPr kumimoji="1" lang="en-US" sz="800" dirty="0" smtClean="0">
                <a:ea typeface="Batang" charset="-127"/>
              </a:rPr>
              <a:t>         </a:t>
            </a:r>
            <a:r>
              <a:rPr kumimoji="1" lang="en-US" sz="3200" dirty="0" smtClean="0">
                <a:ea typeface="Batang" charset="-127"/>
              </a:rPr>
              <a:t>Walk humbly         (Micah 6:8)</a:t>
            </a:r>
            <a:endParaRPr lang="en-US" altLang="ko-KR" sz="2400" dirty="0">
              <a:latin typeface="Times New Roman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sz="2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1084</TotalTime>
  <Words>376</Words>
  <Application>Microsoft Office PowerPoint</Application>
  <PresentationFormat>On-screen Show (4:3)</PresentationFormat>
  <Paragraphs>314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Generic</vt:lpstr>
      <vt:lpstr>James Chapter One</vt:lpstr>
      <vt:lpstr>What is James’ message?</vt:lpstr>
      <vt:lpstr>Two response to trial</vt:lpstr>
      <vt:lpstr>Trial strengthens faith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Bruce Bates</cp:lastModifiedBy>
  <cp:revision>93</cp:revision>
  <cp:lastPrinted>1601-01-01T00:00:00Z</cp:lastPrinted>
  <dcterms:created xsi:type="dcterms:W3CDTF">1601-01-01T00:00:00Z</dcterms:created>
  <dcterms:modified xsi:type="dcterms:W3CDTF">2017-01-18T11:30:29Z</dcterms:modified>
</cp:coreProperties>
</file>