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0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5pPr>
    <a:lvl6pPr marL="22860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6pPr>
    <a:lvl7pPr marL="27432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7pPr>
    <a:lvl8pPr marL="32004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8pPr>
    <a:lvl9pPr marL="3657600" algn="l" defTabSz="914400" rtl="0" eaLnBrk="1" latinLnBrk="0" hangingPunct="1">
      <a:defRPr kumimoji="1" sz="1400" i="1" kern="1200">
        <a:solidFill>
          <a:schemeClr val="tx1"/>
        </a:solidFill>
        <a:latin typeface="Times New Roman" pitchFamily="18" charset="0"/>
        <a:ea typeface="Batang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9966"/>
    <a:srgbClr val="FF0000"/>
    <a:srgbClr val="003399"/>
    <a:srgbClr val="336699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14" autoAdjust="0"/>
    <p:restoredTop sz="90709" autoAdjust="0"/>
  </p:normalViewPr>
  <p:slideViewPr>
    <p:cSldViewPr>
      <p:cViewPr>
        <p:scale>
          <a:sx n="75" d="100"/>
          <a:sy n="75" d="100"/>
        </p:scale>
        <p:origin x="-2664" y="-10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r>
              <a:rPr lang="en-AU" altLang="ko-KR"/>
              <a:t>James Chapter Two</a:t>
            </a:r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fld id="{A3CE9966-A6F0-409C-8BF1-9C1EAD21CA1C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1339198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i="0"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i="0">
                <a:ea typeface="Gulim" pitchFamily="34" charset="-127"/>
              </a:defRPr>
            </a:lvl1pPr>
          </a:lstStyle>
          <a:p>
            <a:fld id="{E82F182B-C043-43B3-B0E2-96D28553B7F7}" type="slidenum">
              <a:rPr lang="ko-KR" altLang="en-AU"/>
              <a:pPr/>
              <a:t>‹#›</a:t>
            </a:fld>
            <a:endParaRPr lang="ko-KR" altLang="en-AU"/>
          </a:p>
        </p:txBody>
      </p:sp>
    </p:spTree>
    <p:extLst>
      <p:ext uri="{BB962C8B-B14F-4D97-AF65-F5344CB8AC3E}">
        <p14:creationId xmlns:p14="http://schemas.microsoft.com/office/powerpoint/2010/main" val="1553325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1708150"/>
            <a:ext cx="9148763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AU"/>
          </a:p>
        </p:txBody>
      </p:sp>
      <p:sp>
        <p:nvSpPr>
          <p:cNvPr id="307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/>
            <a:endParaRPr lang="ko-KR" altLang="en-US" sz="2400" i="0">
              <a:ea typeface="Gulim" pitchFamily="34" charset="-127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AU" altLang="ko-KR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AU" altLang="ko-KR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494ACCC7-51E1-4CD2-B286-9DCE780781C2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30DA606-2CA0-4854-8E25-90B2807D0F81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A00C62-4AFA-48AC-90A7-DB943CBB9FC6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B2F74-0347-4CB6-AE5F-6F6F37E3DE06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F3C2A9-C2EA-49DC-8EAB-AA5D4995072E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F1B1F-8B5A-41E9-9DB6-3E5A2650DF74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5C192-B358-428F-8B3D-A1BD417900B1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F389B-EECF-40D8-AACF-7E78B827FE9A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706123-2DDA-48D8-B2C0-2E0FCFE252D7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81F41-B8C5-412E-AB35-C22DDE26E352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DB0712-8928-44C8-9C1B-FBFD886BEBED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43E15-ACFD-4D9B-AD93-361A8E25B639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18184D-483F-4B82-B413-3011E25312BD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AE83B-EF3A-4884-98FD-B4C8CB2E7BEF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A177F-CDAA-40CF-BED7-457E7F7FFB22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5B29F-BD5D-4994-B65E-BF2F2C0B5FB8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2DBB1F-B06E-4ED3-B55E-46E2FEDC0CE8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56290-7B71-4169-9C33-C2136EBE089A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42A6B6-2E98-4392-85ED-2939C47D3A37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73424-2ABC-4F67-A8A8-05D9B43AB91B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6D05C-3540-4E9B-9E88-8A508708DB40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alt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9F48F-EA4A-4C74-A0C0-E2F30BB23959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/>
            <a:endParaRPr lang="ko-KR" altLang="en-US" sz="2400" i="0">
              <a:ea typeface="Gulim" pitchFamily="34" charset="-127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ko-KR" smtClean="0"/>
              <a:t>Click to edit Master text styles</a:t>
            </a:r>
          </a:p>
          <a:p>
            <a:pPr lvl="1"/>
            <a:r>
              <a:rPr lang="en-AU" altLang="ko-KR" smtClean="0"/>
              <a:t>Second Level</a:t>
            </a:r>
          </a:p>
          <a:p>
            <a:pPr lvl="2"/>
            <a:r>
              <a:rPr lang="en-AU" altLang="ko-KR" smtClean="0"/>
              <a:t>Third Level</a:t>
            </a:r>
          </a:p>
          <a:p>
            <a:pPr lvl="3"/>
            <a:r>
              <a:rPr lang="en-AU" altLang="ko-KR" smtClean="0"/>
              <a:t>Fourth Level</a:t>
            </a:r>
          </a:p>
          <a:p>
            <a:pPr lvl="4"/>
            <a:r>
              <a:rPr lang="en-AU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fld id="{250988EC-B601-4478-A203-B3140989E22A}" type="datetime1">
              <a:rPr lang="ko-KR" altLang="en-US"/>
              <a:pPr/>
              <a:t>2017-05-17</a:t>
            </a:fld>
            <a:endParaRPr lang="en-AU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endParaRPr lang="en-AU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i="0">
                <a:latin typeface="+mn-lt"/>
                <a:ea typeface="Gulim" pitchFamily="34" charset="-127"/>
              </a:defRPr>
            </a:lvl1pPr>
          </a:lstStyle>
          <a:p>
            <a:fld id="{62DE1BF8-7C6B-4406-AA51-032A130FE6D7}" type="slidenum">
              <a:rPr lang="ko-KR" altLang="en-AU"/>
              <a:pPr/>
              <a:t>‹#›</a:t>
            </a:fld>
            <a:endParaRPr lang="ko-KR" alt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1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6600" dirty="0" smtClean="0"/>
              <a:t>Leadership in a Godless Age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76056" y="1981200"/>
            <a:ext cx="3839344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66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Respect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pic>
        <p:nvPicPr>
          <p:cNvPr id="1026" name="Picture 2" descr="Image result for respe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8920"/>
            <a:ext cx="4642174" cy="26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10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Recognition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Affirming the other person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recogni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4" descr="Image result for recogni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AutoShape 6" descr="Image result for recognition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AutoShape 8" descr="Image result for recognition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8" name="Picture 10" descr="Image result for recogni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87" y="2708920"/>
            <a:ext cx="342900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18214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11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How do we show recognition?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Praise: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32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Many daughters have done virtuously but you are the best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4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Proverbs 31:29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8194" name="Picture 2" descr="Image result for prai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87" y="3302248"/>
            <a:ext cx="4643675" cy="2186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60327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12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Renewal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Growing spiritually… together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recogni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recogni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AutoShape 6" descr="Image result for recognition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AutoShape 8" descr="Image result for recognition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9218" name="Picture 2" descr="Image result for renew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71" y="2852936"/>
            <a:ext cx="3875450" cy="262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432963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13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How do families renew?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Readings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Develop talents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Be positive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Future-</a:t>
            </a:r>
            <a:r>
              <a:rPr lang="en-US" altLang="ko-KR" sz="4000" dirty="0" err="1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focussed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0242" name="Picture 2" descr="Image result for famil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39" y="2996952"/>
            <a:ext cx="4134297" cy="2751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11979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14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Resolve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Commitment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recogni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recogni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AutoShape 6" descr="Image result for recognition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AutoShape 8" descr="Image result for recognition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1266" name="Picture 2" descr="Image result for commit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091" y="2780928"/>
            <a:ext cx="3232373" cy="323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13042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15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What is commitment?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Whatever happens, I will keep building this relationship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2290" name="Picture 2" descr="Image result for commit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31" y="3140968"/>
            <a:ext cx="3994465" cy="2245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9048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16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Routines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err="1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Unchangingbehaviours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recognit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recognit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AutoShape 6" descr="Image result for recognition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AutoShape 8" descr="Image result for recognition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3314" name="Picture 2" descr="Image result for Routin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47" y="2924944"/>
            <a:ext cx="3917879" cy="2607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7398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17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Routines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Readings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Prayer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Attendance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Chores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Simplicity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AutoShape 2" descr="Image result for chore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AutoShape 4" descr="Image result for chore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4342" name="Picture 6" descr="Image result for ch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2243620"/>
            <a:ext cx="4247257" cy="372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1648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18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What is culture?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The attitudes and </a:t>
            </a:r>
            <a:r>
              <a:rPr lang="en-US" altLang="ko-KR" sz="4000" dirty="0" err="1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behaviours</a:t>
            </a: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 that we encourage or discourage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AutoShape 2" descr="Image result for chores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AutoShape 4" descr="Image result for chores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4342" name="Picture 6" descr="Image result for cho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2243620"/>
            <a:ext cx="4247257" cy="372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82513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/>
              <a:pPr/>
              <a:t>2</a:t>
            </a:fld>
            <a:endParaRPr lang="en-A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Respect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Valuing differences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2054" name="Picture 6" descr="Essay vs Research Pa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80928"/>
            <a:ext cx="38100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4495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3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Differences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Age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Personality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Gender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Appearance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Health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Ethnicity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Experience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Goals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30" name="Picture 6" descr="Image result for 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68" y="3068960"/>
            <a:ext cx="4657701" cy="26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43019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4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The absence of respect is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bitterness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1026" name="Picture 2" descr="Image result for bittern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52936"/>
            <a:ext cx="3096344" cy="3166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96350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5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Bitterness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Uncooperative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Indifferent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Guilt trips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Withdrawing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Fault finding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2052" name="Picture 4" descr="Image result for responsiven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67" y="2708920"/>
            <a:ext cx="4274534" cy="243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6080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6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Building respect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Treat her the way God would want you to treat her 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2050" name="Picture 2" descr="Image result for bittern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348880"/>
            <a:ext cx="4762500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98892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7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FFFFCC">
                    <a:lumMod val="75000"/>
                  </a:srgbClr>
                </a:solidFill>
                <a:latin typeface="Arial Rounded MT Bold" pitchFamily="34" charset="0"/>
                <a:ea typeface="Gulim" pitchFamily="34" charset="-127"/>
                <a:cs typeface="+mn-cs"/>
              </a:rPr>
              <a:t>Responsiveness</a:t>
            </a:r>
            <a:endParaRPr lang="en-AU" sz="6600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860032" y="1981200"/>
            <a:ext cx="4055368" cy="4114800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8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Easily entreated</a:t>
            </a: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4098" name="Picture 2" descr="Image result for responsiven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12976"/>
            <a:ext cx="4048513" cy="2238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70686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8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How do we respond?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Flexible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Submissive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Service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Adaptable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Communicative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Af</a:t>
            </a: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fection</a:t>
            </a: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Sharing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5122" name="Picture 2" descr="Image result for adap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" y="2996952"/>
            <a:ext cx="3873232" cy="21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083039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7088F-FABA-46A1-BA24-027A59B97F30}" type="slidenum">
              <a:rPr lang="en-AU">
                <a:solidFill>
                  <a:srgbClr val="FFFFFF"/>
                </a:solidFill>
              </a:rPr>
              <a:pPr/>
              <a:t>9</a:t>
            </a:fld>
            <a:endParaRPr lang="en-AU">
              <a:solidFill>
                <a:srgbClr val="FFFFFF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8057047" cy="1656184"/>
          </a:xfrm>
        </p:spPr>
        <p:txBody>
          <a:bodyPr/>
          <a:lstStyle/>
          <a:p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What is our best response</a:t>
            </a:r>
            <a:r>
              <a:rPr lang="en-US" altLang="ko-KR" sz="6600" b="0" dirty="0" smtClean="0">
                <a:solidFill>
                  <a:srgbClr val="33CC33"/>
                </a:solidFill>
                <a:latin typeface="Arial Rounded MT Bold" pitchFamily="34" charset="0"/>
                <a:ea typeface="Gulim" pitchFamily="34" charset="-127"/>
                <a:cs typeface="+mn-cs"/>
              </a:rPr>
              <a:t>?</a:t>
            </a:r>
            <a:endParaRPr lang="en-AU" sz="6600" dirty="0">
              <a:solidFill>
                <a:srgbClr val="33CC33"/>
              </a:solidFill>
            </a:endParaRP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4048" y="7937"/>
            <a:ext cx="4055368" cy="6589415"/>
          </a:xfrm>
        </p:spPr>
        <p:txBody>
          <a:bodyPr/>
          <a:lstStyle/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6600" dirty="0" smtClean="0">
              <a:solidFill>
                <a:schemeClr val="tx2">
                  <a:lumMod val="75000"/>
                </a:schemeClr>
              </a:solidFill>
              <a:latin typeface="Rockwell" pitchFamily="18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Swift to hear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Slow to speak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4000" dirty="0" smtClean="0">
                <a:solidFill>
                  <a:schemeClr val="tx2">
                    <a:lumMod val="75000"/>
                  </a:schemeClr>
                </a:solidFill>
                <a:latin typeface="Arial Rounded MT Bold" pitchFamily="34" charset="0"/>
                <a:ea typeface="Gulim" pitchFamily="34" charset="-127"/>
              </a:rPr>
              <a:t>Slow to wrath</a:t>
            </a: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0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 algn="r">
              <a:lnSpc>
                <a:spcPct val="90000"/>
              </a:lnSpc>
              <a:buFont typeface="Wingdings" pitchFamily="2" charset="2"/>
              <a:buNone/>
            </a:pPr>
            <a:endParaRPr lang="en-US" altLang="ko-KR" sz="4800" dirty="0" smtClean="0">
              <a:solidFill>
                <a:schemeClr val="tx2">
                  <a:lumMod val="75000"/>
                </a:schemeClr>
              </a:solidFill>
              <a:latin typeface="Arial Rounded MT Bold" pitchFamily="34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dirty="0">
                <a:latin typeface="Times New Roman" pitchFamily="18" charset="0"/>
                <a:ea typeface="Gulim" pitchFamily="34" charset="-127"/>
              </a:rPr>
              <a:t> 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AU" dirty="0"/>
          </a:p>
        </p:txBody>
      </p:sp>
      <p:sp>
        <p:nvSpPr>
          <p:cNvPr id="2" name="AutoShape 2" descr="Image result for differen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differenc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AutoShape 2" descr="Image result for different ag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AutoShape 4" descr="Image result for different age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>
              <a:solidFill>
                <a:srgbClr val="FFFFFF"/>
              </a:solidFill>
            </a:endParaRPr>
          </a:p>
        </p:txBody>
      </p:sp>
      <p:pic>
        <p:nvPicPr>
          <p:cNvPr id="6146" name="Picture 2" descr="Image result for swift to hear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924944"/>
            <a:ext cx="3743384" cy="267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64420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Batang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AU" sz="1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Batang" pitchFamily="18" charset="-127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Office\Templates\1033\Generic.pot</Template>
  <TotalTime>583</TotalTime>
  <Words>170</Words>
  <Application>Microsoft Office PowerPoint</Application>
  <PresentationFormat>On-screen Show (4:3)</PresentationFormat>
  <Paragraphs>157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Generic</vt:lpstr>
      <vt:lpstr>Leadership in a Godless Age</vt:lpstr>
      <vt:lpstr>Respect</vt:lpstr>
      <vt:lpstr>Differences</vt:lpstr>
      <vt:lpstr>The absence of respect is</vt:lpstr>
      <vt:lpstr>Bitterness</vt:lpstr>
      <vt:lpstr>Building respect</vt:lpstr>
      <vt:lpstr>Responsiveness</vt:lpstr>
      <vt:lpstr>How do we respond?</vt:lpstr>
      <vt:lpstr>What is our best response?</vt:lpstr>
      <vt:lpstr>Recognition</vt:lpstr>
      <vt:lpstr>How do we show recognition?</vt:lpstr>
      <vt:lpstr>Renewal</vt:lpstr>
      <vt:lpstr>How do families renew?</vt:lpstr>
      <vt:lpstr>Resolve</vt:lpstr>
      <vt:lpstr>What is commitment?</vt:lpstr>
      <vt:lpstr>Routines</vt:lpstr>
      <vt:lpstr>Routines</vt:lpstr>
      <vt:lpstr>What is culture?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BATES Bruce P</dc:creator>
  <cp:lastModifiedBy>TfNSW</cp:lastModifiedBy>
  <cp:revision>87</cp:revision>
  <cp:lastPrinted>1601-01-01T00:00:00Z</cp:lastPrinted>
  <dcterms:created xsi:type="dcterms:W3CDTF">1601-01-01T00:00:00Z</dcterms:created>
  <dcterms:modified xsi:type="dcterms:W3CDTF">2017-05-17T07:31:36Z</dcterms:modified>
</cp:coreProperties>
</file>