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4" r:id="rId2"/>
    <p:sldId id="257" r:id="rId3"/>
    <p:sldId id="278" r:id="rId4"/>
    <p:sldId id="290" r:id="rId5"/>
    <p:sldId id="291" r:id="rId6"/>
    <p:sldId id="293" r:id="rId7"/>
    <p:sldId id="294" r:id="rId8"/>
    <p:sldId id="292" r:id="rId9"/>
    <p:sldId id="258" r:id="rId10"/>
    <p:sldId id="279" r:id="rId11"/>
    <p:sldId id="280" r:id="rId12"/>
    <p:sldId id="281" r:id="rId13"/>
    <p:sldId id="282" r:id="rId14"/>
    <p:sldId id="287" r:id="rId15"/>
    <p:sldId id="288" r:id="rId16"/>
    <p:sldId id="289" r:id="rId17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14" autoAdjust="0"/>
    <p:restoredTop sz="90709" autoAdjust="0"/>
  </p:normalViewPr>
  <p:slideViewPr>
    <p:cSldViewPr>
      <p:cViewPr varScale="1">
        <p:scale>
          <a:sx n="121" d="100"/>
          <a:sy n="121" d="100"/>
        </p:scale>
        <p:origin x="-1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Gulim" pitchFamily="34" charset="-127"/>
              </a:defRPr>
            </a:lvl1pPr>
          </a:lstStyle>
          <a:p>
            <a:r>
              <a:rPr lang="en-AU" altLang="ko-KR"/>
              <a:t>James Chapter Two</a:t>
            </a:r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Gulim" pitchFamily="34" charset="-127"/>
              </a:defRPr>
            </a:lvl1pPr>
          </a:lstStyle>
          <a:p>
            <a:fld id="{D28E4D3A-149F-403A-BD28-F8DB8DC5408A}" type="slidenum">
              <a:rPr lang="ko-KR" altLang="en-AU"/>
              <a:pPr/>
              <a:t>‹#›</a:t>
            </a:fld>
            <a:endParaRPr lang="ko-KR" altLang="en-AU"/>
          </a:p>
        </p:txBody>
      </p:sp>
    </p:spTree>
    <p:extLst>
      <p:ext uri="{BB962C8B-B14F-4D97-AF65-F5344CB8AC3E}">
        <p14:creationId xmlns:p14="http://schemas.microsoft.com/office/powerpoint/2010/main" val="1908407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text styles</a:t>
            </a:r>
          </a:p>
          <a:p>
            <a:pPr lvl="1"/>
            <a:r>
              <a:rPr lang="en-AU" altLang="ko-KR" smtClean="0"/>
              <a:t>Second level</a:t>
            </a:r>
          </a:p>
          <a:p>
            <a:pPr lvl="2"/>
            <a:r>
              <a:rPr lang="en-AU" altLang="ko-KR" smtClean="0"/>
              <a:t>Third level</a:t>
            </a:r>
          </a:p>
          <a:p>
            <a:pPr lvl="3"/>
            <a:r>
              <a:rPr lang="en-AU" altLang="ko-KR" smtClean="0"/>
              <a:t>Fourth level</a:t>
            </a:r>
          </a:p>
          <a:p>
            <a:pPr lvl="4"/>
            <a:r>
              <a:rPr lang="en-AU" altLang="ko-KR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Gulim" pitchFamily="34" charset="-127"/>
              </a:defRPr>
            </a:lvl1pPr>
          </a:lstStyle>
          <a:p>
            <a:fld id="{D2E303B1-27FB-4001-AADC-13E3D201A6FA}" type="slidenum">
              <a:rPr lang="ko-KR" altLang="en-AU"/>
              <a:pPr/>
              <a:t>‹#›</a:t>
            </a:fld>
            <a:endParaRPr lang="ko-KR" altLang="en-AU"/>
          </a:p>
        </p:txBody>
      </p:sp>
    </p:spTree>
    <p:extLst>
      <p:ext uri="{BB962C8B-B14F-4D97-AF65-F5344CB8AC3E}">
        <p14:creationId xmlns:p14="http://schemas.microsoft.com/office/powerpoint/2010/main" val="2429141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8763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kumimoji="1" lang="ko-KR" altLang="en-US">
              <a:ea typeface="Gulim" pitchFamily="34" charset="-127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AU" altLang="ko-KR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AU" altLang="ko-KR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2F410FD7-3CBA-4B4F-9E70-49DEC56D5AF7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AAF169-B696-4FF8-8D4A-4C074E6E59B7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95DBD2-8A00-487D-96BD-54DB23D9179B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2A6F8-EED8-4B86-A0ED-80FE60F2B6CB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464E1-9B4A-4A90-8E3A-B78C536A44B4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B59F4-C9E1-4721-94C4-9AB4F8F2B266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C7F63-CA2D-46F2-A55D-5DFB3A33B951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FFF7B-C490-40EA-803B-9559AA06A673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9E51D6-7BFA-4ACB-891F-33F3C934E371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465A8-AE9C-4A59-87F5-E0A2B371C79D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F46E74-305A-458C-8A8E-F1531B0B5B95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3A615-BEFA-4A2A-85C5-612A04563914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120611-D80F-44F6-AF8B-EDC34CC83412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6B83F-D4E4-4208-8088-B3C087DA6E9F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C249C3-6622-4084-B94D-3B68BD32E669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5826D-E487-4C0E-A83A-423F6D275CE6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18A6B-5F2D-4527-97AC-9CEFFA977D87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1E2A2-A3C9-47CC-A9C3-BE9BBEE9A118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D3D9C2-C0EF-4845-BDE2-75AC25B6D3D2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EF89B-031D-4C5B-A86B-C0741CD8F81F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597F53-131C-4F6B-9D3D-CA706000028A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F9A63-6DDB-4C39-BF72-5AC37A380289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kumimoji="1" lang="ko-KR" altLang="en-US">
              <a:ea typeface="Gulim" pitchFamily="34" charset="-127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text styles</a:t>
            </a:r>
          </a:p>
          <a:p>
            <a:pPr lvl="1"/>
            <a:r>
              <a:rPr lang="en-AU" altLang="ko-KR" smtClean="0"/>
              <a:t>Second Level</a:t>
            </a:r>
          </a:p>
          <a:p>
            <a:pPr lvl="2"/>
            <a:r>
              <a:rPr lang="en-AU" altLang="ko-KR" smtClean="0"/>
              <a:t>Third Level</a:t>
            </a:r>
          </a:p>
          <a:p>
            <a:pPr lvl="3"/>
            <a:r>
              <a:rPr lang="en-AU" altLang="ko-KR" smtClean="0"/>
              <a:t>Fourth Level</a:t>
            </a:r>
          </a:p>
          <a:p>
            <a:pPr lvl="4"/>
            <a:r>
              <a:rPr lang="en-AU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Gulim" pitchFamily="34" charset="-127"/>
              </a:defRPr>
            </a:lvl1pPr>
          </a:lstStyle>
          <a:p>
            <a:fld id="{68EDCCCD-B049-4A7D-90DC-47499724FD56}" type="datetime1">
              <a:rPr lang="ko-KR" altLang="en-US"/>
              <a:pPr/>
              <a:t>2017-05-29</a:t>
            </a:fld>
            <a:endParaRPr lang="en-AU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Gulim" pitchFamily="34" charset="-127"/>
              </a:defRPr>
            </a:lvl1pPr>
          </a:lstStyle>
          <a:p>
            <a:fld id="{7E3E5C4E-30A3-4EAA-BE2D-DF9FA28EFA4F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au/url?url=http://www.replacements.com/webquote/CO_LMISFPEK.htm&amp;rct=j&amp;frm=1&amp;q=&amp;esrc=s&amp;sa=U&amp;ei=dupFVfGAGYKnmAWSsIDQAw&amp;ved=0CBoQ9QEwAg&amp;usg=AFQjCNHc8kCrDat_dXjJZm_r8Jnnnyx9pA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au/url?url=http://theologymix.com/bible-study/blessed-be-gentle/&amp;rct=j&amp;frm=1&amp;q=&amp;esrc=s&amp;sa=U&amp;ei=y-pFVcfYE-S9mgXihoHYAw&amp;ved=0CBwQ9QEwAw&amp;usg=AFQjCNFjgYdOkVXEnizn7-5IpFoBsHVfgw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au/url?url=http://ubdavid.org/advanced/practical/practical-christian_20.html&amp;rct=j&amp;frm=1&amp;q=&amp;esrc=s&amp;sa=U&amp;ei=i-lFVeyaPOO3mwX27oHgAw&amp;ved=0CBgQ9QEwAQ&amp;usg=AFQjCNEMKmU3dAHz6lbHCnAmtaQwlEnuVg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1</a:t>
            </a:fld>
            <a:endParaRPr lang="en-A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6600" dirty="0" smtClean="0"/>
              <a:t>James Chapter Three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220072" y="1981200"/>
            <a:ext cx="369532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66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The tongue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1026" name="Picture 4" descr="Grampians bushfi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4989525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17D1-6D6F-4E2D-B776-462C8D48BDF9}" type="slidenum">
              <a:rPr lang="ko-KR" altLang="en-AU"/>
              <a:pPr/>
              <a:t>10</a:t>
            </a:fld>
            <a:endParaRPr lang="ko-KR" altLang="en-AU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096000" cy="457200"/>
          </a:xfrm>
        </p:spPr>
        <p:txBody>
          <a:bodyPr/>
          <a:lstStyle/>
          <a:p>
            <a:r>
              <a:rPr lang="en-US" altLang="ko-KR" sz="2800" dirty="0">
                <a:latin typeface="Times New Roman" pitchFamily="18" charset="0"/>
                <a:ea typeface="Gulim" pitchFamily="34" charset="-127"/>
              </a:rPr>
              <a:t>  </a:t>
            </a:r>
            <a:r>
              <a:rPr lang="en-US" altLang="ko-KR" sz="2800" dirty="0">
                <a:solidFill>
                  <a:srgbClr val="FFFF00"/>
                </a:solidFill>
                <a:latin typeface="Times New Roman" pitchFamily="18" charset="0"/>
                <a:ea typeface="Gulim" pitchFamily="34" charset="-127"/>
              </a:rPr>
              <a:t>A Parallelism in Scripture</a:t>
            </a:r>
            <a:r>
              <a:rPr lang="en-US" altLang="ko-KR" dirty="0">
                <a:solidFill>
                  <a:srgbClr val="FFFF00"/>
                </a:solidFill>
                <a:latin typeface="Times New Roman" pitchFamily="18" charset="0"/>
                <a:ea typeface="Gulim" pitchFamily="34" charset="-127"/>
              </a:rPr>
              <a:t> </a:t>
            </a:r>
            <a:endParaRPr lang="ko-KR" altLang="en-US" dirty="0">
              <a:solidFill>
                <a:srgbClr val="FFFF00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 flipH="1" flipV="1">
            <a:off x="8686800" y="7467600"/>
            <a:ext cx="76200" cy="76200"/>
          </a:xfrm>
        </p:spPr>
        <p:txBody>
          <a:bodyPr/>
          <a:lstStyle/>
          <a:p>
            <a:endParaRPr lang="ko-KR" altLang="en-US">
              <a:ea typeface="Gulim" pitchFamily="34" charset="-127"/>
            </a:endParaRPr>
          </a:p>
        </p:txBody>
      </p:sp>
      <p:grpSp>
        <p:nvGrpSpPr>
          <p:cNvPr id="39035" name="Group 123"/>
          <p:cNvGrpSpPr>
            <a:grpSpLocks/>
          </p:cNvGrpSpPr>
          <p:nvPr/>
        </p:nvGrpSpPr>
        <p:grpSpPr bwMode="auto">
          <a:xfrm>
            <a:off x="609600" y="685800"/>
            <a:ext cx="8077200" cy="5581650"/>
            <a:chOff x="-3" y="553"/>
            <a:chExt cx="3980" cy="3516"/>
          </a:xfrm>
        </p:grpSpPr>
        <p:grpSp>
          <p:nvGrpSpPr>
            <p:cNvPr id="39036" name="Group 124"/>
            <p:cNvGrpSpPr>
              <a:grpSpLocks/>
            </p:cNvGrpSpPr>
            <p:nvPr/>
          </p:nvGrpSpPr>
          <p:grpSpPr bwMode="auto">
            <a:xfrm>
              <a:off x="0" y="556"/>
              <a:ext cx="3974" cy="3510"/>
              <a:chOff x="0" y="556"/>
              <a:chExt cx="3974" cy="3510"/>
            </a:xfrm>
          </p:grpSpPr>
          <p:grpSp>
            <p:nvGrpSpPr>
              <p:cNvPr id="39037" name="Group 125"/>
              <p:cNvGrpSpPr>
                <a:grpSpLocks/>
              </p:cNvGrpSpPr>
              <p:nvPr/>
            </p:nvGrpSpPr>
            <p:grpSpPr bwMode="auto">
              <a:xfrm>
                <a:off x="0" y="556"/>
                <a:ext cx="284" cy="748"/>
                <a:chOff x="0" y="556"/>
                <a:chExt cx="284" cy="748"/>
              </a:xfrm>
            </p:grpSpPr>
            <p:sp>
              <p:nvSpPr>
                <p:cNvPr id="39038" name="Rectangle 126"/>
                <p:cNvSpPr>
                  <a:spLocks noChangeArrowheads="1"/>
                </p:cNvSpPr>
                <p:nvPr/>
              </p:nvSpPr>
              <p:spPr bwMode="auto">
                <a:xfrm>
                  <a:off x="0" y="556"/>
                  <a:ext cx="284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9039" name="Group 127"/>
                <p:cNvGrpSpPr>
                  <a:grpSpLocks/>
                </p:cNvGrpSpPr>
                <p:nvPr/>
              </p:nvGrpSpPr>
              <p:grpSpPr bwMode="auto">
                <a:xfrm>
                  <a:off x="0" y="556"/>
                  <a:ext cx="284" cy="748"/>
                  <a:chOff x="0" y="556"/>
                  <a:chExt cx="284" cy="748"/>
                </a:xfrm>
              </p:grpSpPr>
              <p:sp>
                <p:nvSpPr>
                  <p:cNvPr id="3904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556"/>
                    <a:ext cx="198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r>
                      <a:rPr lang="en-US" sz="1000">
                        <a:ea typeface="Batang" pitchFamily="18" charset="-127"/>
                      </a:rPr>
                      <a:t> </a:t>
                    </a:r>
                  </a:p>
                  <a:p>
                    <a:pPr eaLnBrk="0" hangingPunct="0"/>
                    <a:endParaRPr lang="en-US"/>
                  </a:p>
                </p:txBody>
              </p:sp>
              <p:sp>
                <p:nvSpPr>
                  <p:cNvPr id="39041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56"/>
                    <a:ext cx="284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39042" name="Group 130"/>
              <p:cNvGrpSpPr>
                <a:grpSpLocks/>
              </p:cNvGrpSpPr>
              <p:nvPr/>
            </p:nvGrpSpPr>
            <p:grpSpPr bwMode="auto">
              <a:xfrm>
                <a:off x="284" y="556"/>
                <a:ext cx="952" cy="748"/>
                <a:chOff x="284" y="556"/>
                <a:chExt cx="952" cy="748"/>
              </a:xfrm>
            </p:grpSpPr>
            <p:sp>
              <p:nvSpPr>
                <p:cNvPr id="39043" name="Rectangle 131"/>
                <p:cNvSpPr>
                  <a:spLocks noChangeArrowheads="1"/>
                </p:cNvSpPr>
                <p:nvPr/>
              </p:nvSpPr>
              <p:spPr bwMode="auto">
                <a:xfrm>
                  <a:off x="284" y="556"/>
                  <a:ext cx="952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9044" name="Group 132"/>
                <p:cNvGrpSpPr>
                  <a:grpSpLocks/>
                </p:cNvGrpSpPr>
                <p:nvPr/>
              </p:nvGrpSpPr>
              <p:grpSpPr bwMode="auto">
                <a:xfrm>
                  <a:off x="284" y="556"/>
                  <a:ext cx="952" cy="748"/>
                  <a:chOff x="284" y="556"/>
                  <a:chExt cx="952" cy="748"/>
                </a:xfrm>
              </p:grpSpPr>
              <p:sp>
                <p:nvSpPr>
                  <p:cNvPr id="3904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327" y="556"/>
                    <a:ext cx="866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endParaRPr lang="en-US" altLang="ko-KR" sz="14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1800" b="1" dirty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James 3:17 </a:t>
                    </a:r>
                    <a:endParaRPr lang="en-US" altLang="ko-KR" sz="1800" dirty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r>
                      <a:rPr lang="en-US" altLang="ko-KR" sz="1800" b="1" dirty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Wisdom from above</a:t>
                    </a:r>
                    <a:endParaRPr lang="en-US" altLang="ko-KR" sz="1800" dirty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39046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84" y="556"/>
                    <a:ext cx="952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39047" name="Group 135"/>
              <p:cNvGrpSpPr>
                <a:grpSpLocks/>
              </p:cNvGrpSpPr>
              <p:nvPr/>
            </p:nvGrpSpPr>
            <p:grpSpPr bwMode="auto">
              <a:xfrm>
                <a:off x="1236" y="556"/>
                <a:ext cx="1756" cy="748"/>
                <a:chOff x="1236" y="556"/>
                <a:chExt cx="1756" cy="748"/>
              </a:xfrm>
            </p:grpSpPr>
            <p:sp>
              <p:nvSpPr>
                <p:cNvPr id="39048" name="Rectangle 136"/>
                <p:cNvSpPr>
                  <a:spLocks noChangeArrowheads="1"/>
                </p:cNvSpPr>
                <p:nvPr/>
              </p:nvSpPr>
              <p:spPr bwMode="auto">
                <a:xfrm>
                  <a:off x="1236" y="556"/>
                  <a:ext cx="1756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9049" name="Group 137"/>
                <p:cNvGrpSpPr>
                  <a:grpSpLocks/>
                </p:cNvGrpSpPr>
                <p:nvPr/>
              </p:nvGrpSpPr>
              <p:grpSpPr bwMode="auto">
                <a:xfrm>
                  <a:off x="1236" y="556"/>
                  <a:ext cx="1756" cy="748"/>
                  <a:chOff x="1236" y="556"/>
                  <a:chExt cx="1756" cy="748"/>
                </a:xfrm>
              </p:grpSpPr>
              <p:sp>
                <p:nvSpPr>
                  <p:cNvPr id="39050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1279" y="556"/>
                    <a:ext cx="1670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endParaRPr lang="en-US" altLang="ko-KR" sz="14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1800" b="1" dirty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Matthew 5 to 7</a:t>
                    </a:r>
                    <a:endParaRPr lang="en-US" altLang="ko-KR" sz="1800" dirty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r>
                      <a:rPr lang="en-US" altLang="ko-KR" sz="1800" b="1" dirty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Sermon on the Mount</a:t>
                    </a:r>
                    <a:endParaRPr lang="en-US" altLang="ko-KR" sz="1800" dirty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39051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1236" y="556"/>
                    <a:ext cx="1756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39052" name="Group 140"/>
              <p:cNvGrpSpPr>
                <a:grpSpLocks/>
              </p:cNvGrpSpPr>
              <p:nvPr/>
            </p:nvGrpSpPr>
            <p:grpSpPr bwMode="auto">
              <a:xfrm>
                <a:off x="2992" y="556"/>
                <a:ext cx="982" cy="748"/>
                <a:chOff x="2992" y="556"/>
                <a:chExt cx="982" cy="748"/>
              </a:xfrm>
            </p:grpSpPr>
            <p:sp>
              <p:nvSpPr>
                <p:cNvPr id="39053" name="Rectangle 141"/>
                <p:cNvSpPr>
                  <a:spLocks noChangeArrowheads="1"/>
                </p:cNvSpPr>
                <p:nvPr/>
              </p:nvSpPr>
              <p:spPr bwMode="auto">
                <a:xfrm>
                  <a:off x="2992" y="556"/>
                  <a:ext cx="982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9054" name="Group 142"/>
                <p:cNvGrpSpPr>
                  <a:grpSpLocks/>
                </p:cNvGrpSpPr>
                <p:nvPr/>
              </p:nvGrpSpPr>
              <p:grpSpPr bwMode="auto">
                <a:xfrm>
                  <a:off x="2992" y="556"/>
                  <a:ext cx="982" cy="748"/>
                  <a:chOff x="2992" y="556"/>
                  <a:chExt cx="982" cy="748"/>
                </a:xfrm>
              </p:grpSpPr>
              <p:sp>
                <p:nvSpPr>
                  <p:cNvPr id="39055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3035" y="556"/>
                    <a:ext cx="896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lang="en-US" altLang="ko-KR" sz="1200" b="1" dirty="0">
                        <a:solidFill>
                          <a:srgbClr val="000000"/>
                        </a:solidFill>
                        <a:ea typeface="Batang" pitchFamily="18" charset="-127"/>
                      </a:rPr>
                      <a:t>1 Timothy 3:1-13 </a:t>
                    </a:r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Timothy 3:1-13 : Qualifications to be overseers in the ecclesia</a:t>
                    </a:r>
                    <a:endParaRPr lang="en-US" altLang="ko-KR" sz="1600" dirty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4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39056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992" y="556"/>
                    <a:ext cx="982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39057" name="Group 145"/>
              <p:cNvGrpSpPr>
                <a:grpSpLocks/>
              </p:cNvGrpSpPr>
              <p:nvPr/>
            </p:nvGrpSpPr>
            <p:grpSpPr bwMode="auto">
              <a:xfrm>
                <a:off x="0" y="1304"/>
                <a:ext cx="284" cy="633"/>
                <a:chOff x="0" y="1304"/>
                <a:chExt cx="284" cy="633"/>
              </a:xfrm>
            </p:grpSpPr>
            <p:sp>
              <p:nvSpPr>
                <p:cNvPr id="39058" name="Rectangle 146"/>
                <p:cNvSpPr>
                  <a:spLocks noChangeArrowheads="1"/>
                </p:cNvSpPr>
                <p:nvPr/>
              </p:nvSpPr>
              <p:spPr bwMode="auto">
                <a:xfrm>
                  <a:off x="43" y="1304"/>
                  <a:ext cx="198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1</a:t>
                  </a:r>
                </a:p>
                <a:p>
                  <a:pPr eaLnBrk="0" hangingPunct="0"/>
                  <a:endParaRPr lang="en-US" altLang="ko-KR" sz="1400" dirty="0">
                    <a:ea typeface="Gulim" pitchFamily="34" charset="-127"/>
                  </a:endParaRPr>
                </a:p>
              </p:txBody>
            </p:sp>
            <p:sp>
              <p:nvSpPr>
                <p:cNvPr id="39059" name="Rectangle 147"/>
                <p:cNvSpPr>
                  <a:spLocks noChangeArrowheads="1"/>
                </p:cNvSpPr>
                <p:nvPr/>
              </p:nvSpPr>
              <p:spPr bwMode="auto">
                <a:xfrm>
                  <a:off x="0" y="1304"/>
                  <a:ext cx="28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60" name="Group 148"/>
              <p:cNvGrpSpPr>
                <a:grpSpLocks/>
              </p:cNvGrpSpPr>
              <p:nvPr/>
            </p:nvGrpSpPr>
            <p:grpSpPr bwMode="auto">
              <a:xfrm>
                <a:off x="284" y="1304"/>
                <a:ext cx="952" cy="633"/>
                <a:chOff x="284" y="1304"/>
                <a:chExt cx="952" cy="633"/>
              </a:xfrm>
            </p:grpSpPr>
            <p:sp>
              <p:nvSpPr>
                <p:cNvPr id="39061" name="Rectangle 149"/>
                <p:cNvSpPr>
                  <a:spLocks noChangeArrowheads="1"/>
                </p:cNvSpPr>
                <p:nvPr/>
              </p:nvSpPr>
              <p:spPr bwMode="auto">
                <a:xfrm>
                  <a:off x="327" y="1304"/>
                  <a:ext cx="86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Pure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062" name="Rectangle 150"/>
                <p:cNvSpPr>
                  <a:spLocks noChangeArrowheads="1"/>
                </p:cNvSpPr>
                <p:nvPr/>
              </p:nvSpPr>
              <p:spPr bwMode="auto">
                <a:xfrm>
                  <a:off x="284" y="1304"/>
                  <a:ext cx="95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63" name="Group 151"/>
              <p:cNvGrpSpPr>
                <a:grpSpLocks/>
              </p:cNvGrpSpPr>
              <p:nvPr/>
            </p:nvGrpSpPr>
            <p:grpSpPr bwMode="auto">
              <a:xfrm>
                <a:off x="1236" y="1304"/>
                <a:ext cx="1756" cy="633"/>
                <a:chOff x="1236" y="1304"/>
                <a:chExt cx="1756" cy="633"/>
              </a:xfrm>
            </p:grpSpPr>
            <p:sp>
              <p:nvSpPr>
                <p:cNvPr id="39064" name="Rectangle 152"/>
                <p:cNvSpPr>
                  <a:spLocks noChangeArrowheads="1"/>
                </p:cNvSpPr>
                <p:nvPr/>
              </p:nvSpPr>
              <p:spPr bwMode="auto">
                <a:xfrm>
                  <a:off x="1279" y="1304"/>
                  <a:ext cx="1670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ea typeface="Batang" pitchFamily="18" charset="-127"/>
                    </a:rPr>
                    <a:t>Blessed are the pure in heart (Matt 5:8)</a:t>
                  </a:r>
                </a:p>
                <a:p>
                  <a:pPr eaLnBrk="0" hangingPunct="0"/>
                  <a:endParaRPr lang="en-US" altLang="ko-KR" dirty="0">
                    <a:ea typeface="Gulim" pitchFamily="34" charset="-127"/>
                  </a:endParaRPr>
                </a:p>
              </p:txBody>
            </p:sp>
            <p:sp>
              <p:nvSpPr>
                <p:cNvPr id="39065" name="Rectangle 153"/>
                <p:cNvSpPr>
                  <a:spLocks noChangeArrowheads="1"/>
                </p:cNvSpPr>
                <p:nvPr/>
              </p:nvSpPr>
              <p:spPr bwMode="auto">
                <a:xfrm>
                  <a:off x="1236" y="1304"/>
                  <a:ext cx="175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66" name="Group 154"/>
              <p:cNvGrpSpPr>
                <a:grpSpLocks/>
              </p:cNvGrpSpPr>
              <p:nvPr/>
            </p:nvGrpSpPr>
            <p:grpSpPr bwMode="auto">
              <a:xfrm>
                <a:off x="2992" y="1304"/>
                <a:ext cx="982" cy="633"/>
                <a:chOff x="2992" y="1304"/>
                <a:chExt cx="982" cy="633"/>
              </a:xfrm>
            </p:grpSpPr>
            <p:sp>
              <p:nvSpPr>
                <p:cNvPr id="39067" name="Rectangle 155"/>
                <p:cNvSpPr>
                  <a:spLocks noChangeArrowheads="1"/>
                </p:cNvSpPr>
                <p:nvPr/>
              </p:nvSpPr>
              <p:spPr bwMode="auto">
                <a:xfrm>
                  <a:off x="3035" y="1304"/>
                  <a:ext cx="89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ea typeface="Batang" pitchFamily="18" charset="-127"/>
                    </a:rPr>
                    <a:t>Man of dignity</a:t>
                  </a:r>
                </a:p>
                <a:p>
                  <a:pPr eaLnBrk="0" hangingPunct="0"/>
                  <a:r>
                    <a:rPr lang="en-US" altLang="ko-KR" sz="1600" dirty="0">
                      <a:ea typeface="Batang" pitchFamily="18" charset="-127"/>
                    </a:rPr>
                    <a:t>Pure conscience</a:t>
                  </a:r>
                </a:p>
                <a:p>
                  <a:pPr eaLnBrk="0" hangingPunct="0"/>
                  <a:r>
                    <a:rPr lang="en-US" altLang="ko-KR" sz="1600" dirty="0">
                      <a:ea typeface="Batang" pitchFamily="18" charset="-127"/>
                    </a:rPr>
                    <a:t>Not a new convert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39068" name="Rectangle 156"/>
                <p:cNvSpPr>
                  <a:spLocks noChangeArrowheads="1"/>
                </p:cNvSpPr>
                <p:nvPr/>
              </p:nvSpPr>
              <p:spPr bwMode="auto">
                <a:xfrm>
                  <a:off x="2992" y="1304"/>
                  <a:ext cx="98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69" name="Group 157"/>
              <p:cNvGrpSpPr>
                <a:grpSpLocks/>
              </p:cNvGrpSpPr>
              <p:nvPr/>
            </p:nvGrpSpPr>
            <p:grpSpPr bwMode="auto">
              <a:xfrm>
                <a:off x="0" y="1937"/>
                <a:ext cx="284" cy="633"/>
                <a:chOff x="0" y="1937"/>
                <a:chExt cx="284" cy="633"/>
              </a:xfrm>
            </p:grpSpPr>
            <p:sp>
              <p:nvSpPr>
                <p:cNvPr id="39070" name="Rectangle 158"/>
                <p:cNvSpPr>
                  <a:spLocks noChangeArrowheads="1"/>
                </p:cNvSpPr>
                <p:nvPr/>
              </p:nvSpPr>
              <p:spPr bwMode="auto">
                <a:xfrm>
                  <a:off x="43" y="1937"/>
                  <a:ext cx="198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2</a:t>
                  </a:r>
                </a:p>
                <a:p>
                  <a:pPr eaLnBrk="0" hangingPunct="0"/>
                  <a:endParaRPr lang="en-US" altLang="ko-KR" sz="1400" dirty="0">
                    <a:ea typeface="Gulim" pitchFamily="34" charset="-127"/>
                  </a:endParaRPr>
                </a:p>
              </p:txBody>
            </p:sp>
            <p:sp>
              <p:nvSpPr>
                <p:cNvPr id="39071" name="Rectangle 159"/>
                <p:cNvSpPr>
                  <a:spLocks noChangeArrowheads="1"/>
                </p:cNvSpPr>
                <p:nvPr/>
              </p:nvSpPr>
              <p:spPr bwMode="auto">
                <a:xfrm>
                  <a:off x="0" y="1937"/>
                  <a:ext cx="28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72" name="Group 160"/>
              <p:cNvGrpSpPr>
                <a:grpSpLocks/>
              </p:cNvGrpSpPr>
              <p:nvPr/>
            </p:nvGrpSpPr>
            <p:grpSpPr bwMode="auto">
              <a:xfrm>
                <a:off x="284" y="1937"/>
                <a:ext cx="952" cy="633"/>
                <a:chOff x="284" y="1937"/>
                <a:chExt cx="952" cy="633"/>
              </a:xfrm>
            </p:grpSpPr>
            <p:sp>
              <p:nvSpPr>
                <p:cNvPr id="39073" name="Rectangle 161"/>
                <p:cNvSpPr>
                  <a:spLocks noChangeArrowheads="1"/>
                </p:cNvSpPr>
                <p:nvPr/>
              </p:nvSpPr>
              <p:spPr bwMode="auto">
                <a:xfrm>
                  <a:off x="327" y="1937"/>
                  <a:ext cx="86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Peaceable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074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4" y="1937"/>
                  <a:ext cx="95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75" name="Group 163"/>
              <p:cNvGrpSpPr>
                <a:grpSpLocks/>
              </p:cNvGrpSpPr>
              <p:nvPr/>
            </p:nvGrpSpPr>
            <p:grpSpPr bwMode="auto">
              <a:xfrm>
                <a:off x="1236" y="1937"/>
                <a:ext cx="1756" cy="633"/>
                <a:chOff x="1236" y="1937"/>
                <a:chExt cx="1756" cy="633"/>
              </a:xfrm>
            </p:grpSpPr>
            <p:sp>
              <p:nvSpPr>
                <p:cNvPr id="39076" name="Rectangle 164"/>
                <p:cNvSpPr>
                  <a:spLocks noChangeArrowheads="1"/>
                </p:cNvSpPr>
                <p:nvPr/>
              </p:nvSpPr>
              <p:spPr bwMode="auto">
                <a:xfrm>
                  <a:off x="1279" y="1937"/>
                  <a:ext cx="1670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ea typeface="Batang" pitchFamily="18" charset="-127"/>
                    </a:rPr>
                    <a:t>Blessed are the peacemakers (Matt 5:9)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39077" name="Rectangle 165"/>
                <p:cNvSpPr>
                  <a:spLocks noChangeArrowheads="1"/>
                </p:cNvSpPr>
                <p:nvPr/>
              </p:nvSpPr>
              <p:spPr bwMode="auto">
                <a:xfrm>
                  <a:off x="1236" y="1937"/>
                  <a:ext cx="175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78" name="Group 166"/>
              <p:cNvGrpSpPr>
                <a:grpSpLocks/>
              </p:cNvGrpSpPr>
              <p:nvPr/>
            </p:nvGrpSpPr>
            <p:grpSpPr bwMode="auto">
              <a:xfrm>
                <a:off x="2992" y="1937"/>
                <a:ext cx="982" cy="633"/>
                <a:chOff x="2992" y="1937"/>
                <a:chExt cx="982" cy="633"/>
              </a:xfrm>
            </p:grpSpPr>
            <p:sp>
              <p:nvSpPr>
                <p:cNvPr id="39079" name="Rectangle 167"/>
                <p:cNvSpPr>
                  <a:spLocks noChangeArrowheads="1"/>
                </p:cNvSpPr>
                <p:nvPr/>
              </p:nvSpPr>
              <p:spPr bwMode="auto">
                <a:xfrm>
                  <a:off x="3035" y="1937"/>
                  <a:ext cx="89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No striker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Not a brawler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Not slanderers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080" name="Rectangle 168"/>
                <p:cNvSpPr>
                  <a:spLocks noChangeArrowheads="1"/>
                </p:cNvSpPr>
                <p:nvPr/>
              </p:nvSpPr>
              <p:spPr bwMode="auto">
                <a:xfrm>
                  <a:off x="2992" y="1937"/>
                  <a:ext cx="98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81" name="Group 169"/>
              <p:cNvGrpSpPr>
                <a:grpSpLocks/>
              </p:cNvGrpSpPr>
              <p:nvPr/>
            </p:nvGrpSpPr>
            <p:grpSpPr bwMode="auto">
              <a:xfrm>
                <a:off x="0" y="2570"/>
                <a:ext cx="284" cy="863"/>
                <a:chOff x="0" y="2570"/>
                <a:chExt cx="284" cy="863"/>
              </a:xfrm>
            </p:grpSpPr>
            <p:sp>
              <p:nvSpPr>
                <p:cNvPr id="39082" name="Rectangle 170"/>
                <p:cNvSpPr>
                  <a:spLocks noChangeArrowheads="1"/>
                </p:cNvSpPr>
                <p:nvPr/>
              </p:nvSpPr>
              <p:spPr bwMode="auto">
                <a:xfrm>
                  <a:off x="43" y="2570"/>
                  <a:ext cx="198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3</a:t>
                  </a:r>
                </a:p>
                <a:p>
                  <a:pPr eaLnBrk="0" hangingPunct="0"/>
                  <a:endParaRPr lang="en-US" altLang="ko-KR" sz="1400" dirty="0">
                    <a:ea typeface="Gulim" pitchFamily="34" charset="-127"/>
                  </a:endParaRPr>
                </a:p>
              </p:txBody>
            </p:sp>
            <p:sp>
              <p:nvSpPr>
                <p:cNvPr id="39083" name="Rectangle 171"/>
                <p:cNvSpPr>
                  <a:spLocks noChangeArrowheads="1"/>
                </p:cNvSpPr>
                <p:nvPr/>
              </p:nvSpPr>
              <p:spPr bwMode="auto">
                <a:xfrm>
                  <a:off x="0" y="2570"/>
                  <a:ext cx="284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84" name="Group 172"/>
              <p:cNvGrpSpPr>
                <a:grpSpLocks/>
              </p:cNvGrpSpPr>
              <p:nvPr/>
            </p:nvGrpSpPr>
            <p:grpSpPr bwMode="auto">
              <a:xfrm>
                <a:off x="284" y="2570"/>
                <a:ext cx="952" cy="863"/>
                <a:chOff x="284" y="2570"/>
                <a:chExt cx="952" cy="863"/>
              </a:xfrm>
            </p:grpSpPr>
            <p:sp>
              <p:nvSpPr>
                <p:cNvPr id="39085" name="Rectangle 173"/>
                <p:cNvSpPr>
                  <a:spLocks noChangeArrowheads="1"/>
                </p:cNvSpPr>
                <p:nvPr/>
              </p:nvSpPr>
              <p:spPr bwMode="auto">
                <a:xfrm>
                  <a:off x="327" y="2570"/>
                  <a:ext cx="866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Gentle</a:t>
                  </a: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39086" name="Rectangle 174"/>
                <p:cNvSpPr>
                  <a:spLocks noChangeArrowheads="1"/>
                </p:cNvSpPr>
                <p:nvPr/>
              </p:nvSpPr>
              <p:spPr bwMode="auto">
                <a:xfrm>
                  <a:off x="284" y="2570"/>
                  <a:ext cx="952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87" name="Group 175"/>
              <p:cNvGrpSpPr>
                <a:grpSpLocks/>
              </p:cNvGrpSpPr>
              <p:nvPr/>
            </p:nvGrpSpPr>
            <p:grpSpPr bwMode="auto">
              <a:xfrm>
                <a:off x="1236" y="2570"/>
                <a:ext cx="1756" cy="863"/>
                <a:chOff x="1236" y="2570"/>
                <a:chExt cx="1756" cy="863"/>
              </a:xfrm>
            </p:grpSpPr>
            <p:sp>
              <p:nvSpPr>
                <p:cNvPr id="39088" name="Rectangle 176"/>
                <p:cNvSpPr>
                  <a:spLocks noChangeArrowheads="1"/>
                </p:cNvSpPr>
                <p:nvPr/>
              </p:nvSpPr>
              <p:spPr bwMode="auto">
                <a:xfrm>
                  <a:off x="1279" y="2570"/>
                  <a:ext cx="1670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Blessed are the meek (Matt 5:5)</a:t>
                  </a: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39089" name="Rectangle 177"/>
                <p:cNvSpPr>
                  <a:spLocks noChangeArrowheads="1"/>
                </p:cNvSpPr>
                <p:nvPr/>
              </p:nvSpPr>
              <p:spPr bwMode="auto">
                <a:xfrm>
                  <a:off x="1236" y="2570"/>
                  <a:ext cx="1756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90" name="Group 178"/>
              <p:cNvGrpSpPr>
                <a:grpSpLocks/>
              </p:cNvGrpSpPr>
              <p:nvPr/>
            </p:nvGrpSpPr>
            <p:grpSpPr bwMode="auto">
              <a:xfrm>
                <a:off x="2992" y="2570"/>
                <a:ext cx="982" cy="863"/>
                <a:chOff x="2992" y="2570"/>
                <a:chExt cx="982" cy="863"/>
              </a:xfrm>
            </p:grpSpPr>
            <p:sp>
              <p:nvSpPr>
                <p:cNvPr id="39091" name="Rectangle 179"/>
                <p:cNvSpPr>
                  <a:spLocks noChangeArrowheads="1"/>
                </p:cNvSpPr>
                <p:nvPr/>
              </p:nvSpPr>
              <p:spPr bwMode="auto">
                <a:xfrm>
                  <a:off x="3035" y="2570"/>
                  <a:ext cx="896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Patient (same Gk word)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Vigilant (temperate)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Self-controlled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092" name="Rectangle 180"/>
                <p:cNvSpPr>
                  <a:spLocks noChangeArrowheads="1"/>
                </p:cNvSpPr>
                <p:nvPr/>
              </p:nvSpPr>
              <p:spPr bwMode="auto">
                <a:xfrm>
                  <a:off x="2992" y="2570"/>
                  <a:ext cx="982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93" name="Group 181"/>
              <p:cNvGrpSpPr>
                <a:grpSpLocks/>
              </p:cNvGrpSpPr>
              <p:nvPr/>
            </p:nvGrpSpPr>
            <p:grpSpPr bwMode="auto">
              <a:xfrm>
                <a:off x="0" y="3433"/>
                <a:ext cx="284" cy="633"/>
                <a:chOff x="0" y="3433"/>
                <a:chExt cx="284" cy="633"/>
              </a:xfrm>
            </p:grpSpPr>
            <p:sp>
              <p:nvSpPr>
                <p:cNvPr id="39094" name="Rectangle 182"/>
                <p:cNvSpPr>
                  <a:spLocks noChangeArrowheads="1"/>
                </p:cNvSpPr>
                <p:nvPr/>
              </p:nvSpPr>
              <p:spPr bwMode="auto">
                <a:xfrm>
                  <a:off x="43" y="3433"/>
                  <a:ext cx="198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400" dirty="0">
                      <a:solidFill>
                        <a:srgbClr val="FFFF00"/>
                      </a:solidFill>
                      <a:ea typeface="Batang" pitchFamily="18" charset="-127"/>
                    </a:rPr>
                    <a:t>4</a:t>
                  </a:r>
                </a:p>
                <a:p>
                  <a:pPr eaLnBrk="0" hangingPunct="0"/>
                  <a:endParaRPr lang="en-US" altLang="ko-KR" dirty="0">
                    <a:ea typeface="Gulim" pitchFamily="34" charset="-127"/>
                  </a:endParaRPr>
                </a:p>
              </p:txBody>
            </p:sp>
            <p:sp>
              <p:nvSpPr>
                <p:cNvPr id="39095" name="Rectangle 183"/>
                <p:cNvSpPr>
                  <a:spLocks noChangeArrowheads="1"/>
                </p:cNvSpPr>
                <p:nvPr/>
              </p:nvSpPr>
              <p:spPr bwMode="auto">
                <a:xfrm>
                  <a:off x="0" y="3433"/>
                  <a:ext cx="28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96" name="Group 184"/>
              <p:cNvGrpSpPr>
                <a:grpSpLocks/>
              </p:cNvGrpSpPr>
              <p:nvPr/>
            </p:nvGrpSpPr>
            <p:grpSpPr bwMode="auto">
              <a:xfrm>
                <a:off x="284" y="3433"/>
                <a:ext cx="952" cy="633"/>
                <a:chOff x="284" y="3433"/>
                <a:chExt cx="952" cy="633"/>
              </a:xfrm>
            </p:grpSpPr>
            <p:sp>
              <p:nvSpPr>
                <p:cNvPr id="39097" name="Rectangle 185"/>
                <p:cNvSpPr>
                  <a:spLocks noChangeArrowheads="1"/>
                </p:cNvSpPr>
                <p:nvPr/>
              </p:nvSpPr>
              <p:spPr bwMode="auto">
                <a:xfrm>
                  <a:off x="327" y="3433"/>
                  <a:ext cx="86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Easy to be entreated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098" name="Rectangle 186"/>
                <p:cNvSpPr>
                  <a:spLocks noChangeArrowheads="1"/>
                </p:cNvSpPr>
                <p:nvPr/>
              </p:nvSpPr>
              <p:spPr bwMode="auto">
                <a:xfrm>
                  <a:off x="284" y="3433"/>
                  <a:ext cx="95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099" name="Group 187"/>
              <p:cNvGrpSpPr>
                <a:grpSpLocks/>
              </p:cNvGrpSpPr>
              <p:nvPr/>
            </p:nvGrpSpPr>
            <p:grpSpPr bwMode="auto">
              <a:xfrm>
                <a:off x="1236" y="3433"/>
                <a:ext cx="1756" cy="633"/>
                <a:chOff x="1236" y="3433"/>
                <a:chExt cx="1756" cy="633"/>
              </a:xfrm>
            </p:grpSpPr>
            <p:sp>
              <p:nvSpPr>
                <p:cNvPr id="39100" name="Rectangle 188"/>
                <p:cNvSpPr>
                  <a:spLocks noChangeArrowheads="1"/>
                </p:cNvSpPr>
                <p:nvPr/>
              </p:nvSpPr>
              <p:spPr bwMode="auto">
                <a:xfrm>
                  <a:off x="1279" y="3433"/>
                  <a:ext cx="1670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Give to him that asketh thee, and from him that would borrow of thee turn not thou away (Matt 5:42)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101" name="Rectangle 189"/>
                <p:cNvSpPr>
                  <a:spLocks noChangeArrowheads="1"/>
                </p:cNvSpPr>
                <p:nvPr/>
              </p:nvSpPr>
              <p:spPr bwMode="auto">
                <a:xfrm>
                  <a:off x="1236" y="3433"/>
                  <a:ext cx="175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102" name="Group 190"/>
              <p:cNvGrpSpPr>
                <a:grpSpLocks/>
              </p:cNvGrpSpPr>
              <p:nvPr/>
            </p:nvGrpSpPr>
            <p:grpSpPr bwMode="auto">
              <a:xfrm>
                <a:off x="2992" y="3433"/>
                <a:ext cx="982" cy="633"/>
                <a:chOff x="2992" y="3433"/>
                <a:chExt cx="982" cy="633"/>
              </a:xfrm>
            </p:grpSpPr>
            <p:sp>
              <p:nvSpPr>
                <p:cNvPr id="39103" name="Rectangle 191"/>
                <p:cNvSpPr>
                  <a:spLocks noChangeArrowheads="1"/>
                </p:cNvSpPr>
                <p:nvPr/>
              </p:nvSpPr>
              <p:spPr bwMode="auto">
                <a:xfrm>
                  <a:off x="3035" y="3433"/>
                  <a:ext cx="89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Hospitable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39104" name="Rectangle 192"/>
                <p:cNvSpPr>
                  <a:spLocks noChangeArrowheads="1"/>
                </p:cNvSpPr>
                <p:nvPr/>
              </p:nvSpPr>
              <p:spPr bwMode="auto">
                <a:xfrm>
                  <a:off x="2992" y="3433"/>
                  <a:ext cx="98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</p:grpSp>
        <p:sp>
          <p:nvSpPr>
            <p:cNvPr id="39105" name="Rectangle 193"/>
            <p:cNvSpPr>
              <a:spLocks noChangeArrowheads="1"/>
            </p:cNvSpPr>
            <p:nvPr/>
          </p:nvSpPr>
          <p:spPr bwMode="auto">
            <a:xfrm>
              <a:off x="-3" y="553"/>
              <a:ext cx="3980" cy="351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F2D88-7B62-4C02-A162-E03EDADD5F88}" type="slidenum">
              <a:rPr lang="ko-KR" altLang="en-AU"/>
              <a:pPr/>
              <a:t>11</a:t>
            </a:fld>
            <a:endParaRPr lang="ko-KR" altLang="en-AU"/>
          </a:p>
        </p:txBody>
      </p:sp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609600" y="381000"/>
            <a:ext cx="8229600" cy="6248400"/>
            <a:chOff x="-3" y="-3"/>
            <a:chExt cx="3980" cy="3400"/>
          </a:xfrm>
        </p:grpSpPr>
        <p:grpSp>
          <p:nvGrpSpPr>
            <p:cNvPr id="40963" name="Group 3"/>
            <p:cNvGrpSpPr>
              <a:grpSpLocks/>
            </p:cNvGrpSpPr>
            <p:nvPr/>
          </p:nvGrpSpPr>
          <p:grpSpPr bwMode="auto">
            <a:xfrm>
              <a:off x="0" y="0"/>
              <a:ext cx="3974" cy="3394"/>
              <a:chOff x="0" y="0"/>
              <a:chExt cx="3974" cy="3394"/>
            </a:xfrm>
          </p:grpSpPr>
          <p:grpSp>
            <p:nvGrpSpPr>
              <p:cNvPr id="40964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84" cy="748"/>
                <a:chOff x="0" y="0"/>
                <a:chExt cx="284" cy="748"/>
              </a:xfrm>
            </p:grpSpPr>
            <p:sp>
              <p:nvSpPr>
                <p:cNvPr id="40965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84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0966" name="Group 6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284" cy="748"/>
                  <a:chOff x="0" y="0"/>
                  <a:chExt cx="284" cy="748"/>
                </a:xfrm>
              </p:grpSpPr>
              <p:sp>
                <p:nvSpPr>
                  <p:cNvPr id="4096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198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r>
                      <a:rPr lang="en-US" sz="1000">
                        <a:ea typeface="Batang" pitchFamily="18" charset="-127"/>
                      </a:rPr>
                      <a:t> </a:t>
                    </a:r>
                  </a:p>
                  <a:p>
                    <a:pPr eaLnBrk="0" hangingPunct="0"/>
                    <a:endParaRPr lang="en-US"/>
                  </a:p>
                </p:txBody>
              </p:sp>
              <p:sp>
                <p:nvSpPr>
                  <p:cNvPr id="4096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84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0969" name="Group 9"/>
              <p:cNvGrpSpPr>
                <a:grpSpLocks/>
              </p:cNvGrpSpPr>
              <p:nvPr/>
            </p:nvGrpSpPr>
            <p:grpSpPr bwMode="auto">
              <a:xfrm>
                <a:off x="284" y="0"/>
                <a:ext cx="952" cy="748"/>
                <a:chOff x="284" y="0"/>
                <a:chExt cx="952" cy="748"/>
              </a:xfrm>
            </p:grpSpPr>
            <p:sp>
              <p:nvSpPr>
                <p:cNvPr id="40970" name="Rectangle 10"/>
                <p:cNvSpPr>
                  <a:spLocks noChangeArrowheads="1"/>
                </p:cNvSpPr>
                <p:nvPr/>
              </p:nvSpPr>
              <p:spPr bwMode="auto">
                <a:xfrm>
                  <a:off x="284" y="0"/>
                  <a:ext cx="952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0971" name="Group 11"/>
                <p:cNvGrpSpPr>
                  <a:grpSpLocks/>
                </p:cNvGrpSpPr>
                <p:nvPr/>
              </p:nvGrpSpPr>
              <p:grpSpPr bwMode="auto">
                <a:xfrm>
                  <a:off x="284" y="0"/>
                  <a:ext cx="952" cy="748"/>
                  <a:chOff x="284" y="0"/>
                  <a:chExt cx="952" cy="748"/>
                </a:xfrm>
              </p:grpSpPr>
              <p:sp>
                <p:nvSpPr>
                  <p:cNvPr id="40972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27" y="0"/>
                    <a:ext cx="866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endParaRPr lang="en-US" altLang="ko-KR" sz="16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James 3:17 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Wisdom from above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4097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84" y="0"/>
                    <a:ext cx="952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0974" name="Group 14"/>
              <p:cNvGrpSpPr>
                <a:grpSpLocks/>
              </p:cNvGrpSpPr>
              <p:nvPr/>
            </p:nvGrpSpPr>
            <p:grpSpPr bwMode="auto">
              <a:xfrm>
                <a:off x="1236" y="0"/>
                <a:ext cx="1756" cy="748"/>
                <a:chOff x="1236" y="0"/>
                <a:chExt cx="1756" cy="748"/>
              </a:xfrm>
            </p:grpSpPr>
            <p:sp>
              <p:nvSpPr>
                <p:cNvPr id="40975" name="Rectangle 15"/>
                <p:cNvSpPr>
                  <a:spLocks noChangeArrowheads="1"/>
                </p:cNvSpPr>
                <p:nvPr/>
              </p:nvSpPr>
              <p:spPr bwMode="auto">
                <a:xfrm>
                  <a:off x="1236" y="0"/>
                  <a:ext cx="1756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0976" name="Group 16"/>
                <p:cNvGrpSpPr>
                  <a:grpSpLocks/>
                </p:cNvGrpSpPr>
                <p:nvPr/>
              </p:nvGrpSpPr>
              <p:grpSpPr bwMode="auto">
                <a:xfrm>
                  <a:off x="1236" y="0"/>
                  <a:ext cx="1756" cy="748"/>
                  <a:chOff x="1236" y="0"/>
                  <a:chExt cx="1756" cy="748"/>
                </a:xfrm>
              </p:grpSpPr>
              <p:sp>
                <p:nvSpPr>
                  <p:cNvPr id="40977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279" y="0"/>
                    <a:ext cx="1670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endParaRPr lang="en-US" altLang="ko-KR" sz="16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Matthew 5 to 7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Sermon on the Mount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400" dirty="0" smtClean="0">
                      <a:ea typeface="Gulim" pitchFamily="34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40978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236" y="0"/>
                    <a:ext cx="1756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0979" name="Group 19"/>
              <p:cNvGrpSpPr>
                <a:grpSpLocks/>
              </p:cNvGrpSpPr>
              <p:nvPr/>
            </p:nvGrpSpPr>
            <p:grpSpPr bwMode="auto">
              <a:xfrm>
                <a:off x="2992" y="0"/>
                <a:ext cx="982" cy="748"/>
                <a:chOff x="2992" y="0"/>
                <a:chExt cx="982" cy="748"/>
              </a:xfrm>
            </p:grpSpPr>
            <p:sp>
              <p:nvSpPr>
                <p:cNvPr id="40980" name="Rectangle 20"/>
                <p:cNvSpPr>
                  <a:spLocks noChangeArrowheads="1"/>
                </p:cNvSpPr>
                <p:nvPr/>
              </p:nvSpPr>
              <p:spPr bwMode="auto">
                <a:xfrm>
                  <a:off x="2992" y="0"/>
                  <a:ext cx="982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0981" name="Group 21"/>
                <p:cNvGrpSpPr>
                  <a:grpSpLocks/>
                </p:cNvGrpSpPr>
                <p:nvPr/>
              </p:nvGrpSpPr>
              <p:grpSpPr bwMode="auto">
                <a:xfrm>
                  <a:off x="2992" y="0"/>
                  <a:ext cx="982" cy="748"/>
                  <a:chOff x="2992" y="0"/>
                  <a:chExt cx="982" cy="748"/>
                </a:xfrm>
              </p:grpSpPr>
              <p:sp>
                <p:nvSpPr>
                  <p:cNvPr id="4098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3035" y="0"/>
                    <a:ext cx="896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lang="en-US" altLang="ko-KR" sz="1200" b="1" dirty="0">
                        <a:solidFill>
                          <a:srgbClr val="000000"/>
                        </a:solidFill>
                        <a:ea typeface="Batang" pitchFamily="18" charset="-127"/>
                      </a:rPr>
                      <a:t>1 Timothy 3:1-13 : </a:t>
                    </a:r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Timothy 3:1-13 : Qualifications to be overseers in the ecclesia</a:t>
                    </a:r>
                    <a:endParaRPr lang="en-US" altLang="ko-KR" sz="1600" dirty="0"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4098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992" y="0"/>
                    <a:ext cx="982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0984" name="Group 24"/>
              <p:cNvGrpSpPr>
                <a:grpSpLocks/>
              </p:cNvGrpSpPr>
              <p:nvPr/>
            </p:nvGrpSpPr>
            <p:grpSpPr bwMode="auto">
              <a:xfrm>
                <a:off x="0" y="748"/>
                <a:ext cx="284" cy="1553"/>
                <a:chOff x="0" y="748"/>
                <a:chExt cx="284" cy="1553"/>
              </a:xfrm>
            </p:grpSpPr>
            <p:sp>
              <p:nvSpPr>
                <p:cNvPr id="40985" name="Rectangle 25"/>
                <p:cNvSpPr>
                  <a:spLocks noChangeArrowheads="1"/>
                </p:cNvSpPr>
                <p:nvPr/>
              </p:nvSpPr>
              <p:spPr bwMode="auto">
                <a:xfrm>
                  <a:off x="43" y="748"/>
                  <a:ext cx="198" cy="1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5</a:t>
                  </a:r>
                </a:p>
                <a:p>
                  <a:pPr eaLnBrk="0" hangingPunct="0"/>
                  <a:endParaRPr lang="en-US" altLang="ko-KR" dirty="0">
                    <a:ea typeface="Gulim" pitchFamily="34" charset="-127"/>
                  </a:endParaRPr>
                </a:p>
              </p:txBody>
            </p:sp>
            <p:sp>
              <p:nvSpPr>
                <p:cNvPr id="40986" name="Rectangle 26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284" cy="155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0987" name="Group 27"/>
              <p:cNvGrpSpPr>
                <a:grpSpLocks/>
              </p:cNvGrpSpPr>
              <p:nvPr/>
            </p:nvGrpSpPr>
            <p:grpSpPr bwMode="auto">
              <a:xfrm>
                <a:off x="284" y="748"/>
                <a:ext cx="952" cy="1553"/>
                <a:chOff x="284" y="748"/>
                <a:chExt cx="952" cy="1553"/>
              </a:xfrm>
            </p:grpSpPr>
            <p:sp>
              <p:nvSpPr>
                <p:cNvPr id="40988" name="Rectangle 28"/>
                <p:cNvSpPr>
                  <a:spLocks noChangeArrowheads="1"/>
                </p:cNvSpPr>
                <p:nvPr/>
              </p:nvSpPr>
              <p:spPr bwMode="auto">
                <a:xfrm>
                  <a:off x="327" y="748"/>
                  <a:ext cx="866" cy="1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Full of mercy</a:t>
                  </a:r>
                  <a:r>
                    <a:rPr lang="en-US" altLang="ko-KR" sz="1200">
                      <a:ea typeface="Batang" pitchFamily="18" charset="-127"/>
                    </a:rPr>
                    <a:t> </a:t>
                  </a:r>
                  <a:endParaRPr lang="en-US" altLang="ko-KR" sz="10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40989" name="Rectangle 29"/>
                <p:cNvSpPr>
                  <a:spLocks noChangeArrowheads="1"/>
                </p:cNvSpPr>
                <p:nvPr/>
              </p:nvSpPr>
              <p:spPr bwMode="auto">
                <a:xfrm>
                  <a:off x="284" y="748"/>
                  <a:ext cx="952" cy="155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0990" name="Group 30"/>
              <p:cNvGrpSpPr>
                <a:grpSpLocks/>
              </p:cNvGrpSpPr>
              <p:nvPr/>
            </p:nvGrpSpPr>
            <p:grpSpPr bwMode="auto">
              <a:xfrm>
                <a:off x="1236" y="748"/>
                <a:ext cx="1756" cy="1553"/>
                <a:chOff x="1236" y="748"/>
                <a:chExt cx="1756" cy="1553"/>
              </a:xfrm>
            </p:grpSpPr>
            <p:sp>
              <p:nvSpPr>
                <p:cNvPr id="40991" name="Rectangle 31"/>
                <p:cNvSpPr>
                  <a:spLocks noChangeArrowheads="1"/>
                </p:cNvSpPr>
                <p:nvPr/>
              </p:nvSpPr>
              <p:spPr bwMode="auto">
                <a:xfrm>
                  <a:off x="1279" y="748"/>
                  <a:ext cx="1670" cy="1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Blessed are the merciful (Matt 5:7)</a:t>
                  </a: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40992" name="Rectangle 32"/>
                <p:cNvSpPr>
                  <a:spLocks noChangeArrowheads="1"/>
                </p:cNvSpPr>
                <p:nvPr/>
              </p:nvSpPr>
              <p:spPr bwMode="auto">
                <a:xfrm>
                  <a:off x="1236" y="748"/>
                  <a:ext cx="1756" cy="155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0993" name="Group 33"/>
              <p:cNvGrpSpPr>
                <a:grpSpLocks/>
              </p:cNvGrpSpPr>
              <p:nvPr/>
            </p:nvGrpSpPr>
            <p:grpSpPr bwMode="auto">
              <a:xfrm>
                <a:off x="2992" y="748"/>
                <a:ext cx="982" cy="1553"/>
                <a:chOff x="2992" y="748"/>
                <a:chExt cx="982" cy="1553"/>
              </a:xfrm>
            </p:grpSpPr>
            <p:sp>
              <p:nvSpPr>
                <p:cNvPr id="40994" name="Rectangle 34"/>
                <p:cNvSpPr>
                  <a:spLocks noChangeArrowheads="1"/>
                </p:cNvSpPr>
                <p:nvPr/>
              </p:nvSpPr>
              <p:spPr bwMode="auto">
                <a:xfrm>
                  <a:off x="3035" y="748"/>
                  <a:ext cx="896" cy="1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No striker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Shows tenderness and compassion Bowels and mercies (Phil 2:1 specifically addressed to overseers Phil 1:1 – only time overseers identified in a Pauline greeting)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0995" name="Rectangle 35"/>
                <p:cNvSpPr>
                  <a:spLocks noChangeArrowheads="1"/>
                </p:cNvSpPr>
                <p:nvPr/>
              </p:nvSpPr>
              <p:spPr bwMode="auto">
                <a:xfrm>
                  <a:off x="2992" y="748"/>
                  <a:ext cx="982" cy="155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0996" name="Group 36"/>
              <p:cNvGrpSpPr>
                <a:grpSpLocks/>
              </p:cNvGrpSpPr>
              <p:nvPr/>
            </p:nvGrpSpPr>
            <p:grpSpPr bwMode="auto">
              <a:xfrm>
                <a:off x="0" y="2301"/>
                <a:ext cx="284" cy="1093"/>
                <a:chOff x="0" y="2301"/>
                <a:chExt cx="284" cy="1093"/>
              </a:xfrm>
            </p:grpSpPr>
            <p:sp>
              <p:nvSpPr>
                <p:cNvPr id="40997" name="Rectangle 37"/>
                <p:cNvSpPr>
                  <a:spLocks noChangeArrowheads="1"/>
                </p:cNvSpPr>
                <p:nvPr/>
              </p:nvSpPr>
              <p:spPr bwMode="auto">
                <a:xfrm>
                  <a:off x="43" y="2301"/>
                  <a:ext cx="198" cy="10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6</a:t>
                  </a:r>
                </a:p>
                <a:p>
                  <a:pPr eaLnBrk="0" hangingPunct="0"/>
                  <a:endParaRPr lang="en-US" altLang="ko-KR" dirty="0">
                    <a:ea typeface="Gulim" pitchFamily="34" charset="-127"/>
                  </a:endParaRPr>
                </a:p>
              </p:txBody>
            </p:sp>
            <p:sp>
              <p:nvSpPr>
                <p:cNvPr id="40998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2301"/>
                  <a:ext cx="28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0999" name="Group 39"/>
              <p:cNvGrpSpPr>
                <a:grpSpLocks/>
              </p:cNvGrpSpPr>
              <p:nvPr/>
            </p:nvGrpSpPr>
            <p:grpSpPr bwMode="auto">
              <a:xfrm>
                <a:off x="284" y="2301"/>
                <a:ext cx="952" cy="1093"/>
                <a:chOff x="284" y="2301"/>
                <a:chExt cx="952" cy="1093"/>
              </a:xfrm>
            </p:grpSpPr>
            <p:sp>
              <p:nvSpPr>
                <p:cNvPr id="41000" name="Rectangle 40"/>
                <p:cNvSpPr>
                  <a:spLocks noChangeArrowheads="1"/>
                </p:cNvSpPr>
                <p:nvPr/>
              </p:nvSpPr>
              <p:spPr bwMode="auto">
                <a:xfrm>
                  <a:off x="327" y="2301"/>
                  <a:ext cx="866" cy="10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and good fruits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1001" name="Rectangle 41"/>
                <p:cNvSpPr>
                  <a:spLocks noChangeArrowheads="1"/>
                </p:cNvSpPr>
                <p:nvPr/>
              </p:nvSpPr>
              <p:spPr bwMode="auto">
                <a:xfrm>
                  <a:off x="284" y="2301"/>
                  <a:ext cx="952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1002" name="Group 42"/>
              <p:cNvGrpSpPr>
                <a:grpSpLocks/>
              </p:cNvGrpSpPr>
              <p:nvPr/>
            </p:nvGrpSpPr>
            <p:grpSpPr bwMode="auto">
              <a:xfrm>
                <a:off x="1236" y="2301"/>
                <a:ext cx="1756" cy="1093"/>
                <a:chOff x="1236" y="2301"/>
                <a:chExt cx="1756" cy="1093"/>
              </a:xfrm>
            </p:grpSpPr>
            <p:sp>
              <p:nvSpPr>
                <p:cNvPr id="41003" name="Rectangle 43"/>
                <p:cNvSpPr>
                  <a:spLocks noChangeArrowheads="1"/>
                </p:cNvSpPr>
                <p:nvPr/>
              </p:nvSpPr>
              <p:spPr bwMode="auto">
                <a:xfrm>
                  <a:off x="1279" y="2301"/>
                  <a:ext cx="1670" cy="10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Ye shall know them by their fruits … Every tree that bringeth not forth good fruits is hewn down and cast into the fire (Matt 7:16-20)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Let your light so shine before men that they may see your good works … (Matt 6:16)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1004" name="Rectangle 44"/>
                <p:cNvSpPr>
                  <a:spLocks noChangeArrowheads="1"/>
                </p:cNvSpPr>
                <p:nvPr/>
              </p:nvSpPr>
              <p:spPr bwMode="auto">
                <a:xfrm>
                  <a:off x="1236" y="2301"/>
                  <a:ext cx="1756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1005" name="Group 45"/>
              <p:cNvGrpSpPr>
                <a:grpSpLocks/>
              </p:cNvGrpSpPr>
              <p:nvPr/>
            </p:nvGrpSpPr>
            <p:grpSpPr bwMode="auto">
              <a:xfrm>
                <a:off x="2992" y="2301"/>
                <a:ext cx="982" cy="1093"/>
                <a:chOff x="2992" y="2301"/>
                <a:chExt cx="982" cy="1093"/>
              </a:xfrm>
            </p:grpSpPr>
            <p:sp>
              <p:nvSpPr>
                <p:cNvPr id="41006" name="Rectangle 46"/>
                <p:cNvSpPr>
                  <a:spLocks noChangeArrowheads="1"/>
                </p:cNvSpPr>
                <p:nvPr/>
              </p:nvSpPr>
              <p:spPr bwMode="auto">
                <a:xfrm>
                  <a:off x="3035" y="2301"/>
                  <a:ext cx="896" cy="10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Blameless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Of good behaviour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Able to teach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Rules his own house well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Good reputation outside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1007" name="Rectangle 47"/>
                <p:cNvSpPr>
                  <a:spLocks noChangeArrowheads="1"/>
                </p:cNvSpPr>
                <p:nvPr/>
              </p:nvSpPr>
              <p:spPr bwMode="auto">
                <a:xfrm>
                  <a:off x="2992" y="2301"/>
                  <a:ext cx="982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</p:grpSp>
        <p:sp>
          <p:nvSpPr>
            <p:cNvPr id="41008" name="Rectangle 48"/>
            <p:cNvSpPr>
              <a:spLocks noChangeArrowheads="1"/>
            </p:cNvSpPr>
            <p:nvPr/>
          </p:nvSpPr>
          <p:spPr bwMode="auto">
            <a:xfrm>
              <a:off x="-3" y="-3"/>
              <a:ext cx="3980" cy="3400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B67D-851C-4A90-BD25-C1E358F114F9}" type="slidenum">
              <a:rPr lang="ko-KR" altLang="en-AU"/>
              <a:pPr/>
              <a:t>12</a:t>
            </a:fld>
            <a:endParaRPr lang="ko-KR" altLang="en-AU"/>
          </a:p>
        </p:txBody>
      </p:sp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304800" y="1066800"/>
            <a:ext cx="8458200" cy="4724400"/>
            <a:chOff x="-3" y="-3"/>
            <a:chExt cx="3980" cy="2595"/>
          </a:xfrm>
        </p:grpSpPr>
        <p:grpSp>
          <p:nvGrpSpPr>
            <p:cNvPr id="43011" name="Group 3"/>
            <p:cNvGrpSpPr>
              <a:grpSpLocks/>
            </p:cNvGrpSpPr>
            <p:nvPr/>
          </p:nvGrpSpPr>
          <p:grpSpPr bwMode="auto">
            <a:xfrm>
              <a:off x="0" y="0"/>
              <a:ext cx="3974" cy="2589"/>
              <a:chOff x="0" y="0"/>
              <a:chExt cx="3974" cy="2589"/>
            </a:xfrm>
          </p:grpSpPr>
          <p:grpSp>
            <p:nvGrpSpPr>
              <p:cNvPr id="43012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84" cy="748"/>
                <a:chOff x="0" y="0"/>
                <a:chExt cx="284" cy="748"/>
              </a:xfrm>
            </p:grpSpPr>
            <p:sp>
              <p:nvSpPr>
                <p:cNvPr id="43013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84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3014" name="Group 6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284" cy="748"/>
                  <a:chOff x="0" y="0"/>
                  <a:chExt cx="284" cy="748"/>
                </a:xfrm>
              </p:grpSpPr>
              <p:sp>
                <p:nvSpPr>
                  <p:cNvPr id="4301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198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r>
                      <a:rPr lang="en-US" sz="1000">
                        <a:ea typeface="Batang" pitchFamily="18" charset="-127"/>
                      </a:rPr>
                      <a:t> </a:t>
                    </a:r>
                  </a:p>
                  <a:p>
                    <a:pPr eaLnBrk="0" hangingPunct="0"/>
                    <a:endParaRPr lang="en-US"/>
                  </a:p>
                </p:txBody>
              </p:sp>
              <p:sp>
                <p:nvSpPr>
                  <p:cNvPr id="43016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84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3017" name="Group 9"/>
              <p:cNvGrpSpPr>
                <a:grpSpLocks/>
              </p:cNvGrpSpPr>
              <p:nvPr/>
            </p:nvGrpSpPr>
            <p:grpSpPr bwMode="auto">
              <a:xfrm>
                <a:off x="284" y="0"/>
                <a:ext cx="952" cy="748"/>
                <a:chOff x="284" y="0"/>
                <a:chExt cx="952" cy="748"/>
              </a:xfrm>
            </p:grpSpPr>
            <p:sp>
              <p:nvSpPr>
                <p:cNvPr id="43018" name="Rectangle 10"/>
                <p:cNvSpPr>
                  <a:spLocks noChangeArrowheads="1"/>
                </p:cNvSpPr>
                <p:nvPr/>
              </p:nvSpPr>
              <p:spPr bwMode="auto">
                <a:xfrm>
                  <a:off x="284" y="0"/>
                  <a:ext cx="952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3019" name="Group 11"/>
                <p:cNvGrpSpPr>
                  <a:grpSpLocks/>
                </p:cNvGrpSpPr>
                <p:nvPr/>
              </p:nvGrpSpPr>
              <p:grpSpPr bwMode="auto">
                <a:xfrm>
                  <a:off x="284" y="0"/>
                  <a:ext cx="952" cy="748"/>
                  <a:chOff x="284" y="0"/>
                  <a:chExt cx="952" cy="748"/>
                </a:xfrm>
              </p:grpSpPr>
              <p:sp>
                <p:nvSpPr>
                  <p:cNvPr id="43020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27" y="0"/>
                    <a:ext cx="866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endParaRPr lang="en-US" altLang="ko-KR" sz="16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James 3:17 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Wisdom from above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4302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84" y="0"/>
                    <a:ext cx="952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3022" name="Group 14"/>
              <p:cNvGrpSpPr>
                <a:grpSpLocks/>
              </p:cNvGrpSpPr>
              <p:nvPr/>
            </p:nvGrpSpPr>
            <p:grpSpPr bwMode="auto">
              <a:xfrm>
                <a:off x="1236" y="0"/>
                <a:ext cx="1756" cy="748"/>
                <a:chOff x="1236" y="0"/>
                <a:chExt cx="1756" cy="748"/>
              </a:xfrm>
            </p:grpSpPr>
            <p:sp>
              <p:nvSpPr>
                <p:cNvPr id="43023" name="Rectangle 15"/>
                <p:cNvSpPr>
                  <a:spLocks noChangeArrowheads="1"/>
                </p:cNvSpPr>
                <p:nvPr/>
              </p:nvSpPr>
              <p:spPr bwMode="auto">
                <a:xfrm>
                  <a:off x="1236" y="0"/>
                  <a:ext cx="1756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3024" name="Group 16"/>
                <p:cNvGrpSpPr>
                  <a:grpSpLocks/>
                </p:cNvGrpSpPr>
                <p:nvPr/>
              </p:nvGrpSpPr>
              <p:grpSpPr bwMode="auto">
                <a:xfrm>
                  <a:off x="1236" y="0"/>
                  <a:ext cx="1756" cy="748"/>
                  <a:chOff x="1236" y="0"/>
                  <a:chExt cx="1756" cy="748"/>
                </a:xfrm>
              </p:grpSpPr>
              <p:sp>
                <p:nvSpPr>
                  <p:cNvPr id="43025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279" y="0"/>
                    <a:ext cx="1670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endParaRPr lang="en-US" altLang="ko-KR" sz="16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Matthew 5 to 7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r>
                      <a:rPr lang="en-US" altLang="ko-KR" sz="1600" b="1" dirty="0" smtClean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Sermon on the Mount</a:t>
                    </a:r>
                    <a:endParaRPr lang="en-US" altLang="ko-KR" sz="1600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43026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236" y="0"/>
                    <a:ext cx="1756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3027" name="Group 19"/>
              <p:cNvGrpSpPr>
                <a:grpSpLocks/>
              </p:cNvGrpSpPr>
              <p:nvPr/>
            </p:nvGrpSpPr>
            <p:grpSpPr bwMode="auto">
              <a:xfrm>
                <a:off x="2992" y="0"/>
                <a:ext cx="982" cy="748"/>
                <a:chOff x="2992" y="0"/>
                <a:chExt cx="982" cy="748"/>
              </a:xfrm>
            </p:grpSpPr>
            <p:sp>
              <p:nvSpPr>
                <p:cNvPr id="43028" name="Rectangle 20"/>
                <p:cNvSpPr>
                  <a:spLocks noChangeArrowheads="1"/>
                </p:cNvSpPr>
                <p:nvPr/>
              </p:nvSpPr>
              <p:spPr bwMode="auto">
                <a:xfrm>
                  <a:off x="2992" y="0"/>
                  <a:ext cx="982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3029" name="Group 21"/>
                <p:cNvGrpSpPr>
                  <a:grpSpLocks/>
                </p:cNvGrpSpPr>
                <p:nvPr/>
              </p:nvGrpSpPr>
              <p:grpSpPr bwMode="auto">
                <a:xfrm>
                  <a:off x="2992" y="0"/>
                  <a:ext cx="982" cy="748"/>
                  <a:chOff x="2992" y="0"/>
                  <a:chExt cx="982" cy="748"/>
                </a:xfrm>
              </p:grpSpPr>
              <p:sp>
                <p:nvSpPr>
                  <p:cNvPr id="43030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3035" y="0"/>
                    <a:ext cx="896" cy="7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lang="en-US" altLang="ko-KR" sz="1600" b="1" dirty="0">
                        <a:solidFill>
                          <a:srgbClr val="000000"/>
                        </a:solidFill>
                        <a:ea typeface="Batang" pitchFamily="18" charset="-127"/>
                      </a:rPr>
                      <a:t>1</a:t>
                    </a:r>
                  </a:p>
                  <a:p>
                    <a:pPr algn="ctr"/>
                    <a:r>
                      <a:rPr lang="en-US" altLang="ko-KR" sz="1600" b="1" dirty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 Timothy 3:1-13 : Qualifications to be overseers in the ecclesia</a:t>
                    </a:r>
                    <a:endParaRPr lang="en-US" altLang="ko-KR" sz="1600" dirty="0">
                      <a:solidFill>
                        <a:srgbClr val="FFFF00"/>
                      </a:solidFill>
                      <a:latin typeface="Swiss742 SWC" pitchFamily="34" charset="0"/>
                      <a:ea typeface="Batang" pitchFamily="18" charset="-127"/>
                    </a:endParaRPr>
                  </a:p>
                  <a:p>
                    <a:pPr algn="ctr" eaLnBrk="0" hangingPunct="0"/>
                    <a:endParaRPr lang="en-US" altLang="ko-KR" sz="1600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43031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992" y="0"/>
                    <a:ext cx="982" cy="74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43032" name="Group 24"/>
              <p:cNvGrpSpPr>
                <a:grpSpLocks/>
              </p:cNvGrpSpPr>
              <p:nvPr/>
            </p:nvGrpSpPr>
            <p:grpSpPr bwMode="auto">
              <a:xfrm>
                <a:off x="0" y="748"/>
                <a:ext cx="284" cy="1208"/>
                <a:chOff x="0" y="748"/>
                <a:chExt cx="284" cy="1208"/>
              </a:xfrm>
            </p:grpSpPr>
            <p:sp>
              <p:nvSpPr>
                <p:cNvPr id="43033" name="Rectangle 25"/>
                <p:cNvSpPr>
                  <a:spLocks noChangeArrowheads="1"/>
                </p:cNvSpPr>
                <p:nvPr/>
              </p:nvSpPr>
              <p:spPr bwMode="auto">
                <a:xfrm>
                  <a:off x="43" y="748"/>
                  <a:ext cx="198" cy="12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7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43034" name="Rectangle 26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284" cy="120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35" name="Group 27"/>
              <p:cNvGrpSpPr>
                <a:grpSpLocks/>
              </p:cNvGrpSpPr>
              <p:nvPr/>
            </p:nvGrpSpPr>
            <p:grpSpPr bwMode="auto">
              <a:xfrm>
                <a:off x="284" y="748"/>
                <a:ext cx="952" cy="1208"/>
                <a:chOff x="284" y="748"/>
                <a:chExt cx="952" cy="1208"/>
              </a:xfrm>
            </p:grpSpPr>
            <p:sp>
              <p:nvSpPr>
                <p:cNvPr id="43036" name="Rectangle 28"/>
                <p:cNvSpPr>
                  <a:spLocks noChangeArrowheads="1"/>
                </p:cNvSpPr>
                <p:nvPr/>
              </p:nvSpPr>
              <p:spPr bwMode="auto">
                <a:xfrm>
                  <a:off x="327" y="748"/>
                  <a:ext cx="866" cy="12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Without partiality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3037" name="Rectangle 29"/>
                <p:cNvSpPr>
                  <a:spLocks noChangeArrowheads="1"/>
                </p:cNvSpPr>
                <p:nvPr/>
              </p:nvSpPr>
              <p:spPr bwMode="auto">
                <a:xfrm>
                  <a:off x="284" y="748"/>
                  <a:ext cx="952" cy="120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38" name="Group 30"/>
              <p:cNvGrpSpPr>
                <a:grpSpLocks/>
              </p:cNvGrpSpPr>
              <p:nvPr/>
            </p:nvGrpSpPr>
            <p:grpSpPr bwMode="auto">
              <a:xfrm>
                <a:off x="1236" y="748"/>
                <a:ext cx="1756" cy="1208"/>
                <a:chOff x="1236" y="748"/>
                <a:chExt cx="1756" cy="1208"/>
              </a:xfrm>
            </p:grpSpPr>
            <p:sp>
              <p:nvSpPr>
                <p:cNvPr id="43039" name="Rectangle 31"/>
                <p:cNvSpPr>
                  <a:spLocks noChangeArrowheads="1"/>
                </p:cNvSpPr>
                <p:nvPr/>
              </p:nvSpPr>
              <p:spPr bwMode="auto">
                <a:xfrm>
                  <a:off x="1279" y="748"/>
                  <a:ext cx="1670" cy="12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No man can serve two masters (Matt 6:24)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Where your treasure is there will your heart be also (Matt 6:21)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3040" name="Rectangle 32"/>
                <p:cNvSpPr>
                  <a:spLocks noChangeArrowheads="1"/>
                </p:cNvSpPr>
                <p:nvPr/>
              </p:nvSpPr>
              <p:spPr bwMode="auto">
                <a:xfrm>
                  <a:off x="1236" y="748"/>
                  <a:ext cx="1756" cy="120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41" name="Group 33"/>
              <p:cNvGrpSpPr>
                <a:grpSpLocks/>
              </p:cNvGrpSpPr>
              <p:nvPr/>
            </p:nvGrpSpPr>
            <p:grpSpPr bwMode="auto">
              <a:xfrm>
                <a:off x="2992" y="748"/>
                <a:ext cx="982" cy="1208"/>
                <a:chOff x="2992" y="748"/>
                <a:chExt cx="982" cy="1208"/>
              </a:xfrm>
            </p:grpSpPr>
            <p:sp>
              <p:nvSpPr>
                <p:cNvPr id="43042" name="Rectangle 34"/>
                <p:cNvSpPr>
                  <a:spLocks noChangeArrowheads="1"/>
                </p:cNvSpPr>
                <p:nvPr/>
              </p:nvSpPr>
              <p:spPr bwMode="auto">
                <a:xfrm>
                  <a:off x="3035" y="748"/>
                  <a:ext cx="896" cy="12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Husband of one wife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Not addicted to wine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Not greedy of filthy lucre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Not covetous</a:t>
                  </a:r>
                </a:p>
                <a:p>
                  <a:pPr eaLnBrk="0" hangingPunct="0"/>
                  <a:r>
                    <a:rPr lang="en-US" altLang="ko-KR" sz="1600">
                      <a:ea typeface="Batang" pitchFamily="18" charset="-127"/>
                    </a:rPr>
                    <a:t>Not a new convert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3043" name="Rectangle 35"/>
                <p:cNvSpPr>
                  <a:spLocks noChangeArrowheads="1"/>
                </p:cNvSpPr>
                <p:nvPr/>
              </p:nvSpPr>
              <p:spPr bwMode="auto">
                <a:xfrm>
                  <a:off x="2992" y="748"/>
                  <a:ext cx="982" cy="120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44" name="Group 36"/>
              <p:cNvGrpSpPr>
                <a:grpSpLocks/>
              </p:cNvGrpSpPr>
              <p:nvPr/>
            </p:nvGrpSpPr>
            <p:grpSpPr bwMode="auto">
              <a:xfrm>
                <a:off x="0" y="1956"/>
                <a:ext cx="284" cy="633"/>
                <a:chOff x="0" y="1956"/>
                <a:chExt cx="284" cy="633"/>
              </a:xfrm>
            </p:grpSpPr>
            <p:sp>
              <p:nvSpPr>
                <p:cNvPr id="43045" name="Rectangle 37"/>
                <p:cNvSpPr>
                  <a:spLocks noChangeArrowheads="1"/>
                </p:cNvSpPr>
                <p:nvPr/>
              </p:nvSpPr>
              <p:spPr bwMode="auto">
                <a:xfrm>
                  <a:off x="43" y="1956"/>
                  <a:ext cx="198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 dirty="0">
                      <a:solidFill>
                        <a:srgbClr val="FFFF00"/>
                      </a:solidFill>
                      <a:ea typeface="Batang" pitchFamily="18" charset="-127"/>
                    </a:rPr>
                    <a:t>8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43046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1956"/>
                  <a:ext cx="28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47" name="Group 39"/>
              <p:cNvGrpSpPr>
                <a:grpSpLocks/>
              </p:cNvGrpSpPr>
              <p:nvPr/>
            </p:nvGrpSpPr>
            <p:grpSpPr bwMode="auto">
              <a:xfrm>
                <a:off x="284" y="1956"/>
                <a:ext cx="952" cy="633"/>
                <a:chOff x="284" y="1956"/>
                <a:chExt cx="952" cy="633"/>
              </a:xfrm>
            </p:grpSpPr>
            <p:sp>
              <p:nvSpPr>
                <p:cNvPr id="43048" name="Rectangle 40"/>
                <p:cNvSpPr>
                  <a:spLocks noChangeArrowheads="1"/>
                </p:cNvSpPr>
                <p:nvPr/>
              </p:nvSpPr>
              <p:spPr bwMode="auto">
                <a:xfrm>
                  <a:off x="327" y="1956"/>
                  <a:ext cx="86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Without hypocrisy</a:t>
                  </a: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43049" name="Rectangle 41"/>
                <p:cNvSpPr>
                  <a:spLocks noChangeArrowheads="1"/>
                </p:cNvSpPr>
                <p:nvPr/>
              </p:nvSpPr>
              <p:spPr bwMode="auto">
                <a:xfrm>
                  <a:off x="284" y="1956"/>
                  <a:ext cx="95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50" name="Group 42"/>
              <p:cNvGrpSpPr>
                <a:grpSpLocks/>
              </p:cNvGrpSpPr>
              <p:nvPr/>
            </p:nvGrpSpPr>
            <p:grpSpPr bwMode="auto">
              <a:xfrm>
                <a:off x="1236" y="1956"/>
                <a:ext cx="1756" cy="633"/>
                <a:chOff x="1236" y="1956"/>
                <a:chExt cx="1756" cy="633"/>
              </a:xfrm>
            </p:grpSpPr>
            <p:sp>
              <p:nvSpPr>
                <p:cNvPr id="43051" name="Rectangle 43"/>
                <p:cNvSpPr>
                  <a:spLocks noChangeArrowheads="1"/>
                </p:cNvSpPr>
                <p:nvPr/>
              </p:nvSpPr>
              <p:spPr bwMode="auto">
                <a:xfrm>
                  <a:off x="1279" y="1956"/>
                  <a:ext cx="1670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And when thou prayest/ give charity/ fast … be not as the hypocrites (Matt 6:1-18)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3052" name="Rectangle 44"/>
                <p:cNvSpPr>
                  <a:spLocks noChangeArrowheads="1"/>
                </p:cNvSpPr>
                <p:nvPr/>
              </p:nvSpPr>
              <p:spPr bwMode="auto">
                <a:xfrm>
                  <a:off x="1236" y="1956"/>
                  <a:ext cx="175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3053" name="Group 45"/>
              <p:cNvGrpSpPr>
                <a:grpSpLocks/>
              </p:cNvGrpSpPr>
              <p:nvPr/>
            </p:nvGrpSpPr>
            <p:grpSpPr bwMode="auto">
              <a:xfrm>
                <a:off x="2992" y="1956"/>
                <a:ext cx="982" cy="633"/>
                <a:chOff x="2992" y="1956"/>
                <a:chExt cx="982" cy="633"/>
              </a:xfrm>
            </p:grpSpPr>
            <p:sp>
              <p:nvSpPr>
                <p:cNvPr id="43054" name="Rectangle 46"/>
                <p:cNvSpPr>
                  <a:spLocks noChangeArrowheads="1"/>
                </p:cNvSpPr>
                <p:nvPr/>
              </p:nvSpPr>
              <p:spPr bwMode="auto">
                <a:xfrm>
                  <a:off x="3035" y="1956"/>
                  <a:ext cx="896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600">
                      <a:ea typeface="Batang" pitchFamily="18" charset="-127"/>
                    </a:rPr>
                    <a:t>Not double-tongued</a:t>
                  </a:r>
                </a:p>
                <a:p>
                  <a:pPr eaLnBrk="0" hangingPunct="0"/>
                  <a:endParaRPr lang="en-US" altLang="ko-KR" sz="1600">
                    <a:ea typeface="Gulim" pitchFamily="34" charset="-127"/>
                  </a:endParaRPr>
                </a:p>
              </p:txBody>
            </p:sp>
            <p:sp>
              <p:nvSpPr>
                <p:cNvPr id="43055" name="Rectangle 47"/>
                <p:cNvSpPr>
                  <a:spLocks noChangeArrowheads="1"/>
                </p:cNvSpPr>
                <p:nvPr/>
              </p:nvSpPr>
              <p:spPr bwMode="auto">
                <a:xfrm>
                  <a:off x="2992" y="1956"/>
                  <a:ext cx="98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</p:grpSp>
        <p:sp>
          <p:nvSpPr>
            <p:cNvPr id="43056" name="Rectangle 48"/>
            <p:cNvSpPr>
              <a:spLocks noChangeArrowheads="1"/>
            </p:cNvSpPr>
            <p:nvPr/>
          </p:nvSpPr>
          <p:spPr bwMode="auto">
            <a:xfrm>
              <a:off x="-3" y="-3"/>
              <a:ext cx="3980" cy="2595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7BF-D858-45BF-A79F-2CA6AAD486F6}" type="slidenum">
              <a:rPr lang="ko-KR" altLang="en-AU"/>
              <a:pPr/>
              <a:t>13</a:t>
            </a:fld>
            <a:endParaRPr lang="ko-KR" altLang="en-AU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457200" y="1055688"/>
            <a:ext cx="82296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altLang="ko-KR" sz="3200" dirty="0">
                <a:solidFill>
                  <a:schemeClr val="tx2"/>
                </a:solidFill>
                <a:latin typeface="Swiss742 SWC" pitchFamily="34" charset="0"/>
                <a:ea typeface="Batang" pitchFamily="18" charset="-127"/>
              </a:rPr>
              <a:t>EXAMPLES of Worldly-based </a:t>
            </a:r>
            <a:r>
              <a:rPr lang="en-US" altLang="ko-KR" sz="3200" dirty="0" smtClean="0">
                <a:solidFill>
                  <a:schemeClr val="tx2"/>
                </a:solidFill>
                <a:latin typeface="Swiss742 SWC" pitchFamily="34" charset="0"/>
                <a:ea typeface="Batang" pitchFamily="18" charset="-127"/>
              </a:rPr>
              <a:t>wisdom</a:t>
            </a:r>
            <a:endParaRPr lang="en-US" altLang="ko-KR" sz="3200" dirty="0">
              <a:solidFill>
                <a:schemeClr val="tx2"/>
              </a:solidFill>
              <a:latin typeface="Swiss742 SWC" pitchFamily="34" charset="0"/>
              <a:ea typeface="Batang" pitchFamily="18" charset="-127"/>
            </a:endParaRPr>
          </a:p>
          <a:p>
            <a:pPr lvl="1">
              <a:spcBef>
                <a:spcPct val="50000"/>
              </a:spcBef>
            </a:pPr>
            <a:endParaRPr lang="en-US" altLang="ko-KR" sz="3200" dirty="0">
              <a:latin typeface="Swiss742 SWC" pitchFamily="34" charset="0"/>
              <a:ea typeface="Batang" pitchFamily="18" charset="-127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ko-KR" sz="2800" i="1" dirty="0" smtClean="0">
                <a:latin typeface="Swiss742 SWC" pitchFamily="34" charset="0"/>
                <a:ea typeface="Batang" pitchFamily="18" charset="-127"/>
              </a:rPr>
              <a:t> Tolerance </a:t>
            </a:r>
            <a:endParaRPr lang="en-US" altLang="ko-KR" sz="2800" dirty="0">
              <a:latin typeface="Swiss742 SWC" pitchFamily="34" charset="0"/>
              <a:ea typeface="Batang" pitchFamily="18" charset="-127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ko-KR" sz="2800" i="1" dirty="0" smtClean="0">
                <a:latin typeface="Swiss742 SWC" pitchFamily="34" charset="0"/>
                <a:ea typeface="Batang" pitchFamily="18" charset="-127"/>
              </a:rPr>
              <a:t> No </a:t>
            </a:r>
            <a:r>
              <a:rPr lang="en-US" altLang="ko-KR" sz="2800" i="1" dirty="0">
                <a:latin typeface="Swiss742 SWC" pitchFamily="34" charset="0"/>
                <a:ea typeface="Batang" pitchFamily="18" charset="-127"/>
              </a:rPr>
              <a:t>absolute truth </a:t>
            </a:r>
            <a:r>
              <a:rPr lang="en-US" altLang="ko-KR" sz="2800" i="1" dirty="0" smtClean="0">
                <a:latin typeface="Swiss742 SWC" pitchFamily="34" charset="0"/>
                <a:ea typeface="Batang" pitchFamily="18" charset="-127"/>
              </a:rPr>
              <a:t>– many </a:t>
            </a:r>
            <a:r>
              <a:rPr lang="en-US" altLang="ko-KR" sz="2800" i="1" dirty="0">
                <a:latin typeface="Swiss742 SWC" pitchFamily="34" charset="0"/>
                <a:ea typeface="Batang" pitchFamily="18" charset="-127"/>
              </a:rPr>
              <a:t>paths to  God</a:t>
            </a:r>
            <a:endParaRPr lang="en-US" altLang="ko-KR" sz="2800" dirty="0">
              <a:latin typeface="Swiss742 SWC" pitchFamily="34" charset="0"/>
              <a:ea typeface="Batang" pitchFamily="18" charset="-127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ko-KR" sz="2800" i="1" dirty="0" smtClean="0">
                <a:latin typeface="Swiss742 SWC" pitchFamily="34" charset="0"/>
                <a:ea typeface="Batang" pitchFamily="18" charset="-127"/>
              </a:rPr>
              <a:t> Do </a:t>
            </a:r>
            <a:r>
              <a:rPr lang="en-US" altLang="ko-KR" sz="2800" i="1" dirty="0">
                <a:latin typeface="Swiss742 SWC" pitchFamily="34" charset="0"/>
                <a:ea typeface="Batang" pitchFamily="18" charset="-127"/>
              </a:rPr>
              <a:t>whatever you please as long as it doesn’t hurt anyone</a:t>
            </a:r>
            <a:endParaRPr lang="en-US" altLang="ko-KR" sz="2800" dirty="0">
              <a:latin typeface="Swiss742 SWC" pitchFamily="34" charset="0"/>
              <a:ea typeface="Batang" pitchFamily="18" charset="-127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ko-KR" sz="2800" i="1" dirty="0" smtClean="0">
                <a:latin typeface="Swiss742 SWC" pitchFamily="34" charset="0"/>
                <a:ea typeface="Batang" pitchFamily="18" charset="-127"/>
              </a:rPr>
              <a:t> Democracy</a:t>
            </a:r>
            <a:endParaRPr lang="en-US" altLang="ko-KR" sz="2800" dirty="0">
              <a:latin typeface="Swiss742 SWC" pitchFamily="34" charset="0"/>
              <a:ea typeface="Batang" pitchFamily="18" charset="-127"/>
            </a:endParaRPr>
          </a:p>
          <a:p>
            <a:pPr eaLnBrk="0" hangingPunct="0">
              <a:spcBef>
                <a:spcPct val="50000"/>
              </a:spcBef>
            </a:pPr>
            <a:endParaRPr lang="en-US" altLang="ko-KR" sz="2000" dirty="0">
              <a:ea typeface="Gulim" pitchFamily="34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E012-561E-4C6D-954A-FF562B38325C}" type="slidenum">
              <a:rPr lang="ko-KR" altLang="en-AU"/>
              <a:pPr/>
              <a:t>14</a:t>
            </a:fld>
            <a:endParaRPr lang="ko-KR" altLang="en-AU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04800" y="0"/>
            <a:ext cx="829964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kumimoji="1" lang="en-US" altLang="ko-KR" sz="3200" b="1" i="1" dirty="0">
                <a:solidFill>
                  <a:schemeClr val="tx2"/>
                </a:solidFill>
                <a:ea typeface="Batang" pitchFamily="18" charset="-127"/>
              </a:rPr>
              <a:t>Verse 17 “But the wisdom that is from above is first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pure</a:t>
            </a:r>
            <a:r>
              <a:rPr kumimoji="1" lang="en-US" altLang="ko-KR" sz="3200" b="1" i="1" dirty="0">
                <a:solidFill>
                  <a:schemeClr val="tx2"/>
                </a:solidFill>
                <a:ea typeface="Batang" pitchFamily="18" charset="-127"/>
              </a:rPr>
              <a:t>, then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peaceable</a:t>
            </a:r>
            <a:r>
              <a:rPr kumimoji="1" lang="en-US" altLang="ko-KR" sz="3200" b="1" i="1" dirty="0">
                <a:solidFill>
                  <a:schemeClr val="tx2"/>
                </a:solidFill>
                <a:ea typeface="Batang" pitchFamily="18" charset="-127"/>
              </a:rPr>
              <a:t>, gentle, and easy to be </a:t>
            </a:r>
            <a:r>
              <a:rPr kumimoji="1" lang="en-US" altLang="ko-KR" sz="3200" b="1" i="1" dirty="0" err="1">
                <a:solidFill>
                  <a:schemeClr val="tx2"/>
                </a:solidFill>
                <a:ea typeface="Batang" pitchFamily="18" charset="-127"/>
              </a:rPr>
              <a:t>intreated</a:t>
            </a:r>
            <a:r>
              <a:rPr kumimoji="1" lang="en-US" altLang="ko-KR" sz="3200" b="1" i="1" dirty="0">
                <a:solidFill>
                  <a:schemeClr val="tx2"/>
                </a:solidFill>
                <a:ea typeface="Batang" pitchFamily="18" charset="-127"/>
              </a:rPr>
              <a:t>, full of mercy and good fruits, without partiality, and without hypocrisy”</a:t>
            </a:r>
            <a:r>
              <a:rPr kumimoji="1" lang="en-AU" altLang="ko-KR" sz="3200" dirty="0">
                <a:ea typeface="Gulim" pitchFamily="34" charset="-127"/>
              </a:rPr>
              <a:t> 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11560" y="2204864"/>
            <a:ext cx="914400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>
                <a:latin typeface="Swiss742 SWC" pitchFamily="34" charset="0"/>
                <a:ea typeface="Batang" pitchFamily="18" charset="-127"/>
              </a:rPr>
              <a:t>Pure</a:t>
            </a: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:			Literally “truly pure” (Roth)</a:t>
            </a:r>
            <a:endParaRPr kumimoji="1" lang="en-AU" altLang="ko-KR" sz="2800" dirty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                       </a:t>
            </a:r>
            <a:r>
              <a:rPr kumimoji="1" lang="en-US" altLang="ko-KR" sz="2800" dirty="0" err="1" smtClean="0">
                <a:latin typeface="Swiss742 SWC" pitchFamily="34" charset="0"/>
                <a:ea typeface="Batang" pitchFamily="18" charset="-127"/>
              </a:rPr>
              <a:t>Singleminded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 </a:t>
            </a: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towards God</a:t>
            </a:r>
            <a:endParaRPr kumimoji="1" lang="en-AU" altLang="ko-KR" sz="2800" dirty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			Sincere, genuine</a:t>
            </a:r>
            <a:endParaRPr kumimoji="1" lang="en-AU" altLang="ko-KR" sz="2800" dirty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			Wholly devoted to 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God</a:t>
            </a:r>
            <a:endParaRPr kumimoji="1" lang="en-AU" altLang="ko-KR" sz="2800" dirty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 </a:t>
            </a:r>
            <a:endParaRPr kumimoji="1" lang="en-AU" altLang="ko-KR" sz="2800" dirty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>
                <a:latin typeface="Swiss742 SWC" pitchFamily="34" charset="0"/>
                <a:ea typeface="Batang" pitchFamily="18" charset="-127"/>
              </a:rPr>
              <a:t>Peaceable</a:t>
            </a: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:	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        Promoting </a:t>
            </a: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peace, loving peace</a:t>
            </a:r>
            <a:endParaRPr kumimoji="1" lang="en-AU" altLang="ko-KR" sz="2800" dirty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1400" dirty="0">
                <a:ea typeface="Batang" pitchFamily="18" charset="-127"/>
              </a:rPr>
              <a:t> </a:t>
            </a:r>
            <a:endParaRPr kumimoji="1" lang="en-AU" altLang="ko-KR" sz="1400" dirty="0"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endParaRPr kumimoji="1" lang="en-AU" altLang="ko-KR" dirty="0">
              <a:ea typeface="Gulim" pitchFamily="34" charset="-127"/>
            </a:endParaRPr>
          </a:p>
        </p:txBody>
      </p:sp>
      <p:pic>
        <p:nvPicPr>
          <p:cNvPr id="4098" name="Picture 2" descr="https://encrypted-tbn0.gstatic.com/images?q=tbn:ANd9GcSo5yMBw7NfuAvqJSs1lLcsGj8Hi3sqyMv7r_70E1xsqkswaYgHoseYi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013176"/>
            <a:ext cx="2520280" cy="16471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E012-561E-4C6D-954A-FF562B38325C}" type="slidenum">
              <a:rPr lang="ko-KR" altLang="en-AU"/>
              <a:pPr/>
              <a:t>15</a:t>
            </a:fld>
            <a:endParaRPr lang="ko-KR" altLang="en-AU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04800" y="0"/>
            <a:ext cx="858768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Verse 17 “But the wisdom that is from above is first pure, then peaceable,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gentle</a:t>
            </a:r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, and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easy to be </a:t>
            </a:r>
            <a:r>
              <a:rPr kumimoji="1" lang="en-US" altLang="ko-KR" sz="3200" b="1" i="1" dirty="0" err="1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intreated</a:t>
            </a:r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, full of mercy and good fruits, without partiality, and without hypocrisy”</a:t>
            </a:r>
            <a:r>
              <a:rPr kumimoji="1" lang="en-AU" altLang="ko-KR" sz="3200" dirty="0">
                <a:solidFill>
                  <a:schemeClr val="tx2">
                    <a:lumMod val="90000"/>
                  </a:schemeClr>
                </a:solidFill>
                <a:ea typeface="Gulim" pitchFamily="34" charset="-127"/>
              </a:rPr>
              <a:t> 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11560" y="2204864"/>
            <a:ext cx="914400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 smtClean="0">
                <a:latin typeface="Swiss742 SWC" pitchFamily="34" charset="0"/>
                <a:ea typeface="Batang" pitchFamily="18" charset="-127"/>
              </a:rPr>
              <a:t>Gentle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:			humbly patient even when false              </a:t>
            </a: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			accusations occur 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			(cp Phil 4:5, 2 </a:t>
            </a:r>
            <a:r>
              <a:rPr kumimoji="1" lang="en-US" altLang="ko-KR" sz="2800" dirty="0" err="1" smtClean="0">
                <a:latin typeface="Swiss742 SWC" pitchFamily="34" charset="0"/>
                <a:ea typeface="Batang" pitchFamily="18" charset="-127"/>
              </a:rPr>
              <a:t>Cor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 10:1, )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 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 smtClean="0">
                <a:latin typeface="Swiss742 SWC" pitchFamily="34" charset="0"/>
                <a:ea typeface="Batang" pitchFamily="18" charset="-127"/>
              </a:rPr>
              <a:t>Easily entreated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:		obedient, compliant, 						enthusiastic to comply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1400" dirty="0">
                <a:ea typeface="Batang" pitchFamily="18" charset="-127"/>
              </a:rPr>
              <a:t> </a:t>
            </a:r>
            <a:endParaRPr kumimoji="1" lang="en-AU" altLang="ko-KR" sz="1400" dirty="0"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endParaRPr kumimoji="1" lang="en-AU" altLang="ko-KR" dirty="0">
              <a:ea typeface="Gulim" pitchFamily="34" charset="-127"/>
            </a:endParaRPr>
          </a:p>
        </p:txBody>
      </p:sp>
      <p:pic>
        <p:nvPicPr>
          <p:cNvPr id="3074" name="Picture 2" descr="https://encrypted-tbn2.gstatic.com/images?q=tbn:ANd9GcRPyGewzvbO_2tx5B_5SbLv4EhK4jHpjUAqsmfoKKyMHxNhlVq6JTGbJd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984709"/>
            <a:ext cx="2508870" cy="18732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E012-561E-4C6D-954A-FF562B38325C}" type="slidenum">
              <a:rPr lang="ko-KR" altLang="en-AU"/>
              <a:pPr/>
              <a:t>16</a:t>
            </a:fld>
            <a:endParaRPr lang="ko-KR" altLang="en-AU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04800" y="0"/>
            <a:ext cx="858768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Verse 17 “But the wisdom that is from above is first pure, then peaceable, gentle, and easy to be </a:t>
            </a:r>
            <a:r>
              <a:rPr kumimoji="1" lang="en-US" altLang="ko-KR" sz="3200" b="1" i="1" dirty="0" err="1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intreated</a:t>
            </a:r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, full of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mercy and good fruits</a:t>
            </a:r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,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without partiality</a:t>
            </a:r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, and </a:t>
            </a:r>
            <a:r>
              <a:rPr kumimoji="1" lang="en-US" altLang="ko-KR" sz="3200" b="1" i="1" dirty="0">
                <a:solidFill>
                  <a:schemeClr val="accent2">
                    <a:lumMod val="20000"/>
                    <a:lumOff val="80000"/>
                  </a:schemeClr>
                </a:solidFill>
                <a:ea typeface="Batang" pitchFamily="18" charset="-127"/>
              </a:rPr>
              <a:t>without hypocrisy</a:t>
            </a:r>
            <a:r>
              <a:rPr kumimoji="1" lang="en-US" altLang="ko-KR" sz="3200" b="1" i="1" dirty="0">
                <a:solidFill>
                  <a:schemeClr val="tx2">
                    <a:lumMod val="90000"/>
                  </a:schemeClr>
                </a:solidFill>
                <a:ea typeface="Batang" pitchFamily="18" charset="-127"/>
              </a:rPr>
              <a:t>”</a:t>
            </a:r>
            <a:r>
              <a:rPr kumimoji="1" lang="en-AU" altLang="ko-KR" sz="3200" dirty="0">
                <a:solidFill>
                  <a:schemeClr val="tx2">
                    <a:lumMod val="90000"/>
                  </a:schemeClr>
                </a:solidFill>
                <a:ea typeface="Gulim" pitchFamily="34" charset="-127"/>
              </a:rPr>
              <a:t> 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11560" y="2204864"/>
            <a:ext cx="8208912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 smtClean="0">
                <a:latin typeface="Swiss742 SWC" pitchFamily="34" charset="0"/>
                <a:ea typeface="Batang" pitchFamily="18" charset="-127"/>
              </a:rPr>
              <a:t>Full of mercy and good fruits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: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algn="ctr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Forgiving and compassionate cp Phil 2:1 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 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 smtClean="0">
                <a:latin typeface="Swiss742 SWC" pitchFamily="34" charset="0"/>
                <a:ea typeface="Batang" pitchFamily="18" charset="-127"/>
              </a:rPr>
              <a:t>Without partiality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:			</a:t>
            </a: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 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     </a:t>
            </a: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U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ndivided, </a:t>
            </a: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no competing values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 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b="1" i="1" dirty="0" smtClean="0">
                <a:latin typeface="Swiss742 SWC" pitchFamily="34" charset="0"/>
                <a:ea typeface="Batang" pitchFamily="18" charset="-127"/>
              </a:rPr>
              <a:t>Without hypocrisy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:  			</a:t>
            </a: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>
                <a:latin typeface="Swiss742 SWC" pitchFamily="34" charset="0"/>
                <a:ea typeface="Batang" pitchFamily="18" charset="-127"/>
              </a:rPr>
              <a:t> </a:t>
            </a: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     Consistent in </a:t>
            </a: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2800" dirty="0" smtClean="0">
                <a:latin typeface="Swiss742 SWC" pitchFamily="34" charset="0"/>
                <a:ea typeface="Batang" pitchFamily="18" charset="-127"/>
              </a:rPr>
              <a:t>word and action </a:t>
            </a:r>
            <a:endParaRPr kumimoji="1" lang="en-AU" altLang="ko-KR" sz="2800" dirty="0" smtClean="0">
              <a:latin typeface="Swiss742 SWC" pitchFamily="34" charset="0"/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r>
              <a:rPr kumimoji="1" lang="en-US" altLang="ko-KR" sz="1400" dirty="0">
                <a:ea typeface="Batang" pitchFamily="18" charset="-127"/>
              </a:rPr>
              <a:t> </a:t>
            </a:r>
            <a:endParaRPr kumimoji="1" lang="en-AU" altLang="ko-KR" sz="1400" dirty="0">
              <a:ea typeface="Batang" pitchFamily="18" charset="-127"/>
            </a:endParaRPr>
          </a:p>
          <a:p>
            <a:pPr indent="-254000" eaLnBrk="0" hangingPunct="0">
              <a:tabLst>
                <a:tab pos="1350963" algn="l"/>
              </a:tabLst>
            </a:pPr>
            <a:endParaRPr kumimoji="1" lang="en-AU" altLang="ko-KR" dirty="0">
              <a:ea typeface="Gulim" pitchFamily="34" charset="-127"/>
            </a:endParaRPr>
          </a:p>
        </p:txBody>
      </p:sp>
      <p:pic>
        <p:nvPicPr>
          <p:cNvPr id="2049" name="Picture 1" descr="D:\Data\ecclesia\Speaking Notes\Objective-and-Impartial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356992"/>
            <a:ext cx="4071888" cy="3053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A1C8-91A6-40C8-966B-988984558446}" type="slidenum">
              <a:rPr lang="ko-KR" altLang="en-AU"/>
              <a:pPr/>
              <a:t>2</a:t>
            </a:fld>
            <a:endParaRPr lang="ko-KR" alt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534400" cy="5638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altLang="ko-KR" sz="3200" b="1" i="1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Verses 2-8</a:t>
            </a:r>
            <a:r>
              <a:rPr lang="en-US" altLang="ko-KR" sz="3200" i="1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  </a:t>
            </a:r>
            <a:r>
              <a:rPr lang="en-US" altLang="ko-KR" sz="3200" b="1" i="1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The Tongue : </a:t>
            </a:r>
            <a:endParaRPr lang="en-US" altLang="ko-KR" sz="3200" b="1" i="1" dirty="0" smtClean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  <a:p>
            <a:pPr algn="ctr">
              <a:buFont typeface="Wingdings" pitchFamily="2" charset="2"/>
              <a:buNone/>
            </a:pPr>
            <a:r>
              <a:rPr lang="en-US" altLang="ko-KR" sz="3200" b="1" i="1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Shadowing </a:t>
            </a:r>
            <a:r>
              <a:rPr lang="en-US" altLang="ko-KR" sz="3200" b="1" i="1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the Sermon on the Mount</a:t>
            </a:r>
            <a:endParaRPr lang="en-AU" altLang="ko-KR" sz="3200" b="1" i="1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grpSp>
        <p:nvGrpSpPr>
          <p:cNvPr id="5129" name="Group 9"/>
          <p:cNvGrpSpPr>
            <a:grpSpLocks/>
          </p:cNvGrpSpPr>
          <p:nvPr/>
        </p:nvGrpSpPr>
        <p:grpSpPr bwMode="auto">
          <a:xfrm>
            <a:off x="1547664" y="2276872"/>
            <a:ext cx="6324600" cy="3657600"/>
            <a:chOff x="-3" y="553"/>
            <a:chExt cx="3750" cy="2078"/>
          </a:xfrm>
        </p:grpSpPr>
        <p:grpSp>
          <p:nvGrpSpPr>
            <p:cNvPr id="5130" name="Group 10"/>
            <p:cNvGrpSpPr>
              <a:grpSpLocks/>
            </p:cNvGrpSpPr>
            <p:nvPr/>
          </p:nvGrpSpPr>
          <p:grpSpPr bwMode="auto">
            <a:xfrm>
              <a:off x="0" y="556"/>
              <a:ext cx="3744" cy="2072"/>
              <a:chOff x="0" y="556"/>
              <a:chExt cx="3744" cy="2072"/>
            </a:xfrm>
          </p:grpSpPr>
          <p:grpSp>
            <p:nvGrpSpPr>
              <p:cNvPr id="5131" name="Group 11"/>
              <p:cNvGrpSpPr>
                <a:grpSpLocks/>
              </p:cNvGrpSpPr>
              <p:nvPr/>
            </p:nvGrpSpPr>
            <p:grpSpPr bwMode="auto">
              <a:xfrm>
                <a:off x="0" y="556"/>
                <a:ext cx="1852" cy="403"/>
                <a:chOff x="0" y="556"/>
                <a:chExt cx="1852" cy="403"/>
              </a:xfrm>
            </p:grpSpPr>
            <p:sp>
              <p:nvSpPr>
                <p:cNvPr id="5132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556"/>
                  <a:ext cx="185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5133" name="Group 13"/>
                <p:cNvGrpSpPr>
                  <a:grpSpLocks/>
                </p:cNvGrpSpPr>
                <p:nvPr/>
              </p:nvGrpSpPr>
              <p:grpSpPr bwMode="auto">
                <a:xfrm>
                  <a:off x="0" y="556"/>
                  <a:ext cx="1852" cy="403"/>
                  <a:chOff x="0" y="556"/>
                  <a:chExt cx="1852" cy="403"/>
                </a:xfrm>
              </p:grpSpPr>
              <p:sp>
                <p:nvSpPr>
                  <p:cNvPr id="5134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40" y="556"/>
                    <a:ext cx="1772" cy="4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bIns="0" anchor="ctr"/>
                  <a:lstStyle/>
                  <a:p>
                    <a:pPr algn="ctr"/>
                    <a:endParaRPr lang="en-US" altLang="ko-KR" sz="1600" b="1" dirty="0">
                      <a:ea typeface="Gulim" pitchFamily="34" charset="-127"/>
                    </a:endParaRPr>
                  </a:p>
                  <a:p>
                    <a:pPr algn="ctr"/>
                    <a:r>
                      <a:rPr lang="en-US" altLang="ko-KR" sz="2000" b="1" dirty="0">
                        <a:solidFill>
                          <a:srgbClr val="FFFF00"/>
                        </a:solidFill>
                        <a:latin typeface="Swiss742 SWC" pitchFamily="34" charset="0"/>
                        <a:ea typeface="Gulim" pitchFamily="34" charset="-127"/>
                      </a:rPr>
                      <a:t>Matt5:29-30 </a:t>
                    </a:r>
                  </a:p>
                  <a:p>
                    <a:pPr algn="ctr" eaLnBrk="0" hangingPunct="0"/>
                    <a:endParaRPr lang="en-US" altLang="ko-KR" sz="1800" b="1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5135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56"/>
                    <a:ext cx="1852" cy="403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5136" name="Group 16"/>
              <p:cNvGrpSpPr>
                <a:grpSpLocks/>
              </p:cNvGrpSpPr>
              <p:nvPr/>
            </p:nvGrpSpPr>
            <p:grpSpPr bwMode="auto">
              <a:xfrm>
                <a:off x="1852" y="556"/>
                <a:ext cx="1892" cy="403"/>
                <a:chOff x="1852" y="556"/>
                <a:chExt cx="1892" cy="403"/>
              </a:xfrm>
            </p:grpSpPr>
            <p:sp>
              <p:nvSpPr>
                <p:cNvPr id="5137" name="Rectangle 17"/>
                <p:cNvSpPr>
                  <a:spLocks noChangeArrowheads="1"/>
                </p:cNvSpPr>
                <p:nvPr/>
              </p:nvSpPr>
              <p:spPr bwMode="auto">
                <a:xfrm>
                  <a:off x="1852" y="556"/>
                  <a:ext cx="18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5138" name="Group 18"/>
                <p:cNvGrpSpPr>
                  <a:grpSpLocks/>
                </p:cNvGrpSpPr>
                <p:nvPr/>
              </p:nvGrpSpPr>
              <p:grpSpPr bwMode="auto">
                <a:xfrm>
                  <a:off x="1852" y="556"/>
                  <a:ext cx="1892" cy="403"/>
                  <a:chOff x="1852" y="556"/>
                  <a:chExt cx="1892" cy="403"/>
                </a:xfrm>
              </p:grpSpPr>
              <p:sp>
                <p:nvSpPr>
                  <p:cNvPr id="5139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892" y="556"/>
                    <a:ext cx="1812" cy="4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pPr algn="ctr"/>
                    <a:endParaRPr lang="en-US" altLang="ko-KR" sz="1600" b="1" dirty="0">
                      <a:ea typeface="Batang" pitchFamily="18" charset="-127"/>
                    </a:endParaRPr>
                  </a:p>
                  <a:p>
                    <a:pPr algn="ctr"/>
                    <a:r>
                      <a:rPr lang="en-US" altLang="ko-KR" sz="2000" b="1" dirty="0">
                        <a:solidFill>
                          <a:srgbClr val="FFFF00"/>
                        </a:solidFill>
                        <a:latin typeface="Swiss742 SWC" pitchFamily="34" charset="0"/>
                        <a:ea typeface="Batang" pitchFamily="18" charset="-127"/>
                      </a:rPr>
                      <a:t>James1:26, 3:2-8</a:t>
                    </a:r>
                  </a:p>
                  <a:p>
                    <a:pPr algn="ctr" eaLnBrk="0" hangingPunct="0"/>
                    <a:endParaRPr lang="en-US" altLang="ko-KR" sz="1800" b="1" dirty="0">
                      <a:ea typeface="Gulim" pitchFamily="34" charset="-127"/>
                    </a:endParaRPr>
                  </a:p>
                </p:txBody>
              </p:sp>
              <p:sp>
                <p:nvSpPr>
                  <p:cNvPr id="5140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852" y="556"/>
                    <a:ext cx="1892" cy="403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5141" name="Group 21"/>
              <p:cNvGrpSpPr>
                <a:grpSpLocks/>
              </p:cNvGrpSpPr>
              <p:nvPr/>
            </p:nvGrpSpPr>
            <p:grpSpPr bwMode="auto">
              <a:xfrm>
                <a:off x="0" y="959"/>
                <a:ext cx="1852" cy="633"/>
                <a:chOff x="0" y="959"/>
                <a:chExt cx="1852" cy="633"/>
              </a:xfrm>
            </p:grpSpPr>
            <p:sp>
              <p:nvSpPr>
                <p:cNvPr id="5142" name="Rectangle 22"/>
                <p:cNvSpPr>
                  <a:spLocks noChangeArrowheads="1"/>
                </p:cNvSpPr>
                <p:nvPr/>
              </p:nvSpPr>
              <p:spPr bwMode="auto">
                <a:xfrm>
                  <a:off x="40" y="959"/>
                  <a:ext cx="1772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5:29 If thy right eye/hand </a:t>
                  </a:r>
                </a:p>
                <a:p>
                  <a:pPr eaLnBrk="0" hangingPunct="0"/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offend thee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5143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959"/>
                  <a:ext cx="185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5144" name="Group 24"/>
              <p:cNvGrpSpPr>
                <a:grpSpLocks/>
              </p:cNvGrpSpPr>
              <p:nvPr/>
            </p:nvGrpSpPr>
            <p:grpSpPr bwMode="auto">
              <a:xfrm>
                <a:off x="1852" y="959"/>
                <a:ext cx="1892" cy="633"/>
                <a:chOff x="1852" y="959"/>
                <a:chExt cx="1892" cy="633"/>
              </a:xfrm>
            </p:grpSpPr>
            <p:sp>
              <p:nvSpPr>
                <p:cNvPr id="514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92" y="959"/>
                  <a:ext cx="1812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3:8 No one can tame the tongue, </a:t>
                  </a:r>
                </a:p>
                <a:p>
                  <a:pPr eaLnBrk="0" hangingPunct="0"/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it is unruly,</a:t>
                  </a:r>
                </a:p>
                <a:p>
                  <a:pPr eaLnBrk="0" hangingPunct="0"/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full of deadly poison.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5146" name="Rectangle 26"/>
                <p:cNvSpPr>
                  <a:spLocks noChangeArrowheads="1"/>
                </p:cNvSpPr>
                <p:nvPr/>
              </p:nvSpPr>
              <p:spPr bwMode="auto">
                <a:xfrm>
                  <a:off x="1852" y="959"/>
                  <a:ext cx="189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5147" name="Group 27"/>
              <p:cNvGrpSpPr>
                <a:grpSpLocks/>
              </p:cNvGrpSpPr>
              <p:nvPr/>
            </p:nvGrpSpPr>
            <p:grpSpPr bwMode="auto">
              <a:xfrm>
                <a:off x="0" y="1592"/>
                <a:ext cx="1852" cy="518"/>
                <a:chOff x="0" y="1592"/>
                <a:chExt cx="1852" cy="518"/>
              </a:xfrm>
            </p:grpSpPr>
            <p:sp>
              <p:nvSpPr>
                <p:cNvPr id="5148" name="Rectangle 28"/>
                <p:cNvSpPr>
                  <a:spLocks noChangeArrowheads="1"/>
                </p:cNvSpPr>
                <p:nvPr/>
              </p:nvSpPr>
              <p:spPr bwMode="auto">
                <a:xfrm>
                  <a:off x="40" y="1592"/>
                  <a:ext cx="177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5:30 Cut it off /</a:t>
                  </a:r>
                </a:p>
                <a:p>
                  <a:pPr eaLnBrk="0" hangingPunct="0"/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cast it from thee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5149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1592"/>
                  <a:ext cx="185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5150" name="Group 30"/>
              <p:cNvGrpSpPr>
                <a:grpSpLocks/>
              </p:cNvGrpSpPr>
              <p:nvPr/>
            </p:nvGrpSpPr>
            <p:grpSpPr bwMode="auto">
              <a:xfrm>
                <a:off x="1852" y="1592"/>
                <a:ext cx="1892" cy="518"/>
                <a:chOff x="1852" y="1592"/>
                <a:chExt cx="1892" cy="518"/>
              </a:xfrm>
            </p:grpSpPr>
            <p:sp>
              <p:nvSpPr>
                <p:cNvPr id="5151" name="Rectangle 31"/>
                <p:cNvSpPr>
                  <a:spLocks noChangeArrowheads="1"/>
                </p:cNvSpPr>
                <p:nvPr/>
              </p:nvSpPr>
              <p:spPr bwMode="auto">
                <a:xfrm>
                  <a:off x="1892" y="1592"/>
                  <a:ext cx="181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1:26 Bridle it.</a:t>
                  </a:r>
                </a:p>
                <a:p>
                  <a:pPr eaLnBrk="0" hangingPunct="0"/>
                  <a:endParaRPr lang="en-US" altLang="ko-KR" sz="1400" dirty="0">
                    <a:ea typeface="Gulim" pitchFamily="34" charset="-127"/>
                  </a:endParaRPr>
                </a:p>
              </p:txBody>
            </p:sp>
            <p:sp>
              <p:nvSpPr>
                <p:cNvPr id="5152" name="Rectangle 32"/>
                <p:cNvSpPr>
                  <a:spLocks noChangeArrowheads="1"/>
                </p:cNvSpPr>
                <p:nvPr/>
              </p:nvSpPr>
              <p:spPr bwMode="auto">
                <a:xfrm>
                  <a:off x="1852" y="1592"/>
                  <a:ext cx="189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5153" name="Group 33"/>
              <p:cNvGrpSpPr>
                <a:grpSpLocks/>
              </p:cNvGrpSpPr>
              <p:nvPr/>
            </p:nvGrpSpPr>
            <p:grpSpPr bwMode="auto">
              <a:xfrm>
                <a:off x="0" y="2110"/>
                <a:ext cx="1852" cy="518"/>
                <a:chOff x="0" y="2110"/>
                <a:chExt cx="1852" cy="518"/>
              </a:xfrm>
            </p:grpSpPr>
            <p:sp>
              <p:nvSpPr>
                <p:cNvPr id="5154" name="Rectangle 34"/>
                <p:cNvSpPr>
                  <a:spLocks noChangeArrowheads="1"/>
                </p:cNvSpPr>
                <p:nvPr/>
              </p:nvSpPr>
              <p:spPr bwMode="auto">
                <a:xfrm>
                  <a:off x="40" y="2110"/>
                  <a:ext cx="177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5:30 Not that thy whole body shall be cast into hell</a:t>
                  </a:r>
                </a:p>
                <a:p>
                  <a:pPr eaLnBrk="0" hangingPunct="0"/>
                  <a:endParaRPr lang="en-US" altLang="ko-KR" sz="1600" dirty="0">
                    <a:ea typeface="Gulim" pitchFamily="34" charset="-127"/>
                  </a:endParaRPr>
                </a:p>
              </p:txBody>
            </p:sp>
            <p:sp>
              <p:nvSpPr>
                <p:cNvPr id="5155" name="Rectangle 35"/>
                <p:cNvSpPr>
                  <a:spLocks noChangeArrowheads="1"/>
                </p:cNvSpPr>
                <p:nvPr/>
              </p:nvSpPr>
              <p:spPr bwMode="auto">
                <a:xfrm>
                  <a:off x="0" y="2110"/>
                  <a:ext cx="185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5156" name="Group 36"/>
              <p:cNvGrpSpPr>
                <a:grpSpLocks/>
              </p:cNvGrpSpPr>
              <p:nvPr/>
            </p:nvGrpSpPr>
            <p:grpSpPr bwMode="auto">
              <a:xfrm>
                <a:off x="1852" y="2110"/>
                <a:ext cx="1892" cy="518"/>
                <a:chOff x="1852" y="2110"/>
                <a:chExt cx="1892" cy="518"/>
              </a:xfrm>
            </p:grpSpPr>
            <p:sp>
              <p:nvSpPr>
                <p:cNvPr id="5157" name="Rectangle 37"/>
                <p:cNvSpPr>
                  <a:spLocks noChangeArrowheads="1"/>
                </p:cNvSpPr>
                <p:nvPr/>
              </p:nvSpPr>
              <p:spPr bwMode="auto">
                <a:xfrm>
                  <a:off x="1892" y="2110"/>
                  <a:ext cx="181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800" dirty="0">
                      <a:latin typeface="Swiss742 SWC" pitchFamily="34" charset="0"/>
                      <a:ea typeface="Batang" pitchFamily="18" charset="-127"/>
                    </a:rPr>
                    <a:t>3:6 It is set on fire of hell</a:t>
                  </a:r>
                </a:p>
                <a:p>
                  <a:pPr eaLnBrk="0" hangingPunct="0"/>
                  <a:endParaRPr lang="en-US" altLang="ko-KR" sz="1400" dirty="0">
                    <a:ea typeface="Gulim" pitchFamily="34" charset="-127"/>
                  </a:endParaRPr>
                </a:p>
              </p:txBody>
            </p:sp>
            <p:sp>
              <p:nvSpPr>
                <p:cNvPr id="5158" name="Rectangle 38"/>
                <p:cNvSpPr>
                  <a:spLocks noChangeArrowheads="1"/>
                </p:cNvSpPr>
                <p:nvPr/>
              </p:nvSpPr>
              <p:spPr bwMode="auto">
                <a:xfrm>
                  <a:off x="1852" y="2110"/>
                  <a:ext cx="189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</p:grpSp>
        <p:sp>
          <p:nvSpPr>
            <p:cNvPr id="5159" name="Rectangle 39"/>
            <p:cNvSpPr>
              <a:spLocks noChangeArrowheads="1"/>
            </p:cNvSpPr>
            <p:nvPr/>
          </p:nvSpPr>
          <p:spPr bwMode="auto">
            <a:xfrm>
              <a:off x="-3" y="553"/>
              <a:ext cx="3750" cy="207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53C6E-2A52-4DE4-85F5-4303B2FDA037}" type="slidenum">
              <a:rPr lang="ko-KR" altLang="en-AU"/>
              <a:pPr/>
              <a:t>3</a:t>
            </a:fld>
            <a:endParaRPr lang="ko-KR" altLang="en-AU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6096000" cy="1143000"/>
          </a:xfrm>
        </p:spPr>
        <p:txBody>
          <a:bodyPr/>
          <a:lstStyle/>
          <a:p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Crescendo (v6):  The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tongue</a:t>
            </a:r>
            <a:endParaRPr lang="ko-KR" altLang="en-US" sz="3200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1520" y="1981200"/>
            <a:ext cx="858768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ko-KR" sz="800" b="1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a fire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ko-KR" sz="1200" b="1" dirty="0">
                <a:solidFill>
                  <a:schemeClr val="tx2">
                    <a:lumMod val="50000"/>
                  </a:schemeClr>
                </a:solidFill>
                <a:latin typeface="Swiss742 SWC" pitchFamily="34" charset="0"/>
                <a:ea typeface="Batang" pitchFamily="18" charset="-127"/>
              </a:rPr>
              <a:t>a microcosm of iniquity among the parts of the body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ko-KR" sz="20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Swiss742 SWC" pitchFamily="34" charset="0"/>
                <a:ea typeface="Batang" pitchFamily="18" charset="-127"/>
              </a:rPr>
              <a:t>Defiles the whole body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ko-KR" sz="28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Swiss742 SWC" pitchFamily="34" charset="0"/>
                <a:ea typeface="Batang" pitchFamily="18" charset="-127"/>
              </a:rPr>
              <a:t>Sets on fire the course of a man’s life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ko-KR" sz="3200" b="1" dirty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Is itself consumed by the fire </a:t>
            </a:r>
            <a:r>
              <a:rPr lang="en-US" altLang="ko-KR" sz="3200" b="1" dirty="0" smtClean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of </a:t>
            </a:r>
            <a:r>
              <a:rPr lang="en-US" altLang="ko-KR" sz="3200" b="1" dirty="0" err="1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G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ehenna</a:t>
            </a:r>
            <a:endParaRPr lang="ko-KR" altLang="en-US" sz="3200" b="1" dirty="0">
              <a:solidFill>
                <a:srgbClr val="FF0000"/>
              </a:solidFill>
              <a:ea typeface="Batang" pitchFamily="18" charset="-127"/>
            </a:endParaRPr>
          </a:p>
        </p:txBody>
      </p:sp>
      <p:pic>
        <p:nvPicPr>
          <p:cNvPr id="10242" name="Picture 2" descr="https://encrypted-tbn2.gstatic.com/images?q=tbn:ANd9GcSK56I0L8lqYNITj0w2ZGdbNV9RId-gS_J7g955z3UCKBEbFYE94HBW_s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437112"/>
            <a:ext cx="2808312" cy="2175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53C6E-2A52-4DE4-85F5-4303B2FDA037}" type="slidenum">
              <a:rPr lang="ko-KR" altLang="en-AU">
                <a:solidFill>
                  <a:srgbClr val="FFFFFF"/>
                </a:solidFill>
              </a:rPr>
              <a:pPr/>
              <a:t>4</a:t>
            </a:fld>
            <a:endParaRPr lang="ko-KR" altLang="en-AU">
              <a:solidFill>
                <a:srgbClr val="FFFF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6096000" cy="1143000"/>
          </a:xfrm>
        </p:spPr>
        <p:txBody>
          <a:bodyPr/>
          <a:lstStyle/>
          <a:p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Crescendo (v6):  The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tongue</a:t>
            </a:r>
            <a:endParaRPr lang="ko-KR" altLang="en-US" sz="3200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1520" y="1981200"/>
            <a:ext cx="8587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ko-KR" sz="3200" b="1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A fire</a:t>
            </a:r>
            <a:endParaRPr lang="en-US" altLang="ko-KR" sz="3200" b="1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2" name="AutoShape 2" descr="Image result for match on fi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AutoShape 4" descr="Image result for match on fir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66877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1711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53C6E-2A52-4DE4-85F5-4303B2FDA037}" type="slidenum">
              <a:rPr lang="ko-KR" altLang="en-AU">
                <a:solidFill>
                  <a:srgbClr val="FFFFFF"/>
                </a:solidFill>
              </a:rPr>
              <a:pPr/>
              <a:t>5</a:t>
            </a:fld>
            <a:endParaRPr lang="ko-KR" altLang="en-AU">
              <a:solidFill>
                <a:srgbClr val="FFFF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6096000" cy="1143000"/>
          </a:xfrm>
        </p:spPr>
        <p:txBody>
          <a:bodyPr/>
          <a:lstStyle/>
          <a:p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Crescendo (v6):  The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tongue</a:t>
            </a:r>
            <a:endParaRPr lang="ko-KR" altLang="en-US" sz="3200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1520" y="1962418"/>
            <a:ext cx="85876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ko-KR" sz="4000" b="1" dirty="0" smtClean="0">
                <a:solidFill>
                  <a:srgbClr val="FFFFCC">
                    <a:lumMod val="50000"/>
                  </a:srgbClr>
                </a:solidFill>
                <a:latin typeface="Swiss742 SWC" pitchFamily="34" charset="0"/>
                <a:ea typeface="Batang" pitchFamily="18" charset="-127"/>
              </a:rPr>
              <a:t>a </a:t>
            </a:r>
            <a:r>
              <a:rPr lang="en-US" altLang="ko-KR" sz="4000" b="1" dirty="0">
                <a:solidFill>
                  <a:srgbClr val="FFFFCC">
                    <a:lumMod val="50000"/>
                  </a:srgbClr>
                </a:solidFill>
                <a:latin typeface="Swiss742 SWC" pitchFamily="34" charset="0"/>
                <a:ea typeface="Batang" pitchFamily="18" charset="-127"/>
              </a:rPr>
              <a:t>microcosm of iniquity among the parts of the </a:t>
            </a:r>
            <a:r>
              <a:rPr lang="en-US" altLang="ko-KR" sz="4000" b="1" dirty="0" smtClean="0">
                <a:solidFill>
                  <a:srgbClr val="FFFFCC">
                    <a:lumMod val="50000"/>
                  </a:srgbClr>
                </a:solidFill>
                <a:latin typeface="Swiss742 SWC" pitchFamily="34" charset="0"/>
                <a:ea typeface="Batang" pitchFamily="18" charset="-127"/>
              </a:rPr>
              <a:t>body</a:t>
            </a:r>
            <a:endParaRPr lang="en-US" altLang="ko-KR" sz="4000" b="1" dirty="0">
              <a:solidFill>
                <a:srgbClr val="FFFFCC">
                  <a:lumMod val="50000"/>
                </a:srgbClr>
              </a:solidFill>
              <a:latin typeface="Swiss742 SWC" pitchFamily="34" charset="0"/>
              <a:ea typeface="Batang" pitchFamily="18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17031"/>
            <a:ext cx="4682650" cy="263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8504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53C6E-2A52-4DE4-85F5-4303B2FDA037}" type="slidenum">
              <a:rPr lang="ko-KR" altLang="en-AU">
                <a:solidFill>
                  <a:srgbClr val="FFFFFF"/>
                </a:solidFill>
              </a:rPr>
              <a:pPr/>
              <a:t>6</a:t>
            </a:fld>
            <a:endParaRPr lang="ko-KR" altLang="en-AU">
              <a:solidFill>
                <a:srgbClr val="FFFF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6096000" cy="1143000"/>
          </a:xfrm>
        </p:spPr>
        <p:txBody>
          <a:bodyPr/>
          <a:lstStyle/>
          <a:p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Crescendo (v6):  The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tongue</a:t>
            </a:r>
            <a:endParaRPr lang="ko-KR" altLang="en-US" sz="3200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1520" y="1981200"/>
            <a:ext cx="85876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altLang="ko-KR" sz="1200" b="1" dirty="0" smtClean="0">
              <a:solidFill>
                <a:srgbClr val="FFFFCC">
                  <a:lumMod val="50000"/>
                </a:srgbClr>
              </a:solidFill>
              <a:latin typeface="Swiss742 SWC" pitchFamily="34" charset="0"/>
              <a:ea typeface="Batang" pitchFamily="18" charset="-127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altLang="ko-KR" sz="4000" b="1" dirty="0" smtClean="0">
                <a:solidFill>
                  <a:srgbClr val="800000">
                    <a:lumMod val="20000"/>
                    <a:lumOff val="80000"/>
                  </a:srgbClr>
                </a:solidFill>
                <a:latin typeface="Swiss742 SWC" pitchFamily="34" charset="0"/>
                <a:ea typeface="Batang" pitchFamily="18" charset="-127"/>
              </a:rPr>
              <a:t>Defiles the whole body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418" y="3501008"/>
            <a:ext cx="2952328" cy="2861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5237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53C6E-2A52-4DE4-85F5-4303B2FDA037}" type="slidenum">
              <a:rPr lang="ko-KR" altLang="en-AU">
                <a:solidFill>
                  <a:srgbClr val="FFFFFF"/>
                </a:solidFill>
              </a:rPr>
              <a:pPr/>
              <a:t>7</a:t>
            </a:fld>
            <a:endParaRPr lang="ko-KR" altLang="en-AU">
              <a:solidFill>
                <a:srgbClr val="FFFF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6096000" cy="1143000"/>
          </a:xfrm>
        </p:spPr>
        <p:txBody>
          <a:bodyPr/>
          <a:lstStyle/>
          <a:p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Crescendo (v6):  The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tongue</a:t>
            </a:r>
            <a:endParaRPr lang="ko-KR" altLang="en-US" sz="3200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1520" y="1981200"/>
            <a:ext cx="85876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ko-KR" sz="2800" b="1" dirty="0" smtClean="0">
                <a:solidFill>
                  <a:srgbClr val="800000">
                    <a:lumMod val="40000"/>
                    <a:lumOff val="60000"/>
                  </a:srgbClr>
                </a:solidFill>
                <a:latin typeface="Swiss742 SWC" pitchFamily="34" charset="0"/>
                <a:ea typeface="Batang" pitchFamily="18" charset="-127"/>
              </a:rPr>
              <a:t>Sets </a:t>
            </a:r>
            <a:r>
              <a:rPr lang="en-US" altLang="ko-KR" sz="2800" b="1" dirty="0">
                <a:solidFill>
                  <a:srgbClr val="800000">
                    <a:lumMod val="40000"/>
                    <a:lumOff val="60000"/>
                  </a:srgbClr>
                </a:solidFill>
                <a:latin typeface="Swiss742 SWC" pitchFamily="34" charset="0"/>
                <a:ea typeface="Batang" pitchFamily="18" charset="-127"/>
              </a:rPr>
              <a:t>on fire the course of a man’s </a:t>
            </a:r>
            <a:r>
              <a:rPr lang="en-US" altLang="ko-KR" sz="2800" b="1" dirty="0" smtClean="0">
                <a:solidFill>
                  <a:srgbClr val="800000">
                    <a:lumMod val="40000"/>
                    <a:lumOff val="60000"/>
                  </a:srgbClr>
                </a:solidFill>
                <a:latin typeface="Swiss742 SWC" pitchFamily="34" charset="0"/>
                <a:ea typeface="Batang" pitchFamily="18" charset="-127"/>
              </a:rPr>
              <a:t>life</a:t>
            </a:r>
            <a:endParaRPr lang="en-US" altLang="ko-KR" sz="2800" b="1" dirty="0">
              <a:solidFill>
                <a:srgbClr val="800000">
                  <a:lumMod val="40000"/>
                  <a:lumOff val="60000"/>
                </a:srgbClr>
              </a:solidFill>
              <a:latin typeface="Swiss742 SWC" pitchFamily="34" charset="0"/>
              <a:ea typeface="Batang" pitchFamily="18" charset="-127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38518"/>
            <a:ext cx="5099273" cy="372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432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53C6E-2A52-4DE4-85F5-4303B2FDA037}" type="slidenum">
              <a:rPr lang="ko-KR" altLang="en-AU">
                <a:solidFill>
                  <a:srgbClr val="FFFFFF"/>
                </a:solidFill>
              </a:rPr>
              <a:pPr/>
              <a:t>8</a:t>
            </a:fld>
            <a:endParaRPr lang="ko-KR" altLang="en-AU">
              <a:solidFill>
                <a:srgbClr val="FFFF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6096000" cy="1143000"/>
          </a:xfrm>
        </p:spPr>
        <p:txBody>
          <a:bodyPr/>
          <a:lstStyle/>
          <a:p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Crescendo (v6):  The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Batang" pitchFamily="18" charset="-127"/>
              </a:rPr>
              <a:t>tongue</a:t>
            </a:r>
            <a:endParaRPr lang="ko-KR" altLang="en-US" sz="3200" dirty="0">
              <a:solidFill>
                <a:srgbClr val="FFFF00"/>
              </a:solidFill>
              <a:latin typeface="Swiss742 SWC" pitchFamily="34" charset="0"/>
              <a:ea typeface="Batang" pitchFamily="18" charset="-127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1520" y="1981200"/>
            <a:ext cx="8587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ko-KR" sz="3200" b="1" dirty="0" smtClean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Is </a:t>
            </a:r>
            <a:r>
              <a:rPr lang="en-US" altLang="ko-KR" sz="3200" b="1" dirty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itself consumed by the fire </a:t>
            </a:r>
            <a:r>
              <a:rPr lang="en-US" altLang="ko-KR" sz="3200" b="1" dirty="0" smtClean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of </a:t>
            </a:r>
            <a:r>
              <a:rPr lang="en-US" altLang="ko-KR" sz="3200" b="1" dirty="0" err="1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G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Swiss742 SWC" pitchFamily="34" charset="0"/>
                <a:ea typeface="Batang" pitchFamily="18" charset="-127"/>
              </a:rPr>
              <a:t>ehenna</a:t>
            </a:r>
            <a:endParaRPr lang="ko-KR" altLang="en-US" sz="3200" b="1" dirty="0">
              <a:solidFill>
                <a:srgbClr val="FF0000"/>
              </a:solidFill>
              <a:ea typeface="Batang" pitchFamily="18" charset="-127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48223"/>
            <a:ext cx="4896544" cy="3667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2378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E8EF-A89D-40F9-8939-39F037F759A9}" type="slidenum">
              <a:rPr lang="ko-KR" altLang="en-AU"/>
              <a:pPr/>
              <a:t>9</a:t>
            </a:fld>
            <a:endParaRPr lang="ko-KR" altLang="en-A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8534400" cy="556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sz="1400" dirty="0">
                <a:solidFill>
                  <a:srgbClr val="000000"/>
                </a:solidFill>
                <a:latin typeface="Times New Roman" pitchFamily="18" charset="0"/>
                <a:ea typeface="Batang" pitchFamily="18" charset="-127"/>
              </a:rPr>
              <a:t>Crescendo (v6):  The tongue:</a:t>
            </a:r>
            <a:endParaRPr lang="en-AU" altLang="ko-KR" sz="1400" dirty="0">
              <a:solidFill>
                <a:srgbClr val="000000"/>
              </a:solidFill>
              <a:latin typeface="Times New Roman" pitchFamily="18" charset="0"/>
              <a:ea typeface="Batang" pitchFamily="18" charset="-127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3440113" y="3276600"/>
            <a:ext cx="226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1400">
                <a:solidFill>
                  <a:srgbClr val="000000"/>
                </a:solidFill>
                <a:ea typeface="Batang" pitchFamily="18" charset="-127"/>
              </a:rPr>
              <a:t>Crescendo (v6):  The tongue:</a:t>
            </a:r>
            <a:endParaRPr lang="ko-KR" altLang="en-US" sz="1400">
              <a:solidFill>
                <a:srgbClr val="000000"/>
              </a:solidFill>
              <a:ea typeface="Batang" pitchFamily="18" charset="-127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440113" y="3276600"/>
            <a:ext cx="226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1400">
                <a:solidFill>
                  <a:srgbClr val="000000"/>
                </a:solidFill>
                <a:ea typeface="Batang" pitchFamily="18" charset="-127"/>
              </a:rPr>
              <a:t>Crescendo (v6):  The tongue:</a:t>
            </a:r>
            <a:endParaRPr lang="ko-KR" altLang="en-US" sz="1400">
              <a:solidFill>
                <a:srgbClr val="000000"/>
              </a:solidFill>
              <a:ea typeface="Batang" pitchFamily="18" charset="-127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295400" y="838200"/>
            <a:ext cx="64452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200" b="1" i="1" dirty="0">
                <a:solidFill>
                  <a:srgbClr val="FFFF00"/>
                </a:solidFill>
                <a:ea typeface="Batang" pitchFamily="18" charset="-127"/>
              </a:rPr>
              <a:t>Verse 9-12  Our Double mindedness is shown by our speech</a:t>
            </a:r>
            <a:endParaRPr lang="ko-KR" altLang="en-US" sz="3200" b="1" i="1" dirty="0">
              <a:solidFill>
                <a:srgbClr val="FFFF00"/>
              </a:solidFill>
              <a:ea typeface="Batang" pitchFamily="18" charset="-127"/>
            </a:endParaRPr>
          </a:p>
        </p:txBody>
      </p:sp>
      <p:grpSp>
        <p:nvGrpSpPr>
          <p:cNvPr id="6234" name="Group 90"/>
          <p:cNvGrpSpPr>
            <a:grpSpLocks/>
          </p:cNvGrpSpPr>
          <p:nvPr/>
        </p:nvGrpSpPr>
        <p:grpSpPr bwMode="auto">
          <a:xfrm>
            <a:off x="2057400" y="1828800"/>
            <a:ext cx="5029200" cy="4696544"/>
            <a:chOff x="-3" y="553"/>
            <a:chExt cx="2238" cy="2384"/>
          </a:xfrm>
        </p:grpSpPr>
        <p:grpSp>
          <p:nvGrpSpPr>
            <p:cNvPr id="6235" name="Group 91"/>
            <p:cNvGrpSpPr>
              <a:grpSpLocks/>
            </p:cNvGrpSpPr>
            <p:nvPr/>
          </p:nvGrpSpPr>
          <p:grpSpPr bwMode="auto">
            <a:xfrm>
              <a:off x="0" y="556"/>
              <a:ext cx="2232" cy="2378"/>
              <a:chOff x="0" y="556"/>
              <a:chExt cx="2232" cy="2378"/>
            </a:xfrm>
          </p:grpSpPr>
          <p:grpSp>
            <p:nvGrpSpPr>
              <p:cNvPr id="6236" name="Group 92"/>
              <p:cNvGrpSpPr>
                <a:grpSpLocks/>
              </p:cNvGrpSpPr>
              <p:nvPr/>
            </p:nvGrpSpPr>
            <p:grpSpPr bwMode="auto">
              <a:xfrm>
                <a:off x="0" y="556"/>
                <a:ext cx="967" cy="422"/>
                <a:chOff x="0" y="556"/>
                <a:chExt cx="967" cy="422"/>
              </a:xfrm>
            </p:grpSpPr>
            <p:sp>
              <p:nvSpPr>
                <p:cNvPr id="6237" name="Rectangle 93"/>
                <p:cNvSpPr>
                  <a:spLocks noChangeArrowheads="1"/>
                </p:cNvSpPr>
                <p:nvPr/>
              </p:nvSpPr>
              <p:spPr bwMode="auto">
                <a:xfrm>
                  <a:off x="43" y="556"/>
                  <a:ext cx="881" cy="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 dirty="0">
                    <a:ea typeface="Batang" pitchFamily="18" charset="-127"/>
                  </a:endParaRPr>
                </a:p>
                <a:p>
                  <a:r>
                    <a:rPr lang="en-US" altLang="ko-KR" sz="1800" b="1" i="1" dirty="0">
                      <a:ea typeface="Batang" pitchFamily="18" charset="-127"/>
                    </a:rPr>
                    <a:t>Blessing God</a:t>
                  </a:r>
                </a:p>
                <a:p>
                  <a:pPr eaLnBrk="0" hangingPunct="0"/>
                  <a:endParaRPr lang="en-US" altLang="ko-KR" sz="1400" i="1" dirty="0">
                    <a:ea typeface="Gulim" pitchFamily="34" charset="-127"/>
                  </a:endParaRPr>
                </a:p>
              </p:txBody>
            </p:sp>
            <p:sp>
              <p:nvSpPr>
                <p:cNvPr id="6238" name="Rectangle 94"/>
                <p:cNvSpPr>
                  <a:spLocks noChangeArrowheads="1"/>
                </p:cNvSpPr>
                <p:nvPr/>
              </p:nvSpPr>
              <p:spPr bwMode="auto">
                <a:xfrm>
                  <a:off x="0" y="556"/>
                  <a:ext cx="96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39" name="Group 95"/>
              <p:cNvGrpSpPr>
                <a:grpSpLocks/>
              </p:cNvGrpSpPr>
              <p:nvPr/>
            </p:nvGrpSpPr>
            <p:grpSpPr bwMode="auto">
              <a:xfrm>
                <a:off x="967" y="556"/>
                <a:ext cx="448" cy="2378"/>
                <a:chOff x="967" y="556"/>
                <a:chExt cx="448" cy="2378"/>
              </a:xfrm>
            </p:grpSpPr>
            <p:sp>
              <p:nvSpPr>
                <p:cNvPr id="6240" name="Rectangle 96"/>
                <p:cNvSpPr>
                  <a:spLocks noChangeArrowheads="1"/>
                </p:cNvSpPr>
                <p:nvPr/>
              </p:nvSpPr>
              <p:spPr bwMode="auto">
                <a:xfrm>
                  <a:off x="1010" y="556"/>
                  <a:ext cx="362" cy="237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altLang="ko-KR" sz="1400" b="1" i="1">
                      <a:ea typeface="Batang" pitchFamily="18" charset="-127"/>
                    </a:rPr>
                    <a:t> </a:t>
                  </a:r>
                  <a:endParaRPr lang="en-US" altLang="ko-KR" sz="1000">
                    <a:ea typeface="Batang" pitchFamily="18" charset="-127"/>
                  </a:endParaRPr>
                </a:p>
                <a:p>
                  <a:pPr eaLnBrk="0" hangingPunct="0"/>
                  <a:r>
                    <a:rPr lang="en-US" altLang="ko-KR" sz="1400" b="1" i="1">
                      <a:ea typeface="Batang" pitchFamily="18" charset="-127"/>
                    </a:rPr>
                    <a:t> </a:t>
                  </a:r>
                  <a:endParaRPr lang="en-US" altLang="ko-KR" sz="1000">
                    <a:ea typeface="Batang" pitchFamily="18" charset="-127"/>
                  </a:endParaRPr>
                </a:p>
                <a:p>
                  <a:pPr eaLnBrk="0" hangingPunct="0"/>
                  <a:endParaRPr lang="en-US" altLang="ko-KR" b="1" i="1">
                    <a:ea typeface="Batang" pitchFamily="18" charset="-127"/>
                  </a:endParaRPr>
                </a:p>
                <a:p>
                  <a:pPr eaLnBrk="0" hangingPunct="0"/>
                  <a:endParaRPr lang="en-US" altLang="ko-KR" b="1" i="1">
                    <a:ea typeface="Batang" pitchFamily="18" charset="-127"/>
                  </a:endParaRPr>
                </a:p>
                <a:p>
                  <a:pPr eaLnBrk="0" hangingPunct="0"/>
                  <a:endParaRPr lang="en-US" altLang="ko-KR" b="1" i="1">
                    <a:ea typeface="Batang" pitchFamily="18" charset="-127"/>
                  </a:endParaRPr>
                </a:p>
                <a:p>
                  <a:pPr eaLnBrk="0" hangingPunct="0"/>
                  <a:r>
                    <a:rPr lang="en-US" altLang="ko-KR" b="1" i="1">
                      <a:ea typeface="Batang" pitchFamily="18" charset="-127"/>
                    </a:rPr>
                    <a:t> and</a:t>
                  </a:r>
                  <a:endParaRPr lang="en-US" altLang="ko-KR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41" name="Rectangle 97"/>
                <p:cNvSpPr>
                  <a:spLocks noChangeArrowheads="1"/>
                </p:cNvSpPr>
                <p:nvPr/>
              </p:nvSpPr>
              <p:spPr bwMode="auto">
                <a:xfrm>
                  <a:off x="967" y="556"/>
                  <a:ext cx="448" cy="237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42" name="Group 98"/>
              <p:cNvGrpSpPr>
                <a:grpSpLocks/>
              </p:cNvGrpSpPr>
              <p:nvPr/>
            </p:nvGrpSpPr>
            <p:grpSpPr bwMode="auto">
              <a:xfrm>
                <a:off x="1415" y="556"/>
                <a:ext cx="817" cy="422"/>
                <a:chOff x="1415" y="556"/>
                <a:chExt cx="817" cy="422"/>
              </a:xfrm>
            </p:grpSpPr>
            <p:sp>
              <p:nvSpPr>
                <p:cNvPr id="6243" name="Rectangle 99"/>
                <p:cNvSpPr>
                  <a:spLocks noChangeArrowheads="1"/>
                </p:cNvSpPr>
                <p:nvPr/>
              </p:nvSpPr>
              <p:spPr bwMode="auto">
                <a:xfrm>
                  <a:off x="1458" y="556"/>
                  <a:ext cx="731" cy="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Cursing men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44" name="Rectangle 100"/>
                <p:cNvSpPr>
                  <a:spLocks noChangeArrowheads="1"/>
                </p:cNvSpPr>
                <p:nvPr/>
              </p:nvSpPr>
              <p:spPr bwMode="auto">
                <a:xfrm>
                  <a:off x="1415" y="556"/>
                  <a:ext cx="81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45" name="Group 101"/>
              <p:cNvGrpSpPr>
                <a:grpSpLocks/>
              </p:cNvGrpSpPr>
              <p:nvPr/>
            </p:nvGrpSpPr>
            <p:grpSpPr bwMode="auto">
              <a:xfrm>
                <a:off x="0" y="978"/>
                <a:ext cx="967" cy="556"/>
                <a:chOff x="0" y="978"/>
                <a:chExt cx="967" cy="556"/>
              </a:xfrm>
            </p:grpSpPr>
            <p:sp>
              <p:nvSpPr>
                <p:cNvPr id="6246" name="Rectangle 102"/>
                <p:cNvSpPr>
                  <a:spLocks noChangeArrowheads="1"/>
                </p:cNvSpPr>
                <p:nvPr/>
              </p:nvSpPr>
              <p:spPr bwMode="auto">
                <a:xfrm>
                  <a:off x="43" y="978"/>
                  <a:ext cx="881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Fresh water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47" name="Rectangle 103"/>
                <p:cNvSpPr>
                  <a:spLocks noChangeArrowheads="1"/>
                </p:cNvSpPr>
                <p:nvPr/>
              </p:nvSpPr>
              <p:spPr bwMode="auto">
                <a:xfrm>
                  <a:off x="0" y="978"/>
                  <a:ext cx="967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48" name="Group 104"/>
              <p:cNvGrpSpPr>
                <a:grpSpLocks/>
              </p:cNvGrpSpPr>
              <p:nvPr/>
            </p:nvGrpSpPr>
            <p:grpSpPr bwMode="auto">
              <a:xfrm>
                <a:off x="1415" y="978"/>
                <a:ext cx="817" cy="556"/>
                <a:chOff x="1415" y="978"/>
                <a:chExt cx="817" cy="556"/>
              </a:xfrm>
            </p:grpSpPr>
            <p:sp>
              <p:nvSpPr>
                <p:cNvPr id="6249" name="Rectangle 105"/>
                <p:cNvSpPr>
                  <a:spLocks noChangeArrowheads="1"/>
                </p:cNvSpPr>
                <p:nvPr/>
              </p:nvSpPr>
              <p:spPr bwMode="auto">
                <a:xfrm>
                  <a:off x="1458" y="978"/>
                  <a:ext cx="731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Bitter water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50" name="Rectangle 106"/>
                <p:cNvSpPr>
                  <a:spLocks noChangeArrowheads="1"/>
                </p:cNvSpPr>
                <p:nvPr/>
              </p:nvSpPr>
              <p:spPr bwMode="auto">
                <a:xfrm>
                  <a:off x="1415" y="978"/>
                  <a:ext cx="817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51" name="Group 107"/>
              <p:cNvGrpSpPr>
                <a:grpSpLocks/>
              </p:cNvGrpSpPr>
              <p:nvPr/>
            </p:nvGrpSpPr>
            <p:grpSpPr bwMode="auto">
              <a:xfrm>
                <a:off x="0" y="1534"/>
                <a:ext cx="967" cy="422"/>
                <a:chOff x="0" y="1534"/>
                <a:chExt cx="967" cy="422"/>
              </a:xfrm>
            </p:grpSpPr>
            <p:sp>
              <p:nvSpPr>
                <p:cNvPr id="6252" name="Rectangle 108"/>
                <p:cNvSpPr>
                  <a:spLocks noChangeArrowheads="1"/>
                </p:cNvSpPr>
                <p:nvPr/>
              </p:nvSpPr>
              <p:spPr bwMode="auto">
                <a:xfrm>
                  <a:off x="43" y="1534"/>
                  <a:ext cx="881" cy="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Figs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 sz="1800">
                    <a:ea typeface="Gulim" pitchFamily="34" charset="-127"/>
                  </a:endParaRPr>
                </a:p>
              </p:txBody>
            </p:sp>
            <p:sp>
              <p:nvSpPr>
                <p:cNvPr id="6253" name="Rectangle 109"/>
                <p:cNvSpPr>
                  <a:spLocks noChangeArrowheads="1"/>
                </p:cNvSpPr>
                <p:nvPr/>
              </p:nvSpPr>
              <p:spPr bwMode="auto">
                <a:xfrm>
                  <a:off x="0" y="1534"/>
                  <a:ext cx="96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54" name="Group 110"/>
              <p:cNvGrpSpPr>
                <a:grpSpLocks/>
              </p:cNvGrpSpPr>
              <p:nvPr/>
            </p:nvGrpSpPr>
            <p:grpSpPr bwMode="auto">
              <a:xfrm>
                <a:off x="1415" y="1534"/>
                <a:ext cx="817" cy="422"/>
                <a:chOff x="1415" y="1534"/>
                <a:chExt cx="817" cy="422"/>
              </a:xfrm>
            </p:grpSpPr>
            <p:sp>
              <p:nvSpPr>
                <p:cNvPr id="6255" name="Rectangle 111"/>
                <p:cNvSpPr>
                  <a:spLocks noChangeArrowheads="1"/>
                </p:cNvSpPr>
                <p:nvPr/>
              </p:nvSpPr>
              <p:spPr bwMode="auto">
                <a:xfrm>
                  <a:off x="1458" y="1534"/>
                  <a:ext cx="731" cy="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8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Olives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56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15" y="1534"/>
                  <a:ext cx="81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57" name="Group 113"/>
              <p:cNvGrpSpPr>
                <a:grpSpLocks/>
              </p:cNvGrpSpPr>
              <p:nvPr/>
            </p:nvGrpSpPr>
            <p:grpSpPr bwMode="auto">
              <a:xfrm>
                <a:off x="0" y="1956"/>
                <a:ext cx="967" cy="422"/>
                <a:chOff x="0" y="1956"/>
                <a:chExt cx="967" cy="422"/>
              </a:xfrm>
            </p:grpSpPr>
            <p:sp>
              <p:nvSpPr>
                <p:cNvPr id="6258" name="Rectangle 114"/>
                <p:cNvSpPr>
                  <a:spLocks noChangeArrowheads="1"/>
                </p:cNvSpPr>
                <p:nvPr/>
              </p:nvSpPr>
              <p:spPr bwMode="auto">
                <a:xfrm>
                  <a:off x="43" y="1956"/>
                  <a:ext cx="881" cy="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Vine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59" name="Rectangle 115"/>
                <p:cNvSpPr>
                  <a:spLocks noChangeArrowheads="1"/>
                </p:cNvSpPr>
                <p:nvPr/>
              </p:nvSpPr>
              <p:spPr bwMode="auto">
                <a:xfrm>
                  <a:off x="0" y="1956"/>
                  <a:ext cx="96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60" name="Group 116"/>
              <p:cNvGrpSpPr>
                <a:grpSpLocks/>
              </p:cNvGrpSpPr>
              <p:nvPr/>
            </p:nvGrpSpPr>
            <p:grpSpPr bwMode="auto">
              <a:xfrm>
                <a:off x="1415" y="1956"/>
                <a:ext cx="817" cy="422"/>
                <a:chOff x="1415" y="1956"/>
                <a:chExt cx="817" cy="422"/>
              </a:xfrm>
            </p:grpSpPr>
            <p:sp>
              <p:nvSpPr>
                <p:cNvPr id="6261" name="Rectangle 117"/>
                <p:cNvSpPr>
                  <a:spLocks noChangeArrowheads="1"/>
                </p:cNvSpPr>
                <p:nvPr/>
              </p:nvSpPr>
              <p:spPr bwMode="auto">
                <a:xfrm>
                  <a:off x="1458" y="1956"/>
                  <a:ext cx="731" cy="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Figs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>
                    <a:ea typeface="Gulim" pitchFamily="34" charset="-127"/>
                  </a:endParaRPr>
                </a:p>
              </p:txBody>
            </p:sp>
            <p:sp>
              <p:nvSpPr>
                <p:cNvPr id="6262" name="Rectangle 118"/>
                <p:cNvSpPr>
                  <a:spLocks noChangeArrowheads="1"/>
                </p:cNvSpPr>
                <p:nvPr/>
              </p:nvSpPr>
              <p:spPr bwMode="auto">
                <a:xfrm>
                  <a:off x="1415" y="1956"/>
                  <a:ext cx="81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63" name="Group 119"/>
              <p:cNvGrpSpPr>
                <a:grpSpLocks/>
              </p:cNvGrpSpPr>
              <p:nvPr/>
            </p:nvGrpSpPr>
            <p:grpSpPr bwMode="auto">
              <a:xfrm>
                <a:off x="0" y="2378"/>
                <a:ext cx="967" cy="556"/>
                <a:chOff x="0" y="2378"/>
                <a:chExt cx="967" cy="556"/>
              </a:xfrm>
            </p:grpSpPr>
            <p:sp>
              <p:nvSpPr>
                <p:cNvPr id="6264" name="Rectangle 120"/>
                <p:cNvSpPr>
                  <a:spLocks noChangeArrowheads="1"/>
                </p:cNvSpPr>
                <p:nvPr/>
              </p:nvSpPr>
              <p:spPr bwMode="auto">
                <a:xfrm>
                  <a:off x="43" y="2378"/>
                  <a:ext cx="881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Salt water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 sz="1800">
                    <a:ea typeface="Gulim" pitchFamily="34" charset="-127"/>
                  </a:endParaRPr>
                </a:p>
              </p:txBody>
            </p:sp>
            <p:sp>
              <p:nvSpPr>
                <p:cNvPr id="6265" name="Rectangle 121"/>
                <p:cNvSpPr>
                  <a:spLocks noChangeArrowheads="1"/>
                </p:cNvSpPr>
                <p:nvPr/>
              </p:nvSpPr>
              <p:spPr bwMode="auto">
                <a:xfrm>
                  <a:off x="0" y="2378"/>
                  <a:ext cx="967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6266" name="Group 122"/>
              <p:cNvGrpSpPr>
                <a:grpSpLocks/>
              </p:cNvGrpSpPr>
              <p:nvPr/>
            </p:nvGrpSpPr>
            <p:grpSpPr bwMode="auto">
              <a:xfrm>
                <a:off x="1415" y="2378"/>
                <a:ext cx="817" cy="556"/>
                <a:chOff x="1415" y="2378"/>
                <a:chExt cx="817" cy="556"/>
              </a:xfrm>
            </p:grpSpPr>
            <p:sp>
              <p:nvSpPr>
                <p:cNvPr id="6267" name="Rectangle 123"/>
                <p:cNvSpPr>
                  <a:spLocks noChangeArrowheads="1"/>
                </p:cNvSpPr>
                <p:nvPr/>
              </p:nvSpPr>
              <p:spPr bwMode="auto">
                <a:xfrm>
                  <a:off x="1458" y="2378"/>
                  <a:ext cx="731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altLang="ko-KR" sz="1400" b="1" i="1">
                    <a:ea typeface="Batang" pitchFamily="18" charset="-127"/>
                  </a:endParaRPr>
                </a:p>
                <a:p>
                  <a:r>
                    <a:rPr lang="en-US" altLang="ko-KR" sz="1800" b="1" i="1">
                      <a:ea typeface="Batang" pitchFamily="18" charset="-127"/>
                    </a:rPr>
                    <a:t>Fresh water</a:t>
                  </a:r>
                  <a:endParaRPr lang="en-US" altLang="ko-KR" sz="1800">
                    <a:ea typeface="Batang" pitchFamily="18" charset="-127"/>
                  </a:endParaRPr>
                </a:p>
                <a:p>
                  <a:pPr eaLnBrk="0" hangingPunct="0"/>
                  <a:endParaRPr lang="en-US" altLang="ko-KR" sz="1800">
                    <a:ea typeface="Gulim" pitchFamily="34" charset="-127"/>
                  </a:endParaRPr>
                </a:p>
              </p:txBody>
            </p:sp>
            <p:sp>
              <p:nvSpPr>
                <p:cNvPr id="6268" name="Rectangle 124"/>
                <p:cNvSpPr>
                  <a:spLocks noChangeArrowheads="1"/>
                </p:cNvSpPr>
                <p:nvPr/>
              </p:nvSpPr>
              <p:spPr bwMode="auto">
                <a:xfrm>
                  <a:off x="1415" y="2378"/>
                  <a:ext cx="817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</p:grpSp>
        <p:sp>
          <p:nvSpPr>
            <p:cNvPr id="6269" name="Rectangle 125"/>
            <p:cNvSpPr>
              <a:spLocks noChangeArrowheads="1"/>
            </p:cNvSpPr>
            <p:nvPr/>
          </p:nvSpPr>
          <p:spPr bwMode="auto">
            <a:xfrm>
              <a:off x="-3" y="553"/>
              <a:ext cx="2238" cy="238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373</TotalTime>
  <Words>751</Words>
  <Application>Microsoft Office PowerPoint</Application>
  <PresentationFormat>On-screen Show (4:3)</PresentationFormat>
  <Paragraphs>191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Generic</vt:lpstr>
      <vt:lpstr>James Chapter Three</vt:lpstr>
      <vt:lpstr>PowerPoint Presentation</vt:lpstr>
      <vt:lpstr>Crescendo (v6):  The tongue</vt:lpstr>
      <vt:lpstr>Crescendo (v6):  The tongue</vt:lpstr>
      <vt:lpstr>Crescendo (v6):  The tongue</vt:lpstr>
      <vt:lpstr>Crescendo (v6):  The tongue</vt:lpstr>
      <vt:lpstr>Crescendo (v6):  The tongue</vt:lpstr>
      <vt:lpstr>Crescendo (v6):  The tongue</vt:lpstr>
      <vt:lpstr>PowerPoint Presentation</vt:lpstr>
      <vt:lpstr>  A Parallelism in Scripture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TfNSW</cp:lastModifiedBy>
  <cp:revision>48</cp:revision>
  <cp:lastPrinted>1601-01-01T00:00:00Z</cp:lastPrinted>
  <dcterms:created xsi:type="dcterms:W3CDTF">1601-01-01T00:00:00Z</dcterms:created>
  <dcterms:modified xsi:type="dcterms:W3CDTF">2017-05-29T07:02:09Z</dcterms:modified>
</cp:coreProperties>
</file>