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5"/>
  </p:notesMasterIdLst>
  <p:handoutMasterIdLst>
    <p:handoutMasterId r:id="rId46"/>
  </p:handoutMasterIdLst>
  <p:sldIdLst>
    <p:sldId id="256" r:id="rId2"/>
    <p:sldId id="257" r:id="rId3"/>
    <p:sldId id="258" r:id="rId4"/>
    <p:sldId id="259" r:id="rId5"/>
    <p:sldId id="260" r:id="rId6"/>
    <p:sldId id="261" r:id="rId7"/>
    <p:sldId id="262" r:id="rId8"/>
    <p:sldId id="263" r:id="rId9"/>
    <p:sldId id="298" r:id="rId10"/>
    <p:sldId id="264" r:id="rId11"/>
    <p:sldId id="265" r:id="rId12"/>
    <p:sldId id="296" r:id="rId13"/>
    <p:sldId id="297" r:id="rId14"/>
    <p:sldId id="291" r:id="rId15"/>
    <p:sldId id="271" r:id="rId16"/>
    <p:sldId id="266" r:id="rId17"/>
    <p:sldId id="285" r:id="rId18"/>
    <p:sldId id="287" r:id="rId19"/>
    <p:sldId id="276" r:id="rId20"/>
    <p:sldId id="288" r:id="rId21"/>
    <p:sldId id="277" r:id="rId22"/>
    <p:sldId id="278" r:id="rId23"/>
    <p:sldId id="279" r:id="rId24"/>
    <p:sldId id="280" r:id="rId25"/>
    <p:sldId id="281" r:id="rId26"/>
    <p:sldId id="282" r:id="rId27"/>
    <p:sldId id="295" r:id="rId28"/>
    <p:sldId id="292" r:id="rId29"/>
    <p:sldId id="267" r:id="rId30"/>
    <p:sldId id="268" r:id="rId31"/>
    <p:sldId id="269" r:id="rId32"/>
    <p:sldId id="283" r:id="rId33"/>
    <p:sldId id="294" r:id="rId34"/>
    <p:sldId id="275" r:id="rId35"/>
    <p:sldId id="270" r:id="rId36"/>
    <p:sldId id="272" r:id="rId37"/>
    <p:sldId id="273" r:id="rId38"/>
    <p:sldId id="286" r:id="rId39"/>
    <p:sldId id="274" r:id="rId40"/>
    <p:sldId id="284" r:id="rId41"/>
    <p:sldId id="293" r:id="rId42"/>
    <p:sldId id="289" r:id="rId43"/>
    <p:sldId id="290" r:id="rId44"/>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24E8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87621" autoAdjust="0"/>
  </p:normalViewPr>
  <p:slideViewPr>
    <p:cSldViewPr>
      <p:cViewPr varScale="1">
        <p:scale>
          <a:sx n="127" d="100"/>
          <a:sy n="127" d="100"/>
        </p:scale>
        <p:origin x="-120" y="-44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918466-F995-0646-9098-6731B200D25E}" type="datetimeFigureOut">
              <a:rPr lang="en-US" smtClean="0"/>
              <a:t>7/6/17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02C8F8-A184-EF4E-8312-16CEDB804189}" type="slidenum">
              <a:rPr lang="en-US" smtClean="0"/>
              <a:t>‹#›</a:t>
            </a:fld>
            <a:endParaRPr lang="en-US"/>
          </a:p>
        </p:txBody>
      </p:sp>
    </p:spTree>
    <p:extLst>
      <p:ext uri="{BB962C8B-B14F-4D97-AF65-F5344CB8AC3E}">
        <p14:creationId xmlns:p14="http://schemas.microsoft.com/office/powerpoint/2010/main" val="10361991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7/6/17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33252956"/>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a:xfrm>
            <a:off x="381000" y="685800"/>
            <a:ext cx="6096000" cy="3429000"/>
          </a:xfrm>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1" y="4478276"/>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Rectangle 9"/>
          <p:cNvSpPr/>
          <p:nvPr/>
        </p:nvSpPr>
        <p:spPr>
          <a:xfrm>
            <a:off x="-9142" y="4539997"/>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1" name="Rectangle 10"/>
          <p:cNvSpPr/>
          <p:nvPr/>
        </p:nvSpPr>
        <p:spPr>
          <a:xfrm>
            <a:off x="2359153" y="4533138"/>
            <a:ext cx="6784847"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Subtitle 8"/>
          <p:cNvSpPr>
            <a:spLocks noGrp="1"/>
          </p:cNvSpPr>
          <p:nvPr>
            <p:ph type="subTitle" idx="1"/>
          </p:nvPr>
        </p:nvSpPr>
        <p:spPr>
          <a:xfrm>
            <a:off x="2362202" y="4537528"/>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AU" smtClean="0"/>
              <a:t>Click to edit Master subtitle style</a:t>
            </a:r>
            <a:endParaRPr lang="en-US" dirty="0"/>
          </a:p>
        </p:txBody>
      </p:sp>
      <p:sp>
        <p:nvSpPr>
          <p:cNvPr id="28" name="Date Placeholder 27"/>
          <p:cNvSpPr>
            <a:spLocks noGrp="1"/>
          </p:cNvSpPr>
          <p:nvPr>
            <p:ph type="dt" sz="half" idx="10"/>
          </p:nvPr>
        </p:nvSpPr>
        <p:spPr>
          <a:xfrm>
            <a:off x="76202" y="4551524"/>
            <a:ext cx="2057398"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7/6/17</a:t>
            </a:fld>
            <a:endParaRPr lang="en-US" sz="2000" dirty="0">
              <a:solidFill>
                <a:srgbClr val="FFFFFF"/>
              </a:solidFill>
            </a:endParaRPr>
          </a:p>
        </p:txBody>
      </p:sp>
      <p:sp>
        <p:nvSpPr>
          <p:cNvPr id="17" name="Footer Placeholder 16"/>
          <p:cNvSpPr>
            <a:spLocks noGrp="1"/>
          </p:cNvSpPr>
          <p:nvPr>
            <p:ph type="ftr" sz="quarter" idx="11"/>
          </p:nvPr>
        </p:nvSpPr>
        <p:spPr>
          <a:xfrm>
            <a:off x="2085396" y="177404"/>
            <a:ext cx="5867400"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2" y="171451"/>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2" y="2343150"/>
            <a:ext cx="6477000" cy="2038350"/>
          </a:xfrm>
        </p:spPr>
        <p:txBody>
          <a:bodyPr rtlCol="0" anchor="b"/>
          <a:lstStyle>
            <a:lvl1pPr>
              <a:defRPr cap="all" baseline="0"/>
            </a:lvl1pPr>
            <a:extLst/>
          </a:lstStyle>
          <a:p>
            <a:r>
              <a:rPr lang="en-AU"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lang="en-AU" smtClean="0"/>
              <a:t>Click to edit Master title style</a:t>
            </a:r>
            <a:endParaRPr lang="en-US" dirty="0"/>
          </a:p>
        </p:txBody>
      </p:sp>
      <p:sp>
        <p:nvSpPr>
          <p:cNvPr id="3" name="Rectangle 2"/>
          <p:cNvSpPr>
            <a:spLocks noGrp="1"/>
          </p:cNvSpPr>
          <p:nvPr>
            <p:ph type="dt" sz="half" idx="10"/>
          </p:nvPr>
        </p:nvSpPr>
        <p:spPr/>
        <p:txBody>
          <a:bodyPr/>
          <a:lstStyle>
            <a:extLst/>
          </a:lstStyle>
          <a:p>
            <a:fld id="{E4606EA6-EFEA-4C30-9264-4F9291A5780D}" type="datetime1">
              <a:rPr lang="en-US" smtClean="0"/>
              <a:pPr/>
              <a:t>7/6/17</a:t>
            </a:fld>
            <a:endParaRPr lang="en-US"/>
          </a:p>
        </p:txBody>
      </p:sp>
      <p:sp>
        <p:nvSpPr>
          <p:cNvPr id="4" name="Rectangle 3"/>
          <p:cNvSpPr>
            <a:spLocks noGrp="1"/>
          </p:cNvSpPr>
          <p:nvPr>
            <p:ph type="ftr" sz="quarter" idx="11"/>
          </p:nvPr>
        </p:nvSpPr>
        <p:spPr/>
        <p:txBody>
          <a:bodyPr/>
          <a:lstStyle>
            <a:extLst/>
          </a:lstStyle>
          <a:p>
            <a:endParaRPr lang="en-US"/>
          </a:p>
        </p:txBody>
      </p:sp>
      <p:sp>
        <p:nvSpPr>
          <p:cNvPr id="5" name="Rectangle 4"/>
          <p:cNvSpPr>
            <a:spLocks noGrp="1"/>
          </p:cNvSpPr>
          <p:nvPr>
            <p:ph type="sldNum" sz="quarter" idx="12"/>
          </p:nvPr>
        </p:nvSpPr>
        <p:spPr/>
        <p:txBody>
          <a:bodyPr/>
          <a:lstStyle>
            <a:extLst/>
          </a:lstStyle>
          <a:p>
            <a:pPr algn="ctr"/>
            <a:fld id="{8F82E0A0-C266-4798-8C8F-B9F91E9DA37E}" type="slidenum">
              <a:rPr lang="en-US" sz="1400" b="1" smtClean="0">
                <a:solidFill>
                  <a:srgbClr val="FFFFFF"/>
                </a:solidFill>
              </a:rPr>
              <a:pPr algn="ctr"/>
              <a:t>‹#›</a:t>
            </a:fld>
            <a:endParaRPr lang="en-US"/>
          </a:p>
        </p:txBody>
      </p:sp>
      <p:sp>
        <p:nvSpPr>
          <p:cNvPr id="7" name="Rectangle 6"/>
          <p:cNvSpPr>
            <a:spLocks noGrp="1"/>
          </p:cNvSpPr>
          <p:nvPr>
            <p:ph sz="quarter" idx="13"/>
          </p:nvPr>
        </p:nvSpPr>
        <p:spPr>
          <a:xfrm>
            <a:off x="609603" y="1352552"/>
            <a:ext cx="8153400" cy="32766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1" y="2057402"/>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AU" smtClean="0"/>
              <a:t>Click to edit Master text styles</a:t>
            </a:r>
          </a:p>
        </p:txBody>
      </p:sp>
      <p:sp>
        <p:nvSpPr>
          <p:cNvPr id="7" name="Rectangle 6"/>
          <p:cNvSpPr/>
          <p:nvPr/>
        </p:nvSpPr>
        <p:spPr>
          <a:xfrm>
            <a:off x="1" y="1143002"/>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Rectangle 7"/>
          <p:cNvSpPr/>
          <p:nvPr/>
        </p:nvSpPr>
        <p:spPr>
          <a:xfrm>
            <a:off x="1" y="1200150"/>
            <a:ext cx="1295399"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1371601" y="1200150"/>
            <a:ext cx="7772402"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hasCustomPrompt="1"/>
          </p:nvPr>
        </p:nvSpPr>
        <p:spPr>
          <a:xfrm>
            <a:off x="1371602" y="1200150"/>
            <a:ext cx="7620000" cy="742950"/>
          </a:xfrm>
        </p:spPr>
        <p:txBody>
          <a:bodyPr/>
          <a:lstStyle>
            <a:lvl1pPr algn="l">
              <a:buNone/>
              <a:defRPr sz="4400" b="0" cap="none">
                <a:solidFill>
                  <a:srgbClr val="FFFFFF"/>
                </a:solidFill>
              </a:defRPr>
            </a:lvl1pPr>
            <a:extLst/>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extLst/>
          </a:lstStyle>
          <a:p>
            <a:fld id="{6FCF9F07-3BC7-4570-B054-79111B0A380C}" type="datetime1">
              <a:rPr lang="en-US" smtClean="0"/>
              <a:pPr/>
              <a:t>7/6/17</a:t>
            </a:fld>
            <a:endParaRPr lang="en-US"/>
          </a:p>
        </p:txBody>
      </p:sp>
      <p:sp>
        <p:nvSpPr>
          <p:cNvPr id="13" name="Slide Number Placeholder 12"/>
          <p:cNvSpPr>
            <a:spLocks noGrp="1"/>
          </p:cNvSpPr>
          <p:nvPr>
            <p:ph type="sldNum" sz="quarter" idx="11"/>
          </p:nvPr>
        </p:nvSpPr>
        <p:spPr>
          <a:xfrm>
            <a:off x="1" y="1314452"/>
            <a:ext cx="1295399"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extLst/>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9" name="Content Placeholder 8"/>
          <p:cNvSpPr>
            <a:spLocks noGrp="1"/>
          </p:cNvSpPr>
          <p:nvPr>
            <p:ph sz="quarter" idx="13"/>
          </p:nvPr>
        </p:nvSpPr>
        <p:spPr>
          <a:xfrm>
            <a:off x="609601" y="1352552"/>
            <a:ext cx="3886198" cy="3268624"/>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1" name="Content Placeholder 10"/>
          <p:cNvSpPr>
            <a:spLocks noGrp="1"/>
          </p:cNvSpPr>
          <p:nvPr>
            <p:ph sz="quarter" idx="14"/>
          </p:nvPr>
        </p:nvSpPr>
        <p:spPr>
          <a:xfrm>
            <a:off x="4844903" y="1352550"/>
            <a:ext cx="3886198" cy="3268625"/>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8" name="Date Placeholder 7"/>
          <p:cNvSpPr>
            <a:spLocks noGrp="1"/>
          </p:cNvSpPr>
          <p:nvPr>
            <p:ph type="dt" sz="half" idx="15"/>
          </p:nvPr>
        </p:nvSpPr>
        <p:spPr/>
        <p:txBody>
          <a:bodyPr rtlCol="0"/>
          <a:lstStyle>
            <a:extLst/>
          </a:lstStyle>
          <a:p>
            <a:fld id="{E4606EA6-EFEA-4C30-9264-4F9291A5780D}" type="datetime1">
              <a:rPr lang="en-US" smtClean="0"/>
              <a:pPr/>
              <a:t>7/6/17</a:t>
            </a:fld>
            <a:endParaRPr lang="en-US"/>
          </a:p>
        </p:txBody>
      </p:sp>
      <p:sp>
        <p:nvSpPr>
          <p:cNvPr id="10" name="Slide Number Placeholder 9"/>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2" name="Footer Placeholder 11"/>
          <p:cNvSpPr>
            <a:spLocks noGrp="1"/>
          </p:cNvSpPr>
          <p:nvPr>
            <p:ph type="ftr" sz="quarter" idx="17"/>
          </p:nvPr>
        </p:nvSpPr>
        <p:spPr/>
        <p:txBody>
          <a:bodyPr rtlCol="0"/>
          <a:lstStyle>
            <a:extLst/>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51" y="118110"/>
            <a:ext cx="8153400" cy="1005840"/>
          </a:xfrm>
        </p:spPr>
        <p:txBody>
          <a:bodyPr anchor="b"/>
          <a:lstStyle>
            <a:lvl1pPr>
              <a:defRPr/>
            </a:lvl1pPr>
            <a:extLst/>
          </a:lstStyle>
          <a:p>
            <a:r>
              <a:rPr lang="en-AU" smtClean="0"/>
              <a:t>Click to edit Master title style</a:t>
            </a:r>
            <a:endParaRPr lang="en-US" dirty="0"/>
          </a:p>
        </p:txBody>
      </p:sp>
      <p:sp>
        <p:nvSpPr>
          <p:cNvPr id="11" name="Content Placeholder 10"/>
          <p:cNvSpPr>
            <a:spLocks noGrp="1"/>
          </p:cNvSpPr>
          <p:nvPr>
            <p:ph sz="quarter" idx="13"/>
          </p:nvPr>
        </p:nvSpPr>
        <p:spPr>
          <a:xfrm>
            <a:off x="609601" y="1919818"/>
            <a:ext cx="3886198"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3" name="Content Placeholder 12"/>
          <p:cNvSpPr>
            <a:spLocks noGrp="1"/>
          </p:cNvSpPr>
          <p:nvPr>
            <p:ph sz="quarter" idx="14"/>
          </p:nvPr>
        </p:nvSpPr>
        <p:spPr>
          <a:xfrm>
            <a:off x="4800602" y="1919818"/>
            <a:ext cx="3886198"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0" name="Date Placeholder 9"/>
          <p:cNvSpPr>
            <a:spLocks noGrp="1"/>
          </p:cNvSpPr>
          <p:nvPr>
            <p:ph type="dt" sz="half" idx="15"/>
          </p:nvPr>
        </p:nvSpPr>
        <p:spPr/>
        <p:txBody>
          <a:bodyPr rtlCol="0"/>
          <a:lstStyle>
            <a:extLst/>
          </a:lstStyle>
          <a:p>
            <a:fld id="{E4606EA6-EFEA-4C30-9264-4F9291A5780D}" type="datetime1">
              <a:rPr lang="en-US" smtClean="0"/>
              <a:pPr/>
              <a:t>7/6/17</a:t>
            </a:fld>
            <a:endParaRPr lang="en-US"/>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4" name="Footer Placeholder 13"/>
          <p:cNvSpPr>
            <a:spLocks noGrp="1"/>
          </p:cNvSpPr>
          <p:nvPr>
            <p:ph type="ftr" sz="quarter" idx="17"/>
          </p:nvPr>
        </p:nvSpPr>
        <p:spPr/>
        <p:txBody>
          <a:bodyPr rtlCol="0"/>
          <a:lstStyle>
            <a:extLst/>
          </a:lstStyle>
          <a:p>
            <a:endParaRPr lang="en-US"/>
          </a:p>
        </p:txBody>
      </p:sp>
      <p:sp>
        <p:nvSpPr>
          <p:cNvPr id="16" name="Text Placeholder 15"/>
          <p:cNvSpPr>
            <a:spLocks noGrp="1"/>
          </p:cNvSpPr>
          <p:nvPr>
            <p:ph type="body" sz="quarter" idx="18"/>
          </p:nvPr>
        </p:nvSpPr>
        <p:spPr>
          <a:xfrm>
            <a:off x="609601" y="1362288"/>
            <a:ext cx="3886198" cy="530352"/>
          </a:xfrm>
          <a:solidFill>
            <a:schemeClr val="accent2"/>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
        <p:nvSpPr>
          <p:cNvPr id="15" name="Text Placeholder 14"/>
          <p:cNvSpPr>
            <a:spLocks noGrp="1"/>
          </p:cNvSpPr>
          <p:nvPr>
            <p:ph type="body" sz="quarter" idx="19"/>
          </p:nvPr>
        </p:nvSpPr>
        <p:spPr>
          <a:xfrm>
            <a:off x="4800602" y="1362288"/>
            <a:ext cx="3886198" cy="530352"/>
          </a:xfrm>
          <a:solidFill>
            <a:schemeClr val="accent4"/>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3" name="Date Placeholder 2"/>
          <p:cNvSpPr>
            <a:spLocks noGrp="1"/>
          </p:cNvSpPr>
          <p:nvPr>
            <p:ph type="dt" sz="half" idx="10"/>
          </p:nvPr>
        </p:nvSpPr>
        <p:spPr/>
        <p:txBody>
          <a:bodyPr/>
          <a:lstStyle>
            <a:extLst/>
          </a:lstStyle>
          <a:p>
            <a:fld id="{6DFADB5D-B7A0-47E3-AD2D-B1A6F8614213}" type="datetime1">
              <a:rPr lang="en-US" smtClean="0"/>
              <a:pPr/>
              <a:t>7/6/17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968126-03FC-49C0-B9B8-2B561CCC3D90}" type="datetime1">
              <a:rPr lang="en-US" smtClean="0"/>
              <a:pPr/>
              <a:t>7/6/17</a:t>
            </a:fld>
            <a:endParaRPr lang="en-US"/>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a:xfrm>
            <a:off x="1" y="4686302"/>
            <a:ext cx="533401"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118110"/>
            <a:ext cx="8153400" cy="1005840"/>
          </a:xfrm>
        </p:spPr>
        <p:txBody>
          <a:bodyPr anchor="b"/>
          <a:lstStyle>
            <a:lvl1pPr algn="l">
              <a:buNone/>
              <a:defRPr sz="4200" b="0"/>
            </a:lvl1pPr>
            <a:extLst/>
          </a:lstStyle>
          <a:p>
            <a:r>
              <a:rPr lang="en-AU" smtClean="0"/>
              <a:t>Click to edit Master title style</a:t>
            </a:r>
            <a:endParaRPr lang="en-US" dirty="0"/>
          </a:p>
        </p:txBody>
      </p:sp>
      <p:sp>
        <p:nvSpPr>
          <p:cNvPr id="5" name="Date Placeholder 4"/>
          <p:cNvSpPr>
            <a:spLocks noGrp="1"/>
          </p:cNvSpPr>
          <p:nvPr>
            <p:ph type="dt" sz="half" idx="10"/>
          </p:nvPr>
        </p:nvSpPr>
        <p:spPr/>
        <p:txBody>
          <a:bodyPr/>
          <a:lstStyle>
            <a:extLst/>
          </a:lstStyle>
          <a:p>
            <a:fld id="{F49A8198-4617-485E-9585-4840B69DBBA6}" type="datetime1">
              <a:rPr lang="en-US" smtClean="0"/>
              <a:pPr/>
              <a:t>7/6/17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0" y="1428752"/>
            <a:ext cx="1600202"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AU" smtClean="0"/>
              <a:t>Click to edit Master text styles</a:t>
            </a:r>
          </a:p>
        </p:txBody>
      </p:sp>
      <p:sp>
        <p:nvSpPr>
          <p:cNvPr id="9" name="Content Placeholder 8"/>
          <p:cNvSpPr>
            <a:spLocks noGrp="1"/>
          </p:cNvSpPr>
          <p:nvPr>
            <p:ph sz="quarter" idx="13"/>
          </p:nvPr>
        </p:nvSpPr>
        <p:spPr>
          <a:xfrm>
            <a:off x="2362200" y="1428750"/>
            <a:ext cx="6400801" cy="32004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9" y="0"/>
            <a:ext cx="7586331" cy="3419856"/>
          </a:xfrm>
          <a:solidFill>
            <a:schemeClr val="tx2">
              <a:shade val="50000"/>
            </a:schemeClr>
          </a:solidFill>
          <a:ln>
            <a:noFill/>
          </a:ln>
        </p:spPr>
        <p:txBody>
          <a:bodyPr/>
          <a:lstStyle>
            <a:lvl1pPr>
              <a:buNone/>
              <a:defRPr sz="3200"/>
            </a:lvl1pPr>
            <a:extLst/>
          </a:lstStyle>
          <a:p>
            <a:r>
              <a:rPr lang="en-AU" smtClean="0"/>
              <a:t>Drag picture to placeholder or click icon to add</a:t>
            </a:r>
            <a:endParaRPr lang="en-US" dirty="0"/>
          </a:p>
        </p:txBody>
      </p:sp>
      <p:sp>
        <p:nvSpPr>
          <p:cNvPr id="4" name="Text Placeholder 3"/>
          <p:cNvSpPr>
            <a:spLocks noGrp="1"/>
          </p:cNvSpPr>
          <p:nvPr>
            <p:ph type="body" sz="half" idx="2"/>
          </p:nvPr>
        </p:nvSpPr>
        <p:spPr>
          <a:xfrm>
            <a:off x="1600202" y="4114802"/>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AU" smtClean="0"/>
              <a:t>Click to edit Master text styles</a:t>
            </a:r>
          </a:p>
        </p:txBody>
      </p:sp>
      <p:sp>
        <p:nvSpPr>
          <p:cNvPr id="8" name="Rectangle 7"/>
          <p:cNvSpPr/>
          <p:nvPr/>
        </p:nvSpPr>
        <p:spPr>
          <a:xfrm>
            <a:off x="-9143" y="3429002"/>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Rectangle 9"/>
          <p:cNvSpPr/>
          <p:nvPr/>
        </p:nvSpPr>
        <p:spPr>
          <a:xfrm>
            <a:off x="1545336" y="3490723"/>
            <a:ext cx="7589521"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p:nvPr>
        </p:nvSpPr>
        <p:spPr>
          <a:xfrm>
            <a:off x="1600202" y="3543301"/>
            <a:ext cx="7315200" cy="457200"/>
          </a:xfrm>
        </p:spPr>
        <p:txBody>
          <a:bodyPr anchor="ctr"/>
          <a:lstStyle>
            <a:lvl1pPr algn="l">
              <a:buNone/>
              <a:defRPr sz="2800" b="0">
                <a:solidFill>
                  <a:srgbClr val="FFFFFF"/>
                </a:solidFill>
              </a:defRPr>
            </a:lvl1pPr>
            <a:extLst/>
          </a:lstStyle>
          <a:p>
            <a:r>
              <a:rPr lang="en-AU" smtClean="0"/>
              <a:t>Click to edit Master title style</a:t>
            </a:r>
            <a:endParaRPr lang="en-US" dirty="0"/>
          </a:p>
        </p:txBody>
      </p:sp>
      <p:sp>
        <p:nvSpPr>
          <p:cNvPr id="11" name="Rectangle 10"/>
          <p:cNvSpPr/>
          <p:nvPr/>
        </p:nvSpPr>
        <p:spPr>
          <a:xfrm>
            <a:off x="1447801" y="2"/>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2" name="Date Placeholder 11"/>
          <p:cNvSpPr>
            <a:spLocks noGrp="1"/>
          </p:cNvSpPr>
          <p:nvPr>
            <p:ph type="dt" sz="half" idx="10"/>
          </p:nvPr>
        </p:nvSpPr>
        <p:spPr>
          <a:xfrm>
            <a:off x="6248401" y="4686300"/>
            <a:ext cx="2667000" cy="273844"/>
          </a:xfrm>
        </p:spPr>
        <p:txBody>
          <a:bodyPr rtlCol="0"/>
          <a:lstStyle>
            <a:extLst/>
          </a:lstStyle>
          <a:p>
            <a:fld id="{E4606EA6-EFEA-4C30-9264-4F9291A5780D}" type="datetime1">
              <a:rPr lang="en-US" smtClean="0"/>
              <a:pPr/>
              <a:t>7/6/17</a:t>
            </a:fld>
            <a:endParaRPr lang="en-US"/>
          </a:p>
        </p:txBody>
      </p:sp>
      <p:sp>
        <p:nvSpPr>
          <p:cNvPr id="13" name="Slide Number Placeholder 12"/>
          <p:cNvSpPr>
            <a:spLocks noGrp="1"/>
          </p:cNvSpPr>
          <p:nvPr>
            <p:ph type="sldNum" sz="quarter" idx="11"/>
          </p:nvPr>
        </p:nvSpPr>
        <p:spPr>
          <a:xfrm>
            <a:off x="2" y="3500437"/>
            <a:ext cx="1447800" cy="497684"/>
          </a:xfrm>
        </p:spPr>
        <p:txBody>
          <a:bodyPr rtlCol="0"/>
          <a:lstStyle>
            <a:lvl1pPr>
              <a:defRPr sz="2800"/>
            </a:lvl1pPr>
            <a:extLst/>
          </a:lstStyle>
          <a:p>
            <a:pPr algn="ctr"/>
            <a:fld id="{8F82E0A0-C266-4798-8C8F-B9F91E9DA37E}" type="slidenum">
              <a:rPr lang="en-US" sz="2800" b="1" smtClean="0">
                <a:solidFill>
                  <a:srgbClr val="FFFFFF"/>
                </a:solidFill>
              </a:rPr>
              <a:pPr algn="ctr"/>
              <a:t>‹#›</a:t>
            </a:fld>
            <a:endParaRPr lang="en-US" sz="2800" dirty="0"/>
          </a:p>
        </p:txBody>
      </p:sp>
      <p:sp>
        <p:nvSpPr>
          <p:cNvPr id="14" name="Footer Placeholder 13"/>
          <p:cNvSpPr>
            <a:spLocks noGrp="1"/>
          </p:cNvSpPr>
          <p:nvPr>
            <p:ph type="ftr" sz="quarter" idx="12"/>
          </p:nvPr>
        </p:nvSpPr>
        <p:spPr>
          <a:xfrm>
            <a:off x="1600202" y="4686157"/>
            <a:ext cx="4572001" cy="273844"/>
          </a:xfrm>
        </p:spPr>
        <p:txBody>
          <a:bodyPr rtlCol="0"/>
          <a:lstStyle>
            <a:extLst/>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C6C189-0B35-CD44-8AA6-C509851A2FC4}" type="slidenum">
              <a:rPr lang="en-US"/>
              <a:pPr>
                <a:defRPr/>
              </a:pPr>
              <a:t>‹#›</a:t>
            </a:fld>
            <a:endParaRPr lang="en-US"/>
          </a:p>
        </p:txBody>
      </p:sp>
    </p:spTree>
    <p:extLst>
      <p:ext uri="{BB962C8B-B14F-4D97-AF65-F5344CB8AC3E}">
        <p14:creationId xmlns:p14="http://schemas.microsoft.com/office/powerpoint/2010/main" val="38928059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51" y="1352550"/>
            <a:ext cx="8153400" cy="3242310"/>
          </a:xfrm>
          <a:prstGeom prst="rect">
            <a:avLst/>
          </a:prstGeom>
        </p:spPr>
        <p:txBody>
          <a:bodyPr vert="horz">
            <a:normAutofit/>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4" name="Date Placeholder 13"/>
          <p:cNvSpPr>
            <a:spLocks noGrp="1"/>
          </p:cNvSpPr>
          <p:nvPr>
            <p:ph type="dt" sz="half" idx="2"/>
          </p:nvPr>
        </p:nvSpPr>
        <p:spPr>
          <a:xfrm>
            <a:off x="6096002" y="4686300"/>
            <a:ext cx="2667000" cy="273844"/>
          </a:xfrm>
          <a:prstGeom prst="rect">
            <a:avLst/>
          </a:prstGeom>
        </p:spPr>
        <p:txBody>
          <a:bodyPr vert="horz" anchor="ctr" anchorCtr="0"/>
          <a:lstStyle>
            <a:lvl1pPr algn="l">
              <a:defRPr sz="1400">
                <a:solidFill>
                  <a:schemeClr val="tx2"/>
                </a:solidFill>
              </a:defRPr>
            </a:lvl1pPr>
            <a:extLst/>
          </a:lstStyle>
          <a:p>
            <a:fld id="{E4606EA6-EFEA-4C30-9264-4F9291A5780D}" type="datetime1">
              <a:rPr lang="en-US" smtClean="0"/>
              <a:pPr/>
              <a:t>7/6/17</a:t>
            </a:fld>
            <a:endParaRPr lang="en-US" sz="1400" dirty="0">
              <a:solidFill>
                <a:schemeClr val="tx2"/>
              </a:solidFill>
            </a:endParaRPr>
          </a:p>
        </p:txBody>
      </p:sp>
      <p:sp>
        <p:nvSpPr>
          <p:cNvPr id="3" name="Footer Placeholder 2"/>
          <p:cNvSpPr>
            <a:spLocks noGrp="1"/>
          </p:cNvSpPr>
          <p:nvPr>
            <p:ph type="ftr" sz="quarter" idx="3"/>
          </p:nvPr>
        </p:nvSpPr>
        <p:spPr>
          <a:xfrm>
            <a:off x="609602" y="4686157"/>
            <a:ext cx="5421083" cy="273844"/>
          </a:xfrm>
          <a:prstGeom prst="rect">
            <a:avLst/>
          </a:prstGeom>
        </p:spPr>
        <p:txBody>
          <a:bodyPr vert="horz"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1"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Rectangle 7"/>
          <p:cNvSpPr/>
          <p:nvPr/>
        </p:nvSpPr>
        <p:spPr>
          <a:xfrm>
            <a:off x="1" y="1129460"/>
            <a:ext cx="533401"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590551" y="1129460"/>
            <a:ext cx="8553451"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3" name="Slide Number Placeholder 22"/>
          <p:cNvSpPr>
            <a:spLocks noGrp="1"/>
          </p:cNvSpPr>
          <p:nvPr>
            <p:ph type="sldNum" sz="quarter" idx="4"/>
          </p:nvPr>
        </p:nvSpPr>
        <p:spPr>
          <a:xfrm>
            <a:off x="1" y="1123509"/>
            <a:ext cx="533401" cy="183357"/>
          </a:xfrm>
          <a:prstGeom prst="rect">
            <a:avLst/>
          </a:prstGeom>
        </p:spPr>
        <p:txBody>
          <a:bodyPr vert="horz"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3" y="118110"/>
            <a:ext cx="8153400" cy="1005840"/>
          </a:xfrm>
          <a:prstGeom prst="rect">
            <a:avLst/>
          </a:prstGeom>
        </p:spPr>
        <p:txBody>
          <a:bodyPr vert="horz" anchor="b">
            <a:normAutofit/>
          </a:bodyPr>
          <a:lstStyle>
            <a:extLst/>
          </a:lstStyle>
          <a:p>
            <a:r>
              <a:rPr lang="en-AU"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Lst>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jpeg"/><Relationship Id="rId3"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5.jpeg"/><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extLst/>
          </a:lstStyle>
          <a:p>
            <a:r>
              <a:rPr lang="en-US" dirty="0" smtClean="0"/>
              <a:t>Widescreen Presentation</a:t>
            </a:r>
            <a:endParaRPr lang="en-US" dirty="0"/>
          </a:p>
        </p:txBody>
      </p:sp>
      <p:sp>
        <p:nvSpPr>
          <p:cNvPr id="5" name="Rectangle 4"/>
          <p:cNvSpPr>
            <a:spLocks noGrp="1"/>
          </p:cNvSpPr>
          <p:nvPr>
            <p:ph type="subTitle" idx="1"/>
          </p:nvPr>
        </p:nvSpPr>
        <p:spPr>
          <a:xfrm>
            <a:off x="2362202" y="4476752"/>
            <a:ext cx="6515100" cy="514350"/>
          </a:xfrm>
        </p:spPr>
        <p:txBody>
          <a:bodyPr>
            <a:noAutofit/>
          </a:bodyPr>
          <a:lstStyle>
            <a:extLst/>
          </a:lstStyle>
          <a:p>
            <a:pPr algn="ctr"/>
            <a:r>
              <a:rPr lang="en-US" sz="4000" dirty="0" smtClean="0"/>
              <a:t>“Can these bones live</a:t>
            </a:r>
            <a:r>
              <a:rPr lang="en-US" sz="4000" dirty="0" smtClean="0">
                <a:latin typeface="Arial"/>
                <a:cs typeface="Arial"/>
              </a:rPr>
              <a:t>?</a:t>
            </a:r>
            <a:r>
              <a:rPr lang="en-US" sz="4000" dirty="0" smtClean="0"/>
              <a:t>”</a:t>
            </a:r>
            <a:endParaRPr lang="en-US" sz="4000" dirty="0"/>
          </a:p>
        </p:txBody>
      </p:sp>
      <p:pic>
        <p:nvPicPr>
          <p:cNvPr id="2" name="Picture 1"/>
          <p:cNvPicPr>
            <a:picLocks noChangeAspect="1"/>
          </p:cNvPicPr>
          <p:nvPr/>
        </p:nvPicPr>
        <p:blipFill>
          <a:blip r:embed="rId3"/>
          <a:stretch>
            <a:fillRect/>
          </a:stretch>
        </p:blipFill>
        <p:spPr>
          <a:xfrm>
            <a:off x="1" y="0"/>
            <a:ext cx="9144000" cy="4476750"/>
          </a:xfrm>
          <a:prstGeom prst="rect">
            <a:avLst/>
          </a:prstGeom>
        </p:spPr>
      </p:pic>
      <p:sp>
        <p:nvSpPr>
          <p:cNvPr id="3" name="TextBox 2"/>
          <p:cNvSpPr txBox="1"/>
          <p:nvPr/>
        </p:nvSpPr>
        <p:spPr>
          <a:xfrm>
            <a:off x="1" y="4400552"/>
            <a:ext cx="2302520" cy="707886"/>
          </a:xfrm>
          <a:prstGeom prst="rect">
            <a:avLst/>
          </a:prstGeom>
          <a:noFill/>
        </p:spPr>
        <p:txBody>
          <a:bodyPr wrap="square" rtlCol="0">
            <a:spAutoFit/>
          </a:bodyPr>
          <a:lstStyle/>
          <a:p>
            <a:pPr algn="ctr"/>
            <a:r>
              <a:rPr lang="en-US" sz="4000" dirty="0" smtClean="0"/>
              <a:t>Ezekiel 37</a:t>
            </a:r>
            <a:endParaRPr lang="en-US" sz="40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“O ye dry bones </a:t>
            </a:r>
            <a:br>
              <a:rPr lang="en-US" dirty="0" smtClean="0"/>
            </a:br>
            <a:r>
              <a:rPr lang="en-US" dirty="0" smtClean="0"/>
              <a:t>hear the word of the LORD”</a:t>
            </a:r>
            <a:endParaRPr lang="en-US" dirty="0"/>
          </a:p>
        </p:txBody>
      </p:sp>
      <p:pic>
        <p:nvPicPr>
          <p:cNvPr id="4" name="Content Placeholder 3"/>
          <p:cNvPicPr>
            <a:picLocks noGrp="1" noChangeAspect="1"/>
          </p:cNvPicPr>
          <p:nvPr>
            <p:ph idx="1"/>
          </p:nvPr>
        </p:nvPicPr>
        <p:blipFill>
          <a:blip r:embed="rId2"/>
          <a:srcRect t="1115" b="1115"/>
          <a:stretch>
            <a:fillRect/>
          </a:stretch>
        </p:blipFill>
        <p:spPr/>
      </p:pic>
    </p:spTree>
    <p:extLst>
      <p:ext uri="{BB962C8B-B14F-4D97-AF65-F5344CB8AC3E}">
        <p14:creationId xmlns:p14="http://schemas.microsoft.com/office/powerpoint/2010/main" val="39829126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“and the bones came together</a:t>
            </a:r>
            <a:r>
              <a:rPr lang="en-AU" dirty="0" smtClean="0"/>
              <a:t>...</a:t>
            </a:r>
            <a:endParaRPr lang="en-US" dirty="0"/>
          </a:p>
        </p:txBody>
      </p:sp>
      <p:pic>
        <p:nvPicPr>
          <p:cNvPr id="4" name="Content Placeholder 3"/>
          <p:cNvPicPr>
            <a:picLocks noGrp="1" noChangeAspect="1"/>
          </p:cNvPicPr>
          <p:nvPr>
            <p:ph idx="1"/>
          </p:nvPr>
        </p:nvPicPr>
        <p:blipFill>
          <a:blip r:embed="rId2"/>
          <a:srcRect t="1115" b="1115"/>
          <a:stretch>
            <a:fillRect/>
          </a:stretch>
        </p:blipFill>
        <p:spPr>
          <a:xfrm>
            <a:off x="533401" y="1352550"/>
            <a:ext cx="8229601" cy="3394472"/>
          </a:xfrm>
          <a:solidFill>
            <a:srgbClr val="2A2C15"/>
          </a:solidFill>
        </p:spPr>
      </p:pic>
      <p:sp>
        <p:nvSpPr>
          <p:cNvPr id="5" name="Rectangle 4"/>
          <p:cNvSpPr/>
          <p:nvPr/>
        </p:nvSpPr>
        <p:spPr bwMode="auto">
          <a:xfrm>
            <a:off x="914402" y="1581150"/>
            <a:ext cx="2667000" cy="971550"/>
          </a:xfrm>
          <a:prstGeom prst="rect">
            <a:avLst/>
          </a:prstGeom>
          <a:solidFill>
            <a:srgbClr val="090F07"/>
          </a:solidFill>
          <a:ln w="9525" cap="flat" cmpd="sng" algn="ctr">
            <a:solidFill>
              <a:schemeClr val="bg1"/>
            </a:solidFill>
            <a:prstDash val="solid"/>
            <a:round/>
            <a:headEnd type="none" w="med" len="med"/>
            <a:tailEnd type="none" w="med" len="med"/>
          </a:ln>
          <a:effectLst/>
          <a:extLst/>
        </p:spPr>
        <p:txBody>
          <a:bodyPr/>
          <a:lstStyle/>
          <a:p>
            <a:pPr algn="ctr">
              <a:defRPr/>
            </a:pPr>
            <a:r>
              <a:rPr lang="en-US" sz="3200" dirty="0">
                <a:ln>
                  <a:solidFill>
                    <a:srgbClr val="3F651D"/>
                  </a:solidFill>
                </a:ln>
                <a:solidFill>
                  <a:srgbClr val="FFFFFF"/>
                </a:solidFill>
              </a:rPr>
              <a:t>“bone to </a:t>
            </a:r>
            <a:endParaRPr lang="en-US" sz="3200" dirty="0" smtClean="0">
              <a:ln>
                <a:solidFill>
                  <a:srgbClr val="3F651D"/>
                </a:solidFill>
              </a:ln>
              <a:solidFill>
                <a:srgbClr val="FFFFFF"/>
              </a:solidFill>
            </a:endParaRPr>
          </a:p>
          <a:p>
            <a:pPr algn="ctr">
              <a:defRPr/>
            </a:pPr>
            <a:r>
              <a:rPr lang="en-US" sz="3200" dirty="0" smtClean="0">
                <a:ln>
                  <a:solidFill>
                    <a:srgbClr val="3F651D"/>
                  </a:solidFill>
                </a:ln>
                <a:solidFill>
                  <a:srgbClr val="FFFFFF"/>
                </a:solidFill>
              </a:rPr>
              <a:t>his </a:t>
            </a:r>
            <a:r>
              <a:rPr lang="en-US" sz="3200" dirty="0">
                <a:ln>
                  <a:solidFill>
                    <a:srgbClr val="3F651D"/>
                  </a:solidFill>
                </a:ln>
                <a:solidFill>
                  <a:srgbClr val="FFFFFF"/>
                </a:solidFill>
              </a:rPr>
              <a:t>bone”</a:t>
            </a:r>
          </a:p>
        </p:txBody>
      </p:sp>
    </p:spTree>
    <p:extLst>
      <p:ext uri="{BB962C8B-B14F-4D97-AF65-F5344CB8AC3E}">
        <p14:creationId xmlns:p14="http://schemas.microsoft.com/office/powerpoint/2010/main" val="385261649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95800" y="117476"/>
            <a:ext cx="4648200" cy="2835275"/>
          </a:xfrm>
        </p:spPr>
        <p:txBody>
          <a:bodyPr>
            <a:normAutofit/>
          </a:bodyPr>
          <a:lstStyle/>
          <a:p>
            <a:pPr>
              <a:defRPr/>
            </a:pPr>
            <a:r>
              <a:rPr lang="en-US" dirty="0" smtClean="0"/>
              <a:t>“lo the sinews and the flesh”</a:t>
            </a:r>
            <a:endParaRPr lang="en-US" dirty="0"/>
          </a:p>
        </p:txBody>
      </p:sp>
      <p:pic>
        <p:nvPicPr>
          <p:cNvPr id="9" name="Picture 8"/>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4038600" cy="6731000"/>
          </a:xfrm>
          <a:prstGeom prst="rect">
            <a:avLst/>
          </a:prstGeom>
          <a:noFill/>
          <a:ln>
            <a:noFill/>
          </a:ln>
        </p:spPr>
      </p:pic>
    </p:spTree>
    <p:extLst>
      <p:ext uri="{BB962C8B-B14F-4D97-AF65-F5344CB8AC3E}">
        <p14:creationId xmlns:p14="http://schemas.microsoft.com/office/powerpoint/2010/main" val="3136917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defRPr/>
            </a:pPr>
            <a:r>
              <a:rPr lang="en-US" dirty="0" smtClean="0"/>
              <a:t>“Breathe upon these slain </a:t>
            </a:r>
            <a:br>
              <a:rPr lang="en-US" dirty="0" smtClean="0"/>
            </a:br>
            <a:r>
              <a:rPr lang="en-US" dirty="0" smtClean="0"/>
              <a:t>that they may live”</a:t>
            </a:r>
            <a:endParaRPr lang="en-US" dirty="0"/>
          </a:p>
        </p:txBody>
      </p:sp>
      <p:pic>
        <p:nvPicPr>
          <p:cNvPr id="4" name="Content Placeholder 3"/>
          <p:cNvPicPr>
            <a:picLocks noGrp="1" noChangeAspect="1"/>
          </p:cNvPicPr>
          <p:nvPr>
            <p:ph idx="1"/>
          </p:nvPr>
        </p:nvPicPr>
        <p:blipFill>
          <a:blip r:embed="rId2"/>
          <a:srcRect l="-55381" r="-55381"/>
          <a:stretch>
            <a:fillRect/>
          </a:stretch>
        </p:blipFill>
        <p:spPr>
          <a:xfrm>
            <a:off x="-2209800" y="1373981"/>
            <a:ext cx="13639800" cy="6226969"/>
          </a:xfrm>
        </p:spPr>
      </p:pic>
    </p:spTree>
    <p:extLst>
      <p:ext uri="{BB962C8B-B14F-4D97-AF65-F5344CB8AC3E}">
        <p14:creationId xmlns:p14="http://schemas.microsoft.com/office/powerpoint/2010/main" val="345208911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“An exceeding great army”</a:t>
            </a:r>
            <a:endParaRPr lang="en-US" dirty="0"/>
          </a:p>
        </p:txBody>
      </p:sp>
      <p:sp>
        <p:nvSpPr>
          <p:cNvPr id="7" name="Content Placeholder 6"/>
          <p:cNvSpPr>
            <a:spLocks noGrp="1"/>
          </p:cNvSpPr>
          <p:nvPr>
            <p:ph idx="1"/>
          </p:nvPr>
        </p:nvSpPr>
        <p:spPr/>
        <p:txBody>
          <a:bodyPr/>
          <a:lstStyle/>
          <a:p>
            <a:pPr>
              <a:defRPr/>
            </a:pPr>
            <a:endParaRPr lang="en-US" dirty="0" smtClean="0">
              <a:solidFill>
                <a:prstClr val="black"/>
              </a:solidFill>
              <a:latin typeface="ChaparralPro-Light"/>
            </a:endParaRPr>
          </a:p>
          <a:p>
            <a:pPr>
              <a:defRPr/>
            </a:pPr>
            <a:endParaRPr lang="en-US" dirty="0"/>
          </a:p>
        </p:txBody>
      </p:sp>
      <p:pic>
        <p:nvPicPr>
          <p:cNvPr id="39939"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 y="1371600"/>
            <a:ext cx="9144000"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4482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2"/>
          <p:cNvSpPr>
            <a:spLocks noGrp="1"/>
          </p:cNvSpPr>
          <p:nvPr>
            <p:ph idx="1"/>
          </p:nvPr>
        </p:nvSpPr>
        <p:spPr>
          <a:xfrm>
            <a:off x="457200" y="177402"/>
            <a:ext cx="8610599" cy="4680347"/>
          </a:xfrm>
        </p:spPr>
        <p:txBody>
          <a:bodyPr>
            <a:normAutofit/>
          </a:bodyPr>
          <a:lstStyle/>
          <a:p>
            <a:pPr marL="0" indent="0" algn="ctr" eaLnBrk="1" hangingPunct="1">
              <a:buFont typeface="Wingdings" charset="0"/>
              <a:buNone/>
            </a:pPr>
            <a:r>
              <a:rPr lang="en-US" sz="6600" dirty="0">
                <a:latin typeface="Calibri" charset="0"/>
              </a:rPr>
              <a:t>“History is boring”  </a:t>
            </a:r>
            <a:r>
              <a:rPr lang="en-US" sz="6600" dirty="0" smtClean="0">
                <a:latin typeface="Calibri" charset="0"/>
              </a:rPr>
              <a:t>   </a:t>
            </a:r>
          </a:p>
          <a:p>
            <a:pPr marL="0" indent="0" algn="ctr" eaLnBrk="1" hangingPunct="1">
              <a:buFont typeface="Wingdings" charset="0"/>
              <a:buNone/>
            </a:pPr>
            <a:endParaRPr lang="en-US" sz="6600" i="1" dirty="0">
              <a:latin typeface="Calibri" charset="0"/>
            </a:endParaRPr>
          </a:p>
          <a:p>
            <a:pPr marL="0" indent="0" algn="ctr" eaLnBrk="1" hangingPunct="1">
              <a:buFont typeface="Wingdings" charset="0"/>
              <a:buNone/>
            </a:pPr>
            <a:r>
              <a:rPr lang="en-US" sz="4000" i="1" dirty="0" smtClean="0">
                <a:latin typeface="Calibri" charset="0"/>
              </a:rPr>
              <a:t>													</a:t>
            </a:r>
          </a:p>
          <a:p>
            <a:pPr marL="0" indent="0" algn="ctr" eaLnBrk="1" hangingPunct="1">
              <a:buFont typeface="Wingdings" charset="0"/>
              <a:buNone/>
            </a:pPr>
            <a:endParaRPr lang="en-US" sz="4000" i="1" dirty="0">
              <a:latin typeface="Calibri" charset="0"/>
            </a:endParaRPr>
          </a:p>
          <a:p>
            <a:pPr marL="0" indent="0" algn="ctr" eaLnBrk="1" hangingPunct="1">
              <a:buFont typeface="Wingdings" charset="0"/>
              <a:buNone/>
            </a:pPr>
            <a:r>
              <a:rPr lang="en-US" sz="4000" i="1" dirty="0" smtClean="0">
                <a:latin typeface="Calibri" charset="0"/>
              </a:rPr>
              <a:t>													</a:t>
            </a:r>
            <a:endParaRPr lang="en-US" dirty="0">
              <a:latin typeface="Calibri"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2" y="1428750"/>
            <a:ext cx="63246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629400" y="1504952"/>
            <a:ext cx="2337798" cy="461665"/>
          </a:xfrm>
          <a:prstGeom prst="rect">
            <a:avLst/>
          </a:prstGeom>
          <a:noFill/>
        </p:spPr>
        <p:txBody>
          <a:bodyPr wrap="none" rtlCol="0">
            <a:spAutoFit/>
          </a:bodyPr>
          <a:lstStyle/>
          <a:p>
            <a:r>
              <a:rPr lang="en-US" sz="2400" i="1" dirty="0" smtClean="0"/>
              <a:t>William J Federer</a:t>
            </a:r>
            <a:endParaRPr lang="en-US" sz="2400" i="1" dirty="0"/>
          </a:p>
        </p:txBody>
      </p:sp>
    </p:spTree>
    <p:extLst>
      <p:ext uri="{BB962C8B-B14F-4D97-AF65-F5344CB8AC3E}">
        <p14:creationId xmlns:p14="http://schemas.microsoft.com/office/powerpoint/2010/main" val="20976705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Content Placeholder 2"/>
          <p:cNvSpPr>
            <a:spLocks noGrp="1"/>
          </p:cNvSpPr>
          <p:nvPr>
            <p:ph idx="1"/>
          </p:nvPr>
        </p:nvSpPr>
        <p:spPr>
          <a:xfrm>
            <a:off x="457202" y="177403"/>
            <a:ext cx="8229601" cy="3394472"/>
          </a:xfrm>
        </p:spPr>
        <p:txBody>
          <a:bodyPr/>
          <a:lstStyle/>
          <a:p>
            <a:pPr marL="0" indent="0" eaLnBrk="1" hangingPunct="1">
              <a:buFont typeface="Wingdings" charset="0"/>
              <a:buNone/>
            </a:pPr>
            <a:r>
              <a:rPr lang="en-US">
                <a:latin typeface="Calibri" charset="0"/>
              </a:rPr>
              <a:t>“History is boring, unless you see it from the right perspective” </a:t>
            </a:r>
            <a:r>
              <a:rPr lang="en-US" i="1">
                <a:latin typeface="Calibri" charset="0"/>
              </a:rPr>
              <a:t>William J Federer</a:t>
            </a:r>
          </a:p>
          <a:p>
            <a:pPr marL="0" indent="0" eaLnBrk="1" hangingPunct="1">
              <a:buFont typeface="Wingdings" charset="0"/>
              <a:buNone/>
            </a:pPr>
            <a:endParaRPr lang="en-US" sz="2800" i="1">
              <a:latin typeface="Calibri" charset="0"/>
            </a:endParaRPr>
          </a:p>
          <a:p>
            <a:pPr marL="0" indent="0" eaLnBrk="1" hangingPunct="1">
              <a:buFont typeface="Wingdings" charset="0"/>
              <a:buNone/>
            </a:pPr>
            <a:endParaRPr lang="en-US">
              <a:latin typeface="Calibri" charset="0"/>
            </a:endParaRPr>
          </a:p>
        </p:txBody>
      </p:sp>
      <p:pic>
        <p:nvPicPr>
          <p:cNvPr id="2662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5402" y="1558530"/>
            <a:ext cx="63246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5053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Prophecy is the </a:t>
            </a:r>
            <a:r>
              <a:rPr lang="en-US" dirty="0" err="1" smtClean="0"/>
              <a:t>mould</a:t>
            </a:r>
            <a:r>
              <a:rPr lang="en-US" dirty="0" smtClean="0"/>
              <a:t> </a:t>
            </a:r>
            <a:br>
              <a:rPr lang="en-US" dirty="0" smtClean="0"/>
            </a:br>
            <a:r>
              <a:rPr lang="en-US" dirty="0" smtClean="0"/>
              <a:t>into which history has been poured</a:t>
            </a:r>
            <a:endParaRPr lang="en-US" dirty="0"/>
          </a:p>
        </p:txBody>
      </p:sp>
      <p:pic>
        <p:nvPicPr>
          <p:cNvPr id="6" name="Content Placeholder 5"/>
          <p:cNvPicPr>
            <a:picLocks noGrp="1"/>
          </p:cNvPicPr>
          <p:nvPr>
            <p:ph idx="1"/>
          </p:nvPr>
        </p:nvPicPr>
        <p:blipFill>
          <a:blip r:embed="rId2">
            <a:extLst>
              <a:ext uri="{28A0092B-C50C-407E-A947-70E740481C1C}">
                <a14:useLocalDpi xmlns:a14="http://schemas.microsoft.com/office/drawing/2010/main" val="0"/>
              </a:ext>
            </a:extLst>
          </a:blip>
          <a:srcRect t="23494" b="23494"/>
          <a:stretch>
            <a:fillRect/>
          </a:stretch>
        </p:blipFill>
        <p:spPr bwMode="auto">
          <a:prstGeom prst="rect">
            <a:avLst/>
          </a:prstGeom>
          <a:noFill/>
          <a:ln>
            <a:noFill/>
          </a:ln>
        </p:spPr>
      </p:pic>
    </p:spTree>
    <p:extLst>
      <p:ext uri="{BB962C8B-B14F-4D97-AF65-F5344CB8AC3E}">
        <p14:creationId xmlns:p14="http://schemas.microsoft.com/office/powerpoint/2010/main" val="2681808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 and his people</a:t>
            </a:r>
            <a:endParaRPr lang="en-US" dirty="0"/>
          </a:p>
        </p:txBody>
      </p:sp>
      <p:sp>
        <p:nvSpPr>
          <p:cNvPr id="3" name="Content Placeholder 2"/>
          <p:cNvSpPr>
            <a:spLocks noGrp="1"/>
          </p:cNvSpPr>
          <p:nvPr>
            <p:ph idx="1"/>
          </p:nvPr>
        </p:nvSpPr>
        <p:spPr>
          <a:xfrm>
            <a:off x="612648" y="1615440"/>
            <a:ext cx="3349752" cy="3242310"/>
          </a:xfrm>
          <a:ln>
            <a:solidFill>
              <a:schemeClr val="tx1">
                <a:lumMod val="75000"/>
                <a:lumOff val="25000"/>
              </a:schemeClr>
            </a:solidFill>
          </a:ln>
        </p:spPr>
        <p:txBody>
          <a:bodyPr rtlCol="0">
            <a:normAutofit fontScale="92500" lnSpcReduction="10000"/>
          </a:bodyPr>
          <a:lstStyle/>
          <a:p>
            <a:pPr marL="0" indent="0" algn="ctr" eaLnBrk="1" fontAlgn="auto" hangingPunct="1">
              <a:spcAft>
                <a:spcPts val="0"/>
              </a:spcAft>
              <a:buFont typeface="Wingdings" charset="0"/>
              <a:buNone/>
              <a:defRPr/>
            </a:pPr>
            <a:r>
              <a:rPr lang="en-US" dirty="0" smtClean="0">
                <a:ea typeface="+mn-ea"/>
                <a:cs typeface="+mn-cs"/>
              </a:rPr>
              <a:t>“An understanding of past events helps us to perceive the character of God and his workings with the nations and his people”</a:t>
            </a:r>
          </a:p>
          <a:p>
            <a:pPr marL="0" indent="0" algn="ctr" eaLnBrk="1" fontAlgn="auto" hangingPunct="1">
              <a:spcAft>
                <a:spcPts val="0"/>
              </a:spcAft>
              <a:buFont typeface="Wingdings" charset="0"/>
              <a:buNone/>
              <a:defRPr/>
            </a:pPr>
            <a:r>
              <a:rPr lang="en-US" i="1" dirty="0" smtClean="0">
                <a:ea typeface="+mn-ea"/>
                <a:cs typeface="+mn-cs"/>
              </a:rPr>
              <a:t>preface p. vi</a:t>
            </a:r>
            <a:endParaRPr lang="en-US" i="1" dirty="0">
              <a:ea typeface="+mn-ea"/>
              <a:cs typeface="+mn-cs"/>
            </a:endParaRPr>
          </a:p>
          <a:p>
            <a:pPr marL="0" indent="0" eaLnBrk="1" fontAlgn="auto" hangingPunct="1">
              <a:spcAft>
                <a:spcPts val="0"/>
              </a:spcAft>
              <a:buFont typeface="Wingdings" charset="0"/>
              <a:buNone/>
              <a:defRPr/>
            </a:pPr>
            <a:endParaRPr lang="en-US" dirty="0" smtClean="0">
              <a:ea typeface="+mn-ea"/>
              <a:cs typeface="+mn-cs"/>
            </a:endParaRPr>
          </a:p>
          <a:p>
            <a:pPr marL="0" indent="0" eaLnBrk="1" fontAlgn="auto" hangingPunct="1">
              <a:spcAft>
                <a:spcPts val="0"/>
              </a:spcAft>
              <a:buFont typeface="Wingdings" charset="0"/>
              <a:buNone/>
              <a:defRPr/>
            </a:pPr>
            <a:endParaRPr lang="en-US" dirty="0">
              <a:ea typeface="+mn-ea"/>
              <a:cs typeface="+mn-cs"/>
            </a:endParaRPr>
          </a:p>
        </p:txBody>
      </p:sp>
      <p:pic>
        <p:nvPicPr>
          <p:cNvPr id="2765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114802" y="1419127"/>
            <a:ext cx="3886198" cy="36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648960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US" b="1">
                <a:solidFill>
                  <a:srgbClr val="FF0000"/>
                </a:solidFill>
                <a:latin typeface="Calibri" charset="0"/>
              </a:rPr>
              <a:t>Jeremiah 31 v 35-37</a:t>
            </a:r>
          </a:p>
        </p:txBody>
      </p:sp>
      <p:sp>
        <p:nvSpPr>
          <p:cNvPr id="176131" name="Rectangle 3"/>
          <p:cNvSpPr>
            <a:spLocks noGrp="1" noChangeArrowheads="1"/>
          </p:cNvSpPr>
          <p:nvPr>
            <p:ph idx="1"/>
          </p:nvPr>
        </p:nvSpPr>
        <p:spPr>
          <a:xfrm>
            <a:off x="-76200" y="1428750"/>
            <a:ext cx="9067800" cy="3200400"/>
          </a:xfrm>
        </p:spPr>
        <p:txBody>
          <a:bodyPr>
            <a:noAutofit/>
          </a:bodyPr>
          <a:lstStyle/>
          <a:p>
            <a:pPr algn="just" eaLnBrk="1" hangingPunct="1">
              <a:lnSpc>
                <a:spcPct val="90000"/>
              </a:lnSpc>
              <a:buFont typeface="Wingdings" charset="0"/>
              <a:buNone/>
            </a:pPr>
            <a:r>
              <a:rPr lang="en-US" sz="2400" dirty="0" smtClean="0">
                <a:latin typeface="Calibri" charset="0"/>
              </a:rPr>
              <a:t>	</a:t>
            </a:r>
            <a:r>
              <a:rPr lang="ja-JP" altLang="en-US" sz="2400" dirty="0" smtClean="0">
                <a:latin typeface="Arial" charset="0"/>
              </a:rPr>
              <a:t>“</a:t>
            </a:r>
            <a:r>
              <a:rPr lang="en-US" altLang="ja-JP" sz="2400" dirty="0" smtClean="0">
                <a:latin typeface="Calibri" charset="0"/>
              </a:rPr>
              <a:t>Thus saith the LORD, which </a:t>
            </a:r>
            <a:r>
              <a:rPr lang="en-US" altLang="ja-JP" sz="2400" dirty="0" err="1" smtClean="0">
                <a:latin typeface="Calibri" charset="0"/>
              </a:rPr>
              <a:t>giveth</a:t>
            </a:r>
            <a:r>
              <a:rPr lang="en-US" altLang="ja-JP" sz="2400" dirty="0" smtClean="0">
                <a:latin typeface="Calibri" charset="0"/>
              </a:rPr>
              <a:t> the sun for a light by day, </a:t>
            </a:r>
            <a:r>
              <a:rPr lang="en-US" altLang="ja-JP" sz="2400" i="1" dirty="0" smtClean="0">
                <a:latin typeface="Calibri" charset="0"/>
              </a:rPr>
              <a:t>and</a:t>
            </a:r>
            <a:r>
              <a:rPr lang="en-US" altLang="ja-JP" sz="2400" dirty="0" smtClean="0">
                <a:latin typeface="Calibri" charset="0"/>
              </a:rPr>
              <a:t> the ordinances of the moon and of the stars for a light by night, which </a:t>
            </a:r>
            <a:r>
              <a:rPr lang="en-US" altLang="ja-JP" sz="2400" dirty="0" err="1" smtClean="0">
                <a:latin typeface="Calibri" charset="0"/>
              </a:rPr>
              <a:t>divideth</a:t>
            </a:r>
            <a:r>
              <a:rPr lang="en-US" altLang="ja-JP" sz="2400" dirty="0" smtClean="0">
                <a:latin typeface="Calibri" charset="0"/>
              </a:rPr>
              <a:t> the sea when the waves thereof roar; The LORD of hosts </a:t>
            </a:r>
            <a:r>
              <a:rPr lang="en-US" altLang="ja-JP" sz="2400" i="1" dirty="0" smtClean="0">
                <a:latin typeface="Calibri" charset="0"/>
              </a:rPr>
              <a:t>is</a:t>
            </a:r>
            <a:r>
              <a:rPr lang="en-US" altLang="ja-JP" sz="2400" dirty="0" smtClean="0">
                <a:latin typeface="Calibri" charset="0"/>
              </a:rPr>
              <a:t> his name: If those ordinances depart from before me, saith the LORD, </a:t>
            </a:r>
            <a:r>
              <a:rPr lang="en-US" altLang="ja-JP" sz="2400" i="1" dirty="0" smtClean="0">
                <a:latin typeface="Calibri" charset="0"/>
              </a:rPr>
              <a:t>then</a:t>
            </a:r>
            <a:r>
              <a:rPr lang="en-US" altLang="ja-JP" sz="2400" dirty="0" smtClean="0">
                <a:latin typeface="Calibri" charset="0"/>
              </a:rPr>
              <a:t> the seed of Israel also shall cease from being a nation before me for ever. Thus saith the LORD; If heaven above can be measured, and the foundations of the earth searched out beneath, I will also cast off all the seed of Israel for all that they have done, saith the LORD.</a:t>
            </a:r>
            <a:r>
              <a:rPr lang="ja-JP" altLang="en-US" sz="2400" dirty="0" smtClean="0">
                <a:latin typeface="Arial" charset="0"/>
              </a:rPr>
              <a:t>”</a:t>
            </a:r>
            <a:endParaRPr lang="en-AU" altLang="ja-JP" sz="2400" dirty="0" smtClean="0">
              <a:latin typeface="Arial" charset="0"/>
            </a:endParaRPr>
          </a:p>
          <a:p>
            <a:pPr algn="ctr" eaLnBrk="1" hangingPunct="1">
              <a:lnSpc>
                <a:spcPct val="90000"/>
              </a:lnSpc>
              <a:buFont typeface="Wingdings" charset="0"/>
              <a:buNone/>
            </a:pPr>
            <a:r>
              <a:rPr lang="en-AU" b="1" dirty="0" smtClean="0">
                <a:solidFill>
                  <a:srgbClr val="0000FF"/>
                </a:solidFill>
                <a:latin typeface="Arial" charset="0"/>
              </a:rPr>
              <a:t>Israel </a:t>
            </a:r>
            <a:r>
              <a:rPr lang="en-AU" b="1" dirty="0">
                <a:solidFill>
                  <a:srgbClr val="0000FF"/>
                </a:solidFill>
                <a:latin typeface="Arial" charset="0"/>
              </a:rPr>
              <a:t>will always be the people of God</a:t>
            </a:r>
            <a:endParaRPr lang="en-US" b="1" dirty="0">
              <a:solidFill>
                <a:srgbClr val="0000FF"/>
              </a:solidFill>
              <a:latin typeface="Calibri" charset="0"/>
            </a:endParaRPr>
          </a:p>
          <a:p>
            <a:pPr algn="just" eaLnBrk="1" hangingPunct="1">
              <a:lnSpc>
                <a:spcPct val="90000"/>
              </a:lnSpc>
              <a:buFont typeface="Wingdings" charset="0"/>
              <a:buNone/>
            </a:pPr>
            <a:r>
              <a:rPr lang="en-US" sz="2400" dirty="0">
                <a:latin typeface="Calibri" charset="0"/>
              </a:rPr>
              <a:t>	</a:t>
            </a:r>
            <a:endParaRPr lang="en-US" sz="2800" b="1" dirty="0">
              <a:solidFill>
                <a:srgbClr val="FF0000"/>
              </a:solidFill>
              <a:latin typeface="Calibri" charset="0"/>
            </a:endParaRPr>
          </a:p>
        </p:txBody>
      </p:sp>
    </p:spTree>
    <p:extLst>
      <p:ext uri="{BB962C8B-B14F-4D97-AF65-F5344CB8AC3E}">
        <p14:creationId xmlns:p14="http://schemas.microsoft.com/office/powerpoint/2010/main" val="39688763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61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0" y="-152130"/>
            <a:ext cx="3594100" cy="5321300"/>
          </a:xfrm>
          <a:prstGeom prst="rect">
            <a:avLst/>
          </a:prstGeom>
          <a:noFill/>
          <a:ln>
            <a:noFill/>
          </a:ln>
        </p:spPr>
      </p:pic>
      <p:sp>
        <p:nvSpPr>
          <p:cNvPr id="6" name="TextBox 5"/>
          <p:cNvSpPr txBox="1"/>
          <p:nvPr/>
        </p:nvSpPr>
        <p:spPr>
          <a:xfrm>
            <a:off x="4190998" y="2190752"/>
            <a:ext cx="3698774" cy="1200329"/>
          </a:xfrm>
          <a:prstGeom prst="rect">
            <a:avLst/>
          </a:prstGeom>
          <a:noFill/>
        </p:spPr>
        <p:txBody>
          <a:bodyPr wrap="none" rtlCol="0">
            <a:spAutoFit/>
          </a:bodyPr>
          <a:lstStyle/>
          <a:p>
            <a:pPr algn="ctr"/>
            <a:r>
              <a:rPr lang="en-US" sz="3600" dirty="0" err="1" smtClean="0"/>
              <a:t>Zvi</a:t>
            </a:r>
            <a:r>
              <a:rPr lang="en-US" sz="3600" dirty="0" smtClean="0"/>
              <a:t> Hirsch </a:t>
            </a:r>
            <a:r>
              <a:rPr lang="en-US" sz="3600" dirty="0" err="1" smtClean="0"/>
              <a:t>Kalischer</a:t>
            </a:r>
            <a:endParaRPr lang="en-US" sz="3600" dirty="0" smtClean="0"/>
          </a:p>
          <a:p>
            <a:pPr algn="ctr"/>
            <a:r>
              <a:rPr lang="en-US" sz="3600" dirty="0" smtClean="0"/>
              <a:t>1795-1874</a:t>
            </a:r>
            <a:endParaRPr lang="en-US" sz="3600" dirty="0"/>
          </a:p>
        </p:txBody>
      </p:sp>
    </p:spTree>
    <p:extLst>
      <p:ext uri="{BB962C8B-B14F-4D97-AF65-F5344CB8AC3E}">
        <p14:creationId xmlns:p14="http://schemas.microsoft.com/office/powerpoint/2010/main" val="9162563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l="-141413" r="-141413"/>
          <a:stretch>
            <a:fillRect/>
          </a:stretch>
        </p:blipFill>
        <p:spPr bwMode="auto">
          <a:xfrm>
            <a:off x="-4571998" y="10858"/>
            <a:ext cx="12268199" cy="4986193"/>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885952"/>
            <a:ext cx="5270502" cy="2432050"/>
          </a:xfrm>
          <a:prstGeom prst="rect">
            <a:avLst/>
          </a:prstGeom>
          <a:noFill/>
          <a:ln>
            <a:noFill/>
          </a:ln>
        </p:spPr>
      </p:pic>
    </p:spTree>
    <p:extLst>
      <p:ext uri="{BB962C8B-B14F-4D97-AF65-F5344CB8AC3E}">
        <p14:creationId xmlns:p14="http://schemas.microsoft.com/office/powerpoint/2010/main" val="267712006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The aspirations of Theodor Herzl</a:t>
            </a:r>
            <a:endParaRPr lang="en-US" dirty="0"/>
          </a:p>
        </p:txBody>
      </p:sp>
      <p:pic>
        <p:nvPicPr>
          <p:cNvPr id="7" name="Content Placeholder 6"/>
          <p:cNvPicPr>
            <a:picLocks noGrp="1" noChangeAspect="1"/>
          </p:cNvPicPr>
          <p:nvPr>
            <p:ph sz="quarter" idx="13"/>
          </p:nvPr>
        </p:nvPicPr>
        <p:blipFill>
          <a:blip r:embed="rId2"/>
          <a:srcRect l="-39022" r="-39022"/>
          <a:stretch>
            <a:fillRect/>
          </a:stretch>
        </p:blipFill>
        <p:spPr>
          <a:xfrm>
            <a:off x="381002" y="1352551"/>
            <a:ext cx="4348668" cy="3657599"/>
          </a:xfrm>
        </p:spPr>
      </p:pic>
      <p:sp>
        <p:nvSpPr>
          <p:cNvPr id="6" name="Content Placeholder 5"/>
          <p:cNvSpPr>
            <a:spLocks noGrp="1"/>
          </p:cNvSpPr>
          <p:nvPr>
            <p:ph sz="quarter" idx="14"/>
          </p:nvPr>
        </p:nvSpPr>
        <p:spPr/>
        <p:txBody>
          <a:bodyPr>
            <a:normAutofit fontScale="55000" lnSpcReduction="20000"/>
          </a:bodyPr>
          <a:lstStyle/>
          <a:p>
            <a:pPr marL="0" indent="0">
              <a:buNone/>
            </a:pPr>
            <a:r>
              <a:rPr lang="en-US" dirty="0" smtClean="0"/>
              <a:t>“Therefore </a:t>
            </a:r>
            <a:r>
              <a:rPr lang="en-US" dirty="0"/>
              <a:t>I believe that a wondrous generation of Jews will spring into existence. The </a:t>
            </a:r>
            <a:r>
              <a:rPr lang="en-US" dirty="0" err="1"/>
              <a:t>Maccabeans</a:t>
            </a:r>
            <a:r>
              <a:rPr lang="en-US" dirty="0"/>
              <a:t> will rise again.</a:t>
            </a:r>
          </a:p>
          <a:p>
            <a:pPr marL="0" indent="0">
              <a:buNone/>
            </a:pPr>
            <a:r>
              <a:rPr lang="en-US" dirty="0"/>
              <a:t>Let me repeat once more my opening words: The Jews who wish for a State will have it.</a:t>
            </a:r>
          </a:p>
          <a:p>
            <a:pPr marL="0" indent="0">
              <a:buNone/>
            </a:pPr>
            <a:r>
              <a:rPr lang="en-US" dirty="0"/>
              <a:t>We shall live at last as free men on our own soil, and die peacefully in our own homes.</a:t>
            </a:r>
          </a:p>
          <a:p>
            <a:pPr marL="0" indent="0">
              <a:buNone/>
            </a:pPr>
            <a:r>
              <a:rPr lang="en-US" dirty="0"/>
              <a:t>The world will be freed by our liberty, enriched by our wealth, magnified by our greatness.</a:t>
            </a:r>
          </a:p>
          <a:p>
            <a:pPr marL="0" indent="0">
              <a:buNone/>
            </a:pPr>
            <a:r>
              <a:rPr lang="en-US" dirty="0"/>
              <a:t>And whatever we attempt there to accomplish for our own welfare, will react powerfully and beneficially for the good of humanity</a:t>
            </a:r>
            <a:r>
              <a:rPr lang="en-US" dirty="0" smtClean="0"/>
              <a:t>.”</a:t>
            </a:r>
            <a:endParaRPr lang="en-US" dirty="0"/>
          </a:p>
        </p:txBody>
      </p:sp>
    </p:spTree>
    <p:extLst>
      <p:ext uri="{BB962C8B-B14F-4D97-AF65-F5344CB8AC3E}">
        <p14:creationId xmlns:p14="http://schemas.microsoft.com/office/powerpoint/2010/main" val="176249222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The resolutions of </a:t>
            </a:r>
            <a:br>
              <a:rPr lang="en-US" dirty="0" smtClean="0"/>
            </a:br>
            <a:r>
              <a:rPr lang="en-US" dirty="0" smtClean="0"/>
              <a:t>the 1897 Zionist Congress</a:t>
            </a:r>
            <a:endParaRPr lang="en-US" dirty="0"/>
          </a:p>
        </p:txBody>
      </p:sp>
      <p:sp>
        <p:nvSpPr>
          <p:cNvPr id="3" name="Content Placeholder 2"/>
          <p:cNvSpPr>
            <a:spLocks noGrp="1"/>
          </p:cNvSpPr>
          <p:nvPr>
            <p:ph idx="1"/>
          </p:nvPr>
        </p:nvSpPr>
        <p:spPr>
          <a:xfrm>
            <a:off x="612651" y="1615440"/>
            <a:ext cx="8153400" cy="3242310"/>
          </a:xfrm>
        </p:spPr>
        <p:txBody>
          <a:bodyPr>
            <a:normAutofit fontScale="77500" lnSpcReduction="20000"/>
          </a:bodyPr>
          <a:lstStyle/>
          <a:p>
            <a:pPr marL="514350" indent="-514350">
              <a:buFont typeface="+mj-lt"/>
              <a:buAutoNum type="arabicPeriod"/>
            </a:pPr>
            <a:r>
              <a:rPr lang="en-US" dirty="0" smtClean="0"/>
              <a:t>The </a:t>
            </a:r>
            <a:r>
              <a:rPr lang="en-US" dirty="0"/>
              <a:t>promotion by appropriate means of the settlement in </a:t>
            </a:r>
            <a:r>
              <a:rPr lang="en-US" dirty="0" err="1"/>
              <a:t>Eretz</a:t>
            </a:r>
            <a:r>
              <a:rPr lang="en-US" dirty="0"/>
              <a:t>-Israel of Jewish farmers, artisans, and manufacturers. </a:t>
            </a:r>
          </a:p>
          <a:p>
            <a:pPr marL="514350" indent="-514350">
              <a:buFont typeface="+mj-lt"/>
              <a:buAutoNum type="arabicPeriod"/>
            </a:pPr>
            <a:r>
              <a:rPr lang="en-US" dirty="0" smtClean="0"/>
              <a:t>The </a:t>
            </a:r>
            <a:r>
              <a:rPr lang="en-US" dirty="0"/>
              <a:t>organization and uniting of the whole of Jewry by means of appropriate institutions, both local and international, in accordance with the laws of each country.</a:t>
            </a:r>
          </a:p>
          <a:p>
            <a:pPr marL="514350" indent="-514350">
              <a:buFont typeface="+mj-lt"/>
              <a:buAutoNum type="arabicPeriod"/>
            </a:pPr>
            <a:r>
              <a:rPr lang="en-US" dirty="0" smtClean="0"/>
              <a:t>The </a:t>
            </a:r>
            <a:r>
              <a:rPr lang="en-US" dirty="0"/>
              <a:t>strengthening and fostering of Jewish national sentiment and national consciousness.</a:t>
            </a:r>
          </a:p>
          <a:p>
            <a:pPr marL="514350" indent="-514350">
              <a:buFont typeface="+mj-lt"/>
              <a:buAutoNum type="arabicPeriod"/>
            </a:pPr>
            <a:r>
              <a:rPr lang="en-US" dirty="0" smtClean="0"/>
              <a:t>Preparatory </a:t>
            </a:r>
            <a:r>
              <a:rPr lang="en-US" dirty="0"/>
              <a:t>steps toward obtaining the consent of governments, where necessary, in order to reach the goals of Zionism.</a:t>
            </a:r>
          </a:p>
        </p:txBody>
      </p:sp>
    </p:spTree>
    <p:extLst>
      <p:ext uri="{BB962C8B-B14F-4D97-AF65-F5344CB8AC3E}">
        <p14:creationId xmlns:p14="http://schemas.microsoft.com/office/powerpoint/2010/main" val="27385564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2286002" y="133350"/>
            <a:ext cx="8153400" cy="1005840"/>
          </a:xfrm>
        </p:spPr>
        <p:txBody>
          <a:bodyPr/>
          <a:lstStyle/>
          <a:p>
            <a:pPr eaLnBrk="1" hangingPunct="1"/>
            <a:r>
              <a:rPr lang="en-AU" dirty="0">
                <a:latin typeface="Calibri" charset="0"/>
              </a:rPr>
              <a:t>Theodor Herzl </a:t>
            </a:r>
          </a:p>
        </p:txBody>
      </p:sp>
      <p:sp>
        <p:nvSpPr>
          <p:cNvPr id="29698" name="Rectangle 3"/>
          <p:cNvSpPr>
            <a:spLocks noGrp="1" noChangeArrowheads="1"/>
          </p:cNvSpPr>
          <p:nvPr>
            <p:ph idx="1"/>
          </p:nvPr>
        </p:nvSpPr>
        <p:spPr/>
        <p:txBody>
          <a:bodyPr/>
          <a:lstStyle/>
          <a:p>
            <a:pPr eaLnBrk="1" hangingPunct="1"/>
            <a:endParaRPr lang="en-AU">
              <a:latin typeface="Calibri" charset="0"/>
            </a:endParaRPr>
          </a:p>
          <a:p>
            <a:pPr eaLnBrk="1" hangingPunct="1"/>
            <a:endParaRPr lang="en-AU">
              <a:latin typeface="Calibri" charset="0"/>
            </a:endParaRPr>
          </a:p>
        </p:txBody>
      </p:sp>
      <p:pic>
        <p:nvPicPr>
          <p:cNvPr id="29699" name="Picture 4" descr="herz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2133601" cy="2222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18" name="Text Box 6"/>
          <p:cNvSpPr txBox="1">
            <a:spLocks noChangeArrowheads="1"/>
          </p:cNvSpPr>
          <p:nvPr/>
        </p:nvSpPr>
        <p:spPr bwMode="auto">
          <a:xfrm>
            <a:off x="0" y="2283329"/>
            <a:ext cx="4170363" cy="2850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20000"/>
              </a:spcBef>
              <a:buClr>
                <a:schemeClr val="hlink"/>
              </a:buClr>
              <a:buSzPct val="80000"/>
              <a:buFont typeface="Wingdings" charset="0"/>
              <a:buNone/>
              <a:defRPr/>
            </a:pPr>
            <a:r>
              <a:rPr lang="en-AU" sz="2800" dirty="0">
                <a:cs typeface="+mn-cs"/>
              </a:rPr>
              <a:t>"In Basle I founded the Jewish state…</a:t>
            </a:r>
          </a:p>
          <a:p>
            <a:pPr algn="ctr" eaLnBrk="1" hangingPunct="1">
              <a:spcBef>
                <a:spcPct val="20000"/>
              </a:spcBef>
              <a:buClr>
                <a:schemeClr val="hlink"/>
              </a:buClr>
              <a:buSzPct val="80000"/>
              <a:buFont typeface="Wingdings" charset="0"/>
              <a:buNone/>
              <a:defRPr/>
            </a:pPr>
            <a:r>
              <a:rPr lang="en-AU" sz="2800" dirty="0">
                <a:cs typeface="+mn-cs"/>
              </a:rPr>
              <a:t>maybe in five years, certainly in fifty, </a:t>
            </a:r>
          </a:p>
          <a:p>
            <a:pPr algn="ctr" eaLnBrk="1" hangingPunct="1">
              <a:spcBef>
                <a:spcPct val="20000"/>
              </a:spcBef>
              <a:buClr>
                <a:schemeClr val="hlink"/>
              </a:buClr>
              <a:buSzPct val="80000"/>
              <a:buFont typeface="Wingdings" charset="0"/>
              <a:buNone/>
              <a:defRPr/>
            </a:pPr>
            <a:r>
              <a:rPr lang="en-AU" sz="2800" dirty="0">
                <a:cs typeface="+mn-cs"/>
              </a:rPr>
              <a:t>everyone will realize it."</a:t>
            </a:r>
          </a:p>
          <a:p>
            <a:pPr>
              <a:defRPr/>
            </a:pPr>
            <a:endParaRPr lang="en-US" sz="2800" dirty="0">
              <a:cs typeface="+mn-cs"/>
            </a:endParaRPr>
          </a:p>
        </p:txBody>
      </p:sp>
      <p:pic>
        <p:nvPicPr>
          <p:cNvPr id="2" name="Picture 1"/>
          <p:cNvPicPr>
            <a:picLocks noChangeAspect="1"/>
          </p:cNvPicPr>
          <p:nvPr/>
        </p:nvPicPr>
        <p:blipFill>
          <a:blip r:embed="rId3"/>
          <a:stretch>
            <a:fillRect/>
          </a:stretch>
        </p:blipFill>
        <p:spPr>
          <a:xfrm>
            <a:off x="4038602" y="1352550"/>
            <a:ext cx="4980375" cy="3562350"/>
          </a:xfrm>
          <a:prstGeom prst="rect">
            <a:avLst/>
          </a:prstGeom>
        </p:spPr>
      </p:pic>
    </p:spTree>
    <p:extLst>
      <p:ext uri="{BB962C8B-B14F-4D97-AF65-F5344CB8AC3E}">
        <p14:creationId xmlns:p14="http://schemas.microsoft.com/office/powerpoint/2010/main" val="122862613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Zionist Congress 120 years ago</a:t>
            </a:r>
            <a:endParaRPr lang="en-US" dirty="0"/>
          </a:p>
        </p:txBody>
      </p:sp>
      <p:sp>
        <p:nvSpPr>
          <p:cNvPr id="3" name="Content Placeholder 2"/>
          <p:cNvSpPr>
            <a:spLocks noGrp="1"/>
          </p:cNvSpPr>
          <p:nvPr>
            <p:ph idx="1"/>
          </p:nvPr>
        </p:nvSpPr>
        <p:spPr>
          <a:xfrm>
            <a:off x="457201" y="1352550"/>
            <a:ext cx="8308848" cy="3242310"/>
          </a:xfrm>
        </p:spPr>
        <p:txBody>
          <a:bodyPr>
            <a:normAutofit fontScale="85000" lnSpcReduction="10000"/>
          </a:bodyPr>
          <a:lstStyle/>
          <a:p>
            <a:pPr marL="0" indent="0">
              <a:buNone/>
            </a:pPr>
            <a:r>
              <a:rPr lang="en-US" dirty="0" smtClean="0"/>
              <a:t>Only once in scripture is a 120 year period mentioned</a:t>
            </a:r>
          </a:p>
          <a:p>
            <a:pPr marL="0" indent="0">
              <a:buNone/>
            </a:pPr>
            <a:endParaRPr lang="en-US" dirty="0" smtClean="0"/>
          </a:p>
          <a:p>
            <a:pPr marL="0" indent="0">
              <a:buNone/>
            </a:pPr>
            <a:r>
              <a:rPr lang="en-US" dirty="0" smtClean="0"/>
              <a:t>“</a:t>
            </a:r>
            <a:r>
              <a:rPr lang="en-US" dirty="0"/>
              <a:t>And the </a:t>
            </a:r>
            <a:r>
              <a:rPr lang="en-US" dirty="0" smtClean="0"/>
              <a:t>LORD </a:t>
            </a:r>
            <a:r>
              <a:rPr lang="en-US" dirty="0"/>
              <a:t>said, My spirit shall not always strive with man, for that he also is flesh: yet his days shall be an hundred and twenty years</a:t>
            </a:r>
            <a:r>
              <a:rPr lang="en-US" dirty="0" smtClean="0"/>
              <a:t>.” </a:t>
            </a:r>
            <a:r>
              <a:rPr lang="en-US" b="1" dirty="0" smtClean="0">
                <a:solidFill>
                  <a:srgbClr val="FF0000"/>
                </a:solidFill>
              </a:rPr>
              <a:t>Genesis 6 v 6</a:t>
            </a:r>
          </a:p>
          <a:p>
            <a:pPr marL="0" indent="0">
              <a:buNone/>
            </a:pPr>
            <a:endParaRPr lang="en-US" dirty="0"/>
          </a:p>
          <a:p>
            <a:pPr marL="0" indent="0">
              <a:buNone/>
            </a:pPr>
            <a:r>
              <a:rPr lang="en-US" dirty="0" smtClean="0"/>
              <a:t>Is it possible that God has similarly determined 120 years from the first Zionist congress until he ceases striving with man</a:t>
            </a:r>
            <a:r>
              <a:rPr lang="en-US" dirty="0" smtClean="0">
                <a:latin typeface="Arial"/>
                <a:cs typeface="Arial"/>
              </a:rPr>
              <a:t>??</a:t>
            </a:r>
            <a:endParaRPr lang="en-US" dirty="0">
              <a:latin typeface="Arial"/>
              <a:cs typeface="Arial"/>
            </a:endParaRPr>
          </a:p>
        </p:txBody>
      </p:sp>
    </p:spTree>
    <p:extLst>
      <p:ext uri="{BB962C8B-B14F-4D97-AF65-F5344CB8AC3E}">
        <p14:creationId xmlns:p14="http://schemas.microsoft.com/office/powerpoint/2010/main" val="35607572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a:t>
            </a:r>
            <a:endParaRPr lang="en-US" dirty="0"/>
          </a:p>
        </p:txBody>
      </p:sp>
      <p:sp>
        <p:nvSpPr>
          <p:cNvPr id="3" name="Content Placeholder 2"/>
          <p:cNvSpPr>
            <a:spLocks noGrp="1"/>
          </p:cNvSpPr>
          <p:nvPr>
            <p:ph idx="1"/>
          </p:nvPr>
        </p:nvSpPr>
        <p:spPr/>
        <p:txBody>
          <a:bodyPr>
            <a:normAutofit fontScale="77500" lnSpcReduction="20000"/>
          </a:bodyPr>
          <a:lstStyle/>
          <a:p>
            <a:pPr>
              <a:buFont typeface="Wingdings" charset="2"/>
              <a:buChar char="Ø"/>
            </a:pPr>
            <a:r>
              <a:rPr lang="en-US" dirty="0"/>
              <a:t>A</a:t>
            </a:r>
            <a:r>
              <a:rPr lang="en-US" dirty="0" smtClean="0"/>
              <a:t>ssassination </a:t>
            </a:r>
            <a:r>
              <a:rPr lang="en-US" dirty="0"/>
              <a:t>of Archduke Franz Ferdinand of Austria and his wife, Sophie, Duchess of </a:t>
            </a:r>
            <a:r>
              <a:rPr lang="en-US" dirty="0" err="1"/>
              <a:t>Hohenberg</a:t>
            </a:r>
            <a:r>
              <a:rPr lang="en-US" dirty="0"/>
              <a:t>, on 28 June </a:t>
            </a:r>
            <a:r>
              <a:rPr lang="en-US" dirty="0" smtClean="0"/>
              <a:t>1914 by  </a:t>
            </a:r>
            <a:r>
              <a:rPr lang="en-US" dirty="0" err="1"/>
              <a:t>Gavrilo</a:t>
            </a:r>
            <a:r>
              <a:rPr lang="en-US" dirty="0"/>
              <a:t> </a:t>
            </a:r>
            <a:r>
              <a:rPr lang="en-US" dirty="0" err="1"/>
              <a:t>Princip</a:t>
            </a:r>
            <a:r>
              <a:rPr lang="en-US" dirty="0"/>
              <a:t>, </a:t>
            </a:r>
            <a:r>
              <a:rPr lang="en-US" dirty="0" smtClean="0"/>
              <a:t>an </a:t>
            </a:r>
            <a:r>
              <a:rPr lang="en-US" dirty="0"/>
              <a:t>ethnic Serb and Yugoslav nationalist from the group Young </a:t>
            </a:r>
            <a:r>
              <a:rPr lang="en-US" dirty="0" smtClean="0"/>
              <a:t>Bosnia. </a:t>
            </a:r>
          </a:p>
          <a:p>
            <a:pPr>
              <a:buFont typeface="Wingdings" charset="2"/>
              <a:buChar char="Ø"/>
            </a:pPr>
            <a:r>
              <a:rPr lang="en-US" dirty="0" smtClean="0"/>
              <a:t>Austro-Hungary (supported by Germany) sent an ultimatum to Serbia giving it 48 hours to respond</a:t>
            </a:r>
          </a:p>
          <a:p>
            <a:pPr>
              <a:buFont typeface="Wingdings" charset="2"/>
              <a:buChar char="Ø"/>
            </a:pPr>
            <a:r>
              <a:rPr lang="en-US" dirty="0" smtClean="0"/>
              <a:t>Russia recommended Serbia not respond and pledged support </a:t>
            </a:r>
          </a:p>
          <a:p>
            <a:pPr>
              <a:buFont typeface="Wingdings" charset="2"/>
              <a:buChar char="Ø"/>
            </a:pPr>
            <a:r>
              <a:rPr lang="en-US" dirty="0" smtClean="0"/>
              <a:t>Austria declares war on Serbia and the nations lined up with their respective allies</a:t>
            </a:r>
            <a:r>
              <a:rPr lang="en-US" dirty="0" smtClean="0">
                <a:sym typeface="Wingdings"/>
              </a:rPr>
              <a:t> </a:t>
            </a:r>
            <a:r>
              <a:rPr lang="en-US" dirty="0">
                <a:sym typeface="Wingdings"/>
              </a:rPr>
              <a:t>o</a:t>
            </a:r>
            <a:r>
              <a:rPr lang="en-US" dirty="0" smtClean="0">
                <a:sym typeface="Wingdings"/>
              </a:rPr>
              <a:t>n for young and old!</a:t>
            </a:r>
            <a:endParaRPr lang="en-US" dirty="0"/>
          </a:p>
        </p:txBody>
      </p:sp>
    </p:spTree>
    <p:extLst>
      <p:ext uri="{BB962C8B-B14F-4D97-AF65-F5344CB8AC3E}">
        <p14:creationId xmlns:p14="http://schemas.microsoft.com/office/powerpoint/2010/main" val="369930773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WWI</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Russia, France, UK (+ young lions), Japan &amp; Italy</a:t>
            </a:r>
          </a:p>
          <a:p>
            <a:pPr marL="0" indent="0" algn="ctr">
              <a:buNone/>
            </a:pPr>
            <a:r>
              <a:rPr lang="en-US" dirty="0" err="1"/>
              <a:t>v</a:t>
            </a:r>
            <a:r>
              <a:rPr lang="en-US" dirty="0" err="1" smtClean="0"/>
              <a:t>s</a:t>
            </a:r>
            <a:endParaRPr lang="en-US" dirty="0" smtClean="0"/>
          </a:p>
          <a:p>
            <a:pPr marL="0" indent="0">
              <a:buNone/>
            </a:pPr>
            <a:r>
              <a:rPr lang="en-US" dirty="0" smtClean="0"/>
              <a:t>Germany, Austria-Hungary, Ottoman Empire and Bulgaria</a:t>
            </a:r>
            <a:endParaRPr lang="en-US" dirty="0"/>
          </a:p>
        </p:txBody>
      </p:sp>
    </p:spTree>
    <p:extLst>
      <p:ext uri="{BB962C8B-B14F-4D97-AF65-F5344CB8AC3E}">
        <p14:creationId xmlns:p14="http://schemas.microsoft.com/office/powerpoint/2010/main" val="415374476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5143499"/>
          </a:xfrm>
          <a:prstGeom prst="rect">
            <a:avLst/>
          </a:prstGeom>
          <a:noFill/>
          <a:ln>
            <a:noFill/>
          </a:ln>
        </p:spPr>
      </p:pic>
    </p:spTree>
    <p:extLst>
      <p:ext uri="{BB962C8B-B14F-4D97-AF65-F5344CB8AC3E}">
        <p14:creationId xmlns:p14="http://schemas.microsoft.com/office/powerpoint/2010/main" val="179790563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reason we are interested in WWI</a:t>
            </a:r>
            <a:endParaRPr lang="en-US" dirty="0"/>
          </a:p>
        </p:txBody>
      </p:sp>
      <p:pic>
        <p:nvPicPr>
          <p:cNvPr id="6" name="Content Placeholder 5"/>
          <p:cNvPicPr>
            <a:picLocks noGrp="1" noChangeAspect="1"/>
          </p:cNvPicPr>
          <p:nvPr>
            <p:ph idx="1"/>
          </p:nvPr>
        </p:nvPicPr>
        <p:blipFill>
          <a:blip r:embed="rId2"/>
          <a:srcRect l="-23420" r="-23420"/>
          <a:stretch>
            <a:fillRect/>
          </a:stretch>
        </p:blipFill>
        <p:spPr>
          <a:xfrm>
            <a:off x="381002" y="1352550"/>
            <a:ext cx="8153400" cy="3241675"/>
          </a:xfrm>
        </p:spPr>
      </p:pic>
      <p:sp>
        <p:nvSpPr>
          <p:cNvPr id="7" name="Oval 6"/>
          <p:cNvSpPr/>
          <p:nvPr/>
        </p:nvSpPr>
        <p:spPr>
          <a:xfrm>
            <a:off x="4876801" y="2647952"/>
            <a:ext cx="533401" cy="685800"/>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917768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144000" cy="5143499"/>
          </a:xfrm>
          <a:prstGeom prst="rect">
            <a:avLst/>
          </a:prstGeom>
          <a:noFill/>
          <a:ln>
            <a:noFill/>
          </a:ln>
        </p:spPr>
      </p:pic>
      <p:sp>
        <p:nvSpPr>
          <p:cNvPr id="7" name="Oval 6"/>
          <p:cNvSpPr/>
          <p:nvPr/>
        </p:nvSpPr>
        <p:spPr>
          <a:xfrm>
            <a:off x="5105400" y="3409952"/>
            <a:ext cx="533401" cy="457200"/>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6705601" y="4476751"/>
            <a:ext cx="533401" cy="457200"/>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623499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Gallipoli and the ANZAC landing</a:t>
            </a:r>
            <a:endParaRPr lang="en-US" dirty="0"/>
          </a:p>
        </p:txBody>
      </p:sp>
      <p:sp>
        <p:nvSpPr>
          <p:cNvPr id="3" name="Content Placeholder 2"/>
          <p:cNvSpPr>
            <a:spLocks noGrp="1"/>
          </p:cNvSpPr>
          <p:nvPr>
            <p:ph sz="quarter" idx="13"/>
          </p:nvPr>
        </p:nvSpPr>
        <p:spPr/>
        <p:txBody>
          <a:bodyPr>
            <a:normAutofit fontScale="85000" lnSpcReduction="20000"/>
          </a:bodyPr>
          <a:lstStyle/>
          <a:p>
            <a:pPr>
              <a:buFont typeface="Wingdings" charset="2"/>
              <a:buChar char="Ø"/>
            </a:pPr>
            <a:r>
              <a:rPr lang="en-US" dirty="0" smtClean="0"/>
              <a:t>Strategic offensive by Australian and NZ forces (at direction of British) against the Ottoman Turks</a:t>
            </a:r>
          </a:p>
          <a:p>
            <a:pPr>
              <a:buFont typeface="Wingdings" charset="2"/>
              <a:buChar char="Ø"/>
            </a:pPr>
            <a:r>
              <a:rPr lang="en-US" dirty="0" smtClean="0"/>
              <a:t>The war in Europe had descended into a stalemate of trench warfare and it was felt by the British that to attack the Ottoman Empire directly would force them out of the war and possibly end it.</a:t>
            </a:r>
          </a:p>
          <a:p>
            <a:pPr>
              <a:buFont typeface="Wingdings" charset="2"/>
              <a:buChar char="Ø"/>
            </a:pPr>
            <a:r>
              <a:rPr lang="en-US" dirty="0" smtClean="0"/>
              <a:t>Russia (to keep them in the war in Europe) was promised control of Turkey, Crimea and the Dardanelles</a:t>
            </a:r>
            <a:endParaRPr lang="en-US" dirty="0"/>
          </a:p>
        </p:txBody>
      </p:sp>
    </p:spTree>
    <p:extLst>
      <p:ext uri="{BB962C8B-B14F-4D97-AF65-F5344CB8AC3E}">
        <p14:creationId xmlns:p14="http://schemas.microsoft.com/office/powerpoint/2010/main" val="338569476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The Anzac landing should have worked but failed miserably!</a:t>
            </a:r>
            <a:endParaRPr lang="en-US" dirty="0"/>
          </a:p>
        </p:txBody>
      </p:sp>
      <p:sp>
        <p:nvSpPr>
          <p:cNvPr id="3" name="Content Placeholder 2"/>
          <p:cNvSpPr>
            <a:spLocks noGrp="1"/>
          </p:cNvSpPr>
          <p:nvPr>
            <p:ph sz="quarter" idx="13"/>
          </p:nvPr>
        </p:nvSpPr>
        <p:spPr/>
        <p:txBody>
          <a:bodyPr>
            <a:normAutofit fontScale="92500" lnSpcReduction="20000"/>
          </a:bodyPr>
          <a:lstStyle/>
          <a:p>
            <a:pPr>
              <a:buFont typeface="Wingdings" charset="2"/>
              <a:buChar char="Ø"/>
            </a:pPr>
            <a:r>
              <a:rPr lang="en-US" dirty="0" smtClean="0"/>
              <a:t>In the mist of Darkness the troops were put ashore 1.6 km north of the intended landing site</a:t>
            </a:r>
          </a:p>
          <a:p>
            <a:pPr>
              <a:buFont typeface="Wingdings" charset="2"/>
              <a:buChar char="Ø"/>
            </a:pPr>
            <a:r>
              <a:rPr lang="en-US" dirty="0" smtClean="0"/>
              <a:t>The troops were mixed up and the commanders from one force got joined to the troops of another</a:t>
            </a:r>
          </a:p>
          <a:p>
            <a:pPr>
              <a:buFont typeface="Wingdings" charset="2"/>
              <a:buChar char="Ø"/>
            </a:pPr>
            <a:r>
              <a:rPr lang="en-US" dirty="0" smtClean="0"/>
              <a:t>Orders from HQ became confused</a:t>
            </a:r>
          </a:p>
          <a:p>
            <a:pPr>
              <a:buFont typeface="Wingdings" charset="2"/>
              <a:buChar char="Ø"/>
            </a:pPr>
            <a:r>
              <a:rPr lang="en-US" dirty="0" smtClean="0"/>
              <a:t>The Turks were able dig in and to repel and withstand the attack</a:t>
            </a:r>
            <a:endParaRPr lang="en-US" dirty="0"/>
          </a:p>
        </p:txBody>
      </p:sp>
    </p:spTree>
    <p:extLst>
      <p:ext uri="{BB962C8B-B14F-4D97-AF65-F5344CB8AC3E}">
        <p14:creationId xmlns:p14="http://schemas.microsoft.com/office/powerpoint/2010/main" val="284980733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The real reasons why</a:t>
            </a:r>
            <a:br>
              <a:rPr lang="en-US" dirty="0" smtClean="0"/>
            </a:br>
            <a:r>
              <a:rPr lang="en-US" dirty="0" smtClean="0"/>
              <a:t> the Anzac landing failed</a:t>
            </a:r>
            <a:endParaRPr lang="en-US" dirty="0"/>
          </a:p>
        </p:txBody>
      </p:sp>
      <p:sp>
        <p:nvSpPr>
          <p:cNvPr id="3" name="Content Placeholder 2"/>
          <p:cNvSpPr>
            <a:spLocks noGrp="1"/>
          </p:cNvSpPr>
          <p:nvPr>
            <p:ph sz="quarter" idx="13"/>
          </p:nvPr>
        </p:nvSpPr>
        <p:spPr>
          <a:xfrm>
            <a:off x="609603" y="1352551"/>
            <a:ext cx="8153400" cy="3581400"/>
          </a:xfrm>
        </p:spPr>
        <p:txBody>
          <a:bodyPr>
            <a:normAutofit fontScale="70000" lnSpcReduction="20000"/>
          </a:bodyPr>
          <a:lstStyle/>
          <a:p>
            <a:pPr>
              <a:buFont typeface="Wingdings" charset="2"/>
              <a:buChar char="Ø"/>
            </a:pPr>
            <a:endParaRPr lang="en-US" dirty="0"/>
          </a:p>
          <a:p>
            <a:pPr marL="514350" indent="-514350">
              <a:buFont typeface="+mj-lt"/>
              <a:buAutoNum type="arabicPeriod"/>
            </a:pPr>
            <a:r>
              <a:rPr lang="en-US" dirty="0" smtClean="0"/>
              <a:t>The Turkish empire would shrivel </a:t>
            </a:r>
            <a:r>
              <a:rPr lang="en-US" dirty="0" err="1" smtClean="0"/>
              <a:t>i.e</a:t>
            </a:r>
            <a:r>
              <a:rPr lang="en-US" dirty="0" smtClean="0"/>
              <a:t> from the extremities not a central collapse </a:t>
            </a:r>
            <a:r>
              <a:rPr lang="en-US" b="1" dirty="0" smtClean="0">
                <a:solidFill>
                  <a:srgbClr val="FF0000"/>
                </a:solidFill>
              </a:rPr>
              <a:t>(Revelation 16 v 12)</a:t>
            </a:r>
          </a:p>
          <a:p>
            <a:pPr marL="514350" indent="-514350">
              <a:buFont typeface="+mj-lt"/>
              <a:buAutoNum type="arabicPeriod"/>
            </a:pPr>
            <a:endParaRPr lang="en-US" b="1" dirty="0">
              <a:solidFill>
                <a:srgbClr val="FF0000"/>
              </a:solidFill>
            </a:endParaRPr>
          </a:p>
          <a:p>
            <a:pPr marL="514350" indent="-514350">
              <a:buFont typeface="+mj-lt"/>
              <a:buAutoNum type="arabicPeriod"/>
            </a:pPr>
            <a:r>
              <a:rPr lang="en-US" dirty="0" smtClean="0"/>
              <a:t>God wanted Britain to be in control of Palestine                   </a:t>
            </a:r>
            <a:r>
              <a:rPr lang="en-US" b="1" dirty="0" smtClean="0">
                <a:solidFill>
                  <a:srgbClr val="FF0000"/>
                </a:solidFill>
              </a:rPr>
              <a:t>(Isaiah 17 v 12-18 v 7, 60 v 9-10)</a:t>
            </a:r>
          </a:p>
          <a:p>
            <a:pPr marL="514350" indent="-514350">
              <a:buFont typeface="+mj-lt"/>
              <a:buAutoNum type="arabicPeriod"/>
            </a:pPr>
            <a:endParaRPr lang="en-US" b="1" dirty="0" smtClean="0">
              <a:solidFill>
                <a:srgbClr val="FF0000"/>
              </a:solidFill>
            </a:endParaRPr>
          </a:p>
          <a:p>
            <a:pPr marL="514350" indent="-514350">
              <a:buFont typeface="+mj-lt"/>
              <a:buAutoNum type="arabicPeriod"/>
            </a:pPr>
            <a:r>
              <a:rPr lang="en-US" dirty="0" smtClean="0"/>
              <a:t>Russia was not to have control over this area yet </a:t>
            </a:r>
            <a:r>
              <a:rPr lang="en-US" b="1" dirty="0" smtClean="0">
                <a:solidFill>
                  <a:srgbClr val="FF0000"/>
                </a:solidFill>
              </a:rPr>
              <a:t>(Ezekiel 38 v 6)</a:t>
            </a:r>
          </a:p>
          <a:p>
            <a:pPr marL="0" indent="0">
              <a:buNone/>
            </a:pPr>
            <a:r>
              <a:rPr lang="en-US" dirty="0" smtClean="0">
                <a:solidFill>
                  <a:srgbClr val="000000"/>
                </a:solidFill>
              </a:rPr>
              <a:t>“</a:t>
            </a:r>
            <a:r>
              <a:rPr lang="en-US" dirty="0" err="1" smtClean="0">
                <a:solidFill>
                  <a:srgbClr val="000000"/>
                </a:solidFill>
              </a:rPr>
              <a:t>Togarmah</a:t>
            </a:r>
            <a:r>
              <a:rPr lang="en-US" dirty="0" smtClean="0">
                <a:solidFill>
                  <a:srgbClr val="000000"/>
                </a:solidFill>
              </a:rPr>
              <a:t> of the north quarters and all his bands, is also to form part of the </a:t>
            </a:r>
            <a:r>
              <a:rPr lang="en-US" dirty="0" err="1" smtClean="0">
                <a:solidFill>
                  <a:srgbClr val="000000"/>
                </a:solidFill>
              </a:rPr>
              <a:t>Gogue’s</a:t>
            </a:r>
            <a:r>
              <a:rPr lang="en-US" dirty="0">
                <a:solidFill>
                  <a:srgbClr val="000000"/>
                </a:solidFill>
              </a:rPr>
              <a:t> </a:t>
            </a:r>
            <a:r>
              <a:rPr lang="en-US" dirty="0" smtClean="0">
                <a:solidFill>
                  <a:srgbClr val="000000"/>
                </a:solidFill>
              </a:rPr>
              <a:t>confederacy against the Holy Land in </a:t>
            </a:r>
            <a:r>
              <a:rPr lang="en-US" b="1" dirty="0" smtClean="0">
                <a:solidFill>
                  <a:srgbClr val="24E80D"/>
                </a:solidFill>
              </a:rPr>
              <a:t>“</a:t>
            </a:r>
            <a:r>
              <a:rPr lang="en-US" b="1" u="sng" dirty="0" smtClean="0">
                <a:solidFill>
                  <a:srgbClr val="24E80D"/>
                </a:solidFill>
              </a:rPr>
              <a:t>the time of the end</a:t>
            </a:r>
            <a:r>
              <a:rPr lang="en-US" b="1" dirty="0" smtClean="0">
                <a:solidFill>
                  <a:srgbClr val="24E80D"/>
                </a:solidFill>
              </a:rPr>
              <a:t>”</a:t>
            </a:r>
            <a:r>
              <a:rPr lang="en-US" dirty="0" smtClean="0">
                <a:solidFill>
                  <a:srgbClr val="000000"/>
                </a:solidFill>
              </a:rPr>
              <a:t> </a:t>
            </a:r>
            <a:r>
              <a:rPr lang="en-US" i="1" dirty="0" err="1" smtClean="0">
                <a:solidFill>
                  <a:srgbClr val="000000"/>
                </a:solidFill>
              </a:rPr>
              <a:t>Elpis</a:t>
            </a:r>
            <a:r>
              <a:rPr lang="en-US" i="1" dirty="0" smtClean="0">
                <a:solidFill>
                  <a:srgbClr val="000000"/>
                </a:solidFill>
              </a:rPr>
              <a:t> Israel page 428 (14</a:t>
            </a:r>
            <a:r>
              <a:rPr lang="en-US" i="1" baseline="30000" dirty="0" smtClean="0">
                <a:solidFill>
                  <a:srgbClr val="000000"/>
                </a:solidFill>
              </a:rPr>
              <a:t>th</a:t>
            </a:r>
            <a:r>
              <a:rPr lang="en-US" i="1" dirty="0" smtClean="0">
                <a:solidFill>
                  <a:srgbClr val="000000"/>
                </a:solidFill>
              </a:rPr>
              <a:t> Edition)</a:t>
            </a:r>
            <a:endParaRPr lang="en-US" i="1" dirty="0">
              <a:solidFill>
                <a:srgbClr val="000000"/>
              </a:solidFill>
            </a:endParaRPr>
          </a:p>
        </p:txBody>
      </p:sp>
    </p:spTree>
    <p:extLst>
      <p:ext uri="{BB962C8B-B14F-4D97-AF65-F5344CB8AC3E}">
        <p14:creationId xmlns:p14="http://schemas.microsoft.com/office/powerpoint/2010/main" val="333860299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Elpis</a:t>
            </a:r>
            <a:r>
              <a:rPr lang="en-US" dirty="0" smtClean="0"/>
              <a:t> Israel page 443 (14</a:t>
            </a:r>
            <a:r>
              <a:rPr lang="en-US" baseline="30000" dirty="0" smtClean="0"/>
              <a:t>th</a:t>
            </a:r>
            <a:r>
              <a:rPr lang="en-US" dirty="0" smtClean="0"/>
              <a:t> edition) </a:t>
            </a:r>
            <a:endParaRPr lang="en-US" dirty="0"/>
          </a:p>
        </p:txBody>
      </p:sp>
      <p:sp>
        <p:nvSpPr>
          <p:cNvPr id="3" name="Content Placeholder 2"/>
          <p:cNvSpPr>
            <a:spLocks noGrp="1"/>
          </p:cNvSpPr>
          <p:nvPr>
            <p:ph sz="quarter" idx="13"/>
          </p:nvPr>
        </p:nvSpPr>
        <p:spPr/>
        <p:txBody>
          <a:bodyPr>
            <a:normAutofit fontScale="70000" lnSpcReduction="20000"/>
          </a:bodyPr>
          <a:lstStyle/>
          <a:p>
            <a:pPr marL="0" indent="0">
              <a:buNone/>
            </a:pPr>
            <a:endParaRPr lang="en-US" dirty="0" smtClean="0"/>
          </a:p>
          <a:p>
            <a:pPr marL="0" indent="0">
              <a:buNone/>
            </a:pPr>
            <a:r>
              <a:rPr lang="en-US" dirty="0" smtClean="0"/>
              <a:t>“To </a:t>
            </a:r>
            <a:r>
              <a:rPr lang="en-US" dirty="0"/>
              <a:t>Britain, then, the prophet calls as the protector of the Jewish nation in the evening-tide trouble, and commands it to send its messengers in swift vessels because the crisis is urgent, and to plant Israel as "an ensign upon the mountains" (</a:t>
            </a:r>
            <a:r>
              <a:rPr lang="en-US" dirty="0" smtClean="0"/>
              <a:t>Isaiah 18 v 3</a:t>
            </a:r>
            <a:r>
              <a:rPr lang="en-US" dirty="0"/>
              <a:t>); as it is written in another place, saying, "The Lord shall set an ensign for the nations, and shall assemble the outcasts of Israel, and gather together the dispersed of Judah from the four corners of the earth" (</a:t>
            </a:r>
            <a:r>
              <a:rPr lang="en-US" dirty="0" smtClean="0"/>
              <a:t>Isaiah 11 v 12</a:t>
            </a:r>
            <a:r>
              <a:rPr lang="en-US" dirty="0"/>
              <a:t>). When this is accomplished to the required extent it becomes a notable sign of the times. It will then be seen that the political Euphrates is evaporated to </a:t>
            </a:r>
            <a:r>
              <a:rPr lang="en-US" dirty="0" smtClean="0"/>
              <a:t>dryness” </a:t>
            </a:r>
            <a:endParaRPr lang="en-US" dirty="0"/>
          </a:p>
          <a:p>
            <a:endParaRPr lang="en-US" dirty="0"/>
          </a:p>
        </p:txBody>
      </p:sp>
    </p:spTree>
    <p:extLst>
      <p:ext uri="{BB962C8B-B14F-4D97-AF65-F5344CB8AC3E}">
        <p14:creationId xmlns:p14="http://schemas.microsoft.com/office/powerpoint/2010/main" val="178936293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4343400" cy="5143500"/>
          </a:xfrm>
          <a:prstGeom prst="rect">
            <a:avLst/>
          </a:prstGeom>
          <a:noFill/>
          <a:ln>
            <a:noFill/>
          </a:ln>
        </p:spPr>
      </p:pic>
      <p:sp>
        <p:nvSpPr>
          <p:cNvPr id="4" name="TextBox 3"/>
          <p:cNvSpPr txBox="1"/>
          <p:nvPr/>
        </p:nvSpPr>
        <p:spPr>
          <a:xfrm>
            <a:off x="4343402" y="285752"/>
            <a:ext cx="4648200" cy="4154983"/>
          </a:xfrm>
          <a:prstGeom prst="rect">
            <a:avLst/>
          </a:prstGeom>
          <a:noFill/>
        </p:spPr>
        <p:txBody>
          <a:bodyPr wrap="square" rtlCol="0">
            <a:spAutoFit/>
          </a:bodyPr>
          <a:lstStyle/>
          <a:p>
            <a:pPr algn="just"/>
            <a:r>
              <a:rPr lang="en-US" sz="2400" dirty="0" smtClean="0"/>
              <a:t>Franco-British agreement as to who </a:t>
            </a:r>
          </a:p>
          <a:p>
            <a:pPr algn="just"/>
            <a:r>
              <a:rPr lang="en-US" sz="2400" dirty="0" smtClean="0"/>
              <a:t>should get control over what. The central area of what is now Israel was to be an International </a:t>
            </a:r>
            <a:r>
              <a:rPr lang="en-US" sz="2400" dirty="0"/>
              <a:t>Z</a:t>
            </a:r>
            <a:r>
              <a:rPr lang="en-US" sz="2400" dirty="0" smtClean="0"/>
              <a:t>one.</a:t>
            </a:r>
          </a:p>
          <a:p>
            <a:pPr algn="just"/>
            <a:endParaRPr lang="en-US" sz="2400" dirty="0"/>
          </a:p>
          <a:p>
            <a:pPr algn="just"/>
            <a:r>
              <a:rPr lang="en-US" sz="2400" dirty="0" smtClean="0"/>
              <a:t>By the end of the war this agreement had broken down (helped considerably by </a:t>
            </a:r>
            <a:r>
              <a:rPr lang="en-US" sz="2400" dirty="0" err="1" smtClean="0"/>
              <a:t>Chaim</a:t>
            </a:r>
            <a:r>
              <a:rPr lang="en-US" sz="2400" dirty="0" smtClean="0"/>
              <a:t> Weizmann)</a:t>
            </a:r>
            <a:r>
              <a:rPr lang="en-US" sz="2400" dirty="0"/>
              <a:t> </a:t>
            </a:r>
            <a:r>
              <a:rPr lang="en-US" sz="2400" dirty="0" smtClean="0"/>
              <a:t>and was replaced with a </a:t>
            </a:r>
          </a:p>
          <a:p>
            <a:pPr algn="just"/>
            <a:r>
              <a:rPr lang="en-US" sz="2400" dirty="0"/>
              <a:t>m</a:t>
            </a:r>
            <a:r>
              <a:rPr lang="en-US" sz="2400" dirty="0" smtClean="0"/>
              <a:t>odel that saw Britain in control of Palestine</a:t>
            </a:r>
            <a:endParaRPr lang="en-US" sz="2400" dirty="0"/>
          </a:p>
        </p:txBody>
      </p:sp>
    </p:spTree>
    <p:extLst>
      <p:ext uri="{BB962C8B-B14F-4D97-AF65-F5344CB8AC3E}">
        <p14:creationId xmlns:p14="http://schemas.microsoft.com/office/powerpoint/2010/main" val="1583084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Spot the difference</a:t>
            </a:r>
            <a:endParaRPr lang="en-US" dirty="0"/>
          </a:p>
        </p:txBody>
      </p:sp>
      <p:pic>
        <p:nvPicPr>
          <p:cNvPr id="7" name="Content Placeholder 6"/>
          <p:cNvPicPr>
            <a:picLocks noGrp="1" noChangeAspect="1"/>
          </p:cNvPicPr>
          <p:nvPr>
            <p:ph sz="quarter" idx="13"/>
          </p:nvPr>
        </p:nvPicPr>
        <p:blipFill>
          <a:blip r:embed="rId2"/>
          <a:srcRect l="10369" r="10369"/>
          <a:stretch>
            <a:fillRect/>
          </a:stretch>
        </p:blipFill>
        <p:spPr>
          <a:xfrm>
            <a:off x="381001" y="1436726"/>
            <a:ext cx="3886198" cy="3268624"/>
          </a:xfrm>
        </p:spPr>
      </p:pic>
      <p:pic>
        <p:nvPicPr>
          <p:cNvPr id="8" name="Content Placeholder 7"/>
          <p:cNvPicPr>
            <a:picLocks noGrp="1" noChangeAspect="1"/>
          </p:cNvPicPr>
          <p:nvPr>
            <p:ph sz="quarter" idx="14"/>
          </p:nvPr>
        </p:nvPicPr>
        <p:blipFill rotWithShape="1">
          <a:blip r:embed="rId3"/>
          <a:srcRect l="5821" t="-528" r="-42349" b="-22459"/>
          <a:stretch/>
        </p:blipFill>
        <p:spPr>
          <a:xfrm>
            <a:off x="4803499" y="1417997"/>
            <a:ext cx="5712102" cy="4049353"/>
          </a:xfrm>
        </p:spPr>
      </p:pic>
    </p:spTree>
    <p:extLst>
      <p:ext uri="{BB962C8B-B14F-4D97-AF65-F5344CB8AC3E}">
        <p14:creationId xmlns:p14="http://schemas.microsoft.com/office/powerpoint/2010/main" val="260796566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US" dirty="0">
                <a:latin typeface="Calibri" charset="0"/>
              </a:rPr>
              <a:t>Bacteria and Israel</a:t>
            </a:r>
            <a:r>
              <a:rPr lang="en-US" dirty="0">
                <a:latin typeface="Arial"/>
                <a:cs typeface="Arial"/>
              </a:rPr>
              <a:t>?</a:t>
            </a:r>
          </a:p>
        </p:txBody>
      </p:sp>
      <p:sp>
        <p:nvSpPr>
          <p:cNvPr id="187395" name="Rectangle 3"/>
          <p:cNvSpPr>
            <a:spLocks noGrp="1" noChangeArrowheads="1"/>
          </p:cNvSpPr>
          <p:nvPr>
            <p:ph idx="1"/>
          </p:nvPr>
        </p:nvSpPr>
        <p:spPr/>
        <p:txBody>
          <a:bodyPr>
            <a:normAutofit fontScale="92500" lnSpcReduction="10000"/>
          </a:bodyPr>
          <a:lstStyle/>
          <a:p>
            <a:pPr eaLnBrk="1" hangingPunct="1">
              <a:lnSpc>
                <a:spcPct val="80000"/>
              </a:lnSpc>
              <a:buFont typeface="Wingdings" charset="0"/>
              <a:buNone/>
            </a:pPr>
            <a:r>
              <a:rPr lang="en-US" sz="2800" dirty="0">
                <a:latin typeface="Calibri" charset="0"/>
              </a:rPr>
              <a:t>	</a:t>
            </a:r>
            <a:r>
              <a:rPr lang="en-US" sz="2800" dirty="0" err="1">
                <a:latin typeface="Calibri" charset="0"/>
              </a:rPr>
              <a:t>Chaim</a:t>
            </a:r>
            <a:r>
              <a:rPr lang="en-US" sz="2800" dirty="0">
                <a:latin typeface="Calibri" charset="0"/>
              </a:rPr>
              <a:t> Weizmann and </a:t>
            </a:r>
          </a:p>
          <a:p>
            <a:pPr eaLnBrk="1" hangingPunct="1">
              <a:lnSpc>
                <a:spcPct val="80000"/>
              </a:lnSpc>
              <a:buFont typeface="Wingdings" charset="0"/>
              <a:buNone/>
            </a:pPr>
            <a:r>
              <a:rPr lang="en-US" sz="2800" dirty="0">
                <a:latin typeface="Calibri" charset="0"/>
              </a:rPr>
              <a:t>	Clostridium </a:t>
            </a:r>
            <a:r>
              <a:rPr lang="en-US" sz="2800" dirty="0" err="1">
                <a:latin typeface="Calibri" charset="0"/>
              </a:rPr>
              <a:t>acetobutylicum</a:t>
            </a:r>
            <a:r>
              <a:rPr lang="en-US" sz="2800" dirty="0">
                <a:latin typeface="Calibri" charset="0"/>
              </a:rPr>
              <a:t> (1915)</a:t>
            </a:r>
          </a:p>
          <a:p>
            <a:pPr eaLnBrk="1" hangingPunct="1">
              <a:lnSpc>
                <a:spcPct val="80000"/>
              </a:lnSpc>
              <a:buFont typeface="Wingdings" charset="0"/>
              <a:buNone/>
            </a:pPr>
            <a:r>
              <a:rPr lang="en-US" sz="2800" dirty="0">
                <a:latin typeface="Calibri" charset="0"/>
              </a:rPr>
              <a:t>			</a:t>
            </a:r>
          </a:p>
          <a:p>
            <a:pPr eaLnBrk="1" hangingPunct="1">
              <a:lnSpc>
                <a:spcPct val="80000"/>
              </a:lnSpc>
            </a:pPr>
            <a:endParaRPr lang="en-US" sz="2800" dirty="0">
              <a:latin typeface="Calibri" charset="0"/>
            </a:endParaRPr>
          </a:p>
          <a:p>
            <a:pPr eaLnBrk="1" hangingPunct="1">
              <a:lnSpc>
                <a:spcPct val="80000"/>
              </a:lnSpc>
              <a:buFont typeface="Wingdings" charset="0"/>
              <a:buNone/>
            </a:pPr>
            <a:endParaRPr lang="en-US" sz="2800" dirty="0">
              <a:latin typeface="Calibri" charset="0"/>
            </a:endParaRPr>
          </a:p>
          <a:p>
            <a:pPr eaLnBrk="1" hangingPunct="1">
              <a:lnSpc>
                <a:spcPct val="80000"/>
              </a:lnSpc>
              <a:buFont typeface="Wingdings" charset="0"/>
              <a:buNone/>
            </a:pPr>
            <a:r>
              <a:rPr lang="en-US" sz="2800" dirty="0">
                <a:latin typeface="Calibri" charset="0"/>
              </a:rPr>
              <a:t>Pyruvate              </a:t>
            </a:r>
            <a:r>
              <a:rPr lang="en-US" sz="2800" dirty="0" smtClean="0">
                <a:latin typeface="Calibri" charset="0"/>
              </a:rPr>
              <a:t>  </a:t>
            </a:r>
            <a:r>
              <a:rPr lang="en-US" sz="2800" dirty="0" smtClean="0">
                <a:latin typeface="Calibri" charset="0"/>
                <a:sym typeface="Wingdings" charset="0"/>
              </a:rPr>
              <a:t>Acetone                    cordite</a:t>
            </a:r>
            <a:endParaRPr lang="en-US" sz="2800" dirty="0">
              <a:latin typeface="Calibri" charset="0"/>
              <a:sym typeface="Wingdings" charset="0"/>
            </a:endParaRPr>
          </a:p>
          <a:p>
            <a:pPr eaLnBrk="1" hangingPunct="1">
              <a:lnSpc>
                <a:spcPct val="80000"/>
              </a:lnSpc>
              <a:buFont typeface="Wingdings" charset="0"/>
              <a:buNone/>
            </a:pPr>
            <a:endParaRPr lang="en-US" sz="2800" dirty="0">
              <a:latin typeface="Calibri" charset="0"/>
              <a:sym typeface="Wingdings" charset="0"/>
            </a:endParaRPr>
          </a:p>
          <a:p>
            <a:pPr eaLnBrk="1" hangingPunct="1">
              <a:lnSpc>
                <a:spcPct val="80000"/>
              </a:lnSpc>
              <a:buFont typeface="Wingdings" charset="0"/>
              <a:buNone/>
            </a:pPr>
            <a:r>
              <a:rPr lang="en-US" sz="2800" dirty="0">
                <a:latin typeface="Calibri" charset="0"/>
                <a:sym typeface="Wingdings" charset="0"/>
              </a:rPr>
              <a:t>	</a:t>
            </a:r>
          </a:p>
          <a:p>
            <a:pPr eaLnBrk="1" hangingPunct="1">
              <a:lnSpc>
                <a:spcPct val="80000"/>
              </a:lnSpc>
              <a:buFont typeface="Wingdings" charset="0"/>
              <a:buNone/>
            </a:pPr>
            <a:r>
              <a:rPr lang="en-US" sz="2800" dirty="0">
                <a:latin typeface="Calibri" charset="0"/>
                <a:sym typeface="Wingdings" charset="0"/>
              </a:rPr>
              <a:t>		Balfour Declaration            	</a:t>
            </a:r>
            <a:r>
              <a:rPr lang="en-US" sz="2800" dirty="0" smtClean="0">
                <a:latin typeface="Calibri" charset="0"/>
                <a:sym typeface="Wingdings" charset="0"/>
              </a:rPr>
              <a:t>         Bang</a:t>
            </a:r>
            <a:endParaRPr lang="en-US" sz="2800" dirty="0">
              <a:latin typeface="Calibri" charset="0"/>
            </a:endParaRPr>
          </a:p>
        </p:txBody>
      </p:sp>
      <p:sp>
        <p:nvSpPr>
          <p:cNvPr id="187397" name="AutoShape 5"/>
          <p:cNvSpPr>
            <a:spLocks noChangeArrowheads="1"/>
          </p:cNvSpPr>
          <p:nvPr/>
        </p:nvSpPr>
        <p:spPr bwMode="auto">
          <a:xfrm>
            <a:off x="6934201" y="3028951"/>
            <a:ext cx="762001" cy="1371600"/>
          </a:xfrm>
          <a:prstGeom prst="curvedLeftArrow">
            <a:avLst>
              <a:gd name="adj1" fmla="val 43636"/>
              <a:gd name="adj2" fmla="val 87273"/>
              <a:gd name="adj3" fmla="val 33333"/>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7398" name="AutoShape 6"/>
          <p:cNvSpPr>
            <a:spLocks noChangeArrowheads="1"/>
          </p:cNvSpPr>
          <p:nvPr/>
        </p:nvSpPr>
        <p:spPr bwMode="auto">
          <a:xfrm>
            <a:off x="1995489" y="2969420"/>
            <a:ext cx="976312" cy="364331"/>
          </a:xfrm>
          <a:prstGeom prst="rightArrow">
            <a:avLst>
              <a:gd name="adj1" fmla="val 50000"/>
              <a:gd name="adj2" fmla="val 5024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7399" name="AutoShape 7"/>
          <p:cNvSpPr>
            <a:spLocks noChangeArrowheads="1"/>
          </p:cNvSpPr>
          <p:nvPr/>
        </p:nvSpPr>
        <p:spPr bwMode="auto">
          <a:xfrm>
            <a:off x="4357689" y="2969420"/>
            <a:ext cx="976312" cy="364331"/>
          </a:xfrm>
          <a:prstGeom prst="rightArrow">
            <a:avLst>
              <a:gd name="adj1" fmla="val 50000"/>
              <a:gd name="adj2" fmla="val 5024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7400" name="AutoShape 8"/>
          <p:cNvSpPr>
            <a:spLocks noChangeArrowheads="1"/>
          </p:cNvSpPr>
          <p:nvPr/>
        </p:nvSpPr>
        <p:spPr bwMode="auto">
          <a:xfrm>
            <a:off x="4738690" y="3943350"/>
            <a:ext cx="976312" cy="364331"/>
          </a:xfrm>
          <a:prstGeom prst="leftArrow">
            <a:avLst>
              <a:gd name="adj1" fmla="val 50000"/>
              <a:gd name="adj2" fmla="val 5024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 name="Down Arrow 1"/>
          <p:cNvSpPr/>
          <p:nvPr/>
        </p:nvSpPr>
        <p:spPr>
          <a:xfrm>
            <a:off x="2133602" y="1943101"/>
            <a:ext cx="304800" cy="857250"/>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 name="TextBox 2"/>
          <p:cNvSpPr txBox="1"/>
          <p:nvPr/>
        </p:nvSpPr>
        <p:spPr>
          <a:xfrm>
            <a:off x="76202" y="3181352"/>
            <a:ext cx="1684739" cy="646331"/>
          </a:xfrm>
          <a:prstGeom prst="rect">
            <a:avLst/>
          </a:prstGeom>
          <a:noFill/>
        </p:spPr>
        <p:txBody>
          <a:bodyPr wrap="none" rtlCol="0">
            <a:spAutoFit/>
          </a:bodyPr>
          <a:lstStyle/>
          <a:p>
            <a:r>
              <a:rPr lang="en-US" b="1" dirty="0" smtClean="0">
                <a:solidFill>
                  <a:srgbClr val="FF0000"/>
                </a:solidFill>
              </a:rPr>
              <a:t>Maize</a:t>
            </a:r>
          </a:p>
          <a:p>
            <a:r>
              <a:rPr lang="en-US" b="1" dirty="0" smtClean="0">
                <a:solidFill>
                  <a:srgbClr val="FF0000"/>
                </a:solidFill>
              </a:rPr>
              <a:t>Horse chestnuts</a:t>
            </a:r>
            <a:endParaRPr lang="en-US" b="1" dirty="0">
              <a:solidFill>
                <a:srgbClr val="FF0000"/>
              </a:solidFill>
            </a:endParaRPr>
          </a:p>
        </p:txBody>
      </p:sp>
      <p:sp>
        <p:nvSpPr>
          <p:cNvPr id="4" name="Oval 3"/>
          <p:cNvSpPr/>
          <p:nvPr/>
        </p:nvSpPr>
        <p:spPr>
          <a:xfrm>
            <a:off x="1" y="2571751"/>
            <a:ext cx="1981199" cy="14478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507890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9443" name="Text Box 3"/>
          <p:cNvSpPr txBox="1">
            <a:spLocks noChangeArrowheads="1"/>
          </p:cNvSpPr>
          <p:nvPr/>
        </p:nvSpPr>
        <p:spPr bwMode="auto">
          <a:xfrm>
            <a:off x="0" y="171452"/>
            <a:ext cx="2380730" cy="1754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3600" b="1" dirty="0">
                <a:solidFill>
                  <a:srgbClr val="FFFF00"/>
                </a:solidFill>
                <a:cs typeface="+mn-cs"/>
              </a:rPr>
              <a:t>The</a:t>
            </a:r>
          </a:p>
          <a:p>
            <a:pPr>
              <a:defRPr/>
            </a:pPr>
            <a:r>
              <a:rPr lang="en-US" sz="3600" b="1" dirty="0">
                <a:solidFill>
                  <a:srgbClr val="FFFF00"/>
                </a:solidFill>
                <a:cs typeface="+mn-cs"/>
              </a:rPr>
              <a:t>Balfour</a:t>
            </a:r>
          </a:p>
          <a:p>
            <a:pPr>
              <a:defRPr/>
            </a:pPr>
            <a:r>
              <a:rPr lang="en-US" sz="3600" b="1" dirty="0">
                <a:solidFill>
                  <a:srgbClr val="FFFF00"/>
                </a:solidFill>
                <a:cs typeface="+mn-cs"/>
              </a:rPr>
              <a:t>Declaration</a:t>
            </a:r>
          </a:p>
        </p:txBody>
      </p:sp>
      <p:pic>
        <p:nvPicPr>
          <p:cNvPr id="3" name="Picture 2"/>
          <p:cNvPicPr>
            <a:picLocks noChangeAspect="1"/>
          </p:cNvPicPr>
          <p:nvPr/>
        </p:nvPicPr>
        <p:blipFill>
          <a:blip r:embed="rId2"/>
          <a:stretch>
            <a:fillRect/>
          </a:stretch>
        </p:blipFill>
        <p:spPr>
          <a:xfrm>
            <a:off x="2616200" y="1"/>
            <a:ext cx="3911322" cy="5143500"/>
          </a:xfrm>
          <a:prstGeom prst="rect">
            <a:avLst/>
          </a:prstGeom>
        </p:spPr>
      </p:pic>
    </p:spTree>
    <p:extLst>
      <p:ext uri="{BB962C8B-B14F-4D97-AF65-F5344CB8AC3E}">
        <p14:creationId xmlns:p14="http://schemas.microsoft.com/office/powerpoint/2010/main" val="312339295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3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342900"/>
            <a:ext cx="9663113" cy="4323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83301" name="Rectangle 5"/>
          <p:cNvSpPr>
            <a:spLocks noChangeArrowheads="1"/>
          </p:cNvSpPr>
          <p:nvPr/>
        </p:nvSpPr>
        <p:spPr bwMode="auto">
          <a:xfrm>
            <a:off x="1" y="4514852"/>
            <a:ext cx="9144000" cy="6286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sz="3200" dirty="0" smtClean="0">
                <a:cs typeface="+mn-cs"/>
              </a:rPr>
              <a:t>9</a:t>
            </a:r>
            <a:r>
              <a:rPr lang="en-US" sz="3200" baseline="30000" dirty="0" smtClean="0">
                <a:cs typeface="+mn-cs"/>
              </a:rPr>
              <a:t>th</a:t>
            </a:r>
            <a:r>
              <a:rPr lang="en-US" sz="3200" dirty="0" smtClean="0">
                <a:cs typeface="+mn-cs"/>
              </a:rPr>
              <a:t> December </a:t>
            </a:r>
            <a:r>
              <a:rPr lang="en-US" sz="3200" dirty="0">
                <a:cs typeface="+mn-cs"/>
              </a:rPr>
              <a:t>1917</a:t>
            </a:r>
          </a:p>
        </p:txBody>
      </p:sp>
      <p:sp>
        <p:nvSpPr>
          <p:cNvPr id="183302" name="Rectangle 6"/>
          <p:cNvSpPr>
            <a:spLocks noChangeArrowheads="1"/>
          </p:cNvSpPr>
          <p:nvPr/>
        </p:nvSpPr>
        <p:spPr bwMode="auto">
          <a:xfrm>
            <a:off x="1" y="1"/>
            <a:ext cx="9296399"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3303" name="Rectangle 7"/>
          <p:cNvSpPr>
            <a:spLocks noChangeArrowheads="1"/>
          </p:cNvSpPr>
          <p:nvPr/>
        </p:nvSpPr>
        <p:spPr bwMode="auto">
          <a:xfrm>
            <a:off x="-114299" y="285751"/>
            <a:ext cx="228598" cy="4400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83304" name="Rectangle 8"/>
          <p:cNvSpPr>
            <a:spLocks noChangeArrowheads="1"/>
          </p:cNvSpPr>
          <p:nvPr/>
        </p:nvSpPr>
        <p:spPr bwMode="auto">
          <a:xfrm>
            <a:off x="8991599" y="342900"/>
            <a:ext cx="457202" cy="44005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val="329065060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WWI achieved</a:t>
            </a:r>
            <a:endParaRPr lang="en-US" dirty="0"/>
          </a:p>
        </p:txBody>
      </p:sp>
      <p:sp>
        <p:nvSpPr>
          <p:cNvPr id="6" name="Content Placeholder 5"/>
          <p:cNvSpPr>
            <a:spLocks noGrp="1"/>
          </p:cNvSpPr>
          <p:nvPr>
            <p:ph sz="quarter" idx="13"/>
          </p:nvPr>
        </p:nvSpPr>
        <p:spPr/>
        <p:txBody>
          <a:bodyPr/>
          <a:lstStyle/>
          <a:p>
            <a:endParaRPr lang="en-US"/>
          </a:p>
        </p:txBody>
      </p:sp>
      <p:sp>
        <p:nvSpPr>
          <p:cNvPr id="7" name="Content Placeholder 6"/>
          <p:cNvSpPr>
            <a:spLocks noGrp="1"/>
          </p:cNvSpPr>
          <p:nvPr>
            <p:ph sz="quarter" idx="14"/>
          </p:nvPr>
        </p:nvSpPr>
        <p:spPr/>
        <p:txBody>
          <a:bodyPr/>
          <a:lstStyle/>
          <a:p>
            <a:pPr marL="0" indent="0">
              <a:buNone/>
            </a:pPr>
            <a:endParaRPr lang="en-US" dirty="0" smtClean="0"/>
          </a:p>
          <a:p>
            <a:pPr>
              <a:buFont typeface="Wingdings" charset="2"/>
              <a:buChar char="Ø"/>
            </a:pPr>
            <a:r>
              <a:rPr lang="en-US" dirty="0" smtClean="0"/>
              <a:t>Turkey shrunk</a:t>
            </a:r>
          </a:p>
          <a:p>
            <a:pPr>
              <a:buFont typeface="Wingdings" charset="2"/>
              <a:buChar char="Ø"/>
            </a:pPr>
            <a:r>
              <a:rPr lang="en-US" dirty="0" smtClean="0"/>
              <a:t>Palestine cleared</a:t>
            </a:r>
          </a:p>
          <a:p>
            <a:pPr>
              <a:buFont typeface="Wingdings" charset="2"/>
              <a:buChar char="Ø"/>
            </a:pPr>
            <a:r>
              <a:rPr lang="en-US" dirty="0" smtClean="0"/>
              <a:t>Britain in control of Palestine</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381001" y="1428752"/>
            <a:ext cx="3962400" cy="3448050"/>
          </a:xfrm>
          <a:prstGeom prst="rect">
            <a:avLst/>
          </a:prstGeom>
          <a:noFill/>
          <a:ln>
            <a:noFill/>
          </a:ln>
        </p:spPr>
      </p:pic>
    </p:spTree>
    <p:extLst>
      <p:ext uri="{BB962C8B-B14F-4D97-AF65-F5344CB8AC3E}">
        <p14:creationId xmlns:p14="http://schemas.microsoft.com/office/powerpoint/2010/main" val="128361484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Elpis</a:t>
            </a:r>
            <a:r>
              <a:rPr lang="en-US" dirty="0"/>
              <a:t> Israel page </a:t>
            </a:r>
            <a:r>
              <a:rPr lang="en-US" dirty="0" smtClean="0"/>
              <a:t>444-445 </a:t>
            </a:r>
            <a:r>
              <a:rPr lang="en-US" dirty="0"/>
              <a:t>(14</a:t>
            </a:r>
            <a:r>
              <a:rPr lang="en-US" baseline="30000" dirty="0"/>
              <a:t>th</a:t>
            </a:r>
            <a:r>
              <a:rPr lang="en-US" dirty="0"/>
              <a:t> edition) </a:t>
            </a:r>
          </a:p>
        </p:txBody>
      </p:sp>
      <p:sp>
        <p:nvSpPr>
          <p:cNvPr id="3" name="Content Placeholder 2"/>
          <p:cNvSpPr>
            <a:spLocks noGrp="1"/>
          </p:cNvSpPr>
          <p:nvPr>
            <p:ph sz="quarter" idx="13"/>
          </p:nvPr>
        </p:nvSpPr>
        <p:spPr/>
        <p:txBody>
          <a:bodyPr>
            <a:normAutofit fontScale="92500" lnSpcReduction="20000"/>
          </a:bodyPr>
          <a:lstStyle/>
          <a:p>
            <a:pPr marL="0" indent="0">
              <a:buNone/>
            </a:pPr>
            <a:r>
              <a:rPr lang="en-US" dirty="0" smtClean="0"/>
              <a:t>“</a:t>
            </a:r>
            <a:r>
              <a:rPr lang="en-US" dirty="0"/>
              <a:t>But Moab's population is vanished, and the country a </a:t>
            </a:r>
            <a:r>
              <a:rPr lang="en-US" dirty="0" smtClean="0"/>
              <a:t>mere wilderness</a:t>
            </a:r>
            <a:r>
              <a:rPr lang="en-US" dirty="0"/>
              <a:t>, whose solitude is only disturbed by the howl of beasts, or </a:t>
            </a:r>
            <a:r>
              <a:rPr lang="en-US" dirty="0" smtClean="0"/>
              <a:t>the occasional </a:t>
            </a:r>
            <a:r>
              <a:rPr lang="en-US" dirty="0"/>
              <a:t>tramp of the Bedouins. For Moab, therefore, to respond to </a:t>
            </a:r>
            <a:r>
              <a:rPr lang="en-US" dirty="0" smtClean="0"/>
              <a:t>the prophetic </a:t>
            </a:r>
            <a:r>
              <a:rPr lang="en-US" dirty="0"/>
              <a:t>exhortation, a power must take possession of the </a:t>
            </a:r>
            <a:r>
              <a:rPr lang="en-US" dirty="0" smtClean="0"/>
              <a:t>country capable </a:t>
            </a:r>
            <a:r>
              <a:rPr lang="en-US" dirty="0"/>
              <a:t>of outstretching its wings for the </a:t>
            </a:r>
            <a:r>
              <a:rPr lang="en-US" dirty="0" err="1"/>
              <a:t>defence</a:t>
            </a:r>
            <a:r>
              <a:rPr lang="en-US" dirty="0"/>
              <a:t> of a people, "whose </a:t>
            </a:r>
            <a:r>
              <a:rPr lang="en-US" dirty="0" smtClean="0"/>
              <a:t>land the </a:t>
            </a:r>
            <a:r>
              <a:rPr lang="en-US" dirty="0"/>
              <a:t>rivers have spoiled," and that power, I believe, is Britain's, the </a:t>
            </a:r>
            <a:r>
              <a:rPr lang="en-US" dirty="0" smtClean="0"/>
              <a:t>Moab of </a:t>
            </a:r>
            <a:r>
              <a:rPr lang="en-US" dirty="0"/>
              <a:t>the latter days</a:t>
            </a:r>
            <a:r>
              <a:rPr lang="en-US" dirty="0" smtClean="0"/>
              <a:t>.”</a:t>
            </a:r>
          </a:p>
          <a:p>
            <a:pPr marL="0" indent="0">
              <a:buNone/>
            </a:pPr>
            <a:endParaRPr lang="en-US" dirty="0"/>
          </a:p>
        </p:txBody>
      </p:sp>
    </p:spTree>
    <p:extLst>
      <p:ext uri="{BB962C8B-B14F-4D97-AF65-F5344CB8AC3E}">
        <p14:creationId xmlns:p14="http://schemas.microsoft.com/office/powerpoint/2010/main" val="3491292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League of Nations</a:t>
            </a:r>
            <a:endParaRPr lang="en-US" dirty="0"/>
          </a:p>
        </p:txBody>
      </p:sp>
      <p:sp>
        <p:nvSpPr>
          <p:cNvPr id="3" name="Content Placeholder 2"/>
          <p:cNvSpPr>
            <a:spLocks noGrp="1"/>
          </p:cNvSpPr>
          <p:nvPr>
            <p:ph sz="quarter" idx="13"/>
          </p:nvPr>
        </p:nvSpPr>
        <p:spPr>
          <a:xfrm>
            <a:off x="228603" y="1352550"/>
            <a:ext cx="4495800" cy="3733800"/>
          </a:xfrm>
        </p:spPr>
        <p:txBody>
          <a:bodyPr>
            <a:normAutofit fontScale="55000" lnSpcReduction="20000"/>
          </a:bodyPr>
          <a:lstStyle/>
          <a:p>
            <a:pPr>
              <a:buFont typeface="Wingdings" charset="2"/>
              <a:buChar char="Ø"/>
            </a:pPr>
            <a:r>
              <a:rPr lang="en-US" dirty="0" smtClean="0"/>
              <a:t>Founded 10/1/1920 after the Paris Peace conference that ended WWI</a:t>
            </a:r>
          </a:p>
          <a:p>
            <a:pPr>
              <a:buFont typeface="Wingdings" charset="2"/>
              <a:buChar char="Ø"/>
            </a:pPr>
            <a:r>
              <a:rPr lang="en-US" dirty="0" smtClean="0"/>
              <a:t>Commenced with 42 member states (31 of whom had been involved in WWI) and at its largest had 58 members</a:t>
            </a:r>
          </a:p>
          <a:p>
            <a:pPr>
              <a:buFont typeface="Wingdings" charset="2"/>
              <a:buChar char="Ø"/>
            </a:pPr>
            <a:r>
              <a:rPr lang="en-US" dirty="0" smtClean="0"/>
              <a:t>Stated objective to prevent another world war</a:t>
            </a:r>
          </a:p>
          <a:p>
            <a:pPr>
              <a:buFont typeface="Wingdings" charset="2"/>
              <a:buChar char="Ø"/>
            </a:pPr>
            <a:r>
              <a:rPr lang="en-US" dirty="0" smtClean="0"/>
              <a:t>Former German colonies in Africa and the Pacific and Ottoman empire remnants given to different governments to administer on behalf of the League </a:t>
            </a:r>
          </a:p>
          <a:p>
            <a:pPr>
              <a:buFont typeface="Wingdings" charset="2"/>
              <a:buChar char="Ø"/>
            </a:pPr>
            <a:r>
              <a:rPr lang="en-US" dirty="0" smtClean="0"/>
              <a:t>Basically ceased to exist on the outbreak of WWII and was officially replaced by the UN on 18/4/1946</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4876799" y="1733551"/>
            <a:ext cx="3778252" cy="2747327"/>
          </a:xfrm>
          <a:prstGeom prst="rect">
            <a:avLst/>
          </a:prstGeom>
          <a:noFill/>
          <a:ln>
            <a:noFill/>
          </a:ln>
        </p:spPr>
      </p:pic>
    </p:spTree>
    <p:extLst>
      <p:ext uri="{BB962C8B-B14F-4D97-AF65-F5344CB8AC3E}">
        <p14:creationId xmlns:p14="http://schemas.microsoft.com/office/powerpoint/2010/main" val="175887309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6" name="Rectangle 6"/>
          <p:cNvSpPr>
            <a:spLocks noChangeArrowheads="1"/>
          </p:cNvSpPr>
          <p:nvPr/>
        </p:nvSpPr>
        <p:spPr bwMode="auto">
          <a:xfrm>
            <a:off x="1" y="1"/>
            <a:ext cx="9144000" cy="51435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pic>
        <p:nvPicPr>
          <p:cNvPr id="18432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
            <a:ext cx="5334001"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1780259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Britain given the mandate </a:t>
            </a:r>
            <a:br>
              <a:rPr lang="en-US" dirty="0" smtClean="0"/>
            </a:br>
            <a:r>
              <a:rPr lang="en-US" dirty="0" smtClean="0"/>
              <a:t>over Palestine 14/7/1922</a:t>
            </a:r>
            <a:endParaRPr lang="en-US" dirty="0"/>
          </a:p>
        </p:txBody>
      </p:sp>
      <p:sp>
        <p:nvSpPr>
          <p:cNvPr id="4" name="Content Placeholder 3"/>
          <p:cNvSpPr>
            <a:spLocks noGrp="1"/>
          </p:cNvSpPr>
          <p:nvPr>
            <p:ph sz="quarter" idx="14"/>
          </p:nvPr>
        </p:nvSpPr>
        <p:spPr>
          <a:xfrm>
            <a:off x="3505201" y="1665325"/>
            <a:ext cx="5225901" cy="3268625"/>
          </a:xfrm>
        </p:spPr>
        <p:txBody>
          <a:bodyPr>
            <a:normAutofit fontScale="77500" lnSpcReduction="20000"/>
          </a:bodyPr>
          <a:lstStyle/>
          <a:p>
            <a:pPr marL="0" indent="0" algn="just">
              <a:buNone/>
            </a:pPr>
            <a:r>
              <a:rPr lang="en-AU" dirty="0" smtClean="0"/>
              <a:t>“</a:t>
            </a:r>
            <a:r>
              <a:rPr lang="mr-IN" dirty="0" smtClean="0"/>
              <a:t>…</a:t>
            </a:r>
            <a:r>
              <a:rPr lang="en-US" dirty="0" smtClean="0"/>
              <a:t>reached </a:t>
            </a:r>
            <a:r>
              <a:rPr lang="en-US" dirty="0"/>
              <a:t>a stage of development where their existence as independent nations can be provisionally </a:t>
            </a:r>
            <a:r>
              <a:rPr lang="en-US" dirty="0" err="1"/>
              <a:t>recognised</a:t>
            </a:r>
            <a:r>
              <a:rPr lang="en-US" dirty="0"/>
              <a:t> subject to the rendering of administrative advice and assistance by a Mandatory until such time as they are able to stand alone. The wishes of these communities must be a principal consideration in the selection of the Mandatory</a:t>
            </a:r>
            <a:r>
              <a:rPr lang="en-US" dirty="0" smtClean="0"/>
              <a:t>.”</a:t>
            </a:r>
            <a:endParaRPr lang="en-US" dirty="0"/>
          </a:p>
        </p:txBody>
      </p:sp>
      <p:pic>
        <p:nvPicPr>
          <p:cNvPr id="8" name="Content Placeholder 7"/>
          <p:cNvPicPr>
            <a:picLocks noGrp="1" noChangeAspect="1"/>
          </p:cNvPicPr>
          <p:nvPr>
            <p:ph sz="quarter" idx="13"/>
          </p:nvPr>
        </p:nvPicPr>
        <p:blipFill>
          <a:blip r:embed="rId2"/>
          <a:srcRect l="-50682" r="-50682"/>
          <a:stretch>
            <a:fillRect/>
          </a:stretch>
        </p:blipFill>
        <p:spPr>
          <a:xfrm>
            <a:off x="-304800" y="1352552"/>
            <a:ext cx="4724401" cy="3821221"/>
          </a:xfrm>
        </p:spPr>
      </p:pic>
    </p:spTree>
    <p:extLst>
      <p:ext uri="{BB962C8B-B14F-4D97-AF65-F5344CB8AC3E}">
        <p14:creationId xmlns:p14="http://schemas.microsoft.com/office/powerpoint/2010/main" val="147231000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What </a:t>
            </a:r>
            <a:r>
              <a:rPr lang="en-US" dirty="0"/>
              <a:t>B</a:t>
            </a:r>
            <a:r>
              <a:rPr lang="en-US" dirty="0" smtClean="0"/>
              <a:t>ritain did with the mandate</a:t>
            </a:r>
            <a:endParaRPr lang="en-US" dirty="0"/>
          </a:p>
        </p:txBody>
      </p:sp>
      <p:sp>
        <p:nvSpPr>
          <p:cNvPr id="5" name="Content Placeholder 4"/>
          <p:cNvSpPr>
            <a:spLocks noGrp="1"/>
          </p:cNvSpPr>
          <p:nvPr>
            <p:ph sz="quarter" idx="14"/>
          </p:nvPr>
        </p:nvSpPr>
        <p:spPr>
          <a:xfrm>
            <a:off x="3657602" y="1809751"/>
            <a:ext cx="5073502" cy="2895600"/>
          </a:xfrm>
        </p:spPr>
        <p:txBody>
          <a:bodyPr>
            <a:normAutofit fontScale="70000" lnSpcReduction="20000"/>
          </a:bodyPr>
          <a:lstStyle/>
          <a:p>
            <a:pPr>
              <a:buFont typeface="Wingdings" charset="2"/>
              <a:buChar char="Ø"/>
            </a:pPr>
            <a:r>
              <a:rPr lang="en-US" dirty="0" smtClean="0"/>
              <a:t>The </a:t>
            </a:r>
            <a:r>
              <a:rPr lang="en-US" dirty="0"/>
              <a:t>land east of the Jordan, </a:t>
            </a:r>
            <a:r>
              <a:rPr lang="en-US" dirty="0" smtClean="0"/>
              <a:t>became a </a:t>
            </a:r>
            <a:r>
              <a:rPr lang="en-US" dirty="0"/>
              <a:t>semi-autonomous region known as Transjordan, under the rule of the Hashemite family </a:t>
            </a:r>
            <a:r>
              <a:rPr lang="en-US" dirty="0" smtClean="0"/>
              <a:t>as a reward from Churchill for Arab participation in WW1.</a:t>
            </a:r>
          </a:p>
          <a:p>
            <a:pPr>
              <a:buFont typeface="Wingdings" charset="2"/>
              <a:buChar char="Ø"/>
            </a:pPr>
            <a:r>
              <a:rPr lang="en-US" dirty="0"/>
              <a:t>The land west of the Jordan River, known as Palestine, </a:t>
            </a:r>
            <a:r>
              <a:rPr lang="en-US" dirty="0" smtClean="0"/>
              <a:t>remained </a:t>
            </a:r>
            <a:r>
              <a:rPr lang="en-US" dirty="0"/>
              <a:t>under direct British administration until 1948. </a:t>
            </a:r>
          </a:p>
        </p:txBody>
      </p:sp>
      <p:pic>
        <p:nvPicPr>
          <p:cNvPr id="6" name="Content Placeholder 5"/>
          <p:cNvPicPr>
            <a:picLocks noGrp="1" noChangeAspect="1"/>
          </p:cNvPicPr>
          <p:nvPr>
            <p:ph sz="quarter" idx="13"/>
          </p:nvPr>
        </p:nvPicPr>
        <p:blipFill>
          <a:blip r:embed="rId2"/>
          <a:srcRect l="-51455" r="-51455"/>
          <a:stretch>
            <a:fillRect/>
          </a:stretch>
        </p:blipFill>
        <p:spPr>
          <a:xfrm>
            <a:off x="-228600" y="1352552"/>
            <a:ext cx="4801655" cy="3790950"/>
          </a:xfrm>
        </p:spPr>
      </p:pic>
    </p:spTree>
    <p:extLst>
      <p:ext uri="{BB962C8B-B14F-4D97-AF65-F5344CB8AC3E}">
        <p14:creationId xmlns:p14="http://schemas.microsoft.com/office/powerpoint/2010/main" val="322018461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Isaiah 18 </a:t>
            </a:r>
            <a:r>
              <a:rPr lang="en-US" dirty="0" smtClean="0"/>
              <a:t>Britain and Israel</a:t>
            </a:r>
            <a:endParaRPr lang="en-US" dirty="0"/>
          </a:p>
        </p:txBody>
      </p:sp>
      <p:sp>
        <p:nvSpPr>
          <p:cNvPr id="3" name="Content Placeholder 2"/>
          <p:cNvSpPr>
            <a:spLocks noGrp="1"/>
          </p:cNvSpPr>
          <p:nvPr>
            <p:ph sz="quarter" idx="13"/>
          </p:nvPr>
        </p:nvSpPr>
        <p:spPr>
          <a:xfrm>
            <a:off x="609603" y="1352551"/>
            <a:ext cx="8153400" cy="3581400"/>
          </a:xfrm>
        </p:spPr>
        <p:txBody>
          <a:bodyPr>
            <a:normAutofit fontScale="55000" lnSpcReduction="20000"/>
          </a:bodyPr>
          <a:lstStyle/>
          <a:p>
            <a:pPr>
              <a:buFont typeface="Wingdings" charset="2"/>
              <a:buChar char="Ø"/>
            </a:pPr>
            <a:r>
              <a:rPr lang="en-US" dirty="0" smtClean="0"/>
              <a:t>The identity of the nations</a:t>
            </a:r>
          </a:p>
          <a:p>
            <a:pPr lvl="1">
              <a:buFont typeface="Arial"/>
              <a:buChar char="•"/>
            </a:pPr>
            <a:r>
              <a:rPr lang="en-US" b="1" dirty="0" smtClean="0">
                <a:solidFill>
                  <a:srgbClr val="FF0000"/>
                </a:solidFill>
              </a:rPr>
              <a:t>v 1 </a:t>
            </a:r>
            <a:r>
              <a:rPr lang="en-US" dirty="0" smtClean="0"/>
              <a:t>“The land shadowing with wings beyond the rivers of </a:t>
            </a:r>
            <a:r>
              <a:rPr lang="en-US" dirty="0" err="1" smtClean="0"/>
              <a:t>Khushistan</a:t>
            </a:r>
            <a:r>
              <a:rPr lang="en-US" dirty="0" smtClean="0"/>
              <a:t>”                                                   - i.e. the nation ruling in India</a:t>
            </a:r>
          </a:p>
          <a:p>
            <a:pPr lvl="1">
              <a:buFont typeface="Arial"/>
              <a:buChar char="•"/>
            </a:pPr>
            <a:r>
              <a:rPr lang="en-US" b="1" dirty="0" smtClean="0">
                <a:solidFill>
                  <a:srgbClr val="FF0000"/>
                </a:solidFill>
              </a:rPr>
              <a:t>v 2 </a:t>
            </a:r>
            <a:r>
              <a:rPr lang="en-US" dirty="0" smtClean="0"/>
              <a:t>Naval power (“</a:t>
            </a:r>
            <a:r>
              <a:rPr lang="en-US" dirty="0" err="1" smtClean="0"/>
              <a:t>sendeth</a:t>
            </a:r>
            <a:r>
              <a:rPr lang="en-US" dirty="0" smtClean="0"/>
              <a:t> ambassadors by the sea”)</a:t>
            </a:r>
          </a:p>
          <a:p>
            <a:pPr lvl="1">
              <a:buFont typeface="Arial"/>
              <a:buChar char="•"/>
            </a:pPr>
            <a:r>
              <a:rPr lang="en-US" b="1" dirty="0" smtClean="0">
                <a:solidFill>
                  <a:srgbClr val="FF0000"/>
                </a:solidFill>
              </a:rPr>
              <a:t>v 2 </a:t>
            </a:r>
            <a:r>
              <a:rPr lang="en-US" dirty="0" smtClean="0">
                <a:solidFill>
                  <a:srgbClr val="000000"/>
                </a:solidFill>
              </a:rPr>
              <a:t>“</a:t>
            </a:r>
            <a:r>
              <a:rPr lang="en-US" dirty="0" smtClean="0"/>
              <a:t>A nation scattered and peeled”</a:t>
            </a:r>
          </a:p>
          <a:p>
            <a:pPr lvl="1">
              <a:buFont typeface="Arial"/>
              <a:buChar char="•"/>
            </a:pPr>
            <a:r>
              <a:rPr lang="en-US" b="1" dirty="0">
                <a:solidFill>
                  <a:srgbClr val="FF0000"/>
                </a:solidFill>
              </a:rPr>
              <a:t>v 2 </a:t>
            </a:r>
            <a:r>
              <a:rPr lang="en-US" dirty="0" smtClean="0">
                <a:solidFill>
                  <a:srgbClr val="000000"/>
                </a:solidFill>
              </a:rPr>
              <a:t>“</a:t>
            </a:r>
            <a:r>
              <a:rPr lang="en-US" dirty="0" smtClean="0"/>
              <a:t>A trembling (“terrible” </a:t>
            </a:r>
            <a:r>
              <a:rPr lang="en-US" dirty="0" err="1" smtClean="0"/>
              <a:t>KJV</a:t>
            </a:r>
            <a:r>
              <a:rPr lang="en-US" dirty="0" smtClean="0"/>
              <a:t>) nation”</a:t>
            </a:r>
          </a:p>
          <a:p>
            <a:pPr lvl="1">
              <a:buFont typeface="Arial"/>
              <a:buChar char="•"/>
            </a:pPr>
            <a:r>
              <a:rPr lang="en-US" b="1" dirty="0">
                <a:solidFill>
                  <a:srgbClr val="FF0000"/>
                </a:solidFill>
              </a:rPr>
              <a:t>v 2 </a:t>
            </a:r>
            <a:r>
              <a:rPr lang="en-US" dirty="0" smtClean="0">
                <a:solidFill>
                  <a:srgbClr val="000000"/>
                </a:solidFill>
              </a:rPr>
              <a:t>“</a:t>
            </a:r>
            <a:r>
              <a:rPr lang="en-US" dirty="0" smtClean="0"/>
              <a:t>A nation meted out and trodden down”</a:t>
            </a:r>
          </a:p>
          <a:p>
            <a:pPr lvl="1">
              <a:buFont typeface="Arial"/>
              <a:buChar char="•"/>
            </a:pPr>
            <a:r>
              <a:rPr lang="en-US" b="1" dirty="0">
                <a:solidFill>
                  <a:srgbClr val="FF0000"/>
                </a:solidFill>
              </a:rPr>
              <a:t>v 2 </a:t>
            </a:r>
            <a:r>
              <a:rPr lang="en-US" dirty="0" smtClean="0"/>
              <a:t>A nation whom invading armies (“rivers” </a:t>
            </a:r>
            <a:r>
              <a:rPr lang="en-US" dirty="0" err="1" smtClean="0"/>
              <a:t>KJV</a:t>
            </a:r>
            <a:r>
              <a:rPr lang="en-US" dirty="0" smtClean="0"/>
              <a:t>) have spoiled</a:t>
            </a:r>
          </a:p>
          <a:p>
            <a:pPr lvl="1">
              <a:buFont typeface="Wingdings" charset="2"/>
              <a:buChar char="Ø"/>
            </a:pPr>
            <a:endParaRPr lang="en-US" dirty="0" smtClean="0"/>
          </a:p>
          <a:p>
            <a:pPr>
              <a:buFont typeface="Wingdings" charset="2"/>
              <a:buChar char="Ø"/>
            </a:pPr>
            <a:r>
              <a:rPr lang="en-US" dirty="0" smtClean="0"/>
              <a:t>What Britain would do for Israel</a:t>
            </a:r>
          </a:p>
          <a:p>
            <a:pPr lvl="1">
              <a:buFont typeface="Arial"/>
              <a:buChar char="•"/>
            </a:pPr>
            <a:r>
              <a:rPr lang="en-US" b="1" dirty="0">
                <a:solidFill>
                  <a:srgbClr val="FF0000"/>
                </a:solidFill>
              </a:rPr>
              <a:t>v 2 </a:t>
            </a:r>
            <a:r>
              <a:rPr lang="en-US" dirty="0" smtClean="0"/>
              <a:t>make overtures to Israel (“messengers” </a:t>
            </a:r>
            <a:r>
              <a:rPr lang="en-US" dirty="0" err="1" smtClean="0"/>
              <a:t>KJV</a:t>
            </a:r>
            <a:r>
              <a:rPr lang="en-US" dirty="0" smtClean="0"/>
              <a:t>) </a:t>
            </a:r>
            <a:r>
              <a:rPr lang="en-US" b="1" dirty="0" smtClean="0">
                <a:solidFill>
                  <a:srgbClr val="0000FF"/>
                </a:solidFill>
              </a:rPr>
              <a:t>British political connections to Jews</a:t>
            </a:r>
          </a:p>
          <a:p>
            <a:pPr lvl="1">
              <a:buFont typeface="Arial"/>
              <a:buChar char="•"/>
            </a:pPr>
            <a:r>
              <a:rPr lang="en-US" b="1" dirty="0">
                <a:solidFill>
                  <a:srgbClr val="FF0000"/>
                </a:solidFill>
              </a:rPr>
              <a:t>v </a:t>
            </a:r>
            <a:r>
              <a:rPr lang="en-US" b="1" dirty="0" smtClean="0">
                <a:solidFill>
                  <a:srgbClr val="FF0000"/>
                </a:solidFill>
              </a:rPr>
              <a:t>3 </a:t>
            </a:r>
            <a:r>
              <a:rPr lang="en-US" dirty="0" smtClean="0"/>
              <a:t>Claim sovereignty over Palestine (“lift up an ensign” </a:t>
            </a:r>
            <a:r>
              <a:rPr lang="en-US" dirty="0" err="1" smtClean="0"/>
              <a:t>KJV</a:t>
            </a:r>
            <a:r>
              <a:rPr lang="en-US" dirty="0" smtClean="0"/>
              <a:t>) </a:t>
            </a:r>
            <a:r>
              <a:rPr lang="en-US" b="1" dirty="0" smtClean="0">
                <a:solidFill>
                  <a:srgbClr val="0000FF"/>
                </a:solidFill>
              </a:rPr>
              <a:t>The mandate over Palestine</a:t>
            </a:r>
          </a:p>
          <a:p>
            <a:pPr lvl="1">
              <a:buFont typeface="Arial"/>
              <a:buChar char="•"/>
            </a:pPr>
            <a:r>
              <a:rPr lang="en-US" b="1" dirty="0">
                <a:solidFill>
                  <a:srgbClr val="FF0000"/>
                </a:solidFill>
              </a:rPr>
              <a:t>v </a:t>
            </a:r>
            <a:r>
              <a:rPr lang="en-US" b="1" dirty="0" smtClean="0">
                <a:solidFill>
                  <a:srgbClr val="FF0000"/>
                </a:solidFill>
              </a:rPr>
              <a:t>7 </a:t>
            </a:r>
            <a:r>
              <a:rPr lang="en-US" dirty="0" smtClean="0"/>
              <a:t>Bring (as a present to God) the Jews back to Zion </a:t>
            </a:r>
            <a:r>
              <a:rPr lang="en-US" b="1" dirty="0" smtClean="0">
                <a:solidFill>
                  <a:srgbClr val="0000FF"/>
                </a:solidFill>
              </a:rPr>
              <a:t>Implementing the Balfour declaration</a:t>
            </a:r>
          </a:p>
          <a:p>
            <a:pPr lvl="1"/>
            <a:endParaRPr lang="en-US" dirty="0" smtClean="0"/>
          </a:p>
        </p:txBody>
      </p:sp>
      <p:sp>
        <p:nvSpPr>
          <p:cNvPr id="4" name="Right Brace 3"/>
          <p:cNvSpPr/>
          <p:nvPr/>
        </p:nvSpPr>
        <p:spPr>
          <a:xfrm>
            <a:off x="6858003" y="1581152"/>
            <a:ext cx="152399" cy="685800"/>
          </a:xfrm>
          <a:prstGeom prst="rightBrace">
            <a:avLst/>
          </a:pr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0000FF"/>
              </a:solidFill>
            </a:endParaRPr>
          </a:p>
        </p:txBody>
      </p:sp>
      <p:sp>
        <p:nvSpPr>
          <p:cNvPr id="5" name="Right Brace 4"/>
          <p:cNvSpPr/>
          <p:nvPr/>
        </p:nvSpPr>
        <p:spPr>
          <a:xfrm>
            <a:off x="6858003" y="2419350"/>
            <a:ext cx="152399" cy="914400"/>
          </a:xfrm>
          <a:prstGeom prst="rightBrace">
            <a:avLst/>
          </a:pr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0000FF"/>
              </a:solidFill>
            </a:endParaRPr>
          </a:p>
        </p:txBody>
      </p:sp>
      <p:sp>
        <p:nvSpPr>
          <p:cNvPr id="6" name="TextBox 5"/>
          <p:cNvSpPr txBox="1"/>
          <p:nvPr/>
        </p:nvSpPr>
        <p:spPr>
          <a:xfrm>
            <a:off x="7086602" y="1581150"/>
            <a:ext cx="1284727" cy="584776"/>
          </a:xfrm>
          <a:prstGeom prst="rect">
            <a:avLst/>
          </a:prstGeom>
          <a:noFill/>
        </p:spPr>
        <p:txBody>
          <a:bodyPr wrap="none" rtlCol="0">
            <a:spAutoFit/>
          </a:bodyPr>
          <a:lstStyle/>
          <a:p>
            <a:r>
              <a:rPr lang="en-US" sz="3200" b="1" dirty="0" smtClean="0">
                <a:solidFill>
                  <a:srgbClr val="0000FF"/>
                </a:solidFill>
              </a:rPr>
              <a:t>Britain</a:t>
            </a:r>
            <a:endParaRPr lang="en-US" sz="3200" b="1" dirty="0">
              <a:solidFill>
                <a:srgbClr val="0000FF"/>
              </a:solidFill>
            </a:endParaRPr>
          </a:p>
        </p:txBody>
      </p:sp>
      <p:sp>
        <p:nvSpPr>
          <p:cNvPr id="7" name="TextBox 6"/>
          <p:cNvSpPr txBox="1"/>
          <p:nvPr/>
        </p:nvSpPr>
        <p:spPr>
          <a:xfrm>
            <a:off x="7162798" y="2571750"/>
            <a:ext cx="1118616" cy="584776"/>
          </a:xfrm>
          <a:prstGeom prst="rect">
            <a:avLst/>
          </a:prstGeom>
          <a:noFill/>
        </p:spPr>
        <p:txBody>
          <a:bodyPr wrap="none" rtlCol="0">
            <a:spAutoFit/>
          </a:bodyPr>
          <a:lstStyle/>
          <a:p>
            <a:r>
              <a:rPr lang="en-US" sz="3200" b="1" dirty="0" smtClean="0">
                <a:solidFill>
                  <a:srgbClr val="0000FF"/>
                </a:solidFill>
              </a:rPr>
              <a:t>Israel</a:t>
            </a:r>
            <a:endParaRPr lang="en-US" sz="3200" b="1" dirty="0">
              <a:solidFill>
                <a:srgbClr val="0000FF"/>
              </a:solidFill>
            </a:endParaRPr>
          </a:p>
        </p:txBody>
      </p:sp>
    </p:spTree>
    <p:extLst>
      <p:ext uri="{BB962C8B-B14F-4D97-AF65-F5344CB8AC3E}">
        <p14:creationId xmlns:p14="http://schemas.microsoft.com/office/powerpoint/2010/main" val="17166535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Jewish colonization under </a:t>
            </a:r>
            <a:r>
              <a:rPr lang="en-US" dirty="0"/>
              <a:t>B</a:t>
            </a:r>
            <a:r>
              <a:rPr lang="en-US" dirty="0" smtClean="0"/>
              <a:t>ritain</a:t>
            </a:r>
            <a:endParaRPr lang="en-US" dirty="0"/>
          </a:p>
        </p:txBody>
      </p:sp>
      <p:sp>
        <p:nvSpPr>
          <p:cNvPr id="3" name="Content Placeholder 2"/>
          <p:cNvSpPr>
            <a:spLocks noGrp="1"/>
          </p:cNvSpPr>
          <p:nvPr>
            <p:ph idx="1"/>
          </p:nvPr>
        </p:nvSpPr>
        <p:spPr/>
        <p:txBody>
          <a:bodyPr>
            <a:normAutofit lnSpcReduction="10000"/>
          </a:bodyPr>
          <a:lstStyle/>
          <a:p>
            <a:pPr>
              <a:buFont typeface="Wingdings" charset="2"/>
              <a:buChar char="Ø"/>
            </a:pPr>
            <a:endParaRPr lang="en-US" dirty="0" smtClean="0"/>
          </a:p>
          <a:p>
            <a:pPr>
              <a:buFont typeface="Wingdings" charset="2"/>
              <a:buChar char="Ø"/>
            </a:pPr>
            <a:r>
              <a:rPr lang="en-US" dirty="0" smtClean="0"/>
              <a:t>Thousands of Jews returned to Palestine</a:t>
            </a:r>
          </a:p>
          <a:p>
            <a:pPr>
              <a:buFont typeface="Wingdings" charset="2"/>
              <a:buChar char="Ø"/>
            </a:pPr>
            <a:r>
              <a:rPr lang="en-US" dirty="0" smtClean="0"/>
              <a:t>Many more remained in Europe</a:t>
            </a:r>
          </a:p>
          <a:p>
            <a:pPr>
              <a:buFont typeface="Wingdings" charset="2"/>
              <a:buChar char="Ø"/>
            </a:pPr>
            <a:r>
              <a:rPr lang="en-US" dirty="0" smtClean="0"/>
              <a:t>Arab unrest and rioting against Jewish migration made the mandate unworkable for Britain and they asked the League of Nations to arrive at a solution.</a:t>
            </a:r>
            <a:endParaRPr lang="en-US" dirty="0"/>
          </a:p>
        </p:txBody>
      </p:sp>
    </p:spTree>
    <p:extLst>
      <p:ext uri="{BB962C8B-B14F-4D97-AF65-F5344CB8AC3E}">
        <p14:creationId xmlns:p14="http://schemas.microsoft.com/office/powerpoint/2010/main" val="275433961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League of Nations Partition Plan</a:t>
            </a:r>
            <a:endParaRPr lang="en-US" dirty="0"/>
          </a:p>
        </p:txBody>
      </p:sp>
      <p:pic>
        <p:nvPicPr>
          <p:cNvPr id="4" name="Content Placeholder 3"/>
          <p:cNvPicPr>
            <a:picLocks noGrp="1" noChangeAspect="1"/>
          </p:cNvPicPr>
          <p:nvPr>
            <p:ph sz="quarter" idx="13"/>
          </p:nvPr>
        </p:nvPicPr>
        <p:blipFill>
          <a:blip r:embed="rId2"/>
          <a:srcRect l="5415" r="5415"/>
          <a:stretch>
            <a:fillRect/>
          </a:stretch>
        </p:blipFill>
        <p:spPr/>
      </p:pic>
      <p:sp>
        <p:nvSpPr>
          <p:cNvPr id="5" name="Content Placeholder 4"/>
          <p:cNvSpPr>
            <a:spLocks noGrp="1"/>
          </p:cNvSpPr>
          <p:nvPr>
            <p:ph sz="quarter" idx="14"/>
          </p:nvPr>
        </p:nvSpPr>
        <p:spPr/>
        <p:txBody>
          <a:bodyPr>
            <a:normAutofit fontScale="70000" lnSpcReduction="20000"/>
          </a:bodyPr>
          <a:lstStyle/>
          <a:p>
            <a:pPr>
              <a:buFont typeface="Wingdings" charset="2"/>
              <a:buChar char="Ø"/>
            </a:pPr>
            <a:endParaRPr lang="en-US" dirty="0" smtClean="0"/>
          </a:p>
          <a:p>
            <a:pPr>
              <a:buFont typeface="Wingdings" charset="2"/>
              <a:buChar char="Ø"/>
            </a:pPr>
            <a:r>
              <a:rPr lang="en-US" dirty="0" smtClean="0"/>
              <a:t>Accepted by Jewish leaders (almost unanimously)</a:t>
            </a:r>
          </a:p>
          <a:p>
            <a:pPr>
              <a:buFont typeface="Wingdings" charset="2"/>
              <a:buChar char="Ø"/>
            </a:pPr>
            <a:r>
              <a:rPr lang="en-US" dirty="0" smtClean="0"/>
              <a:t>Rejected by Arab leaders (almost unanimously)</a:t>
            </a:r>
          </a:p>
          <a:p>
            <a:pPr>
              <a:buFont typeface="Wingdings" charset="2"/>
              <a:buChar char="Ø"/>
            </a:pPr>
            <a:r>
              <a:rPr lang="en-US" dirty="0" smtClean="0"/>
              <a:t>Slow progress caused by difficulty in reaching agreement</a:t>
            </a:r>
          </a:p>
          <a:p>
            <a:pPr>
              <a:buFont typeface="Wingdings" charset="2"/>
              <a:buChar char="Ø"/>
            </a:pPr>
            <a:r>
              <a:rPr lang="en-US" dirty="0" smtClean="0"/>
              <a:t>Ultimately interrupted by WWII</a:t>
            </a:r>
          </a:p>
        </p:txBody>
      </p:sp>
    </p:spTree>
    <p:extLst>
      <p:ext uri="{BB962C8B-B14F-4D97-AF65-F5344CB8AC3E}">
        <p14:creationId xmlns:p14="http://schemas.microsoft.com/office/powerpoint/2010/main" val="53137310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Many Jews did not return</a:t>
            </a:r>
            <a:endParaRPr lang="en-US" dirty="0"/>
          </a:p>
        </p:txBody>
      </p:sp>
      <p:sp>
        <p:nvSpPr>
          <p:cNvPr id="3" name="Content Placeholder 2"/>
          <p:cNvSpPr>
            <a:spLocks noGrp="1"/>
          </p:cNvSpPr>
          <p:nvPr>
            <p:ph sz="quarter" idx="13"/>
          </p:nvPr>
        </p:nvSpPr>
        <p:spPr>
          <a:xfrm>
            <a:off x="228601" y="1885950"/>
            <a:ext cx="8686801" cy="3581400"/>
          </a:xfrm>
        </p:spPr>
        <p:txBody>
          <a:bodyPr>
            <a:normAutofit/>
          </a:bodyPr>
          <a:lstStyle/>
          <a:p>
            <a:pPr marL="0" indent="0" algn="just">
              <a:buNone/>
            </a:pPr>
            <a:r>
              <a:rPr lang="en-US" sz="2800" dirty="0" smtClean="0"/>
              <a:t>“Most Bible students assumed that the opening up of opportunities would cause many Jews to migrate to the land. Few, if any, perceived that unprecedented events would be needed to convince the Jews that there was no future for them in the countries in the which they had lived for centuries.” </a:t>
            </a:r>
            <a:r>
              <a:rPr lang="en-US" sz="2400" i="1" dirty="0" err="1" smtClean="0">
                <a:solidFill>
                  <a:srgbClr val="0000FF"/>
                </a:solidFill>
              </a:rPr>
              <a:t>Bre</a:t>
            </a:r>
            <a:r>
              <a:rPr lang="en-US" sz="2400" i="1" dirty="0" smtClean="0">
                <a:solidFill>
                  <a:srgbClr val="0000FF"/>
                </a:solidFill>
              </a:rPr>
              <a:t>. </a:t>
            </a:r>
            <a:r>
              <a:rPr lang="en-US" sz="2400" i="1" dirty="0" err="1" smtClean="0">
                <a:solidFill>
                  <a:srgbClr val="0000FF"/>
                </a:solidFill>
              </a:rPr>
              <a:t>Levett</a:t>
            </a:r>
            <a:r>
              <a:rPr lang="en-US" sz="2400" i="1" dirty="0" smtClean="0">
                <a:solidFill>
                  <a:srgbClr val="0000FF"/>
                </a:solidFill>
              </a:rPr>
              <a:t> &amp; </a:t>
            </a:r>
            <a:r>
              <a:rPr lang="en-US" sz="2400" i="1" dirty="0" err="1" smtClean="0">
                <a:solidFill>
                  <a:srgbClr val="0000FF"/>
                </a:solidFill>
              </a:rPr>
              <a:t>Henstock</a:t>
            </a:r>
            <a:r>
              <a:rPr lang="en-US" sz="2400" i="1" dirty="0" smtClean="0">
                <a:solidFill>
                  <a:srgbClr val="0000FF"/>
                </a:solidFill>
              </a:rPr>
              <a:t>, The Sign of His Coming p. 49</a:t>
            </a:r>
            <a:endParaRPr lang="en-US" sz="2400" i="1" dirty="0">
              <a:solidFill>
                <a:srgbClr val="0000FF"/>
              </a:solidFill>
            </a:endParaRPr>
          </a:p>
        </p:txBody>
      </p:sp>
    </p:spTree>
    <p:extLst>
      <p:ext uri="{BB962C8B-B14F-4D97-AF65-F5344CB8AC3E}">
        <p14:creationId xmlns:p14="http://schemas.microsoft.com/office/powerpoint/2010/main" val="54569894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far have we come</a:t>
            </a:r>
            <a:r>
              <a:rPr lang="en-US" dirty="0" smtClean="0">
                <a:latin typeface="Arial"/>
                <a:cs typeface="Arial"/>
              </a:rPr>
              <a:t>?</a:t>
            </a:r>
            <a:endParaRPr lang="en-US" dirty="0">
              <a:latin typeface="Arial"/>
              <a:cs typeface="Arial"/>
            </a:endParaRPr>
          </a:p>
        </p:txBody>
      </p:sp>
      <p:sp>
        <p:nvSpPr>
          <p:cNvPr id="5" name="Content Placeholder 4"/>
          <p:cNvSpPr>
            <a:spLocks noGrp="1"/>
          </p:cNvSpPr>
          <p:nvPr>
            <p:ph idx="1"/>
          </p:nvPr>
        </p:nvSpPr>
        <p:spPr>
          <a:xfrm>
            <a:off x="612649" y="1352550"/>
            <a:ext cx="6778751" cy="3242310"/>
          </a:xfrm>
        </p:spPr>
        <p:txBody>
          <a:bodyPr>
            <a:normAutofit/>
          </a:bodyPr>
          <a:lstStyle/>
          <a:p>
            <a:pPr marL="0" indent="0">
              <a:buNone/>
            </a:pPr>
            <a:r>
              <a:rPr lang="en-US" dirty="0" smtClean="0"/>
              <a:t>“there </a:t>
            </a:r>
            <a:r>
              <a:rPr lang="en-US" dirty="0"/>
              <a:t>was a noise, and behold a shaking, and the bones came together, bone to his bone. And when I beheld, lo, the sinews and the flesh came up upon them, and the skin covered them above: but there was no breath in them</a:t>
            </a:r>
            <a:r>
              <a:rPr lang="en-US" dirty="0" smtClean="0"/>
              <a:t>.”</a:t>
            </a:r>
            <a:r>
              <a:rPr lang="en-US" dirty="0" smtClean="0">
                <a:latin typeface="Zapf Dingbats"/>
                <a:ea typeface="Zapf Dingbats"/>
                <a:cs typeface="Zapf Dingbats"/>
                <a:sym typeface="Zapf Dingbats"/>
              </a:rPr>
              <a:t> </a:t>
            </a:r>
          </a:p>
        </p:txBody>
      </p:sp>
      <p:sp>
        <p:nvSpPr>
          <p:cNvPr id="7" name="TextBox 6"/>
          <p:cNvSpPr txBox="1"/>
          <p:nvPr/>
        </p:nvSpPr>
        <p:spPr>
          <a:xfrm>
            <a:off x="6858001" y="1047750"/>
            <a:ext cx="2111112" cy="3462486"/>
          </a:xfrm>
          <a:prstGeom prst="rect">
            <a:avLst/>
          </a:prstGeom>
          <a:noFill/>
        </p:spPr>
        <p:txBody>
          <a:bodyPr wrap="none" rtlCol="0">
            <a:spAutoFit/>
          </a:bodyPr>
          <a:lstStyle/>
          <a:p>
            <a:r>
              <a:rPr lang="en-US" sz="19900" dirty="0">
                <a:solidFill>
                  <a:srgbClr val="24E80D"/>
                </a:solidFill>
                <a:latin typeface="Zapf Dingbats"/>
                <a:ea typeface="Zapf Dingbats"/>
                <a:cs typeface="Zapf Dingbats"/>
                <a:sym typeface="Zapf Dingbats"/>
              </a:rPr>
              <a:t>✓</a:t>
            </a:r>
            <a:endParaRPr lang="en-US" sz="19900" dirty="0">
              <a:solidFill>
                <a:srgbClr val="24E80D"/>
              </a:solidFill>
            </a:endParaRPr>
          </a:p>
          <a:p>
            <a:endParaRPr lang="en-US" sz="2000" dirty="0"/>
          </a:p>
        </p:txBody>
      </p:sp>
    </p:spTree>
    <p:extLst>
      <p:ext uri="{BB962C8B-B14F-4D97-AF65-F5344CB8AC3E}">
        <p14:creationId xmlns:p14="http://schemas.microsoft.com/office/powerpoint/2010/main" val="23926455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seen</a:t>
            </a:r>
            <a:r>
              <a:rPr lang="en-US" dirty="0" smtClean="0">
                <a:latin typeface="Arial"/>
                <a:cs typeface="Arial"/>
              </a:rPr>
              <a:t>?</a:t>
            </a:r>
            <a:endParaRPr lang="en-US" dirty="0">
              <a:latin typeface="Arial"/>
              <a:cs typeface="Arial"/>
            </a:endParaRPr>
          </a:p>
        </p:txBody>
      </p:sp>
      <p:sp>
        <p:nvSpPr>
          <p:cNvPr id="3" name="Content Placeholder 2"/>
          <p:cNvSpPr>
            <a:spLocks noGrp="1"/>
          </p:cNvSpPr>
          <p:nvPr>
            <p:ph idx="1"/>
          </p:nvPr>
        </p:nvSpPr>
        <p:spPr>
          <a:xfrm>
            <a:off x="612651" y="1691640"/>
            <a:ext cx="8153400" cy="3242310"/>
          </a:xfrm>
        </p:spPr>
        <p:txBody>
          <a:bodyPr>
            <a:normAutofit fontScale="92500" lnSpcReduction="10000"/>
          </a:bodyPr>
          <a:lstStyle/>
          <a:p>
            <a:pPr marL="514350" indent="-514350">
              <a:buFont typeface="+mj-lt"/>
              <a:buAutoNum type="arabicPeriod"/>
            </a:pPr>
            <a:r>
              <a:rPr lang="en-US" dirty="0" smtClean="0"/>
              <a:t>God’s remarkable care for his people</a:t>
            </a:r>
            <a:r>
              <a:rPr lang="en-US" sz="3200" dirty="0">
                <a:solidFill>
                  <a:srgbClr val="24E80D"/>
                </a:solidFill>
                <a:latin typeface="Zapf Dingbats"/>
                <a:ea typeface="Zapf Dingbats"/>
                <a:cs typeface="Zapf Dingbats"/>
                <a:sym typeface="Zapf Dingbats"/>
              </a:rPr>
              <a:t>✓</a:t>
            </a:r>
            <a:endParaRPr lang="en-US" dirty="0" smtClean="0"/>
          </a:p>
          <a:p>
            <a:pPr marL="514350" indent="-514350">
              <a:buFont typeface="+mj-lt"/>
              <a:buAutoNum type="arabicPeriod"/>
            </a:pPr>
            <a:endParaRPr lang="en-US" dirty="0" smtClean="0"/>
          </a:p>
          <a:p>
            <a:pPr marL="514350" indent="-514350">
              <a:buFont typeface="+mj-lt"/>
              <a:buAutoNum type="arabicPeriod"/>
            </a:pPr>
            <a:r>
              <a:rPr lang="en-US" dirty="0" smtClean="0"/>
              <a:t>The fulfillment of some quite specific prophecies</a:t>
            </a:r>
            <a:r>
              <a:rPr lang="en-US" sz="3200" dirty="0">
                <a:solidFill>
                  <a:srgbClr val="24E80D"/>
                </a:solidFill>
                <a:latin typeface="Zapf Dingbats"/>
                <a:ea typeface="Zapf Dingbats"/>
                <a:cs typeface="Zapf Dingbats"/>
                <a:sym typeface="Zapf Dingbats"/>
              </a:rPr>
              <a:t>✓</a:t>
            </a:r>
            <a:endParaRPr lang="en-US" dirty="0" smtClean="0"/>
          </a:p>
          <a:p>
            <a:pPr marL="514350" indent="-514350">
              <a:buFont typeface="+mj-lt"/>
              <a:buAutoNum type="arabicPeriod"/>
            </a:pPr>
            <a:endParaRPr lang="en-US" dirty="0" smtClean="0"/>
          </a:p>
          <a:p>
            <a:pPr marL="514350" indent="-514350">
              <a:buFont typeface="+mj-lt"/>
              <a:buAutoNum type="arabicPeriod"/>
            </a:pPr>
            <a:r>
              <a:rPr lang="en-US" dirty="0" smtClean="0"/>
              <a:t>The astonishing depth and insight of Brother John Thomas (principally in </a:t>
            </a:r>
            <a:r>
              <a:rPr lang="en-US" dirty="0" err="1" smtClean="0"/>
              <a:t>Elpis</a:t>
            </a:r>
            <a:r>
              <a:rPr lang="en-US" dirty="0" smtClean="0"/>
              <a:t> Israel)</a:t>
            </a:r>
            <a:r>
              <a:rPr lang="en-US" sz="3200" dirty="0">
                <a:solidFill>
                  <a:srgbClr val="24E80D"/>
                </a:solidFill>
                <a:latin typeface="Zapf Dingbats"/>
                <a:ea typeface="Zapf Dingbats"/>
                <a:cs typeface="Zapf Dingbats"/>
                <a:sym typeface="Zapf Dingbats"/>
              </a:rPr>
              <a:t> ✓</a:t>
            </a:r>
            <a:endParaRPr lang="en-US" dirty="0" smtClean="0"/>
          </a:p>
          <a:p>
            <a:pPr>
              <a:buFont typeface="Wingdings" charset="2"/>
              <a:buChar char="Ø"/>
            </a:pPr>
            <a:endParaRPr lang="en-US" dirty="0"/>
          </a:p>
        </p:txBody>
      </p:sp>
    </p:spTree>
    <p:extLst>
      <p:ext uri="{BB962C8B-B14F-4D97-AF65-F5344CB8AC3E}">
        <p14:creationId xmlns:p14="http://schemas.microsoft.com/office/powerpoint/2010/main" val="33539971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Widescreen Presentation.potx</Template>
  <TotalTime>0</TotalTime>
  <Words>1746</Words>
  <Application>Microsoft Macintosh PowerPoint</Application>
  <PresentationFormat>On-screen Show (16:9)</PresentationFormat>
  <Paragraphs>157</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Widescreen Presentation</vt:lpstr>
      <vt:lpstr>Widescreen Presentation</vt:lpstr>
      <vt:lpstr>“O ye dry bones  hear the word of the LORD”</vt:lpstr>
      <vt:lpstr>“and the bones came together...</vt:lpstr>
      <vt:lpstr>“lo the sinews and the flesh”</vt:lpstr>
      <vt:lpstr>“Breathe upon these slain  that they may live”</vt:lpstr>
      <vt:lpstr>“An exceeding great army”</vt:lpstr>
      <vt:lpstr>PowerPoint Presentation</vt:lpstr>
      <vt:lpstr>PowerPoint Presentation</vt:lpstr>
      <vt:lpstr>Prophecy is the mould  into which history has been poured</vt:lpstr>
      <vt:lpstr>God and his people</vt:lpstr>
      <vt:lpstr>Jeremiah 31 v 35-37</vt:lpstr>
      <vt:lpstr>PowerPoint Presentation</vt:lpstr>
      <vt:lpstr>PowerPoint Presentation</vt:lpstr>
      <vt:lpstr>The aspirations of Theodor Herzl</vt:lpstr>
      <vt:lpstr>The resolutions of  the 1897 Zionist Congress</vt:lpstr>
      <vt:lpstr>Theodor Herzl </vt:lpstr>
      <vt:lpstr>Zionist Congress 120 years ago</vt:lpstr>
      <vt:lpstr>WWI</vt:lpstr>
      <vt:lpstr>WWI</vt:lpstr>
      <vt:lpstr>PowerPoint Presentation</vt:lpstr>
      <vt:lpstr>The reason we are interested in WWI</vt:lpstr>
      <vt:lpstr>PowerPoint Presentation</vt:lpstr>
      <vt:lpstr>Gallipoli and the ANZAC landing</vt:lpstr>
      <vt:lpstr>The Anzac landing should have worked but failed miserably!</vt:lpstr>
      <vt:lpstr>The real reasons why  the Anzac landing failed</vt:lpstr>
      <vt:lpstr>Elpis Israel page 443 (14th edition) </vt:lpstr>
      <vt:lpstr>PowerPoint Presentation</vt:lpstr>
      <vt:lpstr>Spot the difference</vt:lpstr>
      <vt:lpstr>Bacteria and Israel?</vt:lpstr>
      <vt:lpstr>PowerPoint Presentation</vt:lpstr>
      <vt:lpstr>PowerPoint Presentation</vt:lpstr>
      <vt:lpstr>What WWI achieved</vt:lpstr>
      <vt:lpstr>Elpis Israel page 444-445 (14th edition) </vt:lpstr>
      <vt:lpstr>The League of Nations</vt:lpstr>
      <vt:lpstr>PowerPoint Presentation</vt:lpstr>
      <vt:lpstr>Britain given the mandate  over Palestine 14/7/1922</vt:lpstr>
      <vt:lpstr>What Britain did with the mandate</vt:lpstr>
      <vt:lpstr>Isaiah 18 Britain and Israel</vt:lpstr>
      <vt:lpstr>Jewish colonization under Britain</vt:lpstr>
      <vt:lpstr>League of Nations Partition Plan</vt:lpstr>
      <vt:lpstr>Many Jews did not return</vt:lpstr>
      <vt:lpstr>How far have we come?</vt:lpstr>
      <vt:lpstr>What have we seen?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2010-04-19T20:53:40Z</dcterms:created>
  <dcterms:modified xsi:type="dcterms:W3CDTF">2017-06-07T01:33:00Z</dcterms:modified>
</cp:coreProperties>
</file>