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3"/>
  </p:notesMasterIdLst>
  <p:handoutMasterIdLst>
    <p:handoutMasterId r:id="rId34"/>
  </p:handoutMasterIdLst>
  <p:sldIdLst>
    <p:sldId id="256" r:id="rId2"/>
    <p:sldId id="276" r:id="rId3"/>
    <p:sldId id="277" r:id="rId4"/>
    <p:sldId id="278" r:id="rId5"/>
    <p:sldId id="285" r:id="rId6"/>
    <p:sldId id="280" r:id="rId7"/>
    <p:sldId id="275" r:id="rId8"/>
    <p:sldId id="281" r:id="rId9"/>
    <p:sldId id="282" r:id="rId10"/>
    <p:sldId id="283" r:id="rId11"/>
    <p:sldId id="284" r:id="rId12"/>
    <p:sldId id="260" r:id="rId13"/>
    <p:sldId id="266" r:id="rId14"/>
    <p:sldId id="269" r:id="rId15"/>
    <p:sldId id="265" r:id="rId16"/>
    <p:sldId id="288" r:id="rId17"/>
    <p:sldId id="289" r:id="rId18"/>
    <p:sldId id="274" r:id="rId19"/>
    <p:sldId id="270" r:id="rId20"/>
    <p:sldId id="267" r:id="rId21"/>
    <p:sldId id="258" r:id="rId22"/>
    <p:sldId id="268" r:id="rId23"/>
    <p:sldId id="272" r:id="rId24"/>
    <p:sldId id="261" r:id="rId25"/>
    <p:sldId id="287" r:id="rId26"/>
    <p:sldId id="290" r:id="rId27"/>
    <p:sldId id="264" r:id="rId28"/>
    <p:sldId id="262" r:id="rId29"/>
    <p:sldId id="259" r:id="rId30"/>
    <p:sldId id="263" r:id="rId31"/>
    <p:sldId id="286" r:id="rId32"/>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171" algn="l" rtl="0" latinLnBrk="0">
      <a:defRPr sz="1800" kern="1200">
        <a:solidFill>
          <a:schemeClr val="tx1"/>
        </a:solidFill>
        <a:latin typeface="+mn-lt"/>
        <a:ea typeface="+mn-ea"/>
        <a:cs typeface="+mn-cs"/>
      </a:defRPr>
    </a:lvl2pPr>
    <a:lvl3pPr marL="914343" algn="l" rtl="0" latinLnBrk="0">
      <a:defRPr sz="1800" kern="1200">
        <a:solidFill>
          <a:schemeClr val="tx1"/>
        </a:solidFill>
        <a:latin typeface="+mn-lt"/>
        <a:ea typeface="+mn-ea"/>
        <a:cs typeface="+mn-cs"/>
      </a:defRPr>
    </a:lvl3pPr>
    <a:lvl4pPr marL="1371514" algn="l" rtl="0" latinLnBrk="0">
      <a:defRPr sz="1800" kern="1200">
        <a:solidFill>
          <a:schemeClr val="tx1"/>
        </a:solidFill>
        <a:latin typeface="+mn-lt"/>
        <a:ea typeface="+mn-ea"/>
        <a:cs typeface="+mn-cs"/>
      </a:defRPr>
    </a:lvl4pPr>
    <a:lvl5pPr marL="1828685" algn="l" rtl="0" latinLnBrk="0">
      <a:defRPr sz="1800" kern="1200">
        <a:solidFill>
          <a:schemeClr val="tx1"/>
        </a:solidFill>
        <a:latin typeface="+mn-lt"/>
        <a:ea typeface="+mn-ea"/>
        <a:cs typeface="+mn-cs"/>
      </a:defRPr>
    </a:lvl5pPr>
    <a:lvl6pPr marL="2285857" algn="l" rtl="0" latinLnBrk="0">
      <a:defRPr sz="1800" kern="1200">
        <a:solidFill>
          <a:schemeClr val="tx1"/>
        </a:solidFill>
        <a:latin typeface="+mn-lt"/>
        <a:ea typeface="+mn-ea"/>
        <a:cs typeface="+mn-cs"/>
      </a:defRPr>
    </a:lvl6pPr>
    <a:lvl7pPr marL="2743028" algn="l" rtl="0" latinLnBrk="0">
      <a:defRPr sz="1800" kern="1200">
        <a:solidFill>
          <a:schemeClr val="tx1"/>
        </a:solidFill>
        <a:latin typeface="+mn-lt"/>
        <a:ea typeface="+mn-ea"/>
        <a:cs typeface="+mn-cs"/>
      </a:defRPr>
    </a:lvl7pPr>
    <a:lvl8pPr marL="3200198" algn="l" rtl="0" latinLnBrk="0">
      <a:defRPr sz="1800" kern="1200">
        <a:solidFill>
          <a:schemeClr val="tx1"/>
        </a:solidFill>
        <a:latin typeface="+mn-lt"/>
        <a:ea typeface="+mn-ea"/>
        <a:cs typeface="+mn-cs"/>
      </a:defRPr>
    </a:lvl8pPr>
    <a:lvl9pPr marL="365737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scaleToFitPaper="1" frameSlides="1"/>
  <p:clrMru>
    <a:srgbClr val="27CB10"/>
    <a:srgbClr val="154E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7621" autoAdjust="0"/>
  </p:normalViewPr>
  <p:slideViewPr>
    <p:cSldViewPr>
      <p:cViewPr varScale="1">
        <p:scale>
          <a:sx n="127" d="100"/>
          <a:sy n="127" d="100"/>
        </p:scale>
        <p:origin x="-120" y="-44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A80D70-57BD-4148-8E46-C8E6A8FC1BDE}" type="datetimeFigureOut">
              <a:rPr lang="en-US" smtClean="0"/>
              <a:t>7/6/17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EBA923C-77B7-2C43-8850-37D25F1BD4A7}" type="slidenum">
              <a:rPr lang="en-US" smtClean="0"/>
              <a:t>‹#›</a:t>
            </a:fld>
            <a:endParaRPr lang="en-US"/>
          </a:p>
        </p:txBody>
      </p:sp>
    </p:spTree>
    <p:extLst>
      <p:ext uri="{BB962C8B-B14F-4D97-AF65-F5344CB8AC3E}">
        <p14:creationId xmlns:p14="http://schemas.microsoft.com/office/powerpoint/2010/main" val="3142402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7/6/17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3325295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171" algn="l" rtl="0">
      <a:defRPr sz="1200" kern="1200">
        <a:solidFill>
          <a:schemeClr val="tx1"/>
        </a:solidFill>
        <a:latin typeface="+mn-lt"/>
        <a:ea typeface="+mn-ea"/>
        <a:cs typeface="+mn-cs"/>
      </a:defRPr>
    </a:lvl2pPr>
    <a:lvl3pPr marL="914343" algn="l" rtl="0">
      <a:defRPr sz="1200" kern="1200">
        <a:solidFill>
          <a:schemeClr val="tx1"/>
        </a:solidFill>
        <a:latin typeface="+mn-lt"/>
        <a:ea typeface="+mn-ea"/>
        <a:cs typeface="+mn-cs"/>
      </a:defRPr>
    </a:lvl3pPr>
    <a:lvl4pPr marL="1371514" algn="l" rtl="0">
      <a:defRPr sz="1200" kern="1200">
        <a:solidFill>
          <a:schemeClr val="tx1"/>
        </a:solidFill>
        <a:latin typeface="+mn-lt"/>
        <a:ea typeface="+mn-ea"/>
        <a:cs typeface="+mn-cs"/>
      </a:defRPr>
    </a:lvl4pPr>
    <a:lvl5pPr marL="1828685" algn="l" rtl="0">
      <a:defRPr sz="1200" kern="1200">
        <a:solidFill>
          <a:schemeClr val="tx1"/>
        </a:solidFill>
        <a:latin typeface="+mn-lt"/>
        <a:ea typeface="+mn-ea"/>
        <a:cs typeface="+mn-cs"/>
      </a:defRPr>
    </a:lvl5pPr>
    <a:lvl6pPr marL="2285857" algn="l" rtl="0">
      <a:defRPr sz="1200" kern="1200">
        <a:solidFill>
          <a:schemeClr val="tx1"/>
        </a:solidFill>
        <a:latin typeface="+mn-lt"/>
        <a:ea typeface="+mn-ea"/>
        <a:cs typeface="+mn-cs"/>
      </a:defRPr>
    </a:lvl6pPr>
    <a:lvl7pPr marL="2743028" algn="l" rtl="0">
      <a:defRPr sz="1200" kern="1200">
        <a:solidFill>
          <a:schemeClr val="tx1"/>
        </a:solidFill>
        <a:latin typeface="+mn-lt"/>
        <a:ea typeface="+mn-ea"/>
        <a:cs typeface="+mn-cs"/>
      </a:defRPr>
    </a:lvl7pPr>
    <a:lvl8pPr marL="3200198" algn="l" rtl="0">
      <a:defRPr sz="1200" kern="1200">
        <a:solidFill>
          <a:schemeClr val="tx1"/>
        </a:solidFill>
        <a:latin typeface="+mn-lt"/>
        <a:ea typeface="+mn-ea"/>
        <a:cs typeface="+mn-cs"/>
      </a:defRPr>
    </a:lvl8pPr>
    <a:lvl9pPr marL="365737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a:xfrm>
            <a:off x="381000" y="685800"/>
            <a:ext cx="6096000" cy="3429000"/>
          </a:xfrm>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4"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10" name="Rectangle 9"/>
          <p:cNvSpPr/>
          <p:nvPr/>
        </p:nvSpPr>
        <p:spPr>
          <a:xfrm>
            <a:off x="-9142"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11" name="Rectangle 10"/>
          <p:cNvSpPr/>
          <p:nvPr/>
        </p:nvSpPr>
        <p:spPr>
          <a:xfrm>
            <a:off x="2359153" y="4533138"/>
            <a:ext cx="6784847"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9" name="Subtitle 8"/>
          <p:cNvSpPr>
            <a:spLocks noGrp="1"/>
          </p:cNvSpPr>
          <p:nvPr>
            <p:ph type="subTitle" idx="1"/>
          </p:nvPr>
        </p:nvSpPr>
        <p:spPr>
          <a:xfrm>
            <a:off x="2362203" y="4537531"/>
            <a:ext cx="6515100" cy="514350"/>
          </a:xfrm>
        </p:spPr>
        <p:txBody>
          <a:bodyPr anchor="ctr"/>
          <a:lstStyle>
            <a:lvl1pPr marL="0" indent="0" algn="l">
              <a:buNone/>
              <a:defRPr sz="2700">
                <a:solidFill>
                  <a:srgbClr val="FFFFFF"/>
                </a:solidFill>
              </a:defRPr>
            </a:lvl1pPr>
            <a:lvl2pPr marL="457171" indent="0" algn="ctr">
              <a:buNone/>
            </a:lvl2pPr>
            <a:lvl3pPr marL="914343" indent="0" algn="ctr">
              <a:buNone/>
            </a:lvl3pPr>
            <a:lvl4pPr marL="1371514" indent="0" algn="ctr">
              <a:buNone/>
            </a:lvl4pPr>
            <a:lvl5pPr marL="1828685" indent="0" algn="ctr">
              <a:buNone/>
            </a:lvl5pPr>
            <a:lvl6pPr marL="2285857" indent="0" algn="ctr">
              <a:buNone/>
            </a:lvl6pPr>
            <a:lvl7pPr marL="2743028" indent="0" algn="ctr">
              <a:buNone/>
            </a:lvl7pPr>
            <a:lvl8pPr marL="3200198" indent="0" algn="ctr">
              <a:buNone/>
            </a:lvl8pPr>
            <a:lvl9pPr marL="3657370" indent="0" algn="ctr">
              <a:buNone/>
            </a:lvl9pPr>
            <a:extLst/>
          </a:lstStyle>
          <a:p>
            <a:r>
              <a:rPr lang="en-AU" smtClean="0"/>
              <a:t>Click to edit Master subtitle style</a:t>
            </a:r>
            <a:endParaRPr lang="en-US" dirty="0"/>
          </a:p>
        </p:txBody>
      </p:sp>
      <p:sp>
        <p:nvSpPr>
          <p:cNvPr id="28" name="Date Placeholder 27"/>
          <p:cNvSpPr>
            <a:spLocks noGrp="1"/>
          </p:cNvSpPr>
          <p:nvPr>
            <p:ph type="dt" sz="half" idx="10"/>
          </p:nvPr>
        </p:nvSpPr>
        <p:spPr>
          <a:xfrm>
            <a:off x="76201" y="4551526"/>
            <a:ext cx="2057401"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7/6/17</a:t>
            </a:fld>
            <a:endParaRPr lang="en-US" sz="2000" dirty="0">
              <a:solidFill>
                <a:srgbClr val="FFFFFF"/>
              </a:solidFill>
            </a:endParaRPr>
          </a:p>
        </p:txBody>
      </p:sp>
      <p:sp>
        <p:nvSpPr>
          <p:cNvPr id="17" name="Footer Placeholder 16"/>
          <p:cNvSpPr>
            <a:spLocks noGrp="1"/>
          </p:cNvSpPr>
          <p:nvPr>
            <p:ph type="ftr" sz="quarter" idx="11"/>
          </p:nvPr>
        </p:nvSpPr>
        <p:spPr>
          <a:xfrm>
            <a:off x="2085399" y="177404"/>
            <a:ext cx="5867401"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4" y="171451"/>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4" y="2343152"/>
            <a:ext cx="6477000" cy="2038350"/>
          </a:xfrm>
        </p:spPr>
        <p:txBody>
          <a:bodyPr rtlCol="0" anchor="b"/>
          <a:lstStyle>
            <a:lvl1pPr>
              <a:defRPr cap="all" baseline="0"/>
            </a:lvl1pPr>
            <a:extLst/>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AU" smtClean="0"/>
              <a:t>Click to edit Master title style</a:t>
            </a:r>
            <a:endParaRPr lang="en-US" dirty="0"/>
          </a:p>
        </p:txBody>
      </p:sp>
      <p:sp>
        <p:nvSpPr>
          <p:cNvPr id="3" name="Rectangle 2"/>
          <p:cNvSpPr>
            <a:spLocks noGrp="1"/>
          </p:cNvSpPr>
          <p:nvPr>
            <p:ph type="dt" sz="half" idx="10"/>
          </p:nvPr>
        </p:nvSpPr>
        <p:spPr/>
        <p:txBody>
          <a:bodyPr/>
          <a:lstStyle>
            <a:extLst/>
          </a:lstStyle>
          <a:p>
            <a:fld id="{E4606EA6-EFEA-4C30-9264-4F9291A5780D}" type="datetime1">
              <a:rPr lang="en-US" smtClean="0"/>
              <a:pPr/>
              <a:t>7/6/17</a:t>
            </a:fld>
            <a:endParaRPr lang="en-US"/>
          </a:p>
        </p:txBody>
      </p:sp>
      <p:sp>
        <p:nvSpPr>
          <p:cNvPr id="4" name="Rectangle 3"/>
          <p:cNvSpPr>
            <a:spLocks noGrp="1"/>
          </p:cNvSpPr>
          <p:nvPr>
            <p:ph type="ftr" sz="quarter" idx="11"/>
          </p:nvPr>
        </p:nvSpPr>
        <p:spPr/>
        <p:txBody>
          <a:bodyPr/>
          <a:lstStyle>
            <a:extLst/>
          </a:lstStyle>
          <a:p>
            <a:endParaRPr lang="en-US"/>
          </a:p>
        </p:txBody>
      </p:sp>
      <p:sp>
        <p:nvSpPr>
          <p:cNvPr id="5" name="Rectangle 4"/>
          <p:cNvSpPr>
            <a:spLocks noGrp="1"/>
          </p:cNvSpPr>
          <p:nvPr>
            <p:ph type="sldNum" sz="quarter" idx="12"/>
          </p:nvPr>
        </p:nvSpPr>
        <p:spPr/>
        <p:txBody>
          <a:bodyPr/>
          <a:lstStyle>
            <a:extLst/>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2" y="1352552"/>
            <a:ext cx="8153400" cy="32766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2"/>
            <a:ext cx="7123113" cy="1254919"/>
          </a:xfrm>
        </p:spPr>
        <p:txBody>
          <a:bodyPr anchor="t"/>
          <a:lstStyle>
            <a:lvl1pPr>
              <a:buNone/>
              <a:defRPr sz="27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AU" smtClean="0"/>
              <a:t>Click to edit Master text styles</a:t>
            </a:r>
          </a:p>
        </p:txBody>
      </p:sp>
      <p:sp>
        <p:nvSpPr>
          <p:cNvPr id="7" name="Rectangle 6"/>
          <p:cNvSpPr/>
          <p:nvPr/>
        </p:nvSpPr>
        <p:spPr>
          <a:xfrm>
            <a:off x="4" y="1142999"/>
            <a:ext cx="9144000" cy="857251"/>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8" name="Rectangle 7"/>
          <p:cNvSpPr/>
          <p:nvPr/>
        </p:nvSpPr>
        <p:spPr>
          <a:xfrm>
            <a:off x="0" y="1200152"/>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9" name="Rectangle 8"/>
          <p:cNvSpPr/>
          <p:nvPr/>
        </p:nvSpPr>
        <p:spPr>
          <a:xfrm>
            <a:off x="1371603" y="1200152"/>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2" name="Title 1"/>
          <p:cNvSpPr>
            <a:spLocks noGrp="1"/>
          </p:cNvSpPr>
          <p:nvPr>
            <p:ph type="title" hasCustomPrompt="1"/>
          </p:nvPr>
        </p:nvSpPr>
        <p:spPr>
          <a:xfrm>
            <a:off x="1371600" y="1200152"/>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extLst/>
          </a:lstStyle>
          <a:p>
            <a:fld id="{6FCF9F07-3BC7-4570-B054-79111B0A380C}" type="datetime1">
              <a:rPr lang="en-US" smtClean="0"/>
              <a:pPr/>
              <a:t>7/6/17</a:t>
            </a:fld>
            <a:endParaRPr lang="en-US"/>
          </a:p>
        </p:txBody>
      </p:sp>
      <p:sp>
        <p:nvSpPr>
          <p:cNvPr id="13" name="Slide Number Placeholder 12"/>
          <p:cNvSpPr>
            <a:spLocks noGrp="1"/>
          </p:cNvSpPr>
          <p:nvPr>
            <p:ph type="sldNum" sz="quarter" idx="11"/>
          </p:nvPr>
        </p:nvSpPr>
        <p:spPr>
          <a:xfrm>
            <a:off x="0" y="1314454"/>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9" name="Content Placeholder 8"/>
          <p:cNvSpPr>
            <a:spLocks noGrp="1"/>
          </p:cNvSpPr>
          <p:nvPr>
            <p:ph sz="quarter" idx="13"/>
          </p:nvPr>
        </p:nvSpPr>
        <p:spPr>
          <a:xfrm>
            <a:off x="609606" y="1352553"/>
            <a:ext cx="3886201" cy="3268624"/>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1" name="Content Placeholder 10"/>
          <p:cNvSpPr>
            <a:spLocks noGrp="1"/>
          </p:cNvSpPr>
          <p:nvPr>
            <p:ph sz="quarter" idx="14"/>
          </p:nvPr>
        </p:nvSpPr>
        <p:spPr>
          <a:xfrm>
            <a:off x="4844908" y="1352553"/>
            <a:ext cx="3886201" cy="3268625"/>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8" name="Date Placeholder 7"/>
          <p:cNvSpPr>
            <a:spLocks noGrp="1"/>
          </p:cNvSpPr>
          <p:nvPr>
            <p:ph type="dt" sz="half" idx="15"/>
          </p:nvPr>
        </p:nvSpPr>
        <p:spPr/>
        <p:txBody>
          <a:bodyPr rtlCol="0"/>
          <a:lstStyle>
            <a:extLst/>
          </a:lstStyle>
          <a:p>
            <a:fld id="{E4606EA6-EFEA-4C30-9264-4F9291A5780D}" type="datetime1">
              <a:rPr lang="en-US" smtClean="0"/>
              <a:pPr/>
              <a:t>7/6/17</a:t>
            </a:fld>
            <a:endParaRPr lang="en-US"/>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extLst/>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50" y="118112"/>
            <a:ext cx="8153400" cy="1005840"/>
          </a:xfrm>
        </p:spPr>
        <p:txBody>
          <a:bodyPr anchor="b"/>
          <a:lstStyle>
            <a:lvl1pPr>
              <a:defRPr/>
            </a:lvl1pPr>
            <a:extLst/>
          </a:lstStyle>
          <a:p>
            <a:r>
              <a:rPr lang="en-AU" smtClean="0"/>
              <a:t>Click to edit Master title style</a:t>
            </a:r>
            <a:endParaRPr lang="en-US" dirty="0"/>
          </a:p>
        </p:txBody>
      </p:sp>
      <p:sp>
        <p:nvSpPr>
          <p:cNvPr id="11" name="Content Placeholder 10"/>
          <p:cNvSpPr>
            <a:spLocks noGrp="1"/>
          </p:cNvSpPr>
          <p:nvPr>
            <p:ph sz="quarter" idx="13"/>
          </p:nvPr>
        </p:nvSpPr>
        <p:spPr>
          <a:xfrm>
            <a:off x="609606" y="1919818"/>
            <a:ext cx="3886201"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3" name="Content Placeholder 12"/>
          <p:cNvSpPr>
            <a:spLocks noGrp="1"/>
          </p:cNvSpPr>
          <p:nvPr>
            <p:ph sz="quarter" idx="14"/>
          </p:nvPr>
        </p:nvSpPr>
        <p:spPr>
          <a:xfrm>
            <a:off x="4800606" y="1919818"/>
            <a:ext cx="3886201"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0" name="Date Placeholder 9"/>
          <p:cNvSpPr>
            <a:spLocks noGrp="1"/>
          </p:cNvSpPr>
          <p:nvPr>
            <p:ph type="dt" sz="half" idx="15"/>
          </p:nvPr>
        </p:nvSpPr>
        <p:spPr/>
        <p:txBody>
          <a:bodyPr rtlCol="0"/>
          <a:lstStyle>
            <a:extLst/>
          </a:lstStyle>
          <a:p>
            <a:fld id="{E4606EA6-EFEA-4C30-9264-4F9291A5780D}" type="datetime1">
              <a:rPr lang="en-US" smtClean="0"/>
              <a:pPr/>
              <a:t>7/6/17</a:t>
            </a:fld>
            <a:endParaRPr lang="en-US"/>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extLst/>
          </a:lstStyle>
          <a:p>
            <a:endParaRPr lang="en-US"/>
          </a:p>
        </p:txBody>
      </p:sp>
      <p:sp>
        <p:nvSpPr>
          <p:cNvPr id="16" name="Text Placeholder 15"/>
          <p:cNvSpPr>
            <a:spLocks noGrp="1"/>
          </p:cNvSpPr>
          <p:nvPr>
            <p:ph type="body" sz="quarter" idx="18"/>
          </p:nvPr>
        </p:nvSpPr>
        <p:spPr>
          <a:xfrm>
            <a:off x="609606" y="1362288"/>
            <a:ext cx="3886201" cy="530352"/>
          </a:xfrm>
          <a:solidFill>
            <a:schemeClr val="accent2"/>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
        <p:nvSpPr>
          <p:cNvPr id="15" name="Text Placeholder 14"/>
          <p:cNvSpPr>
            <a:spLocks noGrp="1"/>
          </p:cNvSpPr>
          <p:nvPr>
            <p:ph type="body" sz="quarter" idx="19"/>
          </p:nvPr>
        </p:nvSpPr>
        <p:spPr>
          <a:xfrm>
            <a:off x="4800606" y="1362288"/>
            <a:ext cx="3886201" cy="530352"/>
          </a:xfrm>
          <a:solidFill>
            <a:schemeClr val="accent4"/>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extLst/>
          </a:lstStyle>
          <a:p>
            <a:fld id="{6DFADB5D-B7A0-47E3-AD2D-B1A6F8614213}" type="datetime1">
              <a:rPr lang="en-US" smtClean="0"/>
              <a:pPr/>
              <a:t>7/6/17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n-US" smtClean="0"/>
              <a:pPr/>
              <a:t>7/6/17</a:t>
            </a:fld>
            <a:endParaRPr lang="en-US"/>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a:xfrm>
            <a:off x="3" y="4686302"/>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8112"/>
            <a:ext cx="8153400" cy="1005840"/>
          </a:xfrm>
        </p:spPr>
        <p:txBody>
          <a:bodyPr anchor="b"/>
          <a:lstStyle>
            <a:lvl1pPr algn="l">
              <a:buNone/>
              <a:defRPr sz="4200" b="0"/>
            </a:lvl1pPr>
            <a:extLst/>
          </a:lstStyle>
          <a:p>
            <a:r>
              <a:rPr lang="en-AU" smtClean="0"/>
              <a:t>Click to edit Master title style</a:t>
            </a:r>
            <a:endParaRPr lang="en-US" dirty="0"/>
          </a:p>
        </p:txBody>
      </p:sp>
      <p:sp>
        <p:nvSpPr>
          <p:cNvPr id="5" name="Date Placeholder 4"/>
          <p:cNvSpPr>
            <a:spLocks noGrp="1"/>
          </p:cNvSpPr>
          <p:nvPr>
            <p:ph type="dt" sz="half" idx="10"/>
          </p:nvPr>
        </p:nvSpPr>
        <p:spPr/>
        <p:txBody>
          <a:bodyPr/>
          <a:lstStyle>
            <a:extLst/>
          </a:lstStyle>
          <a:p>
            <a:fld id="{F49A8198-4617-485E-9585-4840B69DBBA6}" type="datetime1">
              <a:rPr lang="en-US" smtClean="0"/>
              <a:pPr/>
              <a:t>7/6/17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4" y="1428751"/>
            <a:ext cx="1600199" cy="3124199"/>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52" tIns="182869" rIns="137152" bIns="91434"/>
          <a:lstStyle>
            <a:lvl1pPr marL="0" indent="0">
              <a:spcAft>
                <a:spcPts val="1000"/>
              </a:spcAft>
              <a:buNone/>
              <a:defRPr sz="1800"/>
            </a:lvl1pPr>
            <a:lvl2pPr>
              <a:buNone/>
              <a:defRPr sz="1200"/>
            </a:lvl2pPr>
            <a:lvl3pPr>
              <a:buNone/>
              <a:defRPr sz="1000"/>
            </a:lvl3pPr>
            <a:lvl4pPr>
              <a:buNone/>
              <a:defRPr sz="1000"/>
            </a:lvl4pPr>
            <a:lvl5pPr>
              <a:buNone/>
              <a:defRPr sz="1000"/>
            </a:lvl5pPr>
            <a:extLst/>
          </a:lstStyle>
          <a:p>
            <a:pPr lvl="0"/>
            <a:r>
              <a:rPr lang="en-AU" smtClean="0"/>
              <a:t>Click to edit Master text styles</a:t>
            </a:r>
          </a:p>
        </p:txBody>
      </p:sp>
      <p:sp>
        <p:nvSpPr>
          <p:cNvPr id="9" name="Content Placeholder 8"/>
          <p:cNvSpPr>
            <a:spLocks noGrp="1"/>
          </p:cNvSpPr>
          <p:nvPr>
            <p:ph sz="quarter" idx="13"/>
          </p:nvPr>
        </p:nvSpPr>
        <p:spPr>
          <a:xfrm>
            <a:off x="2362201" y="1428750"/>
            <a:ext cx="6400801" cy="32004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2"/>
            <a:ext cx="7586332" cy="3419856"/>
          </a:xfrm>
          <a:solidFill>
            <a:schemeClr val="tx2">
              <a:shade val="50000"/>
            </a:schemeClr>
          </a:solidFill>
          <a:ln>
            <a:noFill/>
          </a:ln>
        </p:spPr>
        <p:txBody>
          <a:bodyPr/>
          <a:lstStyle>
            <a:lvl1pPr>
              <a:buNone/>
              <a:defRPr sz="3200"/>
            </a:lvl1pPr>
            <a:extLst/>
          </a:lstStyle>
          <a:p>
            <a:r>
              <a:rPr lang="en-AU" smtClean="0"/>
              <a:t>Drag picture to placeholder or click icon to add</a:t>
            </a:r>
            <a:endParaRPr lang="en-US" dirty="0"/>
          </a:p>
        </p:txBody>
      </p:sp>
      <p:sp>
        <p:nvSpPr>
          <p:cNvPr id="4" name="Text Placeholder 3"/>
          <p:cNvSpPr>
            <a:spLocks noGrp="1"/>
          </p:cNvSpPr>
          <p:nvPr>
            <p:ph type="body" sz="half" idx="2"/>
          </p:nvPr>
        </p:nvSpPr>
        <p:spPr>
          <a:xfrm>
            <a:off x="1600199" y="4114802"/>
            <a:ext cx="7315200" cy="514350"/>
          </a:xfrm>
        </p:spPr>
        <p:txBody>
          <a:bodyPr/>
          <a:lstStyle>
            <a:lvl1pPr marL="0" indent="0">
              <a:buFontTx/>
              <a:buNone/>
              <a:defRPr sz="1700"/>
            </a:lvl1pPr>
            <a:lvl2pPr>
              <a:buFontTx/>
              <a:buNone/>
              <a:defRPr sz="1200"/>
            </a:lvl2pPr>
            <a:lvl3pPr>
              <a:buFontTx/>
              <a:buNone/>
              <a:defRPr sz="1000"/>
            </a:lvl3pPr>
            <a:lvl4pPr>
              <a:buFontTx/>
              <a:buNone/>
              <a:defRPr sz="1000"/>
            </a:lvl4pPr>
            <a:lvl5pPr>
              <a:buFontTx/>
              <a:buNone/>
              <a:defRPr sz="1000"/>
            </a:lvl5pPr>
            <a:extLst/>
          </a:lstStyle>
          <a:p>
            <a:pPr lvl="0"/>
            <a:r>
              <a:rPr lang="en-AU" smtClean="0"/>
              <a:t>Click to edit Master text styles</a:t>
            </a:r>
          </a:p>
        </p:txBody>
      </p:sp>
      <p:sp>
        <p:nvSpPr>
          <p:cNvPr id="8" name="Rectangle 7"/>
          <p:cNvSpPr/>
          <p:nvPr/>
        </p:nvSpPr>
        <p:spPr>
          <a:xfrm>
            <a:off x="-9142"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9" name="Rectangle 8"/>
          <p:cNvSpPr/>
          <p:nvPr/>
        </p:nvSpPr>
        <p:spPr>
          <a:xfrm>
            <a:off x="-9145"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10" name="Rectangle 9"/>
          <p:cNvSpPr/>
          <p:nvPr/>
        </p:nvSpPr>
        <p:spPr>
          <a:xfrm>
            <a:off x="1545338"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2" name="Title 1"/>
          <p:cNvSpPr>
            <a:spLocks noGrp="1"/>
          </p:cNvSpPr>
          <p:nvPr>
            <p:ph type="title"/>
          </p:nvPr>
        </p:nvSpPr>
        <p:spPr>
          <a:xfrm>
            <a:off x="1600199" y="3543301"/>
            <a:ext cx="7315200" cy="457200"/>
          </a:xfrm>
        </p:spPr>
        <p:txBody>
          <a:bodyPr anchor="ctr"/>
          <a:lstStyle>
            <a:lvl1pPr algn="l">
              <a:buNone/>
              <a:defRPr sz="2700" b="0">
                <a:solidFill>
                  <a:srgbClr val="FFFFFF"/>
                </a:solidFill>
              </a:defRPr>
            </a:lvl1pPr>
            <a:extLst/>
          </a:lstStyle>
          <a:p>
            <a:r>
              <a:rPr lang="en-AU" smtClean="0"/>
              <a:t>Click to edit Master title style</a:t>
            </a:r>
            <a:endParaRPr lang="en-US" dirty="0"/>
          </a:p>
        </p:txBody>
      </p:sp>
      <p:sp>
        <p:nvSpPr>
          <p:cNvPr id="11" name="Rectangle 10"/>
          <p:cNvSpPr/>
          <p:nvPr/>
        </p:nvSpPr>
        <p:spPr>
          <a:xfrm>
            <a:off x="1447800" y="1"/>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lang="en-US" smtClean="0"/>
              <a:pPr/>
              <a:t>7/6/17</a:t>
            </a:fld>
            <a:endParaRPr lang="en-US"/>
          </a:p>
        </p:txBody>
      </p:sp>
      <p:sp>
        <p:nvSpPr>
          <p:cNvPr id="13" name="Slide Number Placeholder 12"/>
          <p:cNvSpPr>
            <a:spLocks noGrp="1"/>
          </p:cNvSpPr>
          <p:nvPr>
            <p:ph type="sldNum" sz="quarter" idx="11"/>
          </p:nvPr>
        </p:nvSpPr>
        <p:spPr>
          <a:xfrm>
            <a:off x="7" y="3500438"/>
            <a:ext cx="1447799" cy="497684"/>
          </a:xfrm>
        </p:spPr>
        <p:txBody>
          <a:bodyPr rtlCol="0"/>
          <a:lstStyle>
            <a:lvl1pPr>
              <a:defRPr sz="2700"/>
            </a:lvl1pPr>
            <a:extLst/>
          </a:lstStyle>
          <a:p>
            <a:pPr algn="ctr"/>
            <a:fld id="{8F82E0A0-C266-4798-8C8F-B9F91E9DA37E}" type="slidenum">
              <a:rPr lang="en-US" sz="2700" b="1" smtClean="0">
                <a:solidFill>
                  <a:srgbClr val="FFFFFF"/>
                </a:solidFill>
              </a:rPr>
              <a:pPr algn="ctr"/>
              <a:t>‹#›</a:t>
            </a:fld>
            <a:endParaRPr lang="en-US" sz="2700" dirty="0"/>
          </a:p>
        </p:txBody>
      </p:sp>
      <p:sp>
        <p:nvSpPr>
          <p:cNvPr id="14" name="Footer Placeholder 13"/>
          <p:cNvSpPr>
            <a:spLocks noGrp="1"/>
          </p:cNvSpPr>
          <p:nvPr>
            <p:ph type="ftr" sz="quarter" idx="12"/>
          </p:nvPr>
        </p:nvSpPr>
        <p:spPr>
          <a:xfrm>
            <a:off x="1600208" y="4686155"/>
            <a:ext cx="4572001" cy="273844"/>
          </a:xfrm>
        </p:spPr>
        <p:txBody>
          <a:bodyPr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9" name="Rounded Rectangle 8"/>
          <p:cNvSpPr/>
          <p:nvPr/>
        </p:nvSpPr>
        <p:spPr>
          <a:xfrm rot="907748">
            <a:off x="-865439" y="637953"/>
            <a:ext cx="3615441" cy="4613793"/>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a:p>
        </p:txBody>
      </p:sp>
      <p:sp>
        <p:nvSpPr>
          <p:cNvPr id="13" name="Rounded Rectangle 12"/>
          <p:cNvSpPr/>
          <p:nvPr/>
        </p:nvSpPr>
        <p:spPr>
          <a:xfrm rot="907748">
            <a:off x="17749" y="-383632"/>
            <a:ext cx="3735395" cy="1040836"/>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a:p>
        </p:txBody>
      </p:sp>
      <p:sp>
        <p:nvSpPr>
          <p:cNvPr id="14" name="Rounded Rectangle 13"/>
          <p:cNvSpPr/>
          <p:nvPr/>
        </p:nvSpPr>
        <p:spPr>
          <a:xfrm rot="907748">
            <a:off x="2146802" y="4942651"/>
            <a:ext cx="1981025" cy="4017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a:p>
        </p:txBody>
      </p:sp>
      <p:sp>
        <p:nvSpPr>
          <p:cNvPr id="15" name="Rounded Rectangle 14"/>
          <p:cNvSpPr/>
          <p:nvPr/>
        </p:nvSpPr>
        <p:spPr>
          <a:xfrm rot="907748">
            <a:off x="3185148" y="-415224"/>
            <a:ext cx="6782932" cy="5869905"/>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a:endParaRPr lang="en-US"/>
          </a:p>
        </p:txBody>
      </p:sp>
      <p:sp>
        <p:nvSpPr>
          <p:cNvPr id="2" name="Title 1"/>
          <p:cNvSpPr>
            <a:spLocks noGrp="1"/>
          </p:cNvSpPr>
          <p:nvPr>
            <p:ph type="title"/>
          </p:nvPr>
        </p:nvSpPr>
        <p:spPr>
          <a:xfrm rot="-4500000">
            <a:off x="-772" y="1979539"/>
            <a:ext cx="3798716" cy="1695631"/>
          </a:xfrm>
        </p:spPr>
        <p:txBody>
          <a:bodyPr/>
          <a:lstStyle/>
          <a:p>
            <a:r>
              <a:rPr lang="en-AU" smtClean="0"/>
              <a:t>Click to edit Master title style</a:t>
            </a:r>
            <a:endParaRPr lang="en-US"/>
          </a:p>
        </p:txBody>
      </p:sp>
      <p:sp>
        <p:nvSpPr>
          <p:cNvPr id="3" name="Content Placeholder 2"/>
          <p:cNvSpPr>
            <a:spLocks noGrp="1"/>
          </p:cNvSpPr>
          <p:nvPr>
            <p:ph idx="1"/>
          </p:nvPr>
        </p:nvSpPr>
        <p:spPr>
          <a:xfrm rot="900000">
            <a:off x="3479032" y="719793"/>
            <a:ext cx="4658735" cy="3808217"/>
          </a:xfrm>
        </p:spPr>
        <p:txBody>
          <a:bodyPr anchor="ct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4" name="Date Placeholder 3"/>
          <p:cNvSpPr>
            <a:spLocks noGrp="1"/>
          </p:cNvSpPr>
          <p:nvPr>
            <p:ph type="dt" sz="half" idx="10"/>
          </p:nvPr>
        </p:nvSpPr>
        <p:spPr>
          <a:xfrm rot="900000">
            <a:off x="1690996" y="456236"/>
            <a:ext cx="1789355" cy="273844"/>
          </a:xfrm>
        </p:spPr>
        <p:txBody>
          <a:bodyPr/>
          <a:lstStyle/>
          <a:p>
            <a:fld id="{C5EAF4E0-2586-FC4E-9B06-6B52AD6C0239}" type="datetimeFigureOut">
              <a:rPr lang="en-US" smtClean="0"/>
              <a:t>7/6/17</a:t>
            </a:fld>
            <a:endParaRPr lang="en-US"/>
          </a:p>
        </p:txBody>
      </p:sp>
      <p:sp>
        <p:nvSpPr>
          <p:cNvPr id="5" name="Footer Placeholder 4"/>
          <p:cNvSpPr>
            <a:spLocks noGrp="1"/>
          </p:cNvSpPr>
          <p:nvPr>
            <p:ph type="ftr" sz="quarter" idx="11"/>
          </p:nvPr>
        </p:nvSpPr>
        <p:spPr>
          <a:xfrm rot="900000">
            <a:off x="3103625" y="4633160"/>
            <a:ext cx="2392237" cy="273844"/>
          </a:xfrm>
        </p:spPr>
        <p:txBody>
          <a:bodyPr/>
          <a:lstStyle/>
          <a:p>
            <a:endParaRPr lang="en-US"/>
          </a:p>
        </p:txBody>
      </p:sp>
      <p:sp>
        <p:nvSpPr>
          <p:cNvPr id="6" name="Slide Number Placeholder 5"/>
          <p:cNvSpPr>
            <a:spLocks noGrp="1"/>
          </p:cNvSpPr>
          <p:nvPr>
            <p:ph type="sldNum" sz="quarter" idx="12"/>
          </p:nvPr>
        </p:nvSpPr>
        <p:spPr>
          <a:xfrm rot="900000">
            <a:off x="1265378" y="225598"/>
            <a:ext cx="2287319" cy="273844"/>
          </a:xfrm>
        </p:spPr>
        <p:txBody>
          <a:bodyPr/>
          <a:lstStyle/>
          <a:p>
            <a:fld id="{C21BCFF3-6972-E641-BB91-49DD262C6C80}" type="slidenum">
              <a:rPr lang="en-US" smtClean="0"/>
              <a:t>‹#›</a:t>
            </a:fld>
            <a:endParaRPr lang="en-US"/>
          </a:p>
        </p:txBody>
      </p:sp>
    </p:spTree>
    <p:extLst>
      <p:ext uri="{BB962C8B-B14F-4D97-AF65-F5344CB8AC3E}">
        <p14:creationId xmlns:p14="http://schemas.microsoft.com/office/powerpoint/2010/main" val="41180377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50" y="1352551"/>
            <a:ext cx="8153400" cy="3242310"/>
          </a:xfrm>
          <a:prstGeom prst="rect">
            <a:avLst/>
          </a:prstGeom>
        </p:spPr>
        <p:txBody>
          <a:bodyPr vert="horz" lIns="91434" tIns="45717" rIns="91434" bIns="45717">
            <a:normAutofit/>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lIns="91434" tIns="45717" rIns="91434" bIns="45717" anchor="ctr" anchorCtr="0"/>
          <a:lstStyle>
            <a:lvl1pPr algn="l">
              <a:defRPr sz="1400">
                <a:solidFill>
                  <a:schemeClr val="tx2"/>
                </a:solidFill>
              </a:defRPr>
            </a:lvl1pPr>
            <a:extLst/>
          </a:lstStyle>
          <a:p>
            <a:fld id="{E4606EA6-EFEA-4C30-9264-4F9291A5780D}" type="datetime1">
              <a:rPr lang="en-US" smtClean="0"/>
              <a:pPr/>
              <a:t>7/6/17</a:t>
            </a:fld>
            <a:endParaRPr lang="en-US" sz="1400" dirty="0">
              <a:solidFill>
                <a:schemeClr val="tx2"/>
              </a:solidFill>
            </a:endParaRPr>
          </a:p>
        </p:txBody>
      </p:sp>
      <p:sp>
        <p:nvSpPr>
          <p:cNvPr id="3" name="Footer Placeholder 2"/>
          <p:cNvSpPr>
            <a:spLocks noGrp="1"/>
          </p:cNvSpPr>
          <p:nvPr>
            <p:ph type="ftr" sz="quarter" idx="3"/>
          </p:nvPr>
        </p:nvSpPr>
        <p:spPr>
          <a:xfrm>
            <a:off x="609603" y="4686155"/>
            <a:ext cx="5421082" cy="273844"/>
          </a:xfrm>
          <a:prstGeom prst="rect">
            <a:avLst/>
          </a:prstGeom>
        </p:spPr>
        <p:txBody>
          <a:bodyPr vert="horz" lIns="91434" tIns="45717" rIns="91434" bIns="45717"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4" y="1095171"/>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8" name="Rectangle 7"/>
          <p:cNvSpPr/>
          <p:nvPr/>
        </p:nvSpPr>
        <p:spPr>
          <a:xfrm>
            <a:off x="3" y="1129463"/>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9" name="Rectangle 8"/>
          <p:cNvSpPr/>
          <p:nvPr/>
        </p:nvSpPr>
        <p:spPr>
          <a:xfrm>
            <a:off x="590553" y="1129463"/>
            <a:ext cx="8553451"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lIns="91434" tIns="45717" rIns="91434" bIns="45717" anchor="ctr"/>
          <a:lstStyle>
            <a:extLst/>
          </a:lstStyle>
          <a:p>
            <a:pPr algn="ctr"/>
            <a:endParaRPr lang="en-US"/>
          </a:p>
        </p:txBody>
      </p:sp>
      <p:sp>
        <p:nvSpPr>
          <p:cNvPr id="23" name="Slide Number Placeholder 22"/>
          <p:cNvSpPr>
            <a:spLocks noGrp="1"/>
          </p:cNvSpPr>
          <p:nvPr>
            <p:ph type="sldNum" sz="quarter" idx="4"/>
          </p:nvPr>
        </p:nvSpPr>
        <p:spPr>
          <a:xfrm>
            <a:off x="3" y="1123512"/>
            <a:ext cx="533400" cy="183357"/>
          </a:xfrm>
          <a:prstGeom prst="rect">
            <a:avLst/>
          </a:prstGeom>
        </p:spPr>
        <p:txBody>
          <a:bodyPr vert="horz" lIns="91434" tIns="45717" rIns="91434" bIns="45717"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2" y="118112"/>
            <a:ext cx="8153400" cy="1005840"/>
          </a:xfrm>
          <a:prstGeom prst="rect">
            <a:avLst/>
          </a:prstGeom>
        </p:spPr>
        <p:txBody>
          <a:bodyPr vert="horz" lIns="91434" tIns="45717" rIns="91434" bIns="45717" anchor="b">
            <a:normAutofit/>
          </a:bodyPr>
          <a:lstStyle>
            <a:extLst/>
          </a:lstStyle>
          <a:p>
            <a:r>
              <a:rPr lang="en-AU"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20" indent="-32002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40" indent="-274303"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343" indent="-228586"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514" indent="-228586"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685" indent="-228586"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2988" indent="-228586"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290" indent="-228586"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593" indent="-228586"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5896" indent="-228586"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171" algn="l" rtl="0" eaLnBrk="1" hangingPunct="1">
        <a:defRPr kern="1200">
          <a:solidFill>
            <a:schemeClr val="tx1"/>
          </a:solidFill>
          <a:latin typeface="+mn-lt"/>
          <a:ea typeface="+mn-ea"/>
          <a:cs typeface="+mn-cs"/>
        </a:defRPr>
      </a:lvl2pPr>
      <a:lvl3pPr marL="914343" algn="l" rtl="0" eaLnBrk="1" hangingPunct="1">
        <a:defRPr kern="1200">
          <a:solidFill>
            <a:schemeClr val="tx1"/>
          </a:solidFill>
          <a:latin typeface="+mn-lt"/>
          <a:ea typeface="+mn-ea"/>
          <a:cs typeface="+mn-cs"/>
        </a:defRPr>
      </a:lvl3pPr>
      <a:lvl4pPr marL="1371514" algn="l" rtl="0" eaLnBrk="1" hangingPunct="1">
        <a:defRPr kern="1200">
          <a:solidFill>
            <a:schemeClr val="tx1"/>
          </a:solidFill>
          <a:latin typeface="+mn-lt"/>
          <a:ea typeface="+mn-ea"/>
          <a:cs typeface="+mn-cs"/>
        </a:defRPr>
      </a:lvl4pPr>
      <a:lvl5pPr marL="1828685" algn="l" rtl="0" eaLnBrk="1" hangingPunct="1">
        <a:defRPr kern="1200">
          <a:solidFill>
            <a:schemeClr val="tx1"/>
          </a:solidFill>
          <a:latin typeface="+mn-lt"/>
          <a:ea typeface="+mn-ea"/>
          <a:cs typeface="+mn-cs"/>
        </a:defRPr>
      </a:lvl5pPr>
      <a:lvl6pPr marL="2285857" algn="l" rtl="0" eaLnBrk="1" hangingPunct="1">
        <a:defRPr kern="1200">
          <a:solidFill>
            <a:schemeClr val="tx1"/>
          </a:solidFill>
          <a:latin typeface="+mn-lt"/>
          <a:ea typeface="+mn-ea"/>
          <a:cs typeface="+mn-cs"/>
        </a:defRPr>
      </a:lvl6pPr>
      <a:lvl7pPr marL="2743028" algn="l" rtl="0" eaLnBrk="1" hangingPunct="1">
        <a:defRPr kern="1200">
          <a:solidFill>
            <a:schemeClr val="tx1"/>
          </a:solidFill>
          <a:latin typeface="+mn-lt"/>
          <a:ea typeface="+mn-ea"/>
          <a:cs typeface="+mn-cs"/>
        </a:defRPr>
      </a:lvl7pPr>
      <a:lvl8pPr marL="3200198" algn="l" rtl="0" eaLnBrk="1" hangingPunct="1">
        <a:defRPr kern="1200">
          <a:solidFill>
            <a:schemeClr val="tx1"/>
          </a:solidFill>
          <a:latin typeface="+mn-lt"/>
          <a:ea typeface="+mn-ea"/>
          <a:cs typeface="+mn-cs"/>
        </a:defRPr>
      </a:lvl8pPr>
      <a:lvl9pPr marL="365737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extLst/>
          </a:lstStyle>
          <a:p>
            <a:r>
              <a:rPr lang="en-US" dirty="0" smtClean="0"/>
              <a:t>Widescreen Presentation</a:t>
            </a:r>
            <a:endParaRPr lang="en-US" dirty="0"/>
          </a:p>
        </p:txBody>
      </p:sp>
      <p:sp>
        <p:nvSpPr>
          <p:cNvPr id="5" name="Rectangle 4"/>
          <p:cNvSpPr>
            <a:spLocks noGrp="1"/>
          </p:cNvSpPr>
          <p:nvPr>
            <p:ph type="subTitle" idx="1"/>
          </p:nvPr>
        </p:nvSpPr>
        <p:spPr>
          <a:xfrm>
            <a:off x="2362203" y="4537531"/>
            <a:ext cx="6781800" cy="514350"/>
          </a:xfrm>
        </p:spPr>
        <p:txBody>
          <a:bodyPr>
            <a:noAutofit/>
          </a:bodyPr>
          <a:lstStyle>
            <a:extLst/>
          </a:lstStyle>
          <a:p>
            <a:pPr algn="ctr"/>
            <a:r>
              <a:rPr lang="en-US" dirty="0" smtClean="0"/>
              <a:t>“The </a:t>
            </a:r>
            <a:r>
              <a:rPr lang="en-US" dirty="0"/>
              <a:t>breath came into them and they lived"</a:t>
            </a:r>
            <a:r>
              <a:rPr lang="en-AU" dirty="0"/>
              <a:t> </a:t>
            </a:r>
            <a:endParaRPr lang="en-US" dirty="0"/>
          </a:p>
        </p:txBody>
      </p:sp>
      <p:sp>
        <p:nvSpPr>
          <p:cNvPr id="2" name="TextBox 1"/>
          <p:cNvSpPr txBox="1"/>
          <p:nvPr/>
        </p:nvSpPr>
        <p:spPr>
          <a:xfrm>
            <a:off x="7" y="4476752"/>
            <a:ext cx="2225477" cy="584769"/>
          </a:xfrm>
          <a:prstGeom prst="rect">
            <a:avLst/>
          </a:prstGeom>
          <a:noFill/>
        </p:spPr>
        <p:txBody>
          <a:bodyPr wrap="none" lIns="91434" tIns="45717" rIns="91434" bIns="45717" rtlCol="0">
            <a:spAutoFit/>
          </a:bodyPr>
          <a:lstStyle/>
          <a:p>
            <a:r>
              <a:rPr lang="en-US" sz="3200" dirty="0"/>
              <a:t>Jeremiah 30</a:t>
            </a:r>
            <a:endParaRPr lang="en-US" sz="3200" dirty="0"/>
          </a:p>
        </p:txBody>
      </p:sp>
      <p:pic>
        <p:nvPicPr>
          <p:cNvPr id="6" name="Picture 5"/>
          <p:cNvPicPr>
            <a:picLocks noChangeAspect="1"/>
          </p:cNvPicPr>
          <p:nvPr/>
        </p:nvPicPr>
        <p:blipFill>
          <a:blip r:embed="rId3"/>
          <a:stretch>
            <a:fillRect/>
          </a:stretch>
        </p:blipFill>
        <p:spPr>
          <a:xfrm>
            <a:off x="4" y="0"/>
            <a:ext cx="9144000" cy="44005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Jeremiah 16 v 14-21</a:t>
            </a:r>
            <a:endParaRPr lang="en-US" b="1" dirty="0">
              <a:solidFill>
                <a:srgbClr val="FF0000"/>
              </a:solidFill>
            </a:endParaRPr>
          </a:p>
        </p:txBody>
      </p:sp>
      <p:sp>
        <p:nvSpPr>
          <p:cNvPr id="3" name="Content Placeholder 2"/>
          <p:cNvSpPr>
            <a:spLocks noGrp="1"/>
          </p:cNvSpPr>
          <p:nvPr>
            <p:ph sz="quarter" idx="13"/>
          </p:nvPr>
        </p:nvSpPr>
        <p:spPr/>
        <p:txBody>
          <a:bodyPr>
            <a:normAutofit lnSpcReduction="10000"/>
          </a:bodyPr>
          <a:lstStyle/>
          <a:p>
            <a:pPr>
              <a:buFont typeface="Wingdings" charset="2"/>
              <a:buChar char="Ø"/>
            </a:pPr>
            <a:r>
              <a:rPr lang="en-US" b="1" dirty="0" smtClean="0">
                <a:solidFill>
                  <a:srgbClr val="FF0000"/>
                </a:solidFill>
              </a:rPr>
              <a:t>v 15 </a:t>
            </a:r>
            <a:r>
              <a:rPr lang="en-US" dirty="0" smtClean="0"/>
              <a:t>Evidence of a Living God</a:t>
            </a:r>
          </a:p>
          <a:p>
            <a:pPr>
              <a:buFont typeface="Wingdings" charset="2"/>
              <a:buChar char="Ø"/>
            </a:pPr>
            <a:r>
              <a:rPr lang="en-US" b="1" dirty="0" smtClean="0">
                <a:solidFill>
                  <a:srgbClr val="FF0000"/>
                </a:solidFill>
              </a:rPr>
              <a:t>v 15 </a:t>
            </a:r>
            <a:r>
              <a:rPr lang="en-US" dirty="0" smtClean="0"/>
              <a:t>From the land of the north (</a:t>
            </a:r>
            <a:r>
              <a:rPr lang="en-US" dirty="0"/>
              <a:t>E</a:t>
            </a:r>
            <a:r>
              <a:rPr lang="en-US" dirty="0" smtClean="0"/>
              <a:t>urope)</a:t>
            </a:r>
          </a:p>
          <a:p>
            <a:pPr>
              <a:buFont typeface="Wingdings" charset="2"/>
              <a:buChar char="Ø"/>
            </a:pPr>
            <a:r>
              <a:rPr lang="en-US" b="1" dirty="0" smtClean="0">
                <a:solidFill>
                  <a:srgbClr val="FF0000"/>
                </a:solidFill>
              </a:rPr>
              <a:t>[v 16 </a:t>
            </a:r>
            <a:r>
              <a:rPr lang="en-US" dirty="0" smtClean="0"/>
              <a:t>Fishers then hunters]</a:t>
            </a:r>
          </a:p>
          <a:p>
            <a:pPr>
              <a:buFont typeface="Wingdings" charset="2"/>
              <a:buChar char="Ø"/>
            </a:pPr>
            <a:r>
              <a:rPr lang="en-US" b="1" dirty="0" smtClean="0">
                <a:solidFill>
                  <a:srgbClr val="FF0000"/>
                </a:solidFill>
              </a:rPr>
              <a:t>v 21 </a:t>
            </a:r>
            <a:r>
              <a:rPr lang="en-US" dirty="0" smtClean="0"/>
              <a:t>To the end that Israel shall know</a:t>
            </a:r>
          </a:p>
          <a:p>
            <a:pPr lvl="1">
              <a:buFont typeface="Arial"/>
              <a:buChar char="•"/>
            </a:pPr>
            <a:r>
              <a:rPr lang="en-US" dirty="0" smtClean="0"/>
              <a:t>God’s hand</a:t>
            </a:r>
          </a:p>
          <a:p>
            <a:pPr lvl="1">
              <a:buFont typeface="Arial"/>
              <a:buChar char="•"/>
            </a:pPr>
            <a:r>
              <a:rPr lang="en-US" dirty="0" smtClean="0"/>
              <a:t>God’s might</a:t>
            </a:r>
          </a:p>
          <a:p>
            <a:pPr lvl="1">
              <a:buFont typeface="Arial"/>
              <a:buChar char="•"/>
            </a:pPr>
            <a:r>
              <a:rPr lang="en-US" dirty="0" smtClean="0"/>
              <a:t>God’s name</a:t>
            </a:r>
          </a:p>
          <a:p>
            <a:endParaRPr lang="en-US" dirty="0"/>
          </a:p>
        </p:txBody>
      </p:sp>
      <p:sp>
        <p:nvSpPr>
          <p:cNvPr id="4" name="Right Brace 3"/>
          <p:cNvSpPr/>
          <p:nvPr/>
        </p:nvSpPr>
        <p:spPr>
          <a:xfrm>
            <a:off x="2895606" y="3333751"/>
            <a:ext cx="384049" cy="1295400"/>
          </a:xfrm>
          <a:prstGeom prst="rightBrace">
            <a:avLst>
              <a:gd name="adj1" fmla="val 8333"/>
              <a:gd name="adj2" fmla="val 46642"/>
            </a:avLst>
          </a:prstGeom>
          <a:ln w="38100" cmpd="sng">
            <a:solidFill>
              <a:srgbClr val="0000FF"/>
            </a:solidFill>
          </a:ln>
        </p:spPr>
        <p:style>
          <a:lnRef idx="2">
            <a:schemeClr val="accent1"/>
          </a:lnRef>
          <a:fillRef idx="0">
            <a:schemeClr val="accent1"/>
          </a:fillRef>
          <a:effectRef idx="1">
            <a:schemeClr val="accent1"/>
          </a:effectRef>
          <a:fontRef idx="minor">
            <a:schemeClr val="tx1"/>
          </a:fontRef>
        </p:style>
        <p:txBody>
          <a:bodyPr lIns="91434" tIns="45717" rIns="91434" bIns="45717" rtlCol="0" anchor="ctr"/>
          <a:lstStyle/>
          <a:p>
            <a:pPr algn="ctr"/>
            <a:endParaRPr lang="en-US"/>
          </a:p>
        </p:txBody>
      </p:sp>
      <p:sp>
        <p:nvSpPr>
          <p:cNvPr id="5" name="TextBox 4"/>
          <p:cNvSpPr txBox="1"/>
          <p:nvPr/>
        </p:nvSpPr>
        <p:spPr>
          <a:xfrm>
            <a:off x="3352807" y="3409951"/>
            <a:ext cx="5105399" cy="923324"/>
          </a:xfrm>
          <a:prstGeom prst="rect">
            <a:avLst/>
          </a:prstGeom>
          <a:noFill/>
        </p:spPr>
        <p:txBody>
          <a:bodyPr wrap="square" lIns="91434" tIns="45717" rIns="91434" bIns="45717" rtlCol="0">
            <a:spAutoFit/>
          </a:bodyPr>
          <a:lstStyle/>
          <a:p>
            <a:r>
              <a:rPr lang="en-US" sz="2700" dirty="0">
                <a:solidFill>
                  <a:srgbClr val="0000FF"/>
                </a:solidFill>
              </a:rPr>
              <a:t>That is to say that they do not now acknowledge any of these things</a:t>
            </a:r>
            <a:endParaRPr lang="en-US" sz="2700" dirty="0">
              <a:solidFill>
                <a:srgbClr val="0000FF"/>
              </a:solidFill>
            </a:endParaRPr>
          </a:p>
        </p:txBody>
      </p:sp>
    </p:spTree>
    <p:extLst>
      <p:ext uri="{BB962C8B-B14F-4D97-AF65-F5344CB8AC3E}">
        <p14:creationId xmlns:p14="http://schemas.microsoft.com/office/powerpoint/2010/main" val="3066269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Fishers and hunters</a:t>
            </a:r>
            <a:r>
              <a:rPr lang="en-US" dirty="0" smtClean="0">
                <a:latin typeface="Arial"/>
                <a:cs typeface="Arial"/>
              </a:rPr>
              <a:t>?</a:t>
            </a:r>
            <a:endParaRPr lang="en-US" dirty="0">
              <a:latin typeface="Arial"/>
              <a:cs typeface="Arial"/>
            </a:endParaRPr>
          </a:p>
        </p:txBody>
      </p:sp>
      <p:sp>
        <p:nvSpPr>
          <p:cNvPr id="3" name="Content Placeholder 2"/>
          <p:cNvSpPr>
            <a:spLocks noGrp="1"/>
          </p:cNvSpPr>
          <p:nvPr>
            <p:ph sz="quarter" idx="13"/>
          </p:nvPr>
        </p:nvSpPr>
        <p:spPr>
          <a:xfrm>
            <a:off x="609602" y="1352550"/>
            <a:ext cx="8153400" cy="3429000"/>
          </a:xfrm>
        </p:spPr>
        <p:txBody>
          <a:bodyPr>
            <a:normAutofit fontScale="70000" lnSpcReduction="20000"/>
          </a:bodyPr>
          <a:lstStyle/>
          <a:p>
            <a:pPr marL="0" indent="0">
              <a:buNone/>
            </a:pPr>
            <a:r>
              <a:rPr lang="en-US" sz="3300" b="1" dirty="0">
                <a:solidFill>
                  <a:srgbClr val="27CB10"/>
                </a:solidFill>
              </a:rPr>
              <a:t>First fulfillment</a:t>
            </a:r>
          </a:p>
          <a:p>
            <a:pPr marL="0" indent="0">
              <a:buNone/>
            </a:pPr>
            <a:r>
              <a:rPr lang="en-US" dirty="0" smtClean="0"/>
              <a:t>“The words refer to the threat not the promise”</a:t>
            </a:r>
          </a:p>
          <a:p>
            <a:pPr marL="0" indent="0">
              <a:buNone/>
            </a:pPr>
            <a:r>
              <a:rPr lang="en-US" sz="2700" i="1" dirty="0">
                <a:solidFill>
                  <a:srgbClr val="0000FF"/>
                </a:solidFill>
              </a:rPr>
              <a:t>Ellicott, An Old Testament commentary for English readers</a:t>
            </a:r>
          </a:p>
          <a:p>
            <a:pPr marL="0" indent="0">
              <a:buNone/>
            </a:pPr>
            <a:endParaRPr lang="en-US" sz="2700" i="1" dirty="0">
              <a:solidFill>
                <a:srgbClr val="0000FF"/>
              </a:solidFill>
            </a:endParaRPr>
          </a:p>
          <a:p>
            <a:pPr marL="0" indent="0">
              <a:buNone/>
            </a:pPr>
            <a:r>
              <a:rPr lang="en-US" dirty="0" smtClean="0"/>
              <a:t>The fishers and hunters hunt them out of Israel in punishment for their sins (connects with v 17-18)</a:t>
            </a:r>
          </a:p>
          <a:p>
            <a:pPr marL="0" indent="0">
              <a:buNone/>
            </a:pPr>
            <a:r>
              <a:rPr lang="en-US" b="1" dirty="0" err="1">
                <a:solidFill>
                  <a:srgbClr val="FF0000"/>
                </a:solidFill>
              </a:rPr>
              <a:t>c</a:t>
            </a:r>
            <a:r>
              <a:rPr lang="en-US" b="1" dirty="0" err="1" smtClean="0">
                <a:solidFill>
                  <a:srgbClr val="FF0000"/>
                </a:solidFill>
              </a:rPr>
              <a:t>p</a:t>
            </a:r>
            <a:r>
              <a:rPr lang="en-US" b="1" dirty="0" smtClean="0">
                <a:solidFill>
                  <a:srgbClr val="FF0000"/>
                </a:solidFill>
              </a:rPr>
              <a:t> Amos 4 v 2, Habakkuk 1 v 15</a:t>
            </a:r>
          </a:p>
          <a:p>
            <a:pPr marL="0" indent="0">
              <a:buNone/>
            </a:pPr>
            <a:endParaRPr lang="en-US" b="1" dirty="0" smtClean="0">
              <a:solidFill>
                <a:srgbClr val="FF0000"/>
              </a:solidFill>
            </a:endParaRPr>
          </a:p>
          <a:p>
            <a:pPr marL="0" indent="0">
              <a:buNone/>
            </a:pPr>
            <a:r>
              <a:rPr lang="en-US" dirty="0" smtClean="0"/>
              <a:t>“after being fished and hunted for ages, Israel at last finds himself in a worse than Egyptian bondage in the land of the North” </a:t>
            </a:r>
            <a:r>
              <a:rPr lang="en-US" sz="2600" i="1" dirty="0">
                <a:solidFill>
                  <a:srgbClr val="0000FF"/>
                </a:solidFill>
              </a:rPr>
              <a:t>CC Walker The Ministry of Jeremiah</a:t>
            </a:r>
            <a:endParaRPr lang="en-US" i="1" dirty="0" smtClean="0">
              <a:solidFill>
                <a:srgbClr val="0000FF"/>
              </a:solidFill>
            </a:endParaRPr>
          </a:p>
        </p:txBody>
      </p:sp>
    </p:spTree>
    <p:extLst>
      <p:ext uri="{BB962C8B-B14F-4D97-AF65-F5344CB8AC3E}">
        <p14:creationId xmlns:p14="http://schemas.microsoft.com/office/powerpoint/2010/main" val="1027681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Fishers and hunters</a:t>
            </a:r>
            <a:r>
              <a:rPr lang="en-US" dirty="0" smtClean="0">
                <a:latin typeface="Arial"/>
                <a:cs typeface="Arial"/>
              </a:rPr>
              <a:t>?</a:t>
            </a:r>
            <a:endParaRPr lang="en-US" dirty="0">
              <a:latin typeface="Arial"/>
              <a:cs typeface="Arial"/>
            </a:endParaRPr>
          </a:p>
        </p:txBody>
      </p:sp>
      <p:sp>
        <p:nvSpPr>
          <p:cNvPr id="3" name="Content Placeholder 2"/>
          <p:cNvSpPr>
            <a:spLocks noGrp="1"/>
          </p:cNvSpPr>
          <p:nvPr>
            <p:ph sz="quarter" idx="13"/>
          </p:nvPr>
        </p:nvSpPr>
        <p:spPr/>
        <p:txBody>
          <a:bodyPr>
            <a:normAutofit fontScale="77500" lnSpcReduction="20000"/>
          </a:bodyPr>
          <a:lstStyle/>
          <a:p>
            <a:pPr marL="0" indent="0">
              <a:buNone/>
            </a:pPr>
            <a:r>
              <a:rPr lang="en-US" b="1" dirty="0" smtClean="0">
                <a:solidFill>
                  <a:srgbClr val="27CB10"/>
                </a:solidFill>
              </a:rPr>
              <a:t>Second fulfillment</a:t>
            </a:r>
          </a:p>
          <a:p>
            <a:pPr marL="0" indent="0">
              <a:buNone/>
            </a:pPr>
            <a:r>
              <a:rPr lang="en-US" dirty="0" smtClean="0"/>
              <a:t>Jesus used the metaphor of fishers to bring people to the gospel </a:t>
            </a:r>
            <a:r>
              <a:rPr lang="en-US" b="1" dirty="0" smtClean="0">
                <a:solidFill>
                  <a:srgbClr val="FF0000"/>
                </a:solidFill>
              </a:rPr>
              <a:t>(Matthew 4 v 19, 13 v 47)</a:t>
            </a:r>
          </a:p>
          <a:p>
            <a:pPr marL="0" indent="0">
              <a:buNone/>
            </a:pPr>
            <a:endParaRPr lang="en-US" b="1" dirty="0" smtClean="0">
              <a:solidFill>
                <a:srgbClr val="FF0000"/>
              </a:solidFill>
            </a:endParaRPr>
          </a:p>
          <a:p>
            <a:pPr marL="0" indent="0">
              <a:buNone/>
            </a:pPr>
            <a:r>
              <a:rPr lang="en-US" dirty="0" smtClean="0"/>
              <a:t>The fishers were the Apostles sent to bring them to the gospel, the hunters the Romans who judged them for their failure to accept the gospel.</a:t>
            </a:r>
          </a:p>
          <a:p>
            <a:pPr marL="0" indent="0">
              <a:buNone/>
            </a:pP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23419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Fishers and hunters</a:t>
            </a:r>
            <a:r>
              <a:rPr lang="en-US" dirty="0" smtClean="0">
                <a:latin typeface="Arial"/>
                <a:cs typeface="Arial"/>
              </a:rPr>
              <a:t>?</a:t>
            </a:r>
            <a:endParaRPr lang="en-US" dirty="0">
              <a:latin typeface="Arial"/>
              <a:cs typeface="Arial"/>
            </a:endParaRPr>
          </a:p>
        </p:txBody>
      </p:sp>
      <p:sp>
        <p:nvSpPr>
          <p:cNvPr id="3" name="Content Placeholder 2"/>
          <p:cNvSpPr>
            <a:spLocks noGrp="1"/>
          </p:cNvSpPr>
          <p:nvPr>
            <p:ph sz="quarter" idx="13"/>
          </p:nvPr>
        </p:nvSpPr>
        <p:spPr/>
        <p:txBody>
          <a:bodyPr>
            <a:normAutofit fontScale="77500" lnSpcReduction="20000"/>
          </a:bodyPr>
          <a:lstStyle/>
          <a:p>
            <a:pPr marL="0" indent="0">
              <a:buNone/>
            </a:pPr>
            <a:r>
              <a:rPr lang="en-US" b="1" dirty="0" smtClean="0">
                <a:solidFill>
                  <a:srgbClr val="27CB10"/>
                </a:solidFill>
              </a:rPr>
              <a:t>Third fulfillment</a:t>
            </a:r>
          </a:p>
          <a:p>
            <a:pPr marL="0" indent="0">
              <a:buNone/>
            </a:pPr>
            <a:endParaRPr lang="en-US" b="1" dirty="0" smtClean="0">
              <a:solidFill>
                <a:srgbClr val="FF0000"/>
              </a:solidFill>
            </a:endParaRPr>
          </a:p>
          <a:p>
            <a:pPr marL="0" indent="0">
              <a:buNone/>
            </a:pPr>
            <a:r>
              <a:rPr lang="en-US" dirty="0" smtClean="0"/>
              <a:t>The fishers and hunters bring them back to Israel from whence they were driven because of sins (connects with v 15)</a:t>
            </a:r>
          </a:p>
          <a:p>
            <a:pPr marL="0" indent="0">
              <a:buNone/>
            </a:pPr>
            <a:endParaRPr lang="en-US" dirty="0"/>
          </a:p>
          <a:p>
            <a:pPr marL="0" indent="0">
              <a:buNone/>
            </a:pPr>
            <a:r>
              <a:rPr lang="en-US" dirty="0" smtClean="0"/>
              <a:t>Verse 15 promises that God will bring his people back to their homeland from “the north country” (Russia and Europe) and from other lands. Verse 16 refers to two agents sent by God for this purpose </a:t>
            </a:r>
            <a:r>
              <a:rPr lang="mr-IN" dirty="0" smtClean="0"/>
              <a:t>–</a:t>
            </a:r>
            <a:r>
              <a:rPr lang="en-US" dirty="0" smtClean="0"/>
              <a:t> fishers and hunters.” </a:t>
            </a:r>
            <a:r>
              <a:rPr lang="en-US" i="1" dirty="0" smtClean="0">
                <a:solidFill>
                  <a:srgbClr val="0000FF"/>
                </a:solidFill>
              </a:rPr>
              <a:t>Brethren</a:t>
            </a:r>
            <a:r>
              <a:rPr lang="en-US" dirty="0" smtClean="0"/>
              <a:t> </a:t>
            </a:r>
            <a:r>
              <a:rPr lang="en-US" sz="2600" i="1" dirty="0" err="1">
                <a:solidFill>
                  <a:srgbClr val="0000FF"/>
                </a:solidFill>
              </a:rPr>
              <a:t>Levett</a:t>
            </a:r>
            <a:r>
              <a:rPr lang="en-US" sz="2600" i="1" dirty="0">
                <a:solidFill>
                  <a:srgbClr val="0000FF"/>
                </a:solidFill>
              </a:rPr>
              <a:t> &amp; </a:t>
            </a:r>
            <a:r>
              <a:rPr lang="en-US" sz="2600" i="1" dirty="0" err="1">
                <a:solidFill>
                  <a:srgbClr val="0000FF"/>
                </a:solidFill>
              </a:rPr>
              <a:t>Henstock</a:t>
            </a:r>
            <a:r>
              <a:rPr lang="en-US" sz="2600" i="1" dirty="0">
                <a:solidFill>
                  <a:srgbClr val="0000FF"/>
                </a:solidFill>
              </a:rPr>
              <a:t>, The Sign of </a:t>
            </a:r>
            <a:r>
              <a:rPr lang="en-US" sz="2600" i="1" dirty="0">
                <a:solidFill>
                  <a:srgbClr val="0000FF"/>
                </a:solidFill>
              </a:rPr>
              <a:t>H</a:t>
            </a:r>
            <a:r>
              <a:rPr lang="en-US" sz="2600" i="1" dirty="0">
                <a:solidFill>
                  <a:srgbClr val="0000FF"/>
                </a:solidFill>
              </a:rPr>
              <a:t>is Coming</a:t>
            </a:r>
          </a:p>
          <a:p>
            <a:pPr marL="0" indent="0">
              <a:buNone/>
            </a:pPr>
            <a:r>
              <a:rPr lang="en-US" dirty="0" smtClean="0"/>
              <a:t>    </a:t>
            </a:r>
            <a:endParaRPr lang="en-US" dirty="0"/>
          </a:p>
        </p:txBody>
      </p:sp>
    </p:spTree>
    <p:extLst>
      <p:ext uri="{BB962C8B-B14F-4D97-AF65-F5344CB8AC3E}">
        <p14:creationId xmlns:p14="http://schemas.microsoft.com/office/powerpoint/2010/main" val="2754819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Fishers and Hunters?</a:t>
            </a:r>
            <a:endParaRPr lang="en-US" dirty="0"/>
          </a:p>
        </p:txBody>
      </p:sp>
      <p:sp>
        <p:nvSpPr>
          <p:cNvPr id="3" name="Content Placeholder 2"/>
          <p:cNvSpPr>
            <a:spLocks noGrp="1"/>
          </p:cNvSpPr>
          <p:nvPr>
            <p:ph sz="quarter" idx="13"/>
          </p:nvPr>
        </p:nvSpPr>
        <p:spPr/>
        <p:txBody>
          <a:bodyPr/>
          <a:lstStyle/>
          <a:p>
            <a:pPr marL="0" indent="0">
              <a:buNone/>
            </a:pPr>
            <a:r>
              <a:rPr lang="en-US" dirty="0" smtClean="0"/>
              <a:t>Fishers = Zionist movement seeking to encourage migration from Europe to Palestine</a:t>
            </a:r>
          </a:p>
          <a:p>
            <a:pPr marL="0" indent="0">
              <a:buNone/>
            </a:pPr>
            <a:endParaRPr lang="en-US" dirty="0"/>
          </a:p>
          <a:p>
            <a:pPr marL="0" indent="0">
              <a:buNone/>
            </a:pPr>
            <a:r>
              <a:rPr lang="en-US" dirty="0" smtClean="0"/>
              <a:t>Hunters = Nazi (and other) persecution leaving them no other viable option but to migrate to Palestine. </a:t>
            </a:r>
            <a:endParaRPr lang="en-US" dirty="0"/>
          </a:p>
        </p:txBody>
      </p:sp>
    </p:spTree>
    <p:extLst>
      <p:ext uri="{BB962C8B-B14F-4D97-AF65-F5344CB8AC3E}">
        <p14:creationId xmlns:p14="http://schemas.microsoft.com/office/powerpoint/2010/main" val="1544838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Europe </a:t>
            </a:r>
            <a:r>
              <a:rPr lang="en-US" b="1" dirty="0" smtClean="0">
                <a:solidFill>
                  <a:srgbClr val="FF0000"/>
                </a:solidFill>
              </a:rPr>
              <a:t>Deuteronomy 28 v 65-67</a:t>
            </a:r>
            <a:endParaRPr lang="en-US" b="1" dirty="0">
              <a:solidFill>
                <a:srgbClr val="FF0000"/>
              </a:solidFill>
            </a:endParaRPr>
          </a:p>
        </p:txBody>
      </p:sp>
      <p:sp>
        <p:nvSpPr>
          <p:cNvPr id="5" name="Content Placeholder 4"/>
          <p:cNvSpPr>
            <a:spLocks noGrp="1"/>
          </p:cNvSpPr>
          <p:nvPr>
            <p:ph sz="quarter" idx="13"/>
          </p:nvPr>
        </p:nvSpPr>
        <p:spPr/>
        <p:txBody>
          <a:bodyPr/>
          <a:lstStyle/>
          <a:p>
            <a:pPr>
              <a:buFont typeface="Wingdings" charset="2"/>
              <a:buChar char="Ø"/>
            </a:pPr>
            <a:endParaRPr lang="en-US" dirty="0" smtClean="0"/>
          </a:p>
          <a:p>
            <a:pPr>
              <a:buFont typeface="Wingdings" charset="2"/>
              <a:buChar char="Ø"/>
            </a:pPr>
            <a:r>
              <a:rPr lang="en-US" b="1" dirty="0" smtClean="0">
                <a:solidFill>
                  <a:srgbClr val="FF0000"/>
                </a:solidFill>
              </a:rPr>
              <a:t>v 65 </a:t>
            </a:r>
            <a:r>
              <a:rPr lang="en-US" dirty="0" smtClean="0"/>
              <a:t>No ease</a:t>
            </a:r>
          </a:p>
          <a:p>
            <a:pPr>
              <a:buFont typeface="Wingdings" charset="2"/>
              <a:buChar char="Ø"/>
            </a:pPr>
            <a:r>
              <a:rPr lang="en-US" b="1" dirty="0" smtClean="0">
                <a:solidFill>
                  <a:srgbClr val="FF0000"/>
                </a:solidFill>
              </a:rPr>
              <a:t>v 65 </a:t>
            </a:r>
            <a:r>
              <a:rPr lang="en-US" dirty="0" smtClean="0"/>
              <a:t>No rest</a:t>
            </a:r>
          </a:p>
          <a:p>
            <a:pPr>
              <a:buFont typeface="Wingdings" charset="2"/>
              <a:buChar char="Ø"/>
            </a:pPr>
            <a:r>
              <a:rPr lang="en-US" b="1" dirty="0" smtClean="0">
                <a:solidFill>
                  <a:srgbClr val="FF0000"/>
                </a:solidFill>
              </a:rPr>
              <a:t>v 65 </a:t>
            </a:r>
            <a:r>
              <a:rPr lang="en-US" dirty="0" smtClean="0"/>
              <a:t>Anxiety</a:t>
            </a:r>
          </a:p>
          <a:p>
            <a:pPr>
              <a:buFont typeface="Wingdings" charset="2"/>
              <a:buChar char="Ø"/>
            </a:pPr>
            <a:r>
              <a:rPr lang="en-US" b="1" dirty="0" smtClean="0">
                <a:solidFill>
                  <a:srgbClr val="FF0000"/>
                </a:solidFill>
              </a:rPr>
              <a:t>v 66 </a:t>
            </a:r>
            <a:r>
              <a:rPr lang="en-US" dirty="0" smtClean="0"/>
              <a:t>Doubtful existence</a:t>
            </a:r>
          </a:p>
          <a:p>
            <a:pPr>
              <a:buFont typeface="Wingdings" charset="2"/>
              <a:buChar char="Ø"/>
            </a:pPr>
            <a:r>
              <a:rPr lang="en-US" b="1" dirty="0" smtClean="0">
                <a:solidFill>
                  <a:srgbClr val="FF0000"/>
                </a:solidFill>
              </a:rPr>
              <a:t>v 67 </a:t>
            </a:r>
            <a:r>
              <a:rPr lang="en-US" dirty="0" smtClean="0"/>
              <a:t>Fear and despair</a:t>
            </a:r>
            <a:endParaRPr lang="en-US" dirty="0"/>
          </a:p>
        </p:txBody>
      </p:sp>
      <p:sp>
        <p:nvSpPr>
          <p:cNvPr id="6" name="TextBox 5"/>
          <p:cNvSpPr txBox="1"/>
          <p:nvPr/>
        </p:nvSpPr>
        <p:spPr>
          <a:xfrm>
            <a:off x="5029201" y="2232960"/>
            <a:ext cx="3505200" cy="1938986"/>
          </a:xfrm>
          <a:prstGeom prst="rect">
            <a:avLst/>
          </a:prstGeom>
          <a:noFill/>
          <a:ln w="38100" cmpd="sng">
            <a:solidFill>
              <a:srgbClr val="0000FF"/>
            </a:solidFill>
          </a:ln>
        </p:spPr>
        <p:txBody>
          <a:bodyPr wrap="square" lIns="91434" tIns="45717" rIns="91434" bIns="45717" rtlCol="0">
            <a:spAutoFit/>
          </a:bodyPr>
          <a:lstStyle/>
          <a:p>
            <a:r>
              <a:rPr lang="en-US" sz="2000" dirty="0">
                <a:solidFill>
                  <a:srgbClr val="0000FF"/>
                </a:solidFill>
              </a:rPr>
              <a:t>“I </a:t>
            </a:r>
            <a:r>
              <a:rPr lang="en-US" sz="2000" dirty="0">
                <a:solidFill>
                  <a:srgbClr val="0000FF"/>
                </a:solidFill>
              </a:rPr>
              <a:t>will scatter them also among the heathen, whom neither they nor their fathers have known:</a:t>
            </a:r>
          </a:p>
          <a:p>
            <a:r>
              <a:rPr lang="en-US" sz="2000" dirty="0">
                <a:solidFill>
                  <a:srgbClr val="0000FF"/>
                </a:solidFill>
              </a:rPr>
              <a:t>and I will send a sword after them, till I have consumed them</a:t>
            </a:r>
            <a:r>
              <a:rPr lang="en-US" sz="2000" dirty="0">
                <a:solidFill>
                  <a:srgbClr val="0000FF"/>
                </a:solidFill>
              </a:rPr>
              <a:t>.”</a:t>
            </a:r>
          </a:p>
          <a:p>
            <a:r>
              <a:rPr lang="en-US" sz="2000" b="1" dirty="0">
                <a:solidFill>
                  <a:srgbClr val="FF0000"/>
                </a:solidFill>
              </a:rPr>
              <a:t>Jeremiah 9 v 16</a:t>
            </a:r>
            <a:endParaRPr lang="en-US" sz="2000" b="1" dirty="0">
              <a:solidFill>
                <a:srgbClr val="FF0000"/>
              </a:solidFill>
            </a:endParaRPr>
          </a:p>
        </p:txBody>
      </p:sp>
    </p:spTree>
    <p:extLst>
      <p:ext uri="{BB962C8B-B14F-4D97-AF65-F5344CB8AC3E}">
        <p14:creationId xmlns:p14="http://schemas.microsoft.com/office/powerpoint/2010/main" val="310087929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The Holocaust </a:t>
            </a:r>
            <a:br>
              <a:rPr lang="en-US" dirty="0" smtClean="0"/>
            </a:br>
            <a:r>
              <a:rPr lang="en-US" dirty="0" smtClean="0"/>
              <a:t>meaning “utter </a:t>
            </a:r>
            <a:r>
              <a:rPr lang="en-US" dirty="0"/>
              <a:t>destruction</a:t>
            </a:r>
            <a:r>
              <a:rPr lang="en-US" dirty="0" smtClean="0"/>
              <a:t>”</a:t>
            </a:r>
            <a:endParaRPr lang="en-US" dirty="0"/>
          </a:p>
        </p:txBody>
      </p:sp>
      <p:sp>
        <p:nvSpPr>
          <p:cNvPr id="3" name="Content Placeholder 2"/>
          <p:cNvSpPr>
            <a:spLocks noGrp="1"/>
          </p:cNvSpPr>
          <p:nvPr>
            <p:ph sz="quarter" idx="13"/>
          </p:nvPr>
        </p:nvSpPr>
        <p:spPr>
          <a:xfrm>
            <a:off x="609602" y="1352551"/>
            <a:ext cx="8153400" cy="3657600"/>
          </a:xfrm>
        </p:spPr>
        <p:txBody>
          <a:bodyPr>
            <a:normAutofit fontScale="47500" lnSpcReduction="20000"/>
          </a:bodyPr>
          <a:lstStyle/>
          <a:p>
            <a:pPr marL="0" indent="0">
              <a:buNone/>
            </a:pPr>
            <a:r>
              <a:rPr lang="en-US" b="1" dirty="0" smtClean="0"/>
              <a:t>Victims</a:t>
            </a:r>
            <a:r>
              <a:rPr lang="en-US" b="1" dirty="0"/>
              <a:t>	</a:t>
            </a:r>
            <a:r>
              <a:rPr lang="en-US" b="1" dirty="0" smtClean="0"/>
              <a:t>	Killed</a:t>
            </a:r>
            <a:r>
              <a:rPr lang="en-US" b="1" dirty="0"/>
              <a:t>		</a:t>
            </a:r>
          </a:p>
          <a:p>
            <a:pPr>
              <a:buFont typeface="Arial"/>
              <a:buChar char="•"/>
            </a:pPr>
            <a:r>
              <a:rPr lang="nb-NO" dirty="0" err="1"/>
              <a:t>Jews</a:t>
            </a:r>
            <a:r>
              <a:rPr lang="nb-NO" dirty="0"/>
              <a:t>	</a:t>
            </a:r>
            <a:r>
              <a:rPr lang="nb-NO" dirty="0" smtClean="0"/>
              <a:t>	5,930,000</a:t>
            </a:r>
            <a:r>
              <a:rPr lang="nb-NO" dirty="0"/>
              <a:t> 		</a:t>
            </a:r>
          </a:p>
          <a:p>
            <a:pPr>
              <a:buFont typeface="Arial"/>
              <a:buChar char="•"/>
            </a:pPr>
            <a:r>
              <a:rPr lang="nb-NO" dirty="0" err="1"/>
              <a:t>Soviet</a:t>
            </a:r>
            <a:r>
              <a:rPr lang="nb-NO" dirty="0"/>
              <a:t> </a:t>
            </a:r>
            <a:r>
              <a:rPr lang="nb-NO" dirty="0" err="1"/>
              <a:t>POWs</a:t>
            </a:r>
            <a:r>
              <a:rPr lang="nb-NO" dirty="0"/>
              <a:t>	2–</a:t>
            </a:r>
            <a:r>
              <a:rPr lang="nb-NO" dirty="0" smtClean="0"/>
              <a:t>3,000,000</a:t>
            </a:r>
            <a:r>
              <a:rPr lang="nb-NO" dirty="0"/>
              <a:t> 		</a:t>
            </a:r>
          </a:p>
          <a:p>
            <a:pPr>
              <a:buFont typeface="Arial"/>
              <a:buChar char="•"/>
            </a:pPr>
            <a:r>
              <a:rPr lang="hu-HU" dirty="0"/>
              <a:t>Ethnic Poles	</a:t>
            </a:r>
            <a:r>
              <a:rPr lang="hu-HU" dirty="0" smtClean="0"/>
              <a:t>1.8</a:t>
            </a:r>
            <a:r>
              <a:rPr lang="hu-HU" dirty="0"/>
              <a:t>–</a:t>
            </a:r>
            <a:r>
              <a:rPr lang="hu-HU" dirty="0" smtClean="0"/>
              <a:t>2,000,000</a:t>
            </a:r>
            <a:r>
              <a:rPr lang="hu-HU" dirty="0"/>
              <a:t> 		</a:t>
            </a:r>
          </a:p>
          <a:p>
            <a:pPr>
              <a:buFont typeface="Arial"/>
              <a:buChar char="•"/>
            </a:pPr>
            <a:r>
              <a:rPr lang="en-US" dirty="0"/>
              <a:t>Serbs	</a:t>
            </a:r>
            <a:r>
              <a:rPr lang="en-US" dirty="0" smtClean="0"/>
              <a:t>	300,000</a:t>
            </a:r>
            <a:r>
              <a:rPr lang="en-US" dirty="0"/>
              <a:t>–500,000		</a:t>
            </a:r>
          </a:p>
          <a:p>
            <a:pPr>
              <a:buFont typeface="Arial"/>
              <a:buChar char="•"/>
            </a:pPr>
            <a:r>
              <a:rPr lang="en-US" dirty="0"/>
              <a:t>Disabled	</a:t>
            </a:r>
            <a:r>
              <a:rPr lang="en-US" dirty="0" smtClean="0"/>
              <a:t>270,000</a:t>
            </a:r>
            <a:r>
              <a:rPr lang="en-US" dirty="0"/>
              <a:t>		</a:t>
            </a:r>
          </a:p>
          <a:p>
            <a:pPr>
              <a:buFont typeface="Arial"/>
              <a:buChar char="•"/>
            </a:pPr>
            <a:r>
              <a:rPr lang="en-US" dirty="0"/>
              <a:t>Romani	</a:t>
            </a:r>
            <a:r>
              <a:rPr lang="en-US" dirty="0" smtClean="0"/>
              <a:t>	90,000</a:t>
            </a:r>
            <a:r>
              <a:rPr lang="en-US" dirty="0"/>
              <a:t>–220,000		</a:t>
            </a:r>
          </a:p>
          <a:p>
            <a:pPr>
              <a:buFont typeface="Arial"/>
              <a:buChar char="•"/>
            </a:pPr>
            <a:r>
              <a:rPr lang="en-US" dirty="0"/>
              <a:t>Freemasons	</a:t>
            </a:r>
            <a:r>
              <a:rPr lang="en-US" dirty="0" smtClean="0"/>
              <a:t>80,000</a:t>
            </a:r>
            <a:r>
              <a:rPr lang="en-US" dirty="0"/>
              <a:t>–200,000		</a:t>
            </a:r>
          </a:p>
          <a:p>
            <a:pPr>
              <a:buFont typeface="Arial"/>
              <a:buChar char="•"/>
            </a:pPr>
            <a:r>
              <a:rPr lang="en-US" dirty="0"/>
              <a:t>Slovenes	</a:t>
            </a:r>
            <a:r>
              <a:rPr lang="en-US" dirty="0" smtClean="0"/>
              <a:t>20,000</a:t>
            </a:r>
            <a:r>
              <a:rPr lang="en-US" dirty="0"/>
              <a:t>–25,000		</a:t>
            </a:r>
          </a:p>
          <a:p>
            <a:pPr>
              <a:buFont typeface="Arial"/>
              <a:buChar char="•"/>
            </a:pPr>
            <a:r>
              <a:rPr lang="en-US" dirty="0"/>
              <a:t>Homosexuals	</a:t>
            </a:r>
            <a:r>
              <a:rPr lang="en-US" dirty="0" smtClean="0"/>
              <a:t>5,000</a:t>
            </a:r>
            <a:r>
              <a:rPr lang="en-US" dirty="0"/>
              <a:t>–15,000		</a:t>
            </a:r>
          </a:p>
          <a:p>
            <a:pPr>
              <a:buFont typeface="Arial"/>
              <a:buChar char="•"/>
            </a:pPr>
            <a:r>
              <a:rPr lang="en-US" dirty="0" smtClean="0"/>
              <a:t>Jehovah’s Witnesses</a:t>
            </a:r>
            <a:r>
              <a:rPr lang="en-US" dirty="0"/>
              <a:t>	2,500–5,000		</a:t>
            </a:r>
          </a:p>
          <a:p>
            <a:pPr>
              <a:buFont typeface="Arial"/>
              <a:buChar char="•"/>
            </a:pPr>
            <a:r>
              <a:rPr lang="en-US" dirty="0"/>
              <a:t>Spanish Republicans	7,000	</a:t>
            </a:r>
            <a:endParaRPr lang="en-US" dirty="0" smtClean="0"/>
          </a:p>
          <a:p>
            <a:pPr marL="0" indent="0">
              <a:buNone/>
            </a:pPr>
            <a:r>
              <a:rPr lang="en-US" sz="5000" b="1" dirty="0">
                <a:solidFill>
                  <a:srgbClr val="0000FF"/>
                </a:solidFill>
              </a:rPr>
              <a:t>Total		</a:t>
            </a:r>
            <a:r>
              <a:rPr lang="en-US" sz="5000" b="1" dirty="0" err="1">
                <a:solidFill>
                  <a:srgbClr val="0000FF"/>
                </a:solidFill>
              </a:rPr>
              <a:t>12,000,000ish</a:t>
            </a:r>
            <a:r>
              <a:rPr lang="en-US" sz="5000" b="1" dirty="0">
                <a:solidFill>
                  <a:srgbClr val="0000FF"/>
                </a:solidFill>
              </a:rPr>
              <a:t>	</a:t>
            </a:r>
          </a:p>
        </p:txBody>
      </p:sp>
      <p:pic>
        <p:nvPicPr>
          <p:cNvPr id="6" name="Picture 5"/>
          <p:cNvPicPr/>
          <p:nvPr/>
        </p:nvPicPr>
        <p:blipFill>
          <a:blip r:embed="rId2"/>
          <a:srcRect/>
          <a:stretch>
            <a:fillRect/>
          </a:stretch>
        </p:blipFill>
        <p:spPr bwMode="auto">
          <a:xfrm>
            <a:off x="7639055" y="-95250"/>
            <a:ext cx="1524000" cy="5410200"/>
          </a:xfrm>
          <a:prstGeom prst="rect">
            <a:avLst/>
          </a:prstGeom>
          <a:noFill/>
          <a:ln w="9525">
            <a:noFill/>
            <a:miter lim="800000"/>
            <a:headEnd/>
            <a:tailEnd/>
          </a:ln>
          <a:effectLst/>
        </p:spPr>
      </p:pic>
    </p:spTree>
    <p:extLst>
      <p:ext uri="{BB962C8B-B14F-4D97-AF65-F5344CB8AC3E}">
        <p14:creationId xmlns:p14="http://schemas.microsoft.com/office/powerpoint/2010/main" val="347188240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4294967295"/>
          </p:nvPr>
        </p:nvPicPr>
        <p:blipFill>
          <a:blip r:embed="rId2"/>
          <a:srcRect l="-24795" r="-24795"/>
          <a:stretch>
            <a:fillRect/>
          </a:stretch>
        </p:blipFill>
        <p:spPr>
          <a:xfrm>
            <a:off x="-1371595" y="228600"/>
            <a:ext cx="11898313" cy="4781550"/>
          </a:xfrm>
        </p:spPr>
      </p:pic>
    </p:spTree>
    <p:extLst>
      <p:ext uri="{BB962C8B-B14F-4D97-AF65-F5344CB8AC3E}">
        <p14:creationId xmlns:p14="http://schemas.microsoft.com/office/powerpoint/2010/main" val="353105922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the end of WWII</a:t>
            </a:r>
            <a:endParaRPr lang="en-US" dirty="0"/>
          </a:p>
        </p:txBody>
      </p:sp>
      <p:sp>
        <p:nvSpPr>
          <p:cNvPr id="3" name="Content Placeholder 2"/>
          <p:cNvSpPr>
            <a:spLocks noGrp="1"/>
          </p:cNvSpPr>
          <p:nvPr>
            <p:ph sz="quarter" idx="13"/>
          </p:nvPr>
        </p:nvSpPr>
        <p:spPr/>
        <p:txBody>
          <a:bodyPr>
            <a:normAutofit fontScale="85000" lnSpcReduction="20000"/>
          </a:bodyPr>
          <a:lstStyle/>
          <a:p>
            <a:pPr>
              <a:buFont typeface="Wingdings" charset="2"/>
              <a:buChar char="Ø"/>
            </a:pPr>
            <a:r>
              <a:rPr lang="en-US" dirty="0" smtClean="0"/>
              <a:t>Jews were seeking to exit Europe and were happy to find a homeland in Palestine</a:t>
            </a:r>
          </a:p>
          <a:p>
            <a:pPr>
              <a:buFont typeface="Wingdings" charset="2"/>
              <a:buChar char="Ø"/>
            </a:pPr>
            <a:r>
              <a:rPr lang="en-US" dirty="0" smtClean="0"/>
              <a:t>Britain were restricting Jewish migration to Palestine as they could not manage the Arab-Jewish riots</a:t>
            </a:r>
          </a:p>
          <a:p>
            <a:pPr>
              <a:buFont typeface="Wingdings" charset="2"/>
              <a:buChar char="Ø"/>
            </a:pPr>
            <a:r>
              <a:rPr lang="en-US" dirty="0" smtClean="0"/>
              <a:t>USA called on Britain to admit 100,000 Jews to Palestine</a:t>
            </a:r>
          </a:p>
          <a:p>
            <a:pPr>
              <a:buFont typeface="Wingdings" charset="2"/>
              <a:buChar char="Ø"/>
            </a:pPr>
            <a:r>
              <a:rPr lang="en-US" dirty="0" smtClean="0"/>
              <a:t>18/2/47 Britain announced it had referred the Palestine problem to the UN “on the grounds that the Mandate involved conflicting obligations and had proved unworkable”</a:t>
            </a:r>
          </a:p>
          <a:p>
            <a:endParaRPr lang="en-US" dirty="0"/>
          </a:p>
        </p:txBody>
      </p:sp>
    </p:spTree>
    <p:extLst>
      <p:ext uri="{BB962C8B-B14F-4D97-AF65-F5344CB8AC3E}">
        <p14:creationId xmlns:p14="http://schemas.microsoft.com/office/powerpoint/2010/main" val="2477227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 the UN</a:t>
            </a:r>
            <a:endParaRPr lang="en-US" dirty="0"/>
          </a:p>
        </p:txBody>
      </p:sp>
      <p:sp>
        <p:nvSpPr>
          <p:cNvPr id="3" name="Content Placeholder 2"/>
          <p:cNvSpPr>
            <a:spLocks noGrp="1"/>
          </p:cNvSpPr>
          <p:nvPr>
            <p:ph sz="quarter" idx="13"/>
          </p:nvPr>
        </p:nvSpPr>
        <p:spPr>
          <a:xfrm>
            <a:off x="228605" y="1428752"/>
            <a:ext cx="5181600" cy="3276600"/>
          </a:xfrm>
        </p:spPr>
        <p:txBody>
          <a:bodyPr>
            <a:normAutofit fontScale="77500" lnSpcReduction="20000"/>
          </a:bodyPr>
          <a:lstStyle/>
          <a:p>
            <a:pPr>
              <a:buFont typeface="Wingdings" charset="2"/>
              <a:buChar char="Ø"/>
            </a:pPr>
            <a:r>
              <a:rPr lang="en-US" dirty="0" smtClean="0"/>
              <a:t>Formed from the ashes of the League of Nations</a:t>
            </a:r>
          </a:p>
          <a:p>
            <a:pPr>
              <a:buFont typeface="Wingdings" charset="2"/>
              <a:buChar char="Ø"/>
            </a:pPr>
            <a:r>
              <a:rPr lang="en-US" dirty="0" smtClean="0"/>
              <a:t>Formed with the desire to prevent world war</a:t>
            </a:r>
          </a:p>
          <a:p>
            <a:pPr>
              <a:buFont typeface="Wingdings" charset="2"/>
              <a:buChar char="Ø"/>
            </a:pPr>
            <a:r>
              <a:rPr lang="en-US" dirty="0" smtClean="0"/>
              <a:t>Commenced operations on 24</a:t>
            </a:r>
            <a:r>
              <a:rPr lang="en-US" baseline="30000" dirty="0" smtClean="0"/>
              <a:t>th</a:t>
            </a:r>
            <a:r>
              <a:rPr lang="en-US" dirty="0" smtClean="0"/>
              <a:t> October 1945</a:t>
            </a:r>
          </a:p>
          <a:p>
            <a:endParaRPr lang="en-US" dirty="0"/>
          </a:p>
          <a:p>
            <a:endParaRPr lang="en-US" dirty="0" smtClean="0"/>
          </a:p>
          <a:p>
            <a:pPr marL="0" indent="0">
              <a:buNone/>
            </a:pPr>
            <a:r>
              <a:rPr lang="en-US" dirty="0" smtClean="0"/>
              <a:t>Has presided over more deaths than WWI and WWII put together!!</a:t>
            </a:r>
            <a:endParaRPr lang="en-US" dirty="0"/>
          </a:p>
        </p:txBody>
      </p:sp>
      <p:pic>
        <p:nvPicPr>
          <p:cNvPr id="4" name="Picture 3"/>
          <p:cNvPicPr>
            <a:picLocks noChangeAspect="1"/>
          </p:cNvPicPr>
          <p:nvPr/>
        </p:nvPicPr>
        <p:blipFill>
          <a:blip r:embed="rId2"/>
          <a:stretch>
            <a:fillRect/>
          </a:stretch>
        </p:blipFill>
        <p:spPr>
          <a:xfrm>
            <a:off x="5334006" y="1447800"/>
            <a:ext cx="3701143" cy="3562350"/>
          </a:xfrm>
          <a:prstGeom prst="rect">
            <a:avLst/>
          </a:prstGeom>
        </p:spPr>
      </p:pic>
    </p:spTree>
    <p:extLst>
      <p:ext uri="{BB962C8B-B14F-4D97-AF65-F5344CB8AC3E}">
        <p14:creationId xmlns:p14="http://schemas.microsoft.com/office/powerpoint/2010/main" val="1652341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4294967295"/>
          </p:nvPr>
        </p:nvPicPr>
        <p:blipFill>
          <a:blip r:embed="rId2"/>
          <a:srcRect l="-174526" r="-174526"/>
          <a:stretch>
            <a:fillRect/>
          </a:stretch>
        </p:blipFill>
        <p:spPr>
          <a:xfrm>
            <a:off x="-4876790" y="37818"/>
            <a:ext cx="12704575" cy="5105682"/>
          </a:xfrm>
        </p:spPr>
      </p:pic>
      <p:sp>
        <p:nvSpPr>
          <p:cNvPr id="5" name="TextBox 4"/>
          <p:cNvSpPr txBox="1"/>
          <p:nvPr/>
        </p:nvSpPr>
        <p:spPr>
          <a:xfrm>
            <a:off x="3124206" y="972563"/>
            <a:ext cx="5796567" cy="3046982"/>
          </a:xfrm>
          <a:prstGeom prst="rect">
            <a:avLst/>
          </a:prstGeom>
          <a:noFill/>
        </p:spPr>
        <p:txBody>
          <a:bodyPr wrap="none" lIns="91434" tIns="45717" rIns="91434" bIns="45717" rtlCol="0">
            <a:spAutoFit/>
          </a:bodyPr>
          <a:lstStyle/>
          <a:p>
            <a:r>
              <a:rPr lang="en-US" sz="3200" dirty="0"/>
              <a:t>UN Partition plan of 29/11/1947</a:t>
            </a:r>
          </a:p>
          <a:p>
            <a:r>
              <a:rPr lang="en-US" sz="3200" dirty="0"/>
              <a:t>Resolution 181 (II)</a:t>
            </a:r>
          </a:p>
          <a:p>
            <a:r>
              <a:rPr lang="en-US" sz="3200" dirty="0"/>
              <a:t>33 in favour (2/3 Majority)</a:t>
            </a:r>
          </a:p>
          <a:p>
            <a:r>
              <a:rPr lang="en-US" sz="3200" dirty="0"/>
              <a:t>13 against</a:t>
            </a:r>
          </a:p>
          <a:p>
            <a:r>
              <a:rPr lang="en-US" sz="3200" dirty="0"/>
              <a:t>10 abstentions</a:t>
            </a:r>
          </a:p>
          <a:p>
            <a:r>
              <a:rPr lang="en-US" sz="3200" dirty="0"/>
              <a:t>1 absent</a:t>
            </a:r>
            <a:endParaRPr lang="en-US" sz="3200" dirty="0"/>
          </a:p>
        </p:txBody>
      </p:sp>
      <p:sp>
        <p:nvSpPr>
          <p:cNvPr id="2" name="TextBox 1"/>
          <p:cNvSpPr txBox="1"/>
          <p:nvPr/>
        </p:nvSpPr>
        <p:spPr>
          <a:xfrm>
            <a:off x="3352803" y="4248155"/>
            <a:ext cx="4628741" cy="646325"/>
          </a:xfrm>
          <a:prstGeom prst="rect">
            <a:avLst/>
          </a:prstGeom>
          <a:noFill/>
        </p:spPr>
        <p:txBody>
          <a:bodyPr wrap="none" lIns="91434" tIns="45717" rIns="91434" bIns="45717" rtlCol="0">
            <a:spAutoFit/>
          </a:bodyPr>
          <a:lstStyle/>
          <a:p>
            <a:r>
              <a:rPr lang="en-US" b="1" dirty="0" smtClean="0">
                <a:solidFill>
                  <a:srgbClr val="0000FF"/>
                </a:solidFill>
              </a:rPr>
              <a:t>Does this (essentially the </a:t>
            </a:r>
            <a:r>
              <a:rPr lang="en-US" b="1" dirty="0" smtClean="0">
                <a:solidFill>
                  <a:srgbClr val="0000FF"/>
                </a:solidFill>
              </a:rPr>
              <a:t>plain and the desert) </a:t>
            </a:r>
            <a:endParaRPr lang="en-US" b="1" dirty="0" smtClean="0">
              <a:solidFill>
                <a:srgbClr val="0000FF"/>
              </a:solidFill>
            </a:endParaRPr>
          </a:p>
          <a:p>
            <a:r>
              <a:rPr lang="en-US" b="1" dirty="0" smtClean="0">
                <a:solidFill>
                  <a:srgbClr val="0000FF"/>
                </a:solidFill>
              </a:rPr>
              <a:t>constitute the “mountains of Israel”</a:t>
            </a:r>
            <a:r>
              <a:rPr lang="en-US" b="1" dirty="0" smtClean="0">
                <a:solidFill>
                  <a:srgbClr val="0000FF"/>
                </a:solidFill>
                <a:latin typeface="Arial"/>
                <a:cs typeface="Arial"/>
              </a:rPr>
              <a:t>?</a:t>
            </a:r>
            <a:endParaRPr lang="en-US" b="1" dirty="0">
              <a:solidFill>
                <a:srgbClr val="0000FF"/>
              </a:solidFill>
              <a:latin typeface="Arial"/>
              <a:cs typeface="Arial"/>
            </a:endParaRPr>
          </a:p>
        </p:txBody>
      </p:sp>
      <p:cxnSp>
        <p:nvCxnSpPr>
          <p:cNvPr id="6" name="Straight Arrow Connector 5"/>
          <p:cNvCxnSpPr/>
          <p:nvPr/>
        </p:nvCxnSpPr>
        <p:spPr>
          <a:xfrm flipH="1" flipV="1">
            <a:off x="990604" y="2038352"/>
            <a:ext cx="2438399" cy="22860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8907129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God predicted a partition by vote!</a:t>
            </a:r>
            <a:endParaRPr lang="en-US" dirty="0"/>
          </a:p>
        </p:txBody>
      </p:sp>
      <p:sp>
        <p:nvSpPr>
          <p:cNvPr id="3" name="Content Placeholder 2"/>
          <p:cNvSpPr>
            <a:spLocks noGrp="1"/>
          </p:cNvSpPr>
          <p:nvPr>
            <p:ph sz="quarter" idx="13"/>
          </p:nvPr>
        </p:nvSpPr>
        <p:spPr/>
        <p:txBody>
          <a:bodyPr>
            <a:normAutofit fontScale="92500" lnSpcReduction="20000"/>
          </a:bodyPr>
          <a:lstStyle/>
          <a:p>
            <a:pPr marL="0" indent="0">
              <a:buNone/>
            </a:pPr>
            <a:r>
              <a:rPr lang="en-US" dirty="0" smtClean="0"/>
              <a:t>“For</a:t>
            </a:r>
            <a:r>
              <a:rPr lang="en-US" dirty="0"/>
              <a:t>, behold, in those days, and in that time</a:t>
            </a:r>
            <a:r>
              <a:rPr lang="en-US" dirty="0" smtClean="0"/>
              <a:t>, when </a:t>
            </a:r>
            <a:r>
              <a:rPr lang="en-US" dirty="0"/>
              <a:t>I shall bring again </a:t>
            </a:r>
            <a:r>
              <a:rPr lang="en-US" dirty="0" smtClean="0"/>
              <a:t>the captivity </a:t>
            </a:r>
            <a:r>
              <a:rPr lang="en-US" dirty="0"/>
              <a:t>of Judah and Jerusalem</a:t>
            </a:r>
            <a:r>
              <a:rPr lang="en-US" dirty="0" smtClean="0"/>
              <a:t>, I </a:t>
            </a:r>
            <a:r>
              <a:rPr lang="en-US" dirty="0"/>
              <a:t>will also gather all nations</a:t>
            </a:r>
            <a:r>
              <a:rPr lang="en-US" dirty="0" smtClean="0"/>
              <a:t>, and </a:t>
            </a:r>
            <a:r>
              <a:rPr lang="en-US" dirty="0"/>
              <a:t>will bring them down into the valley of Jehoshaphat</a:t>
            </a:r>
            <a:r>
              <a:rPr lang="en-US" dirty="0" smtClean="0"/>
              <a:t>, and </a:t>
            </a:r>
            <a:r>
              <a:rPr lang="en-US" dirty="0"/>
              <a:t>will plead </a:t>
            </a:r>
            <a:r>
              <a:rPr lang="en-US" dirty="0" smtClean="0"/>
              <a:t>with them </a:t>
            </a:r>
            <a:r>
              <a:rPr lang="en-US" dirty="0"/>
              <a:t>there for my people and for my heritage Israel</a:t>
            </a:r>
            <a:r>
              <a:rPr lang="en-US" dirty="0" smtClean="0"/>
              <a:t>, whom </a:t>
            </a:r>
            <a:r>
              <a:rPr lang="en-US" dirty="0"/>
              <a:t>they have scattered among the nations, and </a:t>
            </a:r>
            <a:r>
              <a:rPr lang="en-US" dirty="0">
                <a:solidFill>
                  <a:srgbClr val="27CB10"/>
                </a:solidFill>
              </a:rPr>
              <a:t>parted my </a:t>
            </a:r>
            <a:r>
              <a:rPr lang="en-US" dirty="0" smtClean="0">
                <a:solidFill>
                  <a:srgbClr val="27CB10"/>
                </a:solidFill>
              </a:rPr>
              <a:t>land</a:t>
            </a:r>
            <a:r>
              <a:rPr lang="en-US" dirty="0" smtClean="0"/>
              <a:t>. And </a:t>
            </a:r>
            <a:r>
              <a:rPr lang="en-US" dirty="0"/>
              <a:t>they have </a:t>
            </a:r>
            <a:r>
              <a:rPr lang="en-US" dirty="0">
                <a:solidFill>
                  <a:srgbClr val="27CB10"/>
                </a:solidFill>
              </a:rPr>
              <a:t>cast lots </a:t>
            </a:r>
            <a:r>
              <a:rPr lang="en-US" dirty="0"/>
              <a:t>for my people</a:t>
            </a:r>
            <a:r>
              <a:rPr lang="en-US" dirty="0" smtClean="0"/>
              <a:t>; and </a:t>
            </a:r>
            <a:r>
              <a:rPr lang="en-US" dirty="0"/>
              <a:t>have given a boy for an harlot</a:t>
            </a:r>
            <a:r>
              <a:rPr lang="en-US" dirty="0" smtClean="0"/>
              <a:t>, and </a:t>
            </a:r>
            <a:r>
              <a:rPr lang="en-US" dirty="0"/>
              <a:t>sold a girl for wine, that they might drink</a:t>
            </a:r>
            <a:r>
              <a:rPr lang="en-US" dirty="0" smtClean="0"/>
              <a:t>.” </a:t>
            </a:r>
            <a:r>
              <a:rPr lang="en-US" sz="3000" b="1" dirty="0">
                <a:solidFill>
                  <a:srgbClr val="FF0000"/>
                </a:solidFill>
              </a:rPr>
              <a:t>Joel 3 v 1-3</a:t>
            </a:r>
            <a:endParaRPr lang="en-US" sz="3000" b="1" dirty="0">
              <a:solidFill>
                <a:srgbClr val="FF0000"/>
              </a:solidFill>
            </a:endParaRPr>
          </a:p>
        </p:txBody>
      </p:sp>
      <p:sp>
        <p:nvSpPr>
          <p:cNvPr id="4" name="Rounded Rectangle 3"/>
          <p:cNvSpPr/>
          <p:nvPr/>
        </p:nvSpPr>
        <p:spPr>
          <a:xfrm>
            <a:off x="5257800" y="3028952"/>
            <a:ext cx="2286000" cy="381000"/>
          </a:xfrm>
          <a:prstGeom prst="roundRect">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
        <p:nvSpPr>
          <p:cNvPr id="5" name="Rounded Rectangle 4"/>
          <p:cNvSpPr/>
          <p:nvPr/>
        </p:nvSpPr>
        <p:spPr>
          <a:xfrm>
            <a:off x="2057404" y="3333751"/>
            <a:ext cx="1219201" cy="381000"/>
          </a:xfrm>
          <a:prstGeom prst="roundRect">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Tree>
    <p:extLst>
      <p:ext uri="{BB962C8B-B14F-4D97-AF65-F5344CB8AC3E}">
        <p14:creationId xmlns:p14="http://schemas.microsoft.com/office/powerpoint/2010/main" val="122464679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work of God</a:t>
            </a:r>
            <a:endParaRPr lang="en-US" dirty="0"/>
          </a:p>
        </p:txBody>
      </p:sp>
      <p:sp>
        <p:nvSpPr>
          <p:cNvPr id="3" name="Content Placeholder 2"/>
          <p:cNvSpPr>
            <a:spLocks noGrp="1"/>
          </p:cNvSpPr>
          <p:nvPr>
            <p:ph sz="quarter" idx="13"/>
          </p:nvPr>
        </p:nvSpPr>
        <p:spPr/>
        <p:txBody>
          <a:bodyPr>
            <a:normAutofit fontScale="92500" lnSpcReduction="20000"/>
          </a:bodyPr>
          <a:lstStyle/>
          <a:p>
            <a:pPr marL="0" indent="0">
              <a:buNone/>
            </a:pPr>
            <a:r>
              <a:rPr lang="en-US" b="1" dirty="0" smtClean="0">
                <a:solidFill>
                  <a:srgbClr val="FF0000"/>
                </a:solidFill>
              </a:rPr>
              <a:t>Jeremiah 30 v 3 </a:t>
            </a:r>
            <a:r>
              <a:rPr lang="en-US" dirty="0" smtClean="0"/>
              <a:t>“the </a:t>
            </a:r>
            <a:r>
              <a:rPr lang="en-US" dirty="0"/>
              <a:t>days come, saith the </a:t>
            </a:r>
            <a:r>
              <a:rPr lang="en-US" dirty="0" smtClean="0"/>
              <a:t>LORD, </a:t>
            </a:r>
            <a:r>
              <a:rPr lang="en-US" dirty="0"/>
              <a:t>that I will bring again the captivity of my people Israel and Judah, saith the Lord: and I will cause them to return to the land that I gave to their fathers, and they shall possess it</a:t>
            </a:r>
            <a:r>
              <a:rPr lang="en-US" dirty="0" smtClean="0"/>
              <a:t>.”</a:t>
            </a:r>
          </a:p>
          <a:p>
            <a:pPr marL="0" indent="0">
              <a:buNone/>
            </a:pPr>
            <a:endParaRPr lang="en-US" dirty="0"/>
          </a:p>
          <a:p>
            <a:pPr marL="0" indent="0">
              <a:buNone/>
            </a:pPr>
            <a:r>
              <a:rPr lang="en-US" b="1" dirty="0" smtClean="0">
                <a:solidFill>
                  <a:srgbClr val="FF0000"/>
                </a:solidFill>
              </a:rPr>
              <a:t>Zechariah 12 v 7 </a:t>
            </a:r>
            <a:r>
              <a:rPr lang="en-US" dirty="0" smtClean="0"/>
              <a:t>“I will save the tents of Judah first”</a:t>
            </a:r>
          </a:p>
          <a:p>
            <a:pPr marL="0" indent="0">
              <a:buNone/>
            </a:pPr>
            <a:endParaRPr lang="en-US" dirty="0"/>
          </a:p>
          <a:p>
            <a:pPr marL="0" indent="0">
              <a:buNone/>
            </a:pPr>
            <a:r>
              <a:rPr lang="en-US" b="1" dirty="0" smtClean="0">
                <a:solidFill>
                  <a:srgbClr val="FF0000"/>
                </a:solidFill>
              </a:rPr>
              <a:t>Romans 11 v 23 </a:t>
            </a:r>
            <a:r>
              <a:rPr lang="en-US" dirty="0" smtClean="0"/>
              <a:t>“God is able to </a:t>
            </a:r>
            <a:r>
              <a:rPr lang="en-US" dirty="0" err="1" smtClean="0"/>
              <a:t>graff</a:t>
            </a:r>
            <a:r>
              <a:rPr lang="en-US" dirty="0" smtClean="0"/>
              <a:t> them in again”</a:t>
            </a:r>
            <a:endParaRPr lang="en-US" dirty="0"/>
          </a:p>
        </p:txBody>
      </p:sp>
      <p:sp>
        <p:nvSpPr>
          <p:cNvPr id="4" name="Oval 3"/>
          <p:cNvSpPr/>
          <p:nvPr/>
        </p:nvSpPr>
        <p:spPr>
          <a:xfrm>
            <a:off x="8001003" y="1352551"/>
            <a:ext cx="381001" cy="457200"/>
          </a:xfrm>
          <a:prstGeom prst="ellipse">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
        <p:nvSpPr>
          <p:cNvPr id="5" name="Oval 4"/>
          <p:cNvSpPr/>
          <p:nvPr/>
        </p:nvSpPr>
        <p:spPr>
          <a:xfrm>
            <a:off x="4191001" y="1962150"/>
            <a:ext cx="381001" cy="457200"/>
          </a:xfrm>
          <a:prstGeom prst="ellipse">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
        <p:nvSpPr>
          <p:cNvPr id="6" name="Oval 5"/>
          <p:cNvSpPr/>
          <p:nvPr/>
        </p:nvSpPr>
        <p:spPr>
          <a:xfrm>
            <a:off x="1905000" y="2343151"/>
            <a:ext cx="381001" cy="457200"/>
          </a:xfrm>
          <a:prstGeom prst="ellipse">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
        <p:nvSpPr>
          <p:cNvPr id="7" name="Oval 6"/>
          <p:cNvSpPr/>
          <p:nvPr/>
        </p:nvSpPr>
        <p:spPr>
          <a:xfrm>
            <a:off x="3200401" y="3181350"/>
            <a:ext cx="381001" cy="457200"/>
          </a:xfrm>
          <a:prstGeom prst="ellipse">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
        <p:nvSpPr>
          <p:cNvPr id="8" name="Oval 7"/>
          <p:cNvSpPr/>
          <p:nvPr/>
        </p:nvSpPr>
        <p:spPr>
          <a:xfrm>
            <a:off x="3200406" y="4019551"/>
            <a:ext cx="762000" cy="457200"/>
          </a:xfrm>
          <a:prstGeom prst="ellipse">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
        <p:nvSpPr>
          <p:cNvPr id="9" name="Oval 8"/>
          <p:cNvSpPr/>
          <p:nvPr/>
        </p:nvSpPr>
        <p:spPr>
          <a:xfrm>
            <a:off x="6477000" y="1352551"/>
            <a:ext cx="1066800" cy="457200"/>
          </a:xfrm>
          <a:prstGeom prst="ellipse">
            <a:avLst/>
          </a:prstGeom>
          <a:noFill/>
          <a:ln w="38100" cmpd="sng">
            <a:solidFill>
              <a:srgbClr val="27CB10"/>
            </a:solidFill>
          </a:ln>
        </p:spPr>
        <p:style>
          <a:lnRef idx="1">
            <a:schemeClr val="accent1"/>
          </a:lnRef>
          <a:fillRef idx="3">
            <a:schemeClr val="accent1"/>
          </a:fillRef>
          <a:effectRef idx="2">
            <a:schemeClr val="accent1"/>
          </a:effectRef>
          <a:fontRef idx="minor">
            <a:schemeClr val="lt1"/>
          </a:fontRef>
        </p:style>
        <p:txBody>
          <a:bodyPr lIns="91434" tIns="45717" rIns="91434" bIns="45717" rtlCol="0" anchor="ctr"/>
          <a:lstStyle/>
          <a:p>
            <a:pPr algn="ctr"/>
            <a:endParaRPr lang="en-US"/>
          </a:p>
        </p:txBody>
      </p:sp>
    </p:spTree>
    <p:extLst>
      <p:ext uri="{BB962C8B-B14F-4D97-AF65-F5344CB8AC3E}">
        <p14:creationId xmlns:p14="http://schemas.microsoft.com/office/powerpoint/2010/main" val="22716969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90601" y="2"/>
            <a:ext cx="3823096" cy="5143500"/>
          </a:xfrm>
          <a:prstGeom prst="rect">
            <a:avLst/>
          </a:prstGeom>
        </p:spPr>
      </p:pic>
      <p:pic>
        <p:nvPicPr>
          <p:cNvPr id="6" name="Picture 5"/>
          <p:cNvPicPr>
            <a:picLocks noChangeAspect="1"/>
          </p:cNvPicPr>
          <p:nvPr/>
        </p:nvPicPr>
        <p:blipFill>
          <a:blip r:embed="rId3"/>
          <a:stretch>
            <a:fillRect/>
          </a:stretch>
        </p:blipFill>
        <p:spPr>
          <a:xfrm>
            <a:off x="4800605" y="5438"/>
            <a:ext cx="5128676" cy="5143500"/>
          </a:xfrm>
          <a:prstGeom prst="rect">
            <a:avLst/>
          </a:prstGeom>
        </p:spPr>
      </p:pic>
      <p:sp>
        <p:nvSpPr>
          <p:cNvPr id="7" name="TextBox 6"/>
          <p:cNvSpPr txBox="1"/>
          <p:nvPr/>
        </p:nvSpPr>
        <p:spPr>
          <a:xfrm>
            <a:off x="-152394" y="1657350"/>
            <a:ext cx="1219201" cy="2677650"/>
          </a:xfrm>
          <a:prstGeom prst="rect">
            <a:avLst/>
          </a:prstGeom>
          <a:noFill/>
        </p:spPr>
        <p:txBody>
          <a:bodyPr wrap="square" lIns="91434" tIns="45717" rIns="91434" bIns="45717" rtlCol="0">
            <a:spAutoFit/>
          </a:bodyPr>
          <a:lstStyle/>
          <a:p>
            <a:pPr algn="ctr"/>
            <a:r>
              <a:rPr lang="en-US" sz="3200" b="1" dirty="0">
                <a:solidFill>
                  <a:srgbClr val="FF0000"/>
                </a:solidFill>
              </a:rPr>
              <a:t>14</a:t>
            </a:r>
            <a:r>
              <a:rPr lang="en-US" sz="3200" b="1" baseline="30000" dirty="0">
                <a:solidFill>
                  <a:srgbClr val="FF0000"/>
                </a:solidFill>
              </a:rPr>
              <a:t>th</a:t>
            </a:r>
            <a:endParaRPr lang="en-US" sz="3200" b="1" dirty="0">
              <a:solidFill>
                <a:srgbClr val="FF0000"/>
              </a:solidFill>
            </a:endParaRPr>
          </a:p>
          <a:p>
            <a:pPr algn="ctr"/>
            <a:r>
              <a:rPr lang="en-US" sz="3200" b="1" dirty="0">
                <a:solidFill>
                  <a:srgbClr val="FF0000"/>
                </a:solidFill>
              </a:rPr>
              <a:t>May</a:t>
            </a:r>
          </a:p>
          <a:p>
            <a:pPr algn="ctr"/>
            <a:r>
              <a:rPr lang="en-US" sz="3200" b="1" dirty="0">
                <a:solidFill>
                  <a:srgbClr val="FF0000"/>
                </a:solidFill>
              </a:rPr>
              <a:t>1948</a:t>
            </a:r>
          </a:p>
          <a:p>
            <a:pPr algn="ctr"/>
            <a:r>
              <a:rPr lang="en-US" sz="3200" b="1" dirty="0">
                <a:solidFill>
                  <a:srgbClr val="FF0000"/>
                </a:solidFill>
              </a:rPr>
              <a:t>16:00</a:t>
            </a:r>
          </a:p>
          <a:p>
            <a:r>
              <a:rPr lang="en-US" sz="2000" dirty="0"/>
              <a:t> </a:t>
            </a:r>
            <a:endParaRPr lang="en-US" sz="2000" dirty="0"/>
          </a:p>
          <a:p>
            <a:endParaRPr lang="en-US" sz="2000" dirty="0"/>
          </a:p>
        </p:txBody>
      </p:sp>
    </p:spTree>
    <p:extLst>
      <p:ext uri="{BB962C8B-B14F-4D97-AF65-F5344CB8AC3E}">
        <p14:creationId xmlns:p14="http://schemas.microsoft.com/office/powerpoint/2010/main" val="37809075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967481" y="-3366769"/>
            <a:ext cx="1371600" cy="8524241"/>
          </a:xfrm>
          <a:prstGeom prst="rect">
            <a:avLst/>
          </a:prstGeom>
          <a:noFill/>
          <a:ln>
            <a:noFill/>
          </a:ln>
        </p:spPr>
      </p:pic>
      <p:sp>
        <p:nvSpPr>
          <p:cNvPr id="5" name="TextBox 4"/>
          <p:cNvSpPr txBox="1"/>
          <p:nvPr/>
        </p:nvSpPr>
        <p:spPr>
          <a:xfrm>
            <a:off x="838208" y="1962155"/>
            <a:ext cx="7696198" cy="2029926"/>
          </a:xfrm>
          <a:prstGeom prst="rect">
            <a:avLst/>
          </a:prstGeom>
          <a:noFill/>
        </p:spPr>
        <p:txBody>
          <a:bodyPr wrap="square" lIns="91434" tIns="45717" rIns="91434" bIns="45717" rtlCol="0">
            <a:spAutoFit/>
          </a:bodyPr>
          <a:lstStyle/>
          <a:p>
            <a:r>
              <a:rPr lang="en-US" dirty="0" smtClean="0"/>
              <a:t>“We declare that</a:t>
            </a:r>
            <a:r>
              <a:rPr lang="en-US" dirty="0"/>
              <a:t>, with effect from the moment of the termination </a:t>
            </a:r>
            <a:r>
              <a:rPr lang="en-US" dirty="0" smtClean="0"/>
              <a:t>of </a:t>
            </a:r>
            <a:r>
              <a:rPr lang="en-US" dirty="0"/>
              <a:t>the Mandate being tonight, the eve of Sabbath, the 6th Iyar, </a:t>
            </a:r>
            <a:r>
              <a:rPr lang="en-US" dirty="0" smtClean="0"/>
              <a:t>5708 (</a:t>
            </a:r>
            <a:r>
              <a:rPr lang="en-US" dirty="0"/>
              <a:t>15th May, 1948), until the establishment of the elected, regular </a:t>
            </a:r>
            <a:r>
              <a:rPr lang="en-US" dirty="0" smtClean="0"/>
              <a:t>authorities of </a:t>
            </a:r>
            <a:r>
              <a:rPr lang="en-US" dirty="0"/>
              <a:t>the State in accordance with the Constitution which shall be adopted by </a:t>
            </a:r>
            <a:r>
              <a:rPr lang="en-US" dirty="0" smtClean="0"/>
              <a:t>the Elected Constituent </a:t>
            </a:r>
            <a:r>
              <a:rPr lang="en-US" dirty="0"/>
              <a:t>Assembly not later than the 1st October 1948, the </a:t>
            </a:r>
            <a:r>
              <a:rPr lang="en-US" dirty="0" smtClean="0"/>
              <a:t>People's </a:t>
            </a:r>
            <a:r>
              <a:rPr lang="en-US" dirty="0"/>
              <a:t>Council shall act as a Provisional Council of State, </a:t>
            </a:r>
            <a:r>
              <a:rPr lang="en-US" dirty="0" smtClean="0"/>
              <a:t>and </a:t>
            </a:r>
            <a:r>
              <a:rPr lang="en-US" dirty="0"/>
              <a:t>its executive organ, </a:t>
            </a:r>
            <a:r>
              <a:rPr lang="en-US" dirty="0" smtClean="0"/>
              <a:t>the People's </a:t>
            </a:r>
            <a:r>
              <a:rPr lang="en-US" dirty="0"/>
              <a:t>Administration, shall be the Provisional </a:t>
            </a:r>
            <a:r>
              <a:rPr lang="en-US" dirty="0" smtClean="0"/>
              <a:t>Government </a:t>
            </a:r>
            <a:r>
              <a:rPr lang="en-US" dirty="0"/>
              <a:t>of the Jewish State, to be called "Israel".</a:t>
            </a:r>
          </a:p>
        </p:txBody>
      </p:sp>
    </p:spTree>
    <p:extLst>
      <p:ext uri="{BB962C8B-B14F-4D97-AF65-F5344CB8AC3E}">
        <p14:creationId xmlns:p14="http://schemas.microsoft.com/office/powerpoint/2010/main" val="1837236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borders were not defined in the Declaration</a:t>
            </a:r>
            <a:endParaRPr lang="en-US" dirty="0"/>
          </a:p>
        </p:txBody>
      </p:sp>
      <p:sp>
        <p:nvSpPr>
          <p:cNvPr id="3" name="Content Placeholder 2"/>
          <p:cNvSpPr>
            <a:spLocks noGrp="1"/>
          </p:cNvSpPr>
          <p:nvPr>
            <p:ph sz="quarter" idx="13"/>
          </p:nvPr>
        </p:nvSpPr>
        <p:spPr/>
        <p:txBody>
          <a:bodyPr>
            <a:normAutofit fontScale="92500" lnSpcReduction="20000"/>
          </a:bodyPr>
          <a:lstStyle/>
          <a:p>
            <a:pPr>
              <a:buFont typeface="Wingdings" charset="2"/>
              <a:buChar char="Ø"/>
            </a:pPr>
            <a:r>
              <a:rPr lang="en-US" dirty="0" smtClean="0"/>
              <a:t>The original draft accepted the UN partition plan borders</a:t>
            </a:r>
          </a:p>
          <a:p>
            <a:pPr>
              <a:buFont typeface="Wingdings" charset="2"/>
              <a:buChar char="Ø"/>
            </a:pPr>
            <a:r>
              <a:rPr lang="en-US" dirty="0"/>
              <a:t>"We accepted the UN Resolution, but the Arabs did not. They are preparing to make war on us. If we defeat them and capture western Galilee or territory on both sides of the road to Jerusalem, these areas will become part of the state. Why should we obligate ourselves to accept boundaries that in any case the Arabs don't accept</a:t>
            </a:r>
            <a:r>
              <a:rPr lang="en-US" dirty="0" smtClean="0">
                <a:latin typeface="Arial"/>
                <a:cs typeface="Arial"/>
              </a:rPr>
              <a:t>?</a:t>
            </a:r>
            <a:r>
              <a:rPr lang="en-US" dirty="0" smtClean="0"/>
              <a:t>” </a:t>
            </a:r>
            <a:r>
              <a:rPr lang="en-US" i="1" dirty="0" smtClean="0">
                <a:solidFill>
                  <a:srgbClr val="0000FF"/>
                </a:solidFill>
              </a:rPr>
              <a:t>David Ben </a:t>
            </a:r>
            <a:r>
              <a:rPr lang="en-US" i="1" dirty="0" err="1" smtClean="0">
                <a:solidFill>
                  <a:srgbClr val="0000FF"/>
                </a:solidFill>
              </a:rPr>
              <a:t>Gurion</a:t>
            </a:r>
            <a:endParaRPr lang="en-US" i="1" dirty="0">
              <a:solidFill>
                <a:srgbClr val="0000FF"/>
              </a:solidFill>
            </a:endParaRPr>
          </a:p>
        </p:txBody>
      </p:sp>
    </p:spTree>
    <p:extLst>
      <p:ext uri="{BB962C8B-B14F-4D97-AF65-F5344CB8AC3E}">
        <p14:creationId xmlns:p14="http://schemas.microsoft.com/office/powerpoint/2010/main" val="543508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solidFill>
                  <a:srgbClr val="FF0000"/>
                </a:solidFill>
              </a:rPr>
              <a:t>Deuteronomy </a:t>
            </a:r>
            <a:r>
              <a:rPr lang="en-US" sz="3600" dirty="0">
                <a:solidFill>
                  <a:schemeClr val="tx1"/>
                </a:solidFill>
              </a:rPr>
              <a:t>Jewish</a:t>
            </a:r>
            <a:r>
              <a:rPr lang="en-US" sz="3600" b="1" dirty="0">
                <a:solidFill>
                  <a:srgbClr val="FF0000"/>
                </a:solidFill>
              </a:rPr>
              <a:t> </a:t>
            </a:r>
            <a:r>
              <a:rPr lang="en-US" sz="3600" dirty="0"/>
              <a:t>History foretold</a:t>
            </a:r>
            <a:endParaRPr lang="en-US" sz="3600" dirty="0"/>
          </a:p>
        </p:txBody>
      </p:sp>
      <p:sp>
        <p:nvSpPr>
          <p:cNvPr id="4" name="Content Placeholder 3"/>
          <p:cNvSpPr>
            <a:spLocks noGrp="1"/>
          </p:cNvSpPr>
          <p:nvPr>
            <p:ph sz="quarter" idx="13"/>
          </p:nvPr>
        </p:nvSpPr>
        <p:spPr>
          <a:xfrm>
            <a:off x="76204" y="1657356"/>
            <a:ext cx="5257799" cy="3657599"/>
          </a:xfrm>
        </p:spPr>
        <p:txBody>
          <a:bodyPr>
            <a:normAutofit/>
          </a:bodyPr>
          <a:lstStyle/>
          <a:p>
            <a:pPr>
              <a:buFont typeface="Wingdings" charset="2"/>
              <a:buChar char="Ø"/>
            </a:pPr>
            <a:r>
              <a:rPr lang="en-US" sz="1800" b="1" dirty="0">
                <a:solidFill>
                  <a:srgbClr val="FF0000"/>
                </a:solidFill>
              </a:rPr>
              <a:t>28 v 15-24 </a:t>
            </a:r>
            <a:r>
              <a:rPr lang="en-US" sz="1800" dirty="0"/>
              <a:t>Curses whilst in the land of Israel</a:t>
            </a:r>
          </a:p>
          <a:p>
            <a:pPr>
              <a:buFont typeface="Wingdings" charset="2"/>
              <a:buChar char="Ø"/>
            </a:pPr>
            <a:r>
              <a:rPr lang="en-US" sz="1800" b="1" dirty="0">
                <a:solidFill>
                  <a:srgbClr val="FF0000"/>
                </a:solidFill>
              </a:rPr>
              <a:t>28 v </a:t>
            </a:r>
            <a:r>
              <a:rPr lang="en-US" sz="1800" b="1" dirty="0">
                <a:solidFill>
                  <a:srgbClr val="FF0000"/>
                </a:solidFill>
              </a:rPr>
              <a:t>36-37 </a:t>
            </a:r>
            <a:r>
              <a:rPr lang="en-US" sz="1800" dirty="0"/>
              <a:t>Invasion by foreigners</a:t>
            </a:r>
          </a:p>
          <a:p>
            <a:pPr>
              <a:buFont typeface="Wingdings" charset="2"/>
              <a:buChar char="Ø"/>
            </a:pPr>
            <a:r>
              <a:rPr lang="en-US" sz="1800" b="1" dirty="0">
                <a:solidFill>
                  <a:srgbClr val="FF0000"/>
                </a:solidFill>
              </a:rPr>
              <a:t>28 v </a:t>
            </a:r>
            <a:r>
              <a:rPr lang="en-US" sz="1800" b="1" dirty="0">
                <a:solidFill>
                  <a:srgbClr val="FF0000"/>
                </a:solidFill>
              </a:rPr>
              <a:t>38-46 </a:t>
            </a:r>
            <a:r>
              <a:rPr lang="en-US" sz="1800" dirty="0"/>
              <a:t>B</a:t>
            </a:r>
            <a:r>
              <a:rPr lang="en-US" sz="1800" dirty="0"/>
              <a:t>ack in the land but ruled by foreigners</a:t>
            </a:r>
          </a:p>
          <a:p>
            <a:pPr>
              <a:buFont typeface="Wingdings" charset="2"/>
              <a:buChar char="Ø"/>
            </a:pPr>
            <a:r>
              <a:rPr lang="en-US" sz="1800" b="1" dirty="0">
                <a:solidFill>
                  <a:srgbClr val="FF0000"/>
                </a:solidFill>
              </a:rPr>
              <a:t>28 v </a:t>
            </a:r>
            <a:r>
              <a:rPr lang="en-US" sz="1800" b="1" dirty="0">
                <a:solidFill>
                  <a:srgbClr val="FF0000"/>
                </a:solidFill>
              </a:rPr>
              <a:t>47-62 </a:t>
            </a:r>
            <a:r>
              <a:rPr lang="en-US" sz="1800" dirty="0"/>
              <a:t>Yoke of Iron and siege</a:t>
            </a:r>
          </a:p>
          <a:p>
            <a:pPr>
              <a:buFont typeface="Wingdings" charset="2"/>
              <a:buChar char="Ø"/>
            </a:pPr>
            <a:r>
              <a:rPr lang="en-US" sz="1800" b="1" dirty="0">
                <a:solidFill>
                  <a:srgbClr val="FF0000"/>
                </a:solidFill>
              </a:rPr>
              <a:t>28 v </a:t>
            </a:r>
            <a:r>
              <a:rPr lang="en-US" sz="1800" b="1" dirty="0">
                <a:solidFill>
                  <a:srgbClr val="FF0000"/>
                </a:solidFill>
              </a:rPr>
              <a:t>63-68 </a:t>
            </a:r>
            <a:r>
              <a:rPr lang="en-US" sz="1800" dirty="0"/>
              <a:t>Dispersion and distress</a:t>
            </a:r>
          </a:p>
          <a:p>
            <a:pPr>
              <a:buFont typeface="Wingdings" charset="2"/>
              <a:buChar char="Ø"/>
            </a:pPr>
            <a:r>
              <a:rPr lang="en-US" sz="1800" b="1" dirty="0">
                <a:solidFill>
                  <a:srgbClr val="FF0000"/>
                </a:solidFill>
              </a:rPr>
              <a:t>29 </a:t>
            </a:r>
            <a:r>
              <a:rPr lang="en-US" sz="1800" b="1" dirty="0">
                <a:solidFill>
                  <a:srgbClr val="FF0000"/>
                </a:solidFill>
              </a:rPr>
              <a:t>v </a:t>
            </a:r>
            <a:r>
              <a:rPr lang="en-US" sz="1800" b="1" dirty="0">
                <a:solidFill>
                  <a:srgbClr val="FF0000"/>
                </a:solidFill>
              </a:rPr>
              <a:t>22-28 </a:t>
            </a:r>
            <a:r>
              <a:rPr lang="en-US" sz="1800" dirty="0"/>
              <a:t>The land cursed</a:t>
            </a:r>
          </a:p>
          <a:p>
            <a:pPr>
              <a:buFont typeface="Wingdings" charset="2"/>
              <a:buChar char="Ø"/>
            </a:pPr>
            <a:r>
              <a:rPr lang="en-US" sz="1800" b="1" dirty="0">
                <a:solidFill>
                  <a:srgbClr val="FF0000"/>
                </a:solidFill>
              </a:rPr>
              <a:t>30 v 1-5     </a:t>
            </a:r>
            <a:r>
              <a:rPr lang="en-US" sz="1800" dirty="0"/>
              <a:t>Restoration</a:t>
            </a:r>
          </a:p>
          <a:p>
            <a:pPr>
              <a:buFont typeface="Wingdings" charset="2"/>
              <a:buChar char="Ø"/>
            </a:pPr>
            <a:r>
              <a:rPr lang="en-US" sz="1800" b="1" dirty="0">
                <a:solidFill>
                  <a:srgbClr val="FF0000"/>
                </a:solidFill>
              </a:rPr>
              <a:t>30 </a:t>
            </a:r>
            <a:r>
              <a:rPr lang="en-US" sz="1800" b="1" dirty="0">
                <a:solidFill>
                  <a:srgbClr val="FF0000"/>
                </a:solidFill>
              </a:rPr>
              <a:t>v </a:t>
            </a:r>
            <a:r>
              <a:rPr lang="en-US" sz="1800" b="1" dirty="0">
                <a:solidFill>
                  <a:srgbClr val="FF0000"/>
                </a:solidFill>
              </a:rPr>
              <a:t>6-10   </a:t>
            </a:r>
            <a:r>
              <a:rPr lang="en-US" sz="1800" dirty="0"/>
              <a:t>Deliverance and changed hearts</a:t>
            </a:r>
          </a:p>
          <a:p>
            <a:endParaRPr lang="en-US" dirty="0" smtClean="0"/>
          </a:p>
          <a:p>
            <a:endParaRPr lang="en-US" dirty="0" smtClean="0"/>
          </a:p>
          <a:p>
            <a:endParaRPr lang="en-US" dirty="0"/>
          </a:p>
        </p:txBody>
      </p:sp>
      <p:sp>
        <p:nvSpPr>
          <p:cNvPr id="5" name="Content Placeholder 4"/>
          <p:cNvSpPr>
            <a:spLocks noGrp="1"/>
          </p:cNvSpPr>
          <p:nvPr>
            <p:ph sz="quarter" idx="14"/>
          </p:nvPr>
        </p:nvSpPr>
        <p:spPr>
          <a:xfrm>
            <a:off x="5410199" y="1665328"/>
            <a:ext cx="4648200" cy="3268625"/>
          </a:xfrm>
        </p:spPr>
        <p:txBody>
          <a:bodyPr>
            <a:noAutofit/>
          </a:bodyPr>
          <a:lstStyle/>
          <a:p>
            <a:pPr marL="0" indent="0">
              <a:buNone/>
            </a:pPr>
            <a:r>
              <a:rPr lang="en-US" sz="1800" dirty="0">
                <a:solidFill>
                  <a:srgbClr val="0000FF"/>
                </a:solidFill>
              </a:rPr>
              <a:t>1 Kings, 1 Chronicles </a:t>
            </a:r>
            <a:r>
              <a:rPr lang="en-US" sz="1800" b="1" dirty="0">
                <a:solidFill>
                  <a:srgbClr val="27CB10"/>
                </a:solidFill>
                <a:latin typeface="Zapf Dingbats"/>
                <a:ea typeface="Zapf Dingbats"/>
                <a:cs typeface="Zapf Dingbats"/>
                <a:sym typeface="Zapf Dingbats"/>
              </a:rPr>
              <a:t>✓</a:t>
            </a:r>
            <a:endParaRPr lang="en-US" sz="1800" b="1" dirty="0">
              <a:solidFill>
                <a:srgbClr val="27CB10"/>
              </a:solidFill>
            </a:endParaRPr>
          </a:p>
          <a:p>
            <a:pPr marL="0" indent="0">
              <a:buNone/>
            </a:pPr>
            <a:r>
              <a:rPr lang="en-US" sz="1800" dirty="0">
                <a:solidFill>
                  <a:srgbClr val="0000FF"/>
                </a:solidFill>
              </a:rPr>
              <a:t>Invasion by Assyrians &amp; Babylonians </a:t>
            </a:r>
            <a:r>
              <a:rPr lang="en-US" sz="1800" b="1" dirty="0">
                <a:solidFill>
                  <a:srgbClr val="27CB10"/>
                </a:solidFill>
                <a:latin typeface="Zapf Dingbats"/>
                <a:ea typeface="Zapf Dingbats"/>
                <a:cs typeface="Zapf Dingbats"/>
                <a:sym typeface="Zapf Dingbats"/>
              </a:rPr>
              <a:t>✓</a:t>
            </a:r>
            <a:endParaRPr lang="en-US" sz="1800" b="1" dirty="0">
              <a:solidFill>
                <a:srgbClr val="27CB10"/>
              </a:solidFill>
            </a:endParaRPr>
          </a:p>
          <a:p>
            <a:pPr marL="0" indent="0">
              <a:buNone/>
            </a:pPr>
            <a:r>
              <a:rPr lang="en-US" sz="1800" dirty="0">
                <a:solidFill>
                  <a:srgbClr val="0000FF"/>
                </a:solidFill>
              </a:rPr>
              <a:t>Nehemiah</a:t>
            </a:r>
            <a:r>
              <a:rPr lang="en-US" sz="1800" dirty="0">
                <a:solidFill>
                  <a:srgbClr val="0000FF"/>
                </a:solidFill>
                <a:sym typeface="Wingdings"/>
              </a:rPr>
              <a:t> Roman Empire </a:t>
            </a:r>
            <a:r>
              <a:rPr lang="en-US" sz="1800" dirty="0">
                <a:solidFill>
                  <a:srgbClr val="27CB10"/>
                </a:solidFill>
                <a:latin typeface="Zapf Dingbats"/>
                <a:ea typeface="Zapf Dingbats"/>
                <a:cs typeface="Zapf Dingbats"/>
                <a:sym typeface="Zapf Dingbats"/>
              </a:rPr>
              <a:t>✓</a:t>
            </a:r>
            <a:endParaRPr lang="en-US" sz="1800" dirty="0">
              <a:solidFill>
                <a:srgbClr val="27CB10"/>
              </a:solidFill>
            </a:endParaRPr>
          </a:p>
          <a:p>
            <a:pPr marL="0" indent="0">
              <a:buNone/>
            </a:pPr>
            <a:r>
              <a:rPr lang="en-US" sz="1800" dirty="0">
                <a:solidFill>
                  <a:srgbClr val="0000FF"/>
                </a:solidFill>
                <a:sym typeface="Wingdings"/>
              </a:rPr>
              <a:t>AD 70 </a:t>
            </a:r>
            <a:r>
              <a:rPr lang="en-US" sz="1800" dirty="0">
                <a:solidFill>
                  <a:srgbClr val="27CB10"/>
                </a:solidFill>
                <a:latin typeface="Zapf Dingbats"/>
                <a:ea typeface="Zapf Dingbats"/>
                <a:cs typeface="Zapf Dingbats"/>
                <a:sym typeface="Zapf Dingbats"/>
              </a:rPr>
              <a:t>✓</a:t>
            </a:r>
            <a:endParaRPr lang="en-US" sz="1800" dirty="0">
              <a:solidFill>
                <a:srgbClr val="27CB10"/>
              </a:solidFill>
            </a:endParaRPr>
          </a:p>
          <a:p>
            <a:pPr marL="0" indent="0">
              <a:buNone/>
            </a:pPr>
            <a:r>
              <a:rPr lang="en-US" sz="1800" dirty="0">
                <a:solidFill>
                  <a:srgbClr val="0000FF"/>
                </a:solidFill>
                <a:sym typeface="Wingdings"/>
              </a:rPr>
              <a:t>AD 135 </a:t>
            </a:r>
            <a:r>
              <a:rPr lang="en-US" sz="1800" dirty="0">
                <a:solidFill>
                  <a:srgbClr val="27CB10"/>
                </a:solidFill>
                <a:latin typeface="Zapf Dingbats"/>
                <a:ea typeface="Zapf Dingbats"/>
                <a:cs typeface="Zapf Dingbats"/>
                <a:sym typeface="Zapf Dingbats"/>
              </a:rPr>
              <a:t>✓</a:t>
            </a:r>
            <a:endParaRPr lang="en-US" sz="1800" dirty="0">
              <a:solidFill>
                <a:srgbClr val="27CB10"/>
              </a:solidFill>
            </a:endParaRPr>
          </a:p>
          <a:p>
            <a:pPr marL="0" indent="0">
              <a:buNone/>
            </a:pPr>
            <a:r>
              <a:rPr lang="en-US" sz="1800" dirty="0">
                <a:solidFill>
                  <a:srgbClr val="0000FF"/>
                </a:solidFill>
                <a:sym typeface="Wingdings"/>
              </a:rPr>
              <a:t>Turkish/Arab </a:t>
            </a:r>
            <a:r>
              <a:rPr lang="en-US" sz="1800">
                <a:solidFill>
                  <a:srgbClr val="0000FF"/>
                </a:solidFill>
                <a:sym typeface="Wingdings"/>
              </a:rPr>
              <a:t>neglect </a:t>
            </a:r>
            <a:r>
              <a:rPr lang="en-US" sz="1800">
                <a:solidFill>
                  <a:srgbClr val="27CB10"/>
                </a:solidFill>
                <a:latin typeface="Zapf Dingbats"/>
                <a:ea typeface="Zapf Dingbats"/>
                <a:cs typeface="Zapf Dingbats"/>
                <a:sym typeface="Zapf Dingbats"/>
              </a:rPr>
              <a:t>✓</a:t>
            </a:r>
            <a:endParaRPr lang="en-US" sz="1800" dirty="0">
              <a:solidFill>
                <a:srgbClr val="27CB10"/>
              </a:solidFill>
            </a:endParaRPr>
          </a:p>
          <a:p>
            <a:pPr marL="0" indent="0">
              <a:buNone/>
            </a:pPr>
            <a:r>
              <a:rPr lang="en-US" sz="1800" dirty="0">
                <a:solidFill>
                  <a:srgbClr val="0000FF"/>
                </a:solidFill>
                <a:sym typeface="Wingdings"/>
              </a:rPr>
              <a:t>20</a:t>
            </a:r>
            <a:r>
              <a:rPr lang="en-US" sz="1800" baseline="30000" dirty="0">
                <a:solidFill>
                  <a:srgbClr val="0000FF"/>
                </a:solidFill>
                <a:sym typeface="Wingdings"/>
              </a:rPr>
              <a:t>th</a:t>
            </a:r>
            <a:r>
              <a:rPr lang="en-US" sz="1800" dirty="0">
                <a:solidFill>
                  <a:srgbClr val="0000FF"/>
                </a:solidFill>
                <a:sym typeface="Wingdings"/>
              </a:rPr>
              <a:t> Century restoration </a:t>
            </a:r>
            <a:r>
              <a:rPr lang="en-US" sz="1800" dirty="0">
                <a:solidFill>
                  <a:srgbClr val="27CB10"/>
                </a:solidFill>
                <a:latin typeface="Zapf Dingbats"/>
                <a:ea typeface="Zapf Dingbats"/>
                <a:cs typeface="Zapf Dingbats"/>
                <a:sym typeface="Zapf Dingbats"/>
              </a:rPr>
              <a:t>✓</a:t>
            </a:r>
            <a:endParaRPr lang="en-US" sz="1800" dirty="0">
              <a:solidFill>
                <a:srgbClr val="27CB10"/>
              </a:solidFill>
            </a:endParaRPr>
          </a:p>
          <a:p>
            <a:pPr marL="0" indent="0">
              <a:buNone/>
            </a:pPr>
            <a:r>
              <a:rPr lang="en-US" sz="1800" dirty="0">
                <a:solidFill>
                  <a:srgbClr val="0000FF"/>
                </a:solidFill>
                <a:sym typeface="Wingdings"/>
              </a:rPr>
              <a:t>Return of Christ </a:t>
            </a:r>
            <a:r>
              <a:rPr lang="en-US" sz="1800" b="1" dirty="0">
                <a:solidFill>
                  <a:srgbClr val="27CB10"/>
                </a:solidFill>
                <a:sym typeface="Wingdings"/>
              </a:rPr>
              <a:t>Almost</a:t>
            </a:r>
          </a:p>
          <a:p>
            <a:endParaRPr lang="en-US" dirty="0"/>
          </a:p>
        </p:txBody>
      </p:sp>
      <p:cxnSp>
        <p:nvCxnSpPr>
          <p:cNvPr id="7" name="Straight Arrow Connector 6"/>
          <p:cNvCxnSpPr/>
          <p:nvPr/>
        </p:nvCxnSpPr>
        <p:spPr>
          <a:xfrm>
            <a:off x="3733806" y="2952750"/>
            <a:ext cx="1752600"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733806" y="2266950"/>
            <a:ext cx="1752600"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257806" y="2571751"/>
            <a:ext cx="228601"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800599" y="1885950"/>
            <a:ext cx="685801"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3733806" y="3333750"/>
            <a:ext cx="1752600"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3200401" y="3714750"/>
            <a:ext cx="2286000"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2667007" y="4019550"/>
            <a:ext cx="2819400"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4648207" y="4400550"/>
            <a:ext cx="838200" cy="0"/>
          </a:xfrm>
          <a:prstGeom prst="straightConnector1">
            <a:avLst/>
          </a:prstGeom>
          <a:ln>
            <a:solidFill>
              <a:srgbClr val="0000FF"/>
            </a:solidFill>
            <a:prstDash val="dot"/>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608926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first postage stamp</a:t>
            </a:r>
            <a:endParaRPr lang="en-US" dirty="0"/>
          </a:p>
        </p:txBody>
      </p:sp>
      <p:sp>
        <p:nvSpPr>
          <p:cNvPr id="3" name="Content Placeholder 2"/>
          <p:cNvSpPr>
            <a:spLocks noGrp="1"/>
          </p:cNvSpPr>
          <p:nvPr>
            <p:ph sz="quarter" idx="13"/>
          </p:nvPr>
        </p:nvSpPr>
        <p:spPr>
          <a:xfrm>
            <a:off x="609602" y="1657351"/>
            <a:ext cx="4267199" cy="3276600"/>
          </a:xfrm>
        </p:spPr>
        <p:txBody>
          <a:bodyPr>
            <a:normAutofit fontScale="92500"/>
          </a:bodyPr>
          <a:lstStyle/>
          <a:p>
            <a:pPr>
              <a:buFont typeface="Wingdings" charset="2"/>
              <a:buChar char="Ø"/>
            </a:pPr>
            <a:r>
              <a:rPr lang="en-US" dirty="0" smtClean="0"/>
              <a:t>Issued on 16/5/48 (15</a:t>
            </a:r>
            <a:r>
              <a:rPr lang="en-US" baseline="30000" dirty="0" smtClean="0"/>
              <a:t>th</a:t>
            </a:r>
            <a:r>
              <a:rPr lang="en-US" dirty="0" smtClean="0"/>
              <a:t> was a Sabbath)</a:t>
            </a:r>
          </a:p>
          <a:p>
            <a:pPr>
              <a:buFont typeface="Wingdings" charset="2"/>
              <a:buChar char="Ø"/>
            </a:pPr>
            <a:r>
              <a:rPr lang="en-US" dirty="0" smtClean="0"/>
              <a:t>Issued under </a:t>
            </a:r>
            <a:r>
              <a:rPr lang="en-US" i="1" dirty="0" err="1" smtClean="0"/>
              <a:t>Doar</a:t>
            </a:r>
            <a:r>
              <a:rPr lang="en-US" i="1" dirty="0" smtClean="0"/>
              <a:t> </a:t>
            </a:r>
            <a:r>
              <a:rPr lang="en-US" i="1" dirty="0" err="1"/>
              <a:t>Ivri</a:t>
            </a:r>
            <a:r>
              <a:rPr lang="en-US" dirty="0"/>
              <a:t> ("Hebrew Post") because the country's name had not yet been </a:t>
            </a:r>
            <a:r>
              <a:rPr lang="en-US" dirty="0" smtClean="0"/>
              <a:t>chosen- they hadn’t read Ezekiel 38 v 8!</a:t>
            </a:r>
            <a:endParaRPr lang="en-US" dirty="0"/>
          </a:p>
        </p:txBody>
      </p:sp>
      <p:pic>
        <p:nvPicPr>
          <p:cNvPr id="5" name="Picture 4"/>
          <p:cNvPicPr>
            <a:picLocks noChangeAspect="1"/>
          </p:cNvPicPr>
          <p:nvPr/>
        </p:nvPicPr>
        <p:blipFill>
          <a:blip r:embed="rId2"/>
          <a:stretch>
            <a:fillRect/>
          </a:stretch>
        </p:blipFill>
        <p:spPr>
          <a:xfrm>
            <a:off x="5181601" y="1383482"/>
            <a:ext cx="3008743" cy="3726148"/>
          </a:xfrm>
          <a:prstGeom prst="rect">
            <a:avLst/>
          </a:prstGeom>
        </p:spPr>
      </p:pic>
    </p:spTree>
    <p:extLst>
      <p:ext uri="{BB962C8B-B14F-4D97-AF65-F5344CB8AC3E}">
        <p14:creationId xmlns:p14="http://schemas.microsoft.com/office/powerpoint/2010/main" val="2974417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Ezekiel 37 v 10</a:t>
            </a:r>
            <a:endParaRPr lang="en-US" b="1" dirty="0">
              <a:solidFill>
                <a:srgbClr val="FF0000"/>
              </a:solidFill>
            </a:endParaRPr>
          </a:p>
        </p:txBody>
      </p:sp>
      <p:sp>
        <p:nvSpPr>
          <p:cNvPr id="3" name="Content Placeholder 2"/>
          <p:cNvSpPr>
            <a:spLocks noGrp="1"/>
          </p:cNvSpPr>
          <p:nvPr>
            <p:ph sz="quarter" idx="13"/>
          </p:nvPr>
        </p:nvSpPr>
        <p:spPr/>
        <p:txBody>
          <a:bodyPr/>
          <a:lstStyle/>
          <a:p>
            <a:pPr marL="0" indent="0">
              <a:buNone/>
            </a:pPr>
            <a:r>
              <a:rPr lang="en-US" dirty="0" smtClean="0"/>
              <a:t>“the </a:t>
            </a:r>
            <a:r>
              <a:rPr lang="en-US" dirty="0"/>
              <a:t>breath came into them, and they lived, and stood up upon their feet, an exceeding great </a:t>
            </a:r>
            <a:r>
              <a:rPr lang="en-US" b="1" dirty="0" smtClean="0">
                <a:solidFill>
                  <a:srgbClr val="27CB10"/>
                </a:solidFill>
              </a:rPr>
              <a:t>army</a:t>
            </a:r>
            <a:r>
              <a:rPr lang="en-US" dirty="0" smtClean="0"/>
              <a:t>”</a:t>
            </a:r>
          </a:p>
          <a:p>
            <a:pPr marL="0" indent="0">
              <a:buNone/>
            </a:pPr>
            <a:endParaRPr lang="en-US" dirty="0"/>
          </a:p>
          <a:p>
            <a:pPr marL="0" indent="0">
              <a:buNone/>
            </a:pPr>
            <a:r>
              <a:rPr lang="en-US" dirty="0" smtClean="0"/>
              <a:t>We possibly had not interpreted the prophecy as well as we might have and missed the intimate connection between the phrases “they lived” and “great army”</a:t>
            </a:r>
            <a:endParaRPr lang="en-US" dirty="0"/>
          </a:p>
        </p:txBody>
      </p:sp>
    </p:spTree>
    <p:extLst>
      <p:ext uri="{BB962C8B-B14F-4D97-AF65-F5344CB8AC3E}">
        <p14:creationId xmlns:p14="http://schemas.microsoft.com/office/powerpoint/2010/main" val="408745312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did the war happen?</a:t>
            </a:r>
            <a:endParaRPr lang="en-US" dirty="0"/>
          </a:p>
        </p:txBody>
      </p:sp>
      <p:sp>
        <p:nvSpPr>
          <p:cNvPr id="3" name="Content Placeholder 2"/>
          <p:cNvSpPr>
            <a:spLocks noGrp="1"/>
          </p:cNvSpPr>
          <p:nvPr>
            <p:ph sz="quarter" idx="13"/>
          </p:nvPr>
        </p:nvSpPr>
        <p:spPr/>
        <p:txBody>
          <a:bodyPr>
            <a:normAutofit fontScale="92500" lnSpcReduction="10000"/>
          </a:bodyPr>
          <a:lstStyle/>
          <a:p>
            <a:pPr marL="0" indent="0">
              <a:buNone/>
            </a:pPr>
            <a:r>
              <a:rPr lang="en-US" dirty="0" smtClean="0"/>
              <a:t>Fundamental Arab rejection of right of the Jewish people to inhabit the land of Palestine</a:t>
            </a:r>
          </a:p>
          <a:p>
            <a:pPr marL="0" indent="0">
              <a:buNone/>
            </a:pPr>
            <a:endParaRPr lang="en-US" dirty="0" smtClean="0"/>
          </a:p>
          <a:p>
            <a:pPr marL="0" indent="0" algn="ctr">
              <a:buNone/>
            </a:pPr>
            <a:r>
              <a:rPr lang="en-US" dirty="0" err="1"/>
              <a:t>v</a:t>
            </a:r>
            <a:r>
              <a:rPr lang="en-US" dirty="0" err="1" smtClean="0"/>
              <a:t>s</a:t>
            </a:r>
            <a:endParaRPr lang="en-US" dirty="0" smtClean="0"/>
          </a:p>
          <a:p>
            <a:pPr marL="0" indent="0" algn="ctr">
              <a:buNone/>
            </a:pPr>
            <a:endParaRPr lang="en-US" dirty="0"/>
          </a:p>
          <a:p>
            <a:pPr marL="0" indent="0">
              <a:buNone/>
            </a:pPr>
            <a:r>
              <a:rPr lang="en-US" dirty="0" smtClean="0"/>
              <a:t>Fundamental Jewish belief that they had a right to exist in their ancient homeland and defend it</a:t>
            </a:r>
            <a:endParaRPr lang="en-US" dirty="0"/>
          </a:p>
        </p:txBody>
      </p:sp>
    </p:spTree>
    <p:extLst>
      <p:ext uri="{BB962C8B-B14F-4D97-AF65-F5344CB8AC3E}">
        <p14:creationId xmlns:p14="http://schemas.microsoft.com/office/powerpoint/2010/main" val="525235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 declared May 16th</a:t>
            </a:r>
            <a:endParaRPr lang="en-US" dirty="0"/>
          </a:p>
        </p:txBody>
      </p:sp>
      <p:sp>
        <p:nvSpPr>
          <p:cNvPr id="3" name="Content Placeholder 2"/>
          <p:cNvSpPr>
            <a:spLocks noGrp="1"/>
          </p:cNvSpPr>
          <p:nvPr>
            <p:ph sz="quarter" idx="13"/>
          </p:nvPr>
        </p:nvSpPr>
        <p:spPr/>
        <p:txBody>
          <a:bodyPr>
            <a:normAutofit fontScale="92500" lnSpcReduction="10000"/>
          </a:bodyPr>
          <a:lstStyle/>
          <a:p>
            <a:pPr marL="0" indent="0">
              <a:buNone/>
            </a:pPr>
            <a:r>
              <a:rPr lang="en-US" dirty="0" smtClean="0"/>
              <a:t>Egypt, Jordan, Syria and Iraq combined together to invade the new state of Israel and eliminate them. War lasted &gt;1 year</a:t>
            </a:r>
          </a:p>
          <a:p>
            <a:pPr marL="0" indent="0">
              <a:buNone/>
            </a:pPr>
            <a:endParaRPr lang="en-US" dirty="0"/>
          </a:p>
          <a:p>
            <a:pPr marL="0" indent="0">
              <a:buNone/>
            </a:pPr>
            <a:r>
              <a:rPr lang="en-US" dirty="0" smtClean="0"/>
              <a:t>The strategy significantly backfired and approximately 700,000 Arabs became dispossessed as the Israelis captured large amounts of land not originally assigned to them.</a:t>
            </a:r>
            <a:endParaRPr lang="en-US" dirty="0"/>
          </a:p>
        </p:txBody>
      </p:sp>
    </p:spTree>
    <p:extLst>
      <p:ext uri="{BB962C8B-B14F-4D97-AF65-F5344CB8AC3E}">
        <p14:creationId xmlns:p14="http://schemas.microsoft.com/office/powerpoint/2010/main" val="238915270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1948 war</a:t>
            </a:r>
            <a:endParaRPr lang="en-US" dirty="0"/>
          </a:p>
        </p:txBody>
      </p:sp>
      <p:sp>
        <p:nvSpPr>
          <p:cNvPr id="3" name="Content Placeholder 2"/>
          <p:cNvSpPr>
            <a:spLocks noGrp="1"/>
          </p:cNvSpPr>
          <p:nvPr>
            <p:ph sz="quarter" idx="13"/>
          </p:nvPr>
        </p:nvSpPr>
        <p:spPr/>
        <p:txBody>
          <a:bodyPr>
            <a:normAutofit fontScale="62500" lnSpcReduction="20000"/>
          </a:bodyPr>
          <a:lstStyle/>
          <a:p>
            <a:pPr>
              <a:buFont typeface="Wingdings" charset="2"/>
              <a:buChar char="Ø"/>
            </a:pPr>
            <a:r>
              <a:rPr lang="en-US" dirty="0" smtClean="0"/>
              <a:t>In </a:t>
            </a:r>
            <a:r>
              <a:rPr lang="en-US" dirty="0"/>
              <a:t>Arabic “al-</a:t>
            </a:r>
            <a:r>
              <a:rPr lang="en-US" dirty="0" err="1"/>
              <a:t>nakba</a:t>
            </a:r>
            <a:r>
              <a:rPr lang="en-US" dirty="0"/>
              <a:t>” </a:t>
            </a:r>
            <a:r>
              <a:rPr lang="en-US" dirty="0" smtClean="0"/>
              <a:t>The Catastrophe</a:t>
            </a:r>
            <a:endParaRPr lang="en-US" dirty="0"/>
          </a:p>
          <a:p>
            <a:pPr>
              <a:buFont typeface="Wingdings" charset="2"/>
              <a:buChar char="Ø"/>
            </a:pPr>
            <a:r>
              <a:rPr lang="en-US" dirty="0"/>
              <a:t>In Hebrew “</a:t>
            </a:r>
            <a:r>
              <a:rPr lang="en-US" i="1" dirty="0" err="1"/>
              <a:t>Milkhemet</a:t>
            </a:r>
            <a:r>
              <a:rPr lang="en-US" i="1" dirty="0"/>
              <a:t> </a:t>
            </a:r>
            <a:r>
              <a:rPr lang="en-US" i="1" dirty="0" err="1"/>
              <a:t>Ha'atzma'ut</a:t>
            </a:r>
            <a:r>
              <a:rPr lang="en-US" dirty="0"/>
              <a:t>” </a:t>
            </a:r>
            <a:r>
              <a:rPr lang="en-US" dirty="0" smtClean="0"/>
              <a:t>The </a:t>
            </a:r>
            <a:r>
              <a:rPr lang="en-US" dirty="0"/>
              <a:t>war of </a:t>
            </a:r>
            <a:r>
              <a:rPr lang="en-US" dirty="0" smtClean="0"/>
              <a:t>Independence</a:t>
            </a:r>
            <a:endParaRPr lang="en-US" dirty="0"/>
          </a:p>
          <a:p>
            <a:endParaRPr lang="en-US" dirty="0"/>
          </a:p>
          <a:p>
            <a:pPr marL="0" indent="0">
              <a:buNone/>
            </a:pPr>
            <a:r>
              <a:rPr lang="en-US" dirty="0"/>
              <a:t>“If the Jewish state becomes a fact, and this is realized by the Arab peoples, they will drive the Jews who live in their midst into the sea… Even if we are beaten now in Palestine, we will never submit. We will never accept the Jewish state... But for politics, the Egyptian army alone, or volunteers of the Muslim Brotherhood, could have destroyed the Jews.</a:t>
            </a:r>
            <a:r>
              <a:rPr lang="en-US" dirty="0" smtClean="0"/>
              <a:t>” </a:t>
            </a:r>
            <a:r>
              <a:rPr lang="en-US" i="1" dirty="0" smtClean="0"/>
              <a:t>Hassan </a:t>
            </a:r>
            <a:r>
              <a:rPr lang="en-US" i="1" dirty="0"/>
              <a:t>al-</a:t>
            </a:r>
            <a:r>
              <a:rPr lang="en-US" i="1" dirty="0" err="1"/>
              <a:t>Banna</a:t>
            </a:r>
            <a:r>
              <a:rPr lang="en-US" i="1" dirty="0"/>
              <a:t>, Muslim Brotherhood </a:t>
            </a:r>
            <a:r>
              <a:rPr lang="en-US" i="1" dirty="0" smtClean="0"/>
              <a:t>founder </a:t>
            </a:r>
            <a:r>
              <a:rPr lang="pl-PL" i="1" dirty="0" smtClean="0"/>
              <a:t>(</a:t>
            </a:r>
            <a:r>
              <a:rPr lang="pl-PL" i="1" dirty="0"/>
              <a:t>New York Times, August 2, 1948)											</a:t>
            </a:r>
          </a:p>
          <a:p>
            <a:pPr marL="0" indent="0">
              <a:buNone/>
            </a:pPr>
            <a:r>
              <a:rPr lang="en-US" dirty="0" smtClean="0"/>
              <a:t> </a:t>
            </a:r>
            <a:endParaRPr lang="en-US" dirty="0"/>
          </a:p>
        </p:txBody>
      </p:sp>
      <p:sp>
        <p:nvSpPr>
          <p:cNvPr id="4" name="TextBox 3"/>
          <p:cNvSpPr txBox="1"/>
          <p:nvPr/>
        </p:nvSpPr>
        <p:spPr>
          <a:xfrm>
            <a:off x="3886203" y="4061390"/>
            <a:ext cx="3326540" cy="461659"/>
          </a:xfrm>
          <a:prstGeom prst="rect">
            <a:avLst/>
          </a:prstGeom>
          <a:noFill/>
        </p:spPr>
        <p:txBody>
          <a:bodyPr wrap="none" lIns="91434" tIns="45717" rIns="91434" bIns="45717" rtlCol="0">
            <a:spAutoFit/>
          </a:bodyPr>
          <a:lstStyle/>
          <a:p>
            <a:r>
              <a:rPr lang="en-US" sz="2400" b="1" dirty="0">
                <a:solidFill>
                  <a:srgbClr val="0000FF"/>
                </a:solidFill>
              </a:rPr>
              <a:t>Founded Hamas in 1987</a:t>
            </a:r>
            <a:endParaRPr lang="en-US" sz="2400" b="1" dirty="0">
              <a:solidFill>
                <a:srgbClr val="0000FF"/>
              </a:solidFill>
            </a:endParaRPr>
          </a:p>
        </p:txBody>
      </p:sp>
      <p:cxnSp>
        <p:nvCxnSpPr>
          <p:cNvPr id="6" name="Straight Arrow Connector 5"/>
          <p:cNvCxnSpPr/>
          <p:nvPr/>
        </p:nvCxnSpPr>
        <p:spPr>
          <a:xfrm>
            <a:off x="4166939" y="3486153"/>
            <a:ext cx="641685" cy="681789"/>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1204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971801" y="0"/>
            <a:ext cx="3050185" cy="5314950"/>
          </a:xfrm>
          <a:prstGeom prst="rect">
            <a:avLst/>
          </a:prstGeom>
        </p:spPr>
      </p:pic>
      <p:pic>
        <p:nvPicPr>
          <p:cNvPr id="8" name="Content Placeholder 3"/>
          <p:cNvPicPr>
            <a:picLocks noChangeAspect="1"/>
          </p:cNvPicPr>
          <p:nvPr/>
        </p:nvPicPr>
        <p:blipFill>
          <a:blip r:embed="rId3"/>
          <a:srcRect l="-174526" r="-174526"/>
          <a:stretch>
            <a:fillRect/>
          </a:stretch>
        </p:blipFill>
        <p:spPr>
          <a:xfrm>
            <a:off x="-4876790" y="56868"/>
            <a:ext cx="12704575" cy="5105682"/>
          </a:xfrm>
          <a:prstGeom prst="rect">
            <a:avLst/>
          </a:prstGeom>
        </p:spPr>
      </p:pic>
      <p:sp>
        <p:nvSpPr>
          <p:cNvPr id="9" name="TextBox 8"/>
          <p:cNvSpPr txBox="1"/>
          <p:nvPr/>
        </p:nvSpPr>
        <p:spPr>
          <a:xfrm>
            <a:off x="6096006" y="514350"/>
            <a:ext cx="2819400" cy="1477321"/>
          </a:xfrm>
          <a:prstGeom prst="rect">
            <a:avLst/>
          </a:prstGeom>
          <a:noFill/>
        </p:spPr>
        <p:txBody>
          <a:bodyPr wrap="square" lIns="91434" tIns="45717" rIns="91434" bIns="45717" rtlCol="0">
            <a:spAutoFit/>
          </a:bodyPr>
          <a:lstStyle/>
          <a:p>
            <a:r>
              <a:rPr lang="en-US" dirty="0" smtClean="0"/>
              <a:t>By the end of the war of Independence</a:t>
            </a:r>
            <a:r>
              <a:rPr lang="en-US" dirty="0"/>
              <a:t> </a:t>
            </a:r>
            <a:r>
              <a:rPr lang="en-US" dirty="0" smtClean="0"/>
              <a:t>the Jews had taken much more </a:t>
            </a:r>
            <a:r>
              <a:rPr lang="en-US" dirty="0"/>
              <a:t>(60%) </a:t>
            </a:r>
            <a:r>
              <a:rPr lang="en-US" dirty="0" smtClean="0"/>
              <a:t>land than was originally proposed.</a:t>
            </a:r>
            <a:endParaRPr lang="en-US" dirty="0"/>
          </a:p>
        </p:txBody>
      </p:sp>
    </p:spTree>
    <p:extLst>
      <p:ext uri="{BB962C8B-B14F-4D97-AF65-F5344CB8AC3E}">
        <p14:creationId xmlns:p14="http://schemas.microsoft.com/office/powerpoint/2010/main" val="214860700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Britain’s influence would diminish</a:t>
            </a:r>
            <a:endParaRPr lang="en-US" dirty="0"/>
          </a:p>
        </p:txBody>
      </p:sp>
      <p:sp>
        <p:nvSpPr>
          <p:cNvPr id="3" name="Content Placeholder 2"/>
          <p:cNvSpPr>
            <a:spLocks noGrp="1"/>
          </p:cNvSpPr>
          <p:nvPr>
            <p:ph sz="quarter" idx="13"/>
          </p:nvPr>
        </p:nvSpPr>
        <p:spPr/>
        <p:txBody>
          <a:bodyPr/>
          <a:lstStyle/>
          <a:p>
            <a:pPr marL="0" indent="0">
              <a:buNone/>
            </a:pPr>
            <a:endParaRPr lang="en-US" dirty="0" smtClean="0"/>
          </a:p>
          <a:p>
            <a:pPr marL="0" indent="0">
              <a:buNone/>
            </a:pPr>
            <a:r>
              <a:rPr lang="en-US" dirty="0" smtClean="0"/>
              <a:t>“But </a:t>
            </a:r>
            <a:r>
              <a:rPr lang="en-US" dirty="0"/>
              <a:t>from the subjugation of the Jews for a short time after they have been colonized, the protection of the shadowing power would seem to have been inefficient</a:t>
            </a:r>
            <a:r>
              <a:rPr lang="en-US" dirty="0" smtClean="0"/>
              <a:t>.” </a:t>
            </a:r>
            <a:r>
              <a:rPr lang="en-US" sz="2700" i="1" dirty="0">
                <a:solidFill>
                  <a:srgbClr val="0000FF"/>
                </a:solidFill>
              </a:rPr>
              <a:t>Bro. John Thomas </a:t>
            </a:r>
            <a:r>
              <a:rPr lang="en-US" sz="2700" i="1" dirty="0" err="1">
                <a:solidFill>
                  <a:srgbClr val="0000FF"/>
                </a:solidFill>
              </a:rPr>
              <a:t>Elpis</a:t>
            </a:r>
            <a:r>
              <a:rPr lang="en-US" sz="2700" i="1" dirty="0">
                <a:solidFill>
                  <a:srgbClr val="0000FF"/>
                </a:solidFill>
              </a:rPr>
              <a:t> Israel 14</a:t>
            </a:r>
            <a:r>
              <a:rPr lang="en-US" sz="2700" i="1" baseline="30000" dirty="0">
                <a:solidFill>
                  <a:srgbClr val="0000FF"/>
                </a:solidFill>
              </a:rPr>
              <a:t>th</a:t>
            </a:r>
            <a:r>
              <a:rPr lang="en-US" sz="2700" i="1" dirty="0">
                <a:solidFill>
                  <a:srgbClr val="0000FF"/>
                </a:solidFill>
              </a:rPr>
              <a:t> ed. P 444</a:t>
            </a:r>
            <a:endParaRPr lang="en-US" sz="2700" i="1" dirty="0">
              <a:solidFill>
                <a:srgbClr val="0000FF"/>
              </a:solidFill>
            </a:endParaRPr>
          </a:p>
          <a:p>
            <a:endParaRPr lang="en-US" dirty="0"/>
          </a:p>
        </p:txBody>
      </p:sp>
    </p:spTree>
    <p:extLst>
      <p:ext uri="{BB962C8B-B14F-4D97-AF65-F5344CB8AC3E}">
        <p14:creationId xmlns:p14="http://schemas.microsoft.com/office/powerpoint/2010/main" val="1288699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many sovereign states </a:t>
            </a:r>
            <a:br>
              <a:rPr lang="en-US" dirty="0" smtClean="0"/>
            </a:br>
            <a:r>
              <a:rPr lang="en-US" dirty="0" smtClean="0"/>
              <a:t>formed since Israel</a:t>
            </a:r>
            <a:r>
              <a:rPr lang="en-US" dirty="0" smtClean="0">
                <a:latin typeface="Arial"/>
                <a:cs typeface="Arial"/>
              </a:rPr>
              <a:t>?</a:t>
            </a:r>
            <a:endParaRPr lang="en-US" dirty="0">
              <a:latin typeface="Arial"/>
              <a:cs typeface="Arial"/>
            </a:endParaRPr>
          </a:p>
        </p:txBody>
      </p:sp>
      <p:sp>
        <p:nvSpPr>
          <p:cNvPr id="3" name="Content Placeholder 2"/>
          <p:cNvSpPr>
            <a:spLocks noGrp="1"/>
          </p:cNvSpPr>
          <p:nvPr>
            <p:ph sz="quarter" idx="13"/>
          </p:nvPr>
        </p:nvSpPr>
        <p:spPr>
          <a:xfrm>
            <a:off x="609602" y="590552"/>
            <a:ext cx="8153400" cy="3276600"/>
          </a:xfrm>
        </p:spPr>
        <p:txBody>
          <a:bodyPr>
            <a:noAutofit/>
          </a:bodyPr>
          <a:lstStyle/>
          <a:p>
            <a:pPr marL="0" indent="0" algn="ctr">
              <a:buNone/>
            </a:pPr>
            <a:r>
              <a:rPr lang="en-US" sz="28800" dirty="0">
                <a:solidFill>
                  <a:srgbClr val="FF0000"/>
                </a:solidFill>
              </a:rPr>
              <a:t>84!</a:t>
            </a:r>
            <a:endParaRPr lang="en-US" sz="28800" dirty="0">
              <a:solidFill>
                <a:srgbClr val="FF0000"/>
              </a:solidFill>
            </a:endParaRPr>
          </a:p>
        </p:txBody>
      </p:sp>
    </p:spTree>
    <p:extLst>
      <p:ext uri="{BB962C8B-B14F-4D97-AF65-F5344CB8AC3E}">
        <p14:creationId xmlns:p14="http://schemas.microsoft.com/office/powerpoint/2010/main" val="3868605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475" y="2"/>
            <a:ext cx="5388428" cy="5143500"/>
          </a:xfrm>
          <a:prstGeom prst="rect">
            <a:avLst/>
          </a:prstGeom>
        </p:spPr>
      </p:pic>
      <p:sp>
        <p:nvSpPr>
          <p:cNvPr id="4" name="TextBox 3"/>
          <p:cNvSpPr txBox="1"/>
          <p:nvPr/>
        </p:nvSpPr>
        <p:spPr>
          <a:xfrm>
            <a:off x="5410199" y="1276352"/>
            <a:ext cx="3462519" cy="507825"/>
          </a:xfrm>
          <a:prstGeom prst="rect">
            <a:avLst/>
          </a:prstGeom>
          <a:noFill/>
        </p:spPr>
        <p:txBody>
          <a:bodyPr wrap="none" lIns="91434" tIns="45717" rIns="91434" bIns="45717" rtlCol="0">
            <a:spAutoFit/>
          </a:bodyPr>
          <a:lstStyle/>
          <a:p>
            <a:r>
              <a:rPr lang="en-US" sz="2700" dirty="0"/>
              <a:t>The Suez Crisis of 1956</a:t>
            </a:r>
            <a:endParaRPr lang="en-US" sz="2700" dirty="0"/>
          </a:p>
        </p:txBody>
      </p:sp>
    </p:spTree>
    <p:extLst>
      <p:ext uri="{BB962C8B-B14F-4D97-AF65-F5344CB8AC3E}">
        <p14:creationId xmlns:p14="http://schemas.microsoft.com/office/powerpoint/2010/main" val="907601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5407" y="2"/>
            <a:ext cx="4910262" cy="5143500"/>
          </a:xfrm>
          <a:prstGeom prst="rect">
            <a:avLst/>
          </a:prstGeom>
        </p:spPr>
      </p:pic>
      <p:sp>
        <p:nvSpPr>
          <p:cNvPr id="8" name="TextBox 7"/>
          <p:cNvSpPr txBox="1"/>
          <p:nvPr/>
        </p:nvSpPr>
        <p:spPr>
          <a:xfrm>
            <a:off x="5105401" y="1200151"/>
            <a:ext cx="3962400" cy="1200323"/>
          </a:xfrm>
          <a:prstGeom prst="rect">
            <a:avLst/>
          </a:prstGeom>
          <a:noFill/>
        </p:spPr>
        <p:txBody>
          <a:bodyPr wrap="square" lIns="91434" tIns="45717" rIns="91434" bIns="45717" rtlCol="0">
            <a:spAutoFit/>
          </a:bodyPr>
          <a:lstStyle/>
          <a:p>
            <a:r>
              <a:rPr lang="en-US" dirty="0" smtClean="0"/>
              <a:t>For Israel it was about having reliable access to a port, for Britain and France it was about not having to go the long way around.</a:t>
            </a:r>
            <a:endParaRPr lang="en-US" dirty="0"/>
          </a:p>
        </p:txBody>
      </p:sp>
    </p:spTree>
    <p:extLst>
      <p:ext uri="{BB962C8B-B14F-4D97-AF65-F5344CB8AC3E}">
        <p14:creationId xmlns:p14="http://schemas.microsoft.com/office/powerpoint/2010/main" val="570031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Suez Crisis 1956</a:t>
            </a:r>
            <a:endParaRPr lang="en-US" dirty="0"/>
          </a:p>
        </p:txBody>
      </p:sp>
      <p:sp>
        <p:nvSpPr>
          <p:cNvPr id="3" name="Content Placeholder 2"/>
          <p:cNvSpPr>
            <a:spLocks noGrp="1"/>
          </p:cNvSpPr>
          <p:nvPr>
            <p:ph sz="quarter" idx="13"/>
          </p:nvPr>
        </p:nvSpPr>
        <p:spPr/>
        <p:txBody>
          <a:bodyPr>
            <a:normAutofit fontScale="77500" lnSpcReduction="20000"/>
          </a:bodyPr>
          <a:lstStyle/>
          <a:p>
            <a:pPr>
              <a:buFont typeface="Wingdings" charset="2"/>
              <a:buChar char="Ø"/>
            </a:pPr>
            <a:r>
              <a:rPr lang="en-US" dirty="0" err="1" smtClean="0"/>
              <a:t>Gamal</a:t>
            </a:r>
            <a:r>
              <a:rPr lang="en-US" dirty="0" smtClean="0"/>
              <a:t> Nasser (President of Egypt) nationalized the Suez canal (i.e. Egypt now controlled it) and closed it to Israel.</a:t>
            </a:r>
          </a:p>
          <a:p>
            <a:pPr>
              <a:buFont typeface="Wingdings" charset="2"/>
              <a:buChar char="Ø"/>
            </a:pPr>
            <a:r>
              <a:rPr lang="en-US" dirty="0" smtClean="0"/>
              <a:t>Israel, Britain and France invaded Egypt</a:t>
            </a:r>
          </a:p>
          <a:p>
            <a:pPr lvl="1">
              <a:buFont typeface="Wingdings" charset="2"/>
              <a:buChar char="Ø"/>
            </a:pPr>
            <a:r>
              <a:rPr lang="en-US" dirty="0" smtClean="0"/>
              <a:t>Britain and France seek western control of Suez to protect oil trade routes</a:t>
            </a:r>
          </a:p>
          <a:p>
            <a:pPr lvl="1">
              <a:buFont typeface="Wingdings" charset="2"/>
              <a:buChar char="Ø"/>
            </a:pPr>
            <a:r>
              <a:rPr lang="en-US" dirty="0" smtClean="0"/>
              <a:t>Israel seeks freedom of shipping through straits of Tiran to </a:t>
            </a:r>
            <a:r>
              <a:rPr lang="en-US" dirty="0" err="1" smtClean="0"/>
              <a:t>Eilat</a:t>
            </a:r>
            <a:endParaRPr lang="en-US" dirty="0" smtClean="0"/>
          </a:p>
          <a:p>
            <a:pPr>
              <a:buFont typeface="Wingdings" charset="2"/>
              <a:buChar char="Ø"/>
            </a:pPr>
            <a:r>
              <a:rPr lang="en-US" dirty="0" smtClean="0"/>
              <a:t>USA, USSR and UN forced withdrawal</a:t>
            </a:r>
          </a:p>
          <a:p>
            <a:pPr>
              <a:buFont typeface="Wingdings" charset="2"/>
              <a:buChar char="Ø"/>
            </a:pPr>
            <a:r>
              <a:rPr lang="en-US" dirty="0" smtClean="0"/>
              <a:t>UN forces remained to ensure peace between Egypt and Israel</a:t>
            </a:r>
          </a:p>
          <a:p>
            <a:pPr>
              <a:buFont typeface="Wingdings" charset="2"/>
              <a:buChar char="Ø"/>
            </a:pPr>
            <a:r>
              <a:rPr lang="en-US" dirty="0" smtClean="0"/>
              <a:t>The Straits of Tiran were opened to Israel</a:t>
            </a:r>
          </a:p>
          <a:p>
            <a:endParaRPr lang="en-US" dirty="0"/>
          </a:p>
        </p:txBody>
      </p:sp>
    </p:spTree>
    <p:extLst>
      <p:ext uri="{BB962C8B-B14F-4D97-AF65-F5344CB8AC3E}">
        <p14:creationId xmlns:p14="http://schemas.microsoft.com/office/powerpoint/2010/main" val="2738706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far have we come?</a:t>
            </a:r>
            <a:endParaRPr lang="en-US" dirty="0"/>
          </a:p>
        </p:txBody>
      </p:sp>
      <p:sp>
        <p:nvSpPr>
          <p:cNvPr id="3" name="Content Placeholder 2"/>
          <p:cNvSpPr>
            <a:spLocks noGrp="1"/>
          </p:cNvSpPr>
          <p:nvPr>
            <p:ph sz="quarter" idx="13"/>
          </p:nvPr>
        </p:nvSpPr>
        <p:spPr>
          <a:xfrm>
            <a:off x="609599" y="1352552"/>
            <a:ext cx="5638800" cy="3276600"/>
          </a:xfrm>
        </p:spPr>
        <p:txBody>
          <a:bodyPr/>
          <a:lstStyle/>
          <a:p>
            <a:pPr marL="0" indent="0">
              <a:buNone/>
            </a:pPr>
            <a:endParaRPr lang="en-US" sz="2400" dirty="0"/>
          </a:p>
          <a:p>
            <a:pPr marL="0" indent="0">
              <a:buNone/>
            </a:pPr>
            <a:r>
              <a:rPr lang="en-US" sz="4100" dirty="0"/>
              <a:t>“The </a:t>
            </a:r>
            <a:r>
              <a:rPr lang="en-US" sz="4100" dirty="0"/>
              <a:t>breath came into them, and they lived, and stood up upon their feet, an exceeding great army</a:t>
            </a:r>
            <a:r>
              <a:rPr lang="en-US" sz="4100" dirty="0"/>
              <a:t>.”</a:t>
            </a:r>
          </a:p>
          <a:p>
            <a:endParaRPr lang="en-US" dirty="0"/>
          </a:p>
        </p:txBody>
      </p:sp>
      <p:sp>
        <p:nvSpPr>
          <p:cNvPr id="4" name="TextBox 3"/>
          <p:cNvSpPr txBox="1"/>
          <p:nvPr/>
        </p:nvSpPr>
        <p:spPr>
          <a:xfrm>
            <a:off x="6477001" y="1276351"/>
            <a:ext cx="2111100" cy="3462480"/>
          </a:xfrm>
          <a:prstGeom prst="rect">
            <a:avLst/>
          </a:prstGeom>
          <a:noFill/>
        </p:spPr>
        <p:txBody>
          <a:bodyPr wrap="none" lIns="91434" tIns="45717" rIns="91434" bIns="45717" rtlCol="0">
            <a:spAutoFit/>
          </a:bodyPr>
          <a:lstStyle/>
          <a:p>
            <a:r>
              <a:rPr lang="en-US" sz="19900" dirty="0">
                <a:solidFill>
                  <a:srgbClr val="24E80D"/>
                </a:solidFill>
                <a:latin typeface="Zapf Dingbats"/>
                <a:ea typeface="Zapf Dingbats"/>
                <a:cs typeface="Zapf Dingbats"/>
                <a:sym typeface="Zapf Dingbats"/>
              </a:rPr>
              <a:t>✓</a:t>
            </a:r>
            <a:endParaRPr lang="en-US" sz="19900" dirty="0">
              <a:solidFill>
                <a:srgbClr val="24E80D"/>
              </a:solidFill>
            </a:endParaRPr>
          </a:p>
          <a:p>
            <a:endParaRPr lang="en-US" sz="2000" dirty="0"/>
          </a:p>
        </p:txBody>
      </p:sp>
    </p:spTree>
    <p:extLst>
      <p:ext uri="{BB962C8B-B14F-4D97-AF65-F5344CB8AC3E}">
        <p14:creationId xmlns:p14="http://schemas.microsoft.com/office/powerpoint/2010/main" val="999720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have we seen</a:t>
            </a:r>
            <a:r>
              <a:rPr lang="en-US" dirty="0" smtClean="0">
                <a:latin typeface="Arial"/>
                <a:cs typeface="Arial"/>
              </a:rPr>
              <a:t>?</a:t>
            </a:r>
            <a:endParaRPr lang="en-US" dirty="0">
              <a:latin typeface="Arial"/>
              <a:cs typeface="Arial"/>
            </a:endParaRPr>
          </a:p>
        </p:txBody>
      </p:sp>
      <p:sp>
        <p:nvSpPr>
          <p:cNvPr id="3" name="Content Placeholder 2"/>
          <p:cNvSpPr>
            <a:spLocks noGrp="1"/>
          </p:cNvSpPr>
          <p:nvPr>
            <p:ph sz="quarter" idx="13"/>
          </p:nvPr>
        </p:nvSpPr>
        <p:spPr/>
        <p:txBody>
          <a:bodyPr>
            <a:normAutofit/>
          </a:bodyPr>
          <a:lstStyle/>
          <a:p>
            <a:pPr marL="514318" indent="-514318">
              <a:buFont typeface="+mj-lt"/>
              <a:buAutoNum type="arabicPeriod"/>
            </a:pPr>
            <a:r>
              <a:rPr lang="en-US" dirty="0" smtClean="0"/>
              <a:t>God’s remarkable care for his people</a:t>
            </a:r>
            <a:r>
              <a:rPr lang="en-US" sz="3200" dirty="0">
                <a:solidFill>
                  <a:srgbClr val="24E80D"/>
                </a:solidFill>
                <a:latin typeface="Zapf Dingbats"/>
                <a:ea typeface="Zapf Dingbats"/>
                <a:cs typeface="Zapf Dingbats"/>
                <a:sym typeface="Zapf Dingbats"/>
              </a:rPr>
              <a:t>✓</a:t>
            </a:r>
            <a:endParaRPr lang="en-US" dirty="0" smtClean="0"/>
          </a:p>
          <a:p>
            <a:pPr marL="514318" indent="-514318">
              <a:buFont typeface="+mj-lt"/>
              <a:buAutoNum type="arabicPeriod"/>
            </a:pPr>
            <a:endParaRPr lang="en-US" dirty="0" smtClean="0"/>
          </a:p>
          <a:p>
            <a:pPr marL="514318" indent="-514318">
              <a:buFont typeface="+mj-lt"/>
              <a:buAutoNum type="arabicPeriod"/>
            </a:pPr>
            <a:r>
              <a:rPr lang="en-US" dirty="0" smtClean="0"/>
              <a:t>The fulfillment of some quite specific prophecies</a:t>
            </a:r>
            <a:r>
              <a:rPr lang="en-US" sz="3200" dirty="0">
                <a:solidFill>
                  <a:srgbClr val="24E80D"/>
                </a:solidFill>
                <a:latin typeface="Zapf Dingbats"/>
                <a:ea typeface="Zapf Dingbats"/>
                <a:cs typeface="Zapf Dingbats"/>
                <a:sym typeface="Zapf Dingbats"/>
              </a:rPr>
              <a:t>✓</a:t>
            </a:r>
            <a:endParaRPr lang="en-US" dirty="0" smtClean="0"/>
          </a:p>
          <a:p>
            <a:pPr marL="514318" indent="-514318">
              <a:buFont typeface="+mj-lt"/>
              <a:buAutoNum type="arabicPeriod"/>
            </a:pPr>
            <a:endParaRPr lang="en-US" dirty="0" smtClean="0"/>
          </a:p>
          <a:p>
            <a:pPr marL="514318" indent="-514318">
              <a:buFont typeface="+mj-lt"/>
              <a:buAutoNum type="arabicPeriod"/>
            </a:pPr>
            <a:r>
              <a:rPr lang="en-US" dirty="0" smtClean="0"/>
              <a:t>The astonishing depth and insight of Brother John Thomas (principally in </a:t>
            </a:r>
            <a:r>
              <a:rPr lang="en-US" dirty="0" err="1" smtClean="0"/>
              <a:t>Elpis</a:t>
            </a:r>
            <a:r>
              <a:rPr lang="en-US" dirty="0" smtClean="0"/>
              <a:t> Israel)</a:t>
            </a:r>
            <a:r>
              <a:rPr lang="en-US" sz="3200" dirty="0">
                <a:solidFill>
                  <a:srgbClr val="24E80D"/>
                </a:solidFill>
                <a:latin typeface="Zapf Dingbats"/>
                <a:ea typeface="Zapf Dingbats"/>
                <a:cs typeface="Zapf Dingbats"/>
                <a:sym typeface="Zapf Dingbats"/>
              </a:rPr>
              <a:t> ✓</a:t>
            </a:r>
            <a:endParaRPr lang="en-US" dirty="0" smtClean="0"/>
          </a:p>
          <a:p>
            <a:pPr>
              <a:buFont typeface="Wingdings" charset="2"/>
              <a:buChar char="Ø"/>
            </a:pPr>
            <a:endParaRPr lang="en-US" dirty="0"/>
          </a:p>
        </p:txBody>
      </p:sp>
    </p:spTree>
    <p:extLst>
      <p:ext uri="{BB962C8B-B14F-4D97-AF65-F5344CB8AC3E}">
        <p14:creationId xmlns:p14="http://schemas.microsoft.com/office/powerpoint/2010/main" val="1919605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Widescreen Presentation.potx</Template>
  <TotalTime>0</TotalTime>
  <Words>1677</Words>
  <Application>Microsoft Macintosh PowerPoint</Application>
  <PresentationFormat>On-screen Show (16:9)</PresentationFormat>
  <Paragraphs>169</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Widescreen Presentation</vt:lpstr>
      <vt:lpstr>Widescreen Presentation</vt:lpstr>
      <vt:lpstr>Jeremiah 16 v 14-21</vt:lpstr>
      <vt:lpstr>Fishers and hunters?</vt:lpstr>
      <vt:lpstr>Fishers and hunters?</vt:lpstr>
      <vt:lpstr>Fishers and hunters?</vt:lpstr>
      <vt:lpstr>Modern Fishers and Hunters?</vt:lpstr>
      <vt:lpstr>Europe Deuteronomy 28 v 65-67</vt:lpstr>
      <vt:lpstr>The Holocaust  meaning “utter destruction”</vt:lpstr>
      <vt:lpstr>PowerPoint Presentation</vt:lpstr>
      <vt:lpstr>A the end of WWII</vt:lpstr>
      <vt:lpstr>Enter the UN</vt:lpstr>
      <vt:lpstr>PowerPoint Presentation</vt:lpstr>
      <vt:lpstr>God predicted a partition by vote!</vt:lpstr>
      <vt:lpstr>The work of God</vt:lpstr>
      <vt:lpstr>PowerPoint Presentation</vt:lpstr>
      <vt:lpstr>PowerPoint Presentation</vt:lpstr>
      <vt:lpstr>The borders were not defined in the Declaration</vt:lpstr>
      <vt:lpstr>Deuteronomy Jewish History foretold</vt:lpstr>
      <vt:lpstr>The first postage stamp</vt:lpstr>
      <vt:lpstr>Ezekiel 37 v 10</vt:lpstr>
      <vt:lpstr>Why did the war happen?</vt:lpstr>
      <vt:lpstr>War declared May 16th</vt:lpstr>
      <vt:lpstr>1948 war</vt:lpstr>
      <vt:lpstr>PowerPoint Presentation</vt:lpstr>
      <vt:lpstr>Britain’s influence would diminish</vt:lpstr>
      <vt:lpstr>How many sovereign states  formed since Israel?</vt:lpstr>
      <vt:lpstr>PowerPoint Presentation</vt:lpstr>
      <vt:lpstr>PowerPoint Presentation</vt:lpstr>
      <vt:lpstr>Suez Crisis 1956</vt:lpstr>
      <vt:lpstr>How far have we come?</vt:lpstr>
      <vt:lpstr>What have we seen?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2010-04-19T20:53:40Z</dcterms:created>
  <dcterms:modified xsi:type="dcterms:W3CDTF">2017-06-07T01:31:15Z</dcterms:modified>
</cp:coreProperties>
</file>