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8"/>
  </p:notesMasterIdLst>
  <p:handoutMasterIdLst>
    <p:handoutMasterId r:id="rId59"/>
  </p:handoutMasterIdLst>
  <p:sldIdLst>
    <p:sldId id="312"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58"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313" r:id="rId30"/>
    <p:sldId id="315"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16" r:id="rId50"/>
    <p:sldId id="304" r:id="rId51"/>
    <p:sldId id="305" r:id="rId52"/>
    <p:sldId id="306" r:id="rId53"/>
    <p:sldId id="307" r:id="rId54"/>
    <p:sldId id="308" r:id="rId55"/>
    <p:sldId id="309" r:id="rId56"/>
    <p:sldId id="310" r:id="rId57"/>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148" algn="l" rtl="0" latinLnBrk="0">
      <a:defRPr sz="1800" kern="1200">
        <a:solidFill>
          <a:schemeClr val="tx1"/>
        </a:solidFill>
        <a:latin typeface="+mn-lt"/>
        <a:ea typeface="+mn-ea"/>
        <a:cs typeface="+mn-cs"/>
      </a:defRPr>
    </a:lvl2pPr>
    <a:lvl3pPr marL="914296" algn="l" rtl="0" latinLnBrk="0">
      <a:defRPr sz="1800" kern="1200">
        <a:solidFill>
          <a:schemeClr val="tx1"/>
        </a:solidFill>
        <a:latin typeface="+mn-lt"/>
        <a:ea typeface="+mn-ea"/>
        <a:cs typeface="+mn-cs"/>
      </a:defRPr>
    </a:lvl3pPr>
    <a:lvl4pPr marL="1371444" algn="l" rtl="0" latinLnBrk="0">
      <a:defRPr sz="1800" kern="1200">
        <a:solidFill>
          <a:schemeClr val="tx1"/>
        </a:solidFill>
        <a:latin typeface="+mn-lt"/>
        <a:ea typeface="+mn-ea"/>
        <a:cs typeface="+mn-cs"/>
      </a:defRPr>
    </a:lvl4pPr>
    <a:lvl5pPr marL="1828592" algn="l" rtl="0" latinLnBrk="0">
      <a:defRPr sz="1800" kern="1200">
        <a:solidFill>
          <a:schemeClr val="tx1"/>
        </a:solidFill>
        <a:latin typeface="+mn-lt"/>
        <a:ea typeface="+mn-ea"/>
        <a:cs typeface="+mn-cs"/>
      </a:defRPr>
    </a:lvl5pPr>
    <a:lvl6pPr marL="2285740" algn="l" rtl="0" latinLnBrk="0">
      <a:defRPr sz="1800" kern="1200">
        <a:solidFill>
          <a:schemeClr val="tx1"/>
        </a:solidFill>
        <a:latin typeface="+mn-lt"/>
        <a:ea typeface="+mn-ea"/>
        <a:cs typeface="+mn-cs"/>
      </a:defRPr>
    </a:lvl6pPr>
    <a:lvl7pPr marL="2742888" algn="l" rtl="0" latinLnBrk="0">
      <a:defRPr sz="1800" kern="1200">
        <a:solidFill>
          <a:schemeClr val="tx1"/>
        </a:solidFill>
        <a:latin typeface="+mn-lt"/>
        <a:ea typeface="+mn-ea"/>
        <a:cs typeface="+mn-cs"/>
      </a:defRPr>
    </a:lvl7pPr>
    <a:lvl8pPr marL="3200036" algn="l" rtl="0" latinLnBrk="0">
      <a:defRPr sz="1800" kern="1200">
        <a:solidFill>
          <a:schemeClr val="tx1"/>
        </a:solidFill>
        <a:latin typeface="+mn-lt"/>
        <a:ea typeface="+mn-ea"/>
        <a:cs typeface="+mn-cs"/>
      </a:defRPr>
    </a:lvl8pPr>
    <a:lvl9pPr marL="3657184"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scaleToFitPaper="1" frameSlides="1"/>
  <p:clrMru>
    <a:srgbClr val="1C95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87621" autoAdjust="0"/>
  </p:normalViewPr>
  <p:slideViewPr>
    <p:cSldViewPr>
      <p:cViewPr varScale="1">
        <p:scale>
          <a:sx n="127" d="100"/>
          <a:sy n="127" d="100"/>
        </p:scale>
        <p:origin x="-120" y="-44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handoutMaster" Target="handoutMasters/handout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00406E-FCB9-7A45-86F6-8C101FFCDEEC}" type="datetimeFigureOut">
              <a:rPr lang="en-US" smtClean="0"/>
              <a:t>8/6/17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58044D-B15F-8045-BB73-656E7ED50AAC}" type="slidenum">
              <a:rPr lang="en-US" smtClean="0"/>
              <a:t>‹#›</a:t>
            </a:fld>
            <a:endParaRPr lang="en-US"/>
          </a:p>
        </p:txBody>
      </p:sp>
    </p:spTree>
    <p:extLst>
      <p:ext uri="{BB962C8B-B14F-4D97-AF65-F5344CB8AC3E}">
        <p14:creationId xmlns:p14="http://schemas.microsoft.com/office/powerpoint/2010/main" val="2223358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8/6/17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33252956"/>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148" algn="l" rtl="0">
      <a:defRPr sz="1200" kern="1200">
        <a:solidFill>
          <a:schemeClr val="tx1"/>
        </a:solidFill>
        <a:latin typeface="+mn-lt"/>
        <a:ea typeface="+mn-ea"/>
        <a:cs typeface="+mn-cs"/>
      </a:defRPr>
    </a:lvl2pPr>
    <a:lvl3pPr marL="914296" algn="l" rtl="0">
      <a:defRPr sz="1200" kern="1200">
        <a:solidFill>
          <a:schemeClr val="tx1"/>
        </a:solidFill>
        <a:latin typeface="+mn-lt"/>
        <a:ea typeface="+mn-ea"/>
        <a:cs typeface="+mn-cs"/>
      </a:defRPr>
    </a:lvl3pPr>
    <a:lvl4pPr marL="1371444" algn="l" rtl="0">
      <a:defRPr sz="1200" kern="1200">
        <a:solidFill>
          <a:schemeClr val="tx1"/>
        </a:solidFill>
        <a:latin typeface="+mn-lt"/>
        <a:ea typeface="+mn-ea"/>
        <a:cs typeface="+mn-cs"/>
      </a:defRPr>
    </a:lvl4pPr>
    <a:lvl5pPr marL="1828592" algn="l" rtl="0">
      <a:defRPr sz="1200" kern="1200">
        <a:solidFill>
          <a:schemeClr val="tx1"/>
        </a:solidFill>
        <a:latin typeface="+mn-lt"/>
        <a:ea typeface="+mn-ea"/>
        <a:cs typeface="+mn-cs"/>
      </a:defRPr>
    </a:lvl5pPr>
    <a:lvl6pPr marL="2285740" algn="l" rtl="0">
      <a:defRPr sz="1200" kern="1200">
        <a:solidFill>
          <a:schemeClr val="tx1"/>
        </a:solidFill>
        <a:latin typeface="+mn-lt"/>
        <a:ea typeface="+mn-ea"/>
        <a:cs typeface="+mn-cs"/>
      </a:defRPr>
    </a:lvl6pPr>
    <a:lvl7pPr marL="2742888" algn="l" rtl="0">
      <a:defRPr sz="1200" kern="1200">
        <a:solidFill>
          <a:schemeClr val="tx1"/>
        </a:solidFill>
        <a:latin typeface="+mn-lt"/>
        <a:ea typeface="+mn-ea"/>
        <a:cs typeface="+mn-cs"/>
      </a:defRPr>
    </a:lvl7pPr>
    <a:lvl8pPr marL="3200036" algn="l" rtl="0">
      <a:defRPr sz="1200" kern="1200">
        <a:solidFill>
          <a:schemeClr val="tx1"/>
        </a:solidFill>
        <a:latin typeface="+mn-lt"/>
        <a:ea typeface="+mn-ea"/>
        <a:cs typeface="+mn-cs"/>
      </a:defRPr>
    </a:lvl8pPr>
    <a:lvl9pPr marL="3657184"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a:t>
            </a:fld>
            <a:endParaRPr lang="en-US"/>
          </a:p>
        </p:txBody>
      </p:sp>
    </p:spTree>
    <p:extLst>
      <p:ext uri="{BB962C8B-B14F-4D97-AF65-F5344CB8AC3E}">
        <p14:creationId xmlns:p14="http://schemas.microsoft.com/office/powerpoint/2010/main" val="1130452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31</a:t>
            </a:fld>
            <a:endParaRPr lang="en-US"/>
          </a:p>
        </p:txBody>
      </p:sp>
    </p:spTree>
    <p:extLst>
      <p:ext uri="{BB962C8B-B14F-4D97-AF65-F5344CB8AC3E}">
        <p14:creationId xmlns:p14="http://schemas.microsoft.com/office/powerpoint/2010/main" val="1908163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9" name="Subtitle 8"/>
          <p:cNvSpPr>
            <a:spLocks noGrp="1"/>
          </p:cNvSpPr>
          <p:nvPr>
            <p:ph type="subTitle" idx="1"/>
          </p:nvPr>
        </p:nvSpPr>
        <p:spPr>
          <a:xfrm>
            <a:off x="2362200" y="4537528"/>
            <a:ext cx="6515100" cy="514350"/>
          </a:xfrm>
        </p:spPr>
        <p:txBody>
          <a:bodyPr anchor="ctr"/>
          <a:lstStyle>
            <a:lvl1pPr marL="0" indent="0" algn="l">
              <a:buNone/>
              <a:defRPr sz="2800">
                <a:solidFill>
                  <a:srgbClr val="FFFFFF"/>
                </a:solidFill>
              </a:defRPr>
            </a:lvl1pPr>
            <a:lvl2pPr marL="457148" indent="0" algn="ctr">
              <a:buNone/>
            </a:lvl2pPr>
            <a:lvl3pPr marL="914296" indent="0" algn="ctr">
              <a:buNone/>
            </a:lvl3pPr>
            <a:lvl4pPr marL="1371444" indent="0" algn="ctr">
              <a:buNone/>
            </a:lvl4pPr>
            <a:lvl5pPr marL="1828592" indent="0" algn="ctr">
              <a:buNone/>
            </a:lvl5pPr>
            <a:lvl6pPr marL="2285740" indent="0" algn="ctr">
              <a:buNone/>
            </a:lvl6pPr>
            <a:lvl7pPr marL="2742888" indent="0" algn="ctr">
              <a:buNone/>
            </a:lvl7pPr>
            <a:lvl8pPr marL="3200036" indent="0" algn="ctr">
              <a:buNone/>
            </a:lvl8pPr>
            <a:lvl9pPr marL="3657184" indent="0" algn="ctr">
              <a:buNone/>
            </a:lvl9pPr>
            <a:extLst/>
          </a:lstStyle>
          <a:p>
            <a:r>
              <a:rPr lang="en-AU"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8/6/17</a:t>
            </a:fld>
            <a:endParaRPr lang="en-US" sz="2000" dirty="0">
              <a:solidFill>
                <a:srgbClr val="FFFFFF"/>
              </a:solidFill>
            </a:endParaRPr>
          </a:p>
        </p:txBody>
      </p:sp>
      <p:sp>
        <p:nvSpPr>
          <p:cNvPr id="17" name="Footer Placeholder 16"/>
          <p:cNvSpPr>
            <a:spLocks noGrp="1"/>
          </p:cNvSpPr>
          <p:nvPr>
            <p:ph type="ftr" sz="quarter" idx="11"/>
          </p:nvPr>
        </p:nvSpPr>
        <p:spPr>
          <a:xfrm>
            <a:off x="2085393" y="177405"/>
            <a:ext cx="5867400"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a:defRPr cap="all" baseline="0"/>
            </a:lvl1pPr>
            <a:extLst/>
          </a:lstStyle>
          <a:p>
            <a:r>
              <a:rPr lang="en-AU"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lang="en-AU" smtClean="0"/>
              <a:t>Click to edit Master title style</a:t>
            </a:r>
            <a:endParaRPr lang="en-US" dirty="0"/>
          </a:p>
        </p:txBody>
      </p:sp>
      <p:sp>
        <p:nvSpPr>
          <p:cNvPr id="3" name="Rectangle 2"/>
          <p:cNvSpPr>
            <a:spLocks noGrp="1"/>
          </p:cNvSpPr>
          <p:nvPr>
            <p:ph type="dt" sz="half" idx="10"/>
          </p:nvPr>
        </p:nvSpPr>
        <p:spPr/>
        <p:txBody>
          <a:bodyPr/>
          <a:lstStyle>
            <a:extLst/>
          </a:lstStyle>
          <a:p>
            <a:fld id="{E4606EA6-EFEA-4C30-9264-4F9291A5780D}" type="datetime1">
              <a:rPr lang="en-US" smtClean="0"/>
              <a:pPr/>
              <a:t>8/6/17</a:t>
            </a:fld>
            <a:endParaRPr lang="en-US"/>
          </a:p>
        </p:txBody>
      </p:sp>
      <p:sp>
        <p:nvSpPr>
          <p:cNvPr id="4" name="Rectangle 3"/>
          <p:cNvSpPr>
            <a:spLocks noGrp="1"/>
          </p:cNvSpPr>
          <p:nvPr>
            <p:ph type="ftr" sz="quarter" idx="11"/>
          </p:nvPr>
        </p:nvSpPr>
        <p:spPr/>
        <p:txBody>
          <a:bodyPr/>
          <a:lstStyle>
            <a:extLst/>
          </a:lstStyle>
          <a:p>
            <a:endParaRPr lang="en-US"/>
          </a:p>
        </p:txBody>
      </p:sp>
      <p:sp>
        <p:nvSpPr>
          <p:cNvPr id="5" name="Rectangle 4"/>
          <p:cNvSpPr>
            <a:spLocks noGrp="1"/>
          </p:cNvSpPr>
          <p:nvPr>
            <p:ph type="sldNum" sz="quarter" idx="12"/>
          </p:nvPr>
        </p:nvSpPr>
        <p:spPr/>
        <p:txBody>
          <a:bodyPr/>
          <a:lstStyle>
            <a:extLst/>
          </a:lstStyle>
          <a:p>
            <a:pPr algn="ctr"/>
            <a:fld id="{8F82E0A0-C266-4798-8C8F-B9F91E9DA37E}" type="slidenum">
              <a:rPr lang="en-US" sz="1400" b="1" smtClean="0">
                <a:solidFill>
                  <a:srgbClr val="FFFFFF"/>
                </a:solidFill>
              </a:rPr>
              <a:pPr algn="ctr"/>
              <a:t>‹#›</a:t>
            </a:fld>
            <a:endParaRPr lang="en-US"/>
          </a:p>
        </p:txBody>
      </p:sp>
      <p:sp>
        <p:nvSpPr>
          <p:cNvPr id="7" name="Rectangle 6"/>
          <p:cNvSpPr>
            <a:spLocks noGrp="1"/>
          </p:cNvSpPr>
          <p:nvPr>
            <p:ph sz="quarter" idx="13"/>
          </p:nvPr>
        </p:nvSpPr>
        <p:spPr>
          <a:xfrm>
            <a:off x="609600" y="1352550"/>
            <a:ext cx="8153400" cy="32766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1"/>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AU" smtClean="0"/>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2" name="Title 1"/>
          <p:cNvSpPr>
            <a:spLocks noGrp="1"/>
          </p:cNvSpPr>
          <p:nvPr>
            <p:ph type="title" hasCustomPrompt="1"/>
          </p:nvPr>
        </p:nvSpPr>
        <p:spPr>
          <a:xfrm>
            <a:off x="1371600" y="1200150"/>
            <a:ext cx="7620000" cy="742950"/>
          </a:xfrm>
        </p:spPr>
        <p:txBody>
          <a:bodyPr/>
          <a:lstStyle>
            <a:lvl1pPr algn="l">
              <a:buNone/>
              <a:defRPr sz="4400" b="0" cap="none">
                <a:solidFill>
                  <a:srgbClr val="FFFFFF"/>
                </a:solidFill>
              </a:defRPr>
            </a:lvl1pPr>
            <a:extLst/>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extLst/>
          </a:lstStyle>
          <a:p>
            <a:fld id="{6FCF9F07-3BC7-4570-B054-79111B0A380C}" type="datetime1">
              <a:rPr lang="en-US" smtClean="0"/>
              <a:pPr/>
              <a:t>8/6/17</a:t>
            </a:fld>
            <a:endParaRPr lang="en-US"/>
          </a:p>
        </p:txBody>
      </p:sp>
      <p:sp>
        <p:nvSpPr>
          <p:cNvPr id="13" name="Slide Number Placeholder 12"/>
          <p:cNvSpPr>
            <a:spLocks noGrp="1"/>
          </p:cNvSpPr>
          <p:nvPr>
            <p:ph type="sldNum" sz="quarter" idx="11"/>
          </p:nvPr>
        </p:nvSpPr>
        <p:spPr>
          <a:xfrm>
            <a:off x="0" y="1314451"/>
            <a:ext cx="1295400"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extLst/>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9" name="Content Placeholder 8"/>
          <p:cNvSpPr>
            <a:spLocks noGrp="1"/>
          </p:cNvSpPr>
          <p:nvPr>
            <p:ph sz="quarter" idx="13"/>
          </p:nvPr>
        </p:nvSpPr>
        <p:spPr>
          <a:xfrm>
            <a:off x="609600" y="1352552"/>
            <a:ext cx="3886200" cy="3268624"/>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1" name="Content Placeholder 10"/>
          <p:cNvSpPr>
            <a:spLocks noGrp="1"/>
          </p:cNvSpPr>
          <p:nvPr>
            <p:ph sz="quarter" idx="14"/>
          </p:nvPr>
        </p:nvSpPr>
        <p:spPr>
          <a:xfrm>
            <a:off x="4844901" y="1352550"/>
            <a:ext cx="3886200" cy="3268625"/>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8" name="Date Placeholder 7"/>
          <p:cNvSpPr>
            <a:spLocks noGrp="1"/>
          </p:cNvSpPr>
          <p:nvPr>
            <p:ph type="dt" sz="half" idx="15"/>
          </p:nvPr>
        </p:nvSpPr>
        <p:spPr/>
        <p:txBody>
          <a:bodyPr rtlCol="0"/>
          <a:lstStyle>
            <a:extLst/>
          </a:lstStyle>
          <a:p>
            <a:fld id="{E4606EA6-EFEA-4C30-9264-4F9291A5780D}" type="datetime1">
              <a:rPr lang="en-US" smtClean="0"/>
              <a:pPr/>
              <a:t>8/6/17</a:t>
            </a:fld>
            <a:endParaRPr lang="en-US"/>
          </a:p>
        </p:txBody>
      </p:sp>
      <p:sp>
        <p:nvSpPr>
          <p:cNvPr id="10" name="Slide Number Placeholder 9"/>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2" name="Footer Placeholder 11"/>
          <p:cNvSpPr>
            <a:spLocks noGrp="1"/>
          </p:cNvSpPr>
          <p:nvPr>
            <p:ph type="ftr" sz="quarter" idx="17"/>
          </p:nvPr>
        </p:nvSpPr>
        <p:spPr/>
        <p:txBody>
          <a:bodyPr rtlCol="0"/>
          <a:lstStyle>
            <a:extLst/>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a:defRPr/>
            </a:lvl1pPr>
            <a:extLst/>
          </a:lstStyle>
          <a:p>
            <a:r>
              <a:rPr lang="en-AU" smtClean="0"/>
              <a:t>Click to edit Master title style</a:t>
            </a:r>
            <a:endParaRPr lang="en-US" dirty="0"/>
          </a:p>
        </p:txBody>
      </p:sp>
      <p:sp>
        <p:nvSpPr>
          <p:cNvPr id="11" name="Content Placeholder 10"/>
          <p:cNvSpPr>
            <a:spLocks noGrp="1"/>
          </p:cNvSpPr>
          <p:nvPr>
            <p:ph sz="quarter" idx="13"/>
          </p:nvPr>
        </p:nvSpPr>
        <p:spPr>
          <a:xfrm>
            <a:off x="609600" y="1919818"/>
            <a:ext cx="3886200"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3" name="Content Placeholder 12"/>
          <p:cNvSpPr>
            <a:spLocks noGrp="1"/>
          </p:cNvSpPr>
          <p:nvPr>
            <p:ph sz="quarter" idx="14"/>
          </p:nvPr>
        </p:nvSpPr>
        <p:spPr>
          <a:xfrm>
            <a:off x="4800600" y="1919818"/>
            <a:ext cx="3886200"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0" name="Date Placeholder 9"/>
          <p:cNvSpPr>
            <a:spLocks noGrp="1"/>
          </p:cNvSpPr>
          <p:nvPr>
            <p:ph type="dt" sz="half" idx="15"/>
          </p:nvPr>
        </p:nvSpPr>
        <p:spPr/>
        <p:txBody>
          <a:bodyPr rtlCol="0"/>
          <a:lstStyle>
            <a:extLst/>
          </a:lstStyle>
          <a:p>
            <a:fld id="{E4606EA6-EFEA-4C30-9264-4F9291A5780D}" type="datetime1">
              <a:rPr lang="en-US" smtClean="0"/>
              <a:pPr/>
              <a:t>8/6/17</a:t>
            </a:fld>
            <a:endParaRPr lang="en-US"/>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4" name="Footer Placeholder 13"/>
          <p:cNvSpPr>
            <a:spLocks noGrp="1"/>
          </p:cNvSpPr>
          <p:nvPr>
            <p:ph type="ftr" sz="quarter" idx="17"/>
          </p:nvPr>
        </p:nvSpPr>
        <p:spPr/>
        <p:txBody>
          <a:bodyPr rtlCol="0"/>
          <a:lstStyle>
            <a:extLst/>
          </a:lstStyle>
          <a:p>
            <a:endParaRPr lang="en-US"/>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3" name="Date Placeholder 2"/>
          <p:cNvSpPr>
            <a:spLocks noGrp="1"/>
          </p:cNvSpPr>
          <p:nvPr>
            <p:ph type="dt" sz="half" idx="10"/>
          </p:nvPr>
        </p:nvSpPr>
        <p:spPr/>
        <p:txBody>
          <a:bodyPr/>
          <a:lstStyle>
            <a:extLst/>
          </a:lstStyle>
          <a:p>
            <a:fld id="{6DFADB5D-B7A0-47E3-AD2D-B1A6F8614213}" type="datetime1">
              <a:rPr lang="en-US" smtClean="0"/>
              <a:pPr/>
              <a:t>8/6/17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968126-03FC-49C0-B9B8-2B561CCC3D90}" type="datetime1">
              <a:rPr lang="en-US" smtClean="0"/>
              <a:pPr/>
              <a:t>8/6/17</a:t>
            </a:fld>
            <a:endParaRPr lang="en-US"/>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a:buNone/>
              <a:defRPr sz="4200" b="0"/>
            </a:lvl1pPr>
            <a:extLst/>
          </a:lstStyle>
          <a:p>
            <a:r>
              <a:rPr lang="en-AU" smtClean="0"/>
              <a:t>Click to edit Master title style</a:t>
            </a:r>
            <a:endParaRPr lang="en-US" dirty="0"/>
          </a:p>
        </p:txBody>
      </p:sp>
      <p:sp>
        <p:nvSpPr>
          <p:cNvPr id="5" name="Date Placeholder 4"/>
          <p:cNvSpPr>
            <a:spLocks noGrp="1"/>
          </p:cNvSpPr>
          <p:nvPr>
            <p:ph type="dt" sz="half" idx="10"/>
          </p:nvPr>
        </p:nvSpPr>
        <p:spPr/>
        <p:txBody>
          <a:bodyPr/>
          <a:lstStyle>
            <a:extLst/>
          </a:lstStyle>
          <a:p>
            <a:fld id="{F49A8198-4617-485E-9585-4840B69DBBA6}" type="datetime1">
              <a:rPr lang="en-US" smtClean="0"/>
              <a:pPr/>
              <a:t>8/6/17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45" tIns="182859" rIns="137145" bIns="9143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AU" smtClean="0"/>
              <a:t>Click to edit Master text styles</a:t>
            </a:r>
          </a:p>
        </p:txBody>
      </p:sp>
      <p:sp>
        <p:nvSpPr>
          <p:cNvPr id="9" name="Content Placeholder 8"/>
          <p:cNvSpPr>
            <a:spLocks noGrp="1"/>
          </p:cNvSpPr>
          <p:nvPr>
            <p:ph sz="quarter" idx="13"/>
          </p:nvPr>
        </p:nvSpPr>
        <p:spPr>
          <a:xfrm>
            <a:off x="2362200" y="1428750"/>
            <a:ext cx="6400800" cy="32004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a:buNone/>
              <a:defRPr sz="3200"/>
            </a:lvl1pPr>
            <a:extLst/>
          </a:lstStyle>
          <a:p>
            <a:r>
              <a:rPr lang="en-AU" smtClean="0"/>
              <a:t>Drag picture to placeholder or click icon to add</a:t>
            </a:r>
            <a:endParaRPr lang="en-US" dirty="0"/>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AU" smtClean="0"/>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2" name="Title 1"/>
          <p:cNvSpPr>
            <a:spLocks noGrp="1"/>
          </p:cNvSpPr>
          <p:nvPr>
            <p:ph type="title"/>
          </p:nvPr>
        </p:nvSpPr>
        <p:spPr>
          <a:xfrm>
            <a:off x="1600200" y="3543300"/>
            <a:ext cx="7315200" cy="457200"/>
          </a:xfrm>
        </p:spPr>
        <p:txBody>
          <a:bodyPr anchor="ctr"/>
          <a:lstStyle>
            <a:lvl1pPr algn="l">
              <a:buNone/>
              <a:defRPr sz="2800" b="0">
                <a:solidFill>
                  <a:srgbClr val="FFFFFF"/>
                </a:solidFill>
              </a:defRPr>
            </a:lvl1pPr>
            <a:extLst/>
          </a:lstStyle>
          <a:p>
            <a:r>
              <a:rPr lang="en-AU" smtClean="0"/>
              <a:t>Click to edit Master title style</a:t>
            </a:r>
            <a:endParaRPr lang="en-US" dirty="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extLst/>
          </a:lstStyle>
          <a:p>
            <a:fld id="{E4606EA6-EFEA-4C30-9264-4F9291A5780D}" type="datetime1">
              <a:rPr lang="en-US" smtClean="0"/>
              <a:pPr/>
              <a:t>8/6/17</a:t>
            </a:fld>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extLst/>
          </a:lstStyle>
          <a:p>
            <a:pPr algn="ctr"/>
            <a:fld id="{8F82E0A0-C266-4798-8C8F-B9F91E9DA37E}" type="slidenum">
              <a:rPr lang="en-US" sz="2800" b="1" smtClean="0">
                <a:solidFill>
                  <a:srgbClr val="FFFFFF"/>
                </a:solidFill>
              </a:rPr>
              <a:pPr algn="ctr"/>
              <a:t>‹#›</a:t>
            </a:fld>
            <a:endParaRPr lang="en-US" sz="2800" dirty="0"/>
          </a:p>
        </p:txBody>
      </p:sp>
      <p:sp>
        <p:nvSpPr>
          <p:cNvPr id="14" name="Footer Placeholder 13"/>
          <p:cNvSpPr>
            <a:spLocks noGrp="1"/>
          </p:cNvSpPr>
          <p:nvPr>
            <p:ph type="ftr" sz="quarter" idx="12"/>
          </p:nvPr>
        </p:nvSpPr>
        <p:spPr>
          <a:xfrm>
            <a:off x="1600200" y="4686156"/>
            <a:ext cx="4572000" cy="273844"/>
          </a:xfrm>
        </p:spPr>
        <p:txBody>
          <a:bodyPr rtlCol="0"/>
          <a:lstStyle>
            <a:extLst/>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1B5F62E0-E9DA-4147-BC2A-408C97F251F1}" type="datetimeFigureOut">
              <a:rPr lang="en-US" smtClean="0"/>
              <a:t>8/6/17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E28603-764D-BD41-A79B-23D21AB2FF3D}" type="slidenum">
              <a:rPr lang="en-US" smtClean="0"/>
              <a:t>‹#›</a:t>
            </a:fld>
            <a:endParaRPr lang="en-US"/>
          </a:p>
        </p:txBody>
      </p:sp>
    </p:spTree>
    <p:extLst>
      <p:ext uri="{BB962C8B-B14F-4D97-AF65-F5344CB8AC3E}">
        <p14:creationId xmlns:p14="http://schemas.microsoft.com/office/powerpoint/2010/main" val="31576974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lIns="91430" tIns="45715" rIns="91430" bIns="45715">
            <a:normAutofit/>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lIns="91430" tIns="45715" rIns="91430" bIns="45715" anchor="ctr" anchorCtr="0"/>
          <a:lstStyle>
            <a:lvl1pPr algn="l">
              <a:defRPr sz="1400">
                <a:solidFill>
                  <a:schemeClr val="tx2"/>
                </a:solidFill>
              </a:defRPr>
            </a:lvl1pPr>
            <a:extLst/>
          </a:lstStyle>
          <a:p>
            <a:fld id="{E4606EA6-EFEA-4C30-9264-4F9291A5780D}" type="datetime1">
              <a:rPr lang="en-US" smtClean="0"/>
              <a:pPr/>
              <a:t>8/6/17</a:t>
            </a:fld>
            <a:endParaRPr lang="en-US" sz="1400" dirty="0">
              <a:solidFill>
                <a:schemeClr val="tx2"/>
              </a:solidFill>
            </a:endParaRPr>
          </a:p>
        </p:txBody>
      </p:sp>
      <p:sp>
        <p:nvSpPr>
          <p:cNvPr id="3" name="Footer Placeholder 2"/>
          <p:cNvSpPr>
            <a:spLocks noGrp="1"/>
          </p:cNvSpPr>
          <p:nvPr>
            <p:ph type="ftr" sz="quarter" idx="3"/>
          </p:nvPr>
        </p:nvSpPr>
        <p:spPr>
          <a:xfrm>
            <a:off x="609602" y="4686156"/>
            <a:ext cx="5421083" cy="273844"/>
          </a:xfrm>
          <a:prstGeom prst="rect">
            <a:avLst/>
          </a:prstGeom>
        </p:spPr>
        <p:txBody>
          <a:bodyPr vert="horz" lIns="91430" tIns="45715" rIns="91430" bIns="45715"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0" tIns="45715" rIns="91430" bIns="45715" anchor="ctr"/>
          <a:lstStyle>
            <a:extLst/>
          </a:lstStyle>
          <a:p>
            <a:pPr algn="ctr"/>
            <a:endParaRPr lang="en-US"/>
          </a:p>
        </p:txBody>
      </p:sp>
      <p:sp>
        <p:nvSpPr>
          <p:cNvPr id="23" name="Slide Number Placeholder 22"/>
          <p:cNvSpPr>
            <a:spLocks noGrp="1"/>
          </p:cNvSpPr>
          <p:nvPr>
            <p:ph type="sldNum" sz="quarter" idx="4"/>
          </p:nvPr>
        </p:nvSpPr>
        <p:spPr>
          <a:xfrm>
            <a:off x="0" y="1123508"/>
            <a:ext cx="533400" cy="183357"/>
          </a:xfrm>
          <a:prstGeom prst="rect">
            <a:avLst/>
          </a:prstGeom>
        </p:spPr>
        <p:txBody>
          <a:bodyPr vert="horz" lIns="91430" tIns="45715" rIns="91430" bIns="45715"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lIns="91430" tIns="45715" rIns="91430" bIns="45715" anchor="b">
            <a:normAutofit/>
          </a:bodyPr>
          <a:lstStyle>
            <a:extLst/>
          </a:lstStyle>
          <a:p>
            <a:r>
              <a:rPr lang="en-AU"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Lst>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04" indent="-320004"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07" indent="-274289"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296" indent="-228574"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444" indent="-228574"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592" indent="-228574"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2881" indent="-228574"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169" indent="-228574"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458" indent="-228574"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5747" indent="-228574"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148" algn="l" rtl="0" eaLnBrk="1" hangingPunct="1">
        <a:defRPr kern="1200">
          <a:solidFill>
            <a:schemeClr val="tx1"/>
          </a:solidFill>
          <a:latin typeface="+mn-lt"/>
          <a:ea typeface="+mn-ea"/>
          <a:cs typeface="+mn-cs"/>
        </a:defRPr>
      </a:lvl2pPr>
      <a:lvl3pPr marL="914296" algn="l" rtl="0" eaLnBrk="1" hangingPunct="1">
        <a:defRPr kern="1200">
          <a:solidFill>
            <a:schemeClr val="tx1"/>
          </a:solidFill>
          <a:latin typeface="+mn-lt"/>
          <a:ea typeface="+mn-ea"/>
          <a:cs typeface="+mn-cs"/>
        </a:defRPr>
      </a:lvl3pPr>
      <a:lvl4pPr marL="1371444" algn="l" rtl="0" eaLnBrk="1" hangingPunct="1">
        <a:defRPr kern="1200">
          <a:solidFill>
            <a:schemeClr val="tx1"/>
          </a:solidFill>
          <a:latin typeface="+mn-lt"/>
          <a:ea typeface="+mn-ea"/>
          <a:cs typeface="+mn-cs"/>
        </a:defRPr>
      </a:lvl4pPr>
      <a:lvl5pPr marL="1828592" algn="l" rtl="0" eaLnBrk="1" hangingPunct="1">
        <a:defRPr kern="1200">
          <a:solidFill>
            <a:schemeClr val="tx1"/>
          </a:solidFill>
          <a:latin typeface="+mn-lt"/>
          <a:ea typeface="+mn-ea"/>
          <a:cs typeface="+mn-cs"/>
        </a:defRPr>
      </a:lvl5pPr>
      <a:lvl6pPr marL="2285740" algn="l" rtl="0" eaLnBrk="1" hangingPunct="1">
        <a:defRPr kern="1200">
          <a:solidFill>
            <a:schemeClr val="tx1"/>
          </a:solidFill>
          <a:latin typeface="+mn-lt"/>
          <a:ea typeface="+mn-ea"/>
          <a:cs typeface="+mn-cs"/>
        </a:defRPr>
      </a:lvl6pPr>
      <a:lvl7pPr marL="2742888" algn="l" rtl="0" eaLnBrk="1" hangingPunct="1">
        <a:defRPr kern="1200">
          <a:solidFill>
            <a:schemeClr val="tx1"/>
          </a:solidFill>
          <a:latin typeface="+mn-lt"/>
          <a:ea typeface="+mn-ea"/>
          <a:cs typeface="+mn-cs"/>
        </a:defRPr>
      </a:lvl7pPr>
      <a:lvl8pPr marL="3200036" algn="l" rtl="0" eaLnBrk="1" hangingPunct="1">
        <a:defRPr kern="1200">
          <a:solidFill>
            <a:schemeClr val="tx1"/>
          </a:solidFill>
          <a:latin typeface="+mn-lt"/>
          <a:ea typeface="+mn-ea"/>
          <a:cs typeface="+mn-cs"/>
        </a:defRPr>
      </a:lvl8pPr>
      <a:lvl9pPr marL="3657184"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png"/><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png"/><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png"/><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png"/><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png"/><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362200" y="4476750"/>
            <a:ext cx="6515100" cy="514350"/>
          </a:xfrm>
        </p:spPr>
        <p:txBody>
          <a:bodyPr>
            <a:noAutofit/>
          </a:bodyPr>
          <a:lstStyle/>
          <a:p>
            <a:pPr algn="ctr"/>
            <a:r>
              <a:rPr lang="en-US" sz="4000" dirty="0"/>
              <a:t>“An exceeding great army”</a:t>
            </a:r>
          </a:p>
        </p:txBody>
      </p:sp>
      <p:sp>
        <p:nvSpPr>
          <p:cNvPr id="4" name="Title 3"/>
          <p:cNvSpPr>
            <a:spLocks noGrp="1"/>
          </p:cNvSpPr>
          <p:nvPr>
            <p:ph type="title"/>
          </p:nvPr>
        </p:nvSpPr>
        <p:spPr/>
        <p:txBody>
          <a:bodyPr/>
          <a:lstStyle/>
          <a:p>
            <a:endParaRPr lang="en-US"/>
          </a:p>
        </p:txBody>
      </p:sp>
      <p:pic>
        <p:nvPicPr>
          <p:cNvPr id="6" name="Picture 5"/>
          <p:cNvPicPr>
            <a:picLocks noChangeAspect="1"/>
          </p:cNvPicPr>
          <p:nvPr/>
        </p:nvPicPr>
        <p:blipFill>
          <a:blip r:embed="rId3"/>
          <a:stretch>
            <a:fillRect/>
          </a:stretch>
        </p:blipFill>
        <p:spPr>
          <a:xfrm>
            <a:off x="0" y="-19050"/>
            <a:ext cx="9144000" cy="4495800"/>
          </a:xfrm>
          <a:prstGeom prst="rect">
            <a:avLst/>
          </a:prstGeom>
        </p:spPr>
      </p:pic>
      <p:sp>
        <p:nvSpPr>
          <p:cNvPr id="2" name="TextBox 1"/>
          <p:cNvSpPr txBox="1"/>
          <p:nvPr/>
        </p:nvSpPr>
        <p:spPr>
          <a:xfrm>
            <a:off x="76201" y="4400550"/>
            <a:ext cx="2301723" cy="707876"/>
          </a:xfrm>
          <a:prstGeom prst="rect">
            <a:avLst/>
          </a:prstGeom>
          <a:noFill/>
        </p:spPr>
        <p:txBody>
          <a:bodyPr wrap="square" lIns="91430" tIns="45715" rIns="91430" bIns="45715" rtlCol="0">
            <a:spAutoFit/>
          </a:bodyPr>
          <a:lstStyle/>
          <a:p>
            <a:r>
              <a:rPr lang="en-US" sz="4000" dirty="0"/>
              <a:t>Psalm 83</a:t>
            </a:r>
          </a:p>
        </p:txBody>
      </p:sp>
    </p:spTree>
    <p:extLst>
      <p:ext uri="{BB962C8B-B14F-4D97-AF65-F5344CB8AC3E}">
        <p14:creationId xmlns:p14="http://schemas.microsoft.com/office/powerpoint/2010/main" val="158979760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05979"/>
            <a:ext cx="8229600" cy="857250"/>
          </a:xfrm>
        </p:spPr>
        <p:txBody>
          <a:bodyPr/>
          <a:lstStyle/>
          <a:p>
            <a:r>
              <a:rPr lang="en-US" dirty="0" smtClean="0"/>
              <a:t>16/5/67</a:t>
            </a:r>
            <a:endParaRPr lang="en-US" dirty="0"/>
          </a:p>
        </p:txBody>
      </p:sp>
      <p:sp>
        <p:nvSpPr>
          <p:cNvPr id="3" name="Content Placeholder 2"/>
          <p:cNvSpPr>
            <a:spLocks noGrp="1"/>
          </p:cNvSpPr>
          <p:nvPr>
            <p:ph sz="half" idx="4294967295"/>
          </p:nvPr>
        </p:nvSpPr>
        <p:spPr>
          <a:xfrm>
            <a:off x="0" y="1200151"/>
            <a:ext cx="4038600" cy="3394472"/>
          </a:xfrm>
        </p:spPr>
        <p:txBody>
          <a:bodyPr>
            <a:normAutofit fontScale="92500" lnSpcReduction="10000"/>
          </a:bodyPr>
          <a:lstStyle/>
          <a:p>
            <a:pPr>
              <a:buFont typeface="Wingdings" charset="2"/>
              <a:buChar char="Ø"/>
            </a:pPr>
            <a:r>
              <a:rPr lang="en-US" dirty="0" smtClean="0"/>
              <a:t>Egypt demands withdrawal of UN troops  stationed at Gaza strip, Sinai Peninsula and </a:t>
            </a:r>
            <a:r>
              <a:rPr lang="en-US" dirty="0" err="1" smtClean="0"/>
              <a:t>Sharm</a:t>
            </a:r>
            <a:r>
              <a:rPr lang="en-US" dirty="0" smtClean="0"/>
              <a:t> el Sheikh</a:t>
            </a:r>
            <a:endParaRPr lang="en-US" dirty="0"/>
          </a:p>
          <a:p>
            <a:pPr>
              <a:buFont typeface="Wingdings" charset="2"/>
              <a:buChar char="Ø"/>
            </a:pPr>
            <a:r>
              <a:rPr lang="en-US" dirty="0" smtClean="0"/>
              <a:t>Egypt doubles troop numbers all along Israel’s border</a:t>
            </a:r>
            <a:endParaRPr lang="en-US" dirty="0"/>
          </a:p>
        </p:txBody>
      </p:sp>
      <p:pic>
        <p:nvPicPr>
          <p:cNvPr id="9" name="Picture 8"/>
          <p:cNvPicPr>
            <a:picLocks noChangeAspect="1"/>
          </p:cNvPicPr>
          <p:nvPr/>
        </p:nvPicPr>
        <p:blipFill>
          <a:blip r:embed="rId2"/>
          <a:stretch>
            <a:fillRect/>
          </a:stretch>
        </p:blipFill>
        <p:spPr>
          <a:xfrm>
            <a:off x="5141048" y="15485"/>
            <a:ext cx="4002953" cy="5143500"/>
          </a:xfrm>
          <a:prstGeom prst="rect">
            <a:avLst/>
          </a:prstGeom>
        </p:spPr>
      </p:pic>
      <p:cxnSp>
        <p:nvCxnSpPr>
          <p:cNvPr id="11" name="Straight Arrow Connector 10"/>
          <p:cNvCxnSpPr/>
          <p:nvPr/>
        </p:nvCxnSpPr>
        <p:spPr>
          <a:xfrm flipV="1">
            <a:off x="3581400" y="1733550"/>
            <a:ext cx="3733800" cy="33287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3048000" y="2500564"/>
            <a:ext cx="4390190" cy="14738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883877" y="3086100"/>
            <a:ext cx="4431323" cy="131445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p:nvPicPr>
        <p:blipFill>
          <a:blip r:embed="rId3"/>
          <a:stretch>
            <a:fillRect/>
          </a:stretch>
        </p:blipFill>
        <p:spPr>
          <a:xfrm>
            <a:off x="6380082" y="2005770"/>
            <a:ext cx="865605" cy="392974"/>
          </a:xfrm>
          <a:prstGeom prst="rect">
            <a:avLst/>
          </a:prstGeom>
        </p:spPr>
      </p:pic>
      <p:pic>
        <p:nvPicPr>
          <p:cNvPr id="18" name="Picture 17"/>
          <p:cNvPicPr>
            <a:picLocks noChangeAspect="1"/>
          </p:cNvPicPr>
          <p:nvPr/>
        </p:nvPicPr>
        <p:blipFill>
          <a:blip r:embed="rId3"/>
          <a:stretch>
            <a:fillRect/>
          </a:stretch>
        </p:blipFill>
        <p:spPr>
          <a:xfrm>
            <a:off x="6532482" y="2336016"/>
            <a:ext cx="865605" cy="392974"/>
          </a:xfrm>
          <a:prstGeom prst="rect">
            <a:avLst/>
          </a:prstGeom>
        </p:spPr>
      </p:pic>
      <p:pic>
        <p:nvPicPr>
          <p:cNvPr id="19" name="Picture 18"/>
          <p:cNvPicPr>
            <a:picLocks noChangeAspect="1"/>
          </p:cNvPicPr>
          <p:nvPr/>
        </p:nvPicPr>
        <p:blipFill>
          <a:blip r:embed="rId3"/>
          <a:stretch>
            <a:fillRect/>
          </a:stretch>
        </p:blipFill>
        <p:spPr>
          <a:xfrm>
            <a:off x="6839620" y="2699028"/>
            <a:ext cx="865605" cy="392974"/>
          </a:xfrm>
          <a:prstGeom prst="rect">
            <a:avLst/>
          </a:prstGeom>
        </p:spPr>
      </p:pic>
      <p:pic>
        <p:nvPicPr>
          <p:cNvPr id="20" name="Picture 19"/>
          <p:cNvPicPr>
            <a:picLocks noChangeAspect="1"/>
          </p:cNvPicPr>
          <p:nvPr/>
        </p:nvPicPr>
        <p:blipFill>
          <a:blip r:embed="rId3"/>
          <a:stretch>
            <a:fillRect/>
          </a:stretch>
        </p:blipFill>
        <p:spPr>
          <a:xfrm>
            <a:off x="6901449" y="3062039"/>
            <a:ext cx="865605" cy="392974"/>
          </a:xfrm>
          <a:prstGeom prst="rect">
            <a:avLst/>
          </a:prstGeom>
        </p:spPr>
      </p:pic>
    </p:spTree>
    <p:extLst>
      <p:ext uri="{BB962C8B-B14F-4D97-AF65-F5344CB8AC3E}">
        <p14:creationId xmlns:p14="http://schemas.microsoft.com/office/powerpoint/2010/main" val="34105532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2" presetClass="entr" presetSubtype="12"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22/5/67</a:t>
            </a:r>
            <a:endParaRPr lang="en-US" dirty="0"/>
          </a:p>
        </p:txBody>
      </p:sp>
      <p:sp>
        <p:nvSpPr>
          <p:cNvPr id="3" name="Content Placeholder 2"/>
          <p:cNvSpPr>
            <a:spLocks noGrp="1"/>
          </p:cNvSpPr>
          <p:nvPr>
            <p:ph idx="1"/>
          </p:nvPr>
        </p:nvSpPr>
        <p:spPr/>
        <p:txBody>
          <a:bodyPr>
            <a:noAutofit/>
          </a:bodyPr>
          <a:lstStyle/>
          <a:p>
            <a:pPr marL="0" indent="0">
              <a:buNone/>
            </a:pPr>
            <a:r>
              <a:rPr lang="en-US" sz="2400" dirty="0"/>
              <a:t>Egypt closed the straits of Tiran to all Israeli shipping cutting off the only supply route to Asia and the only source of oil from Iran</a:t>
            </a:r>
          </a:p>
          <a:p>
            <a:pPr marL="0" indent="0">
              <a:buNone/>
            </a:pPr>
            <a:endParaRPr lang="en-US" sz="2400" dirty="0"/>
          </a:p>
          <a:p>
            <a:pPr marL="0" indent="0">
              <a:buNone/>
            </a:pPr>
            <a:r>
              <a:rPr lang="en-US" sz="2400" dirty="0"/>
              <a:t>“The closing of the Straits of </a:t>
            </a:r>
            <a:r>
              <a:rPr lang="en-US" sz="2400" dirty="0" err="1"/>
              <a:t>Aqabah</a:t>
            </a:r>
            <a:r>
              <a:rPr lang="en-US" sz="2400" dirty="0"/>
              <a:t> is not only a question of the passage of shipping to </a:t>
            </a:r>
            <a:r>
              <a:rPr lang="en-US" sz="2400" dirty="0" err="1"/>
              <a:t>Eilat</a:t>
            </a:r>
            <a:r>
              <a:rPr lang="en-US" sz="2400" dirty="0"/>
              <a:t>, but much more. This is the first time we have succeeded by force in changing the situation in the region. Therefore I say that Israel will have to attack.” </a:t>
            </a:r>
          </a:p>
          <a:p>
            <a:pPr marL="0" indent="0">
              <a:buNone/>
            </a:pPr>
            <a:r>
              <a:rPr lang="en-US" sz="2000" i="1" dirty="0" err="1"/>
              <a:t>Hassanin</a:t>
            </a:r>
            <a:r>
              <a:rPr lang="en-US" sz="2000" i="1" dirty="0"/>
              <a:t> </a:t>
            </a:r>
            <a:r>
              <a:rPr lang="en-US" sz="2000" i="1" dirty="0" err="1"/>
              <a:t>Heikal</a:t>
            </a:r>
            <a:r>
              <a:rPr lang="en-US" sz="2000" i="1" dirty="0"/>
              <a:t> (Editor of Al </a:t>
            </a:r>
            <a:r>
              <a:rPr lang="en-US" sz="2000" i="1" dirty="0" err="1"/>
              <a:t>Ahram</a:t>
            </a:r>
            <a:r>
              <a:rPr lang="en-US" sz="2000" i="1" dirty="0"/>
              <a:t> and confidant of President Nasser)</a:t>
            </a:r>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2900021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27/5/67</a:t>
            </a:r>
            <a:endParaRPr lang="en-US" dirty="0"/>
          </a:p>
        </p:txBody>
      </p:sp>
      <p:sp>
        <p:nvSpPr>
          <p:cNvPr id="3" name="Content Placeholder 2"/>
          <p:cNvSpPr>
            <a:spLocks noGrp="1"/>
          </p:cNvSpPr>
          <p:nvPr>
            <p:ph idx="1"/>
          </p:nvPr>
        </p:nvSpPr>
        <p:spPr/>
        <p:txBody>
          <a:bodyPr>
            <a:noAutofit/>
          </a:bodyPr>
          <a:lstStyle/>
          <a:p>
            <a:pPr marL="0" indent="0">
              <a:buNone/>
            </a:pPr>
            <a:r>
              <a:rPr lang="en-US" sz="2400" dirty="0"/>
              <a:t>“Our basic objective will be the destruction of Israel. The Arab people want to fight…..The mining of </a:t>
            </a:r>
            <a:r>
              <a:rPr lang="en-US" sz="2400" dirty="0" err="1"/>
              <a:t>Sharm</a:t>
            </a:r>
            <a:r>
              <a:rPr lang="en-US" sz="2400" dirty="0"/>
              <a:t> el Sheikh is a confrontation with Israel. Adopting this measure obligates us to be ready to embark on a general war with Israel” </a:t>
            </a:r>
            <a:r>
              <a:rPr lang="en-US" sz="2400" i="1" dirty="0" err="1"/>
              <a:t>Gamal</a:t>
            </a:r>
            <a:r>
              <a:rPr lang="en-US" sz="2400" i="1" dirty="0"/>
              <a:t> Nasser</a:t>
            </a:r>
          </a:p>
          <a:p>
            <a:pPr marL="0" indent="0">
              <a:buNone/>
            </a:pPr>
            <a:endParaRPr lang="en-US" sz="2400" i="1" dirty="0"/>
          </a:p>
          <a:p>
            <a:pPr marL="0" indent="0">
              <a:buNone/>
            </a:pPr>
            <a:r>
              <a:rPr lang="en-US" sz="2400" dirty="0"/>
              <a:t>“For look, your enemies are making a commotion; those who hate you are hostile. They carefully plot  against your people, and make plans to harm  the ones you cherish” </a:t>
            </a:r>
            <a:r>
              <a:rPr lang="en-US" sz="2400" b="1" dirty="0">
                <a:solidFill>
                  <a:srgbClr val="FF0000"/>
                </a:solidFill>
              </a:rPr>
              <a:t>Psalm 83 v 2-3 NET</a:t>
            </a:r>
          </a:p>
        </p:txBody>
      </p:sp>
    </p:spTree>
    <p:extLst>
      <p:ext uri="{BB962C8B-B14F-4D97-AF65-F5344CB8AC3E}">
        <p14:creationId xmlns:p14="http://schemas.microsoft.com/office/powerpoint/2010/main" val="285268251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774912" y="15485"/>
            <a:ext cx="4002953" cy="5143500"/>
          </a:xfrm>
          <a:prstGeom prst="rect">
            <a:avLst/>
          </a:prstGeom>
        </p:spPr>
      </p:pic>
      <p:sp>
        <p:nvSpPr>
          <p:cNvPr id="5" name="Oval 4"/>
          <p:cNvSpPr/>
          <p:nvPr/>
        </p:nvSpPr>
        <p:spPr>
          <a:xfrm>
            <a:off x="4591903" y="4132040"/>
            <a:ext cx="914400" cy="6858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ln>
                <a:solidFill>
                  <a:srgbClr val="000000"/>
                </a:solidFill>
              </a:ln>
              <a:noFill/>
            </a:endParaRPr>
          </a:p>
        </p:txBody>
      </p:sp>
      <p:sp>
        <p:nvSpPr>
          <p:cNvPr id="4" name="Oval 3"/>
          <p:cNvSpPr/>
          <p:nvPr/>
        </p:nvSpPr>
        <p:spPr>
          <a:xfrm>
            <a:off x="2602523" y="1943100"/>
            <a:ext cx="914400" cy="6858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ln>
                <a:solidFill>
                  <a:srgbClr val="000000"/>
                </a:solidFill>
              </a:ln>
              <a:noFill/>
            </a:endParaRPr>
          </a:p>
        </p:txBody>
      </p:sp>
      <p:sp>
        <p:nvSpPr>
          <p:cNvPr id="2" name="TextBox 1"/>
          <p:cNvSpPr txBox="1"/>
          <p:nvPr/>
        </p:nvSpPr>
        <p:spPr>
          <a:xfrm>
            <a:off x="844062" y="2114550"/>
            <a:ext cx="1647864" cy="355686"/>
          </a:xfrm>
          <a:prstGeom prst="rect">
            <a:avLst/>
          </a:prstGeom>
          <a:noFill/>
        </p:spPr>
        <p:txBody>
          <a:bodyPr wrap="none" lIns="77925" tIns="38963" rIns="77925" bIns="38963" rtlCol="0">
            <a:spAutoFit/>
          </a:bodyPr>
          <a:lstStyle/>
          <a:p>
            <a:r>
              <a:rPr lang="en-US" dirty="0" smtClean="0"/>
              <a:t>1956 Suez crisis</a:t>
            </a:r>
            <a:endParaRPr lang="en-US" dirty="0"/>
          </a:p>
        </p:txBody>
      </p:sp>
    </p:spTree>
    <p:extLst>
      <p:ext uri="{BB962C8B-B14F-4D97-AF65-F5344CB8AC3E}">
        <p14:creationId xmlns:p14="http://schemas.microsoft.com/office/powerpoint/2010/main" val="23227102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28/5/67</a:t>
            </a:r>
            <a:endParaRPr lang="en-US" dirty="0"/>
          </a:p>
        </p:txBody>
      </p:sp>
      <p:sp>
        <p:nvSpPr>
          <p:cNvPr id="5" name="Content Placeholder 4"/>
          <p:cNvSpPr>
            <a:spLocks noGrp="1"/>
          </p:cNvSpPr>
          <p:nvPr>
            <p:ph idx="1"/>
          </p:nvPr>
        </p:nvSpPr>
        <p:spPr/>
        <p:txBody>
          <a:bodyPr/>
          <a:lstStyle/>
          <a:p>
            <a:pPr marL="0" indent="0">
              <a:buNone/>
            </a:pPr>
            <a:endParaRPr lang="en-US" dirty="0" smtClean="0"/>
          </a:p>
          <a:p>
            <a:pPr marL="0" indent="0">
              <a:buNone/>
            </a:pPr>
            <a:r>
              <a:rPr lang="en-US" dirty="0" smtClean="0"/>
              <a:t>"</a:t>
            </a:r>
            <a:r>
              <a:rPr lang="en-US" dirty="0"/>
              <a:t>We will not accept </a:t>
            </a:r>
            <a:r>
              <a:rPr lang="en-US" dirty="0" smtClean="0"/>
              <a:t>any coexistence </a:t>
            </a:r>
            <a:r>
              <a:rPr lang="en-US" dirty="0"/>
              <a:t>with Israel...Today the issue is not the establishment of peace between the Arab states and Israel....The war with Israel is in effect since </a:t>
            </a:r>
            <a:r>
              <a:rPr lang="en-US" dirty="0" smtClean="0"/>
              <a:t>1948” </a:t>
            </a:r>
            <a:r>
              <a:rPr lang="en-US" i="1" dirty="0" err="1" smtClean="0"/>
              <a:t>Gamal</a:t>
            </a:r>
            <a:r>
              <a:rPr lang="en-US" i="1" dirty="0" smtClean="0"/>
              <a:t> Nasser</a:t>
            </a:r>
            <a:endParaRPr lang="en-US" i="1" dirty="0"/>
          </a:p>
        </p:txBody>
      </p:sp>
    </p:spTree>
    <p:extLst>
      <p:ext uri="{BB962C8B-B14F-4D97-AF65-F5344CB8AC3E}">
        <p14:creationId xmlns:p14="http://schemas.microsoft.com/office/powerpoint/2010/main" val="341378275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30/5/67</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a:t>
            </a:r>
            <a:r>
              <a:rPr lang="en-US" dirty="0"/>
              <a:t>armies of Egypt, Jordan, Syria and Lebanon are poised on the borders of Israel...to face the challenge, while standing behind us are the armies of Iraq, Algeria, Kuwait, Sudan and the whole Arab nation. This act will astound the world. Today they will know that the Arabs are arranged for battle, the critical hour has arrived. We have reached the stage of serious action and not </a:t>
            </a:r>
            <a:r>
              <a:rPr lang="en-US" dirty="0" smtClean="0"/>
              <a:t>declarations” </a:t>
            </a:r>
            <a:r>
              <a:rPr lang="en-US" i="1" dirty="0" smtClean="0"/>
              <a:t>King Husain of Jordan</a:t>
            </a:r>
            <a:endParaRPr lang="en-US" i="1" dirty="0"/>
          </a:p>
        </p:txBody>
      </p:sp>
    </p:spTree>
    <p:extLst>
      <p:ext uri="{BB962C8B-B14F-4D97-AF65-F5344CB8AC3E}">
        <p14:creationId xmlns:p14="http://schemas.microsoft.com/office/powerpoint/2010/main" val="423586867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4/6/67</a:t>
            </a:r>
            <a:endParaRPr lang="en-US" dirty="0"/>
          </a:p>
        </p:txBody>
      </p:sp>
      <p:sp>
        <p:nvSpPr>
          <p:cNvPr id="3" name="Content Placeholder 2"/>
          <p:cNvSpPr>
            <a:spLocks noGrp="1"/>
          </p:cNvSpPr>
          <p:nvPr>
            <p:ph idx="1"/>
          </p:nvPr>
        </p:nvSpPr>
        <p:spPr/>
        <p:txBody>
          <a:bodyPr>
            <a:normAutofit fontScale="92500"/>
          </a:bodyPr>
          <a:lstStyle/>
          <a:p>
            <a:pPr>
              <a:buFont typeface="Wingdings" charset="2"/>
              <a:buChar char="Ø"/>
            </a:pPr>
            <a:r>
              <a:rPr lang="en-US" dirty="0" smtClean="0"/>
              <a:t>France (Israel’s major weaponry provider) announced a ban on the export of all weapons to Israel</a:t>
            </a:r>
          </a:p>
          <a:p>
            <a:pPr>
              <a:buFont typeface="Wingdings" charset="2"/>
              <a:buChar char="Ø"/>
            </a:pPr>
            <a:r>
              <a:rPr lang="en-US" dirty="0"/>
              <a:t>"The existence of Israel is an error which must be rectified. This is our opportunity to wipe out the ignominy which has been with us since 1948. Our goal is clear -- to wipe Israel off the map” </a:t>
            </a:r>
            <a:r>
              <a:rPr lang="en-US" i="1" dirty="0" err="1"/>
              <a:t>Abdur</a:t>
            </a:r>
            <a:r>
              <a:rPr lang="en-US" i="1" dirty="0"/>
              <a:t> </a:t>
            </a:r>
            <a:r>
              <a:rPr lang="en-US" i="1" dirty="0" err="1"/>
              <a:t>Rahman</a:t>
            </a:r>
            <a:r>
              <a:rPr lang="en-US" i="1" dirty="0"/>
              <a:t> </a:t>
            </a:r>
            <a:r>
              <a:rPr lang="en-US" i="1" dirty="0" err="1"/>
              <a:t>Aref</a:t>
            </a:r>
            <a:r>
              <a:rPr lang="en-US" i="1" dirty="0"/>
              <a:t> (President of Iraq) </a:t>
            </a:r>
          </a:p>
          <a:p>
            <a:endParaRPr lang="en-US" dirty="0"/>
          </a:p>
        </p:txBody>
      </p:sp>
    </p:spTree>
    <p:extLst>
      <p:ext uri="{BB962C8B-B14F-4D97-AF65-F5344CB8AC3E}">
        <p14:creationId xmlns:p14="http://schemas.microsoft.com/office/powerpoint/2010/main" val="214298731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Psalm 83 v 4-5</a:t>
            </a:r>
            <a:endParaRPr lang="en-US" dirty="0"/>
          </a:p>
        </p:txBody>
      </p:sp>
      <p:sp>
        <p:nvSpPr>
          <p:cNvPr id="3" name="Content Placeholder 2"/>
          <p:cNvSpPr>
            <a:spLocks noGrp="1"/>
          </p:cNvSpPr>
          <p:nvPr>
            <p:ph idx="1"/>
          </p:nvPr>
        </p:nvSpPr>
        <p:spPr/>
        <p:txBody>
          <a:bodyPr/>
          <a:lstStyle/>
          <a:p>
            <a:pPr marL="0" indent="0">
              <a:buNone/>
            </a:pPr>
            <a:r>
              <a:rPr lang="en-US" dirty="0" smtClean="0"/>
              <a:t>“They </a:t>
            </a:r>
            <a:r>
              <a:rPr lang="en-US" dirty="0"/>
              <a:t>have said, Come, and let us cut them off from being a nation</a:t>
            </a:r>
            <a:r>
              <a:rPr lang="en-US" dirty="0" smtClean="0"/>
              <a:t>; that </a:t>
            </a:r>
            <a:r>
              <a:rPr lang="en-US" dirty="0"/>
              <a:t>the name of Israel may be no more in </a:t>
            </a:r>
            <a:r>
              <a:rPr lang="en-US" dirty="0" smtClean="0"/>
              <a:t>remembrance. For </a:t>
            </a:r>
            <a:r>
              <a:rPr lang="en-US" dirty="0"/>
              <a:t>they have consulted together with one </a:t>
            </a:r>
            <a:r>
              <a:rPr lang="en-US" dirty="0" smtClean="0"/>
              <a:t>consent: they </a:t>
            </a:r>
            <a:r>
              <a:rPr lang="en-US" dirty="0"/>
              <a:t>are confederate against </a:t>
            </a:r>
            <a:r>
              <a:rPr lang="en-US" dirty="0" smtClean="0"/>
              <a:t>thee.”</a:t>
            </a:r>
            <a:endParaRPr lang="en-US" dirty="0"/>
          </a:p>
        </p:txBody>
      </p:sp>
    </p:spTree>
    <p:extLst>
      <p:ext uri="{BB962C8B-B14F-4D97-AF65-F5344CB8AC3E}">
        <p14:creationId xmlns:p14="http://schemas.microsoft.com/office/powerpoint/2010/main" val="272662819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38415" y="450237"/>
            <a:ext cx="6462156" cy="1323429"/>
          </a:xfrm>
          <a:prstGeom prst="rect">
            <a:avLst/>
          </a:prstGeom>
          <a:noFill/>
        </p:spPr>
        <p:txBody>
          <a:bodyPr wrap="none" lIns="91430" tIns="45715" rIns="91430" bIns="45715" rtlCol="0">
            <a:spAutoFit/>
          </a:bodyPr>
          <a:lstStyle/>
          <a:p>
            <a:pPr algn="ctr"/>
            <a:r>
              <a:rPr lang="en-US" sz="4000" dirty="0"/>
              <a:t>Arab confederacy </a:t>
            </a:r>
          </a:p>
          <a:p>
            <a:pPr algn="ctr"/>
            <a:r>
              <a:rPr lang="en-US" sz="4000" dirty="0"/>
              <a:t>on the eve of the Six Day War</a:t>
            </a:r>
          </a:p>
        </p:txBody>
      </p:sp>
      <p:pic>
        <p:nvPicPr>
          <p:cNvPr id="9" name="Picture 8"/>
          <p:cNvPicPr>
            <a:picLocks noChangeAspect="1"/>
          </p:cNvPicPr>
          <p:nvPr/>
        </p:nvPicPr>
        <p:blipFill>
          <a:blip r:embed="rId2"/>
          <a:stretch>
            <a:fillRect/>
          </a:stretch>
        </p:blipFill>
        <p:spPr>
          <a:xfrm>
            <a:off x="0" y="1819818"/>
            <a:ext cx="9144000" cy="3799933"/>
          </a:xfrm>
          <a:prstGeom prst="rect">
            <a:avLst/>
          </a:prstGeom>
        </p:spPr>
      </p:pic>
      <p:sp>
        <p:nvSpPr>
          <p:cNvPr id="2" name="Rectangle 1"/>
          <p:cNvSpPr/>
          <p:nvPr/>
        </p:nvSpPr>
        <p:spPr>
          <a:xfrm>
            <a:off x="2" y="4892842"/>
            <a:ext cx="9237579" cy="936458"/>
          </a:xfrm>
          <a:prstGeom prst="rect">
            <a:avLst/>
          </a:prstGeom>
          <a:solidFill>
            <a:schemeClr val="bg1"/>
          </a:solidFill>
          <a:ln w="38100" cmpd="dbl">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p>
        </p:txBody>
      </p:sp>
      <p:sp>
        <p:nvSpPr>
          <p:cNvPr id="3" name="Oval 2"/>
          <p:cNvSpPr/>
          <p:nvPr/>
        </p:nvSpPr>
        <p:spPr>
          <a:xfrm flipH="1">
            <a:off x="3110347" y="1714528"/>
            <a:ext cx="5729706" cy="2457422"/>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p>
        </p:txBody>
      </p:sp>
    </p:spTree>
    <p:extLst>
      <p:ext uri="{BB962C8B-B14F-4D97-AF65-F5344CB8AC3E}">
        <p14:creationId xmlns:p14="http://schemas.microsoft.com/office/powerpoint/2010/main" val="6830876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698"/>
            <a:ext cx="8229600" cy="857250"/>
          </a:xfrm>
        </p:spPr>
        <p:txBody>
          <a:bodyPr/>
          <a:lstStyle/>
          <a:p>
            <a:r>
              <a:rPr lang="en-US" dirty="0" smtClean="0"/>
              <a:t>The nations of Psalm 83</a:t>
            </a:r>
            <a:endParaRPr lang="en-US" dirty="0"/>
          </a:p>
        </p:txBody>
      </p:sp>
      <p:sp>
        <p:nvSpPr>
          <p:cNvPr id="3" name="Content Placeholder 2"/>
          <p:cNvSpPr>
            <a:spLocks noGrp="1"/>
          </p:cNvSpPr>
          <p:nvPr>
            <p:ph idx="1"/>
          </p:nvPr>
        </p:nvSpPr>
        <p:spPr>
          <a:xfrm>
            <a:off x="457200" y="1539478"/>
            <a:ext cx="8229600" cy="3394472"/>
          </a:xfrm>
        </p:spPr>
        <p:txBody>
          <a:bodyPr>
            <a:normAutofit/>
          </a:bodyPr>
          <a:lstStyle/>
          <a:p>
            <a:pPr marL="0" indent="0">
              <a:buNone/>
            </a:pPr>
            <a:r>
              <a:rPr lang="en-US" dirty="0" smtClean="0"/>
              <a:t>“The tabernacles of Edom, and the </a:t>
            </a:r>
            <a:r>
              <a:rPr lang="en-US" dirty="0" err="1" smtClean="0"/>
              <a:t>Ishmaelites</a:t>
            </a:r>
            <a:r>
              <a:rPr lang="en-US" dirty="0" smtClean="0"/>
              <a:t>; of Moab, and the </a:t>
            </a:r>
            <a:r>
              <a:rPr lang="en-US" dirty="0" err="1" smtClean="0"/>
              <a:t>Hagarenes</a:t>
            </a:r>
            <a:r>
              <a:rPr lang="en-US" dirty="0" smtClean="0"/>
              <a:t>; </a:t>
            </a:r>
            <a:r>
              <a:rPr lang="en-US" dirty="0" err="1" smtClean="0"/>
              <a:t>Gebal</a:t>
            </a:r>
            <a:r>
              <a:rPr lang="en-US" dirty="0" smtClean="0"/>
              <a:t>, and Ammon, and </a:t>
            </a:r>
            <a:r>
              <a:rPr lang="en-US" dirty="0" err="1" smtClean="0"/>
              <a:t>Amalek</a:t>
            </a:r>
            <a:r>
              <a:rPr lang="en-US" dirty="0" smtClean="0"/>
              <a:t>; the Philistines with the inhabitants of </a:t>
            </a:r>
            <a:r>
              <a:rPr lang="en-US" dirty="0" err="1" smtClean="0"/>
              <a:t>Tyre</a:t>
            </a:r>
            <a:r>
              <a:rPr lang="en-US" dirty="0" smtClean="0"/>
              <a:t>; </a:t>
            </a:r>
            <a:r>
              <a:rPr lang="en-US" dirty="0" err="1" smtClean="0"/>
              <a:t>Assur</a:t>
            </a:r>
            <a:r>
              <a:rPr lang="en-US" dirty="0" smtClean="0">
                <a:solidFill>
                  <a:srgbClr val="0000FF"/>
                </a:solidFill>
              </a:rPr>
              <a:t> </a:t>
            </a:r>
            <a:r>
              <a:rPr lang="en-US" dirty="0" smtClean="0"/>
              <a:t>also is joined with them: they have </a:t>
            </a:r>
            <a:r>
              <a:rPr lang="en-US" dirty="0" err="1" smtClean="0"/>
              <a:t>holpen</a:t>
            </a:r>
            <a:r>
              <a:rPr lang="en-US" dirty="0" smtClean="0"/>
              <a:t> the children of Lot.”</a:t>
            </a:r>
          </a:p>
          <a:p>
            <a:pPr marL="0" indent="0">
              <a:buNone/>
            </a:pPr>
            <a:endParaRPr lang="en-US" dirty="0"/>
          </a:p>
        </p:txBody>
      </p:sp>
    </p:spTree>
    <p:extLst>
      <p:ext uri="{BB962C8B-B14F-4D97-AF65-F5344CB8AC3E}">
        <p14:creationId xmlns:p14="http://schemas.microsoft.com/office/powerpoint/2010/main" val="4474646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698"/>
            <a:ext cx="8229600" cy="857250"/>
          </a:xfrm>
        </p:spPr>
        <p:txBody>
          <a:bodyPr/>
          <a:lstStyle/>
          <a:p>
            <a:r>
              <a:rPr lang="en-US" dirty="0" smtClean="0"/>
              <a:t>The nations of Psalm 83</a:t>
            </a:r>
            <a:endParaRPr lang="en-US" dirty="0"/>
          </a:p>
        </p:txBody>
      </p:sp>
      <p:sp>
        <p:nvSpPr>
          <p:cNvPr id="3" name="Content Placeholder 2"/>
          <p:cNvSpPr>
            <a:spLocks noGrp="1"/>
          </p:cNvSpPr>
          <p:nvPr>
            <p:ph idx="1"/>
          </p:nvPr>
        </p:nvSpPr>
        <p:spPr>
          <a:xfrm>
            <a:off x="304800" y="1387078"/>
            <a:ext cx="8610600" cy="3394472"/>
          </a:xfrm>
        </p:spPr>
        <p:txBody>
          <a:bodyPr>
            <a:noAutofit/>
          </a:bodyPr>
          <a:lstStyle/>
          <a:p>
            <a:pPr marL="0" indent="0">
              <a:buNone/>
            </a:pPr>
            <a:r>
              <a:rPr lang="en-US" sz="2400" dirty="0"/>
              <a:t>“The tabernacles of Edom </a:t>
            </a:r>
            <a:r>
              <a:rPr lang="en-US" sz="2400" dirty="0">
                <a:solidFill>
                  <a:srgbClr val="0000FF"/>
                </a:solidFill>
              </a:rPr>
              <a:t>(Trans-Jordan)</a:t>
            </a:r>
            <a:r>
              <a:rPr lang="en-US" sz="2400" dirty="0"/>
              <a:t>, and the </a:t>
            </a:r>
            <a:r>
              <a:rPr lang="en-US" sz="2400" dirty="0" err="1"/>
              <a:t>Ishmaelites</a:t>
            </a:r>
            <a:r>
              <a:rPr lang="en-US" sz="2400" dirty="0"/>
              <a:t> </a:t>
            </a:r>
            <a:r>
              <a:rPr lang="en-US" sz="2400" dirty="0">
                <a:solidFill>
                  <a:srgbClr val="0000FF"/>
                </a:solidFill>
              </a:rPr>
              <a:t>(</a:t>
            </a:r>
            <a:r>
              <a:rPr lang="en-US" sz="2400" dirty="0" err="1">
                <a:solidFill>
                  <a:srgbClr val="0000FF"/>
                </a:solidFill>
              </a:rPr>
              <a:t>Saudia</a:t>
            </a:r>
            <a:r>
              <a:rPr lang="en-US" sz="2400" dirty="0">
                <a:solidFill>
                  <a:srgbClr val="0000FF"/>
                </a:solidFill>
              </a:rPr>
              <a:t> Arabia)</a:t>
            </a:r>
            <a:r>
              <a:rPr lang="en-US" sz="2400" dirty="0"/>
              <a:t>; of Moab </a:t>
            </a:r>
            <a:r>
              <a:rPr lang="en-US" sz="2400" dirty="0">
                <a:solidFill>
                  <a:srgbClr val="0000FF"/>
                </a:solidFill>
              </a:rPr>
              <a:t>(Trans- Jordan)</a:t>
            </a:r>
            <a:r>
              <a:rPr lang="en-US" sz="2400" dirty="0"/>
              <a:t>, and the </a:t>
            </a:r>
            <a:r>
              <a:rPr lang="en-US" sz="2400" dirty="0" err="1"/>
              <a:t>Hagarenes</a:t>
            </a:r>
            <a:r>
              <a:rPr lang="en-US" sz="2400" dirty="0"/>
              <a:t> </a:t>
            </a:r>
            <a:r>
              <a:rPr lang="en-US" sz="2400" dirty="0">
                <a:solidFill>
                  <a:srgbClr val="0000FF"/>
                </a:solidFill>
              </a:rPr>
              <a:t>(Egypt cp. Genesis 16 v 1)</a:t>
            </a:r>
            <a:r>
              <a:rPr lang="en-US" sz="2400" dirty="0"/>
              <a:t>; </a:t>
            </a:r>
            <a:r>
              <a:rPr lang="en-US" sz="2400" dirty="0" err="1"/>
              <a:t>Gebal</a:t>
            </a:r>
            <a:r>
              <a:rPr lang="en-US" sz="2400" dirty="0"/>
              <a:t>, </a:t>
            </a:r>
            <a:r>
              <a:rPr lang="en-US" sz="2400" dirty="0">
                <a:solidFill>
                  <a:srgbClr val="0000FF"/>
                </a:solidFill>
              </a:rPr>
              <a:t>(North Lebanese Hezbollah) </a:t>
            </a:r>
            <a:r>
              <a:rPr lang="en-US" sz="2400" dirty="0"/>
              <a:t>and Ammon</a:t>
            </a:r>
            <a:r>
              <a:rPr lang="en-US" sz="2400" dirty="0">
                <a:solidFill>
                  <a:srgbClr val="0000FF"/>
                </a:solidFill>
              </a:rPr>
              <a:t>(Trans- Jordan)</a:t>
            </a:r>
            <a:r>
              <a:rPr lang="en-US" sz="2400" dirty="0"/>
              <a:t>, and </a:t>
            </a:r>
            <a:r>
              <a:rPr lang="en-US" sz="2400" dirty="0" err="1"/>
              <a:t>Amalek</a:t>
            </a:r>
            <a:r>
              <a:rPr lang="en-US" sz="2400" dirty="0"/>
              <a:t> </a:t>
            </a:r>
            <a:r>
              <a:rPr lang="en-US" sz="2400" dirty="0">
                <a:solidFill>
                  <a:srgbClr val="0000FF"/>
                </a:solidFill>
              </a:rPr>
              <a:t>(Sinai Peninsula)</a:t>
            </a:r>
            <a:r>
              <a:rPr lang="en-US" sz="2400" dirty="0"/>
              <a:t>; the Philistines </a:t>
            </a:r>
            <a:r>
              <a:rPr lang="en-US" sz="2400" dirty="0">
                <a:solidFill>
                  <a:srgbClr val="0000FF"/>
                </a:solidFill>
              </a:rPr>
              <a:t>(Gaza) </a:t>
            </a:r>
            <a:r>
              <a:rPr lang="en-US" sz="2400" dirty="0"/>
              <a:t>with the inhabitants of </a:t>
            </a:r>
            <a:r>
              <a:rPr lang="en-US" sz="2400" dirty="0" err="1"/>
              <a:t>Tyre</a:t>
            </a:r>
            <a:r>
              <a:rPr lang="en-US" sz="2400" dirty="0"/>
              <a:t> </a:t>
            </a:r>
            <a:r>
              <a:rPr lang="en-US" sz="2400" dirty="0">
                <a:solidFill>
                  <a:srgbClr val="0000FF"/>
                </a:solidFill>
              </a:rPr>
              <a:t>(South Lebanese Hezbollah)</a:t>
            </a:r>
            <a:r>
              <a:rPr lang="en-US" sz="2400" dirty="0"/>
              <a:t>; </a:t>
            </a:r>
            <a:r>
              <a:rPr lang="en-US" sz="2400" dirty="0" err="1"/>
              <a:t>Assur</a:t>
            </a:r>
            <a:r>
              <a:rPr lang="en-US" sz="2400" dirty="0"/>
              <a:t> </a:t>
            </a:r>
            <a:r>
              <a:rPr lang="en-US" sz="2400" dirty="0">
                <a:solidFill>
                  <a:srgbClr val="0000FF"/>
                </a:solidFill>
              </a:rPr>
              <a:t>(Syria &amp; Iraq) </a:t>
            </a:r>
            <a:r>
              <a:rPr lang="en-US" sz="2400" dirty="0"/>
              <a:t>also is joined with them: they have </a:t>
            </a:r>
            <a:r>
              <a:rPr lang="en-US" sz="2400" dirty="0" err="1"/>
              <a:t>holpen</a:t>
            </a:r>
            <a:r>
              <a:rPr lang="en-US" sz="2400" dirty="0"/>
              <a:t> the children of Lot.”</a:t>
            </a:r>
          </a:p>
          <a:p>
            <a:pPr marL="0" indent="0">
              <a:buNone/>
            </a:pPr>
            <a:endParaRPr lang="en-US" sz="2400" dirty="0"/>
          </a:p>
        </p:txBody>
      </p:sp>
      <p:sp>
        <p:nvSpPr>
          <p:cNvPr id="4" name="TextBox 3"/>
          <p:cNvSpPr txBox="1"/>
          <p:nvPr/>
        </p:nvSpPr>
        <p:spPr>
          <a:xfrm>
            <a:off x="7102" y="4171950"/>
            <a:ext cx="8483191" cy="830987"/>
          </a:xfrm>
          <a:prstGeom prst="rect">
            <a:avLst/>
          </a:prstGeom>
          <a:noFill/>
        </p:spPr>
        <p:txBody>
          <a:bodyPr wrap="none" lIns="91430" tIns="45715" rIns="91430" bIns="45715" rtlCol="0">
            <a:spAutoFit/>
          </a:bodyPr>
          <a:lstStyle/>
          <a:p>
            <a:r>
              <a:rPr lang="en-US" sz="2400" b="1" dirty="0" err="1">
                <a:solidFill>
                  <a:srgbClr val="0000FF"/>
                </a:solidFill>
              </a:rPr>
              <a:t>ps</a:t>
            </a:r>
            <a:r>
              <a:rPr lang="en-US" sz="2400" b="1" dirty="0">
                <a:solidFill>
                  <a:srgbClr val="0000FF"/>
                </a:solidFill>
              </a:rPr>
              <a:t> “tumult” in Psalm 83 v 2 is the Hebrew word ‘</a:t>
            </a:r>
            <a:r>
              <a:rPr lang="en-US" sz="2400" b="1" dirty="0" err="1">
                <a:solidFill>
                  <a:srgbClr val="0000FF"/>
                </a:solidFill>
              </a:rPr>
              <a:t>hamas</a:t>
            </a:r>
            <a:r>
              <a:rPr lang="en-US" sz="2400" b="1" dirty="0">
                <a:solidFill>
                  <a:srgbClr val="0000FF"/>
                </a:solidFill>
              </a:rPr>
              <a:t>’</a:t>
            </a:r>
          </a:p>
          <a:p>
            <a:r>
              <a:rPr lang="en-US" sz="2400" b="1" dirty="0">
                <a:solidFill>
                  <a:srgbClr val="0000FF"/>
                </a:solidFill>
              </a:rPr>
              <a:t>(</a:t>
            </a:r>
            <a:r>
              <a:rPr lang="en-US" sz="2400" b="1" dirty="0" err="1">
                <a:solidFill>
                  <a:srgbClr val="0000FF"/>
                </a:solidFill>
              </a:rPr>
              <a:t>H</a:t>
            </a:r>
            <a:r>
              <a:rPr lang="en-US" sz="2400" dirty="0" err="1">
                <a:solidFill>
                  <a:srgbClr val="0000FF"/>
                </a:solidFill>
              </a:rPr>
              <a:t>arakat</a:t>
            </a:r>
            <a:r>
              <a:rPr lang="en-US" sz="2400" dirty="0">
                <a:solidFill>
                  <a:srgbClr val="0000FF"/>
                </a:solidFill>
              </a:rPr>
              <a:t> </a:t>
            </a:r>
            <a:r>
              <a:rPr lang="en-US" sz="2400" b="1" dirty="0">
                <a:solidFill>
                  <a:srgbClr val="0000FF"/>
                </a:solidFill>
              </a:rPr>
              <a:t>A</a:t>
            </a:r>
            <a:r>
              <a:rPr lang="en-US" sz="2400" dirty="0">
                <a:solidFill>
                  <a:srgbClr val="0000FF"/>
                </a:solidFill>
              </a:rPr>
              <a:t>l-</a:t>
            </a:r>
            <a:r>
              <a:rPr lang="en-US" sz="2400" b="1" dirty="0" err="1">
                <a:solidFill>
                  <a:srgbClr val="0000FF"/>
                </a:solidFill>
              </a:rPr>
              <a:t>M</a:t>
            </a:r>
            <a:r>
              <a:rPr lang="en-US" sz="2400" dirty="0" err="1">
                <a:solidFill>
                  <a:srgbClr val="0000FF"/>
                </a:solidFill>
              </a:rPr>
              <a:t>uqāwama</a:t>
            </a:r>
            <a:r>
              <a:rPr lang="en-US" sz="2400" dirty="0">
                <a:solidFill>
                  <a:srgbClr val="0000FF"/>
                </a:solidFill>
              </a:rPr>
              <a:t> </a:t>
            </a:r>
            <a:r>
              <a:rPr lang="en-US" sz="2400" b="1" dirty="0">
                <a:solidFill>
                  <a:srgbClr val="0000FF"/>
                </a:solidFill>
              </a:rPr>
              <a:t>A</a:t>
            </a:r>
            <a:r>
              <a:rPr lang="en-US" sz="2400" dirty="0">
                <a:solidFill>
                  <a:srgbClr val="0000FF"/>
                </a:solidFill>
              </a:rPr>
              <a:t>l-</a:t>
            </a:r>
            <a:r>
              <a:rPr lang="en-US" sz="2400" dirty="0" err="1">
                <a:solidFill>
                  <a:srgbClr val="0000FF"/>
                </a:solidFill>
              </a:rPr>
              <a:t>I</a:t>
            </a:r>
            <a:r>
              <a:rPr lang="en-US" sz="2400" b="1" dirty="0" err="1">
                <a:solidFill>
                  <a:srgbClr val="0000FF"/>
                </a:solidFill>
              </a:rPr>
              <a:t>S</a:t>
            </a:r>
            <a:r>
              <a:rPr lang="en-US" sz="2400" dirty="0" err="1">
                <a:solidFill>
                  <a:srgbClr val="0000FF"/>
                </a:solidFill>
              </a:rPr>
              <a:t>lāmiyya</a:t>
            </a:r>
            <a:r>
              <a:rPr lang="en-US" sz="2400" dirty="0">
                <a:solidFill>
                  <a:srgbClr val="0000FF"/>
                </a:solidFill>
              </a:rPr>
              <a:t>- Islamic resistance movement)</a:t>
            </a:r>
            <a:endParaRPr lang="en-US" sz="2400" b="1" dirty="0">
              <a:solidFill>
                <a:srgbClr val="0000FF"/>
              </a:solidFill>
            </a:endParaRPr>
          </a:p>
        </p:txBody>
      </p:sp>
    </p:spTree>
    <p:extLst>
      <p:ext uri="{BB962C8B-B14F-4D97-AF65-F5344CB8AC3E}">
        <p14:creationId xmlns:p14="http://schemas.microsoft.com/office/powerpoint/2010/main" val="55719203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“strength” of the Arabian confederacy</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dirty="0" smtClean="0"/>
          </a:p>
          <a:p>
            <a:pPr marL="0" indent="0">
              <a:buNone/>
            </a:pPr>
            <a:r>
              <a:rPr lang="en-US" dirty="0" smtClean="0"/>
              <a:t>“</a:t>
            </a:r>
            <a:r>
              <a:rPr lang="en-US" dirty="0"/>
              <a:t>You are now </a:t>
            </a:r>
            <a:r>
              <a:rPr lang="en-US" dirty="0" smtClean="0"/>
              <a:t>pregnant and </a:t>
            </a:r>
            <a:r>
              <a:rPr lang="en-US" dirty="0"/>
              <a:t>are about to give birth to a </a:t>
            </a:r>
            <a:r>
              <a:rPr lang="en-US" dirty="0" smtClean="0"/>
              <a:t>son. You </a:t>
            </a:r>
            <a:r>
              <a:rPr lang="en-US" dirty="0"/>
              <a:t>are to name him Ishmael</a:t>
            </a:r>
            <a:r>
              <a:rPr lang="en-US" dirty="0" smtClean="0"/>
              <a:t>, for </a:t>
            </a:r>
            <a:r>
              <a:rPr lang="en-US" dirty="0"/>
              <a:t>the Lord has heard your painful </a:t>
            </a:r>
            <a:r>
              <a:rPr lang="en-US" dirty="0" smtClean="0"/>
              <a:t>groans. He </a:t>
            </a:r>
            <a:r>
              <a:rPr lang="en-US" dirty="0"/>
              <a:t>will be a wild donkey of a </a:t>
            </a:r>
            <a:r>
              <a:rPr lang="en-US" dirty="0" smtClean="0"/>
              <a:t>man. He </a:t>
            </a:r>
            <a:r>
              <a:rPr lang="en-US" dirty="0"/>
              <a:t>will be hostile to everyone</a:t>
            </a:r>
            <a:r>
              <a:rPr lang="en-US" dirty="0" smtClean="0"/>
              <a:t>, and </a:t>
            </a:r>
            <a:r>
              <a:rPr lang="en-US" dirty="0"/>
              <a:t>everyone will be hostile to </a:t>
            </a:r>
            <a:r>
              <a:rPr lang="en-US" dirty="0" smtClean="0"/>
              <a:t>him. He </a:t>
            </a:r>
            <a:r>
              <a:rPr lang="en-US" dirty="0"/>
              <a:t>will live away from his brothers..</a:t>
            </a:r>
            <a:r>
              <a:rPr lang="en-US" dirty="0" smtClean="0"/>
              <a:t>”  </a:t>
            </a:r>
            <a:r>
              <a:rPr lang="en-US" b="1" dirty="0" smtClean="0">
                <a:solidFill>
                  <a:srgbClr val="FF0000"/>
                </a:solidFill>
              </a:rPr>
              <a:t>Genesis 16 v 11-12 NET</a:t>
            </a:r>
            <a:endParaRPr lang="en-US" b="1" dirty="0">
              <a:solidFill>
                <a:srgbClr val="FF0000"/>
              </a:solidFill>
            </a:endParaRPr>
          </a:p>
        </p:txBody>
      </p:sp>
    </p:spTree>
    <p:extLst>
      <p:ext uri="{BB962C8B-B14F-4D97-AF65-F5344CB8AC3E}">
        <p14:creationId xmlns:p14="http://schemas.microsoft.com/office/powerpoint/2010/main" val="31840671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85890" y="0"/>
            <a:ext cx="9315780" cy="5143500"/>
          </a:xfrm>
          <a:prstGeom prst="rect">
            <a:avLst/>
          </a:prstGeom>
        </p:spPr>
      </p:pic>
    </p:spTree>
    <p:extLst>
      <p:ext uri="{BB962C8B-B14F-4D97-AF65-F5344CB8AC3E}">
        <p14:creationId xmlns:p14="http://schemas.microsoft.com/office/powerpoint/2010/main" val="202883419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427776" y="-195062"/>
            <a:ext cx="8229600" cy="857250"/>
          </a:xfrm>
        </p:spPr>
        <p:txBody>
          <a:bodyPr/>
          <a:lstStyle/>
          <a:p>
            <a:r>
              <a:rPr lang="en-US" dirty="0" smtClean="0"/>
              <a:t>The Six Day war June 5</a:t>
            </a:r>
            <a:r>
              <a:rPr lang="en-US" baseline="30000" dirty="0" smtClean="0"/>
              <a:t>th</a:t>
            </a:r>
            <a:r>
              <a:rPr lang="en-US" dirty="0" smtClean="0"/>
              <a:t> 1967</a:t>
            </a:r>
            <a:endParaRPr lang="en-US" dirty="0"/>
          </a:p>
        </p:txBody>
      </p:sp>
      <p:pic>
        <p:nvPicPr>
          <p:cNvPr id="10" name="Picture 9"/>
          <p:cNvPicPr>
            <a:picLocks noChangeAspect="1"/>
          </p:cNvPicPr>
          <p:nvPr/>
        </p:nvPicPr>
        <p:blipFill>
          <a:blip r:embed="rId2"/>
          <a:stretch>
            <a:fillRect/>
          </a:stretch>
        </p:blipFill>
        <p:spPr>
          <a:xfrm>
            <a:off x="0" y="666749"/>
            <a:ext cx="9144000" cy="4635255"/>
          </a:xfrm>
          <a:prstGeom prst="rect">
            <a:avLst/>
          </a:prstGeom>
        </p:spPr>
      </p:pic>
    </p:spTree>
    <p:extLst>
      <p:ext uri="{BB962C8B-B14F-4D97-AF65-F5344CB8AC3E}">
        <p14:creationId xmlns:p14="http://schemas.microsoft.com/office/powerpoint/2010/main" val="10640987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Israel attacked first</a:t>
            </a:r>
            <a:endParaRPr lang="en-US" dirty="0"/>
          </a:p>
        </p:txBody>
      </p:sp>
      <p:sp>
        <p:nvSpPr>
          <p:cNvPr id="3" name="Content Placeholder 2"/>
          <p:cNvSpPr>
            <a:spLocks noGrp="1"/>
          </p:cNvSpPr>
          <p:nvPr>
            <p:ph idx="1"/>
          </p:nvPr>
        </p:nvSpPr>
        <p:spPr>
          <a:xfrm>
            <a:off x="457200" y="1387078"/>
            <a:ext cx="8365900" cy="3394472"/>
          </a:xfrm>
        </p:spPr>
        <p:txBody>
          <a:bodyPr>
            <a:normAutofit fontScale="85000" lnSpcReduction="20000"/>
          </a:bodyPr>
          <a:lstStyle/>
          <a:p>
            <a:pPr marL="0" indent="0">
              <a:buNone/>
            </a:pPr>
            <a:r>
              <a:rPr lang="en-US" dirty="0" smtClean="0"/>
              <a:t>“The first blow is half of the battle”                  </a:t>
            </a:r>
          </a:p>
          <a:p>
            <a:pPr marL="0" indent="0">
              <a:buNone/>
            </a:pPr>
            <a:r>
              <a:rPr lang="en-US" dirty="0" smtClean="0"/>
              <a:t>(Oliver Goldsmith 1773)</a:t>
            </a:r>
          </a:p>
          <a:p>
            <a:pPr marL="0" indent="0">
              <a:buNone/>
            </a:pPr>
            <a:endParaRPr lang="en-US" dirty="0"/>
          </a:p>
          <a:p>
            <a:pPr marL="0" indent="0">
              <a:buNone/>
            </a:pPr>
            <a:r>
              <a:rPr lang="en-US" dirty="0" smtClean="0"/>
              <a:t>“Twice armed is he that hath his quarrel just, and three times he who gets his fist in </a:t>
            </a:r>
            <a:r>
              <a:rPr lang="en-US" dirty="0" err="1" smtClean="0"/>
              <a:t>fust</a:t>
            </a:r>
            <a:r>
              <a:rPr lang="en-US" dirty="0" smtClean="0"/>
              <a:t>” (</a:t>
            </a:r>
            <a:r>
              <a:rPr lang="en-US" dirty="0"/>
              <a:t>J</a:t>
            </a:r>
            <a:r>
              <a:rPr lang="en-US" dirty="0" smtClean="0"/>
              <a:t>osh Billings 1818-1885)</a:t>
            </a:r>
          </a:p>
          <a:p>
            <a:pPr marL="0" indent="0">
              <a:buNone/>
            </a:pPr>
            <a:endParaRPr lang="en-US" dirty="0" smtClean="0"/>
          </a:p>
          <a:p>
            <a:pPr marL="0" indent="0">
              <a:buNone/>
            </a:pPr>
            <a:r>
              <a:rPr lang="en-US" dirty="0" smtClean="0"/>
              <a:t>"</a:t>
            </a:r>
            <a:r>
              <a:rPr lang="en-US" dirty="0"/>
              <a:t>Although Israel fired the first shots, virtually everyone recognizes that Egypt, Syria, and Jordan started the war</a:t>
            </a:r>
            <a:r>
              <a:rPr lang="en-US" dirty="0" smtClean="0"/>
              <a:t>.” </a:t>
            </a:r>
          </a:p>
          <a:p>
            <a:pPr marL="0" indent="0">
              <a:buNone/>
            </a:pPr>
            <a:r>
              <a:rPr lang="en-US" i="1" dirty="0" smtClean="0"/>
              <a:t>Alan </a:t>
            </a:r>
            <a:r>
              <a:rPr lang="en-US" i="1" dirty="0" err="1"/>
              <a:t>Dershowitz</a:t>
            </a:r>
            <a:r>
              <a:rPr lang="en-US" i="1" dirty="0"/>
              <a:t>, </a:t>
            </a:r>
            <a:r>
              <a:rPr lang="en-US" i="1" dirty="0" smtClean="0"/>
              <a:t>The </a:t>
            </a:r>
            <a:r>
              <a:rPr lang="en-US" i="1" dirty="0"/>
              <a:t>Case for Israel, </a:t>
            </a:r>
            <a:r>
              <a:rPr lang="en-US" i="1" dirty="0" smtClean="0"/>
              <a:t>2003</a:t>
            </a:r>
            <a:endParaRPr lang="en-US" i="1" dirty="0"/>
          </a:p>
          <a:p>
            <a:endParaRPr lang="en-US" dirty="0"/>
          </a:p>
        </p:txBody>
      </p:sp>
    </p:spTree>
    <p:extLst>
      <p:ext uri="{BB962C8B-B14F-4D97-AF65-F5344CB8AC3E}">
        <p14:creationId xmlns:p14="http://schemas.microsoft.com/office/powerpoint/2010/main" val="21107377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battle for the skies</a:t>
            </a:r>
            <a:endParaRPr lang="en-US" dirty="0"/>
          </a:p>
        </p:txBody>
      </p:sp>
      <p:pic>
        <p:nvPicPr>
          <p:cNvPr id="4" name="Content Placeholder 3"/>
          <p:cNvPicPr>
            <a:picLocks noGrp="1" noChangeAspect="1"/>
          </p:cNvPicPr>
          <p:nvPr>
            <p:ph idx="1"/>
          </p:nvPr>
        </p:nvPicPr>
        <p:blipFill>
          <a:blip r:embed="rId2"/>
          <a:srcRect t="1652" b="1652"/>
          <a:stretch>
            <a:fillRect/>
          </a:stretch>
        </p:blipFill>
        <p:spPr>
          <a:xfrm>
            <a:off x="457200" y="1410398"/>
            <a:ext cx="3739298" cy="1542353"/>
          </a:xfrm>
          <a:prstGeom prst="rect">
            <a:avLst/>
          </a:prstGeom>
        </p:spPr>
      </p:pic>
      <p:pic>
        <p:nvPicPr>
          <p:cNvPr id="5" name="Picture 4"/>
          <p:cNvPicPr>
            <a:picLocks noChangeAspect="1"/>
          </p:cNvPicPr>
          <p:nvPr/>
        </p:nvPicPr>
        <p:blipFill>
          <a:blip r:embed="rId3"/>
          <a:stretch>
            <a:fillRect/>
          </a:stretch>
        </p:blipFill>
        <p:spPr>
          <a:xfrm>
            <a:off x="5036387" y="1373535"/>
            <a:ext cx="3169142" cy="1731616"/>
          </a:xfrm>
          <a:prstGeom prst="rect">
            <a:avLst/>
          </a:prstGeom>
        </p:spPr>
      </p:pic>
      <p:sp>
        <p:nvSpPr>
          <p:cNvPr id="6" name="Rectangle 5"/>
          <p:cNvSpPr/>
          <p:nvPr/>
        </p:nvSpPr>
        <p:spPr>
          <a:xfrm>
            <a:off x="729242" y="3083842"/>
            <a:ext cx="3499030" cy="923320"/>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957 aircraft</a:t>
            </a:r>
          </a:p>
        </p:txBody>
      </p:sp>
      <p:sp>
        <p:nvSpPr>
          <p:cNvPr id="8" name="Rectangle 7"/>
          <p:cNvSpPr/>
          <p:nvPr/>
        </p:nvSpPr>
        <p:spPr>
          <a:xfrm>
            <a:off x="5022025" y="3067595"/>
            <a:ext cx="3499030" cy="923320"/>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300 aircraft</a:t>
            </a:r>
          </a:p>
        </p:txBody>
      </p:sp>
    </p:spTree>
    <p:extLst>
      <p:ext uri="{BB962C8B-B14F-4D97-AF65-F5344CB8AC3E}">
        <p14:creationId xmlns:p14="http://schemas.microsoft.com/office/powerpoint/2010/main" val="416716521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29" y="1428749"/>
            <a:ext cx="9146729" cy="3718953"/>
          </a:xfrm>
          <a:prstGeom prst="rect">
            <a:avLst/>
          </a:prstGeom>
        </p:spPr>
      </p:pic>
      <p:sp>
        <p:nvSpPr>
          <p:cNvPr id="3" name="TextBox 2"/>
          <p:cNvSpPr txBox="1"/>
          <p:nvPr/>
        </p:nvSpPr>
        <p:spPr>
          <a:xfrm>
            <a:off x="907940" y="89099"/>
            <a:ext cx="7584258" cy="1323429"/>
          </a:xfrm>
          <a:prstGeom prst="rect">
            <a:avLst/>
          </a:prstGeom>
          <a:noFill/>
        </p:spPr>
        <p:txBody>
          <a:bodyPr wrap="none" lIns="91430" tIns="45715" rIns="91430" bIns="45715" rtlCol="0">
            <a:spAutoFit/>
          </a:bodyPr>
          <a:lstStyle/>
          <a:p>
            <a:r>
              <a:rPr lang="en-US" sz="4000" dirty="0"/>
              <a:t>288 Israeli jets attack Egypt at </a:t>
            </a:r>
          </a:p>
          <a:p>
            <a:r>
              <a:rPr lang="en-US" sz="4000" dirty="0"/>
              <a:t>0745 (0815 Egyptian time) 5/6/67</a:t>
            </a:r>
          </a:p>
        </p:txBody>
      </p:sp>
    </p:spTree>
    <p:extLst>
      <p:ext uri="{BB962C8B-B14F-4D97-AF65-F5344CB8AC3E}">
        <p14:creationId xmlns:p14="http://schemas.microsoft.com/office/powerpoint/2010/main" val="390681593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Arab shemozzles or Angelic intervention?</a:t>
            </a:r>
          </a:p>
        </p:txBody>
      </p:sp>
      <p:sp>
        <p:nvSpPr>
          <p:cNvPr id="3" name="Content Placeholder 2"/>
          <p:cNvSpPr>
            <a:spLocks noGrp="1"/>
          </p:cNvSpPr>
          <p:nvPr>
            <p:ph idx="1"/>
          </p:nvPr>
        </p:nvSpPr>
        <p:spPr>
          <a:xfrm>
            <a:off x="492369" y="1352550"/>
            <a:ext cx="8229600" cy="3242310"/>
          </a:xfrm>
        </p:spPr>
        <p:txBody>
          <a:bodyPr>
            <a:normAutofit fontScale="85000" lnSpcReduction="20000"/>
          </a:bodyPr>
          <a:lstStyle/>
          <a:p>
            <a:pPr marL="0" indent="0" algn="just">
              <a:buNone/>
            </a:pPr>
            <a:endParaRPr lang="en-US" dirty="0" smtClean="0"/>
          </a:p>
          <a:p>
            <a:pPr marL="0" indent="0" algn="just">
              <a:buNone/>
            </a:pPr>
            <a:r>
              <a:rPr lang="en-US" dirty="0" smtClean="0"/>
              <a:t>Jordanian radar sounded an </a:t>
            </a:r>
            <a:r>
              <a:rPr lang="en-US" dirty="0" err="1"/>
              <a:t>inab</a:t>
            </a:r>
            <a:r>
              <a:rPr lang="en-US" dirty="0" smtClean="0"/>
              <a:t> (alarm) but the codes for the radio transmissions were changed the day before and the Egyptians forgot to tell the Jordanians what the new codes were and so the message that got to Egypt didn’t make sense. The Egyptians fearing rebel attacks on a plane carrying one of their generals had temporarily disabled their air </a:t>
            </a:r>
            <a:r>
              <a:rPr lang="en-US" dirty="0" err="1" smtClean="0"/>
              <a:t>defences</a:t>
            </a:r>
            <a:r>
              <a:rPr lang="en-US" dirty="0" smtClean="0"/>
              <a:t>. As a result the </a:t>
            </a:r>
            <a:r>
              <a:rPr lang="en-US" dirty="0"/>
              <a:t>E</a:t>
            </a:r>
            <a:r>
              <a:rPr lang="en-US" dirty="0" smtClean="0"/>
              <a:t>gyptian anti aircraft guns (which were strong enough to down all the Israeli planes) were not ready and made barely a difference.</a:t>
            </a:r>
            <a:endParaRPr lang="en-US" dirty="0"/>
          </a:p>
        </p:txBody>
      </p:sp>
    </p:spTree>
    <p:extLst>
      <p:ext uri="{BB962C8B-B14F-4D97-AF65-F5344CB8AC3E}">
        <p14:creationId xmlns:p14="http://schemas.microsoft.com/office/powerpoint/2010/main" val="220082887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537021"/>
            <a:ext cx="9123770" cy="4251842"/>
          </a:xfrm>
          <a:prstGeom prst="rect">
            <a:avLst/>
          </a:prstGeom>
        </p:spPr>
      </p:pic>
      <p:sp>
        <p:nvSpPr>
          <p:cNvPr id="8" name="TextBox 7"/>
          <p:cNvSpPr txBox="1"/>
          <p:nvPr/>
        </p:nvSpPr>
        <p:spPr>
          <a:xfrm>
            <a:off x="77128" y="-52565"/>
            <a:ext cx="8933284" cy="707876"/>
          </a:xfrm>
          <a:prstGeom prst="rect">
            <a:avLst/>
          </a:prstGeom>
          <a:noFill/>
        </p:spPr>
        <p:txBody>
          <a:bodyPr wrap="none" lIns="91430" tIns="45715" rIns="91430" bIns="45715" rtlCol="0">
            <a:spAutoFit/>
          </a:bodyPr>
          <a:lstStyle/>
          <a:p>
            <a:r>
              <a:rPr lang="en-US" sz="4000" dirty="0"/>
              <a:t>300 Egyptian jets destroyed on the ground</a:t>
            </a:r>
          </a:p>
        </p:txBody>
      </p:sp>
      <p:sp>
        <p:nvSpPr>
          <p:cNvPr id="9" name="TextBox 8"/>
          <p:cNvSpPr txBox="1"/>
          <p:nvPr/>
        </p:nvSpPr>
        <p:spPr>
          <a:xfrm>
            <a:off x="387815" y="4728069"/>
            <a:ext cx="8098621" cy="461655"/>
          </a:xfrm>
          <a:prstGeom prst="rect">
            <a:avLst/>
          </a:prstGeom>
          <a:noFill/>
        </p:spPr>
        <p:txBody>
          <a:bodyPr wrap="none" lIns="91430" tIns="45715" rIns="91430" bIns="45715" rtlCol="0">
            <a:spAutoFit/>
          </a:bodyPr>
          <a:lstStyle/>
          <a:p>
            <a:r>
              <a:rPr lang="en-US" sz="2400" dirty="0"/>
              <a:t>Israeli’s bombed the Arab runways effectively grounding the rest</a:t>
            </a:r>
          </a:p>
        </p:txBody>
      </p:sp>
    </p:spTree>
    <p:extLst>
      <p:ext uri="{BB962C8B-B14F-4D97-AF65-F5344CB8AC3E}">
        <p14:creationId xmlns:p14="http://schemas.microsoft.com/office/powerpoint/2010/main" val="131516808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Arab shemozzles or Angelic intervention?</a:t>
            </a:r>
            <a:endParaRPr lang="en-US" dirty="0"/>
          </a:p>
        </p:txBody>
      </p:sp>
      <p:sp>
        <p:nvSpPr>
          <p:cNvPr id="3" name="Content Placeholder 2"/>
          <p:cNvSpPr>
            <a:spLocks noGrp="1"/>
          </p:cNvSpPr>
          <p:nvPr>
            <p:ph idx="1"/>
          </p:nvPr>
        </p:nvSpPr>
        <p:spPr>
          <a:xfrm>
            <a:off x="612648" y="1600200"/>
            <a:ext cx="7968644" cy="2994660"/>
          </a:xfrm>
        </p:spPr>
        <p:txBody>
          <a:bodyPr>
            <a:normAutofit lnSpcReduction="10000"/>
          </a:bodyPr>
          <a:lstStyle/>
          <a:p>
            <a:pPr marL="0" indent="0" algn="just">
              <a:buNone/>
            </a:pPr>
            <a:r>
              <a:rPr lang="en-US" dirty="0" smtClean="0"/>
              <a:t>Returning from their sortie into Egypt the Israeli planes were mistaken by the Jordanians for the for Egyptian air force. Nasser desperate for Jordan to join the fight convinced them they were Egyptian planes. The Jordanians wrongly assumed that Egypt was attacking Israel and so they were caught napping also and lost virtually their entire fleet.</a:t>
            </a:r>
            <a:endParaRPr lang="en-US" dirty="0"/>
          </a:p>
        </p:txBody>
      </p:sp>
    </p:spTree>
    <p:extLst>
      <p:ext uri="{BB962C8B-B14F-4D97-AF65-F5344CB8AC3E}">
        <p14:creationId xmlns:p14="http://schemas.microsoft.com/office/powerpoint/2010/main" val="126461938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Aircraft lost</a:t>
            </a:r>
            <a:endParaRPr lang="en-US" dirty="0"/>
          </a:p>
        </p:txBody>
      </p:sp>
      <p:pic>
        <p:nvPicPr>
          <p:cNvPr id="4" name="Content Placeholder 3"/>
          <p:cNvPicPr>
            <a:picLocks noGrp="1" noChangeAspect="1"/>
          </p:cNvPicPr>
          <p:nvPr>
            <p:ph idx="1"/>
          </p:nvPr>
        </p:nvPicPr>
        <p:blipFill>
          <a:blip r:embed="rId2"/>
          <a:srcRect t="1652" b="1652"/>
          <a:stretch>
            <a:fillRect/>
          </a:stretch>
        </p:blipFill>
        <p:spPr>
          <a:xfrm>
            <a:off x="457200" y="1410398"/>
            <a:ext cx="3739298" cy="1542353"/>
          </a:xfrm>
          <a:prstGeom prst="rect">
            <a:avLst/>
          </a:prstGeom>
        </p:spPr>
      </p:pic>
      <p:pic>
        <p:nvPicPr>
          <p:cNvPr id="5" name="Picture 4"/>
          <p:cNvPicPr>
            <a:picLocks noChangeAspect="1"/>
          </p:cNvPicPr>
          <p:nvPr/>
        </p:nvPicPr>
        <p:blipFill>
          <a:blip r:embed="rId3"/>
          <a:stretch>
            <a:fillRect/>
          </a:stretch>
        </p:blipFill>
        <p:spPr>
          <a:xfrm>
            <a:off x="5036387" y="1449735"/>
            <a:ext cx="3169142" cy="1731616"/>
          </a:xfrm>
          <a:prstGeom prst="rect">
            <a:avLst/>
          </a:prstGeom>
        </p:spPr>
      </p:pic>
      <p:sp>
        <p:nvSpPr>
          <p:cNvPr id="6" name="Rectangle 5"/>
          <p:cNvSpPr/>
          <p:nvPr/>
        </p:nvSpPr>
        <p:spPr>
          <a:xfrm>
            <a:off x="254444" y="3083843"/>
            <a:ext cx="4448634" cy="1538873"/>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452 aircraft</a:t>
            </a:r>
          </a:p>
          <a:p>
            <a:pPr algn="ctr"/>
            <a:r>
              <a:rPr lang="en-AU" sz="40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(373 on the ground)</a:t>
            </a:r>
          </a:p>
        </p:txBody>
      </p:sp>
      <p:sp>
        <p:nvSpPr>
          <p:cNvPr id="8" name="Rectangle 7"/>
          <p:cNvSpPr/>
          <p:nvPr/>
        </p:nvSpPr>
        <p:spPr>
          <a:xfrm>
            <a:off x="5097706" y="3067595"/>
            <a:ext cx="3131479" cy="923320"/>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46 aircraft</a:t>
            </a:r>
          </a:p>
        </p:txBody>
      </p:sp>
      <p:sp>
        <p:nvSpPr>
          <p:cNvPr id="3" name="TextBox 2"/>
          <p:cNvSpPr txBox="1"/>
          <p:nvPr/>
        </p:nvSpPr>
        <p:spPr>
          <a:xfrm>
            <a:off x="648508" y="4336701"/>
            <a:ext cx="7912372" cy="707876"/>
          </a:xfrm>
          <a:prstGeom prst="rect">
            <a:avLst/>
          </a:prstGeom>
          <a:noFill/>
        </p:spPr>
        <p:txBody>
          <a:bodyPr wrap="none" lIns="91430" tIns="45715" rIns="91430" bIns="45715" rtlCol="0">
            <a:spAutoFit/>
          </a:bodyPr>
          <a:lstStyle/>
          <a:p>
            <a:r>
              <a:rPr lang="en-US" sz="4000" dirty="0"/>
              <a:t>Decisive Israeli victory on the first day</a:t>
            </a:r>
          </a:p>
        </p:txBody>
      </p:sp>
    </p:spTree>
    <p:extLst>
      <p:ext uri="{BB962C8B-B14F-4D97-AF65-F5344CB8AC3E}">
        <p14:creationId xmlns:p14="http://schemas.microsoft.com/office/powerpoint/2010/main" val="235875238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battle of the beasts</a:t>
            </a:r>
            <a:endParaRPr lang="en-US" dirty="0"/>
          </a:p>
        </p:txBody>
      </p:sp>
      <p:pic>
        <p:nvPicPr>
          <p:cNvPr id="4" name="Content Placeholder 3"/>
          <p:cNvPicPr>
            <a:picLocks noGrp="1" noChangeAspect="1"/>
          </p:cNvPicPr>
          <p:nvPr>
            <p:ph idx="1"/>
          </p:nvPr>
        </p:nvPicPr>
        <p:blipFill>
          <a:blip r:embed="rId2"/>
          <a:srcRect t="1652" b="1652"/>
          <a:stretch>
            <a:fillRect/>
          </a:stretch>
        </p:blipFill>
        <p:spPr>
          <a:xfrm>
            <a:off x="457200" y="1410398"/>
            <a:ext cx="3739298" cy="1542353"/>
          </a:xfrm>
          <a:prstGeom prst="rect">
            <a:avLst/>
          </a:prstGeom>
        </p:spPr>
      </p:pic>
      <p:pic>
        <p:nvPicPr>
          <p:cNvPr id="5" name="Picture 4"/>
          <p:cNvPicPr>
            <a:picLocks noChangeAspect="1"/>
          </p:cNvPicPr>
          <p:nvPr/>
        </p:nvPicPr>
        <p:blipFill>
          <a:blip r:embed="rId3"/>
          <a:stretch>
            <a:fillRect/>
          </a:stretch>
        </p:blipFill>
        <p:spPr>
          <a:xfrm>
            <a:off x="5036387" y="1373535"/>
            <a:ext cx="3169142" cy="1731616"/>
          </a:xfrm>
          <a:prstGeom prst="rect">
            <a:avLst/>
          </a:prstGeom>
        </p:spPr>
      </p:pic>
      <p:sp>
        <p:nvSpPr>
          <p:cNvPr id="6" name="Rectangle 5"/>
          <p:cNvSpPr/>
          <p:nvPr/>
        </p:nvSpPr>
        <p:spPr>
          <a:xfrm>
            <a:off x="699153" y="3083842"/>
            <a:ext cx="3559217" cy="923320"/>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2,504 tanks</a:t>
            </a:r>
          </a:p>
        </p:txBody>
      </p:sp>
      <p:sp>
        <p:nvSpPr>
          <p:cNvPr id="8" name="Rectangle 7"/>
          <p:cNvSpPr/>
          <p:nvPr/>
        </p:nvSpPr>
        <p:spPr>
          <a:xfrm>
            <a:off x="5056328" y="3067595"/>
            <a:ext cx="3011779" cy="923320"/>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800 tanks</a:t>
            </a:r>
          </a:p>
        </p:txBody>
      </p:sp>
    </p:spTree>
    <p:extLst>
      <p:ext uri="{BB962C8B-B14F-4D97-AF65-F5344CB8AC3E}">
        <p14:creationId xmlns:p14="http://schemas.microsoft.com/office/powerpoint/2010/main" val="369764092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4056" y="-33610"/>
            <a:ext cx="5006306" cy="5227241"/>
          </a:xfrm>
          <a:prstGeom prst="rect">
            <a:avLst/>
          </a:prstGeom>
        </p:spPr>
      </p:pic>
      <p:sp>
        <p:nvSpPr>
          <p:cNvPr id="5" name="TextBox 4"/>
          <p:cNvSpPr txBox="1"/>
          <p:nvPr/>
        </p:nvSpPr>
        <p:spPr>
          <a:xfrm>
            <a:off x="4930580" y="685800"/>
            <a:ext cx="3863613" cy="4154973"/>
          </a:xfrm>
          <a:prstGeom prst="rect">
            <a:avLst/>
          </a:prstGeom>
          <a:noFill/>
        </p:spPr>
        <p:txBody>
          <a:bodyPr wrap="none" lIns="91430" tIns="45715" rIns="91430" bIns="45715" rtlCol="0">
            <a:spAutoFit/>
          </a:bodyPr>
          <a:lstStyle/>
          <a:p>
            <a:r>
              <a:rPr lang="en-US" sz="4400" dirty="0"/>
              <a:t>“This is the </a:t>
            </a:r>
          </a:p>
          <a:p>
            <a:r>
              <a:rPr lang="en-US" sz="4400" dirty="0"/>
              <a:t>LORD’S work.</a:t>
            </a:r>
          </a:p>
          <a:p>
            <a:r>
              <a:rPr lang="en-US" sz="4400" dirty="0"/>
              <a:t>We consider</a:t>
            </a:r>
          </a:p>
          <a:p>
            <a:r>
              <a:rPr lang="en-US" sz="4400" dirty="0"/>
              <a:t>it amazing”</a:t>
            </a:r>
          </a:p>
          <a:p>
            <a:r>
              <a:rPr lang="en-US" sz="4400" b="1" dirty="0">
                <a:solidFill>
                  <a:srgbClr val="FF0000"/>
                </a:solidFill>
              </a:rPr>
              <a:t>Psalm 118 v 23 </a:t>
            </a:r>
          </a:p>
          <a:p>
            <a:r>
              <a:rPr lang="en-US" sz="4400" b="1" dirty="0">
                <a:solidFill>
                  <a:srgbClr val="FF0000"/>
                </a:solidFill>
              </a:rPr>
              <a:t>NET</a:t>
            </a:r>
          </a:p>
        </p:txBody>
      </p:sp>
    </p:spTree>
    <p:extLst>
      <p:ext uri="{BB962C8B-B14F-4D97-AF65-F5344CB8AC3E}">
        <p14:creationId xmlns:p14="http://schemas.microsoft.com/office/powerpoint/2010/main" val="242083341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anks lost</a:t>
            </a:r>
            <a:endParaRPr lang="en-US" dirty="0"/>
          </a:p>
        </p:txBody>
      </p:sp>
      <p:pic>
        <p:nvPicPr>
          <p:cNvPr id="4" name="Content Placeholder 3"/>
          <p:cNvPicPr>
            <a:picLocks noGrp="1" noChangeAspect="1"/>
          </p:cNvPicPr>
          <p:nvPr>
            <p:ph idx="1"/>
          </p:nvPr>
        </p:nvPicPr>
        <p:blipFill>
          <a:blip r:embed="rId2"/>
          <a:srcRect t="1652" b="1652"/>
          <a:stretch>
            <a:fillRect/>
          </a:stretch>
        </p:blipFill>
        <p:spPr>
          <a:xfrm>
            <a:off x="457200" y="1410398"/>
            <a:ext cx="3739298" cy="1542353"/>
          </a:xfrm>
          <a:prstGeom prst="rect">
            <a:avLst/>
          </a:prstGeom>
        </p:spPr>
      </p:pic>
      <p:pic>
        <p:nvPicPr>
          <p:cNvPr id="5" name="Picture 4"/>
          <p:cNvPicPr>
            <a:picLocks noChangeAspect="1"/>
          </p:cNvPicPr>
          <p:nvPr/>
        </p:nvPicPr>
        <p:blipFill>
          <a:blip r:embed="rId3"/>
          <a:stretch>
            <a:fillRect/>
          </a:stretch>
        </p:blipFill>
        <p:spPr>
          <a:xfrm>
            <a:off x="5036387" y="1449735"/>
            <a:ext cx="3169142" cy="1731616"/>
          </a:xfrm>
          <a:prstGeom prst="rect">
            <a:avLst/>
          </a:prstGeom>
        </p:spPr>
      </p:pic>
      <p:sp>
        <p:nvSpPr>
          <p:cNvPr id="6" name="Rectangle 5"/>
          <p:cNvSpPr/>
          <p:nvPr/>
        </p:nvSpPr>
        <p:spPr>
          <a:xfrm>
            <a:off x="1835111" y="3083843"/>
            <a:ext cx="1287299" cy="1538873"/>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600</a:t>
            </a:r>
          </a:p>
          <a:p>
            <a:pPr algn="ctr"/>
            <a:endParaRPr lang="en-AU" sz="40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endParaRPr>
          </a:p>
        </p:txBody>
      </p:sp>
      <p:sp>
        <p:nvSpPr>
          <p:cNvPr id="8" name="Rectangle 7"/>
          <p:cNvSpPr/>
          <p:nvPr/>
        </p:nvSpPr>
        <p:spPr>
          <a:xfrm>
            <a:off x="6203571" y="3067595"/>
            <a:ext cx="919748" cy="923320"/>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19</a:t>
            </a:r>
          </a:p>
        </p:txBody>
      </p:sp>
      <p:sp>
        <p:nvSpPr>
          <p:cNvPr id="3" name="TextBox 2"/>
          <p:cNvSpPr txBox="1"/>
          <p:nvPr/>
        </p:nvSpPr>
        <p:spPr>
          <a:xfrm>
            <a:off x="2323961" y="4336701"/>
            <a:ext cx="4668796" cy="707876"/>
          </a:xfrm>
          <a:prstGeom prst="rect">
            <a:avLst/>
          </a:prstGeom>
          <a:noFill/>
        </p:spPr>
        <p:txBody>
          <a:bodyPr wrap="none" lIns="91430" tIns="45715" rIns="91430" bIns="45715" rtlCol="0">
            <a:spAutoFit/>
          </a:bodyPr>
          <a:lstStyle/>
          <a:p>
            <a:r>
              <a:rPr lang="en-US" sz="4000" dirty="0"/>
              <a:t>Decisive Israeli victory</a:t>
            </a:r>
          </a:p>
        </p:txBody>
      </p:sp>
    </p:spTree>
    <p:extLst>
      <p:ext uri="{BB962C8B-B14F-4D97-AF65-F5344CB8AC3E}">
        <p14:creationId xmlns:p14="http://schemas.microsoft.com/office/powerpoint/2010/main" val="37692192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Troops lost</a:t>
            </a:r>
            <a:endParaRPr lang="en-US" dirty="0"/>
          </a:p>
        </p:txBody>
      </p:sp>
      <p:pic>
        <p:nvPicPr>
          <p:cNvPr id="4" name="Content Placeholder 3"/>
          <p:cNvPicPr>
            <a:picLocks noGrp="1" noChangeAspect="1"/>
          </p:cNvPicPr>
          <p:nvPr>
            <p:ph idx="1"/>
          </p:nvPr>
        </p:nvPicPr>
        <p:blipFill>
          <a:blip r:embed="rId2"/>
          <a:srcRect t="1652" b="1652"/>
          <a:stretch>
            <a:fillRect/>
          </a:stretch>
        </p:blipFill>
        <p:spPr>
          <a:xfrm>
            <a:off x="457200" y="1410398"/>
            <a:ext cx="3739298" cy="1542353"/>
          </a:xfrm>
          <a:prstGeom prst="rect">
            <a:avLst/>
          </a:prstGeom>
        </p:spPr>
      </p:pic>
      <p:pic>
        <p:nvPicPr>
          <p:cNvPr id="5" name="Picture 4"/>
          <p:cNvPicPr>
            <a:picLocks noChangeAspect="1"/>
          </p:cNvPicPr>
          <p:nvPr/>
        </p:nvPicPr>
        <p:blipFill>
          <a:blip r:embed="rId3"/>
          <a:stretch>
            <a:fillRect/>
          </a:stretch>
        </p:blipFill>
        <p:spPr>
          <a:xfrm>
            <a:off x="5036387" y="1449735"/>
            <a:ext cx="3169142" cy="1731616"/>
          </a:xfrm>
          <a:prstGeom prst="rect">
            <a:avLst/>
          </a:prstGeom>
        </p:spPr>
      </p:pic>
      <p:sp>
        <p:nvSpPr>
          <p:cNvPr id="6" name="Rectangle 5"/>
          <p:cNvSpPr/>
          <p:nvPr/>
        </p:nvSpPr>
        <p:spPr>
          <a:xfrm>
            <a:off x="352159" y="3083843"/>
            <a:ext cx="4253218" cy="1908205"/>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20,000</a:t>
            </a:r>
          </a:p>
          <a:p>
            <a:pPr algn="ctr"/>
            <a:r>
              <a:rPr lang="en-AU" sz="2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Egypt lost 4,000 in first 3 hours!</a:t>
            </a:r>
          </a:p>
          <a:p>
            <a:pPr algn="ctr"/>
            <a:endParaRPr lang="en-AU" sz="40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endParaRPr>
          </a:p>
        </p:txBody>
      </p:sp>
      <p:sp>
        <p:nvSpPr>
          <p:cNvPr id="8" name="Rectangle 7"/>
          <p:cNvSpPr/>
          <p:nvPr/>
        </p:nvSpPr>
        <p:spPr>
          <a:xfrm>
            <a:off x="6019795" y="3067595"/>
            <a:ext cx="1287299" cy="923320"/>
          </a:xfrm>
          <a:prstGeom prst="rect">
            <a:avLst/>
          </a:prstGeom>
          <a:noFill/>
        </p:spPr>
        <p:txBody>
          <a:bodyPr wrap="none" lIns="91430" tIns="45715" rIns="91430" bIns="45715">
            <a:spAutoFit/>
          </a:bodyPr>
          <a:lstStyle/>
          <a:p>
            <a:pPr algn="ctr"/>
            <a:r>
              <a:rPr lang="en-AU" sz="54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750</a:t>
            </a:r>
          </a:p>
        </p:txBody>
      </p:sp>
      <p:sp>
        <p:nvSpPr>
          <p:cNvPr id="3" name="TextBox 2"/>
          <p:cNvSpPr txBox="1"/>
          <p:nvPr/>
        </p:nvSpPr>
        <p:spPr>
          <a:xfrm>
            <a:off x="2323961" y="4336701"/>
            <a:ext cx="4668796" cy="707876"/>
          </a:xfrm>
          <a:prstGeom prst="rect">
            <a:avLst/>
          </a:prstGeom>
          <a:noFill/>
        </p:spPr>
        <p:txBody>
          <a:bodyPr wrap="none" lIns="91430" tIns="45715" rIns="91430" bIns="45715" rtlCol="0">
            <a:spAutoFit/>
          </a:bodyPr>
          <a:lstStyle/>
          <a:p>
            <a:r>
              <a:rPr lang="en-US" sz="4000" dirty="0"/>
              <a:t>Decisive Israeli victory</a:t>
            </a:r>
          </a:p>
        </p:txBody>
      </p:sp>
    </p:spTree>
    <p:extLst>
      <p:ext uri="{BB962C8B-B14F-4D97-AF65-F5344CB8AC3E}">
        <p14:creationId xmlns:p14="http://schemas.microsoft.com/office/powerpoint/2010/main" val="316184280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Arab losses</a:t>
            </a:r>
            <a:endParaRPr lang="en-US" dirty="0"/>
          </a:p>
        </p:txBody>
      </p:sp>
      <p:sp>
        <p:nvSpPr>
          <p:cNvPr id="7" name="TextBox 6"/>
          <p:cNvSpPr txBox="1"/>
          <p:nvPr/>
        </p:nvSpPr>
        <p:spPr>
          <a:xfrm>
            <a:off x="1016001" y="3358816"/>
            <a:ext cx="184646" cy="369322"/>
          </a:xfrm>
          <a:prstGeom prst="rect">
            <a:avLst/>
          </a:prstGeom>
          <a:noFill/>
        </p:spPr>
        <p:txBody>
          <a:bodyPr wrap="none" lIns="91430" tIns="45715" rIns="91430" bIns="45715" rtlCol="0">
            <a:spAutoFit/>
          </a:bodyPr>
          <a:lstStyle/>
          <a:p>
            <a:r>
              <a:rPr lang="en-US" dirty="0" smtClean="0"/>
              <a:t> </a:t>
            </a:r>
            <a:endParaRPr lang="en-US" dirty="0"/>
          </a:p>
        </p:txBody>
      </p:sp>
      <p:sp>
        <p:nvSpPr>
          <p:cNvPr id="9" name="Content Placeholder 8"/>
          <p:cNvSpPr>
            <a:spLocks noGrp="1"/>
          </p:cNvSpPr>
          <p:nvPr>
            <p:ph idx="1"/>
          </p:nvPr>
        </p:nvSpPr>
        <p:spPr/>
        <p:txBody>
          <a:bodyPr/>
          <a:lstStyle/>
          <a:p>
            <a:pPr>
              <a:buFont typeface="Wingdings" charset="2"/>
              <a:buChar char="Ø"/>
            </a:pPr>
            <a:r>
              <a:rPr lang="en-US" dirty="0" err="1" smtClean="0"/>
              <a:t>10x</a:t>
            </a:r>
            <a:r>
              <a:rPr lang="en-US" dirty="0" smtClean="0"/>
              <a:t> more aircraft </a:t>
            </a:r>
          </a:p>
          <a:p>
            <a:pPr>
              <a:buFont typeface="Wingdings" charset="2"/>
              <a:buChar char="Ø"/>
            </a:pPr>
            <a:r>
              <a:rPr lang="en-US" dirty="0" err="1" smtClean="0"/>
              <a:t>30x</a:t>
            </a:r>
            <a:r>
              <a:rPr lang="en-US" dirty="0" smtClean="0"/>
              <a:t> more tanks </a:t>
            </a:r>
            <a:endParaRPr lang="en-US" dirty="0"/>
          </a:p>
          <a:p>
            <a:pPr>
              <a:buFont typeface="Wingdings" charset="2"/>
              <a:buChar char="Ø"/>
            </a:pPr>
            <a:r>
              <a:rPr lang="en-US" dirty="0" err="1" smtClean="0"/>
              <a:t>25x</a:t>
            </a:r>
            <a:r>
              <a:rPr lang="en-US" dirty="0" smtClean="0"/>
              <a:t> more men</a:t>
            </a:r>
          </a:p>
          <a:p>
            <a:endParaRPr lang="en-US" dirty="0"/>
          </a:p>
          <a:p>
            <a:pPr marL="0" indent="0">
              <a:buNone/>
            </a:pPr>
            <a:r>
              <a:rPr lang="en-US" dirty="0" smtClean="0"/>
              <a:t>After two days of war the Arabs were itching for peace and the Jews were anxious to continue</a:t>
            </a:r>
            <a:endParaRPr lang="en-US" dirty="0"/>
          </a:p>
          <a:p>
            <a:endParaRPr lang="en-US" dirty="0" smtClean="0"/>
          </a:p>
          <a:p>
            <a:endParaRPr lang="en-US" dirty="0"/>
          </a:p>
        </p:txBody>
      </p:sp>
    </p:spTree>
    <p:extLst>
      <p:ext uri="{BB962C8B-B14F-4D97-AF65-F5344CB8AC3E}">
        <p14:creationId xmlns:p14="http://schemas.microsoft.com/office/powerpoint/2010/main" val="383863256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932"/>
            <a:ext cx="8229600" cy="857250"/>
          </a:xfrm>
        </p:spPr>
        <p:txBody>
          <a:bodyPr/>
          <a:lstStyle/>
          <a:p>
            <a:r>
              <a:rPr lang="en-US" dirty="0" smtClean="0"/>
              <a:t>Why did Israel win?</a:t>
            </a:r>
            <a:endParaRPr lang="en-US" dirty="0"/>
          </a:p>
        </p:txBody>
      </p:sp>
      <p:sp>
        <p:nvSpPr>
          <p:cNvPr id="3" name="Content Placeholder 2"/>
          <p:cNvSpPr>
            <a:spLocks noGrp="1"/>
          </p:cNvSpPr>
          <p:nvPr>
            <p:ph idx="1"/>
          </p:nvPr>
        </p:nvSpPr>
        <p:spPr>
          <a:xfrm>
            <a:off x="228601" y="1352550"/>
            <a:ext cx="8622632" cy="3590430"/>
          </a:xfrm>
        </p:spPr>
        <p:txBody>
          <a:bodyPr>
            <a:noAutofit/>
          </a:bodyPr>
          <a:lstStyle/>
          <a:p>
            <a:pPr marL="0" indent="0">
              <a:buNone/>
            </a:pPr>
            <a:r>
              <a:rPr lang="en-US" sz="2700" dirty="0"/>
              <a:t>From a military perspective…</a:t>
            </a:r>
          </a:p>
          <a:p>
            <a:pPr marL="0" indent="0">
              <a:buNone/>
            </a:pPr>
            <a:endParaRPr lang="en-US" sz="1600" dirty="0"/>
          </a:p>
          <a:p>
            <a:pPr>
              <a:buFont typeface="Wingdings" charset="2"/>
              <a:buChar char="Ø"/>
            </a:pPr>
            <a:r>
              <a:rPr lang="en-US" sz="2400" dirty="0"/>
              <a:t>The Egyptians completely miscalculated the Israelis' strategy, which was almost the opposite of what they'd expected </a:t>
            </a:r>
          </a:p>
          <a:p>
            <a:pPr>
              <a:buFont typeface="Wingdings" charset="2"/>
              <a:buChar char="Ø"/>
            </a:pPr>
            <a:r>
              <a:rPr lang="en-US" sz="2400" dirty="0"/>
              <a:t>The Egyptians were </a:t>
            </a:r>
            <a:r>
              <a:rPr lang="en-US" sz="2400" dirty="0" err="1"/>
              <a:t>demoralised</a:t>
            </a:r>
            <a:r>
              <a:rPr lang="en-US" sz="2400" dirty="0"/>
              <a:t> by the loss of their air force and the Israelis' rapid advance; they fought hard at first, but after a few days they began running away, even when they outnumbered the Israelis </a:t>
            </a:r>
          </a:p>
          <a:p>
            <a:pPr marL="0" indent="0">
              <a:buNone/>
            </a:pPr>
            <a:r>
              <a:rPr lang="en-US" sz="1600" dirty="0"/>
              <a:t> </a:t>
            </a:r>
          </a:p>
          <a:p>
            <a:endParaRPr lang="en-US" dirty="0"/>
          </a:p>
        </p:txBody>
      </p:sp>
    </p:spTree>
    <p:extLst>
      <p:ext uri="{BB962C8B-B14F-4D97-AF65-F5344CB8AC3E}">
        <p14:creationId xmlns:p14="http://schemas.microsoft.com/office/powerpoint/2010/main" val="214461777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932"/>
            <a:ext cx="8229600" cy="857250"/>
          </a:xfrm>
        </p:spPr>
        <p:txBody>
          <a:bodyPr/>
          <a:lstStyle/>
          <a:p>
            <a:r>
              <a:rPr lang="en-US" dirty="0" smtClean="0"/>
              <a:t>Why did Israel win?</a:t>
            </a:r>
            <a:endParaRPr lang="en-US" dirty="0"/>
          </a:p>
        </p:txBody>
      </p:sp>
      <p:sp>
        <p:nvSpPr>
          <p:cNvPr id="3" name="Content Placeholder 2"/>
          <p:cNvSpPr>
            <a:spLocks noGrp="1"/>
          </p:cNvSpPr>
          <p:nvPr>
            <p:ph idx="1"/>
          </p:nvPr>
        </p:nvSpPr>
        <p:spPr>
          <a:xfrm>
            <a:off x="228601" y="1352550"/>
            <a:ext cx="8622632" cy="3590430"/>
          </a:xfrm>
        </p:spPr>
        <p:txBody>
          <a:bodyPr>
            <a:noAutofit/>
          </a:bodyPr>
          <a:lstStyle/>
          <a:p>
            <a:pPr marL="0" indent="0">
              <a:buNone/>
            </a:pPr>
            <a:r>
              <a:rPr lang="en-US" sz="2000" dirty="0"/>
              <a:t>From a military perspective…</a:t>
            </a:r>
          </a:p>
          <a:p>
            <a:pPr>
              <a:buFont typeface="Wingdings" charset="2"/>
              <a:buChar char="Ø"/>
            </a:pPr>
            <a:r>
              <a:rPr lang="en-US" sz="2000" dirty="0"/>
              <a:t>The Syrians didn't really want to fight (they were also deceived by Nasser's propaganda) </a:t>
            </a:r>
          </a:p>
          <a:p>
            <a:pPr>
              <a:buFont typeface="Wingdings" charset="2"/>
              <a:buChar char="Ø"/>
            </a:pPr>
            <a:r>
              <a:rPr lang="en-US" sz="2000" dirty="0"/>
              <a:t>The Syrians were slow to </a:t>
            </a:r>
            <a:r>
              <a:rPr lang="en-US" sz="2000" dirty="0" err="1"/>
              <a:t>mobilise</a:t>
            </a:r>
            <a:r>
              <a:rPr lang="en-US" sz="2000" dirty="0"/>
              <a:t> their land forces, which suffered from </a:t>
            </a:r>
            <a:r>
              <a:rPr lang="en-US" sz="2000" dirty="0" err="1"/>
              <a:t>disorganisation</a:t>
            </a:r>
            <a:r>
              <a:rPr lang="en-US" sz="2000" dirty="0"/>
              <a:t> and poor morale due to a chronic lack of professionalism </a:t>
            </a:r>
          </a:p>
          <a:p>
            <a:pPr>
              <a:buFont typeface="Wingdings" charset="2"/>
              <a:buChar char="Ø"/>
            </a:pPr>
            <a:r>
              <a:rPr lang="en-US" sz="2000" dirty="0"/>
              <a:t>The Syrian government had been infiltrated by a brilliant secret agent (Eli Cohen) who passed on large amounts of military intelligence to </a:t>
            </a:r>
            <a:r>
              <a:rPr lang="en-US" sz="2000" dirty="0" err="1"/>
              <a:t>Mossad</a:t>
            </a:r>
            <a:r>
              <a:rPr lang="en-US" sz="2000" dirty="0"/>
              <a:t> shortly before the war; Cohen was later caught, tortured and executed by the Syrians </a:t>
            </a:r>
          </a:p>
          <a:p>
            <a:pPr marL="0" indent="0">
              <a:buNone/>
            </a:pPr>
            <a:endParaRPr lang="en-US" dirty="0"/>
          </a:p>
        </p:txBody>
      </p:sp>
    </p:spTree>
    <p:extLst>
      <p:ext uri="{BB962C8B-B14F-4D97-AF65-F5344CB8AC3E}">
        <p14:creationId xmlns:p14="http://schemas.microsoft.com/office/powerpoint/2010/main" val="167340458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932"/>
            <a:ext cx="8229600" cy="857250"/>
          </a:xfrm>
        </p:spPr>
        <p:txBody>
          <a:bodyPr/>
          <a:lstStyle/>
          <a:p>
            <a:r>
              <a:rPr lang="en-US" dirty="0" smtClean="0"/>
              <a:t>Why did Israel win?</a:t>
            </a:r>
            <a:endParaRPr lang="en-US" dirty="0"/>
          </a:p>
        </p:txBody>
      </p:sp>
      <p:sp>
        <p:nvSpPr>
          <p:cNvPr id="3" name="Content Placeholder 2"/>
          <p:cNvSpPr>
            <a:spLocks noGrp="1"/>
          </p:cNvSpPr>
          <p:nvPr>
            <p:ph idx="1"/>
          </p:nvPr>
        </p:nvSpPr>
        <p:spPr>
          <a:xfrm>
            <a:off x="228601" y="1352550"/>
            <a:ext cx="8622632" cy="3590430"/>
          </a:xfrm>
        </p:spPr>
        <p:txBody>
          <a:bodyPr>
            <a:noAutofit/>
          </a:bodyPr>
          <a:lstStyle/>
          <a:p>
            <a:pPr marL="0" indent="0">
              <a:buNone/>
            </a:pPr>
            <a:r>
              <a:rPr lang="en-US" sz="2000" dirty="0"/>
              <a:t>From a military perspective…</a:t>
            </a:r>
          </a:p>
          <a:p>
            <a:pPr>
              <a:buFont typeface="Wingdings" charset="2"/>
              <a:buChar char="Ø"/>
            </a:pPr>
            <a:r>
              <a:rPr lang="en-US" sz="2000" dirty="0"/>
              <a:t>The Jordanians didn't really want to fight (Nasser persuaded them by falsely claiming he had won) and were quickly defeated after a brief push into Jerusalem</a:t>
            </a:r>
          </a:p>
          <a:p>
            <a:pPr>
              <a:buFont typeface="Wingdings" charset="2"/>
              <a:buChar char="Ø"/>
            </a:pPr>
            <a:endParaRPr lang="en-US" sz="2000" dirty="0"/>
          </a:p>
          <a:p>
            <a:pPr>
              <a:buFont typeface="Wingdings" charset="2"/>
              <a:buChar char="Ø"/>
            </a:pPr>
            <a:r>
              <a:rPr lang="en-US" sz="2000" dirty="0"/>
              <a:t>Israel's pre-emptive strike destroyed Egyptian, Jordanian, Iraqi &amp; Syrian air forces; Israel enjoyed total air superiority for the entire war, which was crucial to her success</a:t>
            </a:r>
          </a:p>
          <a:p>
            <a:pPr>
              <a:buFont typeface="Wingdings" charset="2"/>
              <a:buChar char="Ø"/>
            </a:pPr>
            <a:endParaRPr lang="en-US" sz="2000" dirty="0"/>
          </a:p>
          <a:p>
            <a:pPr>
              <a:buFont typeface="Wingdings" charset="2"/>
              <a:buChar char="Ø"/>
            </a:pPr>
            <a:r>
              <a:rPr lang="en-US" sz="2000" dirty="0"/>
              <a:t>Israeli forces were of a high quality and led by the legendary Moshe Dayan, while Arab forces were of a mediocre quality and led by inferior commanders</a:t>
            </a:r>
          </a:p>
          <a:p>
            <a:pPr marL="0" indent="0">
              <a:buNone/>
            </a:pPr>
            <a:endParaRPr lang="en-US" dirty="0"/>
          </a:p>
        </p:txBody>
      </p:sp>
    </p:spTree>
    <p:extLst>
      <p:ext uri="{BB962C8B-B14F-4D97-AF65-F5344CB8AC3E}">
        <p14:creationId xmlns:p14="http://schemas.microsoft.com/office/powerpoint/2010/main" val="249949653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t>Who won the war- Israel or God?</a:t>
            </a:r>
          </a:p>
        </p:txBody>
      </p:sp>
      <p:sp>
        <p:nvSpPr>
          <p:cNvPr id="3" name="Content Placeholder 2"/>
          <p:cNvSpPr>
            <a:spLocks noGrp="1"/>
          </p:cNvSpPr>
          <p:nvPr>
            <p:ph idx="1"/>
          </p:nvPr>
        </p:nvSpPr>
        <p:spPr>
          <a:xfrm>
            <a:off x="4144211" y="1352551"/>
            <a:ext cx="4841518" cy="3560345"/>
          </a:xfrm>
        </p:spPr>
        <p:txBody>
          <a:bodyPr>
            <a:normAutofit/>
          </a:bodyPr>
          <a:lstStyle/>
          <a:p>
            <a:pPr algn="just"/>
            <a:r>
              <a:rPr lang="en-US" dirty="0" smtClean="0"/>
              <a:t>“The present victory is so dramatic as to have the look of a divine deliverance, but will it be seen that way in Israel? From their point of view their own hand has done it. In an Israel self assured and largely secular, pride in their own powers and their great traditions- now enlarged by one more tale of </a:t>
            </a:r>
            <a:r>
              <a:rPr lang="en-US" dirty="0" err="1" smtClean="0"/>
              <a:t>valour</a:t>
            </a:r>
            <a:r>
              <a:rPr lang="en-US" dirty="0" smtClean="0"/>
              <a:t>- are likely to mean more than the fear of the Lord”</a:t>
            </a:r>
          </a:p>
          <a:p>
            <a:r>
              <a:rPr lang="en-US" i="1" dirty="0" smtClean="0"/>
              <a:t>The </a:t>
            </a:r>
            <a:r>
              <a:rPr lang="en-US" i="1" dirty="0" err="1" smtClean="0"/>
              <a:t>Christadelphian</a:t>
            </a:r>
            <a:r>
              <a:rPr lang="en-US" i="1" dirty="0" smtClean="0"/>
              <a:t>, July 1967 p. 324</a:t>
            </a:r>
            <a:endParaRPr lang="en-US" i="1" dirty="0"/>
          </a:p>
        </p:txBody>
      </p:sp>
      <p:sp>
        <p:nvSpPr>
          <p:cNvPr id="4" name="Text Placeholder 3"/>
          <p:cNvSpPr>
            <a:spLocks noGrp="1"/>
          </p:cNvSpPr>
          <p:nvPr>
            <p:ph type="body" sz="half" idx="4294967295"/>
          </p:nvPr>
        </p:nvSpPr>
        <p:spPr>
          <a:xfrm>
            <a:off x="457202" y="1076327"/>
            <a:ext cx="3008313" cy="3518297"/>
          </a:xfrm>
          <a:prstGeom prst="rect">
            <a:avLst/>
          </a:prstGeom>
        </p:spPr>
        <p:txBody>
          <a:bodyPr/>
          <a:lstStyle/>
          <a:p>
            <a:endParaRPr lang="en-US" dirty="0"/>
          </a:p>
        </p:txBody>
      </p:sp>
      <p:pic>
        <p:nvPicPr>
          <p:cNvPr id="5" name="Picture 4"/>
          <p:cNvPicPr>
            <a:picLocks noChangeAspect="1"/>
          </p:cNvPicPr>
          <p:nvPr/>
        </p:nvPicPr>
        <p:blipFill>
          <a:blip r:embed="rId3"/>
          <a:stretch>
            <a:fillRect/>
          </a:stretch>
        </p:blipFill>
        <p:spPr>
          <a:xfrm>
            <a:off x="152400" y="1352550"/>
            <a:ext cx="3721579" cy="3560345"/>
          </a:xfrm>
          <a:prstGeom prst="rect">
            <a:avLst/>
          </a:prstGeom>
        </p:spPr>
      </p:pic>
    </p:spTree>
    <p:extLst>
      <p:ext uri="{BB962C8B-B14F-4D97-AF65-F5344CB8AC3E}">
        <p14:creationId xmlns:p14="http://schemas.microsoft.com/office/powerpoint/2010/main" val="138581064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 miracle?</a:t>
            </a:r>
            <a:endParaRPr lang="en-US" dirty="0"/>
          </a:p>
        </p:txBody>
      </p:sp>
      <p:sp>
        <p:nvSpPr>
          <p:cNvPr id="6" name="Content Placeholder 5"/>
          <p:cNvSpPr>
            <a:spLocks noGrp="1"/>
          </p:cNvSpPr>
          <p:nvPr>
            <p:ph idx="1"/>
          </p:nvPr>
        </p:nvSpPr>
        <p:spPr>
          <a:xfrm>
            <a:off x="612648" y="1729740"/>
            <a:ext cx="8153400" cy="3242310"/>
          </a:xfrm>
        </p:spPr>
        <p:txBody>
          <a:bodyPr/>
          <a:lstStyle/>
          <a:p>
            <a:pPr marL="0" indent="0">
              <a:buNone/>
            </a:pPr>
            <a:endParaRPr lang="en-US" dirty="0" smtClean="0"/>
          </a:p>
          <a:p>
            <a:pPr marL="0" indent="0">
              <a:buNone/>
            </a:pPr>
            <a:r>
              <a:rPr lang="en-US" dirty="0" smtClean="0"/>
              <a:t>“Seven days ago we wrote that the Jewish people cannot rely on miracles. But what as happened since then cannot be comprehended in any other terms” </a:t>
            </a:r>
            <a:r>
              <a:rPr lang="en-US" i="1" dirty="0" smtClean="0"/>
              <a:t>Jewish Observer 9/6/67</a:t>
            </a:r>
            <a:endParaRPr lang="en-US" i="1" dirty="0"/>
          </a:p>
        </p:txBody>
      </p:sp>
    </p:spTree>
    <p:extLst>
      <p:ext uri="{BB962C8B-B14F-4D97-AF65-F5344CB8AC3E}">
        <p14:creationId xmlns:p14="http://schemas.microsoft.com/office/powerpoint/2010/main" val="142543635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Arab shemozzles or Angelic intervention?</a:t>
            </a:r>
            <a:endParaRPr lang="en-US" dirty="0"/>
          </a:p>
        </p:txBody>
      </p:sp>
      <p:sp>
        <p:nvSpPr>
          <p:cNvPr id="3" name="Content Placeholder 2"/>
          <p:cNvSpPr>
            <a:spLocks noGrp="1"/>
          </p:cNvSpPr>
          <p:nvPr>
            <p:ph idx="1"/>
          </p:nvPr>
        </p:nvSpPr>
        <p:spPr>
          <a:xfrm>
            <a:off x="228600" y="1383632"/>
            <a:ext cx="8458200" cy="3702719"/>
          </a:xfrm>
        </p:spPr>
        <p:txBody>
          <a:bodyPr>
            <a:normAutofit fontScale="55000" lnSpcReduction="20000"/>
          </a:bodyPr>
          <a:lstStyle/>
          <a:p>
            <a:pPr marL="0" indent="0" algn="just">
              <a:buNone/>
            </a:pPr>
            <a:r>
              <a:rPr lang="en-US" dirty="0" smtClean="0"/>
              <a:t>“Assuming </a:t>
            </a:r>
            <a:r>
              <a:rPr lang="en-US" dirty="0"/>
              <a:t>that the </a:t>
            </a:r>
            <a:r>
              <a:rPr lang="en-US" dirty="0" err="1"/>
              <a:t>IDF</a:t>
            </a:r>
            <a:r>
              <a:rPr lang="en-US" dirty="0"/>
              <a:t> would advance towards </a:t>
            </a:r>
            <a:r>
              <a:rPr lang="en-US" dirty="0" err="1"/>
              <a:t>Shechem</a:t>
            </a:r>
            <a:r>
              <a:rPr lang="en-US" dirty="0"/>
              <a:t> from Israel's coastal plain, the Jordanian army placed its heavy artillery and tanks on the other side of </a:t>
            </a:r>
            <a:r>
              <a:rPr lang="en-US" dirty="0" err="1"/>
              <a:t>Shechem</a:t>
            </a:r>
            <a:r>
              <a:rPr lang="en-US" dirty="0"/>
              <a:t>, in the hilly terrain overlooking the roads leading to </a:t>
            </a:r>
            <a:r>
              <a:rPr lang="en-US" dirty="0" err="1"/>
              <a:t>Shechem</a:t>
            </a:r>
            <a:r>
              <a:rPr lang="en-US" dirty="0"/>
              <a:t> from the west. The </a:t>
            </a:r>
            <a:r>
              <a:rPr lang="en-US" dirty="0" err="1"/>
              <a:t>IDF</a:t>
            </a:r>
            <a:r>
              <a:rPr lang="en-US" dirty="0"/>
              <a:t> decided therefore to outflank the enemy by fighting first to the north and west and coming back down to enter </a:t>
            </a:r>
            <a:r>
              <a:rPr lang="en-US" dirty="0" err="1"/>
              <a:t>Shechem</a:t>
            </a:r>
            <a:r>
              <a:rPr lang="en-US" dirty="0"/>
              <a:t> from the east, "the back door</a:t>
            </a:r>
            <a:r>
              <a:rPr lang="en-US" dirty="0" smtClean="0"/>
              <a:t>.” Colonel </a:t>
            </a:r>
            <a:r>
              <a:rPr lang="en-US" dirty="0"/>
              <a:t>Uri </a:t>
            </a:r>
            <a:r>
              <a:rPr lang="en-US" dirty="0" err="1"/>
              <a:t>Banari</a:t>
            </a:r>
            <a:r>
              <a:rPr lang="en-US" dirty="0"/>
              <a:t> tells his eyewitness account of the conquest of </a:t>
            </a:r>
            <a:r>
              <a:rPr lang="en-US" dirty="0" err="1"/>
              <a:t>Shechem</a:t>
            </a:r>
            <a:r>
              <a:rPr lang="en-US" dirty="0"/>
              <a:t>: </a:t>
            </a:r>
            <a:r>
              <a:rPr lang="en-US" dirty="0" smtClean="0"/>
              <a:t>"</a:t>
            </a:r>
            <a:r>
              <a:rPr lang="en-US" dirty="0"/>
              <a:t>At the entrance to </a:t>
            </a:r>
            <a:r>
              <a:rPr lang="en-US" dirty="0" err="1"/>
              <a:t>Shechem</a:t>
            </a:r>
            <a:r>
              <a:rPr lang="en-US" dirty="0"/>
              <a:t> stood thousands of Arabs who waved white handkerchiefs and clapped their hands. In our </a:t>
            </a:r>
            <a:r>
              <a:rPr lang="en-US" dirty="0" err="1"/>
              <a:t>naivete</a:t>
            </a:r>
            <a:r>
              <a:rPr lang="en-US" dirty="0"/>
              <a:t>, we returned greetings and smiles. We entered the town and wondered: We are advancing and there is no disorder, no panic, the local armed guards stand by with rifles in their hands keeping order, and the crowds are </a:t>
            </a:r>
            <a:r>
              <a:rPr lang="en-US" dirty="0" smtClean="0"/>
              <a:t>cheering. Suddenly </a:t>
            </a:r>
            <a:r>
              <a:rPr lang="en-US" dirty="0"/>
              <a:t>something happened which changed the entire picture in a moment. One of our officers wanted to disarm an Arab guard. When the latter refused, our officer fired a shot in the air. At that moment, all the crowds disappeared and streets emptied out. The Arabs began sniper </a:t>
            </a:r>
            <a:r>
              <a:rPr lang="en-US" dirty="0" smtClean="0"/>
              <a:t>fire. I </a:t>
            </a:r>
            <a:r>
              <a:rPr lang="en-US" dirty="0"/>
              <a:t>didn't comprehend what had transpired. Only later, did I understand. The residents of </a:t>
            </a:r>
            <a:r>
              <a:rPr lang="en-US" dirty="0" err="1"/>
              <a:t>Shechem</a:t>
            </a:r>
            <a:r>
              <a:rPr lang="en-US" dirty="0"/>
              <a:t> thought that we were the Iraqi forces who were due to arrive from the direction of Jordan. The numerous enemy tanks were situated on the west side of </a:t>
            </a:r>
            <a:r>
              <a:rPr lang="en-US" dirty="0" err="1"/>
              <a:t>Shechem</a:t>
            </a:r>
            <a:r>
              <a:rPr lang="en-US" dirty="0"/>
              <a:t>. They woke up to their error very late</a:t>
            </a:r>
            <a:r>
              <a:rPr lang="en-US" dirty="0" smtClean="0"/>
              <a:t>.” </a:t>
            </a:r>
            <a:r>
              <a:rPr lang="en-US" i="1" dirty="0" err="1" smtClean="0"/>
              <a:t>Arutz</a:t>
            </a:r>
            <a:r>
              <a:rPr lang="en-US" i="1" dirty="0" smtClean="0"/>
              <a:t> </a:t>
            </a:r>
            <a:r>
              <a:rPr lang="en-US" i="1" dirty="0" err="1" smtClean="0"/>
              <a:t>Sheva</a:t>
            </a:r>
            <a:r>
              <a:rPr lang="en-US" i="1" dirty="0" smtClean="0"/>
              <a:t> Israel national </a:t>
            </a:r>
            <a:r>
              <a:rPr lang="en-US" i="1" dirty="0" err="1" smtClean="0"/>
              <a:t>news.com</a:t>
            </a:r>
            <a:endParaRPr lang="en-US" i="1" dirty="0"/>
          </a:p>
        </p:txBody>
      </p:sp>
    </p:spTree>
    <p:extLst>
      <p:ext uri="{BB962C8B-B14F-4D97-AF65-F5344CB8AC3E}">
        <p14:creationId xmlns:p14="http://schemas.microsoft.com/office/powerpoint/2010/main" val="109108781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Arab </a:t>
            </a:r>
            <a:r>
              <a:rPr lang="en-US" dirty="0" smtClean="0"/>
              <a:t>shemozzles or </a:t>
            </a:r>
            <a:r>
              <a:rPr lang="en-US" dirty="0"/>
              <a:t>Angelic intervention?</a:t>
            </a:r>
          </a:p>
        </p:txBody>
      </p:sp>
      <p:sp>
        <p:nvSpPr>
          <p:cNvPr id="3" name="Content Placeholder 2"/>
          <p:cNvSpPr>
            <a:spLocks noGrp="1"/>
          </p:cNvSpPr>
          <p:nvPr>
            <p:ph idx="1"/>
          </p:nvPr>
        </p:nvSpPr>
        <p:spPr/>
        <p:txBody>
          <a:bodyPr>
            <a:normAutofit fontScale="77500" lnSpcReduction="20000"/>
          </a:bodyPr>
          <a:lstStyle/>
          <a:p>
            <a:pPr marL="0" indent="0" algn="just">
              <a:buNone/>
            </a:pPr>
            <a:r>
              <a:rPr lang="en-US" b="1" dirty="0" smtClean="0"/>
              <a:t>“</a:t>
            </a:r>
            <a:r>
              <a:rPr lang="en-US" dirty="0" smtClean="0"/>
              <a:t>In </a:t>
            </a:r>
            <a:r>
              <a:rPr lang="en-US" dirty="0"/>
              <a:t>the late hours of the night, an </a:t>
            </a:r>
            <a:r>
              <a:rPr lang="en-US" dirty="0" err="1"/>
              <a:t>IDF</a:t>
            </a:r>
            <a:r>
              <a:rPr lang="en-US" dirty="0"/>
              <a:t> truck loaded with arms and shells parked next to a Jerusalem building. Its mission was to bring a fresh supply of ammunition to the front line outposts. The element of danger was great in that were the truck to be hit by enemy fire, the subsequent explosions of all the ammo would bring down all the buildings in the area on their inhabitants. Suddenly the whistling of an approaching enemy shell was heard, and the shell, indeed, scored a direct hit on the vehicle. </a:t>
            </a:r>
            <a:r>
              <a:rPr lang="en-US" dirty="0" smtClean="0"/>
              <a:t>But </a:t>
            </a:r>
            <a:r>
              <a:rPr lang="en-US" dirty="0"/>
              <a:t>the Arab shell did not explode. It remained perched atop the pile of Israeli shells in the truck</a:t>
            </a:r>
            <a:r>
              <a:rPr lang="en-US" dirty="0" smtClean="0"/>
              <a:t>.” </a:t>
            </a:r>
            <a:r>
              <a:rPr lang="en-US" i="1" dirty="0" smtClean="0"/>
              <a:t>[</a:t>
            </a:r>
            <a:r>
              <a:rPr lang="en-US" i="1" dirty="0" err="1"/>
              <a:t>HaTekufa</a:t>
            </a:r>
            <a:r>
              <a:rPr lang="en-US" i="1" dirty="0"/>
              <a:t> </a:t>
            </a:r>
            <a:r>
              <a:rPr lang="en-US" i="1" dirty="0" err="1"/>
              <a:t>HaGedola</a:t>
            </a:r>
            <a:r>
              <a:rPr lang="en-US" i="1" dirty="0"/>
              <a:t>, Rabbi </a:t>
            </a:r>
            <a:r>
              <a:rPr lang="en-US" i="1" dirty="0" err="1"/>
              <a:t>Menachem</a:t>
            </a:r>
            <a:r>
              <a:rPr lang="en-US" i="1" dirty="0"/>
              <a:t> </a:t>
            </a:r>
            <a:r>
              <a:rPr lang="en-US" i="1" dirty="0" err="1"/>
              <a:t>Kasher</a:t>
            </a:r>
            <a:r>
              <a:rPr lang="en-US" i="1" dirty="0"/>
              <a:t>, Chap. </a:t>
            </a:r>
            <a:r>
              <a:rPr lang="en-US" i="1" dirty="0" err="1"/>
              <a:t>Sichu</a:t>
            </a:r>
            <a:r>
              <a:rPr lang="en-US" i="1" dirty="0"/>
              <a:t> </a:t>
            </a:r>
            <a:r>
              <a:rPr lang="en-US" i="1" dirty="0" err="1"/>
              <a:t>B’chol</a:t>
            </a:r>
            <a:r>
              <a:rPr lang="en-US" i="1" dirty="0"/>
              <a:t> </a:t>
            </a:r>
            <a:r>
              <a:rPr lang="en-US" i="1" dirty="0" err="1"/>
              <a:t>Niflaotav</a:t>
            </a:r>
            <a:r>
              <a:rPr lang="en-US" i="1" dirty="0"/>
              <a:t>, p. </a:t>
            </a:r>
            <a:r>
              <a:rPr lang="en-US" i="1" dirty="0" smtClean="0"/>
              <a:t>456, </a:t>
            </a:r>
            <a:r>
              <a:rPr lang="en-US" i="1" dirty="0"/>
              <a:t>5761 edition</a:t>
            </a:r>
            <a:r>
              <a:rPr lang="en-US" i="1" dirty="0" smtClean="0"/>
              <a:t>]</a:t>
            </a:r>
            <a:endParaRPr lang="en-US" dirty="0"/>
          </a:p>
        </p:txBody>
      </p:sp>
    </p:spTree>
    <p:extLst>
      <p:ext uri="{BB962C8B-B14F-4D97-AF65-F5344CB8AC3E}">
        <p14:creationId xmlns:p14="http://schemas.microsoft.com/office/powerpoint/2010/main" val="270158727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hand of God</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charset="2"/>
              <a:buChar char="Ø"/>
            </a:pPr>
            <a:r>
              <a:rPr lang="en-US" dirty="0" smtClean="0"/>
              <a:t>President Kennedy </a:t>
            </a:r>
            <a:r>
              <a:rPr lang="en-US" dirty="0" err="1" smtClean="0"/>
              <a:t>assasinated</a:t>
            </a:r>
            <a:r>
              <a:rPr lang="en-US" dirty="0" smtClean="0"/>
              <a:t> and replaced by Lyndon B Johnson 1963</a:t>
            </a:r>
          </a:p>
          <a:p>
            <a:pPr>
              <a:buFont typeface="Wingdings" charset="2"/>
              <a:buChar char="Ø"/>
            </a:pPr>
            <a:r>
              <a:rPr lang="en-US" dirty="0" smtClean="0"/>
              <a:t>President Johnson’s family were mostly </a:t>
            </a:r>
            <a:r>
              <a:rPr lang="en-US" dirty="0" err="1" smtClean="0"/>
              <a:t>Christadelphians</a:t>
            </a:r>
            <a:endParaRPr lang="en-US" dirty="0" smtClean="0"/>
          </a:p>
          <a:p>
            <a:pPr marL="0" indent="0">
              <a:buNone/>
            </a:pPr>
            <a:r>
              <a:rPr lang="en-US" dirty="0" smtClean="0"/>
              <a:t>“His scriptural knowledge and recognition of his dependence upon the providence of God stems undoubtedly upon his early boyhood training in Houston, Texas, when he was practically brought up by his aunt Sister Jessie Hatcher a life long </a:t>
            </a:r>
            <a:r>
              <a:rPr lang="en-US" dirty="0" err="1" smtClean="0"/>
              <a:t>Christadelphian</a:t>
            </a:r>
            <a:r>
              <a:rPr lang="en-US" dirty="0" smtClean="0"/>
              <a:t>” </a:t>
            </a:r>
          </a:p>
          <a:p>
            <a:pPr marL="0" indent="0">
              <a:buNone/>
            </a:pPr>
            <a:r>
              <a:rPr lang="en-US" i="1" dirty="0" smtClean="0"/>
              <a:t>The Testimony, March 1964 </a:t>
            </a:r>
            <a:r>
              <a:rPr lang="en-US" i="1" dirty="0" err="1" smtClean="0"/>
              <a:t>vol</a:t>
            </a:r>
            <a:r>
              <a:rPr lang="en-US" i="1" dirty="0" smtClean="0"/>
              <a:t> 34 p. 92</a:t>
            </a:r>
            <a:endParaRPr lang="en-US" i="1" dirty="0"/>
          </a:p>
        </p:txBody>
      </p:sp>
    </p:spTree>
    <p:extLst>
      <p:ext uri="{BB962C8B-B14F-4D97-AF65-F5344CB8AC3E}">
        <p14:creationId xmlns:p14="http://schemas.microsoft.com/office/powerpoint/2010/main" val="417232610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American support 1967</a:t>
            </a:r>
            <a:endParaRPr lang="en-US" dirty="0"/>
          </a:p>
        </p:txBody>
      </p:sp>
      <p:sp>
        <p:nvSpPr>
          <p:cNvPr id="3" name="Content Placeholder 2"/>
          <p:cNvSpPr>
            <a:spLocks noGrp="1"/>
          </p:cNvSpPr>
          <p:nvPr>
            <p:ph idx="1"/>
          </p:nvPr>
        </p:nvSpPr>
        <p:spPr/>
        <p:txBody>
          <a:bodyPr>
            <a:normAutofit fontScale="85000" lnSpcReduction="10000"/>
          </a:bodyPr>
          <a:lstStyle/>
          <a:p>
            <a:pPr>
              <a:buFont typeface="Wingdings" charset="2"/>
              <a:buChar char="Ø"/>
            </a:pPr>
            <a:r>
              <a:rPr lang="en-US" dirty="0" smtClean="0"/>
              <a:t>Secretly delivered</a:t>
            </a:r>
          </a:p>
          <a:p>
            <a:pPr lvl="1">
              <a:buFont typeface="Arial"/>
              <a:buChar char="•"/>
            </a:pPr>
            <a:r>
              <a:rPr lang="en-US" dirty="0" smtClean="0"/>
              <a:t>Aid packages</a:t>
            </a:r>
          </a:p>
          <a:p>
            <a:pPr lvl="1">
              <a:buFont typeface="Arial"/>
              <a:buChar char="•"/>
            </a:pPr>
            <a:r>
              <a:rPr lang="en-US" dirty="0" smtClean="0"/>
              <a:t>Weapons</a:t>
            </a:r>
          </a:p>
          <a:p>
            <a:pPr>
              <a:buFont typeface="Wingdings" charset="2"/>
              <a:buChar char="Ø"/>
            </a:pPr>
            <a:r>
              <a:rPr lang="en-US" dirty="0" smtClean="0"/>
              <a:t>Delayed the ceasefire which allowed Israel more time to achieve its objectives in Syria, the West </a:t>
            </a:r>
            <a:r>
              <a:rPr lang="en-US" dirty="0"/>
              <a:t>B</a:t>
            </a:r>
            <a:r>
              <a:rPr lang="en-US" dirty="0" smtClean="0"/>
              <a:t>ank and Sinai</a:t>
            </a:r>
          </a:p>
          <a:p>
            <a:pPr>
              <a:buFont typeface="Wingdings" charset="2"/>
              <a:buChar char="Ø"/>
            </a:pPr>
            <a:r>
              <a:rPr lang="en-US" dirty="0" smtClean="0"/>
              <a:t>Despite the “accidental” attack by </a:t>
            </a:r>
            <a:r>
              <a:rPr lang="en-US" dirty="0"/>
              <a:t>I</a:t>
            </a:r>
            <a:r>
              <a:rPr lang="en-US" dirty="0" smtClean="0"/>
              <a:t>srael on the USS Liberty in international waters of the Mediterranean sea, which claimed 34 US lives</a:t>
            </a:r>
          </a:p>
          <a:p>
            <a:endParaRPr lang="en-US" dirty="0"/>
          </a:p>
        </p:txBody>
      </p:sp>
      <p:sp>
        <p:nvSpPr>
          <p:cNvPr id="4" name="TextBox 3"/>
          <p:cNvSpPr txBox="1"/>
          <p:nvPr/>
        </p:nvSpPr>
        <p:spPr>
          <a:xfrm>
            <a:off x="4411579" y="1684426"/>
            <a:ext cx="3253394" cy="830987"/>
          </a:xfrm>
          <a:prstGeom prst="rect">
            <a:avLst/>
          </a:prstGeom>
          <a:noFill/>
        </p:spPr>
        <p:txBody>
          <a:bodyPr wrap="none" lIns="91430" tIns="45715" rIns="91430" bIns="45715" rtlCol="0">
            <a:spAutoFit/>
          </a:bodyPr>
          <a:lstStyle/>
          <a:p>
            <a:r>
              <a:rPr lang="en-US" sz="2400" dirty="0">
                <a:solidFill>
                  <a:srgbClr val="0000FF"/>
                </a:solidFill>
              </a:rPr>
              <a:t>While publicly distancing </a:t>
            </a:r>
          </a:p>
          <a:p>
            <a:r>
              <a:rPr lang="en-US" sz="2400" dirty="0">
                <a:solidFill>
                  <a:srgbClr val="0000FF"/>
                </a:solidFill>
              </a:rPr>
              <a:t>themselves from Israel</a:t>
            </a:r>
          </a:p>
        </p:txBody>
      </p:sp>
      <p:sp>
        <p:nvSpPr>
          <p:cNvPr id="5" name="Right Brace 4"/>
          <p:cNvSpPr/>
          <p:nvPr/>
        </p:nvSpPr>
        <p:spPr>
          <a:xfrm>
            <a:off x="4189289" y="1672390"/>
            <a:ext cx="155448" cy="685800"/>
          </a:xfrm>
          <a:prstGeom prst="rightBrace">
            <a:avLst/>
          </a:prstGeom>
          <a:ln w="38100" cmpd="sng">
            <a:solidFill>
              <a:srgbClr val="0000FF"/>
            </a:solidFill>
          </a:ln>
        </p:spPr>
        <p:style>
          <a:lnRef idx="2">
            <a:schemeClr val="accent1"/>
          </a:lnRef>
          <a:fillRef idx="0">
            <a:schemeClr val="accent1"/>
          </a:fillRef>
          <a:effectRef idx="1">
            <a:schemeClr val="accent1"/>
          </a:effectRef>
          <a:fontRef idx="minor">
            <a:schemeClr val="tx1"/>
          </a:fontRef>
        </p:style>
        <p:txBody>
          <a:bodyPr lIns="91430" tIns="45715" rIns="91430" bIns="45715" rtlCol="0" anchor="ctr"/>
          <a:lstStyle/>
          <a:p>
            <a:pPr algn="ctr"/>
            <a:endParaRPr lang="en-US"/>
          </a:p>
        </p:txBody>
      </p:sp>
    </p:spTree>
    <p:extLst>
      <p:ext uri="{BB962C8B-B14F-4D97-AF65-F5344CB8AC3E}">
        <p14:creationId xmlns:p14="http://schemas.microsoft.com/office/powerpoint/2010/main" val="367394898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t>
            </a:r>
            <a:r>
              <a:rPr lang="en-US" dirty="0"/>
              <a:t>D</a:t>
            </a:r>
            <a:r>
              <a:rPr lang="en-US" dirty="0" smtClean="0"/>
              <a:t>ivine providence</a:t>
            </a:r>
            <a:endParaRPr lang="en-US" dirty="0"/>
          </a:p>
        </p:txBody>
      </p:sp>
      <p:sp>
        <p:nvSpPr>
          <p:cNvPr id="3" name="Content Placeholder 2"/>
          <p:cNvSpPr>
            <a:spLocks noGrp="1"/>
          </p:cNvSpPr>
          <p:nvPr>
            <p:ph idx="1"/>
          </p:nvPr>
        </p:nvSpPr>
        <p:spPr/>
        <p:txBody>
          <a:bodyPr>
            <a:normAutofit lnSpcReduction="10000"/>
          </a:bodyPr>
          <a:lstStyle/>
          <a:p>
            <a:pPr marL="0" indent="0" algn="just">
              <a:buNone/>
            </a:pPr>
            <a:endParaRPr lang="en-US" dirty="0"/>
          </a:p>
          <a:p>
            <a:pPr marL="0" indent="0" algn="just">
              <a:buNone/>
            </a:pPr>
            <a:r>
              <a:rPr lang="en-US" dirty="0" smtClean="0"/>
              <a:t>“As in the case of Cyrus in ancient times, Johnson’s elevation to the presidency ensured that a man with the necessary resolve was in office at the appropriate time”</a:t>
            </a:r>
          </a:p>
          <a:p>
            <a:pPr marL="0" indent="0">
              <a:buNone/>
            </a:pPr>
            <a:r>
              <a:rPr lang="en-US" sz="2800" i="1" dirty="0">
                <a:solidFill>
                  <a:srgbClr val="0000FF"/>
                </a:solidFill>
              </a:rPr>
              <a:t>Brethren Sid </a:t>
            </a:r>
            <a:r>
              <a:rPr lang="en-US" sz="2800" i="1" dirty="0" err="1">
                <a:solidFill>
                  <a:srgbClr val="0000FF"/>
                </a:solidFill>
              </a:rPr>
              <a:t>Levett</a:t>
            </a:r>
            <a:r>
              <a:rPr lang="en-US" sz="2800" i="1" dirty="0">
                <a:solidFill>
                  <a:srgbClr val="0000FF"/>
                </a:solidFill>
              </a:rPr>
              <a:t> &amp; Geoff </a:t>
            </a:r>
            <a:r>
              <a:rPr lang="en-US" sz="2800" i="1" dirty="0" err="1">
                <a:solidFill>
                  <a:srgbClr val="0000FF"/>
                </a:solidFill>
              </a:rPr>
              <a:t>Henstock</a:t>
            </a:r>
            <a:r>
              <a:rPr lang="en-US" sz="2800" i="1" dirty="0">
                <a:solidFill>
                  <a:srgbClr val="0000FF"/>
                </a:solidFill>
              </a:rPr>
              <a:t> The Sign of his coming p. 119</a:t>
            </a:r>
          </a:p>
          <a:p>
            <a:endParaRPr lang="en-US" dirty="0"/>
          </a:p>
        </p:txBody>
      </p:sp>
    </p:spTree>
    <p:extLst>
      <p:ext uri="{BB962C8B-B14F-4D97-AF65-F5344CB8AC3E}">
        <p14:creationId xmlns:p14="http://schemas.microsoft.com/office/powerpoint/2010/main" val="45279837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247378" y="85725"/>
            <a:ext cx="4445000" cy="4972050"/>
          </a:xfrm>
          <a:prstGeom prst="rect">
            <a:avLst/>
          </a:prstGeom>
        </p:spPr>
      </p:pic>
      <p:sp>
        <p:nvSpPr>
          <p:cNvPr id="7" name="TextBox 6"/>
          <p:cNvSpPr txBox="1"/>
          <p:nvPr/>
        </p:nvSpPr>
        <p:spPr>
          <a:xfrm>
            <a:off x="460516" y="648990"/>
            <a:ext cx="3642249" cy="2123648"/>
          </a:xfrm>
          <a:prstGeom prst="rect">
            <a:avLst/>
          </a:prstGeom>
          <a:noFill/>
        </p:spPr>
        <p:txBody>
          <a:bodyPr wrap="square" lIns="91430" tIns="45715" rIns="91430" bIns="45715" rtlCol="0">
            <a:spAutoFit/>
          </a:bodyPr>
          <a:lstStyle/>
          <a:p>
            <a:r>
              <a:rPr lang="en-US" sz="4400" dirty="0"/>
              <a:t>Pre-six day war </a:t>
            </a:r>
          </a:p>
          <a:p>
            <a:r>
              <a:rPr lang="en-US" sz="4400" dirty="0"/>
              <a:t>boundaries</a:t>
            </a:r>
          </a:p>
        </p:txBody>
      </p:sp>
      <p:sp>
        <p:nvSpPr>
          <p:cNvPr id="2" name="TextBox 1"/>
          <p:cNvSpPr txBox="1"/>
          <p:nvPr/>
        </p:nvSpPr>
        <p:spPr>
          <a:xfrm>
            <a:off x="460516" y="2937713"/>
            <a:ext cx="3180483" cy="954097"/>
          </a:xfrm>
          <a:prstGeom prst="rect">
            <a:avLst/>
          </a:prstGeom>
          <a:noFill/>
        </p:spPr>
        <p:txBody>
          <a:bodyPr wrap="none" lIns="91430" tIns="45715" rIns="91430" bIns="45715" rtlCol="0">
            <a:spAutoFit/>
          </a:bodyPr>
          <a:lstStyle/>
          <a:p>
            <a:r>
              <a:rPr lang="en-US" sz="2800" b="1" dirty="0">
                <a:solidFill>
                  <a:srgbClr val="FF0000"/>
                </a:solidFill>
              </a:rPr>
              <a:t>The West Bank </a:t>
            </a:r>
          </a:p>
          <a:p>
            <a:r>
              <a:rPr lang="en-US" sz="2800" b="1" dirty="0">
                <a:solidFill>
                  <a:srgbClr val="FF0000"/>
                </a:solidFill>
              </a:rPr>
              <a:t>(of the river Jordan)</a:t>
            </a:r>
          </a:p>
        </p:txBody>
      </p:sp>
      <p:cxnSp>
        <p:nvCxnSpPr>
          <p:cNvPr id="5" name="Straight Arrow Connector 4"/>
          <p:cNvCxnSpPr/>
          <p:nvPr/>
        </p:nvCxnSpPr>
        <p:spPr>
          <a:xfrm flipV="1">
            <a:off x="3141581" y="1834819"/>
            <a:ext cx="3769895" cy="1453814"/>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427271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1" y="85725"/>
            <a:ext cx="4445000" cy="4972050"/>
          </a:xfrm>
          <a:prstGeom prst="rect">
            <a:avLst/>
          </a:prstGeom>
        </p:spPr>
      </p:pic>
      <p:sp>
        <p:nvSpPr>
          <p:cNvPr id="3" name="TextBox 2"/>
          <p:cNvSpPr txBox="1"/>
          <p:nvPr/>
        </p:nvSpPr>
        <p:spPr>
          <a:xfrm>
            <a:off x="265866" y="701329"/>
            <a:ext cx="4165458" cy="2554535"/>
          </a:xfrm>
          <a:prstGeom prst="rect">
            <a:avLst/>
          </a:prstGeom>
          <a:noFill/>
        </p:spPr>
        <p:txBody>
          <a:bodyPr wrap="square" lIns="91430" tIns="45715" rIns="91430" bIns="45715" rtlCol="0">
            <a:spAutoFit/>
          </a:bodyPr>
          <a:lstStyle/>
          <a:p>
            <a:r>
              <a:rPr lang="en-US" sz="4000" dirty="0"/>
              <a:t>Post-six day war</a:t>
            </a:r>
          </a:p>
          <a:p>
            <a:r>
              <a:rPr lang="en-US" sz="4000" dirty="0"/>
              <a:t>Boundaries-</a:t>
            </a:r>
          </a:p>
          <a:p>
            <a:r>
              <a:rPr lang="en-US" sz="4000" dirty="0"/>
              <a:t>Territory expanded </a:t>
            </a:r>
            <a:r>
              <a:rPr lang="en-US" sz="4000" dirty="0" err="1"/>
              <a:t>3x</a:t>
            </a:r>
            <a:endParaRPr lang="en-US" sz="4000" dirty="0"/>
          </a:p>
        </p:txBody>
      </p:sp>
      <p:cxnSp>
        <p:nvCxnSpPr>
          <p:cNvPr id="5" name="Straight Arrow Connector 4"/>
          <p:cNvCxnSpPr/>
          <p:nvPr/>
        </p:nvCxnSpPr>
        <p:spPr>
          <a:xfrm flipV="1">
            <a:off x="3516924" y="1554082"/>
            <a:ext cx="3969394" cy="2046368"/>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 y="3486150"/>
            <a:ext cx="4133593" cy="646321"/>
          </a:xfrm>
          <a:prstGeom prst="rect">
            <a:avLst/>
          </a:prstGeom>
          <a:noFill/>
        </p:spPr>
        <p:txBody>
          <a:bodyPr wrap="none" lIns="91430" tIns="45715" rIns="91430" bIns="45715" rtlCol="0">
            <a:spAutoFit/>
          </a:bodyPr>
          <a:lstStyle/>
          <a:p>
            <a:r>
              <a:rPr lang="en-US" sz="3600" b="1" dirty="0">
                <a:solidFill>
                  <a:srgbClr val="FF0000"/>
                </a:solidFill>
              </a:rPr>
              <a:t>Including Jerusalem!</a:t>
            </a:r>
          </a:p>
        </p:txBody>
      </p:sp>
    </p:spTree>
    <p:extLst>
      <p:ext uri="{BB962C8B-B14F-4D97-AF65-F5344CB8AC3E}">
        <p14:creationId xmlns:p14="http://schemas.microsoft.com/office/powerpoint/2010/main" val="170936145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West </a:t>
            </a:r>
            <a:r>
              <a:rPr lang="en-US" dirty="0"/>
              <a:t>B</a:t>
            </a:r>
            <a:r>
              <a:rPr lang="en-US" dirty="0" smtClean="0"/>
              <a:t>ank and Jerusalem</a:t>
            </a:r>
            <a:endParaRPr lang="en-US" dirty="0"/>
          </a:p>
        </p:txBody>
      </p:sp>
      <p:sp>
        <p:nvSpPr>
          <p:cNvPr id="3" name="Content Placeholder 2"/>
          <p:cNvSpPr>
            <a:spLocks noGrp="1"/>
          </p:cNvSpPr>
          <p:nvPr>
            <p:ph idx="1"/>
          </p:nvPr>
        </p:nvSpPr>
        <p:spPr/>
        <p:txBody>
          <a:bodyPr>
            <a:normAutofit fontScale="85000" lnSpcReduction="10000"/>
          </a:bodyPr>
          <a:lstStyle/>
          <a:p>
            <a:pPr>
              <a:buFont typeface="Wingdings" charset="2"/>
              <a:buChar char="Ø"/>
            </a:pPr>
            <a:r>
              <a:rPr lang="en-US" dirty="0" smtClean="0"/>
              <a:t>Israel instructed it’s troops not to attack Jerusalem or the </a:t>
            </a:r>
            <a:r>
              <a:rPr lang="en-US" dirty="0"/>
              <a:t>W</a:t>
            </a:r>
            <a:r>
              <a:rPr lang="en-US" dirty="0" smtClean="0"/>
              <a:t>est </a:t>
            </a:r>
            <a:r>
              <a:rPr lang="en-US" dirty="0"/>
              <a:t>B</a:t>
            </a:r>
            <a:r>
              <a:rPr lang="en-US" dirty="0" smtClean="0"/>
              <a:t>ank</a:t>
            </a:r>
          </a:p>
          <a:p>
            <a:pPr>
              <a:buFont typeface="Wingdings" charset="2"/>
              <a:buChar char="Ø"/>
            </a:pPr>
            <a:r>
              <a:rPr lang="en-US" dirty="0" smtClean="0"/>
              <a:t>Israel sent a message to Jordan that it would not attack the West </a:t>
            </a:r>
            <a:r>
              <a:rPr lang="en-US" dirty="0"/>
              <a:t>B</a:t>
            </a:r>
            <a:r>
              <a:rPr lang="en-US" dirty="0" smtClean="0"/>
              <a:t>ank if Jordan remained quiet</a:t>
            </a:r>
          </a:p>
          <a:p>
            <a:pPr>
              <a:buFont typeface="Wingdings" charset="2"/>
              <a:buChar char="Ø"/>
            </a:pPr>
            <a:r>
              <a:rPr lang="en-US" dirty="0" smtClean="0"/>
              <a:t>Egypt sent a message to Jordan advising of a comprehensive victory (not a defeat!)</a:t>
            </a:r>
          </a:p>
          <a:p>
            <a:pPr>
              <a:buFont typeface="Wingdings" charset="2"/>
              <a:buChar char="Ø"/>
            </a:pPr>
            <a:r>
              <a:rPr lang="en-US" dirty="0" smtClean="0"/>
              <a:t>Jordan emboldened by that news and assuming Egyptian air support, attacked Israel from the West </a:t>
            </a:r>
            <a:r>
              <a:rPr lang="en-US" dirty="0"/>
              <a:t>B</a:t>
            </a:r>
            <a:r>
              <a:rPr lang="en-US" dirty="0" smtClean="0"/>
              <a:t>ank.</a:t>
            </a:r>
            <a:endParaRPr lang="en-US" dirty="0"/>
          </a:p>
        </p:txBody>
      </p:sp>
    </p:spTree>
    <p:extLst>
      <p:ext uri="{BB962C8B-B14F-4D97-AF65-F5344CB8AC3E}">
        <p14:creationId xmlns:p14="http://schemas.microsoft.com/office/powerpoint/2010/main" val="51404854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601438"/>
            <a:ext cx="9144000" cy="4563687"/>
          </a:xfrm>
          <a:prstGeom prst="rect">
            <a:avLst/>
          </a:prstGeom>
        </p:spPr>
      </p:pic>
      <p:sp>
        <p:nvSpPr>
          <p:cNvPr id="2" name="Title 1"/>
          <p:cNvSpPr>
            <a:spLocks noGrp="1"/>
          </p:cNvSpPr>
          <p:nvPr>
            <p:ph type="ctrTitle"/>
          </p:nvPr>
        </p:nvSpPr>
        <p:spPr>
          <a:xfrm>
            <a:off x="485808" y="285751"/>
            <a:ext cx="10944193" cy="263444"/>
          </a:xfrm>
        </p:spPr>
        <p:txBody>
          <a:bodyPr>
            <a:normAutofit fontScale="90000"/>
          </a:bodyPr>
          <a:lstStyle/>
          <a:p>
            <a:r>
              <a:rPr lang="en-US" dirty="0" smtClean="0"/>
              <a:t>Jerusalem captured by Jews 7/6/67</a:t>
            </a:r>
            <a:endParaRPr lang="en-US" dirty="0"/>
          </a:p>
        </p:txBody>
      </p:sp>
      <p:sp>
        <p:nvSpPr>
          <p:cNvPr id="3" name="TextBox 2"/>
          <p:cNvSpPr txBox="1"/>
          <p:nvPr/>
        </p:nvSpPr>
        <p:spPr>
          <a:xfrm>
            <a:off x="140677" y="4704918"/>
            <a:ext cx="8721969" cy="494185"/>
          </a:xfrm>
          <a:prstGeom prst="rect">
            <a:avLst/>
          </a:prstGeom>
          <a:noFill/>
        </p:spPr>
        <p:txBody>
          <a:bodyPr wrap="square" lIns="77925" tIns="38963" rIns="77925" bIns="38963" rtlCol="0">
            <a:spAutoFit/>
          </a:bodyPr>
          <a:lstStyle/>
          <a:p>
            <a:r>
              <a:rPr lang="en-US" sz="2700" i="1" dirty="0">
                <a:latin typeface="Lucida Calligraphy"/>
                <a:cs typeface="Lucida Calligraphy"/>
              </a:rPr>
              <a:t>“Thy servants take pleasure in her stones”</a:t>
            </a:r>
          </a:p>
        </p:txBody>
      </p:sp>
    </p:spTree>
    <p:extLst>
      <p:ext uri="{BB962C8B-B14F-4D97-AF65-F5344CB8AC3E}">
        <p14:creationId xmlns:p14="http://schemas.microsoft.com/office/powerpoint/2010/main" val="216804422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684" y="0"/>
            <a:ext cx="9359153" cy="5143500"/>
          </a:xfrm>
          <a:prstGeom prst="rect">
            <a:avLst/>
          </a:prstGeom>
        </p:spPr>
      </p:pic>
      <p:sp>
        <p:nvSpPr>
          <p:cNvPr id="2" name="Title 1"/>
          <p:cNvSpPr>
            <a:spLocks noGrp="1"/>
          </p:cNvSpPr>
          <p:nvPr>
            <p:ph type="title" idx="4294967295"/>
          </p:nvPr>
        </p:nvSpPr>
        <p:spPr>
          <a:xfrm>
            <a:off x="507984" y="205979"/>
            <a:ext cx="8229600" cy="857250"/>
          </a:xfrm>
        </p:spPr>
        <p:txBody>
          <a:bodyPr>
            <a:normAutofit fontScale="90000"/>
          </a:bodyPr>
          <a:lstStyle/>
          <a:p>
            <a:pPr algn="l"/>
            <a:r>
              <a:rPr lang="en-US" sz="6000" b="1" dirty="0">
                <a:solidFill>
                  <a:schemeClr val="bg1"/>
                </a:solidFill>
              </a:rPr>
              <a:t>Hymn 61</a:t>
            </a:r>
          </a:p>
        </p:txBody>
      </p:sp>
      <p:sp>
        <p:nvSpPr>
          <p:cNvPr id="3" name="Content Placeholder 2"/>
          <p:cNvSpPr>
            <a:spLocks noGrp="1"/>
          </p:cNvSpPr>
          <p:nvPr>
            <p:ph idx="4294967295"/>
          </p:nvPr>
        </p:nvSpPr>
        <p:spPr>
          <a:xfrm>
            <a:off x="761976" y="829189"/>
            <a:ext cx="8229600" cy="3394472"/>
          </a:xfrm>
        </p:spPr>
        <p:txBody>
          <a:bodyPr/>
          <a:lstStyle/>
          <a:p>
            <a:pPr marL="0" indent="0" algn="ctr">
              <a:buNone/>
            </a:pPr>
            <a:endParaRPr lang="en-US" dirty="0" smtClean="0"/>
          </a:p>
          <a:p>
            <a:pPr marL="0" indent="0" algn="ctr">
              <a:buNone/>
            </a:pPr>
            <a:endParaRPr lang="en-US" dirty="0"/>
          </a:p>
          <a:p>
            <a:pPr marL="0" indent="0" algn="ctr">
              <a:buNone/>
            </a:pPr>
            <a:r>
              <a:rPr lang="en-US" sz="2800" b="1" dirty="0">
                <a:solidFill>
                  <a:srgbClr val="558ED5"/>
                </a:solidFill>
              </a:rPr>
              <a:t>“Pray </a:t>
            </a:r>
          </a:p>
          <a:p>
            <a:pPr marL="0" indent="0" algn="ctr">
              <a:buNone/>
            </a:pPr>
            <a:r>
              <a:rPr lang="en-US" sz="2800" b="1" dirty="0">
                <a:solidFill>
                  <a:srgbClr val="558ED5"/>
                </a:solidFill>
              </a:rPr>
              <a:t>for the peace </a:t>
            </a:r>
          </a:p>
          <a:p>
            <a:pPr marL="0" indent="0" algn="ctr">
              <a:buNone/>
            </a:pPr>
            <a:r>
              <a:rPr lang="en-US" sz="2800" b="1" dirty="0">
                <a:solidFill>
                  <a:srgbClr val="558ED5"/>
                </a:solidFill>
              </a:rPr>
              <a:t>of Jerusalem”</a:t>
            </a:r>
            <a:r>
              <a:rPr lang="en-US" dirty="0" smtClean="0">
                <a:solidFill>
                  <a:schemeClr val="tx2">
                    <a:lumMod val="60000"/>
                    <a:lumOff val="40000"/>
                  </a:schemeClr>
                </a:solidFill>
              </a:rPr>
              <a:t/>
            </a:r>
            <a:br>
              <a:rPr lang="en-US" dirty="0" smtClean="0">
                <a:solidFill>
                  <a:schemeClr val="tx2">
                    <a:lumMod val="60000"/>
                    <a:lumOff val="40000"/>
                  </a:schemeClr>
                </a:solidFill>
              </a:rPr>
            </a:br>
            <a:endParaRPr lang="en-US" dirty="0">
              <a:solidFill>
                <a:schemeClr val="tx2">
                  <a:lumMod val="60000"/>
                  <a:lumOff val="40000"/>
                </a:schemeClr>
              </a:solidFill>
            </a:endParaRPr>
          </a:p>
        </p:txBody>
      </p:sp>
    </p:spTree>
    <p:extLst>
      <p:ext uri="{BB962C8B-B14F-4D97-AF65-F5344CB8AC3E}">
        <p14:creationId xmlns:p14="http://schemas.microsoft.com/office/powerpoint/2010/main" val="389811951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Fulfilled prophecy?</a:t>
            </a:r>
            <a:endParaRPr lang="en-US"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smtClean="0"/>
              <a:t>“And when ye shall see Jerusalem compassed with armies, then know that the desolation thereof is nigh. Then let them which are in Judaea flee to the mountains; and let them which are in the midst of it depart out; and let not them that are in the countries enter </a:t>
            </a:r>
            <a:r>
              <a:rPr lang="en-US" dirty="0" err="1" smtClean="0"/>
              <a:t>thereinto</a:t>
            </a:r>
            <a:r>
              <a:rPr lang="en-US" dirty="0" smtClean="0"/>
              <a:t>. For these be the days of vengeance, that all things which are written may be fulfilled. But woe unto them that are with child, and to them that give suck, in those days! for there shall be great distress in the land, and wrath upon this people. And they shall fall by the edge of the sword, and shall be led away captive into all nations: and </a:t>
            </a:r>
            <a:r>
              <a:rPr lang="en-US" b="1" dirty="0" smtClean="0">
                <a:solidFill>
                  <a:srgbClr val="15A602"/>
                </a:solidFill>
              </a:rPr>
              <a:t>Jerusalem shall be trodden down of the Gentiles, until the times of the Gentiles be fulfilled</a:t>
            </a:r>
            <a:r>
              <a:rPr lang="en-US" dirty="0" smtClean="0">
                <a:solidFill>
                  <a:srgbClr val="15A602"/>
                </a:solidFill>
              </a:rPr>
              <a:t>”</a:t>
            </a:r>
            <a:r>
              <a:rPr lang="en-US" dirty="0" smtClean="0"/>
              <a:t> </a:t>
            </a:r>
            <a:r>
              <a:rPr lang="en-US" sz="3300" b="1" dirty="0">
                <a:solidFill>
                  <a:srgbClr val="FF0000"/>
                </a:solidFill>
              </a:rPr>
              <a:t>Luke 21 v 20-24</a:t>
            </a:r>
          </a:p>
        </p:txBody>
      </p:sp>
    </p:spTree>
    <p:extLst>
      <p:ext uri="{BB962C8B-B14F-4D97-AF65-F5344CB8AC3E}">
        <p14:creationId xmlns:p14="http://schemas.microsoft.com/office/powerpoint/2010/main" val="233623410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Did the trampling of Jerusalem by the Gentiles finish in 1967?</a:t>
            </a:r>
            <a:endParaRPr lang="en-US" dirty="0"/>
          </a:p>
        </p:txBody>
      </p:sp>
      <p:sp>
        <p:nvSpPr>
          <p:cNvPr id="3" name="Content Placeholder 2"/>
          <p:cNvSpPr>
            <a:spLocks noGrp="1"/>
          </p:cNvSpPr>
          <p:nvPr>
            <p:ph idx="1"/>
          </p:nvPr>
        </p:nvSpPr>
        <p:spPr>
          <a:xfrm>
            <a:off x="457200" y="1200150"/>
            <a:ext cx="8229600" cy="3672640"/>
          </a:xfrm>
        </p:spPr>
        <p:txBody>
          <a:bodyPr>
            <a:normAutofit fontScale="77500" lnSpcReduction="20000"/>
          </a:bodyPr>
          <a:lstStyle/>
          <a:p>
            <a:pPr marL="0" indent="0">
              <a:buNone/>
            </a:pPr>
            <a:endParaRPr lang="en-US" sz="4600" b="1" dirty="0">
              <a:solidFill>
                <a:srgbClr val="FF0000"/>
              </a:solidFill>
            </a:endParaRPr>
          </a:p>
          <a:p>
            <a:pPr marL="0" indent="0">
              <a:buNone/>
            </a:pPr>
            <a:r>
              <a:rPr lang="en-US" dirty="0" smtClean="0"/>
              <a:t>“A </a:t>
            </a:r>
            <a:r>
              <a:rPr lang="en-US" dirty="0"/>
              <a:t>day of the Lord </a:t>
            </a:r>
            <a:r>
              <a:rPr lang="en-US" dirty="0" smtClean="0"/>
              <a:t> </a:t>
            </a:r>
            <a:r>
              <a:rPr lang="en-US" dirty="0"/>
              <a:t>is about to come when your possessions </a:t>
            </a:r>
            <a:r>
              <a:rPr lang="en-US" dirty="0" smtClean="0"/>
              <a:t> </a:t>
            </a:r>
            <a:r>
              <a:rPr lang="en-US" dirty="0"/>
              <a:t>will be divided as plunder in your midst. For I will gather all the nations against Jerusalem </a:t>
            </a:r>
            <a:r>
              <a:rPr lang="en-US" dirty="0" smtClean="0"/>
              <a:t> </a:t>
            </a:r>
            <a:r>
              <a:rPr lang="en-US" dirty="0"/>
              <a:t>to wage war; the city will be taken, its houses plundered, and the women raped. Then half of the city will go into exile, but the remainder of the people will not be taken away. </a:t>
            </a:r>
            <a:r>
              <a:rPr lang="en-US" dirty="0" smtClean="0"/>
              <a:t>Then </a:t>
            </a:r>
            <a:r>
              <a:rPr lang="en-US" dirty="0"/>
              <a:t>the Lord will go to </a:t>
            </a:r>
            <a:r>
              <a:rPr lang="en-US" dirty="0" smtClean="0"/>
              <a:t>battle </a:t>
            </a:r>
            <a:r>
              <a:rPr lang="en-US" dirty="0"/>
              <a:t>and fight against those nations, just as he fought battles in ancient days. </a:t>
            </a:r>
            <a:r>
              <a:rPr lang="en-US" dirty="0" smtClean="0"/>
              <a:t> </a:t>
            </a:r>
            <a:r>
              <a:rPr lang="en-US" dirty="0"/>
              <a:t>On that day his feet will stand on the Mount of Olives which lies to the east of Jerusalem, and the Mount of Olives will be split in half from east to west, leaving a great valley. Half the mountain will move northward and the other half </a:t>
            </a:r>
            <a:r>
              <a:rPr lang="en-US" dirty="0" smtClean="0"/>
              <a:t>southward” </a:t>
            </a:r>
            <a:r>
              <a:rPr lang="en-US" b="1" dirty="0" smtClean="0">
                <a:solidFill>
                  <a:srgbClr val="FF0000"/>
                </a:solidFill>
              </a:rPr>
              <a:t>Zechariah 14 v 1-4 NET</a:t>
            </a:r>
            <a:endParaRPr lang="en-US" b="1" dirty="0">
              <a:solidFill>
                <a:srgbClr val="FF0000"/>
              </a:solidFill>
            </a:endParaRPr>
          </a:p>
        </p:txBody>
      </p:sp>
    </p:spTree>
    <p:extLst>
      <p:ext uri="{BB962C8B-B14F-4D97-AF65-F5344CB8AC3E}">
        <p14:creationId xmlns:p14="http://schemas.microsoft.com/office/powerpoint/2010/main" val="220627998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times of the Gentiles</a:t>
            </a:r>
            <a:endParaRPr lang="en-US"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dirty="0" smtClean="0"/>
              <a:t>“Like the restoration of Israel, which is the great sign of the Lord’s coming, the Jewish capture of Jerusalem is </a:t>
            </a:r>
            <a:r>
              <a:rPr lang="en-US" b="1" dirty="0" smtClean="0">
                <a:solidFill>
                  <a:srgbClr val="15A602"/>
                </a:solidFill>
              </a:rPr>
              <a:t>undoubtedly a key milestone </a:t>
            </a:r>
            <a:r>
              <a:rPr lang="en-US" dirty="0" smtClean="0"/>
              <a:t>on the road towards the kingdom of God. But while buildings such as the dome of the Rock and the Al </a:t>
            </a:r>
            <a:r>
              <a:rPr lang="en-US" dirty="0" err="1" smtClean="0"/>
              <a:t>Aksa</a:t>
            </a:r>
            <a:r>
              <a:rPr lang="en-US" dirty="0" smtClean="0"/>
              <a:t> mosque, not to mention the Christian shrines like the Church of the Holy </a:t>
            </a:r>
            <a:r>
              <a:rPr lang="en-US" dirty="0" err="1" smtClean="0"/>
              <a:t>Sepulchre</a:t>
            </a:r>
            <a:r>
              <a:rPr lang="en-US" dirty="0" smtClean="0"/>
              <a:t>, remain in the control of non-Jewish authorities </a:t>
            </a:r>
            <a:r>
              <a:rPr lang="en-US" b="1" dirty="0" smtClean="0">
                <a:solidFill>
                  <a:srgbClr val="15A602"/>
                </a:solidFill>
              </a:rPr>
              <a:t>it cannot be said that the time of the Gentiles has been fulfilled</a:t>
            </a:r>
            <a:r>
              <a:rPr lang="en-US" dirty="0" smtClean="0"/>
              <a:t>.” </a:t>
            </a:r>
          </a:p>
          <a:p>
            <a:pPr marL="0" indent="0">
              <a:buNone/>
            </a:pPr>
            <a:r>
              <a:rPr lang="en-US" sz="2800" i="1" dirty="0">
                <a:solidFill>
                  <a:srgbClr val="0000FF"/>
                </a:solidFill>
              </a:rPr>
              <a:t>Brethren Sid </a:t>
            </a:r>
            <a:r>
              <a:rPr lang="en-US" sz="2800" i="1" dirty="0" err="1">
                <a:solidFill>
                  <a:srgbClr val="0000FF"/>
                </a:solidFill>
              </a:rPr>
              <a:t>Levett</a:t>
            </a:r>
            <a:r>
              <a:rPr lang="en-US" sz="2800" i="1" dirty="0">
                <a:solidFill>
                  <a:srgbClr val="0000FF"/>
                </a:solidFill>
              </a:rPr>
              <a:t> &amp; Geoff </a:t>
            </a:r>
            <a:r>
              <a:rPr lang="en-US" sz="2800" i="1" dirty="0" err="1">
                <a:solidFill>
                  <a:srgbClr val="0000FF"/>
                </a:solidFill>
              </a:rPr>
              <a:t>Henstock</a:t>
            </a:r>
            <a:r>
              <a:rPr lang="en-US" sz="2800" i="1" dirty="0">
                <a:solidFill>
                  <a:srgbClr val="0000FF"/>
                </a:solidFill>
              </a:rPr>
              <a:t> The Sign of his coming p. 118</a:t>
            </a:r>
          </a:p>
        </p:txBody>
      </p:sp>
    </p:spTree>
    <p:extLst>
      <p:ext uri="{BB962C8B-B14F-4D97-AF65-F5344CB8AC3E}">
        <p14:creationId xmlns:p14="http://schemas.microsoft.com/office/powerpoint/2010/main" val="191769770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times of the Gentiles</a:t>
            </a:r>
            <a:endParaRPr lang="en-US"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smtClean="0"/>
              <a:t>“We may be justified in seeing in the term “times of the Gentiles” a reference to the period during which the Gentiles will be in the ascendency so far as Jerusalem is concerned and during which they have the opportunity to respond to the gospel message. This of course comes to a close (in so far as the current dispensation is concerned) </a:t>
            </a:r>
            <a:r>
              <a:rPr lang="en-US" b="1" dirty="0" smtClean="0">
                <a:solidFill>
                  <a:srgbClr val="15A602"/>
                </a:solidFill>
              </a:rPr>
              <a:t>when the Lord returns</a:t>
            </a:r>
            <a:r>
              <a:rPr lang="en-US" dirty="0" smtClean="0"/>
              <a:t>. Brother Thomas links the </a:t>
            </a:r>
            <a:r>
              <a:rPr lang="en-US" dirty="0" err="1" smtClean="0"/>
              <a:t>fulfilment</a:t>
            </a:r>
            <a:r>
              <a:rPr lang="en-US" dirty="0" smtClean="0"/>
              <a:t> of the “times of the Gentiles” with Israel’s restoration under its Messiah.”*</a:t>
            </a:r>
          </a:p>
          <a:p>
            <a:pPr marL="0" indent="0">
              <a:buNone/>
            </a:pPr>
            <a:r>
              <a:rPr lang="en-US" dirty="0">
                <a:solidFill>
                  <a:srgbClr val="0000FF"/>
                </a:solidFill>
              </a:rPr>
              <a:t>Brethren Sid </a:t>
            </a:r>
            <a:r>
              <a:rPr lang="en-US" dirty="0" err="1">
                <a:solidFill>
                  <a:srgbClr val="0000FF"/>
                </a:solidFill>
              </a:rPr>
              <a:t>Levett</a:t>
            </a:r>
            <a:r>
              <a:rPr lang="en-US" dirty="0">
                <a:solidFill>
                  <a:srgbClr val="0000FF"/>
                </a:solidFill>
              </a:rPr>
              <a:t> &amp; Geoff </a:t>
            </a:r>
            <a:r>
              <a:rPr lang="en-US" dirty="0" err="1" smtClean="0">
                <a:solidFill>
                  <a:srgbClr val="0000FF"/>
                </a:solidFill>
              </a:rPr>
              <a:t>Henstock</a:t>
            </a:r>
            <a:r>
              <a:rPr lang="en-US" dirty="0" smtClean="0">
                <a:solidFill>
                  <a:srgbClr val="0000FF"/>
                </a:solidFill>
              </a:rPr>
              <a:t> </a:t>
            </a:r>
            <a:r>
              <a:rPr lang="en-US" i="1" dirty="0" smtClean="0">
                <a:solidFill>
                  <a:srgbClr val="0000FF"/>
                </a:solidFill>
              </a:rPr>
              <a:t>The </a:t>
            </a:r>
            <a:r>
              <a:rPr lang="en-US" i="1" dirty="0">
                <a:solidFill>
                  <a:srgbClr val="0000FF"/>
                </a:solidFill>
              </a:rPr>
              <a:t>Sign of his coming p. </a:t>
            </a:r>
            <a:r>
              <a:rPr lang="en-US" i="1" dirty="0" smtClean="0">
                <a:solidFill>
                  <a:srgbClr val="0000FF"/>
                </a:solidFill>
              </a:rPr>
              <a:t>119</a:t>
            </a:r>
            <a:endParaRPr lang="en-US" i="1" dirty="0">
              <a:solidFill>
                <a:srgbClr val="0000FF"/>
              </a:solidFill>
            </a:endParaRPr>
          </a:p>
          <a:p>
            <a:pPr marL="0" indent="0">
              <a:buNone/>
            </a:pPr>
            <a:r>
              <a:rPr lang="en-US" dirty="0" smtClean="0"/>
              <a:t>*Eureka volume 1, page 35</a:t>
            </a:r>
            <a:endParaRPr lang="en-US" dirty="0"/>
          </a:p>
        </p:txBody>
      </p:sp>
    </p:spTree>
    <p:extLst>
      <p:ext uri="{BB962C8B-B14F-4D97-AF65-F5344CB8AC3E}">
        <p14:creationId xmlns:p14="http://schemas.microsoft.com/office/powerpoint/2010/main" val="82608481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times of the Gentiles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“The duration of the period constituting what Jesus Christ terms “</a:t>
            </a:r>
            <a:r>
              <a:rPr lang="en-US" i="1" dirty="0" smtClean="0"/>
              <a:t>the Times of the Gentiles</a:t>
            </a:r>
            <a:r>
              <a:rPr lang="en-US" dirty="0" smtClean="0"/>
              <a:t>” during which Jerusalem and the saints were to be trodden under foot –Luke </a:t>
            </a:r>
            <a:r>
              <a:rPr lang="en-US" dirty="0" err="1" smtClean="0"/>
              <a:t>xxi.24</a:t>
            </a:r>
            <a:r>
              <a:rPr lang="en-US" dirty="0" smtClean="0"/>
              <a:t>; and symbolized in the Apocalypse by “the court which is without in the temple, given to the Gentiles for forty and two months”-</a:t>
            </a:r>
            <a:r>
              <a:rPr lang="en-US" dirty="0" err="1" smtClean="0"/>
              <a:t>ch.</a:t>
            </a:r>
            <a:r>
              <a:rPr lang="en-US" dirty="0" smtClean="0"/>
              <a:t> </a:t>
            </a:r>
            <a:r>
              <a:rPr lang="en-US" dirty="0" err="1" smtClean="0"/>
              <a:t>xi.2</a:t>
            </a:r>
            <a:r>
              <a:rPr lang="en-US" dirty="0" smtClean="0"/>
              <a:t>. The event that marks the end of the period is the RESTORATION OF ISRAEL, which is thus expressed, “when he (Michael the Great Prince that </a:t>
            </a:r>
            <a:r>
              <a:rPr lang="en-US" dirty="0" err="1" smtClean="0"/>
              <a:t>liveth</a:t>
            </a:r>
            <a:r>
              <a:rPr lang="en-US" dirty="0" smtClean="0"/>
              <a:t> for the </a:t>
            </a:r>
            <a:r>
              <a:rPr lang="en-US" dirty="0" err="1" smtClean="0"/>
              <a:t>Aion</a:t>
            </a:r>
            <a:r>
              <a:rPr lang="en-US" dirty="0" smtClean="0"/>
              <a:t>) shall have finished the scattering of the power of the Holy People, all these things shall be finished” </a:t>
            </a:r>
            <a:r>
              <a:rPr lang="en-US" dirty="0"/>
              <a:t>[</a:t>
            </a:r>
            <a:r>
              <a:rPr lang="en-US" dirty="0" smtClean="0"/>
              <a:t>Daniel 12 v 7]</a:t>
            </a:r>
          </a:p>
          <a:p>
            <a:pPr marL="0" indent="0">
              <a:buNone/>
            </a:pPr>
            <a:r>
              <a:rPr lang="en-US" i="1" dirty="0">
                <a:solidFill>
                  <a:srgbClr val="0000FF"/>
                </a:solidFill>
              </a:rPr>
              <a:t>Brother </a:t>
            </a:r>
            <a:r>
              <a:rPr lang="en-US" i="1" dirty="0" smtClean="0">
                <a:solidFill>
                  <a:srgbClr val="0000FF"/>
                </a:solidFill>
              </a:rPr>
              <a:t>Thomas Eureka volume 1 p. 35</a:t>
            </a:r>
            <a:endParaRPr lang="en-US" i="1" dirty="0">
              <a:solidFill>
                <a:srgbClr val="0000FF"/>
              </a:solidFill>
            </a:endParaRPr>
          </a:p>
        </p:txBody>
      </p:sp>
    </p:spTree>
    <p:extLst>
      <p:ext uri="{BB962C8B-B14F-4D97-AF65-F5344CB8AC3E}">
        <p14:creationId xmlns:p14="http://schemas.microsoft.com/office/powerpoint/2010/main" val="259527949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3350"/>
            <a:ext cx="8153400" cy="914400"/>
          </a:xfrm>
        </p:spPr>
        <p:txBody>
          <a:bodyPr>
            <a:noAutofit/>
          </a:bodyPr>
          <a:lstStyle/>
          <a:p>
            <a:pPr algn="ctr"/>
            <a:r>
              <a:rPr lang="en-US" sz="3200" dirty="0"/>
              <a:t>2 (actually more!) times of interest </a:t>
            </a:r>
            <a:br>
              <a:rPr lang="en-US" sz="3200" dirty="0"/>
            </a:br>
            <a:r>
              <a:rPr lang="en-US" sz="3200" dirty="0" err="1"/>
              <a:t>occuring</a:t>
            </a:r>
            <a:r>
              <a:rPr lang="en-US" sz="3200" dirty="0"/>
              <a:t> simultaneously</a:t>
            </a:r>
            <a:endParaRPr lang="en-US" sz="3100" dirty="0"/>
          </a:p>
        </p:txBody>
      </p:sp>
      <p:sp>
        <p:nvSpPr>
          <p:cNvPr id="3" name="Content Placeholder 2"/>
          <p:cNvSpPr>
            <a:spLocks noGrp="1"/>
          </p:cNvSpPr>
          <p:nvPr>
            <p:ph idx="1"/>
          </p:nvPr>
        </p:nvSpPr>
        <p:spPr/>
        <p:txBody>
          <a:bodyPr>
            <a:normAutofit fontScale="85000" lnSpcReduction="20000"/>
          </a:bodyPr>
          <a:lstStyle/>
          <a:p>
            <a:pPr marL="514292" indent="-514292">
              <a:buFont typeface="+mj-lt"/>
              <a:buAutoNum type="arabicPeriod"/>
            </a:pPr>
            <a:r>
              <a:rPr lang="en-US" dirty="0" smtClean="0"/>
              <a:t>Times of nations concluded </a:t>
            </a:r>
            <a:r>
              <a:rPr lang="en-US" b="1" dirty="0" smtClean="0">
                <a:solidFill>
                  <a:srgbClr val="FF0000"/>
                </a:solidFill>
              </a:rPr>
              <a:t>(Luke 21 v 24)</a:t>
            </a:r>
          </a:p>
          <a:p>
            <a:pPr marL="514292" indent="-514292">
              <a:buFont typeface="+mj-lt"/>
              <a:buAutoNum type="arabicPeriod"/>
            </a:pPr>
            <a:r>
              <a:rPr lang="en-US" dirty="0" smtClean="0"/>
              <a:t>Set time to favour Zion </a:t>
            </a:r>
            <a:r>
              <a:rPr lang="en-US" b="1" dirty="0" smtClean="0">
                <a:solidFill>
                  <a:srgbClr val="FF0000"/>
                </a:solidFill>
              </a:rPr>
              <a:t>(Psalm 102 v 13)</a:t>
            </a:r>
          </a:p>
          <a:p>
            <a:pPr marL="514292" indent="-514292">
              <a:buFont typeface="+mj-lt"/>
              <a:buAutoNum type="arabicPeriod"/>
            </a:pPr>
            <a:endParaRPr lang="en-US" b="1" dirty="0">
              <a:solidFill>
                <a:srgbClr val="FF0000"/>
              </a:solidFill>
            </a:endParaRPr>
          </a:p>
          <a:p>
            <a:pPr marL="0" indent="0" algn="ctr">
              <a:buNone/>
            </a:pPr>
            <a:r>
              <a:rPr lang="en-US" sz="3000" b="1" dirty="0">
                <a:solidFill>
                  <a:srgbClr val="0000FF"/>
                </a:solidFill>
                <a:latin typeface="Lucida Calligraphy"/>
                <a:cs typeface="Lucida Calligraphy"/>
              </a:rPr>
              <a:t>Psalm 102-:</a:t>
            </a:r>
          </a:p>
          <a:p>
            <a:pPr marL="0" indent="0" algn="ctr">
              <a:buNone/>
            </a:pPr>
            <a:r>
              <a:rPr lang="en-US" sz="3000" b="1" dirty="0">
                <a:solidFill>
                  <a:srgbClr val="0000FF"/>
                </a:solidFill>
                <a:latin typeface="Lucida Calligraphy"/>
                <a:cs typeface="Lucida Calligraphy"/>
              </a:rPr>
              <a:t>Initial fulfillment in </a:t>
            </a:r>
            <a:r>
              <a:rPr lang="en-US" sz="3000" b="1" dirty="0" smtClean="0">
                <a:solidFill>
                  <a:srgbClr val="0000FF"/>
                </a:solidFill>
                <a:latin typeface="Lucida Calligraphy"/>
                <a:cs typeface="Lucida Calligraphy"/>
              </a:rPr>
              <a:t>Jehoshaphat’s </a:t>
            </a:r>
            <a:r>
              <a:rPr lang="en-US" sz="3000" b="1" dirty="0">
                <a:solidFill>
                  <a:srgbClr val="0000FF"/>
                </a:solidFill>
                <a:latin typeface="Lucida Calligraphy"/>
                <a:cs typeface="Lucida Calligraphy"/>
              </a:rPr>
              <a:t>day, </a:t>
            </a:r>
          </a:p>
          <a:p>
            <a:pPr marL="0" indent="0" algn="ctr">
              <a:buNone/>
            </a:pPr>
            <a:r>
              <a:rPr lang="en-US" sz="3000" b="1" dirty="0">
                <a:solidFill>
                  <a:srgbClr val="0000FF"/>
                </a:solidFill>
                <a:latin typeface="Lucida Calligraphy"/>
                <a:cs typeface="Lucida Calligraphy"/>
              </a:rPr>
              <a:t>a further fulfillment in 1967, </a:t>
            </a:r>
          </a:p>
          <a:p>
            <a:pPr marL="0" indent="0" algn="ctr">
              <a:buNone/>
            </a:pPr>
            <a:r>
              <a:rPr lang="en-US" sz="3000" b="1" dirty="0">
                <a:solidFill>
                  <a:srgbClr val="0000FF"/>
                </a:solidFill>
                <a:latin typeface="Lucida Calligraphy"/>
                <a:cs typeface="Lucida Calligraphy"/>
              </a:rPr>
              <a:t>with the ultimate fulfillment </a:t>
            </a:r>
          </a:p>
          <a:p>
            <a:pPr marL="0" indent="0" algn="ctr">
              <a:buNone/>
            </a:pPr>
            <a:r>
              <a:rPr lang="en-US" sz="3000" b="1" dirty="0">
                <a:solidFill>
                  <a:srgbClr val="0000FF"/>
                </a:solidFill>
                <a:latin typeface="Lucida Calligraphy"/>
                <a:cs typeface="Lucida Calligraphy"/>
              </a:rPr>
              <a:t>when Christ returns</a:t>
            </a:r>
          </a:p>
        </p:txBody>
      </p:sp>
    </p:spTree>
    <p:extLst>
      <p:ext uri="{BB962C8B-B14F-4D97-AF65-F5344CB8AC3E}">
        <p14:creationId xmlns:p14="http://schemas.microsoft.com/office/powerpoint/2010/main" val="325524440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4294967295"/>
          </p:nvPr>
        </p:nvSpPr>
        <p:spPr>
          <a:xfrm>
            <a:off x="70339" y="57150"/>
            <a:ext cx="4431323" cy="5029200"/>
          </a:xfrm>
          <a:ln w="28575" cmpd="sng">
            <a:solidFill>
              <a:srgbClr val="DA1F28"/>
            </a:solidFill>
          </a:ln>
        </p:spPr>
        <p:txBody>
          <a:bodyPr>
            <a:noAutofit/>
          </a:bodyPr>
          <a:lstStyle/>
          <a:p>
            <a:pPr marL="0" indent="0">
              <a:buNone/>
            </a:pPr>
            <a:r>
              <a:rPr lang="en-US" sz="1700" dirty="0"/>
              <a:t>1930-1945</a:t>
            </a:r>
          </a:p>
          <a:p>
            <a:pPr marL="0" indent="0" algn="just">
              <a:buNone/>
            </a:pPr>
            <a:r>
              <a:rPr lang="en-US" sz="1600" dirty="0"/>
              <a:t>“Hear my prayer, O Lord, and let my cry come unto thee. Hide not thy face from me in the day when I am in trouble; incline thine ear unto me: in the day when I call answer me speedily. For my days are consumed like smoke, and my bones are burned as an hearth. My heart is smitten, and withered like grass; so that I forget to eat my bread. By reason of the voice of my groaning my bones cleave to my skin. I am like a pelican of the wilderness: I am like an owl of the desert. I watch, and am as a sparrow alone upon the house top. Mine enemies reproach me all the day; and they that are mad against me are sworn against me. For I have eaten ashes like bread, and mingled my drink with weeping, Because of thine indignation and thy wrath: for thou hast lifted me up, and cast me down. My days are like a shadow that </a:t>
            </a:r>
            <a:r>
              <a:rPr lang="en-US" sz="1600" dirty="0" err="1"/>
              <a:t>declineth</a:t>
            </a:r>
            <a:r>
              <a:rPr lang="en-US" sz="1600" dirty="0"/>
              <a:t>; and I am withered like grass.” </a:t>
            </a:r>
            <a:r>
              <a:rPr lang="en-US" sz="1600" b="1" dirty="0">
                <a:solidFill>
                  <a:srgbClr val="FF0000"/>
                </a:solidFill>
              </a:rPr>
              <a:t>v 1-12</a:t>
            </a:r>
          </a:p>
        </p:txBody>
      </p:sp>
      <p:sp>
        <p:nvSpPr>
          <p:cNvPr id="6" name="Content Placeholder 5"/>
          <p:cNvSpPr>
            <a:spLocks noGrp="1"/>
          </p:cNvSpPr>
          <p:nvPr>
            <p:ph sz="quarter" idx="4294967295"/>
          </p:nvPr>
        </p:nvSpPr>
        <p:spPr>
          <a:xfrm>
            <a:off x="4572000" y="57150"/>
            <a:ext cx="4501662" cy="5029200"/>
          </a:xfrm>
          <a:ln w="28575" cmpd="sng">
            <a:solidFill>
              <a:schemeClr val="accent2"/>
            </a:solidFill>
          </a:ln>
        </p:spPr>
        <p:txBody>
          <a:bodyPr>
            <a:noAutofit/>
          </a:bodyPr>
          <a:lstStyle/>
          <a:p>
            <a:pPr marL="0" indent="0">
              <a:buNone/>
            </a:pPr>
            <a:r>
              <a:rPr lang="en-US" sz="1700" dirty="0"/>
              <a:t>1948-1967 </a:t>
            </a:r>
          </a:p>
          <a:p>
            <a:pPr marL="0" indent="0" algn="just">
              <a:buNone/>
            </a:pPr>
            <a:r>
              <a:rPr lang="en-US" sz="1600" dirty="0"/>
              <a:t>“But thou, O Lord, shalt endure for ever; and thy remembrance unto all generations. Thou shalt arise, and have mercy upon Zion:  for the time to favour her, yea, the set time, is come. For thy servants take pleasure in her stones, and favour the dust thereof. So the heathen shall fear the name of the Lord, and all the kings of the earth thy glory. When the Lord shall build up Zion, he shall appear in his glory. He will regard the prayer of the destitute, and not despise their prayer. This shall be written for the generation to come: and the people which shall be created shall praise the Lord. For he hath looked down from the height of his sanctuary; from heaven did the Lord behold the earth; To hear the groaning of the prisoner; to loose those that are appointed to death; To declare the name of the Lord in Zion, and his praise in Jerusalem” </a:t>
            </a:r>
            <a:r>
              <a:rPr lang="en-US" sz="1600" b="1" dirty="0">
                <a:solidFill>
                  <a:srgbClr val="FF0000"/>
                </a:solidFill>
              </a:rPr>
              <a:t>v 13-21</a:t>
            </a:r>
          </a:p>
        </p:txBody>
      </p:sp>
    </p:spTree>
    <p:extLst>
      <p:ext uri="{BB962C8B-B14F-4D97-AF65-F5344CB8AC3E}">
        <p14:creationId xmlns:p14="http://schemas.microsoft.com/office/powerpoint/2010/main" val="338043536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restoration of Israel</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truth is there are two stages in the restoration of the Jews, the first is before the battle of Armageddon; and the second, after it; but both pre-</a:t>
            </a:r>
            <a:r>
              <a:rPr lang="en-US" dirty="0" err="1" smtClean="0"/>
              <a:t>millenial</a:t>
            </a:r>
            <a:r>
              <a:rPr lang="en-US" dirty="0" smtClean="0"/>
              <a:t>……….There is then a partial and primary restoration of Jews before the manifestation, which is to serve as the nucleus, or basis of future operations in the rest of the tribes after he has appeared in the kingdom” </a:t>
            </a:r>
          </a:p>
          <a:p>
            <a:pPr marL="0" indent="0">
              <a:buNone/>
            </a:pPr>
            <a:r>
              <a:rPr lang="en-US" b="1" dirty="0">
                <a:solidFill>
                  <a:srgbClr val="0000FF"/>
                </a:solidFill>
              </a:rPr>
              <a:t>Brother John </a:t>
            </a:r>
            <a:r>
              <a:rPr lang="en-US" b="1" dirty="0" smtClean="0">
                <a:solidFill>
                  <a:srgbClr val="0000FF"/>
                </a:solidFill>
              </a:rPr>
              <a:t>Thomas </a:t>
            </a:r>
            <a:r>
              <a:rPr lang="en-US" b="1" i="1" dirty="0" err="1" smtClean="0">
                <a:solidFill>
                  <a:srgbClr val="0000FF"/>
                </a:solidFill>
              </a:rPr>
              <a:t>Elpis</a:t>
            </a:r>
            <a:r>
              <a:rPr lang="en-US" b="1" i="1" dirty="0" smtClean="0">
                <a:solidFill>
                  <a:srgbClr val="0000FF"/>
                </a:solidFill>
              </a:rPr>
              <a:t> Israel 14</a:t>
            </a:r>
            <a:r>
              <a:rPr lang="en-US" b="1" i="1" baseline="30000" dirty="0" smtClean="0">
                <a:solidFill>
                  <a:srgbClr val="0000FF"/>
                </a:solidFill>
              </a:rPr>
              <a:t>th</a:t>
            </a:r>
            <a:r>
              <a:rPr lang="en-US" b="1" i="1" dirty="0" smtClean="0">
                <a:solidFill>
                  <a:srgbClr val="0000FF"/>
                </a:solidFill>
              </a:rPr>
              <a:t> ed. p. 441</a:t>
            </a:r>
            <a:endParaRPr lang="en-US" b="1" i="1" dirty="0">
              <a:solidFill>
                <a:srgbClr val="0000FF"/>
              </a:solidFill>
            </a:endParaRPr>
          </a:p>
        </p:txBody>
      </p:sp>
    </p:spTree>
    <p:extLst>
      <p:ext uri="{BB962C8B-B14F-4D97-AF65-F5344CB8AC3E}">
        <p14:creationId xmlns:p14="http://schemas.microsoft.com/office/powerpoint/2010/main" val="211906865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rgbClr val="FF0000"/>
                </a:solidFill>
              </a:rPr>
              <a:t>Joel 3 v 1-3</a:t>
            </a:r>
          </a:p>
        </p:txBody>
      </p:sp>
      <p:sp>
        <p:nvSpPr>
          <p:cNvPr id="3" name="Content Placeholder 2"/>
          <p:cNvSpPr>
            <a:spLocks noGrp="1"/>
          </p:cNvSpPr>
          <p:nvPr>
            <p:ph idx="1"/>
          </p:nvPr>
        </p:nvSpPr>
        <p:spPr>
          <a:xfrm>
            <a:off x="612648" y="1352550"/>
            <a:ext cx="8153400" cy="3429000"/>
          </a:xfrm>
        </p:spPr>
        <p:txBody>
          <a:bodyPr>
            <a:normAutofit fontScale="85000" lnSpcReduction="10000"/>
          </a:bodyPr>
          <a:lstStyle/>
          <a:p>
            <a:pPr marL="0" indent="0" algn="just">
              <a:buNone/>
            </a:pPr>
            <a:r>
              <a:rPr lang="en-US" sz="3000" b="1" dirty="0">
                <a:solidFill>
                  <a:srgbClr val="0000FF"/>
                </a:solidFill>
              </a:rPr>
              <a:t>The pre-conditions for the battle at Armageddon</a:t>
            </a:r>
          </a:p>
          <a:p>
            <a:pPr marL="0" indent="0" algn="just">
              <a:buNone/>
            </a:pPr>
            <a:r>
              <a:rPr lang="en-US" dirty="0" smtClean="0"/>
              <a:t>For</a:t>
            </a:r>
            <a:r>
              <a:rPr lang="en-US" dirty="0"/>
              <a:t>, behold, in those days, and in that time</a:t>
            </a:r>
            <a:r>
              <a:rPr lang="en-US" dirty="0" smtClean="0"/>
              <a:t>, when </a:t>
            </a:r>
            <a:r>
              <a:rPr lang="en-US" dirty="0"/>
              <a:t>I shall bring again the captivity of Judah and Jerusalem</a:t>
            </a:r>
            <a:r>
              <a:rPr lang="en-US" dirty="0" smtClean="0"/>
              <a:t>, I </a:t>
            </a:r>
            <a:r>
              <a:rPr lang="en-US" dirty="0"/>
              <a:t>will also gather all nations</a:t>
            </a:r>
            <a:r>
              <a:rPr lang="en-US" dirty="0" smtClean="0"/>
              <a:t>, and </a:t>
            </a:r>
            <a:r>
              <a:rPr lang="en-US" dirty="0"/>
              <a:t>will bring them down into the valley of Jehoshaphat</a:t>
            </a:r>
            <a:r>
              <a:rPr lang="en-US" dirty="0" smtClean="0"/>
              <a:t>, and </a:t>
            </a:r>
            <a:r>
              <a:rPr lang="en-US" dirty="0"/>
              <a:t>will plead with them there for my people and for my heritage Israel</a:t>
            </a:r>
            <a:r>
              <a:rPr lang="en-US" dirty="0" smtClean="0"/>
              <a:t>, whom </a:t>
            </a:r>
            <a:r>
              <a:rPr lang="en-US" dirty="0"/>
              <a:t>they have scattered among the nations, and parted my </a:t>
            </a:r>
            <a:r>
              <a:rPr lang="en-US" dirty="0" smtClean="0"/>
              <a:t>land. And </a:t>
            </a:r>
            <a:r>
              <a:rPr lang="en-US" dirty="0"/>
              <a:t>they have cast lots for my people</a:t>
            </a:r>
            <a:r>
              <a:rPr lang="en-US" dirty="0" smtClean="0"/>
              <a:t>; and </a:t>
            </a:r>
            <a:r>
              <a:rPr lang="en-US" dirty="0"/>
              <a:t>have given a boy for an harlot</a:t>
            </a:r>
            <a:r>
              <a:rPr lang="en-US" dirty="0" smtClean="0"/>
              <a:t>, and </a:t>
            </a:r>
            <a:r>
              <a:rPr lang="en-US" dirty="0"/>
              <a:t>sold a girl for wine, that they might </a:t>
            </a:r>
            <a:r>
              <a:rPr lang="en-US" dirty="0" smtClean="0"/>
              <a:t>drink.”</a:t>
            </a:r>
            <a:endParaRPr lang="en-US" sz="3500" b="1" dirty="0">
              <a:solidFill>
                <a:srgbClr val="FF0000"/>
              </a:solidFill>
            </a:endParaRPr>
          </a:p>
        </p:txBody>
      </p:sp>
    </p:spTree>
    <p:extLst>
      <p:ext uri="{BB962C8B-B14F-4D97-AF65-F5344CB8AC3E}">
        <p14:creationId xmlns:p14="http://schemas.microsoft.com/office/powerpoint/2010/main" val="3704880569"/>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58462" y="401639"/>
            <a:ext cx="5697415" cy="5041900"/>
          </a:xfrm>
        </p:spPr>
        <p:txBody>
          <a:bodyPr>
            <a:normAutofit fontScale="92500" lnSpcReduction="20000"/>
          </a:bodyPr>
          <a:lstStyle/>
          <a:p>
            <a:pPr marL="0" indent="0" algn="just">
              <a:buNone/>
            </a:pPr>
            <a:r>
              <a:rPr lang="en-US" dirty="0"/>
              <a:t>For, behold, in those days, and in that time</a:t>
            </a:r>
            <a:r>
              <a:rPr lang="en-US" dirty="0" smtClean="0"/>
              <a:t>, when </a:t>
            </a:r>
            <a:r>
              <a:rPr lang="en-US" dirty="0"/>
              <a:t>I shall bring again the captivity of </a:t>
            </a:r>
            <a:r>
              <a:rPr lang="en-US" dirty="0">
                <a:solidFill>
                  <a:srgbClr val="0000FF"/>
                </a:solidFill>
              </a:rPr>
              <a:t>Judah</a:t>
            </a:r>
            <a:r>
              <a:rPr lang="en-US" dirty="0"/>
              <a:t> and </a:t>
            </a:r>
            <a:r>
              <a:rPr lang="en-US" dirty="0">
                <a:solidFill>
                  <a:srgbClr val="0000FF"/>
                </a:solidFill>
              </a:rPr>
              <a:t>Jerusalem</a:t>
            </a:r>
            <a:r>
              <a:rPr lang="en-US" dirty="0" smtClean="0"/>
              <a:t>, I </a:t>
            </a:r>
            <a:r>
              <a:rPr lang="en-US" dirty="0"/>
              <a:t>will also gather all nations</a:t>
            </a:r>
            <a:r>
              <a:rPr lang="en-US" dirty="0" smtClean="0"/>
              <a:t>, and </a:t>
            </a:r>
            <a:r>
              <a:rPr lang="en-US" dirty="0"/>
              <a:t>will bring them down into the valley of Jehoshaphat</a:t>
            </a:r>
            <a:r>
              <a:rPr lang="en-US" dirty="0" smtClean="0"/>
              <a:t>, and </a:t>
            </a:r>
            <a:r>
              <a:rPr lang="en-US" dirty="0"/>
              <a:t>will plead with them there for my people and for my heritage Israel</a:t>
            </a:r>
            <a:r>
              <a:rPr lang="en-US" dirty="0" smtClean="0"/>
              <a:t>, whom </a:t>
            </a:r>
            <a:r>
              <a:rPr lang="en-US" dirty="0"/>
              <a:t>they have </a:t>
            </a:r>
            <a:r>
              <a:rPr lang="en-US" dirty="0">
                <a:solidFill>
                  <a:srgbClr val="0000FF"/>
                </a:solidFill>
              </a:rPr>
              <a:t>scattered</a:t>
            </a:r>
            <a:r>
              <a:rPr lang="en-US" dirty="0"/>
              <a:t> among the nations, and </a:t>
            </a:r>
            <a:r>
              <a:rPr lang="en-US" dirty="0">
                <a:solidFill>
                  <a:srgbClr val="0000FF"/>
                </a:solidFill>
              </a:rPr>
              <a:t>parted my </a:t>
            </a:r>
            <a:r>
              <a:rPr lang="en-US" dirty="0" smtClean="0">
                <a:solidFill>
                  <a:srgbClr val="0000FF"/>
                </a:solidFill>
              </a:rPr>
              <a:t>land</a:t>
            </a:r>
            <a:r>
              <a:rPr lang="en-US" dirty="0" smtClean="0"/>
              <a:t>. And </a:t>
            </a:r>
            <a:r>
              <a:rPr lang="en-US" dirty="0"/>
              <a:t>they have cast </a:t>
            </a:r>
            <a:r>
              <a:rPr lang="en-US" dirty="0">
                <a:solidFill>
                  <a:srgbClr val="0000FF"/>
                </a:solidFill>
              </a:rPr>
              <a:t>lots</a:t>
            </a:r>
            <a:r>
              <a:rPr lang="en-US" dirty="0"/>
              <a:t> for my people</a:t>
            </a:r>
            <a:r>
              <a:rPr lang="en-US" dirty="0" smtClean="0"/>
              <a:t>; and </a:t>
            </a:r>
            <a:r>
              <a:rPr lang="en-US" dirty="0"/>
              <a:t>have </a:t>
            </a:r>
            <a:r>
              <a:rPr lang="en-US" dirty="0">
                <a:solidFill>
                  <a:srgbClr val="0000FF"/>
                </a:solidFill>
              </a:rPr>
              <a:t>given</a:t>
            </a:r>
            <a:r>
              <a:rPr lang="en-US" dirty="0"/>
              <a:t> a boy for an harlot</a:t>
            </a:r>
            <a:r>
              <a:rPr lang="en-US" dirty="0" smtClean="0"/>
              <a:t>, and </a:t>
            </a:r>
            <a:r>
              <a:rPr lang="en-US" dirty="0">
                <a:solidFill>
                  <a:srgbClr val="0000FF"/>
                </a:solidFill>
              </a:rPr>
              <a:t>sold</a:t>
            </a:r>
            <a:r>
              <a:rPr lang="en-US" dirty="0"/>
              <a:t> a girl for wine, that they might </a:t>
            </a:r>
            <a:r>
              <a:rPr lang="en-US" dirty="0" smtClean="0"/>
              <a:t>drink.”</a:t>
            </a:r>
          </a:p>
          <a:p>
            <a:pPr marL="0" indent="0" algn="just">
              <a:buNone/>
            </a:pPr>
            <a:r>
              <a:rPr lang="en-US" sz="3500" b="1" dirty="0">
                <a:solidFill>
                  <a:srgbClr val="FF0000"/>
                </a:solidFill>
              </a:rPr>
              <a:t>Joel 3 v 1-3</a:t>
            </a:r>
          </a:p>
        </p:txBody>
      </p:sp>
      <p:sp>
        <p:nvSpPr>
          <p:cNvPr id="10" name="TextBox 9"/>
          <p:cNvSpPr txBox="1"/>
          <p:nvPr/>
        </p:nvSpPr>
        <p:spPr>
          <a:xfrm>
            <a:off x="1617961" y="12356"/>
            <a:ext cx="5496280" cy="523210"/>
          </a:xfrm>
          <a:prstGeom prst="rect">
            <a:avLst/>
          </a:prstGeom>
          <a:noFill/>
        </p:spPr>
        <p:txBody>
          <a:bodyPr wrap="none" lIns="91430" tIns="45715" rIns="91430" bIns="45715" rtlCol="0">
            <a:spAutoFit/>
          </a:bodyPr>
          <a:lstStyle/>
          <a:p>
            <a:r>
              <a:rPr lang="en-US" sz="2800" b="1" dirty="0">
                <a:solidFill>
                  <a:srgbClr val="0000FF"/>
                </a:solidFill>
              </a:rPr>
              <a:t> </a:t>
            </a:r>
            <a:r>
              <a:rPr lang="en-US" sz="2800" b="1" dirty="0">
                <a:solidFill>
                  <a:srgbClr val="1C9513"/>
                </a:solidFill>
              </a:rPr>
              <a:t>Prophetic </a:t>
            </a:r>
            <a:r>
              <a:rPr lang="en-US" sz="2800" b="1" dirty="0" err="1">
                <a:solidFill>
                  <a:srgbClr val="1C9513"/>
                </a:solidFill>
              </a:rPr>
              <a:t>fulfilment</a:t>
            </a:r>
            <a:r>
              <a:rPr lang="en-US" sz="2800" b="1" dirty="0">
                <a:solidFill>
                  <a:srgbClr val="1C9513"/>
                </a:solidFill>
              </a:rPr>
              <a:t> in 20</a:t>
            </a:r>
            <a:r>
              <a:rPr lang="en-US" sz="2800" b="1" baseline="30000" dirty="0">
                <a:solidFill>
                  <a:srgbClr val="1C9513"/>
                </a:solidFill>
              </a:rPr>
              <a:t>th</a:t>
            </a:r>
            <a:r>
              <a:rPr lang="en-US" sz="2800" b="1" dirty="0">
                <a:solidFill>
                  <a:srgbClr val="1C9513"/>
                </a:solidFill>
              </a:rPr>
              <a:t> Century</a:t>
            </a:r>
          </a:p>
        </p:txBody>
      </p:sp>
      <p:sp>
        <p:nvSpPr>
          <p:cNvPr id="11" name="TextBox 10"/>
          <p:cNvSpPr txBox="1"/>
          <p:nvPr/>
        </p:nvSpPr>
        <p:spPr>
          <a:xfrm>
            <a:off x="281354" y="1200150"/>
            <a:ext cx="946974" cy="523210"/>
          </a:xfrm>
          <a:prstGeom prst="rect">
            <a:avLst/>
          </a:prstGeom>
          <a:noFill/>
        </p:spPr>
        <p:txBody>
          <a:bodyPr wrap="none" lIns="91430" tIns="45715" rIns="91430" bIns="45715" rtlCol="0">
            <a:spAutoFit/>
          </a:bodyPr>
          <a:lstStyle/>
          <a:p>
            <a:r>
              <a:rPr lang="en-US" sz="2800" b="1" dirty="0">
                <a:solidFill>
                  <a:srgbClr val="0000FF"/>
                </a:solidFill>
              </a:rPr>
              <a:t>1948</a:t>
            </a:r>
          </a:p>
        </p:txBody>
      </p:sp>
      <p:sp>
        <p:nvSpPr>
          <p:cNvPr id="12" name="TextBox 11"/>
          <p:cNvSpPr txBox="1"/>
          <p:nvPr/>
        </p:nvSpPr>
        <p:spPr>
          <a:xfrm>
            <a:off x="7877908" y="1028700"/>
            <a:ext cx="954087" cy="523210"/>
          </a:xfrm>
          <a:prstGeom prst="rect">
            <a:avLst/>
          </a:prstGeom>
          <a:noFill/>
        </p:spPr>
        <p:txBody>
          <a:bodyPr wrap="none" lIns="91430" tIns="45715" rIns="91430" bIns="45715" rtlCol="0">
            <a:spAutoFit/>
          </a:bodyPr>
          <a:lstStyle/>
          <a:p>
            <a:r>
              <a:rPr lang="en-US" sz="2800" b="1" dirty="0">
                <a:solidFill>
                  <a:srgbClr val="0000FF"/>
                </a:solidFill>
              </a:rPr>
              <a:t>1967</a:t>
            </a:r>
          </a:p>
        </p:txBody>
      </p:sp>
      <p:sp>
        <p:nvSpPr>
          <p:cNvPr id="13" name="TextBox 12"/>
          <p:cNvSpPr txBox="1"/>
          <p:nvPr/>
        </p:nvSpPr>
        <p:spPr>
          <a:xfrm>
            <a:off x="304801" y="2647951"/>
            <a:ext cx="1440523" cy="954097"/>
          </a:xfrm>
          <a:prstGeom prst="rect">
            <a:avLst/>
          </a:prstGeom>
          <a:noFill/>
        </p:spPr>
        <p:txBody>
          <a:bodyPr wrap="none" lIns="91430" tIns="45715" rIns="91430" bIns="45715" rtlCol="0">
            <a:spAutoFit/>
          </a:bodyPr>
          <a:lstStyle/>
          <a:p>
            <a:r>
              <a:rPr lang="en-US" sz="2800" b="1" dirty="0">
                <a:solidFill>
                  <a:srgbClr val="0000FF"/>
                </a:solidFill>
              </a:rPr>
              <a:t>1939-45</a:t>
            </a:r>
          </a:p>
          <a:p>
            <a:r>
              <a:rPr lang="en-US" sz="2800" b="1" dirty="0">
                <a:solidFill>
                  <a:srgbClr val="0000FF"/>
                </a:solidFill>
              </a:rPr>
              <a:t>WWII</a:t>
            </a:r>
          </a:p>
        </p:txBody>
      </p:sp>
      <p:sp>
        <p:nvSpPr>
          <p:cNvPr id="14" name="TextBox 13"/>
          <p:cNvSpPr txBox="1"/>
          <p:nvPr/>
        </p:nvSpPr>
        <p:spPr>
          <a:xfrm>
            <a:off x="140678" y="3714750"/>
            <a:ext cx="1449290" cy="1384984"/>
          </a:xfrm>
          <a:prstGeom prst="rect">
            <a:avLst/>
          </a:prstGeom>
          <a:noFill/>
        </p:spPr>
        <p:txBody>
          <a:bodyPr wrap="none" lIns="91430" tIns="45715" rIns="91430" bIns="45715" rtlCol="0">
            <a:spAutoFit/>
          </a:bodyPr>
          <a:lstStyle/>
          <a:p>
            <a:r>
              <a:rPr lang="en-US" sz="2800" b="1" dirty="0">
                <a:solidFill>
                  <a:srgbClr val="0000FF"/>
                </a:solidFill>
              </a:rPr>
              <a:t>1947</a:t>
            </a:r>
          </a:p>
          <a:p>
            <a:r>
              <a:rPr lang="en-US" sz="2800" b="1" dirty="0">
                <a:solidFill>
                  <a:srgbClr val="0000FF"/>
                </a:solidFill>
              </a:rPr>
              <a:t>UN </a:t>
            </a:r>
          </a:p>
          <a:p>
            <a:r>
              <a:rPr lang="en-US" sz="2800" b="1" dirty="0">
                <a:solidFill>
                  <a:srgbClr val="0000FF"/>
                </a:solidFill>
              </a:rPr>
              <a:t>partition</a:t>
            </a:r>
          </a:p>
        </p:txBody>
      </p:sp>
      <p:sp>
        <p:nvSpPr>
          <p:cNvPr id="15" name="TextBox 14"/>
          <p:cNvSpPr txBox="1"/>
          <p:nvPr/>
        </p:nvSpPr>
        <p:spPr>
          <a:xfrm>
            <a:off x="7577713" y="4229100"/>
            <a:ext cx="1440523" cy="954097"/>
          </a:xfrm>
          <a:prstGeom prst="rect">
            <a:avLst/>
          </a:prstGeom>
          <a:noFill/>
        </p:spPr>
        <p:txBody>
          <a:bodyPr wrap="none" lIns="91430" tIns="45715" rIns="91430" bIns="45715" rtlCol="0">
            <a:spAutoFit/>
          </a:bodyPr>
          <a:lstStyle/>
          <a:p>
            <a:r>
              <a:rPr lang="en-US" sz="2800" b="1" dirty="0">
                <a:solidFill>
                  <a:srgbClr val="0000FF"/>
                </a:solidFill>
              </a:rPr>
              <a:t>1939-45</a:t>
            </a:r>
          </a:p>
          <a:p>
            <a:r>
              <a:rPr lang="en-US" sz="2800" b="1" dirty="0">
                <a:solidFill>
                  <a:srgbClr val="0000FF"/>
                </a:solidFill>
              </a:rPr>
              <a:t>WWII</a:t>
            </a:r>
          </a:p>
        </p:txBody>
      </p:sp>
      <p:cxnSp>
        <p:nvCxnSpPr>
          <p:cNvPr id="17" name="Straight Arrow Connector 16"/>
          <p:cNvCxnSpPr>
            <a:endCxn id="11" idx="3"/>
          </p:cNvCxnSpPr>
          <p:nvPr/>
        </p:nvCxnSpPr>
        <p:spPr>
          <a:xfrm flipH="1">
            <a:off x="1228328" y="1428751"/>
            <a:ext cx="2429273" cy="33004"/>
          </a:xfrm>
          <a:prstGeom prst="straightConnector1">
            <a:avLst/>
          </a:prstGeom>
          <a:ln w="3810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6934200" y="1257301"/>
            <a:ext cx="1047563" cy="19049"/>
          </a:xfrm>
          <a:prstGeom prst="straightConnector1">
            <a:avLst/>
          </a:prstGeom>
          <a:ln w="3810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22" idx="2"/>
          </p:cNvCxnSpPr>
          <p:nvPr/>
        </p:nvCxnSpPr>
        <p:spPr>
          <a:xfrm flipH="1" flipV="1">
            <a:off x="1107831" y="3086100"/>
            <a:ext cx="492369" cy="159366"/>
          </a:xfrm>
          <a:prstGeom prst="straightConnector1">
            <a:avLst/>
          </a:prstGeom>
          <a:ln w="3810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a:off x="914400" y="3829050"/>
            <a:ext cx="844062" cy="514350"/>
          </a:xfrm>
          <a:prstGeom prst="straightConnector1">
            <a:avLst/>
          </a:prstGeom>
          <a:ln w="3810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25" idx="5"/>
          </p:cNvCxnSpPr>
          <p:nvPr/>
        </p:nvCxnSpPr>
        <p:spPr>
          <a:xfrm>
            <a:off x="6460880" y="4495239"/>
            <a:ext cx="561243" cy="305361"/>
          </a:xfrm>
          <a:prstGeom prst="straightConnector1">
            <a:avLst/>
          </a:prstGeom>
          <a:ln w="3810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2" name="Oval 1"/>
          <p:cNvSpPr/>
          <p:nvPr/>
        </p:nvSpPr>
        <p:spPr>
          <a:xfrm>
            <a:off x="3429000" y="1123950"/>
            <a:ext cx="1069487" cy="401054"/>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p>
        </p:txBody>
      </p:sp>
      <p:sp>
        <p:nvSpPr>
          <p:cNvPr id="20" name="Oval 19"/>
          <p:cNvSpPr/>
          <p:nvPr/>
        </p:nvSpPr>
        <p:spPr>
          <a:xfrm>
            <a:off x="5029200" y="1047750"/>
            <a:ext cx="1831469" cy="433031"/>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p>
        </p:txBody>
      </p:sp>
      <p:sp>
        <p:nvSpPr>
          <p:cNvPr id="22" name="Oval 21"/>
          <p:cNvSpPr/>
          <p:nvPr/>
        </p:nvSpPr>
        <p:spPr>
          <a:xfrm>
            <a:off x="1600200" y="3028950"/>
            <a:ext cx="1831469" cy="433031"/>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p>
        </p:txBody>
      </p:sp>
      <p:sp>
        <p:nvSpPr>
          <p:cNvPr id="23" name="Oval 22"/>
          <p:cNvSpPr/>
          <p:nvPr/>
        </p:nvSpPr>
        <p:spPr>
          <a:xfrm>
            <a:off x="1617784" y="3314700"/>
            <a:ext cx="2672862" cy="552450"/>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p>
        </p:txBody>
      </p:sp>
      <p:sp>
        <p:nvSpPr>
          <p:cNvPr id="25" name="Oval 24"/>
          <p:cNvSpPr/>
          <p:nvPr/>
        </p:nvSpPr>
        <p:spPr>
          <a:xfrm>
            <a:off x="4419600" y="3714750"/>
            <a:ext cx="2391508" cy="914400"/>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lIns="91430" tIns="45715" rIns="91430" bIns="45715" rtlCol="0" anchor="ctr"/>
          <a:lstStyle/>
          <a:p>
            <a:pPr algn="ctr"/>
            <a:endParaRPr lang="en-US"/>
          </a:p>
        </p:txBody>
      </p:sp>
    </p:spTree>
    <p:extLst>
      <p:ext uri="{BB962C8B-B14F-4D97-AF65-F5344CB8AC3E}">
        <p14:creationId xmlns:p14="http://schemas.microsoft.com/office/powerpoint/2010/main" val="4262249491"/>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Ezekiel 38 v 8 </a:t>
            </a:r>
            <a:endParaRPr lang="en-US" b="1" dirty="0">
              <a:solidFill>
                <a:srgbClr val="FF0000"/>
              </a:solidFill>
            </a:endParaRPr>
          </a:p>
        </p:txBody>
      </p:sp>
      <p:sp>
        <p:nvSpPr>
          <p:cNvPr id="3" name="Content Placeholder 2"/>
          <p:cNvSpPr>
            <a:spLocks noGrp="1"/>
          </p:cNvSpPr>
          <p:nvPr>
            <p:ph idx="1"/>
          </p:nvPr>
        </p:nvSpPr>
        <p:spPr>
          <a:xfrm>
            <a:off x="457200" y="1691878"/>
            <a:ext cx="8229600" cy="3394472"/>
          </a:xfrm>
        </p:spPr>
        <p:txBody>
          <a:bodyPr/>
          <a:lstStyle/>
          <a:p>
            <a:pPr marL="0" indent="0">
              <a:buNone/>
            </a:pPr>
            <a:r>
              <a:rPr lang="en-US" dirty="0" smtClean="0"/>
              <a:t>“After </a:t>
            </a:r>
            <a:r>
              <a:rPr lang="en-US" dirty="0"/>
              <a:t>many days you will be </a:t>
            </a:r>
            <a:r>
              <a:rPr lang="en-US" dirty="0" smtClean="0"/>
              <a:t>summoned; </a:t>
            </a:r>
            <a:r>
              <a:rPr lang="en-US" dirty="0"/>
              <a:t>in the latter years you will come to a land restored from the ravages of war</a:t>
            </a:r>
            <a:r>
              <a:rPr lang="en-US" dirty="0" smtClean="0"/>
              <a:t>, </a:t>
            </a:r>
            <a:r>
              <a:rPr lang="en-US" dirty="0"/>
              <a:t>with many peoples gathered on the mountains of Israel that had long been in ruins. Its </a:t>
            </a:r>
            <a:r>
              <a:rPr lang="en-US" dirty="0" smtClean="0"/>
              <a:t>people </a:t>
            </a:r>
            <a:r>
              <a:rPr lang="en-US" dirty="0"/>
              <a:t>were brought out from the </a:t>
            </a:r>
            <a:r>
              <a:rPr lang="en-US" dirty="0" smtClean="0"/>
              <a:t>peoples, </a:t>
            </a:r>
            <a:r>
              <a:rPr lang="en-US" dirty="0"/>
              <a:t>and all of them will be living </a:t>
            </a:r>
            <a:r>
              <a:rPr lang="en-US" dirty="0" smtClean="0"/>
              <a:t>securely” NET</a:t>
            </a:r>
            <a:endParaRPr lang="en-US" dirty="0"/>
          </a:p>
        </p:txBody>
      </p:sp>
    </p:spTree>
    <p:extLst>
      <p:ext uri="{BB962C8B-B14F-4D97-AF65-F5344CB8AC3E}">
        <p14:creationId xmlns:p14="http://schemas.microsoft.com/office/powerpoint/2010/main" val="102090498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6600"/>
                </a:solidFill>
              </a:rPr>
              <a:t>Ezekiel 38 v 8 </a:t>
            </a:r>
            <a:endParaRPr lang="en-US" b="1" dirty="0">
              <a:solidFill>
                <a:srgbClr val="FF6600"/>
              </a:solidFill>
            </a:endParaRPr>
          </a:p>
        </p:txBody>
      </p:sp>
      <p:sp>
        <p:nvSpPr>
          <p:cNvPr id="3" name="Content Placeholder 2"/>
          <p:cNvSpPr>
            <a:spLocks noGrp="1"/>
          </p:cNvSpPr>
          <p:nvPr>
            <p:ph idx="1"/>
          </p:nvPr>
        </p:nvSpPr>
        <p:spPr>
          <a:xfrm>
            <a:off x="457200" y="1577578"/>
            <a:ext cx="8229600" cy="3394472"/>
          </a:xfrm>
        </p:spPr>
        <p:txBody>
          <a:bodyPr/>
          <a:lstStyle/>
          <a:p>
            <a:pPr marL="0" indent="0">
              <a:buNone/>
            </a:pPr>
            <a:r>
              <a:rPr lang="en-US" dirty="0" smtClean="0"/>
              <a:t>“After </a:t>
            </a:r>
            <a:r>
              <a:rPr lang="en-US" dirty="0"/>
              <a:t>many days you will be </a:t>
            </a:r>
            <a:r>
              <a:rPr lang="en-US" dirty="0" smtClean="0"/>
              <a:t>summoned </a:t>
            </a:r>
            <a:r>
              <a:rPr lang="en-US" b="1" dirty="0" smtClean="0">
                <a:solidFill>
                  <a:srgbClr val="FF0000"/>
                </a:solidFill>
              </a:rPr>
              <a:t>[by God]</a:t>
            </a:r>
            <a:r>
              <a:rPr lang="en-US" dirty="0" smtClean="0"/>
              <a:t>; </a:t>
            </a:r>
            <a:r>
              <a:rPr lang="en-US" dirty="0"/>
              <a:t>in the latter years you will come to a land restored from the ravages of war</a:t>
            </a:r>
            <a:r>
              <a:rPr lang="en-US" dirty="0" smtClean="0"/>
              <a:t>, </a:t>
            </a:r>
            <a:r>
              <a:rPr lang="en-US" dirty="0"/>
              <a:t>with many peoples gathered on the mountains of Israel that had long been in ruins. Its </a:t>
            </a:r>
            <a:r>
              <a:rPr lang="en-US" dirty="0" smtClean="0"/>
              <a:t>people </a:t>
            </a:r>
            <a:r>
              <a:rPr lang="en-US" dirty="0"/>
              <a:t>were brought out from the </a:t>
            </a:r>
            <a:r>
              <a:rPr lang="en-US" dirty="0" smtClean="0"/>
              <a:t>peoples </a:t>
            </a:r>
            <a:r>
              <a:rPr lang="en-US" b="1" dirty="0" smtClean="0">
                <a:solidFill>
                  <a:srgbClr val="FF0000"/>
                </a:solidFill>
              </a:rPr>
              <a:t>[by God]</a:t>
            </a:r>
            <a:r>
              <a:rPr lang="en-US" dirty="0" smtClean="0"/>
              <a:t>, </a:t>
            </a:r>
            <a:r>
              <a:rPr lang="en-US" dirty="0"/>
              <a:t>and all of them will be living </a:t>
            </a:r>
            <a:r>
              <a:rPr lang="en-US" dirty="0" smtClean="0"/>
              <a:t>securely </a:t>
            </a:r>
            <a:r>
              <a:rPr lang="en-US" b="1" dirty="0" smtClean="0">
                <a:solidFill>
                  <a:srgbClr val="FF0000"/>
                </a:solidFill>
              </a:rPr>
              <a:t>[in their own strength]</a:t>
            </a:r>
            <a:r>
              <a:rPr lang="en-US" dirty="0" smtClean="0"/>
              <a:t>” NET</a:t>
            </a:r>
            <a:endParaRPr lang="en-US" dirty="0"/>
          </a:p>
        </p:txBody>
      </p:sp>
    </p:spTree>
    <p:extLst>
      <p:ext uri="{BB962C8B-B14F-4D97-AF65-F5344CB8AC3E}">
        <p14:creationId xmlns:p14="http://schemas.microsoft.com/office/powerpoint/2010/main" val="1728558480"/>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Israel dwell confidently?</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“Israel </a:t>
            </a:r>
            <a:r>
              <a:rPr lang="en-US" dirty="0"/>
              <a:t>has an important principle: It is only Israel that is responsible for our </a:t>
            </a:r>
            <a:r>
              <a:rPr lang="en-US" dirty="0" smtClean="0"/>
              <a:t>security.” </a:t>
            </a:r>
            <a:r>
              <a:rPr lang="en-US" i="1" dirty="0" smtClean="0"/>
              <a:t>Yitzhak Rabin</a:t>
            </a:r>
          </a:p>
          <a:p>
            <a:pPr marL="0" indent="0">
              <a:buNone/>
            </a:pPr>
            <a:endParaRPr lang="en-US" dirty="0" smtClean="0"/>
          </a:p>
          <a:p>
            <a:pPr marL="0" indent="0">
              <a:buNone/>
            </a:pPr>
            <a:r>
              <a:rPr lang="en-US" dirty="0" smtClean="0"/>
              <a:t>“The </a:t>
            </a:r>
            <a:r>
              <a:rPr lang="en-US" dirty="0"/>
              <a:t>purpose of the Jewish state is to secure the Jewish future. That is why Israel must always have the ability to defend itself, against any </a:t>
            </a:r>
            <a:r>
              <a:rPr lang="en-US" dirty="0" smtClean="0"/>
              <a:t>threat.” </a:t>
            </a:r>
            <a:r>
              <a:rPr lang="en-US" i="1" dirty="0" smtClean="0"/>
              <a:t>Benjamin Netanyahu</a:t>
            </a:r>
          </a:p>
          <a:p>
            <a:pPr marL="0" indent="0">
              <a:buNone/>
            </a:pPr>
            <a:endParaRPr lang="en-US" dirty="0"/>
          </a:p>
          <a:p>
            <a:pPr marL="0" indent="0">
              <a:buNone/>
            </a:pPr>
            <a:r>
              <a:rPr lang="en-US" dirty="0" smtClean="0"/>
              <a:t>“The </a:t>
            </a:r>
            <a:r>
              <a:rPr lang="en-US" dirty="0"/>
              <a:t>only thing chicken about Israel is their soup</a:t>
            </a:r>
            <a:r>
              <a:rPr lang="en-US" dirty="0" smtClean="0"/>
              <a:t>.” </a:t>
            </a:r>
            <a:r>
              <a:rPr lang="en-US" i="1" dirty="0" smtClean="0"/>
              <a:t>Bob </a:t>
            </a:r>
            <a:r>
              <a:rPr lang="en-US" i="1" dirty="0"/>
              <a:t>Hope</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020883092"/>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Six </a:t>
            </a:r>
            <a:r>
              <a:rPr lang="en-US" dirty="0"/>
              <a:t>D</a:t>
            </a:r>
            <a:r>
              <a:rPr lang="en-US" dirty="0" smtClean="0"/>
              <a:t>ay War-</a:t>
            </a:r>
            <a:br>
              <a:rPr lang="en-US" dirty="0" smtClean="0"/>
            </a:br>
            <a:r>
              <a:rPr lang="en-US" smtClean="0"/>
              <a:t>Amazing fulfillment </a:t>
            </a:r>
            <a:r>
              <a:rPr lang="en-US" dirty="0" smtClean="0"/>
              <a:t>of Bible Prophecy</a:t>
            </a:r>
            <a:endParaRPr lang="en-US" dirty="0"/>
          </a:p>
        </p:txBody>
      </p:sp>
      <p:sp>
        <p:nvSpPr>
          <p:cNvPr id="3" name="Content Placeholder 2"/>
          <p:cNvSpPr>
            <a:spLocks noGrp="1"/>
          </p:cNvSpPr>
          <p:nvPr>
            <p:ph idx="1"/>
          </p:nvPr>
        </p:nvSpPr>
        <p:spPr>
          <a:xfrm>
            <a:off x="213896" y="1581139"/>
            <a:ext cx="8783052" cy="3394472"/>
          </a:xfrm>
        </p:spPr>
        <p:txBody>
          <a:bodyPr>
            <a:normAutofit fontScale="92500" lnSpcReduction="10000"/>
          </a:bodyPr>
          <a:lstStyle/>
          <a:p>
            <a:pPr>
              <a:buFont typeface="Wingdings" charset="2"/>
              <a:buChar char="Ø"/>
            </a:pPr>
            <a:r>
              <a:rPr lang="en-US" sz="2800" dirty="0"/>
              <a:t>A modern day fulfillment of </a:t>
            </a:r>
            <a:r>
              <a:rPr lang="en-US" sz="2800" b="1" dirty="0">
                <a:solidFill>
                  <a:srgbClr val="FF0000"/>
                </a:solidFill>
              </a:rPr>
              <a:t>Psalm 83</a:t>
            </a:r>
          </a:p>
          <a:p>
            <a:pPr>
              <a:buFont typeface="Wingdings" charset="2"/>
              <a:buChar char="Ø"/>
            </a:pPr>
            <a:endParaRPr lang="en-US" sz="1400" dirty="0"/>
          </a:p>
          <a:p>
            <a:pPr>
              <a:buFont typeface="Wingdings" charset="2"/>
              <a:buChar char="Ø"/>
            </a:pPr>
            <a:r>
              <a:rPr lang="en-US" sz="2800" dirty="0"/>
              <a:t>Jerusalem back in Jewish hands in fulfillment of </a:t>
            </a:r>
            <a:r>
              <a:rPr lang="en-US" sz="2800" b="1" dirty="0">
                <a:solidFill>
                  <a:srgbClr val="FF0000"/>
                </a:solidFill>
              </a:rPr>
              <a:t>Joel 3</a:t>
            </a:r>
          </a:p>
          <a:p>
            <a:pPr>
              <a:buFont typeface="Wingdings" charset="2"/>
              <a:buChar char="Ø"/>
            </a:pPr>
            <a:endParaRPr lang="en-US" sz="1400" dirty="0"/>
          </a:p>
          <a:p>
            <a:pPr>
              <a:buFont typeface="Wingdings" charset="2"/>
              <a:buChar char="Ø"/>
            </a:pPr>
            <a:r>
              <a:rPr lang="en-US" sz="2800" dirty="0"/>
              <a:t>Israel dwelling confidently in fulfillment of </a:t>
            </a:r>
            <a:r>
              <a:rPr lang="en-US" sz="2800" b="1" dirty="0">
                <a:solidFill>
                  <a:srgbClr val="FF0000"/>
                </a:solidFill>
              </a:rPr>
              <a:t>Ezekiel 38</a:t>
            </a:r>
          </a:p>
          <a:p>
            <a:pPr>
              <a:buFont typeface="Wingdings" charset="2"/>
              <a:buChar char="Ø"/>
            </a:pPr>
            <a:endParaRPr lang="en-US" sz="1400" dirty="0"/>
          </a:p>
          <a:p>
            <a:pPr>
              <a:buFont typeface="Wingdings" charset="2"/>
              <a:buChar char="Ø"/>
            </a:pPr>
            <a:r>
              <a:rPr lang="en-US" sz="2800" dirty="0"/>
              <a:t>A partial fulfillment of the Olivet prophecy </a:t>
            </a:r>
            <a:r>
              <a:rPr lang="en-US" sz="2800" b="1" dirty="0">
                <a:solidFill>
                  <a:srgbClr val="FF0000"/>
                </a:solidFill>
              </a:rPr>
              <a:t>Luke 21</a:t>
            </a:r>
          </a:p>
          <a:p>
            <a:pPr>
              <a:buFont typeface="Wingdings" charset="2"/>
              <a:buChar char="Ø"/>
            </a:pPr>
            <a:endParaRPr lang="en-US" sz="1400" dirty="0"/>
          </a:p>
          <a:p>
            <a:pPr>
              <a:buFont typeface="Wingdings" charset="2"/>
              <a:buChar char="Ø"/>
            </a:pPr>
            <a:r>
              <a:rPr lang="en-US" sz="2800" dirty="0"/>
              <a:t>An incipient fulfillment of the </a:t>
            </a:r>
            <a:r>
              <a:rPr lang="en-US" sz="2800" b="1">
                <a:solidFill>
                  <a:srgbClr val="FF0000"/>
                </a:solidFill>
              </a:rPr>
              <a:t>102</a:t>
            </a:r>
            <a:r>
              <a:rPr lang="en-US" sz="2800" b="1" baseline="30000">
                <a:solidFill>
                  <a:srgbClr val="FF0000"/>
                </a:solidFill>
              </a:rPr>
              <a:t>nd</a:t>
            </a:r>
            <a:r>
              <a:rPr lang="en-US" sz="2800" b="1">
                <a:solidFill>
                  <a:srgbClr val="FF0000"/>
                </a:solidFill>
              </a:rPr>
              <a:t> Psalm</a:t>
            </a:r>
            <a:endParaRPr lang="en-US" sz="2800" b="1" dirty="0">
              <a:solidFill>
                <a:srgbClr val="FF0000"/>
              </a:solidFill>
              <a:latin typeface="Arial"/>
              <a:cs typeface="Arial"/>
            </a:endParaRPr>
          </a:p>
        </p:txBody>
      </p:sp>
    </p:spTree>
    <p:extLst>
      <p:ext uri="{BB962C8B-B14F-4D97-AF65-F5344CB8AC3E}">
        <p14:creationId xmlns:p14="http://schemas.microsoft.com/office/powerpoint/2010/main" val="332215884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Widescreen Presentation.potx</Template>
  <TotalTime>0</TotalTime>
  <Words>4074</Words>
  <Application>Microsoft Macintosh PowerPoint</Application>
  <PresentationFormat>On-screen Show (16:9)</PresentationFormat>
  <Paragraphs>223</Paragraphs>
  <Slides>56</Slides>
  <Notes>2</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Widescreen Presentation</vt:lpstr>
      <vt:lpstr>PowerPoint Presentation</vt:lpstr>
      <vt:lpstr>16/5/67</vt:lpstr>
      <vt:lpstr>22/5/67</vt:lpstr>
      <vt:lpstr>27/5/67</vt:lpstr>
      <vt:lpstr>PowerPoint Presentation</vt:lpstr>
      <vt:lpstr>28/5/67</vt:lpstr>
      <vt:lpstr>30/5/67</vt:lpstr>
      <vt:lpstr>4/6/67</vt:lpstr>
      <vt:lpstr>Psalm 83 v 4-5</vt:lpstr>
      <vt:lpstr>PowerPoint Presentation</vt:lpstr>
      <vt:lpstr>The nations of Psalm 83</vt:lpstr>
      <vt:lpstr>The nations of Psalm 83</vt:lpstr>
      <vt:lpstr>The “strength” of the Arabian confederacy</vt:lpstr>
      <vt:lpstr>PowerPoint Presentation</vt:lpstr>
      <vt:lpstr>The Six Day war June 5th 1967</vt:lpstr>
      <vt:lpstr>Israel attacked first</vt:lpstr>
      <vt:lpstr>The battle for the skies</vt:lpstr>
      <vt:lpstr>PowerPoint Presentation</vt:lpstr>
      <vt:lpstr>Arab shemozzles or Angelic intervention?</vt:lpstr>
      <vt:lpstr>PowerPoint Presentation</vt:lpstr>
      <vt:lpstr>Arab shemozzles or Angelic intervention?</vt:lpstr>
      <vt:lpstr>Aircraft lost</vt:lpstr>
      <vt:lpstr>The battle of the beasts</vt:lpstr>
      <vt:lpstr>PowerPoint Presentation</vt:lpstr>
      <vt:lpstr>Tanks lost</vt:lpstr>
      <vt:lpstr>Troops lost</vt:lpstr>
      <vt:lpstr>Overall Arab losses</vt:lpstr>
      <vt:lpstr>Why did Israel win?</vt:lpstr>
      <vt:lpstr>Why did Israel win?</vt:lpstr>
      <vt:lpstr>Why did Israel win?</vt:lpstr>
      <vt:lpstr>Who won the war- Israel or God?</vt:lpstr>
      <vt:lpstr>A miracle?</vt:lpstr>
      <vt:lpstr>Arab shemozzles or Angelic intervention?</vt:lpstr>
      <vt:lpstr>Arab shemozzles or Angelic intervention?</vt:lpstr>
      <vt:lpstr>The hand of God</vt:lpstr>
      <vt:lpstr>American support 1967</vt:lpstr>
      <vt:lpstr>The Divine providence</vt:lpstr>
      <vt:lpstr>PowerPoint Presentation</vt:lpstr>
      <vt:lpstr>PowerPoint Presentation</vt:lpstr>
      <vt:lpstr>The West Bank and Jerusalem</vt:lpstr>
      <vt:lpstr>Jerusalem captured by Jews 7/6/67</vt:lpstr>
      <vt:lpstr>Hymn 61</vt:lpstr>
      <vt:lpstr>Fulfilled prophecy?</vt:lpstr>
      <vt:lpstr>Did the trampling of Jerusalem by the Gentiles finish in 1967?</vt:lpstr>
      <vt:lpstr>The times of the Gentiles</vt:lpstr>
      <vt:lpstr>The times of the Gentiles</vt:lpstr>
      <vt:lpstr>The times of the Gentiles</vt:lpstr>
      <vt:lpstr>2 (actually more!) times of interest  occuring simultaneously</vt:lpstr>
      <vt:lpstr>PowerPoint Presentation</vt:lpstr>
      <vt:lpstr>The restoration of Israel</vt:lpstr>
      <vt:lpstr>Joel 3 v 1-3</vt:lpstr>
      <vt:lpstr>PowerPoint Presentation</vt:lpstr>
      <vt:lpstr>Ezekiel 38 v 8 </vt:lpstr>
      <vt:lpstr>Ezekiel 38 v 8 </vt:lpstr>
      <vt:lpstr>Does Israel dwell confidently?</vt:lpstr>
      <vt:lpstr>The Six Day War- Amazing fulfillment of Bible Prophecy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2010-04-19T20:53:40Z</dcterms:created>
  <dcterms:modified xsi:type="dcterms:W3CDTF">2017-06-08T11:00:42Z</dcterms:modified>
</cp:coreProperties>
</file>