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20" r:id="rId2"/>
    <p:sldMasterId id="2147483744" r:id="rId3"/>
    <p:sldMasterId id="2147483768" r:id="rId4"/>
    <p:sldMasterId id="2147483780" r:id="rId5"/>
  </p:sldMasterIdLst>
  <p:notesMasterIdLst>
    <p:notesMasterId r:id="rId36"/>
  </p:notesMasterIdLst>
  <p:sldIdLst>
    <p:sldId id="258" r:id="rId6"/>
    <p:sldId id="336" r:id="rId7"/>
    <p:sldId id="319" r:id="rId8"/>
    <p:sldId id="316" r:id="rId9"/>
    <p:sldId id="312" r:id="rId10"/>
    <p:sldId id="311" r:id="rId11"/>
    <p:sldId id="329" r:id="rId12"/>
    <p:sldId id="320" r:id="rId13"/>
    <p:sldId id="335" r:id="rId14"/>
    <p:sldId id="330" r:id="rId15"/>
    <p:sldId id="274" r:id="rId16"/>
    <p:sldId id="332" r:id="rId17"/>
    <p:sldId id="331" r:id="rId18"/>
    <p:sldId id="291" r:id="rId19"/>
    <p:sldId id="324" r:id="rId20"/>
    <p:sldId id="290" r:id="rId21"/>
    <p:sldId id="322" r:id="rId22"/>
    <p:sldId id="313" r:id="rId23"/>
    <p:sldId id="314" r:id="rId24"/>
    <p:sldId id="301" r:id="rId25"/>
    <p:sldId id="333" r:id="rId26"/>
    <p:sldId id="318" r:id="rId27"/>
    <p:sldId id="268" r:id="rId28"/>
    <p:sldId id="269" r:id="rId29"/>
    <p:sldId id="305" r:id="rId30"/>
    <p:sldId id="303" r:id="rId31"/>
    <p:sldId id="271" r:id="rId32"/>
    <p:sldId id="270" r:id="rId33"/>
    <p:sldId id="334" r:id="rId34"/>
    <p:sldId id="32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56" autoAdjust="0"/>
    <p:restoredTop sz="52600" autoAdjust="0"/>
  </p:normalViewPr>
  <p:slideViewPr>
    <p:cSldViewPr snapToGrid="0">
      <p:cViewPr varScale="1">
        <p:scale>
          <a:sx n="47" d="100"/>
          <a:sy n="47" d="100"/>
        </p:scale>
        <p:origin x="1786" y="43"/>
      </p:cViewPr>
      <p:guideLst/>
    </p:cSldViewPr>
  </p:slideViewPr>
  <p:outlineViewPr>
    <p:cViewPr>
      <p:scale>
        <a:sx n="33" d="100"/>
        <a:sy n="33" d="100"/>
      </p:scale>
      <p:origin x="0" y="-5194"/>
    </p:cViewPr>
  </p:outlineViewPr>
  <p:notesTextViewPr>
    <p:cViewPr>
      <p:scale>
        <a:sx n="1" d="1"/>
        <a:sy n="1" d="1"/>
      </p:scale>
      <p:origin x="0" y="0"/>
    </p:cViewPr>
  </p:notesTextViewPr>
  <p:sorterViewPr>
    <p:cViewPr>
      <p:scale>
        <a:sx n="100" d="100"/>
        <a:sy n="100" d="100"/>
      </p:scale>
      <p:origin x="0" y="-23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A6BFAB-0336-488F-A23B-DFE12C788ADD}" type="datetimeFigureOut">
              <a:rPr lang="en-US" smtClean="0"/>
              <a:t>7/16/2017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E3F194-6593-4244-907C-4E3E38220A49}" type="slidenum">
              <a:rPr lang="en-US" smtClean="0"/>
              <a:t>‹#›</a:t>
            </a:fld>
            <a:endParaRPr lang="en-US"/>
          </a:p>
        </p:txBody>
      </p:sp>
    </p:spTree>
    <p:extLst>
      <p:ext uri="{BB962C8B-B14F-4D97-AF65-F5344CB8AC3E}">
        <p14:creationId xmlns:p14="http://schemas.microsoft.com/office/powerpoint/2010/main" val="339206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4B627-01EF-4AA8-98D8-A4AEFDB468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390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29000D-BD49-481D-8F73-C7BD55B91545}"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908169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249604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4B627-01EF-4AA8-98D8-A4AEFDB468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3823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4B627-01EF-4AA8-98D8-A4AEFDB468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274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4B627-01EF-4AA8-98D8-A4AEFDB468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7500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4B627-01EF-4AA8-98D8-A4AEFDB468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3545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60523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smtClean="0">
              <a:solidFill>
                <a:srgbClr val="C00000"/>
              </a:solidFill>
            </a:endParaRPr>
          </a:p>
        </p:txBody>
      </p:sp>
      <p:sp>
        <p:nvSpPr>
          <p:cNvPr id="4" name="Slide Number Placeholder 3"/>
          <p:cNvSpPr>
            <a:spLocks noGrp="1"/>
          </p:cNvSpPr>
          <p:nvPr>
            <p:ph type="sldNum" sz="quarter" idx="10"/>
          </p:nvPr>
        </p:nvSpPr>
        <p:spPr/>
        <p:txBody>
          <a:bodyPr/>
          <a:lstStyle/>
          <a:p>
            <a:pPr>
              <a:defRPr/>
            </a:pPr>
            <a:fld id="{4534B627-01EF-4AA8-98D8-A4AEFDB46852}" type="slidenum">
              <a:rPr lang="en-US" smtClean="0">
                <a:solidFill>
                  <a:prstClr val="black"/>
                </a:solidFill>
              </a:rPr>
              <a:pPr>
                <a:defRPr/>
              </a:pPr>
              <a:t>9</a:t>
            </a:fld>
            <a:endParaRPr lang="en-US">
              <a:solidFill>
                <a:prstClr val="black"/>
              </a:solidFill>
            </a:endParaRPr>
          </a:p>
        </p:txBody>
      </p:sp>
    </p:spTree>
    <p:extLst>
      <p:ext uri="{BB962C8B-B14F-4D97-AF65-F5344CB8AC3E}">
        <p14:creationId xmlns:p14="http://schemas.microsoft.com/office/powerpoint/2010/main" val="1630774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smtClean="0">
              <a:solidFill>
                <a:srgbClr val="C00000"/>
              </a:solidFill>
            </a:endParaRPr>
          </a:p>
          <a:p>
            <a:pPr marL="0" indent="0">
              <a:buFont typeface="Arial" panose="020B0604020202020204" pitchFamily="34" charset="0"/>
              <a:buNone/>
            </a:pPr>
            <a:endParaRPr lang="en-US" baseline="0" dirty="0">
              <a:solidFill>
                <a:srgbClr val="C0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4B627-01EF-4AA8-98D8-A4AEFDB468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224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t>11</a:t>
            </a:fld>
            <a:endParaRPr lang="en-US"/>
          </a:p>
        </p:txBody>
      </p:sp>
    </p:spTree>
    <p:extLst>
      <p:ext uri="{BB962C8B-B14F-4D97-AF65-F5344CB8AC3E}">
        <p14:creationId xmlns:p14="http://schemas.microsoft.com/office/powerpoint/2010/main" val="2125411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t>12</a:t>
            </a:fld>
            <a:endParaRPr lang="en-US"/>
          </a:p>
        </p:txBody>
      </p:sp>
    </p:spTree>
    <p:extLst>
      <p:ext uri="{BB962C8B-B14F-4D97-AF65-F5344CB8AC3E}">
        <p14:creationId xmlns:p14="http://schemas.microsoft.com/office/powerpoint/2010/main" val="1795360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t>13</a:t>
            </a:fld>
            <a:endParaRPr lang="en-US"/>
          </a:p>
        </p:txBody>
      </p:sp>
    </p:spTree>
    <p:extLst>
      <p:ext uri="{BB962C8B-B14F-4D97-AF65-F5344CB8AC3E}">
        <p14:creationId xmlns:p14="http://schemas.microsoft.com/office/powerpoint/2010/main" val="145237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t>14</a:t>
            </a:fld>
            <a:endParaRPr lang="en-US"/>
          </a:p>
        </p:txBody>
      </p:sp>
    </p:spTree>
    <p:extLst>
      <p:ext uri="{BB962C8B-B14F-4D97-AF65-F5344CB8AC3E}">
        <p14:creationId xmlns:p14="http://schemas.microsoft.com/office/powerpoint/2010/main" val="790180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4534B627-01EF-4AA8-98D8-A4AEFDB46852}" type="slidenum">
              <a:rPr lang="en-US" smtClean="0">
                <a:solidFill>
                  <a:prstClr val="black"/>
                </a:solidFill>
              </a:rPr>
              <a:pPr>
                <a:defRPr/>
              </a:pPr>
              <a:t>15</a:t>
            </a:fld>
            <a:endParaRPr lang="en-US">
              <a:solidFill>
                <a:prstClr val="black"/>
              </a:solidFill>
            </a:endParaRPr>
          </a:p>
        </p:txBody>
      </p:sp>
    </p:spTree>
    <p:extLst>
      <p:ext uri="{BB962C8B-B14F-4D97-AF65-F5344CB8AC3E}">
        <p14:creationId xmlns:p14="http://schemas.microsoft.com/office/powerpoint/2010/main" val="3200697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t>16</a:t>
            </a:fld>
            <a:endParaRPr lang="en-US"/>
          </a:p>
        </p:txBody>
      </p:sp>
    </p:spTree>
    <p:extLst>
      <p:ext uri="{BB962C8B-B14F-4D97-AF65-F5344CB8AC3E}">
        <p14:creationId xmlns:p14="http://schemas.microsoft.com/office/powerpoint/2010/main" val="870378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en-US" sz="1200" b="0"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b="1" dirty="0"/>
          </a:p>
          <a:p>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3969427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smtClean="0"/>
              <a:t> </a:t>
            </a: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4B627-01EF-4AA8-98D8-A4AEFDB468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4982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4B627-01EF-4AA8-98D8-A4AEFDB468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0588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CC6B0022-76DD-4BCB-AD0E-4E66497ED0FD}" type="slidenum">
              <a:rPr lang="en-US" altLang="en-US">
                <a:solidFill>
                  <a:srgbClr val="000000"/>
                </a:solidFill>
                <a:latin typeface="Arial" panose="020B0604020202020204" pitchFamily="34" charset="0"/>
              </a:rPr>
              <a:pPr/>
              <a:t>20</a:t>
            </a:fld>
            <a:endParaRPr lang="en-US" altLang="en-US">
              <a:solidFill>
                <a:srgbClr val="000000"/>
              </a:solidFill>
              <a:latin typeface="Arial" panose="020B0604020202020204"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endParaRPr lang="en-US" altLang="en-US" dirty="0" smtClean="0"/>
          </a:p>
        </p:txBody>
      </p:sp>
    </p:spTree>
    <p:extLst>
      <p:ext uri="{BB962C8B-B14F-4D97-AF65-F5344CB8AC3E}">
        <p14:creationId xmlns:p14="http://schemas.microsoft.com/office/powerpoint/2010/main" val="17388852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CC6B0022-76DD-4BCB-AD0E-4E66497ED0FD}" type="slidenum">
              <a:rPr lang="en-US" altLang="en-US">
                <a:solidFill>
                  <a:srgbClr val="000000"/>
                </a:solidFill>
                <a:latin typeface="Arial" panose="020B0604020202020204" pitchFamily="34" charset="0"/>
              </a:rPr>
              <a:pPr/>
              <a:t>21</a:t>
            </a:fld>
            <a:endParaRPr lang="en-US" altLang="en-US">
              <a:solidFill>
                <a:srgbClr val="000000"/>
              </a:solidFill>
              <a:latin typeface="Arial" panose="020B0604020202020204"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marL="0" indent="0" eaLnBrk="1" hangingPunct="1">
              <a:buFont typeface="Arial" panose="020B0604020202020204" pitchFamily="34" charset="0"/>
              <a:buNone/>
            </a:pPr>
            <a:endParaRPr lang="en-US" altLang="en-US" dirty="0" smtClean="0"/>
          </a:p>
        </p:txBody>
      </p:sp>
    </p:spTree>
    <p:extLst>
      <p:ext uri="{BB962C8B-B14F-4D97-AF65-F5344CB8AC3E}">
        <p14:creationId xmlns:p14="http://schemas.microsoft.com/office/powerpoint/2010/main" val="5427853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CC6B0022-76DD-4BCB-AD0E-4E66497ED0FD}" type="slidenum">
              <a:rPr lang="en-US" altLang="en-US">
                <a:solidFill>
                  <a:srgbClr val="000000"/>
                </a:solidFill>
                <a:latin typeface="Arial" panose="020B0604020202020204" pitchFamily="34" charset="0"/>
              </a:rPr>
              <a:pPr/>
              <a:t>22</a:t>
            </a:fld>
            <a:endParaRPr lang="en-US" altLang="en-US">
              <a:solidFill>
                <a:srgbClr val="000000"/>
              </a:solidFill>
              <a:latin typeface="Arial" panose="020B0604020202020204"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marL="0" indent="0" eaLnBrk="1" hangingPunct="1">
              <a:buFont typeface="Arial" panose="020B0604020202020204" pitchFamily="34" charset="0"/>
              <a:buNone/>
            </a:pPr>
            <a:endParaRPr lang="en-US" altLang="en-US" dirty="0" smtClean="0"/>
          </a:p>
        </p:txBody>
      </p:sp>
    </p:spTree>
    <p:extLst>
      <p:ext uri="{BB962C8B-B14F-4D97-AF65-F5344CB8AC3E}">
        <p14:creationId xmlns:p14="http://schemas.microsoft.com/office/powerpoint/2010/main" val="3577367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t>23</a:t>
            </a:fld>
            <a:endParaRPr lang="en-US"/>
          </a:p>
        </p:txBody>
      </p:sp>
    </p:spTree>
    <p:extLst>
      <p:ext uri="{BB962C8B-B14F-4D97-AF65-F5344CB8AC3E}">
        <p14:creationId xmlns:p14="http://schemas.microsoft.com/office/powerpoint/2010/main" val="13743968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t>24</a:t>
            </a:fld>
            <a:endParaRPr lang="en-US"/>
          </a:p>
        </p:txBody>
      </p:sp>
    </p:spTree>
    <p:extLst>
      <p:ext uri="{BB962C8B-B14F-4D97-AF65-F5344CB8AC3E}">
        <p14:creationId xmlns:p14="http://schemas.microsoft.com/office/powerpoint/2010/main" val="2004507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A4D2D262-FF50-4ACC-B47C-522423487552}" type="slidenum">
              <a:rPr lang="en-US" altLang="en-US">
                <a:solidFill>
                  <a:srgbClr val="000000"/>
                </a:solidFill>
                <a:latin typeface="Arial" panose="020B0604020202020204" pitchFamily="34" charset="0"/>
              </a:rPr>
              <a:pPr/>
              <a:t>25</a:t>
            </a:fld>
            <a:endParaRPr lang="en-US" altLang="en-US">
              <a:solidFill>
                <a:srgbClr val="000000"/>
              </a:solidFill>
              <a:latin typeface="Arial" panose="020B0604020202020204" pitchFamily="34"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p:spPr>
        <p:txBody>
          <a:bodyPr/>
          <a:lstStyle/>
          <a:p>
            <a:pPr eaLnBrk="1" hangingPunct="1"/>
            <a:endParaRPr lang="en-US" altLang="en-US" dirty="0" smtClean="0"/>
          </a:p>
        </p:txBody>
      </p:sp>
    </p:spTree>
    <p:extLst>
      <p:ext uri="{BB962C8B-B14F-4D97-AF65-F5344CB8AC3E}">
        <p14:creationId xmlns:p14="http://schemas.microsoft.com/office/powerpoint/2010/main" val="19644881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B9497D97-DA77-4DDF-9D53-4CE0D6B14030}" type="slidenum">
              <a:rPr lang="en-US" altLang="en-US">
                <a:solidFill>
                  <a:srgbClr val="000000"/>
                </a:solidFill>
                <a:latin typeface="Arial" panose="020B0604020202020204" pitchFamily="34" charset="0"/>
              </a:rPr>
              <a:pPr/>
              <a:t>26</a:t>
            </a:fld>
            <a:endParaRPr lang="en-US" altLang="en-US">
              <a:solidFill>
                <a:srgbClr val="000000"/>
              </a:solidFill>
              <a:latin typeface="Arial" panose="020B0604020202020204" pitchFamily="34"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pPr eaLnBrk="1" hangingPunct="1"/>
            <a:endParaRPr lang="en-US" altLang="en-US" smtClean="0"/>
          </a:p>
        </p:txBody>
      </p:sp>
    </p:spTree>
    <p:extLst>
      <p:ext uri="{BB962C8B-B14F-4D97-AF65-F5344CB8AC3E}">
        <p14:creationId xmlns:p14="http://schemas.microsoft.com/office/powerpoint/2010/main" val="2527015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t>27</a:t>
            </a:fld>
            <a:endParaRPr lang="en-US"/>
          </a:p>
        </p:txBody>
      </p:sp>
    </p:spTree>
    <p:extLst>
      <p:ext uri="{BB962C8B-B14F-4D97-AF65-F5344CB8AC3E}">
        <p14:creationId xmlns:p14="http://schemas.microsoft.com/office/powerpoint/2010/main" val="24614564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t>28</a:t>
            </a:fld>
            <a:endParaRPr lang="en-US"/>
          </a:p>
        </p:txBody>
      </p:sp>
    </p:spTree>
    <p:extLst>
      <p:ext uri="{BB962C8B-B14F-4D97-AF65-F5344CB8AC3E}">
        <p14:creationId xmlns:p14="http://schemas.microsoft.com/office/powerpoint/2010/main" val="41495622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CBE3F194-6593-4244-907C-4E3E38220A49}" type="slidenum">
              <a:rPr lang="en-US" smtClean="0"/>
              <a:t>29</a:t>
            </a:fld>
            <a:endParaRPr lang="en-US"/>
          </a:p>
        </p:txBody>
      </p:sp>
    </p:spTree>
    <p:extLst>
      <p:ext uri="{BB962C8B-B14F-4D97-AF65-F5344CB8AC3E}">
        <p14:creationId xmlns:p14="http://schemas.microsoft.com/office/powerpoint/2010/main" val="9911945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D7549309-8CED-4078-A82A-F30800C26598}" type="slidenum">
              <a:rPr lang="en-US" altLang="en-US" smtClean="0">
                <a:latin typeface="Arial" panose="020B0604020202020204" pitchFamily="34" charset="0"/>
              </a:rPr>
              <a:pPr/>
              <a:t>30</a:t>
            </a:fld>
            <a:endParaRPr lang="en-US" altLang="en-US">
              <a:latin typeface="Arial" panose="020B0604020202020204" pitchFamily="34"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marL="0" indent="0" eaLnBrk="1" hangingPunct="1">
              <a:buFont typeface="Arial" panose="020B0604020202020204" pitchFamily="34" charset="0"/>
              <a:buNone/>
            </a:pPr>
            <a:endParaRPr lang="en-US" altLang="en-US" dirty="0"/>
          </a:p>
        </p:txBody>
      </p:sp>
    </p:spTree>
    <p:extLst>
      <p:ext uri="{BB962C8B-B14F-4D97-AF65-F5344CB8AC3E}">
        <p14:creationId xmlns:p14="http://schemas.microsoft.com/office/powerpoint/2010/main" val="1336012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F294F33-6D84-44AF-ADF3-649F8BD45BDF}"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2F23A-FE32-4623-AABF-AD7F0AAB93C3}" type="slidenum">
              <a:rPr lang="en-US" smtClean="0"/>
              <a:t>‹#›</a:t>
            </a:fld>
            <a:endParaRPr lang="en-US"/>
          </a:p>
        </p:txBody>
      </p:sp>
    </p:spTree>
    <p:extLst>
      <p:ext uri="{BB962C8B-B14F-4D97-AF65-F5344CB8AC3E}">
        <p14:creationId xmlns:p14="http://schemas.microsoft.com/office/powerpoint/2010/main" val="2085634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294F33-6D84-44AF-ADF3-649F8BD45BDF}"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2F23A-FE32-4623-AABF-AD7F0AAB93C3}" type="slidenum">
              <a:rPr lang="en-US" smtClean="0"/>
              <a:t>‹#›</a:t>
            </a:fld>
            <a:endParaRPr lang="en-US"/>
          </a:p>
        </p:txBody>
      </p:sp>
    </p:spTree>
    <p:extLst>
      <p:ext uri="{BB962C8B-B14F-4D97-AF65-F5344CB8AC3E}">
        <p14:creationId xmlns:p14="http://schemas.microsoft.com/office/powerpoint/2010/main" val="1275370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F294F33-6D84-44AF-ADF3-649F8BD45BDF}"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2F23A-FE32-4623-AABF-AD7F0AAB93C3}" type="slidenum">
              <a:rPr lang="en-US" smtClean="0"/>
              <a:t>‹#›</a:t>
            </a:fld>
            <a:endParaRPr lang="en-US"/>
          </a:p>
        </p:txBody>
      </p:sp>
    </p:spTree>
    <p:extLst>
      <p:ext uri="{BB962C8B-B14F-4D97-AF65-F5344CB8AC3E}">
        <p14:creationId xmlns:p14="http://schemas.microsoft.com/office/powerpoint/2010/main" val="2280413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F294F33-6D84-44AF-ADF3-649F8BD45BDF}"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2F23A-FE32-4623-AABF-AD7F0AAB93C3}" type="slidenum">
              <a:rPr lang="en-US" smtClean="0"/>
              <a:t>‹#›</a:t>
            </a:fld>
            <a:endParaRPr lang="en-US"/>
          </a:p>
        </p:txBody>
      </p:sp>
    </p:spTree>
    <p:extLst>
      <p:ext uri="{BB962C8B-B14F-4D97-AF65-F5344CB8AC3E}">
        <p14:creationId xmlns:p14="http://schemas.microsoft.com/office/powerpoint/2010/main" val="1261607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F294F33-6D84-44AF-ADF3-649F8BD45BDF}" type="datetimeFigureOut">
              <a:rPr lang="en-US" smtClean="0"/>
              <a:t>7/16/2017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82F23A-FE32-4623-AABF-AD7F0AAB93C3}" type="slidenum">
              <a:rPr lang="en-US" smtClean="0"/>
              <a:t>‹#›</a:t>
            </a:fld>
            <a:endParaRPr lang="en-US"/>
          </a:p>
        </p:txBody>
      </p:sp>
    </p:spTree>
    <p:extLst>
      <p:ext uri="{BB962C8B-B14F-4D97-AF65-F5344CB8AC3E}">
        <p14:creationId xmlns:p14="http://schemas.microsoft.com/office/powerpoint/2010/main" val="2249326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294F33-6D84-44AF-ADF3-649F8BD45BDF}" type="datetimeFigureOut">
              <a:rPr lang="en-US" smtClean="0"/>
              <a:t>7/16/2017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82F23A-FE32-4623-AABF-AD7F0AAB93C3}" type="slidenum">
              <a:rPr lang="en-US" smtClean="0"/>
              <a:t>‹#›</a:t>
            </a:fld>
            <a:endParaRPr lang="en-US"/>
          </a:p>
        </p:txBody>
      </p:sp>
    </p:spTree>
    <p:extLst>
      <p:ext uri="{BB962C8B-B14F-4D97-AF65-F5344CB8AC3E}">
        <p14:creationId xmlns:p14="http://schemas.microsoft.com/office/powerpoint/2010/main" val="2223804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294F33-6D84-44AF-ADF3-649F8BD45BDF}" type="datetimeFigureOut">
              <a:rPr lang="en-US" smtClean="0"/>
              <a:t>7/16/2017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82F23A-FE32-4623-AABF-AD7F0AAB93C3}" type="slidenum">
              <a:rPr lang="en-US" smtClean="0"/>
              <a:t>‹#›</a:t>
            </a:fld>
            <a:endParaRPr lang="en-US"/>
          </a:p>
        </p:txBody>
      </p:sp>
    </p:spTree>
    <p:extLst>
      <p:ext uri="{BB962C8B-B14F-4D97-AF65-F5344CB8AC3E}">
        <p14:creationId xmlns:p14="http://schemas.microsoft.com/office/powerpoint/2010/main" val="12745269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F294F33-6D84-44AF-ADF3-649F8BD45BDF}"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2F23A-FE32-4623-AABF-AD7F0AAB93C3}" type="slidenum">
              <a:rPr lang="en-US" smtClean="0"/>
              <a:t>‹#›</a:t>
            </a:fld>
            <a:endParaRPr lang="en-US"/>
          </a:p>
        </p:txBody>
      </p:sp>
    </p:spTree>
    <p:extLst>
      <p:ext uri="{BB962C8B-B14F-4D97-AF65-F5344CB8AC3E}">
        <p14:creationId xmlns:p14="http://schemas.microsoft.com/office/powerpoint/2010/main" val="1083474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F294F33-6D84-44AF-ADF3-649F8BD45BDF}" type="datetimeFigureOut">
              <a:rPr lang="en-US" smtClean="0"/>
              <a:t>7/16/2017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2F23A-FE32-4623-AABF-AD7F0AAB93C3}" type="slidenum">
              <a:rPr lang="en-US" smtClean="0"/>
              <a:t>‹#›</a:t>
            </a:fld>
            <a:endParaRPr lang="en-US"/>
          </a:p>
        </p:txBody>
      </p:sp>
    </p:spTree>
    <p:extLst>
      <p:ext uri="{BB962C8B-B14F-4D97-AF65-F5344CB8AC3E}">
        <p14:creationId xmlns:p14="http://schemas.microsoft.com/office/powerpoint/2010/main" val="1105997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294F33-6D84-44AF-ADF3-649F8BD45BDF}"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2F23A-FE32-4623-AABF-AD7F0AAB93C3}" type="slidenum">
              <a:rPr lang="en-US" smtClean="0"/>
              <a:t>‹#›</a:t>
            </a:fld>
            <a:endParaRPr lang="en-US"/>
          </a:p>
        </p:txBody>
      </p:sp>
    </p:spTree>
    <p:extLst>
      <p:ext uri="{BB962C8B-B14F-4D97-AF65-F5344CB8AC3E}">
        <p14:creationId xmlns:p14="http://schemas.microsoft.com/office/powerpoint/2010/main" val="3544920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294F33-6D84-44AF-ADF3-649F8BD45BDF}" type="datetimeFigureOut">
              <a:rPr lang="en-US" smtClean="0"/>
              <a:t>7/16/2017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2F23A-FE32-4623-AABF-AD7F0AAB93C3}" type="slidenum">
              <a:rPr lang="en-US" smtClean="0"/>
              <a:t>‹#›</a:t>
            </a:fld>
            <a:endParaRPr lang="en-US"/>
          </a:p>
        </p:txBody>
      </p:sp>
    </p:spTree>
    <p:extLst>
      <p:ext uri="{BB962C8B-B14F-4D97-AF65-F5344CB8AC3E}">
        <p14:creationId xmlns:p14="http://schemas.microsoft.com/office/powerpoint/2010/main" val="1181131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381000" y="2803525"/>
            <a:ext cx="2117" cy="3035300"/>
          </a:xfrm>
          <a:custGeom>
            <a:avLst/>
            <a:gdLst>
              <a:gd name="T0" fmla="*/ 0 w 1588"/>
              <a:gd name="T1" fmla="*/ 0 h 1912"/>
              <a:gd name="T2" fmla="*/ 0 w 1588"/>
              <a:gd name="T3" fmla="*/ 9525 h 1912"/>
              <a:gd name="T4" fmla="*/ 0 w 1588"/>
              <a:gd name="T5" fmla="*/ 9525 h 1912"/>
              <a:gd name="T6" fmla="*/ 0 w 1588"/>
              <a:gd name="T7" fmla="*/ 95250 h 1912"/>
              <a:gd name="T8" fmla="*/ 0 w 1588"/>
              <a:gd name="T9" fmla="*/ 3035300 h 1912"/>
              <a:gd name="T10" fmla="*/ 0 w 1588"/>
              <a:gd name="T11" fmla="*/ 3035300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smtClean="0">
              <a:solidFill>
                <a:srgbClr val="FFFFFF"/>
              </a:solidFill>
            </a:endParaRPr>
          </a:p>
        </p:txBody>
      </p:sp>
      <p:sp>
        <p:nvSpPr>
          <p:cNvPr id="38914" name="Rectangle 2"/>
          <p:cNvSpPr>
            <a:spLocks noGrp="1" noChangeArrowheads="1"/>
          </p:cNvSpPr>
          <p:nvPr>
            <p:ph type="ctrTitle" sz="quarter"/>
          </p:nvPr>
        </p:nvSpPr>
        <p:spPr>
          <a:xfrm>
            <a:off x="914400" y="1997076"/>
            <a:ext cx="10363200" cy="1431925"/>
          </a:xfrm>
        </p:spPr>
        <p:txBody>
          <a:bodyPr anchor="b" anchorCtr="1"/>
          <a:lstStyle>
            <a:lvl1pPr algn="ctr">
              <a:defRPr/>
            </a:lvl1pPr>
          </a:lstStyle>
          <a:p>
            <a:pPr lvl="0"/>
            <a:r>
              <a:rPr lang="en-US" altLang="en-US" noProof="0" smtClean="0"/>
              <a:t>Click to edit Master title style</a:t>
            </a:r>
          </a:p>
        </p:txBody>
      </p:sp>
      <p:sp>
        <p:nvSpPr>
          <p:cNvPr id="38915" name="Rectangle 3"/>
          <p:cNvSpPr>
            <a:spLocks noGrp="1" noChangeArrowheads="1"/>
          </p:cNvSpPr>
          <p:nvPr>
            <p:ph type="subTitle" sz="quarter" idx="1"/>
          </p:nvPr>
        </p:nvSpPr>
        <p:spPr>
          <a:xfrm>
            <a:off x="1828800" y="3886200"/>
            <a:ext cx="8534400" cy="1752600"/>
          </a:xfrm>
        </p:spPr>
        <p:txBody>
          <a:bodyPr/>
          <a:lstStyle>
            <a:lvl1pPr marL="0" indent="0" algn="ctr">
              <a:buFontTx/>
              <a:buNone/>
              <a:defRPr/>
            </a:lvl1pPr>
          </a:lstStyle>
          <a:p>
            <a:pPr lvl="0"/>
            <a:r>
              <a:rPr lang="en-US" altLang="en-US" noProof="0" smtClean="0"/>
              <a:t>Click to edit Master subtitle style</a:t>
            </a:r>
          </a:p>
        </p:txBody>
      </p:sp>
      <p:sp>
        <p:nvSpPr>
          <p:cNvPr id="5" name="Rectangle 5"/>
          <p:cNvSpPr>
            <a:spLocks noGrp="1" noChangeArrowheads="1"/>
          </p:cNvSpPr>
          <p:nvPr>
            <p:ph type="ftr" sz="quarter" idx="10"/>
          </p:nvPr>
        </p:nvSpPr>
        <p:spPr/>
        <p:txBody>
          <a:bodyPr/>
          <a:lstStyle>
            <a:lvl1pPr>
              <a:defRPr smtClean="0"/>
            </a:lvl1pPr>
          </a:lstStyle>
          <a:p>
            <a:pPr>
              <a:defRPr/>
            </a:pPr>
            <a:endParaRPr lang="en-US" altLang="en-US">
              <a:solidFill>
                <a:srgbClr val="FFFFFF"/>
              </a:solidFill>
            </a:endParaRPr>
          </a:p>
        </p:txBody>
      </p:sp>
      <p:sp>
        <p:nvSpPr>
          <p:cNvPr id="6" name="Rectangle 6"/>
          <p:cNvSpPr>
            <a:spLocks noGrp="1" noChangeArrowheads="1"/>
          </p:cNvSpPr>
          <p:nvPr>
            <p:ph type="sldNum" sz="quarter" idx="11"/>
          </p:nvPr>
        </p:nvSpPr>
        <p:spPr/>
        <p:txBody>
          <a:bodyPr/>
          <a:lstStyle>
            <a:lvl1pPr>
              <a:defRPr smtClean="0"/>
            </a:lvl1pPr>
          </a:lstStyle>
          <a:p>
            <a:pPr>
              <a:defRPr/>
            </a:pPr>
            <a:fld id="{0EBC6CA6-41B8-4276-9BC8-43F9C123672D}" type="slidenum">
              <a:rPr lang="en-US" altLang="en-US">
                <a:solidFill>
                  <a:srgbClr val="FFFFFF"/>
                </a:solidFill>
              </a:rPr>
              <a:pPr>
                <a:defRPr/>
              </a:pPr>
              <a:t>‹#›</a:t>
            </a:fld>
            <a:endParaRPr lang="en-US" altLang="en-US">
              <a:solidFill>
                <a:srgbClr val="FFFFFF"/>
              </a:solidFill>
            </a:endParaRPr>
          </a:p>
        </p:txBody>
      </p:sp>
      <p:sp>
        <p:nvSpPr>
          <p:cNvPr id="7" name="Rectangle 7"/>
          <p:cNvSpPr>
            <a:spLocks noGrp="1" noChangeArrowheads="1"/>
          </p:cNvSpPr>
          <p:nvPr>
            <p:ph type="dt" sz="quarter" idx="12"/>
          </p:nvPr>
        </p:nvSpPr>
        <p:spPr/>
        <p:txBody>
          <a:bodyPr/>
          <a:lstStyle>
            <a:lvl1pPr>
              <a:defRPr smtClean="0"/>
            </a:lvl1pPr>
          </a:lstStyle>
          <a:p>
            <a:pPr>
              <a:defRPr/>
            </a:pPr>
            <a:endParaRPr lang="en-US" altLang="en-US">
              <a:solidFill>
                <a:srgbClr val="FFFFFF"/>
              </a:solidFill>
            </a:endParaRPr>
          </a:p>
        </p:txBody>
      </p:sp>
    </p:spTree>
    <p:extLst>
      <p:ext uri="{BB962C8B-B14F-4D97-AF65-F5344CB8AC3E}">
        <p14:creationId xmlns:p14="http://schemas.microsoft.com/office/powerpoint/2010/main" val="1104978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DBB724-7E3B-4FDC-80F5-5A320948D01C}"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136924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8E8E07-B1CA-45D0-811E-FB1D4B56C02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029463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05000"/>
            <a:ext cx="538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05000"/>
            <a:ext cx="538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B7D8265-302A-49EB-8BC4-84692C14EBA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4076727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BD3CF77-33E7-4097-BF0F-959F0447FC52}"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43444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7032798-EC5B-4C6B-AE3D-5BD98AE1599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439066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1FE997F-CE79-4AAE-BDBA-D84B5505EF46}"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7498099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A58E187-70BC-41E6-8E38-990F08EEF70C}"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6358537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181A108-C242-4B85-970A-14A6524FA01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6710276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BF0B06F-75FD-49FF-8232-BBC374C19B9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7091326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92100"/>
            <a:ext cx="2743200" cy="5727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92100"/>
            <a:ext cx="8026400" cy="5727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252DBC5-6187-45DD-BDC2-8D3E6D7257DA}"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6143427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381000" y="2803525"/>
            <a:ext cx="2117" cy="3035300"/>
          </a:xfrm>
          <a:custGeom>
            <a:avLst/>
            <a:gdLst>
              <a:gd name="T0" fmla="*/ 0 w 1588"/>
              <a:gd name="T1" fmla="*/ 0 h 1912"/>
              <a:gd name="T2" fmla="*/ 0 w 1588"/>
              <a:gd name="T3" fmla="*/ 9525 h 1912"/>
              <a:gd name="T4" fmla="*/ 0 w 1588"/>
              <a:gd name="T5" fmla="*/ 9525 h 1912"/>
              <a:gd name="T6" fmla="*/ 0 w 1588"/>
              <a:gd name="T7" fmla="*/ 95250 h 1912"/>
              <a:gd name="T8" fmla="*/ 0 w 1588"/>
              <a:gd name="T9" fmla="*/ 3035300 h 1912"/>
              <a:gd name="T10" fmla="*/ 0 w 1588"/>
              <a:gd name="T11" fmla="*/ 3035300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smtClean="0">
              <a:solidFill>
                <a:srgbClr val="FFFFFF"/>
              </a:solidFill>
            </a:endParaRPr>
          </a:p>
        </p:txBody>
      </p:sp>
      <p:sp>
        <p:nvSpPr>
          <p:cNvPr id="38914" name="Rectangle 2"/>
          <p:cNvSpPr>
            <a:spLocks noGrp="1" noChangeArrowheads="1"/>
          </p:cNvSpPr>
          <p:nvPr>
            <p:ph type="ctrTitle" sz="quarter"/>
          </p:nvPr>
        </p:nvSpPr>
        <p:spPr>
          <a:xfrm>
            <a:off x="914400" y="1997076"/>
            <a:ext cx="10363200" cy="1431925"/>
          </a:xfrm>
        </p:spPr>
        <p:txBody>
          <a:bodyPr anchor="b" anchorCtr="1"/>
          <a:lstStyle>
            <a:lvl1pPr algn="ctr">
              <a:defRPr/>
            </a:lvl1pPr>
          </a:lstStyle>
          <a:p>
            <a:pPr lvl="0"/>
            <a:r>
              <a:rPr lang="en-US" altLang="en-US" noProof="0" smtClean="0"/>
              <a:t>Click to edit Master title style</a:t>
            </a:r>
          </a:p>
        </p:txBody>
      </p:sp>
      <p:sp>
        <p:nvSpPr>
          <p:cNvPr id="38915" name="Rectangle 3"/>
          <p:cNvSpPr>
            <a:spLocks noGrp="1" noChangeArrowheads="1"/>
          </p:cNvSpPr>
          <p:nvPr>
            <p:ph type="subTitle" sz="quarter" idx="1"/>
          </p:nvPr>
        </p:nvSpPr>
        <p:spPr>
          <a:xfrm>
            <a:off x="1828800" y="3886200"/>
            <a:ext cx="8534400" cy="1752600"/>
          </a:xfrm>
        </p:spPr>
        <p:txBody>
          <a:bodyPr/>
          <a:lstStyle>
            <a:lvl1pPr marL="0" indent="0" algn="ctr">
              <a:buFontTx/>
              <a:buNone/>
              <a:defRPr/>
            </a:lvl1pPr>
          </a:lstStyle>
          <a:p>
            <a:pPr lvl="0"/>
            <a:r>
              <a:rPr lang="en-US" altLang="en-US" noProof="0" smtClean="0"/>
              <a:t>Click to edit Master subtitle style</a:t>
            </a:r>
          </a:p>
        </p:txBody>
      </p:sp>
      <p:sp>
        <p:nvSpPr>
          <p:cNvPr id="5" name="Rectangle 5"/>
          <p:cNvSpPr>
            <a:spLocks noGrp="1" noChangeArrowheads="1"/>
          </p:cNvSpPr>
          <p:nvPr>
            <p:ph type="ftr" sz="quarter" idx="10"/>
          </p:nvPr>
        </p:nvSpPr>
        <p:spPr/>
        <p:txBody>
          <a:bodyPr/>
          <a:lstStyle>
            <a:lvl1pPr>
              <a:defRPr smtClean="0"/>
            </a:lvl1pPr>
          </a:lstStyle>
          <a:p>
            <a:pPr>
              <a:defRPr/>
            </a:pPr>
            <a:endParaRPr lang="en-US" altLang="en-US">
              <a:solidFill>
                <a:srgbClr val="FFFFFF"/>
              </a:solidFill>
            </a:endParaRPr>
          </a:p>
        </p:txBody>
      </p:sp>
      <p:sp>
        <p:nvSpPr>
          <p:cNvPr id="6" name="Rectangle 6"/>
          <p:cNvSpPr>
            <a:spLocks noGrp="1" noChangeArrowheads="1"/>
          </p:cNvSpPr>
          <p:nvPr>
            <p:ph type="sldNum" sz="quarter" idx="11"/>
          </p:nvPr>
        </p:nvSpPr>
        <p:spPr/>
        <p:txBody>
          <a:bodyPr/>
          <a:lstStyle>
            <a:lvl1pPr>
              <a:defRPr smtClean="0"/>
            </a:lvl1pPr>
          </a:lstStyle>
          <a:p>
            <a:pPr>
              <a:defRPr/>
            </a:pPr>
            <a:fld id="{0EBC6CA6-41B8-4276-9BC8-43F9C123672D}" type="slidenum">
              <a:rPr lang="en-US" altLang="en-US">
                <a:solidFill>
                  <a:srgbClr val="FFFFFF"/>
                </a:solidFill>
              </a:rPr>
              <a:pPr>
                <a:defRPr/>
              </a:pPr>
              <a:t>‹#›</a:t>
            </a:fld>
            <a:endParaRPr lang="en-US" altLang="en-US">
              <a:solidFill>
                <a:srgbClr val="FFFFFF"/>
              </a:solidFill>
            </a:endParaRPr>
          </a:p>
        </p:txBody>
      </p:sp>
      <p:sp>
        <p:nvSpPr>
          <p:cNvPr id="7" name="Rectangle 7"/>
          <p:cNvSpPr>
            <a:spLocks noGrp="1" noChangeArrowheads="1"/>
          </p:cNvSpPr>
          <p:nvPr>
            <p:ph type="dt" sz="quarter" idx="12"/>
          </p:nvPr>
        </p:nvSpPr>
        <p:spPr/>
        <p:txBody>
          <a:bodyPr/>
          <a:lstStyle>
            <a:lvl1pPr>
              <a:defRPr smtClean="0"/>
            </a:lvl1pPr>
          </a:lstStyle>
          <a:p>
            <a:pPr>
              <a:defRPr/>
            </a:pPr>
            <a:endParaRPr lang="en-US" altLang="en-US">
              <a:solidFill>
                <a:srgbClr val="FFFFFF"/>
              </a:solidFill>
            </a:endParaRPr>
          </a:p>
        </p:txBody>
      </p:sp>
    </p:spTree>
    <p:extLst>
      <p:ext uri="{BB962C8B-B14F-4D97-AF65-F5344CB8AC3E}">
        <p14:creationId xmlns:p14="http://schemas.microsoft.com/office/powerpoint/2010/main" val="41298343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DBB724-7E3B-4FDC-80F5-5A320948D01C}"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4073181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8E8E07-B1CA-45D0-811E-FB1D4B56C02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9495201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05000"/>
            <a:ext cx="538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05000"/>
            <a:ext cx="538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B7D8265-302A-49EB-8BC4-84692C14EBA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846947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BD3CF77-33E7-4097-BF0F-959F0447FC52}"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2585949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7032798-EC5B-4C6B-AE3D-5BD98AE1599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9560855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1FE997F-CE79-4AAE-BDBA-D84B5505EF46}"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5106927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A58E187-70BC-41E6-8E38-990F08EEF70C}"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4188970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181A108-C242-4B85-970A-14A6524FA01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1456040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BF0B06F-75FD-49FF-8232-BBC374C19B9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0085169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92100"/>
            <a:ext cx="2743200" cy="5727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92100"/>
            <a:ext cx="8026400" cy="5727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252DBC5-6187-45DD-BDC2-8D3E6D7257DA}"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7537143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381000" y="2803525"/>
            <a:ext cx="2117" cy="3035300"/>
          </a:xfrm>
          <a:custGeom>
            <a:avLst/>
            <a:gdLst>
              <a:gd name="T0" fmla="*/ 0 w 1588"/>
              <a:gd name="T1" fmla="*/ 0 h 1912"/>
              <a:gd name="T2" fmla="*/ 0 w 1588"/>
              <a:gd name="T3" fmla="*/ 9525 h 1912"/>
              <a:gd name="T4" fmla="*/ 0 w 1588"/>
              <a:gd name="T5" fmla="*/ 9525 h 1912"/>
              <a:gd name="T6" fmla="*/ 0 w 1588"/>
              <a:gd name="T7" fmla="*/ 95250 h 1912"/>
              <a:gd name="T8" fmla="*/ 0 w 1588"/>
              <a:gd name="T9" fmla="*/ 3035300 h 1912"/>
              <a:gd name="T10" fmla="*/ 0 w 1588"/>
              <a:gd name="T11" fmla="*/ 3035300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z="1800" smtClean="0">
              <a:solidFill>
                <a:srgbClr val="FFFFFF"/>
              </a:solidFill>
            </a:endParaRPr>
          </a:p>
        </p:txBody>
      </p:sp>
      <p:sp>
        <p:nvSpPr>
          <p:cNvPr id="38914" name="Rectangle 2"/>
          <p:cNvSpPr>
            <a:spLocks noGrp="1" noChangeArrowheads="1"/>
          </p:cNvSpPr>
          <p:nvPr>
            <p:ph type="ctrTitle" sz="quarter"/>
          </p:nvPr>
        </p:nvSpPr>
        <p:spPr>
          <a:xfrm>
            <a:off x="914400" y="1997076"/>
            <a:ext cx="10363200" cy="1431925"/>
          </a:xfrm>
        </p:spPr>
        <p:txBody>
          <a:bodyPr anchor="b" anchorCtr="1"/>
          <a:lstStyle>
            <a:lvl1pPr algn="ctr">
              <a:defRPr/>
            </a:lvl1pPr>
          </a:lstStyle>
          <a:p>
            <a:pPr lvl="0"/>
            <a:r>
              <a:rPr lang="en-US" altLang="en-US" noProof="0" smtClean="0"/>
              <a:t>Click to edit Master title style</a:t>
            </a:r>
          </a:p>
        </p:txBody>
      </p:sp>
      <p:sp>
        <p:nvSpPr>
          <p:cNvPr id="38915" name="Rectangle 3"/>
          <p:cNvSpPr>
            <a:spLocks noGrp="1" noChangeArrowheads="1"/>
          </p:cNvSpPr>
          <p:nvPr>
            <p:ph type="subTitle" sz="quarter" idx="1"/>
          </p:nvPr>
        </p:nvSpPr>
        <p:spPr>
          <a:xfrm>
            <a:off x="1828800" y="3886200"/>
            <a:ext cx="8534400" cy="1752600"/>
          </a:xfrm>
        </p:spPr>
        <p:txBody>
          <a:bodyPr/>
          <a:lstStyle>
            <a:lvl1pPr marL="0" indent="0" algn="ctr">
              <a:buFontTx/>
              <a:buNone/>
              <a:defRPr/>
            </a:lvl1pPr>
          </a:lstStyle>
          <a:p>
            <a:pPr lvl="0"/>
            <a:r>
              <a:rPr lang="en-US" altLang="en-US" noProof="0" smtClean="0"/>
              <a:t>Click to edit Master subtitle style</a:t>
            </a:r>
          </a:p>
        </p:txBody>
      </p:sp>
      <p:sp>
        <p:nvSpPr>
          <p:cNvPr id="5" name="Rectangle 5"/>
          <p:cNvSpPr>
            <a:spLocks noGrp="1" noChangeArrowheads="1"/>
          </p:cNvSpPr>
          <p:nvPr>
            <p:ph type="ftr" sz="quarter" idx="10"/>
          </p:nvPr>
        </p:nvSpPr>
        <p:spPr/>
        <p:txBody>
          <a:bodyPr/>
          <a:lstStyle>
            <a:lvl1pPr>
              <a:defRPr smtClean="0"/>
            </a:lvl1pPr>
          </a:lstStyle>
          <a:p>
            <a:pPr>
              <a:defRPr/>
            </a:pPr>
            <a:endParaRPr lang="en-US" altLang="en-US">
              <a:solidFill>
                <a:srgbClr val="FFFFFF"/>
              </a:solidFill>
            </a:endParaRPr>
          </a:p>
        </p:txBody>
      </p:sp>
      <p:sp>
        <p:nvSpPr>
          <p:cNvPr id="6" name="Rectangle 6"/>
          <p:cNvSpPr>
            <a:spLocks noGrp="1" noChangeArrowheads="1"/>
          </p:cNvSpPr>
          <p:nvPr>
            <p:ph type="sldNum" sz="quarter" idx="11"/>
          </p:nvPr>
        </p:nvSpPr>
        <p:spPr/>
        <p:txBody>
          <a:bodyPr/>
          <a:lstStyle>
            <a:lvl1pPr>
              <a:defRPr smtClean="0"/>
            </a:lvl1pPr>
          </a:lstStyle>
          <a:p>
            <a:pPr>
              <a:defRPr/>
            </a:pPr>
            <a:fld id="{0EBC6CA6-41B8-4276-9BC8-43F9C123672D}" type="slidenum">
              <a:rPr lang="en-US" altLang="en-US">
                <a:solidFill>
                  <a:srgbClr val="FFFFFF"/>
                </a:solidFill>
              </a:rPr>
              <a:pPr>
                <a:defRPr/>
              </a:pPr>
              <a:t>‹#›</a:t>
            </a:fld>
            <a:endParaRPr lang="en-US" altLang="en-US">
              <a:solidFill>
                <a:srgbClr val="FFFFFF"/>
              </a:solidFill>
            </a:endParaRPr>
          </a:p>
        </p:txBody>
      </p:sp>
      <p:sp>
        <p:nvSpPr>
          <p:cNvPr id="7" name="Rectangle 7"/>
          <p:cNvSpPr>
            <a:spLocks noGrp="1" noChangeArrowheads="1"/>
          </p:cNvSpPr>
          <p:nvPr>
            <p:ph type="dt" sz="quarter" idx="12"/>
          </p:nvPr>
        </p:nvSpPr>
        <p:spPr/>
        <p:txBody>
          <a:bodyPr/>
          <a:lstStyle>
            <a:lvl1pPr>
              <a:defRPr smtClean="0"/>
            </a:lvl1pPr>
          </a:lstStyle>
          <a:p>
            <a:pPr>
              <a:defRPr/>
            </a:pPr>
            <a:endParaRPr lang="en-US" altLang="en-US">
              <a:solidFill>
                <a:srgbClr val="FFFFFF"/>
              </a:solidFill>
            </a:endParaRPr>
          </a:p>
        </p:txBody>
      </p:sp>
    </p:spTree>
    <p:extLst>
      <p:ext uri="{BB962C8B-B14F-4D97-AF65-F5344CB8AC3E}">
        <p14:creationId xmlns:p14="http://schemas.microsoft.com/office/powerpoint/2010/main" val="15057372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5DBB724-7E3B-4FDC-80F5-5A320948D01C}"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7121237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88E8E07-B1CA-45D0-811E-FB1D4B56C02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7735287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905000"/>
            <a:ext cx="538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905000"/>
            <a:ext cx="538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B7D8265-302A-49EB-8BC4-84692C14EBA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6839781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0BD3CF77-33E7-4097-BF0F-959F0447FC52}"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847322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7032798-EC5B-4C6B-AE3D-5BD98AE1599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3574872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1FE997F-CE79-4AAE-BDBA-D84B5505EF46}"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25414165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A58E187-70BC-41E6-8E38-990F08EEF70C}"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30033824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181A108-C242-4B85-970A-14A6524FA01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5398313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BF0B06F-75FD-49FF-8232-BBC374C19B97}"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19764198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92100"/>
            <a:ext cx="2743200" cy="5727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92100"/>
            <a:ext cx="8026400" cy="5727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252DBC5-6187-45DD-BDC2-8D3E6D7257DA}" type="slidenum">
              <a:rPr lang="en-US" altLang="en-US">
                <a:solidFill>
                  <a:srgbClr val="FFFFFF"/>
                </a:solidFill>
              </a:rPr>
              <a:pPr>
                <a:defRPr/>
              </a:pPr>
              <a:t>‹#›</a:t>
            </a:fld>
            <a:endParaRPr lang="en-US" altLang="en-US">
              <a:solidFill>
                <a:srgbClr val="FFFFFF"/>
              </a:solidFill>
            </a:endParaRPr>
          </a:p>
        </p:txBody>
      </p:sp>
    </p:spTree>
    <p:extLst>
      <p:ext uri="{BB962C8B-B14F-4D97-AF65-F5344CB8AC3E}">
        <p14:creationId xmlns:p14="http://schemas.microsoft.com/office/powerpoint/2010/main" val="6950586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9728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2499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0653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7593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398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566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2021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77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4543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9212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4442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294F33-6D84-44AF-ADF3-649F8BD45BDF}" type="datetimeFigureOut">
              <a:rPr lang="en-US" smtClean="0"/>
              <a:t>7/16/2017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82F23A-FE32-4623-AABF-AD7F0AAB93C3}" type="slidenum">
              <a:rPr lang="en-US" smtClean="0"/>
              <a:t>‹#›</a:t>
            </a:fld>
            <a:endParaRPr lang="en-US"/>
          </a:p>
        </p:txBody>
      </p:sp>
    </p:spTree>
    <p:extLst>
      <p:ext uri="{BB962C8B-B14F-4D97-AF65-F5344CB8AC3E}">
        <p14:creationId xmlns:p14="http://schemas.microsoft.com/office/powerpoint/2010/main" val="2427745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609600" y="292100"/>
            <a:ext cx="109728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7891" name="Rectangle 3"/>
          <p:cNvSpPr>
            <a:spLocks noGrp="1" noChangeArrowheads="1"/>
          </p:cNvSpPr>
          <p:nvPr>
            <p:ph type="body" idx="1"/>
          </p:nvPr>
        </p:nvSpPr>
        <p:spPr bwMode="auto">
          <a:xfrm>
            <a:off x="609600" y="19050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7892"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smtClean="0">
                <a:effectLst>
                  <a:outerShdw blurRad="38100" dist="38100" dir="2700000" algn="tl">
                    <a:srgbClr val="000000"/>
                  </a:outerShdw>
                </a:effectLst>
                <a:latin typeface="Arial" panose="020B0604020202020204" pitchFamily="34" charset="0"/>
              </a:defRPr>
            </a:lvl1pPr>
          </a:lstStyle>
          <a:p>
            <a:pPr fontAlgn="base">
              <a:spcBef>
                <a:spcPct val="0"/>
              </a:spcBef>
              <a:spcAft>
                <a:spcPct val="0"/>
              </a:spcAft>
              <a:defRPr/>
            </a:pPr>
            <a:endParaRPr lang="en-US" altLang="en-US">
              <a:solidFill>
                <a:srgbClr val="FFFFFF"/>
              </a:solidFill>
            </a:endParaRPr>
          </a:p>
        </p:txBody>
      </p:sp>
      <p:sp>
        <p:nvSpPr>
          <p:cNvPr id="37893"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smtClean="0">
                <a:effectLst>
                  <a:outerShdw blurRad="38100" dist="38100" dir="2700000" algn="tl">
                    <a:srgbClr val="000000"/>
                  </a:outerShdw>
                </a:effectLst>
                <a:latin typeface="Arial" panose="020B0604020202020204" pitchFamily="34" charset="0"/>
              </a:defRPr>
            </a:lvl1pPr>
          </a:lstStyle>
          <a:p>
            <a:pPr fontAlgn="base">
              <a:spcBef>
                <a:spcPct val="0"/>
              </a:spcBef>
              <a:spcAft>
                <a:spcPct val="0"/>
              </a:spcAft>
              <a:defRPr/>
            </a:pPr>
            <a:endParaRPr lang="en-US" altLang="en-US">
              <a:solidFill>
                <a:srgbClr val="FFFFFF"/>
              </a:solidFill>
            </a:endParaRPr>
          </a:p>
        </p:txBody>
      </p:sp>
      <p:sp>
        <p:nvSpPr>
          <p:cNvPr id="37894"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effectLst>
                  <a:outerShdw blurRad="38100" dist="38100" dir="2700000" algn="tl">
                    <a:srgbClr val="000000"/>
                  </a:outerShdw>
                </a:effectLst>
                <a:latin typeface="Arial" panose="020B0604020202020204" pitchFamily="34" charset="0"/>
              </a:defRPr>
            </a:lvl1pPr>
          </a:lstStyle>
          <a:p>
            <a:pPr fontAlgn="base">
              <a:spcBef>
                <a:spcPct val="0"/>
              </a:spcBef>
              <a:spcAft>
                <a:spcPct val="0"/>
              </a:spcAft>
              <a:defRPr/>
            </a:pPr>
            <a:fld id="{6023FE55-7DB0-48B2-BF82-0DB05B13A405}" type="slidenum">
              <a:rPr lang="en-US" altLang="en-US">
                <a:solidFill>
                  <a:srgbClr val="FFFFFF"/>
                </a:solidFill>
              </a:rPr>
              <a:pPr fontAlgn="base">
                <a:spcBef>
                  <a:spcPct val="0"/>
                </a:spcBef>
                <a:spcAft>
                  <a:spcPct val="0"/>
                </a:spcAft>
                <a:defRPr/>
              </a:pPr>
              <a:t>‹#›</a:t>
            </a:fld>
            <a:endParaRPr lang="en-US" altLang="en-US">
              <a:solidFill>
                <a:srgbClr val="FFFFFF"/>
              </a:solidFill>
            </a:endParaRPr>
          </a:p>
        </p:txBody>
      </p:sp>
    </p:spTree>
    <p:extLst>
      <p:ext uri="{BB962C8B-B14F-4D97-AF65-F5344CB8AC3E}">
        <p14:creationId xmlns:p14="http://schemas.microsoft.com/office/powerpoint/2010/main" val="329807985"/>
      </p:ext>
    </p:extLst>
  </p:cSld>
  <p:clrMap bg1="dk2" tx1="lt1" bg2="dk1"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12000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Font typeface="Tahoma" panose="020B0604030504040204" pitchFamily="34" charset="0"/>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609600" y="292100"/>
            <a:ext cx="109728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7891" name="Rectangle 3"/>
          <p:cNvSpPr>
            <a:spLocks noGrp="1" noChangeArrowheads="1"/>
          </p:cNvSpPr>
          <p:nvPr>
            <p:ph type="body" idx="1"/>
          </p:nvPr>
        </p:nvSpPr>
        <p:spPr bwMode="auto">
          <a:xfrm>
            <a:off x="609600" y="19050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7892"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smtClean="0">
                <a:effectLst>
                  <a:outerShdw blurRad="38100" dist="38100" dir="2700000" algn="tl">
                    <a:srgbClr val="000000"/>
                  </a:outerShdw>
                </a:effectLst>
                <a:latin typeface="Arial" panose="020B0604020202020204" pitchFamily="34" charset="0"/>
              </a:defRPr>
            </a:lvl1pPr>
          </a:lstStyle>
          <a:p>
            <a:pPr fontAlgn="base">
              <a:spcBef>
                <a:spcPct val="0"/>
              </a:spcBef>
              <a:spcAft>
                <a:spcPct val="0"/>
              </a:spcAft>
              <a:defRPr/>
            </a:pPr>
            <a:endParaRPr lang="en-US" altLang="en-US">
              <a:solidFill>
                <a:srgbClr val="FFFFFF"/>
              </a:solidFill>
            </a:endParaRPr>
          </a:p>
        </p:txBody>
      </p:sp>
      <p:sp>
        <p:nvSpPr>
          <p:cNvPr id="37893"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smtClean="0">
                <a:effectLst>
                  <a:outerShdw blurRad="38100" dist="38100" dir="2700000" algn="tl">
                    <a:srgbClr val="000000"/>
                  </a:outerShdw>
                </a:effectLst>
                <a:latin typeface="Arial" panose="020B0604020202020204" pitchFamily="34" charset="0"/>
              </a:defRPr>
            </a:lvl1pPr>
          </a:lstStyle>
          <a:p>
            <a:pPr fontAlgn="base">
              <a:spcBef>
                <a:spcPct val="0"/>
              </a:spcBef>
              <a:spcAft>
                <a:spcPct val="0"/>
              </a:spcAft>
              <a:defRPr/>
            </a:pPr>
            <a:endParaRPr lang="en-US" altLang="en-US">
              <a:solidFill>
                <a:srgbClr val="FFFFFF"/>
              </a:solidFill>
            </a:endParaRPr>
          </a:p>
        </p:txBody>
      </p:sp>
      <p:sp>
        <p:nvSpPr>
          <p:cNvPr id="37894"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effectLst>
                  <a:outerShdw blurRad="38100" dist="38100" dir="2700000" algn="tl">
                    <a:srgbClr val="000000"/>
                  </a:outerShdw>
                </a:effectLst>
                <a:latin typeface="Arial" panose="020B0604020202020204" pitchFamily="34" charset="0"/>
              </a:defRPr>
            </a:lvl1pPr>
          </a:lstStyle>
          <a:p>
            <a:pPr fontAlgn="base">
              <a:spcBef>
                <a:spcPct val="0"/>
              </a:spcBef>
              <a:spcAft>
                <a:spcPct val="0"/>
              </a:spcAft>
              <a:defRPr/>
            </a:pPr>
            <a:fld id="{6023FE55-7DB0-48B2-BF82-0DB05B13A405}" type="slidenum">
              <a:rPr lang="en-US" altLang="en-US">
                <a:solidFill>
                  <a:srgbClr val="FFFFFF"/>
                </a:solidFill>
              </a:rPr>
              <a:pPr fontAlgn="base">
                <a:spcBef>
                  <a:spcPct val="0"/>
                </a:spcBef>
                <a:spcAft>
                  <a:spcPct val="0"/>
                </a:spcAft>
                <a:defRPr/>
              </a:pPr>
              <a:t>‹#›</a:t>
            </a:fld>
            <a:endParaRPr lang="en-US" altLang="en-US">
              <a:solidFill>
                <a:srgbClr val="FFFFFF"/>
              </a:solidFill>
            </a:endParaRPr>
          </a:p>
        </p:txBody>
      </p:sp>
    </p:spTree>
    <p:extLst>
      <p:ext uri="{BB962C8B-B14F-4D97-AF65-F5344CB8AC3E}">
        <p14:creationId xmlns:p14="http://schemas.microsoft.com/office/powerpoint/2010/main" val="2831276815"/>
      </p:ext>
    </p:extLst>
  </p:cSld>
  <p:clrMap bg1="dk2" tx1="lt1" bg2="dk1"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12000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Font typeface="Tahoma" panose="020B0604030504040204" pitchFamily="34" charset="0"/>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bwMode="auto">
          <a:xfrm>
            <a:off x="609600" y="292100"/>
            <a:ext cx="109728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7891" name="Rectangle 3"/>
          <p:cNvSpPr>
            <a:spLocks noGrp="1" noChangeArrowheads="1"/>
          </p:cNvSpPr>
          <p:nvPr>
            <p:ph type="body" idx="1"/>
          </p:nvPr>
        </p:nvSpPr>
        <p:spPr bwMode="auto">
          <a:xfrm>
            <a:off x="609600" y="19050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7892"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smtClean="0">
                <a:effectLst>
                  <a:outerShdw blurRad="38100" dist="38100" dir="2700000" algn="tl">
                    <a:srgbClr val="000000"/>
                  </a:outerShdw>
                </a:effectLst>
                <a:latin typeface="Arial" panose="020B0604020202020204" pitchFamily="34" charset="0"/>
              </a:defRPr>
            </a:lvl1pPr>
          </a:lstStyle>
          <a:p>
            <a:pPr fontAlgn="base">
              <a:spcBef>
                <a:spcPct val="0"/>
              </a:spcBef>
              <a:spcAft>
                <a:spcPct val="0"/>
              </a:spcAft>
              <a:defRPr/>
            </a:pPr>
            <a:endParaRPr lang="en-US" altLang="en-US">
              <a:solidFill>
                <a:srgbClr val="FFFFFF"/>
              </a:solidFill>
            </a:endParaRPr>
          </a:p>
        </p:txBody>
      </p:sp>
      <p:sp>
        <p:nvSpPr>
          <p:cNvPr id="37893"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smtClean="0">
                <a:effectLst>
                  <a:outerShdw blurRad="38100" dist="38100" dir="2700000" algn="tl">
                    <a:srgbClr val="000000"/>
                  </a:outerShdw>
                </a:effectLst>
                <a:latin typeface="Arial" panose="020B0604020202020204" pitchFamily="34" charset="0"/>
              </a:defRPr>
            </a:lvl1pPr>
          </a:lstStyle>
          <a:p>
            <a:pPr fontAlgn="base">
              <a:spcBef>
                <a:spcPct val="0"/>
              </a:spcBef>
              <a:spcAft>
                <a:spcPct val="0"/>
              </a:spcAft>
              <a:defRPr/>
            </a:pPr>
            <a:endParaRPr lang="en-US" altLang="en-US">
              <a:solidFill>
                <a:srgbClr val="FFFFFF"/>
              </a:solidFill>
            </a:endParaRPr>
          </a:p>
        </p:txBody>
      </p:sp>
      <p:sp>
        <p:nvSpPr>
          <p:cNvPr id="37894"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effectLst>
                  <a:outerShdw blurRad="38100" dist="38100" dir="2700000" algn="tl">
                    <a:srgbClr val="000000"/>
                  </a:outerShdw>
                </a:effectLst>
                <a:latin typeface="Arial" panose="020B0604020202020204" pitchFamily="34" charset="0"/>
              </a:defRPr>
            </a:lvl1pPr>
          </a:lstStyle>
          <a:p>
            <a:pPr fontAlgn="base">
              <a:spcBef>
                <a:spcPct val="0"/>
              </a:spcBef>
              <a:spcAft>
                <a:spcPct val="0"/>
              </a:spcAft>
              <a:defRPr/>
            </a:pPr>
            <a:fld id="{6023FE55-7DB0-48B2-BF82-0DB05B13A405}" type="slidenum">
              <a:rPr lang="en-US" altLang="en-US">
                <a:solidFill>
                  <a:srgbClr val="FFFFFF"/>
                </a:solidFill>
              </a:rPr>
              <a:pPr fontAlgn="base">
                <a:spcBef>
                  <a:spcPct val="0"/>
                </a:spcBef>
                <a:spcAft>
                  <a:spcPct val="0"/>
                </a:spcAft>
                <a:defRPr/>
              </a:pPr>
              <a:t>‹#›</a:t>
            </a:fld>
            <a:endParaRPr lang="en-US" altLang="en-US">
              <a:solidFill>
                <a:srgbClr val="FFFFFF"/>
              </a:solidFill>
            </a:endParaRPr>
          </a:p>
        </p:txBody>
      </p:sp>
    </p:spTree>
    <p:extLst>
      <p:ext uri="{BB962C8B-B14F-4D97-AF65-F5344CB8AC3E}">
        <p14:creationId xmlns:p14="http://schemas.microsoft.com/office/powerpoint/2010/main" val="450183819"/>
      </p:ext>
    </p:extLst>
  </p:cSld>
  <p:clrMap bg1="dk2" tx1="lt1" bg2="dk1"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12000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Font typeface="Tahoma" panose="020B0604030504040204" pitchFamily="34" charset="0"/>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C60AF3-C2A6-45CF-AF95-D7CB6D7ACE19}" type="datetimeFigureOut">
              <a:rPr lang="en-US" smtClean="0">
                <a:solidFill>
                  <a:prstClr val="black">
                    <a:tint val="75000"/>
                  </a:prstClr>
                </a:solidFill>
              </a:rPr>
              <a:pPr/>
              <a:t>7/16/2017</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AAC86-5319-41AD-8A52-805B68ED28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725918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8.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jp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24.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jpg"/></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35.xml"/><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24.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9.xml"/><Relationship Id="rId5" Type="http://schemas.openxmlformats.org/officeDocument/2006/relationships/image" Target="../media/image32.png"/><Relationship Id="rId4" Type="http://schemas.openxmlformats.org/officeDocument/2006/relationships/image" Target="../media/image35.jpg"/></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9.xml"/><Relationship Id="rId5" Type="http://schemas.openxmlformats.org/officeDocument/2006/relationships/image" Target="../media/image32.png"/><Relationship Id="rId4" Type="http://schemas.openxmlformats.org/officeDocument/2006/relationships/image" Target="../media/image35.jpg"/></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6.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7300" dirty="0">
                <a:solidFill>
                  <a:schemeClr val="bg1"/>
                </a:solidFill>
                <a:effectLst>
                  <a:outerShdw blurRad="38100" dist="38100" dir="2700000" algn="tl">
                    <a:srgbClr val="000000">
                      <a:alpha val="43137"/>
                    </a:srgbClr>
                  </a:outerShdw>
                </a:effectLst>
                <a:latin typeface="Bookman Old Style" panose="02050604050505020204" pitchFamily="18" charset="0"/>
              </a:rPr>
              <a:t>THE FEAST OF WEEKS </a:t>
            </a:r>
            <a:r>
              <a:rPr lang="en-US" dirty="0">
                <a:solidFill>
                  <a:schemeClr val="bg1"/>
                </a:solidFill>
                <a:effectLst>
                  <a:outerShdw blurRad="38100" dist="38100" dir="2700000" algn="tl">
                    <a:srgbClr val="000000">
                      <a:alpha val="43137"/>
                    </a:srgbClr>
                  </a:outerShdw>
                </a:effectLst>
                <a:latin typeface="Bookman Old Style" panose="02050604050505020204" pitchFamily="18" charset="0"/>
              </a:rPr>
              <a:t/>
            </a:r>
            <a:br>
              <a:rPr lang="en-US" dirty="0">
                <a:solidFill>
                  <a:schemeClr val="bg1"/>
                </a:solidFill>
                <a:effectLst>
                  <a:outerShdw blurRad="38100" dist="38100" dir="2700000" algn="tl">
                    <a:srgbClr val="000000">
                      <a:alpha val="43137"/>
                    </a:srgbClr>
                  </a:outerShdw>
                </a:effectLst>
                <a:latin typeface="Bookman Old Style" panose="02050604050505020204" pitchFamily="18" charset="0"/>
              </a:rPr>
            </a:br>
            <a:r>
              <a:rPr lang="en-US" dirty="0">
                <a:solidFill>
                  <a:schemeClr val="bg1"/>
                </a:solidFill>
                <a:effectLst>
                  <a:outerShdw blurRad="38100" dist="38100" dir="2700000" algn="tl">
                    <a:srgbClr val="000000">
                      <a:alpha val="43137"/>
                    </a:srgbClr>
                  </a:outerShdw>
                </a:effectLst>
                <a:latin typeface="Bookman Old Style" panose="02050604050505020204" pitchFamily="18" charset="0"/>
              </a:rPr>
              <a:t/>
            </a:r>
            <a:br>
              <a:rPr lang="en-US" dirty="0">
                <a:solidFill>
                  <a:schemeClr val="bg1"/>
                </a:solidFill>
                <a:effectLst>
                  <a:outerShdw blurRad="38100" dist="38100" dir="2700000" algn="tl">
                    <a:srgbClr val="000000">
                      <a:alpha val="43137"/>
                    </a:srgbClr>
                  </a:outerShdw>
                </a:effectLst>
                <a:latin typeface="Bookman Old Style" panose="02050604050505020204" pitchFamily="18" charset="0"/>
              </a:rPr>
            </a:br>
            <a:endParaRPr lang="en-US" dirty="0">
              <a:solidFill>
                <a:schemeClr val="bg1"/>
              </a:solidFill>
              <a:effectLst>
                <a:outerShdw blurRad="38100" dist="38100" dir="2700000" algn="tl">
                  <a:srgbClr val="000000">
                    <a:alpha val="43137"/>
                  </a:srgbClr>
                </a:outerShdw>
              </a:effectLst>
              <a:latin typeface="Bookman Old Style" panose="02050604050505020204" pitchFamily="18" charset="0"/>
            </a:endParaRPr>
          </a:p>
        </p:txBody>
      </p:sp>
    </p:spTree>
    <p:extLst>
      <p:ext uri="{BB962C8B-B14F-4D97-AF65-F5344CB8AC3E}">
        <p14:creationId xmlns:p14="http://schemas.microsoft.com/office/powerpoint/2010/main" val="280618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30938" y="2256415"/>
            <a:ext cx="6428510" cy="4351338"/>
          </a:xfrm>
        </p:spPr>
        <p:txBody>
          <a:bodyPr>
            <a:normAutofit/>
          </a:bodyPr>
          <a:lstStyle/>
          <a:p>
            <a:pPr marL="0" indent="0">
              <a:buNone/>
            </a:pPr>
            <a:r>
              <a:rPr lang="en-US" sz="3500" dirty="0" smtClean="0"/>
              <a:t>The Feast of Weeks</a:t>
            </a:r>
            <a:endParaRPr lang="en-US" sz="3500" dirty="0"/>
          </a:p>
          <a:p>
            <a:r>
              <a:rPr lang="en-US" dirty="0"/>
              <a:t>The Instructions for the Children of Israel</a:t>
            </a:r>
          </a:p>
          <a:p>
            <a:r>
              <a:rPr lang="en-US" dirty="0" smtClean="0"/>
              <a:t>Feast </a:t>
            </a:r>
            <a:r>
              <a:rPr lang="en-US" dirty="0"/>
              <a:t>of </a:t>
            </a:r>
            <a:r>
              <a:rPr lang="en-US" dirty="0" smtClean="0"/>
              <a:t>Weeks </a:t>
            </a:r>
            <a:r>
              <a:rPr lang="en-US" dirty="0"/>
              <a:t>in the Time of Jesus</a:t>
            </a:r>
          </a:p>
          <a:p>
            <a:r>
              <a:rPr lang="en-US" dirty="0" smtClean="0"/>
              <a:t>Feast </a:t>
            </a:r>
            <a:r>
              <a:rPr lang="en-US" dirty="0"/>
              <a:t>of </a:t>
            </a:r>
            <a:r>
              <a:rPr lang="en-US" dirty="0" smtClean="0"/>
              <a:t>Weeks </a:t>
            </a:r>
            <a:r>
              <a:rPr lang="en-US" dirty="0"/>
              <a:t>Fulfilled in Jesus</a:t>
            </a:r>
          </a:p>
          <a:p>
            <a:r>
              <a:rPr lang="en-US" dirty="0" smtClean="0"/>
              <a:t>Lessons </a:t>
            </a:r>
            <a:r>
              <a:rPr lang="en-US" dirty="0"/>
              <a:t>For Us.</a:t>
            </a:r>
          </a:p>
          <a:p>
            <a:endParaRPr lang="en-US" dirty="0"/>
          </a:p>
          <a:p>
            <a:pPr marL="0" indent="0">
              <a:buNone/>
            </a:pPr>
            <a:endParaRPr lang="en-US" dirty="0"/>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969" y="1716088"/>
            <a:ext cx="5207813" cy="4351338"/>
          </a:xfrm>
          <a:prstGeom prst="rect">
            <a:avLst/>
          </a:prstGeom>
        </p:spPr>
      </p:pic>
      <p:pic>
        <p:nvPicPr>
          <p:cNvPr id="8" name="Picture 7"/>
          <p:cNvPicPr>
            <a:picLocks noChangeAspect="1"/>
          </p:cNvPicPr>
          <p:nvPr/>
        </p:nvPicPr>
        <p:blipFill>
          <a:blip r:embed="rId4"/>
          <a:stretch>
            <a:fillRect/>
          </a:stretch>
        </p:blipFill>
        <p:spPr>
          <a:xfrm>
            <a:off x="508076" y="0"/>
            <a:ext cx="10845724" cy="1322947"/>
          </a:xfrm>
          <a:prstGeom prst="rect">
            <a:avLst/>
          </a:prstGeom>
        </p:spPr>
      </p:pic>
    </p:spTree>
    <p:extLst>
      <p:ext uri="{BB962C8B-B14F-4D97-AF65-F5344CB8AC3E}">
        <p14:creationId xmlns:p14="http://schemas.microsoft.com/office/powerpoint/2010/main" val="2345712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57351" y="1433253"/>
            <a:ext cx="7434649" cy="4351338"/>
          </a:xfrm>
        </p:spPr>
        <p:txBody>
          <a:bodyPr>
            <a:noAutofit/>
          </a:bodyPr>
          <a:lstStyle/>
          <a:p>
            <a:pPr marL="0" indent="0" algn="ctr">
              <a:buNone/>
            </a:pPr>
            <a:r>
              <a:rPr lang="en-US" sz="2400" dirty="0"/>
              <a:t>Three Hebrew Names for the FEAST</a:t>
            </a:r>
          </a:p>
          <a:p>
            <a:pPr marL="0" indent="0" algn="ctr">
              <a:buNone/>
            </a:pPr>
            <a:endParaRPr lang="en-US" sz="2400" dirty="0"/>
          </a:p>
          <a:p>
            <a:r>
              <a:rPr lang="en-US" sz="2000" b="1" dirty="0" err="1" smtClean="0"/>
              <a:t>Chag</a:t>
            </a:r>
            <a:r>
              <a:rPr lang="en-US" sz="2000" b="1" dirty="0" smtClean="0"/>
              <a:t> </a:t>
            </a:r>
            <a:r>
              <a:rPr lang="en-US" sz="2000" b="1" dirty="0" err="1"/>
              <a:t>Hashavuot</a:t>
            </a:r>
            <a:r>
              <a:rPr lang="en-US" sz="2000" b="1" dirty="0"/>
              <a:t> – Heb. The Feast of </a:t>
            </a:r>
            <a:r>
              <a:rPr lang="en-US" sz="2000" b="1" dirty="0" smtClean="0"/>
              <a:t>Weeks:   </a:t>
            </a:r>
            <a:r>
              <a:rPr lang="en-US" sz="2000" b="1" dirty="0"/>
              <a:t>Ex. 34:22; Dt. </a:t>
            </a:r>
            <a:r>
              <a:rPr lang="en-US" sz="2000" b="1" dirty="0" smtClean="0"/>
              <a:t>16:10; </a:t>
            </a:r>
          </a:p>
          <a:p>
            <a:r>
              <a:rPr lang="en-US" sz="2000" b="1" dirty="0" smtClean="0"/>
              <a:t>Yom </a:t>
            </a:r>
            <a:r>
              <a:rPr lang="en-US" sz="2000" b="1" dirty="0" err="1"/>
              <a:t>Habikkurim</a:t>
            </a:r>
            <a:r>
              <a:rPr lang="en-US" sz="2000" b="1" dirty="0"/>
              <a:t> – Heb. The Day of </a:t>
            </a:r>
            <a:r>
              <a:rPr lang="en-US" sz="2000" b="1" dirty="0" err="1" smtClean="0"/>
              <a:t>Firstfruits</a:t>
            </a:r>
            <a:r>
              <a:rPr lang="en-US" sz="2000" b="1" dirty="0" smtClean="0"/>
              <a:t>:   </a:t>
            </a:r>
            <a:r>
              <a:rPr lang="en-US" sz="2000" b="1" dirty="0"/>
              <a:t>Num. 28:26</a:t>
            </a:r>
          </a:p>
          <a:p>
            <a:r>
              <a:rPr lang="en-US" sz="2000" b="1" dirty="0" err="1" smtClean="0"/>
              <a:t>Chag</a:t>
            </a:r>
            <a:r>
              <a:rPr lang="en-US" sz="2000" b="1" dirty="0" smtClean="0"/>
              <a:t> </a:t>
            </a:r>
            <a:r>
              <a:rPr lang="en-US" sz="2000" b="1" dirty="0" err="1"/>
              <a:t>Hakatzir</a:t>
            </a:r>
            <a:r>
              <a:rPr lang="en-US" sz="2000" b="1" dirty="0"/>
              <a:t> – Heb. Feast of </a:t>
            </a:r>
            <a:r>
              <a:rPr lang="en-US" sz="2000" b="1" dirty="0" smtClean="0"/>
              <a:t>Harvest:  </a:t>
            </a:r>
            <a:r>
              <a:rPr lang="en-US" sz="2000" b="1" dirty="0"/>
              <a:t>Ex. 23:16</a:t>
            </a:r>
          </a:p>
          <a:p>
            <a:r>
              <a:rPr lang="en-US" sz="2000" b="1" dirty="0"/>
              <a:t>“</a:t>
            </a:r>
            <a:r>
              <a:rPr lang="en-US" sz="2000" b="1" dirty="0" err="1"/>
              <a:t>Azereth</a:t>
            </a:r>
            <a:r>
              <a:rPr lang="en-US" sz="2000" b="1" dirty="0"/>
              <a:t>” – Used by Josephus and the Talmud means “Conclusion”</a:t>
            </a:r>
          </a:p>
          <a:p>
            <a:pPr marL="0" indent="0">
              <a:buNone/>
            </a:pPr>
            <a:endParaRPr lang="en-US" sz="2000" b="1" dirty="0"/>
          </a:p>
          <a:p>
            <a:endParaRPr lang="en-US" sz="2000" b="1" dirty="0"/>
          </a:p>
          <a:p>
            <a:pPr marL="0" indent="0" algn="ctr">
              <a:buNone/>
            </a:pPr>
            <a:r>
              <a:rPr lang="en-US" sz="2000" b="1" dirty="0"/>
              <a:t>Shavuot – Heb. “weeks”  Gk. “Pentecost” or “</a:t>
            </a:r>
            <a:r>
              <a:rPr lang="en-US" sz="2000" b="1" dirty="0" smtClean="0"/>
              <a:t>Fiftieth Day”</a:t>
            </a:r>
            <a:endParaRPr lang="en-US" sz="2000" b="1" dirty="0"/>
          </a:p>
        </p:txBody>
      </p:sp>
      <p:pic>
        <p:nvPicPr>
          <p:cNvPr id="5" name="Picture 4"/>
          <p:cNvPicPr>
            <a:picLocks noChangeAspect="1"/>
          </p:cNvPicPr>
          <p:nvPr/>
        </p:nvPicPr>
        <p:blipFill>
          <a:blip r:embed="rId4"/>
          <a:stretch>
            <a:fillRect/>
          </a:stretch>
        </p:blipFill>
        <p:spPr>
          <a:xfrm>
            <a:off x="508076" y="0"/>
            <a:ext cx="10845724" cy="1322947"/>
          </a:xfrm>
          <a:prstGeom prst="rect">
            <a:avLst/>
          </a:prstGeom>
        </p:spPr>
      </p:pic>
      <p:pic>
        <p:nvPicPr>
          <p:cNvPr id="7" name="Picture 6"/>
          <p:cNvPicPr>
            <a:picLocks noChangeAspect="1"/>
          </p:cNvPicPr>
          <p:nvPr/>
        </p:nvPicPr>
        <p:blipFill>
          <a:blip r:embed="rId5"/>
          <a:stretch>
            <a:fillRect/>
          </a:stretch>
        </p:blipFill>
        <p:spPr>
          <a:xfrm>
            <a:off x="190846" y="1546544"/>
            <a:ext cx="4346825" cy="4432176"/>
          </a:xfrm>
          <a:prstGeom prst="rect">
            <a:avLst/>
          </a:prstGeom>
        </p:spPr>
      </p:pic>
    </p:spTree>
    <p:extLst>
      <p:ext uri="{BB962C8B-B14F-4D97-AF65-F5344CB8AC3E}">
        <p14:creationId xmlns:p14="http://schemas.microsoft.com/office/powerpoint/2010/main" val="1449240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2055" y="0"/>
            <a:ext cx="10515600" cy="1325563"/>
          </a:xfrm>
        </p:spPr>
        <p:txBody>
          <a:bodyPr/>
          <a:lstStyle/>
          <a:p>
            <a:pPr algn="ctr"/>
            <a:r>
              <a:rPr lang="en-US" dirty="0" smtClean="0">
                <a:latin typeface="+mn-lt"/>
              </a:rPr>
              <a:t>FEASTS </a:t>
            </a:r>
            <a:r>
              <a:rPr lang="en-US" dirty="0">
                <a:latin typeface="+mn-lt"/>
              </a:rPr>
              <a:t>OF </a:t>
            </a:r>
            <a:r>
              <a:rPr lang="en-US" dirty="0" smtClean="0">
                <a:latin typeface="+mn-lt"/>
              </a:rPr>
              <a:t>THE LORD – THE FEAST OF WEEKS</a:t>
            </a:r>
            <a:endParaRPr lang="en-US" dirty="0">
              <a:latin typeface="+mn-lt"/>
            </a:endParaRPr>
          </a:p>
        </p:txBody>
      </p:sp>
      <p:sp>
        <p:nvSpPr>
          <p:cNvPr id="3" name="Content Placeholder 2"/>
          <p:cNvSpPr>
            <a:spLocks noGrp="1"/>
          </p:cNvSpPr>
          <p:nvPr>
            <p:ph sz="half" idx="1"/>
          </p:nvPr>
        </p:nvSpPr>
        <p:spPr>
          <a:xfrm>
            <a:off x="4558145" y="1457397"/>
            <a:ext cx="7633855" cy="5556738"/>
          </a:xfrm>
        </p:spPr>
        <p:txBody>
          <a:bodyPr>
            <a:normAutofit/>
          </a:bodyPr>
          <a:lstStyle/>
          <a:p>
            <a:pPr marL="342900" lvl="0" indent="-342900" fontAlgn="base">
              <a:lnSpc>
                <a:spcPct val="80000"/>
              </a:lnSpc>
              <a:spcBef>
                <a:spcPct val="20000"/>
              </a:spcBef>
              <a:spcAft>
                <a:spcPct val="0"/>
              </a:spcAft>
              <a:buClr>
                <a:srgbClr val="FFCC00"/>
              </a:buClr>
              <a:buSzPct val="120000"/>
              <a:buNone/>
              <a:defRPr/>
            </a:pPr>
            <a:r>
              <a:rPr lang="en-US" altLang="en-US" sz="2000" dirty="0" smtClean="0"/>
              <a:t>	“</a:t>
            </a:r>
            <a:r>
              <a:rPr lang="en-US" altLang="en-US" sz="2100" dirty="0" smtClean="0"/>
              <a:t>And </a:t>
            </a:r>
            <a:r>
              <a:rPr lang="en-US" altLang="en-US" sz="2100" b="1" u="sng" dirty="0">
                <a:solidFill>
                  <a:srgbClr val="00B0F0"/>
                </a:solidFill>
              </a:rPr>
              <a:t>ye shall count unto you from the morrow </a:t>
            </a:r>
            <a:r>
              <a:rPr lang="en-US" altLang="en-US" sz="2100" b="1" u="sng" dirty="0" smtClean="0">
                <a:solidFill>
                  <a:srgbClr val="00B0F0"/>
                </a:solidFill>
              </a:rPr>
              <a:t>after the </a:t>
            </a:r>
            <a:r>
              <a:rPr lang="en-US" altLang="en-US" sz="2100" b="1" u="sng" dirty="0">
                <a:solidFill>
                  <a:srgbClr val="00B0F0"/>
                </a:solidFill>
              </a:rPr>
              <a:t>sabbath, from the day that ye brought the sheaf of the wave offering; seven sabbaths shall be complete: Even unto the morrow after the seventh sabbath shall ye number the fifty days; and ye shall offer a new ‘meal’ offering unto the LORD.</a:t>
            </a:r>
            <a:r>
              <a:rPr lang="en-US" altLang="en-US" sz="2100" b="1" dirty="0">
                <a:solidFill>
                  <a:srgbClr val="00B0F0"/>
                </a:solidFill>
              </a:rPr>
              <a:t> </a:t>
            </a:r>
            <a:r>
              <a:rPr lang="en-US" altLang="en-US" sz="2100" dirty="0"/>
              <a:t>Ye shall bring out of your habitations two wave loaves of two tenth deals: and they shall be of fine flour; they shall be </a:t>
            </a:r>
            <a:r>
              <a:rPr lang="en-US" altLang="en-US" sz="2100" dirty="0" err="1"/>
              <a:t>baken</a:t>
            </a:r>
            <a:r>
              <a:rPr lang="en-US" altLang="en-US" sz="2100" dirty="0"/>
              <a:t> with leaven; they are the </a:t>
            </a:r>
            <a:r>
              <a:rPr lang="en-US" altLang="en-US" sz="2100" dirty="0" err="1"/>
              <a:t>firstfruits</a:t>
            </a:r>
            <a:r>
              <a:rPr lang="en-US" altLang="en-US" sz="2100" dirty="0"/>
              <a:t> unto the LORD. And ye shall offer with the bread seven lambs without blemish of the first year, and one young bullock, and two rams: they shall be for a burnt offering unto the LORD, with their ‘meal’ offering, and their drink offerings, even an offering made by fire of sweet savor unto the LORD. Then ye shall offer one kid of the goats for a sin offering, and two lambs of the first year for a sacrifice of peace offerings. And the priest shall wave them with the bread of the </a:t>
            </a:r>
            <a:r>
              <a:rPr lang="en-US" altLang="en-US" sz="2100" dirty="0" err="1"/>
              <a:t>firstfruits</a:t>
            </a:r>
            <a:r>
              <a:rPr lang="en-US" altLang="en-US" sz="2100" dirty="0"/>
              <a:t> for a wave offering before the LORD, with the two lambs: they shall be holy to the LORD for the </a:t>
            </a:r>
            <a:r>
              <a:rPr lang="en-US" altLang="en-US" sz="2100" dirty="0" smtClean="0"/>
              <a:t>priest. </a:t>
            </a:r>
            <a:endParaRPr lang="en-US" altLang="en-US" sz="2100" dirty="0"/>
          </a:p>
          <a:p>
            <a:pPr marL="342900" lvl="0" indent="-342900" fontAlgn="base">
              <a:lnSpc>
                <a:spcPct val="80000"/>
              </a:lnSpc>
              <a:spcBef>
                <a:spcPct val="20000"/>
              </a:spcBef>
              <a:spcAft>
                <a:spcPct val="0"/>
              </a:spcAft>
              <a:buClr>
                <a:srgbClr val="FFCC00"/>
              </a:buClr>
              <a:buSzPct val="120000"/>
              <a:buNone/>
              <a:defRPr/>
            </a:pPr>
            <a:r>
              <a:rPr lang="en-US" altLang="en-US" sz="2100" dirty="0"/>
              <a:t>					</a:t>
            </a:r>
            <a:r>
              <a:rPr lang="en-US" altLang="en-US" sz="2100" dirty="0" smtClean="0"/>
              <a:t>Leviticus 23:15-20</a:t>
            </a:r>
            <a:endParaRPr lang="en-US" altLang="en-US" sz="2100" dirty="0"/>
          </a:p>
          <a:p>
            <a:endParaRPr lang="en-US" dirty="0"/>
          </a:p>
        </p:txBody>
      </p:sp>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213946" y="1590613"/>
            <a:ext cx="4344199" cy="4431323"/>
          </a:xfrm>
        </p:spPr>
      </p:pic>
    </p:spTree>
    <p:extLst>
      <p:ext uri="{BB962C8B-B14F-4D97-AF65-F5344CB8AC3E}">
        <p14:creationId xmlns:p14="http://schemas.microsoft.com/office/powerpoint/2010/main" val="1355387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2055" y="0"/>
            <a:ext cx="10515600" cy="1325563"/>
          </a:xfrm>
        </p:spPr>
        <p:txBody>
          <a:bodyPr/>
          <a:lstStyle/>
          <a:p>
            <a:pPr algn="ctr"/>
            <a:r>
              <a:rPr lang="en-US" dirty="0" smtClean="0">
                <a:latin typeface="+mn-lt"/>
              </a:rPr>
              <a:t>FEASTS </a:t>
            </a:r>
            <a:r>
              <a:rPr lang="en-US" dirty="0">
                <a:latin typeface="+mn-lt"/>
              </a:rPr>
              <a:t>OF </a:t>
            </a:r>
            <a:r>
              <a:rPr lang="en-US" dirty="0" smtClean="0">
                <a:latin typeface="+mn-lt"/>
              </a:rPr>
              <a:t>THE LORD – THE FEAST OF WEEKS</a:t>
            </a:r>
            <a:endParaRPr lang="en-US" dirty="0">
              <a:latin typeface="+mn-lt"/>
            </a:endParaRPr>
          </a:p>
        </p:txBody>
      </p:sp>
      <p:sp>
        <p:nvSpPr>
          <p:cNvPr id="3" name="Content Placeholder 2"/>
          <p:cNvSpPr>
            <a:spLocks noGrp="1"/>
          </p:cNvSpPr>
          <p:nvPr>
            <p:ph sz="half" idx="1"/>
          </p:nvPr>
        </p:nvSpPr>
        <p:spPr>
          <a:xfrm>
            <a:off x="4558145" y="1457397"/>
            <a:ext cx="7633855" cy="5556738"/>
          </a:xfrm>
        </p:spPr>
        <p:txBody>
          <a:bodyPr>
            <a:normAutofit/>
          </a:bodyPr>
          <a:lstStyle/>
          <a:p>
            <a:pPr marL="342900" lvl="0" indent="-342900" fontAlgn="base">
              <a:lnSpc>
                <a:spcPct val="80000"/>
              </a:lnSpc>
              <a:spcBef>
                <a:spcPct val="20000"/>
              </a:spcBef>
              <a:spcAft>
                <a:spcPct val="0"/>
              </a:spcAft>
              <a:buClr>
                <a:srgbClr val="FFCC00"/>
              </a:buClr>
              <a:buSzPct val="120000"/>
              <a:buNone/>
              <a:defRPr/>
            </a:pPr>
            <a:r>
              <a:rPr lang="en-US" altLang="en-US" sz="2000" dirty="0" smtClean="0"/>
              <a:t>	“</a:t>
            </a:r>
            <a:r>
              <a:rPr lang="en-US" altLang="en-US" sz="2100" dirty="0" smtClean="0"/>
              <a:t>And </a:t>
            </a:r>
            <a:r>
              <a:rPr lang="en-US" altLang="en-US" sz="2100" dirty="0"/>
              <a:t>ye shall count unto you from the morrow </a:t>
            </a:r>
            <a:r>
              <a:rPr lang="en-US" altLang="en-US" sz="2100" dirty="0" smtClean="0"/>
              <a:t>after the </a:t>
            </a:r>
            <a:r>
              <a:rPr lang="en-US" altLang="en-US" sz="2100" dirty="0"/>
              <a:t>sabbath, from the day that ye brought the sheaf of the wave offering; seven sabbaths shall be complete: Even unto the morrow after the seventh sabbath shall ye number the fifty days; and </a:t>
            </a:r>
            <a:r>
              <a:rPr lang="en-US" altLang="en-US" sz="2100" b="1" u="sng" dirty="0">
                <a:solidFill>
                  <a:srgbClr val="00B0F0"/>
                </a:solidFill>
              </a:rPr>
              <a:t>ye shall offer a new ‘meal’ offering unto the LORD. Ye shall bring out of your habitations two wave loaves of two tenth deals: and they shall be of fine flour; they shall be </a:t>
            </a:r>
            <a:r>
              <a:rPr lang="en-US" altLang="en-US" sz="2100" b="1" u="sng" dirty="0" err="1">
                <a:solidFill>
                  <a:srgbClr val="00B0F0"/>
                </a:solidFill>
              </a:rPr>
              <a:t>baken</a:t>
            </a:r>
            <a:r>
              <a:rPr lang="en-US" altLang="en-US" sz="2100" b="1" u="sng" dirty="0">
                <a:solidFill>
                  <a:srgbClr val="00B0F0"/>
                </a:solidFill>
              </a:rPr>
              <a:t> with leaven; they are the </a:t>
            </a:r>
            <a:r>
              <a:rPr lang="en-US" altLang="en-US" sz="2100" b="1" u="sng" dirty="0" err="1">
                <a:solidFill>
                  <a:srgbClr val="00B0F0"/>
                </a:solidFill>
              </a:rPr>
              <a:t>firstfruits</a:t>
            </a:r>
            <a:r>
              <a:rPr lang="en-US" altLang="en-US" sz="2100" b="1" u="sng" dirty="0">
                <a:solidFill>
                  <a:srgbClr val="00B0F0"/>
                </a:solidFill>
              </a:rPr>
              <a:t> unto the LORD</a:t>
            </a:r>
            <a:r>
              <a:rPr lang="en-US" altLang="en-US" sz="2100" dirty="0"/>
              <a:t>. And ye shall offer with the bread seven lambs without blemish of the first year, and one young bullock, and two rams: they shall be for a burnt offering unto the LORD, with their ‘meal’ offering, and their drink offerings, even an offering made by fire of sweet savor unto the LORD. Then ye shall offer one kid of the goats for a sin offering, and two lambs of the first year for a sacrifice of peace offerings. And the priest shall wave them with the bread of the </a:t>
            </a:r>
            <a:r>
              <a:rPr lang="en-US" altLang="en-US" sz="2100" dirty="0" err="1"/>
              <a:t>firstfruits</a:t>
            </a:r>
            <a:r>
              <a:rPr lang="en-US" altLang="en-US" sz="2100" dirty="0"/>
              <a:t> for a wave offering before the LORD, with the two lambs: they shall be holy to the LORD for the </a:t>
            </a:r>
            <a:r>
              <a:rPr lang="en-US" altLang="en-US" sz="2100" dirty="0" smtClean="0"/>
              <a:t>priest. </a:t>
            </a:r>
            <a:endParaRPr lang="en-US" altLang="en-US" sz="2100" dirty="0"/>
          </a:p>
          <a:p>
            <a:pPr marL="342900" lvl="0" indent="-342900" fontAlgn="base">
              <a:lnSpc>
                <a:spcPct val="80000"/>
              </a:lnSpc>
              <a:spcBef>
                <a:spcPct val="20000"/>
              </a:spcBef>
              <a:spcAft>
                <a:spcPct val="0"/>
              </a:spcAft>
              <a:buClr>
                <a:srgbClr val="FFCC00"/>
              </a:buClr>
              <a:buSzPct val="120000"/>
              <a:buNone/>
              <a:defRPr/>
            </a:pPr>
            <a:r>
              <a:rPr lang="en-US" altLang="en-US" sz="2100" dirty="0"/>
              <a:t>					</a:t>
            </a:r>
            <a:r>
              <a:rPr lang="en-US" altLang="en-US" sz="2100" dirty="0" smtClean="0"/>
              <a:t>Leviticus 23:15-20</a:t>
            </a:r>
            <a:endParaRPr lang="en-US" altLang="en-US" sz="2100" dirty="0"/>
          </a:p>
          <a:p>
            <a:endParaRPr lang="en-US" dirty="0"/>
          </a:p>
        </p:txBody>
      </p:sp>
      <p:pic>
        <p:nvPicPr>
          <p:cNvPr id="5" name="Picture 4"/>
          <p:cNvPicPr>
            <a:picLocks noChangeAspect="1"/>
          </p:cNvPicPr>
          <p:nvPr/>
        </p:nvPicPr>
        <p:blipFill>
          <a:blip r:embed="rId4"/>
          <a:stretch>
            <a:fillRect/>
          </a:stretch>
        </p:blipFill>
        <p:spPr>
          <a:xfrm>
            <a:off x="314577" y="1269258"/>
            <a:ext cx="4371211" cy="4907705"/>
          </a:xfrm>
          <a:prstGeom prst="rect">
            <a:avLst/>
          </a:prstGeom>
        </p:spPr>
      </p:pic>
    </p:spTree>
    <p:extLst>
      <p:ext uri="{BB962C8B-B14F-4D97-AF65-F5344CB8AC3E}">
        <p14:creationId xmlns:p14="http://schemas.microsoft.com/office/powerpoint/2010/main" val="1791524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2055" y="0"/>
            <a:ext cx="10515600" cy="1325563"/>
          </a:xfrm>
        </p:spPr>
        <p:txBody>
          <a:bodyPr/>
          <a:lstStyle/>
          <a:p>
            <a:pPr algn="ctr"/>
            <a:r>
              <a:rPr lang="en-US" dirty="0" smtClean="0">
                <a:latin typeface="+mn-lt"/>
              </a:rPr>
              <a:t>FEASTS </a:t>
            </a:r>
            <a:r>
              <a:rPr lang="en-US" dirty="0">
                <a:latin typeface="+mn-lt"/>
              </a:rPr>
              <a:t>OF </a:t>
            </a:r>
            <a:r>
              <a:rPr lang="en-US" dirty="0" smtClean="0">
                <a:latin typeface="+mn-lt"/>
              </a:rPr>
              <a:t>THE LORD – THE FEAST OF WEEKS</a:t>
            </a:r>
            <a:endParaRPr lang="en-US" dirty="0">
              <a:latin typeface="+mn-lt"/>
            </a:endParaRPr>
          </a:p>
        </p:txBody>
      </p:sp>
      <p:sp>
        <p:nvSpPr>
          <p:cNvPr id="3" name="Content Placeholder 2"/>
          <p:cNvSpPr>
            <a:spLocks noGrp="1"/>
          </p:cNvSpPr>
          <p:nvPr>
            <p:ph sz="half" idx="1"/>
          </p:nvPr>
        </p:nvSpPr>
        <p:spPr>
          <a:xfrm>
            <a:off x="3866166" y="1325563"/>
            <a:ext cx="7633855" cy="5556738"/>
          </a:xfrm>
        </p:spPr>
        <p:txBody>
          <a:bodyPr>
            <a:normAutofit/>
          </a:bodyPr>
          <a:lstStyle/>
          <a:p>
            <a:pPr marL="342900" lvl="0" indent="-342900" fontAlgn="base">
              <a:lnSpc>
                <a:spcPct val="80000"/>
              </a:lnSpc>
              <a:spcBef>
                <a:spcPct val="20000"/>
              </a:spcBef>
              <a:spcAft>
                <a:spcPct val="0"/>
              </a:spcAft>
              <a:buClr>
                <a:srgbClr val="FFCC00"/>
              </a:buClr>
              <a:buSzPct val="120000"/>
              <a:buNone/>
              <a:defRPr/>
            </a:pPr>
            <a:r>
              <a:rPr lang="en-US" altLang="en-US" sz="2000" dirty="0" smtClean="0"/>
              <a:t>	“</a:t>
            </a:r>
            <a:r>
              <a:rPr lang="en-US" altLang="en-US" sz="2100" dirty="0" smtClean="0"/>
              <a:t>And </a:t>
            </a:r>
            <a:r>
              <a:rPr lang="en-US" altLang="en-US" sz="2100" dirty="0"/>
              <a:t>ye shall count unto you from the morrow </a:t>
            </a:r>
            <a:r>
              <a:rPr lang="en-US" altLang="en-US" sz="2100" dirty="0" smtClean="0"/>
              <a:t>after the </a:t>
            </a:r>
            <a:r>
              <a:rPr lang="en-US" altLang="en-US" sz="2100" dirty="0"/>
              <a:t>sabbath, from the day that ye brought the sheaf of the wave offering; seven sabbaths shall be complete: Even unto the morrow after the seventh sabbath shall ye number the fifty days; and ye shall offer a new ‘meal’ offering unto the LORD. Ye shall bring out of your habitations two wave loaves of two tenth deals: and they shall be of fine flour; they shall be </a:t>
            </a:r>
            <a:r>
              <a:rPr lang="en-US" altLang="en-US" sz="2100" dirty="0" err="1"/>
              <a:t>baken</a:t>
            </a:r>
            <a:r>
              <a:rPr lang="en-US" altLang="en-US" sz="2100" dirty="0"/>
              <a:t> with leaven; they are the </a:t>
            </a:r>
            <a:r>
              <a:rPr lang="en-US" altLang="en-US" sz="2100" dirty="0" err="1" smtClean="0"/>
              <a:t>firstfruits</a:t>
            </a:r>
            <a:r>
              <a:rPr lang="en-US" altLang="en-US" sz="2100" dirty="0" smtClean="0"/>
              <a:t> </a:t>
            </a:r>
            <a:r>
              <a:rPr lang="en-US" altLang="en-US" sz="2100" dirty="0"/>
              <a:t>unto the LORD. </a:t>
            </a:r>
            <a:r>
              <a:rPr lang="en-US" altLang="en-US" sz="2100" b="1" u="sng" dirty="0">
                <a:solidFill>
                  <a:srgbClr val="00B0F0"/>
                </a:solidFill>
              </a:rPr>
              <a:t>And ye shall offer with the bread seven lambs without blemish of the first year, and one young bullock, and two rams: they shall be for a burnt offering unto the LORD, with their ‘meal’ offering, and their drink offerings, even an offering made by fire of sweet savor unto the LORD. Then ye shall offer one kid of the goats for a sin offering, and two lambs of the first year for a sacrifice of peace offerings. And the priest shall wave them with the bread of the </a:t>
            </a:r>
            <a:r>
              <a:rPr lang="en-US" altLang="en-US" sz="2100" b="1" u="sng" dirty="0" err="1">
                <a:solidFill>
                  <a:srgbClr val="00B0F0"/>
                </a:solidFill>
              </a:rPr>
              <a:t>firstfruits</a:t>
            </a:r>
            <a:r>
              <a:rPr lang="en-US" altLang="en-US" sz="2100" b="1" u="sng" dirty="0">
                <a:solidFill>
                  <a:srgbClr val="00B0F0"/>
                </a:solidFill>
              </a:rPr>
              <a:t> for a wave offering before the LORD, with the two lambs: they shall be holy to the LORD for the </a:t>
            </a:r>
            <a:r>
              <a:rPr lang="en-US" altLang="en-US" sz="2100" b="1" u="sng" dirty="0" smtClean="0">
                <a:solidFill>
                  <a:srgbClr val="00B0F0"/>
                </a:solidFill>
              </a:rPr>
              <a:t>priest</a:t>
            </a:r>
            <a:r>
              <a:rPr lang="en-US" altLang="en-US" sz="2100" b="1" dirty="0" smtClean="0">
                <a:solidFill>
                  <a:srgbClr val="00B0F0"/>
                </a:solidFill>
              </a:rPr>
              <a:t>. </a:t>
            </a:r>
            <a:endParaRPr lang="en-US" altLang="en-US" sz="2100" dirty="0" smtClean="0"/>
          </a:p>
          <a:p>
            <a:pPr marL="342900" lvl="0" indent="-342900" fontAlgn="base">
              <a:lnSpc>
                <a:spcPct val="80000"/>
              </a:lnSpc>
              <a:spcBef>
                <a:spcPct val="20000"/>
              </a:spcBef>
              <a:spcAft>
                <a:spcPct val="0"/>
              </a:spcAft>
              <a:buClr>
                <a:srgbClr val="FFCC00"/>
              </a:buClr>
              <a:buSzPct val="120000"/>
              <a:buNone/>
              <a:defRPr/>
            </a:pPr>
            <a:r>
              <a:rPr lang="en-US" altLang="en-US" sz="2100" dirty="0"/>
              <a:t>					</a:t>
            </a:r>
            <a:r>
              <a:rPr lang="en-US" altLang="en-US" sz="2100" dirty="0" smtClean="0"/>
              <a:t>Leviticus 23:15-20</a:t>
            </a:r>
            <a:endParaRPr lang="en-US" altLang="en-US" sz="2100" dirty="0"/>
          </a:p>
          <a:p>
            <a:endParaRPr lang="en-US" dirty="0"/>
          </a:p>
        </p:txBody>
      </p:sp>
      <p:pic>
        <p:nvPicPr>
          <p:cNvPr id="5" name="Picture 4"/>
          <p:cNvPicPr>
            <a:picLocks noChangeAspect="1"/>
          </p:cNvPicPr>
          <p:nvPr/>
        </p:nvPicPr>
        <p:blipFill>
          <a:blip r:embed="rId4"/>
          <a:stretch>
            <a:fillRect/>
          </a:stretch>
        </p:blipFill>
        <p:spPr>
          <a:xfrm>
            <a:off x="443114" y="3888057"/>
            <a:ext cx="2887851" cy="2710451"/>
          </a:xfrm>
          <a:prstGeom prst="rect">
            <a:avLst/>
          </a:prstGeom>
        </p:spPr>
      </p:pic>
      <p:pic>
        <p:nvPicPr>
          <p:cNvPr id="4" name="Picture 3"/>
          <p:cNvPicPr>
            <a:picLocks noChangeAspect="1"/>
          </p:cNvPicPr>
          <p:nvPr/>
        </p:nvPicPr>
        <p:blipFill>
          <a:blip r:embed="rId5"/>
          <a:stretch>
            <a:fillRect/>
          </a:stretch>
        </p:blipFill>
        <p:spPr>
          <a:xfrm>
            <a:off x="443114" y="963827"/>
            <a:ext cx="2887851" cy="2924230"/>
          </a:xfrm>
          <a:prstGeom prst="rect">
            <a:avLst/>
          </a:prstGeom>
        </p:spPr>
      </p:pic>
    </p:spTree>
    <p:extLst>
      <p:ext uri="{BB962C8B-B14F-4D97-AF65-F5344CB8AC3E}">
        <p14:creationId xmlns:p14="http://schemas.microsoft.com/office/powerpoint/2010/main" val="143359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2055" y="0"/>
            <a:ext cx="10515600" cy="1325563"/>
          </a:xfrm>
        </p:spPr>
        <p:txBody>
          <a:bodyPr/>
          <a:lstStyle/>
          <a:p>
            <a:pPr algn="ctr"/>
            <a:r>
              <a:rPr lang="en-US" dirty="0" smtClean="0">
                <a:latin typeface="+mn-lt"/>
              </a:rPr>
              <a:t>FEASTS </a:t>
            </a:r>
            <a:r>
              <a:rPr lang="en-US" dirty="0">
                <a:latin typeface="+mn-lt"/>
              </a:rPr>
              <a:t>OF </a:t>
            </a:r>
            <a:r>
              <a:rPr lang="en-US" dirty="0" smtClean="0">
                <a:latin typeface="+mn-lt"/>
              </a:rPr>
              <a:t>THE LORD – THE FEAST OF WEEKS</a:t>
            </a:r>
            <a:endParaRPr lang="en-US" dirty="0">
              <a:latin typeface="+mn-lt"/>
            </a:endParaRPr>
          </a:p>
        </p:txBody>
      </p:sp>
      <p:sp>
        <p:nvSpPr>
          <p:cNvPr id="3" name="Content Placeholder 2"/>
          <p:cNvSpPr>
            <a:spLocks noGrp="1"/>
          </p:cNvSpPr>
          <p:nvPr>
            <p:ph sz="half" idx="1"/>
          </p:nvPr>
        </p:nvSpPr>
        <p:spPr>
          <a:xfrm>
            <a:off x="3866166" y="1325563"/>
            <a:ext cx="7633855" cy="5112307"/>
          </a:xfrm>
        </p:spPr>
        <p:txBody>
          <a:bodyPr>
            <a:normAutofit/>
          </a:bodyPr>
          <a:lstStyle/>
          <a:p>
            <a:pPr marL="342900" lvl="0" indent="-342900" fontAlgn="base">
              <a:lnSpc>
                <a:spcPct val="80000"/>
              </a:lnSpc>
              <a:spcBef>
                <a:spcPct val="20000"/>
              </a:spcBef>
              <a:spcAft>
                <a:spcPct val="0"/>
              </a:spcAft>
              <a:buClr>
                <a:srgbClr val="FFCC00"/>
              </a:buClr>
              <a:buSzPct val="120000"/>
              <a:buNone/>
              <a:defRPr/>
            </a:pPr>
            <a:r>
              <a:rPr lang="en-US" altLang="en-US" sz="2000" dirty="0" smtClean="0"/>
              <a:t>	</a:t>
            </a:r>
            <a:r>
              <a:rPr lang="en-US" altLang="en-US" sz="2400" dirty="0" smtClean="0"/>
              <a:t>“Also </a:t>
            </a:r>
            <a:r>
              <a:rPr lang="en-US" altLang="en-US" sz="2400" dirty="0"/>
              <a:t>in </a:t>
            </a:r>
            <a:r>
              <a:rPr lang="en-US" altLang="en-US" sz="2400" b="1" u="sng" dirty="0">
                <a:solidFill>
                  <a:srgbClr val="00B0F0"/>
                </a:solidFill>
              </a:rPr>
              <a:t>the day of the </a:t>
            </a:r>
            <a:r>
              <a:rPr lang="en-US" altLang="en-US" sz="2400" b="1" u="sng" dirty="0" err="1">
                <a:solidFill>
                  <a:srgbClr val="00B0F0"/>
                </a:solidFill>
              </a:rPr>
              <a:t>firstfruits</a:t>
            </a:r>
            <a:r>
              <a:rPr lang="en-US" altLang="en-US" sz="2400" dirty="0"/>
              <a:t>, when ye bring a new meat offering unto the LORD, after your weeks be out, ye shall have an holy convocation; ye shall do no servile work: </a:t>
            </a:r>
            <a:r>
              <a:rPr lang="en-US" altLang="en-US" sz="2400" dirty="0" smtClean="0"/>
              <a:t>But </a:t>
            </a:r>
            <a:r>
              <a:rPr lang="en-US" altLang="en-US" sz="2400" dirty="0"/>
              <a:t>ye shall offer the burnt offering for a sweet </a:t>
            </a:r>
            <a:r>
              <a:rPr lang="en-US" altLang="en-US" sz="2400" dirty="0" err="1"/>
              <a:t>savour</a:t>
            </a:r>
            <a:r>
              <a:rPr lang="en-US" altLang="en-US" sz="2400" dirty="0"/>
              <a:t> unto the LORD; two young bullocks, one ram, seven lambs of the first year; </a:t>
            </a:r>
            <a:r>
              <a:rPr lang="en-US" altLang="en-US" sz="2400" dirty="0" smtClean="0"/>
              <a:t>And </a:t>
            </a:r>
            <a:r>
              <a:rPr lang="en-US" altLang="en-US" sz="2400" dirty="0"/>
              <a:t>their meat offering of flour mingled with oil, three tenth deals unto one bullock, two tenth deals unto one </a:t>
            </a:r>
            <a:r>
              <a:rPr lang="en-US" altLang="en-US" sz="2400" dirty="0" smtClean="0"/>
              <a:t>ram, A several tenth deal unto one lamb, throughout the seven lambs; And one kid of the goats, to make an atonement for you. Ye shall offer them beside the continual burnt offering, and his meat offering, (they shall be unto you without blemish) and their drink offerings. </a:t>
            </a:r>
          </a:p>
          <a:p>
            <a:pPr marL="342900" lvl="0" indent="-342900" fontAlgn="base">
              <a:lnSpc>
                <a:spcPct val="80000"/>
              </a:lnSpc>
              <a:spcBef>
                <a:spcPct val="20000"/>
              </a:spcBef>
              <a:spcAft>
                <a:spcPct val="0"/>
              </a:spcAft>
              <a:buClr>
                <a:srgbClr val="FFCC00"/>
              </a:buClr>
              <a:buSzPct val="120000"/>
              <a:buNone/>
              <a:defRPr/>
            </a:pPr>
            <a:endParaRPr lang="en-US" altLang="en-US" sz="2400" dirty="0" smtClean="0"/>
          </a:p>
          <a:p>
            <a:pPr marL="342900" lvl="0" indent="-342900" fontAlgn="base">
              <a:lnSpc>
                <a:spcPct val="80000"/>
              </a:lnSpc>
              <a:spcBef>
                <a:spcPct val="20000"/>
              </a:spcBef>
              <a:spcAft>
                <a:spcPct val="0"/>
              </a:spcAft>
              <a:buClr>
                <a:srgbClr val="FFCC00"/>
              </a:buClr>
              <a:buSzPct val="120000"/>
              <a:buNone/>
              <a:defRPr/>
            </a:pPr>
            <a:r>
              <a:rPr lang="en-US" altLang="en-US" sz="2400" dirty="0"/>
              <a:t>					</a:t>
            </a:r>
            <a:r>
              <a:rPr lang="en-US" altLang="en-US" sz="2400" dirty="0" smtClean="0"/>
              <a:t>Numbers 28:26-31</a:t>
            </a:r>
            <a:endParaRPr lang="en-US" altLang="en-US" sz="2400" dirty="0"/>
          </a:p>
          <a:p>
            <a:endParaRPr lang="en-US" dirty="0"/>
          </a:p>
        </p:txBody>
      </p:sp>
      <p:pic>
        <p:nvPicPr>
          <p:cNvPr id="5" name="Picture 4"/>
          <p:cNvPicPr>
            <a:picLocks noChangeAspect="1"/>
          </p:cNvPicPr>
          <p:nvPr/>
        </p:nvPicPr>
        <p:blipFill>
          <a:blip r:embed="rId4"/>
          <a:stretch>
            <a:fillRect/>
          </a:stretch>
        </p:blipFill>
        <p:spPr>
          <a:xfrm>
            <a:off x="443114" y="3888057"/>
            <a:ext cx="2887851" cy="2710451"/>
          </a:xfrm>
          <a:prstGeom prst="rect">
            <a:avLst/>
          </a:prstGeom>
        </p:spPr>
      </p:pic>
      <p:pic>
        <p:nvPicPr>
          <p:cNvPr id="4" name="Picture 3"/>
          <p:cNvPicPr>
            <a:picLocks noChangeAspect="1"/>
          </p:cNvPicPr>
          <p:nvPr/>
        </p:nvPicPr>
        <p:blipFill>
          <a:blip r:embed="rId5"/>
          <a:stretch>
            <a:fillRect/>
          </a:stretch>
        </p:blipFill>
        <p:spPr>
          <a:xfrm>
            <a:off x="443114" y="963827"/>
            <a:ext cx="2887851" cy="2924230"/>
          </a:xfrm>
          <a:prstGeom prst="rect">
            <a:avLst/>
          </a:prstGeom>
        </p:spPr>
      </p:pic>
    </p:spTree>
    <p:extLst>
      <p:ext uri="{BB962C8B-B14F-4D97-AF65-F5344CB8AC3E}">
        <p14:creationId xmlns:p14="http://schemas.microsoft.com/office/powerpoint/2010/main" val="2367678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175687" y="1640273"/>
            <a:ext cx="7039232" cy="4704129"/>
          </a:xfrm>
        </p:spPr>
        <p:txBody>
          <a:bodyPr>
            <a:normAutofit fontScale="62500" lnSpcReduction="20000"/>
          </a:bodyPr>
          <a:lstStyle/>
          <a:p>
            <a:r>
              <a:rPr lang="en-US" dirty="0"/>
              <a:t>Day before Pentecost the people would arrive, happy the Harvest Season was done for awhile, they had a period of rest and enjoyment.</a:t>
            </a:r>
          </a:p>
          <a:p>
            <a:pPr marL="171450" indent="-171450"/>
            <a:r>
              <a:rPr lang="en-US" dirty="0"/>
              <a:t>The Day of Pentecost was the anniversary of the giving of the Law on Mount Sinai, which the Feast of Weeks was intended to commemorate.</a:t>
            </a:r>
          </a:p>
          <a:p>
            <a:r>
              <a:rPr lang="en-US" dirty="0"/>
              <a:t>The day started (6p.m.) with the Blast of the Priest’s Trumpets</a:t>
            </a:r>
          </a:p>
          <a:p>
            <a:r>
              <a:rPr lang="en-US" dirty="0"/>
              <a:t>First watch the altar was cleansed and after Midnight the Temple gates were opened.</a:t>
            </a:r>
          </a:p>
          <a:p>
            <a:r>
              <a:rPr lang="en-US" dirty="0"/>
              <a:t>The </a:t>
            </a:r>
            <a:r>
              <a:rPr lang="en-US" dirty="0" smtClean="0"/>
              <a:t>altar offerings </a:t>
            </a:r>
            <a:r>
              <a:rPr lang="en-US" dirty="0"/>
              <a:t>then had to be examined by the Priest’s before the morning sacrifices. Then the offerings began at the appointed time of the morning </a:t>
            </a:r>
            <a:r>
              <a:rPr lang="en-US" dirty="0" smtClean="0"/>
              <a:t>sacrifice </a:t>
            </a:r>
            <a:endParaRPr lang="en-US" dirty="0"/>
          </a:p>
          <a:p>
            <a:r>
              <a:rPr lang="en-US" dirty="0"/>
              <a:t>First came the sin offerings – confession of sin, sprinkling of blood</a:t>
            </a:r>
          </a:p>
          <a:p>
            <a:r>
              <a:rPr lang="en-US" dirty="0"/>
              <a:t>Next the burnt offerings and meal offerings</a:t>
            </a:r>
          </a:p>
          <a:p>
            <a:r>
              <a:rPr lang="en-US" dirty="0"/>
              <a:t>Then they sang a song,  the “</a:t>
            </a:r>
            <a:r>
              <a:rPr lang="en-US" dirty="0" err="1"/>
              <a:t>Hallel</a:t>
            </a:r>
            <a:r>
              <a:rPr lang="en-US" dirty="0"/>
              <a:t>” Psalms 113-118</a:t>
            </a:r>
          </a:p>
          <a:p>
            <a:r>
              <a:rPr lang="en-US" dirty="0"/>
              <a:t>Then came the 2 wave loaves along with: (7 lambs, 1 young bullock, 2 rams with meat offerings); (1 goat for sin offering, 2 lambs for peace offering)</a:t>
            </a:r>
          </a:p>
          <a:p>
            <a:endParaRPr lang="en-US" dirty="0"/>
          </a:p>
        </p:txBody>
      </p:sp>
      <p:pic>
        <p:nvPicPr>
          <p:cNvPr id="5" name="Picture 4"/>
          <p:cNvPicPr>
            <a:picLocks noChangeAspect="1"/>
          </p:cNvPicPr>
          <p:nvPr/>
        </p:nvPicPr>
        <p:blipFill>
          <a:blip r:embed="rId4"/>
          <a:stretch>
            <a:fillRect/>
          </a:stretch>
        </p:blipFill>
        <p:spPr>
          <a:xfrm>
            <a:off x="670089" y="0"/>
            <a:ext cx="10851821" cy="1322947"/>
          </a:xfrm>
          <a:prstGeom prst="rect">
            <a:avLst/>
          </a:prstGeom>
        </p:spPr>
      </p:pic>
      <p:pic>
        <p:nvPicPr>
          <p:cNvPr id="6" name="Picture 5"/>
          <p:cNvPicPr>
            <a:picLocks noChangeAspect="1"/>
          </p:cNvPicPr>
          <p:nvPr/>
        </p:nvPicPr>
        <p:blipFill>
          <a:blip r:embed="rId5"/>
          <a:stretch>
            <a:fillRect/>
          </a:stretch>
        </p:blipFill>
        <p:spPr>
          <a:xfrm>
            <a:off x="129063" y="1039918"/>
            <a:ext cx="1835661" cy="1871705"/>
          </a:xfrm>
          <a:prstGeom prst="rect">
            <a:avLst/>
          </a:prstGeom>
        </p:spPr>
      </p:pic>
      <p:pic>
        <p:nvPicPr>
          <p:cNvPr id="7" name="Picture 6"/>
          <p:cNvPicPr>
            <a:picLocks noChangeAspect="1"/>
          </p:cNvPicPr>
          <p:nvPr/>
        </p:nvPicPr>
        <p:blipFill>
          <a:blip r:embed="rId6"/>
          <a:stretch>
            <a:fillRect/>
          </a:stretch>
        </p:blipFill>
        <p:spPr>
          <a:xfrm>
            <a:off x="129063" y="2911623"/>
            <a:ext cx="1835661" cy="1723115"/>
          </a:xfrm>
          <a:prstGeom prst="rect">
            <a:avLst/>
          </a:prstGeom>
        </p:spPr>
      </p:pic>
      <p:pic>
        <p:nvPicPr>
          <p:cNvPr id="8" name="Picture 7"/>
          <p:cNvPicPr>
            <a:picLocks noChangeAspect="1"/>
          </p:cNvPicPr>
          <p:nvPr/>
        </p:nvPicPr>
        <p:blipFill>
          <a:blip r:embed="rId7"/>
          <a:stretch>
            <a:fillRect/>
          </a:stretch>
        </p:blipFill>
        <p:spPr>
          <a:xfrm>
            <a:off x="129063" y="4634738"/>
            <a:ext cx="1835661" cy="1862827"/>
          </a:xfrm>
          <a:prstGeom prst="rect">
            <a:avLst/>
          </a:prstGeom>
        </p:spPr>
      </p:pic>
    </p:spTree>
    <p:extLst>
      <p:ext uri="{BB962C8B-B14F-4D97-AF65-F5344CB8AC3E}">
        <p14:creationId xmlns:p14="http://schemas.microsoft.com/office/powerpoint/2010/main" val="2820525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Rectangle 2"/>
          <p:cNvSpPr/>
          <p:nvPr/>
        </p:nvSpPr>
        <p:spPr>
          <a:xfrm>
            <a:off x="1804086" y="995082"/>
            <a:ext cx="10138531" cy="6518708"/>
          </a:xfrm>
          <a:prstGeom prst="rect">
            <a:avLst/>
          </a:prstGeom>
        </p:spPr>
        <p:txBody>
          <a:bodyPr wrap="square">
            <a:spAutoFit/>
          </a:bodyPr>
          <a:lstStyle/>
          <a:p>
            <a:pPr>
              <a:lnSpc>
                <a:spcPct val="80000"/>
              </a:lnSpc>
              <a:defRPr/>
            </a:pPr>
            <a:r>
              <a:rPr lang="en-US" altLang="en-US" dirty="0" smtClean="0">
                <a:solidFill>
                  <a:prstClr val="black"/>
                </a:solidFill>
              </a:rPr>
              <a:t>			</a:t>
            </a:r>
            <a:r>
              <a:rPr lang="en-US" altLang="en-US" b="1" dirty="0" smtClean="0">
                <a:solidFill>
                  <a:srgbClr val="FF0000"/>
                </a:solidFill>
              </a:rPr>
              <a:t>6PM </a:t>
            </a:r>
            <a:r>
              <a:rPr lang="en-US" altLang="en-US" b="1" dirty="0">
                <a:solidFill>
                  <a:srgbClr val="FF0000"/>
                </a:solidFill>
              </a:rPr>
              <a:t>(Sunset) – 6PM (Sunset)</a:t>
            </a:r>
          </a:p>
          <a:p>
            <a:pPr>
              <a:lnSpc>
                <a:spcPct val="80000"/>
              </a:lnSpc>
              <a:defRPr/>
            </a:pPr>
            <a:endParaRPr lang="en-US" altLang="en-US" dirty="0" smtClean="0">
              <a:solidFill>
                <a:prstClr val="black"/>
              </a:solidFill>
            </a:endParaRPr>
          </a:p>
          <a:p>
            <a:pPr>
              <a:lnSpc>
                <a:spcPct val="80000"/>
              </a:lnSpc>
              <a:defRPr/>
            </a:pPr>
            <a:r>
              <a:rPr lang="en-US" altLang="en-US" dirty="0" smtClean="0">
                <a:solidFill>
                  <a:prstClr val="black"/>
                </a:solidFill>
              </a:rPr>
              <a:t>ABIB </a:t>
            </a:r>
            <a:r>
              <a:rPr lang="en-US" altLang="en-US" dirty="0">
                <a:solidFill>
                  <a:prstClr val="black"/>
                </a:solidFill>
              </a:rPr>
              <a:t>14</a:t>
            </a:r>
            <a:r>
              <a:rPr lang="en-US" altLang="en-US" baseline="30000" dirty="0">
                <a:solidFill>
                  <a:prstClr val="black"/>
                </a:solidFill>
              </a:rPr>
              <a:t>th</a:t>
            </a:r>
            <a:r>
              <a:rPr lang="en-US" altLang="en-US" dirty="0">
                <a:solidFill>
                  <a:prstClr val="black"/>
                </a:solidFill>
              </a:rPr>
              <a:t> – PASSOVER 		           (First Day of Unleavened Bread – Ex.12:18)</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15</a:t>
            </a:r>
            <a:r>
              <a:rPr lang="en-US" altLang="en-US" baseline="30000" dirty="0">
                <a:solidFill>
                  <a:prstClr val="black"/>
                </a:solidFill>
              </a:rPr>
              <a:t>th</a:t>
            </a:r>
            <a:r>
              <a:rPr lang="en-US" altLang="en-US" dirty="0">
                <a:solidFill>
                  <a:prstClr val="black"/>
                </a:solidFill>
              </a:rPr>
              <a:t> – HIGH SABBATH		           (1</a:t>
            </a:r>
            <a:r>
              <a:rPr lang="en-US" altLang="en-US" baseline="30000" dirty="0">
                <a:solidFill>
                  <a:prstClr val="black"/>
                </a:solidFill>
              </a:rPr>
              <a:t>st</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16</a:t>
            </a:r>
            <a:r>
              <a:rPr lang="en-US" altLang="en-US" baseline="30000" dirty="0">
                <a:solidFill>
                  <a:prstClr val="black"/>
                </a:solidFill>
              </a:rPr>
              <a:t>th</a:t>
            </a:r>
            <a:r>
              <a:rPr lang="en-US" altLang="en-US" dirty="0">
                <a:solidFill>
                  <a:prstClr val="black"/>
                </a:solidFill>
              </a:rPr>
              <a:t> - 			           (2</a:t>
            </a:r>
            <a:r>
              <a:rPr lang="en-US" altLang="en-US" baseline="30000" dirty="0">
                <a:solidFill>
                  <a:prstClr val="black"/>
                </a:solidFill>
              </a:rPr>
              <a:t>nd</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17</a:t>
            </a:r>
            <a:r>
              <a:rPr lang="en-US" altLang="en-US" baseline="30000" dirty="0">
                <a:solidFill>
                  <a:prstClr val="black"/>
                </a:solidFill>
              </a:rPr>
              <a:t>th</a:t>
            </a:r>
            <a:r>
              <a:rPr lang="en-US" altLang="en-US" dirty="0">
                <a:solidFill>
                  <a:prstClr val="black"/>
                </a:solidFill>
              </a:rPr>
              <a:t> - 			           (3</a:t>
            </a:r>
            <a:r>
              <a:rPr lang="en-US" altLang="en-US" baseline="30000" dirty="0">
                <a:solidFill>
                  <a:prstClr val="black"/>
                </a:solidFill>
              </a:rPr>
              <a:t>rd</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18</a:t>
            </a:r>
            <a:r>
              <a:rPr lang="en-US" altLang="en-US" baseline="30000" dirty="0">
                <a:solidFill>
                  <a:prstClr val="black"/>
                </a:solidFill>
              </a:rPr>
              <a:t>th</a:t>
            </a:r>
            <a:r>
              <a:rPr lang="en-US" altLang="en-US" dirty="0">
                <a:solidFill>
                  <a:prstClr val="black"/>
                </a:solidFill>
              </a:rPr>
              <a:t> - 			           (4</a:t>
            </a:r>
            <a:r>
              <a:rPr lang="en-US" altLang="en-US" baseline="30000" dirty="0">
                <a:solidFill>
                  <a:prstClr val="black"/>
                </a:solidFill>
              </a:rPr>
              <a:t>th</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19</a:t>
            </a:r>
            <a:r>
              <a:rPr lang="en-US" altLang="en-US" baseline="30000" dirty="0">
                <a:solidFill>
                  <a:prstClr val="black"/>
                </a:solidFill>
              </a:rPr>
              <a:t>th</a:t>
            </a:r>
            <a:r>
              <a:rPr lang="en-US" altLang="en-US" dirty="0">
                <a:solidFill>
                  <a:prstClr val="black"/>
                </a:solidFill>
              </a:rPr>
              <a:t> - 			           (5</a:t>
            </a:r>
            <a:r>
              <a:rPr lang="en-US" altLang="en-US" baseline="30000" dirty="0">
                <a:solidFill>
                  <a:prstClr val="black"/>
                </a:solidFill>
              </a:rPr>
              <a:t>th</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20</a:t>
            </a:r>
            <a:r>
              <a:rPr lang="en-US" altLang="en-US" baseline="30000" dirty="0">
                <a:solidFill>
                  <a:prstClr val="black"/>
                </a:solidFill>
              </a:rPr>
              <a:t>th</a:t>
            </a:r>
            <a:r>
              <a:rPr lang="en-US" altLang="en-US" dirty="0">
                <a:solidFill>
                  <a:prstClr val="black"/>
                </a:solidFill>
              </a:rPr>
              <a:t> - 			           (6</a:t>
            </a:r>
            <a:r>
              <a:rPr lang="en-US" altLang="en-US" baseline="30000" dirty="0">
                <a:solidFill>
                  <a:prstClr val="black"/>
                </a:solidFill>
              </a:rPr>
              <a:t>th</a:t>
            </a:r>
            <a:r>
              <a:rPr lang="en-US" altLang="en-US" dirty="0">
                <a:solidFill>
                  <a:prstClr val="black"/>
                </a:solidFill>
              </a:rPr>
              <a:t> Day of the FEAST of Unleavened Bread)</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ABIB 21</a:t>
            </a:r>
            <a:r>
              <a:rPr lang="en-US" altLang="en-US" baseline="30000" dirty="0">
                <a:solidFill>
                  <a:prstClr val="black"/>
                </a:solidFill>
              </a:rPr>
              <a:t>st</a:t>
            </a:r>
            <a:r>
              <a:rPr lang="en-US" altLang="en-US" dirty="0">
                <a:solidFill>
                  <a:prstClr val="black"/>
                </a:solidFill>
              </a:rPr>
              <a:t> – HIGH SABBATH		           (7</a:t>
            </a:r>
            <a:r>
              <a:rPr lang="en-US" altLang="en-US" baseline="30000" dirty="0">
                <a:solidFill>
                  <a:prstClr val="black"/>
                </a:solidFill>
              </a:rPr>
              <a:t>th</a:t>
            </a:r>
            <a:r>
              <a:rPr lang="en-US" altLang="en-US" dirty="0">
                <a:solidFill>
                  <a:prstClr val="black"/>
                </a:solidFill>
              </a:rPr>
              <a:t> Day of the FEAST of Unleavened Bread</a:t>
            </a:r>
            <a:r>
              <a:rPr lang="en-US" altLang="en-US" dirty="0" smtClean="0">
                <a:solidFill>
                  <a:prstClr val="black"/>
                </a:solidFill>
              </a:rPr>
              <a:t>)</a:t>
            </a:r>
          </a:p>
          <a:p>
            <a:pPr>
              <a:lnSpc>
                <a:spcPct val="80000"/>
              </a:lnSpc>
              <a:defRPr/>
            </a:pPr>
            <a:endParaRPr lang="en-US" altLang="en-US" dirty="0" smtClean="0">
              <a:solidFill>
                <a:prstClr val="black"/>
              </a:solidFill>
            </a:endParaRPr>
          </a:p>
          <a:p>
            <a:pPr>
              <a:lnSpc>
                <a:spcPct val="80000"/>
              </a:lnSpc>
              <a:defRPr/>
            </a:pPr>
            <a:endParaRPr lang="en-US" altLang="en-US" dirty="0" smtClean="0">
              <a:solidFill>
                <a:prstClr val="black"/>
              </a:solidFill>
            </a:endParaRPr>
          </a:p>
          <a:p>
            <a:pPr>
              <a:lnSpc>
                <a:spcPct val="80000"/>
              </a:lnSpc>
              <a:defRPr/>
            </a:pPr>
            <a:r>
              <a:rPr lang="en-US" altLang="en-US" dirty="0" smtClean="0">
                <a:solidFill>
                  <a:prstClr val="black"/>
                </a:solidFill>
              </a:rPr>
              <a:t>		</a:t>
            </a:r>
            <a:r>
              <a:rPr lang="en-US" altLang="en-US" b="1" dirty="0" smtClean="0">
                <a:solidFill>
                  <a:srgbClr val="00B0F0"/>
                </a:solidFill>
              </a:rPr>
              <a:t>ADD </a:t>
            </a:r>
            <a:r>
              <a:rPr lang="en-US" altLang="en-US" b="1" dirty="0">
                <a:solidFill>
                  <a:srgbClr val="00B0F0"/>
                </a:solidFill>
              </a:rPr>
              <a:t>7 WEEKS  FROM THE OFFERING UP OF THE SHEAF</a:t>
            </a:r>
          </a:p>
          <a:p>
            <a:pPr>
              <a:lnSpc>
                <a:spcPct val="80000"/>
              </a:lnSpc>
              <a:defRPr/>
            </a:pPr>
            <a:r>
              <a:rPr lang="en-US" altLang="en-US" dirty="0">
                <a:solidFill>
                  <a:prstClr val="black"/>
                </a:solidFill>
              </a:rPr>
              <a:t>	</a:t>
            </a:r>
          </a:p>
          <a:p>
            <a:pPr>
              <a:lnSpc>
                <a:spcPct val="80000"/>
              </a:lnSpc>
              <a:defRPr/>
            </a:pPr>
            <a:endParaRPr lang="en-US" altLang="en-US" dirty="0">
              <a:solidFill>
                <a:prstClr val="black"/>
              </a:solidFill>
            </a:endParaRPr>
          </a:p>
          <a:p>
            <a:pPr>
              <a:lnSpc>
                <a:spcPct val="80000"/>
              </a:lnSpc>
              <a:defRPr/>
            </a:pPr>
            <a:r>
              <a:rPr lang="en-US" altLang="en-US" dirty="0">
                <a:solidFill>
                  <a:prstClr val="black"/>
                </a:solidFill>
              </a:rPr>
              <a:t>SIVAN ? -	   SHAVUOT – DAY OF PENTECOST     (50TH Day Following the Morrow after the Weekly Sabbath)</a:t>
            </a:r>
          </a:p>
          <a:p>
            <a:pPr>
              <a:lnSpc>
                <a:spcPct val="80000"/>
              </a:lnSpc>
              <a:defRPr/>
            </a:pPr>
            <a:r>
              <a:rPr lang="en-US" altLang="en-US" dirty="0" smtClean="0">
                <a:solidFill>
                  <a:prstClr val="black"/>
                </a:solidFill>
              </a:rPr>
              <a:t>		</a:t>
            </a:r>
          </a:p>
          <a:p>
            <a:pPr>
              <a:lnSpc>
                <a:spcPct val="80000"/>
              </a:lnSpc>
              <a:defRPr/>
            </a:pPr>
            <a:r>
              <a:rPr lang="en-US" altLang="en-US" dirty="0" smtClean="0">
                <a:solidFill>
                  <a:prstClr val="black"/>
                </a:solidFill>
              </a:rPr>
              <a:t>	</a:t>
            </a:r>
          </a:p>
          <a:p>
            <a:pPr>
              <a:lnSpc>
                <a:spcPct val="80000"/>
              </a:lnSpc>
              <a:defRPr/>
            </a:pPr>
            <a:r>
              <a:rPr lang="en-US" altLang="en-US" dirty="0" smtClean="0">
                <a:solidFill>
                  <a:prstClr val="black"/>
                </a:solidFill>
              </a:rPr>
              <a:t>		</a:t>
            </a:r>
          </a:p>
          <a:p>
            <a:pPr>
              <a:lnSpc>
                <a:spcPct val="80000"/>
              </a:lnSpc>
              <a:defRPr/>
            </a:pPr>
            <a:r>
              <a:rPr lang="en-US" altLang="en-US" dirty="0">
                <a:solidFill>
                  <a:prstClr val="black"/>
                </a:solidFill>
              </a:rPr>
              <a:t>	</a:t>
            </a:r>
            <a:r>
              <a:rPr lang="en-US" altLang="en-US" dirty="0" smtClean="0">
                <a:solidFill>
                  <a:prstClr val="black"/>
                </a:solidFill>
              </a:rPr>
              <a:t>	</a:t>
            </a:r>
            <a:endParaRPr lang="en-US" altLang="en-US" dirty="0">
              <a:solidFill>
                <a:prstClr val="black"/>
              </a:solidFill>
            </a:endParaRPr>
          </a:p>
          <a:p>
            <a:pPr>
              <a:lnSpc>
                <a:spcPct val="80000"/>
              </a:lnSpc>
              <a:defRPr/>
            </a:pPr>
            <a:r>
              <a:rPr lang="en-US" altLang="en-US" dirty="0" smtClean="0">
                <a:solidFill>
                  <a:prstClr val="black"/>
                </a:solidFill>
              </a:rPr>
              <a:t>			</a:t>
            </a:r>
            <a:endParaRPr lang="en-US" altLang="en-US" dirty="0">
              <a:solidFill>
                <a:prstClr val="black"/>
              </a:solidFill>
            </a:endParaRPr>
          </a:p>
        </p:txBody>
      </p:sp>
      <p:pic>
        <p:nvPicPr>
          <p:cNvPr id="4" name="Picture 3"/>
          <p:cNvPicPr>
            <a:picLocks noChangeAspect="1"/>
          </p:cNvPicPr>
          <p:nvPr/>
        </p:nvPicPr>
        <p:blipFill>
          <a:blip r:embed="rId4"/>
          <a:stretch>
            <a:fillRect/>
          </a:stretch>
        </p:blipFill>
        <p:spPr>
          <a:xfrm>
            <a:off x="3145426" y="2440058"/>
            <a:ext cx="917093" cy="761837"/>
          </a:xfrm>
          <a:prstGeom prst="rect">
            <a:avLst/>
          </a:prstGeom>
        </p:spPr>
      </p:pic>
      <p:pic>
        <p:nvPicPr>
          <p:cNvPr id="5" name="Picture 4"/>
          <p:cNvPicPr>
            <a:picLocks noChangeAspect="1"/>
          </p:cNvPicPr>
          <p:nvPr/>
        </p:nvPicPr>
        <p:blipFill>
          <a:blip r:embed="rId5"/>
          <a:stretch>
            <a:fillRect/>
          </a:stretch>
        </p:blipFill>
        <p:spPr>
          <a:xfrm>
            <a:off x="3281475" y="3391662"/>
            <a:ext cx="644997" cy="969258"/>
          </a:xfrm>
          <a:prstGeom prst="rect">
            <a:avLst/>
          </a:prstGeom>
        </p:spPr>
      </p:pic>
      <p:pic>
        <p:nvPicPr>
          <p:cNvPr id="2" name="Picture 1"/>
          <p:cNvPicPr>
            <a:picLocks noChangeAspect="1"/>
          </p:cNvPicPr>
          <p:nvPr/>
        </p:nvPicPr>
        <p:blipFill>
          <a:blip r:embed="rId6"/>
          <a:stretch>
            <a:fillRect/>
          </a:stretch>
        </p:blipFill>
        <p:spPr>
          <a:xfrm>
            <a:off x="4500364" y="1495881"/>
            <a:ext cx="1609483" cy="164606"/>
          </a:xfrm>
          <a:prstGeom prst="rect">
            <a:avLst/>
          </a:prstGeom>
        </p:spPr>
      </p:pic>
      <p:pic>
        <p:nvPicPr>
          <p:cNvPr id="8" name="Picture 7"/>
          <p:cNvPicPr>
            <a:picLocks noChangeAspect="1"/>
          </p:cNvPicPr>
          <p:nvPr/>
        </p:nvPicPr>
        <p:blipFill>
          <a:blip r:embed="rId6"/>
          <a:stretch>
            <a:fillRect/>
          </a:stretch>
        </p:blipFill>
        <p:spPr>
          <a:xfrm>
            <a:off x="4500364" y="1920010"/>
            <a:ext cx="1609483" cy="164606"/>
          </a:xfrm>
          <a:prstGeom prst="rect">
            <a:avLst/>
          </a:prstGeom>
        </p:spPr>
      </p:pic>
      <p:pic>
        <p:nvPicPr>
          <p:cNvPr id="9" name="Picture 8"/>
          <p:cNvPicPr>
            <a:picLocks noChangeAspect="1"/>
          </p:cNvPicPr>
          <p:nvPr/>
        </p:nvPicPr>
        <p:blipFill>
          <a:blip r:embed="rId6"/>
          <a:stretch>
            <a:fillRect/>
          </a:stretch>
        </p:blipFill>
        <p:spPr>
          <a:xfrm>
            <a:off x="4500364" y="2356090"/>
            <a:ext cx="1609483" cy="164606"/>
          </a:xfrm>
          <a:prstGeom prst="rect">
            <a:avLst/>
          </a:prstGeom>
        </p:spPr>
      </p:pic>
      <p:pic>
        <p:nvPicPr>
          <p:cNvPr id="10" name="Picture 9"/>
          <p:cNvPicPr>
            <a:picLocks noChangeAspect="1"/>
          </p:cNvPicPr>
          <p:nvPr/>
        </p:nvPicPr>
        <p:blipFill>
          <a:blip r:embed="rId6"/>
          <a:stretch>
            <a:fillRect/>
          </a:stretch>
        </p:blipFill>
        <p:spPr>
          <a:xfrm>
            <a:off x="4500364" y="2780343"/>
            <a:ext cx="1609483" cy="164606"/>
          </a:xfrm>
          <a:prstGeom prst="rect">
            <a:avLst/>
          </a:prstGeom>
        </p:spPr>
      </p:pic>
      <p:pic>
        <p:nvPicPr>
          <p:cNvPr id="11" name="Picture 10"/>
          <p:cNvPicPr>
            <a:picLocks noChangeAspect="1"/>
          </p:cNvPicPr>
          <p:nvPr/>
        </p:nvPicPr>
        <p:blipFill>
          <a:blip r:embed="rId6"/>
          <a:stretch>
            <a:fillRect/>
          </a:stretch>
        </p:blipFill>
        <p:spPr>
          <a:xfrm>
            <a:off x="4500364" y="3239599"/>
            <a:ext cx="1609483" cy="164606"/>
          </a:xfrm>
          <a:prstGeom prst="rect">
            <a:avLst/>
          </a:prstGeom>
        </p:spPr>
      </p:pic>
      <p:pic>
        <p:nvPicPr>
          <p:cNvPr id="12" name="Picture 11"/>
          <p:cNvPicPr>
            <a:picLocks noChangeAspect="1"/>
          </p:cNvPicPr>
          <p:nvPr/>
        </p:nvPicPr>
        <p:blipFill>
          <a:blip r:embed="rId6"/>
          <a:stretch>
            <a:fillRect/>
          </a:stretch>
        </p:blipFill>
        <p:spPr>
          <a:xfrm>
            <a:off x="4500364" y="3679399"/>
            <a:ext cx="1609483" cy="164606"/>
          </a:xfrm>
          <a:prstGeom prst="rect">
            <a:avLst/>
          </a:prstGeom>
        </p:spPr>
      </p:pic>
      <p:pic>
        <p:nvPicPr>
          <p:cNvPr id="13" name="Picture 12"/>
          <p:cNvPicPr>
            <a:picLocks noChangeAspect="1"/>
          </p:cNvPicPr>
          <p:nvPr/>
        </p:nvPicPr>
        <p:blipFill>
          <a:blip r:embed="rId6"/>
          <a:stretch>
            <a:fillRect/>
          </a:stretch>
        </p:blipFill>
        <p:spPr>
          <a:xfrm>
            <a:off x="4500364" y="4119977"/>
            <a:ext cx="1609483" cy="164606"/>
          </a:xfrm>
          <a:prstGeom prst="rect">
            <a:avLst/>
          </a:prstGeom>
        </p:spPr>
      </p:pic>
      <p:pic>
        <p:nvPicPr>
          <p:cNvPr id="14" name="Picture 13"/>
          <p:cNvPicPr>
            <a:picLocks noChangeAspect="1"/>
          </p:cNvPicPr>
          <p:nvPr/>
        </p:nvPicPr>
        <p:blipFill>
          <a:blip r:embed="rId6"/>
          <a:stretch>
            <a:fillRect/>
          </a:stretch>
        </p:blipFill>
        <p:spPr>
          <a:xfrm>
            <a:off x="4500364" y="4560555"/>
            <a:ext cx="1609483" cy="164606"/>
          </a:xfrm>
          <a:prstGeom prst="rect">
            <a:avLst/>
          </a:prstGeom>
        </p:spPr>
      </p:pic>
      <p:pic>
        <p:nvPicPr>
          <p:cNvPr id="6" name="Picture 5"/>
          <p:cNvPicPr>
            <a:picLocks noChangeAspect="1"/>
          </p:cNvPicPr>
          <p:nvPr/>
        </p:nvPicPr>
        <p:blipFill>
          <a:blip r:embed="rId7"/>
          <a:stretch>
            <a:fillRect/>
          </a:stretch>
        </p:blipFill>
        <p:spPr>
          <a:xfrm>
            <a:off x="3704766" y="6031548"/>
            <a:ext cx="4810161" cy="963251"/>
          </a:xfrm>
          <a:prstGeom prst="rect">
            <a:avLst/>
          </a:prstGeom>
        </p:spPr>
      </p:pic>
      <p:pic>
        <p:nvPicPr>
          <p:cNvPr id="15" name="Picture 14"/>
          <p:cNvPicPr>
            <a:picLocks noChangeAspect="1"/>
          </p:cNvPicPr>
          <p:nvPr/>
        </p:nvPicPr>
        <p:blipFill>
          <a:blip r:embed="rId8"/>
          <a:stretch>
            <a:fillRect/>
          </a:stretch>
        </p:blipFill>
        <p:spPr>
          <a:xfrm>
            <a:off x="851590" y="-12082"/>
            <a:ext cx="10516511" cy="1072989"/>
          </a:xfrm>
          <a:prstGeom prst="rect">
            <a:avLst/>
          </a:prstGeom>
        </p:spPr>
      </p:pic>
    </p:spTree>
    <p:extLst>
      <p:ext uri="{BB962C8B-B14F-4D97-AF65-F5344CB8AC3E}">
        <p14:creationId xmlns:p14="http://schemas.microsoft.com/office/powerpoint/2010/main" val="1525074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7" name="Rectangle 6"/>
          <p:cNvSpPr/>
          <p:nvPr/>
        </p:nvSpPr>
        <p:spPr>
          <a:xfrm>
            <a:off x="123092" y="949570"/>
            <a:ext cx="11975123" cy="5219891"/>
          </a:xfrm>
          <a:prstGeom prst="rect">
            <a:avLst/>
          </a:prstGeom>
        </p:spPr>
        <p:txBody>
          <a:bodyPr wrap="square">
            <a:spAutoFit/>
          </a:bodyPr>
          <a:lstStyle/>
          <a:p>
            <a:pPr marL="342900" lvl="0" indent="-342900" algn="ctr" fontAlgn="base">
              <a:lnSpc>
                <a:spcPct val="80000"/>
              </a:lnSpc>
              <a:spcBef>
                <a:spcPct val="20000"/>
              </a:spcBef>
              <a:spcAft>
                <a:spcPct val="0"/>
              </a:spcAft>
              <a:buClr>
                <a:srgbClr val="FFCC00"/>
              </a:buClr>
              <a:buSzPct val="120000"/>
              <a:defRPr/>
            </a:pPr>
            <a:r>
              <a:rPr lang="en-US" altLang="en-US" sz="1400" dirty="0"/>
              <a:t>6PM (Sunset) – 6PM (Sunset) – Jewish Day – (Evening then the morning…)</a:t>
            </a:r>
          </a:p>
          <a:p>
            <a:pPr marL="342900" lvl="0" indent="-342900" fontAlgn="base">
              <a:lnSpc>
                <a:spcPct val="80000"/>
              </a:lnSpc>
              <a:spcBef>
                <a:spcPct val="20000"/>
              </a:spcBef>
              <a:spcAft>
                <a:spcPct val="0"/>
              </a:spcAft>
              <a:buClr>
                <a:srgbClr val="FFCC00"/>
              </a:buClr>
              <a:buSzPct val="120000"/>
              <a:buFontTx/>
              <a:buChar char="•"/>
              <a:defRPr/>
            </a:pPr>
            <a:endParaRPr lang="en-US" altLang="en-US" sz="1400" dirty="0"/>
          </a:p>
          <a:p>
            <a:pPr marL="342900" lvl="0" indent="-342900" fontAlgn="base">
              <a:lnSpc>
                <a:spcPct val="80000"/>
              </a:lnSpc>
              <a:spcBef>
                <a:spcPct val="20000"/>
              </a:spcBef>
              <a:spcAft>
                <a:spcPct val="0"/>
              </a:spcAft>
              <a:buClr>
                <a:srgbClr val="FFCC00"/>
              </a:buClr>
              <a:buSzPct val="120000"/>
              <a:defRPr/>
            </a:pPr>
            <a:r>
              <a:rPr lang="en-US" altLang="en-US" sz="1400" dirty="0"/>
              <a:t>ABIB 14</a:t>
            </a:r>
            <a:r>
              <a:rPr lang="en-US" altLang="en-US" sz="1400" baseline="30000" dirty="0"/>
              <a:t>th</a:t>
            </a:r>
            <a:r>
              <a:rPr lang="en-US" altLang="en-US" sz="1400" dirty="0"/>
              <a:t> – 	PASSOVER 		 First Day of Unleavened Bread; Day starts at 6PM; Begins at Matt. 26:17; Last Supper; 		 	 			 Gethsemane; Arrest; Trial before Caiaphas; Peter’s denial (dawn); followed by</a:t>
            </a:r>
          </a:p>
          <a:p>
            <a:pPr marL="342900" lvl="0" indent="-342900" fontAlgn="base">
              <a:lnSpc>
                <a:spcPct val="80000"/>
              </a:lnSpc>
              <a:spcBef>
                <a:spcPct val="20000"/>
              </a:spcBef>
              <a:spcAft>
                <a:spcPct val="0"/>
              </a:spcAft>
              <a:buClr>
                <a:srgbClr val="FFCC00"/>
              </a:buClr>
              <a:buSzPct val="120000"/>
              <a:defRPr/>
            </a:pPr>
            <a:r>
              <a:rPr lang="en-US" altLang="en-US" sz="1400" dirty="0"/>
              <a:t>				 Matt. 27:1 (Morning = Dawn) – Council of Elders; Trial before Pilate; Crucifixion;			 	 		 Matt. 27:45: 6</a:t>
            </a:r>
            <a:r>
              <a:rPr lang="en-US" altLang="en-US" sz="1400" baseline="30000" dirty="0"/>
              <a:t>th</a:t>
            </a:r>
            <a:r>
              <a:rPr lang="en-US" altLang="en-US" sz="1400" dirty="0"/>
              <a:t> – 9</a:t>
            </a:r>
            <a:r>
              <a:rPr lang="en-US" altLang="en-US" sz="1400" baseline="30000" dirty="0"/>
              <a:t>th</a:t>
            </a:r>
            <a:r>
              <a:rPr lang="en-US" altLang="en-US" sz="1400" dirty="0"/>
              <a:t> hour (of the day – noon-3pm); Shortly after Jesus death; </a:t>
            </a:r>
          </a:p>
          <a:p>
            <a:pPr marL="342900" lvl="0" indent="-342900" fontAlgn="base">
              <a:lnSpc>
                <a:spcPct val="80000"/>
              </a:lnSpc>
              <a:spcBef>
                <a:spcPct val="20000"/>
              </a:spcBef>
              <a:spcAft>
                <a:spcPct val="0"/>
              </a:spcAft>
              <a:buClr>
                <a:srgbClr val="FFCC00"/>
              </a:buClr>
              <a:buSzPct val="120000"/>
              <a:defRPr/>
            </a:pPr>
            <a:r>
              <a:rPr lang="en-US" altLang="en-US" sz="1400" dirty="0"/>
              <a:t>				 Burial of Jesus before 6PM – before start of High Day/High Sabbath; (Luke 23:50-56);</a:t>
            </a:r>
          </a:p>
          <a:p>
            <a:pPr marL="342900" lvl="0" indent="-342900" fontAlgn="base">
              <a:lnSpc>
                <a:spcPct val="80000"/>
              </a:lnSpc>
              <a:spcBef>
                <a:spcPct val="20000"/>
              </a:spcBef>
              <a:spcAft>
                <a:spcPct val="0"/>
              </a:spcAft>
              <a:buClr>
                <a:srgbClr val="FFCC00"/>
              </a:buClr>
              <a:buSzPct val="120000"/>
              <a:defRPr/>
            </a:pPr>
            <a:r>
              <a:rPr lang="en-US" altLang="en-US" sz="1400" dirty="0"/>
              <a:t>				 (Passover itself was also a preparation day for the HIGH Sabbath and the Weekly Sabbath); (John 19:31, 42);</a:t>
            </a:r>
          </a:p>
          <a:p>
            <a:pPr marL="342900" lvl="0" indent="-342900" fontAlgn="base">
              <a:lnSpc>
                <a:spcPct val="80000"/>
              </a:lnSpc>
              <a:spcBef>
                <a:spcPct val="20000"/>
              </a:spcBef>
              <a:spcAft>
                <a:spcPct val="0"/>
              </a:spcAft>
              <a:buClr>
                <a:srgbClr val="FFCC00"/>
              </a:buClr>
              <a:buSzPct val="120000"/>
              <a:defRPr/>
            </a:pPr>
            <a:endParaRPr lang="en-US" altLang="en-US" sz="1400" dirty="0"/>
          </a:p>
          <a:p>
            <a:pPr marL="342900" lvl="0" indent="-342900" fontAlgn="base">
              <a:lnSpc>
                <a:spcPct val="80000"/>
              </a:lnSpc>
              <a:spcBef>
                <a:spcPct val="20000"/>
              </a:spcBef>
              <a:spcAft>
                <a:spcPct val="0"/>
              </a:spcAft>
              <a:buClr>
                <a:srgbClr val="FFCC00"/>
              </a:buClr>
              <a:buSzPct val="120000"/>
              <a:defRPr/>
            </a:pPr>
            <a:r>
              <a:rPr lang="en-US" altLang="en-US" sz="1400" dirty="0"/>
              <a:t>				 	IN THE GRAVE FOR 3 DAYS AND 3 NIGHTS</a:t>
            </a:r>
          </a:p>
          <a:p>
            <a:pPr marL="342900" lvl="0" indent="-342900" fontAlgn="base">
              <a:lnSpc>
                <a:spcPct val="80000"/>
              </a:lnSpc>
              <a:spcBef>
                <a:spcPct val="20000"/>
              </a:spcBef>
              <a:spcAft>
                <a:spcPct val="0"/>
              </a:spcAft>
              <a:buClr>
                <a:srgbClr val="FFCC00"/>
              </a:buClr>
              <a:buSzPct val="120000"/>
              <a:defRPr/>
            </a:pPr>
            <a:endParaRPr lang="en-US" altLang="en-US" sz="1400" dirty="0"/>
          </a:p>
          <a:p>
            <a:pPr marL="342900" lvl="0" indent="-342900" fontAlgn="base">
              <a:lnSpc>
                <a:spcPct val="80000"/>
              </a:lnSpc>
              <a:spcBef>
                <a:spcPct val="20000"/>
              </a:spcBef>
              <a:spcAft>
                <a:spcPct val="0"/>
              </a:spcAft>
              <a:buClr>
                <a:srgbClr val="FFCC00"/>
              </a:buClr>
              <a:buSzPct val="120000"/>
              <a:defRPr/>
            </a:pPr>
            <a:r>
              <a:rPr lang="en-US" altLang="en-US" sz="1400" dirty="0"/>
              <a:t>ABIB 15</a:t>
            </a:r>
            <a:r>
              <a:rPr lang="en-US" altLang="en-US" sz="1400" baseline="30000" dirty="0"/>
              <a:t>th</a:t>
            </a:r>
            <a:r>
              <a:rPr lang="en-US" altLang="en-US" sz="1400" dirty="0"/>
              <a:t> – 	HIGH SABBATH	 1</a:t>
            </a:r>
            <a:r>
              <a:rPr lang="en-US" altLang="en-US" sz="1400" baseline="30000" dirty="0"/>
              <a:t>st</a:t>
            </a:r>
            <a:r>
              <a:rPr lang="en-US" altLang="en-US" sz="1400" dirty="0"/>
              <a:t> Day of the FEAST of Unleavened Bread</a:t>
            </a:r>
          </a:p>
          <a:p>
            <a:pPr marL="342900" lvl="0" indent="-342900" fontAlgn="base">
              <a:lnSpc>
                <a:spcPct val="80000"/>
              </a:lnSpc>
              <a:spcBef>
                <a:spcPct val="20000"/>
              </a:spcBef>
              <a:spcAft>
                <a:spcPct val="0"/>
              </a:spcAft>
              <a:buClr>
                <a:srgbClr val="FFCC00"/>
              </a:buClr>
              <a:buSzPct val="120000"/>
              <a:defRPr/>
            </a:pPr>
            <a:endParaRPr lang="en-US" altLang="en-US" sz="1400" dirty="0"/>
          </a:p>
          <a:p>
            <a:pPr marL="342900" lvl="0" indent="-342900" fontAlgn="base">
              <a:lnSpc>
                <a:spcPct val="80000"/>
              </a:lnSpc>
              <a:spcBef>
                <a:spcPct val="20000"/>
              </a:spcBef>
              <a:spcAft>
                <a:spcPct val="0"/>
              </a:spcAft>
              <a:buClr>
                <a:srgbClr val="FFCC00"/>
              </a:buClr>
              <a:buSzPct val="120000"/>
              <a:defRPr/>
            </a:pPr>
            <a:r>
              <a:rPr lang="en-US" altLang="en-US" sz="1400" dirty="0"/>
              <a:t>ABIB 16</a:t>
            </a:r>
            <a:r>
              <a:rPr lang="en-US" altLang="en-US" sz="1400" baseline="30000" dirty="0"/>
              <a:t>th</a:t>
            </a:r>
            <a:r>
              <a:rPr lang="en-US" altLang="en-US" sz="1400" dirty="0"/>
              <a:t> – 	WEEKLY SABBATH	 2</a:t>
            </a:r>
            <a:r>
              <a:rPr lang="en-US" altLang="en-US" sz="1400" baseline="30000" dirty="0"/>
              <a:t>nd</a:t>
            </a:r>
            <a:r>
              <a:rPr lang="en-US" altLang="en-US" sz="1400" dirty="0"/>
              <a:t> Day of the FEAST of Unleavened Bread; </a:t>
            </a:r>
          </a:p>
          <a:p>
            <a:pPr marL="342900" lvl="0" indent="-342900" fontAlgn="base">
              <a:lnSpc>
                <a:spcPct val="80000"/>
              </a:lnSpc>
              <a:spcBef>
                <a:spcPct val="20000"/>
              </a:spcBef>
              <a:spcAft>
                <a:spcPct val="0"/>
              </a:spcAft>
              <a:buClr>
                <a:srgbClr val="FFCC00"/>
              </a:buClr>
              <a:buSzPct val="120000"/>
              <a:defRPr/>
            </a:pPr>
            <a:endParaRPr lang="en-US" altLang="en-US" sz="1400" dirty="0"/>
          </a:p>
          <a:p>
            <a:pPr marL="342900" lvl="0" indent="-342900" fontAlgn="base">
              <a:lnSpc>
                <a:spcPct val="80000"/>
              </a:lnSpc>
              <a:spcBef>
                <a:spcPct val="20000"/>
              </a:spcBef>
              <a:spcAft>
                <a:spcPct val="0"/>
              </a:spcAft>
              <a:buClr>
                <a:srgbClr val="FFCC00"/>
              </a:buClr>
              <a:buSzPct val="120000"/>
              <a:defRPr/>
            </a:pPr>
            <a:r>
              <a:rPr lang="en-US" altLang="en-US" sz="1400" dirty="0"/>
              <a:t>ABIB 17</a:t>
            </a:r>
            <a:r>
              <a:rPr lang="en-US" altLang="en-US" sz="1400" baseline="30000" dirty="0"/>
              <a:t>th</a:t>
            </a:r>
            <a:r>
              <a:rPr lang="en-US" altLang="en-US" sz="1400" dirty="0"/>
              <a:t> – 	MORROW AFTER	 3</a:t>
            </a:r>
            <a:r>
              <a:rPr lang="en-US" altLang="en-US" sz="1400" baseline="30000" dirty="0"/>
              <a:t>rd</a:t>
            </a:r>
            <a:r>
              <a:rPr lang="en-US" altLang="en-US" sz="1400" dirty="0"/>
              <a:t> Day of the FEAST of Unleavened Bread; Resurrection Early Morning , THE FIRST FRUITS</a:t>
            </a:r>
          </a:p>
          <a:p>
            <a:pPr marL="342900" lvl="0" indent="-342900" fontAlgn="base">
              <a:lnSpc>
                <a:spcPct val="80000"/>
              </a:lnSpc>
              <a:spcBef>
                <a:spcPct val="20000"/>
              </a:spcBef>
              <a:spcAft>
                <a:spcPct val="0"/>
              </a:spcAft>
              <a:buClr>
                <a:srgbClr val="FFCC00"/>
              </a:buClr>
              <a:buSzPct val="120000"/>
              <a:defRPr/>
            </a:pPr>
            <a:r>
              <a:rPr lang="en-US" altLang="en-US" sz="1400" dirty="0"/>
              <a:t>				 (3 days/3 nights) – Resurrection (Not yet ascended to the Father);</a:t>
            </a:r>
            <a:r>
              <a:rPr lang="en-US" altLang="en-US" sz="1400" u="sng" dirty="0"/>
              <a:t> Morrow after the sabbath</a:t>
            </a:r>
            <a:r>
              <a:rPr lang="en-US" altLang="en-US" sz="1400" dirty="0"/>
              <a:t>; (Matt. 28:1; 			 	 John 20:1) first day of the new week; very early in the morning (still dark) Mary  arrives at the </a:t>
            </a:r>
            <a:r>
              <a:rPr lang="en-US" altLang="en-US" sz="1400" dirty="0" err="1"/>
              <a:t>sephulcre</a:t>
            </a:r>
            <a:r>
              <a:rPr lang="en-US" altLang="en-US" sz="1400" dirty="0"/>
              <a:t>; He is risen; Later 			 in the morning, he appears to Mary at the </a:t>
            </a:r>
            <a:r>
              <a:rPr lang="en-US" altLang="en-US" sz="1400" dirty="0" err="1"/>
              <a:t>sephulcre</a:t>
            </a:r>
            <a:r>
              <a:rPr lang="en-US" altLang="en-US" sz="1400" dirty="0"/>
              <a:t>; (Touch me not for I have not yet ascended to my Father); Ascends to 			 the Father; Later that day appeared to the disciples (John 20:17-20);</a:t>
            </a:r>
          </a:p>
          <a:p>
            <a:pPr marL="342900" lvl="0" indent="-342900" fontAlgn="base">
              <a:lnSpc>
                <a:spcPct val="80000"/>
              </a:lnSpc>
              <a:spcBef>
                <a:spcPct val="20000"/>
              </a:spcBef>
              <a:spcAft>
                <a:spcPct val="0"/>
              </a:spcAft>
              <a:buClr>
                <a:srgbClr val="FFCC00"/>
              </a:buClr>
              <a:buSzPct val="120000"/>
              <a:defRPr/>
            </a:pPr>
            <a:r>
              <a:rPr lang="en-US" altLang="en-US" sz="1400" dirty="0"/>
              <a:t>				 (Ascended to the Father; as the first of the first fruits of them that slept; the SHEAF);</a:t>
            </a:r>
          </a:p>
          <a:p>
            <a:pPr marL="342900" lvl="0" indent="-342900" fontAlgn="base">
              <a:lnSpc>
                <a:spcPct val="80000"/>
              </a:lnSpc>
              <a:spcBef>
                <a:spcPct val="20000"/>
              </a:spcBef>
              <a:spcAft>
                <a:spcPct val="0"/>
              </a:spcAft>
              <a:buClr>
                <a:srgbClr val="FFCC00"/>
              </a:buClr>
              <a:buSzPct val="120000"/>
              <a:defRPr/>
            </a:pPr>
            <a:endParaRPr lang="en-US" altLang="en-US" sz="1400" dirty="0"/>
          </a:p>
          <a:p>
            <a:pPr marL="342900" lvl="0" indent="-342900" fontAlgn="base">
              <a:lnSpc>
                <a:spcPct val="80000"/>
              </a:lnSpc>
              <a:spcBef>
                <a:spcPct val="20000"/>
              </a:spcBef>
              <a:spcAft>
                <a:spcPct val="0"/>
              </a:spcAft>
              <a:buClr>
                <a:srgbClr val="FFCC00"/>
              </a:buClr>
              <a:buSzPct val="120000"/>
              <a:defRPr/>
            </a:pPr>
            <a:r>
              <a:rPr lang="en-US" altLang="en-US" sz="1400" dirty="0"/>
              <a:t>ABIB 18</a:t>
            </a:r>
            <a:r>
              <a:rPr lang="en-US" altLang="en-US" sz="1400" baseline="30000" dirty="0"/>
              <a:t>th</a:t>
            </a:r>
            <a:r>
              <a:rPr lang="en-US" altLang="en-US" sz="1400" dirty="0"/>
              <a:t> – 			 4</a:t>
            </a:r>
            <a:r>
              <a:rPr lang="en-US" altLang="en-US" sz="1400" baseline="30000" dirty="0"/>
              <a:t>th</a:t>
            </a:r>
            <a:r>
              <a:rPr lang="en-US" altLang="en-US" sz="1400" dirty="0"/>
              <a:t> Day of the FEAST of Unleavened Bread; </a:t>
            </a:r>
          </a:p>
          <a:p>
            <a:pPr marL="342900" lvl="0" indent="-342900" fontAlgn="base">
              <a:lnSpc>
                <a:spcPct val="80000"/>
              </a:lnSpc>
              <a:spcBef>
                <a:spcPct val="20000"/>
              </a:spcBef>
              <a:spcAft>
                <a:spcPct val="0"/>
              </a:spcAft>
              <a:buClr>
                <a:srgbClr val="FFCC00"/>
              </a:buClr>
              <a:buSzPct val="120000"/>
              <a:defRPr/>
            </a:pPr>
            <a:endParaRPr lang="en-US" altLang="en-US" sz="1200" dirty="0">
              <a:solidFill>
                <a:srgbClr val="FFFFFF"/>
              </a:solidFill>
              <a:effectLst>
                <a:outerShdw blurRad="38100" dist="38100" dir="2700000" algn="tl">
                  <a:srgbClr val="000000"/>
                </a:outerShdw>
              </a:effectLst>
              <a:latin typeface="Tahoma"/>
            </a:endParaRPr>
          </a:p>
          <a:p>
            <a:pPr marL="342900" lvl="0" indent="-342900" fontAlgn="base">
              <a:lnSpc>
                <a:spcPct val="80000"/>
              </a:lnSpc>
              <a:spcBef>
                <a:spcPct val="20000"/>
              </a:spcBef>
              <a:spcAft>
                <a:spcPct val="0"/>
              </a:spcAft>
              <a:buClr>
                <a:srgbClr val="FFCC00"/>
              </a:buClr>
              <a:buSzPct val="120000"/>
              <a:defRPr/>
            </a:pPr>
            <a:r>
              <a:rPr lang="en-US" altLang="en-US" sz="1600" dirty="0">
                <a:effectLst>
                  <a:outerShdw blurRad="38100" dist="38100" dir="2700000" algn="tl">
                    <a:srgbClr val="000000"/>
                  </a:outerShdw>
                </a:effectLst>
              </a:rPr>
              <a:t>ZIF</a:t>
            </a:r>
          </a:p>
        </p:txBody>
      </p:sp>
      <p:sp>
        <p:nvSpPr>
          <p:cNvPr id="8" name="Title 7"/>
          <p:cNvSpPr>
            <a:spLocks noGrp="1"/>
          </p:cNvSpPr>
          <p:nvPr>
            <p:ph type="title"/>
          </p:nvPr>
        </p:nvSpPr>
        <p:spPr>
          <a:xfrm>
            <a:off x="838200" y="140677"/>
            <a:ext cx="10515600" cy="649689"/>
          </a:xfrm>
        </p:spPr>
        <p:txBody>
          <a:bodyPr>
            <a:normAutofit fontScale="90000"/>
          </a:bodyPr>
          <a:lstStyle/>
          <a:p>
            <a:pPr algn="ctr"/>
            <a:r>
              <a:rPr lang="en-US" b="1" dirty="0" smtClean="0"/>
              <a:t>FEASTS OF THE LORD – THE FEAST OF WEEKS</a:t>
            </a:r>
            <a:endParaRPr lang="en-US" b="1" dirty="0"/>
          </a:p>
        </p:txBody>
      </p:sp>
      <p:sp>
        <p:nvSpPr>
          <p:cNvPr id="10" name="Text Box 10"/>
          <p:cNvSpPr txBox="1">
            <a:spLocks noChangeArrowheads="1"/>
          </p:cNvSpPr>
          <p:nvPr/>
        </p:nvSpPr>
        <p:spPr bwMode="auto">
          <a:xfrm>
            <a:off x="123092" y="6324529"/>
            <a:ext cx="2501006" cy="338554"/>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altLang="en-US" sz="1600" b="1" u="none" strike="noStrike" kern="0" cap="none" spc="0" normalizeH="0" baseline="0" noProof="0" dirty="0">
                <a:ln>
                  <a:noFill/>
                </a:ln>
                <a:effectLst/>
                <a:uLnTx/>
                <a:uFillTx/>
                <a:latin typeface="+mn-lt"/>
              </a:rPr>
              <a:t>SIVAN   -      HIGH SABBATH</a:t>
            </a:r>
          </a:p>
        </p:txBody>
      </p:sp>
      <p:sp>
        <p:nvSpPr>
          <p:cNvPr id="11" name="Rectangle 10"/>
          <p:cNvSpPr/>
          <p:nvPr/>
        </p:nvSpPr>
        <p:spPr>
          <a:xfrm>
            <a:off x="2949817" y="6107906"/>
            <a:ext cx="8889257" cy="830997"/>
          </a:xfrm>
          <a:prstGeom prst="rect">
            <a:avLst/>
          </a:prstGeom>
        </p:spPr>
        <p:txBody>
          <a:bodyPr wrap="square">
            <a:spAutoFit/>
          </a:bodyPr>
          <a:lstStyle/>
          <a:p>
            <a:pPr lvl="0" eaLnBrk="0" fontAlgn="base" hangingPunct="0">
              <a:spcBef>
                <a:spcPct val="0"/>
              </a:spcBef>
              <a:spcAft>
                <a:spcPct val="0"/>
              </a:spcAft>
            </a:pPr>
            <a:r>
              <a:rPr lang="en-US" altLang="en-US" sz="1600" b="1" dirty="0" smtClean="0">
                <a:highlight>
                  <a:srgbClr val="FFFF00"/>
                </a:highlight>
              </a:rPr>
              <a:t>Day </a:t>
            </a:r>
            <a:r>
              <a:rPr lang="en-US" altLang="en-US" sz="1600" b="1" dirty="0">
                <a:highlight>
                  <a:srgbClr val="FFFF00"/>
                </a:highlight>
              </a:rPr>
              <a:t>of PENTECOST (FEAST OF WEEKS); Occurred 7 SABBATHS + 1 Day following the Morrow after the WEEKLY SABBATH = 50 DAYS (PENTE = 50); Gathering in of the FIRST FRUITS; the BEGINNING of the HARVEST of the ECCLESIA of GOD; (Acts 2</a:t>
            </a:r>
            <a:r>
              <a:rPr lang="en-US" altLang="en-US" sz="1600" b="1" dirty="0"/>
              <a:t>)                                              </a:t>
            </a:r>
          </a:p>
        </p:txBody>
      </p:sp>
      <p:cxnSp>
        <p:nvCxnSpPr>
          <p:cNvPr id="13" name="Straight Arrow Connector 12"/>
          <p:cNvCxnSpPr>
            <a:cxnSpLocks/>
          </p:cNvCxnSpPr>
          <p:nvPr/>
        </p:nvCxnSpPr>
        <p:spPr>
          <a:xfrm>
            <a:off x="2426677" y="1512277"/>
            <a:ext cx="48943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cxnSpLocks/>
          </p:cNvCxnSpPr>
          <p:nvPr/>
        </p:nvCxnSpPr>
        <p:spPr>
          <a:xfrm>
            <a:off x="2514600" y="3305907"/>
            <a:ext cx="40151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cxnSpLocks/>
          </p:cNvCxnSpPr>
          <p:nvPr/>
        </p:nvCxnSpPr>
        <p:spPr>
          <a:xfrm>
            <a:off x="2514600" y="3729592"/>
            <a:ext cx="40151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cxnSpLocks/>
          </p:cNvCxnSpPr>
          <p:nvPr/>
        </p:nvCxnSpPr>
        <p:spPr>
          <a:xfrm>
            <a:off x="2514600" y="4185137"/>
            <a:ext cx="40151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p:cNvCxnSpPr>
          <p:nvPr/>
        </p:nvCxnSpPr>
        <p:spPr>
          <a:xfrm>
            <a:off x="2514600" y="5532015"/>
            <a:ext cx="43521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cxnSpLocks/>
          </p:cNvCxnSpPr>
          <p:nvPr/>
        </p:nvCxnSpPr>
        <p:spPr>
          <a:xfrm>
            <a:off x="2551909" y="6458783"/>
            <a:ext cx="40151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461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86248" y="6091880"/>
            <a:ext cx="9673280" cy="642551"/>
          </a:xfrm>
          <a:solidFill>
            <a:srgbClr val="FFFF00"/>
          </a:solidFill>
        </p:spPr>
        <p:txBody>
          <a:bodyPr>
            <a:normAutofit fontScale="90000"/>
          </a:bodyPr>
          <a:lstStyle/>
          <a:p>
            <a:pPr algn="ctr"/>
            <a:r>
              <a:rPr lang="en-US" b="1" dirty="0"/>
              <a:t>Fulfillment in the Day of Pentecost	</a:t>
            </a:r>
          </a:p>
        </p:txBody>
      </p:sp>
      <p:sp>
        <p:nvSpPr>
          <p:cNvPr id="3" name="Content Placeholder 2"/>
          <p:cNvSpPr>
            <a:spLocks noGrp="1"/>
          </p:cNvSpPr>
          <p:nvPr>
            <p:ph sz="half" idx="1"/>
          </p:nvPr>
        </p:nvSpPr>
        <p:spPr>
          <a:xfrm>
            <a:off x="6240162" y="1258630"/>
            <a:ext cx="5951838" cy="4351338"/>
          </a:xfrm>
        </p:spPr>
        <p:txBody>
          <a:bodyPr>
            <a:normAutofit fontScale="92500" lnSpcReduction="10000"/>
          </a:bodyPr>
          <a:lstStyle/>
          <a:p>
            <a:pPr marL="0" indent="0">
              <a:buNone/>
            </a:pPr>
            <a:r>
              <a:rPr lang="en-US" dirty="0" smtClean="0"/>
              <a:t>“And </a:t>
            </a:r>
            <a:r>
              <a:rPr lang="en-US" b="1" u="sng" dirty="0">
                <a:solidFill>
                  <a:srgbClr val="00B0F0"/>
                </a:solidFill>
              </a:rPr>
              <a:t>when the day of Pentecost was fully come</a:t>
            </a:r>
            <a:r>
              <a:rPr lang="en-US" dirty="0"/>
              <a:t>, they were all with one accord in one place. And suddenly there came a sound from heaven as of a rushing mighty wind, and it filled all the house where they were sitting. And there appeared unto them cloven tongues like as of fire, and it sat upon each of them. </a:t>
            </a:r>
            <a:r>
              <a:rPr lang="en-US" b="1" u="sng" dirty="0">
                <a:solidFill>
                  <a:srgbClr val="00B0F0"/>
                </a:solidFill>
              </a:rPr>
              <a:t>And they were all filled with the Holy Ghost, and began to speak with other tongues, as the Spirit gave them utterance</a:t>
            </a:r>
            <a:r>
              <a:rPr lang="en-US" b="1" u="sng" dirty="0" smtClean="0">
                <a:solidFill>
                  <a:srgbClr val="00B0F0"/>
                </a:solidFill>
              </a:rPr>
              <a:t>.</a:t>
            </a:r>
            <a:r>
              <a:rPr lang="en-US" dirty="0" smtClean="0"/>
              <a:t>” </a:t>
            </a:r>
          </a:p>
          <a:p>
            <a:pPr marL="0" indent="0">
              <a:buNone/>
            </a:pPr>
            <a:r>
              <a:rPr lang="en-US" dirty="0"/>
              <a:t>	</a:t>
            </a:r>
            <a:r>
              <a:rPr lang="en-US" dirty="0" smtClean="0"/>
              <a:t>		(Acts </a:t>
            </a:r>
            <a:r>
              <a:rPr lang="en-US" dirty="0"/>
              <a:t>2:1-4)</a:t>
            </a:r>
          </a:p>
        </p:txBody>
      </p:sp>
      <p:pic>
        <p:nvPicPr>
          <p:cNvPr id="6" name="Content Placeholder 5"/>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135924" y="1258630"/>
            <a:ext cx="5725298" cy="4293974"/>
          </a:xfrm>
        </p:spPr>
      </p:pic>
      <p:pic>
        <p:nvPicPr>
          <p:cNvPr id="4" name="Picture 3"/>
          <p:cNvPicPr>
            <a:picLocks noChangeAspect="1"/>
          </p:cNvPicPr>
          <p:nvPr/>
        </p:nvPicPr>
        <p:blipFill>
          <a:blip r:embed="rId5"/>
          <a:stretch>
            <a:fillRect/>
          </a:stretch>
        </p:blipFill>
        <p:spPr>
          <a:xfrm>
            <a:off x="936598" y="-55315"/>
            <a:ext cx="10516511" cy="1072989"/>
          </a:xfrm>
          <a:prstGeom prst="rect">
            <a:avLst/>
          </a:prstGeom>
        </p:spPr>
      </p:pic>
    </p:spTree>
    <p:extLst>
      <p:ext uri="{BB962C8B-B14F-4D97-AF65-F5344CB8AC3E}">
        <p14:creationId xmlns:p14="http://schemas.microsoft.com/office/powerpoint/2010/main" val="3198889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26290" y="6051632"/>
            <a:ext cx="9415849" cy="675041"/>
          </a:xfrm>
          <a:solidFill>
            <a:srgbClr val="FFFF00"/>
          </a:solidFill>
        </p:spPr>
        <p:txBody>
          <a:bodyPr>
            <a:normAutofit fontScale="90000"/>
          </a:bodyPr>
          <a:lstStyle/>
          <a:p>
            <a:pPr algn="ctr"/>
            <a:r>
              <a:rPr lang="en-US" b="1" dirty="0"/>
              <a:t>Fulfillment in the Day of Pentecost	</a:t>
            </a:r>
          </a:p>
        </p:txBody>
      </p:sp>
      <p:sp>
        <p:nvSpPr>
          <p:cNvPr id="3" name="Content Placeholder 2"/>
          <p:cNvSpPr>
            <a:spLocks noGrp="1"/>
          </p:cNvSpPr>
          <p:nvPr>
            <p:ph sz="half" idx="1"/>
          </p:nvPr>
        </p:nvSpPr>
        <p:spPr>
          <a:xfrm>
            <a:off x="6447568" y="1182098"/>
            <a:ext cx="5600270" cy="4351338"/>
          </a:xfrm>
        </p:spPr>
        <p:txBody>
          <a:bodyPr>
            <a:normAutofit fontScale="85000" lnSpcReduction="20000"/>
          </a:bodyPr>
          <a:lstStyle/>
          <a:p>
            <a:pPr marL="0" indent="0">
              <a:buNone/>
            </a:pPr>
            <a:r>
              <a:rPr lang="en-US" dirty="0" smtClean="0"/>
              <a:t>“But </a:t>
            </a:r>
            <a:r>
              <a:rPr lang="en-US" dirty="0"/>
              <a:t>this is that which was spoken by the prophet Joel; </a:t>
            </a:r>
            <a:r>
              <a:rPr lang="en-US" dirty="0" smtClean="0"/>
              <a:t>And </a:t>
            </a:r>
            <a:r>
              <a:rPr lang="en-US" dirty="0"/>
              <a:t>it shall come to pass in the last days, </a:t>
            </a:r>
            <a:r>
              <a:rPr lang="en-US" dirty="0" err="1"/>
              <a:t>saith</a:t>
            </a:r>
            <a:r>
              <a:rPr lang="en-US" dirty="0"/>
              <a:t> God, </a:t>
            </a:r>
            <a:r>
              <a:rPr lang="en-US" b="1" dirty="0">
                <a:solidFill>
                  <a:srgbClr val="00B0F0"/>
                </a:solidFill>
              </a:rPr>
              <a:t>I will pour out of my Spirit upon all flesh: and your sons and your daughters shall prophesy, and your young men shall see visions, and your old men shall dream </a:t>
            </a:r>
            <a:r>
              <a:rPr lang="en-US" b="1" dirty="0" smtClean="0">
                <a:solidFill>
                  <a:srgbClr val="00B0F0"/>
                </a:solidFill>
              </a:rPr>
              <a:t>dreams: And </a:t>
            </a:r>
            <a:r>
              <a:rPr lang="en-US" b="1" dirty="0">
                <a:solidFill>
                  <a:srgbClr val="00B0F0"/>
                </a:solidFill>
              </a:rPr>
              <a:t>on my servants and on my handmaidens I will pour out in those days of my Spirit; and they shall prophesy</a:t>
            </a:r>
            <a:r>
              <a:rPr lang="en-US" dirty="0"/>
              <a:t>: </a:t>
            </a:r>
            <a:r>
              <a:rPr lang="en-US" dirty="0" smtClean="0"/>
              <a:t>And </a:t>
            </a:r>
            <a:r>
              <a:rPr lang="en-US" dirty="0"/>
              <a:t>I will shew wonders in heaven above, and signs in the earth </a:t>
            </a:r>
            <a:r>
              <a:rPr lang="en-US" dirty="0" smtClean="0"/>
              <a:t>beneath…And </a:t>
            </a:r>
            <a:r>
              <a:rPr lang="en-US" dirty="0"/>
              <a:t>it shall come to pass, that whosoever shall call on the name of the Lord shall be saved. </a:t>
            </a:r>
            <a:endParaRPr lang="en-US" dirty="0" smtClean="0"/>
          </a:p>
          <a:p>
            <a:pPr marL="0" indent="0">
              <a:buNone/>
            </a:pPr>
            <a:r>
              <a:rPr lang="en-US" dirty="0"/>
              <a:t>	</a:t>
            </a:r>
            <a:r>
              <a:rPr lang="en-US" dirty="0" smtClean="0"/>
              <a:t>		    Acts 2:16-19; 21</a:t>
            </a:r>
            <a:endParaRPr lang="en-US" dirty="0"/>
          </a:p>
          <a:p>
            <a:pPr marL="0" indent="0">
              <a:buNone/>
            </a:pPr>
            <a:endParaRPr lang="en-US" dirty="0"/>
          </a:p>
        </p:txBody>
      </p:sp>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216243" y="1122278"/>
            <a:ext cx="5671608" cy="4253706"/>
          </a:xfrm>
        </p:spPr>
      </p:pic>
      <p:pic>
        <p:nvPicPr>
          <p:cNvPr id="4" name="Picture 3"/>
          <p:cNvPicPr>
            <a:picLocks noChangeAspect="1"/>
          </p:cNvPicPr>
          <p:nvPr/>
        </p:nvPicPr>
        <p:blipFill>
          <a:blip r:embed="rId5"/>
          <a:stretch>
            <a:fillRect/>
          </a:stretch>
        </p:blipFill>
        <p:spPr>
          <a:xfrm>
            <a:off x="775960" y="109109"/>
            <a:ext cx="10516511" cy="1072989"/>
          </a:xfrm>
          <a:prstGeom prst="rect">
            <a:avLst/>
          </a:prstGeom>
        </p:spPr>
      </p:pic>
    </p:spTree>
    <p:extLst>
      <p:ext uri="{BB962C8B-B14F-4D97-AF65-F5344CB8AC3E}">
        <p14:creationId xmlns:p14="http://schemas.microsoft.com/office/powerpoint/2010/main" val="2688316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07839" y="6240162"/>
            <a:ext cx="9452919" cy="506626"/>
          </a:xfrm>
          <a:solidFill>
            <a:srgbClr val="FFFF00"/>
          </a:solidFill>
        </p:spPr>
        <p:txBody>
          <a:bodyPr>
            <a:normAutofit fontScale="90000"/>
          </a:bodyPr>
          <a:lstStyle/>
          <a:p>
            <a:pPr algn="ctr"/>
            <a:r>
              <a:rPr lang="en-US" b="1" dirty="0"/>
              <a:t>Fulfillment in the Day of Pentecost	</a:t>
            </a:r>
          </a:p>
        </p:txBody>
      </p:sp>
      <p:sp>
        <p:nvSpPr>
          <p:cNvPr id="3" name="Content Placeholder 2"/>
          <p:cNvSpPr>
            <a:spLocks noGrp="1"/>
          </p:cNvSpPr>
          <p:nvPr>
            <p:ph sz="half" idx="1"/>
          </p:nvPr>
        </p:nvSpPr>
        <p:spPr>
          <a:xfrm>
            <a:off x="5461686" y="1183897"/>
            <a:ext cx="6623221" cy="5056265"/>
          </a:xfrm>
        </p:spPr>
        <p:txBody>
          <a:bodyPr>
            <a:normAutofit fontScale="62500" lnSpcReduction="20000"/>
          </a:bodyPr>
          <a:lstStyle/>
          <a:p>
            <a:pPr marL="0" indent="0">
              <a:buNone/>
            </a:pPr>
            <a:r>
              <a:rPr lang="en-US" sz="3200" dirty="0" smtClean="0"/>
              <a:t>“Now </a:t>
            </a:r>
            <a:r>
              <a:rPr lang="en-US" sz="3200" dirty="0"/>
              <a:t>when they heard this, they were pricked in their heart, and said unto Peter and to the rest of the apostles, Men and brethren, what shall we do? </a:t>
            </a:r>
            <a:r>
              <a:rPr lang="en-US" sz="3200" dirty="0" smtClean="0"/>
              <a:t>Then </a:t>
            </a:r>
            <a:r>
              <a:rPr lang="en-US" sz="3200" dirty="0"/>
              <a:t>Peter said unto them, Repent, and be baptized every one of you in the name of Jesus Christ for the remission of sins, and ye shall receive the gift of the Holy </a:t>
            </a:r>
            <a:r>
              <a:rPr lang="en-US" sz="3200" dirty="0" smtClean="0"/>
              <a:t>Spirit. For </a:t>
            </a:r>
            <a:r>
              <a:rPr lang="en-US" sz="3200" dirty="0"/>
              <a:t>the promise is unto you, and to your children, and to all that are afar off, even as many as the Lord our God shall call. </a:t>
            </a:r>
            <a:r>
              <a:rPr lang="en-US" sz="3200" dirty="0" smtClean="0"/>
              <a:t>And </a:t>
            </a:r>
            <a:r>
              <a:rPr lang="en-US" sz="3200" dirty="0"/>
              <a:t>with many other words did he testify and exhort, saying, Save yourselves from this untoward generation. </a:t>
            </a:r>
            <a:r>
              <a:rPr lang="en-US" sz="3200" b="1" u="sng" dirty="0" smtClean="0">
                <a:solidFill>
                  <a:srgbClr val="00B0F0"/>
                </a:solidFill>
              </a:rPr>
              <a:t>Then </a:t>
            </a:r>
            <a:r>
              <a:rPr lang="en-US" sz="3200" b="1" u="sng" dirty="0">
                <a:solidFill>
                  <a:srgbClr val="00B0F0"/>
                </a:solidFill>
              </a:rPr>
              <a:t>they that gladly received his word were baptized: and the same day there were added unto them about three thousand souls….</a:t>
            </a:r>
          </a:p>
          <a:p>
            <a:pPr marL="0" indent="0">
              <a:buNone/>
            </a:pPr>
            <a:r>
              <a:rPr lang="en-US" sz="3200" dirty="0"/>
              <a:t>And as they </a:t>
            </a:r>
            <a:r>
              <a:rPr lang="en-US" sz="3200" dirty="0" err="1"/>
              <a:t>spake</a:t>
            </a:r>
            <a:r>
              <a:rPr lang="en-US" sz="3200" dirty="0"/>
              <a:t> unto the people, the priests, and the captain of the temple, and the Sadducees, came upon them, </a:t>
            </a:r>
            <a:r>
              <a:rPr lang="en-US" sz="3200" dirty="0" smtClean="0"/>
              <a:t>Being </a:t>
            </a:r>
            <a:r>
              <a:rPr lang="en-US" sz="3200" dirty="0"/>
              <a:t>grieved that they taught the people, and preached through Jesus the resurrection from the dead. </a:t>
            </a:r>
            <a:r>
              <a:rPr lang="en-US" sz="3200" dirty="0" smtClean="0"/>
              <a:t>And </a:t>
            </a:r>
            <a:r>
              <a:rPr lang="en-US" sz="3200" dirty="0"/>
              <a:t>they laid hands on them, and put them in hold unto the next day: for it was now eventide. </a:t>
            </a:r>
            <a:r>
              <a:rPr lang="en-US" sz="3200" b="1" u="sng" dirty="0" smtClean="0">
                <a:solidFill>
                  <a:srgbClr val="00B0F0"/>
                </a:solidFill>
              </a:rPr>
              <a:t>Howbeit </a:t>
            </a:r>
            <a:r>
              <a:rPr lang="en-US" sz="3200" b="1" u="sng" dirty="0">
                <a:solidFill>
                  <a:srgbClr val="00B0F0"/>
                </a:solidFill>
              </a:rPr>
              <a:t>many of them which heard the word believed; and the number of the men was about five thousand</a:t>
            </a:r>
            <a:r>
              <a:rPr lang="en-US" sz="3200" u="sng" dirty="0" smtClean="0"/>
              <a:t>.</a:t>
            </a:r>
            <a:r>
              <a:rPr lang="en-US" sz="3200" dirty="0" smtClean="0"/>
              <a:t>”</a:t>
            </a:r>
          </a:p>
          <a:p>
            <a:pPr marL="0" indent="0">
              <a:buNone/>
            </a:pPr>
            <a:r>
              <a:rPr lang="en-US" sz="3200" dirty="0"/>
              <a:t>	</a:t>
            </a:r>
            <a:r>
              <a:rPr lang="en-US" sz="3200" dirty="0" smtClean="0"/>
              <a:t>		Acts 2:37-41; 21; 4:1-4</a:t>
            </a:r>
            <a:endParaRPr lang="en-US" sz="3200" dirty="0"/>
          </a:p>
          <a:p>
            <a:pPr marL="0" indent="0">
              <a:buNone/>
            </a:pPr>
            <a:endParaRPr lang="en-US" dirty="0"/>
          </a:p>
          <a:p>
            <a:pPr marL="0" indent="0">
              <a:buNone/>
            </a:pPr>
            <a:endParaRPr lang="en-US" dirty="0"/>
          </a:p>
        </p:txBody>
      </p:sp>
      <p:pic>
        <p:nvPicPr>
          <p:cNvPr id="5" name="Picture 4"/>
          <p:cNvPicPr>
            <a:picLocks noChangeAspect="1"/>
          </p:cNvPicPr>
          <p:nvPr/>
        </p:nvPicPr>
        <p:blipFill>
          <a:blip r:embed="rId4"/>
          <a:stretch>
            <a:fillRect/>
          </a:stretch>
        </p:blipFill>
        <p:spPr>
          <a:xfrm>
            <a:off x="106004" y="2014152"/>
            <a:ext cx="5182945" cy="3144408"/>
          </a:xfrm>
          <a:prstGeom prst="rect">
            <a:avLst/>
          </a:prstGeom>
        </p:spPr>
      </p:pic>
      <p:pic>
        <p:nvPicPr>
          <p:cNvPr id="8" name="Picture 7"/>
          <p:cNvPicPr>
            <a:picLocks noChangeAspect="1"/>
          </p:cNvPicPr>
          <p:nvPr/>
        </p:nvPicPr>
        <p:blipFill>
          <a:blip r:embed="rId5"/>
          <a:stretch>
            <a:fillRect/>
          </a:stretch>
        </p:blipFill>
        <p:spPr>
          <a:xfrm>
            <a:off x="876044" y="113707"/>
            <a:ext cx="10516511" cy="1072989"/>
          </a:xfrm>
          <a:prstGeom prst="rect">
            <a:avLst/>
          </a:prstGeom>
        </p:spPr>
      </p:pic>
    </p:spTree>
    <p:extLst>
      <p:ext uri="{BB962C8B-B14F-4D97-AF65-F5344CB8AC3E}">
        <p14:creationId xmlns:p14="http://schemas.microsoft.com/office/powerpoint/2010/main" val="1497720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91667" y="6181085"/>
            <a:ext cx="9320970" cy="596353"/>
          </a:xfrm>
          <a:solidFill>
            <a:srgbClr val="FFFF00"/>
          </a:solidFill>
        </p:spPr>
        <p:txBody>
          <a:bodyPr>
            <a:normAutofit fontScale="90000"/>
          </a:bodyPr>
          <a:lstStyle/>
          <a:p>
            <a:pPr algn="ctr"/>
            <a:r>
              <a:rPr lang="en-US" b="1" dirty="0"/>
              <a:t>Fulfillment in the Day of Pentecost	</a:t>
            </a:r>
          </a:p>
        </p:txBody>
      </p:sp>
      <p:sp>
        <p:nvSpPr>
          <p:cNvPr id="3" name="Content Placeholder 2"/>
          <p:cNvSpPr>
            <a:spLocks noGrp="1"/>
          </p:cNvSpPr>
          <p:nvPr>
            <p:ph sz="half" idx="1"/>
          </p:nvPr>
        </p:nvSpPr>
        <p:spPr>
          <a:xfrm>
            <a:off x="6052152" y="1490675"/>
            <a:ext cx="5593492" cy="4351338"/>
          </a:xfrm>
        </p:spPr>
        <p:txBody>
          <a:bodyPr>
            <a:normAutofit fontScale="85000" lnSpcReduction="20000"/>
          </a:bodyPr>
          <a:lstStyle/>
          <a:p>
            <a:pPr marL="0" indent="0">
              <a:buNone/>
            </a:pPr>
            <a:r>
              <a:rPr lang="en-US" dirty="0"/>
              <a:t>“The second phase of the </a:t>
            </a:r>
            <a:r>
              <a:rPr lang="en-US" dirty="0" smtClean="0"/>
              <a:t>first fruits </a:t>
            </a:r>
            <a:r>
              <a:rPr lang="en-US" dirty="0"/>
              <a:t>was exhibited in the public divine endorsement of the friends of Christ by the outpouring of the Spirit: fitly represented by two leavened loaves – two to represent their plurality as distinguished from the individual Christ: loaves, as a product of the sheaves, to signify the friends of Christ who are a product of him; and leavened to denote that they are not “without blemish”, as Christ was, but stand before God as forgiven sinners.”</a:t>
            </a:r>
          </a:p>
          <a:p>
            <a:pPr marL="0" indent="0">
              <a:buNone/>
            </a:pPr>
            <a:endParaRPr lang="en-US" dirty="0" smtClean="0"/>
          </a:p>
          <a:p>
            <a:pPr marL="0" indent="0">
              <a:buNone/>
            </a:pPr>
            <a:r>
              <a:rPr lang="en-US" dirty="0" smtClean="0"/>
              <a:t>Robert </a:t>
            </a:r>
            <a:r>
              <a:rPr lang="en-US" dirty="0"/>
              <a:t>Roberts, The Law of Moses, pg. 205 </a:t>
            </a:r>
          </a:p>
        </p:txBody>
      </p:sp>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29746" y="1373895"/>
            <a:ext cx="5671608" cy="4253706"/>
          </a:xfrm>
        </p:spPr>
      </p:pic>
      <p:pic>
        <p:nvPicPr>
          <p:cNvPr id="4" name="Picture 3"/>
          <p:cNvPicPr>
            <a:picLocks noChangeAspect="1"/>
          </p:cNvPicPr>
          <p:nvPr/>
        </p:nvPicPr>
        <p:blipFill>
          <a:blip r:embed="rId5"/>
          <a:stretch>
            <a:fillRect/>
          </a:stretch>
        </p:blipFill>
        <p:spPr>
          <a:xfrm>
            <a:off x="793897" y="78614"/>
            <a:ext cx="10516511" cy="1072989"/>
          </a:xfrm>
          <a:prstGeom prst="rect">
            <a:avLst/>
          </a:prstGeom>
        </p:spPr>
      </p:pic>
    </p:spTree>
    <p:extLst>
      <p:ext uri="{BB962C8B-B14F-4D97-AF65-F5344CB8AC3E}">
        <p14:creationId xmlns:p14="http://schemas.microsoft.com/office/powerpoint/2010/main" val="40747269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10" name="Picture Placeholder 9"/>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310224" y="2455495"/>
            <a:ext cx="3136371" cy="3526675"/>
          </a:xfrm>
        </p:spPr>
      </p:pic>
      <p:sp>
        <p:nvSpPr>
          <p:cNvPr id="11" name="Content Placeholder 10"/>
          <p:cNvSpPr>
            <a:spLocks noGrp="1"/>
          </p:cNvSpPr>
          <p:nvPr>
            <p:ph sz="half" idx="2"/>
          </p:nvPr>
        </p:nvSpPr>
        <p:spPr>
          <a:xfrm>
            <a:off x="3756454" y="1350373"/>
            <a:ext cx="8435545" cy="4012459"/>
          </a:xfrm>
        </p:spPr>
        <p:txBody>
          <a:bodyPr>
            <a:normAutofit lnSpcReduction="10000"/>
          </a:bodyPr>
          <a:lstStyle/>
          <a:p>
            <a:r>
              <a:rPr lang="en-US" sz="2400" dirty="0" smtClean="0"/>
              <a:t>Waved (not burnt) – Speaks to life (not death);</a:t>
            </a:r>
            <a:endParaRPr lang="en-US" sz="2400" dirty="0"/>
          </a:p>
          <a:p>
            <a:r>
              <a:rPr lang="en-US" sz="2400" dirty="0" smtClean="0"/>
              <a:t>First fruits </a:t>
            </a:r>
            <a:r>
              <a:rPr lang="en-US" sz="2400" dirty="0"/>
              <a:t>– Barley Harvest (Christ)</a:t>
            </a:r>
          </a:p>
          <a:p>
            <a:r>
              <a:rPr lang="en-US" sz="2400" dirty="0"/>
              <a:t>Feast of Weeks – Wheat Harvest </a:t>
            </a:r>
            <a:r>
              <a:rPr lang="en-US" sz="2400" dirty="0" smtClean="0"/>
              <a:t>(Primarily Jewish ecclesia)</a:t>
            </a:r>
            <a:endParaRPr lang="en-US" sz="2400" dirty="0"/>
          </a:p>
          <a:p>
            <a:r>
              <a:rPr lang="en-US" sz="2400" i="1" dirty="0" smtClean="0"/>
              <a:t>“</a:t>
            </a:r>
            <a:r>
              <a:rPr lang="en-US" sz="2400" i="1" dirty="0"/>
              <a:t>Israel was holiness unto the Lord, and the </a:t>
            </a:r>
            <a:r>
              <a:rPr lang="en-US" sz="2400" i="1" dirty="0" smtClean="0"/>
              <a:t>first fruits </a:t>
            </a:r>
            <a:r>
              <a:rPr lang="en-US" sz="2400" i="1" dirty="0"/>
              <a:t>of his </a:t>
            </a:r>
            <a:r>
              <a:rPr lang="en-US" sz="2400" i="1" dirty="0" smtClean="0"/>
              <a:t>increase” </a:t>
            </a:r>
            <a:r>
              <a:rPr lang="en-US" sz="2400" dirty="0" smtClean="0"/>
              <a:t>Jeremiah 2:3</a:t>
            </a:r>
          </a:p>
          <a:p>
            <a:r>
              <a:rPr lang="en-US" sz="2400" i="1" dirty="0"/>
              <a:t>“Of his own will begat he us with the word of truth, that we should be a kind of </a:t>
            </a:r>
            <a:r>
              <a:rPr lang="en-US" sz="2400" i="1" dirty="0" smtClean="0"/>
              <a:t>first fruits </a:t>
            </a:r>
            <a:r>
              <a:rPr lang="en-US" sz="2400" i="1" dirty="0"/>
              <a:t>of his creatures.” </a:t>
            </a:r>
            <a:r>
              <a:rPr lang="en-US" sz="2400" dirty="0"/>
              <a:t>James </a:t>
            </a:r>
            <a:r>
              <a:rPr lang="en-US" sz="2400" dirty="0" smtClean="0"/>
              <a:t>1:18 (Remember James is writing to the 12 tribes scattered…)</a:t>
            </a:r>
            <a:endParaRPr lang="en-US" sz="2400" dirty="0"/>
          </a:p>
          <a:p>
            <a:r>
              <a:rPr lang="en-US" sz="2400" i="1" dirty="0"/>
              <a:t>“But glory, </a:t>
            </a:r>
            <a:r>
              <a:rPr lang="en-US" sz="2400" i="1" dirty="0" smtClean="0"/>
              <a:t>honor</a:t>
            </a:r>
            <a:r>
              <a:rPr lang="en-US" sz="2400" i="1" dirty="0"/>
              <a:t>, and peace, to every man that </a:t>
            </a:r>
            <a:r>
              <a:rPr lang="en-US" sz="2400" i="1" dirty="0" err="1"/>
              <a:t>worketh</a:t>
            </a:r>
            <a:r>
              <a:rPr lang="en-US" sz="2400" i="1" dirty="0"/>
              <a:t> good, to the Jew first, and also to the Gentile:” </a:t>
            </a:r>
            <a:r>
              <a:rPr lang="en-US" sz="2400" dirty="0" smtClean="0"/>
              <a:t>Romans  </a:t>
            </a:r>
            <a:r>
              <a:rPr lang="en-US" sz="2400" dirty="0"/>
              <a:t>2:10</a:t>
            </a:r>
          </a:p>
          <a:p>
            <a:pPr marL="0" indent="0">
              <a:buNone/>
            </a:pPr>
            <a:endParaRPr lang="en-US" dirty="0"/>
          </a:p>
        </p:txBody>
      </p:sp>
      <p:pic>
        <p:nvPicPr>
          <p:cNvPr id="3" name="Picture 2"/>
          <p:cNvPicPr>
            <a:picLocks noChangeAspect="1"/>
          </p:cNvPicPr>
          <p:nvPr/>
        </p:nvPicPr>
        <p:blipFill>
          <a:blip r:embed="rId5"/>
          <a:stretch>
            <a:fillRect/>
          </a:stretch>
        </p:blipFill>
        <p:spPr>
          <a:xfrm>
            <a:off x="801130" y="71200"/>
            <a:ext cx="10516511" cy="1072989"/>
          </a:xfrm>
          <a:prstGeom prst="rect">
            <a:avLst/>
          </a:prstGeom>
        </p:spPr>
      </p:pic>
      <p:sp>
        <p:nvSpPr>
          <p:cNvPr id="5" name="Rectangle 4"/>
          <p:cNvSpPr/>
          <p:nvPr/>
        </p:nvSpPr>
        <p:spPr>
          <a:xfrm>
            <a:off x="310225" y="1350373"/>
            <a:ext cx="3136371" cy="584775"/>
          </a:xfrm>
          <a:prstGeom prst="rect">
            <a:avLst/>
          </a:prstGeom>
          <a:solidFill>
            <a:srgbClr val="FFFF00"/>
          </a:solidFill>
        </p:spPr>
        <p:txBody>
          <a:bodyPr wrap="none">
            <a:spAutoFit/>
          </a:bodyPr>
          <a:lstStyle/>
          <a:p>
            <a:r>
              <a:rPr lang="en-US" sz="3200" dirty="0" smtClean="0"/>
              <a:t>Why Two Loaves</a:t>
            </a:r>
            <a:r>
              <a:rPr lang="en-US" sz="3200" dirty="0"/>
              <a:t>?</a:t>
            </a:r>
          </a:p>
        </p:txBody>
      </p:sp>
      <p:sp>
        <p:nvSpPr>
          <p:cNvPr id="6" name="TextBox 5"/>
          <p:cNvSpPr txBox="1"/>
          <p:nvPr/>
        </p:nvSpPr>
        <p:spPr>
          <a:xfrm>
            <a:off x="310224" y="6141251"/>
            <a:ext cx="11379200" cy="523220"/>
          </a:xfrm>
          <a:prstGeom prst="rect">
            <a:avLst/>
          </a:prstGeom>
          <a:solidFill>
            <a:srgbClr val="FFFF00"/>
          </a:solidFill>
        </p:spPr>
        <p:txBody>
          <a:bodyPr wrap="square" rtlCol="0">
            <a:spAutoFit/>
          </a:bodyPr>
          <a:lstStyle/>
          <a:p>
            <a:r>
              <a:rPr lang="en-US" sz="2800" b="1" dirty="0" smtClean="0"/>
              <a:t>Forgiven Sinners Reconciled to God – To the Jew first and also to the Gentile</a:t>
            </a:r>
            <a:endParaRPr lang="en-US" sz="2800" b="1" dirty="0"/>
          </a:p>
        </p:txBody>
      </p:sp>
    </p:spTree>
    <p:extLst>
      <p:ext uri="{BB962C8B-B14F-4D97-AF65-F5344CB8AC3E}">
        <p14:creationId xmlns:p14="http://schemas.microsoft.com/office/powerpoint/2010/main" val="244236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xEl>
                                              <p:pRg st="3" end="3"/>
                                            </p:txEl>
                                          </p:spTgt>
                                        </p:tgtEl>
                                        <p:attrNameLst>
                                          <p:attrName>style.visibility</p:attrName>
                                        </p:attrNameLst>
                                      </p:cBhvr>
                                      <p:to>
                                        <p:strVal val="visible"/>
                                      </p:to>
                                    </p:set>
                                    <p:anim calcmode="lin" valueType="num">
                                      <p:cBhvr additive="base">
                                        <p:cTn id="7"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xEl>
                                              <p:pRg st="4" end="4"/>
                                            </p:txEl>
                                          </p:spTgt>
                                        </p:tgtEl>
                                        <p:attrNameLst>
                                          <p:attrName>style.visibility</p:attrName>
                                        </p:attrNameLst>
                                      </p:cBhvr>
                                      <p:to>
                                        <p:strVal val="visible"/>
                                      </p:to>
                                    </p:set>
                                    <p:anim calcmode="lin" valueType="num">
                                      <p:cBhvr additive="base">
                                        <p:cTn id="13"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anim calcmode="lin" valueType="num">
                                      <p:cBhvr additive="base">
                                        <p:cTn id="19"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25635" y="1770206"/>
            <a:ext cx="8243455" cy="4879975"/>
          </a:xfrm>
        </p:spPr>
        <p:txBody>
          <a:bodyPr>
            <a:normAutofit/>
          </a:bodyPr>
          <a:lstStyle/>
          <a:p>
            <a:r>
              <a:rPr lang="en-US" sz="2400" dirty="0" smtClean="0"/>
              <a:t>Burnt Offering:</a:t>
            </a:r>
            <a:r>
              <a:rPr lang="en-US" sz="2400" dirty="0"/>
              <a:t>	(</a:t>
            </a:r>
            <a:r>
              <a:rPr lang="en-US" sz="2400" dirty="0" smtClean="0"/>
              <a:t>The DEDICATION of a COMPLETE Life);</a:t>
            </a:r>
            <a:endParaRPr lang="en-US" sz="2400" dirty="0"/>
          </a:p>
          <a:p>
            <a:r>
              <a:rPr lang="en-US" sz="2400" dirty="0"/>
              <a:t>Meal </a:t>
            </a:r>
            <a:r>
              <a:rPr lang="en-US" sz="2400" dirty="0" smtClean="0"/>
              <a:t>Offering: </a:t>
            </a:r>
            <a:r>
              <a:rPr lang="en-US" sz="2400" dirty="0"/>
              <a:t>	</a:t>
            </a:r>
            <a:r>
              <a:rPr lang="en-US" sz="2400" dirty="0" smtClean="0"/>
              <a:t>(</a:t>
            </a:r>
            <a:r>
              <a:rPr lang="en-US" sz="2400" dirty="0"/>
              <a:t>Associated with </a:t>
            </a:r>
            <a:r>
              <a:rPr lang="en-US" sz="2400" dirty="0" smtClean="0"/>
              <a:t>GIVING BACK </a:t>
            </a:r>
            <a:r>
              <a:rPr lang="en-US" sz="2400" dirty="0"/>
              <a:t>to GOD);</a:t>
            </a:r>
          </a:p>
          <a:p>
            <a:r>
              <a:rPr lang="en-US" sz="2400" dirty="0"/>
              <a:t>Drink </a:t>
            </a:r>
            <a:r>
              <a:rPr lang="en-US" sz="2400" dirty="0" smtClean="0"/>
              <a:t>Offerings: </a:t>
            </a:r>
            <a:r>
              <a:rPr lang="en-US" sz="2400" dirty="0"/>
              <a:t>	</a:t>
            </a:r>
            <a:r>
              <a:rPr lang="en-US" sz="2400" dirty="0" smtClean="0"/>
              <a:t>(</a:t>
            </a:r>
            <a:r>
              <a:rPr lang="en-US" sz="2400" dirty="0"/>
              <a:t>Associated with </a:t>
            </a:r>
            <a:r>
              <a:rPr lang="en-US" sz="2400" dirty="0" smtClean="0"/>
              <a:t>GIVING BACK </a:t>
            </a:r>
            <a:r>
              <a:rPr lang="en-US" sz="2400" dirty="0"/>
              <a:t>to GOD);</a:t>
            </a:r>
          </a:p>
          <a:p>
            <a:r>
              <a:rPr lang="en-US" sz="2400" dirty="0"/>
              <a:t>Sin </a:t>
            </a:r>
            <a:r>
              <a:rPr lang="en-US" sz="2400" dirty="0" smtClean="0"/>
              <a:t>Offering:</a:t>
            </a:r>
            <a:r>
              <a:rPr lang="en-US" sz="2400" dirty="0"/>
              <a:t>	</a:t>
            </a:r>
            <a:r>
              <a:rPr lang="en-US" sz="2400" dirty="0" smtClean="0"/>
              <a:t>	(</a:t>
            </a:r>
            <a:r>
              <a:rPr lang="en-US" sz="2400" dirty="0"/>
              <a:t>Personal Sin(s) Forgiven);</a:t>
            </a:r>
          </a:p>
          <a:p>
            <a:r>
              <a:rPr lang="en-US" sz="2400" dirty="0"/>
              <a:t>Peace </a:t>
            </a:r>
            <a:r>
              <a:rPr lang="en-US" sz="2400" dirty="0" smtClean="0"/>
              <a:t>Offerings:</a:t>
            </a:r>
            <a:r>
              <a:rPr lang="en-US" sz="2400" dirty="0"/>
              <a:t>	</a:t>
            </a:r>
            <a:r>
              <a:rPr lang="en-US" sz="2400" dirty="0" smtClean="0"/>
              <a:t>(Peace/Restored Fellowship </a:t>
            </a:r>
            <a:r>
              <a:rPr lang="en-US" sz="2400" dirty="0"/>
              <a:t>with GOD); </a:t>
            </a:r>
            <a:endParaRPr lang="en-US" sz="2000" b="1" dirty="0" smtClean="0"/>
          </a:p>
          <a:p>
            <a:pPr marL="0" indent="0">
              <a:buNone/>
            </a:pPr>
            <a:r>
              <a:rPr lang="en-US" sz="2000" b="1" dirty="0"/>
              <a:t>	</a:t>
            </a:r>
            <a:r>
              <a:rPr lang="en-US" sz="2000" dirty="0" smtClean="0"/>
              <a:t>Sacrificial </a:t>
            </a:r>
            <a:r>
              <a:rPr lang="en-US" sz="2000" dirty="0"/>
              <a:t>meals shared by </a:t>
            </a:r>
            <a:r>
              <a:rPr lang="en-US" sz="2000" dirty="0" err="1"/>
              <a:t>offerer</a:t>
            </a:r>
            <a:r>
              <a:rPr lang="en-US" sz="2000" dirty="0"/>
              <a:t>, people and priests. The name </a:t>
            </a:r>
            <a:r>
              <a:rPr lang="en-US" sz="2000" dirty="0" smtClean="0"/>
              <a:t>of 	these offerings </a:t>
            </a:r>
            <a:r>
              <a:rPr lang="en-US" sz="2000" dirty="0"/>
              <a:t>is </a:t>
            </a:r>
            <a:r>
              <a:rPr lang="en-US" sz="2000" dirty="0" smtClean="0"/>
              <a:t>	related </a:t>
            </a:r>
            <a:r>
              <a:rPr lang="en-US" sz="2000" dirty="0"/>
              <a:t>to the Hebrew “shalom”, meaning </a:t>
            </a:r>
            <a:r>
              <a:rPr lang="en-US" sz="2000" dirty="0" smtClean="0"/>
              <a:t>	“</a:t>
            </a:r>
            <a:r>
              <a:rPr lang="en-US" sz="2000" dirty="0"/>
              <a:t>wholeness” </a:t>
            </a:r>
            <a:r>
              <a:rPr lang="en-US" sz="2000" dirty="0" smtClean="0"/>
              <a:t>or “</a:t>
            </a:r>
            <a:r>
              <a:rPr lang="en-US" sz="2000" dirty="0"/>
              <a:t>peace”, and they are therefore </a:t>
            </a:r>
            <a:r>
              <a:rPr lang="en-US" sz="2000" dirty="0" smtClean="0"/>
              <a:t>also </a:t>
            </a:r>
            <a:r>
              <a:rPr lang="en-US" sz="2000" dirty="0"/>
              <a:t>known as </a:t>
            </a:r>
            <a:r>
              <a:rPr lang="en-US" sz="2000" dirty="0" smtClean="0"/>
              <a:t>	“</a:t>
            </a:r>
            <a:r>
              <a:rPr lang="en-US" sz="2000" dirty="0"/>
              <a:t>peace offerings</a:t>
            </a:r>
            <a:r>
              <a:rPr lang="en-US" sz="2000" dirty="0" smtClean="0"/>
              <a:t>”.</a:t>
            </a:r>
          </a:p>
          <a:p>
            <a:r>
              <a:rPr lang="en-US" sz="2400" dirty="0" smtClean="0"/>
              <a:t>First </a:t>
            </a:r>
            <a:r>
              <a:rPr lang="en-US" sz="2400" dirty="0"/>
              <a:t>Fruits (WAVED, not burnt</a:t>
            </a:r>
            <a:r>
              <a:rPr lang="en-US" sz="2400" dirty="0" smtClean="0"/>
              <a:t>):   (</a:t>
            </a:r>
            <a:r>
              <a:rPr lang="en-US" sz="2400" dirty="0"/>
              <a:t>Represent LIFE, not DEATH</a:t>
            </a:r>
            <a:r>
              <a:rPr lang="en-US" sz="2400" dirty="0" smtClean="0"/>
              <a:t>)</a:t>
            </a:r>
            <a:endParaRPr lang="en-US" sz="2400" dirty="0"/>
          </a:p>
        </p:txBody>
      </p:sp>
      <p:pic>
        <p:nvPicPr>
          <p:cNvPr id="5" name="Picture 4"/>
          <p:cNvPicPr>
            <a:picLocks noChangeAspect="1"/>
          </p:cNvPicPr>
          <p:nvPr/>
        </p:nvPicPr>
        <p:blipFill>
          <a:blip r:embed="rId4"/>
          <a:stretch>
            <a:fillRect/>
          </a:stretch>
        </p:blipFill>
        <p:spPr>
          <a:xfrm>
            <a:off x="184042" y="128242"/>
            <a:ext cx="11546825" cy="1170533"/>
          </a:xfrm>
          <a:prstGeom prst="rect">
            <a:avLst/>
          </a:prstGeom>
        </p:spPr>
      </p:pic>
      <p:pic>
        <p:nvPicPr>
          <p:cNvPr id="2" name="Picture 1"/>
          <p:cNvPicPr>
            <a:picLocks noChangeAspect="1"/>
          </p:cNvPicPr>
          <p:nvPr/>
        </p:nvPicPr>
        <p:blipFill>
          <a:blip r:embed="rId5"/>
          <a:stretch>
            <a:fillRect/>
          </a:stretch>
        </p:blipFill>
        <p:spPr>
          <a:xfrm>
            <a:off x="98767" y="1620982"/>
            <a:ext cx="4014670" cy="3685309"/>
          </a:xfrm>
          <a:prstGeom prst="rect">
            <a:avLst/>
          </a:prstGeom>
        </p:spPr>
      </p:pic>
      <p:sp>
        <p:nvSpPr>
          <p:cNvPr id="4" name="TextBox 3"/>
          <p:cNvSpPr txBox="1"/>
          <p:nvPr/>
        </p:nvSpPr>
        <p:spPr>
          <a:xfrm>
            <a:off x="2755557" y="6125172"/>
            <a:ext cx="5777800" cy="646331"/>
          </a:xfrm>
          <a:prstGeom prst="rect">
            <a:avLst/>
          </a:prstGeom>
          <a:solidFill>
            <a:srgbClr val="FFFF00"/>
          </a:solidFill>
        </p:spPr>
        <p:txBody>
          <a:bodyPr wrap="none" rtlCol="0">
            <a:spAutoFit/>
          </a:bodyPr>
          <a:lstStyle/>
          <a:p>
            <a:r>
              <a:rPr lang="en-US" sz="3600" dirty="0" smtClean="0"/>
              <a:t>Blood Offerings Also Required</a:t>
            </a:r>
            <a:endParaRPr lang="en-US" sz="3600" dirty="0"/>
          </a:p>
        </p:txBody>
      </p:sp>
    </p:spTree>
    <p:extLst>
      <p:ext uri="{BB962C8B-B14F-4D97-AF65-F5344CB8AC3E}">
        <p14:creationId xmlns:p14="http://schemas.microsoft.com/office/powerpoint/2010/main" val="247858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2228" y="1109352"/>
            <a:ext cx="3446583" cy="594953"/>
          </a:xfrm>
          <a:solidFill>
            <a:srgbClr val="FFFF00"/>
          </a:solidFill>
        </p:spPr>
        <p:txBody>
          <a:bodyPr/>
          <a:lstStyle/>
          <a:p>
            <a:r>
              <a:rPr lang="en-US" dirty="0" smtClean="0"/>
              <a:t>Baked </a:t>
            </a:r>
            <a:r>
              <a:rPr lang="en-US" dirty="0"/>
              <a:t>With Leaven</a:t>
            </a:r>
          </a:p>
        </p:txBody>
      </p:sp>
      <p:sp>
        <p:nvSpPr>
          <p:cNvPr id="5" name="Text Placeholder 4"/>
          <p:cNvSpPr>
            <a:spLocks noGrp="1"/>
          </p:cNvSpPr>
          <p:nvPr>
            <p:ph type="body" sz="half" idx="2"/>
          </p:nvPr>
        </p:nvSpPr>
        <p:spPr>
          <a:xfrm>
            <a:off x="5042506" y="1109352"/>
            <a:ext cx="6152716" cy="4881563"/>
          </a:xfrm>
        </p:spPr>
        <p:txBody>
          <a:bodyPr>
            <a:normAutofit/>
          </a:bodyPr>
          <a:lstStyle/>
          <a:p>
            <a:endParaRPr lang="en-US" dirty="0"/>
          </a:p>
          <a:p>
            <a:r>
              <a:rPr lang="en-US" sz="2400" dirty="0" smtClean="0"/>
              <a:t>“No meal </a:t>
            </a:r>
            <a:r>
              <a:rPr lang="en-US" sz="2400" dirty="0"/>
              <a:t>offering, which ye shall bring unto the LORD, shall be made with leaven: for ye shall burn no leaven, nor any honey, in any offering of the LORD made by fire</a:t>
            </a:r>
            <a:r>
              <a:rPr lang="en-US" sz="2400" dirty="0" smtClean="0"/>
              <a:t>.”</a:t>
            </a:r>
          </a:p>
          <a:p>
            <a:r>
              <a:rPr lang="en-US" sz="2400" dirty="0" smtClean="0"/>
              <a:t>				Leviticus 2:11</a:t>
            </a:r>
            <a:endParaRPr lang="en-US" sz="2400" dirty="0"/>
          </a:p>
          <a:p>
            <a:endParaRPr lang="en-US" sz="2400" dirty="0"/>
          </a:p>
          <a:p>
            <a:r>
              <a:rPr lang="en-US" sz="2400" dirty="0" smtClean="0"/>
              <a:t>“Ye </a:t>
            </a:r>
            <a:r>
              <a:rPr lang="en-US" sz="2400" dirty="0"/>
              <a:t>shall bring out of your habitations two wave loaves of two tenth deals: they shall be of fine flour; </a:t>
            </a:r>
            <a:r>
              <a:rPr lang="en-US" sz="2400" b="1" u="sng" dirty="0">
                <a:solidFill>
                  <a:srgbClr val="00B0F0"/>
                </a:solidFill>
              </a:rPr>
              <a:t>they shall be </a:t>
            </a:r>
            <a:r>
              <a:rPr lang="en-US" sz="2400" b="1" u="sng" dirty="0" err="1">
                <a:solidFill>
                  <a:srgbClr val="00B0F0"/>
                </a:solidFill>
              </a:rPr>
              <a:t>baken</a:t>
            </a:r>
            <a:r>
              <a:rPr lang="en-US" sz="2400" b="1" u="sng" dirty="0">
                <a:solidFill>
                  <a:srgbClr val="00B0F0"/>
                </a:solidFill>
              </a:rPr>
              <a:t> with leaven</a:t>
            </a:r>
            <a:r>
              <a:rPr lang="en-US" sz="2400" dirty="0"/>
              <a:t>; </a:t>
            </a:r>
            <a:r>
              <a:rPr lang="en-US" sz="2400" i="1" dirty="0"/>
              <a:t>they are</a:t>
            </a:r>
            <a:r>
              <a:rPr lang="en-US" sz="2400" dirty="0"/>
              <a:t> the </a:t>
            </a:r>
            <a:r>
              <a:rPr lang="en-US" sz="2400" dirty="0" smtClean="0"/>
              <a:t>first fruits </a:t>
            </a:r>
            <a:r>
              <a:rPr lang="en-US" sz="2400" dirty="0"/>
              <a:t>unto the LORD. </a:t>
            </a:r>
            <a:endParaRPr lang="en-US" sz="2400" dirty="0" smtClean="0"/>
          </a:p>
          <a:p>
            <a:r>
              <a:rPr lang="en-US" sz="2400" dirty="0"/>
              <a:t>	</a:t>
            </a:r>
            <a:r>
              <a:rPr lang="en-US" sz="2400" dirty="0" smtClean="0"/>
              <a:t>			Leviticus 23:17</a:t>
            </a:r>
            <a:endParaRPr lang="en-US" sz="2400" dirty="0"/>
          </a:p>
          <a:p>
            <a:endParaRPr lang="en-US" dirty="0"/>
          </a:p>
        </p:txBody>
      </p:sp>
      <p:pic>
        <p:nvPicPr>
          <p:cNvPr id="3" name="Picture 2"/>
          <p:cNvPicPr>
            <a:picLocks noChangeAspect="1"/>
          </p:cNvPicPr>
          <p:nvPr/>
        </p:nvPicPr>
        <p:blipFill>
          <a:blip r:embed="rId4"/>
          <a:stretch>
            <a:fillRect/>
          </a:stretch>
        </p:blipFill>
        <p:spPr>
          <a:xfrm>
            <a:off x="483224" y="-183108"/>
            <a:ext cx="11546825" cy="1170533"/>
          </a:xfrm>
          <a:prstGeom prst="rect">
            <a:avLst/>
          </a:prstGeom>
        </p:spPr>
      </p:pic>
      <p:pic>
        <p:nvPicPr>
          <p:cNvPr id="6" name="Picture 5"/>
          <p:cNvPicPr>
            <a:picLocks noChangeAspect="1"/>
          </p:cNvPicPr>
          <p:nvPr/>
        </p:nvPicPr>
        <p:blipFill>
          <a:blip r:embed="rId5"/>
          <a:stretch>
            <a:fillRect/>
          </a:stretch>
        </p:blipFill>
        <p:spPr>
          <a:xfrm>
            <a:off x="322228" y="2123709"/>
            <a:ext cx="3428751" cy="2225869"/>
          </a:xfrm>
          <a:prstGeom prst="rect">
            <a:avLst/>
          </a:prstGeom>
        </p:spPr>
      </p:pic>
    </p:spTree>
    <p:extLst>
      <p:ext uri="{BB962C8B-B14F-4D97-AF65-F5344CB8AC3E}">
        <p14:creationId xmlns:p14="http://schemas.microsoft.com/office/powerpoint/2010/main" val="3570084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2055" y="0"/>
            <a:ext cx="10515600" cy="1325563"/>
          </a:xfrm>
        </p:spPr>
        <p:txBody>
          <a:bodyPr/>
          <a:lstStyle/>
          <a:p>
            <a:pPr algn="ctr"/>
            <a:r>
              <a:rPr lang="en-US" dirty="0" smtClean="0">
                <a:latin typeface="+mn-lt"/>
              </a:rPr>
              <a:t>FEASTS </a:t>
            </a:r>
            <a:r>
              <a:rPr lang="en-US" dirty="0">
                <a:latin typeface="+mn-lt"/>
              </a:rPr>
              <a:t>OF </a:t>
            </a:r>
            <a:r>
              <a:rPr lang="en-US" dirty="0" smtClean="0">
                <a:latin typeface="+mn-lt"/>
              </a:rPr>
              <a:t>THE LORD – THE FEAST OF WEEKS</a:t>
            </a:r>
            <a:endParaRPr lang="en-US" dirty="0">
              <a:latin typeface="+mn-lt"/>
            </a:endParaRPr>
          </a:p>
        </p:txBody>
      </p:sp>
      <p:sp>
        <p:nvSpPr>
          <p:cNvPr id="3" name="Content Placeholder 2"/>
          <p:cNvSpPr>
            <a:spLocks noGrp="1"/>
          </p:cNvSpPr>
          <p:nvPr>
            <p:ph sz="half" idx="1"/>
          </p:nvPr>
        </p:nvSpPr>
        <p:spPr>
          <a:xfrm>
            <a:off x="4558145" y="1457397"/>
            <a:ext cx="7633855" cy="4720981"/>
          </a:xfrm>
        </p:spPr>
        <p:txBody>
          <a:bodyPr>
            <a:normAutofit fontScale="92500" lnSpcReduction="20000"/>
          </a:bodyPr>
          <a:lstStyle/>
          <a:p>
            <a:pPr marL="342900" lvl="0" indent="-342900" fontAlgn="base">
              <a:lnSpc>
                <a:spcPct val="80000"/>
              </a:lnSpc>
              <a:spcBef>
                <a:spcPct val="20000"/>
              </a:spcBef>
              <a:spcAft>
                <a:spcPct val="0"/>
              </a:spcAft>
              <a:buClr>
                <a:srgbClr val="FFCC00"/>
              </a:buClr>
              <a:buSzPct val="120000"/>
              <a:buNone/>
              <a:defRPr/>
            </a:pPr>
            <a:r>
              <a:rPr lang="en-US" altLang="en-US" sz="2000" dirty="0" smtClean="0"/>
              <a:t>	“</a:t>
            </a:r>
            <a:r>
              <a:rPr lang="en-US" altLang="en-US" sz="2100" dirty="0" smtClean="0"/>
              <a:t>And </a:t>
            </a:r>
            <a:r>
              <a:rPr lang="en-US" altLang="en-US" sz="2100" dirty="0"/>
              <a:t>ye shall count unto you from the morrow </a:t>
            </a:r>
            <a:r>
              <a:rPr lang="en-US" altLang="en-US" sz="2100" dirty="0" smtClean="0"/>
              <a:t>after the </a:t>
            </a:r>
            <a:r>
              <a:rPr lang="en-US" altLang="en-US" sz="2100" dirty="0"/>
              <a:t>sabbath, from the day that ye brought the sheaf of the wave offering; seven sabbaths shall be complete: Even unto the morrow after the seventh sabbath shall ye number the fifty days; and ye shall offer a new ‘meal’ offering unto the LORD. Ye shall bring out of your habitations two wave loaves of two tenth deals: and they shall be of fine flour; they shall be </a:t>
            </a:r>
            <a:r>
              <a:rPr lang="en-US" altLang="en-US" sz="2100" dirty="0" err="1"/>
              <a:t>baken</a:t>
            </a:r>
            <a:r>
              <a:rPr lang="en-US" altLang="en-US" sz="2100" dirty="0"/>
              <a:t> with leaven; they are the </a:t>
            </a:r>
            <a:r>
              <a:rPr lang="en-US" altLang="en-US" sz="2100" dirty="0" err="1"/>
              <a:t>firstfruits</a:t>
            </a:r>
            <a:r>
              <a:rPr lang="en-US" altLang="en-US" sz="2100" dirty="0"/>
              <a:t> unto the LORD. And ye shall offer with the bread seven lambs without blemish of the first year, and one young bullock, and two rams: they shall be for a burnt offering unto the LORD, with their ‘meal’ offering, and their drink offerings, even an offering made by fire of sweet savor unto the LORD. Then ye shall offer one kid of the goats for a sin offering, and two lambs of the first year for a sacrifice of peace offerings. And the priest shall wave them with the bread of the </a:t>
            </a:r>
            <a:r>
              <a:rPr lang="en-US" altLang="en-US" sz="2100" dirty="0" err="1"/>
              <a:t>firstfruits</a:t>
            </a:r>
            <a:r>
              <a:rPr lang="en-US" altLang="en-US" sz="2100" dirty="0"/>
              <a:t> for a wave offering before the LORD, with the two lambs: they shall be holy to the LORD for the </a:t>
            </a:r>
            <a:r>
              <a:rPr lang="en-US" altLang="en-US" sz="2100" dirty="0" smtClean="0"/>
              <a:t>priest. </a:t>
            </a:r>
            <a:r>
              <a:rPr lang="en-US" altLang="en-US" sz="2100" b="1" u="sng" dirty="0" smtClean="0">
                <a:solidFill>
                  <a:srgbClr val="00B0F0"/>
                </a:solidFill>
              </a:rPr>
              <a:t>And </a:t>
            </a:r>
            <a:r>
              <a:rPr lang="en-US" altLang="en-US" sz="2100" b="1" u="sng" dirty="0">
                <a:solidFill>
                  <a:srgbClr val="00B0F0"/>
                </a:solidFill>
              </a:rPr>
              <a:t>ye shall proclaim on the selfsame day, that it may be an holy convocation unto you: ye shall do no servile work therein: it shall be a statute for ever in all your dwellings throughout your generations.</a:t>
            </a:r>
            <a:r>
              <a:rPr lang="en-US" altLang="en-US" sz="2100" b="1" u="sng" dirty="0"/>
              <a:t> </a:t>
            </a:r>
            <a:r>
              <a:rPr lang="en-US" altLang="en-US" sz="2100" dirty="0" smtClean="0"/>
              <a:t>And </a:t>
            </a:r>
            <a:r>
              <a:rPr lang="en-US" altLang="en-US" sz="2100" dirty="0"/>
              <a:t>when ye reap the harvest of your land, thou shalt not make clean riddance of the corners of thy field when thou </a:t>
            </a:r>
            <a:r>
              <a:rPr lang="en-US" altLang="en-US" sz="2100" dirty="0" err="1"/>
              <a:t>reapest</a:t>
            </a:r>
            <a:r>
              <a:rPr lang="en-US" altLang="en-US" sz="2100" dirty="0"/>
              <a:t>, neither shalt thou gather any gleaning of thy harvest: thou shalt leave them unto the poor, and to the stranger: I am the LORD your </a:t>
            </a:r>
            <a:r>
              <a:rPr lang="en-US" altLang="en-US" sz="2100" dirty="0" smtClean="0"/>
              <a:t>God.”</a:t>
            </a:r>
            <a:endParaRPr lang="en-US" altLang="en-US" sz="2100" dirty="0"/>
          </a:p>
          <a:p>
            <a:pPr marL="342900" lvl="0" indent="-342900" fontAlgn="base">
              <a:lnSpc>
                <a:spcPct val="80000"/>
              </a:lnSpc>
              <a:spcBef>
                <a:spcPct val="20000"/>
              </a:spcBef>
              <a:spcAft>
                <a:spcPct val="0"/>
              </a:spcAft>
              <a:buClr>
                <a:srgbClr val="FFCC00"/>
              </a:buClr>
              <a:buSzPct val="120000"/>
              <a:buNone/>
              <a:defRPr/>
            </a:pPr>
            <a:r>
              <a:rPr lang="en-US" sz="2100" dirty="0"/>
              <a:t>	</a:t>
            </a:r>
            <a:endParaRPr lang="en-US" sz="2100" dirty="0" smtClean="0"/>
          </a:p>
          <a:p>
            <a:pPr marL="342900" lvl="0" indent="-342900" fontAlgn="base">
              <a:lnSpc>
                <a:spcPct val="80000"/>
              </a:lnSpc>
              <a:spcBef>
                <a:spcPct val="20000"/>
              </a:spcBef>
              <a:spcAft>
                <a:spcPct val="0"/>
              </a:spcAft>
              <a:buClr>
                <a:srgbClr val="FFCC00"/>
              </a:buClr>
              <a:buSzPct val="120000"/>
              <a:buNone/>
              <a:defRPr/>
            </a:pPr>
            <a:r>
              <a:rPr lang="en-US" sz="2100" dirty="0"/>
              <a:t>	</a:t>
            </a:r>
            <a:r>
              <a:rPr lang="en-US" sz="2100" dirty="0" smtClean="0"/>
              <a:t>				Leviticus 23:15-22</a:t>
            </a:r>
            <a:endParaRPr lang="en-US" dirty="0"/>
          </a:p>
        </p:txBody>
      </p:sp>
      <p:pic>
        <p:nvPicPr>
          <p:cNvPr id="8" name="Picture 7"/>
          <p:cNvPicPr>
            <a:picLocks noChangeAspect="1"/>
          </p:cNvPicPr>
          <p:nvPr/>
        </p:nvPicPr>
        <p:blipFill>
          <a:blip r:embed="rId4"/>
          <a:stretch>
            <a:fillRect/>
          </a:stretch>
        </p:blipFill>
        <p:spPr>
          <a:xfrm>
            <a:off x="103265" y="1660086"/>
            <a:ext cx="4645555" cy="3859102"/>
          </a:xfrm>
          <a:prstGeom prst="rect">
            <a:avLst/>
          </a:prstGeom>
        </p:spPr>
      </p:pic>
      <p:sp>
        <p:nvSpPr>
          <p:cNvPr id="10" name="TextBox 9"/>
          <p:cNvSpPr txBox="1"/>
          <p:nvPr/>
        </p:nvSpPr>
        <p:spPr>
          <a:xfrm>
            <a:off x="3391226" y="6178378"/>
            <a:ext cx="5437258" cy="646331"/>
          </a:xfrm>
          <a:prstGeom prst="rect">
            <a:avLst/>
          </a:prstGeom>
          <a:solidFill>
            <a:srgbClr val="FFFF00"/>
          </a:solidFill>
        </p:spPr>
        <p:txBody>
          <a:bodyPr wrap="none" rtlCol="0">
            <a:spAutoFit/>
          </a:bodyPr>
          <a:lstStyle/>
          <a:p>
            <a:r>
              <a:rPr lang="en-US" sz="3600" dirty="0"/>
              <a:t>The</a:t>
            </a:r>
            <a:r>
              <a:rPr lang="en-US" sz="3600" dirty="0" smtClean="0"/>
              <a:t> Day was a High Sabbath</a:t>
            </a:r>
            <a:endParaRPr lang="en-US" sz="3600" dirty="0"/>
          </a:p>
        </p:txBody>
      </p:sp>
    </p:spTree>
    <p:extLst>
      <p:ext uri="{BB962C8B-B14F-4D97-AF65-F5344CB8AC3E}">
        <p14:creationId xmlns:p14="http://schemas.microsoft.com/office/powerpoint/2010/main" val="586879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2055" y="0"/>
            <a:ext cx="10515600" cy="1325563"/>
          </a:xfrm>
        </p:spPr>
        <p:txBody>
          <a:bodyPr/>
          <a:lstStyle/>
          <a:p>
            <a:pPr algn="ctr"/>
            <a:r>
              <a:rPr lang="en-US" dirty="0" smtClean="0">
                <a:latin typeface="+mn-lt"/>
              </a:rPr>
              <a:t>FEASTS </a:t>
            </a:r>
            <a:r>
              <a:rPr lang="en-US" dirty="0">
                <a:latin typeface="+mn-lt"/>
              </a:rPr>
              <a:t>OF </a:t>
            </a:r>
            <a:r>
              <a:rPr lang="en-US" dirty="0" smtClean="0">
                <a:latin typeface="+mn-lt"/>
              </a:rPr>
              <a:t>THE LORD – THE FEAST OF WEEKS</a:t>
            </a:r>
            <a:endParaRPr lang="en-US" dirty="0">
              <a:latin typeface="+mn-lt"/>
            </a:endParaRPr>
          </a:p>
        </p:txBody>
      </p:sp>
      <p:sp>
        <p:nvSpPr>
          <p:cNvPr id="3" name="Content Placeholder 2"/>
          <p:cNvSpPr>
            <a:spLocks noGrp="1"/>
          </p:cNvSpPr>
          <p:nvPr>
            <p:ph sz="half" idx="1"/>
          </p:nvPr>
        </p:nvSpPr>
        <p:spPr>
          <a:xfrm>
            <a:off x="4558145" y="1074337"/>
            <a:ext cx="7633855" cy="5556738"/>
          </a:xfrm>
        </p:spPr>
        <p:txBody>
          <a:bodyPr>
            <a:normAutofit fontScale="92500" lnSpcReduction="10000"/>
          </a:bodyPr>
          <a:lstStyle/>
          <a:p>
            <a:pPr marL="342900" lvl="0" indent="-342900" fontAlgn="base">
              <a:lnSpc>
                <a:spcPct val="80000"/>
              </a:lnSpc>
              <a:spcBef>
                <a:spcPct val="20000"/>
              </a:spcBef>
              <a:spcAft>
                <a:spcPct val="0"/>
              </a:spcAft>
              <a:buClr>
                <a:srgbClr val="FFCC00"/>
              </a:buClr>
              <a:buSzPct val="120000"/>
              <a:buNone/>
              <a:defRPr/>
            </a:pPr>
            <a:r>
              <a:rPr lang="en-US" altLang="en-US" sz="2000" dirty="0" smtClean="0"/>
              <a:t>	“</a:t>
            </a:r>
            <a:r>
              <a:rPr lang="en-US" altLang="en-US" sz="2100" dirty="0" smtClean="0"/>
              <a:t>And </a:t>
            </a:r>
            <a:r>
              <a:rPr lang="en-US" altLang="en-US" sz="2100" dirty="0"/>
              <a:t>ye shall count unto you from the morrow </a:t>
            </a:r>
            <a:r>
              <a:rPr lang="en-US" altLang="en-US" sz="2100" dirty="0" smtClean="0"/>
              <a:t>after the </a:t>
            </a:r>
            <a:r>
              <a:rPr lang="en-US" altLang="en-US" sz="2100" dirty="0"/>
              <a:t>sabbath, from the day that ye brought the sheaf of the wave offering; seven sabbaths shall be complete: Even unto the morrow after the seventh sabbath shall ye number the fifty days; and ye shall offer a new ‘meal’ offering unto the LORD. Ye shall bring out of your habitations two wave loaves of two tenth deals: and they shall be of fine flour; they shall be </a:t>
            </a:r>
            <a:r>
              <a:rPr lang="en-US" altLang="en-US" sz="2100" dirty="0" err="1"/>
              <a:t>baken</a:t>
            </a:r>
            <a:r>
              <a:rPr lang="en-US" altLang="en-US" sz="2100" dirty="0"/>
              <a:t> with leaven; they are the </a:t>
            </a:r>
            <a:r>
              <a:rPr lang="en-US" altLang="en-US" sz="2100" dirty="0" err="1"/>
              <a:t>firstfruits</a:t>
            </a:r>
            <a:r>
              <a:rPr lang="en-US" altLang="en-US" sz="2100" dirty="0"/>
              <a:t> unto the LORD. And ye shall offer with the bread seven lambs without blemish of the first year, and one young bullock, and two rams: they shall be for a burnt offering unto the LORD, with their ‘meal’ offering, and their drink offerings, even an offering made by fire of sweet savor unto the LORD. Then ye shall offer one kid of the goats for a sin offering, and two lambs of the first year for a sacrifice of peace offerings. And the priest shall wave them with the bread of the </a:t>
            </a:r>
            <a:r>
              <a:rPr lang="en-US" altLang="en-US" sz="2100" dirty="0" err="1"/>
              <a:t>firstfruits</a:t>
            </a:r>
            <a:r>
              <a:rPr lang="en-US" altLang="en-US" sz="2100" dirty="0"/>
              <a:t> for a wave offering before the LORD, with the two lambs: they shall be holy to the LORD for the </a:t>
            </a:r>
            <a:r>
              <a:rPr lang="en-US" altLang="en-US" sz="2100" dirty="0" smtClean="0"/>
              <a:t>priest. And </a:t>
            </a:r>
            <a:r>
              <a:rPr lang="en-US" altLang="en-US" sz="2100" dirty="0"/>
              <a:t>ye shall proclaim on the selfsame day, that it may be an holy convocation unto you: ye shall do no servile work therein: it shall be a statute for ever in all your dwellings throughout your generations. </a:t>
            </a:r>
            <a:r>
              <a:rPr lang="en-US" altLang="en-US" sz="2100" b="1" u="sng" dirty="0" smtClean="0">
                <a:solidFill>
                  <a:srgbClr val="00B0F0"/>
                </a:solidFill>
              </a:rPr>
              <a:t>And </a:t>
            </a:r>
            <a:r>
              <a:rPr lang="en-US" altLang="en-US" sz="2100" b="1" u="sng" dirty="0">
                <a:solidFill>
                  <a:srgbClr val="00B0F0"/>
                </a:solidFill>
              </a:rPr>
              <a:t>when ye reap the harvest of your land, thou shalt not make clean riddance of the corners of thy field when thou </a:t>
            </a:r>
            <a:r>
              <a:rPr lang="en-US" altLang="en-US" sz="2100" b="1" u="sng" dirty="0" err="1">
                <a:solidFill>
                  <a:srgbClr val="00B0F0"/>
                </a:solidFill>
              </a:rPr>
              <a:t>reapest</a:t>
            </a:r>
            <a:r>
              <a:rPr lang="en-US" altLang="en-US" sz="2100" b="1" u="sng" dirty="0">
                <a:solidFill>
                  <a:srgbClr val="00B0F0"/>
                </a:solidFill>
              </a:rPr>
              <a:t>, neither shalt thou gather any gleaning of thy harvest: thou shalt leave them unto the poor, and to the stranger: I am the LORD your </a:t>
            </a:r>
            <a:r>
              <a:rPr lang="en-US" altLang="en-US" sz="2100" b="1" u="sng" dirty="0" smtClean="0">
                <a:solidFill>
                  <a:srgbClr val="00B0F0"/>
                </a:solidFill>
              </a:rPr>
              <a:t>God.”</a:t>
            </a:r>
            <a:endParaRPr lang="en-US" altLang="en-US" sz="2100" b="1" u="sng" dirty="0">
              <a:solidFill>
                <a:srgbClr val="00B0F0"/>
              </a:solidFill>
            </a:endParaRPr>
          </a:p>
          <a:p>
            <a:pPr marL="342900" lvl="0" indent="-342900" fontAlgn="base">
              <a:lnSpc>
                <a:spcPct val="80000"/>
              </a:lnSpc>
              <a:spcBef>
                <a:spcPct val="20000"/>
              </a:spcBef>
              <a:spcAft>
                <a:spcPct val="0"/>
              </a:spcAft>
              <a:buClr>
                <a:srgbClr val="FFCC00"/>
              </a:buClr>
              <a:buSzPct val="120000"/>
              <a:buNone/>
              <a:defRPr/>
            </a:pPr>
            <a:endParaRPr lang="en-US" altLang="en-US" sz="2100" dirty="0"/>
          </a:p>
          <a:p>
            <a:pPr marL="342900" lvl="0" indent="-342900" fontAlgn="base">
              <a:lnSpc>
                <a:spcPct val="80000"/>
              </a:lnSpc>
              <a:spcBef>
                <a:spcPct val="20000"/>
              </a:spcBef>
              <a:spcAft>
                <a:spcPct val="0"/>
              </a:spcAft>
              <a:buClr>
                <a:srgbClr val="FFCC00"/>
              </a:buClr>
              <a:buSzPct val="120000"/>
              <a:buNone/>
              <a:defRPr/>
            </a:pPr>
            <a:r>
              <a:rPr lang="en-US" altLang="en-US" sz="2100" dirty="0"/>
              <a:t>					</a:t>
            </a:r>
            <a:r>
              <a:rPr lang="en-US" altLang="en-US" sz="2100" dirty="0" smtClean="0"/>
              <a:t>Leviticus 23:15-22</a:t>
            </a:r>
            <a:endParaRPr lang="en-US" altLang="en-US" sz="2100" dirty="0"/>
          </a:p>
          <a:p>
            <a:endParaRPr lang="en-US" dirty="0"/>
          </a:p>
        </p:txBody>
      </p:sp>
      <p:pic>
        <p:nvPicPr>
          <p:cNvPr id="4" name="Picture 3"/>
          <p:cNvPicPr>
            <a:picLocks noChangeAspect="1"/>
          </p:cNvPicPr>
          <p:nvPr/>
        </p:nvPicPr>
        <p:blipFill>
          <a:blip r:embed="rId4"/>
          <a:stretch>
            <a:fillRect/>
          </a:stretch>
        </p:blipFill>
        <p:spPr>
          <a:xfrm>
            <a:off x="27710" y="1190919"/>
            <a:ext cx="4816257" cy="4377307"/>
          </a:xfrm>
          <a:prstGeom prst="rect">
            <a:avLst/>
          </a:prstGeom>
        </p:spPr>
      </p:pic>
      <p:pic>
        <p:nvPicPr>
          <p:cNvPr id="5" name="Picture 4"/>
          <p:cNvPicPr>
            <a:picLocks noChangeAspect="1"/>
          </p:cNvPicPr>
          <p:nvPr/>
        </p:nvPicPr>
        <p:blipFill>
          <a:blip r:embed="rId5"/>
          <a:stretch>
            <a:fillRect/>
          </a:stretch>
        </p:blipFill>
        <p:spPr>
          <a:xfrm>
            <a:off x="3115023" y="6211768"/>
            <a:ext cx="6456224" cy="646232"/>
          </a:xfrm>
          <a:prstGeom prst="rect">
            <a:avLst/>
          </a:prstGeom>
        </p:spPr>
      </p:pic>
    </p:spTree>
    <p:extLst>
      <p:ext uri="{BB962C8B-B14F-4D97-AF65-F5344CB8AC3E}">
        <p14:creationId xmlns:p14="http://schemas.microsoft.com/office/powerpoint/2010/main" val="15880284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6351373" y="531813"/>
            <a:ext cx="5696465" cy="5970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0" fontAlgn="base" hangingPunct="0">
              <a:spcBef>
                <a:spcPct val="0"/>
              </a:spcBef>
              <a:spcAft>
                <a:spcPct val="0"/>
              </a:spcAft>
            </a:pPr>
            <a:endParaRPr lang="en-US" altLang="en-US" dirty="0">
              <a:solidFill>
                <a:srgbClr val="FFFFFF"/>
              </a:solidFill>
            </a:endParaRPr>
          </a:p>
          <a:p>
            <a:pPr eaLnBrk="0" fontAlgn="base" hangingPunct="0">
              <a:spcBef>
                <a:spcPct val="0"/>
              </a:spcBef>
              <a:spcAft>
                <a:spcPct val="0"/>
              </a:spcAft>
            </a:pPr>
            <a:endParaRPr lang="en-US" altLang="en-US" sz="2000" dirty="0">
              <a:solidFill>
                <a:schemeClr val="accent4">
                  <a:lumMod val="10000"/>
                </a:schemeClr>
              </a:solidFill>
            </a:endParaRPr>
          </a:p>
          <a:p>
            <a:pPr eaLnBrk="0" fontAlgn="base" hangingPunct="0">
              <a:spcBef>
                <a:spcPct val="0"/>
              </a:spcBef>
              <a:spcAft>
                <a:spcPct val="0"/>
              </a:spcAft>
            </a:pPr>
            <a:r>
              <a:rPr lang="en-US" altLang="en-US" dirty="0" smtClean="0">
                <a:solidFill>
                  <a:schemeClr val="accent4">
                    <a:lumMod val="10000"/>
                  </a:schemeClr>
                </a:solidFill>
              </a:rPr>
              <a:t>“Thou </a:t>
            </a:r>
            <a:r>
              <a:rPr lang="en-US" altLang="en-US" dirty="0">
                <a:solidFill>
                  <a:schemeClr val="accent4">
                    <a:lumMod val="10000"/>
                  </a:schemeClr>
                </a:solidFill>
              </a:rPr>
              <a:t>shalt truly tithe all the </a:t>
            </a:r>
            <a:r>
              <a:rPr lang="en-US" altLang="en-US" b="1" u="sng" dirty="0">
                <a:solidFill>
                  <a:srgbClr val="00B0F0"/>
                </a:solidFill>
              </a:rPr>
              <a:t>increase of thy seed</a:t>
            </a:r>
            <a:r>
              <a:rPr lang="en-US" altLang="en-US" dirty="0">
                <a:solidFill>
                  <a:schemeClr val="accent4">
                    <a:lumMod val="10000"/>
                  </a:schemeClr>
                </a:solidFill>
              </a:rPr>
              <a:t>, that the field </a:t>
            </a:r>
            <a:r>
              <a:rPr lang="en-US" altLang="en-US" dirty="0" err="1">
                <a:solidFill>
                  <a:schemeClr val="accent4">
                    <a:lumMod val="10000"/>
                  </a:schemeClr>
                </a:solidFill>
              </a:rPr>
              <a:t>bringeth</a:t>
            </a:r>
            <a:r>
              <a:rPr lang="en-US" altLang="en-US" dirty="0">
                <a:solidFill>
                  <a:schemeClr val="accent4">
                    <a:lumMod val="10000"/>
                  </a:schemeClr>
                </a:solidFill>
              </a:rPr>
              <a:t> forth year by year. And thou shalt eat before </a:t>
            </a:r>
            <a:r>
              <a:rPr lang="en-US" altLang="en-US" dirty="0" smtClean="0">
                <a:solidFill>
                  <a:schemeClr val="accent4">
                    <a:lumMod val="10000"/>
                  </a:schemeClr>
                </a:solidFill>
              </a:rPr>
              <a:t>the </a:t>
            </a:r>
            <a:r>
              <a:rPr lang="en-US" altLang="en-US" dirty="0">
                <a:solidFill>
                  <a:schemeClr val="accent4">
                    <a:lumMod val="10000"/>
                  </a:schemeClr>
                </a:solidFill>
              </a:rPr>
              <a:t>LORD thy God, in the place which he shall choose to place his name there, </a:t>
            </a:r>
            <a:r>
              <a:rPr lang="en-US" altLang="en-US" b="1" u="sng" dirty="0">
                <a:solidFill>
                  <a:srgbClr val="00B0F0"/>
                </a:solidFill>
              </a:rPr>
              <a:t>the tithe of thy </a:t>
            </a:r>
            <a:r>
              <a:rPr lang="en-US" altLang="en-US" b="1" u="sng" dirty="0" smtClean="0">
                <a:solidFill>
                  <a:srgbClr val="00B0F0"/>
                </a:solidFill>
              </a:rPr>
              <a:t>grain, </a:t>
            </a:r>
            <a:r>
              <a:rPr lang="en-US" altLang="en-US" b="1" u="sng" dirty="0">
                <a:solidFill>
                  <a:srgbClr val="00B0F0"/>
                </a:solidFill>
              </a:rPr>
              <a:t>of thy wine, and of thine oil, and the firstlings of thy herds and of thy flocks; that thou </a:t>
            </a:r>
            <a:r>
              <a:rPr lang="en-US" altLang="en-US" b="1" u="sng" dirty="0" err="1">
                <a:solidFill>
                  <a:srgbClr val="00B0F0"/>
                </a:solidFill>
              </a:rPr>
              <a:t>mayest</a:t>
            </a:r>
            <a:r>
              <a:rPr lang="en-US" altLang="en-US" b="1" u="sng" dirty="0">
                <a:solidFill>
                  <a:srgbClr val="00B0F0"/>
                </a:solidFill>
              </a:rPr>
              <a:t> learn to fear the LORD </a:t>
            </a:r>
            <a:r>
              <a:rPr lang="en-US" altLang="en-US" b="1" u="sng" dirty="0" smtClean="0">
                <a:solidFill>
                  <a:srgbClr val="00B0F0"/>
                </a:solidFill>
              </a:rPr>
              <a:t>always</a:t>
            </a:r>
            <a:r>
              <a:rPr lang="en-US" altLang="en-US" dirty="0" smtClean="0">
                <a:solidFill>
                  <a:schemeClr val="accent4">
                    <a:lumMod val="10000"/>
                  </a:schemeClr>
                </a:solidFill>
              </a:rPr>
              <a:t>…And thou shalt rejoice, thou and thine household… the </a:t>
            </a:r>
            <a:r>
              <a:rPr lang="en-US" altLang="en-US" b="1" u="sng" dirty="0" smtClean="0">
                <a:solidFill>
                  <a:srgbClr val="00B0F0"/>
                </a:solidFill>
              </a:rPr>
              <a:t>Levite</a:t>
            </a:r>
            <a:r>
              <a:rPr lang="en-US" altLang="en-US" dirty="0" smtClean="0">
                <a:solidFill>
                  <a:schemeClr val="accent4">
                    <a:lumMod val="10000"/>
                  </a:schemeClr>
                </a:solidFill>
              </a:rPr>
              <a:t> that is within thy gates; thou shalt not forsake him; for he hath no part nor inheritance with thee… And the </a:t>
            </a:r>
            <a:r>
              <a:rPr lang="en-US" altLang="en-US" b="1" u="sng" dirty="0" smtClean="0">
                <a:solidFill>
                  <a:srgbClr val="00B0F0"/>
                </a:solidFill>
              </a:rPr>
              <a:t>Levite</a:t>
            </a:r>
            <a:r>
              <a:rPr lang="en-US" altLang="en-US" dirty="0" smtClean="0">
                <a:solidFill>
                  <a:schemeClr val="accent4">
                    <a:lumMod val="10000"/>
                  </a:schemeClr>
                </a:solidFill>
              </a:rPr>
              <a:t> (because he hath no part nor inheritance with thee) and the </a:t>
            </a:r>
            <a:r>
              <a:rPr lang="en-US" altLang="en-US" b="1" u="sng" dirty="0" smtClean="0">
                <a:solidFill>
                  <a:srgbClr val="00B0F0"/>
                </a:solidFill>
              </a:rPr>
              <a:t>stranger</a:t>
            </a:r>
            <a:r>
              <a:rPr lang="en-US" altLang="en-US" dirty="0" smtClean="0">
                <a:solidFill>
                  <a:schemeClr val="accent4">
                    <a:lumMod val="10000"/>
                  </a:schemeClr>
                </a:solidFill>
              </a:rPr>
              <a:t> and the </a:t>
            </a:r>
            <a:r>
              <a:rPr lang="en-US" altLang="en-US" b="1" u="sng" dirty="0" smtClean="0">
                <a:solidFill>
                  <a:srgbClr val="00B0F0"/>
                </a:solidFill>
              </a:rPr>
              <a:t>fatherless</a:t>
            </a:r>
            <a:r>
              <a:rPr lang="en-US" altLang="en-US" dirty="0" smtClean="0">
                <a:solidFill>
                  <a:schemeClr val="accent4">
                    <a:lumMod val="10000"/>
                  </a:schemeClr>
                </a:solidFill>
              </a:rPr>
              <a:t> and the </a:t>
            </a:r>
            <a:r>
              <a:rPr lang="en-US" altLang="en-US" b="1" u="sng" dirty="0" smtClean="0">
                <a:solidFill>
                  <a:srgbClr val="00B0F0"/>
                </a:solidFill>
              </a:rPr>
              <a:t>widow</a:t>
            </a:r>
            <a:r>
              <a:rPr lang="en-US" altLang="en-US" dirty="0" smtClean="0">
                <a:solidFill>
                  <a:schemeClr val="accent4">
                    <a:lumMod val="10000"/>
                  </a:schemeClr>
                </a:solidFill>
              </a:rPr>
              <a:t> which are within they gates, shall come and shall eat and be satisfied; </a:t>
            </a:r>
            <a:r>
              <a:rPr lang="en-US" altLang="en-US" b="1" u="sng" dirty="0" smtClean="0">
                <a:solidFill>
                  <a:srgbClr val="00B0F0"/>
                </a:solidFill>
              </a:rPr>
              <a:t>that the LORD thy God may bless thee in all the work of thine hand which thou </a:t>
            </a:r>
            <a:r>
              <a:rPr lang="en-US" altLang="en-US" b="1" u="sng" dirty="0" err="1" smtClean="0">
                <a:solidFill>
                  <a:srgbClr val="00B0F0"/>
                </a:solidFill>
              </a:rPr>
              <a:t>doest</a:t>
            </a:r>
            <a:r>
              <a:rPr lang="en-US" altLang="en-US" dirty="0" smtClean="0">
                <a:solidFill>
                  <a:schemeClr val="accent4">
                    <a:lumMod val="10000"/>
                  </a:schemeClr>
                </a:solidFill>
              </a:rPr>
              <a:t>.”</a:t>
            </a:r>
            <a:r>
              <a:rPr lang="en-US" altLang="en-US" dirty="0">
                <a:solidFill>
                  <a:schemeClr val="accent4">
                    <a:lumMod val="10000"/>
                  </a:schemeClr>
                </a:solidFill>
              </a:rPr>
              <a:t>					</a:t>
            </a:r>
            <a:r>
              <a:rPr lang="en-US" altLang="en-US" dirty="0" smtClean="0">
                <a:solidFill>
                  <a:schemeClr val="accent4">
                    <a:lumMod val="10000"/>
                  </a:schemeClr>
                </a:solidFill>
              </a:rPr>
              <a:t>	</a:t>
            </a:r>
          </a:p>
          <a:p>
            <a:pPr eaLnBrk="0" fontAlgn="base" hangingPunct="0">
              <a:spcBef>
                <a:spcPct val="0"/>
              </a:spcBef>
              <a:spcAft>
                <a:spcPct val="0"/>
              </a:spcAft>
            </a:pPr>
            <a:r>
              <a:rPr lang="en-US" altLang="en-US" dirty="0">
                <a:solidFill>
                  <a:schemeClr val="accent4">
                    <a:lumMod val="10000"/>
                  </a:schemeClr>
                </a:solidFill>
              </a:rPr>
              <a:t>	</a:t>
            </a:r>
            <a:r>
              <a:rPr lang="en-US" altLang="en-US" dirty="0" smtClean="0">
                <a:solidFill>
                  <a:schemeClr val="accent4">
                    <a:lumMod val="10000"/>
                  </a:schemeClr>
                </a:solidFill>
              </a:rPr>
              <a:t>	Deuteronomy 14:22-29; </a:t>
            </a:r>
            <a:endParaRPr lang="en-US" altLang="en-US" sz="2000" dirty="0">
              <a:solidFill>
                <a:schemeClr val="accent4">
                  <a:lumMod val="10000"/>
                </a:schemeClr>
              </a:solidFill>
            </a:endParaRPr>
          </a:p>
          <a:p>
            <a:pPr eaLnBrk="0" fontAlgn="base" hangingPunct="0">
              <a:spcBef>
                <a:spcPct val="0"/>
              </a:spcBef>
              <a:spcAft>
                <a:spcPct val="0"/>
              </a:spcAft>
            </a:pPr>
            <a:endParaRPr lang="en-US" altLang="en-US" sz="2000" dirty="0">
              <a:solidFill>
                <a:srgbClr val="FFFFFF"/>
              </a:solidFill>
            </a:endParaRPr>
          </a:p>
        </p:txBody>
      </p:sp>
      <p:pic>
        <p:nvPicPr>
          <p:cNvPr id="2" name="Picture 1"/>
          <p:cNvPicPr>
            <a:picLocks noChangeAspect="1"/>
          </p:cNvPicPr>
          <p:nvPr/>
        </p:nvPicPr>
        <p:blipFill>
          <a:blip r:embed="rId4"/>
          <a:stretch>
            <a:fillRect/>
          </a:stretch>
        </p:blipFill>
        <p:spPr>
          <a:xfrm>
            <a:off x="292425" y="0"/>
            <a:ext cx="11546825" cy="1170533"/>
          </a:xfrm>
          <a:prstGeom prst="rect">
            <a:avLst/>
          </a:prstGeom>
        </p:spPr>
      </p:pic>
      <p:pic>
        <p:nvPicPr>
          <p:cNvPr id="3" name="Picture 2"/>
          <p:cNvPicPr>
            <a:picLocks noChangeAspect="1"/>
          </p:cNvPicPr>
          <p:nvPr/>
        </p:nvPicPr>
        <p:blipFill>
          <a:blip r:embed="rId5"/>
          <a:stretch>
            <a:fillRect/>
          </a:stretch>
        </p:blipFill>
        <p:spPr>
          <a:xfrm>
            <a:off x="108551" y="1672493"/>
            <a:ext cx="6066208" cy="4328224"/>
          </a:xfrm>
          <a:prstGeom prst="rect">
            <a:avLst/>
          </a:prstGeom>
        </p:spPr>
      </p:pic>
      <p:sp>
        <p:nvSpPr>
          <p:cNvPr id="4" name="TextBox 3"/>
          <p:cNvSpPr txBox="1"/>
          <p:nvPr/>
        </p:nvSpPr>
        <p:spPr>
          <a:xfrm>
            <a:off x="852617" y="6179512"/>
            <a:ext cx="10174773" cy="646331"/>
          </a:xfrm>
          <a:prstGeom prst="rect">
            <a:avLst/>
          </a:prstGeom>
          <a:solidFill>
            <a:srgbClr val="FFFF00"/>
          </a:solidFill>
          <a:ln>
            <a:solidFill>
              <a:srgbClr val="000000"/>
            </a:solidFill>
          </a:ln>
        </p:spPr>
        <p:txBody>
          <a:bodyPr wrap="none" rtlCol="0">
            <a:spAutoFit/>
          </a:bodyPr>
          <a:lstStyle/>
          <a:p>
            <a:r>
              <a:rPr lang="en-US" sz="3600" dirty="0" smtClean="0">
                <a:solidFill>
                  <a:srgbClr val="000000"/>
                </a:solidFill>
              </a:rPr>
              <a:t>The Importance of Tithes and Free Will Offerings</a:t>
            </a:r>
            <a:endParaRPr lang="en-US" sz="3600" dirty="0">
              <a:solidFill>
                <a:srgbClr val="000000"/>
              </a:solidFill>
            </a:endParaRPr>
          </a:p>
        </p:txBody>
      </p:sp>
      <p:sp>
        <p:nvSpPr>
          <p:cNvPr id="5" name="TextBox 4"/>
          <p:cNvSpPr txBox="1"/>
          <p:nvPr/>
        </p:nvSpPr>
        <p:spPr>
          <a:xfrm>
            <a:off x="108551" y="1099880"/>
            <a:ext cx="6069827" cy="461665"/>
          </a:xfrm>
          <a:prstGeom prst="rect">
            <a:avLst/>
          </a:prstGeom>
          <a:solidFill>
            <a:srgbClr val="FFFF00"/>
          </a:solidFill>
        </p:spPr>
        <p:txBody>
          <a:bodyPr wrap="square" rtlCol="0">
            <a:spAutoFit/>
          </a:bodyPr>
          <a:lstStyle/>
          <a:p>
            <a:r>
              <a:rPr lang="en-US" sz="2400" dirty="0" smtClean="0">
                <a:solidFill>
                  <a:srgbClr val="000000"/>
                </a:solidFill>
              </a:rPr>
              <a:t>“NONE SHALL APPEAR BEFORE ME EMPTY”</a:t>
            </a:r>
            <a:endParaRPr lang="en-US" sz="2400" dirty="0">
              <a:solidFill>
                <a:srgbClr val="000000"/>
              </a:solidFill>
            </a:endParaRPr>
          </a:p>
        </p:txBody>
      </p:sp>
    </p:spTree>
    <p:extLst>
      <p:ext uri="{BB962C8B-B14F-4D97-AF65-F5344CB8AC3E}">
        <p14:creationId xmlns:p14="http://schemas.microsoft.com/office/powerpoint/2010/main" val="27915396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4188941" y="689590"/>
            <a:ext cx="7841444"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0" fontAlgn="base" hangingPunct="0">
              <a:spcBef>
                <a:spcPct val="0"/>
              </a:spcBef>
              <a:spcAft>
                <a:spcPct val="0"/>
              </a:spcAft>
            </a:pPr>
            <a:endParaRPr lang="en-US" altLang="en-US" sz="2000" dirty="0">
              <a:solidFill>
                <a:schemeClr val="accent4">
                  <a:lumMod val="10000"/>
                </a:schemeClr>
              </a:solidFill>
            </a:endParaRPr>
          </a:p>
          <a:p>
            <a:pPr eaLnBrk="0" fontAlgn="base" hangingPunct="0">
              <a:spcBef>
                <a:spcPct val="0"/>
              </a:spcBef>
              <a:spcAft>
                <a:spcPct val="0"/>
              </a:spcAft>
            </a:pPr>
            <a:r>
              <a:rPr lang="en-US" altLang="en-US" dirty="0" smtClean="0">
                <a:solidFill>
                  <a:schemeClr val="accent4">
                    <a:lumMod val="10000"/>
                  </a:schemeClr>
                </a:solidFill>
              </a:rPr>
              <a:t>“</a:t>
            </a:r>
            <a:r>
              <a:rPr lang="en-US" altLang="en-US" sz="1600" dirty="0" smtClean="0">
                <a:solidFill>
                  <a:schemeClr val="accent4">
                    <a:lumMod val="10000"/>
                  </a:schemeClr>
                </a:solidFill>
              </a:rPr>
              <a:t>And </a:t>
            </a:r>
            <a:r>
              <a:rPr lang="en-US" altLang="en-US" sz="1600" dirty="0">
                <a:solidFill>
                  <a:schemeClr val="accent4">
                    <a:lumMod val="10000"/>
                  </a:schemeClr>
                </a:solidFill>
              </a:rPr>
              <a:t>the LORD </a:t>
            </a:r>
            <a:r>
              <a:rPr lang="en-US" altLang="en-US" sz="1600" dirty="0" err="1">
                <a:solidFill>
                  <a:schemeClr val="accent4">
                    <a:lumMod val="10000"/>
                  </a:schemeClr>
                </a:solidFill>
              </a:rPr>
              <a:t>spake</a:t>
            </a:r>
            <a:r>
              <a:rPr lang="en-US" altLang="en-US" sz="1600" dirty="0">
                <a:solidFill>
                  <a:schemeClr val="accent4">
                    <a:lumMod val="10000"/>
                  </a:schemeClr>
                </a:solidFill>
              </a:rPr>
              <a:t> unto </a:t>
            </a:r>
            <a:r>
              <a:rPr lang="en-US" altLang="en-US" sz="1600" b="1" dirty="0">
                <a:solidFill>
                  <a:srgbClr val="00B0F0"/>
                </a:solidFill>
              </a:rPr>
              <a:t>Aaron</a:t>
            </a:r>
            <a:r>
              <a:rPr lang="en-US" altLang="en-US" sz="1600" dirty="0">
                <a:solidFill>
                  <a:schemeClr val="accent4">
                    <a:lumMod val="10000"/>
                  </a:schemeClr>
                </a:solidFill>
              </a:rPr>
              <a:t>, Behold, </a:t>
            </a:r>
            <a:r>
              <a:rPr lang="en-US" altLang="en-US" sz="1600" b="1" dirty="0">
                <a:solidFill>
                  <a:srgbClr val="00B0F0"/>
                </a:solidFill>
              </a:rPr>
              <a:t>I also have given thee the charge of mine heave offerings of all the hallowed things of the children of Israe</a:t>
            </a:r>
            <a:r>
              <a:rPr lang="en-US" altLang="en-US" sz="1600" dirty="0">
                <a:solidFill>
                  <a:schemeClr val="accent4">
                    <a:lumMod val="10000"/>
                  </a:schemeClr>
                </a:solidFill>
              </a:rPr>
              <a:t>l; unto thee have I given them by reason of the anointing, and to thy sons, by an ordinance for ever. </a:t>
            </a:r>
            <a:r>
              <a:rPr lang="en-US" altLang="en-US" sz="1600" b="1" dirty="0" smtClean="0">
                <a:solidFill>
                  <a:srgbClr val="00B0F0"/>
                </a:solidFill>
              </a:rPr>
              <a:t>This </a:t>
            </a:r>
            <a:r>
              <a:rPr lang="en-US" altLang="en-US" sz="1600" b="1" dirty="0">
                <a:solidFill>
                  <a:srgbClr val="00B0F0"/>
                </a:solidFill>
              </a:rPr>
              <a:t>shall be thine of the most holy things, reserved from the fire: every oblation of theirs, every meat offering of theirs, and every sin offering of theirs, and every trespass offering of theirs, which they shall render unto me, shall be most holy for thee and for thy </a:t>
            </a:r>
            <a:r>
              <a:rPr lang="en-US" altLang="en-US" sz="1600" b="1" dirty="0" smtClean="0">
                <a:solidFill>
                  <a:srgbClr val="00B0F0"/>
                </a:solidFill>
              </a:rPr>
              <a:t>sons</a:t>
            </a:r>
            <a:r>
              <a:rPr lang="en-US" altLang="en-US" sz="1600" dirty="0" smtClean="0">
                <a:solidFill>
                  <a:schemeClr val="accent4">
                    <a:lumMod val="10000"/>
                  </a:schemeClr>
                </a:solidFill>
              </a:rPr>
              <a:t>… And </a:t>
            </a:r>
            <a:r>
              <a:rPr lang="en-US" altLang="en-US" sz="1600" dirty="0">
                <a:solidFill>
                  <a:schemeClr val="accent4">
                    <a:lumMod val="10000"/>
                  </a:schemeClr>
                </a:solidFill>
              </a:rPr>
              <a:t>this is thine; the heave offering of their gift, with all the wave offerings of the children of Israel: I have given them unto thee, and to thy sons and to thy daughters with thee, by a statute for ever</a:t>
            </a:r>
            <a:r>
              <a:rPr lang="en-US" altLang="en-US" sz="1600" dirty="0" smtClean="0">
                <a:solidFill>
                  <a:schemeClr val="accent4">
                    <a:lumMod val="10000"/>
                  </a:schemeClr>
                </a:solidFill>
              </a:rPr>
              <a:t>: </a:t>
            </a:r>
            <a:r>
              <a:rPr lang="en-US" altLang="en-US" sz="1600" b="1" dirty="0" smtClean="0">
                <a:solidFill>
                  <a:srgbClr val="00B0F0"/>
                </a:solidFill>
              </a:rPr>
              <a:t>All </a:t>
            </a:r>
            <a:r>
              <a:rPr lang="en-US" altLang="en-US" sz="1600" b="1" dirty="0">
                <a:solidFill>
                  <a:srgbClr val="00B0F0"/>
                </a:solidFill>
              </a:rPr>
              <a:t>the best of the oil, and all the best of the wine, and of the wheat, the </a:t>
            </a:r>
            <a:r>
              <a:rPr lang="en-US" altLang="en-US" sz="1600" b="1" dirty="0" smtClean="0">
                <a:solidFill>
                  <a:srgbClr val="00B0F0"/>
                </a:solidFill>
              </a:rPr>
              <a:t>first fruits </a:t>
            </a:r>
            <a:r>
              <a:rPr lang="en-US" altLang="en-US" sz="1600" b="1" dirty="0">
                <a:solidFill>
                  <a:srgbClr val="00B0F0"/>
                </a:solidFill>
              </a:rPr>
              <a:t>of them which they shall offer unto the LORD, them have I given thee. </a:t>
            </a:r>
            <a:r>
              <a:rPr lang="en-US" altLang="en-US" sz="1600" b="1" dirty="0" smtClean="0">
                <a:solidFill>
                  <a:srgbClr val="00B0F0"/>
                </a:solidFill>
              </a:rPr>
              <a:t>And </a:t>
            </a:r>
            <a:r>
              <a:rPr lang="en-US" altLang="en-US" sz="1600" b="1" dirty="0">
                <a:solidFill>
                  <a:srgbClr val="00B0F0"/>
                </a:solidFill>
              </a:rPr>
              <a:t>whatsoever is first ripe in the land, which they shall bring unto the LORD, shall be thine</a:t>
            </a:r>
            <a:r>
              <a:rPr lang="en-US" altLang="en-US" sz="1600" dirty="0">
                <a:solidFill>
                  <a:schemeClr val="accent4">
                    <a:lumMod val="10000"/>
                  </a:schemeClr>
                </a:solidFill>
              </a:rPr>
              <a:t>; </a:t>
            </a:r>
            <a:r>
              <a:rPr lang="en-US" altLang="en-US" sz="1600" dirty="0" smtClean="0">
                <a:solidFill>
                  <a:schemeClr val="accent4">
                    <a:lumMod val="10000"/>
                  </a:schemeClr>
                </a:solidFill>
              </a:rPr>
              <a:t>Every </a:t>
            </a:r>
            <a:r>
              <a:rPr lang="en-US" altLang="en-US" sz="1600" dirty="0">
                <a:solidFill>
                  <a:schemeClr val="accent4">
                    <a:lumMod val="10000"/>
                  </a:schemeClr>
                </a:solidFill>
              </a:rPr>
              <a:t>thing devoted in Israel shall be thine. All the heave offerings of the holy things, which the children of Israel offer unto the LORD, have I given thee, and thy sons and thy daughters with thee, by a statute for ever: it is a covenant of salt for ever before the LORD unto thee and to thy seed with thee</a:t>
            </a:r>
            <a:r>
              <a:rPr lang="en-US" altLang="en-US" sz="1600" dirty="0" smtClean="0">
                <a:solidFill>
                  <a:schemeClr val="accent4">
                    <a:lumMod val="10000"/>
                  </a:schemeClr>
                </a:solidFill>
              </a:rPr>
              <a:t>.”</a:t>
            </a:r>
            <a:endParaRPr lang="en-US" altLang="en-US" sz="1600" dirty="0">
              <a:solidFill>
                <a:schemeClr val="accent4">
                  <a:lumMod val="10000"/>
                </a:schemeClr>
              </a:solidFill>
            </a:endParaRPr>
          </a:p>
          <a:p>
            <a:pPr eaLnBrk="0" fontAlgn="base" hangingPunct="0">
              <a:spcBef>
                <a:spcPct val="0"/>
              </a:spcBef>
              <a:spcAft>
                <a:spcPct val="0"/>
              </a:spcAft>
            </a:pPr>
            <a:r>
              <a:rPr lang="en-US" altLang="en-US" sz="1600" b="1" dirty="0">
                <a:solidFill>
                  <a:schemeClr val="accent4">
                    <a:lumMod val="10000"/>
                  </a:schemeClr>
                </a:solidFill>
              </a:rPr>
              <a:t>				</a:t>
            </a:r>
            <a:r>
              <a:rPr lang="en-US" altLang="en-US" sz="1600" b="1" dirty="0" smtClean="0">
                <a:solidFill>
                  <a:schemeClr val="accent4">
                    <a:lumMod val="10000"/>
                  </a:schemeClr>
                </a:solidFill>
              </a:rPr>
              <a:t>	</a:t>
            </a:r>
            <a:r>
              <a:rPr lang="en-US" altLang="en-US" sz="1600" dirty="0" smtClean="0">
                <a:solidFill>
                  <a:schemeClr val="accent4">
                    <a:lumMod val="10000"/>
                  </a:schemeClr>
                </a:solidFill>
              </a:rPr>
              <a:t>Numbers 18:8-14; 19</a:t>
            </a:r>
            <a:endParaRPr lang="en-US" altLang="en-US" sz="1600" dirty="0">
              <a:solidFill>
                <a:schemeClr val="accent4">
                  <a:lumMod val="10000"/>
                </a:schemeClr>
              </a:solidFill>
            </a:endParaRPr>
          </a:p>
          <a:p>
            <a:pPr eaLnBrk="0" fontAlgn="base" hangingPunct="0">
              <a:spcBef>
                <a:spcPct val="0"/>
              </a:spcBef>
              <a:spcAft>
                <a:spcPct val="0"/>
              </a:spcAft>
            </a:pPr>
            <a:endParaRPr lang="en-US" altLang="en-US" sz="2000" dirty="0">
              <a:solidFill>
                <a:srgbClr val="FFFFFF"/>
              </a:solidFill>
            </a:endParaRPr>
          </a:p>
        </p:txBody>
      </p:sp>
      <p:pic>
        <p:nvPicPr>
          <p:cNvPr id="2" name="Picture 1"/>
          <p:cNvPicPr>
            <a:picLocks noChangeAspect="1"/>
          </p:cNvPicPr>
          <p:nvPr/>
        </p:nvPicPr>
        <p:blipFill>
          <a:blip r:embed="rId4"/>
          <a:stretch>
            <a:fillRect/>
          </a:stretch>
        </p:blipFill>
        <p:spPr>
          <a:xfrm>
            <a:off x="292425" y="0"/>
            <a:ext cx="11546825" cy="1170533"/>
          </a:xfrm>
          <a:prstGeom prst="rect">
            <a:avLst/>
          </a:prstGeom>
        </p:spPr>
      </p:pic>
      <p:pic>
        <p:nvPicPr>
          <p:cNvPr id="3" name="Picture 2"/>
          <p:cNvPicPr>
            <a:picLocks noChangeAspect="1"/>
          </p:cNvPicPr>
          <p:nvPr/>
        </p:nvPicPr>
        <p:blipFill>
          <a:blip r:embed="rId5"/>
          <a:stretch>
            <a:fillRect/>
          </a:stretch>
        </p:blipFill>
        <p:spPr>
          <a:xfrm>
            <a:off x="0" y="1787909"/>
            <a:ext cx="4055084" cy="4328224"/>
          </a:xfrm>
          <a:prstGeom prst="rect">
            <a:avLst/>
          </a:prstGeom>
        </p:spPr>
      </p:pic>
      <p:sp>
        <p:nvSpPr>
          <p:cNvPr id="5" name="TextBox 4"/>
          <p:cNvSpPr txBox="1"/>
          <p:nvPr/>
        </p:nvSpPr>
        <p:spPr>
          <a:xfrm>
            <a:off x="0" y="1314254"/>
            <a:ext cx="4055084" cy="369332"/>
          </a:xfrm>
          <a:prstGeom prst="rect">
            <a:avLst/>
          </a:prstGeom>
          <a:solidFill>
            <a:srgbClr val="FFFF00"/>
          </a:solidFill>
        </p:spPr>
        <p:txBody>
          <a:bodyPr wrap="none" rtlCol="0">
            <a:spAutoFit/>
          </a:bodyPr>
          <a:lstStyle/>
          <a:p>
            <a:r>
              <a:rPr lang="en-US" dirty="0" smtClean="0">
                <a:solidFill>
                  <a:srgbClr val="000000"/>
                </a:solidFill>
              </a:rPr>
              <a:t>The Offerings Given to the High Priest</a:t>
            </a:r>
            <a:endParaRPr lang="en-US" dirty="0">
              <a:solidFill>
                <a:srgbClr val="000000"/>
              </a:solidFill>
            </a:endParaRPr>
          </a:p>
        </p:txBody>
      </p:sp>
      <p:sp>
        <p:nvSpPr>
          <p:cNvPr id="6" name="TextBox 5"/>
          <p:cNvSpPr txBox="1"/>
          <p:nvPr/>
        </p:nvSpPr>
        <p:spPr>
          <a:xfrm>
            <a:off x="4361934" y="6116133"/>
            <a:ext cx="6829883" cy="584775"/>
          </a:xfrm>
          <a:prstGeom prst="rect">
            <a:avLst/>
          </a:prstGeom>
          <a:solidFill>
            <a:srgbClr val="FFFF00"/>
          </a:solidFill>
        </p:spPr>
        <p:txBody>
          <a:bodyPr wrap="none" rtlCol="0">
            <a:spAutoFit/>
          </a:bodyPr>
          <a:lstStyle/>
          <a:p>
            <a:r>
              <a:rPr lang="en-US" sz="3200" dirty="0" smtClean="0">
                <a:solidFill>
                  <a:srgbClr val="000000"/>
                </a:solidFill>
              </a:rPr>
              <a:t>The Importance of ALL the Offerings</a:t>
            </a:r>
            <a:endParaRPr lang="en-US" sz="3200" dirty="0">
              <a:solidFill>
                <a:srgbClr val="000000"/>
              </a:solidFill>
            </a:endParaRPr>
          </a:p>
        </p:txBody>
      </p:sp>
    </p:spTree>
    <p:extLst>
      <p:ext uri="{BB962C8B-B14F-4D97-AF65-F5344CB8AC3E}">
        <p14:creationId xmlns:p14="http://schemas.microsoft.com/office/powerpoint/2010/main" val="9014964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3818238" y="531813"/>
            <a:ext cx="8373761" cy="664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0" fontAlgn="base" hangingPunct="0">
              <a:spcBef>
                <a:spcPct val="0"/>
              </a:spcBef>
              <a:spcAft>
                <a:spcPct val="0"/>
              </a:spcAft>
            </a:pPr>
            <a:endParaRPr lang="en-US" altLang="en-US" dirty="0">
              <a:solidFill>
                <a:srgbClr val="FFFFFF"/>
              </a:solidFill>
            </a:endParaRPr>
          </a:p>
          <a:p>
            <a:pPr eaLnBrk="0" fontAlgn="base" hangingPunct="0">
              <a:spcBef>
                <a:spcPct val="0"/>
              </a:spcBef>
              <a:spcAft>
                <a:spcPct val="0"/>
              </a:spcAft>
            </a:pPr>
            <a:endParaRPr lang="en-US" altLang="en-US" sz="2000" dirty="0">
              <a:solidFill>
                <a:schemeClr val="accent4">
                  <a:lumMod val="10000"/>
                </a:schemeClr>
              </a:solidFill>
            </a:endParaRPr>
          </a:p>
          <a:p>
            <a:pPr eaLnBrk="0" fontAlgn="base" hangingPunct="0">
              <a:spcBef>
                <a:spcPct val="0"/>
              </a:spcBef>
              <a:spcAft>
                <a:spcPct val="0"/>
              </a:spcAft>
            </a:pPr>
            <a:r>
              <a:rPr lang="en-US" altLang="en-US" sz="1600" dirty="0" smtClean="0">
                <a:solidFill>
                  <a:schemeClr val="accent4">
                    <a:lumMod val="10000"/>
                  </a:schemeClr>
                </a:solidFill>
              </a:rPr>
              <a:t>“And </a:t>
            </a:r>
            <a:r>
              <a:rPr lang="en-US" altLang="en-US" sz="1600" dirty="0">
                <a:solidFill>
                  <a:schemeClr val="accent4">
                    <a:lumMod val="10000"/>
                  </a:schemeClr>
                </a:solidFill>
              </a:rPr>
              <a:t>it shall be, when thou art come in unto the land which the LORD thy God giveth thee for an </a:t>
            </a:r>
            <a:r>
              <a:rPr lang="en-US" altLang="en-US" sz="1600" dirty="0" smtClean="0">
                <a:solidFill>
                  <a:schemeClr val="accent4">
                    <a:lumMod val="10000"/>
                  </a:schemeClr>
                </a:solidFill>
              </a:rPr>
              <a:t>inheritance…thou </a:t>
            </a:r>
            <a:r>
              <a:rPr lang="en-US" altLang="en-US" sz="1600" dirty="0">
                <a:solidFill>
                  <a:schemeClr val="accent4">
                    <a:lumMod val="10000"/>
                  </a:schemeClr>
                </a:solidFill>
              </a:rPr>
              <a:t>shalt take of the first of all the fruit of the earth, which thou shalt bring of thy land that the LORD thy God giveth thee, and shalt put it in a basket, and shalt go unto the place which the LORD thy God shall choose to place his name there. </a:t>
            </a:r>
            <a:r>
              <a:rPr lang="en-US" altLang="en-US" sz="1600" dirty="0" smtClean="0">
                <a:solidFill>
                  <a:schemeClr val="accent4">
                    <a:lumMod val="10000"/>
                  </a:schemeClr>
                </a:solidFill>
              </a:rPr>
              <a:t>And </a:t>
            </a:r>
            <a:r>
              <a:rPr lang="en-US" altLang="en-US" sz="1600" dirty="0">
                <a:solidFill>
                  <a:schemeClr val="accent4">
                    <a:lumMod val="10000"/>
                  </a:schemeClr>
                </a:solidFill>
              </a:rPr>
              <a:t>thou shalt go unto the priest </a:t>
            </a:r>
            <a:r>
              <a:rPr lang="en-US" altLang="en-US" sz="1600" dirty="0" smtClean="0">
                <a:solidFill>
                  <a:schemeClr val="accent4">
                    <a:lumMod val="10000"/>
                  </a:schemeClr>
                </a:solidFill>
              </a:rPr>
              <a:t>and </a:t>
            </a:r>
            <a:r>
              <a:rPr lang="en-US" altLang="en-US" sz="1600" dirty="0">
                <a:solidFill>
                  <a:schemeClr val="accent4">
                    <a:lumMod val="10000"/>
                  </a:schemeClr>
                </a:solidFill>
              </a:rPr>
              <a:t>say unto him, I profess this day unto the LORD thy God, that I am come unto the country which the LORD </a:t>
            </a:r>
            <a:r>
              <a:rPr lang="en-US" altLang="en-US" sz="1600" dirty="0" err="1">
                <a:solidFill>
                  <a:schemeClr val="accent4">
                    <a:lumMod val="10000"/>
                  </a:schemeClr>
                </a:solidFill>
              </a:rPr>
              <a:t>sware</a:t>
            </a:r>
            <a:r>
              <a:rPr lang="en-US" altLang="en-US" sz="1600" dirty="0">
                <a:solidFill>
                  <a:schemeClr val="accent4">
                    <a:lumMod val="10000"/>
                  </a:schemeClr>
                </a:solidFill>
              </a:rPr>
              <a:t> unto our fathers for to give us. </a:t>
            </a:r>
            <a:r>
              <a:rPr lang="en-US" altLang="en-US" sz="1600" dirty="0" smtClean="0">
                <a:solidFill>
                  <a:schemeClr val="accent4">
                    <a:lumMod val="10000"/>
                  </a:schemeClr>
                </a:solidFill>
              </a:rPr>
              <a:t>And </a:t>
            </a:r>
            <a:r>
              <a:rPr lang="en-US" altLang="en-US" sz="1600" dirty="0">
                <a:solidFill>
                  <a:schemeClr val="accent4">
                    <a:lumMod val="10000"/>
                  </a:schemeClr>
                </a:solidFill>
              </a:rPr>
              <a:t>the priest shall take the basket out of thine hand, and set it down before the altar of the LORD thy God. </a:t>
            </a:r>
            <a:r>
              <a:rPr lang="en-US" altLang="en-US" sz="1600" dirty="0" smtClean="0">
                <a:solidFill>
                  <a:schemeClr val="accent4">
                    <a:lumMod val="10000"/>
                  </a:schemeClr>
                </a:solidFill>
              </a:rPr>
              <a:t>And </a:t>
            </a:r>
            <a:r>
              <a:rPr lang="en-US" altLang="en-US" sz="1600" dirty="0">
                <a:solidFill>
                  <a:schemeClr val="accent4">
                    <a:lumMod val="10000"/>
                  </a:schemeClr>
                </a:solidFill>
              </a:rPr>
              <a:t>thou shalt speak and say before the LORD thy God, </a:t>
            </a:r>
            <a:r>
              <a:rPr lang="en-US" altLang="en-US" sz="1600" b="1" dirty="0">
                <a:solidFill>
                  <a:srgbClr val="00B0F0"/>
                </a:solidFill>
              </a:rPr>
              <a:t>A Syrian ready to perish was my father, and he went down into Egypt, and sojourned there with a few, and became there a nation, great, mighty, and populous: </a:t>
            </a:r>
            <a:r>
              <a:rPr lang="en-US" altLang="en-US" sz="1600" b="1" dirty="0" smtClean="0">
                <a:solidFill>
                  <a:srgbClr val="00B0F0"/>
                </a:solidFill>
              </a:rPr>
              <a:t>And </a:t>
            </a:r>
            <a:r>
              <a:rPr lang="en-US" altLang="en-US" sz="1600" b="1" dirty="0">
                <a:solidFill>
                  <a:srgbClr val="00B0F0"/>
                </a:solidFill>
              </a:rPr>
              <a:t>the Egyptians evil entreated us, and afflicted us, and laid upon us hard </a:t>
            </a:r>
            <a:r>
              <a:rPr lang="en-US" altLang="en-US" sz="1600" b="1" dirty="0" smtClean="0">
                <a:solidFill>
                  <a:srgbClr val="00B0F0"/>
                </a:solidFill>
              </a:rPr>
              <a:t>bondage: And </a:t>
            </a:r>
            <a:r>
              <a:rPr lang="en-US" altLang="en-US" sz="1600" b="1" dirty="0">
                <a:solidFill>
                  <a:srgbClr val="00B0F0"/>
                </a:solidFill>
              </a:rPr>
              <a:t>when we cried unto the LORD God of our fathers, the LORD heard our voice, and looked on our affliction, and our </a:t>
            </a:r>
            <a:r>
              <a:rPr lang="en-US" altLang="en-US" sz="1600" b="1" dirty="0" err="1">
                <a:solidFill>
                  <a:srgbClr val="00B0F0"/>
                </a:solidFill>
              </a:rPr>
              <a:t>labour</a:t>
            </a:r>
            <a:r>
              <a:rPr lang="en-US" altLang="en-US" sz="1600" b="1" dirty="0">
                <a:solidFill>
                  <a:srgbClr val="00B0F0"/>
                </a:solidFill>
              </a:rPr>
              <a:t>, and our oppression: </a:t>
            </a:r>
            <a:r>
              <a:rPr lang="en-US" altLang="en-US" sz="1600" b="1" dirty="0" smtClean="0">
                <a:solidFill>
                  <a:srgbClr val="00B0F0"/>
                </a:solidFill>
              </a:rPr>
              <a:t>And </a:t>
            </a:r>
            <a:r>
              <a:rPr lang="en-US" altLang="en-US" sz="1600" b="1" dirty="0">
                <a:solidFill>
                  <a:srgbClr val="00B0F0"/>
                </a:solidFill>
              </a:rPr>
              <a:t>the LORD brought us forth out of Egypt with a mighty hand, and with an outstretched arm, and with great terribleness, and with signs, and with wonders: </a:t>
            </a:r>
            <a:r>
              <a:rPr lang="en-US" altLang="en-US" sz="1600" b="1" dirty="0" smtClean="0">
                <a:solidFill>
                  <a:srgbClr val="00B0F0"/>
                </a:solidFill>
              </a:rPr>
              <a:t>And </a:t>
            </a:r>
            <a:r>
              <a:rPr lang="en-US" altLang="en-US" sz="1600" b="1" dirty="0">
                <a:solidFill>
                  <a:srgbClr val="00B0F0"/>
                </a:solidFill>
              </a:rPr>
              <a:t>he hath brought us into this place, and hath given us this land, even a land that </a:t>
            </a:r>
            <a:r>
              <a:rPr lang="en-US" altLang="en-US" sz="1600" b="1" dirty="0" err="1">
                <a:solidFill>
                  <a:srgbClr val="00B0F0"/>
                </a:solidFill>
              </a:rPr>
              <a:t>floweth</a:t>
            </a:r>
            <a:r>
              <a:rPr lang="en-US" altLang="en-US" sz="1600" b="1" dirty="0">
                <a:solidFill>
                  <a:srgbClr val="00B0F0"/>
                </a:solidFill>
              </a:rPr>
              <a:t> with milk and honey. </a:t>
            </a:r>
            <a:r>
              <a:rPr lang="en-US" altLang="en-US" sz="1600" b="1" dirty="0" smtClean="0">
                <a:solidFill>
                  <a:srgbClr val="00B0F0"/>
                </a:solidFill>
              </a:rPr>
              <a:t>And </a:t>
            </a:r>
            <a:r>
              <a:rPr lang="en-US" altLang="en-US" sz="1600" b="1" dirty="0">
                <a:solidFill>
                  <a:srgbClr val="00B0F0"/>
                </a:solidFill>
              </a:rPr>
              <a:t>now, behold, I have brought the </a:t>
            </a:r>
            <a:r>
              <a:rPr lang="en-US" altLang="en-US" sz="1600" b="1" dirty="0" err="1">
                <a:solidFill>
                  <a:srgbClr val="00B0F0"/>
                </a:solidFill>
              </a:rPr>
              <a:t>firstfruits</a:t>
            </a:r>
            <a:r>
              <a:rPr lang="en-US" altLang="en-US" sz="1600" b="1" dirty="0">
                <a:solidFill>
                  <a:srgbClr val="00B0F0"/>
                </a:solidFill>
              </a:rPr>
              <a:t> of the land, which thou, O LORD, hast given me.</a:t>
            </a:r>
            <a:r>
              <a:rPr lang="en-US" altLang="en-US" sz="1600" dirty="0">
                <a:solidFill>
                  <a:schemeClr val="accent4">
                    <a:lumMod val="10000"/>
                  </a:schemeClr>
                </a:solidFill>
              </a:rPr>
              <a:t> And thou shalt set it before the LORD thy God, and worship before the LORD thy God: </a:t>
            </a:r>
            <a:r>
              <a:rPr lang="en-US" altLang="en-US" sz="1600" dirty="0" smtClean="0">
                <a:solidFill>
                  <a:schemeClr val="accent4">
                    <a:lumMod val="10000"/>
                  </a:schemeClr>
                </a:solidFill>
              </a:rPr>
              <a:t>And </a:t>
            </a:r>
            <a:r>
              <a:rPr lang="en-US" altLang="en-US" sz="1600" dirty="0">
                <a:solidFill>
                  <a:schemeClr val="accent4">
                    <a:lumMod val="10000"/>
                  </a:schemeClr>
                </a:solidFill>
              </a:rPr>
              <a:t>thou shalt rejoice in every good thing which the LORD thy God hath given unto thee, and unto thine house, thou, and the Levite, and the stranger that is among you</a:t>
            </a:r>
            <a:r>
              <a:rPr lang="en-US" altLang="en-US" sz="1600" dirty="0" smtClean="0">
                <a:solidFill>
                  <a:schemeClr val="accent4">
                    <a:lumMod val="10000"/>
                  </a:schemeClr>
                </a:solidFill>
              </a:rPr>
              <a:t>.”</a:t>
            </a:r>
            <a:endParaRPr lang="en-US" altLang="en-US" sz="1600" dirty="0">
              <a:solidFill>
                <a:schemeClr val="accent4">
                  <a:lumMod val="10000"/>
                </a:schemeClr>
              </a:solidFill>
            </a:endParaRPr>
          </a:p>
          <a:p>
            <a:pPr eaLnBrk="0" fontAlgn="base" hangingPunct="0">
              <a:spcBef>
                <a:spcPct val="0"/>
              </a:spcBef>
              <a:spcAft>
                <a:spcPct val="0"/>
              </a:spcAft>
            </a:pPr>
            <a:r>
              <a:rPr lang="en-US" altLang="en-US" sz="1600" dirty="0">
                <a:solidFill>
                  <a:schemeClr val="accent4">
                    <a:lumMod val="10000"/>
                  </a:schemeClr>
                </a:solidFill>
              </a:rPr>
              <a:t>				</a:t>
            </a:r>
            <a:endParaRPr lang="en-US" altLang="en-US" sz="1600" dirty="0" smtClean="0">
              <a:solidFill>
                <a:schemeClr val="accent4">
                  <a:lumMod val="10000"/>
                </a:schemeClr>
              </a:solidFill>
            </a:endParaRPr>
          </a:p>
          <a:p>
            <a:pPr eaLnBrk="0" fontAlgn="base" hangingPunct="0">
              <a:spcBef>
                <a:spcPct val="0"/>
              </a:spcBef>
              <a:spcAft>
                <a:spcPct val="0"/>
              </a:spcAft>
            </a:pPr>
            <a:r>
              <a:rPr lang="en-US" altLang="en-US" sz="1600" dirty="0">
                <a:solidFill>
                  <a:schemeClr val="accent4">
                    <a:lumMod val="10000"/>
                  </a:schemeClr>
                </a:solidFill>
              </a:rPr>
              <a:t>	</a:t>
            </a:r>
            <a:r>
              <a:rPr lang="en-US" altLang="en-US" sz="1600" dirty="0" smtClean="0">
                <a:solidFill>
                  <a:schemeClr val="accent4">
                    <a:lumMod val="10000"/>
                  </a:schemeClr>
                </a:solidFill>
              </a:rPr>
              <a:t>				Deuteronomy 26:1-11</a:t>
            </a:r>
            <a:endParaRPr lang="en-US" altLang="en-US" sz="1600" dirty="0">
              <a:solidFill>
                <a:schemeClr val="accent4">
                  <a:lumMod val="10000"/>
                </a:schemeClr>
              </a:solidFill>
            </a:endParaRPr>
          </a:p>
          <a:p>
            <a:pPr eaLnBrk="0" fontAlgn="base" hangingPunct="0">
              <a:spcBef>
                <a:spcPct val="0"/>
              </a:spcBef>
              <a:spcAft>
                <a:spcPct val="0"/>
              </a:spcAft>
            </a:pPr>
            <a:endParaRPr lang="en-US" altLang="en-US" sz="2000" dirty="0">
              <a:solidFill>
                <a:srgbClr val="FFFFFF"/>
              </a:solidFill>
            </a:endParaRPr>
          </a:p>
        </p:txBody>
      </p:sp>
      <p:pic>
        <p:nvPicPr>
          <p:cNvPr id="2" name="Picture 1"/>
          <p:cNvPicPr>
            <a:picLocks noChangeAspect="1"/>
          </p:cNvPicPr>
          <p:nvPr/>
        </p:nvPicPr>
        <p:blipFill>
          <a:blip r:embed="rId4"/>
          <a:stretch>
            <a:fillRect/>
          </a:stretch>
        </p:blipFill>
        <p:spPr>
          <a:xfrm>
            <a:off x="428349" y="0"/>
            <a:ext cx="11546825" cy="1170533"/>
          </a:xfrm>
          <a:prstGeom prst="rect">
            <a:avLst/>
          </a:prstGeom>
        </p:spPr>
      </p:pic>
      <p:pic>
        <p:nvPicPr>
          <p:cNvPr id="3" name="Picture 2"/>
          <p:cNvPicPr>
            <a:picLocks noChangeAspect="1"/>
          </p:cNvPicPr>
          <p:nvPr/>
        </p:nvPicPr>
        <p:blipFill>
          <a:blip r:embed="rId5"/>
          <a:stretch>
            <a:fillRect/>
          </a:stretch>
        </p:blipFill>
        <p:spPr>
          <a:xfrm>
            <a:off x="0" y="1827176"/>
            <a:ext cx="3657600" cy="2483158"/>
          </a:xfrm>
          <a:prstGeom prst="rect">
            <a:avLst/>
          </a:prstGeom>
        </p:spPr>
      </p:pic>
      <p:pic>
        <p:nvPicPr>
          <p:cNvPr id="5" name="Picture 4"/>
          <p:cNvPicPr>
            <a:picLocks noChangeAspect="1"/>
          </p:cNvPicPr>
          <p:nvPr/>
        </p:nvPicPr>
        <p:blipFill>
          <a:blip r:embed="rId6"/>
          <a:stretch>
            <a:fillRect/>
          </a:stretch>
        </p:blipFill>
        <p:spPr>
          <a:xfrm>
            <a:off x="0" y="4505312"/>
            <a:ext cx="3657600" cy="2352688"/>
          </a:xfrm>
          <a:prstGeom prst="rect">
            <a:avLst/>
          </a:prstGeom>
        </p:spPr>
      </p:pic>
      <p:sp>
        <p:nvSpPr>
          <p:cNvPr id="4" name="TextBox 3"/>
          <p:cNvSpPr txBox="1"/>
          <p:nvPr/>
        </p:nvSpPr>
        <p:spPr>
          <a:xfrm>
            <a:off x="0" y="1170533"/>
            <a:ext cx="3657600" cy="461665"/>
          </a:xfrm>
          <a:prstGeom prst="rect">
            <a:avLst/>
          </a:prstGeom>
          <a:solidFill>
            <a:srgbClr val="FFFF00"/>
          </a:solidFill>
        </p:spPr>
        <p:txBody>
          <a:bodyPr wrap="square" rtlCol="0">
            <a:spAutoFit/>
          </a:bodyPr>
          <a:lstStyle/>
          <a:p>
            <a:r>
              <a:rPr lang="en-US" sz="2400" dirty="0" smtClean="0">
                <a:solidFill>
                  <a:srgbClr val="000000"/>
                </a:solidFill>
              </a:rPr>
              <a:t>The Thanksgiving Prayer</a:t>
            </a:r>
            <a:endParaRPr lang="en-US" sz="2400" dirty="0">
              <a:solidFill>
                <a:srgbClr val="000000"/>
              </a:solidFill>
            </a:endParaRPr>
          </a:p>
        </p:txBody>
      </p:sp>
    </p:spTree>
    <p:extLst>
      <p:ext uri="{BB962C8B-B14F-4D97-AF65-F5344CB8AC3E}">
        <p14:creationId xmlns:p14="http://schemas.microsoft.com/office/powerpoint/2010/main" val="37055076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0755" y="1281744"/>
            <a:ext cx="5009655" cy="523874"/>
          </a:xfrm>
          <a:solidFill>
            <a:srgbClr val="FFFF00"/>
          </a:solidFill>
        </p:spPr>
        <p:txBody>
          <a:bodyPr>
            <a:normAutofit/>
          </a:bodyPr>
          <a:lstStyle/>
          <a:p>
            <a:pPr algn="ctr"/>
            <a:r>
              <a:rPr lang="en-US" sz="2800" b="1" dirty="0"/>
              <a:t>THE FEAST OF WEEKS - DEFILED</a:t>
            </a:r>
          </a:p>
        </p:txBody>
      </p:sp>
      <p:sp>
        <p:nvSpPr>
          <p:cNvPr id="3" name="Content Placeholder 2"/>
          <p:cNvSpPr>
            <a:spLocks noGrp="1"/>
          </p:cNvSpPr>
          <p:nvPr>
            <p:ph sz="half" idx="1"/>
          </p:nvPr>
        </p:nvSpPr>
        <p:spPr>
          <a:xfrm>
            <a:off x="5272247" y="1543681"/>
            <a:ext cx="6812662" cy="5067300"/>
          </a:xfrm>
        </p:spPr>
        <p:txBody>
          <a:bodyPr>
            <a:normAutofit fontScale="92500" lnSpcReduction="20000"/>
          </a:bodyPr>
          <a:lstStyle/>
          <a:p>
            <a:pPr>
              <a:buNone/>
              <a:defRPr/>
            </a:pPr>
            <a:r>
              <a:rPr lang="en-US" altLang="en-US" sz="1800" dirty="0" smtClean="0"/>
              <a:t>	</a:t>
            </a:r>
            <a:r>
              <a:rPr lang="en-US" altLang="en-US" sz="2400" dirty="0" smtClean="0"/>
              <a:t>“To </a:t>
            </a:r>
            <a:r>
              <a:rPr lang="en-US" altLang="en-US" sz="2400" dirty="0"/>
              <a:t>what purpose is the multitude of your sacrifices unto me? </a:t>
            </a:r>
            <a:r>
              <a:rPr lang="en-US" altLang="en-US" sz="2400" dirty="0" err="1"/>
              <a:t>Saith</a:t>
            </a:r>
            <a:r>
              <a:rPr lang="en-US" altLang="en-US" sz="2400" dirty="0"/>
              <a:t> the LORD: I am full of the burnt offerings of rams, and the fat of fed beasts; and I delight not in the blood of bullocks, or of lambs, or of he goats. When ye come to appear before me, who hath required this at your hand, to tread my courts? Bring no more vain oblations; incense is an abomination unto me; the new moons and sabbaths, the calling of assemblies, I cannot away with; it is iniquity, even the solemn meeting. Your new moons and your appointed feasts my soul </a:t>
            </a:r>
            <a:r>
              <a:rPr lang="en-US" altLang="en-US" sz="2400" dirty="0" err="1"/>
              <a:t>hateth</a:t>
            </a:r>
            <a:r>
              <a:rPr lang="en-US" altLang="en-US" sz="2400" dirty="0"/>
              <a:t>: they are a trouble unto me; I am weary to bear them. And when ye spread forth your hands, I will hide mine eyes from you: yea, when ye make many prayers, I will not hear: your hands are full of blood. Wash you, make you clean; put away the evil of your doings from before mine eyes; cease to do evil; Learn to do well; seek judgment, relieve the oppressed, judge the fatherless, plead for the </a:t>
            </a:r>
            <a:r>
              <a:rPr lang="en-US" altLang="en-US" sz="2400" dirty="0" smtClean="0"/>
              <a:t>widow.”</a:t>
            </a:r>
            <a:endParaRPr lang="en-US" altLang="en-US" sz="2400" dirty="0"/>
          </a:p>
          <a:p>
            <a:pPr algn="ctr">
              <a:buNone/>
              <a:defRPr/>
            </a:pPr>
            <a:r>
              <a:rPr lang="en-US" altLang="en-US" sz="2400" dirty="0" smtClean="0"/>
              <a:t>		Isaiah </a:t>
            </a:r>
            <a:r>
              <a:rPr lang="en-US" altLang="en-US" sz="2400" dirty="0"/>
              <a:t>1:11-17</a:t>
            </a:r>
          </a:p>
          <a:p>
            <a:pPr lvl="1">
              <a:buNone/>
              <a:defRPr/>
            </a:pPr>
            <a:endParaRPr lang="en-US" altLang="en-US" sz="1600" dirty="0"/>
          </a:p>
          <a:p>
            <a:pPr marL="0" indent="0">
              <a:buNone/>
            </a:pPr>
            <a:endParaRPr lang="en-US"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754" y="2006854"/>
            <a:ext cx="5009656" cy="4014560"/>
          </a:xfrm>
          <a:prstGeom prst="rect">
            <a:avLst/>
          </a:prstGeom>
        </p:spPr>
      </p:pic>
      <p:pic>
        <p:nvPicPr>
          <p:cNvPr id="4" name="Picture 3"/>
          <p:cNvPicPr>
            <a:picLocks noChangeAspect="1"/>
          </p:cNvPicPr>
          <p:nvPr/>
        </p:nvPicPr>
        <p:blipFill>
          <a:blip r:embed="rId5"/>
          <a:stretch>
            <a:fillRect/>
          </a:stretch>
        </p:blipFill>
        <p:spPr>
          <a:xfrm>
            <a:off x="270384" y="0"/>
            <a:ext cx="11546825" cy="1170533"/>
          </a:xfrm>
          <a:prstGeom prst="rect">
            <a:avLst/>
          </a:prstGeom>
        </p:spPr>
      </p:pic>
    </p:spTree>
    <p:extLst>
      <p:ext uri="{BB962C8B-B14F-4D97-AF65-F5344CB8AC3E}">
        <p14:creationId xmlns:p14="http://schemas.microsoft.com/office/powerpoint/2010/main" val="3310417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9190" y="1388895"/>
            <a:ext cx="5078930" cy="643433"/>
          </a:xfrm>
          <a:solidFill>
            <a:srgbClr val="FFFF00"/>
          </a:solidFill>
        </p:spPr>
        <p:txBody>
          <a:bodyPr>
            <a:normAutofit/>
          </a:bodyPr>
          <a:lstStyle/>
          <a:p>
            <a:pPr algn="ctr"/>
            <a:r>
              <a:rPr lang="en-US" sz="3200" b="1" dirty="0"/>
              <a:t>THE FEAST OF </a:t>
            </a:r>
            <a:r>
              <a:rPr lang="en-US" sz="3200" b="1" dirty="0" smtClean="0"/>
              <a:t>WEEKS </a:t>
            </a:r>
            <a:r>
              <a:rPr lang="en-US" sz="3200" b="1" dirty="0"/>
              <a:t>DEFILED</a:t>
            </a:r>
          </a:p>
        </p:txBody>
      </p:sp>
      <p:sp>
        <p:nvSpPr>
          <p:cNvPr id="3" name="Content Placeholder 2"/>
          <p:cNvSpPr>
            <a:spLocks noGrp="1"/>
          </p:cNvSpPr>
          <p:nvPr>
            <p:ph sz="half" idx="1"/>
          </p:nvPr>
        </p:nvSpPr>
        <p:spPr>
          <a:xfrm>
            <a:off x="5486097" y="1612063"/>
            <a:ext cx="6669024" cy="5266944"/>
          </a:xfrm>
        </p:spPr>
        <p:txBody>
          <a:bodyPr>
            <a:normAutofit fontScale="77500" lnSpcReduction="20000"/>
          </a:bodyPr>
          <a:lstStyle/>
          <a:p>
            <a:pPr>
              <a:buNone/>
              <a:defRPr/>
            </a:pPr>
            <a:r>
              <a:rPr lang="en-US" altLang="en-US" dirty="0"/>
              <a:t>   </a:t>
            </a:r>
            <a:r>
              <a:rPr lang="en-US" altLang="en-US" dirty="0" smtClean="0"/>
              <a:t>“A </a:t>
            </a:r>
            <a:r>
              <a:rPr lang="en-US" altLang="en-US" dirty="0"/>
              <a:t>son </a:t>
            </a:r>
            <a:r>
              <a:rPr lang="en-US" altLang="en-US" dirty="0" err="1"/>
              <a:t>honoreth</a:t>
            </a:r>
            <a:r>
              <a:rPr lang="en-US" altLang="en-US" dirty="0"/>
              <a:t> his father, and a servant his master: if then I be a father, where is mine honor? And if I be a master, where is my fear? </a:t>
            </a:r>
            <a:r>
              <a:rPr lang="en-US" altLang="en-US" dirty="0" err="1"/>
              <a:t>Saith</a:t>
            </a:r>
            <a:r>
              <a:rPr lang="en-US" altLang="en-US" dirty="0"/>
              <a:t> the LORD of hosts unto you, O priests, that despise my name. And ye say, Wherein have we despised thy name? Ye offer polluted bread upon mine altar; and ye say, Wherein have we polluted thee? In that ye say, the table of the LORD is contemptible. And if ye offer the blind for sacrifice, is it not evil? And if ye offer the lame and the sick, is it not evil? Offer it now unto thy governor; will he be pleased with thee, or accept thy person? </a:t>
            </a:r>
            <a:r>
              <a:rPr lang="en-US" altLang="en-US" dirty="0" err="1"/>
              <a:t>Saith</a:t>
            </a:r>
            <a:r>
              <a:rPr lang="en-US" altLang="en-US" dirty="0"/>
              <a:t> the LORD of hosts…  Ye said also, Behold, what a weariness is it! And ye have snuffed at it, </a:t>
            </a:r>
            <a:r>
              <a:rPr lang="en-US" altLang="en-US" dirty="0" err="1"/>
              <a:t>saith</a:t>
            </a:r>
            <a:r>
              <a:rPr lang="en-US" altLang="en-US" dirty="0"/>
              <a:t> the LORD of hosts; and ye brought that which was torn, and the lame, and the sick; thus ye brought an offering: should I accept this of your hand? </a:t>
            </a:r>
            <a:r>
              <a:rPr lang="en-US" altLang="en-US" dirty="0" err="1"/>
              <a:t>Saith</a:t>
            </a:r>
            <a:r>
              <a:rPr lang="en-US" altLang="en-US" dirty="0"/>
              <a:t> the LORD. But cursed be the deceiver, which hath in his flock a male, and </a:t>
            </a:r>
            <a:r>
              <a:rPr lang="en-US" altLang="en-US" dirty="0" err="1"/>
              <a:t>voweth</a:t>
            </a:r>
            <a:r>
              <a:rPr lang="en-US" altLang="en-US" dirty="0"/>
              <a:t>, and </a:t>
            </a:r>
            <a:r>
              <a:rPr lang="en-US" altLang="en-US" dirty="0" err="1"/>
              <a:t>sacrificeth</a:t>
            </a:r>
            <a:r>
              <a:rPr lang="en-US" altLang="en-US" dirty="0"/>
              <a:t> unto the LORD a corrupt thing: for I am a great King, </a:t>
            </a:r>
            <a:r>
              <a:rPr lang="en-US" altLang="en-US" dirty="0" err="1"/>
              <a:t>saith</a:t>
            </a:r>
            <a:r>
              <a:rPr lang="en-US" altLang="en-US" dirty="0"/>
              <a:t> the LORD of hosts, and my name is dreadful among the heathen</a:t>
            </a:r>
            <a:r>
              <a:rPr lang="en-US" altLang="en-US" dirty="0" smtClean="0"/>
              <a:t>.”</a:t>
            </a:r>
            <a:endParaRPr lang="en-US" altLang="en-US" dirty="0"/>
          </a:p>
          <a:p>
            <a:pPr>
              <a:buNone/>
              <a:defRPr/>
            </a:pPr>
            <a:r>
              <a:rPr lang="en-US" altLang="en-US" dirty="0"/>
              <a:t>					Malachi 1:6-8; 13-14</a:t>
            </a:r>
          </a:p>
          <a:p>
            <a:pPr>
              <a:buNone/>
              <a:defRPr/>
            </a:pPr>
            <a:endParaRPr lang="en-US" altLang="en-US" sz="1100" dirty="0"/>
          </a:p>
          <a:p>
            <a:endParaRPr lang="en-US" dirty="0"/>
          </a:p>
        </p:txBody>
      </p:sp>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284206" y="2150157"/>
            <a:ext cx="5053914" cy="3682231"/>
          </a:xfrm>
        </p:spPr>
      </p:pic>
      <p:pic>
        <p:nvPicPr>
          <p:cNvPr id="4" name="Picture 3"/>
          <p:cNvPicPr>
            <a:picLocks noChangeAspect="1"/>
          </p:cNvPicPr>
          <p:nvPr/>
        </p:nvPicPr>
        <p:blipFill>
          <a:blip r:embed="rId5"/>
          <a:stretch>
            <a:fillRect/>
          </a:stretch>
        </p:blipFill>
        <p:spPr>
          <a:xfrm>
            <a:off x="222119" y="100533"/>
            <a:ext cx="11559018" cy="1170533"/>
          </a:xfrm>
          <a:prstGeom prst="rect">
            <a:avLst/>
          </a:prstGeom>
        </p:spPr>
      </p:pic>
    </p:spTree>
    <p:extLst>
      <p:ext uri="{BB962C8B-B14F-4D97-AF65-F5344CB8AC3E}">
        <p14:creationId xmlns:p14="http://schemas.microsoft.com/office/powerpoint/2010/main" val="1363149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230403" name="Rectangle 3"/>
          <p:cNvSpPr>
            <a:spLocks noGrp="1" noChangeArrowheads="1"/>
          </p:cNvSpPr>
          <p:nvPr>
            <p:ph type="body" idx="1"/>
          </p:nvPr>
        </p:nvSpPr>
        <p:spPr>
          <a:xfrm>
            <a:off x="5251621" y="1524000"/>
            <a:ext cx="6746789" cy="5181600"/>
          </a:xfrm>
        </p:spPr>
        <p:txBody>
          <a:bodyPr/>
          <a:lstStyle/>
          <a:p>
            <a:pPr eaLnBrk="1" hangingPunct="1">
              <a:buFontTx/>
              <a:buNone/>
              <a:defRPr/>
            </a:pPr>
            <a:r>
              <a:rPr lang="en-US" altLang="en-US" sz="1800" dirty="0"/>
              <a:t>	</a:t>
            </a:r>
            <a:r>
              <a:rPr lang="en-US" altLang="en-US" sz="2400" dirty="0" smtClean="0">
                <a:solidFill>
                  <a:srgbClr val="000000"/>
                </a:solidFill>
                <a:effectLst/>
              </a:rPr>
              <a:t>“</a:t>
            </a:r>
            <a:r>
              <a:rPr lang="en-US" altLang="en-US" sz="2400" dirty="0" smtClean="0">
                <a:solidFill>
                  <a:schemeClr val="accent4">
                    <a:lumMod val="10000"/>
                  </a:schemeClr>
                </a:solidFill>
                <a:effectLst/>
              </a:rPr>
              <a:t>Wherewith </a:t>
            </a:r>
            <a:r>
              <a:rPr lang="en-US" altLang="en-US" sz="2400" dirty="0">
                <a:solidFill>
                  <a:schemeClr val="accent4">
                    <a:lumMod val="10000"/>
                  </a:schemeClr>
                </a:solidFill>
                <a:effectLst/>
              </a:rPr>
              <a:t>shall I come before the LORD, and bow myself before the high God? Shall I come before him with burnt offerings, with calves of a year old? Will the LORD be pleased with thousands of rams, or with ten thousands of rivers of oil? Shall I give my firstborn for my transgression, the fruit of my body for the sin of my soul? </a:t>
            </a:r>
            <a:r>
              <a:rPr lang="en-US" altLang="en-US" sz="2400" b="1" u="sng" dirty="0">
                <a:solidFill>
                  <a:srgbClr val="00B0F0"/>
                </a:solidFill>
                <a:effectLst/>
              </a:rPr>
              <a:t>He hath shewed thee, O man, what is good; and what doth the LORD require of thee, but to do justly, and to love mercy, and to walk humbly with thy God</a:t>
            </a:r>
            <a:r>
              <a:rPr lang="en-US" altLang="en-US" sz="2400" b="1" u="sng" dirty="0" smtClean="0">
                <a:solidFill>
                  <a:srgbClr val="00B0F0"/>
                </a:solidFill>
                <a:effectLst/>
              </a:rPr>
              <a:t>?</a:t>
            </a:r>
            <a:r>
              <a:rPr lang="en-US" altLang="en-US" sz="2400" dirty="0" smtClean="0">
                <a:solidFill>
                  <a:schemeClr val="accent4">
                    <a:lumMod val="10000"/>
                  </a:schemeClr>
                </a:solidFill>
                <a:effectLst/>
              </a:rPr>
              <a:t>”</a:t>
            </a:r>
            <a:endParaRPr lang="en-US" altLang="en-US" sz="2400" dirty="0">
              <a:solidFill>
                <a:schemeClr val="accent4">
                  <a:lumMod val="10000"/>
                </a:schemeClr>
              </a:solidFill>
              <a:effectLst/>
            </a:endParaRPr>
          </a:p>
          <a:p>
            <a:pPr eaLnBrk="1" hangingPunct="1">
              <a:buFontTx/>
              <a:buNone/>
              <a:defRPr/>
            </a:pPr>
            <a:r>
              <a:rPr lang="en-US" altLang="en-US" sz="2400" dirty="0">
                <a:solidFill>
                  <a:schemeClr val="accent4">
                    <a:lumMod val="10000"/>
                  </a:schemeClr>
                </a:solidFill>
                <a:effectLst/>
              </a:rPr>
              <a:t>					</a:t>
            </a:r>
            <a:r>
              <a:rPr lang="en-US" altLang="en-US" sz="2400" dirty="0" smtClean="0">
                <a:solidFill>
                  <a:schemeClr val="accent4">
                    <a:lumMod val="10000"/>
                  </a:schemeClr>
                </a:solidFill>
                <a:effectLst/>
              </a:rPr>
              <a:t>Micah </a:t>
            </a:r>
            <a:r>
              <a:rPr lang="en-US" altLang="en-US" sz="2400" dirty="0">
                <a:solidFill>
                  <a:schemeClr val="accent4">
                    <a:lumMod val="10000"/>
                  </a:schemeClr>
                </a:solidFill>
                <a:effectLst/>
              </a:rPr>
              <a:t>6:6-8</a:t>
            </a:r>
          </a:p>
          <a:p>
            <a:pPr lvl="1" eaLnBrk="1" hangingPunct="1">
              <a:buFont typeface="Tahoma" panose="020B0604030504040204" pitchFamily="34" charset="0"/>
              <a:buNone/>
              <a:defRPr/>
            </a:pPr>
            <a:endParaRPr lang="en-US" altLang="en-US" sz="1600" dirty="0">
              <a:effectLst/>
            </a:endParaRPr>
          </a:p>
          <a:p>
            <a:pPr eaLnBrk="1" hangingPunct="1">
              <a:defRPr/>
            </a:pPr>
            <a:endParaRPr lang="en-US" altLang="en-US" sz="1800" dirty="0"/>
          </a:p>
          <a:p>
            <a:pPr eaLnBrk="1" hangingPunct="1">
              <a:buFontTx/>
              <a:buNone/>
              <a:defRPr/>
            </a:pPr>
            <a:endParaRPr lang="en-US" altLang="en-US" sz="900" dirty="0"/>
          </a:p>
          <a:p>
            <a:pPr eaLnBrk="1" hangingPunct="1">
              <a:buFontTx/>
              <a:buNone/>
              <a:defRPr/>
            </a:pPr>
            <a:endParaRPr lang="en-US" altLang="en-US" sz="900" dirty="0"/>
          </a:p>
        </p:txBody>
      </p:sp>
      <p:pic>
        <p:nvPicPr>
          <p:cNvPr id="3" name="Picture 2"/>
          <p:cNvPicPr>
            <a:picLocks noChangeAspect="1"/>
          </p:cNvPicPr>
          <p:nvPr/>
        </p:nvPicPr>
        <p:blipFill>
          <a:blip r:embed="rId4"/>
          <a:stretch>
            <a:fillRect/>
          </a:stretch>
        </p:blipFill>
        <p:spPr>
          <a:xfrm>
            <a:off x="319539" y="0"/>
            <a:ext cx="11552921" cy="1170533"/>
          </a:xfrm>
          <a:prstGeom prst="rect">
            <a:avLst/>
          </a:prstGeom>
        </p:spPr>
      </p:pic>
      <p:pic>
        <p:nvPicPr>
          <p:cNvPr id="4" name="Picture 3"/>
          <p:cNvPicPr>
            <a:picLocks noChangeAspect="1"/>
          </p:cNvPicPr>
          <p:nvPr/>
        </p:nvPicPr>
        <p:blipFill>
          <a:blip r:embed="rId5"/>
          <a:stretch>
            <a:fillRect/>
          </a:stretch>
        </p:blipFill>
        <p:spPr>
          <a:xfrm>
            <a:off x="130756" y="1805618"/>
            <a:ext cx="5009654" cy="4051485"/>
          </a:xfrm>
          <a:prstGeom prst="rect">
            <a:avLst/>
          </a:prstGeom>
        </p:spPr>
      </p:pic>
      <p:sp>
        <p:nvSpPr>
          <p:cNvPr id="7" name="Title 1"/>
          <p:cNvSpPr txBox="1">
            <a:spLocks/>
          </p:cNvSpPr>
          <p:nvPr/>
        </p:nvSpPr>
        <p:spPr>
          <a:xfrm>
            <a:off x="130755" y="1170533"/>
            <a:ext cx="5009655" cy="523874"/>
          </a:xfrm>
          <a:prstGeom prst="rect">
            <a:avLst/>
          </a:prstGeom>
          <a:solidFill>
            <a:srgbClr val="FFFF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ysClr val="windowText" lastClr="000000"/>
                </a:solidFill>
                <a:effectLst/>
                <a:uLnTx/>
                <a:uFillTx/>
                <a:latin typeface="Calibri Light" panose="020F0302020204030204"/>
                <a:ea typeface="+mj-ea"/>
                <a:cs typeface="+mj-cs"/>
              </a:rPr>
              <a:t>THE FEAST OF WEEKS - DEFILED</a:t>
            </a:r>
            <a:endParaRPr kumimoji="0" lang="en-US" sz="28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41168370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t="-17000" b="-17000"/>
          </a:stretch>
        </a:blipFill>
        <a:effectLst/>
      </p:bgPr>
    </p:bg>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1828801" y="762000"/>
            <a:ext cx="8321675"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0" fontAlgn="base" hangingPunct="0">
              <a:spcBef>
                <a:spcPct val="0"/>
              </a:spcBef>
              <a:spcAft>
                <a:spcPct val="0"/>
              </a:spcAft>
            </a:pPr>
            <a:endParaRPr lang="en-US" altLang="en-US" sz="2400" dirty="0">
              <a:solidFill>
                <a:srgbClr val="FFFFFF"/>
              </a:solidFill>
            </a:endParaRPr>
          </a:p>
          <a:p>
            <a:pPr eaLnBrk="0" fontAlgn="base" hangingPunct="0">
              <a:spcBef>
                <a:spcPct val="0"/>
              </a:spcBef>
              <a:spcAft>
                <a:spcPct val="0"/>
              </a:spcAft>
            </a:pPr>
            <a:r>
              <a:rPr lang="en-US" altLang="en-US" sz="2000" dirty="0">
                <a:solidFill>
                  <a:schemeClr val="accent4">
                    <a:lumMod val="10000"/>
                  </a:schemeClr>
                </a:solidFill>
              </a:rPr>
              <a:t>Purposes/Requirements</a:t>
            </a:r>
          </a:p>
          <a:p>
            <a:pPr eaLnBrk="0" fontAlgn="base" hangingPunct="0">
              <a:spcBef>
                <a:spcPct val="0"/>
              </a:spcBef>
              <a:spcAft>
                <a:spcPct val="0"/>
              </a:spcAft>
            </a:pPr>
            <a:endParaRPr lang="en-US" altLang="en-US" sz="2000" dirty="0">
              <a:solidFill>
                <a:schemeClr val="accent4">
                  <a:lumMod val="10000"/>
                </a:schemeClr>
              </a:solidFill>
            </a:endParaRPr>
          </a:p>
          <a:p>
            <a:pPr eaLnBrk="0" fontAlgn="base" hangingPunct="0">
              <a:spcBef>
                <a:spcPct val="0"/>
              </a:spcBef>
              <a:spcAft>
                <a:spcPct val="0"/>
              </a:spcAft>
              <a:buFontTx/>
              <a:buChar char="•"/>
            </a:pPr>
            <a:r>
              <a:rPr lang="en-US" altLang="en-US" sz="2000" dirty="0">
                <a:solidFill>
                  <a:schemeClr val="accent4">
                    <a:lumMod val="10000"/>
                  </a:schemeClr>
                </a:solidFill>
              </a:rPr>
              <a:t> To assemble together in FELLOWSHIP; holy convocations;</a:t>
            </a:r>
          </a:p>
          <a:p>
            <a:pPr eaLnBrk="0" fontAlgn="base" hangingPunct="0">
              <a:spcBef>
                <a:spcPct val="0"/>
              </a:spcBef>
              <a:spcAft>
                <a:spcPct val="0"/>
              </a:spcAft>
              <a:buFontTx/>
              <a:buChar char="•"/>
            </a:pPr>
            <a:r>
              <a:rPr lang="en-US" altLang="en-US" sz="2000" dirty="0">
                <a:solidFill>
                  <a:schemeClr val="accent4">
                    <a:lumMod val="10000"/>
                  </a:schemeClr>
                </a:solidFill>
              </a:rPr>
              <a:t> To bring to remembrance their DELIVERANCE from Egypt;</a:t>
            </a:r>
          </a:p>
          <a:p>
            <a:pPr eaLnBrk="0" fontAlgn="base" hangingPunct="0">
              <a:spcBef>
                <a:spcPct val="0"/>
              </a:spcBef>
              <a:spcAft>
                <a:spcPct val="0"/>
              </a:spcAft>
              <a:buFontTx/>
              <a:buChar char="•"/>
            </a:pPr>
            <a:r>
              <a:rPr lang="en-US" altLang="en-US" sz="2000" dirty="0">
                <a:solidFill>
                  <a:schemeClr val="accent4">
                    <a:lumMod val="10000"/>
                  </a:schemeClr>
                </a:solidFill>
              </a:rPr>
              <a:t> To REST in the LORD - ‘Ye shall do no servile work therein…’;</a:t>
            </a:r>
          </a:p>
          <a:p>
            <a:pPr eaLnBrk="0" fontAlgn="base" hangingPunct="0">
              <a:spcBef>
                <a:spcPct val="0"/>
              </a:spcBef>
              <a:spcAft>
                <a:spcPct val="0"/>
              </a:spcAft>
              <a:buFontTx/>
              <a:buChar char="•"/>
            </a:pPr>
            <a:r>
              <a:rPr lang="en-US" altLang="en-US" sz="2000" dirty="0">
                <a:solidFill>
                  <a:schemeClr val="accent4">
                    <a:lumMod val="10000"/>
                  </a:schemeClr>
                </a:solidFill>
              </a:rPr>
              <a:t> To GIVE THANKS unto the LORD;</a:t>
            </a:r>
          </a:p>
          <a:p>
            <a:pPr eaLnBrk="0" fontAlgn="base" hangingPunct="0">
              <a:spcBef>
                <a:spcPct val="0"/>
              </a:spcBef>
              <a:spcAft>
                <a:spcPct val="0"/>
              </a:spcAft>
              <a:buFontTx/>
              <a:buChar char="•"/>
            </a:pPr>
            <a:r>
              <a:rPr lang="en-US" altLang="en-US" sz="2000" dirty="0">
                <a:solidFill>
                  <a:schemeClr val="accent4">
                    <a:lumMod val="10000"/>
                  </a:schemeClr>
                </a:solidFill>
              </a:rPr>
              <a:t> To REJOICE in the LORD;</a:t>
            </a:r>
          </a:p>
          <a:p>
            <a:pPr eaLnBrk="0" fontAlgn="base" hangingPunct="0">
              <a:spcBef>
                <a:spcPct val="0"/>
              </a:spcBef>
              <a:spcAft>
                <a:spcPct val="0"/>
              </a:spcAft>
              <a:buFontTx/>
              <a:buChar char="•"/>
            </a:pPr>
            <a:r>
              <a:rPr lang="en-US" altLang="en-US" sz="2000" dirty="0">
                <a:solidFill>
                  <a:schemeClr val="accent4">
                    <a:lumMod val="10000"/>
                  </a:schemeClr>
                </a:solidFill>
              </a:rPr>
              <a:t> To bring TITHES &amp; HEAVE (FREEWILL) OFFERINGS; to SHARE with</a:t>
            </a:r>
          </a:p>
          <a:p>
            <a:pPr eaLnBrk="0" fontAlgn="base" hangingPunct="0">
              <a:spcBef>
                <a:spcPct val="0"/>
              </a:spcBef>
              <a:spcAft>
                <a:spcPct val="0"/>
              </a:spcAft>
            </a:pPr>
            <a:r>
              <a:rPr lang="en-US" altLang="en-US" sz="2000" dirty="0">
                <a:solidFill>
                  <a:schemeClr val="accent4">
                    <a:lumMod val="10000"/>
                  </a:schemeClr>
                </a:solidFill>
              </a:rPr>
              <a:t>   the poor; the Levite;</a:t>
            </a:r>
          </a:p>
          <a:p>
            <a:pPr eaLnBrk="0" fontAlgn="base" hangingPunct="0">
              <a:spcBef>
                <a:spcPct val="0"/>
              </a:spcBef>
              <a:spcAft>
                <a:spcPct val="0"/>
              </a:spcAft>
              <a:buFontTx/>
              <a:buChar char="•"/>
            </a:pPr>
            <a:r>
              <a:rPr lang="en-US" altLang="en-US" sz="2000" dirty="0">
                <a:solidFill>
                  <a:schemeClr val="accent4">
                    <a:lumMod val="10000"/>
                  </a:schemeClr>
                </a:solidFill>
              </a:rPr>
              <a:t> To renew VOWS; to make VOWS;</a:t>
            </a:r>
          </a:p>
          <a:p>
            <a:pPr eaLnBrk="0" fontAlgn="base" hangingPunct="0">
              <a:spcBef>
                <a:spcPct val="0"/>
              </a:spcBef>
              <a:spcAft>
                <a:spcPct val="0"/>
              </a:spcAft>
              <a:buFontTx/>
              <a:buChar char="•"/>
            </a:pPr>
            <a:endParaRPr lang="en-US" altLang="en-US" sz="2000" dirty="0">
              <a:solidFill>
                <a:schemeClr val="accent4">
                  <a:lumMod val="10000"/>
                </a:schemeClr>
              </a:solidFill>
            </a:endParaRPr>
          </a:p>
          <a:p>
            <a:pPr eaLnBrk="0" fontAlgn="base" hangingPunct="0">
              <a:spcBef>
                <a:spcPct val="0"/>
              </a:spcBef>
              <a:spcAft>
                <a:spcPct val="0"/>
              </a:spcAft>
            </a:pPr>
            <a:endParaRPr lang="en-US" altLang="en-US" sz="2000" dirty="0">
              <a:solidFill>
                <a:srgbClr val="FFFFFF"/>
              </a:solidFill>
            </a:endParaRPr>
          </a:p>
          <a:p>
            <a:pPr eaLnBrk="0" fontAlgn="base" hangingPunct="0">
              <a:spcBef>
                <a:spcPct val="0"/>
              </a:spcBef>
              <a:spcAft>
                <a:spcPct val="0"/>
              </a:spcAft>
            </a:pPr>
            <a:endParaRPr lang="en-US" altLang="en-US" sz="2000" dirty="0">
              <a:solidFill>
                <a:srgbClr val="FFFFFF"/>
              </a:solidFill>
            </a:endParaRPr>
          </a:p>
          <a:p>
            <a:pPr eaLnBrk="0" fontAlgn="base" hangingPunct="0">
              <a:spcBef>
                <a:spcPct val="0"/>
              </a:spcBef>
              <a:spcAft>
                <a:spcPct val="0"/>
              </a:spcAft>
            </a:pPr>
            <a:endParaRPr lang="en-US" altLang="en-US" sz="2000" dirty="0">
              <a:solidFill>
                <a:srgbClr val="FFFFFF"/>
              </a:solidFill>
            </a:endParaRPr>
          </a:p>
        </p:txBody>
      </p:sp>
      <p:sp>
        <p:nvSpPr>
          <p:cNvPr id="41988" name="Text Box 4"/>
          <p:cNvSpPr txBox="1">
            <a:spLocks noChangeArrowheads="1"/>
          </p:cNvSpPr>
          <p:nvPr/>
        </p:nvSpPr>
        <p:spPr bwMode="auto">
          <a:xfrm>
            <a:off x="1752600" y="5334001"/>
            <a:ext cx="8872942" cy="830997"/>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0" fontAlgn="base" hangingPunct="0">
              <a:spcBef>
                <a:spcPct val="0"/>
              </a:spcBef>
              <a:spcAft>
                <a:spcPct val="0"/>
              </a:spcAft>
            </a:pPr>
            <a:r>
              <a:rPr lang="en-US" altLang="en-US" sz="2400" b="1" dirty="0">
                <a:solidFill>
                  <a:schemeClr val="accent4">
                    <a:lumMod val="10000"/>
                  </a:schemeClr>
                </a:solidFill>
              </a:rPr>
              <a:t>Enacted Now in Ecclesial Life; In the Breaking of Bread; </a:t>
            </a:r>
          </a:p>
          <a:p>
            <a:pPr eaLnBrk="0" fontAlgn="base" hangingPunct="0">
              <a:spcBef>
                <a:spcPct val="0"/>
              </a:spcBef>
              <a:spcAft>
                <a:spcPct val="0"/>
              </a:spcAft>
            </a:pPr>
            <a:r>
              <a:rPr lang="en-US" altLang="en-US" sz="2400" b="1" dirty="0">
                <a:solidFill>
                  <a:schemeClr val="accent4">
                    <a:lumMod val="10000"/>
                  </a:schemeClr>
                </a:solidFill>
              </a:rPr>
              <a:t>			Same Principles</a:t>
            </a:r>
          </a:p>
        </p:txBody>
      </p:sp>
      <p:pic>
        <p:nvPicPr>
          <p:cNvPr id="2" name="Picture 1"/>
          <p:cNvPicPr>
            <a:picLocks noChangeAspect="1"/>
          </p:cNvPicPr>
          <p:nvPr/>
        </p:nvPicPr>
        <p:blipFill>
          <a:blip r:embed="rId4"/>
          <a:stretch>
            <a:fillRect/>
          </a:stretch>
        </p:blipFill>
        <p:spPr>
          <a:xfrm>
            <a:off x="216225" y="-146602"/>
            <a:ext cx="11546825" cy="1170533"/>
          </a:xfrm>
          <a:prstGeom prst="rect">
            <a:avLst/>
          </a:prstGeom>
        </p:spPr>
      </p:pic>
    </p:spTree>
    <p:extLst>
      <p:ext uri="{BB962C8B-B14F-4D97-AF65-F5344CB8AC3E}">
        <p14:creationId xmlns:p14="http://schemas.microsoft.com/office/powerpoint/2010/main" val="21213279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FEAST OF WEEKS</a:t>
            </a:r>
          </a:p>
        </p:txBody>
      </p:sp>
      <p:sp>
        <p:nvSpPr>
          <p:cNvPr id="3" name="Content Placeholder 2"/>
          <p:cNvSpPr>
            <a:spLocks noGrp="1"/>
          </p:cNvSpPr>
          <p:nvPr>
            <p:ph idx="1"/>
          </p:nvPr>
        </p:nvSpPr>
        <p:spPr>
          <a:xfrm>
            <a:off x="838200" y="1381126"/>
            <a:ext cx="10515600" cy="5324474"/>
          </a:xfrm>
        </p:spPr>
        <p:txBody>
          <a:bodyPr>
            <a:normAutofit lnSpcReduction="10000"/>
          </a:bodyPr>
          <a:lstStyle/>
          <a:p>
            <a:pPr>
              <a:buNone/>
              <a:defRPr/>
            </a:pPr>
            <a:r>
              <a:rPr lang="en-US" altLang="en-US" dirty="0"/>
              <a:t>What Do Our Offerings Look Like?</a:t>
            </a:r>
          </a:p>
          <a:p>
            <a:pPr>
              <a:defRPr/>
            </a:pPr>
            <a:r>
              <a:rPr lang="en-US" altLang="en-US" dirty="0"/>
              <a:t>Money; Possessions; Time; Speech; Way of Life; Our hearts and minds; Our service to the ecclesia; to Christ;</a:t>
            </a:r>
          </a:p>
          <a:p>
            <a:pPr>
              <a:defRPr/>
            </a:pPr>
            <a:r>
              <a:rPr lang="en-US" altLang="en-US" dirty="0"/>
              <a:t>Do we give of our best?</a:t>
            </a:r>
          </a:p>
          <a:p>
            <a:pPr>
              <a:defRPr/>
            </a:pPr>
            <a:r>
              <a:rPr lang="en-US" altLang="en-US" dirty="0"/>
              <a:t>Do we take care of the poor, widows?</a:t>
            </a:r>
          </a:p>
          <a:p>
            <a:pPr>
              <a:defRPr/>
            </a:pPr>
            <a:r>
              <a:rPr lang="en-US" altLang="en-US" dirty="0"/>
              <a:t>Do we rob God? </a:t>
            </a:r>
          </a:p>
          <a:p>
            <a:pPr>
              <a:defRPr/>
            </a:pPr>
            <a:r>
              <a:rPr lang="en-US" altLang="en-US" dirty="0"/>
              <a:t>Do we give the left overs? Would we serve to our earthly masters what we serve to God?</a:t>
            </a:r>
          </a:p>
          <a:p>
            <a:pPr>
              <a:defRPr/>
            </a:pPr>
            <a:r>
              <a:rPr lang="en-US" altLang="en-US" dirty="0"/>
              <a:t>Is living the truth a weariness unto us? A necessary inconvenience? Do we rejoice in our solemn assemblies?</a:t>
            </a:r>
          </a:p>
          <a:p>
            <a:pPr marL="0" indent="0">
              <a:buNone/>
              <a:defRPr/>
            </a:pPr>
            <a:endParaRPr lang="en-US" altLang="en-US" dirty="0"/>
          </a:p>
          <a:p>
            <a:pPr marL="0" lvl="0" indent="0" algn="ctr" eaLnBrk="0" fontAlgn="base" hangingPunct="0">
              <a:lnSpc>
                <a:spcPct val="100000"/>
              </a:lnSpc>
              <a:spcBef>
                <a:spcPct val="0"/>
              </a:spcBef>
              <a:spcAft>
                <a:spcPct val="0"/>
              </a:spcAft>
              <a:buNone/>
              <a:defRPr/>
            </a:pPr>
            <a:r>
              <a:rPr lang="en-US" altLang="en-US" sz="2400" b="1" dirty="0">
                <a:highlight>
                  <a:srgbClr val="FFFF00"/>
                </a:highlight>
                <a:latin typeface="Tahoma" panose="020B0604030504040204" pitchFamily="34" charset="0"/>
              </a:rPr>
              <a:t>Obligated by law or inspired by grace? Consider Your Ways!</a:t>
            </a:r>
          </a:p>
          <a:p>
            <a:pPr>
              <a:buNone/>
              <a:defRPr/>
            </a:pPr>
            <a:endParaRPr lang="en-US" altLang="en-US" dirty="0"/>
          </a:p>
          <a:p>
            <a:endParaRPr lang="en-US" dirty="0"/>
          </a:p>
        </p:txBody>
      </p:sp>
    </p:spTree>
    <p:extLst>
      <p:ext uri="{BB962C8B-B14F-4D97-AF65-F5344CB8AC3E}">
        <p14:creationId xmlns:p14="http://schemas.microsoft.com/office/powerpoint/2010/main" val="33863915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1914" y="1260389"/>
            <a:ext cx="4115110" cy="615937"/>
          </a:xfrm>
          <a:solidFill>
            <a:srgbClr val="FFFF00"/>
          </a:solidFill>
        </p:spPr>
        <p:txBody>
          <a:bodyPr>
            <a:normAutofit/>
          </a:bodyPr>
          <a:lstStyle/>
          <a:p>
            <a:pPr algn="ctr"/>
            <a:r>
              <a:rPr lang="en-US" b="1" dirty="0" smtClean="0"/>
              <a:t>RETURN </a:t>
            </a:r>
            <a:r>
              <a:rPr lang="en-US" b="1" dirty="0"/>
              <a:t>UNTO ME</a:t>
            </a:r>
          </a:p>
        </p:txBody>
      </p:sp>
      <p:pic>
        <p:nvPicPr>
          <p:cNvPr id="6" name="Picture Placeholder 5"/>
          <p:cNvPicPr>
            <a:picLocks noGrp="1" noChangeAspect="1"/>
          </p:cNvPicPr>
          <p:nvPr>
            <p:ph type="pic" idx="1"/>
          </p:nvPr>
        </p:nvPicPr>
        <p:blipFill>
          <a:blip r:embed="rId4">
            <a:extLst>
              <a:ext uri="{28A0092B-C50C-407E-A947-70E740481C1C}">
                <a14:useLocalDpi xmlns:a14="http://schemas.microsoft.com/office/drawing/2010/main" val="0"/>
              </a:ext>
            </a:extLst>
          </a:blip>
          <a:srcRect l="14398" r="14398"/>
          <a:stretch>
            <a:fillRect/>
          </a:stretch>
        </p:blipFill>
        <p:spPr>
          <a:xfrm>
            <a:off x="153876" y="2036963"/>
            <a:ext cx="4769071" cy="3765702"/>
          </a:xfrm>
        </p:spPr>
      </p:pic>
      <p:sp>
        <p:nvSpPr>
          <p:cNvPr id="3" name="Content Placeholder 2"/>
          <p:cNvSpPr>
            <a:spLocks noGrp="1"/>
          </p:cNvSpPr>
          <p:nvPr>
            <p:ph type="body" sz="half" idx="2"/>
          </p:nvPr>
        </p:nvSpPr>
        <p:spPr>
          <a:xfrm>
            <a:off x="5371070" y="1386176"/>
            <a:ext cx="6820930" cy="5275385"/>
          </a:xfrm>
        </p:spPr>
        <p:txBody>
          <a:bodyPr>
            <a:normAutofit fontScale="92500" lnSpcReduction="10000"/>
          </a:bodyPr>
          <a:lstStyle/>
          <a:p>
            <a:pPr>
              <a:buNone/>
              <a:defRPr/>
            </a:pPr>
            <a:r>
              <a:rPr lang="en-US" altLang="en-US" sz="2200" dirty="0" smtClean="0"/>
              <a:t>“</a:t>
            </a:r>
            <a:r>
              <a:rPr lang="en-US" altLang="en-US" sz="2200" b="1" u="sng" dirty="0" smtClean="0">
                <a:solidFill>
                  <a:srgbClr val="00B0F0"/>
                </a:solidFill>
              </a:rPr>
              <a:t>Return </a:t>
            </a:r>
            <a:r>
              <a:rPr lang="en-US" altLang="en-US" sz="2200" b="1" u="sng" dirty="0">
                <a:solidFill>
                  <a:srgbClr val="00B0F0"/>
                </a:solidFill>
              </a:rPr>
              <a:t>unto me, and I will return unto you</a:t>
            </a:r>
            <a:r>
              <a:rPr lang="en-US" altLang="en-US" sz="2200" u="sng" dirty="0">
                <a:solidFill>
                  <a:srgbClr val="00B0F0"/>
                </a:solidFill>
              </a:rPr>
              <a:t>, </a:t>
            </a:r>
            <a:r>
              <a:rPr lang="en-US" altLang="en-US" sz="2200" dirty="0" err="1"/>
              <a:t>saith</a:t>
            </a:r>
            <a:r>
              <a:rPr lang="en-US" altLang="en-US" sz="2200" dirty="0"/>
              <a:t> the LORD of hosts. But ye said, Wherein shall we return? Will a man rob God? Yet ye have robbed me. But ye say, Wherein have we robbed thee? In tithes and offerings. Ye are cursed with a curse: for ye have robbed me, even this whole nation. </a:t>
            </a:r>
            <a:r>
              <a:rPr lang="en-US" altLang="en-US" sz="2200" b="1" u="sng" dirty="0">
                <a:solidFill>
                  <a:srgbClr val="00B0F0"/>
                </a:solidFill>
              </a:rPr>
              <a:t>Bring ye all the tithes into the storehouse, that there may be meat in mine house, and prove me how herewith, </a:t>
            </a:r>
            <a:r>
              <a:rPr lang="en-US" altLang="en-US" sz="2200" b="1" u="sng" dirty="0" err="1">
                <a:solidFill>
                  <a:srgbClr val="00B0F0"/>
                </a:solidFill>
              </a:rPr>
              <a:t>saith</a:t>
            </a:r>
            <a:r>
              <a:rPr lang="en-US" altLang="en-US" sz="2200" b="1" u="sng" dirty="0">
                <a:solidFill>
                  <a:srgbClr val="00B0F0"/>
                </a:solidFill>
              </a:rPr>
              <a:t> the LORD of hosts, if I will not open you the windows of heaven, and pour you out a blessing, that there shall not be room enough to receive it….</a:t>
            </a:r>
            <a:r>
              <a:rPr lang="en-US" altLang="en-US" sz="2200" dirty="0"/>
              <a:t>Behold the day cometh, that shall burn as an oven; and all the proud, yea and all that do wickedly, shall be stubble: and the day that cometh shall burn them up, </a:t>
            </a:r>
            <a:r>
              <a:rPr lang="en-US" altLang="en-US" sz="2200" dirty="0" err="1"/>
              <a:t>saith</a:t>
            </a:r>
            <a:r>
              <a:rPr lang="en-US" altLang="en-US" sz="2200" dirty="0"/>
              <a:t> the LORD of hosts, that it shall leave them neither root nor branch. </a:t>
            </a:r>
            <a:r>
              <a:rPr lang="en-US" altLang="en-US" sz="2200" b="1" u="sng" dirty="0">
                <a:solidFill>
                  <a:srgbClr val="00B0F0"/>
                </a:solidFill>
              </a:rPr>
              <a:t>But unto you that fear my name shall the sun of righteousness arise with healing in his wings</a:t>
            </a:r>
            <a:r>
              <a:rPr lang="en-US" altLang="en-US" sz="2200" dirty="0"/>
              <a:t>; and ye shall go forth, and grow up as calves in the stall. And ye shall tread down the wicked; for they shall be ashes under the soles of your feet in the day that I shall do this, </a:t>
            </a:r>
            <a:r>
              <a:rPr lang="en-US" altLang="en-US" sz="2200" dirty="0" err="1"/>
              <a:t>saith</a:t>
            </a:r>
            <a:r>
              <a:rPr lang="en-US" altLang="en-US" sz="2200" dirty="0"/>
              <a:t> the LORD of hosts.</a:t>
            </a:r>
          </a:p>
          <a:p>
            <a:pPr>
              <a:buNone/>
              <a:defRPr/>
            </a:pPr>
            <a:r>
              <a:rPr lang="en-US" altLang="en-US" sz="2200" dirty="0"/>
              <a:t>	</a:t>
            </a:r>
            <a:r>
              <a:rPr lang="en-US" altLang="en-US" sz="2200" dirty="0" smtClean="0"/>
              <a:t>			Malachi </a:t>
            </a:r>
            <a:r>
              <a:rPr lang="en-US" altLang="en-US" sz="2200" dirty="0"/>
              <a:t>3:7-10; 4-1-3</a:t>
            </a:r>
          </a:p>
          <a:p>
            <a:endParaRPr lang="en-US" dirty="0"/>
          </a:p>
        </p:txBody>
      </p:sp>
      <p:pic>
        <p:nvPicPr>
          <p:cNvPr id="4" name="Picture 3"/>
          <p:cNvPicPr>
            <a:picLocks noChangeAspect="1"/>
          </p:cNvPicPr>
          <p:nvPr/>
        </p:nvPicPr>
        <p:blipFill>
          <a:blip r:embed="rId5"/>
          <a:stretch>
            <a:fillRect/>
          </a:stretch>
        </p:blipFill>
        <p:spPr>
          <a:xfrm>
            <a:off x="346626" y="-83139"/>
            <a:ext cx="11559018" cy="1170533"/>
          </a:xfrm>
          <a:prstGeom prst="rect">
            <a:avLst/>
          </a:prstGeom>
        </p:spPr>
      </p:pic>
      <p:sp>
        <p:nvSpPr>
          <p:cNvPr id="5" name="TextBox 4"/>
          <p:cNvSpPr txBox="1"/>
          <p:nvPr/>
        </p:nvSpPr>
        <p:spPr>
          <a:xfrm>
            <a:off x="0" y="6040667"/>
            <a:ext cx="5409686" cy="584775"/>
          </a:xfrm>
          <a:prstGeom prst="rect">
            <a:avLst/>
          </a:prstGeom>
          <a:solidFill>
            <a:srgbClr val="FFFF00"/>
          </a:solidFill>
        </p:spPr>
        <p:txBody>
          <a:bodyPr wrap="none" rtlCol="0">
            <a:spAutoFit/>
          </a:bodyPr>
          <a:lstStyle/>
          <a:p>
            <a:r>
              <a:rPr lang="en-US" sz="3200" dirty="0" smtClean="0"/>
              <a:t>AND I WILL RETURN UNTO YOU</a:t>
            </a:r>
            <a:endParaRPr lang="en-US" sz="3200" dirty="0"/>
          </a:p>
        </p:txBody>
      </p:sp>
    </p:spTree>
    <p:extLst>
      <p:ext uri="{BB962C8B-B14F-4D97-AF65-F5344CB8AC3E}">
        <p14:creationId xmlns:p14="http://schemas.microsoft.com/office/powerpoint/2010/main" val="399291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1914" y="1260389"/>
            <a:ext cx="4115110" cy="615937"/>
          </a:xfrm>
          <a:solidFill>
            <a:srgbClr val="FFFF00"/>
          </a:solidFill>
        </p:spPr>
        <p:txBody>
          <a:bodyPr>
            <a:normAutofit/>
          </a:bodyPr>
          <a:lstStyle/>
          <a:p>
            <a:pPr algn="ctr"/>
            <a:r>
              <a:rPr lang="en-US" b="1" dirty="0" smtClean="0"/>
              <a:t>RETURN </a:t>
            </a:r>
            <a:r>
              <a:rPr lang="en-US" b="1" dirty="0"/>
              <a:t>UNTO ME</a:t>
            </a:r>
          </a:p>
        </p:txBody>
      </p:sp>
      <p:pic>
        <p:nvPicPr>
          <p:cNvPr id="6" name="Picture Placeholder 5"/>
          <p:cNvPicPr>
            <a:picLocks noGrp="1" noChangeAspect="1"/>
          </p:cNvPicPr>
          <p:nvPr>
            <p:ph type="pic" idx="1"/>
          </p:nvPr>
        </p:nvPicPr>
        <p:blipFill>
          <a:blip r:embed="rId4">
            <a:extLst>
              <a:ext uri="{28A0092B-C50C-407E-A947-70E740481C1C}">
                <a14:useLocalDpi xmlns:a14="http://schemas.microsoft.com/office/drawing/2010/main" val="0"/>
              </a:ext>
            </a:extLst>
          </a:blip>
          <a:srcRect l="14398" r="14398"/>
          <a:stretch>
            <a:fillRect/>
          </a:stretch>
        </p:blipFill>
        <p:spPr>
          <a:xfrm>
            <a:off x="153876" y="2036963"/>
            <a:ext cx="4769071" cy="3765702"/>
          </a:xfrm>
        </p:spPr>
      </p:pic>
      <p:sp>
        <p:nvSpPr>
          <p:cNvPr id="3" name="Content Placeholder 2"/>
          <p:cNvSpPr>
            <a:spLocks noGrp="1"/>
          </p:cNvSpPr>
          <p:nvPr>
            <p:ph type="body" sz="half" idx="2"/>
          </p:nvPr>
        </p:nvSpPr>
        <p:spPr>
          <a:xfrm>
            <a:off x="5239265" y="1282122"/>
            <a:ext cx="6820930" cy="4520544"/>
          </a:xfrm>
        </p:spPr>
        <p:txBody>
          <a:bodyPr>
            <a:normAutofit lnSpcReduction="10000"/>
          </a:bodyPr>
          <a:lstStyle/>
          <a:p>
            <a:pPr>
              <a:defRPr/>
            </a:pPr>
            <a:r>
              <a:rPr lang="en-US" altLang="en-US" sz="2200" dirty="0" smtClean="0"/>
              <a:t>“But </a:t>
            </a:r>
            <a:r>
              <a:rPr lang="en-US" altLang="en-US" sz="2200" dirty="0"/>
              <a:t>this I say, He which </a:t>
            </a:r>
            <a:r>
              <a:rPr lang="en-US" altLang="en-US" sz="2200" dirty="0" err="1"/>
              <a:t>soweth</a:t>
            </a:r>
            <a:r>
              <a:rPr lang="en-US" altLang="en-US" sz="2200" dirty="0"/>
              <a:t> sparingly shall reap also sparingly; and he which </a:t>
            </a:r>
            <a:r>
              <a:rPr lang="en-US" altLang="en-US" sz="2200" dirty="0" err="1"/>
              <a:t>soweth</a:t>
            </a:r>
            <a:r>
              <a:rPr lang="en-US" altLang="en-US" sz="2200" dirty="0"/>
              <a:t> bountifully shall reap also bountifully. </a:t>
            </a:r>
            <a:r>
              <a:rPr lang="en-US" altLang="en-US" sz="2200" b="1" dirty="0" smtClean="0">
                <a:solidFill>
                  <a:srgbClr val="00B0F0"/>
                </a:solidFill>
              </a:rPr>
              <a:t>Every </a:t>
            </a:r>
            <a:r>
              <a:rPr lang="en-US" altLang="en-US" sz="2200" b="1" dirty="0">
                <a:solidFill>
                  <a:srgbClr val="00B0F0"/>
                </a:solidFill>
              </a:rPr>
              <a:t>man according as he </a:t>
            </a:r>
            <a:r>
              <a:rPr lang="en-US" altLang="en-US" sz="2200" b="1" dirty="0" err="1">
                <a:solidFill>
                  <a:srgbClr val="00B0F0"/>
                </a:solidFill>
              </a:rPr>
              <a:t>purposeth</a:t>
            </a:r>
            <a:r>
              <a:rPr lang="en-US" altLang="en-US" sz="2200" b="1" dirty="0">
                <a:solidFill>
                  <a:srgbClr val="00B0F0"/>
                </a:solidFill>
              </a:rPr>
              <a:t> in his heart, so let him give; not grudgingly, or of necessity: for God </a:t>
            </a:r>
            <a:r>
              <a:rPr lang="en-US" altLang="en-US" sz="2200" b="1" dirty="0" err="1">
                <a:solidFill>
                  <a:srgbClr val="00B0F0"/>
                </a:solidFill>
              </a:rPr>
              <a:t>loveth</a:t>
            </a:r>
            <a:r>
              <a:rPr lang="en-US" altLang="en-US" sz="2200" b="1" dirty="0">
                <a:solidFill>
                  <a:srgbClr val="00B0F0"/>
                </a:solidFill>
              </a:rPr>
              <a:t> a cheerful giver. </a:t>
            </a:r>
            <a:r>
              <a:rPr lang="en-US" altLang="en-US" sz="2200" b="1" dirty="0" smtClean="0">
                <a:solidFill>
                  <a:srgbClr val="00B0F0"/>
                </a:solidFill>
              </a:rPr>
              <a:t>And </a:t>
            </a:r>
            <a:r>
              <a:rPr lang="en-US" altLang="en-US" sz="2200" b="1" dirty="0">
                <a:solidFill>
                  <a:srgbClr val="00B0F0"/>
                </a:solidFill>
              </a:rPr>
              <a:t>God is able to make all grace abound toward you; that ye, always having all sufficiency in all things, may abound to every good work</a:t>
            </a:r>
            <a:r>
              <a:rPr lang="en-US" altLang="en-US" sz="2200" dirty="0"/>
              <a:t>: </a:t>
            </a:r>
            <a:r>
              <a:rPr lang="en-US" altLang="en-US" sz="2200" dirty="0" smtClean="0"/>
              <a:t>(As </a:t>
            </a:r>
            <a:r>
              <a:rPr lang="en-US" altLang="en-US" sz="2200" dirty="0"/>
              <a:t>it is written, He hath dispersed abroad; he hath given to the poor: his righteousness </a:t>
            </a:r>
            <a:r>
              <a:rPr lang="en-US" altLang="en-US" sz="2200" dirty="0" err="1"/>
              <a:t>remaineth</a:t>
            </a:r>
            <a:r>
              <a:rPr lang="en-US" altLang="en-US" sz="2200" dirty="0"/>
              <a:t> for ever. </a:t>
            </a:r>
            <a:r>
              <a:rPr lang="en-US" altLang="en-US" sz="2200" dirty="0" smtClean="0"/>
              <a:t>Now </a:t>
            </a:r>
            <a:r>
              <a:rPr lang="en-US" altLang="en-US" sz="2200" dirty="0"/>
              <a:t>he that </a:t>
            </a:r>
            <a:r>
              <a:rPr lang="en-US" altLang="en-US" sz="2200" dirty="0" err="1"/>
              <a:t>ministereth</a:t>
            </a:r>
            <a:r>
              <a:rPr lang="en-US" altLang="en-US" sz="2200" dirty="0"/>
              <a:t> seed to the sower both minister bread for your food, and multiply your seed sown, and increase the fruits of your righteousness;) </a:t>
            </a:r>
            <a:r>
              <a:rPr lang="en-US" altLang="en-US" sz="2200" dirty="0" smtClean="0"/>
              <a:t>Being </a:t>
            </a:r>
            <a:r>
              <a:rPr lang="en-US" altLang="en-US" sz="2200" dirty="0"/>
              <a:t>enriched in every thing to all bountifulness, which </a:t>
            </a:r>
            <a:r>
              <a:rPr lang="en-US" altLang="en-US" sz="2200" dirty="0" err="1"/>
              <a:t>causeth</a:t>
            </a:r>
            <a:r>
              <a:rPr lang="en-US" altLang="en-US" sz="2200" dirty="0"/>
              <a:t> through us thanksgiving to God. </a:t>
            </a:r>
            <a:endParaRPr lang="en-US" altLang="en-US" sz="2200" dirty="0" smtClean="0"/>
          </a:p>
          <a:p>
            <a:pPr>
              <a:defRPr/>
            </a:pPr>
            <a:r>
              <a:rPr lang="en-US" altLang="en-US" sz="2200" dirty="0"/>
              <a:t>	</a:t>
            </a:r>
            <a:r>
              <a:rPr lang="en-US" altLang="en-US" sz="2200" dirty="0" smtClean="0"/>
              <a:t>			II Corinthians 9:6-11</a:t>
            </a:r>
            <a:endParaRPr lang="en-US" altLang="en-US" sz="2200" dirty="0"/>
          </a:p>
          <a:p>
            <a:pPr>
              <a:buNone/>
              <a:defRPr/>
            </a:pPr>
            <a:endParaRPr lang="en-US" dirty="0"/>
          </a:p>
        </p:txBody>
      </p:sp>
      <p:pic>
        <p:nvPicPr>
          <p:cNvPr id="4" name="Picture 3"/>
          <p:cNvPicPr>
            <a:picLocks noChangeAspect="1"/>
          </p:cNvPicPr>
          <p:nvPr/>
        </p:nvPicPr>
        <p:blipFill>
          <a:blip r:embed="rId5"/>
          <a:stretch>
            <a:fillRect/>
          </a:stretch>
        </p:blipFill>
        <p:spPr>
          <a:xfrm>
            <a:off x="346626" y="-83139"/>
            <a:ext cx="11559018" cy="1170533"/>
          </a:xfrm>
          <a:prstGeom prst="rect">
            <a:avLst/>
          </a:prstGeom>
        </p:spPr>
      </p:pic>
      <p:sp>
        <p:nvSpPr>
          <p:cNvPr id="5" name="TextBox 4"/>
          <p:cNvSpPr txBox="1"/>
          <p:nvPr/>
        </p:nvSpPr>
        <p:spPr>
          <a:xfrm>
            <a:off x="0" y="6040667"/>
            <a:ext cx="5409686" cy="584775"/>
          </a:xfrm>
          <a:prstGeom prst="rect">
            <a:avLst/>
          </a:prstGeom>
          <a:solidFill>
            <a:srgbClr val="FFFF00"/>
          </a:solidFill>
        </p:spPr>
        <p:txBody>
          <a:bodyPr wrap="none" rtlCol="0">
            <a:spAutoFit/>
          </a:bodyPr>
          <a:lstStyle/>
          <a:p>
            <a:r>
              <a:rPr lang="en-US" sz="3200" dirty="0" smtClean="0"/>
              <a:t>AND I WILL RETURN UNTO YOU</a:t>
            </a:r>
            <a:endParaRPr lang="en-US" sz="3200" dirty="0"/>
          </a:p>
        </p:txBody>
      </p:sp>
      <p:sp>
        <p:nvSpPr>
          <p:cNvPr id="7" name="TextBox 6"/>
          <p:cNvSpPr txBox="1"/>
          <p:nvPr/>
        </p:nvSpPr>
        <p:spPr>
          <a:xfrm>
            <a:off x="6209270" y="6038880"/>
            <a:ext cx="4880919" cy="584775"/>
          </a:xfrm>
          <a:prstGeom prst="rect">
            <a:avLst/>
          </a:prstGeom>
          <a:solidFill>
            <a:srgbClr val="FFFF00"/>
          </a:solidFill>
        </p:spPr>
        <p:txBody>
          <a:bodyPr wrap="square" rtlCol="0">
            <a:spAutoFit/>
          </a:bodyPr>
          <a:lstStyle/>
          <a:p>
            <a:r>
              <a:rPr lang="en-US" sz="3200" dirty="0" smtClean="0"/>
              <a:t>God </a:t>
            </a:r>
            <a:r>
              <a:rPr lang="en-US" sz="3200" dirty="0" err="1" smtClean="0"/>
              <a:t>Loveth</a:t>
            </a:r>
            <a:r>
              <a:rPr lang="en-US" sz="3200" dirty="0" smtClean="0"/>
              <a:t> a Cheerful Giver</a:t>
            </a:r>
            <a:endParaRPr lang="en-US" sz="3200" dirty="0"/>
          </a:p>
        </p:txBody>
      </p:sp>
    </p:spTree>
    <p:extLst>
      <p:ext uri="{BB962C8B-B14F-4D97-AF65-F5344CB8AC3E}">
        <p14:creationId xmlns:p14="http://schemas.microsoft.com/office/powerpoint/2010/main" val="100203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3379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5500" y="727115"/>
            <a:ext cx="7810500" cy="515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 Box 6"/>
          <p:cNvSpPr txBox="1">
            <a:spLocks noChangeArrowheads="1"/>
          </p:cNvSpPr>
          <p:nvPr/>
        </p:nvSpPr>
        <p:spPr bwMode="auto">
          <a:xfrm>
            <a:off x="3853422" y="5884992"/>
            <a:ext cx="45142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2400" dirty="0"/>
              <a:t>7 </a:t>
            </a:r>
            <a:r>
              <a:rPr lang="en-US" altLang="en-US" sz="2400" dirty="0" smtClean="0"/>
              <a:t>Appointed Times </a:t>
            </a:r>
            <a:r>
              <a:rPr lang="en-US" altLang="en-US" sz="2400" dirty="0"/>
              <a:t>– 3 </a:t>
            </a:r>
            <a:r>
              <a:rPr lang="en-US" altLang="en-US" sz="2400" dirty="0" smtClean="0"/>
              <a:t>Festivals</a:t>
            </a:r>
            <a:endParaRPr lang="en-US" altLang="en-US" sz="2400" dirty="0"/>
          </a:p>
        </p:txBody>
      </p:sp>
      <p:sp>
        <p:nvSpPr>
          <p:cNvPr id="33796" name="Line 7"/>
          <p:cNvSpPr>
            <a:spLocks noChangeShapeType="1"/>
          </p:cNvSpPr>
          <p:nvPr/>
        </p:nvSpPr>
        <p:spPr bwMode="auto">
          <a:xfrm flipV="1">
            <a:off x="8686800" y="1447800"/>
            <a:ext cx="6096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797" name="Line 8"/>
          <p:cNvSpPr>
            <a:spLocks noChangeShapeType="1"/>
          </p:cNvSpPr>
          <p:nvPr/>
        </p:nvSpPr>
        <p:spPr bwMode="auto">
          <a:xfrm flipV="1">
            <a:off x="8991600" y="1524000"/>
            <a:ext cx="3048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798" name="Text Box 9"/>
          <p:cNvSpPr txBox="1">
            <a:spLocks noChangeArrowheads="1"/>
          </p:cNvSpPr>
          <p:nvPr/>
        </p:nvSpPr>
        <p:spPr bwMode="auto">
          <a:xfrm>
            <a:off x="8763001" y="1066801"/>
            <a:ext cx="1235075" cy="3460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800" b="1" dirty="0"/>
              <a:t>The Life &amp; Death of Jesus Christ</a:t>
            </a:r>
          </a:p>
        </p:txBody>
      </p:sp>
      <p:sp>
        <p:nvSpPr>
          <p:cNvPr id="33799" name="Line 10"/>
          <p:cNvSpPr>
            <a:spLocks noChangeShapeType="1"/>
          </p:cNvSpPr>
          <p:nvPr/>
        </p:nvSpPr>
        <p:spPr bwMode="auto">
          <a:xfrm>
            <a:off x="8915400" y="2895600"/>
            <a:ext cx="228600" cy="533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0" name="Text Box 11"/>
          <p:cNvSpPr txBox="1">
            <a:spLocks noChangeArrowheads="1"/>
          </p:cNvSpPr>
          <p:nvPr/>
        </p:nvSpPr>
        <p:spPr bwMode="auto">
          <a:xfrm>
            <a:off x="8610600" y="3505201"/>
            <a:ext cx="1295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
        <p:nvSpPr>
          <p:cNvPr id="33801" name="Text Box 12"/>
          <p:cNvSpPr txBox="1">
            <a:spLocks noChangeArrowheads="1"/>
          </p:cNvSpPr>
          <p:nvPr/>
        </p:nvSpPr>
        <p:spPr bwMode="auto">
          <a:xfrm>
            <a:off x="8367671" y="3505199"/>
            <a:ext cx="153832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900" b="1" dirty="0"/>
              <a:t>SHEAF = The </a:t>
            </a:r>
            <a:r>
              <a:rPr lang="en-US" altLang="en-US" sz="900" b="1" dirty="0" smtClean="0"/>
              <a:t>Resurrection/</a:t>
            </a:r>
          </a:p>
          <a:p>
            <a:pPr>
              <a:spcBef>
                <a:spcPct val="0"/>
              </a:spcBef>
              <a:buClrTx/>
              <a:buSzTx/>
              <a:buFontTx/>
              <a:buNone/>
            </a:pPr>
            <a:r>
              <a:rPr lang="en-US" altLang="en-US" sz="900" b="1" dirty="0" smtClean="0"/>
              <a:t>Ascension </a:t>
            </a:r>
            <a:endParaRPr lang="en-US" altLang="en-US" sz="900" b="1" dirty="0"/>
          </a:p>
          <a:p>
            <a:pPr>
              <a:spcBef>
                <a:spcPct val="0"/>
              </a:spcBef>
              <a:buClrTx/>
              <a:buSzTx/>
              <a:buFontTx/>
              <a:buNone/>
            </a:pPr>
            <a:r>
              <a:rPr lang="en-US" altLang="en-US" sz="900" b="1" dirty="0"/>
              <a:t>of Jesus Christ</a:t>
            </a:r>
          </a:p>
        </p:txBody>
      </p:sp>
      <p:sp>
        <p:nvSpPr>
          <p:cNvPr id="33802" name="Rectangle 13"/>
          <p:cNvSpPr>
            <a:spLocks noChangeArrowheads="1"/>
          </p:cNvSpPr>
          <p:nvPr/>
        </p:nvSpPr>
        <p:spPr bwMode="auto">
          <a:xfrm>
            <a:off x="8391442" y="3523195"/>
            <a:ext cx="1514558" cy="58540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
        <p:nvSpPr>
          <p:cNvPr id="33803" name="Line 14"/>
          <p:cNvSpPr>
            <a:spLocks noChangeShapeType="1"/>
          </p:cNvSpPr>
          <p:nvPr/>
        </p:nvSpPr>
        <p:spPr bwMode="auto">
          <a:xfrm>
            <a:off x="8229600" y="4419600"/>
            <a:ext cx="76200" cy="609600"/>
          </a:xfrm>
          <a:prstGeom prst="line">
            <a:avLst/>
          </a:prstGeom>
          <a:noFill/>
          <a:ln w="9525">
            <a:solidFill>
              <a:schemeClr val="bg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4" name="Line 15"/>
          <p:cNvSpPr>
            <a:spLocks noChangeShapeType="1"/>
          </p:cNvSpPr>
          <p:nvPr/>
        </p:nvSpPr>
        <p:spPr bwMode="auto">
          <a:xfrm>
            <a:off x="8305800" y="3540682"/>
            <a:ext cx="132749" cy="127244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3805" name="Text Box 16"/>
          <p:cNvSpPr txBox="1">
            <a:spLocks noChangeArrowheads="1"/>
          </p:cNvSpPr>
          <p:nvPr/>
        </p:nvSpPr>
        <p:spPr bwMode="auto">
          <a:xfrm>
            <a:off x="8153400" y="4831126"/>
            <a:ext cx="167640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900" b="1" dirty="0"/>
              <a:t>The Ingathering of the </a:t>
            </a:r>
            <a:r>
              <a:rPr lang="en-US" altLang="en-US" sz="900" b="1" dirty="0" err="1"/>
              <a:t>firstruits</a:t>
            </a:r>
            <a:r>
              <a:rPr lang="en-US" altLang="en-US" sz="900" b="1" dirty="0"/>
              <a:t> – the </a:t>
            </a:r>
            <a:r>
              <a:rPr lang="en-US" altLang="en-US" sz="900" b="1" dirty="0" smtClean="0"/>
              <a:t>beginning of the ecclesia</a:t>
            </a:r>
            <a:endParaRPr lang="en-US" altLang="en-US" sz="900" b="1" dirty="0"/>
          </a:p>
        </p:txBody>
      </p:sp>
      <p:sp>
        <p:nvSpPr>
          <p:cNvPr id="33806" name="Rectangle 17"/>
          <p:cNvSpPr>
            <a:spLocks noChangeArrowheads="1"/>
          </p:cNvSpPr>
          <p:nvPr/>
        </p:nvSpPr>
        <p:spPr bwMode="auto">
          <a:xfrm>
            <a:off x="8091616" y="4836082"/>
            <a:ext cx="1565189" cy="457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endParaRPr lang="en-US" altLang="en-US" sz="1800"/>
          </a:p>
        </p:txBody>
      </p:sp>
      <p:sp>
        <p:nvSpPr>
          <p:cNvPr id="33812" name="Text Box 23"/>
          <p:cNvSpPr txBox="1">
            <a:spLocks noChangeArrowheads="1"/>
          </p:cNvSpPr>
          <p:nvPr/>
        </p:nvSpPr>
        <p:spPr bwMode="auto">
          <a:xfrm>
            <a:off x="2286000" y="838200"/>
            <a:ext cx="1841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endParaRPr lang="en-US" altLang="en-US" sz="900"/>
          </a:p>
        </p:txBody>
      </p:sp>
      <p:sp>
        <p:nvSpPr>
          <p:cNvPr id="33817" name="Text Box 29"/>
          <p:cNvSpPr txBox="1">
            <a:spLocks noChangeArrowheads="1"/>
          </p:cNvSpPr>
          <p:nvPr/>
        </p:nvSpPr>
        <p:spPr bwMode="auto">
          <a:xfrm>
            <a:off x="3200400" y="6359311"/>
            <a:ext cx="5715000" cy="45720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Tx/>
              <a:buSzTx/>
              <a:buFontTx/>
              <a:buNone/>
            </a:pPr>
            <a:r>
              <a:rPr lang="en-US" altLang="en-US" sz="2400" dirty="0"/>
              <a:t>‘…a shadow of good things to come…’</a:t>
            </a:r>
          </a:p>
        </p:txBody>
      </p:sp>
      <p:pic>
        <p:nvPicPr>
          <p:cNvPr id="18" name="Picture 17"/>
          <p:cNvPicPr>
            <a:picLocks noChangeAspect="1"/>
          </p:cNvPicPr>
          <p:nvPr/>
        </p:nvPicPr>
        <p:blipFill>
          <a:blip r:embed="rId5"/>
          <a:stretch>
            <a:fillRect/>
          </a:stretch>
        </p:blipFill>
        <p:spPr>
          <a:xfrm>
            <a:off x="331037" y="-193787"/>
            <a:ext cx="11559018" cy="1170533"/>
          </a:xfrm>
          <a:prstGeom prst="rect">
            <a:avLst/>
          </a:prstGeom>
        </p:spPr>
      </p:pic>
    </p:spTree>
    <p:extLst>
      <p:ext uri="{BB962C8B-B14F-4D97-AF65-F5344CB8AC3E}">
        <p14:creationId xmlns:p14="http://schemas.microsoft.com/office/powerpoint/2010/main" val="27918482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7_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9_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9803</TotalTime>
  <Words>3054</Words>
  <Application>Microsoft Office PowerPoint</Application>
  <PresentationFormat>Widescreen</PresentationFormat>
  <Paragraphs>242</Paragraphs>
  <Slides>30</Slides>
  <Notes>30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30</vt:i4>
      </vt:variant>
    </vt:vector>
  </HeadingPairs>
  <TitlesOfParts>
    <vt:vector size="41" baseType="lpstr">
      <vt:lpstr>Arial</vt:lpstr>
      <vt:lpstr>Bookman Old Style</vt:lpstr>
      <vt:lpstr>Calibri</vt:lpstr>
      <vt:lpstr>Calibri Light</vt:lpstr>
      <vt:lpstr>Tahoma</vt:lpstr>
      <vt:lpstr>Wingdings</vt:lpstr>
      <vt:lpstr>Office Theme</vt:lpstr>
      <vt:lpstr>5_Ocean</vt:lpstr>
      <vt:lpstr>7_Ocean</vt:lpstr>
      <vt:lpstr>9_Ocean</vt:lpstr>
      <vt:lpstr>1_Office Theme</vt:lpstr>
      <vt:lpstr>THE FEAST OF WEEKS   </vt:lpstr>
      <vt:lpstr>PowerPoint Presentation</vt:lpstr>
      <vt:lpstr>PowerPoint Presentation</vt:lpstr>
      <vt:lpstr>FEASTS OF THE LORD – THE FEAST OF WEEKS</vt:lpstr>
      <vt:lpstr>FEASTS OF THE LORD – THE FEAST OF WEEKS</vt:lpstr>
      <vt:lpstr>FEASTS OF THE LORD – THE FEAST OF WEEKS</vt:lpstr>
      <vt:lpstr>FEASTS OF THE LORD – THE FEAST OF WEEKS</vt:lpstr>
      <vt:lpstr>PowerPoint Presentation</vt:lpstr>
      <vt:lpstr>PowerPoint Presentation</vt:lpstr>
      <vt:lpstr>FEASTS OF THE LORD – THE FEAST OF WEEKS</vt:lpstr>
      <vt:lpstr>Fulfillment in the Day of Pentecost </vt:lpstr>
      <vt:lpstr>Fulfillment in the Day of Pentecost </vt:lpstr>
      <vt:lpstr>Fulfillment in the Day of Pentecost </vt:lpstr>
      <vt:lpstr>Fulfillment in the Day of Pentecost </vt:lpstr>
      <vt:lpstr>PowerPoint Presentation</vt:lpstr>
      <vt:lpstr>PowerPoint Presentation</vt:lpstr>
      <vt:lpstr>Baked With Leaven</vt:lpstr>
      <vt:lpstr>FEASTS OF THE LORD – THE FEAST OF WEEKS</vt:lpstr>
      <vt:lpstr>FEASTS OF THE LORD – THE FEAST OF WEEKS</vt:lpstr>
      <vt:lpstr>PowerPoint Presentation</vt:lpstr>
      <vt:lpstr>PowerPoint Presentation</vt:lpstr>
      <vt:lpstr>PowerPoint Presentation</vt:lpstr>
      <vt:lpstr>THE FEAST OF WEEKS - DEFILED</vt:lpstr>
      <vt:lpstr>THE FEAST OF WEEKS DEFILED</vt:lpstr>
      <vt:lpstr>PowerPoint Presentation</vt:lpstr>
      <vt:lpstr>PowerPoint Presentation</vt:lpstr>
      <vt:lpstr>FEAST OF WEEKS</vt:lpstr>
      <vt:lpstr>RETURN UNTO ME</vt:lpstr>
      <vt:lpstr>RETURN UNTO 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FEAST OF WEEKS</dc:title>
  <dc:creator>amy ball</dc:creator>
  <cp:lastModifiedBy>Ball, Antony</cp:lastModifiedBy>
  <cp:revision>136</cp:revision>
  <dcterms:created xsi:type="dcterms:W3CDTF">2017-03-25T18:22:50Z</dcterms:created>
  <dcterms:modified xsi:type="dcterms:W3CDTF">2017-07-17T03:39:50Z</dcterms:modified>
</cp:coreProperties>
</file>