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0"/>
  </p:notesMasterIdLst>
  <p:sldIdLst>
    <p:sldId id="305" r:id="rId3"/>
    <p:sldId id="307" r:id="rId4"/>
    <p:sldId id="306" r:id="rId5"/>
    <p:sldId id="269" r:id="rId6"/>
    <p:sldId id="273" r:id="rId7"/>
    <p:sldId id="274" r:id="rId8"/>
    <p:sldId id="272" r:id="rId9"/>
    <p:sldId id="280" r:id="rId10"/>
    <p:sldId id="281" r:id="rId11"/>
    <p:sldId id="275" r:id="rId12"/>
    <p:sldId id="276" r:id="rId13"/>
    <p:sldId id="277" r:id="rId14"/>
    <p:sldId id="303" r:id="rId15"/>
    <p:sldId id="308" r:id="rId16"/>
    <p:sldId id="278" r:id="rId17"/>
    <p:sldId id="279" r:id="rId18"/>
    <p:sldId id="301" r:id="rId19"/>
    <p:sldId id="309" r:id="rId20"/>
    <p:sldId id="284" r:id="rId21"/>
    <p:sldId id="285" r:id="rId22"/>
    <p:sldId id="293" r:id="rId23"/>
    <p:sldId id="283" r:id="rId24"/>
    <p:sldId id="286" r:id="rId25"/>
    <p:sldId id="287" r:id="rId26"/>
    <p:sldId id="291" r:id="rId27"/>
    <p:sldId id="271" r:id="rId28"/>
    <p:sldId id="294" r:id="rId29"/>
    <p:sldId id="290" r:id="rId30"/>
    <p:sldId id="295" r:id="rId31"/>
    <p:sldId id="289" r:id="rId32"/>
    <p:sldId id="311" r:id="rId33"/>
    <p:sldId id="313" r:id="rId34"/>
    <p:sldId id="312" r:id="rId35"/>
    <p:sldId id="299" r:id="rId36"/>
    <p:sldId id="314" r:id="rId37"/>
    <p:sldId id="315" r:id="rId38"/>
    <p:sldId id="317" r:id="rId3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EA4"/>
    <a:srgbClr val="005A9E"/>
    <a:srgbClr val="3E0280"/>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77" autoAdjust="0"/>
    <p:restoredTop sz="44015" autoAdjust="0"/>
  </p:normalViewPr>
  <p:slideViewPr>
    <p:cSldViewPr snapToGrid="0">
      <p:cViewPr varScale="1">
        <p:scale>
          <a:sx n="39" d="100"/>
          <a:sy n="39" d="100"/>
        </p:scale>
        <p:origin x="2126" y="48"/>
      </p:cViewPr>
      <p:guideLst/>
    </p:cSldViewPr>
  </p:slideViewPr>
  <p:outlineViewPr>
    <p:cViewPr>
      <p:scale>
        <a:sx n="33" d="100"/>
        <a:sy n="33" d="100"/>
      </p:scale>
      <p:origin x="0" y="-10339"/>
    </p:cViewPr>
  </p:outlineViewPr>
  <p:notesTextViewPr>
    <p:cViewPr>
      <p:scale>
        <a:sx n="100" d="100"/>
        <a:sy n="100" d="100"/>
      </p:scale>
      <p:origin x="0" y="0"/>
    </p:cViewPr>
  </p:notesTextViewPr>
  <p:notesViewPr>
    <p:cSldViewPr snapToGrid="0">
      <p:cViewPr varScale="1">
        <p:scale>
          <a:sx n="66" d="100"/>
          <a:sy n="66" d="100"/>
        </p:scale>
        <p:origin x="3134" y="3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1B118D6-216B-40B0-8B1B-CEA0713FDED0}" type="datetimeFigureOut">
              <a:rPr lang="en-US" smtClean="0"/>
              <a:t>7/16/2017</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534B627-01EF-4AA8-98D8-A4AEFDB46852}" type="slidenum">
              <a:rPr lang="en-US" smtClean="0"/>
              <a:t>‹#›</a:t>
            </a:fld>
            <a:endParaRPr lang="en-US"/>
          </a:p>
        </p:txBody>
      </p:sp>
    </p:spTree>
    <p:extLst>
      <p:ext uri="{BB962C8B-B14F-4D97-AF65-F5344CB8AC3E}">
        <p14:creationId xmlns:p14="http://schemas.microsoft.com/office/powerpoint/2010/main" val="1095568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534B627-01EF-4AA8-98D8-A4AEFDB46852}" type="slidenum">
              <a:rPr lang="en-US" smtClean="0"/>
              <a:t>1</a:t>
            </a:fld>
            <a:endParaRPr lang="en-US"/>
          </a:p>
        </p:txBody>
      </p:sp>
    </p:spTree>
    <p:extLst>
      <p:ext uri="{BB962C8B-B14F-4D97-AF65-F5344CB8AC3E}">
        <p14:creationId xmlns:p14="http://schemas.microsoft.com/office/powerpoint/2010/main" val="2880038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D7549309-8CED-4078-A82A-F30800C26598}" type="slidenum">
              <a:rPr lang="en-US" altLang="en-US" smtClean="0">
                <a:solidFill>
                  <a:prstClr val="black"/>
                </a:solidFill>
                <a:latin typeface="Arial" panose="020B0604020202020204" pitchFamily="34" charset="0"/>
              </a:rPr>
              <a:pPr/>
              <a:t>2</a:t>
            </a:fld>
            <a:endParaRPr lang="en-US" altLang="en-US">
              <a:solidFill>
                <a:prstClr val="black"/>
              </a:solidFill>
              <a:latin typeface="Arial" panose="020B0604020202020204" pitchFamily="34"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pPr marL="0" indent="0" eaLnBrk="1" hangingPunct="1">
              <a:buFont typeface="Arial" panose="020B0604020202020204" pitchFamily="34" charset="0"/>
              <a:buNone/>
            </a:pPr>
            <a:endParaRPr lang="en-US" altLang="en-US" dirty="0"/>
          </a:p>
        </p:txBody>
      </p:sp>
    </p:spTree>
    <p:extLst>
      <p:ext uri="{BB962C8B-B14F-4D97-AF65-F5344CB8AC3E}">
        <p14:creationId xmlns:p14="http://schemas.microsoft.com/office/powerpoint/2010/main" val="406006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Review – We covered most of this</a:t>
            </a:r>
            <a:r>
              <a:rPr lang="en-US" baseline="0" smtClean="0"/>
              <a:t> in our exhortation but I do want us to see how the Feast of Trumpets were fulfilled in Jesus.</a:t>
            </a:r>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037813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4</a:t>
            </a:fld>
            <a:endParaRPr lang="en-US"/>
          </a:p>
        </p:txBody>
      </p:sp>
    </p:spTree>
    <p:extLst>
      <p:ext uri="{BB962C8B-B14F-4D97-AF65-F5344CB8AC3E}">
        <p14:creationId xmlns:p14="http://schemas.microsoft.com/office/powerpoint/2010/main" val="2914176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5</a:t>
            </a:fld>
            <a:endParaRPr lang="en-US"/>
          </a:p>
        </p:txBody>
      </p:sp>
    </p:spTree>
    <p:extLst>
      <p:ext uri="{BB962C8B-B14F-4D97-AF65-F5344CB8AC3E}">
        <p14:creationId xmlns:p14="http://schemas.microsoft.com/office/powerpoint/2010/main" val="905579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6</a:t>
            </a:fld>
            <a:endParaRPr lang="en-US"/>
          </a:p>
        </p:txBody>
      </p:sp>
    </p:spTree>
    <p:extLst>
      <p:ext uri="{BB962C8B-B14F-4D97-AF65-F5344CB8AC3E}">
        <p14:creationId xmlns:p14="http://schemas.microsoft.com/office/powerpoint/2010/main" val="27522760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7</a:t>
            </a:fld>
            <a:endParaRPr lang="en-US"/>
          </a:p>
        </p:txBody>
      </p:sp>
    </p:spTree>
    <p:extLst>
      <p:ext uri="{BB962C8B-B14F-4D97-AF65-F5344CB8AC3E}">
        <p14:creationId xmlns:p14="http://schemas.microsoft.com/office/powerpoint/2010/main" val="16729164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8</a:t>
            </a:fld>
            <a:endParaRPr lang="en-US"/>
          </a:p>
        </p:txBody>
      </p:sp>
    </p:spTree>
    <p:extLst>
      <p:ext uri="{BB962C8B-B14F-4D97-AF65-F5344CB8AC3E}">
        <p14:creationId xmlns:p14="http://schemas.microsoft.com/office/powerpoint/2010/main" val="40905201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9</a:t>
            </a:fld>
            <a:endParaRPr lang="en-US"/>
          </a:p>
        </p:txBody>
      </p:sp>
    </p:spTree>
    <p:extLst>
      <p:ext uri="{BB962C8B-B14F-4D97-AF65-F5344CB8AC3E}">
        <p14:creationId xmlns:p14="http://schemas.microsoft.com/office/powerpoint/2010/main" val="4548754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10</a:t>
            </a:fld>
            <a:endParaRPr lang="en-US"/>
          </a:p>
        </p:txBody>
      </p:sp>
    </p:spTree>
    <p:extLst>
      <p:ext uri="{BB962C8B-B14F-4D97-AF65-F5344CB8AC3E}">
        <p14:creationId xmlns:p14="http://schemas.microsoft.com/office/powerpoint/2010/main" val="26888333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11</a:t>
            </a:fld>
            <a:endParaRPr lang="en-US"/>
          </a:p>
        </p:txBody>
      </p:sp>
    </p:spTree>
    <p:extLst>
      <p:ext uri="{BB962C8B-B14F-4D97-AF65-F5344CB8AC3E}">
        <p14:creationId xmlns:p14="http://schemas.microsoft.com/office/powerpoint/2010/main" val="4810491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12</a:t>
            </a:fld>
            <a:endParaRPr lang="en-US"/>
          </a:p>
        </p:txBody>
      </p:sp>
    </p:spTree>
    <p:extLst>
      <p:ext uri="{BB962C8B-B14F-4D97-AF65-F5344CB8AC3E}">
        <p14:creationId xmlns:p14="http://schemas.microsoft.com/office/powerpoint/2010/main" val="2593795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534B627-01EF-4AA8-98D8-A4AEFDB46852}" type="slidenum">
              <a:rPr lang="en-US" smtClean="0"/>
              <a:t>13</a:t>
            </a:fld>
            <a:endParaRPr lang="en-US"/>
          </a:p>
        </p:txBody>
      </p:sp>
    </p:spTree>
    <p:extLst>
      <p:ext uri="{BB962C8B-B14F-4D97-AF65-F5344CB8AC3E}">
        <p14:creationId xmlns:p14="http://schemas.microsoft.com/office/powerpoint/2010/main" val="8149789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40153180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15</a:t>
            </a:fld>
            <a:endParaRPr lang="en-US"/>
          </a:p>
        </p:txBody>
      </p:sp>
    </p:spTree>
    <p:extLst>
      <p:ext uri="{BB962C8B-B14F-4D97-AF65-F5344CB8AC3E}">
        <p14:creationId xmlns:p14="http://schemas.microsoft.com/office/powerpoint/2010/main" val="36036722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16</a:t>
            </a:fld>
            <a:endParaRPr lang="en-US"/>
          </a:p>
        </p:txBody>
      </p:sp>
    </p:spTree>
    <p:extLst>
      <p:ext uri="{BB962C8B-B14F-4D97-AF65-F5344CB8AC3E}">
        <p14:creationId xmlns:p14="http://schemas.microsoft.com/office/powerpoint/2010/main" val="3246066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534B627-01EF-4AA8-98D8-A4AEFDB46852}" type="slidenum">
              <a:rPr lang="en-US" smtClean="0"/>
              <a:t>17</a:t>
            </a:fld>
            <a:endParaRPr lang="en-US"/>
          </a:p>
        </p:txBody>
      </p:sp>
    </p:spTree>
    <p:extLst>
      <p:ext uri="{BB962C8B-B14F-4D97-AF65-F5344CB8AC3E}">
        <p14:creationId xmlns:p14="http://schemas.microsoft.com/office/powerpoint/2010/main" val="13784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3965726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19</a:t>
            </a:fld>
            <a:endParaRPr lang="en-US"/>
          </a:p>
        </p:txBody>
      </p:sp>
    </p:spTree>
    <p:extLst>
      <p:ext uri="{BB962C8B-B14F-4D97-AF65-F5344CB8AC3E}">
        <p14:creationId xmlns:p14="http://schemas.microsoft.com/office/powerpoint/2010/main" val="41340514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20</a:t>
            </a:fld>
            <a:endParaRPr lang="en-US"/>
          </a:p>
        </p:txBody>
      </p:sp>
    </p:spTree>
    <p:extLst>
      <p:ext uri="{BB962C8B-B14F-4D97-AF65-F5344CB8AC3E}">
        <p14:creationId xmlns:p14="http://schemas.microsoft.com/office/powerpoint/2010/main" val="11080368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21</a:t>
            </a:fld>
            <a:endParaRPr lang="en-US"/>
          </a:p>
        </p:txBody>
      </p:sp>
    </p:spTree>
    <p:extLst>
      <p:ext uri="{BB962C8B-B14F-4D97-AF65-F5344CB8AC3E}">
        <p14:creationId xmlns:p14="http://schemas.microsoft.com/office/powerpoint/2010/main" val="4752231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22</a:t>
            </a:fld>
            <a:endParaRPr lang="en-US"/>
          </a:p>
        </p:txBody>
      </p:sp>
    </p:spTree>
    <p:extLst>
      <p:ext uri="{BB962C8B-B14F-4D97-AF65-F5344CB8AC3E}">
        <p14:creationId xmlns:p14="http://schemas.microsoft.com/office/powerpoint/2010/main" val="14178801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23</a:t>
            </a:fld>
            <a:endParaRPr lang="en-US"/>
          </a:p>
        </p:txBody>
      </p:sp>
    </p:spTree>
    <p:extLst>
      <p:ext uri="{BB962C8B-B14F-4D97-AF65-F5344CB8AC3E}">
        <p14:creationId xmlns:p14="http://schemas.microsoft.com/office/powerpoint/2010/main" val="25162290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24</a:t>
            </a:fld>
            <a:endParaRPr lang="en-US"/>
          </a:p>
        </p:txBody>
      </p:sp>
    </p:spTree>
    <p:extLst>
      <p:ext uri="{BB962C8B-B14F-4D97-AF65-F5344CB8AC3E}">
        <p14:creationId xmlns:p14="http://schemas.microsoft.com/office/powerpoint/2010/main" val="29474852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8533695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0" i="0" baseline="0" dirty="0" smtClean="0">
              <a:solidFill>
                <a:srgbClr val="00B0F0"/>
              </a:solidFill>
            </a:endParaRPr>
          </a:p>
        </p:txBody>
      </p:sp>
      <p:sp>
        <p:nvSpPr>
          <p:cNvPr id="4" name="Slide Number Placeholder 3"/>
          <p:cNvSpPr>
            <a:spLocks noGrp="1"/>
          </p:cNvSpPr>
          <p:nvPr>
            <p:ph type="sldNum" sz="quarter" idx="10"/>
          </p:nvPr>
        </p:nvSpPr>
        <p:spPr/>
        <p:txBody>
          <a:bodyPr/>
          <a:lstStyle/>
          <a:p>
            <a:fld id="{4534B627-01EF-4AA8-98D8-A4AEFDB46852}" type="slidenum">
              <a:rPr lang="en-US" smtClean="0"/>
              <a:t>26</a:t>
            </a:fld>
            <a:endParaRPr lang="en-US"/>
          </a:p>
        </p:txBody>
      </p:sp>
    </p:spTree>
    <p:extLst>
      <p:ext uri="{BB962C8B-B14F-4D97-AF65-F5344CB8AC3E}">
        <p14:creationId xmlns:p14="http://schemas.microsoft.com/office/powerpoint/2010/main" val="34690263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27</a:t>
            </a:fld>
            <a:endParaRPr lang="en-US"/>
          </a:p>
        </p:txBody>
      </p:sp>
    </p:spTree>
    <p:extLst>
      <p:ext uri="{BB962C8B-B14F-4D97-AF65-F5344CB8AC3E}">
        <p14:creationId xmlns:p14="http://schemas.microsoft.com/office/powerpoint/2010/main" val="12662307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28</a:t>
            </a:fld>
            <a:endParaRPr lang="en-US"/>
          </a:p>
        </p:txBody>
      </p:sp>
    </p:spTree>
    <p:extLst>
      <p:ext uri="{BB962C8B-B14F-4D97-AF65-F5344CB8AC3E}">
        <p14:creationId xmlns:p14="http://schemas.microsoft.com/office/powerpoint/2010/main" val="16833753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smtClean="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29</a:t>
            </a:fld>
            <a:endParaRPr lang="en-US"/>
          </a:p>
        </p:txBody>
      </p:sp>
    </p:spTree>
    <p:extLst>
      <p:ext uri="{BB962C8B-B14F-4D97-AF65-F5344CB8AC3E}">
        <p14:creationId xmlns:p14="http://schemas.microsoft.com/office/powerpoint/2010/main" val="35396564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30</a:t>
            </a:fld>
            <a:endParaRPr lang="en-US"/>
          </a:p>
        </p:txBody>
      </p:sp>
    </p:spTree>
    <p:extLst>
      <p:ext uri="{BB962C8B-B14F-4D97-AF65-F5344CB8AC3E}">
        <p14:creationId xmlns:p14="http://schemas.microsoft.com/office/powerpoint/2010/main" val="16112363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31</a:t>
            </a:fld>
            <a:endParaRPr lang="en-US"/>
          </a:p>
        </p:txBody>
      </p:sp>
    </p:spTree>
    <p:extLst>
      <p:ext uri="{BB962C8B-B14F-4D97-AF65-F5344CB8AC3E}">
        <p14:creationId xmlns:p14="http://schemas.microsoft.com/office/powerpoint/2010/main" val="1252037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32</a:t>
            </a:fld>
            <a:endParaRPr lang="en-US"/>
          </a:p>
        </p:txBody>
      </p:sp>
    </p:spTree>
    <p:extLst>
      <p:ext uri="{BB962C8B-B14F-4D97-AF65-F5344CB8AC3E}">
        <p14:creationId xmlns:p14="http://schemas.microsoft.com/office/powerpoint/2010/main" val="8736979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33</a:t>
            </a:fld>
            <a:endParaRPr lang="en-US"/>
          </a:p>
        </p:txBody>
      </p:sp>
    </p:spTree>
    <p:extLst>
      <p:ext uri="{BB962C8B-B14F-4D97-AF65-F5344CB8AC3E}">
        <p14:creationId xmlns:p14="http://schemas.microsoft.com/office/powerpoint/2010/main" val="1834161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34</a:t>
            </a:fld>
            <a:endParaRPr lang="en-US"/>
          </a:p>
        </p:txBody>
      </p:sp>
    </p:spTree>
    <p:extLst>
      <p:ext uri="{BB962C8B-B14F-4D97-AF65-F5344CB8AC3E}">
        <p14:creationId xmlns:p14="http://schemas.microsoft.com/office/powerpoint/2010/main" val="15718550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35</a:t>
            </a:fld>
            <a:endParaRPr lang="en-US"/>
          </a:p>
        </p:txBody>
      </p:sp>
    </p:spTree>
    <p:extLst>
      <p:ext uri="{BB962C8B-B14F-4D97-AF65-F5344CB8AC3E}">
        <p14:creationId xmlns:p14="http://schemas.microsoft.com/office/powerpoint/2010/main" val="14094602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34B627-01EF-4AA8-98D8-A4AEFDB46852}" type="slidenum">
              <a:rPr lang="en-US" smtClean="0"/>
              <a:t>36</a:t>
            </a:fld>
            <a:endParaRPr lang="en-US"/>
          </a:p>
        </p:txBody>
      </p:sp>
    </p:spTree>
    <p:extLst>
      <p:ext uri="{BB962C8B-B14F-4D97-AF65-F5344CB8AC3E}">
        <p14:creationId xmlns:p14="http://schemas.microsoft.com/office/powerpoint/2010/main" val="14891411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1851628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84C328B-C40D-490E-B798-99CF0063EA0A}" type="datetimeFigureOut">
              <a:rPr lang="en-US" smtClean="0"/>
              <a:t>7/16/2017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2338200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4C328B-C40D-490E-B798-99CF0063EA0A}" type="datetimeFigureOut">
              <a:rPr lang="en-US" smtClean="0"/>
              <a:t>7/16/2017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3192542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84C328B-C40D-490E-B798-99CF0063EA0A}" type="datetimeFigureOut">
              <a:rPr lang="en-US" smtClean="0"/>
              <a:t>7/16/2017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342728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84C328B-C40D-490E-B798-99CF0063EA0A}" type="datetimeFigureOut">
              <a:rPr lang="en-US" smtClean="0"/>
              <a:t>7/16/2017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1391430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84C328B-C40D-490E-B798-99CF0063EA0A}" type="datetimeFigureOut">
              <a:rPr lang="en-US" smtClean="0"/>
              <a:t>7/16/2017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1668651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84C328B-C40D-490E-B798-99CF0063EA0A}" type="datetimeFigureOut">
              <a:rPr lang="en-US" smtClean="0"/>
              <a:t>7/16/2017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3584655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4C328B-C40D-490E-B798-99CF0063EA0A}" type="datetimeFigureOut">
              <a:rPr lang="en-US" smtClean="0"/>
              <a:t>7/16/2017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3681863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84C328B-C40D-490E-B798-99CF0063EA0A}" type="datetimeFigureOut">
              <a:rPr lang="en-US" smtClean="0"/>
              <a:t>7/16/2017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1993527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84C328B-C40D-490E-B798-99CF0063EA0A}" type="datetimeFigureOut">
              <a:rPr lang="en-US" smtClean="0"/>
              <a:t>7/16/2017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2848627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4C328B-C40D-490E-B798-99CF0063EA0A}" type="datetimeFigureOut">
              <a:rPr lang="en-US" smtClean="0"/>
              <a:t>7/16/2017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2050815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4C328B-C40D-490E-B798-99CF0063EA0A}" type="datetimeFigureOut">
              <a:rPr lang="en-US" smtClean="0"/>
              <a:t>7/16/2017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F82840-A572-4B68-A8AA-273AF306DD07}" type="slidenum">
              <a:rPr lang="en-US" smtClean="0"/>
              <a:t>‹#›</a:t>
            </a:fld>
            <a:endParaRPr lang="en-US"/>
          </a:p>
        </p:txBody>
      </p:sp>
    </p:spTree>
    <p:extLst>
      <p:ext uri="{BB962C8B-B14F-4D97-AF65-F5344CB8AC3E}">
        <p14:creationId xmlns:p14="http://schemas.microsoft.com/office/powerpoint/2010/main" val="3713139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4172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2666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919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0071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7052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1272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6925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8025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6311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8942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3030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4C328B-C40D-490E-B798-99CF0063EA0A}" type="datetimeFigureOut">
              <a:rPr lang="en-US" smtClean="0"/>
              <a:t>7/16/2017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F82840-A572-4B68-A8AA-273AF306DD07}" type="slidenum">
              <a:rPr lang="en-US" smtClean="0"/>
              <a:t>‹#›</a:t>
            </a:fld>
            <a:endParaRPr lang="en-US"/>
          </a:p>
        </p:txBody>
      </p:sp>
    </p:spTree>
    <p:extLst>
      <p:ext uri="{BB962C8B-B14F-4D97-AF65-F5344CB8AC3E}">
        <p14:creationId xmlns:p14="http://schemas.microsoft.com/office/powerpoint/2010/main" val="22582217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53177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jp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www.google.com/url?sa=i&amp;rct=j&amp;q=&amp;esrc=s&amp;source=images&amp;cd=&amp;cad=rja&amp;uact=8&amp;ved=0ahUKEwjIi93Fxe3TAhUa0IMKHaa0B4EQjRwIBw&amp;url=http://www.israelnationalnews.com/Radio/News.aspx/5807&amp;psig=AFQjCNHvgKyoZK6p3E5eJNfgJhXqno_NTg&amp;ust=1494787821386473" TargetMode="External"/><Relationship Id="rId5" Type="http://schemas.openxmlformats.org/officeDocument/2006/relationships/image" Target="../media/image19.png"/><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jpg"/><Relationship Id="rId7"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3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7.xml"/><Relationship Id="rId1" Type="http://schemas.openxmlformats.org/officeDocument/2006/relationships/slideLayout" Target="../slideLayouts/slideLayout15.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93108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3379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9300" y="114300"/>
            <a:ext cx="80772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Text Box 6"/>
          <p:cNvSpPr txBox="1">
            <a:spLocks noChangeArrowheads="1"/>
          </p:cNvSpPr>
          <p:nvPr/>
        </p:nvSpPr>
        <p:spPr bwMode="auto">
          <a:xfrm>
            <a:off x="3800775" y="5709764"/>
            <a:ext cx="45142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Tx/>
              <a:buSzTx/>
              <a:buFontTx/>
              <a:buNone/>
            </a:pPr>
            <a:r>
              <a:rPr lang="en-US" altLang="en-US" sz="2400" dirty="0">
                <a:solidFill>
                  <a:prstClr val="black"/>
                </a:solidFill>
              </a:rPr>
              <a:t>7 </a:t>
            </a:r>
            <a:r>
              <a:rPr lang="en-US" altLang="en-US" sz="2400" dirty="0" smtClean="0">
                <a:solidFill>
                  <a:prstClr val="black"/>
                </a:solidFill>
              </a:rPr>
              <a:t>Appointed Times </a:t>
            </a:r>
            <a:r>
              <a:rPr lang="en-US" altLang="en-US" sz="2400" dirty="0">
                <a:solidFill>
                  <a:prstClr val="black"/>
                </a:solidFill>
              </a:rPr>
              <a:t>– 3 </a:t>
            </a:r>
            <a:r>
              <a:rPr lang="en-US" altLang="en-US" sz="2400" dirty="0" smtClean="0">
                <a:solidFill>
                  <a:prstClr val="black"/>
                </a:solidFill>
              </a:rPr>
              <a:t>Festivals</a:t>
            </a:r>
            <a:endParaRPr lang="en-US" altLang="en-US" sz="2400" dirty="0">
              <a:solidFill>
                <a:prstClr val="black"/>
              </a:solidFill>
            </a:endParaRPr>
          </a:p>
        </p:txBody>
      </p:sp>
      <p:sp>
        <p:nvSpPr>
          <p:cNvPr id="33796" name="Line 7"/>
          <p:cNvSpPr>
            <a:spLocks noChangeShapeType="1"/>
          </p:cNvSpPr>
          <p:nvPr/>
        </p:nvSpPr>
        <p:spPr bwMode="auto">
          <a:xfrm flipV="1">
            <a:off x="8686800" y="1447800"/>
            <a:ext cx="609600" cy="1066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prstClr val="black"/>
              </a:solidFill>
            </a:endParaRPr>
          </a:p>
        </p:txBody>
      </p:sp>
      <p:sp>
        <p:nvSpPr>
          <p:cNvPr id="33797" name="Line 8"/>
          <p:cNvSpPr>
            <a:spLocks noChangeShapeType="1"/>
          </p:cNvSpPr>
          <p:nvPr/>
        </p:nvSpPr>
        <p:spPr bwMode="auto">
          <a:xfrm flipV="1">
            <a:off x="8991600" y="1524000"/>
            <a:ext cx="304800" cy="1066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prstClr val="black"/>
              </a:solidFill>
            </a:endParaRPr>
          </a:p>
        </p:txBody>
      </p:sp>
      <p:sp>
        <p:nvSpPr>
          <p:cNvPr id="33798" name="Text Box 9"/>
          <p:cNvSpPr txBox="1">
            <a:spLocks noChangeArrowheads="1"/>
          </p:cNvSpPr>
          <p:nvPr/>
        </p:nvSpPr>
        <p:spPr bwMode="auto">
          <a:xfrm>
            <a:off x="8763001" y="1066801"/>
            <a:ext cx="1235075" cy="3460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Tx/>
              <a:buSzTx/>
              <a:buFontTx/>
              <a:buNone/>
            </a:pPr>
            <a:r>
              <a:rPr lang="en-US" altLang="en-US" sz="800" b="1" dirty="0">
                <a:solidFill>
                  <a:prstClr val="black"/>
                </a:solidFill>
              </a:rPr>
              <a:t>The Life &amp; Death of Jesus Christ</a:t>
            </a:r>
          </a:p>
        </p:txBody>
      </p:sp>
      <p:sp>
        <p:nvSpPr>
          <p:cNvPr id="33799" name="Line 10"/>
          <p:cNvSpPr>
            <a:spLocks noChangeShapeType="1"/>
          </p:cNvSpPr>
          <p:nvPr/>
        </p:nvSpPr>
        <p:spPr bwMode="auto">
          <a:xfrm>
            <a:off x="8915400" y="2895600"/>
            <a:ext cx="228600" cy="533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prstClr val="black"/>
              </a:solidFill>
            </a:endParaRPr>
          </a:p>
        </p:txBody>
      </p:sp>
      <p:sp>
        <p:nvSpPr>
          <p:cNvPr id="33800" name="Text Box 11"/>
          <p:cNvSpPr txBox="1">
            <a:spLocks noChangeArrowheads="1"/>
          </p:cNvSpPr>
          <p:nvPr/>
        </p:nvSpPr>
        <p:spPr bwMode="auto">
          <a:xfrm>
            <a:off x="8610600" y="3505201"/>
            <a:ext cx="1295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Tx/>
              <a:buSzTx/>
              <a:buFontTx/>
              <a:buNone/>
            </a:pPr>
            <a:endParaRPr lang="en-US" altLang="en-US" sz="1800">
              <a:solidFill>
                <a:prstClr val="black"/>
              </a:solidFill>
            </a:endParaRPr>
          </a:p>
        </p:txBody>
      </p:sp>
      <p:sp>
        <p:nvSpPr>
          <p:cNvPr id="33801" name="Text Box 12"/>
          <p:cNvSpPr txBox="1">
            <a:spLocks noChangeArrowheads="1"/>
          </p:cNvSpPr>
          <p:nvPr/>
        </p:nvSpPr>
        <p:spPr bwMode="auto">
          <a:xfrm>
            <a:off x="8367671" y="3505199"/>
            <a:ext cx="1781257"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Tx/>
              <a:buSzTx/>
              <a:buFontTx/>
              <a:buNone/>
            </a:pPr>
            <a:r>
              <a:rPr lang="en-US" altLang="en-US" sz="900" b="1" dirty="0">
                <a:solidFill>
                  <a:prstClr val="black"/>
                </a:solidFill>
              </a:rPr>
              <a:t>SHEAF = The </a:t>
            </a:r>
            <a:r>
              <a:rPr lang="en-US" altLang="en-US" sz="900" b="1" dirty="0" smtClean="0">
                <a:solidFill>
                  <a:prstClr val="black"/>
                </a:solidFill>
              </a:rPr>
              <a:t>Resurrection/</a:t>
            </a:r>
          </a:p>
          <a:p>
            <a:pPr>
              <a:spcBef>
                <a:spcPct val="0"/>
              </a:spcBef>
              <a:buClrTx/>
              <a:buSzTx/>
              <a:buFontTx/>
              <a:buNone/>
            </a:pPr>
            <a:r>
              <a:rPr lang="en-US" altLang="en-US" sz="900" b="1" dirty="0" smtClean="0">
                <a:solidFill>
                  <a:prstClr val="black"/>
                </a:solidFill>
              </a:rPr>
              <a:t>Ascension </a:t>
            </a:r>
            <a:endParaRPr lang="en-US" altLang="en-US" sz="900" b="1" dirty="0">
              <a:solidFill>
                <a:prstClr val="black"/>
              </a:solidFill>
            </a:endParaRPr>
          </a:p>
          <a:p>
            <a:pPr>
              <a:spcBef>
                <a:spcPct val="0"/>
              </a:spcBef>
              <a:buClrTx/>
              <a:buSzTx/>
              <a:buFontTx/>
              <a:buNone/>
            </a:pPr>
            <a:r>
              <a:rPr lang="en-US" altLang="en-US" sz="900" b="1" dirty="0">
                <a:solidFill>
                  <a:prstClr val="black"/>
                </a:solidFill>
              </a:rPr>
              <a:t>of Jesus Christ</a:t>
            </a:r>
          </a:p>
        </p:txBody>
      </p:sp>
      <p:sp>
        <p:nvSpPr>
          <p:cNvPr id="33802" name="Rectangle 13"/>
          <p:cNvSpPr>
            <a:spLocks noChangeArrowheads="1"/>
          </p:cNvSpPr>
          <p:nvPr/>
        </p:nvSpPr>
        <p:spPr bwMode="auto">
          <a:xfrm>
            <a:off x="8391442" y="3523195"/>
            <a:ext cx="1705058" cy="50783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Tx/>
              <a:buSzTx/>
              <a:buFontTx/>
              <a:buNone/>
            </a:pPr>
            <a:endParaRPr lang="en-US" altLang="en-US" sz="1800">
              <a:solidFill>
                <a:prstClr val="black"/>
              </a:solidFill>
            </a:endParaRPr>
          </a:p>
        </p:txBody>
      </p:sp>
      <p:sp>
        <p:nvSpPr>
          <p:cNvPr id="33803" name="Line 14"/>
          <p:cNvSpPr>
            <a:spLocks noChangeShapeType="1"/>
          </p:cNvSpPr>
          <p:nvPr/>
        </p:nvSpPr>
        <p:spPr bwMode="auto">
          <a:xfrm>
            <a:off x="8229600" y="4419600"/>
            <a:ext cx="76200" cy="609600"/>
          </a:xfrm>
          <a:prstGeom prst="line">
            <a:avLst/>
          </a:prstGeom>
          <a:noFill/>
          <a:ln w="9525">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prstClr val="black"/>
              </a:solidFill>
            </a:endParaRPr>
          </a:p>
        </p:txBody>
      </p:sp>
      <p:sp>
        <p:nvSpPr>
          <p:cNvPr id="33804" name="Line 15"/>
          <p:cNvSpPr>
            <a:spLocks noChangeShapeType="1"/>
          </p:cNvSpPr>
          <p:nvPr/>
        </p:nvSpPr>
        <p:spPr bwMode="auto">
          <a:xfrm>
            <a:off x="8305800" y="3540682"/>
            <a:ext cx="132749" cy="127244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prstClr val="black"/>
              </a:solidFill>
            </a:endParaRPr>
          </a:p>
        </p:txBody>
      </p:sp>
      <p:sp>
        <p:nvSpPr>
          <p:cNvPr id="33805" name="Text Box 16"/>
          <p:cNvSpPr txBox="1">
            <a:spLocks noChangeArrowheads="1"/>
          </p:cNvSpPr>
          <p:nvPr/>
        </p:nvSpPr>
        <p:spPr bwMode="auto">
          <a:xfrm>
            <a:off x="8153400" y="4831126"/>
            <a:ext cx="1676400"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Tx/>
              <a:buSzTx/>
              <a:buFontTx/>
              <a:buNone/>
            </a:pPr>
            <a:r>
              <a:rPr lang="en-US" altLang="en-US" sz="900" b="1" dirty="0">
                <a:solidFill>
                  <a:prstClr val="black"/>
                </a:solidFill>
              </a:rPr>
              <a:t>The Ingathering of the </a:t>
            </a:r>
            <a:r>
              <a:rPr lang="en-US" altLang="en-US" sz="900" b="1" dirty="0" err="1">
                <a:solidFill>
                  <a:prstClr val="black"/>
                </a:solidFill>
              </a:rPr>
              <a:t>firstruits</a:t>
            </a:r>
            <a:r>
              <a:rPr lang="en-US" altLang="en-US" sz="900" b="1" dirty="0">
                <a:solidFill>
                  <a:prstClr val="black"/>
                </a:solidFill>
              </a:rPr>
              <a:t> – the </a:t>
            </a:r>
            <a:r>
              <a:rPr lang="en-US" altLang="en-US" sz="900" b="1" dirty="0" smtClean="0">
                <a:solidFill>
                  <a:prstClr val="black"/>
                </a:solidFill>
              </a:rPr>
              <a:t>beginning of the ecclesia</a:t>
            </a:r>
            <a:endParaRPr lang="en-US" altLang="en-US" sz="900" b="1" dirty="0">
              <a:solidFill>
                <a:prstClr val="black"/>
              </a:solidFill>
            </a:endParaRPr>
          </a:p>
        </p:txBody>
      </p:sp>
      <p:sp>
        <p:nvSpPr>
          <p:cNvPr id="33806" name="Rectangle 17"/>
          <p:cNvSpPr>
            <a:spLocks noChangeArrowheads="1"/>
          </p:cNvSpPr>
          <p:nvPr/>
        </p:nvSpPr>
        <p:spPr bwMode="auto">
          <a:xfrm>
            <a:off x="8091616" y="4836082"/>
            <a:ext cx="1565189" cy="457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Tx/>
              <a:buSzTx/>
              <a:buFontTx/>
              <a:buNone/>
            </a:pPr>
            <a:endParaRPr lang="en-US" altLang="en-US" sz="1800">
              <a:solidFill>
                <a:prstClr val="black"/>
              </a:solidFill>
            </a:endParaRPr>
          </a:p>
        </p:txBody>
      </p:sp>
      <p:sp>
        <p:nvSpPr>
          <p:cNvPr id="33812" name="Text Box 23"/>
          <p:cNvSpPr txBox="1">
            <a:spLocks noChangeArrowheads="1"/>
          </p:cNvSpPr>
          <p:nvPr/>
        </p:nvSpPr>
        <p:spPr bwMode="auto">
          <a:xfrm>
            <a:off x="2286000" y="838200"/>
            <a:ext cx="1841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Tx/>
              <a:buSzTx/>
              <a:buFontTx/>
              <a:buNone/>
            </a:pPr>
            <a:endParaRPr lang="en-US" altLang="en-US" sz="900">
              <a:solidFill>
                <a:prstClr val="black"/>
              </a:solidFill>
            </a:endParaRPr>
          </a:p>
        </p:txBody>
      </p:sp>
      <p:sp>
        <p:nvSpPr>
          <p:cNvPr id="33817" name="Text Box 29"/>
          <p:cNvSpPr txBox="1">
            <a:spLocks noChangeArrowheads="1"/>
          </p:cNvSpPr>
          <p:nvPr/>
        </p:nvSpPr>
        <p:spPr bwMode="auto">
          <a:xfrm>
            <a:off x="3200400" y="6248400"/>
            <a:ext cx="5715000" cy="457200"/>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Tx/>
              <a:buSzTx/>
              <a:buFontTx/>
              <a:buNone/>
            </a:pPr>
            <a:r>
              <a:rPr lang="en-US" altLang="en-US" sz="2400" dirty="0">
                <a:solidFill>
                  <a:prstClr val="black"/>
                </a:solidFill>
              </a:rPr>
              <a:t>‘…a shadow of good things to come…’</a:t>
            </a:r>
          </a:p>
        </p:txBody>
      </p:sp>
      <p:sp>
        <p:nvSpPr>
          <p:cNvPr id="33818" name="Line 30"/>
          <p:cNvSpPr>
            <a:spLocks noChangeShapeType="1"/>
          </p:cNvSpPr>
          <p:nvPr/>
        </p:nvSpPr>
        <p:spPr bwMode="auto">
          <a:xfrm flipH="1">
            <a:off x="5029200" y="4419600"/>
            <a:ext cx="3200400" cy="762000"/>
          </a:xfrm>
          <a:prstGeom prst="line">
            <a:avLst/>
          </a:prstGeom>
          <a:noFill/>
          <a:ln w="9525">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prstClr val="black"/>
              </a:solidFill>
            </a:endParaRPr>
          </a:p>
        </p:txBody>
      </p:sp>
    </p:spTree>
    <p:extLst>
      <p:ext uri="{BB962C8B-B14F-4D97-AF65-F5344CB8AC3E}">
        <p14:creationId xmlns:p14="http://schemas.microsoft.com/office/powerpoint/2010/main" val="1049731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115050" y="1944688"/>
            <a:ext cx="5724525" cy="3884612"/>
          </a:xfrm>
        </p:spPr>
        <p:txBody>
          <a:bodyPr>
            <a:normAutofit/>
          </a:bodyPr>
          <a:lstStyle/>
          <a:p>
            <a:pPr marL="0" indent="0">
              <a:buNone/>
            </a:pPr>
            <a:r>
              <a:rPr lang="en-US" sz="3500" dirty="0" smtClean="0"/>
              <a:t>The Feast of Trumpets</a:t>
            </a:r>
          </a:p>
          <a:p>
            <a:pPr marL="0" indent="0">
              <a:buNone/>
            </a:pPr>
            <a:endParaRPr lang="en-US" sz="1200" dirty="0" smtClean="0"/>
          </a:p>
          <a:p>
            <a:r>
              <a:rPr lang="en-US" sz="2400" dirty="0"/>
              <a:t>The Instructions for the Children of Israel</a:t>
            </a:r>
          </a:p>
          <a:p>
            <a:r>
              <a:rPr lang="en-US" sz="2400" dirty="0" smtClean="0"/>
              <a:t>Feast </a:t>
            </a:r>
            <a:r>
              <a:rPr lang="en-US" sz="2400" dirty="0"/>
              <a:t>of </a:t>
            </a:r>
            <a:r>
              <a:rPr lang="en-US" sz="2400" dirty="0" smtClean="0"/>
              <a:t>Trumpets </a:t>
            </a:r>
            <a:r>
              <a:rPr lang="en-US" sz="2400" dirty="0"/>
              <a:t>in the Time of </a:t>
            </a:r>
            <a:r>
              <a:rPr lang="en-US" sz="2400" dirty="0" smtClean="0"/>
              <a:t>Jesus</a:t>
            </a:r>
            <a:endParaRPr lang="en-US" sz="2400" dirty="0"/>
          </a:p>
          <a:p>
            <a:r>
              <a:rPr lang="en-US" sz="2400" dirty="0" smtClean="0"/>
              <a:t>Feast </a:t>
            </a:r>
            <a:r>
              <a:rPr lang="en-US" sz="2400" dirty="0"/>
              <a:t>of </a:t>
            </a:r>
            <a:r>
              <a:rPr lang="en-US" sz="2400" dirty="0" smtClean="0"/>
              <a:t>Trumpets </a:t>
            </a:r>
            <a:r>
              <a:rPr lang="en-US" sz="2400" dirty="0"/>
              <a:t>Fulfilled in </a:t>
            </a:r>
            <a:r>
              <a:rPr lang="en-US" sz="2400" dirty="0" smtClean="0"/>
              <a:t>Jesus</a:t>
            </a:r>
            <a:endParaRPr lang="en-US" sz="2400" dirty="0"/>
          </a:p>
          <a:p>
            <a:r>
              <a:rPr lang="en-US" sz="2400" dirty="0" smtClean="0"/>
              <a:t>Lessons </a:t>
            </a:r>
            <a:r>
              <a:rPr lang="en-US" sz="2400" dirty="0"/>
              <a:t>For Us.</a:t>
            </a:r>
          </a:p>
          <a:p>
            <a:endParaRPr lang="en-US" dirty="0" smtClean="0"/>
          </a:p>
          <a:p>
            <a:pPr marL="0" indent="0">
              <a:buNone/>
            </a:pPr>
            <a:endParaRPr lang="en-US" dirty="0" smtClean="0"/>
          </a:p>
          <a:p>
            <a:endParaRPr lang="en-US" dirty="0"/>
          </a:p>
          <a:p>
            <a:pPr marL="0" indent="0">
              <a:buNone/>
            </a:pPr>
            <a:endParaRPr lang="en-US" dirty="0"/>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562" y="1716088"/>
            <a:ext cx="4649221" cy="3884612"/>
          </a:xfrm>
          <a:prstGeom prst="rect">
            <a:avLst/>
          </a:prstGeom>
        </p:spPr>
      </p:pic>
      <p:sp>
        <p:nvSpPr>
          <p:cNvPr id="2" name="TextBox 1"/>
          <p:cNvSpPr txBox="1"/>
          <p:nvPr/>
        </p:nvSpPr>
        <p:spPr>
          <a:xfrm>
            <a:off x="1138305" y="122895"/>
            <a:ext cx="10163039" cy="646331"/>
          </a:xfrm>
          <a:prstGeom prst="rect">
            <a:avLst/>
          </a:prstGeom>
          <a:noFill/>
        </p:spPr>
        <p:txBody>
          <a:bodyPr wrap="none" rtlCol="0">
            <a:spAutoFit/>
          </a:bodyPr>
          <a:lstStyle/>
          <a:p>
            <a:r>
              <a:rPr lang="en-US" sz="3600" dirty="0" smtClean="0"/>
              <a:t>THE FEASTS OF THE LORD – THE FEAST OF TRUMPETS</a:t>
            </a:r>
            <a:endParaRPr lang="en-US" sz="3600" dirty="0"/>
          </a:p>
        </p:txBody>
      </p:sp>
    </p:spTree>
    <p:extLst>
      <p:ext uri="{BB962C8B-B14F-4D97-AF65-F5344CB8AC3E}">
        <p14:creationId xmlns:p14="http://schemas.microsoft.com/office/powerpoint/2010/main" val="1798219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4"/>
          <a:stretch>
            <a:fillRect/>
          </a:stretch>
        </p:blipFill>
        <p:spPr>
          <a:xfrm>
            <a:off x="0" y="1571625"/>
            <a:ext cx="3878664" cy="3529584"/>
          </a:xfrm>
          <a:prstGeom prst="rect">
            <a:avLst/>
          </a:prstGeom>
        </p:spPr>
      </p:pic>
      <p:sp>
        <p:nvSpPr>
          <p:cNvPr id="7" name="TextBox 6"/>
          <p:cNvSpPr txBox="1"/>
          <p:nvPr/>
        </p:nvSpPr>
        <p:spPr>
          <a:xfrm>
            <a:off x="4117495" y="1571625"/>
            <a:ext cx="7626318" cy="3539430"/>
          </a:xfrm>
          <a:prstGeom prst="rect">
            <a:avLst/>
          </a:prstGeom>
          <a:noFill/>
        </p:spPr>
        <p:txBody>
          <a:bodyPr wrap="none" rtlCol="0">
            <a:spAutoFit/>
          </a:bodyPr>
          <a:lstStyle/>
          <a:p>
            <a:r>
              <a:rPr lang="en-US" sz="2800" dirty="0" smtClean="0"/>
              <a:t>“Declare ye in Judah and publish in Jerusalem; and </a:t>
            </a:r>
          </a:p>
          <a:p>
            <a:r>
              <a:rPr lang="en-US" sz="2800" dirty="0" smtClean="0"/>
              <a:t>say, </a:t>
            </a:r>
            <a:r>
              <a:rPr lang="en-US" sz="2800" b="1" u="sng" dirty="0" smtClean="0"/>
              <a:t>Blow ye the trumpet in the land</a:t>
            </a:r>
            <a:r>
              <a:rPr lang="en-US" sz="2800" dirty="0" smtClean="0"/>
              <a:t>: cry, gather</a:t>
            </a:r>
          </a:p>
          <a:p>
            <a:r>
              <a:rPr lang="en-US" sz="2800" dirty="0" smtClean="0"/>
              <a:t>together, and say, Assemble yourselves, and let us</a:t>
            </a:r>
          </a:p>
          <a:p>
            <a:r>
              <a:rPr lang="en-US" sz="2800" dirty="0" smtClean="0"/>
              <a:t>go into the defensed cities. Set up the standard</a:t>
            </a:r>
          </a:p>
          <a:p>
            <a:r>
              <a:rPr lang="en-US" sz="2800" dirty="0" smtClean="0"/>
              <a:t>toward Zion: retire, stay not: for I will bring evil </a:t>
            </a:r>
          </a:p>
          <a:p>
            <a:r>
              <a:rPr lang="en-US" sz="2800" dirty="0" smtClean="0"/>
              <a:t>from the North, and a great destruction.” </a:t>
            </a:r>
          </a:p>
          <a:p>
            <a:endParaRPr lang="en-US" sz="2800" dirty="0"/>
          </a:p>
          <a:p>
            <a:r>
              <a:rPr lang="en-US" sz="2800" dirty="0" smtClean="0"/>
              <a:t>				Jeremiah 4:5-6</a:t>
            </a:r>
            <a:endParaRPr lang="en-US" sz="2800" dirty="0"/>
          </a:p>
        </p:txBody>
      </p:sp>
      <p:sp>
        <p:nvSpPr>
          <p:cNvPr id="8" name="TextBox 7"/>
          <p:cNvSpPr txBox="1"/>
          <p:nvPr/>
        </p:nvSpPr>
        <p:spPr>
          <a:xfrm>
            <a:off x="2959853" y="5883215"/>
            <a:ext cx="6272294" cy="584775"/>
          </a:xfrm>
          <a:prstGeom prst="rect">
            <a:avLst/>
          </a:prstGeom>
          <a:noFill/>
        </p:spPr>
        <p:txBody>
          <a:bodyPr wrap="none" rtlCol="0">
            <a:spAutoFit/>
          </a:bodyPr>
          <a:lstStyle/>
          <a:p>
            <a:r>
              <a:rPr lang="en-US" sz="3200" dirty="0" smtClean="0"/>
              <a:t>Destruction of Jerusalem by Babylon</a:t>
            </a:r>
            <a:endParaRPr lang="en-US" sz="3200" dirty="0"/>
          </a:p>
        </p:txBody>
      </p:sp>
      <p:sp>
        <p:nvSpPr>
          <p:cNvPr id="9" name="TextBox 8"/>
          <p:cNvSpPr txBox="1"/>
          <p:nvPr/>
        </p:nvSpPr>
        <p:spPr>
          <a:xfrm>
            <a:off x="1138305" y="122895"/>
            <a:ext cx="10163039" cy="646331"/>
          </a:xfrm>
          <a:prstGeom prst="rect">
            <a:avLst/>
          </a:prstGeom>
          <a:noFill/>
        </p:spPr>
        <p:txBody>
          <a:bodyPr wrap="none" rtlCol="0">
            <a:spAutoFit/>
          </a:bodyPr>
          <a:lstStyle/>
          <a:p>
            <a:r>
              <a:rPr lang="en-US" sz="3600" dirty="0" smtClean="0"/>
              <a:t>THE FEASTS OF THE LORD – THE FEAST OF TRUMPETS</a:t>
            </a:r>
            <a:endParaRPr lang="en-US" sz="3600" dirty="0"/>
          </a:p>
        </p:txBody>
      </p:sp>
    </p:spTree>
    <p:extLst>
      <p:ext uri="{BB962C8B-B14F-4D97-AF65-F5344CB8AC3E}">
        <p14:creationId xmlns:p14="http://schemas.microsoft.com/office/powerpoint/2010/main" val="2238622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4"/>
          <a:stretch>
            <a:fillRect/>
          </a:stretch>
        </p:blipFill>
        <p:spPr>
          <a:xfrm>
            <a:off x="0" y="1676400"/>
            <a:ext cx="3778180" cy="3438144"/>
          </a:xfrm>
          <a:prstGeom prst="rect">
            <a:avLst/>
          </a:prstGeom>
        </p:spPr>
      </p:pic>
      <p:sp>
        <p:nvSpPr>
          <p:cNvPr id="7" name="TextBox 6"/>
          <p:cNvSpPr txBox="1"/>
          <p:nvPr/>
        </p:nvSpPr>
        <p:spPr>
          <a:xfrm>
            <a:off x="3952500" y="972900"/>
            <a:ext cx="8239500" cy="5262979"/>
          </a:xfrm>
          <a:prstGeom prst="rect">
            <a:avLst/>
          </a:prstGeom>
          <a:noFill/>
        </p:spPr>
        <p:txBody>
          <a:bodyPr wrap="none" rtlCol="0">
            <a:spAutoFit/>
          </a:bodyPr>
          <a:lstStyle/>
          <a:p>
            <a:r>
              <a:rPr lang="en-US" sz="2800" dirty="0" smtClean="0"/>
              <a:t>“Set ye up a standard in the land; </a:t>
            </a:r>
            <a:r>
              <a:rPr lang="en-US" sz="2800" b="1" u="sng" dirty="0" smtClean="0"/>
              <a:t>blow the trumpet </a:t>
            </a:r>
          </a:p>
          <a:p>
            <a:r>
              <a:rPr lang="en-US" sz="2800" dirty="0" smtClean="0"/>
              <a:t>among the nations, </a:t>
            </a:r>
            <a:r>
              <a:rPr lang="en-US" sz="2800" b="1" u="sng" dirty="0" smtClean="0"/>
              <a:t>prepare the nations</a:t>
            </a:r>
            <a:r>
              <a:rPr lang="en-US" sz="2800" dirty="0" smtClean="0"/>
              <a:t> against her; </a:t>
            </a:r>
          </a:p>
          <a:p>
            <a:r>
              <a:rPr lang="en-US" sz="2800" dirty="0" smtClean="0"/>
              <a:t>call together against her the kingdoms of Ararat, </a:t>
            </a:r>
            <a:r>
              <a:rPr lang="en-US" sz="2800" dirty="0" err="1" smtClean="0"/>
              <a:t>Minni</a:t>
            </a:r>
            <a:r>
              <a:rPr lang="en-US" sz="2800" dirty="0" smtClean="0"/>
              <a:t> </a:t>
            </a:r>
          </a:p>
          <a:p>
            <a:r>
              <a:rPr lang="en-US" sz="2800" dirty="0" smtClean="0"/>
              <a:t>and </a:t>
            </a:r>
            <a:r>
              <a:rPr lang="en-US" sz="2800" dirty="0" err="1" smtClean="0"/>
              <a:t>Aschenaz</a:t>
            </a:r>
            <a:r>
              <a:rPr lang="en-US" sz="2800" dirty="0" smtClean="0"/>
              <a:t>; appoint a captain against her; cause the </a:t>
            </a:r>
          </a:p>
          <a:p>
            <a:r>
              <a:rPr lang="en-US" sz="2800" dirty="0" smtClean="0"/>
              <a:t>horses to come up as the rough </a:t>
            </a:r>
            <a:r>
              <a:rPr lang="en-US" sz="2800" dirty="0" err="1" smtClean="0"/>
              <a:t>caterpillers</a:t>
            </a:r>
            <a:r>
              <a:rPr lang="en-US" sz="2800" dirty="0" smtClean="0"/>
              <a:t>. </a:t>
            </a:r>
            <a:r>
              <a:rPr lang="en-US" sz="2800" b="1" u="sng" dirty="0" smtClean="0"/>
              <a:t>Prepare </a:t>
            </a:r>
          </a:p>
          <a:p>
            <a:r>
              <a:rPr lang="en-US" sz="2800" b="1" u="sng" dirty="0" smtClean="0"/>
              <a:t>against her the nations </a:t>
            </a:r>
            <a:r>
              <a:rPr lang="en-US" sz="2800" dirty="0" smtClean="0"/>
              <a:t>with the kings of the Medes, </a:t>
            </a:r>
          </a:p>
          <a:p>
            <a:r>
              <a:rPr lang="en-US" sz="2800" dirty="0" smtClean="0"/>
              <a:t>the captains thereof, and all the land of his dominion. </a:t>
            </a:r>
          </a:p>
          <a:p>
            <a:r>
              <a:rPr lang="en-US" sz="2800" dirty="0" smtClean="0"/>
              <a:t>And the land shall tremble and sorrow: for every </a:t>
            </a:r>
          </a:p>
          <a:p>
            <a:r>
              <a:rPr lang="en-US" sz="2800" dirty="0" smtClean="0"/>
              <a:t>purpose of the LORD shall be performed against</a:t>
            </a:r>
          </a:p>
          <a:p>
            <a:r>
              <a:rPr lang="en-US" sz="2800" dirty="0" smtClean="0"/>
              <a:t>Babylon, to make the land of Babylon a desolation </a:t>
            </a:r>
          </a:p>
          <a:p>
            <a:r>
              <a:rPr lang="en-US" sz="2800" dirty="0"/>
              <a:t>w</a:t>
            </a:r>
            <a:r>
              <a:rPr lang="en-US" sz="2800" dirty="0" smtClean="0"/>
              <a:t>ithout an inhabitant.” </a:t>
            </a:r>
            <a:endParaRPr lang="en-US" sz="2800" dirty="0"/>
          </a:p>
          <a:p>
            <a:r>
              <a:rPr lang="en-US" sz="2800" dirty="0" smtClean="0"/>
              <a:t>				Jeremiah 51:27-29</a:t>
            </a:r>
            <a:endParaRPr lang="en-US" sz="2800" dirty="0"/>
          </a:p>
        </p:txBody>
      </p:sp>
      <p:sp>
        <p:nvSpPr>
          <p:cNvPr id="8" name="TextBox 7"/>
          <p:cNvSpPr txBox="1"/>
          <p:nvPr/>
        </p:nvSpPr>
        <p:spPr>
          <a:xfrm>
            <a:off x="2959852" y="6235879"/>
            <a:ext cx="6157455" cy="584775"/>
          </a:xfrm>
          <a:prstGeom prst="rect">
            <a:avLst/>
          </a:prstGeom>
          <a:noFill/>
        </p:spPr>
        <p:txBody>
          <a:bodyPr wrap="none" rtlCol="0">
            <a:spAutoFit/>
          </a:bodyPr>
          <a:lstStyle/>
          <a:p>
            <a:r>
              <a:rPr lang="en-US" sz="3200" dirty="0" smtClean="0"/>
              <a:t>Destruction of Babylon by the LORD</a:t>
            </a:r>
            <a:endParaRPr lang="en-US" sz="3200" dirty="0"/>
          </a:p>
        </p:txBody>
      </p:sp>
      <p:sp>
        <p:nvSpPr>
          <p:cNvPr id="9" name="TextBox 8"/>
          <p:cNvSpPr txBox="1"/>
          <p:nvPr/>
        </p:nvSpPr>
        <p:spPr>
          <a:xfrm>
            <a:off x="1138305" y="122895"/>
            <a:ext cx="10163039" cy="646331"/>
          </a:xfrm>
          <a:prstGeom prst="rect">
            <a:avLst/>
          </a:prstGeom>
          <a:noFill/>
        </p:spPr>
        <p:txBody>
          <a:bodyPr wrap="none" rtlCol="0">
            <a:spAutoFit/>
          </a:bodyPr>
          <a:lstStyle/>
          <a:p>
            <a:r>
              <a:rPr lang="en-US" sz="3600" dirty="0" smtClean="0"/>
              <a:t>THE FEASTS OF THE LORD – THE FEAST OF TRUMPETS</a:t>
            </a:r>
            <a:endParaRPr lang="en-US" sz="3600" dirty="0"/>
          </a:p>
        </p:txBody>
      </p:sp>
    </p:spTree>
    <p:extLst>
      <p:ext uri="{BB962C8B-B14F-4D97-AF65-F5344CB8AC3E}">
        <p14:creationId xmlns:p14="http://schemas.microsoft.com/office/powerpoint/2010/main" val="3066841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4"/>
          <a:stretch>
            <a:fillRect/>
          </a:stretch>
        </p:blipFill>
        <p:spPr>
          <a:xfrm>
            <a:off x="0" y="1752600"/>
            <a:ext cx="3557116" cy="3236976"/>
          </a:xfrm>
          <a:prstGeom prst="rect">
            <a:avLst/>
          </a:prstGeom>
        </p:spPr>
      </p:pic>
      <p:sp>
        <p:nvSpPr>
          <p:cNvPr id="7" name="TextBox 6"/>
          <p:cNvSpPr txBox="1"/>
          <p:nvPr/>
        </p:nvSpPr>
        <p:spPr>
          <a:xfrm>
            <a:off x="3959111" y="1345653"/>
            <a:ext cx="8350491" cy="5201424"/>
          </a:xfrm>
          <a:prstGeom prst="rect">
            <a:avLst/>
          </a:prstGeom>
          <a:noFill/>
        </p:spPr>
        <p:txBody>
          <a:bodyPr wrap="none" rtlCol="0">
            <a:spAutoFit/>
          </a:bodyPr>
          <a:lstStyle/>
          <a:p>
            <a:r>
              <a:rPr lang="en-US" sz="2800" dirty="0" smtClean="0"/>
              <a:t>“</a:t>
            </a:r>
            <a:r>
              <a:rPr lang="en-US" sz="2800" b="1" u="sng" dirty="0" smtClean="0"/>
              <a:t>Blow </a:t>
            </a:r>
            <a:r>
              <a:rPr lang="en-US" sz="2800" b="1" u="sng" dirty="0"/>
              <a:t>ye the trumpet in Zion</a:t>
            </a:r>
            <a:r>
              <a:rPr lang="en-US" sz="2800" dirty="0"/>
              <a:t>, and </a:t>
            </a:r>
            <a:r>
              <a:rPr lang="en-US" sz="2800" b="1" u="sng" dirty="0"/>
              <a:t>sound an alarm </a:t>
            </a:r>
            <a:r>
              <a:rPr lang="en-US" sz="2800" dirty="0"/>
              <a:t>in </a:t>
            </a:r>
            <a:endParaRPr lang="en-US" sz="2800" dirty="0" smtClean="0"/>
          </a:p>
          <a:p>
            <a:r>
              <a:rPr lang="en-US" sz="2800" dirty="0" smtClean="0"/>
              <a:t>my holy </a:t>
            </a:r>
            <a:r>
              <a:rPr lang="en-US" sz="2800" dirty="0"/>
              <a:t>mountain: let all the inhabitants of the land </a:t>
            </a:r>
            <a:endParaRPr lang="en-US" sz="2800" dirty="0" smtClean="0"/>
          </a:p>
          <a:p>
            <a:r>
              <a:rPr lang="en-US" sz="2800" dirty="0" smtClean="0"/>
              <a:t>tremble</a:t>
            </a:r>
            <a:r>
              <a:rPr lang="en-US" sz="2800" dirty="0"/>
              <a:t>: </a:t>
            </a:r>
            <a:r>
              <a:rPr lang="en-US" sz="2800" dirty="0" smtClean="0"/>
              <a:t>for </a:t>
            </a:r>
            <a:r>
              <a:rPr lang="en-US" sz="2800" b="1" u="sng" dirty="0"/>
              <a:t>the day of the LORD cometh</a:t>
            </a:r>
            <a:r>
              <a:rPr lang="en-US" sz="2800" dirty="0"/>
              <a:t>, for it is nigh </a:t>
            </a:r>
            <a:endParaRPr lang="en-US" sz="2800" dirty="0" smtClean="0"/>
          </a:p>
          <a:p>
            <a:r>
              <a:rPr lang="en-US" sz="2800" dirty="0" smtClean="0"/>
              <a:t>at </a:t>
            </a:r>
            <a:r>
              <a:rPr lang="en-US" sz="2800" dirty="0"/>
              <a:t>hand; </a:t>
            </a:r>
            <a:r>
              <a:rPr lang="en-US" sz="2800" dirty="0" smtClean="0"/>
              <a:t>A </a:t>
            </a:r>
            <a:r>
              <a:rPr lang="en-US" sz="2800" dirty="0"/>
              <a:t>day </a:t>
            </a:r>
            <a:r>
              <a:rPr lang="en-US" sz="2800" dirty="0" smtClean="0"/>
              <a:t>of </a:t>
            </a:r>
            <a:r>
              <a:rPr lang="en-US" sz="2800" b="1" u="sng" dirty="0"/>
              <a:t>darkness and of gloominess</a:t>
            </a:r>
            <a:r>
              <a:rPr lang="en-US" sz="2800" dirty="0"/>
              <a:t>, a day of </a:t>
            </a:r>
            <a:endParaRPr lang="en-US" sz="2800" dirty="0" smtClean="0"/>
          </a:p>
          <a:p>
            <a:r>
              <a:rPr lang="en-US" sz="2800" dirty="0" smtClean="0"/>
              <a:t>clouds </a:t>
            </a:r>
            <a:r>
              <a:rPr lang="en-US" sz="2800" dirty="0"/>
              <a:t>and of thick </a:t>
            </a:r>
            <a:r>
              <a:rPr lang="en-US" sz="2800" dirty="0" smtClean="0"/>
              <a:t>darkness</a:t>
            </a:r>
            <a:r>
              <a:rPr lang="en-US" sz="2800" dirty="0"/>
              <a:t>, as the morning spread </a:t>
            </a:r>
            <a:endParaRPr lang="en-US" sz="2800" dirty="0" smtClean="0"/>
          </a:p>
          <a:p>
            <a:r>
              <a:rPr lang="en-US" sz="2800" dirty="0" smtClean="0"/>
              <a:t>upon </a:t>
            </a:r>
            <a:r>
              <a:rPr lang="en-US" sz="2800" dirty="0"/>
              <a:t>the mountains: </a:t>
            </a:r>
            <a:r>
              <a:rPr lang="en-US" sz="2800" dirty="0" smtClean="0"/>
              <a:t>a </a:t>
            </a:r>
            <a:r>
              <a:rPr lang="en-US" sz="2800" dirty="0"/>
              <a:t>great people and a strong; there </a:t>
            </a:r>
            <a:endParaRPr lang="en-US" sz="2800" dirty="0" smtClean="0"/>
          </a:p>
          <a:p>
            <a:r>
              <a:rPr lang="en-US" sz="2800" dirty="0" smtClean="0"/>
              <a:t>hath </a:t>
            </a:r>
            <a:r>
              <a:rPr lang="en-US" sz="2800" dirty="0"/>
              <a:t>not been ever the </a:t>
            </a:r>
            <a:r>
              <a:rPr lang="en-US" sz="2800" dirty="0" smtClean="0"/>
              <a:t>like</a:t>
            </a:r>
            <a:r>
              <a:rPr lang="en-US" sz="2800" dirty="0"/>
              <a:t>, neither shall be any more </a:t>
            </a:r>
            <a:endParaRPr lang="en-US" sz="2800" dirty="0" smtClean="0"/>
          </a:p>
          <a:p>
            <a:r>
              <a:rPr lang="en-US" sz="2800" dirty="0" smtClean="0"/>
              <a:t>after </a:t>
            </a:r>
            <a:r>
              <a:rPr lang="en-US" sz="2800" dirty="0"/>
              <a:t>it, even to the years of </a:t>
            </a:r>
            <a:r>
              <a:rPr lang="en-US" sz="2800" dirty="0" smtClean="0"/>
              <a:t>many </a:t>
            </a:r>
            <a:r>
              <a:rPr lang="en-US" sz="2800" dirty="0"/>
              <a:t>generations</a:t>
            </a:r>
            <a:r>
              <a:rPr lang="en-US" sz="2800" dirty="0" smtClean="0"/>
              <a:t>.”</a:t>
            </a:r>
          </a:p>
          <a:p>
            <a:r>
              <a:rPr lang="en-US" sz="2800" dirty="0"/>
              <a:t>	</a:t>
            </a:r>
            <a:r>
              <a:rPr lang="en-US" sz="2800" dirty="0" smtClean="0"/>
              <a:t>			</a:t>
            </a:r>
          </a:p>
          <a:p>
            <a:r>
              <a:rPr lang="en-US" sz="2800" dirty="0"/>
              <a:t>	</a:t>
            </a:r>
            <a:r>
              <a:rPr lang="en-US" sz="2800" dirty="0" smtClean="0"/>
              <a:t>				Joel 2:1-2</a:t>
            </a:r>
            <a:endParaRPr lang="en-US" sz="2800" dirty="0"/>
          </a:p>
          <a:p>
            <a:endParaRPr lang="en-US" sz="2400" dirty="0"/>
          </a:p>
          <a:p>
            <a:r>
              <a:rPr lang="en-US" sz="2800" dirty="0" smtClean="0"/>
              <a:t>				</a:t>
            </a:r>
            <a:endParaRPr lang="en-US" sz="2800" dirty="0"/>
          </a:p>
        </p:txBody>
      </p:sp>
      <p:sp>
        <p:nvSpPr>
          <p:cNvPr id="8" name="TextBox 7"/>
          <p:cNvSpPr txBox="1"/>
          <p:nvPr/>
        </p:nvSpPr>
        <p:spPr>
          <a:xfrm>
            <a:off x="2959853" y="5883215"/>
            <a:ext cx="6370847" cy="584775"/>
          </a:xfrm>
          <a:prstGeom prst="rect">
            <a:avLst/>
          </a:prstGeom>
          <a:noFill/>
        </p:spPr>
        <p:txBody>
          <a:bodyPr wrap="none" rtlCol="0">
            <a:spAutoFit/>
          </a:bodyPr>
          <a:lstStyle/>
          <a:p>
            <a:r>
              <a:rPr lang="en-US" sz="3200" dirty="0" smtClean="0"/>
              <a:t>The Great &amp; Terrible Day of the LORD</a:t>
            </a:r>
            <a:endParaRPr lang="en-US" sz="3200" dirty="0"/>
          </a:p>
        </p:txBody>
      </p:sp>
      <p:sp>
        <p:nvSpPr>
          <p:cNvPr id="9" name="TextBox 8"/>
          <p:cNvSpPr txBox="1"/>
          <p:nvPr/>
        </p:nvSpPr>
        <p:spPr>
          <a:xfrm>
            <a:off x="1138305" y="122895"/>
            <a:ext cx="10163039" cy="646331"/>
          </a:xfrm>
          <a:prstGeom prst="rect">
            <a:avLst/>
          </a:prstGeom>
          <a:noFill/>
        </p:spPr>
        <p:txBody>
          <a:bodyPr wrap="none" rtlCol="0">
            <a:spAutoFit/>
          </a:bodyPr>
          <a:lstStyle/>
          <a:p>
            <a:r>
              <a:rPr lang="en-US" sz="3600" dirty="0" smtClean="0"/>
              <a:t>THE FEASTS OF THE LORD – THE FEAST OF TRUMPETS</a:t>
            </a:r>
            <a:endParaRPr lang="en-US" sz="3600" dirty="0"/>
          </a:p>
        </p:txBody>
      </p:sp>
    </p:spTree>
    <p:extLst>
      <p:ext uri="{BB962C8B-B14F-4D97-AF65-F5344CB8AC3E}">
        <p14:creationId xmlns:p14="http://schemas.microsoft.com/office/powerpoint/2010/main" val="3283393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4"/>
          <a:stretch>
            <a:fillRect/>
          </a:stretch>
        </p:blipFill>
        <p:spPr>
          <a:xfrm>
            <a:off x="0" y="1670016"/>
            <a:ext cx="3607707" cy="3283013"/>
          </a:xfrm>
          <a:prstGeom prst="rect">
            <a:avLst/>
          </a:prstGeom>
        </p:spPr>
      </p:pic>
      <p:sp>
        <p:nvSpPr>
          <p:cNvPr id="7" name="TextBox 6"/>
          <p:cNvSpPr txBox="1"/>
          <p:nvPr/>
        </p:nvSpPr>
        <p:spPr>
          <a:xfrm>
            <a:off x="3892310" y="1463345"/>
            <a:ext cx="7943457" cy="4401205"/>
          </a:xfrm>
          <a:prstGeom prst="rect">
            <a:avLst/>
          </a:prstGeom>
          <a:noFill/>
        </p:spPr>
        <p:txBody>
          <a:bodyPr wrap="none" rtlCol="0">
            <a:spAutoFit/>
          </a:bodyPr>
          <a:lstStyle/>
          <a:p>
            <a:r>
              <a:rPr lang="en-US" sz="2800" dirty="0" smtClean="0"/>
              <a:t>“</a:t>
            </a:r>
            <a:r>
              <a:rPr lang="en-US" sz="2800" b="1" u="sng" dirty="0" smtClean="0"/>
              <a:t>The </a:t>
            </a:r>
            <a:r>
              <a:rPr lang="en-US" sz="2800" b="1" u="sng" dirty="0"/>
              <a:t>great day of the LORD</a:t>
            </a:r>
            <a:r>
              <a:rPr lang="en-US" sz="2800" dirty="0"/>
              <a:t> is near, it is near, and </a:t>
            </a:r>
            <a:endParaRPr lang="en-US" sz="2800" dirty="0" smtClean="0"/>
          </a:p>
          <a:p>
            <a:r>
              <a:rPr lang="en-US" sz="2800" dirty="0" err="1" smtClean="0"/>
              <a:t>hasteth</a:t>
            </a:r>
            <a:r>
              <a:rPr lang="en-US" sz="2800" dirty="0" smtClean="0"/>
              <a:t> </a:t>
            </a:r>
            <a:r>
              <a:rPr lang="en-US" sz="2800" dirty="0"/>
              <a:t>greatly, even the voice of the day of the </a:t>
            </a:r>
            <a:endParaRPr lang="en-US" sz="2800" dirty="0" smtClean="0"/>
          </a:p>
          <a:p>
            <a:r>
              <a:rPr lang="en-US" sz="2800" dirty="0" smtClean="0"/>
              <a:t>LORD</a:t>
            </a:r>
            <a:r>
              <a:rPr lang="en-US" sz="2800" dirty="0"/>
              <a:t>: the mighty man shall cry there </a:t>
            </a:r>
            <a:r>
              <a:rPr lang="en-US" sz="2800" dirty="0" smtClean="0"/>
              <a:t>bitterly. That </a:t>
            </a:r>
          </a:p>
          <a:p>
            <a:r>
              <a:rPr lang="en-US" sz="2800" dirty="0" smtClean="0"/>
              <a:t>day </a:t>
            </a:r>
            <a:r>
              <a:rPr lang="en-US" sz="2800" dirty="0"/>
              <a:t>is a day of wrath, a day of trouble and distress, </a:t>
            </a:r>
            <a:endParaRPr lang="en-US" sz="2800" dirty="0" smtClean="0"/>
          </a:p>
          <a:p>
            <a:r>
              <a:rPr lang="en-US" sz="2800" dirty="0" smtClean="0"/>
              <a:t>a </a:t>
            </a:r>
            <a:r>
              <a:rPr lang="en-US" sz="2800" dirty="0"/>
              <a:t>day of </a:t>
            </a:r>
            <a:r>
              <a:rPr lang="en-US" sz="2800" dirty="0" err="1"/>
              <a:t>wasteness</a:t>
            </a:r>
            <a:r>
              <a:rPr lang="en-US" sz="2800" dirty="0"/>
              <a:t> and desolation, </a:t>
            </a:r>
            <a:r>
              <a:rPr lang="en-US" sz="2800" b="1" u="sng" dirty="0"/>
              <a:t>a day of darkness </a:t>
            </a:r>
            <a:endParaRPr lang="en-US" sz="2800" b="1" u="sng" dirty="0" smtClean="0"/>
          </a:p>
          <a:p>
            <a:r>
              <a:rPr lang="en-US" sz="2800" b="1" u="sng" dirty="0" smtClean="0"/>
              <a:t>and </a:t>
            </a:r>
            <a:r>
              <a:rPr lang="en-US" sz="2800" b="1" u="sng" dirty="0"/>
              <a:t>gloominess</a:t>
            </a:r>
            <a:r>
              <a:rPr lang="en-US" sz="2800" dirty="0"/>
              <a:t>, a day of clouds and thick darkness, </a:t>
            </a:r>
          </a:p>
          <a:p>
            <a:r>
              <a:rPr lang="en-US" sz="2800" b="1" u="sng" dirty="0" smtClean="0"/>
              <a:t>A </a:t>
            </a:r>
            <a:r>
              <a:rPr lang="en-US" sz="2800" b="1" u="sng" dirty="0"/>
              <a:t>day of the trumpet and alarm </a:t>
            </a:r>
            <a:r>
              <a:rPr lang="en-US" sz="2800" dirty="0"/>
              <a:t>against the fenced </a:t>
            </a:r>
            <a:endParaRPr lang="en-US" sz="2800" dirty="0" smtClean="0"/>
          </a:p>
          <a:p>
            <a:r>
              <a:rPr lang="en-US" sz="2800" dirty="0" smtClean="0"/>
              <a:t>cities</a:t>
            </a:r>
            <a:r>
              <a:rPr lang="en-US" sz="2800" dirty="0"/>
              <a:t>, and against the high towers</a:t>
            </a:r>
            <a:r>
              <a:rPr lang="en-US" sz="2800" dirty="0" smtClean="0"/>
              <a:t>.”</a:t>
            </a:r>
            <a:endParaRPr lang="en-US" sz="2800" dirty="0"/>
          </a:p>
          <a:p>
            <a:endParaRPr lang="en-US" sz="2800" dirty="0"/>
          </a:p>
          <a:p>
            <a:r>
              <a:rPr lang="en-US" sz="2800" dirty="0" smtClean="0"/>
              <a:t>				Zephaniah 1:14-16</a:t>
            </a:r>
            <a:endParaRPr lang="en-US" sz="2800" dirty="0"/>
          </a:p>
        </p:txBody>
      </p:sp>
      <p:sp>
        <p:nvSpPr>
          <p:cNvPr id="8" name="TextBox 7"/>
          <p:cNvSpPr txBox="1"/>
          <p:nvPr/>
        </p:nvSpPr>
        <p:spPr>
          <a:xfrm>
            <a:off x="1138305" y="122895"/>
            <a:ext cx="10163039" cy="646331"/>
          </a:xfrm>
          <a:prstGeom prst="rect">
            <a:avLst/>
          </a:prstGeom>
          <a:noFill/>
        </p:spPr>
        <p:txBody>
          <a:bodyPr wrap="none" rtlCol="0">
            <a:spAutoFit/>
          </a:bodyPr>
          <a:lstStyle/>
          <a:p>
            <a:r>
              <a:rPr lang="en-US" sz="3600" dirty="0" smtClean="0"/>
              <a:t>THE FEASTS OF THE LORD – THE FEAST OF TRUMPETS</a:t>
            </a:r>
            <a:endParaRPr lang="en-US" sz="3600" dirty="0"/>
          </a:p>
        </p:txBody>
      </p:sp>
    </p:spTree>
    <p:extLst>
      <p:ext uri="{BB962C8B-B14F-4D97-AF65-F5344CB8AC3E}">
        <p14:creationId xmlns:p14="http://schemas.microsoft.com/office/powerpoint/2010/main" val="2498965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4"/>
          <a:stretch>
            <a:fillRect/>
          </a:stretch>
        </p:blipFill>
        <p:spPr>
          <a:xfrm>
            <a:off x="0" y="1854681"/>
            <a:ext cx="3607707" cy="3283013"/>
          </a:xfrm>
          <a:prstGeom prst="rect">
            <a:avLst/>
          </a:prstGeom>
        </p:spPr>
      </p:pic>
      <p:sp>
        <p:nvSpPr>
          <p:cNvPr id="7" name="TextBox 6"/>
          <p:cNvSpPr txBox="1"/>
          <p:nvPr/>
        </p:nvSpPr>
        <p:spPr>
          <a:xfrm>
            <a:off x="3873260" y="1453820"/>
            <a:ext cx="8318740" cy="4770537"/>
          </a:xfrm>
          <a:prstGeom prst="rect">
            <a:avLst/>
          </a:prstGeom>
          <a:noFill/>
        </p:spPr>
        <p:txBody>
          <a:bodyPr wrap="square" rtlCol="0">
            <a:spAutoFit/>
          </a:bodyPr>
          <a:lstStyle/>
          <a:p>
            <a:endParaRPr lang="en-US" sz="2800" dirty="0" smtClean="0"/>
          </a:p>
          <a:p>
            <a:r>
              <a:rPr lang="en-US" sz="2800" dirty="0" smtClean="0"/>
              <a:t>“Behold</a:t>
            </a:r>
            <a:r>
              <a:rPr lang="en-US" sz="2800" dirty="0"/>
              <a:t>, the day of the LORD cometh, and thy spoil shall be divided in the midst of thee. </a:t>
            </a:r>
            <a:r>
              <a:rPr lang="en-US" sz="2800" dirty="0" smtClean="0"/>
              <a:t>For </a:t>
            </a:r>
            <a:r>
              <a:rPr lang="en-US" sz="2800" dirty="0"/>
              <a:t>I will gather all nations against Jerusalem to battle; and the city shall be taken, and the houses rifled, and the women ravished; and half of the city shall go forth into captivity, and the residue of the people shall not be cut off from the city. </a:t>
            </a:r>
            <a:r>
              <a:rPr lang="en-US" sz="2800" dirty="0" smtClean="0"/>
              <a:t>”</a:t>
            </a:r>
          </a:p>
          <a:p>
            <a:endParaRPr lang="en-US" sz="2400" dirty="0"/>
          </a:p>
          <a:p>
            <a:r>
              <a:rPr lang="en-US" sz="2400" dirty="0" smtClean="0"/>
              <a:t>					</a:t>
            </a:r>
            <a:r>
              <a:rPr lang="en-US" sz="2800" dirty="0" smtClean="0"/>
              <a:t>Zechariah 14:1-2</a:t>
            </a:r>
            <a:endParaRPr lang="en-US" sz="2800" dirty="0"/>
          </a:p>
          <a:p>
            <a:endParaRPr lang="en-US" sz="2800" dirty="0"/>
          </a:p>
          <a:p>
            <a:r>
              <a:rPr lang="en-US" sz="2800" dirty="0" smtClean="0"/>
              <a:t>				</a:t>
            </a:r>
            <a:endParaRPr lang="en-US" sz="2800" dirty="0"/>
          </a:p>
        </p:txBody>
      </p:sp>
      <p:sp>
        <p:nvSpPr>
          <p:cNvPr id="8" name="TextBox 7"/>
          <p:cNvSpPr txBox="1"/>
          <p:nvPr/>
        </p:nvSpPr>
        <p:spPr>
          <a:xfrm>
            <a:off x="1138305" y="122895"/>
            <a:ext cx="10163039" cy="646331"/>
          </a:xfrm>
          <a:prstGeom prst="rect">
            <a:avLst/>
          </a:prstGeom>
          <a:noFill/>
        </p:spPr>
        <p:txBody>
          <a:bodyPr wrap="none" rtlCol="0">
            <a:spAutoFit/>
          </a:bodyPr>
          <a:lstStyle/>
          <a:p>
            <a:r>
              <a:rPr lang="en-US" sz="3600" dirty="0" smtClean="0"/>
              <a:t>THE FEASTS OF THE LORD – THE FEAST OF TRUMPETS</a:t>
            </a:r>
            <a:endParaRPr lang="en-US" sz="3600" dirty="0"/>
          </a:p>
        </p:txBody>
      </p:sp>
    </p:spTree>
    <p:extLst>
      <p:ext uri="{BB962C8B-B14F-4D97-AF65-F5344CB8AC3E}">
        <p14:creationId xmlns:p14="http://schemas.microsoft.com/office/powerpoint/2010/main" val="3297688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7" name="TextBox 6"/>
          <p:cNvSpPr txBox="1"/>
          <p:nvPr/>
        </p:nvSpPr>
        <p:spPr>
          <a:xfrm>
            <a:off x="3812875" y="1216782"/>
            <a:ext cx="8246853" cy="7171194"/>
          </a:xfrm>
          <a:prstGeom prst="rect">
            <a:avLst/>
          </a:prstGeom>
          <a:noFill/>
        </p:spPr>
        <p:txBody>
          <a:bodyPr wrap="square" rtlCol="0">
            <a:spAutoFit/>
          </a:bodyPr>
          <a:lstStyle/>
          <a:p>
            <a:r>
              <a:rPr lang="en-US" sz="2000" dirty="0" smtClean="0"/>
              <a:t>“The </a:t>
            </a:r>
            <a:r>
              <a:rPr lang="en-US" sz="2000" dirty="0"/>
              <a:t>earth shall quake before them; the heavens shall tremble: the sun and the moon shall be dark, and the stars shall withdraw their shining: </a:t>
            </a:r>
            <a:r>
              <a:rPr lang="en-US" sz="2000" dirty="0" smtClean="0"/>
              <a:t>And </a:t>
            </a:r>
            <a:r>
              <a:rPr lang="en-US" sz="2000" dirty="0"/>
              <a:t>the LORD shall utter his voice before his army: for his camp is very great: for he is strong that </a:t>
            </a:r>
            <a:r>
              <a:rPr lang="en-US" sz="2000" dirty="0" err="1"/>
              <a:t>executeth</a:t>
            </a:r>
            <a:r>
              <a:rPr lang="en-US" sz="2000" dirty="0"/>
              <a:t> his word: for the day of the LORD is great and very terrible; and who can abide it? </a:t>
            </a:r>
            <a:r>
              <a:rPr lang="en-US" sz="2000" dirty="0" smtClean="0"/>
              <a:t>Therefore </a:t>
            </a:r>
            <a:r>
              <a:rPr lang="en-US" sz="2000" dirty="0"/>
              <a:t>also now, </a:t>
            </a:r>
            <a:r>
              <a:rPr lang="en-US" sz="2000" dirty="0" err="1"/>
              <a:t>saith</a:t>
            </a:r>
            <a:r>
              <a:rPr lang="en-US" sz="2000" dirty="0"/>
              <a:t> the LORD, turn ye even to me with all your heart, and with fasting, and with weeping, and with mourning: </a:t>
            </a:r>
            <a:r>
              <a:rPr lang="en-US" sz="2000" dirty="0" smtClean="0"/>
              <a:t>And </a:t>
            </a:r>
            <a:r>
              <a:rPr lang="en-US" sz="2000" dirty="0"/>
              <a:t>rend your heart, and not your garments, and turn unto the LORD your God: for he is gracious and merciful, slow to anger, and of great kindness, and </a:t>
            </a:r>
            <a:r>
              <a:rPr lang="en-US" sz="2000" dirty="0" err="1"/>
              <a:t>repenteth</a:t>
            </a:r>
            <a:r>
              <a:rPr lang="en-US" sz="2000" dirty="0"/>
              <a:t> him of the evil</a:t>
            </a:r>
            <a:r>
              <a:rPr lang="en-US" sz="2000" dirty="0" smtClean="0"/>
              <a:t>. Who </a:t>
            </a:r>
            <a:r>
              <a:rPr lang="en-US" sz="2000" dirty="0" err="1"/>
              <a:t>knoweth</a:t>
            </a:r>
            <a:r>
              <a:rPr lang="en-US" sz="2000" dirty="0"/>
              <a:t> if he will return and repent, and leave a blessing behind him; even a meat offering and a drink offering unto the LORD your </a:t>
            </a:r>
            <a:r>
              <a:rPr lang="en-US" sz="2000" dirty="0" smtClean="0"/>
              <a:t>God? Blow </a:t>
            </a:r>
            <a:r>
              <a:rPr lang="en-US" sz="2000" dirty="0"/>
              <a:t>the trumpet in Zion, sanctify a fast, call a solemn </a:t>
            </a:r>
            <a:r>
              <a:rPr lang="en-US" sz="2000" dirty="0" smtClean="0"/>
              <a:t>assembly: Gather </a:t>
            </a:r>
            <a:r>
              <a:rPr lang="en-US" sz="2000" dirty="0"/>
              <a:t>the people, sanctify the congregation, assemble the elders, gather the children, and those that suck the breasts: let the bridegroom go forth of his chamber, and the bride out of her closet</a:t>
            </a:r>
            <a:r>
              <a:rPr lang="en-US" sz="2000" dirty="0" smtClean="0"/>
              <a:t>.”</a:t>
            </a:r>
          </a:p>
          <a:p>
            <a:endParaRPr lang="en-US" sz="2000" dirty="0"/>
          </a:p>
          <a:p>
            <a:r>
              <a:rPr lang="en-US" sz="2000" dirty="0" smtClean="0"/>
              <a:t>					Joel 2:10-16</a:t>
            </a:r>
            <a:endParaRPr lang="en-US" sz="2000" dirty="0"/>
          </a:p>
          <a:p>
            <a:endParaRPr lang="en-US" sz="3200" dirty="0" smtClean="0"/>
          </a:p>
          <a:p>
            <a:r>
              <a:rPr lang="en-US" sz="3200" dirty="0" smtClean="0"/>
              <a:t>							</a:t>
            </a:r>
            <a:r>
              <a:rPr lang="en-US" sz="2400" dirty="0" smtClean="0"/>
              <a:t>			</a:t>
            </a:r>
          </a:p>
          <a:p>
            <a:r>
              <a:rPr lang="en-US" sz="2400" dirty="0"/>
              <a:t>	</a:t>
            </a:r>
            <a:r>
              <a:rPr lang="en-US" sz="2400" dirty="0" smtClean="0"/>
              <a:t>							</a:t>
            </a:r>
            <a:r>
              <a:rPr lang="en-US" sz="2800" dirty="0" smtClean="0"/>
              <a:t>				</a:t>
            </a:r>
            <a:endParaRPr lang="en-US" sz="2800" dirty="0"/>
          </a:p>
        </p:txBody>
      </p:sp>
      <p:sp>
        <p:nvSpPr>
          <p:cNvPr id="3" name="TextBox 2"/>
          <p:cNvSpPr txBox="1"/>
          <p:nvPr/>
        </p:nvSpPr>
        <p:spPr>
          <a:xfrm>
            <a:off x="944590" y="6211669"/>
            <a:ext cx="10629000" cy="646331"/>
          </a:xfrm>
          <a:prstGeom prst="rect">
            <a:avLst/>
          </a:prstGeom>
          <a:noFill/>
        </p:spPr>
        <p:txBody>
          <a:bodyPr wrap="none" rtlCol="0">
            <a:spAutoFit/>
          </a:bodyPr>
          <a:lstStyle/>
          <a:p>
            <a:r>
              <a:rPr lang="en-US" sz="3600" dirty="0" smtClean="0"/>
              <a:t>God’s Preparation For the Final Great Day of Atonement</a:t>
            </a:r>
            <a:endParaRPr lang="en-US" sz="3600" dirty="0"/>
          </a:p>
        </p:txBody>
      </p:sp>
      <p:pic>
        <p:nvPicPr>
          <p:cNvPr id="6" name="Picture 5"/>
          <p:cNvPicPr>
            <a:picLocks noChangeAspect="1"/>
          </p:cNvPicPr>
          <p:nvPr/>
        </p:nvPicPr>
        <p:blipFill>
          <a:blip r:embed="rId4"/>
          <a:stretch>
            <a:fillRect/>
          </a:stretch>
        </p:blipFill>
        <p:spPr>
          <a:xfrm>
            <a:off x="0" y="1800225"/>
            <a:ext cx="3609145" cy="3279932"/>
          </a:xfrm>
          <a:prstGeom prst="rect">
            <a:avLst/>
          </a:prstGeom>
        </p:spPr>
      </p:pic>
      <p:sp>
        <p:nvSpPr>
          <p:cNvPr id="8" name="TextBox 7"/>
          <p:cNvSpPr txBox="1"/>
          <p:nvPr/>
        </p:nvSpPr>
        <p:spPr>
          <a:xfrm>
            <a:off x="1138305" y="122895"/>
            <a:ext cx="10163039" cy="646331"/>
          </a:xfrm>
          <a:prstGeom prst="rect">
            <a:avLst/>
          </a:prstGeom>
          <a:noFill/>
        </p:spPr>
        <p:txBody>
          <a:bodyPr wrap="none" rtlCol="0">
            <a:spAutoFit/>
          </a:bodyPr>
          <a:lstStyle/>
          <a:p>
            <a:r>
              <a:rPr lang="en-US" sz="3600" dirty="0" smtClean="0"/>
              <a:t>THE FEASTS OF THE LORD – THE FEAST OF TRUMPETS</a:t>
            </a:r>
            <a:endParaRPr lang="en-US" sz="3600" dirty="0"/>
          </a:p>
        </p:txBody>
      </p:sp>
    </p:spTree>
    <p:extLst>
      <p:ext uri="{BB962C8B-B14F-4D97-AF65-F5344CB8AC3E}">
        <p14:creationId xmlns:p14="http://schemas.microsoft.com/office/powerpoint/2010/main" val="412416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4"/>
          <a:stretch>
            <a:fillRect/>
          </a:stretch>
        </p:blipFill>
        <p:spPr>
          <a:xfrm>
            <a:off x="0" y="1685859"/>
            <a:ext cx="3607707" cy="3283013"/>
          </a:xfrm>
          <a:prstGeom prst="rect">
            <a:avLst/>
          </a:prstGeom>
        </p:spPr>
      </p:pic>
      <p:sp>
        <p:nvSpPr>
          <p:cNvPr id="7" name="TextBox 6"/>
          <p:cNvSpPr txBox="1"/>
          <p:nvPr/>
        </p:nvSpPr>
        <p:spPr>
          <a:xfrm>
            <a:off x="3873260" y="1110920"/>
            <a:ext cx="8318740" cy="5755422"/>
          </a:xfrm>
          <a:prstGeom prst="rect">
            <a:avLst/>
          </a:prstGeom>
          <a:noFill/>
        </p:spPr>
        <p:txBody>
          <a:bodyPr wrap="square" rtlCol="0">
            <a:spAutoFit/>
          </a:bodyPr>
          <a:lstStyle/>
          <a:p>
            <a:r>
              <a:rPr lang="en-US" sz="2400" dirty="0" smtClean="0"/>
              <a:t>“Rejoice </a:t>
            </a:r>
            <a:r>
              <a:rPr lang="en-US" sz="2400" dirty="0"/>
              <a:t>greatly, O daughter of Zion; shout, O daughter </a:t>
            </a:r>
            <a:r>
              <a:rPr lang="en-US" sz="2400" dirty="0" smtClean="0"/>
              <a:t>of Jerusalem:…</a:t>
            </a:r>
            <a:r>
              <a:rPr lang="en-US" sz="2400" b="1" u="sng" dirty="0" smtClean="0"/>
              <a:t>behold</a:t>
            </a:r>
            <a:r>
              <a:rPr lang="en-US" sz="2400" b="1" u="sng" dirty="0"/>
              <a:t>, thy King cometh unto </a:t>
            </a:r>
            <a:r>
              <a:rPr lang="en-US" sz="2400" b="1" u="sng" dirty="0" smtClean="0"/>
              <a:t>thee</a:t>
            </a:r>
            <a:r>
              <a:rPr lang="en-US" sz="2400" dirty="0" smtClean="0"/>
              <a:t>… And </a:t>
            </a:r>
            <a:r>
              <a:rPr lang="en-US" sz="2400" dirty="0"/>
              <a:t>I will cut off the </a:t>
            </a:r>
            <a:r>
              <a:rPr lang="en-US" sz="2400" dirty="0" smtClean="0"/>
              <a:t>chariot </a:t>
            </a:r>
            <a:r>
              <a:rPr lang="en-US" sz="2400" dirty="0"/>
              <a:t>from Ephraim, and the horse from Jerusalem, </a:t>
            </a:r>
            <a:r>
              <a:rPr lang="en-US" sz="2400" dirty="0" smtClean="0"/>
              <a:t>and </a:t>
            </a:r>
            <a:r>
              <a:rPr lang="en-US" sz="2400" dirty="0"/>
              <a:t>the battle bow shall be cut off: and he shall speak </a:t>
            </a:r>
            <a:r>
              <a:rPr lang="en-US" sz="2400" dirty="0" smtClean="0"/>
              <a:t>peace </a:t>
            </a:r>
            <a:r>
              <a:rPr lang="en-US" sz="2400" dirty="0"/>
              <a:t>unto the heathen: and his dominion shall be </a:t>
            </a:r>
            <a:r>
              <a:rPr lang="en-US" sz="2400" dirty="0" smtClean="0"/>
              <a:t>from sea </a:t>
            </a:r>
            <a:r>
              <a:rPr lang="en-US" sz="2400" dirty="0"/>
              <a:t>even to sea, and from the river even to the ends of </a:t>
            </a:r>
            <a:r>
              <a:rPr lang="en-US" sz="2400" dirty="0" smtClean="0"/>
              <a:t>the </a:t>
            </a:r>
            <a:r>
              <a:rPr lang="en-US" sz="2400" dirty="0"/>
              <a:t>earth</a:t>
            </a:r>
            <a:r>
              <a:rPr lang="en-US" sz="2400" dirty="0" smtClean="0"/>
              <a:t>. And </a:t>
            </a:r>
            <a:r>
              <a:rPr lang="en-US" sz="2400" dirty="0"/>
              <a:t>the LORD shall be seen over them, </a:t>
            </a:r>
            <a:r>
              <a:rPr lang="en-US" sz="2400" dirty="0" smtClean="0"/>
              <a:t>and </a:t>
            </a:r>
            <a:r>
              <a:rPr lang="en-US" sz="2400" dirty="0"/>
              <a:t>his arrow shall go forth as the lightning: and </a:t>
            </a:r>
            <a:r>
              <a:rPr lang="en-US" sz="2400" b="1" u="sng" dirty="0"/>
              <a:t>the </a:t>
            </a:r>
            <a:r>
              <a:rPr lang="en-US" sz="2400" b="1" u="sng" dirty="0" smtClean="0"/>
              <a:t>Lord </a:t>
            </a:r>
            <a:r>
              <a:rPr lang="en-US" sz="2400" b="1" u="sng" dirty="0"/>
              <a:t>GOD shall blow the trumpet</a:t>
            </a:r>
            <a:r>
              <a:rPr lang="en-US" sz="2400" dirty="0"/>
              <a:t>, and shall go with </a:t>
            </a:r>
            <a:r>
              <a:rPr lang="en-US" sz="2400" dirty="0" smtClean="0"/>
              <a:t>whirlwinds </a:t>
            </a:r>
            <a:r>
              <a:rPr lang="en-US" sz="2400" dirty="0"/>
              <a:t>of the south. </a:t>
            </a:r>
            <a:r>
              <a:rPr lang="en-US" sz="2400" dirty="0" smtClean="0"/>
              <a:t>And </a:t>
            </a:r>
            <a:r>
              <a:rPr lang="en-US" sz="2400" b="1" u="sng" dirty="0"/>
              <a:t>the LORD their God shall save them </a:t>
            </a:r>
            <a:r>
              <a:rPr lang="en-US" sz="2400" dirty="0"/>
              <a:t>in that </a:t>
            </a:r>
            <a:r>
              <a:rPr lang="en-US" sz="2400" dirty="0" smtClean="0"/>
              <a:t>day </a:t>
            </a:r>
            <a:r>
              <a:rPr lang="en-US" sz="2400" dirty="0"/>
              <a:t>as the flock of his people: for they shall be as the </a:t>
            </a:r>
            <a:r>
              <a:rPr lang="en-US" sz="2400" dirty="0" smtClean="0"/>
              <a:t>stones </a:t>
            </a:r>
            <a:r>
              <a:rPr lang="en-US" sz="2400" dirty="0"/>
              <a:t>of a crown, lifted up as an ensign upon his land. </a:t>
            </a:r>
            <a:r>
              <a:rPr lang="en-US" sz="2400" dirty="0" smtClean="0"/>
              <a:t>”</a:t>
            </a:r>
          </a:p>
          <a:p>
            <a:endParaRPr lang="en-US" sz="2400" dirty="0"/>
          </a:p>
          <a:p>
            <a:r>
              <a:rPr lang="en-US" sz="2400" dirty="0" smtClean="0"/>
              <a:t>					Zechariah 9:9-10,14,16</a:t>
            </a:r>
            <a:endParaRPr lang="en-US" sz="2400" dirty="0"/>
          </a:p>
          <a:p>
            <a:endParaRPr lang="en-US" sz="2800" dirty="0"/>
          </a:p>
          <a:p>
            <a:r>
              <a:rPr lang="en-US" sz="2800" dirty="0" smtClean="0"/>
              <a:t>				</a:t>
            </a:r>
            <a:endParaRPr lang="en-US" sz="2800" dirty="0"/>
          </a:p>
        </p:txBody>
      </p:sp>
      <p:sp>
        <p:nvSpPr>
          <p:cNvPr id="8" name="TextBox 7"/>
          <p:cNvSpPr txBox="1"/>
          <p:nvPr/>
        </p:nvSpPr>
        <p:spPr>
          <a:xfrm>
            <a:off x="1138305" y="122895"/>
            <a:ext cx="10163039" cy="646331"/>
          </a:xfrm>
          <a:prstGeom prst="rect">
            <a:avLst/>
          </a:prstGeom>
          <a:noFill/>
        </p:spPr>
        <p:txBody>
          <a:bodyPr wrap="none" rtlCol="0">
            <a:spAutoFit/>
          </a:bodyPr>
          <a:lstStyle/>
          <a:p>
            <a:r>
              <a:rPr lang="en-US" sz="3600" dirty="0" smtClean="0"/>
              <a:t>THE FEASTS OF THE LORD – THE FEAST OF TRUMPETS</a:t>
            </a:r>
            <a:endParaRPr lang="en-US" sz="3600" dirty="0"/>
          </a:p>
        </p:txBody>
      </p:sp>
    </p:spTree>
    <p:extLst>
      <p:ext uri="{BB962C8B-B14F-4D97-AF65-F5344CB8AC3E}">
        <p14:creationId xmlns:p14="http://schemas.microsoft.com/office/powerpoint/2010/main" val="1696409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4"/>
          <a:stretch>
            <a:fillRect/>
          </a:stretch>
        </p:blipFill>
        <p:spPr>
          <a:xfrm>
            <a:off x="0" y="1803802"/>
            <a:ext cx="3607707" cy="3283013"/>
          </a:xfrm>
          <a:prstGeom prst="rect">
            <a:avLst/>
          </a:prstGeom>
        </p:spPr>
      </p:pic>
      <p:sp>
        <p:nvSpPr>
          <p:cNvPr id="7" name="TextBox 6"/>
          <p:cNvSpPr txBox="1"/>
          <p:nvPr/>
        </p:nvSpPr>
        <p:spPr>
          <a:xfrm>
            <a:off x="3873260" y="1530020"/>
            <a:ext cx="8318740" cy="4339650"/>
          </a:xfrm>
          <a:prstGeom prst="rect">
            <a:avLst/>
          </a:prstGeom>
          <a:noFill/>
        </p:spPr>
        <p:txBody>
          <a:bodyPr wrap="square" rtlCol="0">
            <a:spAutoFit/>
          </a:bodyPr>
          <a:lstStyle/>
          <a:p>
            <a:r>
              <a:rPr lang="en-US" sz="2800" dirty="0" smtClean="0"/>
              <a:t>“And </a:t>
            </a:r>
            <a:r>
              <a:rPr lang="en-US" sz="2800" dirty="0"/>
              <a:t>then shall appear the sign of the Son of man in heaven: and then shall all the tribes of the earth mourn, and they shall see the Son of man coming in the clouds of heaven with power and great </a:t>
            </a:r>
            <a:r>
              <a:rPr lang="en-US" sz="2800" dirty="0" smtClean="0"/>
              <a:t>glory. And </a:t>
            </a:r>
            <a:r>
              <a:rPr lang="en-US" sz="2800" b="1" u="sng" dirty="0"/>
              <a:t>he shall send his angels with a great sound of a trumpet</a:t>
            </a:r>
            <a:r>
              <a:rPr lang="en-US" sz="2800" dirty="0"/>
              <a:t>, and they shall gather together his elect from the four winds, from one end of heaven to the other. </a:t>
            </a:r>
            <a:r>
              <a:rPr lang="en-US" sz="2400" dirty="0" smtClean="0"/>
              <a:t>”</a:t>
            </a:r>
          </a:p>
          <a:p>
            <a:endParaRPr lang="en-US" sz="2400" dirty="0"/>
          </a:p>
          <a:p>
            <a:r>
              <a:rPr lang="en-US" sz="2400" dirty="0" smtClean="0"/>
              <a:t>					</a:t>
            </a:r>
            <a:r>
              <a:rPr lang="en-US" sz="2800" dirty="0" smtClean="0"/>
              <a:t>Matthew 24:30-31</a:t>
            </a:r>
            <a:endParaRPr lang="en-US" sz="2800" dirty="0"/>
          </a:p>
          <a:p>
            <a:r>
              <a:rPr lang="en-US" sz="2800" dirty="0" smtClean="0"/>
              <a:t>				</a:t>
            </a:r>
            <a:endParaRPr lang="en-US" sz="2800" dirty="0"/>
          </a:p>
        </p:txBody>
      </p:sp>
      <p:sp>
        <p:nvSpPr>
          <p:cNvPr id="3" name="TextBox 2"/>
          <p:cNvSpPr txBox="1"/>
          <p:nvPr/>
        </p:nvSpPr>
        <p:spPr>
          <a:xfrm>
            <a:off x="1966823" y="5779698"/>
            <a:ext cx="8577541" cy="707886"/>
          </a:xfrm>
          <a:prstGeom prst="rect">
            <a:avLst/>
          </a:prstGeom>
          <a:noFill/>
        </p:spPr>
        <p:txBody>
          <a:bodyPr wrap="none" rtlCol="0">
            <a:spAutoFit/>
          </a:bodyPr>
          <a:lstStyle/>
          <a:p>
            <a:r>
              <a:rPr lang="en-US" sz="4000" dirty="0" smtClean="0"/>
              <a:t>The Gathering of the Elect For Judgment</a:t>
            </a:r>
            <a:endParaRPr lang="en-US" sz="4000" dirty="0"/>
          </a:p>
        </p:txBody>
      </p:sp>
      <p:sp>
        <p:nvSpPr>
          <p:cNvPr id="8" name="TextBox 7"/>
          <p:cNvSpPr txBox="1"/>
          <p:nvPr/>
        </p:nvSpPr>
        <p:spPr>
          <a:xfrm>
            <a:off x="1138305" y="122895"/>
            <a:ext cx="10163039" cy="646331"/>
          </a:xfrm>
          <a:prstGeom prst="rect">
            <a:avLst/>
          </a:prstGeom>
          <a:noFill/>
        </p:spPr>
        <p:txBody>
          <a:bodyPr wrap="none" rtlCol="0">
            <a:spAutoFit/>
          </a:bodyPr>
          <a:lstStyle/>
          <a:p>
            <a:r>
              <a:rPr lang="en-US" sz="3600" dirty="0" smtClean="0"/>
              <a:t>THE FEASTS OF THE LORD – THE FEAST OF TRUMPETS</a:t>
            </a:r>
            <a:endParaRPr lang="en-US" sz="3600" dirty="0"/>
          </a:p>
        </p:txBody>
      </p:sp>
    </p:spTree>
    <p:extLst>
      <p:ext uri="{BB962C8B-B14F-4D97-AF65-F5344CB8AC3E}">
        <p14:creationId xmlns:p14="http://schemas.microsoft.com/office/powerpoint/2010/main" val="1011111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4"/>
          <a:stretch>
            <a:fillRect/>
          </a:stretch>
        </p:blipFill>
        <p:spPr>
          <a:xfrm>
            <a:off x="0" y="1803802"/>
            <a:ext cx="3607707" cy="3283013"/>
          </a:xfrm>
          <a:prstGeom prst="rect">
            <a:avLst/>
          </a:prstGeom>
        </p:spPr>
      </p:pic>
      <p:sp>
        <p:nvSpPr>
          <p:cNvPr id="7" name="TextBox 6"/>
          <p:cNvSpPr txBox="1"/>
          <p:nvPr/>
        </p:nvSpPr>
        <p:spPr>
          <a:xfrm>
            <a:off x="3873260" y="886051"/>
            <a:ext cx="8318740" cy="5755422"/>
          </a:xfrm>
          <a:prstGeom prst="rect">
            <a:avLst/>
          </a:prstGeom>
          <a:noFill/>
        </p:spPr>
        <p:txBody>
          <a:bodyPr wrap="square" rtlCol="0">
            <a:spAutoFit/>
          </a:bodyPr>
          <a:lstStyle/>
          <a:p>
            <a:endParaRPr lang="en-US" sz="2400" dirty="0" smtClean="0"/>
          </a:p>
          <a:p>
            <a:r>
              <a:rPr lang="en-US" sz="2400" dirty="0" smtClean="0"/>
              <a:t>“</a:t>
            </a:r>
            <a:r>
              <a:rPr lang="en-US" sz="2400" dirty="0"/>
              <a:t>In a moment, in the twinkling of an eye, at </a:t>
            </a:r>
            <a:r>
              <a:rPr lang="en-US" sz="2400" b="1" u="sng" dirty="0"/>
              <a:t>the last trump</a:t>
            </a:r>
            <a:r>
              <a:rPr lang="en-US" sz="2400" dirty="0"/>
              <a:t>: for </a:t>
            </a:r>
            <a:r>
              <a:rPr lang="en-US" sz="2400" b="1" u="sng" dirty="0"/>
              <a:t>the trumpet shall sound</a:t>
            </a:r>
            <a:r>
              <a:rPr lang="en-US" sz="2400" dirty="0"/>
              <a:t>, and the dead shall be </a:t>
            </a:r>
            <a:r>
              <a:rPr lang="en-US" sz="2400" dirty="0" smtClean="0"/>
              <a:t>raised…”</a:t>
            </a:r>
          </a:p>
          <a:p>
            <a:r>
              <a:rPr lang="en-US" sz="2400" dirty="0"/>
              <a:t>	</a:t>
            </a:r>
            <a:r>
              <a:rPr lang="en-US" sz="2400" dirty="0" smtClean="0"/>
              <a:t>			</a:t>
            </a:r>
          </a:p>
          <a:p>
            <a:r>
              <a:rPr lang="en-US" sz="2400" dirty="0"/>
              <a:t>	</a:t>
            </a:r>
            <a:r>
              <a:rPr lang="en-US" sz="2400" dirty="0" smtClean="0"/>
              <a:t>			I Corinthians 15:52</a:t>
            </a:r>
          </a:p>
          <a:p>
            <a:endParaRPr lang="en-US" sz="2800" dirty="0"/>
          </a:p>
          <a:p>
            <a:r>
              <a:rPr lang="en-US" sz="2400" dirty="0" smtClean="0"/>
              <a:t>“For </a:t>
            </a:r>
            <a:r>
              <a:rPr lang="en-US" sz="2400" dirty="0"/>
              <a:t>the Lord himself shall descend from heaven with a shout, with the voice of the archangel, and </a:t>
            </a:r>
            <a:r>
              <a:rPr lang="en-US" sz="2400" b="1" u="sng" dirty="0"/>
              <a:t>with the trump of God</a:t>
            </a:r>
            <a:r>
              <a:rPr lang="en-US" sz="2400" dirty="0"/>
              <a:t>: and the dead in Christ shall rise first: </a:t>
            </a:r>
            <a:r>
              <a:rPr lang="en-US" sz="2400" dirty="0" smtClean="0"/>
              <a:t>Then </a:t>
            </a:r>
            <a:r>
              <a:rPr lang="en-US" sz="2400" dirty="0"/>
              <a:t>we which are alive and remain shall be caught up together with them in the clouds, to meet the Lord in the air: and so shall we ever be with the Lord. </a:t>
            </a:r>
          </a:p>
          <a:p>
            <a:r>
              <a:rPr lang="en-US" sz="2400" dirty="0" smtClean="0"/>
              <a:t>Wherefore </a:t>
            </a:r>
            <a:r>
              <a:rPr lang="en-US" sz="2400" dirty="0"/>
              <a:t>comfort one another with these words</a:t>
            </a:r>
            <a:r>
              <a:rPr lang="en-US" sz="2400" dirty="0" smtClean="0"/>
              <a:t>.”</a:t>
            </a:r>
          </a:p>
          <a:p>
            <a:endParaRPr lang="en-US" sz="2400" dirty="0"/>
          </a:p>
          <a:p>
            <a:r>
              <a:rPr lang="en-US" sz="2400" dirty="0" smtClean="0"/>
              <a:t>				I Thessalonians 4:16-18</a:t>
            </a:r>
            <a:endParaRPr lang="en-US" sz="2400" dirty="0"/>
          </a:p>
          <a:p>
            <a:r>
              <a:rPr lang="en-US" sz="2800" dirty="0" smtClean="0"/>
              <a:t>				</a:t>
            </a:r>
            <a:endParaRPr lang="en-US" sz="2800" dirty="0"/>
          </a:p>
        </p:txBody>
      </p:sp>
      <p:sp>
        <p:nvSpPr>
          <p:cNvPr id="3" name="TextBox 2"/>
          <p:cNvSpPr txBox="1"/>
          <p:nvPr/>
        </p:nvSpPr>
        <p:spPr>
          <a:xfrm>
            <a:off x="2033498" y="6121391"/>
            <a:ext cx="8577541" cy="707886"/>
          </a:xfrm>
          <a:prstGeom prst="rect">
            <a:avLst/>
          </a:prstGeom>
          <a:noFill/>
        </p:spPr>
        <p:txBody>
          <a:bodyPr wrap="none" rtlCol="0">
            <a:spAutoFit/>
          </a:bodyPr>
          <a:lstStyle/>
          <a:p>
            <a:r>
              <a:rPr lang="en-US" sz="4000" dirty="0" smtClean="0"/>
              <a:t>The Gathering of the Elect For Judgment</a:t>
            </a:r>
            <a:endParaRPr lang="en-US" sz="4000" dirty="0"/>
          </a:p>
        </p:txBody>
      </p:sp>
      <p:sp>
        <p:nvSpPr>
          <p:cNvPr id="8" name="TextBox 7"/>
          <p:cNvSpPr txBox="1"/>
          <p:nvPr/>
        </p:nvSpPr>
        <p:spPr>
          <a:xfrm>
            <a:off x="1138305" y="122895"/>
            <a:ext cx="10163039" cy="646331"/>
          </a:xfrm>
          <a:prstGeom prst="rect">
            <a:avLst/>
          </a:prstGeom>
          <a:noFill/>
        </p:spPr>
        <p:txBody>
          <a:bodyPr wrap="none" rtlCol="0">
            <a:spAutoFit/>
          </a:bodyPr>
          <a:lstStyle/>
          <a:p>
            <a:r>
              <a:rPr lang="en-US" sz="3600" dirty="0" smtClean="0"/>
              <a:t>THE FEASTS OF THE LORD – THE FEAST OF TRUMPETS</a:t>
            </a:r>
            <a:endParaRPr lang="en-US" sz="3600" dirty="0"/>
          </a:p>
        </p:txBody>
      </p:sp>
    </p:spTree>
    <p:extLst>
      <p:ext uri="{BB962C8B-B14F-4D97-AF65-F5344CB8AC3E}">
        <p14:creationId xmlns:p14="http://schemas.microsoft.com/office/powerpoint/2010/main" val="34746940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5116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115050" y="1944688"/>
            <a:ext cx="5724525" cy="3884612"/>
          </a:xfrm>
        </p:spPr>
        <p:txBody>
          <a:bodyPr>
            <a:normAutofit/>
          </a:bodyPr>
          <a:lstStyle/>
          <a:p>
            <a:pPr marL="0" indent="0">
              <a:buNone/>
            </a:pPr>
            <a:r>
              <a:rPr lang="en-US" sz="3500" dirty="0" smtClean="0"/>
              <a:t>The Day of Atonement</a:t>
            </a:r>
          </a:p>
          <a:p>
            <a:pPr marL="0" indent="0">
              <a:buNone/>
            </a:pPr>
            <a:endParaRPr lang="en-US" sz="1200" dirty="0" smtClean="0"/>
          </a:p>
          <a:p>
            <a:r>
              <a:rPr lang="en-US" sz="2400" dirty="0"/>
              <a:t>The Instructions for the Children of Israel</a:t>
            </a:r>
          </a:p>
          <a:p>
            <a:r>
              <a:rPr lang="en-US" sz="2400" dirty="0" smtClean="0"/>
              <a:t>Day of Atonement </a:t>
            </a:r>
            <a:r>
              <a:rPr lang="en-US" sz="2400" dirty="0"/>
              <a:t>in the Time of </a:t>
            </a:r>
            <a:r>
              <a:rPr lang="en-US" sz="2400" dirty="0" smtClean="0"/>
              <a:t>Jesus</a:t>
            </a:r>
            <a:endParaRPr lang="en-US" sz="2400" dirty="0"/>
          </a:p>
          <a:p>
            <a:r>
              <a:rPr lang="en-US" sz="2400" dirty="0" smtClean="0"/>
              <a:t>Day of Atonement Fulfilled </a:t>
            </a:r>
            <a:r>
              <a:rPr lang="en-US" sz="2400" dirty="0"/>
              <a:t>in </a:t>
            </a:r>
            <a:r>
              <a:rPr lang="en-US" sz="2400" dirty="0" smtClean="0"/>
              <a:t>Jesus</a:t>
            </a:r>
            <a:endParaRPr lang="en-US" sz="2400" dirty="0"/>
          </a:p>
          <a:p>
            <a:r>
              <a:rPr lang="en-US" sz="2400" dirty="0" smtClean="0"/>
              <a:t>Lessons </a:t>
            </a:r>
            <a:r>
              <a:rPr lang="en-US" sz="2400" dirty="0"/>
              <a:t>For Us.</a:t>
            </a:r>
          </a:p>
          <a:p>
            <a:endParaRPr lang="en-US" dirty="0" smtClean="0"/>
          </a:p>
          <a:p>
            <a:pPr marL="0" indent="0">
              <a:buNone/>
            </a:pPr>
            <a:endParaRPr lang="en-US" dirty="0" smtClean="0"/>
          </a:p>
          <a:p>
            <a:endParaRPr lang="en-US" dirty="0"/>
          </a:p>
          <a:p>
            <a:pPr marL="0" indent="0">
              <a:buNone/>
            </a:pPr>
            <a:endParaRPr lang="en-US" dirty="0"/>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562" y="1716088"/>
            <a:ext cx="4649221" cy="3884612"/>
          </a:xfrm>
          <a:prstGeom prst="rect">
            <a:avLst/>
          </a:prstGeom>
        </p:spPr>
      </p:pic>
      <p:sp>
        <p:nvSpPr>
          <p:cNvPr id="2" name="TextBox 1"/>
          <p:cNvSpPr txBox="1"/>
          <p:nvPr/>
        </p:nvSpPr>
        <p:spPr>
          <a:xfrm>
            <a:off x="1138305" y="122895"/>
            <a:ext cx="10117321" cy="646331"/>
          </a:xfrm>
          <a:prstGeom prst="rect">
            <a:avLst/>
          </a:prstGeom>
          <a:noFill/>
        </p:spPr>
        <p:txBody>
          <a:bodyPr wrap="none" rtlCol="0">
            <a:spAutoFit/>
          </a:bodyPr>
          <a:lstStyle/>
          <a:p>
            <a:r>
              <a:rPr lang="en-US" sz="3600" dirty="0" smtClean="0"/>
              <a:t>THE FEASTS OF THE LORD – THE DAY OF ATONEMENT</a:t>
            </a:r>
            <a:endParaRPr lang="en-US" sz="3600" dirty="0"/>
          </a:p>
        </p:txBody>
      </p:sp>
    </p:spTree>
    <p:extLst>
      <p:ext uri="{BB962C8B-B14F-4D97-AF65-F5344CB8AC3E}">
        <p14:creationId xmlns:p14="http://schemas.microsoft.com/office/powerpoint/2010/main" val="1494552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676400" y="-108781"/>
            <a:ext cx="10515600" cy="1325563"/>
          </a:xfrm>
        </p:spPr>
        <p:txBody>
          <a:bodyPr/>
          <a:lstStyle/>
          <a:p>
            <a:pPr algn="ctr"/>
            <a:r>
              <a:rPr lang="en-US" b="1" dirty="0" smtClean="0"/>
              <a:t>The Final Great </a:t>
            </a:r>
            <a:br>
              <a:rPr lang="en-US" b="1" dirty="0" smtClean="0"/>
            </a:br>
            <a:r>
              <a:rPr lang="en-US" b="1" dirty="0" smtClean="0"/>
              <a:t>Day of Atonement</a:t>
            </a:r>
            <a:endParaRPr lang="en-US" b="1" dirty="0"/>
          </a:p>
        </p:txBody>
      </p:sp>
      <p:sp>
        <p:nvSpPr>
          <p:cNvPr id="7" name="TextBox 6"/>
          <p:cNvSpPr txBox="1"/>
          <p:nvPr/>
        </p:nvSpPr>
        <p:spPr>
          <a:xfrm>
            <a:off x="3649793" y="1152576"/>
            <a:ext cx="8568906" cy="5693866"/>
          </a:xfrm>
          <a:prstGeom prst="rect">
            <a:avLst/>
          </a:prstGeom>
          <a:noFill/>
        </p:spPr>
        <p:txBody>
          <a:bodyPr wrap="square" rtlCol="0">
            <a:spAutoFit/>
          </a:bodyPr>
          <a:lstStyle/>
          <a:p>
            <a:r>
              <a:rPr lang="en-US" sz="2400" dirty="0" smtClean="0"/>
              <a:t>“In </a:t>
            </a:r>
            <a:r>
              <a:rPr lang="en-US" sz="2400" dirty="0"/>
              <a:t>that day shall the LORD defend the inhabitants of Jerusalem; and he that is feeble among them at that day shall be as David; and the house of David shall be as God, as the angel of the LORD before </a:t>
            </a:r>
            <a:r>
              <a:rPr lang="en-US" sz="2400" dirty="0" smtClean="0"/>
              <a:t>them. And </a:t>
            </a:r>
            <a:r>
              <a:rPr lang="en-US" sz="2400" dirty="0"/>
              <a:t>it shall come to pass in that day, that I will seek to destroy all the nations that come against Jerusalem. </a:t>
            </a:r>
            <a:r>
              <a:rPr lang="en-US" sz="2400" dirty="0" smtClean="0"/>
              <a:t> And </a:t>
            </a:r>
            <a:r>
              <a:rPr lang="en-US" sz="2400" dirty="0"/>
              <a:t>I will pour upon the house of David, and upon the inhabitants of Jerusalem, the spirit of grace and of supplications</a:t>
            </a:r>
            <a:r>
              <a:rPr lang="en-US" sz="2400" b="1" u="sng" dirty="0"/>
              <a:t>: and they shall look upon me whom they have pierced, and they shall mourn for him, as one </a:t>
            </a:r>
            <a:r>
              <a:rPr lang="en-US" sz="2400" b="1" u="sng" dirty="0" err="1"/>
              <a:t>mourneth</a:t>
            </a:r>
            <a:r>
              <a:rPr lang="en-US" sz="2400" b="1" u="sng" dirty="0"/>
              <a:t> for his only son, and shall be in bitterness for him, as one that is in bitterness for his firstborn</a:t>
            </a:r>
            <a:r>
              <a:rPr lang="en-US" sz="2400" dirty="0"/>
              <a:t>. </a:t>
            </a:r>
            <a:r>
              <a:rPr lang="en-US" sz="2400" dirty="0" smtClean="0"/>
              <a:t>In </a:t>
            </a:r>
            <a:r>
              <a:rPr lang="en-US" sz="2400" dirty="0"/>
              <a:t>that day shall there be a </a:t>
            </a:r>
            <a:r>
              <a:rPr lang="en-US" sz="2400" b="1" u="sng" dirty="0"/>
              <a:t>great mourning in Jerusalem</a:t>
            </a:r>
            <a:r>
              <a:rPr lang="en-US" sz="2400" dirty="0"/>
              <a:t>, as the mourning of </a:t>
            </a:r>
            <a:r>
              <a:rPr lang="en-US" sz="2400" dirty="0" err="1"/>
              <a:t>Hadadrimmon</a:t>
            </a:r>
            <a:r>
              <a:rPr lang="en-US" sz="2400" dirty="0"/>
              <a:t> in the valley of </a:t>
            </a:r>
            <a:r>
              <a:rPr lang="en-US" sz="2400" dirty="0" err="1"/>
              <a:t>Megiddon</a:t>
            </a:r>
            <a:r>
              <a:rPr lang="en-US" sz="2400" dirty="0"/>
              <a:t>. </a:t>
            </a:r>
            <a:r>
              <a:rPr lang="en-US" sz="2400" dirty="0" smtClean="0"/>
              <a:t>And </a:t>
            </a:r>
            <a:r>
              <a:rPr lang="en-US" sz="2400" b="1" u="sng" dirty="0"/>
              <a:t>the land shall </a:t>
            </a:r>
            <a:r>
              <a:rPr lang="en-US" sz="2400" b="1" u="sng" dirty="0" smtClean="0"/>
              <a:t>mourn</a:t>
            </a:r>
            <a:r>
              <a:rPr lang="en-US" sz="2400" dirty="0" smtClean="0"/>
              <a:t>…”</a:t>
            </a:r>
          </a:p>
          <a:p>
            <a:r>
              <a:rPr lang="en-US" sz="2400" dirty="0"/>
              <a:t>	</a:t>
            </a:r>
            <a:r>
              <a:rPr lang="en-US" sz="2400" dirty="0" smtClean="0"/>
              <a:t>			</a:t>
            </a:r>
          </a:p>
          <a:p>
            <a:r>
              <a:rPr lang="en-US" sz="2400" dirty="0"/>
              <a:t>	</a:t>
            </a:r>
            <a:r>
              <a:rPr lang="en-US" sz="2400" dirty="0" smtClean="0"/>
              <a:t>			Zechariah 12:8-12</a:t>
            </a:r>
            <a:endParaRPr lang="en-US" sz="2400" dirty="0"/>
          </a:p>
          <a:p>
            <a:r>
              <a:rPr lang="en-US" sz="2400" dirty="0" smtClean="0"/>
              <a:t>				</a:t>
            </a:r>
            <a:r>
              <a:rPr lang="en-US" sz="2800" dirty="0" smtClean="0"/>
              <a:t>				</a:t>
            </a:r>
            <a:endParaRPr lang="en-US" sz="2800" dirty="0"/>
          </a:p>
        </p:txBody>
      </p:sp>
      <p:sp>
        <p:nvSpPr>
          <p:cNvPr id="3" name="TextBox 2"/>
          <p:cNvSpPr txBox="1"/>
          <p:nvPr/>
        </p:nvSpPr>
        <p:spPr>
          <a:xfrm>
            <a:off x="3391001" y="6200111"/>
            <a:ext cx="8800999" cy="646331"/>
          </a:xfrm>
          <a:prstGeom prst="rect">
            <a:avLst/>
          </a:prstGeom>
          <a:noFill/>
        </p:spPr>
        <p:txBody>
          <a:bodyPr wrap="none" rtlCol="0">
            <a:spAutoFit/>
          </a:bodyPr>
          <a:lstStyle/>
          <a:p>
            <a:r>
              <a:rPr lang="en-US" sz="3600" dirty="0" smtClean="0"/>
              <a:t>They Shall Look Upon Me Whom They Pierced</a:t>
            </a:r>
            <a:endParaRPr lang="en-US" sz="3600" dirty="0"/>
          </a:p>
        </p:txBody>
      </p:sp>
      <p:pic>
        <p:nvPicPr>
          <p:cNvPr id="2" name="Picture 1"/>
          <p:cNvPicPr>
            <a:picLocks noChangeAspect="1"/>
          </p:cNvPicPr>
          <p:nvPr/>
        </p:nvPicPr>
        <p:blipFill>
          <a:blip r:embed="rId4"/>
          <a:stretch>
            <a:fillRect/>
          </a:stretch>
        </p:blipFill>
        <p:spPr>
          <a:xfrm>
            <a:off x="1" y="39422"/>
            <a:ext cx="3364301" cy="2367951"/>
          </a:xfrm>
          <a:prstGeom prst="rect">
            <a:avLst/>
          </a:prstGeom>
        </p:spPr>
      </p:pic>
      <p:pic>
        <p:nvPicPr>
          <p:cNvPr id="8" name="Picture 7"/>
          <p:cNvPicPr>
            <a:picLocks noChangeAspect="1"/>
          </p:cNvPicPr>
          <p:nvPr/>
        </p:nvPicPr>
        <p:blipFill>
          <a:blip r:embed="rId5"/>
          <a:stretch>
            <a:fillRect/>
          </a:stretch>
        </p:blipFill>
        <p:spPr>
          <a:xfrm>
            <a:off x="1" y="2407373"/>
            <a:ext cx="3364302" cy="2246282"/>
          </a:xfrm>
          <a:prstGeom prst="rect">
            <a:avLst/>
          </a:prstGeom>
        </p:spPr>
      </p:pic>
      <p:pic>
        <p:nvPicPr>
          <p:cNvPr id="9" name="Picture 8"/>
          <p:cNvPicPr>
            <a:picLocks noChangeAspect="1"/>
          </p:cNvPicPr>
          <p:nvPr/>
        </p:nvPicPr>
        <p:blipFill>
          <a:blip r:embed="rId6"/>
          <a:stretch>
            <a:fillRect/>
          </a:stretch>
        </p:blipFill>
        <p:spPr>
          <a:xfrm>
            <a:off x="-8267" y="4653655"/>
            <a:ext cx="3372569" cy="2204345"/>
          </a:xfrm>
          <a:prstGeom prst="rect">
            <a:avLst/>
          </a:prstGeom>
        </p:spPr>
      </p:pic>
    </p:spTree>
    <p:extLst>
      <p:ext uri="{BB962C8B-B14F-4D97-AF65-F5344CB8AC3E}">
        <p14:creationId xmlns:p14="http://schemas.microsoft.com/office/powerpoint/2010/main" val="8022626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08653" y="0"/>
            <a:ext cx="10515600" cy="1325563"/>
          </a:xfrm>
        </p:spPr>
        <p:txBody>
          <a:bodyPr/>
          <a:lstStyle/>
          <a:p>
            <a:pPr algn="ctr"/>
            <a:r>
              <a:rPr lang="en-US" b="1" dirty="0" smtClean="0"/>
              <a:t>The Final Great </a:t>
            </a:r>
            <a:br>
              <a:rPr lang="en-US" b="1" dirty="0" smtClean="0"/>
            </a:br>
            <a:r>
              <a:rPr lang="en-US" b="1" dirty="0" smtClean="0"/>
              <a:t>Day of Atonement</a:t>
            </a:r>
            <a:endParaRPr lang="en-US" b="1" dirty="0"/>
          </a:p>
        </p:txBody>
      </p:sp>
      <p:sp>
        <p:nvSpPr>
          <p:cNvPr id="7" name="TextBox 6"/>
          <p:cNvSpPr txBox="1"/>
          <p:nvPr/>
        </p:nvSpPr>
        <p:spPr>
          <a:xfrm>
            <a:off x="5031046" y="1605428"/>
            <a:ext cx="5520907" cy="5632311"/>
          </a:xfrm>
          <a:prstGeom prst="rect">
            <a:avLst/>
          </a:prstGeom>
          <a:noFill/>
        </p:spPr>
        <p:txBody>
          <a:bodyPr wrap="square" rtlCol="0">
            <a:spAutoFit/>
          </a:bodyPr>
          <a:lstStyle/>
          <a:p>
            <a:r>
              <a:rPr lang="en-US" sz="3200" dirty="0"/>
              <a:t>“Behold, he cometh with clouds; and every eye shall see him, and they also which pierced him: and all </a:t>
            </a:r>
            <a:r>
              <a:rPr lang="en-US" sz="3200" dirty="0" err="1"/>
              <a:t>kindreds</a:t>
            </a:r>
            <a:r>
              <a:rPr lang="en-US" sz="3200" dirty="0"/>
              <a:t> of the earth shall </a:t>
            </a:r>
            <a:r>
              <a:rPr lang="en-US" sz="3200" dirty="0" smtClean="0"/>
              <a:t>mourn </a:t>
            </a:r>
            <a:r>
              <a:rPr lang="en-US" sz="3200" dirty="0"/>
              <a:t>because of him. Even so, Amen</a:t>
            </a:r>
            <a:r>
              <a:rPr lang="en-US" sz="3200" dirty="0" smtClean="0"/>
              <a:t>.</a:t>
            </a:r>
          </a:p>
          <a:p>
            <a:r>
              <a:rPr lang="en-US" sz="3200" dirty="0" smtClean="0"/>
              <a:t>							Revelation 1:7</a:t>
            </a:r>
            <a:r>
              <a:rPr lang="en-US" sz="2400" dirty="0"/>
              <a:t>	</a:t>
            </a:r>
            <a:r>
              <a:rPr lang="en-US" sz="2400" dirty="0" smtClean="0"/>
              <a:t>			</a:t>
            </a:r>
          </a:p>
          <a:p>
            <a:r>
              <a:rPr lang="en-US" sz="2400" dirty="0"/>
              <a:t>	</a:t>
            </a:r>
            <a:r>
              <a:rPr lang="en-US" sz="2400" dirty="0" smtClean="0"/>
              <a:t>							</a:t>
            </a:r>
            <a:r>
              <a:rPr lang="en-US" sz="2800" dirty="0" smtClean="0"/>
              <a:t>				</a:t>
            </a:r>
            <a:endParaRPr lang="en-US" sz="2800" dirty="0"/>
          </a:p>
        </p:txBody>
      </p:sp>
      <p:sp>
        <p:nvSpPr>
          <p:cNvPr id="3" name="TextBox 2"/>
          <p:cNvSpPr txBox="1"/>
          <p:nvPr/>
        </p:nvSpPr>
        <p:spPr>
          <a:xfrm>
            <a:off x="1750954" y="6164982"/>
            <a:ext cx="8800999" cy="646331"/>
          </a:xfrm>
          <a:prstGeom prst="rect">
            <a:avLst/>
          </a:prstGeom>
          <a:noFill/>
        </p:spPr>
        <p:txBody>
          <a:bodyPr wrap="none" rtlCol="0">
            <a:spAutoFit/>
          </a:bodyPr>
          <a:lstStyle/>
          <a:p>
            <a:r>
              <a:rPr lang="en-US" sz="3600" dirty="0" smtClean="0"/>
              <a:t>They Shall Look Upon Me Whom They Pierced</a:t>
            </a:r>
            <a:endParaRPr lang="en-US" sz="3600" dirty="0"/>
          </a:p>
        </p:txBody>
      </p:sp>
      <p:pic>
        <p:nvPicPr>
          <p:cNvPr id="5" name="Picture 4"/>
          <p:cNvPicPr>
            <a:picLocks noChangeAspect="1"/>
          </p:cNvPicPr>
          <p:nvPr/>
        </p:nvPicPr>
        <p:blipFill>
          <a:blip r:embed="rId4"/>
          <a:stretch>
            <a:fillRect/>
          </a:stretch>
        </p:blipFill>
        <p:spPr>
          <a:xfrm>
            <a:off x="103481" y="1312130"/>
            <a:ext cx="4365001" cy="4464206"/>
          </a:xfrm>
          <a:prstGeom prst="rect">
            <a:avLst/>
          </a:prstGeom>
        </p:spPr>
      </p:pic>
    </p:spTree>
    <p:extLst>
      <p:ext uri="{BB962C8B-B14F-4D97-AF65-F5344CB8AC3E}">
        <p14:creationId xmlns:p14="http://schemas.microsoft.com/office/powerpoint/2010/main" val="3330209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08269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886450" y="1944688"/>
            <a:ext cx="5953125" cy="3884612"/>
          </a:xfrm>
        </p:spPr>
        <p:txBody>
          <a:bodyPr>
            <a:normAutofit/>
          </a:bodyPr>
          <a:lstStyle/>
          <a:p>
            <a:pPr marL="0" indent="0">
              <a:buNone/>
            </a:pPr>
            <a:r>
              <a:rPr lang="en-US" sz="3500" dirty="0" smtClean="0"/>
              <a:t>The Feast of Tabernacles</a:t>
            </a:r>
          </a:p>
          <a:p>
            <a:pPr marL="0" indent="0">
              <a:buNone/>
            </a:pPr>
            <a:endParaRPr lang="en-US" sz="1200" dirty="0" smtClean="0"/>
          </a:p>
          <a:p>
            <a:r>
              <a:rPr lang="en-US" sz="2400" dirty="0"/>
              <a:t>The Instructions for the Children of Israel</a:t>
            </a:r>
          </a:p>
          <a:p>
            <a:r>
              <a:rPr lang="en-US" sz="2400" dirty="0" smtClean="0"/>
              <a:t>The Feast of </a:t>
            </a:r>
            <a:r>
              <a:rPr lang="en-US" sz="2400" dirty="0" err="1" smtClean="0"/>
              <a:t>Tabernaclesin</a:t>
            </a:r>
            <a:r>
              <a:rPr lang="en-US" sz="2400" dirty="0" smtClean="0"/>
              <a:t> </a:t>
            </a:r>
            <a:r>
              <a:rPr lang="en-US" sz="2400" dirty="0"/>
              <a:t>the Time of </a:t>
            </a:r>
            <a:r>
              <a:rPr lang="en-US" sz="2400" dirty="0" smtClean="0"/>
              <a:t>Jesus</a:t>
            </a:r>
            <a:endParaRPr lang="en-US" sz="2400" dirty="0"/>
          </a:p>
          <a:p>
            <a:r>
              <a:rPr lang="en-US" sz="2400" dirty="0" smtClean="0"/>
              <a:t>The Feast of Tabernacles Fulfilled </a:t>
            </a:r>
            <a:r>
              <a:rPr lang="en-US" sz="2400" dirty="0"/>
              <a:t>in </a:t>
            </a:r>
            <a:r>
              <a:rPr lang="en-US" sz="2400" dirty="0" smtClean="0"/>
              <a:t>Jesus</a:t>
            </a:r>
          </a:p>
          <a:p>
            <a:r>
              <a:rPr lang="en-US" sz="2400" dirty="0" smtClean="0"/>
              <a:t>The Feast of Tabernacles in the Kingdom</a:t>
            </a:r>
            <a:endParaRPr lang="en-US" sz="2400" dirty="0"/>
          </a:p>
          <a:p>
            <a:r>
              <a:rPr lang="en-US" sz="2400" dirty="0" smtClean="0"/>
              <a:t>Lessons </a:t>
            </a:r>
            <a:r>
              <a:rPr lang="en-US" sz="2400" dirty="0"/>
              <a:t>For Us.</a:t>
            </a:r>
          </a:p>
          <a:p>
            <a:endParaRPr lang="en-US" dirty="0" smtClean="0"/>
          </a:p>
          <a:p>
            <a:pPr marL="0" indent="0">
              <a:buNone/>
            </a:pPr>
            <a:endParaRPr lang="en-US" dirty="0" smtClean="0"/>
          </a:p>
          <a:p>
            <a:endParaRPr lang="en-US" dirty="0"/>
          </a:p>
          <a:p>
            <a:pPr marL="0" indent="0">
              <a:buNone/>
            </a:pPr>
            <a:endParaRPr lang="en-US" dirty="0"/>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562" y="1716088"/>
            <a:ext cx="4649221" cy="3884612"/>
          </a:xfrm>
          <a:prstGeom prst="rect">
            <a:avLst/>
          </a:prstGeom>
        </p:spPr>
      </p:pic>
      <p:sp>
        <p:nvSpPr>
          <p:cNvPr id="2" name="TextBox 1"/>
          <p:cNvSpPr txBox="1"/>
          <p:nvPr/>
        </p:nvSpPr>
        <p:spPr>
          <a:xfrm>
            <a:off x="1138305" y="122895"/>
            <a:ext cx="10719216" cy="646331"/>
          </a:xfrm>
          <a:prstGeom prst="rect">
            <a:avLst/>
          </a:prstGeom>
          <a:noFill/>
        </p:spPr>
        <p:txBody>
          <a:bodyPr wrap="none" rtlCol="0">
            <a:spAutoFit/>
          </a:bodyPr>
          <a:lstStyle/>
          <a:p>
            <a:r>
              <a:rPr lang="en-US" sz="3600" dirty="0" smtClean="0">
                <a:solidFill>
                  <a:prstClr val="black"/>
                </a:solidFill>
              </a:rPr>
              <a:t>THE FEASTS OF THE LORD – THE FEAST OF TABERNACLES</a:t>
            </a:r>
            <a:endParaRPr lang="en-US" sz="3600" dirty="0">
              <a:solidFill>
                <a:prstClr val="black"/>
              </a:solidFill>
            </a:endParaRPr>
          </a:p>
        </p:txBody>
      </p:sp>
    </p:spTree>
    <p:extLst>
      <p:ext uri="{BB962C8B-B14F-4D97-AF65-F5344CB8AC3E}">
        <p14:creationId xmlns:p14="http://schemas.microsoft.com/office/powerpoint/2010/main" val="1990868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stretch>
            <a:fillRect/>
          </a:stretch>
        </p:blipFill>
        <p:spPr>
          <a:xfrm>
            <a:off x="0" y="1895474"/>
            <a:ext cx="4295775" cy="3221831"/>
          </a:xfrm>
          <a:prstGeom prst="rect">
            <a:avLst/>
          </a:prstGeom>
        </p:spPr>
      </p:pic>
      <p:sp>
        <p:nvSpPr>
          <p:cNvPr id="2" name="TextBox 1"/>
          <p:cNvSpPr txBox="1"/>
          <p:nvPr/>
        </p:nvSpPr>
        <p:spPr>
          <a:xfrm>
            <a:off x="4448175" y="2023403"/>
            <a:ext cx="7848600" cy="3724096"/>
          </a:xfrm>
          <a:prstGeom prst="rect">
            <a:avLst/>
          </a:prstGeom>
          <a:noFill/>
        </p:spPr>
        <p:txBody>
          <a:bodyPr wrap="square" rtlCol="0">
            <a:spAutoFit/>
          </a:bodyPr>
          <a:lstStyle/>
          <a:p>
            <a:r>
              <a:rPr lang="en-US" sz="2800" dirty="0" smtClean="0"/>
              <a:t>Tabernacles – 3 Different Words</a:t>
            </a:r>
          </a:p>
          <a:p>
            <a:endParaRPr lang="en-US" sz="2800" dirty="0"/>
          </a:p>
          <a:p>
            <a:pPr marL="457200" indent="-457200">
              <a:buFont typeface="Arial" panose="020B0604020202020204" pitchFamily="34" charset="0"/>
              <a:buChar char="•"/>
            </a:pPr>
            <a:r>
              <a:rPr lang="en-US" sz="2400" b="1" i="1" u="sng" dirty="0" err="1" smtClean="0"/>
              <a:t>Ohel</a:t>
            </a:r>
            <a:r>
              <a:rPr lang="en-US" sz="2400" dirty="0" smtClean="0"/>
              <a:t> – Tent; Tent of Meeting; Tabernacle of Congregation;</a:t>
            </a:r>
          </a:p>
          <a:p>
            <a:pPr marL="457200" indent="-457200">
              <a:buFont typeface="Arial" panose="020B0604020202020204" pitchFamily="34" charset="0"/>
              <a:buChar char="•"/>
            </a:pPr>
            <a:r>
              <a:rPr lang="en-US" sz="2400" b="1" i="1" u="sng" dirty="0" err="1" smtClean="0"/>
              <a:t>Mishken</a:t>
            </a:r>
            <a:r>
              <a:rPr lang="en-US" sz="2400" dirty="0" smtClean="0"/>
              <a:t> – Dwelling Place; Habitation;</a:t>
            </a:r>
          </a:p>
          <a:p>
            <a:pPr marL="457200" indent="-457200">
              <a:buFont typeface="Arial" panose="020B0604020202020204" pitchFamily="34" charset="0"/>
              <a:buChar char="•"/>
            </a:pPr>
            <a:r>
              <a:rPr lang="en-US" sz="2400" b="1" i="1" u="sng" dirty="0" smtClean="0"/>
              <a:t>Sukkot</a:t>
            </a:r>
            <a:r>
              <a:rPr lang="en-US" sz="2400" dirty="0" smtClean="0"/>
              <a:t> – A Covering </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smtClean="0"/>
              <a:t>Feast of Tabernacles: Feast of Sukkot; Feast of Coverings</a:t>
            </a:r>
          </a:p>
          <a:p>
            <a:pPr marL="457200" indent="-457200">
              <a:buFont typeface="Arial" panose="020B0604020202020204" pitchFamily="34" charset="0"/>
              <a:buChar char="•"/>
            </a:pPr>
            <a:endParaRPr lang="en-US" sz="2800" dirty="0"/>
          </a:p>
          <a:p>
            <a:endParaRPr lang="en-US" sz="3200" dirty="0"/>
          </a:p>
        </p:txBody>
      </p:sp>
      <p:sp>
        <p:nvSpPr>
          <p:cNvPr id="6" name="Title 3"/>
          <p:cNvSpPr>
            <a:spLocks noGrp="1"/>
          </p:cNvSpPr>
          <p:nvPr>
            <p:ph type="title"/>
          </p:nvPr>
        </p:nvSpPr>
        <p:spPr>
          <a:xfrm>
            <a:off x="838200" y="-243697"/>
            <a:ext cx="10515600" cy="1325563"/>
          </a:xfrm>
        </p:spPr>
        <p:txBody>
          <a:bodyPr/>
          <a:lstStyle/>
          <a:p>
            <a:pPr algn="ctr"/>
            <a:r>
              <a:rPr lang="en-US" dirty="0" smtClean="0"/>
              <a:t>The Feasts of the LORD - Feast of Tabernacles</a:t>
            </a:r>
            <a:endParaRPr lang="en-US" dirty="0"/>
          </a:p>
        </p:txBody>
      </p:sp>
    </p:spTree>
    <p:extLst>
      <p:ext uri="{BB962C8B-B14F-4D97-AF65-F5344CB8AC3E}">
        <p14:creationId xmlns:p14="http://schemas.microsoft.com/office/powerpoint/2010/main" val="27175533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extBox 1"/>
          <p:cNvSpPr txBox="1"/>
          <p:nvPr/>
        </p:nvSpPr>
        <p:spPr>
          <a:xfrm>
            <a:off x="4667250" y="1325563"/>
            <a:ext cx="7357972" cy="7171194"/>
          </a:xfrm>
          <a:prstGeom prst="rect">
            <a:avLst/>
          </a:prstGeom>
          <a:noFill/>
        </p:spPr>
        <p:txBody>
          <a:bodyPr wrap="square" rtlCol="0">
            <a:spAutoFit/>
          </a:bodyPr>
          <a:lstStyle/>
          <a:p>
            <a:r>
              <a:rPr lang="en-US" sz="3600" dirty="0"/>
              <a:t>“Also you shall observe the Feast of the Harvest of the first fruits of your labors from what you sow in the field; </a:t>
            </a:r>
            <a:r>
              <a:rPr lang="en-US" sz="3600" u="sng" dirty="0"/>
              <a:t>also the Feast of the Ingathering at the end of the year when you gather in the fruit of your labors from the field</a:t>
            </a:r>
            <a:r>
              <a:rPr lang="en-US" sz="3600" dirty="0" smtClean="0"/>
              <a:t>.”</a:t>
            </a:r>
          </a:p>
          <a:p>
            <a:endParaRPr lang="en-US" sz="3600" dirty="0"/>
          </a:p>
          <a:p>
            <a:r>
              <a:rPr lang="en-US" sz="3600" dirty="0" smtClean="0"/>
              <a:t>				Exodus 23:16</a:t>
            </a:r>
            <a:endParaRPr lang="en-US" sz="3600" dirty="0"/>
          </a:p>
          <a:p>
            <a:r>
              <a:rPr lang="en-US" sz="2800" dirty="0" smtClean="0"/>
              <a:t>		   </a:t>
            </a:r>
            <a:endParaRPr lang="en-US" sz="2800" b="1" dirty="0" smtClean="0"/>
          </a:p>
          <a:p>
            <a:endParaRPr lang="en-US" sz="2800" b="1" dirty="0"/>
          </a:p>
          <a:p>
            <a:endParaRPr lang="en-US" sz="2800" b="1" dirty="0" smtClean="0"/>
          </a:p>
          <a:p>
            <a:r>
              <a:rPr lang="en-US" sz="2800" dirty="0" smtClean="0"/>
              <a:t> </a:t>
            </a:r>
          </a:p>
          <a:p>
            <a:pPr marL="457200" indent="-457200">
              <a:buFont typeface="Arial" panose="020B0604020202020204" pitchFamily="34" charset="0"/>
              <a:buChar char="•"/>
            </a:pPr>
            <a:endParaRPr lang="en-US" sz="2800" dirty="0"/>
          </a:p>
          <a:p>
            <a:endParaRPr lang="en-US" sz="3200" dirty="0"/>
          </a:p>
        </p:txBody>
      </p:sp>
      <p:pic>
        <p:nvPicPr>
          <p:cNvPr id="5" name="Picture 4"/>
          <p:cNvPicPr>
            <a:picLocks noChangeAspect="1"/>
          </p:cNvPicPr>
          <p:nvPr/>
        </p:nvPicPr>
        <p:blipFill>
          <a:blip r:embed="rId4"/>
          <a:stretch>
            <a:fillRect/>
          </a:stretch>
        </p:blipFill>
        <p:spPr>
          <a:xfrm>
            <a:off x="0" y="1325563"/>
            <a:ext cx="4600575" cy="3454105"/>
          </a:xfrm>
          <a:prstGeom prst="rect">
            <a:avLst/>
          </a:prstGeom>
        </p:spPr>
      </p:pic>
      <p:sp>
        <p:nvSpPr>
          <p:cNvPr id="6" name="Title 3"/>
          <p:cNvSpPr>
            <a:spLocks noGrp="1"/>
          </p:cNvSpPr>
          <p:nvPr>
            <p:ph type="title"/>
          </p:nvPr>
        </p:nvSpPr>
        <p:spPr>
          <a:xfrm>
            <a:off x="809624" y="190500"/>
            <a:ext cx="10582275" cy="752475"/>
          </a:xfrm>
        </p:spPr>
        <p:txBody>
          <a:bodyPr/>
          <a:lstStyle/>
          <a:p>
            <a:pPr algn="ctr"/>
            <a:r>
              <a:rPr lang="en-US" dirty="0" smtClean="0"/>
              <a:t>The Feasts of the LORD - Feast of Tabernacles</a:t>
            </a:r>
            <a:endParaRPr lang="en-US" dirty="0"/>
          </a:p>
        </p:txBody>
      </p:sp>
    </p:spTree>
    <p:extLst>
      <p:ext uri="{BB962C8B-B14F-4D97-AF65-F5344CB8AC3E}">
        <p14:creationId xmlns:p14="http://schemas.microsoft.com/office/powerpoint/2010/main" val="13669721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extBox 1"/>
          <p:cNvSpPr txBox="1"/>
          <p:nvPr/>
        </p:nvSpPr>
        <p:spPr>
          <a:xfrm>
            <a:off x="569345" y="859736"/>
            <a:ext cx="11455878" cy="8586966"/>
          </a:xfrm>
          <a:prstGeom prst="rect">
            <a:avLst/>
          </a:prstGeom>
          <a:noFill/>
        </p:spPr>
        <p:txBody>
          <a:bodyPr wrap="square" rtlCol="0">
            <a:spAutoFit/>
          </a:bodyPr>
          <a:lstStyle/>
          <a:p>
            <a:r>
              <a:rPr lang="en-US" sz="2000" dirty="0" smtClean="0"/>
              <a:t>“And </a:t>
            </a:r>
            <a:r>
              <a:rPr lang="en-US" sz="2000" dirty="0"/>
              <a:t>the LORD </a:t>
            </a:r>
            <a:r>
              <a:rPr lang="en-US" sz="2000" dirty="0" err="1"/>
              <a:t>spake</a:t>
            </a:r>
            <a:r>
              <a:rPr lang="en-US" sz="2000" dirty="0"/>
              <a:t> unto Moses, saying, </a:t>
            </a:r>
            <a:r>
              <a:rPr lang="en-US" sz="2000" dirty="0" smtClean="0"/>
              <a:t>Speak </a:t>
            </a:r>
            <a:r>
              <a:rPr lang="en-US" sz="2000" dirty="0"/>
              <a:t>unto the children of Israel, </a:t>
            </a:r>
            <a:r>
              <a:rPr lang="en-US" sz="2000" dirty="0" smtClean="0"/>
              <a:t>saying, </a:t>
            </a:r>
            <a:r>
              <a:rPr lang="en-US" sz="2000" b="1" u="sng" dirty="0" smtClean="0">
                <a:solidFill>
                  <a:srgbClr val="00B0F0"/>
                </a:solidFill>
              </a:rPr>
              <a:t>The fifteenth day of this seventh month shall be the feast of tabernacles for seven days unto the LORD. On the first day shall be an holy convocation: ye shall do no servile work therein.</a:t>
            </a:r>
            <a:r>
              <a:rPr lang="en-US" sz="2000" dirty="0" smtClean="0"/>
              <a:t> Seven days ye shall offer an offering made by fire unto the LORD: on the eighth day shall be an holy convocation unto you; and ye shall offer an offering made by fire unto the LORD: it is a solemn assembly; and ye shall do no servile work therein. These are the feasts of the LORD, which ye shall proclaim to be holy convocations, to offer an offering made by fire unto the LORD, a burnt offering, and a meat offering, a sacrifice, and drink offerings, every thing upon his day: Beside the </a:t>
            </a:r>
            <a:r>
              <a:rPr lang="en-US" sz="2000" dirty="0" err="1" smtClean="0"/>
              <a:t>sabbaths</a:t>
            </a:r>
            <a:r>
              <a:rPr lang="en-US" sz="2000" dirty="0" smtClean="0"/>
              <a:t> of the LORD, and beside your gifts, and beside all your vows, and beside all your freewill offerings, which ye give unto the LORD. </a:t>
            </a:r>
            <a:r>
              <a:rPr lang="en-US" sz="2000" b="1" u="sng" dirty="0" smtClean="0">
                <a:solidFill>
                  <a:srgbClr val="00B0F0"/>
                </a:solidFill>
              </a:rPr>
              <a:t>Also in </a:t>
            </a:r>
            <a:r>
              <a:rPr lang="en-US" sz="2000" b="1" u="sng" dirty="0">
                <a:solidFill>
                  <a:srgbClr val="00B0F0"/>
                </a:solidFill>
              </a:rPr>
              <a:t>the fifteenth day of the seventh month, when ye have gathered in the fruit of the land, ye shall keep a feast unto the LORD seven days: on the first day shall be a </a:t>
            </a:r>
            <a:r>
              <a:rPr lang="en-US" sz="2000" b="1" u="sng" dirty="0" err="1">
                <a:solidFill>
                  <a:srgbClr val="00B0F0"/>
                </a:solidFill>
              </a:rPr>
              <a:t>sabbath</a:t>
            </a:r>
            <a:r>
              <a:rPr lang="en-US" sz="2000" b="1" u="sng" dirty="0">
                <a:solidFill>
                  <a:srgbClr val="00B0F0"/>
                </a:solidFill>
              </a:rPr>
              <a:t>, and on the eighth day shall be a </a:t>
            </a:r>
            <a:r>
              <a:rPr lang="en-US" sz="2000" b="1" u="sng" dirty="0" err="1">
                <a:solidFill>
                  <a:srgbClr val="00B0F0"/>
                </a:solidFill>
              </a:rPr>
              <a:t>sabbath</a:t>
            </a:r>
            <a:r>
              <a:rPr lang="en-US" sz="2000" b="1" u="sng" dirty="0">
                <a:solidFill>
                  <a:srgbClr val="00B0F0"/>
                </a:solidFill>
              </a:rPr>
              <a:t>. </a:t>
            </a:r>
            <a:r>
              <a:rPr lang="en-US" sz="2000" dirty="0" smtClean="0"/>
              <a:t> And </a:t>
            </a:r>
            <a:r>
              <a:rPr lang="en-US" sz="2000" dirty="0"/>
              <a:t>ye shall take you on the first day the boughs of goodly trees, branches of palm trees, and the boughs of thick trees, and willows of the brook; and </a:t>
            </a:r>
            <a:r>
              <a:rPr lang="en-US" sz="2000" b="1" u="sng" dirty="0">
                <a:solidFill>
                  <a:srgbClr val="00B0F0"/>
                </a:solidFill>
              </a:rPr>
              <a:t>ye shall rejoice before the LORD your God seven days</a:t>
            </a:r>
            <a:r>
              <a:rPr lang="en-US" sz="2000" dirty="0"/>
              <a:t>. </a:t>
            </a:r>
            <a:r>
              <a:rPr lang="en-US" sz="2000" dirty="0" smtClean="0"/>
              <a:t>And </a:t>
            </a:r>
            <a:r>
              <a:rPr lang="en-US" sz="2000" dirty="0"/>
              <a:t>ye shall keep it a feast unto the LORD seven days in the year. It shall be a statute for ever in your generations: ye shall celebrate it in the seventh </a:t>
            </a:r>
            <a:r>
              <a:rPr lang="en-US" sz="2000" dirty="0" smtClean="0"/>
              <a:t>month. </a:t>
            </a:r>
            <a:r>
              <a:rPr lang="en-US" sz="2000" b="1" u="sng" dirty="0" smtClean="0">
                <a:solidFill>
                  <a:srgbClr val="00B0F0"/>
                </a:solidFill>
              </a:rPr>
              <a:t>Ye </a:t>
            </a:r>
            <a:r>
              <a:rPr lang="en-US" sz="2000" b="1" u="sng" dirty="0">
                <a:solidFill>
                  <a:srgbClr val="00B0F0"/>
                </a:solidFill>
              </a:rPr>
              <a:t>shall dwell in booths seven days; all that are Israelites born shall dwell in </a:t>
            </a:r>
            <a:r>
              <a:rPr lang="en-US" sz="2000" b="1" u="sng" dirty="0" smtClean="0">
                <a:solidFill>
                  <a:srgbClr val="00B0F0"/>
                </a:solidFill>
              </a:rPr>
              <a:t>booths. That </a:t>
            </a:r>
            <a:r>
              <a:rPr lang="en-US" sz="2000" b="1" u="sng" dirty="0">
                <a:solidFill>
                  <a:srgbClr val="00B0F0"/>
                </a:solidFill>
              </a:rPr>
              <a:t>your generations may know that I made the children of Israel to dwell in booths, when I brought them out of the land of Egypt</a:t>
            </a:r>
            <a:r>
              <a:rPr lang="en-US" sz="2000" dirty="0"/>
              <a:t>: I am the LORD your God. </a:t>
            </a:r>
            <a:r>
              <a:rPr lang="en-US" sz="2000" dirty="0" smtClean="0"/>
              <a:t>And </a:t>
            </a:r>
            <a:r>
              <a:rPr lang="en-US" sz="2000" dirty="0"/>
              <a:t>Moses declared unto the children of Israel the feasts of the LORD. </a:t>
            </a:r>
            <a:r>
              <a:rPr lang="en-US" sz="2000" dirty="0" smtClean="0"/>
              <a:t>“</a:t>
            </a:r>
          </a:p>
          <a:p>
            <a:endParaRPr lang="en-US" sz="2000" dirty="0"/>
          </a:p>
          <a:p>
            <a:r>
              <a:rPr lang="en-US" sz="2000" dirty="0" smtClean="0"/>
              <a:t>							Leviticus 23:33-44</a:t>
            </a:r>
            <a:endParaRPr lang="en-US" sz="2000" dirty="0"/>
          </a:p>
          <a:p>
            <a:r>
              <a:rPr lang="en-US" sz="2800" dirty="0" smtClean="0"/>
              <a:t>		   </a:t>
            </a:r>
            <a:endParaRPr lang="en-US" sz="2800" b="1" dirty="0" smtClean="0"/>
          </a:p>
          <a:p>
            <a:endParaRPr lang="en-US" sz="2800" b="1" dirty="0"/>
          </a:p>
          <a:p>
            <a:endParaRPr lang="en-US" sz="2800" b="1" dirty="0" smtClean="0"/>
          </a:p>
          <a:p>
            <a:r>
              <a:rPr lang="en-US" sz="2800" dirty="0" smtClean="0"/>
              <a:t> </a:t>
            </a:r>
          </a:p>
          <a:p>
            <a:pPr marL="457200" indent="-457200">
              <a:buFont typeface="Arial" panose="020B0604020202020204" pitchFamily="34" charset="0"/>
              <a:buChar char="•"/>
            </a:pPr>
            <a:endParaRPr lang="en-US" sz="2800" dirty="0"/>
          </a:p>
          <a:p>
            <a:endParaRPr lang="en-US" sz="3200" dirty="0"/>
          </a:p>
        </p:txBody>
      </p:sp>
      <p:sp>
        <p:nvSpPr>
          <p:cNvPr id="5" name="Title 3"/>
          <p:cNvSpPr>
            <a:spLocks noGrp="1"/>
          </p:cNvSpPr>
          <p:nvPr>
            <p:ph type="title"/>
          </p:nvPr>
        </p:nvSpPr>
        <p:spPr>
          <a:xfrm>
            <a:off x="809624" y="190500"/>
            <a:ext cx="10582275" cy="752475"/>
          </a:xfrm>
        </p:spPr>
        <p:txBody>
          <a:bodyPr/>
          <a:lstStyle/>
          <a:p>
            <a:pPr algn="ctr"/>
            <a:r>
              <a:rPr lang="en-US" dirty="0" smtClean="0"/>
              <a:t>The Feasts of the LORD - Feast of Tabernacles</a:t>
            </a:r>
            <a:endParaRPr lang="en-US" dirty="0"/>
          </a:p>
        </p:txBody>
      </p:sp>
    </p:spTree>
    <p:extLst>
      <p:ext uri="{BB962C8B-B14F-4D97-AF65-F5344CB8AC3E}">
        <p14:creationId xmlns:p14="http://schemas.microsoft.com/office/powerpoint/2010/main" val="32481998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stretch>
            <a:fillRect/>
          </a:stretch>
        </p:blipFill>
        <p:spPr>
          <a:xfrm>
            <a:off x="0" y="1619249"/>
            <a:ext cx="4962525" cy="3721893"/>
          </a:xfrm>
          <a:prstGeom prst="rect">
            <a:avLst/>
          </a:prstGeom>
        </p:spPr>
      </p:pic>
      <p:sp>
        <p:nvSpPr>
          <p:cNvPr id="2" name="TextBox 1"/>
          <p:cNvSpPr txBox="1"/>
          <p:nvPr/>
        </p:nvSpPr>
        <p:spPr>
          <a:xfrm>
            <a:off x="5429250" y="983411"/>
            <a:ext cx="6630478" cy="5324535"/>
          </a:xfrm>
          <a:prstGeom prst="rect">
            <a:avLst/>
          </a:prstGeom>
          <a:noFill/>
        </p:spPr>
        <p:txBody>
          <a:bodyPr wrap="square" rtlCol="0">
            <a:spAutoFit/>
          </a:bodyPr>
          <a:lstStyle/>
          <a:p>
            <a:r>
              <a:rPr lang="en-US" sz="2000" dirty="0" smtClean="0"/>
              <a:t>“Thou </a:t>
            </a:r>
            <a:r>
              <a:rPr lang="en-US" sz="2000" dirty="0"/>
              <a:t>shalt observe the feast of tabernacles seven days, </a:t>
            </a:r>
            <a:r>
              <a:rPr lang="en-US" sz="2000" b="1" u="sng" dirty="0">
                <a:solidFill>
                  <a:srgbClr val="00B0F0"/>
                </a:solidFill>
              </a:rPr>
              <a:t>after that thou hast gathered in thy corn and thy wine: </a:t>
            </a:r>
            <a:r>
              <a:rPr lang="en-US" sz="2000" b="1" u="sng" dirty="0" smtClean="0">
                <a:solidFill>
                  <a:srgbClr val="00B0F0"/>
                </a:solidFill>
              </a:rPr>
              <a:t>And </a:t>
            </a:r>
            <a:r>
              <a:rPr lang="en-US" sz="2000" b="1" u="sng" dirty="0">
                <a:solidFill>
                  <a:srgbClr val="00B0F0"/>
                </a:solidFill>
              </a:rPr>
              <a:t>thou shalt rejoice in thy feast, thou, and thy son, and thy daughter, and thy manservant, and thy maidservant, and the Levite, the stranger, and the fatherless, and the widow, that are within thy gates.</a:t>
            </a:r>
            <a:r>
              <a:rPr lang="en-US" sz="2000" dirty="0"/>
              <a:t> </a:t>
            </a:r>
            <a:r>
              <a:rPr lang="en-US" sz="2000" dirty="0" smtClean="0"/>
              <a:t>Seven </a:t>
            </a:r>
            <a:r>
              <a:rPr lang="en-US" sz="2000" dirty="0"/>
              <a:t>days shalt thou keep a solemn feast unto the LORD thy God in the place which the LORD shall choose: </a:t>
            </a:r>
            <a:r>
              <a:rPr lang="en-US" sz="2000" b="1" u="sng" dirty="0">
                <a:solidFill>
                  <a:srgbClr val="00B0F0"/>
                </a:solidFill>
              </a:rPr>
              <a:t>because the LORD thy God shall bless thee in all thine increase, and in all the works of thine hands, therefore thou shalt surely rejoice. </a:t>
            </a:r>
            <a:r>
              <a:rPr lang="en-US" sz="2000" dirty="0" smtClean="0"/>
              <a:t>Three </a:t>
            </a:r>
            <a:r>
              <a:rPr lang="en-US" sz="2000" dirty="0"/>
              <a:t>times in a year shall all thy males appear before the LORD thy God in the place which he shall choose; in the feast of unleavened bread, and in the feast of weeks, and in the feast of tabernacles: </a:t>
            </a:r>
            <a:r>
              <a:rPr lang="en-US" sz="2000" b="1" u="sng" dirty="0">
                <a:solidFill>
                  <a:srgbClr val="00B0F0"/>
                </a:solidFill>
              </a:rPr>
              <a:t>and they shall not appear before the LORD empty: </a:t>
            </a:r>
            <a:r>
              <a:rPr lang="en-US" sz="2000" b="1" u="sng" dirty="0" smtClean="0">
                <a:solidFill>
                  <a:srgbClr val="00B0F0"/>
                </a:solidFill>
              </a:rPr>
              <a:t>Every </a:t>
            </a:r>
            <a:r>
              <a:rPr lang="en-US" sz="2000" b="1" u="sng" dirty="0">
                <a:solidFill>
                  <a:srgbClr val="00B0F0"/>
                </a:solidFill>
              </a:rPr>
              <a:t>man shall give as he is able, according to the blessing of the LORD thy God which he hath given thee</a:t>
            </a:r>
            <a:r>
              <a:rPr lang="en-US" sz="2000" b="1" u="sng" dirty="0" smtClean="0">
                <a:solidFill>
                  <a:srgbClr val="00B0F0"/>
                </a:solidFill>
              </a:rPr>
              <a:t>.</a:t>
            </a:r>
            <a:r>
              <a:rPr lang="en-US" sz="2000" dirty="0" smtClean="0"/>
              <a:t>”</a:t>
            </a:r>
          </a:p>
          <a:p>
            <a:r>
              <a:rPr lang="en-US" sz="2000" dirty="0"/>
              <a:t>	</a:t>
            </a:r>
            <a:r>
              <a:rPr lang="en-US" sz="2000" dirty="0" smtClean="0"/>
              <a:t>			Deuteronomy 16:13-17</a:t>
            </a:r>
            <a:endParaRPr lang="en-US" sz="2000" dirty="0"/>
          </a:p>
        </p:txBody>
      </p:sp>
      <p:sp>
        <p:nvSpPr>
          <p:cNvPr id="6" name="Title 3"/>
          <p:cNvSpPr>
            <a:spLocks noGrp="1"/>
          </p:cNvSpPr>
          <p:nvPr>
            <p:ph type="title"/>
          </p:nvPr>
        </p:nvSpPr>
        <p:spPr>
          <a:xfrm>
            <a:off x="809624" y="190500"/>
            <a:ext cx="10582275" cy="752475"/>
          </a:xfrm>
        </p:spPr>
        <p:txBody>
          <a:bodyPr/>
          <a:lstStyle/>
          <a:p>
            <a:pPr algn="ctr"/>
            <a:r>
              <a:rPr lang="en-US" dirty="0" smtClean="0"/>
              <a:t>The Feasts of the LORD - Feast of Tabernacles</a:t>
            </a:r>
            <a:endParaRPr lang="en-US" dirty="0"/>
          </a:p>
        </p:txBody>
      </p:sp>
    </p:spTree>
    <p:extLst>
      <p:ext uri="{BB962C8B-B14F-4D97-AF65-F5344CB8AC3E}">
        <p14:creationId xmlns:p14="http://schemas.microsoft.com/office/powerpoint/2010/main" val="34021355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stretch>
            <a:fillRect/>
          </a:stretch>
        </p:blipFill>
        <p:spPr>
          <a:xfrm>
            <a:off x="1" y="1563915"/>
            <a:ext cx="5029200" cy="3936206"/>
          </a:xfrm>
          <a:prstGeom prst="rect">
            <a:avLst/>
          </a:prstGeom>
        </p:spPr>
      </p:pic>
      <p:sp>
        <p:nvSpPr>
          <p:cNvPr id="2" name="TextBox 1"/>
          <p:cNvSpPr txBox="1"/>
          <p:nvPr/>
        </p:nvSpPr>
        <p:spPr>
          <a:xfrm>
            <a:off x="5619750" y="1460560"/>
            <a:ext cx="6097078" cy="4708981"/>
          </a:xfrm>
          <a:prstGeom prst="rect">
            <a:avLst/>
          </a:prstGeom>
          <a:noFill/>
        </p:spPr>
        <p:txBody>
          <a:bodyPr wrap="square" rtlCol="0">
            <a:spAutoFit/>
          </a:bodyPr>
          <a:lstStyle/>
          <a:p>
            <a:r>
              <a:rPr lang="en-US" sz="2000" dirty="0" smtClean="0"/>
              <a:t>“And </a:t>
            </a:r>
            <a:r>
              <a:rPr lang="en-US" sz="2000" dirty="0"/>
              <a:t>Moses commanded them, saying, At the end of every seven years, in the solemnity of the year of release, in the feast of tabernacles, w</a:t>
            </a:r>
            <a:r>
              <a:rPr lang="en-US" sz="2000" dirty="0" smtClean="0"/>
              <a:t>hen </a:t>
            </a:r>
            <a:r>
              <a:rPr lang="en-US" sz="2000" dirty="0"/>
              <a:t>all Israel is come to appear before the LORD thy God in the place which he shall choose, </a:t>
            </a:r>
            <a:r>
              <a:rPr lang="en-US" sz="2000" b="1" u="sng" dirty="0">
                <a:solidFill>
                  <a:srgbClr val="00B0F0"/>
                </a:solidFill>
              </a:rPr>
              <a:t>thou shalt read this law before all Israel in their hearing. </a:t>
            </a:r>
            <a:r>
              <a:rPr lang="en-US" sz="2000" b="1" u="sng" dirty="0" smtClean="0">
                <a:solidFill>
                  <a:srgbClr val="00B0F0"/>
                </a:solidFill>
              </a:rPr>
              <a:t>Gather </a:t>
            </a:r>
            <a:r>
              <a:rPr lang="en-US" sz="2000" b="1" u="sng" dirty="0">
                <a:solidFill>
                  <a:srgbClr val="00B0F0"/>
                </a:solidFill>
              </a:rPr>
              <a:t>the people together, men, and women, and children, and thy stranger that is within thy gates, that they may hear, and that they may learn, and fear the LORD your God, and observe to do all the words of this law</a:t>
            </a:r>
            <a:r>
              <a:rPr lang="en-US" sz="2000" dirty="0"/>
              <a:t>: </a:t>
            </a:r>
            <a:r>
              <a:rPr lang="en-US" sz="2000" dirty="0" smtClean="0"/>
              <a:t>And </a:t>
            </a:r>
            <a:r>
              <a:rPr lang="en-US" sz="2000" dirty="0"/>
              <a:t>that their children, which have not known any thing, may hear, and learn to fear the LORD your God, </a:t>
            </a:r>
            <a:r>
              <a:rPr lang="en-US" sz="2000" b="1" u="sng" dirty="0">
                <a:solidFill>
                  <a:srgbClr val="00B0F0"/>
                </a:solidFill>
              </a:rPr>
              <a:t>as long as ye live in the land whither ye go over Jordan to possess it</a:t>
            </a:r>
            <a:r>
              <a:rPr lang="en-US" sz="2000" dirty="0" smtClean="0"/>
              <a:t>.”</a:t>
            </a:r>
          </a:p>
          <a:p>
            <a:endParaRPr lang="en-US" sz="2000" dirty="0"/>
          </a:p>
          <a:p>
            <a:r>
              <a:rPr lang="en-US" sz="2000" dirty="0" smtClean="0"/>
              <a:t>			Deuteronomy 31:10-13</a:t>
            </a:r>
            <a:endParaRPr lang="en-US" sz="2000" dirty="0"/>
          </a:p>
        </p:txBody>
      </p:sp>
      <p:sp>
        <p:nvSpPr>
          <p:cNvPr id="6" name="Title 3"/>
          <p:cNvSpPr>
            <a:spLocks noGrp="1"/>
          </p:cNvSpPr>
          <p:nvPr>
            <p:ph type="title"/>
          </p:nvPr>
        </p:nvSpPr>
        <p:spPr>
          <a:xfrm>
            <a:off x="809624" y="190500"/>
            <a:ext cx="10582275" cy="752475"/>
          </a:xfrm>
        </p:spPr>
        <p:txBody>
          <a:bodyPr/>
          <a:lstStyle/>
          <a:p>
            <a:pPr algn="ctr"/>
            <a:r>
              <a:rPr lang="en-US" dirty="0" smtClean="0"/>
              <a:t>The Feasts of the LORD - Feast of Tabernacles</a:t>
            </a:r>
            <a:endParaRPr lang="en-US" dirty="0"/>
          </a:p>
        </p:txBody>
      </p:sp>
    </p:spTree>
    <p:extLst>
      <p:ext uri="{BB962C8B-B14F-4D97-AF65-F5344CB8AC3E}">
        <p14:creationId xmlns:p14="http://schemas.microsoft.com/office/powerpoint/2010/main" val="4313483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extBox 1"/>
          <p:cNvSpPr txBox="1"/>
          <p:nvPr/>
        </p:nvSpPr>
        <p:spPr>
          <a:xfrm>
            <a:off x="5391150" y="948906"/>
            <a:ext cx="6800850" cy="6124754"/>
          </a:xfrm>
          <a:prstGeom prst="rect">
            <a:avLst/>
          </a:prstGeom>
          <a:noFill/>
        </p:spPr>
        <p:txBody>
          <a:bodyPr wrap="square" rtlCol="0">
            <a:spAutoFit/>
          </a:bodyPr>
          <a:lstStyle/>
          <a:p>
            <a:r>
              <a:rPr lang="en-US" sz="2000" dirty="0" smtClean="0"/>
              <a:t>Old Testament Practice:</a:t>
            </a:r>
          </a:p>
          <a:p>
            <a:pPr marL="342900" indent="-342900">
              <a:buFont typeface="Arial" panose="020B0604020202020204" pitchFamily="34" charset="0"/>
              <a:buChar char="•"/>
            </a:pPr>
            <a:r>
              <a:rPr lang="en-US" sz="2000" dirty="0" smtClean="0"/>
              <a:t>Pilgrim Feast to Jerusalem – One of the three;</a:t>
            </a:r>
          </a:p>
          <a:p>
            <a:pPr marL="342900" indent="-342900">
              <a:buFont typeface="Arial" panose="020B0604020202020204" pitchFamily="34" charset="0"/>
              <a:buChar char="•"/>
            </a:pPr>
            <a:r>
              <a:rPr lang="en-US" sz="2000" dirty="0" smtClean="0"/>
              <a:t>8 Days; Day 1 &amp; Day 8 – Sacred Assemblies;</a:t>
            </a:r>
          </a:p>
          <a:p>
            <a:pPr marL="342900" indent="-342900">
              <a:buFont typeface="Arial" panose="020B0604020202020204" pitchFamily="34" charset="0"/>
              <a:buChar char="•"/>
            </a:pPr>
            <a:r>
              <a:rPr lang="en-US" sz="2000" dirty="0" smtClean="0"/>
              <a:t>No regular work;</a:t>
            </a:r>
          </a:p>
          <a:p>
            <a:pPr marL="342900" indent="-342900">
              <a:buFont typeface="Arial" panose="020B0604020202020204" pitchFamily="34" charset="0"/>
              <a:buChar char="•"/>
            </a:pPr>
            <a:r>
              <a:rPr lang="en-US" sz="2000" dirty="0" smtClean="0"/>
              <a:t>Celebrated the final Ingathering of the harvest;</a:t>
            </a:r>
          </a:p>
          <a:p>
            <a:pPr marL="342900" indent="-342900">
              <a:buFont typeface="Arial" panose="020B0604020202020204" pitchFamily="34" charset="0"/>
              <a:buChar char="•"/>
            </a:pPr>
            <a:r>
              <a:rPr lang="en-US" sz="2000" dirty="0" smtClean="0"/>
              <a:t>People were to take boughs and branches of goodly trees, palm trees, thick trees and willows of the brook (for booths);</a:t>
            </a:r>
          </a:p>
          <a:p>
            <a:pPr marL="342900" indent="-342900">
              <a:buFont typeface="Arial" panose="020B0604020202020204" pitchFamily="34" charset="0"/>
              <a:buChar char="•"/>
            </a:pPr>
            <a:r>
              <a:rPr lang="en-US" sz="2000" dirty="0" smtClean="0"/>
              <a:t>Live in Booths that they made;</a:t>
            </a:r>
          </a:p>
          <a:p>
            <a:pPr marL="342900" indent="-342900">
              <a:buFont typeface="Arial" panose="020B0604020202020204" pitchFamily="34" charset="0"/>
              <a:buChar char="•"/>
            </a:pPr>
            <a:r>
              <a:rPr lang="en-US" sz="2000" dirty="0" smtClean="0"/>
              <a:t>Great number of sacrifices (70 total) with food offerings (flour and oil) and wine;</a:t>
            </a:r>
          </a:p>
          <a:p>
            <a:pPr marL="342900" indent="-342900">
              <a:buFont typeface="Arial" panose="020B0604020202020204" pitchFamily="34" charset="0"/>
              <a:buChar char="•"/>
            </a:pPr>
            <a:r>
              <a:rPr lang="en-US" sz="2000" dirty="0" smtClean="0"/>
              <a:t>Tithes &amp; Free Will Offerings: None to appear empty handed;</a:t>
            </a:r>
          </a:p>
          <a:p>
            <a:pPr marL="342900" indent="-342900">
              <a:buFont typeface="Arial" panose="020B0604020202020204" pitchFamily="34" charset="0"/>
              <a:buChar char="•"/>
            </a:pPr>
            <a:r>
              <a:rPr lang="en-US" sz="2000" dirty="0" smtClean="0"/>
              <a:t>Provision for Priests; </a:t>
            </a:r>
            <a:r>
              <a:rPr lang="en-US" sz="2000" dirty="0"/>
              <a:t>L</a:t>
            </a:r>
            <a:r>
              <a:rPr lang="en-US" sz="2000" dirty="0" smtClean="0"/>
              <a:t>evites, the temple service, the poor;</a:t>
            </a:r>
          </a:p>
          <a:p>
            <a:pPr marL="342900" indent="-342900">
              <a:buFont typeface="Arial" panose="020B0604020202020204" pitchFamily="34" charset="0"/>
              <a:buChar char="•"/>
            </a:pPr>
            <a:r>
              <a:rPr lang="en-US" sz="2000" dirty="0" smtClean="0"/>
              <a:t>REJOICE; REJOICE; REJOICE</a:t>
            </a:r>
          </a:p>
          <a:p>
            <a:pPr marL="342900" indent="-342900">
              <a:buFont typeface="Arial" panose="020B0604020202020204" pitchFamily="34" charset="0"/>
              <a:buChar char="•"/>
            </a:pPr>
            <a:r>
              <a:rPr lang="en-US" sz="2000" dirty="0" smtClean="0"/>
              <a:t>Memorial of children of Israel dwelling in booths when God brought them out of the land of Egypt; Memorial of the all sufficient provision of God in the wilderness wandering;</a:t>
            </a:r>
          </a:p>
          <a:p>
            <a:pPr marL="342900" indent="-342900">
              <a:buFont typeface="Arial" panose="020B0604020202020204" pitchFamily="34" charset="0"/>
              <a:buChar char="•"/>
            </a:pPr>
            <a:endParaRPr lang="en-US" sz="2400" dirty="0" smtClean="0"/>
          </a:p>
          <a:p>
            <a:pPr marL="342900" indent="-342900">
              <a:buFont typeface="Arial" panose="020B0604020202020204" pitchFamily="34" charset="0"/>
              <a:buChar char="•"/>
            </a:pPr>
            <a:endParaRPr lang="en-US" sz="2400" dirty="0" smtClean="0"/>
          </a:p>
          <a:p>
            <a:pPr marL="342900" indent="-342900">
              <a:buFont typeface="Arial" panose="020B0604020202020204" pitchFamily="34" charset="0"/>
              <a:buChar char="•"/>
            </a:pPr>
            <a:endParaRPr lang="en-US" sz="2400" dirty="0" smtClean="0"/>
          </a:p>
        </p:txBody>
      </p:sp>
      <p:sp>
        <p:nvSpPr>
          <p:cNvPr id="6" name="Title 3"/>
          <p:cNvSpPr>
            <a:spLocks noGrp="1"/>
          </p:cNvSpPr>
          <p:nvPr>
            <p:ph type="title"/>
          </p:nvPr>
        </p:nvSpPr>
        <p:spPr>
          <a:xfrm>
            <a:off x="809624" y="190500"/>
            <a:ext cx="10582275" cy="752475"/>
          </a:xfrm>
        </p:spPr>
        <p:txBody>
          <a:bodyPr/>
          <a:lstStyle/>
          <a:p>
            <a:pPr algn="ctr"/>
            <a:r>
              <a:rPr lang="en-US" dirty="0" smtClean="0"/>
              <a:t>The Feasts of the LORD - Feast of Tabernacles</a:t>
            </a:r>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212" y="4078366"/>
            <a:ext cx="3543300" cy="2692908"/>
          </a:xfrm>
          <a:prstGeom prst="rect">
            <a:avLst/>
          </a:prstGeom>
        </p:spPr>
      </p:pic>
      <p:pic>
        <p:nvPicPr>
          <p:cNvPr id="8" name="Picture 7"/>
          <p:cNvPicPr>
            <a:picLocks noChangeAspect="1"/>
          </p:cNvPicPr>
          <p:nvPr/>
        </p:nvPicPr>
        <p:blipFill>
          <a:blip r:embed="rId5"/>
          <a:stretch>
            <a:fillRect/>
          </a:stretch>
        </p:blipFill>
        <p:spPr>
          <a:xfrm>
            <a:off x="176212" y="942975"/>
            <a:ext cx="4714875" cy="3135391"/>
          </a:xfrm>
          <a:prstGeom prst="rect">
            <a:avLst/>
          </a:prstGeom>
        </p:spPr>
      </p:pic>
    </p:spTree>
    <p:extLst>
      <p:ext uri="{BB962C8B-B14F-4D97-AF65-F5344CB8AC3E}">
        <p14:creationId xmlns:p14="http://schemas.microsoft.com/office/powerpoint/2010/main" val="510739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199" y="969252"/>
            <a:ext cx="7153275" cy="526174"/>
          </a:xfrm>
          <a:solidFill>
            <a:srgbClr val="FFFF00"/>
          </a:solidFill>
        </p:spPr>
        <p:txBody>
          <a:bodyPr>
            <a:normAutofit fontScale="90000"/>
          </a:bodyPr>
          <a:lstStyle/>
          <a:p>
            <a:pPr algn="ctr"/>
            <a:r>
              <a:rPr lang="en-US" sz="3200" b="1" dirty="0" smtClean="0"/>
              <a:t>Feast of Tabernacles in the Time of Jesus Christ</a:t>
            </a:r>
            <a:endParaRPr lang="en-US" sz="3200" b="1" dirty="0"/>
          </a:p>
        </p:txBody>
      </p:sp>
      <p:sp>
        <p:nvSpPr>
          <p:cNvPr id="5" name="Content Placeholder 4"/>
          <p:cNvSpPr>
            <a:spLocks noGrp="1"/>
          </p:cNvSpPr>
          <p:nvPr>
            <p:ph idx="1"/>
          </p:nvPr>
        </p:nvSpPr>
        <p:spPr>
          <a:xfrm>
            <a:off x="838200" y="1743584"/>
            <a:ext cx="8207830" cy="4351338"/>
          </a:xfrm>
        </p:spPr>
        <p:txBody>
          <a:bodyPr>
            <a:normAutofit fontScale="92500"/>
          </a:bodyPr>
          <a:lstStyle/>
          <a:p>
            <a:pPr marL="0" indent="0">
              <a:buNone/>
            </a:pPr>
            <a:r>
              <a:rPr lang="en-US" sz="3500" dirty="0"/>
              <a:t>Alfred </a:t>
            </a:r>
            <a:r>
              <a:rPr lang="en-US" sz="3500" dirty="0" err="1"/>
              <a:t>Edersheim</a:t>
            </a:r>
            <a:r>
              <a:rPr lang="en-US" sz="3500" dirty="0"/>
              <a:t> </a:t>
            </a:r>
            <a:endParaRPr lang="en-US" sz="3500" dirty="0" smtClean="0"/>
          </a:p>
          <a:p>
            <a:pPr marL="0" indent="0">
              <a:buNone/>
            </a:pPr>
            <a:r>
              <a:rPr lang="en-US" sz="3500" dirty="0" smtClean="0"/>
              <a:t>(</a:t>
            </a:r>
            <a:r>
              <a:rPr lang="en-US" sz="3500" dirty="0"/>
              <a:t>March 7, 1825-March 16, 1889</a:t>
            </a:r>
            <a:r>
              <a:rPr lang="en-US" sz="3500" dirty="0" smtClean="0"/>
              <a:t>) </a:t>
            </a:r>
          </a:p>
          <a:p>
            <a:pPr marL="0" indent="0">
              <a:buNone/>
            </a:pPr>
            <a:r>
              <a:rPr lang="en-US" sz="3500" dirty="0" smtClean="0"/>
              <a:t>A </a:t>
            </a:r>
            <a:r>
              <a:rPr lang="en-US" sz="3500" dirty="0"/>
              <a:t>Jewish convert to Christianity and a Biblical scholar known especially for his </a:t>
            </a:r>
            <a:r>
              <a:rPr lang="en-US" sz="3500" dirty="0" smtClean="0"/>
              <a:t>books on </a:t>
            </a:r>
            <a:r>
              <a:rPr lang="en-US" sz="3500" dirty="0"/>
              <a:t>The Life and Times of Jesus the </a:t>
            </a:r>
            <a:r>
              <a:rPr lang="en-US" sz="3500" dirty="0" smtClean="0"/>
              <a:t>Messiah. He wrote extensively on the temple services both before the time of Christ and at the time of Christ, drawing on Jewish writings, traditions and the work of Josephus.</a:t>
            </a:r>
          </a:p>
          <a:p>
            <a:endParaRPr lang="en-US" sz="1800" dirty="0"/>
          </a:p>
        </p:txBody>
      </p:sp>
      <p:pic>
        <p:nvPicPr>
          <p:cNvPr id="2" name="Picture 1"/>
          <p:cNvPicPr>
            <a:picLocks noChangeAspect="1"/>
          </p:cNvPicPr>
          <p:nvPr/>
        </p:nvPicPr>
        <p:blipFill>
          <a:blip r:embed="rId4"/>
          <a:stretch>
            <a:fillRect/>
          </a:stretch>
        </p:blipFill>
        <p:spPr>
          <a:xfrm>
            <a:off x="9574721" y="1743584"/>
            <a:ext cx="2226215" cy="3686604"/>
          </a:xfrm>
          <a:prstGeom prst="rect">
            <a:avLst/>
          </a:prstGeom>
        </p:spPr>
      </p:pic>
      <p:sp>
        <p:nvSpPr>
          <p:cNvPr id="6" name="TextBox 5"/>
          <p:cNvSpPr txBox="1"/>
          <p:nvPr/>
        </p:nvSpPr>
        <p:spPr>
          <a:xfrm>
            <a:off x="1138305" y="122895"/>
            <a:ext cx="10719216" cy="646331"/>
          </a:xfrm>
          <a:prstGeom prst="rect">
            <a:avLst/>
          </a:prstGeom>
          <a:noFill/>
        </p:spPr>
        <p:txBody>
          <a:bodyPr wrap="none" rtlCol="0">
            <a:spAutoFit/>
          </a:bodyPr>
          <a:lstStyle/>
          <a:p>
            <a:r>
              <a:rPr lang="en-US" sz="3600" dirty="0" smtClean="0">
                <a:solidFill>
                  <a:prstClr val="black"/>
                </a:solidFill>
              </a:rPr>
              <a:t>THE FEASTS OF THE LORD – THE FEAST OF TABERNACLES</a:t>
            </a:r>
            <a:endParaRPr lang="en-US" sz="3600" dirty="0">
              <a:solidFill>
                <a:prstClr val="black"/>
              </a:solidFill>
            </a:endParaRPr>
          </a:p>
        </p:txBody>
      </p:sp>
    </p:spTree>
    <p:extLst>
      <p:ext uri="{BB962C8B-B14F-4D97-AF65-F5344CB8AC3E}">
        <p14:creationId xmlns:p14="http://schemas.microsoft.com/office/powerpoint/2010/main" val="2307871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3" name="TextBox 2"/>
          <p:cNvSpPr txBox="1"/>
          <p:nvPr/>
        </p:nvSpPr>
        <p:spPr>
          <a:xfrm>
            <a:off x="3763011" y="6234288"/>
            <a:ext cx="5154809" cy="584775"/>
          </a:xfrm>
          <a:prstGeom prst="rect">
            <a:avLst/>
          </a:prstGeom>
          <a:solidFill>
            <a:srgbClr val="FFFF00"/>
          </a:solidFill>
        </p:spPr>
        <p:txBody>
          <a:bodyPr wrap="none" rtlCol="0">
            <a:spAutoFit/>
          </a:bodyPr>
          <a:lstStyle/>
          <a:p>
            <a:r>
              <a:rPr lang="en-US" sz="3200" dirty="0" smtClean="0"/>
              <a:t>The Water Libation Ceremony</a:t>
            </a:r>
            <a:endParaRPr lang="en-US" sz="3200" dirty="0"/>
          </a:p>
        </p:txBody>
      </p:sp>
      <p:pic>
        <p:nvPicPr>
          <p:cNvPr id="2" name="Picture 1"/>
          <p:cNvPicPr>
            <a:picLocks noChangeAspect="1"/>
          </p:cNvPicPr>
          <p:nvPr/>
        </p:nvPicPr>
        <p:blipFill>
          <a:blip r:embed="rId4"/>
          <a:stretch>
            <a:fillRect/>
          </a:stretch>
        </p:blipFill>
        <p:spPr>
          <a:xfrm>
            <a:off x="3858101" y="1324785"/>
            <a:ext cx="3762375" cy="4695760"/>
          </a:xfrm>
          <a:prstGeom prst="rect">
            <a:avLst/>
          </a:prstGeom>
        </p:spPr>
      </p:pic>
      <p:pic>
        <p:nvPicPr>
          <p:cNvPr id="5" name="Picture 4"/>
          <p:cNvPicPr>
            <a:picLocks noChangeAspect="1"/>
          </p:cNvPicPr>
          <p:nvPr/>
        </p:nvPicPr>
        <p:blipFill>
          <a:blip r:embed="rId5"/>
          <a:stretch>
            <a:fillRect/>
          </a:stretch>
        </p:blipFill>
        <p:spPr>
          <a:xfrm>
            <a:off x="218798" y="1324785"/>
            <a:ext cx="3410228" cy="4695760"/>
          </a:xfrm>
          <a:prstGeom prst="rect">
            <a:avLst/>
          </a:prstGeom>
        </p:spPr>
      </p:pic>
      <p:sp>
        <p:nvSpPr>
          <p:cNvPr id="6" name="AutoShape 2" descr="Image result for the water libation ceremony">
            <a:hlinkClick r:id="rId6"/>
          </p:cNvPr>
          <p:cNvSpPr>
            <a:spLocks noChangeAspect="1" noChangeArrowheads="1"/>
          </p:cNvSpPr>
          <p:nvPr/>
        </p:nvSpPr>
        <p:spPr bwMode="auto">
          <a:xfrm>
            <a:off x="3613150" y="-1393825"/>
            <a:ext cx="4324350" cy="2905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4" descr="Image result for the water libation ceremony">
            <a:hlinkClick r:id="rId6"/>
          </p:cNvPr>
          <p:cNvSpPr>
            <a:spLocks noChangeAspect="1" noChangeArrowheads="1"/>
          </p:cNvSpPr>
          <p:nvPr/>
        </p:nvSpPr>
        <p:spPr bwMode="auto">
          <a:xfrm>
            <a:off x="7814310" y="4210050"/>
            <a:ext cx="4324350" cy="2905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US" sz="1400" b="1" dirty="0" smtClean="0"/>
              <a:t>“Behold, God is my salvation; I will trust and not be afraid: for the LORD is my strength and my song; he also is become my salvation. Therefore with joy you will draw water from the wells of salvation.”</a:t>
            </a:r>
          </a:p>
          <a:p>
            <a:r>
              <a:rPr lang="en-US" sz="1400" b="1" dirty="0"/>
              <a:t>	</a:t>
            </a:r>
            <a:r>
              <a:rPr lang="en-US" sz="1400" b="1" dirty="0" smtClean="0"/>
              <a:t>		Isaiah 12:2-3</a:t>
            </a:r>
          </a:p>
          <a:p>
            <a:endParaRPr lang="en-US" sz="1400" b="1" dirty="0" smtClean="0"/>
          </a:p>
          <a:p>
            <a:r>
              <a:rPr lang="en-US" sz="1400" b="1" dirty="0" smtClean="0"/>
              <a:t>“Save now, I pray, O LORD; O LORD, I pray, send now prosperity,”</a:t>
            </a:r>
          </a:p>
          <a:p>
            <a:r>
              <a:rPr lang="en-US" sz="1400" b="1" dirty="0"/>
              <a:t>	</a:t>
            </a:r>
            <a:r>
              <a:rPr lang="en-US" sz="1400" b="1" dirty="0" smtClean="0"/>
              <a:t>	    	Psalm 118:25</a:t>
            </a:r>
          </a:p>
          <a:p>
            <a:endParaRPr lang="en-US" sz="1400" b="1" dirty="0"/>
          </a:p>
          <a:p>
            <a:endParaRPr lang="en-US" sz="1400" b="1" dirty="0"/>
          </a:p>
        </p:txBody>
      </p:sp>
      <p:sp>
        <p:nvSpPr>
          <p:cNvPr id="8" name="AutoShape 6" descr="Image result for the water libation ceremony">
            <a:hlinkClick r:id="rId6"/>
          </p:cNvPr>
          <p:cNvSpPr>
            <a:spLocks noChangeAspect="1" noChangeArrowheads="1"/>
          </p:cNvSpPr>
          <p:nvPr/>
        </p:nvSpPr>
        <p:spPr bwMode="auto">
          <a:xfrm>
            <a:off x="3917950" y="-1089025"/>
            <a:ext cx="4324350" cy="2905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7"/>
          <a:stretch>
            <a:fillRect/>
          </a:stretch>
        </p:blipFill>
        <p:spPr>
          <a:xfrm>
            <a:off x="7849552" y="1343862"/>
            <a:ext cx="4253865" cy="2866188"/>
          </a:xfrm>
          <a:prstGeom prst="rect">
            <a:avLst/>
          </a:prstGeom>
        </p:spPr>
      </p:pic>
      <p:sp>
        <p:nvSpPr>
          <p:cNvPr id="11" name="TextBox 10"/>
          <p:cNvSpPr txBox="1"/>
          <p:nvPr/>
        </p:nvSpPr>
        <p:spPr>
          <a:xfrm>
            <a:off x="1138305" y="-40777"/>
            <a:ext cx="10719216" cy="646331"/>
          </a:xfrm>
          <a:prstGeom prst="rect">
            <a:avLst/>
          </a:prstGeom>
          <a:noFill/>
        </p:spPr>
        <p:txBody>
          <a:bodyPr wrap="none" rtlCol="0">
            <a:spAutoFit/>
          </a:bodyPr>
          <a:lstStyle/>
          <a:p>
            <a:r>
              <a:rPr lang="en-US" sz="3600" dirty="0" smtClean="0">
                <a:solidFill>
                  <a:prstClr val="black"/>
                </a:solidFill>
              </a:rPr>
              <a:t>THE FEASTS OF THE LORD – THE FEAST OF TABERNACLES</a:t>
            </a:r>
            <a:endParaRPr lang="en-US" sz="3600" dirty="0">
              <a:solidFill>
                <a:prstClr val="black"/>
              </a:solidFill>
            </a:endParaRPr>
          </a:p>
        </p:txBody>
      </p:sp>
      <p:sp>
        <p:nvSpPr>
          <p:cNvPr id="12" name="Title 3"/>
          <p:cNvSpPr>
            <a:spLocks noGrp="1"/>
          </p:cNvSpPr>
          <p:nvPr>
            <p:ph type="title"/>
          </p:nvPr>
        </p:nvSpPr>
        <p:spPr>
          <a:xfrm>
            <a:off x="218798" y="765586"/>
            <a:ext cx="7153275" cy="526174"/>
          </a:xfrm>
          <a:solidFill>
            <a:srgbClr val="FFFF00"/>
          </a:solidFill>
        </p:spPr>
        <p:txBody>
          <a:bodyPr>
            <a:normAutofit fontScale="90000"/>
          </a:bodyPr>
          <a:lstStyle/>
          <a:p>
            <a:pPr algn="ctr"/>
            <a:r>
              <a:rPr lang="en-US" sz="3200" b="1" dirty="0" smtClean="0"/>
              <a:t>Feast of Tabernacles in the Time of Jesus Christ</a:t>
            </a:r>
            <a:endParaRPr lang="en-US" sz="3200" b="1" dirty="0"/>
          </a:p>
        </p:txBody>
      </p:sp>
    </p:spTree>
    <p:extLst>
      <p:ext uri="{BB962C8B-B14F-4D97-AF65-F5344CB8AC3E}">
        <p14:creationId xmlns:p14="http://schemas.microsoft.com/office/powerpoint/2010/main" val="31271767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625741"/>
            <a:ext cx="4124326" cy="813702"/>
          </a:xfrm>
          <a:solidFill>
            <a:srgbClr val="FFFF00"/>
          </a:solidFill>
        </p:spPr>
        <p:txBody>
          <a:bodyPr>
            <a:normAutofit fontScale="90000"/>
          </a:bodyPr>
          <a:lstStyle/>
          <a:p>
            <a:pPr algn="ctr"/>
            <a:r>
              <a:rPr lang="en-US" dirty="0" smtClean="0"/>
              <a:t>    </a:t>
            </a:r>
            <a:r>
              <a:rPr lang="en-US" sz="2700" dirty="0" smtClean="0"/>
              <a:t>Feast of Tabernacles in the Time of Christ</a:t>
            </a:r>
            <a:endParaRPr lang="en-US" sz="2700" dirty="0"/>
          </a:p>
        </p:txBody>
      </p:sp>
      <p:sp>
        <p:nvSpPr>
          <p:cNvPr id="3" name="TextBox 2"/>
          <p:cNvSpPr txBox="1"/>
          <p:nvPr/>
        </p:nvSpPr>
        <p:spPr>
          <a:xfrm>
            <a:off x="4238625" y="6117348"/>
            <a:ext cx="4241988" cy="646331"/>
          </a:xfrm>
          <a:prstGeom prst="rect">
            <a:avLst/>
          </a:prstGeom>
          <a:solidFill>
            <a:srgbClr val="FFFF00"/>
          </a:solidFill>
        </p:spPr>
        <p:txBody>
          <a:bodyPr wrap="square" rtlCol="0">
            <a:spAutoFit/>
          </a:bodyPr>
          <a:lstStyle/>
          <a:p>
            <a:r>
              <a:rPr lang="en-US" sz="3600" dirty="0" smtClean="0"/>
              <a:t>I Am the Living Water </a:t>
            </a:r>
            <a:endParaRPr lang="en-US" sz="3600" dirty="0"/>
          </a:p>
        </p:txBody>
      </p:sp>
      <p:pic>
        <p:nvPicPr>
          <p:cNvPr id="2" name="Picture 1"/>
          <p:cNvPicPr>
            <a:picLocks noChangeAspect="1"/>
          </p:cNvPicPr>
          <p:nvPr/>
        </p:nvPicPr>
        <p:blipFill>
          <a:blip r:embed="rId4"/>
          <a:stretch>
            <a:fillRect/>
          </a:stretch>
        </p:blipFill>
        <p:spPr>
          <a:xfrm>
            <a:off x="0" y="1459630"/>
            <a:ext cx="4124326" cy="4584406"/>
          </a:xfrm>
          <a:prstGeom prst="rect">
            <a:avLst/>
          </a:prstGeom>
        </p:spPr>
      </p:pic>
      <p:sp>
        <p:nvSpPr>
          <p:cNvPr id="6" name="TextBox 5"/>
          <p:cNvSpPr txBox="1"/>
          <p:nvPr/>
        </p:nvSpPr>
        <p:spPr>
          <a:xfrm>
            <a:off x="5226507" y="854369"/>
            <a:ext cx="6302829" cy="5262979"/>
          </a:xfrm>
          <a:prstGeom prst="rect">
            <a:avLst/>
          </a:prstGeom>
          <a:noFill/>
        </p:spPr>
        <p:txBody>
          <a:bodyPr wrap="square" rtlCol="0">
            <a:spAutoFit/>
          </a:bodyPr>
          <a:lstStyle/>
          <a:p>
            <a:r>
              <a:rPr lang="en-US" sz="2400" dirty="0"/>
              <a:t>Now the Jews' feast of tabernacles was at hand…Now </a:t>
            </a:r>
            <a:r>
              <a:rPr lang="en-US" sz="2400" b="1" u="sng" dirty="0">
                <a:solidFill>
                  <a:srgbClr val="00B0F0"/>
                </a:solidFill>
              </a:rPr>
              <a:t>about the midst of the feast Jesus went up into the temple, and taught</a:t>
            </a:r>
            <a:r>
              <a:rPr lang="en-US" sz="2400" dirty="0" smtClean="0"/>
              <a:t>….In </a:t>
            </a:r>
            <a:r>
              <a:rPr lang="en-US" sz="2400" dirty="0"/>
              <a:t>the last day, that great day of the feast, Jesus stood and cried, saying, </a:t>
            </a:r>
            <a:r>
              <a:rPr lang="en-US" sz="2400" b="1" u="sng" dirty="0">
                <a:solidFill>
                  <a:srgbClr val="00B0F0"/>
                </a:solidFill>
              </a:rPr>
              <a:t>If any man thirst, let him come unto me, and drink. </a:t>
            </a:r>
            <a:r>
              <a:rPr lang="en-US" sz="2400" b="1" u="sng" dirty="0" smtClean="0">
                <a:solidFill>
                  <a:srgbClr val="00B0F0"/>
                </a:solidFill>
              </a:rPr>
              <a:t>He </a:t>
            </a:r>
            <a:r>
              <a:rPr lang="en-US" sz="2400" b="1" u="sng" dirty="0">
                <a:solidFill>
                  <a:srgbClr val="00B0F0"/>
                </a:solidFill>
              </a:rPr>
              <a:t>that believeth on me, as the scripture hath said, out of his belly shall flow rivers of living water</a:t>
            </a:r>
            <a:r>
              <a:rPr lang="en-US" sz="2400" dirty="0"/>
              <a:t>. </a:t>
            </a:r>
            <a:r>
              <a:rPr lang="en-US" sz="2400" dirty="0" smtClean="0"/>
              <a:t>(</a:t>
            </a:r>
            <a:r>
              <a:rPr lang="en-US" sz="2400" dirty="0"/>
              <a:t>But this </a:t>
            </a:r>
            <a:r>
              <a:rPr lang="en-US" sz="2400" dirty="0" err="1"/>
              <a:t>spake</a:t>
            </a:r>
            <a:r>
              <a:rPr lang="en-US" sz="2400" dirty="0"/>
              <a:t> he of the Spirit, which they that believe on him should receive: for the </a:t>
            </a:r>
            <a:r>
              <a:rPr lang="en-US" sz="2400" dirty="0" smtClean="0"/>
              <a:t>Holy Spirit was </a:t>
            </a:r>
            <a:r>
              <a:rPr lang="en-US" sz="2400" dirty="0"/>
              <a:t>not yet given; because that Jesus was not yet glorified.) </a:t>
            </a:r>
            <a:endParaRPr lang="en-US" sz="2400" dirty="0" smtClean="0"/>
          </a:p>
          <a:p>
            <a:endParaRPr lang="en-US" sz="2400" dirty="0"/>
          </a:p>
          <a:p>
            <a:r>
              <a:rPr lang="en-US" sz="2400" dirty="0" smtClean="0"/>
              <a:t>			John 7:2; 14; 37-39</a:t>
            </a:r>
            <a:endParaRPr lang="en-US" sz="2400" dirty="0"/>
          </a:p>
          <a:p>
            <a:endParaRPr lang="en-US" sz="2400" dirty="0"/>
          </a:p>
        </p:txBody>
      </p:sp>
      <p:sp>
        <p:nvSpPr>
          <p:cNvPr id="7" name="TextBox 6"/>
          <p:cNvSpPr txBox="1"/>
          <p:nvPr/>
        </p:nvSpPr>
        <p:spPr>
          <a:xfrm>
            <a:off x="1138305" y="-40777"/>
            <a:ext cx="10719216" cy="646331"/>
          </a:xfrm>
          <a:prstGeom prst="rect">
            <a:avLst/>
          </a:prstGeom>
          <a:noFill/>
        </p:spPr>
        <p:txBody>
          <a:bodyPr wrap="none" rtlCol="0">
            <a:spAutoFit/>
          </a:bodyPr>
          <a:lstStyle/>
          <a:p>
            <a:r>
              <a:rPr lang="en-US" sz="3600" dirty="0" smtClean="0">
                <a:solidFill>
                  <a:prstClr val="black"/>
                </a:solidFill>
              </a:rPr>
              <a:t>THE FEASTS OF THE LORD – THE FEAST OF TABERNACLES</a:t>
            </a:r>
            <a:endParaRPr lang="en-US" sz="3600" dirty="0">
              <a:solidFill>
                <a:prstClr val="black"/>
              </a:solidFill>
            </a:endParaRPr>
          </a:p>
        </p:txBody>
      </p:sp>
    </p:spTree>
    <p:extLst>
      <p:ext uri="{BB962C8B-B14F-4D97-AF65-F5344CB8AC3E}">
        <p14:creationId xmlns:p14="http://schemas.microsoft.com/office/powerpoint/2010/main" val="10237197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09575" y="839473"/>
            <a:ext cx="8215168" cy="428626"/>
          </a:xfrm>
          <a:solidFill>
            <a:srgbClr val="FFFF00"/>
          </a:solidFill>
        </p:spPr>
        <p:txBody>
          <a:bodyPr>
            <a:normAutofit fontScale="90000"/>
          </a:bodyPr>
          <a:lstStyle/>
          <a:p>
            <a:pPr algn="ctr"/>
            <a:r>
              <a:rPr lang="en-US" sz="3100" dirty="0" smtClean="0"/>
              <a:t>Feast of Tabernacles in the Time of Christ</a:t>
            </a:r>
            <a:endParaRPr lang="en-US" sz="3100" dirty="0"/>
          </a:p>
        </p:txBody>
      </p:sp>
      <p:sp>
        <p:nvSpPr>
          <p:cNvPr id="3" name="TextBox 2"/>
          <p:cNvSpPr txBox="1"/>
          <p:nvPr/>
        </p:nvSpPr>
        <p:spPr>
          <a:xfrm>
            <a:off x="3438252" y="5967009"/>
            <a:ext cx="5315494" cy="584775"/>
          </a:xfrm>
          <a:prstGeom prst="rect">
            <a:avLst/>
          </a:prstGeom>
          <a:solidFill>
            <a:srgbClr val="FFFF00"/>
          </a:solidFill>
        </p:spPr>
        <p:txBody>
          <a:bodyPr wrap="none" rtlCol="0">
            <a:spAutoFit/>
          </a:bodyPr>
          <a:lstStyle/>
          <a:p>
            <a:r>
              <a:rPr lang="en-US" sz="3200" dirty="0" smtClean="0"/>
              <a:t>The Temple Lighting Ceremony</a:t>
            </a:r>
            <a:endParaRPr lang="en-US" sz="3200" dirty="0"/>
          </a:p>
        </p:txBody>
      </p:sp>
      <p:pic>
        <p:nvPicPr>
          <p:cNvPr id="2" name="Picture 1"/>
          <p:cNvPicPr>
            <a:picLocks noChangeAspect="1"/>
          </p:cNvPicPr>
          <p:nvPr/>
        </p:nvPicPr>
        <p:blipFill>
          <a:blip r:embed="rId4"/>
          <a:stretch>
            <a:fillRect/>
          </a:stretch>
        </p:blipFill>
        <p:spPr>
          <a:xfrm>
            <a:off x="0" y="1268099"/>
            <a:ext cx="4863185" cy="4035956"/>
          </a:xfrm>
          <a:prstGeom prst="rect">
            <a:avLst/>
          </a:prstGeom>
        </p:spPr>
      </p:pic>
      <p:sp>
        <p:nvSpPr>
          <p:cNvPr id="5" name="TextBox 4"/>
          <p:cNvSpPr txBox="1"/>
          <p:nvPr/>
        </p:nvSpPr>
        <p:spPr>
          <a:xfrm>
            <a:off x="736391" y="34055"/>
            <a:ext cx="10719216" cy="646331"/>
          </a:xfrm>
          <a:prstGeom prst="rect">
            <a:avLst/>
          </a:prstGeom>
          <a:noFill/>
        </p:spPr>
        <p:txBody>
          <a:bodyPr wrap="none" rtlCol="0">
            <a:spAutoFit/>
          </a:bodyPr>
          <a:lstStyle/>
          <a:p>
            <a:r>
              <a:rPr lang="en-US" sz="3600" dirty="0" smtClean="0">
                <a:solidFill>
                  <a:prstClr val="black"/>
                </a:solidFill>
              </a:rPr>
              <a:t>THE FEASTS OF THE LORD – THE FEAST OF TABERNACLES</a:t>
            </a:r>
            <a:endParaRPr lang="en-US" sz="3600" dirty="0">
              <a:solidFill>
                <a:prstClr val="black"/>
              </a:solidFill>
            </a:endParaRPr>
          </a:p>
        </p:txBody>
      </p:sp>
      <p:sp>
        <p:nvSpPr>
          <p:cNvPr id="6" name="TextBox 5"/>
          <p:cNvSpPr txBox="1"/>
          <p:nvPr/>
        </p:nvSpPr>
        <p:spPr>
          <a:xfrm>
            <a:off x="8915671" y="2913340"/>
            <a:ext cx="3371579" cy="1569660"/>
          </a:xfrm>
          <a:prstGeom prst="rect">
            <a:avLst/>
          </a:prstGeom>
          <a:noFill/>
        </p:spPr>
        <p:txBody>
          <a:bodyPr wrap="square" rtlCol="0">
            <a:spAutoFit/>
          </a:bodyPr>
          <a:lstStyle/>
          <a:p>
            <a:r>
              <a:rPr lang="en-US" sz="2400" b="1" i="1" dirty="0" err="1" smtClean="0"/>
              <a:t>Simchat</a:t>
            </a:r>
            <a:r>
              <a:rPr lang="en-US" sz="2400" b="1" i="1" dirty="0" smtClean="0"/>
              <a:t> Bet </a:t>
            </a:r>
            <a:r>
              <a:rPr lang="en-US" sz="2400" b="1" i="1" dirty="0" err="1" smtClean="0"/>
              <a:t>Hasho’yva</a:t>
            </a:r>
            <a:endParaRPr lang="en-US" sz="2400" b="1" i="1" dirty="0" smtClean="0"/>
          </a:p>
          <a:p>
            <a:endParaRPr lang="en-US" sz="2400" b="1" i="1" dirty="0"/>
          </a:p>
          <a:p>
            <a:r>
              <a:rPr lang="en-US" sz="2400" dirty="0" smtClean="0"/>
              <a:t>Rejoicing of the House </a:t>
            </a:r>
          </a:p>
          <a:p>
            <a:r>
              <a:rPr lang="en-US" sz="2400" dirty="0" smtClean="0"/>
              <a:t>of Water Drawing</a:t>
            </a:r>
            <a:endParaRPr lang="en-US" sz="2400" dirty="0"/>
          </a:p>
        </p:txBody>
      </p:sp>
      <p:pic>
        <p:nvPicPr>
          <p:cNvPr id="7" name="Picture 6"/>
          <p:cNvPicPr>
            <a:picLocks noChangeAspect="1"/>
          </p:cNvPicPr>
          <p:nvPr/>
        </p:nvPicPr>
        <p:blipFill>
          <a:blip r:embed="rId5"/>
          <a:stretch>
            <a:fillRect/>
          </a:stretch>
        </p:blipFill>
        <p:spPr>
          <a:xfrm>
            <a:off x="4863185" y="1268099"/>
            <a:ext cx="3761558" cy="4035956"/>
          </a:xfrm>
          <a:prstGeom prst="rect">
            <a:avLst/>
          </a:prstGeom>
        </p:spPr>
      </p:pic>
      <p:sp>
        <p:nvSpPr>
          <p:cNvPr id="8" name="TextBox 7"/>
          <p:cNvSpPr txBox="1"/>
          <p:nvPr/>
        </p:nvSpPr>
        <p:spPr>
          <a:xfrm>
            <a:off x="7093734" y="4079676"/>
            <a:ext cx="608256" cy="403324"/>
          </a:xfrm>
          <a:prstGeom prst="rect">
            <a:avLst/>
          </a:prstGeom>
          <a:solidFill>
            <a:srgbClr val="FFFF00"/>
          </a:solidFill>
        </p:spPr>
        <p:txBody>
          <a:bodyPr wrap="square" rtlCol="0">
            <a:spAutoFit/>
          </a:bodyPr>
          <a:lstStyle/>
          <a:p>
            <a:endParaRPr lang="en-US" sz="1600" dirty="0"/>
          </a:p>
        </p:txBody>
      </p:sp>
      <p:sp>
        <p:nvSpPr>
          <p:cNvPr id="9" name="TextBox 8"/>
          <p:cNvSpPr txBox="1"/>
          <p:nvPr/>
        </p:nvSpPr>
        <p:spPr>
          <a:xfrm>
            <a:off x="6257925" y="4453354"/>
            <a:ext cx="857250" cy="499646"/>
          </a:xfrm>
          <a:prstGeom prst="rect">
            <a:avLst/>
          </a:prstGeom>
          <a:solidFill>
            <a:srgbClr val="FFFF00"/>
          </a:solidFill>
        </p:spPr>
        <p:txBody>
          <a:bodyPr wrap="square" rtlCol="0">
            <a:spAutoFit/>
          </a:bodyPr>
          <a:lstStyle/>
          <a:p>
            <a:endParaRPr lang="en-US" dirty="0"/>
          </a:p>
        </p:txBody>
      </p:sp>
      <p:pic>
        <p:nvPicPr>
          <p:cNvPr id="10" name="Picture 9"/>
          <p:cNvPicPr>
            <a:picLocks noChangeAspect="1"/>
          </p:cNvPicPr>
          <p:nvPr/>
        </p:nvPicPr>
        <p:blipFill>
          <a:blip r:embed="rId6"/>
          <a:stretch>
            <a:fillRect/>
          </a:stretch>
        </p:blipFill>
        <p:spPr>
          <a:xfrm>
            <a:off x="6257925" y="3840397"/>
            <a:ext cx="853514" cy="499915"/>
          </a:xfrm>
          <a:prstGeom prst="rect">
            <a:avLst/>
          </a:prstGeom>
        </p:spPr>
      </p:pic>
      <p:sp>
        <p:nvSpPr>
          <p:cNvPr id="11" name="TextBox 10"/>
          <p:cNvSpPr txBox="1"/>
          <p:nvPr/>
        </p:nvSpPr>
        <p:spPr>
          <a:xfrm>
            <a:off x="6257925" y="4127301"/>
            <a:ext cx="853514" cy="830997"/>
          </a:xfrm>
          <a:prstGeom prst="rect">
            <a:avLst/>
          </a:prstGeom>
          <a:solidFill>
            <a:srgbClr val="FFFF00"/>
          </a:solidFill>
        </p:spPr>
        <p:txBody>
          <a:bodyPr wrap="square" rtlCol="0">
            <a:spAutoFit/>
          </a:bodyPr>
          <a:lstStyle/>
          <a:p>
            <a:pPr algn="ctr"/>
            <a:r>
              <a:rPr lang="en-US" sz="1600" dirty="0" smtClean="0"/>
              <a:t>Court of the Women</a:t>
            </a:r>
            <a:endParaRPr lang="en-US" sz="1600" dirty="0"/>
          </a:p>
        </p:txBody>
      </p:sp>
      <p:pic>
        <p:nvPicPr>
          <p:cNvPr id="12" name="Picture 11"/>
          <p:cNvPicPr>
            <a:picLocks noChangeAspect="1"/>
          </p:cNvPicPr>
          <p:nvPr/>
        </p:nvPicPr>
        <p:blipFill>
          <a:blip r:embed="rId7"/>
          <a:stretch>
            <a:fillRect/>
          </a:stretch>
        </p:blipFill>
        <p:spPr>
          <a:xfrm>
            <a:off x="5698993" y="4083821"/>
            <a:ext cx="603556" cy="402371"/>
          </a:xfrm>
          <a:prstGeom prst="rect">
            <a:avLst/>
          </a:prstGeom>
        </p:spPr>
      </p:pic>
      <p:pic>
        <p:nvPicPr>
          <p:cNvPr id="14" name="Picture 13"/>
          <p:cNvPicPr>
            <a:picLocks noChangeAspect="1"/>
          </p:cNvPicPr>
          <p:nvPr/>
        </p:nvPicPr>
        <p:blipFill>
          <a:blip r:embed="rId8"/>
          <a:stretch>
            <a:fillRect/>
          </a:stretch>
        </p:blipFill>
        <p:spPr>
          <a:xfrm>
            <a:off x="9312678" y="4483000"/>
            <a:ext cx="2084417" cy="2068784"/>
          </a:xfrm>
          <a:prstGeom prst="rect">
            <a:avLst/>
          </a:prstGeom>
        </p:spPr>
      </p:pic>
      <p:pic>
        <p:nvPicPr>
          <p:cNvPr id="15" name="Picture 14"/>
          <p:cNvPicPr>
            <a:picLocks noChangeAspect="1"/>
          </p:cNvPicPr>
          <p:nvPr/>
        </p:nvPicPr>
        <p:blipFill>
          <a:blip r:embed="rId8"/>
          <a:stretch>
            <a:fillRect/>
          </a:stretch>
        </p:blipFill>
        <p:spPr>
          <a:xfrm>
            <a:off x="9312678" y="839473"/>
            <a:ext cx="2129246" cy="2113277"/>
          </a:xfrm>
          <a:prstGeom prst="rect">
            <a:avLst/>
          </a:prstGeom>
        </p:spPr>
      </p:pic>
    </p:spTree>
    <p:extLst>
      <p:ext uri="{BB962C8B-B14F-4D97-AF65-F5344CB8AC3E}">
        <p14:creationId xmlns:p14="http://schemas.microsoft.com/office/powerpoint/2010/main" val="34447839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3" name="TextBox 2"/>
          <p:cNvSpPr txBox="1"/>
          <p:nvPr/>
        </p:nvSpPr>
        <p:spPr>
          <a:xfrm>
            <a:off x="6013633" y="6002958"/>
            <a:ext cx="3999621" cy="584775"/>
          </a:xfrm>
          <a:prstGeom prst="rect">
            <a:avLst/>
          </a:prstGeom>
          <a:solidFill>
            <a:srgbClr val="FFFF00"/>
          </a:solidFill>
        </p:spPr>
        <p:txBody>
          <a:bodyPr wrap="none" rtlCol="0">
            <a:spAutoFit/>
          </a:bodyPr>
          <a:lstStyle/>
          <a:p>
            <a:r>
              <a:rPr lang="en-US" sz="3200" dirty="0" smtClean="0"/>
              <a:t>The Light of the World </a:t>
            </a:r>
            <a:endParaRPr lang="en-US" sz="3200" dirty="0"/>
          </a:p>
        </p:txBody>
      </p:sp>
      <p:sp>
        <p:nvSpPr>
          <p:cNvPr id="6" name="TextBox 5"/>
          <p:cNvSpPr txBox="1"/>
          <p:nvPr/>
        </p:nvSpPr>
        <p:spPr>
          <a:xfrm>
            <a:off x="5219700" y="1590979"/>
            <a:ext cx="6219825" cy="4154984"/>
          </a:xfrm>
          <a:prstGeom prst="rect">
            <a:avLst/>
          </a:prstGeom>
          <a:noFill/>
        </p:spPr>
        <p:txBody>
          <a:bodyPr wrap="square" rtlCol="0">
            <a:spAutoFit/>
          </a:bodyPr>
          <a:lstStyle/>
          <a:p>
            <a:r>
              <a:rPr lang="en-US" sz="2400" dirty="0" smtClean="0"/>
              <a:t>“Jesus went into the Mount of Olives. And early in the morning he came again into the temple, and all the people came unto him; and he sat down and taught them….Then </a:t>
            </a:r>
            <a:r>
              <a:rPr lang="en-US" sz="2400" dirty="0" err="1" smtClean="0"/>
              <a:t>spake</a:t>
            </a:r>
            <a:r>
              <a:rPr lang="en-US" sz="2400" dirty="0" smtClean="0"/>
              <a:t> Jesus again unto them saying</a:t>
            </a:r>
            <a:r>
              <a:rPr lang="en-US" sz="2400" dirty="0" smtClean="0">
                <a:solidFill>
                  <a:srgbClr val="00B0F0"/>
                </a:solidFill>
              </a:rPr>
              <a:t>, </a:t>
            </a:r>
            <a:r>
              <a:rPr lang="en-US" sz="2400" b="1" u="sng" dirty="0" smtClean="0">
                <a:solidFill>
                  <a:srgbClr val="00B0F0"/>
                </a:solidFill>
              </a:rPr>
              <a:t>I am the light of the world</a:t>
            </a:r>
            <a:r>
              <a:rPr lang="en-US" sz="2400" dirty="0" smtClean="0"/>
              <a:t>: he that </a:t>
            </a:r>
            <a:r>
              <a:rPr lang="en-US" sz="2400" dirty="0" err="1" smtClean="0"/>
              <a:t>followeth</a:t>
            </a:r>
            <a:r>
              <a:rPr lang="en-US" sz="2400" dirty="0" smtClean="0"/>
              <a:t> me shall not walk in darkness, but shall have the light of life…As long as I am in the world, </a:t>
            </a:r>
            <a:r>
              <a:rPr lang="en-US" sz="2400" b="1" u="sng" dirty="0" smtClean="0">
                <a:solidFill>
                  <a:srgbClr val="00B0F0"/>
                </a:solidFill>
              </a:rPr>
              <a:t>I am the light of the world</a:t>
            </a:r>
            <a:r>
              <a:rPr lang="en-US" sz="2400" dirty="0" smtClean="0"/>
              <a:t>.”</a:t>
            </a:r>
            <a:endParaRPr lang="en-US" sz="2400" dirty="0"/>
          </a:p>
          <a:p>
            <a:r>
              <a:rPr lang="en-US" sz="2400" dirty="0" smtClean="0"/>
              <a:t>			</a:t>
            </a:r>
          </a:p>
          <a:p>
            <a:r>
              <a:rPr lang="en-US" sz="2400" dirty="0"/>
              <a:t>	</a:t>
            </a:r>
            <a:r>
              <a:rPr lang="en-US" sz="2400" dirty="0" smtClean="0"/>
              <a:t>		John 8:1-2; 12 &amp; 9:5</a:t>
            </a:r>
            <a:endParaRPr lang="en-US" sz="2400" dirty="0"/>
          </a:p>
          <a:p>
            <a:endParaRPr lang="en-US" sz="2400" dirty="0"/>
          </a:p>
        </p:txBody>
      </p:sp>
      <p:pic>
        <p:nvPicPr>
          <p:cNvPr id="5" name="Picture 4"/>
          <p:cNvPicPr>
            <a:picLocks noChangeAspect="1"/>
          </p:cNvPicPr>
          <p:nvPr/>
        </p:nvPicPr>
        <p:blipFill>
          <a:blip r:embed="rId4"/>
          <a:stretch>
            <a:fillRect/>
          </a:stretch>
        </p:blipFill>
        <p:spPr>
          <a:xfrm>
            <a:off x="477538" y="1752600"/>
            <a:ext cx="4261115" cy="4835133"/>
          </a:xfrm>
          <a:prstGeom prst="rect">
            <a:avLst/>
          </a:prstGeom>
        </p:spPr>
      </p:pic>
      <p:sp>
        <p:nvSpPr>
          <p:cNvPr id="7" name="Title 3"/>
          <p:cNvSpPr txBox="1">
            <a:spLocks/>
          </p:cNvSpPr>
          <p:nvPr/>
        </p:nvSpPr>
        <p:spPr>
          <a:xfrm>
            <a:off x="477537" y="918712"/>
            <a:ext cx="4261115" cy="813702"/>
          </a:xfrm>
          <a:prstGeom prst="rect">
            <a:avLst/>
          </a:prstGeom>
          <a:solidFill>
            <a:srgbClr val="FFFF00"/>
          </a:solidFill>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t>    </a:t>
            </a:r>
            <a:r>
              <a:rPr lang="en-US" sz="2700" dirty="0" smtClean="0"/>
              <a:t>Feast of Tabernacles in the Time of Christ</a:t>
            </a:r>
            <a:endParaRPr lang="en-US" sz="2700" dirty="0"/>
          </a:p>
        </p:txBody>
      </p:sp>
      <p:sp>
        <p:nvSpPr>
          <p:cNvPr id="8" name="TextBox 7"/>
          <p:cNvSpPr txBox="1"/>
          <p:nvPr/>
        </p:nvSpPr>
        <p:spPr>
          <a:xfrm>
            <a:off x="736391" y="34055"/>
            <a:ext cx="10719216" cy="646331"/>
          </a:xfrm>
          <a:prstGeom prst="rect">
            <a:avLst/>
          </a:prstGeom>
          <a:noFill/>
        </p:spPr>
        <p:txBody>
          <a:bodyPr wrap="none" rtlCol="0">
            <a:spAutoFit/>
          </a:bodyPr>
          <a:lstStyle/>
          <a:p>
            <a:r>
              <a:rPr lang="en-US" sz="3600" dirty="0" smtClean="0">
                <a:solidFill>
                  <a:prstClr val="black"/>
                </a:solidFill>
              </a:rPr>
              <a:t>THE FEASTS OF THE LORD – THE FEAST OF TABERNACLES</a:t>
            </a:r>
            <a:endParaRPr lang="en-US" sz="3600" dirty="0">
              <a:solidFill>
                <a:prstClr val="black"/>
              </a:solidFill>
            </a:endParaRPr>
          </a:p>
        </p:txBody>
      </p:sp>
    </p:spTree>
    <p:extLst>
      <p:ext uri="{BB962C8B-B14F-4D97-AF65-F5344CB8AC3E}">
        <p14:creationId xmlns:p14="http://schemas.microsoft.com/office/powerpoint/2010/main" val="23306688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13620" y="1175658"/>
            <a:ext cx="4562474" cy="838879"/>
          </a:xfrm>
          <a:solidFill>
            <a:srgbClr val="FFFF00"/>
          </a:solidFill>
        </p:spPr>
        <p:txBody>
          <a:bodyPr>
            <a:normAutofit fontScale="90000"/>
          </a:bodyPr>
          <a:lstStyle/>
          <a:p>
            <a:pPr algn="ctr"/>
            <a:r>
              <a:rPr lang="en-US" dirty="0" smtClean="0"/>
              <a:t>   </a:t>
            </a:r>
            <a:r>
              <a:rPr lang="en-US" sz="3600" dirty="0" smtClean="0"/>
              <a:t>Feast of Tabernacles</a:t>
            </a:r>
            <a:br>
              <a:rPr lang="en-US" sz="3600" dirty="0" smtClean="0"/>
            </a:br>
            <a:r>
              <a:rPr lang="en-US" sz="3600" dirty="0"/>
              <a:t> </a:t>
            </a:r>
            <a:r>
              <a:rPr lang="en-US" sz="3600" dirty="0" smtClean="0"/>
              <a:t> Future Fulfillment</a:t>
            </a:r>
            <a:endParaRPr lang="en-US" sz="3600" dirty="0"/>
          </a:p>
        </p:txBody>
      </p:sp>
      <p:pic>
        <p:nvPicPr>
          <p:cNvPr id="8" name="Picture 7"/>
          <p:cNvPicPr>
            <a:picLocks noChangeAspect="1"/>
          </p:cNvPicPr>
          <p:nvPr/>
        </p:nvPicPr>
        <p:blipFill>
          <a:blip r:embed="rId4"/>
          <a:stretch>
            <a:fillRect/>
          </a:stretch>
        </p:blipFill>
        <p:spPr>
          <a:xfrm>
            <a:off x="113619" y="2014537"/>
            <a:ext cx="4562475" cy="3529013"/>
          </a:xfrm>
          <a:prstGeom prst="rect">
            <a:avLst/>
          </a:prstGeom>
        </p:spPr>
      </p:pic>
      <p:sp>
        <p:nvSpPr>
          <p:cNvPr id="9" name="TextBox 8"/>
          <p:cNvSpPr txBox="1"/>
          <p:nvPr/>
        </p:nvSpPr>
        <p:spPr>
          <a:xfrm>
            <a:off x="4743450" y="956583"/>
            <a:ext cx="7029450" cy="5355312"/>
          </a:xfrm>
          <a:prstGeom prst="rect">
            <a:avLst/>
          </a:prstGeom>
          <a:noFill/>
        </p:spPr>
        <p:txBody>
          <a:bodyPr wrap="square" rtlCol="0">
            <a:spAutoFit/>
          </a:bodyPr>
          <a:lstStyle/>
          <a:p>
            <a:r>
              <a:rPr lang="en-US" dirty="0" smtClean="0"/>
              <a:t>“There can be little doubt that the Feast of Trumpets was intended as a prophetic type of the Day of the LORD... After the close of these dreadful scenes; (after the repentance of Israel; that final Great Day of Atonement); the instruments of war shall be succeeded by those of peace. The Feast of Tabernacles shall then begin, to continue year after year through the Millennial Age…the </a:t>
            </a:r>
            <a:r>
              <a:rPr lang="en-US" dirty="0" err="1" smtClean="0"/>
              <a:t>Millenial</a:t>
            </a:r>
            <a:r>
              <a:rPr lang="en-US" dirty="0" smtClean="0"/>
              <a:t> Reign of the Son of Man shall begin over all the earth, having its center on Mount Zion. The temple shall be rebuilt according to the magnificent designs of Ezekiel; the land of Israel divided again among the tribes by a new arrangement, quite different from the first. Universal prosperity shall spread over the whole land, until it has become the glory of all the lands… At the appointed time, multitudes from all nations of the earth shall be found assembled at Jerusalem. They have come to keep the Feast of Tabernacles; men of every climate and complexion; of every rank of life are gathered into one… They shall see a place where the curse has been removed, freed from the bondage of 6,000 years and they shall be admitted to the glorious liberty of the Sons of God.”</a:t>
            </a:r>
          </a:p>
          <a:p>
            <a:endParaRPr lang="en-US" dirty="0"/>
          </a:p>
          <a:p>
            <a:r>
              <a:rPr lang="en-US" dirty="0" smtClean="0"/>
              <a:t>			John Thomas, Herald of the Kingdom Age</a:t>
            </a:r>
            <a:endParaRPr lang="en-US" dirty="0"/>
          </a:p>
        </p:txBody>
      </p:sp>
      <p:sp>
        <p:nvSpPr>
          <p:cNvPr id="5" name="TextBox 4"/>
          <p:cNvSpPr txBox="1"/>
          <p:nvPr/>
        </p:nvSpPr>
        <p:spPr>
          <a:xfrm>
            <a:off x="736391" y="34055"/>
            <a:ext cx="10719216" cy="646331"/>
          </a:xfrm>
          <a:prstGeom prst="rect">
            <a:avLst/>
          </a:prstGeom>
          <a:noFill/>
        </p:spPr>
        <p:txBody>
          <a:bodyPr wrap="none" rtlCol="0">
            <a:spAutoFit/>
          </a:bodyPr>
          <a:lstStyle/>
          <a:p>
            <a:r>
              <a:rPr lang="en-US" sz="3600" dirty="0" smtClean="0">
                <a:solidFill>
                  <a:prstClr val="black"/>
                </a:solidFill>
              </a:rPr>
              <a:t>THE FEASTS OF THE LORD – THE FEAST OF TABERNACLES</a:t>
            </a:r>
            <a:endParaRPr lang="en-US" sz="3600" dirty="0">
              <a:solidFill>
                <a:prstClr val="black"/>
              </a:solidFill>
            </a:endParaRPr>
          </a:p>
        </p:txBody>
      </p:sp>
    </p:spTree>
    <p:extLst>
      <p:ext uri="{BB962C8B-B14F-4D97-AF65-F5344CB8AC3E}">
        <p14:creationId xmlns:p14="http://schemas.microsoft.com/office/powerpoint/2010/main" val="42697879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13620" y="1175658"/>
            <a:ext cx="4562474" cy="838879"/>
          </a:xfrm>
          <a:solidFill>
            <a:srgbClr val="FFFF00"/>
          </a:solidFill>
        </p:spPr>
        <p:txBody>
          <a:bodyPr>
            <a:normAutofit fontScale="90000"/>
          </a:bodyPr>
          <a:lstStyle/>
          <a:p>
            <a:pPr algn="ctr"/>
            <a:r>
              <a:rPr lang="en-US" dirty="0" smtClean="0"/>
              <a:t>   </a:t>
            </a:r>
            <a:r>
              <a:rPr lang="en-US" sz="3600" dirty="0" smtClean="0"/>
              <a:t>Feast of Tabernacles</a:t>
            </a:r>
            <a:br>
              <a:rPr lang="en-US" sz="3600" dirty="0" smtClean="0"/>
            </a:br>
            <a:r>
              <a:rPr lang="en-US" sz="3600" dirty="0"/>
              <a:t> </a:t>
            </a:r>
            <a:r>
              <a:rPr lang="en-US" sz="3600" dirty="0" smtClean="0"/>
              <a:t> Future Fulfillment</a:t>
            </a:r>
            <a:endParaRPr lang="en-US" sz="3600" dirty="0"/>
          </a:p>
        </p:txBody>
      </p:sp>
      <p:pic>
        <p:nvPicPr>
          <p:cNvPr id="8" name="Picture 7"/>
          <p:cNvPicPr>
            <a:picLocks noChangeAspect="1"/>
          </p:cNvPicPr>
          <p:nvPr/>
        </p:nvPicPr>
        <p:blipFill>
          <a:blip r:embed="rId4"/>
          <a:stretch>
            <a:fillRect/>
          </a:stretch>
        </p:blipFill>
        <p:spPr>
          <a:xfrm>
            <a:off x="113619" y="2014537"/>
            <a:ext cx="4562475" cy="3529013"/>
          </a:xfrm>
          <a:prstGeom prst="rect">
            <a:avLst/>
          </a:prstGeom>
        </p:spPr>
      </p:pic>
      <p:sp>
        <p:nvSpPr>
          <p:cNvPr id="9" name="TextBox 8"/>
          <p:cNvSpPr txBox="1"/>
          <p:nvPr/>
        </p:nvSpPr>
        <p:spPr>
          <a:xfrm>
            <a:off x="5086350" y="1394733"/>
            <a:ext cx="6076950" cy="3416320"/>
          </a:xfrm>
          <a:prstGeom prst="rect">
            <a:avLst/>
          </a:prstGeom>
          <a:noFill/>
        </p:spPr>
        <p:txBody>
          <a:bodyPr wrap="square" rtlCol="0">
            <a:spAutoFit/>
          </a:bodyPr>
          <a:lstStyle/>
          <a:p>
            <a:r>
              <a:rPr lang="en-US" dirty="0"/>
              <a:t>“</a:t>
            </a:r>
            <a:r>
              <a:rPr lang="en-US" b="1" dirty="0">
                <a:solidFill>
                  <a:srgbClr val="00B0F0"/>
                </a:solidFill>
              </a:rPr>
              <a:t>On this mountain the LORD Almighty will prepare a feast of rich food for all peoples, a banquet of aged wine— the best of meats and the finest of wines. On this mountain he will destroy the shroud that enfolds all peoples, the sheet that covers all nations; he will swallow up death forever. The Sovereign LORD will wipe away the tears from all faces; he will remove his people’s disgrace from all the earth. The LORD has spoken. In that day they will say, “Surely this is our God; we trusted in him, and he saved us. This is the LORD, we trusted in him; let us rejoice and be glad in his salvation</a:t>
            </a:r>
            <a:r>
              <a:rPr lang="en-US" dirty="0"/>
              <a:t>.” </a:t>
            </a:r>
          </a:p>
          <a:p>
            <a:endParaRPr lang="en-US" dirty="0"/>
          </a:p>
          <a:p>
            <a:r>
              <a:rPr lang="en-US" dirty="0"/>
              <a:t>				Isaiah 25:6-9 (NIV)</a:t>
            </a:r>
          </a:p>
        </p:txBody>
      </p:sp>
      <p:sp>
        <p:nvSpPr>
          <p:cNvPr id="5" name="TextBox 4"/>
          <p:cNvSpPr txBox="1"/>
          <p:nvPr/>
        </p:nvSpPr>
        <p:spPr>
          <a:xfrm>
            <a:off x="736391" y="34055"/>
            <a:ext cx="10719216" cy="646331"/>
          </a:xfrm>
          <a:prstGeom prst="rect">
            <a:avLst/>
          </a:prstGeom>
          <a:noFill/>
        </p:spPr>
        <p:txBody>
          <a:bodyPr wrap="none" rtlCol="0">
            <a:spAutoFit/>
          </a:bodyPr>
          <a:lstStyle/>
          <a:p>
            <a:r>
              <a:rPr lang="en-US" sz="3600" dirty="0" smtClean="0">
                <a:solidFill>
                  <a:prstClr val="black"/>
                </a:solidFill>
              </a:rPr>
              <a:t>THE FEASTS OF THE LORD – THE FEAST OF TABERNACLES</a:t>
            </a:r>
            <a:endParaRPr lang="en-US" sz="3600" dirty="0">
              <a:solidFill>
                <a:prstClr val="black"/>
              </a:solidFill>
            </a:endParaRPr>
          </a:p>
        </p:txBody>
      </p:sp>
    </p:spTree>
    <p:extLst>
      <p:ext uri="{BB962C8B-B14F-4D97-AF65-F5344CB8AC3E}">
        <p14:creationId xmlns:p14="http://schemas.microsoft.com/office/powerpoint/2010/main" val="21320542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13620" y="1175658"/>
            <a:ext cx="4562474" cy="838879"/>
          </a:xfrm>
          <a:solidFill>
            <a:srgbClr val="FFFF00"/>
          </a:solidFill>
        </p:spPr>
        <p:txBody>
          <a:bodyPr>
            <a:normAutofit fontScale="90000"/>
          </a:bodyPr>
          <a:lstStyle/>
          <a:p>
            <a:pPr algn="ctr"/>
            <a:r>
              <a:rPr lang="en-US" dirty="0" smtClean="0"/>
              <a:t>   </a:t>
            </a:r>
            <a:r>
              <a:rPr lang="en-US" sz="3600" dirty="0" smtClean="0"/>
              <a:t>Feast of Tabernacles</a:t>
            </a:r>
            <a:br>
              <a:rPr lang="en-US" sz="3600" dirty="0" smtClean="0"/>
            </a:br>
            <a:r>
              <a:rPr lang="en-US" sz="3600" dirty="0"/>
              <a:t> </a:t>
            </a:r>
            <a:r>
              <a:rPr lang="en-US" sz="3600" dirty="0" smtClean="0"/>
              <a:t> Future Fulfillment</a:t>
            </a:r>
            <a:endParaRPr lang="en-US" sz="3600" dirty="0"/>
          </a:p>
        </p:txBody>
      </p:sp>
      <p:pic>
        <p:nvPicPr>
          <p:cNvPr id="8" name="Picture 7"/>
          <p:cNvPicPr>
            <a:picLocks noChangeAspect="1"/>
          </p:cNvPicPr>
          <p:nvPr/>
        </p:nvPicPr>
        <p:blipFill>
          <a:blip r:embed="rId4"/>
          <a:stretch>
            <a:fillRect/>
          </a:stretch>
        </p:blipFill>
        <p:spPr>
          <a:xfrm>
            <a:off x="113619" y="2014537"/>
            <a:ext cx="4562475" cy="3529013"/>
          </a:xfrm>
          <a:prstGeom prst="rect">
            <a:avLst/>
          </a:prstGeom>
        </p:spPr>
      </p:pic>
      <p:sp>
        <p:nvSpPr>
          <p:cNvPr id="9" name="TextBox 8"/>
          <p:cNvSpPr txBox="1"/>
          <p:nvPr/>
        </p:nvSpPr>
        <p:spPr>
          <a:xfrm>
            <a:off x="5086350" y="1394733"/>
            <a:ext cx="6076950" cy="3693319"/>
          </a:xfrm>
          <a:prstGeom prst="rect">
            <a:avLst/>
          </a:prstGeom>
          <a:noFill/>
        </p:spPr>
        <p:txBody>
          <a:bodyPr wrap="square" rtlCol="0">
            <a:spAutoFit/>
          </a:bodyPr>
          <a:lstStyle/>
          <a:p>
            <a:r>
              <a:rPr lang="en-US" dirty="0" smtClean="0"/>
              <a:t>“And </a:t>
            </a:r>
            <a:r>
              <a:rPr lang="en-US" dirty="0"/>
              <a:t>it shall come to pass, that </a:t>
            </a:r>
            <a:r>
              <a:rPr lang="en-US" b="1" u="sng" dirty="0">
                <a:solidFill>
                  <a:srgbClr val="00B0F0"/>
                </a:solidFill>
              </a:rPr>
              <a:t>every one that is left of all the nations which came against Jerusalem shall even go up from year to year to worship the King, the LORD of hosts, and to keep the feast of tabernacles</a:t>
            </a:r>
            <a:r>
              <a:rPr lang="en-US" dirty="0"/>
              <a:t>. </a:t>
            </a:r>
            <a:r>
              <a:rPr lang="en-US" dirty="0" smtClean="0"/>
              <a:t>And </a:t>
            </a:r>
            <a:r>
              <a:rPr lang="en-US" dirty="0"/>
              <a:t>it shall be, that whoso will not come up of all the families of the earth unto Jerusalem to worship the King, the LORD of hosts, even upon them shall be no rain. </a:t>
            </a:r>
            <a:r>
              <a:rPr lang="en-US" dirty="0" smtClean="0"/>
              <a:t>And </a:t>
            </a:r>
            <a:r>
              <a:rPr lang="en-US" dirty="0"/>
              <a:t>if the family of Egypt go not up, and come not, that have no rain; there shall be the plague, wherewith the LORD will smite the heathen that come not up to keep the feast of tabernacles. </a:t>
            </a:r>
            <a:r>
              <a:rPr lang="en-US" b="1" u="sng" dirty="0" smtClean="0">
                <a:solidFill>
                  <a:srgbClr val="00B0F0"/>
                </a:solidFill>
              </a:rPr>
              <a:t>This </a:t>
            </a:r>
            <a:r>
              <a:rPr lang="en-US" b="1" u="sng" dirty="0">
                <a:solidFill>
                  <a:srgbClr val="00B0F0"/>
                </a:solidFill>
              </a:rPr>
              <a:t>shall be the punishment of Egypt, and the punishment of all nations that come not up to keep the feast of tabernacles</a:t>
            </a:r>
            <a:r>
              <a:rPr lang="en-US" dirty="0" smtClean="0"/>
              <a:t>.”</a:t>
            </a:r>
          </a:p>
          <a:p>
            <a:r>
              <a:rPr lang="en-US" dirty="0"/>
              <a:t>				</a:t>
            </a:r>
            <a:r>
              <a:rPr lang="en-US" dirty="0" smtClean="0"/>
              <a:t>Zechariah 14:16-19</a:t>
            </a:r>
            <a:endParaRPr lang="en-US" dirty="0"/>
          </a:p>
        </p:txBody>
      </p:sp>
      <p:sp>
        <p:nvSpPr>
          <p:cNvPr id="5" name="TextBox 4"/>
          <p:cNvSpPr txBox="1"/>
          <p:nvPr/>
        </p:nvSpPr>
        <p:spPr>
          <a:xfrm>
            <a:off x="736391" y="34055"/>
            <a:ext cx="10719216" cy="646331"/>
          </a:xfrm>
          <a:prstGeom prst="rect">
            <a:avLst/>
          </a:prstGeom>
          <a:noFill/>
        </p:spPr>
        <p:txBody>
          <a:bodyPr wrap="none" rtlCol="0">
            <a:spAutoFit/>
          </a:bodyPr>
          <a:lstStyle/>
          <a:p>
            <a:r>
              <a:rPr lang="en-US" sz="3600" dirty="0" smtClean="0">
                <a:solidFill>
                  <a:prstClr val="black"/>
                </a:solidFill>
              </a:rPr>
              <a:t>THE FEASTS OF THE LORD – THE FEAST OF TABERNACLES</a:t>
            </a:r>
            <a:endParaRPr lang="en-US" sz="3600" dirty="0">
              <a:solidFill>
                <a:prstClr val="black"/>
              </a:solidFill>
            </a:endParaRPr>
          </a:p>
        </p:txBody>
      </p:sp>
    </p:spTree>
    <p:extLst>
      <p:ext uri="{BB962C8B-B14F-4D97-AF65-F5344CB8AC3E}">
        <p14:creationId xmlns:p14="http://schemas.microsoft.com/office/powerpoint/2010/main" val="36158098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 y="1175658"/>
            <a:ext cx="4562474" cy="838879"/>
          </a:xfrm>
          <a:solidFill>
            <a:srgbClr val="FFFF00"/>
          </a:solidFill>
        </p:spPr>
        <p:txBody>
          <a:bodyPr>
            <a:normAutofit fontScale="90000"/>
          </a:bodyPr>
          <a:lstStyle/>
          <a:p>
            <a:pPr algn="ctr"/>
            <a:r>
              <a:rPr lang="en-US" dirty="0" smtClean="0"/>
              <a:t>   </a:t>
            </a:r>
            <a:r>
              <a:rPr lang="en-US" sz="3600" dirty="0" smtClean="0"/>
              <a:t>Feast of Tabernacles</a:t>
            </a:r>
            <a:br>
              <a:rPr lang="en-US" sz="3600" dirty="0" smtClean="0"/>
            </a:br>
            <a:r>
              <a:rPr lang="en-US" sz="3600" dirty="0"/>
              <a:t> </a:t>
            </a:r>
            <a:r>
              <a:rPr lang="en-US" sz="3600" dirty="0" smtClean="0"/>
              <a:t> Future Fulfillment</a:t>
            </a:r>
            <a:endParaRPr lang="en-US" sz="3600" dirty="0"/>
          </a:p>
        </p:txBody>
      </p:sp>
      <p:pic>
        <p:nvPicPr>
          <p:cNvPr id="8" name="Picture 7"/>
          <p:cNvPicPr>
            <a:picLocks noChangeAspect="1"/>
          </p:cNvPicPr>
          <p:nvPr/>
        </p:nvPicPr>
        <p:blipFill>
          <a:blip r:embed="rId4"/>
          <a:stretch>
            <a:fillRect/>
          </a:stretch>
        </p:blipFill>
        <p:spPr>
          <a:xfrm>
            <a:off x="0" y="2014537"/>
            <a:ext cx="4562475" cy="3529013"/>
          </a:xfrm>
          <a:prstGeom prst="rect">
            <a:avLst/>
          </a:prstGeom>
        </p:spPr>
      </p:pic>
      <p:sp>
        <p:nvSpPr>
          <p:cNvPr id="9" name="TextBox 8"/>
          <p:cNvSpPr txBox="1"/>
          <p:nvPr/>
        </p:nvSpPr>
        <p:spPr>
          <a:xfrm>
            <a:off x="4648200" y="766083"/>
            <a:ext cx="7543799" cy="6186309"/>
          </a:xfrm>
          <a:prstGeom prst="rect">
            <a:avLst/>
          </a:prstGeom>
          <a:noFill/>
        </p:spPr>
        <p:txBody>
          <a:bodyPr wrap="square" rtlCol="0">
            <a:spAutoFit/>
          </a:bodyPr>
          <a:lstStyle/>
          <a:p>
            <a:r>
              <a:rPr lang="en-US" dirty="0"/>
              <a:t>“The Lord himself has invited all nations to meet him at Jerusalem. They all assemble as his guests; and the preparations for the their reception will, no doubt, be worthy of the Host… The aspect of Jerusalem, under the reign of the Age to come, presents to us the most perfect picture of happiness and beauty that the earth can offer, and one in every way adapted to its end. The magnificent city, 50 miles in circumference and perfect in all its building; the Temple raised above, on the precipice of Mount Moriah; the Feast of Tabernacles prepared in the streets and courts of Jerusalem: the boughs of goodly trees fresh from the forests; the assembled crowds, composed of every variety of the human race… All this is peaceful and beautiful; but it is far from being the whole; the Lord himself will appear in the midst of his subjects, attended by the thousands of his saints. He is to assume his place as Son of David and King of Israel, and to fill the Temple with his glory… In that great day the Lord of lords shall be the Host, and all mankind his guests. He whom the heaven cannot contain, will be seen on that speck of his creation which is occupied by the temple. The grandeur of the thought; the beauty of the scene; the beneficence of the Lord of the land, shall fill the whole earth with admiration. Every man, as he returns to his native city, shall proclaim the marvels he has witnessed; and thus, from mouth to mouth the glories of the Feast of Tabernacles shall be published throughout the earth.” </a:t>
            </a:r>
          </a:p>
          <a:p>
            <a:endParaRPr lang="en-US" dirty="0" smtClean="0"/>
          </a:p>
          <a:p>
            <a:r>
              <a:rPr lang="en-US" dirty="0"/>
              <a:t>			</a:t>
            </a:r>
            <a:r>
              <a:rPr lang="en-US" dirty="0" smtClean="0"/>
              <a:t>John </a:t>
            </a:r>
            <a:r>
              <a:rPr lang="en-US" dirty="0"/>
              <a:t>Thomas, Herald of the Kingdom Age</a:t>
            </a:r>
          </a:p>
        </p:txBody>
      </p:sp>
      <p:sp>
        <p:nvSpPr>
          <p:cNvPr id="5" name="TextBox 4"/>
          <p:cNvSpPr txBox="1"/>
          <p:nvPr/>
        </p:nvSpPr>
        <p:spPr>
          <a:xfrm>
            <a:off x="736391" y="34055"/>
            <a:ext cx="10719216" cy="646331"/>
          </a:xfrm>
          <a:prstGeom prst="rect">
            <a:avLst/>
          </a:prstGeom>
          <a:noFill/>
        </p:spPr>
        <p:txBody>
          <a:bodyPr wrap="none" rtlCol="0">
            <a:spAutoFit/>
          </a:bodyPr>
          <a:lstStyle/>
          <a:p>
            <a:r>
              <a:rPr lang="en-US" sz="3600" dirty="0" smtClean="0">
                <a:solidFill>
                  <a:prstClr val="black"/>
                </a:solidFill>
              </a:rPr>
              <a:t>THE FEASTS OF THE LORD – THE FEAST OF TABERNACLES</a:t>
            </a:r>
            <a:endParaRPr lang="en-US" sz="3600" dirty="0">
              <a:solidFill>
                <a:prstClr val="black"/>
              </a:solidFill>
            </a:endParaRPr>
          </a:p>
        </p:txBody>
      </p:sp>
    </p:spTree>
    <p:extLst>
      <p:ext uri="{BB962C8B-B14F-4D97-AF65-F5344CB8AC3E}">
        <p14:creationId xmlns:p14="http://schemas.microsoft.com/office/powerpoint/2010/main" val="6550344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4"/>
          <a:stretch>
            <a:fillRect/>
          </a:stretch>
        </p:blipFill>
        <p:spPr>
          <a:xfrm>
            <a:off x="1" y="2252662"/>
            <a:ext cx="4562475" cy="3433763"/>
          </a:xfrm>
          <a:prstGeom prst="rect">
            <a:avLst/>
          </a:prstGeom>
        </p:spPr>
      </p:pic>
      <p:sp>
        <p:nvSpPr>
          <p:cNvPr id="9" name="TextBox 8"/>
          <p:cNvSpPr txBox="1"/>
          <p:nvPr/>
        </p:nvSpPr>
        <p:spPr>
          <a:xfrm>
            <a:off x="5033636" y="1225689"/>
            <a:ext cx="6505222" cy="5632311"/>
          </a:xfrm>
          <a:prstGeom prst="rect">
            <a:avLst/>
          </a:prstGeom>
          <a:noFill/>
        </p:spPr>
        <p:txBody>
          <a:bodyPr wrap="square" rtlCol="0">
            <a:spAutoFit/>
          </a:bodyPr>
          <a:lstStyle/>
          <a:p>
            <a:r>
              <a:rPr lang="en-US" dirty="0" smtClean="0"/>
              <a:t>“Arise</a:t>
            </a:r>
            <a:r>
              <a:rPr lang="en-US" dirty="0"/>
              <a:t>, shine, for your light has come, and the glory of the LORD rises upon you. </a:t>
            </a:r>
            <a:r>
              <a:rPr lang="en-US" dirty="0" smtClean="0"/>
              <a:t>See</a:t>
            </a:r>
            <a:r>
              <a:rPr lang="en-US" dirty="0"/>
              <a:t>, darkness covers the earth and thick darkness is over the peoples, but the LORD rises upon you and his glory appears over you. </a:t>
            </a:r>
            <a:r>
              <a:rPr lang="en-US" dirty="0" smtClean="0"/>
              <a:t>Nations </a:t>
            </a:r>
            <a:r>
              <a:rPr lang="en-US" dirty="0"/>
              <a:t>will come to your light, and kings to the brightness of your </a:t>
            </a:r>
            <a:r>
              <a:rPr lang="en-US" dirty="0" smtClean="0"/>
              <a:t>dawn…Your </a:t>
            </a:r>
            <a:r>
              <a:rPr lang="en-US" dirty="0"/>
              <a:t>gates will always stand open, they will never be shut, day or night, so that people may bring you the wealth of the </a:t>
            </a:r>
            <a:r>
              <a:rPr lang="en-US" dirty="0" smtClean="0"/>
              <a:t>nations...No </a:t>
            </a:r>
            <a:r>
              <a:rPr lang="en-US" dirty="0"/>
              <a:t>longer will violence be heard in your land, nor ruin or destruction within your borders, but you will call your walls Salvation and your gates Praise. </a:t>
            </a:r>
            <a:r>
              <a:rPr lang="en-US" dirty="0" smtClean="0"/>
              <a:t>The </a:t>
            </a:r>
            <a:r>
              <a:rPr lang="en-US" dirty="0"/>
              <a:t>sun will no more be your light by day, nor will the brightness of the moon shine on you, for the LORD will be your everlasting light, and your God will be your glory. </a:t>
            </a:r>
            <a:r>
              <a:rPr lang="en-US" dirty="0" smtClean="0"/>
              <a:t>Your </a:t>
            </a:r>
            <a:r>
              <a:rPr lang="en-US" dirty="0"/>
              <a:t>sun will never set again, and your moon will wane no more; the LORD will be your everlasting light, and your days of sorrow will end. </a:t>
            </a:r>
            <a:r>
              <a:rPr lang="en-US" dirty="0" smtClean="0"/>
              <a:t>Then </a:t>
            </a:r>
            <a:r>
              <a:rPr lang="en-US" dirty="0"/>
              <a:t>all your people will be righteous and they will possess the land forever. They are the shoot I have planted, the work of my hands, for the display of my splendor. </a:t>
            </a:r>
            <a:r>
              <a:rPr lang="en-US" dirty="0" smtClean="0"/>
              <a:t>The </a:t>
            </a:r>
            <a:r>
              <a:rPr lang="en-US" dirty="0"/>
              <a:t>least of you will become a thousand, the smallest a mighty nation. I am the LORD; in its time I will do this </a:t>
            </a:r>
            <a:r>
              <a:rPr lang="en-US" dirty="0" smtClean="0"/>
              <a:t>swiftly.” </a:t>
            </a:r>
          </a:p>
          <a:p>
            <a:endParaRPr lang="en-US" dirty="0"/>
          </a:p>
          <a:p>
            <a:r>
              <a:rPr lang="en-US" dirty="0" smtClean="0"/>
              <a:t>			Isaiah 60:1-3; 11; 18-22 (NIV)</a:t>
            </a:r>
            <a:endParaRPr lang="en-US" dirty="0"/>
          </a:p>
        </p:txBody>
      </p:sp>
      <p:sp>
        <p:nvSpPr>
          <p:cNvPr id="5" name="Title 3"/>
          <p:cNvSpPr txBox="1">
            <a:spLocks/>
          </p:cNvSpPr>
          <p:nvPr/>
        </p:nvSpPr>
        <p:spPr>
          <a:xfrm>
            <a:off x="1" y="1413783"/>
            <a:ext cx="4562474" cy="838879"/>
          </a:xfrm>
          <a:prstGeom prst="rect">
            <a:avLst/>
          </a:prstGeom>
          <a:solidFill>
            <a:srgbClr val="FFFF00"/>
          </a:solidFill>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mtClean="0"/>
              <a:t>   </a:t>
            </a:r>
            <a:r>
              <a:rPr lang="en-US" sz="3600" smtClean="0"/>
              <a:t>Feast of Tabernacles</a:t>
            </a:r>
            <a:br>
              <a:rPr lang="en-US" sz="3600" smtClean="0"/>
            </a:br>
            <a:r>
              <a:rPr lang="en-US" sz="3600" smtClean="0"/>
              <a:t>  Future Fulfillment</a:t>
            </a:r>
            <a:endParaRPr lang="en-US" sz="3600" dirty="0"/>
          </a:p>
        </p:txBody>
      </p:sp>
      <p:sp>
        <p:nvSpPr>
          <p:cNvPr id="7" name="TextBox 6"/>
          <p:cNvSpPr txBox="1"/>
          <p:nvPr/>
        </p:nvSpPr>
        <p:spPr>
          <a:xfrm>
            <a:off x="736391" y="34055"/>
            <a:ext cx="10719216" cy="646331"/>
          </a:xfrm>
          <a:prstGeom prst="rect">
            <a:avLst/>
          </a:prstGeom>
          <a:noFill/>
        </p:spPr>
        <p:txBody>
          <a:bodyPr wrap="none" rtlCol="0">
            <a:spAutoFit/>
          </a:bodyPr>
          <a:lstStyle/>
          <a:p>
            <a:r>
              <a:rPr lang="en-US" sz="3600" dirty="0" smtClean="0">
                <a:solidFill>
                  <a:prstClr val="black"/>
                </a:solidFill>
              </a:rPr>
              <a:t>THE FEASTS OF THE LORD – THE FEAST OF TABERNACLES</a:t>
            </a:r>
            <a:endParaRPr lang="en-US" sz="3600" dirty="0">
              <a:solidFill>
                <a:prstClr val="black"/>
              </a:solidFill>
            </a:endParaRPr>
          </a:p>
        </p:txBody>
      </p:sp>
    </p:spTree>
    <p:extLst>
      <p:ext uri="{BB962C8B-B14F-4D97-AF65-F5344CB8AC3E}">
        <p14:creationId xmlns:p14="http://schemas.microsoft.com/office/powerpoint/2010/main" val="8493757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4"/>
          <a:stretch>
            <a:fillRect/>
          </a:stretch>
        </p:blipFill>
        <p:spPr>
          <a:xfrm>
            <a:off x="1" y="2252662"/>
            <a:ext cx="4562475" cy="3433763"/>
          </a:xfrm>
          <a:prstGeom prst="rect">
            <a:avLst/>
          </a:prstGeom>
        </p:spPr>
      </p:pic>
      <p:sp>
        <p:nvSpPr>
          <p:cNvPr id="9" name="TextBox 8"/>
          <p:cNvSpPr txBox="1"/>
          <p:nvPr/>
        </p:nvSpPr>
        <p:spPr>
          <a:xfrm>
            <a:off x="4819650" y="948690"/>
            <a:ext cx="6719208" cy="5909310"/>
          </a:xfrm>
          <a:prstGeom prst="rect">
            <a:avLst/>
          </a:prstGeom>
          <a:noFill/>
        </p:spPr>
        <p:txBody>
          <a:bodyPr wrap="square" rtlCol="0">
            <a:spAutoFit/>
          </a:bodyPr>
          <a:lstStyle/>
          <a:p>
            <a:r>
              <a:rPr lang="en-US" dirty="0" smtClean="0"/>
              <a:t>“For </a:t>
            </a:r>
            <a:r>
              <a:rPr lang="en-US" dirty="0"/>
              <a:t>as the new heavens and the new earth, which I will make, shall remain before me, </a:t>
            </a:r>
            <a:r>
              <a:rPr lang="en-US" dirty="0" err="1"/>
              <a:t>saith</a:t>
            </a:r>
            <a:r>
              <a:rPr lang="en-US" dirty="0"/>
              <a:t> the LORD, so shall your seed and your name remain. </a:t>
            </a:r>
            <a:r>
              <a:rPr lang="en-US" b="1" u="sng" dirty="0" smtClean="0">
                <a:solidFill>
                  <a:srgbClr val="00B0F0"/>
                </a:solidFill>
              </a:rPr>
              <a:t>And </a:t>
            </a:r>
            <a:r>
              <a:rPr lang="en-US" b="1" u="sng" dirty="0">
                <a:solidFill>
                  <a:srgbClr val="00B0F0"/>
                </a:solidFill>
              </a:rPr>
              <a:t>it shall come to pass, that from one new moon to another, and from one </a:t>
            </a:r>
            <a:r>
              <a:rPr lang="en-US" b="1" u="sng" dirty="0" err="1">
                <a:solidFill>
                  <a:srgbClr val="00B0F0"/>
                </a:solidFill>
              </a:rPr>
              <a:t>sabbath</a:t>
            </a:r>
            <a:r>
              <a:rPr lang="en-US" b="1" u="sng" dirty="0">
                <a:solidFill>
                  <a:srgbClr val="00B0F0"/>
                </a:solidFill>
              </a:rPr>
              <a:t> to another, shall all flesh come to worship before me</a:t>
            </a:r>
            <a:r>
              <a:rPr lang="en-US" dirty="0"/>
              <a:t>, </a:t>
            </a:r>
            <a:r>
              <a:rPr lang="en-US" dirty="0" err="1"/>
              <a:t>saith</a:t>
            </a:r>
            <a:r>
              <a:rPr lang="en-US" dirty="0"/>
              <a:t> the LORD. </a:t>
            </a:r>
            <a:r>
              <a:rPr lang="en-US" dirty="0" smtClean="0"/>
              <a:t>” </a:t>
            </a:r>
            <a:endParaRPr lang="en-US" dirty="0"/>
          </a:p>
          <a:p>
            <a:r>
              <a:rPr lang="en-US" dirty="0" smtClean="0"/>
              <a:t>				Isaiah 66:22-23</a:t>
            </a:r>
          </a:p>
          <a:p>
            <a:endParaRPr lang="en-US" dirty="0"/>
          </a:p>
          <a:p>
            <a:r>
              <a:rPr lang="en-US" dirty="0" smtClean="0"/>
              <a:t>“</a:t>
            </a:r>
            <a:r>
              <a:rPr lang="en-US" b="1" u="sng" dirty="0" smtClean="0">
                <a:solidFill>
                  <a:srgbClr val="00B0F0"/>
                </a:solidFill>
              </a:rPr>
              <a:t>In </a:t>
            </a:r>
            <a:r>
              <a:rPr lang="en-US" b="1" u="sng" dirty="0">
                <a:solidFill>
                  <a:srgbClr val="00B0F0"/>
                </a:solidFill>
              </a:rPr>
              <a:t>the first month, in the fourteenth day of the month, ye shall have the </a:t>
            </a:r>
            <a:r>
              <a:rPr lang="en-US" b="1" u="sng" dirty="0" err="1">
                <a:solidFill>
                  <a:srgbClr val="00B0F0"/>
                </a:solidFill>
              </a:rPr>
              <a:t>passover</a:t>
            </a:r>
            <a:r>
              <a:rPr lang="en-US" b="1" u="sng" dirty="0">
                <a:solidFill>
                  <a:srgbClr val="00B0F0"/>
                </a:solidFill>
              </a:rPr>
              <a:t>, a feast of seven days; unleavened bread shall be eaten</a:t>
            </a:r>
            <a:r>
              <a:rPr lang="en-US" dirty="0"/>
              <a:t>. </a:t>
            </a:r>
            <a:r>
              <a:rPr lang="en-US" dirty="0" smtClean="0"/>
              <a:t>And </a:t>
            </a:r>
            <a:r>
              <a:rPr lang="en-US" dirty="0"/>
              <a:t>upon that day shall the prince prepare (</a:t>
            </a:r>
            <a:r>
              <a:rPr lang="en-US" dirty="0" smtClean="0"/>
              <a:t>for himself) </a:t>
            </a:r>
            <a:r>
              <a:rPr lang="en-US" dirty="0"/>
              <a:t>and for all the people of the land a bullock for a sin offering. </a:t>
            </a:r>
            <a:r>
              <a:rPr lang="en-US" dirty="0" smtClean="0"/>
              <a:t>And </a:t>
            </a:r>
            <a:r>
              <a:rPr lang="en-US" dirty="0"/>
              <a:t>seven days of the feast he shall prepare a burnt offering to the LORD, seven bullocks and seven rams without blemish daily the seven days; and a kid of the goats daily for a sin offering. </a:t>
            </a:r>
            <a:r>
              <a:rPr lang="en-US" dirty="0" smtClean="0"/>
              <a:t>And </a:t>
            </a:r>
            <a:r>
              <a:rPr lang="en-US" dirty="0"/>
              <a:t>he shall prepare a meat offering of an </a:t>
            </a:r>
            <a:r>
              <a:rPr lang="en-US" dirty="0" err="1"/>
              <a:t>ephah</a:t>
            </a:r>
            <a:r>
              <a:rPr lang="en-US" dirty="0"/>
              <a:t> for a bullock, and an </a:t>
            </a:r>
            <a:r>
              <a:rPr lang="en-US" dirty="0" err="1"/>
              <a:t>ephah</a:t>
            </a:r>
            <a:r>
              <a:rPr lang="en-US" dirty="0"/>
              <a:t> for a ram, and an </a:t>
            </a:r>
            <a:r>
              <a:rPr lang="en-US" dirty="0" err="1"/>
              <a:t>hin</a:t>
            </a:r>
            <a:r>
              <a:rPr lang="en-US" dirty="0"/>
              <a:t> of oil for an </a:t>
            </a:r>
            <a:r>
              <a:rPr lang="en-US" dirty="0" err="1"/>
              <a:t>ephah</a:t>
            </a:r>
            <a:r>
              <a:rPr lang="en-US" dirty="0"/>
              <a:t>. </a:t>
            </a:r>
            <a:r>
              <a:rPr lang="en-US" b="1" u="sng" dirty="0" smtClean="0">
                <a:solidFill>
                  <a:srgbClr val="00B0F0"/>
                </a:solidFill>
              </a:rPr>
              <a:t>In </a:t>
            </a:r>
            <a:r>
              <a:rPr lang="en-US" b="1" u="sng" dirty="0">
                <a:solidFill>
                  <a:srgbClr val="00B0F0"/>
                </a:solidFill>
              </a:rPr>
              <a:t>the seventh month, in the fifteenth day of the month, shall he do the like in the feast of the seven days, according to the sin offering, according to the burnt offering, and according to the meat offering, and according to the oil</a:t>
            </a:r>
            <a:r>
              <a:rPr lang="en-US" dirty="0"/>
              <a:t>. </a:t>
            </a:r>
            <a:endParaRPr lang="en-US" dirty="0" smtClean="0"/>
          </a:p>
          <a:p>
            <a:r>
              <a:rPr lang="en-US" dirty="0"/>
              <a:t>	</a:t>
            </a:r>
            <a:r>
              <a:rPr lang="en-US" dirty="0" smtClean="0"/>
              <a:t>			Ezekiel 45:21-25</a:t>
            </a:r>
            <a:endParaRPr lang="en-US" dirty="0"/>
          </a:p>
          <a:p>
            <a:endParaRPr lang="en-US" dirty="0"/>
          </a:p>
        </p:txBody>
      </p:sp>
      <p:sp>
        <p:nvSpPr>
          <p:cNvPr id="5" name="Title 3"/>
          <p:cNvSpPr txBox="1">
            <a:spLocks/>
          </p:cNvSpPr>
          <p:nvPr/>
        </p:nvSpPr>
        <p:spPr>
          <a:xfrm>
            <a:off x="1" y="1413783"/>
            <a:ext cx="4562474" cy="838879"/>
          </a:xfrm>
          <a:prstGeom prst="rect">
            <a:avLst/>
          </a:prstGeom>
          <a:solidFill>
            <a:srgbClr val="FFFF00"/>
          </a:solidFill>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mtClean="0"/>
              <a:t>   </a:t>
            </a:r>
            <a:r>
              <a:rPr lang="en-US" sz="3600" smtClean="0"/>
              <a:t>Feast of Tabernacles</a:t>
            </a:r>
            <a:br>
              <a:rPr lang="en-US" sz="3600" smtClean="0"/>
            </a:br>
            <a:r>
              <a:rPr lang="en-US" sz="3600" smtClean="0"/>
              <a:t>  Future Fulfillment</a:t>
            </a:r>
            <a:endParaRPr lang="en-US" sz="3600" dirty="0"/>
          </a:p>
        </p:txBody>
      </p:sp>
      <p:sp>
        <p:nvSpPr>
          <p:cNvPr id="7" name="TextBox 6"/>
          <p:cNvSpPr txBox="1"/>
          <p:nvPr/>
        </p:nvSpPr>
        <p:spPr>
          <a:xfrm>
            <a:off x="736391" y="34055"/>
            <a:ext cx="10719216" cy="646331"/>
          </a:xfrm>
          <a:prstGeom prst="rect">
            <a:avLst/>
          </a:prstGeom>
          <a:noFill/>
        </p:spPr>
        <p:txBody>
          <a:bodyPr wrap="none" rtlCol="0">
            <a:spAutoFit/>
          </a:bodyPr>
          <a:lstStyle/>
          <a:p>
            <a:r>
              <a:rPr lang="en-US" sz="3600" dirty="0" smtClean="0">
                <a:solidFill>
                  <a:prstClr val="black"/>
                </a:solidFill>
              </a:rPr>
              <a:t>THE FEASTS OF THE LORD – THE FEAST OF TABERNACLES</a:t>
            </a:r>
            <a:endParaRPr lang="en-US" sz="3600" dirty="0">
              <a:solidFill>
                <a:prstClr val="black"/>
              </a:solidFill>
            </a:endParaRPr>
          </a:p>
        </p:txBody>
      </p:sp>
    </p:spTree>
    <p:extLst>
      <p:ext uri="{BB962C8B-B14F-4D97-AF65-F5344CB8AC3E}">
        <p14:creationId xmlns:p14="http://schemas.microsoft.com/office/powerpoint/2010/main" val="41357181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9" name="TextBox 8"/>
          <p:cNvSpPr txBox="1"/>
          <p:nvPr/>
        </p:nvSpPr>
        <p:spPr>
          <a:xfrm>
            <a:off x="4819650" y="948690"/>
            <a:ext cx="6719208" cy="6186309"/>
          </a:xfrm>
          <a:prstGeom prst="rect">
            <a:avLst/>
          </a:prstGeom>
          <a:noFill/>
        </p:spPr>
        <p:txBody>
          <a:bodyPr wrap="square" rtlCol="0">
            <a:spAutoFit/>
          </a:bodyPr>
          <a:lstStyle/>
          <a:p>
            <a:r>
              <a:rPr lang="en-US" dirty="0" smtClean="0"/>
              <a:t>“Now </a:t>
            </a:r>
            <a:r>
              <a:rPr lang="en-US" dirty="0"/>
              <a:t>when I had returned, behold, at the bank of the river were very many trees on the one side and on the </a:t>
            </a:r>
            <a:r>
              <a:rPr lang="en-US" dirty="0" smtClean="0"/>
              <a:t>other…. And it shall come to pass, that every thing that </a:t>
            </a:r>
            <a:r>
              <a:rPr lang="en-US" dirty="0" err="1" smtClean="0"/>
              <a:t>liveth</a:t>
            </a:r>
            <a:r>
              <a:rPr lang="en-US" dirty="0" smtClean="0"/>
              <a:t>, which </a:t>
            </a:r>
            <a:r>
              <a:rPr lang="en-US" dirty="0" err="1" smtClean="0"/>
              <a:t>moveth</a:t>
            </a:r>
            <a:r>
              <a:rPr lang="en-US" dirty="0" smtClean="0"/>
              <a:t>, whithersoever the rivers shall come, shall live: and there shall be a very great multitude of fish, because these waters shall come thither: for they shall be healed; and every thing shall live whither the river cometh…And by the river upon the bank thereof, on this side and on that side, shall grow all trees for meat, whose leaf shall not fade, neither shall the fruit thereof be consumed: it shall bring forth new fruit according to his months, because their waters they issued out of the sanctuary: and the fruit thereof shall be for meat, and the leaf thereof for medicine.”</a:t>
            </a:r>
          </a:p>
          <a:p>
            <a:r>
              <a:rPr lang="en-US" dirty="0"/>
              <a:t>	</a:t>
            </a:r>
            <a:r>
              <a:rPr lang="en-US" dirty="0" smtClean="0"/>
              <a:t>			Ezekiel 47;7;9;12</a:t>
            </a:r>
          </a:p>
          <a:p>
            <a:endParaRPr lang="en-US" dirty="0"/>
          </a:p>
          <a:p>
            <a:r>
              <a:rPr lang="en-US" dirty="0" smtClean="0"/>
              <a:t>“And </a:t>
            </a:r>
            <a:r>
              <a:rPr lang="en-US" dirty="0"/>
              <a:t>he shewed me a pure river of water of life, clear as crystal, proceeding out of the throne of God and of the Lamb. </a:t>
            </a:r>
            <a:r>
              <a:rPr lang="en-US" dirty="0" smtClean="0"/>
              <a:t>In </a:t>
            </a:r>
            <a:r>
              <a:rPr lang="en-US" dirty="0"/>
              <a:t>the midst of the street of it, and on either side of the river, was there the tree of life, which bare twelve manner of fruits, </a:t>
            </a:r>
            <a:r>
              <a:rPr lang="en-US" b="1" u="sng" dirty="0">
                <a:solidFill>
                  <a:srgbClr val="00B0F0"/>
                </a:solidFill>
              </a:rPr>
              <a:t>and yielded her fruit every month</a:t>
            </a:r>
            <a:r>
              <a:rPr lang="en-US" dirty="0"/>
              <a:t>: and the leaves of the tree were for the healing of the </a:t>
            </a:r>
            <a:r>
              <a:rPr lang="en-US" dirty="0" smtClean="0"/>
              <a:t>nations.”</a:t>
            </a:r>
            <a:endParaRPr lang="en-US" dirty="0"/>
          </a:p>
          <a:p>
            <a:r>
              <a:rPr lang="en-US" dirty="0" smtClean="0"/>
              <a:t>				Revelation 22:1-2</a:t>
            </a:r>
            <a:endParaRPr lang="en-US" dirty="0"/>
          </a:p>
          <a:p>
            <a:endParaRPr lang="en-US" dirty="0"/>
          </a:p>
        </p:txBody>
      </p:sp>
      <p:sp>
        <p:nvSpPr>
          <p:cNvPr id="5" name="Title 3"/>
          <p:cNvSpPr txBox="1">
            <a:spLocks/>
          </p:cNvSpPr>
          <p:nvPr/>
        </p:nvSpPr>
        <p:spPr>
          <a:xfrm>
            <a:off x="1" y="1413783"/>
            <a:ext cx="4562474" cy="838879"/>
          </a:xfrm>
          <a:prstGeom prst="rect">
            <a:avLst/>
          </a:prstGeom>
          <a:solidFill>
            <a:srgbClr val="FFFF00"/>
          </a:solidFill>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mtClean="0"/>
              <a:t>   </a:t>
            </a:r>
            <a:r>
              <a:rPr lang="en-US" sz="3600" smtClean="0"/>
              <a:t>Feast of Tabernacles</a:t>
            </a:r>
            <a:br>
              <a:rPr lang="en-US" sz="3600" smtClean="0"/>
            </a:br>
            <a:r>
              <a:rPr lang="en-US" sz="3600" smtClean="0"/>
              <a:t>  Future Fulfillment</a:t>
            </a:r>
            <a:endParaRPr lang="en-US" sz="3600" dirty="0"/>
          </a:p>
        </p:txBody>
      </p:sp>
      <p:sp>
        <p:nvSpPr>
          <p:cNvPr id="7" name="TextBox 6"/>
          <p:cNvSpPr txBox="1"/>
          <p:nvPr/>
        </p:nvSpPr>
        <p:spPr>
          <a:xfrm>
            <a:off x="736391" y="34055"/>
            <a:ext cx="10719216" cy="646331"/>
          </a:xfrm>
          <a:prstGeom prst="rect">
            <a:avLst/>
          </a:prstGeom>
          <a:noFill/>
        </p:spPr>
        <p:txBody>
          <a:bodyPr wrap="none" rtlCol="0">
            <a:spAutoFit/>
          </a:bodyPr>
          <a:lstStyle/>
          <a:p>
            <a:r>
              <a:rPr lang="en-US" sz="3600" dirty="0" smtClean="0">
                <a:solidFill>
                  <a:prstClr val="black"/>
                </a:solidFill>
              </a:rPr>
              <a:t>THE FEASTS OF THE LORD – THE FEAST OF TABERNACLES</a:t>
            </a:r>
            <a:endParaRPr lang="en-US" sz="3600" dirty="0">
              <a:solidFill>
                <a:prstClr val="black"/>
              </a:solidFill>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287" y="2252662"/>
            <a:ext cx="4167188" cy="4500563"/>
          </a:xfrm>
          <a:prstGeom prst="rect">
            <a:avLst/>
          </a:prstGeom>
        </p:spPr>
      </p:pic>
    </p:spTree>
    <p:extLst>
      <p:ext uri="{BB962C8B-B14F-4D97-AF65-F5344CB8AC3E}">
        <p14:creationId xmlns:p14="http://schemas.microsoft.com/office/powerpoint/2010/main" val="1952039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662" y="1303206"/>
            <a:ext cx="5384824" cy="4499238"/>
          </a:xfrm>
          <a:prstGeom prst="rect">
            <a:avLst/>
          </a:prstGeom>
        </p:spPr>
      </p:pic>
      <p:sp>
        <p:nvSpPr>
          <p:cNvPr id="2" name="TextBox 1"/>
          <p:cNvSpPr txBox="1"/>
          <p:nvPr/>
        </p:nvSpPr>
        <p:spPr>
          <a:xfrm>
            <a:off x="3286074" y="189570"/>
            <a:ext cx="5064592" cy="646331"/>
          </a:xfrm>
          <a:prstGeom prst="rect">
            <a:avLst/>
          </a:prstGeom>
          <a:noFill/>
        </p:spPr>
        <p:txBody>
          <a:bodyPr wrap="none" rtlCol="0">
            <a:spAutoFit/>
          </a:bodyPr>
          <a:lstStyle/>
          <a:p>
            <a:r>
              <a:rPr lang="en-US" sz="3600" dirty="0" smtClean="0">
                <a:solidFill>
                  <a:prstClr val="black"/>
                </a:solidFill>
              </a:rPr>
              <a:t>THE FEASTS OF THE LORD</a:t>
            </a:r>
            <a:endParaRPr lang="en-US" sz="3600" dirty="0">
              <a:solidFill>
                <a:prstClr val="black"/>
              </a:solidFill>
            </a:endParaRPr>
          </a:p>
        </p:txBody>
      </p:sp>
      <p:pic>
        <p:nvPicPr>
          <p:cNvPr id="5" name="Picture 4"/>
          <p:cNvPicPr>
            <a:picLocks noChangeAspect="1"/>
          </p:cNvPicPr>
          <p:nvPr/>
        </p:nvPicPr>
        <p:blipFill>
          <a:blip r:embed="rId4"/>
          <a:stretch>
            <a:fillRect/>
          </a:stretch>
        </p:blipFill>
        <p:spPr>
          <a:xfrm>
            <a:off x="6394202" y="1303206"/>
            <a:ext cx="5091865" cy="4499238"/>
          </a:xfrm>
          <a:prstGeom prst="rect">
            <a:avLst/>
          </a:prstGeom>
        </p:spPr>
      </p:pic>
      <p:sp>
        <p:nvSpPr>
          <p:cNvPr id="7" name="TextBox 6"/>
          <p:cNvSpPr txBox="1"/>
          <p:nvPr/>
        </p:nvSpPr>
        <p:spPr>
          <a:xfrm>
            <a:off x="1495425" y="6019800"/>
            <a:ext cx="9797554" cy="369332"/>
          </a:xfrm>
          <a:prstGeom prst="rect">
            <a:avLst/>
          </a:prstGeom>
          <a:solidFill>
            <a:srgbClr val="FFFF00"/>
          </a:solidFill>
        </p:spPr>
        <p:txBody>
          <a:bodyPr wrap="none" rtlCol="0">
            <a:spAutoFit/>
          </a:bodyPr>
          <a:lstStyle/>
          <a:p>
            <a:r>
              <a:rPr lang="en-US" dirty="0" smtClean="0"/>
              <a:t>GOD’S REDEMPTION OF THE EARTH FOR THE HARVEST OF A FAMILY – THROUGH THE SON OF HIS LOVE</a:t>
            </a:r>
            <a:endParaRPr lang="en-US" dirty="0"/>
          </a:p>
        </p:txBody>
      </p:sp>
    </p:spTree>
    <p:extLst>
      <p:ext uri="{BB962C8B-B14F-4D97-AF65-F5344CB8AC3E}">
        <p14:creationId xmlns:p14="http://schemas.microsoft.com/office/powerpoint/2010/main" val="2339498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8665</TotalTime>
  <Words>4453</Words>
  <Application>Microsoft Office PowerPoint</Application>
  <PresentationFormat>Widescreen</PresentationFormat>
  <Paragraphs>293</Paragraphs>
  <Slides>37</Slides>
  <Notes>37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37</vt:i4>
      </vt:variant>
    </vt:vector>
  </HeadingPairs>
  <TitlesOfParts>
    <vt:vector size="43" baseType="lpstr">
      <vt:lpstr>Arial</vt:lpstr>
      <vt:lpstr>Calibri</vt:lpstr>
      <vt:lpstr>Calibri Light</vt:lpstr>
      <vt:lpstr>Tahoma</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Final Great  Day of Atonement</vt:lpstr>
      <vt:lpstr>The Final Great  Day of Atonement</vt:lpstr>
      <vt:lpstr>PowerPoint Presentation</vt:lpstr>
      <vt:lpstr>PowerPoint Presentation</vt:lpstr>
      <vt:lpstr>The Feasts of the LORD - Feast of Tabernacles</vt:lpstr>
      <vt:lpstr>The Feasts of the LORD - Feast of Tabernacles</vt:lpstr>
      <vt:lpstr>The Feasts of the LORD - Feast of Tabernacles</vt:lpstr>
      <vt:lpstr>The Feasts of the LORD - Feast of Tabernacles</vt:lpstr>
      <vt:lpstr>The Feasts of the LORD - Feast of Tabernacles</vt:lpstr>
      <vt:lpstr>The Feasts of the LORD - Feast of Tabernacles</vt:lpstr>
      <vt:lpstr>Feast of Tabernacles in the Time of Jesus Christ</vt:lpstr>
      <vt:lpstr>Feast of Tabernacles in the Time of Jesus Christ</vt:lpstr>
      <vt:lpstr>    Feast of Tabernacles in the Time of Christ</vt:lpstr>
      <vt:lpstr>Feast of Tabernacles in the Time of Christ</vt:lpstr>
      <vt:lpstr>PowerPoint Presentation</vt:lpstr>
      <vt:lpstr>   Feast of Tabernacles   Future Fulfillment</vt:lpstr>
      <vt:lpstr>   Feast of Tabernacles   Future Fulfillment</vt:lpstr>
      <vt:lpstr>   Feast of Tabernacles   Future Fulfillment</vt:lpstr>
      <vt:lpstr>   Feast of Tabernacles   Future Fulfillment</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 ball</dc:creator>
  <cp:lastModifiedBy>Ball, Antony</cp:lastModifiedBy>
  <cp:revision>183</cp:revision>
  <cp:lastPrinted>2017-04-24T02:28:24Z</cp:lastPrinted>
  <dcterms:created xsi:type="dcterms:W3CDTF">2017-03-11T21:54:43Z</dcterms:created>
  <dcterms:modified xsi:type="dcterms:W3CDTF">2017-07-17T03:43:37Z</dcterms:modified>
</cp:coreProperties>
</file>