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Lst>
  <p:notesMasterIdLst>
    <p:notesMasterId r:id="rId35"/>
  </p:notesMasterIdLst>
  <p:handoutMasterIdLst>
    <p:handoutMasterId r:id="rId36"/>
  </p:handoutMasterIdLst>
  <p:sldIdLst>
    <p:sldId id="256" r:id="rId3"/>
    <p:sldId id="328" r:id="rId4"/>
    <p:sldId id="329" r:id="rId5"/>
    <p:sldId id="293" r:id="rId6"/>
    <p:sldId id="325" r:id="rId7"/>
    <p:sldId id="300" r:id="rId8"/>
    <p:sldId id="303" r:id="rId9"/>
    <p:sldId id="332" r:id="rId10"/>
    <p:sldId id="331" r:id="rId11"/>
    <p:sldId id="294" r:id="rId12"/>
    <p:sldId id="267" r:id="rId13"/>
    <p:sldId id="334" r:id="rId14"/>
    <p:sldId id="296" r:id="rId15"/>
    <p:sldId id="297" r:id="rId16"/>
    <p:sldId id="262" r:id="rId17"/>
    <p:sldId id="340" r:id="rId18"/>
    <p:sldId id="299" r:id="rId19"/>
    <p:sldId id="298" r:id="rId20"/>
    <p:sldId id="337" r:id="rId21"/>
    <p:sldId id="279" r:id="rId22"/>
    <p:sldId id="341" r:id="rId23"/>
    <p:sldId id="264" r:id="rId24"/>
    <p:sldId id="295" r:id="rId25"/>
    <p:sldId id="265" r:id="rId26"/>
    <p:sldId id="288" r:id="rId27"/>
    <p:sldId id="302" r:id="rId28"/>
    <p:sldId id="338" r:id="rId29"/>
    <p:sldId id="339" r:id="rId30"/>
    <p:sldId id="314" r:id="rId31"/>
    <p:sldId id="323" r:id="rId32"/>
    <p:sldId id="282" r:id="rId33"/>
    <p:sldId id="342" r:id="rId34"/>
  </p:sldIdLst>
  <p:sldSz cx="12192000" cy="6858000"/>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440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313" autoAdjust="0"/>
    <p:restoredTop sz="62156" autoAdjust="0"/>
  </p:normalViewPr>
  <p:slideViewPr>
    <p:cSldViewPr snapToGrid="0">
      <p:cViewPr varScale="1">
        <p:scale>
          <a:sx n="55" d="100"/>
          <a:sy n="55" d="100"/>
        </p:scale>
        <p:origin x="1776" y="48"/>
      </p:cViewPr>
      <p:guideLst/>
    </p:cSldViewPr>
  </p:slideViewPr>
  <p:outlineViewPr>
    <p:cViewPr>
      <p:scale>
        <a:sx n="33" d="100"/>
        <a:sy n="33" d="100"/>
      </p:scale>
      <p:origin x="0" y="-16152"/>
    </p:cViewPr>
  </p:outlineViewPr>
  <p:notesTextViewPr>
    <p:cViewPr>
      <p:scale>
        <a:sx n="150" d="100"/>
        <a:sy n="150" d="100"/>
      </p:scale>
      <p:origin x="0" y="0"/>
    </p:cViewPr>
  </p:notesTextViewPr>
  <p:sorterViewPr>
    <p:cViewPr>
      <p:scale>
        <a:sx n="100" d="100"/>
        <a:sy n="100" d="100"/>
      </p:scale>
      <p:origin x="0" y="-7140"/>
    </p:cViewPr>
  </p:sorterViewPr>
  <p:notesViewPr>
    <p:cSldViewPr snapToGrid="0">
      <p:cViewPr varScale="1">
        <p:scale>
          <a:sx n="66" d="100"/>
          <a:sy n="66" d="100"/>
        </p:scale>
        <p:origin x="3134" y="43"/>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theme" Target="theme/theme1.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slide" Target="slides/slide32.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handoutMaster" Target="handoutMasters/handoutMaster1.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notesMaster" Target="notesMasters/notes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sz="quarter" idx="1"/>
          </p:nvPr>
        </p:nvSpPr>
        <p:spPr>
          <a:xfrm>
            <a:off x="3970938" y="0"/>
            <a:ext cx="3037840" cy="466434"/>
          </a:xfrm>
          <a:prstGeom prst="rect">
            <a:avLst/>
          </a:prstGeom>
        </p:spPr>
        <p:txBody>
          <a:bodyPr vert="horz" lIns="93177" tIns="46589" rIns="93177" bIns="46589" rtlCol="0"/>
          <a:lstStyle>
            <a:lvl1pPr algn="r">
              <a:defRPr sz="1200"/>
            </a:lvl1pPr>
          </a:lstStyle>
          <a:p>
            <a:fld id="{BE346908-2F76-487F-93EC-399B91B3BDE3}" type="datetimeFigureOut">
              <a:rPr lang="en-US" smtClean="0"/>
              <a:t>7/16/2017</a:t>
            </a:fld>
            <a:endParaRPr lang="en-US"/>
          </a:p>
        </p:txBody>
      </p:sp>
      <p:sp>
        <p:nvSpPr>
          <p:cNvPr id="4" name="Footer Placeholder 3"/>
          <p:cNvSpPr>
            <a:spLocks noGrp="1"/>
          </p:cNvSpPr>
          <p:nvPr>
            <p:ph type="ftr" sz="quarter" idx="2"/>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a:p>
        </p:txBody>
      </p:sp>
      <p:sp>
        <p:nvSpPr>
          <p:cNvPr id="5" name="Slide Number Placeholder 4"/>
          <p:cNvSpPr>
            <a:spLocks noGrp="1"/>
          </p:cNvSpPr>
          <p:nvPr>
            <p:ph type="sldNum" sz="quarter" idx="3"/>
          </p:nvPr>
        </p:nvSpPr>
        <p:spPr>
          <a:xfrm>
            <a:off x="3970938" y="8829967"/>
            <a:ext cx="3037840" cy="466433"/>
          </a:xfrm>
          <a:prstGeom prst="rect">
            <a:avLst/>
          </a:prstGeom>
        </p:spPr>
        <p:txBody>
          <a:bodyPr vert="horz" lIns="93177" tIns="46589" rIns="93177" bIns="46589" rtlCol="0" anchor="b"/>
          <a:lstStyle>
            <a:lvl1pPr algn="r">
              <a:defRPr sz="1200"/>
            </a:lvl1pPr>
          </a:lstStyle>
          <a:p>
            <a:fld id="{D59989C0-82F1-43AB-B06E-64265BBE3EB2}" type="slidenum">
              <a:rPr lang="en-US" smtClean="0"/>
              <a:t>‹#›</a:t>
            </a:fld>
            <a:endParaRPr lang="en-US"/>
          </a:p>
        </p:txBody>
      </p:sp>
    </p:spTree>
    <p:extLst>
      <p:ext uri="{BB962C8B-B14F-4D97-AF65-F5344CB8AC3E}">
        <p14:creationId xmlns:p14="http://schemas.microsoft.com/office/powerpoint/2010/main" val="325428031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6434"/>
          </a:xfrm>
          <a:prstGeom prst="rect">
            <a:avLst/>
          </a:prstGeom>
        </p:spPr>
        <p:txBody>
          <a:bodyPr vert="horz" lIns="93177" tIns="46589" rIns="93177" bIns="46589" rtlCol="0"/>
          <a:lstStyle>
            <a:lvl1pPr algn="r">
              <a:defRPr sz="1200"/>
            </a:lvl1pPr>
          </a:lstStyle>
          <a:p>
            <a:fld id="{5507A76A-0E61-4B13-8E50-55F9F94C5EC1}" type="datetimeFigureOut">
              <a:rPr lang="en-US" smtClean="0"/>
              <a:t>7/16/2017</a:t>
            </a:fld>
            <a:endParaRPr lang="en-US"/>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77" tIns="46589" rIns="93177" bIns="46589"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6433"/>
          </a:xfrm>
          <a:prstGeom prst="rect">
            <a:avLst/>
          </a:prstGeom>
        </p:spPr>
        <p:txBody>
          <a:bodyPr vert="horz" lIns="93177" tIns="46589" rIns="93177" bIns="46589" rtlCol="0" anchor="b"/>
          <a:lstStyle>
            <a:lvl1pPr algn="r">
              <a:defRPr sz="1200"/>
            </a:lvl1pPr>
          </a:lstStyle>
          <a:p>
            <a:fld id="{4E29000D-BD49-481D-8F73-C7BD55B91545}" type="slidenum">
              <a:rPr lang="en-US" smtClean="0"/>
              <a:t>‹#›</a:t>
            </a:fld>
            <a:endParaRPr lang="en-US"/>
          </a:p>
        </p:txBody>
      </p:sp>
    </p:spTree>
    <p:extLst>
      <p:ext uri="{BB962C8B-B14F-4D97-AF65-F5344CB8AC3E}">
        <p14:creationId xmlns:p14="http://schemas.microsoft.com/office/powerpoint/2010/main" val="403822321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E29000D-BD49-481D-8F73-C7BD55B91545}" type="slidenum">
              <a:rPr lang="en-US" smtClean="0"/>
              <a:t>1</a:t>
            </a:fld>
            <a:endParaRPr lang="en-US"/>
          </a:p>
        </p:txBody>
      </p:sp>
    </p:spTree>
    <p:extLst>
      <p:ext uri="{BB962C8B-B14F-4D97-AF65-F5344CB8AC3E}">
        <p14:creationId xmlns:p14="http://schemas.microsoft.com/office/powerpoint/2010/main" val="166398335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E29000D-BD49-481D-8F73-C7BD55B91545}" type="slidenum">
              <a:rPr lang="en-US" smtClean="0"/>
              <a:t>2</a:t>
            </a:fld>
            <a:endParaRPr lang="en-US"/>
          </a:p>
        </p:txBody>
      </p:sp>
    </p:spTree>
    <p:extLst>
      <p:ext uri="{BB962C8B-B14F-4D97-AF65-F5344CB8AC3E}">
        <p14:creationId xmlns:p14="http://schemas.microsoft.com/office/powerpoint/2010/main" val="75046346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E29000D-BD49-481D-8F73-C7BD55B91545}" type="slidenum">
              <a:rPr lang="en-US" smtClean="0"/>
              <a:t>3</a:t>
            </a:fld>
            <a:endParaRPr lang="en-US"/>
          </a:p>
        </p:txBody>
      </p:sp>
    </p:spTree>
    <p:extLst>
      <p:ext uri="{BB962C8B-B14F-4D97-AF65-F5344CB8AC3E}">
        <p14:creationId xmlns:p14="http://schemas.microsoft.com/office/powerpoint/2010/main" val="20950161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endParaRPr lang="en-US" b="0" i="0" baseline="0" dirty="0" smtClean="0"/>
          </a:p>
        </p:txBody>
      </p:sp>
      <p:sp>
        <p:nvSpPr>
          <p:cNvPr id="4" name="Slide Number Placeholder 3"/>
          <p:cNvSpPr>
            <a:spLocks noGrp="1"/>
          </p:cNvSpPr>
          <p:nvPr>
            <p:ph type="sldNum" sz="quarter" idx="10"/>
          </p:nvPr>
        </p:nvSpPr>
        <p:spPr/>
        <p:txBody>
          <a:bodyPr/>
          <a:lstStyle/>
          <a:p>
            <a:fld id="{4E29000D-BD49-481D-8F73-C7BD55B91545}" type="slidenum">
              <a:rPr lang="en-US" smtClean="0"/>
              <a:t>4</a:t>
            </a:fld>
            <a:endParaRPr lang="en-US"/>
          </a:p>
        </p:txBody>
      </p:sp>
    </p:spTree>
    <p:extLst>
      <p:ext uri="{BB962C8B-B14F-4D97-AF65-F5344CB8AC3E}">
        <p14:creationId xmlns:p14="http://schemas.microsoft.com/office/powerpoint/2010/main" val="262526467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E29000D-BD49-481D-8F73-C7BD55B91545}" type="slidenum">
              <a:rPr lang="en-US" smtClean="0"/>
              <a:t>5</a:t>
            </a:fld>
            <a:endParaRPr lang="en-US"/>
          </a:p>
        </p:txBody>
      </p:sp>
    </p:spTree>
    <p:extLst>
      <p:ext uri="{BB962C8B-B14F-4D97-AF65-F5344CB8AC3E}">
        <p14:creationId xmlns:p14="http://schemas.microsoft.com/office/powerpoint/2010/main" val="368186704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endParaRPr lang="en-US" dirty="0"/>
          </a:p>
        </p:txBody>
      </p:sp>
      <p:sp>
        <p:nvSpPr>
          <p:cNvPr id="4" name="Slide Number Placeholder 3"/>
          <p:cNvSpPr>
            <a:spLocks noGrp="1"/>
          </p:cNvSpPr>
          <p:nvPr>
            <p:ph type="sldNum" sz="quarter" idx="10"/>
          </p:nvPr>
        </p:nvSpPr>
        <p:spPr/>
        <p:txBody>
          <a:bodyPr/>
          <a:lstStyle/>
          <a:p>
            <a:fld id="{4E29000D-BD49-481D-8F73-C7BD55B91545}" type="slidenum">
              <a:rPr lang="en-US" smtClean="0"/>
              <a:t>6</a:t>
            </a:fld>
            <a:endParaRPr lang="en-US"/>
          </a:p>
        </p:txBody>
      </p:sp>
    </p:spTree>
    <p:extLst>
      <p:ext uri="{BB962C8B-B14F-4D97-AF65-F5344CB8AC3E}">
        <p14:creationId xmlns:p14="http://schemas.microsoft.com/office/powerpoint/2010/main" val="210004939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endParaRPr lang="en-US" dirty="0"/>
          </a:p>
        </p:txBody>
      </p:sp>
      <p:sp>
        <p:nvSpPr>
          <p:cNvPr id="4" name="Slide Number Placeholder 3"/>
          <p:cNvSpPr>
            <a:spLocks noGrp="1"/>
          </p:cNvSpPr>
          <p:nvPr>
            <p:ph type="sldNum" sz="quarter" idx="10"/>
          </p:nvPr>
        </p:nvSpPr>
        <p:spPr/>
        <p:txBody>
          <a:bodyPr/>
          <a:lstStyle/>
          <a:p>
            <a:fld id="{4E29000D-BD49-481D-8F73-C7BD55B91545}" type="slidenum">
              <a:rPr lang="en-US" smtClean="0"/>
              <a:t>7</a:t>
            </a:fld>
            <a:endParaRPr lang="en-US"/>
          </a:p>
        </p:txBody>
      </p:sp>
    </p:spTree>
    <p:extLst>
      <p:ext uri="{BB962C8B-B14F-4D97-AF65-F5344CB8AC3E}">
        <p14:creationId xmlns:p14="http://schemas.microsoft.com/office/powerpoint/2010/main" val="165311486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endParaRPr lang="en-US" dirty="0"/>
          </a:p>
        </p:txBody>
      </p:sp>
      <p:sp>
        <p:nvSpPr>
          <p:cNvPr id="4" name="Slide Number Placeholder 3"/>
          <p:cNvSpPr>
            <a:spLocks noGrp="1"/>
          </p:cNvSpPr>
          <p:nvPr>
            <p:ph type="sldNum" sz="quarter" idx="10"/>
          </p:nvPr>
        </p:nvSpPr>
        <p:spPr/>
        <p:txBody>
          <a:bodyPr/>
          <a:lstStyle/>
          <a:p>
            <a:fld id="{4E29000D-BD49-481D-8F73-C7BD55B91545}" type="slidenum">
              <a:rPr lang="en-US" smtClean="0"/>
              <a:t>8</a:t>
            </a:fld>
            <a:endParaRPr lang="en-US"/>
          </a:p>
        </p:txBody>
      </p:sp>
    </p:spTree>
    <p:extLst>
      <p:ext uri="{BB962C8B-B14F-4D97-AF65-F5344CB8AC3E}">
        <p14:creationId xmlns:p14="http://schemas.microsoft.com/office/powerpoint/2010/main" val="312651528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endParaRPr lang="en-US" dirty="0"/>
          </a:p>
        </p:txBody>
      </p:sp>
      <p:sp>
        <p:nvSpPr>
          <p:cNvPr id="4" name="Slide Number Placeholder 3"/>
          <p:cNvSpPr>
            <a:spLocks noGrp="1"/>
          </p:cNvSpPr>
          <p:nvPr>
            <p:ph type="sldNum" sz="quarter" idx="10"/>
          </p:nvPr>
        </p:nvSpPr>
        <p:spPr/>
        <p:txBody>
          <a:bodyPr/>
          <a:lstStyle/>
          <a:p>
            <a:fld id="{4E29000D-BD49-481D-8F73-C7BD55B91545}" type="slidenum">
              <a:rPr lang="en-US" smtClean="0"/>
              <a:t>9</a:t>
            </a:fld>
            <a:endParaRPr lang="en-US"/>
          </a:p>
        </p:txBody>
      </p:sp>
    </p:spTree>
    <p:extLst>
      <p:ext uri="{BB962C8B-B14F-4D97-AF65-F5344CB8AC3E}">
        <p14:creationId xmlns:p14="http://schemas.microsoft.com/office/powerpoint/2010/main" val="18218596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endParaRPr lang="en-US" dirty="0"/>
          </a:p>
        </p:txBody>
      </p:sp>
      <p:sp>
        <p:nvSpPr>
          <p:cNvPr id="4" name="Slide Number Placeholder 3"/>
          <p:cNvSpPr>
            <a:spLocks noGrp="1"/>
          </p:cNvSpPr>
          <p:nvPr>
            <p:ph type="sldNum" sz="quarter" idx="10"/>
          </p:nvPr>
        </p:nvSpPr>
        <p:spPr/>
        <p:txBody>
          <a:bodyPr/>
          <a:lstStyle/>
          <a:p>
            <a:fld id="{4E29000D-BD49-481D-8F73-C7BD55B91545}" type="slidenum">
              <a:rPr lang="en-US" smtClean="0"/>
              <a:t>10</a:t>
            </a:fld>
            <a:endParaRPr lang="en-US"/>
          </a:p>
        </p:txBody>
      </p:sp>
    </p:spTree>
    <p:extLst>
      <p:ext uri="{BB962C8B-B14F-4D97-AF65-F5344CB8AC3E}">
        <p14:creationId xmlns:p14="http://schemas.microsoft.com/office/powerpoint/2010/main" val="214913117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E29000D-BD49-481D-8F73-C7BD55B91545}" type="slidenum">
              <a:rPr lang="en-US" smtClean="0"/>
              <a:t>11</a:t>
            </a:fld>
            <a:endParaRPr lang="en-US"/>
          </a:p>
        </p:txBody>
      </p:sp>
    </p:spTree>
    <p:extLst>
      <p:ext uri="{BB962C8B-B14F-4D97-AF65-F5344CB8AC3E}">
        <p14:creationId xmlns:p14="http://schemas.microsoft.com/office/powerpoint/2010/main" val="323984041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endParaRPr lang="en-US" dirty="0"/>
          </a:p>
        </p:txBody>
      </p:sp>
      <p:sp>
        <p:nvSpPr>
          <p:cNvPr id="4" name="Slide Number Placeholder 3"/>
          <p:cNvSpPr>
            <a:spLocks noGrp="1"/>
          </p:cNvSpPr>
          <p:nvPr>
            <p:ph type="sldNum" sz="quarter" idx="10"/>
          </p:nvPr>
        </p:nvSpPr>
        <p:spPr/>
        <p:txBody>
          <a:bodyPr/>
          <a:lstStyle/>
          <a:p>
            <a:fld id="{4E29000D-BD49-481D-8F73-C7BD55B91545}" type="slidenum">
              <a:rPr lang="en-US" smtClean="0"/>
              <a:t>12</a:t>
            </a:fld>
            <a:endParaRPr lang="en-US"/>
          </a:p>
        </p:txBody>
      </p:sp>
    </p:spTree>
    <p:extLst>
      <p:ext uri="{BB962C8B-B14F-4D97-AF65-F5344CB8AC3E}">
        <p14:creationId xmlns:p14="http://schemas.microsoft.com/office/powerpoint/2010/main" val="125422875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endParaRPr lang="en-US" dirty="0"/>
          </a:p>
        </p:txBody>
      </p:sp>
      <p:sp>
        <p:nvSpPr>
          <p:cNvPr id="4" name="Slide Number Placeholder 3"/>
          <p:cNvSpPr>
            <a:spLocks noGrp="1"/>
          </p:cNvSpPr>
          <p:nvPr>
            <p:ph type="sldNum" sz="quarter" idx="10"/>
          </p:nvPr>
        </p:nvSpPr>
        <p:spPr/>
        <p:txBody>
          <a:bodyPr/>
          <a:lstStyle/>
          <a:p>
            <a:fld id="{4E29000D-BD49-481D-8F73-C7BD55B91545}" type="slidenum">
              <a:rPr lang="en-US" smtClean="0"/>
              <a:t>13</a:t>
            </a:fld>
            <a:endParaRPr lang="en-US"/>
          </a:p>
        </p:txBody>
      </p:sp>
    </p:spTree>
    <p:extLst>
      <p:ext uri="{BB962C8B-B14F-4D97-AF65-F5344CB8AC3E}">
        <p14:creationId xmlns:p14="http://schemas.microsoft.com/office/powerpoint/2010/main" val="117208774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endParaRPr lang="en-US" dirty="0"/>
          </a:p>
        </p:txBody>
      </p:sp>
      <p:sp>
        <p:nvSpPr>
          <p:cNvPr id="4" name="Slide Number Placeholder 3"/>
          <p:cNvSpPr>
            <a:spLocks noGrp="1"/>
          </p:cNvSpPr>
          <p:nvPr>
            <p:ph type="sldNum" sz="quarter" idx="10"/>
          </p:nvPr>
        </p:nvSpPr>
        <p:spPr/>
        <p:txBody>
          <a:bodyPr/>
          <a:lstStyle/>
          <a:p>
            <a:fld id="{4E29000D-BD49-481D-8F73-C7BD55B91545}" type="slidenum">
              <a:rPr lang="en-US" smtClean="0"/>
              <a:t>14</a:t>
            </a:fld>
            <a:endParaRPr lang="en-US"/>
          </a:p>
        </p:txBody>
      </p:sp>
    </p:spTree>
    <p:extLst>
      <p:ext uri="{BB962C8B-B14F-4D97-AF65-F5344CB8AC3E}">
        <p14:creationId xmlns:p14="http://schemas.microsoft.com/office/powerpoint/2010/main" val="358083863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E29000D-BD49-481D-8F73-C7BD55B91545}" type="slidenum">
              <a:rPr lang="en-US" smtClean="0"/>
              <a:t>15</a:t>
            </a:fld>
            <a:endParaRPr lang="en-US"/>
          </a:p>
        </p:txBody>
      </p:sp>
    </p:spTree>
    <p:extLst>
      <p:ext uri="{BB962C8B-B14F-4D97-AF65-F5344CB8AC3E}">
        <p14:creationId xmlns:p14="http://schemas.microsoft.com/office/powerpoint/2010/main" val="248197571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E29000D-BD49-481D-8F73-C7BD55B91545}" type="slidenum">
              <a:rPr lang="en-US" smtClean="0"/>
              <a:t>16</a:t>
            </a:fld>
            <a:endParaRPr lang="en-US"/>
          </a:p>
        </p:txBody>
      </p:sp>
    </p:spTree>
    <p:extLst>
      <p:ext uri="{BB962C8B-B14F-4D97-AF65-F5344CB8AC3E}">
        <p14:creationId xmlns:p14="http://schemas.microsoft.com/office/powerpoint/2010/main" val="7531149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smtClean="0"/>
              <a:t>So, when we get to Leviticus 23, this is what the LORD’s annual</a:t>
            </a:r>
            <a:r>
              <a:rPr lang="en-US" baseline="0" dirty="0" smtClean="0"/>
              <a:t> calendar looked like;</a:t>
            </a:r>
          </a:p>
          <a:p>
            <a:pPr marL="171450" indent="-171450">
              <a:buFont typeface="Arial" panose="020B0604020202020204" pitchFamily="34" charset="0"/>
              <a:buChar char="•"/>
            </a:pPr>
            <a:endParaRPr lang="en-US" baseline="0" dirty="0" smtClean="0"/>
          </a:p>
          <a:p>
            <a:pPr marL="171450" indent="-171450">
              <a:buFont typeface="Arial" panose="020B0604020202020204" pitchFamily="34" charset="0"/>
              <a:buChar char="•"/>
            </a:pPr>
            <a:r>
              <a:rPr lang="en-US" baseline="0" dirty="0" smtClean="0"/>
              <a:t>Review</a:t>
            </a:r>
            <a:endParaRPr lang="en-US" dirty="0"/>
          </a:p>
        </p:txBody>
      </p:sp>
      <p:sp>
        <p:nvSpPr>
          <p:cNvPr id="4" name="Slide Number Placeholder 3"/>
          <p:cNvSpPr>
            <a:spLocks noGrp="1"/>
          </p:cNvSpPr>
          <p:nvPr>
            <p:ph type="sldNum" sz="quarter" idx="10"/>
          </p:nvPr>
        </p:nvSpPr>
        <p:spPr/>
        <p:txBody>
          <a:bodyPr/>
          <a:lstStyle/>
          <a:p>
            <a:fld id="{4E29000D-BD49-481D-8F73-C7BD55B91545}" type="slidenum">
              <a:rPr lang="en-US" smtClean="0"/>
              <a:t>17</a:t>
            </a:fld>
            <a:endParaRPr lang="en-US"/>
          </a:p>
        </p:txBody>
      </p:sp>
    </p:spTree>
    <p:extLst>
      <p:ext uri="{BB962C8B-B14F-4D97-AF65-F5344CB8AC3E}">
        <p14:creationId xmlns:p14="http://schemas.microsoft.com/office/powerpoint/2010/main" val="189222932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smtClean="0"/>
              <a:t>Here</a:t>
            </a:r>
            <a:r>
              <a:rPr lang="en-US" baseline="0" dirty="0" smtClean="0"/>
              <a:t> we see a summary of those same 7 crops in Deuteronomy 8 that God promises they will harvest;</a:t>
            </a:r>
            <a:endParaRPr lang="en-US" dirty="0"/>
          </a:p>
        </p:txBody>
      </p:sp>
      <p:sp>
        <p:nvSpPr>
          <p:cNvPr id="4" name="Slide Number Placeholder 3"/>
          <p:cNvSpPr>
            <a:spLocks noGrp="1"/>
          </p:cNvSpPr>
          <p:nvPr>
            <p:ph type="sldNum" sz="quarter" idx="10"/>
          </p:nvPr>
        </p:nvSpPr>
        <p:spPr/>
        <p:txBody>
          <a:bodyPr/>
          <a:lstStyle/>
          <a:p>
            <a:fld id="{4E29000D-BD49-481D-8F73-C7BD55B91545}" type="slidenum">
              <a:rPr lang="en-US" smtClean="0"/>
              <a:t>18</a:t>
            </a:fld>
            <a:endParaRPr lang="en-US"/>
          </a:p>
        </p:txBody>
      </p:sp>
    </p:spTree>
    <p:extLst>
      <p:ext uri="{BB962C8B-B14F-4D97-AF65-F5344CB8AC3E}">
        <p14:creationId xmlns:p14="http://schemas.microsoft.com/office/powerpoint/2010/main" val="348835460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smtClean="0"/>
          </a:p>
        </p:txBody>
      </p:sp>
      <p:sp>
        <p:nvSpPr>
          <p:cNvPr id="4" name="Slide Number Placeholder 3"/>
          <p:cNvSpPr>
            <a:spLocks noGrp="1"/>
          </p:cNvSpPr>
          <p:nvPr>
            <p:ph type="sldNum" sz="quarter" idx="10"/>
          </p:nvPr>
        </p:nvSpPr>
        <p:spPr/>
        <p:txBody>
          <a:bodyPr/>
          <a:lstStyle/>
          <a:p>
            <a:fld id="{4E29000D-BD49-481D-8F73-C7BD55B91545}" type="slidenum">
              <a:rPr lang="en-US" smtClean="0">
                <a:solidFill>
                  <a:prstClr val="black"/>
                </a:solidFill>
              </a:rPr>
              <a:pPr/>
              <a:t>19</a:t>
            </a:fld>
            <a:endParaRPr lang="en-US">
              <a:solidFill>
                <a:prstClr val="black"/>
              </a:solidFill>
            </a:endParaRPr>
          </a:p>
        </p:txBody>
      </p:sp>
    </p:spTree>
    <p:extLst>
      <p:ext uri="{BB962C8B-B14F-4D97-AF65-F5344CB8AC3E}">
        <p14:creationId xmlns:p14="http://schemas.microsoft.com/office/powerpoint/2010/main" val="368293236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708" indent="-174708">
              <a:buFont typeface="Arial" panose="020B0604020202020204" pitchFamily="34" charset="0"/>
              <a:buChar char="•"/>
            </a:pPr>
            <a:endParaRPr lang="en-US" dirty="0"/>
          </a:p>
        </p:txBody>
      </p:sp>
      <p:sp>
        <p:nvSpPr>
          <p:cNvPr id="4" name="Slide Number Placeholder 3"/>
          <p:cNvSpPr>
            <a:spLocks noGrp="1"/>
          </p:cNvSpPr>
          <p:nvPr>
            <p:ph type="sldNum" sz="quarter" idx="10"/>
          </p:nvPr>
        </p:nvSpPr>
        <p:spPr/>
        <p:txBody>
          <a:bodyPr/>
          <a:lstStyle/>
          <a:p>
            <a:fld id="{30C2F4B7-9DE9-48B9-B274-53C575EBD81F}" type="slidenum">
              <a:rPr lang="en-US" smtClean="0"/>
              <a:t>20</a:t>
            </a:fld>
            <a:endParaRPr lang="en-US"/>
          </a:p>
        </p:txBody>
      </p:sp>
    </p:spTree>
    <p:extLst>
      <p:ext uri="{BB962C8B-B14F-4D97-AF65-F5344CB8AC3E}">
        <p14:creationId xmlns:p14="http://schemas.microsoft.com/office/powerpoint/2010/main" val="44080937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0C2F4B7-9DE9-48B9-B274-53C575EBD81F}" type="slidenum">
              <a:rPr lang="en-US" smtClean="0"/>
              <a:t>21</a:t>
            </a:fld>
            <a:endParaRPr lang="en-US"/>
          </a:p>
        </p:txBody>
      </p:sp>
    </p:spTree>
    <p:extLst>
      <p:ext uri="{BB962C8B-B14F-4D97-AF65-F5344CB8AC3E}">
        <p14:creationId xmlns:p14="http://schemas.microsoft.com/office/powerpoint/2010/main" val="14444176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smtClean="0"/>
              <a:t>Thi</a:t>
            </a:r>
            <a:r>
              <a:rPr lang="en-US" baseline="0" dirty="0" smtClean="0"/>
              <a:t>s is not a study of the altar offerings; they are a study unto themselves. However, i</a:t>
            </a:r>
            <a:r>
              <a:rPr lang="en-US" dirty="0" smtClean="0"/>
              <a:t>t </a:t>
            </a:r>
            <a:r>
              <a:rPr lang="en-US" dirty="0"/>
              <a:t>will be helpful to have a </a:t>
            </a:r>
            <a:r>
              <a:rPr lang="en-US" dirty="0" smtClean="0"/>
              <a:t>basic</a:t>
            </a:r>
            <a:r>
              <a:rPr lang="en-US" baseline="0" dirty="0" smtClean="0"/>
              <a:t> reminder</a:t>
            </a:r>
            <a:r>
              <a:rPr lang="en-US" dirty="0" smtClean="0"/>
              <a:t> </a:t>
            </a:r>
            <a:r>
              <a:rPr lang="en-US" dirty="0"/>
              <a:t>of each </a:t>
            </a:r>
            <a:r>
              <a:rPr lang="en-US" dirty="0" smtClean="0"/>
              <a:t>offering in</a:t>
            </a:r>
            <a:r>
              <a:rPr lang="en-US" baseline="0" dirty="0" smtClean="0"/>
              <a:t> that they were a vital part of the feasts;</a:t>
            </a:r>
          </a:p>
          <a:p>
            <a:pPr marL="171450" indent="-171450">
              <a:buFont typeface="Arial" panose="020B0604020202020204" pitchFamily="34" charset="0"/>
              <a:buChar char="•"/>
            </a:pPr>
            <a:r>
              <a:rPr lang="en-US" baseline="0" dirty="0" smtClean="0"/>
              <a:t>Review slide</a:t>
            </a:r>
            <a:endParaRPr lang="en-US" dirty="0"/>
          </a:p>
          <a:p>
            <a:endParaRPr lang="en-US" dirty="0"/>
          </a:p>
        </p:txBody>
      </p:sp>
      <p:sp>
        <p:nvSpPr>
          <p:cNvPr id="4" name="Slide Number Placeholder 3"/>
          <p:cNvSpPr>
            <a:spLocks noGrp="1"/>
          </p:cNvSpPr>
          <p:nvPr>
            <p:ph type="sldNum" sz="quarter" idx="10"/>
          </p:nvPr>
        </p:nvSpPr>
        <p:spPr/>
        <p:txBody>
          <a:bodyPr/>
          <a:lstStyle/>
          <a:p>
            <a:fld id="{4E29000D-BD49-481D-8F73-C7BD55B91545}" type="slidenum">
              <a:rPr lang="en-US" smtClean="0"/>
              <a:t>22</a:t>
            </a:fld>
            <a:endParaRPr lang="en-US"/>
          </a:p>
        </p:txBody>
      </p:sp>
    </p:spTree>
    <p:extLst>
      <p:ext uri="{BB962C8B-B14F-4D97-AF65-F5344CB8AC3E}">
        <p14:creationId xmlns:p14="http://schemas.microsoft.com/office/powerpoint/2010/main" val="428431303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Review slide</a:t>
            </a:r>
            <a:endParaRPr lang="en-US" dirty="0"/>
          </a:p>
        </p:txBody>
      </p:sp>
      <p:sp>
        <p:nvSpPr>
          <p:cNvPr id="4" name="Slide Number Placeholder 3"/>
          <p:cNvSpPr>
            <a:spLocks noGrp="1"/>
          </p:cNvSpPr>
          <p:nvPr>
            <p:ph type="sldNum" sz="quarter" idx="10"/>
          </p:nvPr>
        </p:nvSpPr>
        <p:spPr/>
        <p:txBody>
          <a:bodyPr/>
          <a:lstStyle/>
          <a:p>
            <a:fld id="{4E29000D-BD49-481D-8F73-C7BD55B91545}" type="slidenum">
              <a:rPr lang="en-US" smtClean="0"/>
              <a:t>23</a:t>
            </a:fld>
            <a:endParaRPr lang="en-US"/>
          </a:p>
        </p:txBody>
      </p:sp>
    </p:spTree>
    <p:extLst>
      <p:ext uri="{BB962C8B-B14F-4D97-AF65-F5344CB8AC3E}">
        <p14:creationId xmlns:p14="http://schemas.microsoft.com/office/powerpoint/2010/main" val="1797004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endParaRPr lang="en-US" dirty="0" smtClean="0"/>
          </a:p>
          <a:p>
            <a:pPr marL="0" indent="0">
              <a:buFont typeface="Arial" panose="020B0604020202020204" pitchFamily="34" charset="0"/>
              <a:buNone/>
            </a:pPr>
            <a:endParaRPr lang="en-US" dirty="0"/>
          </a:p>
          <a:p>
            <a:endParaRPr lang="en-US" dirty="0"/>
          </a:p>
        </p:txBody>
      </p:sp>
      <p:sp>
        <p:nvSpPr>
          <p:cNvPr id="4" name="Slide Number Placeholder 3"/>
          <p:cNvSpPr>
            <a:spLocks noGrp="1"/>
          </p:cNvSpPr>
          <p:nvPr>
            <p:ph type="sldNum" sz="quarter" idx="10"/>
          </p:nvPr>
        </p:nvSpPr>
        <p:spPr/>
        <p:txBody>
          <a:bodyPr/>
          <a:lstStyle/>
          <a:p>
            <a:fld id="{4E29000D-BD49-481D-8F73-C7BD55B91545}" type="slidenum">
              <a:rPr lang="en-US" smtClean="0"/>
              <a:t>24</a:t>
            </a:fld>
            <a:endParaRPr lang="en-US"/>
          </a:p>
        </p:txBody>
      </p:sp>
    </p:spTree>
    <p:extLst>
      <p:ext uri="{BB962C8B-B14F-4D97-AF65-F5344CB8AC3E}">
        <p14:creationId xmlns:p14="http://schemas.microsoft.com/office/powerpoint/2010/main" val="194892858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endParaRPr lang="en-US" dirty="0"/>
          </a:p>
          <a:p>
            <a:endParaRPr lang="en-US" dirty="0"/>
          </a:p>
        </p:txBody>
      </p:sp>
      <p:sp>
        <p:nvSpPr>
          <p:cNvPr id="4" name="Slide Number Placeholder 3"/>
          <p:cNvSpPr>
            <a:spLocks noGrp="1"/>
          </p:cNvSpPr>
          <p:nvPr>
            <p:ph type="sldNum" sz="quarter" idx="10"/>
          </p:nvPr>
        </p:nvSpPr>
        <p:spPr/>
        <p:txBody>
          <a:bodyPr/>
          <a:lstStyle/>
          <a:p>
            <a:fld id="{4E29000D-BD49-481D-8F73-C7BD55B91545}" type="slidenum">
              <a:rPr lang="en-US" smtClean="0"/>
              <a:t>25</a:t>
            </a:fld>
            <a:endParaRPr lang="en-US"/>
          </a:p>
        </p:txBody>
      </p:sp>
    </p:spTree>
    <p:extLst>
      <p:ext uri="{BB962C8B-B14F-4D97-AF65-F5344CB8AC3E}">
        <p14:creationId xmlns:p14="http://schemas.microsoft.com/office/powerpoint/2010/main" val="256453820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endParaRPr lang="en-US" dirty="0"/>
          </a:p>
        </p:txBody>
      </p:sp>
      <p:sp>
        <p:nvSpPr>
          <p:cNvPr id="4" name="Slide Number Placeholder 3"/>
          <p:cNvSpPr>
            <a:spLocks noGrp="1"/>
          </p:cNvSpPr>
          <p:nvPr>
            <p:ph type="sldNum" sz="quarter" idx="10"/>
          </p:nvPr>
        </p:nvSpPr>
        <p:spPr/>
        <p:txBody>
          <a:bodyPr/>
          <a:lstStyle/>
          <a:p>
            <a:fld id="{4E29000D-BD49-481D-8F73-C7BD55B91545}" type="slidenum">
              <a:rPr lang="en-US" smtClean="0"/>
              <a:t>26</a:t>
            </a:fld>
            <a:endParaRPr lang="en-US"/>
          </a:p>
        </p:txBody>
      </p:sp>
    </p:spTree>
    <p:extLst>
      <p:ext uri="{BB962C8B-B14F-4D97-AF65-F5344CB8AC3E}">
        <p14:creationId xmlns:p14="http://schemas.microsoft.com/office/powerpoint/2010/main" val="216066354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endParaRPr lang="en-US" dirty="0"/>
          </a:p>
        </p:txBody>
      </p:sp>
      <p:sp>
        <p:nvSpPr>
          <p:cNvPr id="4" name="Slide Number Placeholder 3"/>
          <p:cNvSpPr>
            <a:spLocks noGrp="1"/>
          </p:cNvSpPr>
          <p:nvPr>
            <p:ph type="sldNum" sz="quarter" idx="10"/>
          </p:nvPr>
        </p:nvSpPr>
        <p:spPr/>
        <p:txBody>
          <a:bodyPr/>
          <a:lstStyle/>
          <a:p>
            <a:fld id="{4E29000D-BD49-481D-8F73-C7BD55B91545}" type="slidenum">
              <a:rPr lang="en-US" smtClean="0"/>
              <a:t>27</a:t>
            </a:fld>
            <a:endParaRPr lang="en-US"/>
          </a:p>
        </p:txBody>
      </p:sp>
    </p:spTree>
    <p:extLst>
      <p:ext uri="{BB962C8B-B14F-4D97-AF65-F5344CB8AC3E}">
        <p14:creationId xmlns:p14="http://schemas.microsoft.com/office/powerpoint/2010/main" val="115037604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endParaRPr lang="en-US" dirty="0"/>
          </a:p>
        </p:txBody>
      </p:sp>
      <p:sp>
        <p:nvSpPr>
          <p:cNvPr id="4" name="Slide Number Placeholder 3"/>
          <p:cNvSpPr>
            <a:spLocks noGrp="1"/>
          </p:cNvSpPr>
          <p:nvPr>
            <p:ph type="sldNum" sz="quarter" idx="10"/>
          </p:nvPr>
        </p:nvSpPr>
        <p:spPr/>
        <p:txBody>
          <a:bodyPr/>
          <a:lstStyle/>
          <a:p>
            <a:fld id="{4E29000D-BD49-481D-8F73-C7BD55B91545}" type="slidenum">
              <a:rPr lang="en-US" smtClean="0"/>
              <a:t>28</a:t>
            </a:fld>
            <a:endParaRPr lang="en-US"/>
          </a:p>
        </p:txBody>
      </p:sp>
    </p:spTree>
    <p:extLst>
      <p:ext uri="{BB962C8B-B14F-4D97-AF65-F5344CB8AC3E}">
        <p14:creationId xmlns:p14="http://schemas.microsoft.com/office/powerpoint/2010/main" val="13519540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7"/>
          <p:cNvSpPr>
            <a:spLocks noGrp="1" noChangeArrowheads="1"/>
          </p:cNvSpPr>
          <p:nvPr>
            <p:ph type="sldNum" sz="quarter" idx="5"/>
          </p:nvPr>
        </p:nvSpPr>
        <p:spPr>
          <a:noFill/>
        </p:spPr>
        <p:txBody>
          <a:bodyPr/>
          <a:lstStyle>
            <a:lvl1pPr>
              <a:defRPr>
                <a:solidFill>
                  <a:schemeClr val="tx1"/>
                </a:solidFill>
                <a:latin typeface="Tahoma" panose="020B0604030504040204" pitchFamily="34" charset="0"/>
              </a:defRPr>
            </a:lvl1pPr>
            <a:lvl2pPr marL="757066" indent="-291179">
              <a:defRPr>
                <a:solidFill>
                  <a:schemeClr val="tx1"/>
                </a:solidFill>
                <a:latin typeface="Tahoma" panose="020B0604030504040204" pitchFamily="34" charset="0"/>
              </a:defRPr>
            </a:lvl2pPr>
            <a:lvl3pPr marL="1164717" indent="-232943">
              <a:defRPr>
                <a:solidFill>
                  <a:schemeClr val="tx1"/>
                </a:solidFill>
                <a:latin typeface="Tahoma" panose="020B0604030504040204" pitchFamily="34" charset="0"/>
              </a:defRPr>
            </a:lvl3pPr>
            <a:lvl4pPr marL="1630604" indent="-232943">
              <a:defRPr>
                <a:solidFill>
                  <a:schemeClr val="tx1"/>
                </a:solidFill>
                <a:latin typeface="Tahoma" panose="020B0604030504040204" pitchFamily="34" charset="0"/>
              </a:defRPr>
            </a:lvl4pPr>
            <a:lvl5pPr marL="2096491" indent="-232943">
              <a:defRPr>
                <a:solidFill>
                  <a:schemeClr val="tx1"/>
                </a:solidFill>
                <a:latin typeface="Tahoma" panose="020B0604030504040204" pitchFamily="34" charset="0"/>
              </a:defRPr>
            </a:lvl5pPr>
            <a:lvl6pPr marL="2562377" indent="-232943" eaLnBrk="0" fontAlgn="base" hangingPunct="0">
              <a:spcBef>
                <a:spcPct val="0"/>
              </a:spcBef>
              <a:spcAft>
                <a:spcPct val="0"/>
              </a:spcAft>
              <a:defRPr>
                <a:solidFill>
                  <a:schemeClr val="tx1"/>
                </a:solidFill>
                <a:latin typeface="Tahoma" panose="020B0604030504040204" pitchFamily="34" charset="0"/>
              </a:defRPr>
            </a:lvl6pPr>
            <a:lvl7pPr marL="3028264" indent="-232943" eaLnBrk="0" fontAlgn="base" hangingPunct="0">
              <a:spcBef>
                <a:spcPct val="0"/>
              </a:spcBef>
              <a:spcAft>
                <a:spcPct val="0"/>
              </a:spcAft>
              <a:defRPr>
                <a:solidFill>
                  <a:schemeClr val="tx1"/>
                </a:solidFill>
                <a:latin typeface="Tahoma" panose="020B0604030504040204" pitchFamily="34" charset="0"/>
              </a:defRPr>
            </a:lvl7pPr>
            <a:lvl8pPr marL="3494151" indent="-232943" eaLnBrk="0" fontAlgn="base" hangingPunct="0">
              <a:spcBef>
                <a:spcPct val="0"/>
              </a:spcBef>
              <a:spcAft>
                <a:spcPct val="0"/>
              </a:spcAft>
              <a:defRPr>
                <a:solidFill>
                  <a:schemeClr val="tx1"/>
                </a:solidFill>
                <a:latin typeface="Tahoma" panose="020B0604030504040204" pitchFamily="34" charset="0"/>
              </a:defRPr>
            </a:lvl8pPr>
            <a:lvl9pPr marL="3960038" indent="-232943" eaLnBrk="0" fontAlgn="base" hangingPunct="0">
              <a:spcBef>
                <a:spcPct val="0"/>
              </a:spcBef>
              <a:spcAft>
                <a:spcPct val="0"/>
              </a:spcAft>
              <a:defRPr>
                <a:solidFill>
                  <a:schemeClr val="tx1"/>
                </a:solidFill>
                <a:latin typeface="Tahoma" panose="020B0604030504040204" pitchFamily="34" charset="0"/>
              </a:defRPr>
            </a:lvl9pPr>
          </a:lstStyle>
          <a:p>
            <a:fld id="{84462995-6D51-4855-96C4-1134DBD23561}" type="slidenum">
              <a:rPr lang="en-US" altLang="en-US" smtClean="0">
                <a:solidFill>
                  <a:prstClr val="black"/>
                </a:solidFill>
                <a:latin typeface="Arial" panose="020B0604020202020204" pitchFamily="34" charset="0"/>
              </a:rPr>
              <a:pPr/>
              <a:t>29</a:t>
            </a:fld>
            <a:endParaRPr lang="en-US" altLang="en-US">
              <a:solidFill>
                <a:prstClr val="black"/>
              </a:solidFill>
              <a:latin typeface="Arial" panose="020B0604020202020204" pitchFamily="34" charset="0"/>
            </a:endParaRPr>
          </a:p>
        </p:txBody>
      </p:sp>
      <p:sp>
        <p:nvSpPr>
          <p:cNvPr id="16387" name="Rectangle 2"/>
          <p:cNvSpPr>
            <a:spLocks noGrp="1" noRot="1" noChangeAspect="1" noChangeArrowheads="1" noTextEdit="1"/>
          </p:cNvSpPr>
          <p:nvPr>
            <p:ph type="sldImg"/>
          </p:nvPr>
        </p:nvSpPr>
        <p:spPr>
          <a:ln/>
        </p:spPr>
      </p:sp>
      <p:sp>
        <p:nvSpPr>
          <p:cNvPr id="16388" name="Rectangle 3"/>
          <p:cNvSpPr>
            <a:spLocks noGrp="1" noChangeArrowheads="1"/>
          </p:cNvSpPr>
          <p:nvPr>
            <p:ph type="body" idx="1"/>
          </p:nvPr>
        </p:nvSpPr>
        <p:spPr>
          <a:noFill/>
        </p:spPr>
        <p:txBody>
          <a:bodyPr/>
          <a:lstStyle/>
          <a:p>
            <a:endParaRPr lang="en-US" altLang="en-US" dirty="0"/>
          </a:p>
        </p:txBody>
      </p:sp>
    </p:spTree>
    <p:extLst>
      <p:ext uri="{BB962C8B-B14F-4D97-AF65-F5344CB8AC3E}">
        <p14:creationId xmlns:p14="http://schemas.microsoft.com/office/powerpoint/2010/main" val="4208588205"/>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endParaRPr lang="en-US" dirty="0"/>
          </a:p>
        </p:txBody>
      </p:sp>
      <p:sp>
        <p:nvSpPr>
          <p:cNvPr id="4" name="Slide Number Placeholder 3"/>
          <p:cNvSpPr>
            <a:spLocks noGrp="1"/>
          </p:cNvSpPr>
          <p:nvPr>
            <p:ph type="sldNum" sz="quarter" idx="10"/>
          </p:nvPr>
        </p:nvSpPr>
        <p:spPr/>
        <p:txBody>
          <a:bodyPr/>
          <a:lstStyle/>
          <a:p>
            <a:fld id="{30C2F4B7-9DE9-48B9-B274-53C575EBD81F}" type="slidenum">
              <a:rPr lang="en-US" smtClean="0">
                <a:solidFill>
                  <a:prstClr val="black"/>
                </a:solidFill>
              </a:rPr>
              <a:pPr/>
              <a:t>30</a:t>
            </a:fld>
            <a:endParaRPr lang="en-US">
              <a:solidFill>
                <a:prstClr val="black"/>
              </a:solidFill>
            </a:endParaRPr>
          </a:p>
        </p:txBody>
      </p:sp>
    </p:spTree>
    <p:extLst>
      <p:ext uri="{BB962C8B-B14F-4D97-AF65-F5344CB8AC3E}">
        <p14:creationId xmlns:p14="http://schemas.microsoft.com/office/powerpoint/2010/main" val="388387654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600" dirty="0"/>
          </a:p>
        </p:txBody>
      </p:sp>
      <p:sp>
        <p:nvSpPr>
          <p:cNvPr id="4" name="Slide Number Placeholder 3"/>
          <p:cNvSpPr>
            <a:spLocks noGrp="1"/>
          </p:cNvSpPr>
          <p:nvPr>
            <p:ph type="sldNum" sz="quarter" idx="10"/>
          </p:nvPr>
        </p:nvSpPr>
        <p:spPr/>
        <p:txBody>
          <a:bodyPr/>
          <a:lstStyle/>
          <a:p>
            <a:fld id="{30C2F4B7-9DE9-48B9-B274-53C575EBD81F}" type="slidenum">
              <a:rPr lang="en-US" smtClean="0"/>
              <a:t>31</a:t>
            </a:fld>
            <a:endParaRPr lang="en-US"/>
          </a:p>
        </p:txBody>
      </p:sp>
    </p:spTree>
    <p:extLst>
      <p:ext uri="{BB962C8B-B14F-4D97-AF65-F5344CB8AC3E}">
        <p14:creationId xmlns:p14="http://schemas.microsoft.com/office/powerpoint/2010/main" val="116225267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7"/>
          <p:cNvSpPr>
            <a:spLocks noGrp="1" noChangeArrowheads="1"/>
          </p:cNvSpPr>
          <p:nvPr>
            <p:ph type="sldNum" sz="quarter" idx="5"/>
          </p:nvPr>
        </p:nvSpPr>
        <p:spPr>
          <a:noFill/>
        </p:spPr>
        <p:txBody>
          <a:bodyPr/>
          <a:lstStyle>
            <a:lvl1pPr>
              <a:defRPr>
                <a:solidFill>
                  <a:schemeClr val="tx1"/>
                </a:solidFill>
                <a:latin typeface="Tahoma" panose="020B0604030504040204" pitchFamily="34" charset="0"/>
              </a:defRPr>
            </a:lvl1pPr>
            <a:lvl2pPr marL="742950" indent="-285750">
              <a:defRPr>
                <a:solidFill>
                  <a:schemeClr val="tx1"/>
                </a:solidFill>
                <a:latin typeface="Tahoma" panose="020B0604030504040204" pitchFamily="34" charset="0"/>
              </a:defRPr>
            </a:lvl2pPr>
            <a:lvl3pPr marL="1143000" indent="-228600">
              <a:defRPr>
                <a:solidFill>
                  <a:schemeClr val="tx1"/>
                </a:solidFill>
                <a:latin typeface="Tahoma" panose="020B0604030504040204" pitchFamily="34" charset="0"/>
              </a:defRPr>
            </a:lvl3pPr>
            <a:lvl4pPr marL="1600200" indent="-228600">
              <a:defRPr>
                <a:solidFill>
                  <a:schemeClr val="tx1"/>
                </a:solidFill>
                <a:latin typeface="Tahoma" panose="020B0604030504040204" pitchFamily="34" charset="0"/>
              </a:defRPr>
            </a:lvl4pPr>
            <a:lvl5pPr marL="2057400" indent="-228600">
              <a:defRPr>
                <a:solidFill>
                  <a:schemeClr val="tx1"/>
                </a:solidFill>
                <a:latin typeface="Tahoma" panose="020B060403050404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defRPr>
            </a:lvl9pPr>
          </a:lstStyle>
          <a:p>
            <a:fld id="{B9497D97-DA77-4DDF-9D53-4CE0D6B14030}" type="slidenum">
              <a:rPr lang="en-US" altLang="en-US">
                <a:solidFill>
                  <a:srgbClr val="000000"/>
                </a:solidFill>
                <a:latin typeface="Arial" panose="020B0604020202020204" pitchFamily="34" charset="0"/>
              </a:rPr>
              <a:pPr/>
              <a:t>32</a:t>
            </a:fld>
            <a:endParaRPr lang="en-US" altLang="en-US">
              <a:solidFill>
                <a:srgbClr val="000000"/>
              </a:solidFill>
              <a:latin typeface="Arial" panose="020B0604020202020204" pitchFamily="34" charset="0"/>
            </a:endParaRPr>
          </a:p>
        </p:txBody>
      </p:sp>
      <p:sp>
        <p:nvSpPr>
          <p:cNvPr id="43011" name="Rectangle 2"/>
          <p:cNvSpPr>
            <a:spLocks noGrp="1" noRot="1" noChangeAspect="1" noChangeArrowheads="1" noTextEdit="1"/>
          </p:cNvSpPr>
          <p:nvPr>
            <p:ph type="sldImg"/>
          </p:nvPr>
        </p:nvSpPr>
        <p:spPr>
          <a:ln/>
        </p:spPr>
      </p:sp>
      <p:sp>
        <p:nvSpPr>
          <p:cNvPr id="43012" name="Rectangle 3"/>
          <p:cNvSpPr>
            <a:spLocks noGrp="1" noChangeArrowheads="1"/>
          </p:cNvSpPr>
          <p:nvPr>
            <p:ph type="body" idx="1"/>
          </p:nvPr>
        </p:nvSpPr>
        <p:spPr>
          <a:noFill/>
        </p:spPr>
        <p:txBody>
          <a:bodyPr/>
          <a:lstStyle/>
          <a:p>
            <a:pPr eaLnBrk="1" hangingPunct="1"/>
            <a:endParaRPr lang="en-US" altLang="en-US" dirty="0" smtClean="0"/>
          </a:p>
        </p:txBody>
      </p:sp>
    </p:spTree>
    <p:extLst>
      <p:ext uri="{BB962C8B-B14F-4D97-AF65-F5344CB8AC3E}">
        <p14:creationId xmlns:p14="http://schemas.microsoft.com/office/powerpoint/2010/main" val="406519601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FCC60AF3-C2A6-45CF-AF95-D7CB6D7ACE19}" type="datetimeFigureOut">
              <a:rPr lang="en-US" smtClean="0"/>
              <a:t>7/16/2017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BAAC86-5319-41AD-8A52-805B68ED28C0}" type="slidenum">
              <a:rPr lang="en-US" smtClean="0"/>
              <a:t>‹#›</a:t>
            </a:fld>
            <a:endParaRPr lang="en-US"/>
          </a:p>
        </p:txBody>
      </p:sp>
    </p:spTree>
    <p:extLst>
      <p:ext uri="{BB962C8B-B14F-4D97-AF65-F5344CB8AC3E}">
        <p14:creationId xmlns:p14="http://schemas.microsoft.com/office/powerpoint/2010/main" val="77998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FCC60AF3-C2A6-45CF-AF95-D7CB6D7ACE19}" type="datetimeFigureOut">
              <a:rPr lang="en-US" smtClean="0"/>
              <a:t>7/16/2017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BAAC86-5319-41AD-8A52-805B68ED28C0}" type="slidenum">
              <a:rPr lang="en-US" smtClean="0"/>
              <a:t>‹#›</a:t>
            </a:fld>
            <a:endParaRPr lang="en-US"/>
          </a:p>
        </p:txBody>
      </p:sp>
    </p:spTree>
    <p:extLst>
      <p:ext uri="{BB962C8B-B14F-4D97-AF65-F5344CB8AC3E}">
        <p14:creationId xmlns:p14="http://schemas.microsoft.com/office/powerpoint/2010/main" val="40858883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FCC60AF3-C2A6-45CF-AF95-D7CB6D7ACE19}" type="datetimeFigureOut">
              <a:rPr lang="en-US" smtClean="0"/>
              <a:t>7/16/2017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BAAC86-5319-41AD-8A52-805B68ED28C0}" type="slidenum">
              <a:rPr lang="en-US" smtClean="0"/>
              <a:t>‹#›</a:t>
            </a:fld>
            <a:endParaRPr lang="en-US"/>
          </a:p>
        </p:txBody>
      </p:sp>
    </p:spTree>
    <p:extLst>
      <p:ext uri="{BB962C8B-B14F-4D97-AF65-F5344CB8AC3E}">
        <p14:creationId xmlns:p14="http://schemas.microsoft.com/office/powerpoint/2010/main" val="27910234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FCC60AF3-C2A6-45CF-AF95-D7CB6D7ACE19}" type="datetimeFigureOut">
              <a:rPr lang="en-US" smtClean="0"/>
              <a:t>7/16/2017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3BAAC86-5319-41AD-8A52-805B68ED28C0}" type="slidenum">
              <a:rPr lang="en-US" smtClean="0"/>
              <a:t>‹#›</a:t>
            </a:fld>
            <a:endParaRPr lang="en-US"/>
          </a:p>
        </p:txBody>
      </p:sp>
    </p:spTree>
    <p:extLst>
      <p:ext uri="{BB962C8B-B14F-4D97-AF65-F5344CB8AC3E}">
        <p14:creationId xmlns:p14="http://schemas.microsoft.com/office/powerpoint/2010/main" val="18309070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FCC60AF3-C2A6-45CF-AF95-D7CB6D7ACE19}" type="datetimeFigureOut">
              <a:rPr lang="en-US" smtClean="0"/>
              <a:t>7/16/2017</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3BAAC86-5319-41AD-8A52-805B68ED28C0}" type="slidenum">
              <a:rPr lang="en-US" smtClean="0"/>
              <a:t>‹#›</a:t>
            </a:fld>
            <a:endParaRPr lang="en-US"/>
          </a:p>
        </p:txBody>
      </p:sp>
    </p:spTree>
    <p:extLst>
      <p:ext uri="{BB962C8B-B14F-4D97-AF65-F5344CB8AC3E}">
        <p14:creationId xmlns:p14="http://schemas.microsoft.com/office/powerpoint/2010/main" val="36332894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FCC60AF3-C2A6-45CF-AF95-D7CB6D7ACE19}" type="datetimeFigureOut">
              <a:rPr lang="en-US" smtClean="0"/>
              <a:t>7/16/2017</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3BAAC86-5319-41AD-8A52-805B68ED28C0}" type="slidenum">
              <a:rPr lang="en-US" smtClean="0"/>
              <a:t>‹#›</a:t>
            </a:fld>
            <a:endParaRPr lang="en-US"/>
          </a:p>
        </p:txBody>
      </p:sp>
    </p:spTree>
    <p:extLst>
      <p:ext uri="{BB962C8B-B14F-4D97-AF65-F5344CB8AC3E}">
        <p14:creationId xmlns:p14="http://schemas.microsoft.com/office/powerpoint/2010/main" val="9241624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CC60AF3-C2A6-45CF-AF95-D7CB6D7ACE19}" type="datetimeFigureOut">
              <a:rPr lang="en-US" smtClean="0"/>
              <a:t>7/16/2017</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3BAAC86-5319-41AD-8A52-805B68ED28C0}" type="slidenum">
              <a:rPr lang="en-US" smtClean="0"/>
              <a:t>‹#›</a:t>
            </a:fld>
            <a:endParaRPr lang="en-US"/>
          </a:p>
        </p:txBody>
      </p:sp>
    </p:spTree>
    <p:extLst>
      <p:ext uri="{BB962C8B-B14F-4D97-AF65-F5344CB8AC3E}">
        <p14:creationId xmlns:p14="http://schemas.microsoft.com/office/powerpoint/2010/main" val="26720111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FCC60AF3-C2A6-45CF-AF95-D7CB6D7ACE19}" type="datetimeFigureOut">
              <a:rPr lang="en-US" smtClean="0"/>
              <a:t>7/16/2017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3BAAC86-5319-41AD-8A52-805B68ED28C0}" type="slidenum">
              <a:rPr lang="en-US" smtClean="0"/>
              <a:t>‹#›</a:t>
            </a:fld>
            <a:endParaRPr lang="en-US"/>
          </a:p>
        </p:txBody>
      </p:sp>
    </p:spTree>
    <p:extLst>
      <p:ext uri="{BB962C8B-B14F-4D97-AF65-F5344CB8AC3E}">
        <p14:creationId xmlns:p14="http://schemas.microsoft.com/office/powerpoint/2010/main" val="39259263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FCC60AF3-C2A6-45CF-AF95-D7CB6D7ACE19}" type="datetimeFigureOut">
              <a:rPr lang="en-US" smtClean="0"/>
              <a:t>7/16/2017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3BAAC86-5319-41AD-8A52-805B68ED28C0}" type="slidenum">
              <a:rPr lang="en-US" smtClean="0"/>
              <a:t>‹#›</a:t>
            </a:fld>
            <a:endParaRPr lang="en-US"/>
          </a:p>
        </p:txBody>
      </p:sp>
    </p:spTree>
    <p:extLst>
      <p:ext uri="{BB962C8B-B14F-4D97-AF65-F5344CB8AC3E}">
        <p14:creationId xmlns:p14="http://schemas.microsoft.com/office/powerpoint/2010/main" val="1068440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FCC60AF3-C2A6-45CF-AF95-D7CB6D7ACE19}" type="datetimeFigureOut">
              <a:rPr lang="en-US" smtClean="0"/>
              <a:t>7/16/2017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BAAC86-5319-41AD-8A52-805B68ED28C0}" type="slidenum">
              <a:rPr lang="en-US" smtClean="0"/>
              <a:t>‹#›</a:t>
            </a:fld>
            <a:endParaRPr lang="en-US"/>
          </a:p>
        </p:txBody>
      </p:sp>
    </p:spTree>
    <p:extLst>
      <p:ext uri="{BB962C8B-B14F-4D97-AF65-F5344CB8AC3E}">
        <p14:creationId xmlns:p14="http://schemas.microsoft.com/office/powerpoint/2010/main" val="38797031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FCC60AF3-C2A6-45CF-AF95-D7CB6D7ACE19}" type="datetimeFigureOut">
              <a:rPr lang="en-US" smtClean="0"/>
              <a:t>7/16/2017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BAAC86-5319-41AD-8A52-805B68ED28C0}" type="slidenum">
              <a:rPr lang="en-US" smtClean="0"/>
              <a:t>‹#›</a:t>
            </a:fld>
            <a:endParaRPr lang="en-US"/>
          </a:p>
        </p:txBody>
      </p:sp>
    </p:spTree>
    <p:extLst>
      <p:ext uri="{BB962C8B-B14F-4D97-AF65-F5344CB8AC3E}">
        <p14:creationId xmlns:p14="http://schemas.microsoft.com/office/powerpoint/2010/main" val="13744924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Freeform 4"/>
          <p:cNvSpPr>
            <a:spLocks/>
          </p:cNvSpPr>
          <p:nvPr/>
        </p:nvSpPr>
        <p:spPr bwMode="auto">
          <a:xfrm>
            <a:off x="381000" y="2803525"/>
            <a:ext cx="2117" cy="3035300"/>
          </a:xfrm>
          <a:custGeom>
            <a:avLst/>
            <a:gdLst>
              <a:gd name="T0" fmla="*/ 0 w 1588"/>
              <a:gd name="T1" fmla="*/ 0 h 1912"/>
              <a:gd name="T2" fmla="*/ 0 w 1588"/>
              <a:gd name="T3" fmla="*/ 15120938 h 1912"/>
              <a:gd name="T4" fmla="*/ 0 w 1588"/>
              <a:gd name="T5" fmla="*/ 15120938 h 1912"/>
              <a:gd name="T6" fmla="*/ 0 w 1588"/>
              <a:gd name="T7" fmla="*/ 151209375 h 1912"/>
              <a:gd name="T8" fmla="*/ 0 w 1588"/>
              <a:gd name="T9" fmla="*/ 2147483646 h 1912"/>
              <a:gd name="T10" fmla="*/ 0 w 1588"/>
              <a:gd name="T11" fmla="*/ 2147483646 h 1912"/>
              <a:gd name="T12" fmla="*/ 0 w 1588"/>
              <a:gd name="T13" fmla="*/ 0 h 1912"/>
              <a:gd name="T14" fmla="*/ 0 w 1588"/>
              <a:gd name="T15" fmla="*/ 0 h 1912"/>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1588" h="1912">
                <a:moveTo>
                  <a:pt x="0" y="0"/>
                </a:moveTo>
                <a:lnTo>
                  <a:pt x="0" y="6"/>
                </a:lnTo>
                <a:lnTo>
                  <a:pt x="0" y="60"/>
                </a:lnTo>
                <a:lnTo>
                  <a:pt x="0" y="1912"/>
                </a:lnTo>
                <a:lnTo>
                  <a:pt x="0" y="0"/>
                </a:lnTo>
                <a:close/>
              </a:path>
            </a:pathLst>
          </a:custGeom>
          <a:solidFill>
            <a:srgbClr val="6BBA2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800"/>
          </a:p>
        </p:txBody>
      </p:sp>
      <p:sp>
        <p:nvSpPr>
          <p:cNvPr id="38914" name="Rectangle 2"/>
          <p:cNvSpPr>
            <a:spLocks noGrp="1" noChangeArrowheads="1"/>
          </p:cNvSpPr>
          <p:nvPr>
            <p:ph type="ctrTitle" sz="quarter"/>
          </p:nvPr>
        </p:nvSpPr>
        <p:spPr>
          <a:xfrm>
            <a:off x="914400" y="1997076"/>
            <a:ext cx="10363200" cy="1431925"/>
          </a:xfrm>
        </p:spPr>
        <p:txBody>
          <a:bodyPr anchor="b" anchorCtr="1"/>
          <a:lstStyle>
            <a:lvl1pPr algn="ctr">
              <a:defRPr/>
            </a:lvl1pPr>
          </a:lstStyle>
          <a:p>
            <a:pPr lvl="0"/>
            <a:r>
              <a:rPr lang="en-US" altLang="en-US" noProof="0"/>
              <a:t>Click to edit Master title style</a:t>
            </a:r>
          </a:p>
        </p:txBody>
      </p:sp>
      <p:sp>
        <p:nvSpPr>
          <p:cNvPr id="38915" name="Rectangle 3"/>
          <p:cNvSpPr>
            <a:spLocks noGrp="1" noChangeArrowheads="1"/>
          </p:cNvSpPr>
          <p:nvPr>
            <p:ph type="subTitle" sz="quarter" idx="1"/>
          </p:nvPr>
        </p:nvSpPr>
        <p:spPr>
          <a:xfrm>
            <a:off x="1828800" y="3886200"/>
            <a:ext cx="8534400" cy="1752600"/>
          </a:xfrm>
        </p:spPr>
        <p:txBody>
          <a:bodyPr/>
          <a:lstStyle>
            <a:lvl1pPr marL="0" indent="0" algn="ctr">
              <a:buFontTx/>
              <a:buNone/>
              <a:defRPr/>
            </a:lvl1pPr>
          </a:lstStyle>
          <a:p>
            <a:pPr lvl="0"/>
            <a:r>
              <a:rPr lang="en-US" altLang="en-US" noProof="0"/>
              <a:t>Click to edit Master subtitle style</a:t>
            </a:r>
          </a:p>
        </p:txBody>
      </p:sp>
      <p:sp>
        <p:nvSpPr>
          <p:cNvPr id="5" name="Rectangle 5"/>
          <p:cNvSpPr>
            <a:spLocks noGrp="1" noChangeArrowheads="1"/>
          </p:cNvSpPr>
          <p:nvPr>
            <p:ph type="ftr" sz="quarter" idx="10"/>
          </p:nvPr>
        </p:nvSpPr>
        <p:spPr/>
        <p:txBody>
          <a:bodyPr/>
          <a:lstStyle>
            <a:lvl1pPr>
              <a:defRPr/>
            </a:lvl1pPr>
          </a:lstStyle>
          <a:p>
            <a:pPr>
              <a:defRPr/>
            </a:pPr>
            <a:endParaRPr lang="en-US" altLang="en-US"/>
          </a:p>
        </p:txBody>
      </p:sp>
      <p:sp>
        <p:nvSpPr>
          <p:cNvPr id="6" name="Rectangle 6"/>
          <p:cNvSpPr>
            <a:spLocks noGrp="1" noChangeArrowheads="1"/>
          </p:cNvSpPr>
          <p:nvPr>
            <p:ph type="sldNum" sz="quarter" idx="11"/>
          </p:nvPr>
        </p:nvSpPr>
        <p:spPr/>
        <p:txBody>
          <a:bodyPr/>
          <a:lstStyle>
            <a:lvl1pPr>
              <a:defRPr/>
            </a:lvl1pPr>
          </a:lstStyle>
          <a:p>
            <a:pPr>
              <a:defRPr/>
            </a:pPr>
            <a:fld id="{D146043F-A17F-4E20-B8E8-D9F9F7EE77EB}" type="slidenum">
              <a:rPr lang="en-US" altLang="en-US"/>
              <a:pPr>
                <a:defRPr/>
              </a:pPr>
              <a:t>‹#›</a:t>
            </a:fld>
            <a:endParaRPr lang="en-US" altLang="en-US"/>
          </a:p>
        </p:txBody>
      </p:sp>
      <p:sp>
        <p:nvSpPr>
          <p:cNvPr id="7" name="Rectangle 7"/>
          <p:cNvSpPr>
            <a:spLocks noGrp="1" noChangeArrowheads="1"/>
          </p:cNvSpPr>
          <p:nvPr>
            <p:ph type="dt" sz="quarter" idx="12"/>
          </p:nvPr>
        </p:nvSpPr>
        <p:spPr/>
        <p:txBody>
          <a:bodyPr/>
          <a:lstStyle>
            <a:lvl1pPr>
              <a:defRPr/>
            </a:lvl1pPr>
          </a:lstStyle>
          <a:p>
            <a:pPr>
              <a:defRPr/>
            </a:pPr>
            <a:endParaRPr lang="en-US" altLang="en-US"/>
          </a:p>
        </p:txBody>
      </p:sp>
    </p:spTree>
    <p:extLst>
      <p:ext uri="{BB962C8B-B14F-4D97-AF65-F5344CB8AC3E}">
        <p14:creationId xmlns:p14="http://schemas.microsoft.com/office/powerpoint/2010/main" val="33217063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6" name="Rectangle 6"/>
          <p:cNvSpPr>
            <a:spLocks noGrp="1" noChangeArrowheads="1"/>
          </p:cNvSpPr>
          <p:nvPr>
            <p:ph type="sldNum" sz="quarter" idx="12"/>
          </p:nvPr>
        </p:nvSpPr>
        <p:spPr>
          <a:ln/>
        </p:spPr>
        <p:txBody>
          <a:bodyPr/>
          <a:lstStyle>
            <a:lvl1pPr>
              <a:defRPr/>
            </a:lvl1pPr>
          </a:lstStyle>
          <a:p>
            <a:pPr>
              <a:defRPr/>
            </a:pPr>
            <a:fld id="{1808C0AE-2E95-4174-8A18-80479E55F129}" type="slidenum">
              <a:rPr lang="en-US" altLang="en-US"/>
              <a:pPr>
                <a:defRPr/>
              </a:pPr>
              <a:t>‹#›</a:t>
            </a:fld>
            <a:endParaRPr lang="en-US" altLang="en-US"/>
          </a:p>
        </p:txBody>
      </p:sp>
    </p:spTree>
    <p:extLst>
      <p:ext uri="{BB962C8B-B14F-4D97-AF65-F5344CB8AC3E}">
        <p14:creationId xmlns:p14="http://schemas.microsoft.com/office/powerpoint/2010/main" val="4190407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1" y="1709739"/>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1" y="4589464"/>
            <a:ext cx="105156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6" name="Rectangle 6"/>
          <p:cNvSpPr>
            <a:spLocks noGrp="1" noChangeArrowheads="1"/>
          </p:cNvSpPr>
          <p:nvPr>
            <p:ph type="sldNum" sz="quarter" idx="12"/>
          </p:nvPr>
        </p:nvSpPr>
        <p:spPr>
          <a:ln/>
        </p:spPr>
        <p:txBody>
          <a:bodyPr/>
          <a:lstStyle>
            <a:lvl1pPr>
              <a:defRPr/>
            </a:lvl1pPr>
          </a:lstStyle>
          <a:p>
            <a:pPr>
              <a:defRPr/>
            </a:pPr>
            <a:fld id="{AC174D41-8F23-4596-96CD-0BDF092E1F6A}" type="slidenum">
              <a:rPr lang="en-US" altLang="en-US"/>
              <a:pPr>
                <a:defRPr/>
              </a:pPr>
              <a:t>‹#›</a:t>
            </a:fld>
            <a:endParaRPr lang="en-US" altLang="en-US"/>
          </a:p>
        </p:txBody>
      </p:sp>
    </p:spTree>
    <p:extLst>
      <p:ext uri="{BB962C8B-B14F-4D97-AF65-F5344CB8AC3E}">
        <p14:creationId xmlns:p14="http://schemas.microsoft.com/office/powerpoint/2010/main" val="24485032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905000"/>
            <a:ext cx="53848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905000"/>
            <a:ext cx="53848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7" name="Rectangle 6"/>
          <p:cNvSpPr>
            <a:spLocks noGrp="1" noChangeArrowheads="1"/>
          </p:cNvSpPr>
          <p:nvPr>
            <p:ph type="sldNum" sz="quarter" idx="12"/>
          </p:nvPr>
        </p:nvSpPr>
        <p:spPr>
          <a:ln/>
        </p:spPr>
        <p:txBody>
          <a:bodyPr/>
          <a:lstStyle>
            <a:lvl1pPr>
              <a:defRPr/>
            </a:lvl1pPr>
          </a:lstStyle>
          <a:p>
            <a:pPr>
              <a:defRPr/>
            </a:pPr>
            <a:fld id="{A2E21EAA-0C98-4B64-9E18-41BAB4FF3891}" type="slidenum">
              <a:rPr lang="en-US" altLang="en-US"/>
              <a:pPr>
                <a:defRPr/>
              </a:pPr>
              <a:t>‹#›</a:t>
            </a:fld>
            <a:endParaRPr lang="en-US" altLang="en-US"/>
          </a:p>
        </p:txBody>
      </p:sp>
    </p:spTree>
    <p:extLst>
      <p:ext uri="{BB962C8B-B14F-4D97-AF65-F5344CB8AC3E}">
        <p14:creationId xmlns:p14="http://schemas.microsoft.com/office/powerpoint/2010/main" val="36015806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40317" y="365126"/>
            <a:ext cx="10515600" cy="1325563"/>
          </a:xfrm>
        </p:spPr>
        <p:txBody>
          <a:bodyPr/>
          <a:lstStyle/>
          <a:p>
            <a:r>
              <a:rPr lang="en-US"/>
              <a:t>Click to edit Master title style</a:t>
            </a:r>
          </a:p>
        </p:txBody>
      </p:sp>
      <p:sp>
        <p:nvSpPr>
          <p:cNvPr id="3" name="Text Placeholder 2"/>
          <p:cNvSpPr>
            <a:spLocks noGrp="1"/>
          </p:cNvSpPr>
          <p:nvPr>
            <p:ph type="body" idx="1"/>
          </p:nvPr>
        </p:nvSpPr>
        <p:spPr>
          <a:xfrm>
            <a:off x="840318" y="1681163"/>
            <a:ext cx="5158316"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40318" y="2505075"/>
            <a:ext cx="5158316"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71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71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9" name="Rectangle 6"/>
          <p:cNvSpPr>
            <a:spLocks noGrp="1" noChangeArrowheads="1"/>
          </p:cNvSpPr>
          <p:nvPr>
            <p:ph type="sldNum" sz="quarter" idx="12"/>
          </p:nvPr>
        </p:nvSpPr>
        <p:spPr>
          <a:ln/>
        </p:spPr>
        <p:txBody>
          <a:bodyPr/>
          <a:lstStyle>
            <a:lvl1pPr>
              <a:defRPr/>
            </a:lvl1pPr>
          </a:lstStyle>
          <a:p>
            <a:pPr>
              <a:defRPr/>
            </a:pPr>
            <a:fld id="{9BB708B6-8A2D-453E-BF6C-BAE7B77F033E}" type="slidenum">
              <a:rPr lang="en-US" altLang="en-US"/>
              <a:pPr>
                <a:defRPr/>
              </a:pPr>
              <a:t>‹#›</a:t>
            </a:fld>
            <a:endParaRPr lang="en-US" altLang="en-US"/>
          </a:p>
        </p:txBody>
      </p:sp>
    </p:spTree>
    <p:extLst>
      <p:ext uri="{BB962C8B-B14F-4D97-AF65-F5344CB8AC3E}">
        <p14:creationId xmlns:p14="http://schemas.microsoft.com/office/powerpoint/2010/main" val="5185717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5" name="Rectangle 6"/>
          <p:cNvSpPr>
            <a:spLocks noGrp="1" noChangeArrowheads="1"/>
          </p:cNvSpPr>
          <p:nvPr>
            <p:ph type="sldNum" sz="quarter" idx="12"/>
          </p:nvPr>
        </p:nvSpPr>
        <p:spPr>
          <a:ln/>
        </p:spPr>
        <p:txBody>
          <a:bodyPr/>
          <a:lstStyle>
            <a:lvl1pPr>
              <a:defRPr/>
            </a:lvl1pPr>
          </a:lstStyle>
          <a:p>
            <a:pPr>
              <a:defRPr/>
            </a:pPr>
            <a:fld id="{4B34EAD5-783B-4D83-8732-C45331F4F988}" type="slidenum">
              <a:rPr lang="en-US" altLang="en-US"/>
              <a:pPr>
                <a:defRPr/>
              </a:pPr>
              <a:t>‹#›</a:t>
            </a:fld>
            <a:endParaRPr lang="en-US" altLang="en-US"/>
          </a:p>
        </p:txBody>
      </p:sp>
    </p:spTree>
    <p:extLst>
      <p:ext uri="{BB962C8B-B14F-4D97-AF65-F5344CB8AC3E}">
        <p14:creationId xmlns:p14="http://schemas.microsoft.com/office/powerpoint/2010/main" val="21295496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4" name="Rectangle 6"/>
          <p:cNvSpPr>
            <a:spLocks noGrp="1" noChangeArrowheads="1"/>
          </p:cNvSpPr>
          <p:nvPr>
            <p:ph type="sldNum" sz="quarter" idx="12"/>
          </p:nvPr>
        </p:nvSpPr>
        <p:spPr>
          <a:ln/>
        </p:spPr>
        <p:txBody>
          <a:bodyPr/>
          <a:lstStyle>
            <a:lvl1pPr>
              <a:defRPr/>
            </a:lvl1pPr>
          </a:lstStyle>
          <a:p>
            <a:pPr>
              <a:defRPr/>
            </a:pPr>
            <a:fld id="{A5D76CB1-E7A4-438E-BAF4-4A43C4C30F12}" type="slidenum">
              <a:rPr lang="en-US" altLang="en-US"/>
              <a:pPr>
                <a:defRPr/>
              </a:pPr>
              <a:t>‹#›</a:t>
            </a:fld>
            <a:endParaRPr lang="en-US" altLang="en-US"/>
          </a:p>
        </p:txBody>
      </p:sp>
    </p:spTree>
    <p:extLst>
      <p:ext uri="{BB962C8B-B14F-4D97-AF65-F5344CB8AC3E}">
        <p14:creationId xmlns:p14="http://schemas.microsoft.com/office/powerpoint/2010/main" val="14117894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40318" y="457200"/>
            <a:ext cx="393276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717"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40318" y="2057400"/>
            <a:ext cx="393276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7" name="Rectangle 6"/>
          <p:cNvSpPr>
            <a:spLocks noGrp="1" noChangeArrowheads="1"/>
          </p:cNvSpPr>
          <p:nvPr>
            <p:ph type="sldNum" sz="quarter" idx="12"/>
          </p:nvPr>
        </p:nvSpPr>
        <p:spPr>
          <a:ln/>
        </p:spPr>
        <p:txBody>
          <a:bodyPr/>
          <a:lstStyle>
            <a:lvl1pPr>
              <a:defRPr/>
            </a:lvl1pPr>
          </a:lstStyle>
          <a:p>
            <a:pPr>
              <a:defRPr/>
            </a:pPr>
            <a:fld id="{F9262A55-F69B-4E5C-AB3A-3954A7515E76}" type="slidenum">
              <a:rPr lang="en-US" altLang="en-US"/>
              <a:pPr>
                <a:defRPr/>
              </a:pPr>
              <a:t>‹#›</a:t>
            </a:fld>
            <a:endParaRPr lang="en-US" altLang="en-US"/>
          </a:p>
        </p:txBody>
      </p:sp>
    </p:spTree>
    <p:extLst>
      <p:ext uri="{BB962C8B-B14F-4D97-AF65-F5344CB8AC3E}">
        <p14:creationId xmlns:p14="http://schemas.microsoft.com/office/powerpoint/2010/main" val="17966809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40318" y="457200"/>
            <a:ext cx="393276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717" y="987426"/>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840318" y="2057400"/>
            <a:ext cx="393276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7" name="Rectangle 6"/>
          <p:cNvSpPr>
            <a:spLocks noGrp="1" noChangeArrowheads="1"/>
          </p:cNvSpPr>
          <p:nvPr>
            <p:ph type="sldNum" sz="quarter" idx="12"/>
          </p:nvPr>
        </p:nvSpPr>
        <p:spPr>
          <a:ln/>
        </p:spPr>
        <p:txBody>
          <a:bodyPr/>
          <a:lstStyle>
            <a:lvl1pPr>
              <a:defRPr/>
            </a:lvl1pPr>
          </a:lstStyle>
          <a:p>
            <a:pPr>
              <a:defRPr/>
            </a:pPr>
            <a:fld id="{C4A689E9-FBF7-423D-9459-F5FFECBDE36E}" type="slidenum">
              <a:rPr lang="en-US" altLang="en-US"/>
              <a:pPr>
                <a:defRPr/>
              </a:pPr>
              <a:t>‹#›</a:t>
            </a:fld>
            <a:endParaRPr lang="en-US" altLang="en-US"/>
          </a:p>
        </p:txBody>
      </p:sp>
    </p:spTree>
    <p:extLst>
      <p:ext uri="{BB962C8B-B14F-4D97-AF65-F5344CB8AC3E}">
        <p14:creationId xmlns:p14="http://schemas.microsoft.com/office/powerpoint/2010/main" val="18012499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6" name="Rectangle 6"/>
          <p:cNvSpPr>
            <a:spLocks noGrp="1" noChangeArrowheads="1"/>
          </p:cNvSpPr>
          <p:nvPr>
            <p:ph type="sldNum" sz="quarter" idx="12"/>
          </p:nvPr>
        </p:nvSpPr>
        <p:spPr>
          <a:ln/>
        </p:spPr>
        <p:txBody>
          <a:bodyPr/>
          <a:lstStyle>
            <a:lvl1pPr>
              <a:defRPr/>
            </a:lvl1pPr>
          </a:lstStyle>
          <a:p>
            <a:pPr>
              <a:defRPr/>
            </a:pPr>
            <a:fld id="{CA814017-78CB-4FB6-96E0-F8CF513DBFF7}" type="slidenum">
              <a:rPr lang="en-US" altLang="en-US"/>
              <a:pPr>
                <a:defRPr/>
              </a:pPr>
              <a:t>‹#›</a:t>
            </a:fld>
            <a:endParaRPr lang="en-US" altLang="en-US"/>
          </a:p>
        </p:txBody>
      </p:sp>
    </p:spTree>
    <p:extLst>
      <p:ext uri="{BB962C8B-B14F-4D97-AF65-F5344CB8AC3E}">
        <p14:creationId xmlns:p14="http://schemas.microsoft.com/office/powerpoint/2010/main" val="5868987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92100"/>
            <a:ext cx="2743200" cy="57277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92100"/>
            <a:ext cx="8026400" cy="57277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6" name="Rectangle 6"/>
          <p:cNvSpPr>
            <a:spLocks noGrp="1" noChangeArrowheads="1"/>
          </p:cNvSpPr>
          <p:nvPr>
            <p:ph type="sldNum" sz="quarter" idx="12"/>
          </p:nvPr>
        </p:nvSpPr>
        <p:spPr>
          <a:ln/>
        </p:spPr>
        <p:txBody>
          <a:bodyPr/>
          <a:lstStyle>
            <a:lvl1pPr>
              <a:defRPr/>
            </a:lvl1pPr>
          </a:lstStyle>
          <a:p>
            <a:pPr>
              <a:defRPr/>
            </a:pPr>
            <a:fld id="{7490BDD8-488F-4EDF-A9EF-C274AA516C3A}" type="slidenum">
              <a:rPr lang="en-US" altLang="en-US"/>
              <a:pPr>
                <a:defRPr/>
              </a:pPr>
              <a:t>‹#›</a:t>
            </a:fld>
            <a:endParaRPr lang="en-US" altLang="en-US"/>
          </a:p>
        </p:txBody>
      </p:sp>
    </p:spTree>
    <p:extLst>
      <p:ext uri="{BB962C8B-B14F-4D97-AF65-F5344CB8AC3E}">
        <p14:creationId xmlns:p14="http://schemas.microsoft.com/office/powerpoint/2010/main" val="21577428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2.jpe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t="-17000" b="-17000"/>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CC60AF3-C2A6-45CF-AF95-D7CB6D7ACE19}" type="datetimeFigureOut">
              <a:rPr lang="en-US" smtClean="0"/>
              <a:t>7/16/2017</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3BAAC86-5319-41AD-8A52-805B68ED28C0}" type="slidenum">
              <a:rPr lang="en-US" smtClean="0"/>
              <a:t>‹#›</a:t>
            </a:fld>
            <a:endParaRPr lang="en-US"/>
          </a:p>
        </p:txBody>
      </p:sp>
    </p:spTree>
    <p:extLst>
      <p:ext uri="{BB962C8B-B14F-4D97-AF65-F5344CB8AC3E}">
        <p14:creationId xmlns:p14="http://schemas.microsoft.com/office/powerpoint/2010/main" val="358620642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duotone>
              <a:schemeClr val="bg1"/>
              <a:srgbClr val="FFFFFF"/>
            </a:duotone>
          </a:blip>
          <a:srcRect/>
          <a:stretch>
            <a:fillRect/>
          </a:stretch>
        </a:blipFill>
        <a:effectLst/>
      </p:bgPr>
    </p:bg>
    <p:spTree>
      <p:nvGrpSpPr>
        <p:cNvPr id="1" name=""/>
        <p:cNvGrpSpPr/>
        <p:nvPr/>
      </p:nvGrpSpPr>
      <p:grpSpPr>
        <a:xfrm>
          <a:off x="0" y="0"/>
          <a:ext cx="0" cy="0"/>
          <a:chOff x="0" y="0"/>
          <a:chExt cx="0" cy="0"/>
        </a:xfrm>
      </p:grpSpPr>
      <p:sp>
        <p:nvSpPr>
          <p:cNvPr id="37890" name="Rectangle 2"/>
          <p:cNvSpPr>
            <a:spLocks noGrp="1" noChangeArrowheads="1"/>
          </p:cNvSpPr>
          <p:nvPr>
            <p:ph type="title"/>
          </p:nvPr>
        </p:nvSpPr>
        <p:spPr bwMode="auto">
          <a:xfrm>
            <a:off x="609600" y="292100"/>
            <a:ext cx="10972800" cy="1384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37891" name="Rectangle 3"/>
          <p:cNvSpPr>
            <a:spLocks noGrp="1" noChangeArrowheads="1"/>
          </p:cNvSpPr>
          <p:nvPr>
            <p:ph type="body" idx="1"/>
          </p:nvPr>
        </p:nvSpPr>
        <p:spPr bwMode="auto">
          <a:xfrm>
            <a:off x="609600" y="1905000"/>
            <a:ext cx="109728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37892" name="Rectangle 4"/>
          <p:cNvSpPr>
            <a:spLocks noGrp="1" noChangeArrowheads="1"/>
          </p:cNvSpPr>
          <p:nvPr>
            <p:ph type="dt" sz="half" idx="2"/>
          </p:nvPr>
        </p:nvSpPr>
        <p:spPr bwMode="auto">
          <a:xfrm>
            <a:off x="609600" y="6245225"/>
            <a:ext cx="28448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eaLnBrk="1" hangingPunct="1">
              <a:defRPr sz="1400">
                <a:effectLst>
                  <a:outerShdw blurRad="38100" dist="38100" dir="2700000" algn="tl">
                    <a:srgbClr val="000000"/>
                  </a:outerShdw>
                </a:effectLst>
                <a:latin typeface="Arial" panose="020B0604020202020204" pitchFamily="34" charset="0"/>
              </a:defRPr>
            </a:lvl1pPr>
          </a:lstStyle>
          <a:p>
            <a:pPr>
              <a:defRPr/>
            </a:pPr>
            <a:endParaRPr lang="en-US" altLang="en-US"/>
          </a:p>
        </p:txBody>
      </p:sp>
      <p:sp>
        <p:nvSpPr>
          <p:cNvPr id="37893" name="Rectangle 5"/>
          <p:cNvSpPr>
            <a:spLocks noGrp="1" noChangeArrowheads="1"/>
          </p:cNvSpPr>
          <p:nvPr>
            <p:ph type="ftr" sz="quarter" idx="3"/>
          </p:nvPr>
        </p:nvSpPr>
        <p:spPr bwMode="auto">
          <a:xfrm>
            <a:off x="4165600" y="6245225"/>
            <a:ext cx="38608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ctr" eaLnBrk="1" hangingPunct="1">
              <a:defRPr sz="1400">
                <a:effectLst>
                  <a:outerShdw blurRad="38100" dist="38100" dir="2700000" algn="tl">
                    <a:srgbClr val="000000"/>
                  </a:outerShdw>
                </a:effectLst>
                <a:latin typeface="Arial" panose="020B0604020202020204" pitchFamily="34" charset="0"/>
              </a:defRPr>
            </a:lvl1pPr>
          </a:lstStyle>
          <a:p>
            <a:pPr>
              <a:defRPr/>
            </a:pPr>
            <a:endParaRPr lang="en-US" altLang="en-US"/>
          </a:p>
        </p:txBody>
      </p:sp>
      <p:sp>
        <p:nvSpPr>
          <p:cNvPr id="37894" name="Rectangle 6"/>
          <p:cNvSpPr>
            <a:spLocks noGrp="1" noChangeArrowheads="1"/>
          </p:cNvSpPr>
          <p:nvPr>
            <p:ph type="sldNum" sz="quarter" idx="4"/>
          </p:nvPr>
        </p:nvSpPr>
        <p:spPr bwMode="auto">
          <a:xfrm>
            <a:off x="8737600" y="6245225"/>
            <a:ext cx="28448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eaLnBrk="1" hangingPunct="1">
              <a:defRPr sz="1400">
                <a:effectLst>
                  <a:outerShdw blurRad="38100" dist="38100" dir="2700000" algn="tl">
                    <a:srgbClr val="000000"/>
                  </a:outerShdw>
                </a:effectLst>
                <a:latin typeface="Arial" panose="020B0604020202020204" pitchFamily="34" charset="0"/>
              </a:defRPr>
            </a:lvl1pPr>
          </a:lstStyle>
          <a:p>
            <a:pPr>
              <a:defRPr/>
            </a:pPr>
            <a:fld id="{160D3956-E9EB-4E60-A27C-AB524193D2DA}" type="slidenum">
              <a:rPr lang="en-US" altLang="en-US"/>
              <a:pPr>
                <a:defRPr/>
              </a:pPr>
              <a:t>‹#›</a:t>
            </a:fld>
            <a:endParaRPr lang="en-US" altLang="en-US"/>
          </a:p>
        </p:txBody>
      </p:sp>
    </p:spTree>
    <p:extLst>
      <p:ext uri="{BB962C8B-B14F-4D97-AF65-F5344CB8AC3E}">
        <p14:creationId xmlns:p14="http://schemas.microsoft.com/office/powerpoint/2010/main" val="2413871538"/>
      </p:ext>
    </p:extLst>
  </p:cSld>
  <p:clrMap bg1="dk2" tx1="lt1" bg2="dk1"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rtl="0" eaLnBrk="0" fontAlgn="base" hangingPunct="0">
        <a:spcBef>
          <a:spcPct val="0"/>
        </a:spcBef>
        <a:spcAft>
          <a:spcPct val="0"/>
        </a:spcAft>
        <a:defRPr sz="4400" kern="1200">
          <a:solidFill>
            <a:schemeClr val="tx2"/>
          </a:solidFill>
          <a:effectLst>
            <a:outerShdw blurRad="38100" dist="38100" dir="2700000" algn="tl">
              <a:srgbClr val="000000"/>
            </a:outerShdw>
          </a:effectLst>
          <a:latin typeface="+mj-lt"/>
          <a:ea typeface="+mj-ea"/>
          <a:cs typeface="+mj-cs"/>
        </a:defRPr>
      </a:lvl1pPr>
      <a:lvl2pPr algn="l" rtl="0" eaLnBrk="0" fontAlgn="base" hangingPunct="0">
        <a:spcBef>
          <a:spcPct val="0"/>
        </a:spcBef>
        <a:spcAft>
          <a:spcPct val="0"/>
        </a:spcAft>
        <a:defRPr sz="4400">
          <a:solidFill>
            <a:schemeClr val="tx2"/>
          </a:solidFill>
          <a:effectLst>
            <a:outerShdw blurRad="38100" dist="38100" dir="2700000" algn="tl">
              <a:srgbClr val="000000"/>
            </a:outerShdw>
          </a:effectLst>
          <a:latin typeface="Tahoma" panose="020B0604030504040204" pitchFamily="34" charset="0"/>
        </a:defRPr>
      </a:lvl2pPr>
      <a:lvl3pPr algn="l" rtl="0" eaLnBrk="0" fontAlgn="base" hangingPunct="0">
        <a:spcBef>
          <a:spcPct val="0"/>
        </a:spcBef>
        <a:spcAft>
          <a:spcPct val="0"/>
        </a:spcAft>
        <a:defRPr sz="4400">
          <a:solidFill>
            <a:schemeClr val="tx2"/>
          </a:solidFill>
          <a:effectLst>
            <a:outerShdw blurRad="38100" dist="38100" dir="2700000" algn="tl">
              <a:srgbClr val="000000"/>
            </a:outerShdw>
          </a:effectLst>
          <a:latin typeface="Tahoma" panose="020B0604030504040204" pitchFamily="34" charset="0"/>
        </a:defRPr>
      </a:lvl3pPr>
      <a:lvl4pPr algn="l" rtl="0" eaLnBrk="0" fontAlgn="base" hangingPunct="0">
        <a:spcBef>
          <a:spcPct val="0"/>
        </a:spcBef>
        <a:spcAft>
          <a:spcPct val="0"/>
        </a:spcAft>
        <a:defRPr sz="4400">
          <a:solidFill>
            <a:schemeClr val="tx2"/>
          </a:solidFill>
          <a:effectLst>
            <a:outerShdw blurRad="38100" dist="38100" dir="2700000" algn="tl">
              <a:srgbClr val="000000"/>
            </a:outerShdw>
          </a:effectLst>
          <a:latin typeface="Tahoma" panose="020B0604030504040204" pitchFamily="34" charset="0"/>
        </a:defRPr>
      </a:lvl4pPr>
      <a:lvl5pPr algn="l" rtl="0" eaLnBrk="0" fontAlgn="base" hangingPunct="0">
        <a:spcBef>
          <a:spcPct val="0"/>
        </a:spcBef>
        <a:spcAft>
          <a:spcPct val="0"/>
        </a:spcAft>
        <a:defRPr sz="4400">
          <a:solidFill>
            <a:schemeClr val="tx2"/>
          </a:solidFill>
          <a:effectLst>
            <a:outerShdw blurRad="38100" dist="38100" dir="2700000" algn="tl">
              <a:srgbClr val="000000"/>
            </a:outerShdw>
          </a:effectLst>
          <a:latin typeface="Tahoma" panose="020B0604030504040204" pitchFamily="34" charset="0"/>
        </a:defRPr>
      </a:lvl5pPr>
      <a:lvl6pPr marL="457200" algn="l" rtl="0" fontAlgn="base">
        <a:spcBef>
          <a:spcPct val="0"/>
        </a:spcBef>
        <a:spcAft>
          <a:spcPct val="0"/>
        </a:spcAft>
        <a:defRPr sz="4400">
          <a:solidFill>
            <a:schemeClr val="tx2"/>
          </a:solidFill>
          <a:effectLst>
            <a:outerShdw blurRad="38100" dist="38100" dir="2700000" algn="tl">
              <a:srgbClr val="000000"/>
            </a:outerShdw>
          </a:effectLst>
          <a:latin typeface="Tahoma" panose="020B0604030504040204" pitchFamily="34" charset="0"/>
        </a:defRPr>
      </a:lvl6pPr>
      <a:lvl7pPr marL="914400" algn="l" rtl="0" fontAlgn="base">
        <a:spcBef>
          <a:spcPct val="0"/>
        </a:spcBef>
        <a:spcAft>
          <a:spcPct val="0"/>
        </a:spcAft>
        <a:defRPr sz="4400">
          <a:solidFill>
            <a:schemeClr val="tx2"/>
          </a:solidFill>
          <a:effectLst>
            <a:outerShdw blurRad="38100" dist="38100" dir="2700000" algn="tl">
              <a:srgbClr val="000000"/>
            </a:outerShdw>
          </a:effectLst>
          <a:latin typeface="Tahoma" panose="020B0604030504040204" pitchFamily="34" charset="0"/>
        </a:defRPr>
      </a:lvl7pPr>
      <a:lvl8pPr marL="1371600" algn="l" rtl="0" fontAlgn="base">
        <a:spcBef>
          <a:spcPct val="0"/>
        </a:spcBef>
        <a:spcAft>
          <a:spcPct val="0"/>
        </a:spcAft>
        <a:defRPr sz="4400">
          <a:solidFill>
            <a:schemeClr val="tx2"/>
          </a:solidFill>
          <a:effectLst>
            <a:outerShdw blurRad="38100" dist="38100" dir="2700000" algn="tl">
              <a:srgbClr val="000000"/>
            </a:outerShdw>
          </a:effectLst>
          <a:latin typeface="Tahoma" panose="020B0604030504040204" pitchFamily="34" charset="0"/>
        </a:defRPr>
      </a:lvl8pPr>
      <a:lvl9pPr marL="1828800" algn="l" rtl="0" fontAlgn="base">
        <a:spcBef>
          <a:spcPct val="0"/>
        </a:spcBef>
        <a:spcAft>
          <a:spcPct val="0"/>
        </a:spcAft>
        <a:defRPr sz="4400">
          <a:solidFill>
            <a:schemeClr val="tx2"/>
          </a:solidFill>
          <a:effectLst>
            <a:outerShdw blurRad="38100" dist="38100" dir="2700000" algn="tl">
              <a:srgbClr val="000000"/>
            </a:outerShdw>
          </a:effectLst>
          <a:latin typeface="Tahoma" panose="020B0604030504040204" pitchFamily="34" charset="0"/>
        </a:defRPr>
      </a:lvl9pPr>
    </p:titleStyle>
    <p:bodyStyle>
      <a:lvl1pPr marL="342900" indent="-342900" algn="l" rtl="0" eaLnBrk="0" fontAlgn="base" hangingPunct="0">
        <a:spcBef>
          <a:spcPct val="20000"/>
        </a:spcBef>
        <a:spcAft>
          <a:spcPct val="0"/>
        </a:spcAft>
        <a:buClr>
          <a:schemeClr val="hlink"/>
        </a:buClr>
        <a:buSzPct val="120000"/>
        <a:buChar char="•"/>
        <a:defRPr sz="3200" kern="1200">
          <a:solidFill>
            <a:schemeClr val="tx1"/>
          </a:solidFill>
          <a:effectLst>
            <a:outerShdw blurRad="38100" dist="38100" dir="2700000" algn="tl">
              <a:srgbClr val="000000"/>
            </a:outerShdw>
          </a:effectLst>
          <a:latin typeface="+mn-lt"/>
          <a:ea typeface="+mn-ea"/>
          <a:cs typeface="+mn-cs"/>
        </a:defRPr>
      </a:lvl1pPr>
      <a:lvl2pPr marL="742950" indent="-285750" algn="l" rtl="0" eaLnBrk="0" fontAlgn="base" hangingPunct="0">
        <a:spcBef>
          <a:spcPct val="20000"/>
        </a:spcBef>
        <a:spcAft>
          <a:spcPct val="0"/>
        </a:spcAft>
        <a:buFont typeface="Tahoma" panose="020B0604030504040204" pitchFamily="34" charset="0"/>
        <a:buChar char="–"/>
        <a:defRPr sz="2800" kern="1200">
          <a:solidFill>
            <a:schemeClr val="tx1"/>
          </a:solidFill>
          <a:effectLst>
            <a:outerShdw blurRad="38100" dist="38100" dir="2700000" algn="tl">
              <a:srgbClr val="000000"/>
            </a:outerShdw>
          </a:effectLst>
          <a:latin typeface="+mn-lt"/>
          <a:ea typeface="+mn-ea"/>
          <a:cs typeface="+mn-cs"/>
        </a:defRPr>
      </a:lvl2pPr>
      <a:lvl3pPr marL="1143000" indent="-228600" algn="l" rtl="0" eaLnBrk="0" fontAlgn="base" hangingPunct="0">
        <a:spcBef>
          <a:spcPct val="20000"/>
        </a:spcBef>
        <a:spcAft>
          <a:spcPct val="0"/>
        </a:spcAft>
        <a:buClr>
          <a:schemeClr val="hlink"/>
        </a:buClr>
        <a:buSzPct val="120000"/>
        <a:buChar char="•"/>
        <a:defRPr sz="2400" kern="1200">
          <a:solidFill>
            <a:schemeClr val="tx1"/>
          </a:solidFill>
          <a:effectLst>
            <a:outerShdw blurRad="38100" dist="38100" dir="2700000" algn="tl">
              <a:srgbClr val="000000"/>
            </a:outerShdw>
          </a:effectLst>
          <a:latin typeface="+mn-lt"/>
          <a:ea typeface="+mn-ea"/>
          <a:cs typeface="+mn-cs"/>
        </a:defRPr>
      </a:lvl3pPr>
      <a:lvl4pPr marL="1600200" indent="-228600" algn="l" rtl="0" eaLnBrk="0" fontAlgn="base" hangingPunct="0">
        <a:spcBef>
          <a:spcPct val="20000"/>
        </a:spcBef>
        <a:spcAft>
          <a:spcPct val="0"/>
        </a:spcAft>
        <a:buFont typeface="Tahoma" panose="020B0604030504040204" pitchFamily="34" charset="0"/>
        <a:buChar char="–"/>
        <a:defRPr sz="2000" kern="1200">
          <a:solidFill>
            <a:schemeClr val="tx1"/>
          </a:solidFill>
          <a:effectLst>
            <a:outerShdw blurRad="38100" dist="38100" dir="2700000" algn="tl">
              <a:srgbClr val="000000"/>
            </a:outerShdw>
          </a:effectLst>
          <a:latin typeface="+mn-lt"/>
          <a:ea typeface="+mn-ea"/>
          <a:cs typeface="+mn-cs"/>
        </a:defRPr>
      </a:lvl4pPr>
      <a:lvl5pPr marL="2057400" indent="-228600" algn="l" rtl="0" eaLnBrk="0" fontAlgn="base" hangingPunct="0">
        <a:spcBef>
          <a:spcPct val="20000"/>
        </a:spcBef>
        <a:spcAft>
          <a:spcPct val="0"/>
        </a:spcAft>
        <a:buClr>
          <a:schemeClr val="hlink"/>
        </a:buClr>
        <a:buSzPct val="80000"/>
        <a:buFont typeface="Wingdings" panose="05000000000000000000" pitchFamily="2" charset="2"/>
        <a:buChar char="v"/>
        <a:defRPr sz="2000" kern="1200">
          <a:solidFill>
            <a:schemeClr val="tx1"/>
          </a:solidFill>
          <a:effectLst>
            <a:outerShdw blurRad="38100" dist="38100" dir="2700000" algn="tl">
              <a:srgbClr val="000000"/>
            </a:outerShdw>
          </a:effectLst>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7.jpg"/></Relationships>
</file>

<file path=ppt/slides/_rels/slide7.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8.jpg"/></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1.xml"/><Relationship Id="rId1" Type="http://schemas.openxmlformats.org/officeDocument/2006/relationships/slideLayout" Target="../slideLayouts/slideLayout9.xml"/></Relationships>
</file>

<file path=ppt/slides/_rels/slide1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2.xml"/><Relationship Id="rId1" Type="http://schemas.openxmlformats.org/officeDocument/2006/relationships/slideLayout" Target="../slideLayouts/slideLayout9.xml"/></Relationships>
</file>

<file path=ppt/slides/_rels/slide13.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14.png"/></Relationships>
</file>

<file path=ppt/slides/_rels/slide16.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14.png"/></Relationships>
</file>

<file path=ppt/slides/_rels/slide17.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image" Target="../media/image15.png"/></Relationships>
</file>

<file path=ppt/slides/_rels/slide1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21.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openxmlformats.org/officeDocument/2006/relationships/image" Target="../media/image17.png"/></Relationships>
</file>

<file path=ppt/slides/_rels/slide22.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22.xml"/><Relationship Id="rId1" Type="http://schemas.openxmlformats.org/officeDocument/2006/relationships/slideLayout" Target="../slideLayouts/slideLayout4.xml"/><Relationship Id="rId4" Type="http://schemas.openxmlformats.org/officeDocument/2006/relationships/image" Target="../media/image18.png"/></Relationships>
</file>

<file path=ppt/slides/_rels/slide23.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3.xml"/><Relationship Id="rId1" Type="http://schemas.openxmlformats.org/officeDocument/2006/relationships/slideLayout" Target="../slideLayouts/slideLayout7.xml"/><Relationship Id="rId4" Type="http://schemas.openxmlformats.org/officeDocument/2006/relationships/image" Target="../media/image18.png"/></Relationships>
</file>

<file path=ppt/slides/_rels/slide24.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4.xml"/><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5.xml"/><Relationship Id="rId1" Type="http://schemas.openxmlformats.org/officeDocument/2006/relationships/slideLayout" Target="../slideLayouts/slideLayout9.xml"/></Relationships>
</file>

<file path=ppt/slides/_rels/slide26.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26.xml"/><Relationship Id="rId1" Type="http://schemas.openxmlformats.org/officeDocument/2006/relationships/slideLayout" Target="../slideLayouts/slideLayout2.xml"/><Relationship Id="rId4" Type="http://schemas.openxmlformats.org/officeDocument/2006/relationships/image" Target="../media/image22.png"/></Relationships>
</file>

<file path=ppt/slides/_rels/slide27.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27.xml"/><Relationship Id="rId1" Type="http://schemas.openxmlformats.org/officeDocument/2006/relationships/slideLayout" Target="../slideLayouts/slideLayout2.xml"/><Relationship Id="rId4" Type="http://schemas.openxmlformats.org/officeDocument/2006/relationships/image" Target="../media/image22.png"/></Relationships>
</file>

<file path=ppt/slides/_rels/slide28.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28.xml"/><Relationship Id="rId1" Type="http://schemas.openxmlformats.org/officeDocument/2006/relationships/slideLayout" Target="../slideLayouts/slideLayout2.xml"/><Relationship Id="rId4" Type="http://schemas.openxmlformats.org/officeDocument/2006/relationships/image" Target="../media/image22.png"/></Relationships>
</file>

<file path=ppt/slides/_rels/slide29.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29.xml"/><Relationship Id="rId1" Type="http://schemas.openxmlformats.org/officeDocument/2006/relationships/slideLayout" Target="../slideLayouts/slideLayout13.xml"/></Relationships>
</file>

<file path=ppt/slides/_rels/slide30.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31.xml"/><Relationship Id="rId1" Type="http://schemas.openxmlformats.org/officeDocument/2006/relationships/slideLayout" Target="../slideLayouts/slideLayout9.xml"/><Relationship Id="rId4" Type="http://schemas.openxmlformats.org/officeDocument/2006/relationships/image" Target="../media/image24.jpg"/></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9000" b="-9000"/>
          </a:stretch>
        </a:blipFill>
        <a:effectLst/>
      </p:bgPr>
    </p:bg>
    <p:spTree>
      <p:nvGrpSpPr>
        <p:cNvPr id="1" name=""/>
        <p:cNvGrpSpPr/>
        <p:nvPr/>
      </p:nvGrpSpPr>
      <p:grpSpPr>
        <a:xfrm>
          <a:off x="0" y="0"/>
          <a:ext cx="0" cy="0"/>
          <a:chOff x="0" y="0"/>
          <a:chExt cx="0" cy="0"/>
        </a:xfrm>
      </p:grpSpPr>
      <p:sp>
        <p:nvSpPr>
          <p:cNvPr id="6" name="Title 5"/>
          <p:cNvSpPr>
            <a:spLocks noGrp="1"/>
          </p:cNvSpPr>
          <p:nvPr>
            <p:ph type="title"/>
          </p:nvPr>
        </p:nvSpPr>
        <p:spPr>
          <a:xfrm>
            <a:off x="838200" y="4505325"/>
            <a:ext cx="10515600" cy="1943100"/>
          </a:xfrm>
        </p:spPr>
        <p:txBody>
          <a:bodyPr>
            <a:normAutofit/>
          </a:bodyPr>
          <a:lstStyle/>
          <a:p>
            <a:pPr algn="ctr"/>
            <a:r>
              <a:rPr lang="en-US" sz="8000" b="1" dirty="0">
                <a:solidFill>
                  <a:schemeClr val="bg1"/>
                </a:solidFill>
              </a:rPr>
              <a:t>The Feasts of the Lord</a:t>
            </a:r>
            <a:r>
              <a:rPr lang="en-US" dirty="0"/>
              <a:t/>
            </a:r>
            <a:br>
              <a:rPr lang="en-US" dirty="0"/>
            </a:br>
            <a:endParaRPr lang="en-US" dirty="0"/>
          </a:p>
        </p:txBody>
      </p:sp>
    </p:spTree>
    <p:extLst>
      <p:ext uri="{BB962C8B-B14F-4D97-AF65-F5344CB8AC3E}">
        <p14:creationId xmlns:p14="http://schemas.microsoft.com/office/powerpoint/2010/main" val="37354461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0"/>
            <a:ext cx="10515600" cy="1325563"/>
          </a:xfrm>
        </p:spPr>
        <p:txBody>
          <a:bodyPr/>
          <a:lstStyle/>
          <a:p>
            <a:pPr algn="ctr"/>
            <a:r>
              <a:rPr lang="en-US" b="1" dirty="0"/>
              <a:t>Feasts of the Lord</a:t>
            </a:r>
          </a:p>
        </p:txBody>
      </p:sp>
      <p:pic>
        <p:nvPicPr>
          <p:cNvPr id="5" name="Picture 4"/>
          <p:cNvPicPr>
            <a:picLocks noChangeAspect="1"/>
          </p:cNvPicPr>
          <p:nvPr/>
        </p:nvPicPr>
        <p:blipFill>
          <a:blip r:embed="rId3"/>
          <a:stretch>
            <a:fillRect/>
          </a:stretch>
        </p:blipFill>
        <p:spPr>
          <a:xfrm>
            <a:off x="243945" y="1596496"/>
            <a:ext cx="5005388" cy="4211637"/>
          </a:xfrm>
          <a:prstGeom prst="rect">
            <a:avLst/>
          </a:prstGeom>
        </p:spPr>
      </p:pic>
      <p:sp>
        <p:nvSpPr>
          <p:cNvPr id="6" name="TextBox 5"/>
          <p:cNvSpPr txBox="1"/>
          <p:nvPr/>
        </p:nvSpPr>
        <p:spPr>
          <a:xfrm>
            <a:off x="6096000" y="1596496"/>
            <a:ext cx="5486401" cy="5262979"/>
          </a:xfrm>
          <a:prstGeom prst="rect">
            <a:avLst/>
          </a:prstGeom>
          <a:noFill/>
        </p:spPr>
        <p:txBody>
          <a:bodyPr wrap="square" rtlCol="0">
            <a:spAutoFit/>
          </a:bodyPr>
          <a:lstStyle/>
          <a:p>
            <a:r>
              <a:rPr lang="en-US" sz="2400" dirty="0" smtClean="0"/>
              <a:t>“And the LORD </a:t>
            </a:r>
            <a:r>
              <a:rPr lang="en-US" sz="2400" dirty="0" err="1" smtClean="0"/>
              <a:t>spake</a:t>
            </a:r>
            <a:r>
              <a:rPr lang="en-US" sz="2400" dirty="0" smtClean="0"/>
              <a:t> unto Moses, saying,</a:t>
            </a:r>
          </a:p>
          <a:p>
            <a:r>
              <a:rPr lang="en-US" sz="2400" dirty="0" smtClean="0"/>
              <a:t>Speak unto the children of Israel, and say</a:t>
            </a:r>
          </a:p>
          <a:p>
            <a:r>
              <a:rPr lang="en-US" sz="2400" dirty="0" smtClean="0"/>
              <a:t>unto them, concerning the </a:t>
            </a:r>
            <a:r>
              <a:rPr lang="en-US" sz="2400" b="1" i="1" u="sng" dirty="0" smtClean="0"/>
              <a:t>feasts</a:t>
            </a:r>
            <a:r>
              <a:rPr lang="en-US" sz="2400" dirty="0" smtClean="0"/>
              <a:t> of the</a:t>
            </a:r>
          </a:p>
          <a:p>
            <a:r>
              <a:rPr lang="en-US" sz="2400" dirty="0" smtClean="0"/>
              <a:t>LORD, which ye shall proclaim to be holy</a:t>
            </a:r>
          </a:p>
          <a:p>
            <a:r>
              <a:rPr lang="en-US" sz="2400" dirty="0"/>
              <a:t>c</a:t>
            </a:r>
            <a:r>
              <a:rPr lang="en-US" sz="2400" dirty="0" smtClean="0"/>
              <a:t>onvocations, even these are my </a:t>
            </a:r>
            <a:r>
              <a:rPr lang="en-US" sz="2400" b="1" i="1" u="sng" dirty="0" smtClean="0"/>
              <a:t>feasts</a:t>
            </a:r>
            <a:r>
              <a:rPr lang="en-US" sz="2400" dirty="0" smtClean="0"/>
              <a:t>.”</a:t>
            </a:r>
          </a:p>
          <a:p>
            <a:endParaRPr lang="en-US" sz="2400" dirty="0"/>
          </a:p>
          <a:p>
            <a:r>
              <a:rPr lang="en-US" sz="2400" dirty="0" smtClean="0"/>
              <a:t>			Leviticus 23:1-2</a:t>
            </a:r>
          </a:p>
          <a:p>
            <a:endParaRPr lang="en-US" sz="2400" dirty="0"/>
          </a:p>
          <a:p>
            <a:r>
              <a:rPr lang="en-US" sz="2400" dirty="0" smtClean="0"/>
              <a:t>Feasts = </a:t>
            </a:r>
            <a:r>
              <a:rPr lang="en-US" sz="2400" b="1" i="1" dirty="0" smtClean="0"/>
              <a:t>“</a:t>
            </a:r>
            <a:r>
              <a:rPr lang="en-US" sz="2400" b="1" i="1" dirty="0" err="1" smtClean="0"/>
              <a:t>Moed</a:t>
            </a:r>
            <a:r>
              <a:rPr lang="en-US" sz="2400" b="1" i="1" dirty="0" smtClean="0"/>
              <a:t>” </a:t>
            </a:r>
            <a:r>
              <a:rPr lang="en-US" sz="2400" dirty="0" smtClean="0"/>
              <a:t>= </a:t>
            </a:r>
            <a:r>
              <a:rPr lang="en-US" sz="2400" b="1" u="sng" dirty="0" smtClean="0"/>
              <a:t>Appointed Times</a:t>
            </a:r>
          </a:p>
          <a:p>
            <a:endParaRPr lang="en-US" sz="2400" b="1" u="sng" dirty="0"/>
          </a:p>
          <a:p>
            <a:r>
              <a:rPr lang="en-US" sz="2400" dirty="0" smtClean="0"/>
              <a:t>Holy = </a:t>
            </a:r>
            <a:r>
              <a:rPr lang="en-US" sz="2400" b="1" i="1" dirty="0" smtClean="0"/>
              <a:t>“</a:t>
            </a:r>
            <a:r>
              <a:rPr lang="en-US" sz="2400" b="1" i="1" dirty="0" err="1" smtClean="0"/>
              <a:t>Qodesh</a:t>
            </a:r>
            <a:r>
              <a:rPr lang="en-US" sz="2400" b="1" i="1" dirty="0" smtClean="0"/>
              <a:t>”</a:t>
            </a:r>
            <a:r>
              <a:rPr lang="en-US" sz="2400" dirty="0" smtClean="0"/>
              <a:t> = </a:t>
            </a:r>
            <a:r>
              <a:rPr lang="en-US" sz="2400" b="1" u="sng" dirty="0" smtClean="0"/>
              <a:t>Set Apart; Separated</a:t>
            </a:r>
          </a:p>
          <a:p>
            <a:endParaRPr lang="en-US" sz="2400" dirty="0"/>
          </a:p>
          <a:p>
            <a:r>
              <a:rPr lang="en-US" sz="2400" dirty="0" smtClean="0"/>
              <a:t>Convocations = </a:t>
            </a:r>
            <a:r>
              <a:rPr lang="en-US" sz="2400" b="1" u="sng" dirty="0" smtClean="0"/>
              <a:t>“</a:t>
            </a:r>
            <a:r>
              <a:rPr lang="en-US" sz="2400" b="1" u="sng" dirty="0" err="1" smtClean="0"/>
              <a:t>Miqra</a:t>
            </a:r>
            <a:r>
              <a:rPr lang="en-US" sz="2400" b="1" u="sng" dirty="0" smtClean="0"/>
              <a:t>” </a:t>
            </a:r>
            <a:r>
              <a:rPr lang="en-US" sz="2400" dirty="0" smtClean="0"/>
              <a:t>= </a:t>
            </a:r>
            <a:r>
              <a:rPr lang="en-US" sz="2400" b="1" u="sng" dirty="0" smtClean="0"/>
              <a:t>Assemblies</a:t>
            </a:r>
          </a:p>
          <a:p>
            <a:r>
              <a:rPr lang="en-US" sz="2400" b="1" dirty="0"/>
              <a:t>	</a:t>
            </a:r>
            <a:r>
              <a:rPr lang="en-US" sz="2400" b="1" dirty="0" smtClean="0"/>
              <a:t>		       </a:t>
            </a:r>
            <a:r>
              <a:rPr lang="en-US" sz="2400" b="1" u="sng" dirty="0" smtClean="0"/>
              <a:t>Rehearsals</a:t>
            </a:r>
            <a:endParaRPr lang="en-US" sz="2400" b="1" u="sng" dirty="0"/>
          </a:p>
        </p:txBody>
      </p:sp>
    </p:spTree>
    <p:extLst>
      <p:ext uri="{BB962C8B-B14F-4D97-AF65-F5344CB8AC3E}">
        <p14:creationId xmlns:p14="http://schemas.microsoft.com/office/powerpoint/2010/main" val="34219110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0"/>
            <a:ext cx="10515600" cy="1325563"/>
          </a:xfrm>
        </p:spPr>
        <p:txBody>
          <a:bodyPr/>
          <a:lstStyle/>
          <a:p>
            <a:pPr algn="ctr"/>
            <a:r>
              <a:rPr lang="en-US" b="1" dirty="0"/>
              <a:t>Feasts of the Lord</a:t>
            </a:r>
          </a:p>
        </p:txBody>
      </p:sp>
      <p:pic>
        <p:nvPicPr>
          <p:cNvPr id="5" name="Picture 4"/>
          <p:cNvPicPr>
            <a:picLocks noChangeAspect="1"/>
          </p:cNvPicPr>
          <p:nvPr/>
        </p:nvPicPr>
        <p:blipFill>
          <a:blip r:embed="rId3"/>
          <a:stretch>
            <a:fillRect/>
          </a:stretch>
        </p:blipFill>
        <p:spPr>
          <a:xfrm>
            <a:off x="243945" y="1596496"/>
            <a:ext cx="5005388" cy="4211637"/>
          </a:xfrm>
          <a:prstGeom prst="rect">
            <a:avLst/>
          </a:prstGeom>
        </p:spPr>
      </p:pic>
      <p:sp>
        <p:nvSpPr>
          <p:cNvPr id="6" name="TextBox 5"/>
          <p:cNvSpPr txBox="1"/>
          <p:nvPr/>
        </p:nvSpPr>
        <p:spPr>
          <a:xfrm>
            <a:off x="6096000" y="2148042"/>
            <a:ext cx="5486401" cy="3108543"/>
          </a:xfrm>
          <a:prstGeom prst="rect">
            <a:avLst/>
          </a:prstGeom>
          <a:noFill/>
        </p:spPr>
        <p:txBody>
          <a:bodyPr wrap="square" rtlCol="0">
            <a:spAutoFit/>
          </a:bodyPr>
          <a:lstStyle/>
          <a:p>
            <a:r>
              <a:rPr lang="en-US" sz="2800" dirty="0" smtClean="0"/>
              <a:t>“Feast of Unleavened Bread”</a:t>
            </a:r>
          </a:p>
          <a:p>
            <a:r>
              <a:rPr lang="en-US" sz="2800" dirty="0" smtClean="0"/>
              <a:t>“Feast of Weeks”</a:t>
            </a:r>
          </a:p>
          <a:p>
            <a:r>
              <a:rPr lang="en-US" sz="2800" dirty="0" smtClean="0"/>
              <a:t>“Feast of Tabernacles”</a:t>
            </a:r>
          </a:p>
          <a:p>
            <a:endParaRPr lang="en-US" sz="2800" dirty="0"/>
          </a:p>
          <a:p>
            <a:r>
              <a:rPr lang="en-US" sz="2800" dirty="0" smtClean="0"/>
              <a:t> Feasts = </a:t>
            </a:r>
            <a:r>
              <a:rPr lang="en-US" sz="2800" b="1" i="1" dirty="0" smtClean="0"/>
              <a:t>“</a:t>
            </a:r>
            <a:r>
              <a:rPr lang="en-US" sz="2800" b="1" i="1" dirty="0" err="1" smtClean="0"/>
              <a:t>Chag</a:t>
            </a:r>
            <a:r>
              <a:rPr lang="en-US" sz="2800" b="1" i="1" dirty="0" smtClean="0"/>
              <a:t>” </a:t>
            </a:r>
            <a:r>
              <a:rPr lang="en-US" sz="2800" dirty="0" smtClean="0"/>
              <a:t>= </a:t>
            </a:r>
            <a:r>
              <a:rPr lang="en-US" sz="2800" b="1" u="sng" dirty="0" smtClean="0"/>
              <a:t>Festival</a:t>
            </a:r>
          </a:p>
          <a:p>
            <a:endParaRPr lang="en-US" sz="2800" b="1" u="sng" dirty="0" smtClean="0"/>
          </a:p>
          <a:p>
            <a:r>
              <a:rPr lang="en-US" sz="2800" dirty="0"/>
              <a:t> </a:t>
            </a:r>
            <a:r>
              <a:rPr lang="en-US" sz="2800" dirty="0" smtClean="0"/>
              <a:t>Festival = Joyful Celebration</a:t>
            </a:r>
            <a:endParaRPr lang="en-US" sz="2800" dirty="0"/>
          </a:p>
        </p:txBody>
      </p:sp>
    </p:spTree>
    <p:extLst>
      <p:ext uri="{BB962C8B-B14F-4D97-AF65-F5344CB8AC3E}">
        <p14:creationId xmlns:p14="http://schemas.microsoft.com/office/powerpoint/2010/main" val="11194301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0"/>
            <a:ext cx="10515600" cy="1325563"/>
          </a:xfrm>
        </p:spPr>
        <p:txBody>
          <a:bodyPr/>
          <a:lstStyle/>
          <a:p>
            <a:pPr algn="ctr"/>
            <a:r>
              <a:rPr lang="en-US" b="1" dirty="0"/>
              <a:t>Feasts of the Lord</a:t>
            </a:r>
          </a:p>
        </p:txBody>
      </p:sp>
      <p:sp>
        <p:nvSpPr>
          <p:cNvPr id="8" name="Content Placeholder 2"/>
          <p:cNvSpPr>
            <a:spLocks noGrp="1"/>
          </p:cNvSpPr>
          <p:nvPr>
            <p:ph idx="1"/>
          </p:nvPr>
        </p:nvSpPr>
        <p:spPr>
          <a:xfrm>
            <a:off x="6700654" y="2232025"/>
            <a:ext cx="5491345" cy="4405842"/>
          </a:xfrm>
        </p:spPr>
        <p:txBody>
          <a:bodyPr/>
          <a:lstStyle/>
          <a:p>
            <a:pPr marL="0" indent="0">
              <a:buNone/>
            </a:pPr>
            <a:r>
              <a:rPr lang="en-US" sz="2400" dirty="0" smtClean="0"/>
              <a:t>“These </a:t>
            </a:r>
            <a:r>
              <a:rPr lang="en-US" sz="2400" dirty="0"/>
              <a:t>are the feasts of the LORD, even holy convocations, which ye shall proclaim in their </a:t>
            </a:r>
            <a:r>
              <a:rPr lang="en-US" sz="2400" b="1" u="sng" dirty="0"/>
              <a:t>seasons</a:t>
            </a:r>
            <a:r>
              <a:rPr lang="en-US" sz="2400" dirty="0" smtClean="0"/>
              <a:t>.”</a:t>
            </a:r>
          </a:p>
          <a:p>
            <a:pPr marL="0" indent="0">
              <a:buNone/>
            </a:pPr>
            <a:r>
              <a:rPr lang="en-US" sz="2400" dirty="0" smtClean="0"/>
              <a:t>		Leviticus 23:4</a:t>
            </a:r>
          </a:p>
          <a:p>
            <a:pPr marL="0" indent="0">
              <a:buNone/>
            </a:pPr>
            <a:endParaRPr lang="en-US" dirty="0"/>
          </a:p>
          <a:p>
            <a:pPr marL="0" indent="0">
              <a:buNone/>
            </a:pPr>
            <a:r>
              <a:rPr lang="en-US" sz="2400" dirty="0" smtClean="0"/>
              <a:t>“Seasons” = </a:t>
            </a:r>
            <a:r>
              <a:rPr lang="en-US" sz="2400" b="1" i="1" u="sng" dirty="0" err="1" smtClean="0"/>
              <a:t>Moed</a:t>
            </a:r>
            <a:r>
              <a:rPr lang="en-US" sz="2400" dirty="0" smtClean="0"/>
              <a:t> = </a:t>
            </a:r>
            <a:r>
              <a:rPr lang="en-US" sz="2400" b="1" u="sng" dirty="0" smtClean="0"/>
              <a:t>Appointed times</a:t>
            </a:r>
          </a:p>
          <a:p>
            <a:pPr marL="0" indent="0">
              <a:buNone/>
            </a:pPr>
            <a:endParaRPr lang="en-US" dirty="0"/>
          </a:p>
          <a:p>
            <a:pPr marL="0" indent="0">
              <a:buNone/>
            </a:pPr>
            <a:endParaRPr lang="en-US" dirty="0"/>
          </a:p>
        </p:txBody>
      </p:sp>
      <p:pic>
        <p:nvPicPr>
          <p:cNvPr id="9" name="Picture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41393" y="1690688"/>
            <a:ext cx="6559261" cy="3826425"/>
          </a:xfrm>
          <a:prstGeom prst="rect">
            <a:avLst/>
          </a:prstGeom>
        </p:spPr>
      </p:pic>
    </p:spTree>
    <p:extLst>
      <p:ext uri="{BB962C8B-B14F-4D97-AF65-F5344CB8AC3E}">
        <p14:creationId xmlns:p14="http://schemas.microsoft.com/office/powerpoint/2010/main" val="16493821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8">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Feasts of the Lord</a:t>
            </a:r>
          </a:p>
        </p:txBody>
      </p:sp>
      <p:sp>
        <p:nvSpPr>
          <p:cNvPr id="3" name="Content Placeholder 2"/>
          <p:cNvSpPr>
            <a:spLocks noGrp="1"/>
          </p:cNvSpPr>
          <p:nvPr>
            <p:ph sz="half" idx="1"/>
          </p:nvPr>
        </p:nvSpPr>
        <p:spPr>
          <a:xfrm>
            <a:off x="6172200" y="1529556"/>
            <a:ext cx="5181600" cy="4351338"/>
          </a:xfrm>
        </p:spPr>
        <p:txBody>
          <a:bodyPr>
            <a:normAutofit fontScale="92500" lnSpcReduction="10000"/>
          </a:bodyPr>
          <a:lstStyle/>
          <a:p>
            <a:pPr marL="0" indent="0">
              <a:buNone/>
            </a:pPr>
            <a:r>
              <a:rPr lang="en-US" sz="3500" dirty="0"/>
              <a:t>Introduction</a:t>
            </a:r>
          </a:p>
          <a:p>
            <a:r>
              <a:rPr lang="en-US" dirty="0" smtClean="0"/>
              <a:t>What is the Jewish Calendar?</a:t>
            </a:r>
          </a:p>
          <a:p>
            <a:r>
              <a:rPr lang="en-US" dirty="0" smtClean="0"/>
              <a:t>Why </a:t>
            </a:r>
            <a:r>
              <a:rPr lang="en-US" dirty="0"/>
              <a:t>is the Jewish Calendar different than ours</a:t>
            </a:r>
            <a:r>
              <a:rPr lang="en-US" dirty="0" smtClean="0"/>
              <a:t>?</a:t>
            </a:r>
            <a:endParaRPr lang="en-US" dirty="0"/>
          </a:p>
          <a:p>
            <a:r>
              <a:rPr lang="en-US" dirty="0"/>
              <a:t>What were High Days of the Feasts?</a:t>
            </a:r>
          </a:p>
          <a:p>
            <a:r>
              <a:rPr lang="en-US" dirty="0"/>
              <a:t>What were the morning and evening sacrifices for?</a:t>
            </a:r>
          </a:p>
          <a:p>
            <a:r>
              <a:rPr lang="en-US" dirty="0"/>
              <a:t>How many Feasts?</a:t>
            </a:r>
          </a:p>
          <a:p>
            <a:r>
              <a:rPr lang="en-US" dirty="0"/>
              <a:t>Where were they to be held?</a:t>
            </a:r>
          </a:p>
          <a:p>
            <a:endParaRPr lang="en-US" dirty="0"/>
          </a:p>
          <a:p>
            <a:pPr marL="0" indent="0">
              <a:buNone/>
            </a:pPr>
            <a:endParaRPr lang="en-US" dirty="0"/>
          </a:p>
          <a:p>
            <a:endParaRPr lang="en-US" dirty="0"/>
          </a:p>
        </p:txBody>
      </p:sp>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14867" y="1529556"/>
            <a:ext cx="5207813" cy="4351338"/>
          </a:xfrm>
          <a:prstGeom prst="rect">
            <a:avLst/>
          </a:prstGeom>
        </p:spPr>
      </p:pic>
    </p:spTree>
    <p:extLst>
      <p:ext uri="{BB962C8B-B14F-4D97-AF65-F5344CB8AC3E}">
        <p14:creationId xmlns:p14="http://schemas.microsoft.com/office/powerpoint/2010/main" val="17867775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17000" b="-17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38200" y="0"/>
            <a:ext cx="10515600" cy="1325563"/>
          </a:xfrm>
        </p:spPr>
        <p:txBody>
          <a:bodyPr/>
          <a:lstStyle/>
          <a:p>
            <a:pPr algn="ctr"/>
            <a:r>
              <a:rPr lang="en-US" dirty="0"/>
              <a:t>YAHWEH’S CALENDAR</a:t>
            </a:r>
          </a:p>
        </p:txBody>
      </p:sp>
      <p:sp>
        <p:nvSpPr>
          <p:cNvPr id="7" name="TextBox 6"/>
          <p:cNvSpPr txBox="1"/>
          <p:nvPr/>
        </p:nvSpPr>
        <p:spPr>
          <a:xfrm>
            <a:off x="5384801" y="1651000"/>
            <a:ext cx="6688666" cy="4524315"/>
          </a:xfrm>
          <a:prstGeom prst="rect">
            <a:avLst/>
          </a:prstGeom>
          <a:noFill/>
        </p:spPr>
        <p:txBody>
          <a:bodyPr wrap="square" rtlCol="0">
            <a:spAutoFit/>
          </a:bodyPr>
          <a:lstStyle/>
          <a:p>
            <a:r>
              <a:rPr lang="en-US" sz="2400" dirty="0" smtClean="0"/>
              <a:t>“In </a:t>
            </a:r>
            <a:r>
              <a:rPr lang="en-US" sz="2400" dirty="0"/>
              <a:t>the beginning God created the heaven and the earth. </a:t>
            </a:r>
            <a:r>
              <a:rPr lang="en-US" sz="2400" dirty="0" smtClean="0"/>
              <a:t>And </a:t>
            </a:r>
            <a:r>
              <a:rPr lang="en-US" sz="2400" dirty="0"/>
              <a:t>the earth was without form, and void; and darkness was upon the face of the deep. And the Spirit of God moved upon the face of the </a:t>
            </a:r>
            <a:r>
              <a:rPr lang="en-US" sz="2400" dirty="0" smtClean="0"/>
              <a:t>waters. And </a:t>
            </a:r>
            <a:r>
              <a:rPr lang="en-US" sz="2400" dirty="0"/>
              <a:t>God said, </a:t>
            </a:r>
            <a:r>
              <a:rPr lang="en-US" sz="2400" b="1" dirty="0"/>
              <a:t>Let there be light: and there was </a:t>
            </a:r>
            <a:r>
              <a:rPr lang="en-US" sz="2400" b="1" dirty="0" smtClean="0"/>
              <a:t>light</a:t>
            </a:r>
            <a:r>
              <a:rPr lang="en-US" sz="2400" dirty="0" smtClean="0"/>
              <a:t>. And </a:t>
            </a:r>
            <a:r>
              <a:rPr lang="en-US" sz="2400" dirty="0"/>
              <a:t>God saw the light, that it was good: and </a:t>
            </a:r>
            <a:r>
              <a:rPr lang="en-US" sz="2400" b="1" dirty="0"/>
              <a:t>God divided the light from the darkness</a:t>
            </a:r>
            <a:r>
              <a:rPr lang="en-US" sz="2400" dirty="0"/>
              <a:t>. </a:t>
            </a:r>
            <a:r>
              <a:rPr lang="en-US" sz="2400" dirty="0" smtClean="0"/>
              <a:t>And </a:t>
            </a:r>
            <a:r>
              <a:rPr lang="en-US" sz="2400" dirty="0"/>
              <a:t>God called the light Day, and the darkness he called Night. </a:t>
            </a:r>
            <a:r>
              <a:rPr lang="en-US" sz="2400" b="1" u="sng" dirty="0"/>
              <a:t>And the evening and the morning were the first </a:t>
            </a:r>
            <a:r>
              <a:rPr lang="en-US" sz="2400" b="1" u="sng" dirty="0" smtClean="0"/>
              <a:t>day</a:t>
            </a:r>
            <a:r>
              <a:rPr lang="en-US" sz="2400" dirty="0" smtClean="0"/>
              <a:t>.”</a:t>
            </a:r>
            <a:endParaRPr lang="en-US" sz="2400" dirty="0"/>
          </a:p>
          <a:p>
            <a:endParaRPr lang="en-US" sz="2400" dirty="0"/>
          </a:p>
          <a:p>
            <a:r>
              <a:rPr lang="en-US" sz="2400" dirty="0" smtClean="0"/>
              <a:t>				Genesis 1:1-5</a:t>
            </a:r>
            <a:endParaRPr lang="en-US" sz="2400" dirty="0"/>
          </a:p>
        </p:txBody>
      </p:sp>
      <p:pic>
        <p:nvPicPr>
          <p:cNvPr id="5"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1325563"/>
            <a:ext cx="5210175" cy="4501092"/>
          </a:xfrm>
          <a:prstGeom prst="rect">
            <a:avLst/>
          </a:prstGeom>
        </p:spPr>
      </p:pic>
    </p:spTree>
    <p:extLst>
      <p:ext uri="{BB962C8B-B14F-4D97-AF65-F5344CB8AC3E}">
        <p14:creationId xmlns:p14="http://schemas.microsoft.com/office/powerpoint/2010/main" val="40077290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17000" b="-17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38200" y="0"/>
            <a:ext cx="10515600" cy="1325563"/>
          </a:xfrm>
        </p:spPr>
        <p:txBody>
          <a:bodyPr/>
          <a:lstStyle/>
          <a:p>
            <a:pPr algn="ctr"/>
            <a:r>
              <a:rPr lang="en-US" dirty="0"/>
              <a:t>YAHWEH’S CALENDAR</a:t>
            </a:r>
          </a:p>
        </p:txBody>
      </p:sp>
      <p:sp>
        <p:nvSpPr>
          <p:cNvPr id="7" name="TextBox 6"/>
          <p:cNvSpPr txBox="1"/>
          <p:nvPr/>
        </p:nvSpPr>
        <p:spPr>
          <a:xfrm>
            <a:off x="4961467" y="1325563"/>
            <a:ext cx="7230533" cy="5262979"/>
          </a:xfrm>
          <a:prstGeom prst="rect">
            <a:avLst/>
          </a:prstGeom>
          <a:noFill/>
        </p:spPr>
        <p:txBody>
          <a:bodyPr wrap="square" rtlCol="0">
            <a:spAutoFit/>
          </a:bodyPr>
          <a:lstStyle/>
          <a:p>
            <a:r>
              <a:rPr lang="en-US" sz="2400" dirty="0" smtClean="0"/>
              <a:t>“And </a:t>
            </a:r>
            <a:r>
              <a:rPr lang="en-US" sz="2400" dirty="0"/>
              <a:t>God said, Let there be lights in the firmament of the heaven to divide the day from the night</a:t>
            </a:r>
            <a:r>
              <a:rPr lang="en-US" sz="2400" b="1" u="sng" dirty="0"/>
              <a:t>; and let them be for signs, and for seasons, and for days, and years: </a:t>
            </a:r>
            <a:r>
              <a:rPr lang="en-US" sz="2400" dirty="0" smtClean="0"/>
              <a:t>And </a:t>
            </a:r>
            <a:r>
              <a:rPr lang="en-US" sz="2400" dirty="0"/>
              <a:t>let them be for lights in the firmament of the heaven to give light upon the earth: and it was so. </a:t>
            </a:r>
            <a:r>
              <a:rPr lang="en-US" sz="2400" dirty="0" smtClean="0"/>
              <a:t>And </a:t>
            </a:r>
            <a:r>
              <a:rPr lang="en-US" sz="2400" dirty="0"/>
              <a:t>God made two great lights; the greater light to rule the day, and the lesser light to rule the night: he made the stars </a:t>
            </a:r>
            <a:r>
              <a:rPr lang="en-US" sz="2400" dirty="0" smtClean="0"/>
              <a:t>also. And </a:t>
            </a:r>
            <a:r>
              <a:rPr lang="en-US" sz="2400" dirty="0"/>
              <a:t>God set them in the firmament of the heaven to give light upon the </a:t>
            </a:r>
            <a:r>
              <a:rPr lang="en-US" sz="2400" dirty="0" smtClean="0"/>
              <a:t>earth; to </a:t>
            </a:r>
            <a:r>
              <a:rPr lang="en-US" sz="2400" dirty="0"/>
              <a:t>rule over the day and over the night, and to divide the light from the darkness: and God saw that it was good. </a:t>
            </a:r>
            <a:r>
              <a:rPr lang="en-US" sz="2400" b="1" u="sng" dirty="0" smtClean="0"/>
              <a:t>And </a:t>
            </a:r>
            <a:r>
              <a:rPr lang="en-US" sz="2400" b="1" u="sng" dirty="0"/>
              <a:t>the evening and the morning</a:t>
            </a:r>
            <a:r>
              <a:rPr lang="en-US" sz="2400" dirty="0"/>
              <a:t> were the fourth </a:t>
            </a:r>
            <a:r>
              <a:rPr lang="en-US" sz="2400" dirty="0" smtClean="0"/>
              <a:t>day.”</a:t>
            </a:r>
            <a:endParaRPr lang="en-US" sz="2400" dirty="0"/>
          </a:p>
          <a:p>
            <a:endParaRPr lang="en-US" sz="2400" dirty="0"/>
          </a:p>
          <a:p>
            <a:r>
              <a:rPr lang="en-US" sz="2400" dirty="0" smtClean="0"/>
              <a:t>				Genesis 1:14-19</a:t>
            </a:r>
            <a:endParaRPr lang="en-US" sz="2400" dirty="0"/>
          </a:p>
        </p:txBody>
      </p:sp>
      <p:pic>
        <p:nvPicPr>
          <p:cNvPr id="3" name="Picture 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32659" y="1325563"/>
            <a:ext cx="4828808" cy="4614333"/>
          </a:xfrm>
          <a:prstGeom prst="rect">
            <a:avLst/>
          </a:prstGeom>
        </p:spPr>
      </p:pic>
    </p:spTree>
    <p:extLst>
      <p:ext uri="{BB962C8B-B14F-4D97-AF65-F5344CB8AC3E}">
        <p14:creationId xmlns:p14="http://schemas.microsoft.com/office/powerpoint/2010/main" val="9738225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72066" y="0"/>
            <a:ext cx="10515600" cy="1325563"/>
          </a:xfrm>
        </p:spPr>
        <p:txBody>
          <a:bodyPr/>
          <a:lstStyle/>
          <a:p>
            <a:pPr algn="ctr"/>
            <a:r>
              <a:rPr lang="en-US" dirty="0" smtClean="0"/>
              <a:t>OUR “GREGORIAN” CALENDAR  </a:t>
            </a:r>
            <a:endParaRPr lang="en-US" dirty="0"/>
          </a:p>
        </p:txBody>
      </p:sp>
      <p:pic>
        <p:nvPicPr>
          <p:cNvPr id="4" name="Picture 3"/>
          <p:cNvPicPr>
            <a:picLocks noChangeAspect="1"/>
          </p:cNvPicPr>
          <p:nvPr/>
        </p:nvPicPr>
        <p:blipFill>
          <a:blip r:embed="rId3"/>
          <a:stretch>
            <a:fillRect/>
          </a:stretch>
        </p:blipFill>
        <p:spPr>
          <a:xfrm>
            <a:off x="145503" y="1532995"/>
            <a:ext cx="5373877" cy="3703639"/>
          </a:xfrm>
          <a:prstGeom prst="rect">
            <a:avLst/>
          </a:prstGeom>
        </p:spPr>
      </p:pic>
      <p:pic>
        <p:nvPicPr>
          <p:cNvPr id="6" name="Picture 5"/>
          <p:cNvPicPr>
            <a:picLocks noChangeAspect="1"/>
          </p:cNvPicPr>
          <p:nvPr/>
        </p:nvPicPr>
        <p:blipFill>
          <a:blip r:embed="rId4"/>
          <a:stretch>
            <a:fillRect/>
          </a:stretch>
        </p:blipFill>
        <p:spPr>
          <a:xfrm>
            <a:off x="5943600" y="1532996"/>
            <a:ext cx="6045183" cy="3703638"/>
          </a:xfrm>
          <a:prstGeom prst="rect">
            <a:avLst/>
          </a:prstGeom>
        </p:spPr>
      </p:pic>
      <p:sp>
        <p:nvSpPr>
          <p:cNvPr id="7" name="TextBox 6"/>
          <p:cNvSpPr txBox="1"/>
          <p:nvPr/>
        </p:nvSpPr>
        <p:spPr>
          <a:xfrm>
            <a:off x="1622959" y="5689600"/>
            <a:ext cx="9013814" cy="646331"/>
          </a:xfrm>
          <a:prstGeom prst="rect">
            <a:avLst/>
          </a:prstGeom>
          <a:noFill/>
        </p:spPr>
        <p:txBody>
          <a:bodyPr wrap="none" rtlCol="0">
            <a:spAutoFit/>
          </a:bodyPr>
          <a:lstStyle/>
          <a:p>
            <a:r>
              <a:rPr lang="en-US" sz="3600" dirty="0" smtClean="0"/>
              <a:t>Julius Caesar (BC 45) - Pope Gregory XIII - 1582 </a:t>
            </a:r>
            <a:endParaRPr lang="en-US" sz="3600" dirty="0"/>
          </a:p>
        </p:txBody>
      </p:sp>
    </p:spTree>
    <p:extLst>
      <p:ext uri="{BB962C8B-B14F-4D97-AF65-F5344CB8AC3E}">
        <p14:creationId xmlns:p14="http://schemas.microsoft.com/office/powerpoint/2010/main" val="28198156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72066" y="0"/>
            <a:ext cx="10515600" cy="1325563"/>
          </a:xfrm>
        </p:spPr>
        <p:txBody>
          <a:bodyPr/>
          <a:lstStyle/>
          <a:p>
            <a:pPr algn="ctr"/>
            <a:r>
              <a:rPr lang="en-US" dirty="0" smtClean="0"/>
              <a:t>ANCIENT LUNAR CALENDAR(S)</a:t>
            </a:r>
            <a:endParaRPr lang="en-US" dirty="0"/>
          </a:p>
        </p:txBody>
      </p:sp>
      <p:sp>
        <p:nvSpPr>
          <p:cNvPr id="3" name="Content Placeholder 2"/>
          <p:cNvSpPr>
            <a:spLocks noGrp="1"/>
          </p:cNvSpPr>
          <p:nvPr>
            <p:ph idx="1"/>
          </p:nvPr>
        </p:nvSpPr>
        <p:spPr>
          <a:xfrm>
            <a:off x="5926665" y="1809485"/>
            <a:ext cx="5774268" cy="4351338"/>
          </a:xfrm>
        </p:spPr>
        <p:txBody>
          <a:bodyPr>
            <a:normAutofit fontScale="85000" lnSpcReduction="10000"/>
          </a:bodyPr>
          <a:lstStyle/>
          <a:p>
            <a:r>
              <a:rPr lang="en-US" dirty="0"/>
              <a:t>Originally there was no fixed calendar, each month started when the new moon appeared. This decided if the month was 29 or 30 days</a:t>
            </a:r>
            <a:r>
              <a:rPr lang="en-US" dirty="0" smtClean="0"/>
              <a:t>.</a:t>
            </a:r>
          </a:p>
          <a:p>
            <a:r>
              <a:rPr lang="en-US" dirty="0" smtClean="0"/>
              <a:t>Month = </a:t>
            </a:r>
            <a:r>
              <a:rPr lang="en-US" b="1" i="1" dirty="0" smtClean="0"/>
              <a:t>“</a:t>
            </a:r>
            <a:r>
              <a:rPr lang="en-US" b="1" i="1" dirty="0" err="1" smtClean="0"/>
              <a:t>Chodesh</a:t>
            </a:r>
            <a:r>
              <a:rPr lang="en-US" b="1" i="1" dirty="0" smtClean="0"/>
              <a:t>” </a:t>
            </a:r>
            <a:r>
              <a:rPr lang="en-US" dirty="0" smtClean="0"/>
              <a:t>= </a:t>
            </a:r>
            <a:r>
              <a:rPr lang="en-US" b="1" u="sng" dirty="0" smtClean="0"/>
              <a:t>New Moon</a:t>
            </a:r>
            <a:endParaRPr lang="en-US" b="1" u="sng" dirty="0"/>
          </a:p>
          <a:p>
            <a:r>
              <a:rPr lang="en-US" dirty="0"/>
              <a:t>The </a:t>
            </a:r>
            <a:r>
              <a:rPr lang="en-US" dirty="0" smtClean="0"/>
              <a:t>lunar calendar year </a:t>
            </a:r>
            <a:r>
              <a:rPr lang="en-US" dirty="0"/>
              <a:t>was 12 months, but the lunar cycle was 29 1/2 days which was only 354 ½ days to a year depending on if the month was 29 or 30 days.</a:t>
            </a:r>
          </a:p>
          <a:p>
            <a:r>
              <a:rPr lang="en-US" dirty="0"/>
              <a:t>T</a:t>
            </a:r>
            <a:r>
              <a:rPr lang="en-US" dirty="0" smtClean="0"/>
              <a:t>o </a:t>
            </a:r>
            <a:r>
              <a:rPr lang="en-US" dirty="0"/>
              <a:t>keep on a regular cycle, every 7</a:t>
            </a:r>
            <a:r>
              <a:rPr lang="en-US" baseline="30000" dirty="0"/>
              <a:t>th</a:t>
            </a:r>
            <a:r>
              <a:rPr lang="en-US" dirty="0"/>
              <a:t> year they had to add a 13</a:t>
            </a:r>
            <a:r>
              <a:rPr lang="en-US" baseline="30000" dirty="0"/>
              <a:t>th</a:t>
            </a:r>
            <a:r>
              <a:rPr lang="en-US" dirty="0"/>
              <a:t> month – </a:t>
            </a:r>
            <a:r>
              <a:rPr lang="en-US" dirty="0" smtClean="0"/>
              <a:t>a leap year;</a:t>
            </a:r>
            <a:endParaRPr lang="en-US" dirty="0"/>
          </a:p>
          <a:p>
            <a:pPr marL="0" indent="0">
              <a:buNone/>
            </a:pPr>
            <a:r>
              <a:rPr lang="en-US" dirty="0"/>
              <a:t> </a:t>
            </a:r>
          </a:p>
        </p:txBody>
      </p:sp>
      <p:pic>
        <p:nvPicPr>
          <p:cNvPr id="10" name="Picture 9"/>
          <p:cNvPicPr>
            <a:picLocks noChangeAspect="1"/>
          </p:cNvPicPr>
          <p:nvPr/>
        </p:nvPicPr>
        <p:blipFill>
          <a:blip r:embed="rId3"/>
          <a:stretch>
            <a:fillRect/>
          </a:stretch>
        </p:blipFill>
        <p:spPr>
          <a:xfrm>
            <a:off x="194203" y="1263120"/>
            <a:ext cx="5267325" cy="5381625"/>
          </a:xfrm>
          <a:prstGeom prst="rect">
            <a:avLst/>
          </a:prstGeom>
        </p:spPr>
      </p:pic>
    </p:spTree>
    <p:extLst>
      <p:ext uri="{BB962C8B-B14F-4D97-AF65-F5344CB8AC3E}">
        <p14:creationId xmlns:p14="http://schemas.microsoft.com/office/powerpoint/2010/main" val="21761579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190765"/>
            <a:ext cx="10515600" cy="1325563"/>
          </a:xfrm>
        </p:spPr>
        <p:txBody>
          <a:bodyPr/>
          <a:lstStyle/>
          <a:p>
            <a:pPr algn="ctr"/>
            <a:r>
              <a:rPr lang="en-US" dirty="0"/>
              <a:t>ANCIENT LUNAR CALENDAR(S)</a:t>
            </a:r>
          </a:p>
        </p:txBody>
      </p:sp>
      <p:sp>
        <p:nvSpPr>
          <p:cNvPr id="3" name="Content Placeholder 2"/>
          <p:cNvSpPr>
            <a:spLocks noGrp="1"/>
          </p:cNvSpPr>
          <p:nvPr>
            <p:ph type="body" sz="half" idx="4294967295"/>
          </p:nvPr>
        </p:nvSpPr>
        <p:spPr>
          <a:xfrm>
            <a:off x="7641694" y="1716883"/>
            <a:ext cx="4093105" cy="4500563"/>
          </a:xfrm>
        </p:spPr>
        <p:txBody>
          <a:bodyPr>
            <a:normAutofit/>
          </a:bodyPr>
          <a:lstStyle/>
          <a:p>
            <a:r>
              <a:rPr lang="en-US" sz="2000" dirty="0"/>
              <a:t>Originally there was no fixed calendar, </a:t>
            </a:r>
            <a:r>
              <a:rPr lang="en-US" sz="2000" b="1" dirty="0"/>
              <a:t>each month started when the new moon appeared</a:t>
            </a:r>
            <a:r>
              <a:rPr lang="en-US" sz="2000" dirty="0"/>
              <a:t>. This decided if the month was 29 or 30 days.</a:t>
            </a:r>
          </a:p>
          <a:p>
            <a:r>
              <a:rPr lang="en-US" sz="2000" dirty="0"/>
              <a:t>The calendar was 12 months, but the lunar cycle was 29 1/2 days which was only 354 ½ days to a year depending on if the month was 29 or 30 days.</a:t>
            </a:r>
          </a:p>
          <a:p>
            <a:r>
              <a:rPr lang="en-US" sz="2000" dirty="0"/>
              <a:t>So, to keep on a regular cycle, every 7</a:t>
            </a:r>
            <a:r>
              <a:rPr lang="en-US" sz="2000" baseline="30000" dirty="0"/>
              <a:t>th</a:t>
            </a:r>
            <a:r>
              <a:rPr lang="en-US" sz="2000" dirty="0"/>
              <a:t> year they had to add a 13</a:t>
            </a:r>
            <a:r>
              <a:rPr lang="en-US" sz="2000" baseline="30000" dirty="0"/>
              <a:t>th</a:t>
            </a:r>
            <a:r>
              <a:rPr lang="en-US" sz="2000" dirty="0"/>
              <a:t> month – </a:t>
            </a:r>
            <a:r>
              <a:rPr lang="en-US" sz="2000" dirty="0" smtClean="0"/>
              <a:t>the original leap year.</a:t>
            </a:r>
            <a:endParaRPr lang="en-US" sz="2000" dirty="0"/>
          </a:p>
          <a:p>
            <a:pPr marL="0" indent="0">
              <a:buNone/>
            </a:pPr>
            <a:r>
              <a:rPr lang="en-US" sz="2000" dirty="0"/>
              <a:t> </a:t>
            </a:r>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08504" y="1516328"/>
            <a:ext cx="6837363" cy="4354512"/>
          </a:xfrm>
          <a:prstGeom prst="rect">
            <a:avLst/>
          </a:prstGeom>
        </p:spPr>
      </p:pic>
    </p:spTree>
    <p:extLst>
      <p:ext uri="{BB962C8B-B14F-4D97-AF65-F5344CB8AC3E}">
        <p14:creationId xmlns:p14="http://schemas.microsoft.com/office/powerpoint/2010/main" val="26511122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413655" y="0"/>
            <a:ext cx="6966478" cy="1117600"/>
          </a:xfrm>
        </p:spPr>
        <p:txBody>
          <a:bodyPr>
            <a:normAutofit/>
          </a:bodyPr>
          <a:lstStyle/>
          <a:p>
            <a:pPr algn="ctr"/>
            <a:r>
              <a:rPr lang="en-US" sz="6000" dirty="0"/>
              <a:t>Yahweh’s Calendar</a:t>
            </a:r>
          </a:p>
        </p:txBody>
      </p:sp>
      <p:pic>
        <p:nvPicPr>
          <p:cNvPr id="4" name="Picture 3"/>
          <p:cNvPicPr>
            <a:picLocks noChangeAspect="1"/>
          </p:cNvPicPr>
          <p:nvPr/>
        </p:nvPicPr>
        <p:blipFill>
          <a:blip r:embed="rId3"/>
          <a:stretch>
            <a:fillRect/>
          </a:stretch>
        </p:blipFill>
        <p:spPr>
          <a:xfrm>
            <a:off x="206672" y="1286933"/>
            <a:ext cx="4573036" cy="4673600"/>
          </a:xfrm>
          <a:prstGeom prst="rect">
            <a:avLst/>
          </a:prstGeom>
        </p:spPr>
      </p:pic>
      <p:sp>
        <p:nvSpPr>
          <p:cNvPr id="9" name="TextBox 8"/>
          <p:cNvSpPr txBox="1"/>
          <p:nvPr/>
        </p:nvSpPr>
        <p:spPr>
          <a:xfrm>
            <a:off x="5672666" y="1794933"/>
            <a:ext cx="6067238" cy="3970318"/>
          </a:xfrm>
          <a:prstGeom prst="rect">
            <a:avLst/>
          </a:prstGeom>
          <a:noFill/>
        </p:spPr>
        <p:txBody>
          <a:bodyPr wrap="none" rtlCol="0">
            <a:spAutoFit/>
          </a:bodyPr>
          <a:lstStyle/>
          <a:p>
            <a:r>
              <a:rPr lang="en-US" sz="2800" dirty="0" smtClean="0"/>
              <a:t>“In the day of your gladness, and in</a:t>
            </a:r>
          </a:p>
          <a:p>
            <a:r>
              <a:rPr lang="en-US" sz="2800" dirty="0" smtClean="0"/>
              <a:t>your solemn days, and </a:t>
            </a:r>
            <a:r>
              <a:rPr lang="en-US" sz="2800" b="1" u="sng" dirty="0" smtClean="0"/>
              <a:t>in the beginning</a:t>
            </a:r>
          </a:p>
          <a:p>
            <a:r>
              <a:rPr lang="en-US" sz="2800" b="1" u="sng" dirty="0" smtClean="0"/>
              <a:t>of your months (new moons), </a:t>
            </a:r>
            <a:r>
              <a:rPr lang="en-US" sz="2800" dirty="0" smtClean="0"/>
              <a:t>ye shall</a:t>
            </a:r>
          </a:p>
          <a:p>
            <a:r>
              <a:rPr lang="en-US" sz="2800" dirty="0" smtClean="0"/>
              <a:t>blow with trumpets over your burnt </a:t>
            </a:r>
          </a:p>
          <a:p>
            <a:r>
              <a:rPr lang="en-US" sz="2800" dirty="0" smtClean="0"/>
              <a:t>offerings, and over the sacrifices of your</a:t>
            </a:r>
          </a:p>
          <a:p>
            <a:r>
              <a:rPr lang="en-US" sz="2800" dirty="0" smtClean="0"/>
              <a:t>peace offerings; that they may be to you</a:t>
            </a:r>
          </a:p>
          <a:p>
            <a:r>
              <a:rPr lang="en-US" sz="2800" dirty="0" smtClean="0"/>
              <a:t>for a memorial before your God.”</a:t>
            </a:r>
          </a:p>
          <a:p>
            <a:endParaRPr lang="en-US" sz="2800" dirty="0"/>
          </a:p>
          <a:p>
            <a:r>
              <a:rPr lang="en-US" sz="2800" dirty="0" smtClean="0"/>
              <a:t>			Numbers 10:10</a:t>
            </a:r>
            <a:endParaRPr lang="en-US" sz="2800" dirty="0"/>
          </a:p>
        </p:txBody>
      </p:sp>
    </p:spTree>
    <p:extLst>
      <p:ext uri="{BB962C8B-B14F-4D97-AF65-F5344CB8AC3E}">
        <p14:creationId xmlns:p14="http://schemas.microsoft.com/office/powerpoint/2010/main" val="5639751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413655" y="0"/>
            <a:ext cx="6966478" cy="1117600"/>
          </a:xfrm>
        </p:spPr>
        <p:txBody>
          <a:bodyPr>
            <a:normAutofit/>
          </a:bodyPr>
          <a:lstStyle/>
          <a:p>
            <a:pPr algn="ctr"/>
            <a:r>
              <a:rPr lang="en-US" sz="6000" dirty="0"/>
              <a:t>Yahweh’s Calendar</a:t>
            </a:r>
          </a:p>
        </p:txBody>
      </p:sp>
      <p:pic>
        <p:nvPicPr>
          <p:cNvPr id="4" name="Picture 3"/>
          <p:cNvPicPr>
            <a:picLocks noChangeAspect="1"/>
          </p:cNvPicPr>
          <p:nvPr/>
        </p:nvPicPr>
        <p:blipFill>
          <a:blip r:embed="rId3"/>
          <a:stretch>
            <a:fillRect/>
          </a:stretch>
        </p:blipFill>
        <p:spPr>
          <a:xfrm>
            <a:off x="206672" y="1286933"/>
            <a:ext cx="4573036" cy="4673600"/>
          </a:xfrm>
          <a:prstGeom prst="rect">
            <a:avLst/>
          </a:prstGeom>
        </p:spPr>
      </p:pic>
      <p:sp>
        <p:nvSpPr>
          <p:cNvPr id="9" name="TextBox 8"/>
          <p:cNvSpPr txBox="1"/>
          <p:nvPr/>
        </p:nvSpPr>
        <p:spPr>
          <a:xfrm>
            <a:off x="5672665" y="1540933"/>
            <a:ext cx="5740401" cy="4832092"/>
          </a:xfrm>
          <a:prstGeom prst="rect">
            <a:avLst/>
          </a:prstGeom>
          <a:noFill/>
        </p:spPr>
        <p:txBody>
          <a:bodyPr wrap="square" rtlCol="0">
            <a:spAutoFit/>
          </a:bodyPr>
          <a:lstStyle/>
          <a:p>
            <a:r>
              <a:rPr lang="en-US" sz="2800" dirty="0" smtClean="0"/>
              <a:t>“Sing </a:t>
            </a:r>
            <a:r>
              <a:rPr lang="en-US" sz="2800" dirty="0"/>
              <a:t>aloud unto God our strength: make a joyful noise unto the God of Jacob. </a:t>
            </a:r>
            <a:r>
              <a:rPr lang="en-US" sz="2800" dirty="0" smtClean="0"/>
              <a:t>Take </a:t>
            </a:r>
            <a:r>
              <a:rPr lang="en-US" sz="2800" dirty="0"/>
              <a:t>a psalm, and bring hither the </a:t>
            </a:r>
            <a:r>
              <a:rPr lang="en-US" sz="2800" dirty="0" err="1"/>
              <a:t>timbrel</a:t>
            </a:r>
            <a:r>
              <a:rPr lang="en-US" sz="2800" dirty="0"/>
              <a:t>, the pleasant harp with the psaltery. </a:t>
            </a:r>
            <a:r>
              <a:rPr lang="en-US" sz="2800" b="1" u="sng" dirty="0" smtClean="0"/>
              <a:t>Blow </a:t>
            </a:r>
            <a:r>
              <a:rPr lang="en-US" sz="2800" b="1" u="sng" dirty="0"/>
              <a:t>up the trumpet in the new moon</a:t>
            </a:r>
            <a:r>
              <a:rPr lang="en-US" sz="2800" dirty="0"/>
              <a:t>, in the time appointed, on our solemn feast day. </a:t>
            </a:r>
            <a:r>
              <a:rPr lang="en-US" sz="2800" dirty="0" smtClean="0"/>
              <a:t>For </a:t>
            </a:r>
            <a:r>
              <a:rPr lang="en-US" sz="2800" dirty="0"/>
              <a:t>this was a statute for Israel, and a law of the God of </a:t>
            </a:r>
            <a:r>
              <a:rPr lang="en-US" sz="2800" dirty="0" smtClean="0"/>
              <a:t>Jacob.”</a:t>
            </a:r>
          </a:p>
          <a:p>
            <a:r>
              <a:rPr lang="en-US" sz="2800" dirty="0"/>
              <a:t>	</a:t>
            </a:r>
            <a:r>
              <a:rPr lang="en-US" sz="2800" dirty="0" smtClean="0"/>
              <a:t>		Psalm 81:1-4 </a:t>
            </a:r>
            <a:endParaRPr lang="en-US" sz="2800" dirty="0"/>
          </a:p>
          <a:p>
            <a:endParaRPr lang="en-US" sz="2800" dirty="0"/>
          </a:p>
        </p:txBody>
      </p:sp>
    </p:spTree>
    <p:extLst>
      <p:ext uri="{BB962C8B-B14F-4D97-AF65-F5344CB8AC3E}">
        <p14:creationId xmlns:p14="http://schemas.microsoft.com/office/powerpoint/2010/main" val="26264125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17000" b="-17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38200" y="-295676"/>
            <a:ext cx="10515600" cy="1325563"/>
          </a:xfrm>
        </p:spPr>
        <p:txBody>
          <a:bodyPr/>
          <a:lstStyle/>
          <a:p>
            <a:pPr algn="ctr"/>
            <a:r>
              <a:rPr lang="en-US" dirty="0" smtClean="0"/>
              <a:t>Current Hebrew Civic Calendar</a:t>
            </a:r>
            <a:endParaRPr lang="en-US" dirty="0"/>
          </a:p>
        </p:txBody>
      </p:sp>
      <p:sp>
        <p:nvSpPr>
          <p:cNvPr id="6" name="Rectangle 5"/>
          <p:cNvSpPr/>
          <p:nvPr/>
        </p:nvSpPr>
        <p:spPr>
          <a:xfrm>
            <a:off x="838200" y="856357"/>
            <a:ext cx="11235267" cy="6001643"/>
          </a:xfrm>
          <a:prstGeom prst="rect">
            <a:avLst/>
          </a:prstGeom>
        </p:spPr>
        <p:txBody>
          <a:bodyPr wrap="square">
            <a:spAutoFit/>
          </a:bodyPr>
          <a:lstStyle/>
          <a:p>
            <a:r>
              <a:rPr lang="en-US" sz="2400" b="1" dirty="0" smtClean="0">
                <a:latin typeface="Calibri" panose="020F0502020204030204" pitchFamily="34" charset="0"/>
                <a:cs typeface="Calibri" panose="020F0502020204030204" pitchFamily="34" charset="0"/>
              </a:rPr>
              <a:t>Civic Month	Religious Month  	    Jewish Days  </a:t>
            </a:r>
            <a:r>
              <a:rPr lang="en-US" sz="2400" b="1" dirty="0">
                <a:latin typeface="Calibri" panose="020F0502020204030204" pitchFamily="34" charset="0"/>
                <a:cs typeface="Calibri" panose="020F0502020204030204" pitchFamily="34" charset="0"/>
              </a:rPr>
              <a:t> </a:t>
            </a:r>
            <a:r>
              <a:rPr lang="en-US" sz="2400" b="1" dirty="0" smtClean="0">
                <a:latin typeface="Calibri" panose="020F0502020204030204" pitchFamily="34" charset="0"/>
                <a:cs typeface="Calibri" panose="020F0502020204030204" pitchFamily="34" charset="0"/>
              </a:rPr>
              <a:t>	Gregorian Calendar 	 </a:t>
            </a:r>
            <a:endParaRPr lang="en-US" sz="2400" b="1" dirty="0">
              <a:latin typeface="Calibri" panose="020F0502020204030204" pitchFamily="34" charset="0"/>
              <a:cs typeface="Calibri" panose="020F0502020204030204" pitchFamily="34" charset="0"/>
            </a:endParaRPr>
          </a:p>
          <a:p>
            <a:r>
              <a:rPr lang="en-US" sz="2400" dirty="0" smtClean="0">
                <a:latin typeface="Calibri" panose="020F0502020204030204" pitchFamily="34" charset="0"/>
                <a:cs typeface="Calibri" panose="020F0502020204030204" pitchFamily="34" charset="0"/>
              </a:rPr>
              <a:t>     </a:t>
            </a:r>
          </a:p>
          <a:p>
            <a:r>
              <a:rPr lang="en-US" sz="2400" dirty="0" smtClean="0">
                <a:latin typeface="Calibri" panose="020F0502020204030204" pitchFamily="34" charset="0"/>
                <a:cs typeface="Calibri" panose="020F0502020204030204" pitchFamily="34" charset="0"/>
              </a:rPr>
              <a:t>      1 (7)	      Tishri 	   	           30 	   	         Sept </a:t>
            </a:r>
            <a:r>
              <a:rPr lang="en-US" sz="2400" dirty="0">
                <a:latin typeface="Calibri" panose="020F0502020204030204" pitchFamily="34" charset="0"/>
                <a:cs typeface="Calibri" panose="020F0502020204030204" pitchFamily="34" charset="0"/>
              </a:rPr>
              <a:t>- Oct</a:t>
            </a:r>
          </a:p>
          <a:p>
            <a:r>
              <a:rPr lang="en-US" sz="2400" dirty="0" smtClean="0">
                <a:latin typeface="Calibri" panose="020F0502020204030204" pitchFamily="34" charset="0"/>
                <a:cs typeface="Calibri" panose="020F0502020204030204" pitchFamily="34" charset="0"/>
              </a:rPr>
              <a:t>      2 (8) 	</a:t>
            </a:r>
            <a:r>
              <a:rPr lang="en-US" sz="2400" dirty="0">
                <a:latin typeface="Calibri" panose="020F0502020204030204" pitchFamily="34" charset="0"/>
                <a:cs typeface="Calibri" panose="020F0502020204030204" pitchFamily="34" charset="0"/>
              </a:rPr>
              <a:t> </a:t>
            </a:r>
            <a:r>
              <a:rPr lang="en-US" sz="2400" dirty="0" smtClean="0">
                <a:latin typeface="Calibri" panose="020F0502020204030204" pitchFamily="34" charset="0"/>
                <a:cs typeface="Calibri" panose="020F0502020204030204" pitchFamily="34" charset="0"/>
              </a:rPr>
              <a:t>     Heshvan 	                        29		         Oct </a:t>
            </a:r>
            <a:r>
              <a:rPr lang="en-US" sz="2400" dirty="0">
                <a:latin typeface="Calibri" panose="020F0502020204030204" pitchFamily="34" charset="0"/>
                <a:cs typeface="Calibri" panose="020F0502020204030204" pitchFamily="34" charset="0"/>
              </a:rPr>
              <a:t>- Nov</a:t>
            </a:r>
          </a:p>
          <a:p>
            <a:r>
              <a:rPr lang="en-US" sz="2400" dirty="0" smtClean="0">
                <a:latin typeface="Calibri" panose="020F0502020204030204" pitchFamily="34" charset="0"/>
                <a:cs typeface="Calibri" panose="020F0502020204030204" pitchFamily="34" charset="0"/>
              </a:rPr>
              <a:t>      3 (9) 	</a:t>
            </a:r>
            <a:r>
              <a:rPr lang="en-US" sz="2400" dirty="0">
                <a:latin typeface="Calibri" panose="020F0502020204030204" pitchFamily="34" charset="0"/>
                <a:cs typeface="Calibri" panose="020F0502020204030204" pitchFamily="34" charset="0"/>
              </a:rPr>
              <a:t> </a:t>
            </a:r>
            <a:r>
              <a:rPr lang="en-US" sz="2400" dirty="0" smtClean="0">
                <a:latin typeface="Calibri" panose="020F0502020204030204" pitchFamily="34" charset="0"/>
                <a:cs typeface="Calibri" panose="020F0502020204030204" pitchFamily="34" charset="0"/>
              </a:rPr>
              <a:t>     </a:t>
            </a:r>
            <a:r>
              <a:rPr lang="en-US" sz="2400" dirty="0" err="1" smtClean="0">
                <a:latin typeface="Calibri" panose="020F0502020204030204" pitchFamily="34" charset="0"/>
                <a:cs typeface="Calibri" panose="020F0502020204030204" pitchFamily="34" charset="0"/>
              </a:rPr>
              <a:t>Chislev</a:t>
            </a:r>
            <a:r>
              <a:rPr lang="en-US" sz="2400" dirty="0" smtClean="0">
                <a:latin typeface="Calibri" panose="020F0502020204030204" pitchFamily="34" charset="0"/>
                <a:cs typeface="Calibri" panose="020F0502020204030204" pitchFamily="34" charset="0"/>
              </a:rPr>
              <a:t> 	                        30 	   	</a:t>
            </a:r>
            <a:r>
              <a:rPr lang="en-US" sz="2400" dirty="0">
                <a:latin typeface="Calibri" panose="020F0502020204030204" pitchFamily="34" charset="0"/>
                <a:cs typeface="Calibri" panose="020F0502020204030204" pitchFamily="34" charset="0"/>
              </a:rPr>
              <a:t> </a:t>
            </a:r>
            <a:r>
              <a:rPr lang="en-US" sz="2400" dirty="0" smtClean="0">
                <a:latin typeface="Calibri" panose="020F0502020204030204" pitchFamily="34" charset="0"/>
                <a:cs typeface="Calibri" panose="020F0502020204030204" pitchFamily="34" charset="0"/>
              </a:rPr>
              <a:t>        Nov </a:t>
            </a:r>
            <a:r>
              <a:rPr lang="en-US" sz="2400" dirty="0">
                <a:latin typeface="Calibri" panose="020F0502020204030204" pitchFamily="34" charset="0"/>
                <a:cs typeface="Calibri" panose="020F0502020204030204" pitchFamily="34" charset="0"/>
              </a:rPr>
              <a:t>- Dec</a:t>
            </a:r>
          </a:p>
          <a:p>
            <a:r>
              <a:rPr lang="en-US" sz="2400" dirty="0" smtClean="0">
                <a:latin typeface="Calibri" panose="020F0502020204030204" pitchFamily="34" charset="0"/>
                <a:cs typeface="Calibri" panose="020F0502020204030204" pitchFamily="34" charset="0"/>
              </a:rPr>
              <a:t>      4 (10) 	</a:t>
            </a:r>
            <a:r>
              <a:rPr lang="en-US" sz="2400" dirty="0">
                <a:latin typeface="Calibri" panose="020F0502020204030204" pitchFamily="34" charset="0"/>
                <a:cs typeface="Calibri" panose="020F0502020204030204" pitchFamily="34" charset="0"/>
              </a:rPr>
              <a:t> </a:t>
            </a:r>
            <a:r>
              <a:rPr lang="en-US" sz="2400" dirty="0" smtClean="0">
                <a:latin typeface="Calibri" panose="020F0502020204030204" pitchFamily="34" charset="0"/>
                <a:cs typeface="Calibri" panose="020F0502020204030204" pitchFamily="34" charset="0"/>
              </a:rPr>
              <a:t>     </a:t>
            </a:r>
            <a:r>
              <a:rPr lang="en-US" sz="2400" dirty="0" err="1" smtClean="0">
                <a:latin typeface="Calibri" panose="020F0502020204030204" pitchFamily="34" charset="0"/>
                <a:cs typeface="Calibri" panose="020F0502020204030204" pitchFamily="34" charset="0"/>
              </a:rPr>
              <a:t>Tebeth</a:t>
            </a:r>
            <a:r>
              <a:rPr lang="en-US" sz="2400" dirty="0" smtClean="0">
                <a:latin typeface="Calibri" panose="020F0502020204030204" pitchFamily="34" charset="0"/>
                <a:cs typeface="Calibri" panose="020F0502020204030204" pitchFamily="34" charset="0"/>
              </a:rPr>
              <a:t> 	                        29 	    	</a:t>
            </a:r>
            <a:r>
              <a:rPr lang="en-US" sz="2400" dirty="0">
                <a:latin typeface="Calibri" panose="020F0502020204030204" pitchFamily="34" charset="0"/>
                <a:cs typeface="Calibri" panose="020F0502020204030204" pitchFamily="34" charset="0"/>
              </a:rPr>
              <a:t> </a:t>
            </a:r>
            <a:r>
              <a:rPr lang="en-US" sz="2400" dirty="0" smtClean="0">
                <a:latin typeface="Calibri" panose="020F0502020204030204" pitchFamily="34" charset="0"/>
                <a:cs typeface="Calibri" panose="020F0502020204030204" pitchFamily="34" charset="0"/>
              </a:rPr>
              <a:t>        Dec </a:t>
            </a:r>
            <a:r>
              <a:rPr lang="en-US" sz="2400" dirty="0">
                <a:latin typeface="Calibri" panose="020F0502020204030204" pitchFamily="34" charset="0"/>
                <a:cs typeface="Calibri" panose="020F0502020204030204" pitchFamily="34" charset="0"/>
              </a:rPr>
              <a:t>- Jan</a:t>
            </a:r>
          </a:p>
          <a:p>
            <a:r>
              <a:rPr lang="en-US" sz="2400" dirty="0" smtClean="0">
                <a:latin typeface="Calibri" panose="020F0502020204030204" pitchFamily="34" charset="0"/>
                <a:cs typeface="Calibri" panose="020F0502020204030204" pitchFamily="34" charset="0"/>
              </a:rPr>
              <a:t>      5 (11) 	</a:t>
            </a:r>
            <a:r>
              <a:rPr lang="en-US" sz="2400" dirty="0">
                <a:latin typeface="Calibri" panose="020F0502020204030204" pitchFamily="34" charset="0"/>
                <a:cs typeface="Calibri" panose="020F0502020204030204" pitchFamily="34" charset="0"/>
              </a:rPr>
              <a:t> </a:t>
            </a:r>
            <a:r>
              <a:rPr lang="en-US" sz="2400" dirty="0" smtClean="0">
                <a:latin typeface="Calibri" panose="020F0502020204030204" pitchFamily="34" charset="0"/>
                <a:cs typeface="Calibri" panose="020F0502020204030204" pitchFamily="34" charset="0"/>
              </a:rPr>
              <a:t>     </a:t>
            </a:r>
            <a:r>
              <a:rPr lang="en-US" sz="2400" dirty="0" err="1" smtClean="0">
                <a:latin typeface="Calibri" panose="020F0502020204030204" pitchFamily="34" charset="0"/>
                <a:cs typeface="Calibri" panose="020F0502020204030204" pitchFamily="34" charset="0"/>
              </a:rPr>
              <a:t>Shebat</a:t>
            </a:r>
            <a:r>
              <a:rPr lang="en-US" sz="2400" dirty="0" smtClean="0">
                <a:latin typeface="Calibri" panose="020F0502020204030204" pitchFamily="34" charset="0"/>
                <a:cs typeface="Calibri" panose="020F0502020204030204" pitchFamily="34" charset="0"/>
              </a:rPr>
              <a:t> 	                        30 	   	         Jan </a:t>
            </a:r>
            <a:r>
              <a:rPr lang="en-US" sz="2400" dirty="0">
                <a:latin typeface="Calibri" panose="020F0502020204030204" pitchFamily="34" charset="0"/>
                <a:cs typeface="Calibri" panose="020F0502020204030204" pitchFamily="34" charset="0"/>
              </a:rPr>
              <a:t>- Feb</a:t>
            </a:r>
          </a:p>
          <a:p>
            <a:r>
              <a:rPr lang="en-US" sz="2400" dirty="0" smtClean="0">
                <a:latin typeface="Calibri" panose="020F0502020204030204" pitchFamily="34" charset="0"/>
                <a:cs typeface="Calibri" panose="020F0502020204030204" pitchFamily="34" charset="0"/>
              </a:rPr>
              <a:t>      6 (12) 	</a:t>
            </a:r>
            <a:r>
              <a:rPr lang="en-US" sz="2400" dirty="0">
                <a:latin typeface="Calibri" panose="020F0502020204030204" pitchFamily="34" charset="0"/>
                <a:cs typeface="Calibri" panose="020F0502020204030204" pitchFamily="34" charset="0"/>
              </a:rPr>
              <a:t> </a:t>
            </a:r>
            <a:r>
              <a:rPr lang="en-US" sz="2400" dirty="0" smtClean="0">
                <a:latin typeface="Calibri" panose="020F0502020204030204" pitchFamily="34" charset="0"/>
                <a:cs typeface="Calibri" panose="020F0502020204030204" pitchFamily="34" charset="0"/>
              </a:rPr>
              <a:t>     Adar 	</a:t>
            </a:r>
            <a:r>
              <a:rPr lang="en-US" sz="2400" dirty="0">
                <a:latin typeface="Calibri" panose="020F0502020204030204" pitchFamily="34" charset="0"/>
                <a:cs typeface="Calibri" panose="020F0502020204030204" pitchFamily="34" charset="0"/>
              </a:rPr>
              <a:t> </a:t>
            </a:r>
            <a:r>
              <a:rPr lang="en-US" sz="2400" dirty="0" smtClean="0">
                <a:latin typeface="Calibri" panose="020F0502020204030204" pitchFamily="34" charset="0"/>
                <a:cs typeface="Calibri" panose="020F0502020204030204" pitchFamily="34" charset="0"/>
              </a:rPr>
              <a:t>  	           29 	    	</a:t>
            </a:r>
            <a:r>
              <a:rPr lang="en-US" sz="2400" dirty="0">
                <a:latin typeface="Calibri" panose="020F0502020204030204" pitchFamily="34" charset="0"/>
                <a:cs typeface="Calibri" panose="020F0502020204030204" pitchFamily="34" charset="0"/>
              </a:rPr>
              <a:t> </a:t>
            </a:r>
            <a:r>
              <a:rPr lang="en-US" sz="2400" dirty="0" smtClean="0">
                <a:latin typeface="Calibri" panose="020F0502020204030204" pitchFamily="34" charset="0"/>
                <a:cs typeface="Calibri" panose="020F0502020204030204" pitchFamily="34" charset="0"/>
              </a:rPr>
              <a:t>        Feb </a:t>
            </a:r>
            <a:r>
              <a:rPr lang="en-US" sz="2400" dirty="0">
                <a:latin typeface="Calibri" panose="020F0502020204030204" pitchFamily="34" charset="0"/>
                <a:cs typeface="Calibri" panose="020F0502020204030204" pitchFamily="34" charset="0"/>
              </a:rPr>
              <a:t>- Mar</a:t>
            </a:r>
          </a:p>
          <a:p>
            <a:r>
              <a:rPr lang="pt-BR" sz="2400" dirty="0" smtClean="0">
                <a:latin typeface="Calibri" panose="020F0502020204030204" pitchFamily="34" charset="0"/>
                <a:cs typeface="Calibri" panose="020F0502020204030204" pitchFamily="34" charset="0"/>
              </a:rPr>
              <a:t>      7 (1) 	</a:t>
            </a:r>
            <a:r>
              <a:rPr lang="pt-BR" sz="2400" dirty="0">
                <a:latin typeface="Calibri" panose="020F0502020204030204" pitchFamily="34" charset="0"/>
                <a:cs typeface="Calibri" panose="020F0502020204030204" pitchFamily="34" charset="0"/>
              </a:rPr>
              <a:t> </a:t>
            </a:r>
            <a:r>
              <a:rPr lang="pt-BR" sz="2400" dirty="0" smtClean="0">
                <a:latin typeface="Calibri" panose="020F0502020204030204" pitchFamily="34" charset="0"/>
                <a:cs typeface="Calibri" panose="020F0502020204030204" pitchFamily="34" charset="0"/>
              </a:rPr>
              <a:t>     Nisan 	   	           30 	    	</a:t>
            </a:r>
            <a:r>
              <a:rPr lang="pt-BR" sz="2400" dirty="0">
                <a:latin typeface="Calibri" panose="020F0502020204030204" pitchFamily="34" charset="0"/>
                <a:cs typeface="Calibri" panose="020F0502020204030204" pitchFamily="34" charset="0"/>
              </a:rPr>
              <a:t> </a:t>
            </a:r>
            <a:r>
              <a:rPr lang="pt-BR" sz="2400" dirty="0" smtClean="0">
                <a:latin typeface="Calibri" panose="020F0502020204030204" pitchFamily="34" charset="0"/>
                <a:cs typeface="Calibri" panose="020F0502020204030204" pitchFamily="34" charset="0"/>
              </a:rPr>
              <a:t>        Mar </a:t>
            </a:r>
            <a:r>
              <a:rPr lang="pt-BR" sz="2400" dirty="0">
                <a:latin typeface="Calibri" panose="020F0502020204030204" pitchFamily="34" charset="0"/>
                <a:cs typeface="Calibri" panose="020F0502020204030204" pitchFamily="34" charset="0"/>
              </a:rPr>
              <a:t>- Apr</a:t>
            </a:r>
          </a:p>
          <a:p>
            <a:r>
              <a:rPr lang="en-US" sz="2400" dirty="0" smtClean="0">
                <a:latin typeface="Calibri" panose="020F0502020204030204" pitchFamily="34" charset="0"/>
                <a:cs typeface="Calibri" panose="020F0502020204030204" pitchFamily="34" charset="0"/>
              </a:rPr>
              <a:t>      8 (2) </a:t>
            </a:r>
            <a:r>
              <a:rPr lang="en-US" sz="2400" dirty="0">
                <a:latin typeface="Calibri" panose="020F0502020204030204" pitchFamily="34" charset="0"/>
                <a:cs typeface="Calibri" panose="020F0502020204030204" pitchFamily="34" charset="0"/>
              </a:rPr>
              <a:t>	 </a:t>
            </a:r>
            <a:r>
              <a:rPr lang="en-US" sz="2400" dirty="0" smtClean="0">
                <a:latin typeface="Calibri" panose="020F0502020204030204" pitchFamily="34" charset="0"/>
                <a:cs typeface="Calibri" panose="020F0502020204030204" pitchFamily="34" charset="0"/>
              </a:rPr>
              <a:t>      Iyar 	</a:t>
            </a:r>
            <a:r>
              <a:rPr lang="en-US" sz="2400" dirty="0">
                <a:latin typeface="Calibri" panose="020F0502020204030204" pitchFamily="34" charset="0"/>
                <a:cs typeface="Calibri" panose="020F0502020204030204" pitchFamily="34" charset="0"/>
              </a:rPr>
              <a:t> </a:t>
            </a:r>
            <a:r>
              <a:rPr lang="en-US" sz="2400" dirty="0" smtClean="0">
                <a:latin typeface="Calibri" panose="020F0502020204030204" pitchFamily="34" charset="0"/>
                <a:cs typeface="Calibri" panose="020F0502020204030204" pitchFamily="34" charset="0"/>
              </a:rPr>
              <a:t>  	           29 	    	</a:t>
            </a:r>
            <a:r>
              <a:rPr lang="en-US" sz="2400" dirty="0">
                <a:latin typeface="Calibri" panose="020F0502020204030204" pitchFamily="34" charset="0"/>
                <a:cs typeface="Calibri" panose="020F0502020204030204" pitchFamily="34" charset="0"/>
              </a:rPr>
              <a:t> </a:t>
            </a:r>
            <a:r>
              <a:rPr lang="en-US" sz="2400" dirty="0" smtClean="0">
                <a:latin typeface="Calibri" panose="020F0502020204030204" pitchFamily="34" charset="0"/>
                <a:cs typeface="Calibri" panose="020F0502020204030204" pitchFamily="34" charset="0"/>
              </a:rPr>
              <a:t>        Apr </a:t>
            </a:r>
            <a:r>
              <a:rPr lang="en-US" sz="2400" dirty="0">
                <a:latin typeface="Calibri" panose="020F0502020204030204" pitchFamily="34" charset="0"/>
                <a:cs typeface="Calibri" panose="020F0502020204030204" pitchFamily="34" charset="0"/>
              </a:rPr>
              <a:t>- May</a:t>
            </a:r>
          </a:p>
          <a:p>
            <a:r>
              <a:rPr lang="en-US" sz="2400" dirty="0" smtClean="0">
                <a:latin typeface="Calibri" panose="020F0502020204030204" pitchFamily="34" charset="0"/>
                <a:cs typeface="Calibri" panose="020F0502020204030204" pitchFamily="34" charset="0"/>
              </a:rPr>
              <a:t>      9 (3) 	</a:t>
            </a:r>
            <a:r>
              <a:rPr lang="en-US" sz="2400" dirty="0">
                <a:latin typeface="Calibri" panose="020F0502020204030204" pitchFamily="34" charset="0"/>
                <a:cs typeface="Calibri" panose="020F0502020204030204" pitchFamily="34" charset="0"/>
              </a:rPr>
              <a:t> </a:t>
            </a:r>
            <a:r>
              <a:rPr lang="en-US" sz="2400" dirty="0" smtClean="0">
                <a:latin typeface="Calibri" panose="020F0502020204030204" pitchFamily="34" charset="0"/>
                <a:cs typeface="Calibri" panose="020F0502020204030204" pitchFamily="34" charset="0"/>
              </a:rPr>
              <a:t>      Sivan 	   	           30 	    	</a:t>
            </a:r>
            <a:r>
              <a:rPr lang="en-US" sz="2400" dirty="0">
                <a:latin typeface="Calibri" panose="020F0502020204030204" pitchFamily="34" charset="0"/>
                <a:cs typeface="Calibri" panose="020F0502020204030204" pitchFamily="34" charset="0"/>
              </a:rPr>
              <a:t> </a:t>
            </a:r>
            <a:r>
              <a:rPr lang="en-US" sz="2400" dirty="0" smtClean="0">
                <a:latin typeface="Calibri" panose="020F0502020204030204" pitchFamily="34" charset="0"/>
                <a:cs typeface="Calibri" panose="020F0502020204030204" pitchFamily="34" charset="0"/>
              </a:rPr>
              <a:t>        May </a:t>
            </a:r>
            <a:r>
              <a:rPr lang="en-US" sz="2400" dirty="0">
                <a:latin typeface="Calibri" panose="020F0502020204030204" pitchFamily="34" charset="0"/>
                <a:cs typeface="Calibri" panose="020F0502020204030204" pitchFamily="34" charset="0"/>
              </a:rPr>
              <a:t>- June</a:t>
            </a:r>
          </a:p>
          <a:p>
            <a:r>
              <a:rPr lang="en-US" sz="2400" dirty="0" smtClean="0">
                <a:latin typeface="Calibri" panose="020F0502020204030204" pitchFamily="34" charset="0"/>
                <a:cs typeface="Calibri" panose="020F0502020204030204" pitchFamily="34" charset="0"/>
              </a:rPr>
              <a:t>      10 (4) 	</a:t>
            </a:r>
            <a:r>
              <a:rPr lang="en-US" sz="2400" dirty="0">
                <a:latin typeface="Calibri" panose="020F0502020204030204" pitchFamily="34" charset="0"/>
                <a:cs typeface="Calibri" panose="020F0502020204030204" pitchFamily="34" charset="0"/>
              </a:rPr>
              <a:t> </a:t>
            </a:r>
            <a:r>
              <a:rPr lang="en-US" sz="2400" dirty="0" smtClean="0">
                <a:latin typeface="Calibri" panose="020F0502020204030204" pitchFamily="34" charset="0"/>
                <a:cs typeface="Calibri" panose="020F0502020204030204" pitchFamily="34" charset="0"/>
              </a:rPr>
              <a:t>     Tammuz 	           	           29 	    	</a:t>
            </a:r>
            <a:r>
              <a:rPr lang="en-US" sz="2400" dirty="0">
                <a:latin typeface="Calibri" panose="020F0502020204030204" pitchFamily="34" charset="0"/>
                <a:cs typeface="Calibri" panose="020F0502020204030204" pitchFamily="34" charset="0"/>
              </a:rPr>
              <a:t> </a:t>
            </a:r>
            <a:r>
              <a:rPr lang="en-US" sz="2400" dirty="0" smtClean="0">
                <a:latin typeface="Calibri" panose="020F0502020204030204" pitchFamily="34" charset="0"/>
                <a:cs typeface="Calibri" panose="020F0502020204030204" pitchFamily="34" charset="0"/>
              </a:rPr>
              <a:t>        June </a:t>
            </a:r>
            <a:r>
              <a:rPr lang="en-US" sz="2400" dirty="0">
                <a:latin typeface="Calibri" panose="020F0502020204030204" pitchFamily="34" charset="0"/>
                <a:cs typeface="Calibri" panose="020F0502020204030204" pitchFamily="34" charset="0"/>
              </a:rPr>
              <a:t>- July</a:t>
            </a:r>
          </a:p>
          <a:p>
            <a:r>
              <a:rPr lang="en-US" sz="2400" dirty="0" smtClean="0">
                <a:latin typeface="Calibri" panose="020F0502020204030204" pitchFamily="34" charset="0"/>
                <a:cs typeface="Calibri" panose="020F0502020204030204" pitchFamily="34" charset="0"/>
              </a:rPr>
              <a:t>      11 (5)                 Ab 		                         30 	    	</a:t>
            </a:r>
            <a:r>
              <a:rPr lang="en-US" sz="2400" dirty="0">
                <a:latin typeface="Calibri" panose="020F0502020204030204" pitchFamily="34" charset="0"/>
                <a:cs typeface="Calibri" panose="020F0502020204030204" pitchFamily="34" charset="0"/>
              </a:rPr>
              <a:t> </a:t>
            </a:r>
            <a:r>
              <a:rPr lang="en-US" sz="2400" dirty="0" smtClean="0">
                <a:latin typeface="Calibri" panose="020F0502020204030204" pitchFamily="34" charset="0"/>
                <a:cs typeface="Calibri" panose="020F0502020204030204" pitchFamily="34" charset="0"/>
              </a:rPr>
              <a:t>        July </a:t>
            </a:r>
            <a:r>
              <a:rPr lang="en-US" sz="2400" dirty="0">
                <a:latin typeface="Calibri" panose="020F0502020204030204" pitchFamily="34" charset="0"/>
                <a:cs typeface="Calibri" panose="020F0502020204030204" pitchFamily="34" charset="0"/>
              </a:rPr>
              <a:t>- Aug</a:t>
            </a:r>
          </a:p>
          <a:p>
            <a:r>
              <a:rPr lang="en-US" sz="2400" dirty="0" smtClean="0">
                <a:latin typeface="Calibri" panose="020F0502020204030204" pitchFamily="34" charset="0"/>
                <a:cs typeface="Calibri" panose="020F0502020204030204" pitchFamily="34" charset="0"/>
              </a:rPr>
              <a:t>      12 (6) 	</a:t>
            </a:r>
            <a:r>
              <a:rPr lang="en-US" sz="2400" dirty="0">
                <a:latin typeface="Calibri" panose="020F0502020204030204" pitchFamily="34" charset="0"/>
                <a:cs typeface="Calibri" panose="020F0502020204030204" pitchFamily="34" charset="0"/>
              </a:rPr>
              <a:t> </a:t>
            </a:r>
            <a:r>
              <a:rPr lang="en-US" sz="2400" dirty="0" smtClean="0">
                <a:latin typeface="Calibri" panose="020F0502020204030204" pitchFamily="34" charset="0"/>
                <a:cs typeface="Calibri" panose="020F0502020204030204" pitchFamily="34" charset="0"/>
              </a:rPr>
              <a:t>     Elul 	</a:t>
            </a:r>
            <a:r>
              <a:rPr lang="en-US" sz="2400" dirty="0">
                <a:latin typeface="Calibri" panose="020F0502020204030204" pitchFamily="34" charset="0"/>
                <a:cs typeface="Calibri" panose="020F0502020204030204" pitchFamily="34" charset="0"/>
              </a:rPr>
              <a:t> </a:t>
            </a:r>
            <a:r>
              <a:rPr lang="en-US" sz="2400" dirty="0" smtClean="0">
                <a:latin typeface="Calibri" panose="020F0502020204030204" pitchFamily="34" charset="0"/>
                <a:cs typeface="Calibri" panose="020F0502020204030204" pitchFamily="34" charset="0"/>
              </a:rPr>
              <a:t>  	           29 	    	</a:t>
            </a:r>
            <a:r>
              <a:rPr lang="en-US" sz="2400" dirty="0">
                <a:latin typeface="Calibri" panose="020F0502020204030204" pitchFamily="34" charset="0"/>
                <a:cs typeface="Calibri" panose="020F0502020204030204" pitchFamily="34" charset="0"/>
              </a:rPr>
              <a:t> </a:t>
            </a:r>
            <a:r>
              <a:rPr lang="en-US" sz="2400" dirty="0" smtClean="0">
                <a:latin typeface="Calibri" panose="020F0502020204030204" pitchFamily="34" charset="0"/>
                <a:cs typeface="Calibri" panose="020F0502020204030204" pitchFamily="34" charset="0"/>
              </a:rPr>
              <a:t>        Aug – Sept</a:t>
            </a:r>
          </a:p>
          <a:p>
            <a:endParaRPr lang="en-US" sz="2000" dirty="0">
              <a:latin typeface="Courier"/>
            </a:endParaRPr>
          </a:p>
          <a:p>
            <a:r>
              <a:rPr lang="en-US" sz="2800" dirty="0" smtClean="0">
                <a:latin typeface="Times New Roman" panose="02020603050405020304" pitchFamily="18" charset="0"/>
              </a:rPr>
              <a:t>     	</a:t>
            </a:r>
            <a:r>
              <a:rPr lang="en-US" sz="2800" i="1" dirty="0" smtClean="0">
                <a:latin typeface="Times New Roman" panose="02020603050405020304" pitchFamily="18" charset="0"/>
              </a:rPr>
              <a:t>Hebrew </a:t>
            </a:r>
            <a:r>
              <a:rPr lang="en-US" sz="2800" i="1" dirty="0">
                <a:latin typeface="Times New Roman" panose="02020603050405020304" pitchFamily="18" charset="0"/>
              </a:rPr>
              <a:t>months were alternately 29 and 30 days long.</a:t>
            </a:r>
            <a:endParaRPr lang="en-US" dirty="0"/>
          </a:p>
        </p:txBody>
      </p:sp>
    </p:spTree>
    <p:extLst>
      <p:ext uri="{BB962C8B-B14F-4D97-AF65-F5344CB8AC3E}">
        <p14:creationId xmlns:p14="http://schemas.microsoft.com/office/powerpoint/2010/main" val="35863127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17000" b="-17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38200" y="0"/>
            <a:ext cx="10515600" cy="1325563"/>
          </a:xfrm>
        </p:spPr>
        <p:txBody>
          <a:bodyPr/>
          <a:lstStyle/>
          <a:p>
            <a:pPr algn="ctr"/>
            <a:r>
              <a:rPr lang="en-US" b="1" dirty="0" smtClean="0"/>
              <a:t>Current Jewish Civil Calendar – Holy(</a:t>
            </a:r>
            <a:r>
              <a:rPr lang="en-US" b="1" dirty="0" err="1" smtClean="0"/>
              <a:t>i</a:t>
            </a:r>
            <a:r>
              <a:rPr lang="en-US" b="1" dirty="0" smtClean="0"/>
              <a:t>) Days</a:t>
            </a:r>
            <a:endParaRPr lang="en-US" b="1" dirty="0"/>
          </a:p>
        </p:txBody>
      </p:sp>
      <p:sp>
        <p:nvSpPr>
          <p:cNvPr id="3" name="Rectangle 2"/>
          <p:cNvSpPr/>
          <p:nvPr/>
        </p:nvSpPr>
        <p:spPr>
          <a:xfrm>
            <a:off x="304800" y="856258"/>
            <a:ext cx="12090400" cy="5539978"/>
          </a:xfrm>
          <a:prstGeom prst="rect">
            <a:avLst/>
          </a:prstGeom>
        </p:spPr>
        <p:txBody>
          <a:bodyPr wrap="square">
            <a:spAutoFit/>
          </a:bodyPr>
          <a:lstStyle/>
          <a:p>
            <a:endParaRPr lang="en-US" b="1" dirty="0" smtClean="0">
              <a:latin typeface="Courier"/>
            </a:endParaRPr>
          </a:p>
          <a:p>
            <a:r>
              <a:rPr lang="en-US" sz="2400" b="1" dirty="0" smtClean="0">
                <a:latin typeface="Calibri" panose="020F0502020204030204" pitchFamily="34" charset="0"/>
                <a:cs typeface="Calibri" panose="020F0502020204030204" pitchFamily="34" charset="0"/>
              </a:rPr>
              <a:t>Month Name	Gregorian Calendar	Holi(y)days			        </a:t>
            </a:r>
            <a:endParaRPr lang="en-US" sz="2400" b="1" dirty="0">
              <a:latin typeface="Calibri" panose="020F0502020204030204" pitchFamily="34" charset="0"/>
              <a:cs typeface="Calibri" panose="020F0502020204030204" pitchFamily="34" charset="0"/>
            </a:endParaRPr>
          </a:p>
          <a:p>
            <a:endParaRPr lang="en-US" sz="2400" b="1" dirty="0">
              <a:latin typeface="Calibri" panose="020F0502020204030204" pitchFamily="34" charset="0"/>
              <a:cs typeface="Calibri" panose="020F0502020204030204" pitchFamily="34" charset="0"/>
            </a:endParaRPr>
          </a:p>
          <a:p>
            <a:r>
              <a:rPr lang="en-US" sz="2400" dirty="0" smtClean="0">
                <a:latin typeface="Calibri" panose="020F0502020204030204" pitchFamily="34" charset="0"/>
                <a:cs typeface="Calibri" panose="020F0502020204030204" pitchFamily="34" charset="0"/>
              </a:rPr>
              <a:t>Tishri    </a:t>
            </a:r>
            <a:r>
              <a:rPr lang="en-US" sz="2400" dirty="0">
                <a:latin typeface="Calibri" panose="020F0502020204030204" pitchFamily="34" charset="0"/>
                <a:cs typeface="Calibri" panose="020F0502020204030204" pitchFamily="34" charset="0"/>
              </a:rPr>
              <a:t>	</a:t>
            </a:r>
            <a:r>
              <a:rPr lang="en-US" sz="2400" dirty="0" smtClean="0">
                <a:latin typeface="Calibri" panose="020F0502020204030204" pitchFamily="34" charset="0"/>
                <a:cs typeface="Calibri" panose="020F0502020204030204" pitchFamily="34" charset="0"/>
              </a:rPr>
              <a:t>Sept </a:t>
            </a:r>
            <a:r>
              <a:rPr lang="en-US" sz="2400" dirty="0">
                <a:latin typeface="Calibri" panose="020F0502020204030204" pitchFamily="34" charset="0"/>
                <a:cs typeface="Calibri" panose="020F0502020204030204" pitchFamily="34" charset="0"/>
              </a:rPr>
              <a:t>- Oct </a:t>
            </a:r>
            <a:r>
              <a:rPr lang="en-US" sz="2400" dirty="0" smtClean="0">
                <a:latin typeface="Calibri" panose="020F0502020204030204" pitchFamily="34" charset="0"/>
                <a:cs typeface="Calibri" panose="020F0502020204030204" pitchFamily="34" charset="0"/>
              </a:rPr>
              <a:t>		Rosh </a:t>
            </a:r>
            <a:r>
              <a:rPr lang="en-US" sz="2400" dirty="0" err="1" smtClean="0">
                <a:latin typeface="Calibri" panose="020F0502020204030204" pitchFamily="34" charset="0"/>
                <a:cs typeface="Calibri" panose="020F0502020204030204" pitchFamily="34" charset="0"/>
              </a:rPr>
              <a:t>Hashana</a:t>
            </a:r>
            <a:r>
              <a:rPr lang="en-US" sz="2400" dirty="0" smtClean="0">
                <a:latin typeface="Calibri" panose="020F0502020204030204" pitchFamily="34" charset="0"/>
                <a:cs typeface="Calibri" panose="020F0502020204030204" pitchFamily="34" charset="0"/>
              </a:rPr>
              <a:t>/Yom Kippur/Sukkot	FOT/DOA/FOT </a:t>
            </a:r>
            <a:r>
              <a:rPr lang="en-US" sz="2400" dirty="0">
                <a:latin typeface="Calibri" panose="020F0502020204030204" pitchFamily="34" charset="0"/>
                <a:cs typeface="Calibri" panose="020F0502020204030204" pitchFamily="34" charset="0"/>
              </a:rPr>
              <a:t>	</a:t>
            </a:r>
            <a:r>
              <a:rPr lang="en-US" sz="2400" dirty="0" smtClean="0">
                <a:latin typeface="Calibri" panose="020F0502020204030204" pitchFamily="34" charset="0"/>
                <a:cs typeface="Calibri" panose="020F0502020204030204" pitchFamily="34" charset="0"/>
              </a:rPr>
              <a:t>        </a:t>
            </a:r>
          </a:p>
          <a:p>
            <a:r>
              <a:rPr lang="en-US" sz="2400" dirty="0" smtClean="0">
                <a:latin typeface="Calibri" panose="020F0502020204030204" pitchFamily="34" charset="0"/>
                <a:cs typeface="Calibri" panose="020F0502020204030204" pitchFamily="34" charset="0"/>
              </a:rPr>
              <a:t>Heshvan   </a:t>
            </a:r>
            <a:r>
              <a:rPr lang="en-US" sz="2400" dirty="0">
                <a:latin typeface="Calibri" panose="020F0502020204030204" pitchFamily="34" charset="0"/>
                <a:cs typeface="Calibri" panose="020F0502020204030204" pitchFamily="34" charset="0"/>
              </a:rPr>
              <a:t>	</a:t>
            </a:r>
            <a:r>
              <a:rPr lang="en-US" sz="2400" dirty="0" smtClean="0">
                <a:latin typeface="Calibri" panose="020F0502020204030204" pitchFamily="34" charset="0"/>
                <a:cs typeface="Calibri" panose="020F0502020204030204" pitchFamily="34" charset="0"/>
              </a:rPr>
              <a:t>Oct </a:t>
            </a:r>
            <a:r>
              <a:rPr lang="en-US" sz="2400" dirty="0">
                <a:latin typeface="Calibri" panose="020F0502020204030204" pitchFamily="34" charset="0"/>
                <a:cs typeface="Calibri" panose="020F0502020204030204" pitchFamily="34" charset="0"/>
              </a:rPr>
              <a:t>- Nov </a:t>
            </a:r>
            <a:r>
              <a:rPr lang="en-US" sz="2400" dirty="0" smtClean="0">
                <a:latin typeface="Calibri" panose="020F0502020204030204" pitchFamily="34" charset="0"/>
                <a:cs typeface="Calibri" panose="020F0502020204030204" pitchFamily="34" charset="0"/>
              </a:rPr>
              <a:t>		</a:t>
            </a:r>
            <a:endParaRPr lang="en-US" sz="2400" dirty="0">
              <a:latin typeface="Calibri" panose="020F0502020204030204" pitchFamily="34" charset="0"/>
              <a:cs typeface="Calibri" panose="020F0502020204030204" pitchFamily="34" charset="0"/>
            </a:endParaRPr>
          </a:p>
          <a:p>
            <a:r>
              <a:rPr lang="en-US" sz="2400" dirty="0" err="1" smtClean="0">
                <a:latin typeface="Calibri" panose="020F0502020204030204" pitchFamily="34" charset="0"/>
                <a:cs typeface="Calibri" panose="020F0502020204030204" pitchFamily="34" charset="0"/>
              </a:rPr>
              <a:t>Chislev</a:t>
            </a:r>
            <a:r>
              <a:rPr lang="en-US" sz="2400" dirty="0" smtClean="0">
                <a:latin typeface="Calibri" panose="020F0502020204030204" pitchFamily="34" charset="0"/>
                <a:cs typeface="Calibri" panose="020F0502020204030204" pitchFamily="34" charset="0"/>
              </a:rPr>
              <a:t>   	Nov </a:t>
            </a:r>
            <a:r>
              <a:rPr lang="en-US" sz="2400" dirty="0">
                <a:latin typeface="Calibri" panose="020F0502020204030204" pitchFamily="34" charset="0"/>
                <a:cs typeface="Calibri" panose="020F0502020204030204" pitchFamily="34" charset="0"/>
              </a:rPr>
              <a:t>- Dec </a:t>
            </a:r>
            <a:r>
              <a:rPr lang="en-US" sz="2400" dirty="0" smtClean="0">
                <a:latin typeface="Calibri" panose="020F0502020204030204" pitchFamily="34" charset="0"/>
                <a:cs typeface="Calibri" panose="020F0502020204030204" pitchFamily="34" charset="0"/>
              </a:rPr>
              <a:t>		</a:t>
            </a:r>
            <a:endParaRPr lang="en-US" sz="2400" dirty="0">
              <a:latin typeface="Calibri" panose="020F0502020204030204" pitchFamily="34" charset="0"/>
              <a:cs typeface="Calibri" panose="020F0502020204030204" pitchFamily="34" charset="0"/>
            </a:endParaRPr>
          </a:p>
          <a:p>
            <a:r>
              <a:rPr lang="en-US" sz="2400" dirty="0" err="1" smtClean="0">
                <a:latin typeface="Calibri" panose="020F0502020204030204" pitchFamily="34" charset="0"/>
                <a:cs typeface="Calibri" panose="020F0502020204030204" pitchFamily="34" charset="0"/>
              </a:rPr>
              <a:t>Tebeth</a:t>
            </a:r>
            <a:r>
              <a:rPr lang="en-US" sz="2400" dirty="0" smtClean="0">
                <a:latin typeface="Calibri" panose="020F0502020204030204" pitchFamily="34" charset="0"/>
                <a:cs typeface="Calibri" panose="020F0502020204030204" pitchFamily="34" charset="0"/>
              </a:rPr>
              <a:t>    	Dec </a:t>
            </a:r>
            <a:r>
              <a:rPr lang="en-US" sz="2400" dirty="0">
                <a:latin typeface="Calibri" panose="020F0502020204030204" pitchFamily="34" charset="0"/>
                <a:cs typeface="Calibri" panose="020F0502020204030204" pitchFamily="34" charset="0"/>
              </a:rPr>
              <a:t>- Jan </a:t>
            </a:r>
            <a:r>
              <a:rPr lang="en-US" sz="2400" dirty="0" smtClean="0">
                <a:latin typeface="Calibri" panose="020F0502020204030204" pitchFamily="34" charset="0"/>
                <a:cs typeface="Calibri" panose="020F0502020204030204" pitchFamily="34" charset="0"/>
              </a:rPr>
              <a:t>			</a:t>
            </a:r>
          </a:p>
          <a:p>
            <a:r>
              <a:rPr lang="en-US" sz="2400" dirty="0" err="1" smtClean="0">
                <a:latin typeface="Calibri" panose="020F0502020204030204" pitchFamily="34" charset="0"/>
                <a:cs typeface="Calibri" panose="020F0502020204030204" pitchFamily="34" charset="0"/>
              </a:rPr>
              <a:t>Shebat</a:t>
            </a:r>
            <a:r>
              <a:rPr lang="en-US" sz="2400" dirty="0" smtClean="0">
                <a:latin typeface="Calibri" panose="020F0502020204030204" pitchFamily="34" charset="0"/>
                <a:cs typeface="Calibri" panose="020F0502020204030204" pitchFamily="34" charset="0"/>
              </a:rPr>
              <a:t>   	Jan </a:t>
            </a:r>
            <a:r>
              <a:rPr lang="en-US" sz="2400" dirty="0">
                <a:latin typeface="Calibri" panose="020F0502020204030204" pitchFamily="34" charset="0"/>
                <a:cs typeface="Calibri" panose="020F0502020204030204" pitchFamily="34" charset="0"/>
              </a:rPr>
              <a:t>- Feb </a:t>
            </a:r>
            <a:r>
              <a:rPr lang="en-US" sz="2400" dirty="0" smtClean="0">
                <a:latin typeface="Calibri" panose="020F0502020204030204" pitchFamily="34" charset="0"/>
                <a:cs typeface="Calibri" panose="020F0502020204030204" pitchFamily="34" charset="0"/>
              </a:rPr>
              <a:t>	</a:t>
            </a:r>
            <a:endParaRPr lang="en-US" sz="2400" dirty="0">
              <a:latin typeface="Calibri" panose="020F0502020204030204" pitchFamily="34" charset="0"/>
              <a:cs typeface="Calibri" panose="020F0502020204030204" pitchFamily="34" charset="0"/>
            </a:endParaRPr>
          </a:p>
          <a:p>
            <a:r>
              <a:rPr lang="en-US" sz="2400" dirty="0" smtClean="0">
                <a:latin typeface="Calibri" panose="020F0502020204030204" pitchFamily="34" charset="0"/>
                <a:cs typeface="Calibri" panose="020F0502020204030204" pitchFamily="34" charset="0"/>
              </a:rPr>
              <a:t>Adar 	    	Feb </a:t>
            </a:r>
            <a:r>
              <a:rPr lang="en-US" sz="2400" dirty="0">
                <a:latin typeface="Calibri" panose="020F0502020204030204" pitchFamily="34" charset="0"/>
                <a:cs typeface="Calibri" panose="020F0502020204030204" pitchFamily="34" charset="0"/>
              </a:rPr>
              <a:t>- Mar </a:t>
            </a:r>
            <a:r>
              <a:rPr lang="en-US" sz="2400" dirty="0" smtClean="0">
                <a:latin typeface="Calibri" panose="020F0502020204030204" pitchFamily="34" charset="0"/>
                <a:cs typeface="Calibri" panose="020F0502020204030204" pitchFamily="34" charset="0"/>
              </a:rPr>
              <a:t> </a:t>
            </a:r>
            <a:endParaRPr lang="en-US" sz="2400" dirty="0">
              <a:latin typeface="Calibri" panose="020F0502020204030204" pitchFamily="34" charset="0"/>
              <a:cs typeface="Calibri" panose="020F0502020204030204" pitchFamily="34" charset="0"/>
            </a:endParaRPr>
          </a:p>
          <a:p>
            <a:r>
              <a:rPr lang="en-US" sz="2400" dirty="0" smtClean="0">
                <a:latin typeface="Calibri" panose="020F0502020204030204" pitchFamily="34" charset="0"/>
                <a:cs typeface="Calibri" panose="020F0502020204030204" pitchFamily="34" charset="0"/>
              </a:rPr>
              <a:t>Nisan     </a:t>
            </a:r>
            <a:r>
              <a:rPr lang="en-US" sz="2400" dirty="0">
                <a:latin typeface="Calibri" panose="020F0502020204030204" pitchFamily="34" charset="0"/>
                <a:cs typeface="Calibri" panose="020F0502020204030204" pitchFamily="34" charset="0"/>
              </a:rPr>
              <a:t>	</a:t>
            </a:r>
            <a:r>
              <a:rPr lang="en-US" sz="2400" dirty="0" smtClean="0">
                <a:latin typeface="Calibri" panose="020F0502020204030204" pitchFamily="34" charset="0"/>
                <a:cs typeface="Calibri" panose="020F0502020204030204" pitchFamily="34" charset="0"/>
              </a:rPr>
              <a:t>Mar </a:t>
            </a:r>
            <a:r>
              <a:rPr lang="en-US" sz="2400" dirty="0">
                <a:latin typeface="Calibri" panose="020F0502020204030204" pitchFamily="34" charset="0"/>
                <a:cs typeface="Calibri" panose="020F0502020204030204" pitchFamily="34" charset="0"/>
              </a:rPr>
              <a:t>- Apr </a:t>
            </a:r>
            <a:r>
              <a:rPr lang="en-US" sz="2400" dirty="0" smtClean="0">
                <a:latin typeface="Calibri" panose="020F0502020204030204" pitchFamily="34" charset="0"/>
                <a:cs typeface="Calibri" panose="020F0502020204030204" pitchFamily="34" charset="0"/>
              </a:rPr>
              <a:t>		Pesach/</a:t>
            </a:r>
            <a:r>
              <a:rPr lang="en-US" sz="2400" dirty="0" err="1" smtClean="0">
                <a:latin typeface="Calibri" panose="020F0502020204030204" pitchFamily="34" charset="0"/>
                <a:cs typeface="Calibri" panose="020F0502020204030204" pitchFamily="34" charset="0"/>
              </a:rPr>
              <a:t>HaMatzot</a:t>
            </a:r>
            <a:r>
              <a:rPr lang="en-US" sz="2400" dirty="0" smtClean="0">
                <a:latin typeface="Calibri" panose="020F0502020204030204" pitchFamily="34" charset="0"/>
                <a:cs typeface="Calibri" panose="020F0502020204030204" pitchFamily="34" charset="0"/>
              </a:rPr>
              <a:t>/</a:t>
            </a:r>
            <a:r>
              <a:rPr lang="en-US" sz="2400" dirty="0" err="1" smtClean="0">
                <a:latin typeface="Calibri" panose="020F0502020204030204" pitchFamily="34" charset="0"/>
                <a:cs typeface="Calibri" panose="020F0502020204030204" pitchFamily="34" charset="0"/>
              </a:rPr>
              <a:t>Reishit</a:t>
            </a:r>
            <a:r>
              <a:rPr lang="en-US" sz="2400" dirty="0" smtClean="0">
                <a:latin typeface="Calibri" panose="020F0502020204030204" pitchFamily="34" charset="0"/>
                <a:cs typeface="Calibri" panose="020F0502020204030204" pitchFamily="34" charset="0"/>
              </a:rPr>
              <a:t> </a:t>
            </a:r>
            <a:r>
              <a:rPr lang="en-US" sz="2400" dirty="0" err="1" smtClean="0">
                <a:latin typeface="Calibri" panose="020F0502020204030204" pitchFamily="34" charset="0"/>
                <a:cs typeface="Calibri" panose="020F0502020204030204" pitchFamily="34" charset="0"/>
              </a:rPr>
              <a:t>Katzir</a:t>
            </a:r>
            <a:r>
              <a:rPr lang="en-US" sz="2400" dirty="0" smtClean="0">
                <a:latin typeface="Calibri" panose="020F0502020204030204" pitchFamily="34" charset="0"/>
                <a:cs typeface="Calibri" panose="020F0502020204030204" pitchFamily="34" charset="0"/>
              </a:rPr>
              <a:t>	P/FOUB/FF		</a:t>
            </a:r>
          </a:p>
          <a:p>
            <a:r>
              <a:rPr lang="en-US" sz="2400" dirty="0" smtClean="0">
                <a:latin typeface="Calibri" panose="020F0502020204030204" pitchFamily="34" charset="0"/>
                <a:cs typeface="Calibri" panose="020F0502020204030204" pitchFamily="34" charset="0"/>
              </a:rPr>
              <a:t>Iyar 	    	Apr </a:t>
            </a:r>
            <a:r>
              <a:rPr lang="en-US" sz="2400" dirty="0">
                <a:latin typeface="Calibri" panose="020F0502020204030204" pitchFamily="34" charset="0"/>
                <a:cs typeface="Calibri" panose="020F0502020204030204" pitchFamily="34" charset="0"/>
              </a:rPr>
              <a:t>- May </a:t>
            </a:r>
            <a:r>
              <a:rPr lang="en-US" sz="2400" dirty="0" smtClean="0">
                <a:latin typeface="Calibri" panose="020F0502020204030204" pitchFamily="34" charset="0"/>
                <a:cs typeface="Calibri" panose="020F0502020204030204" pitchFamily="34" charset="0"/>
              </a:rPr>
              <a:t>		</a:t>
            </a:r>
          </a:p>
          <a:p>
            <a:r>
              <a:rPr lang="en-US" sz="2400" dirty="0" smtClean="0">
                <a:latin typeface="Calibri" panose="020F0502020204030204" pitchFamily="34" charset="0"/>
                <a:cs typeface="Calibri" panose="020F0502020204030204" pitchFamily="34" charset="0"/>
              </a:rPr>
              <a:t>Sivan     </a:t>
            </a:r>
            <a:r>
              <a:rPr lang="en-US" sz="2400" dirty="0">
                <a:latin typeface="Calibri" panose="020F0502020204030204" pitchFamily="34" charset="0"/>
                <a:cs typeface="Calibri" panose="020F0502020204030204" pitchFamily="34" charset="0"/>
              </a:rPr>
              <a:t>	</a:t>
            </a:r>
            <a:r>
              <a:rPr lang="en-US" sz="2400" dirty="0" smtClean="0">
                <a:latin typeface="Calibri" panose="020F0502020204030204" pitchFamily="34" charset="0"/>
                <a:cs typeface="Calibri" panose="020F0502020204030204" pitchFamily="34" charset="0"/>
              </a:rPr>
              <a:t>May </a:t>
            </a:r>
            <a:r>
              <a:rPr lang="en-US" sz="2400" dirty="0">
                <a:latin typeface="Calibri" panose="020F0502020204030204" pitchFamily="34" charset="0"/>
                <a:cs typeface="Calibri" panose="020F0502020204030204" pitchFamily="34" charset="0"/>
              </a:rPr>
              <a:t>- June </a:t>
            </a:r>
            <a:r>
              <a:rPr lang="en-US" sz="2400" dirty="0" smtClean="0">
                <a:latin typeface="Calibri" panose="020F0502020204030204" pitchFamily="34" charset="0"/>
                <a:cs typeface="Calibri" panose="020F0502020204030204" pitchFamily="34" charset="0"/>
              </a:rPr>
              <a:t>		Shavuot				FOW</a:t>
            </a:r>
          </a:p>
          <a:p>
            <a:r>
              <a:rPr lang="en-US" sz="2400" dirty="0" smtClean="0">
                <a:latin typeface="Calibri" panose="020F0502020204030204" pitchFamily="34" charset="0"/>
                <a:cs typeface="Calibri" panose="020F0502020204030204" pitchFamily="34" charset="0"/>
              </a:rPr>
              <a:t>Tammuz    	June - July</a:t>
            </a:r>
            <a:endParaRPr lang="en-US" sz="2400" dirty="0">
              <a:latin typeface="Calibri" panose="020F0502020204030204" pitchFamily="34" charset="0"/>
              <a:cs typeface="Calibri" panose="020F0502020204030204" pitchFamily="34" charset="0"/>
            </a:endParaRPr>
          </a:p>
          <a:p>
            <a:r>
              <a:rPr lang="en-US" sz="2400" dirty="0" smtClean="0">
                <a:latin typeface="Calibri" panose="020F0502020204030204" pitchFamily="34" charset="0"/>
                <a:cs typeface="Calibri" panose="020F0502020204030204" pitchFamily="34" charset="0"/>
              </a:rPr>
              <a:t>Ab 	    </a:t>
            </a:r>
            <a:r>
              <a:rPr lang="en-US" sz="2400" dirty="0">
                <a:latin typeface="Calibri" panose="020F0502020204030204" pitchFamily="34" charset="0"/>
                <a:cs typeface="Calibri" panose="020F0502020204030204" pitchFamily="34" charset="0"/>
              </a:rPr>
              <a:t>	</a:t>
            </a:r>
            <a:r>
              <a:rPr lang="en-US" sz="2400" dirty="0" smtClean="0">
                <a:latin typeface="Calibri" panose="020F0502020204030204" pitchFamily="34" charset="0"/>
                <a:cs typeface="Calibri" panose="020F0502020204030204" pitchFamily="34" charset="0"/>
              </a:rPr>
              <a:t>July </a:t>
            </a:r>
            <a:r>
              <a:rPr lang="en-US" sz="2400" dirty="0">
                <a:latin typeface="Calibri" panose="020F0502020204030204" pitchFamily="34" charset="0"/>
                <a:cs typeface="Calibri" panose="020F0502020204030204" pitchFamily="34" charset="0"/>
              </a:rPr>
              <a:t>- </a:t>
            </a:r>
            <a:r>
              <a:rPr lang="en-US" sz="2400" dirty="0" smtClean="0">
                <a:latin typeface="Calibri" panose="020F0502020204030204" pitchFamily="34" charset="0"/>
                <a:cs typeface="Calibri" panose="020F0502020204030204" pitchFamily="34" charset="0"/>
              </a:rPr>
              <a:t>August	</a:t>
            </a:r>
            <a:endParaRPr lang="en-US" sz="2400" dirty="0">
              <a:latin typeface="Calibri" panose="020F0502020204030204" pitchFamily="34" charset="0"/>
              <a:cs typeface="Calibri" panose="020F0502020204030204" pitchFamily="34" charset="0"/>
            </a:endParaRPr>
          </a:p>
          <a:p>
            <a:r>
              <a:rPr lang="en-US" sz="2400" dirty="0" smtClean="0">
                <a:latin typeface="Calibri" panose="020F0502020204030204" pitchFamily="34" charset="0"/>
                <a:cs typeface="Calibri" panose="020F0502020204030204" pitchFamily="34" charset="0"/>
              </a:rPr>
              <a:t>Elul 	   </a:t>
            </a:r>
            <a:r>
              <a:rPr lang="en-US" sz="2400" dirty="0">
                <a:latin typeface="Calibri" panose="020F0502020204030204" pitchFamily="34" charset="0"/>
                <a:cs typeface="Calibri" panose="020F0502020204030204" pitchFamily="34" charset="0"/>
              </a:rPr>
              <a:t>	</a:t>
            </a:r>
            <a:r>
              <a:rPr lang="en-US" sz="2400" dirty="0" smtClean="0">
                <a:latin typeface="Calibri" panose="020F0502020204030204" pitchFamily="34" charset="0"/>
                <a:cs typeface="Calibri" panose="020F0502020204030204" pitchFamily="34" charset="0"/>
              </a:rPr>
              <a:t>Aug </a:t>
            </a:r>
            <a:r>
              <a:rPr lang="en-US" sz="2400" dirty="0">
                <a:latin typeface="Calibri" panose="020F0502020204030204" pitchFamily="34" charset="0"/>
                <a:cs typeface="Calibri" panose="020F0502020204030204" pitchFamily="34" charset="0"/>
              </a:rPr>
              <a:t>- Sept </a:t>
            </a:r>
            <a:r>
              <a:rPr lang="en-US" sz="2400" dirty="0" smtClean="0">
                <a:latin typeface="Calibri" panose="020F0502020204030204" pitchFamily="34" charset="0"/>
                <a:cs typeface="Calibri" panose="020F0502020204030204" pitchFamily="34" charset="0"/>
              </a:rPr>
              <a:t>		</a:t>
            </a:r>
            <a:endParaRPr lang="en-US" sz="240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6591786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17000" b="-17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YAHWEH’S CALENDAR</a:t>
            </a:r>
          </a:p>
        </p:txBody>
      </p:sp>
      <p:sp>
        <p:nvSpPr>
          <p:cNvPr id="3" name="Content Placeholder 2"/>
          <p:cNvSpPr>
            <a:spLocks noGrp="1"/>
          </p:cNvSpPr>
          <p:nvPr>
            <p:ph idx="1"/>
          </p:nvPr>
        </p:nvSpPr>
        <p:spPr>
          <a:xfrm>
            <a:off x="5866151" y="2289703"/>
            <a:ext cx="6325849" cy="4351338"/>
          </a:xfrm>
        </p:spPr>
        <p:txBody>
          <a:bodyPr>
            <a:normAutofit/>
          </a:bodyPr>
          <a:lstStyle/>
          <a:p>
            <a:pPr marL="0" indent="0">
              <a:buNone/>
            </a:pPr>
            <a:r>
              <a:rPr lang="en-US" dirty="0" smtClean="0"/>
              <a:t>“And </a:t>
            </a:r>
            <a:r>
              <a:rPr lang="en-US" dirty="0"/>
              <a:t>the LORD </a:t>
            </a:r>
            <a:r>
              <a:rPr lang="en-US" dirty="0" err="1"/>
              <a:t>spake</a:t>
            </a:r>
            <a:r>
              <a:rPr lang="en-US" dirty="0"/>
              <a:t> unto Moses and Aaron in the land of Egypt, saying, </a:t>
            </a:r>
            <a:r>
              <a:rPr lang="en-US" b="1" u="sng" dirty="0"/>
              <a:t>This month </a:t>
            </a:r>
            <a:r>
              <a:rPr lang="en-US" i="1" dirty="0"/>
              <a:t>shall be</a:t>
            </a:r>
            <a:r>
              <a:rPr lang="en-US" dirty="0"/>
              <a:t> unto you the beginning of months: it </a:t>
            </a:r>
            <a:r>
              <a:rPr lang="en-US" i="1" dirty="0"/>
              <a:t>shall be</a:t>
            </a:r>
            <a:r>
              <a:rPr lang="en-US" dirty="0"/>
              <a:t> the first month of the year to you. </a:t>
            </a:r>
            <a:r>
              <a:rPr lang="en-US" dirty="0" smtClean="0"/>
              <a:t>“ </a:t>
            </a:r>
          </a:p>
          <a:p>
            <a:pPr marL="0" indent="0">
              <a:buNone/>
            </a:pPr>
            <a:r>
              <a:rPr lang="en-US" dirty="0"/>
              <a:t>	</a:t>
            </a:r>
            <a:r>
              <a:rPr lang="en-US" dirty="0" smtClean="0"/>
              <a:t>	Exodus 12:1,2</a:t>
            </a:r>
          </a:p>
          <a:p>
            <a:pPr marL="0" indent="0">
              <a:buNone/>
            </a:pPr>
            <a:endParaRPr lang="en-US" dirty="0"/>
          </a:p>
          <a:p>
            <a:pPr marL="0" indent="0">
              <a:buNone/>
            </a:pPr>
            <a:endParaRPr lang="en-US" dirty="0"/>
          </a:p>
        </p:txBody>
      </p:sp>
      <p:pic>
        <p:nvPicPr>
          <p:cNvPr id="4" name="Picture 3"/>
          <p:cNvPicPr>
            <a:picLocks noChangeAspect="1"/>
          </p:cNvPicPr>
          <p:nvPr/>
        </p:nvPicPr>
        <p:blipFill>
          <a:blip r:embed="rId4"/>
          <a:stretch>
            <a:fillRect/>
          </a:stretch>
        </p:blipFill>
        <p:spPr>
          <a:xfrm>
            <a:off x="152400" y="2289703"/>
            <a:ext cx="5638800" cy="2252317"/>
          </a:xfrm>
          <a:prstGeom prst="rect">
            <a:avLst/>
          </a:prstGeom>
        </p:spPr>
      </p:pic>
    </p:spTree>
    <p:extLst>
      <p:ext uri="{BB962C8B-B14F-4D97-AF65-F5344CB8AC3E}">
        <p14:creationId xmlns:p14="http://schemas.microsoft.com/office/powerpoint/2010/main" val="38738893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17000" b="-17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YAHWEH’S CALENDAR</a:t>
            </a:r>
          </a:p>
        </p:txBody>
      </p:sp>
      <p:sp>
        <p:nvSpPr>
          <p:cNvPr id="3" name="Content Placeholder 2"/>
          <p:cNvSpPr>
            <a:spLocks noGrp="1"/>
          </p:cNvSpPr>
          <p:nvPr>
            <p:ph idx="1"/>
          </p:nvPr>
        </p:nvSpPr>
        <p:spPr>
          <a:xfrm>
            <a:off x="6096000" y="1540786"/>
            <a:ext cx="5487649" cy="4351338"/>
          </a:xfrm>
        </p:spPr>
        <p:txBody>
          <a:bodyPr>
            <a:normAutofit/>
          </a:bodyPr>
          <a:lstStyle/>
          <a:p>
            <a:pPr marL="0" indent="0">
              <a:buNone/>
            </a:pPr>
            <a:endParaRPr lang="en-US" dirty="0"/>
          </a:p>
          <a:p>
            <a:pPr marL="0" indent="0">
              <a:buNone/>
            </a:pPr>
            <a:r>
              <a:rPr lang="en-US" dirty="0" smtClean="0"/>
              <a:t>“And Moses said unto the people, Remember this day, in which ye came out of Egypt, out of the house of bondage; for by strength of hand the LORD brought you out from this place… </a:t>
            </a:r>
            <a:r>
              <a:rPr lang="en-US" b="1" u="sng" dirty="0" smtClean="0"/>
              <a:t>This day came ye out in the month Abib</a:t>
            </a:r>
            <a:r>
              <a:rPr lang="en-US" dirty="0" smtClean="0"/>
              <a:t>.”</a:t>
            </a:r>
          </a:p>
          <a:p>
            <a:pPr marL="0" indent="0">
              <a:buNone/>
            </a:pPr>
            <a:r>
              <a:rPr lang="en-US" dirty="0"/>
              <a:t>	</a:t>
            </a:r>
            <a:r>
              <a:rPr lang="en-US" dirty="0" smtClean="0"/>
              <a:t>	Exodus 13:3-4</a:t>
            </a:r>
            <a:endParaRPr lang="en-US" dirty="0"/>
          </a:p>
          <a:p>
            <a:pPr marL="0" indent="0">
              <a:buNone/>
            </a:pPr>
            <a:endParaRPr lang="en-US" dirty="0"/>
          </a:p>
        </p:txBody>
      </p:sp>
      <p:pic>
        <p:nvPicPr>
          <p:cNvPr id="4" name="Picture 3"/>
          <p:cNvPicPr>
            <a:picLocks noChangeAspect="1"/>
          </p:cNvPicPr>
          <p:nvPr/>
        </p:nvPicPr>
        <p:blipFill>
          <a:blip r:embed="rId4"/>
          <a:stretch>
            <a:fillRect/>
          </a:stretch>
        </p:blipFill>
        <p:spPr>
          <a:xfrm>
            <a:off x="152400" y="2289703"/>
            <a:ext cx="5638800" cy="2252317"/>
          </a:xfrm>
          <a:prstGeom prst="rect">
            <a:avLst/>
          </a:prstGeom>
        </p:spPr>
      </p:pic>
    </p:spTree>
    <p:extLst>
      <p:ext uri="{BB962C8B-B14F-4D97-AF65-F5344CB8AC3E}">
        <p14:creationId xmlns:p14="http://schemas.microsoft.com/office/powerpoint/2010/main" val="30320010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17000" b="-17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38200" y="0"/>
            <a:ext cx="10515600" cy="1325563"/>
          </a:xfrm>
        </p:spPr>
        <p:txBody>
          <a:bodyPr/>
          <a:lstStyle/>
          <a:p>
            <a:pPr algn="ctr"/>
            <a:r>
              <a:rPr lang="en-US" b="1" dirty="0" smtClean="0"/>
              <a:t>Yahweh’s Calendar – Harvests and Festivals</a:t>
            </a:r>
            <a:endParaRPr lang="en-US" b="1" dirty="0"/>
          </a:p>
        </p:txBody>
      </p:sp>
      <p:sp>
        <p:nvSpPr>
          <p:cNvPr id="3" name="Rectangle 2"/>
          <p:cNvSpPr/>
          <p:nvPr/>
        </p:nvSpPr>
        <p:spPr>
          <a:xfrm>
            <a:off x="304800" y="856258"/>
            <a:ext cx="11887200" cy="5909310"/>
          </a:xfrm>
          <a:prstGeom prst="rect">
            <a:avLst/>
          </a:prstGeom>
        </p:spPr>
        <p:txBody>
          <a:bodyPr wrap="square">
            <a:spAutoFit/>
          </a:bodyPr>
          <a:lstStyle/>
          <a:p>
            <a:endParaRPr lang="en-US" b="1" dirty="0" smtClean="0">
              <a:latin typeface="Courier"/>
            </a:endParaRPr>
          </a:p>
          <a:p>
            <a:r>
              <a:rPr lang="en-US" sz="2400" b="1" dirty="0" smtClean="0">
                <a:latin typeface="Calibri" panose="020F0502020204030204" pitchFamily="34" charset="0"/>
                <a:cs typeface="Calibri" panose="020F0502020204030204" pitchFamily="34" charset="0"/>
              </a:rPr>
              <a:t>Hebrew Name    Gregorian Calendar </a:t>
            </a:r>
            <a:r>
              <a:rPr lang="en-US" sz="2400" b="1" dirty="0">
                <a:latin typeface="Calibri" panose="020F0502020204030204" pitchFamily="34" charset="0"/>
                <a:cs typeface="Calibri" panose="020F0502020204030204" pitchFamily="34" charset="0"/>
              </a:rPr>
              <a:t> </a:t>
            </a:r>
            <a:r>
              <a:rPr lang="en-US" sz="2400" b="1" dirty="0" smtClean="0">
                <a:latin typeface="Calibri" panose="020F0502020204030204" pitchFamily="34" charset="0"/>
                <a:cs typeface="Calibri" panose="020F0502020204030204" pitchFamily="34" charset="0"/>
              </a:rPr>
              <a:t>   Products 	       		Festivals</a:t>
            </a:r>
            <a:endParaRPr lang="en-US" sz="2400" b="1" dirty="0">
              <a:latin typeface="Calibri" panose="020F0502020204030204" pitchFamily="34" charset="0"/>
              <a:cs typeface="Calibri" panose="020F0502020204030204" pitchFamily="34" charset="0"/>
            </a:endParaRPr>
          </a:p>
          <a:p>
            <a:endParaRPr lang="en-US" sz="2400" dirty="0" smtClean="0">
              <a:latin typeface="Calibri" panose="020F0502020204030204" pitchFamily="34" charset="0"/>
              <a:cs typeface="Calibri" panose="020F0502020204030204" pitchFamily="34" charset="0"/>
            </a:endParaRPr>
          </a:p>
          <a:p>
            <a:r>
              <a:rPr lang="en-US" sz="2400" dirty="0" smtClean="0">
                <a:latin typeface="Calibri" panose="020F0502020204030204" pitchFamily="34" charset="0"/>
                <a:cs typeface="Calibri" panose="020F0502020204030204" pitchFamily="34" charset="0"/>
              </a:rPr>
              <a:t>Nisan/ABIB   	           Mar - Apr 	</a:t>
            </a:r>
            <a:r>
              <a:rPr lang="en-US" sz="2400" dirty="0">
                <a:latin typeface="Calibri" panose="020F0502020204030204" pitchFamily="34" charset="0"/>
                <a:cs typeface="Calibri" panose="020F0502020204030204" pitchFamily="34" charset="0"/>
              </a:rPr>
              <a:t> </a:t>
            </a:r>
            <a:r>
              <a:rPr lang="en-US" sz="2400" dirty="0" smtClean="0">
                <a:latin typeface="Calibri" panose="020F0502020204030204" pitchFamily="34" charset="0"/>
                <a:cs typeface="Calibri" panose="020F0502020204030204" pitchFamily="34" charset="0"/>
              </a:rPr>
              <a:t>   Barley ripe </a:t>
            </a:r>
            <a:r>
              <a:rPr lang="en-US" sz="2400" dirty="0">
                <a:latin typeface="Calibri" panose="020F0502020204030204" pitchFamily="34" charset="0"/>
                <a:cs typeface="Calibri" panose="020F0502020204030204" pitchFamily="34" charset="0"/>
              </a:rPr>
              <a:t>	</a:t>
            </a:r>
            <a:r>
              <a:rPr lang="en-US" sz="2400" dirty="0" smtClean="0">
                <a:latin typeface="Calibri" panose="020F0502020204030204" pitchFamily="34" charset="0"/>
                <a:cs typeface="Calibri" panose="020F0502020204030204" pitchFamily="34" charset="0"/>
              </a:rPr>
              <a:t>       		Passover/UB/</a:t>
            </a:r>
            <a:r>
              <a:rPr lang="en-US" sz="2400" dirty="0" err="1" smtClean="0">
                <a:latin typeface="Calibri" panose="020F0502020204030204" pitchFamily="34" charset="0"/>
                <a:cs typeface="Calibri" panose="020F0502020204030204" pitchFamily="34" charset="0"/>
              </a:rPr>
              <a:t>Firstfruits</a:t>
            </a:r>
            <a:endParaRPr lang="en-US" sz="2400" dirty="0" smtClean="0">
              <a:latin typeface="Calibri" panose="020F0502020204030204" pitchFamily="34" charset="0"/>
              <a:cs typeface="Calibri" panose="020F0502020204030204" pitchFamily="34" charset="0"/>
            </a:endParaRPr>
          </a:p>
          <a:p>
            <a:r>
              <a:rPr lang="en-US" sz="2400" dirty="0" smtClean="0">
                <a:latin typeface="Calibri" panose="020F0502020204030204" pitchFamily="34" charset="0"/>
                <a:cs typeface="Calibri" panose="020F0502020204030204" pitchFamily="34" charset="0"/>
              </a:rPr>
              <a:t>Iyar   		           Apr - May 	</a:t>
            </a:r>
            <a:r>
              <a:rPr lang="en-US" sz="2400" dirty="0">
                <a:latin typeface="Calibri" panose="020F0502020204030204" pitchFamily="34" charset="0"/>
                <a:cs typeface="Calibri" panose="020F0502020204030204" pitchFamily="34" charset="0"/>
              </a:rPr>
              <a:t> </a:t>
            </a:r>
            <a:r>
              <a:rPr lang="en-US" sz="2400" dirty="0" smtClean="0">
                <a:latin typeface="Calibri" panose="020F0502020204030204" pitchFamily="34" charset="0"/>
                <a:cs typeface="Calibri" panose="020F0502020204030204" pitchFamily="34" charset="0"/>
              </a:rPr>
              <a:t>   Barley harvest	</a:t>
            </a:r>
            <a:endParaRPr lang="en-US" sz="2400" dirty="0">
              <a:latin typeface="Calibri" panose="020F0502020204030204" pitchFamily="34" charset="0"/>
              <a:cs typeface="Calibri" panose="020F0502020204030204" pitchFamily="34" charset="0"/>
            </a:endParaRPr>
          </a:p>
          <a:p>
            <a:r>
              <a:rPr lang="en-US" sz="2400" dirty="0" smtClean="0">
                <a:latin typeface="Calibri" panose="020F0502020204030204" pitchFamily="34" charset="0"/>
                <a:cs typeface="Calibri" panose="020F0502020204030204" pitchFamily="34" charset="0"/>
              </a:rPr>
              <a:t>Sivan   		           May - Jun 	</a:t>
            </a:r>
            <a:r>
              <a:rPr lang="en-US" sz="2400" dirty="0">
                <a:latin typeface="Calibri" panose="020F0502020204030204" pitchFamily="34" charset="0"/>
                <a:cs typeface="Calibri" panose="020F0502020204030204" pitchFamily="34" charset="0"/>
              </a:rPr>
              <a:t> </a:t>
            </a:r>
            <a:r>
              <a:rPr lang="en-US" sz="2400" dirty="0" smtClean="0">
                <a:latin typeface="Calibri" panose="020F0502020204030204" pitchFamily="34" charset="0"/>
                <a:cs typeface="Calibri" panose="020F0502020204030204" pitchFamily="34" charset="0"/>
              </a:rPr>
              <a:t>   Wheat harvest</a:t>
            </a:r>
            <a:r>
              <a:rPr lang="en-US" sz="2400" dirty="0">
                <a:latin typeface="Calibri" panose="020F0502020204030204" pitchFamily="34" charset="0"/>
                <a:cs typeface="Calibri" panose="020F0502020204030204" pitchFamily="34" charset="0"/>
              </a:rPr>
              <a:t> </a:t>
            </a:r>
            <a:r>
              <a:rPr lang="en-US" sz="2400" dirty="0" smtClean="0">
                <a:latin typeface="Calibri" panose="020F0502020204030204" pitchFamily="34" charset="0"/>
                <a:cs typeface="Calibri" panose="020F0502020204030204" pitchFamily="34" charset="0"/>
              </a:rPr>
              <a:t>   		Weeks</a:t>
            </a:r>
            <a:endParaRPr lang="en-US" sz="2400" dirty="0">
              <a:latin typeface="Calibri" panose="020F0502020204030204" pitchFamily="34" charset="0"/>
              <a:cs typeface="Calibri" panose="020F0502020204030204" pitchFamily="34" charset="0"/>
            </a:endParaRPr>
          </a:p>
          <a:p>
            <a:r>
              <a:rPr lang="en-US" sz="2400" dirty="0" smtClean="0">
                <a:latin typeface="Calibri" panose="020F0502020204030204" pitchFamily="34" charset="0"/>
                <a:cs typeface="Calibri" panose="020F0502020204030204" pitchFamily="34" charset="0"/>
              </a:rPr>
              <a:t>Tammuz    	           Jun - Jul 	</a:t>
            </a:r>
            <a:endParaRPr lang="en-US" sz="2400" dirty="0">
              <a:latin typeface="Calibri" panose="020F0502020204030204" pitchFamily="34" charset="0"/>
              <a:cs typeface="Calibri" panose="020F0502020204030204" pitchFamily="34" charset="0"/>
            </a:endParaRPr>
          </a:p>
          <a:p>
            <a:r>
              <a:rPr lang="en-US" sz="2400" dirty="0" smtClean="0">
                <a:latin typeface="Calibri" panose="020F0502020204030204" pitchFamily="34" charset="0"/>
                <a:cs typeface="Calibri" panose="020F0502020204030204" pitchFamily="34" charset="0"/>
              </a:rPr>
              <a:t>Ab   		           Jul - Aug 	</a:t>
            </a:r>
            <a:endParaRPr lang="en-US" sz="2400" dirty="0">
              <a:latin typeface="Calibri" panose="020F0502020204030204" pitchFamily="34" charset="0"/>
              <a:cs typeface="Calibri" panose="020F0502020204030204" pitchFamily="34" charset="0"/>
            </a:endParaRPr>
          </a:p>
          <a:p>
            <a:r>
              <a:rPr lang="en-US" sz="2400" dirty="0" smtClean="0">
                <a:latin typeface="Calibri" panose="020F0502020204030204" pitchFamily="34" charset="0"/>
                <a:cs typeface="Calibri" panose="020F0502020204030204" pitchFamily="34" charset="0"/>
              </a:rPr>
              <a:t>Elul 	    	           Aug - Sept 	</a:t>
            </a:r>
            <a:r>
              <a:rPr lang="en-US" sz="2400" dirty="0">
                <a:latin typeface="Calibri" panose="020F0502020204030204" pitchFamily="34" charset="0"/>
                <a:cs typeface="Calibri" panose="020F0502020204030204" pitchFamily="34" charset="0"/>
              </a:rPr>
              <a:t> </a:t>
            </a:r>
            <a:r>
              <a:rPr lang="en-US" sz="2400" dirty="0" smtClean="0">
                <a:latin typeface="Calibri" panose="020F0502020204030204" pitchFamily="34" charset="0"/>
                <a:cs typeface="Calibri" panose="020F0502020204030204" pitchFamily="34" charset="0"/>
              </a:rPr>
              <a:t>   Figs/Olives/Grapes</a:t>
            </a:r>
          </a:p>
          <a:p>
            <a:r>
              <a:rPr lang="en-US" sz="2400" dirty="0">
                <a:latin typeface="Calibri" panose="020F0502020204030204" pitchFamily="34" charset="0"/>
                <a:cs typeface="Calibri" panose="020F0502020204030204" pitchFamily="34" charset="0"/>
              </a:rPr>
              <a:t>	</a:t>
            </a:r>
            <a:r>
              <a:rPr lang="en-US" sz="2400" dirty="0" smtClean="0">
                <a:latin typeface="Calibri" panose="020F0502020204030204" pitchFamily="34" charset="0"/>
                <a:cs typeface="Calibri" panose="020F0502020204030204" pitchFamily="34" charset="0"/>
              </a:rPr>
              <a:t>				    Pomegranates/Dates</a:t>
            </a:r>
            <a:endParaRPr lang="en-US" sz="2400" dirty="0">
              <a:latin typeface="Calibri" panose="020F0502020204030204" pitchFamily="34" charset="0"/>
              <a:cs typeface="Calibri" panose="020F0502020204030204" pitchFamily="34" charset="0"/>
            </a:endParaRPr>
          </a:p>
          <a:p>
            <a:r>
              <a:rPr lang="en-US" sz="2400" dirty="0" smtClean="0">
                <a:latin typeface="Calibri" panose="020F0502020204030204" pitchFamily="34" charset="0"/>
                <a:cs typeface="Calibri" panose="020F0502020204030204" pitchFamily="34" charset="0"/>
              </a:rPr>
              <a:t>Tishri     	           Sept - Oct 			           	     	Trumpets/DOA/Tabernacles</a:t>
            </a:r>
          </a:p>
          <a:p>
            <a:r>
              <a:rPr lang="en-US" sz="2400" dirty="0" smtClean="0">
                <a:latin typeface="Calibri" panose="020F0502020204030204" pitchFamily="34" charset="0"/>
                <a:cs typeface="Calibri" panose="020F0502020204030204" pitchFamily="34" charset="0"/>
              </a:rPr>
              <a:t>Heshvan 	           Oct – Nov 	</a:t>
            </a:r>
            <a:r>
              <a:rPr lang="en-US" sz="2400" dirty="0">
                <a:latin typeface="Calibri" panose="020F0502020204030204" pitchFamily="34" charset="0"/>
                <a:cs typeface="Calibri" panose="020F0502020204030204" pitchFamily="34" charset="0"/>
              </a:rPr>
              <a:t> </a:t>
            </a:r>
            <a:r>
              <a:rPr lang="en-US" sz="2400" dirty="0" smtClean="0">
                <a:latin typeface="Calibri" panose="020F0502020204030204" pitchFamily="34" charset="0"/>
                <a:cs typeface="Calibri" panose="020F0502020204030204" pitchFamily="34" charset="0"/>
              </a:rPr>
              <a:t>   Plow &amp; Sow	</a:t>
            </a:r>
          </a:p>
          <a:p>
            <a:r>
              <a:rPr lang="en-US" sz="2400" dirty="0" err="1" smtClean="0">
                <a:latin typeface="Calibri" panose="020F0502020204030204" pitchFamily="34" charset="0"/>
                <a:cs typeface="Calibri" panose="020F0502020204030204" pitchFamily="34" charset="0"/>
              </a:rPr>
              <a:t>Chislev</a:t>
            </a:r>
            <a:r>
              <a:rPr lang="en-US" sz="2400" dirty="0" smtClean="0">
                <a:latin typeface="Calibri" panose="020F0502020204030204" pitchFamily="34" charset="0"/>
                <a:cs typeface="Calibri" panose="020F0502020204030204" pitchFamily="34" charset="0"/>
              </a:rPr>
              <a:t>     	           Nov - Dec </a:t>
            </a:r>
            <a:r>
              <a:rPr lang="en-US" sz="2400" dirty="0">
                <a:latin typeface="Calibri" panose="020F0502020204030204" pitchFamily="34" charset="0"/>
                <a:cs typeface="Calibri" panose="020F0502020204030204" pitchFamily="34" charset="0"/>
              </a:rPr>
              <a:t>	</a:t>
            </a:r>
            <a:r>
              <a:rPr lang="en-US" sz="2400" dirty="0" smtClean="0">
                <a:latin typeface="Calibri" panose="020F0502020204030204" pitchFamily="34" charset="0"/>
                <a:cs typeface="Calibri" panose="020F0502020204030204" pitchFamily="34" charset="0"/>
              </a:rPr>
              <a:t>    Winter Rains</a:t>
            </a:r>
          </a:p>
          <a:p>
            <a:r>
              <a:rPr lang="en-US" sz="2400" dirty="0" err="1" smtClean="0">
                <a:latin typeface="Calibri" panose="020F0502020204030204" pitchFamily="34" charset="0"/>
                <a:cs typeface="Calibri" panose="020F0502020204030204" pitchFamily="34" charset="0"/>
              </a:rPr>
              <a:t>Tebeth</a:t>
            </a:r>
            <a:r>
              <a:rPr lang="en-US" sz="2400" dirty="0" smtClean="0">
                <a:latin typeface="Calibri" panose="020F0502020204030204" pitchFamily="34" charset="0"/>
                <a:cs typeface="Calibri" panose="020F0502020204030204" pitchFamily="34" charset="0"/>
              </a:rPr>
              <a:t>    	           Dec – Jan	</a:t>
            </a:r>
            <a:r>
              <a:rPr lang="en-US" sz="2400" dirty="0">
                <a:latin typeface="Calibri" panose="020F0502020204030204" pitchFamily="34" charset="0"/>
                <a:cs typeface="Calibri" panose="020F0502020204030204" pitchFamily="34" charset="0"/>
              </a:rPr>
              <a:t> </a:t>
            </a:r>
            <a:r>
              <a:rPr lang="en-US" sz="2400" dirty="0" smtClean="0">
                <a:latin typeface="Calibri" panose="020F0502020204030204" pitchFamily="34" charset="0"/>
                <a:cs typeface="Calibri" panose="020F0502020204030204" pitchFamily="34" charset="0"/>
              </a:rPr>
              <a:t>   Winter Rains</a:t>
            </a:r>
            <a:endParaRPr lang="en-US" sz="2400" dirty="0">
              <a:latin typeface="Calibri" panose="020F0502020204030204" pitchFamily="34" charset="0"/>
              <a:cs typeface="Calibri" panose="020F0502020204030204" pitchFamily="34" charset="0"/>
            </a:endParaRPr>
          </a:p>
          <a:p>
            <a:r>
              <a:rPr lang="en-US" sz="2400" dirty="0" err="1" smtClean="0">
                <a:latin typeface="Calibri" panose="020F0502020204030204" pitchFamily="34" charset="0"/>
                <a:cs typeface="Calibri" panose="020F0502020204030204" pitchFamily="34" charset="0"/>
              </a:rPr>
              <a:t>Shebat</a:t>
            </a:r>
            <a:r>
              <a:rPr lang="en-US" sz="2400" dirty="0" smtClean="0">
                <a:latin typeface="Calibri" panose="020F0502020204030204" pitchFamily="34" charset="0"/>
                <a:cs typeface="Calibri" panose="020F0502020204030204" pitchFamily="34" charset="0"/>
              </a:rPr>
              <a:t> 	           Jan - Feb	</a:t>
            </a:r>
            <a:endParaRPr lang="en-US" sz="2400" dirty="0">
              <a:latin typeface="Calibri" panose="020F0502020204030204" pitchFamily="34" charset="0"/>
              <a:cs typeface="Calibri" panose="020F0502020204030204" pitchFamily="34" charset="0"/>
            </a:endParaRPr>
          </a:p>
          <a:p>
            <a:r>
              <a:rPr lang="en-US" sz="2400" dirty="0" smtClean="0">
                <a:latin typeface="Calibri" panose="020F0502020204030204" pitchFamily="34" charset="0"/>
                <a:cs typeface="Calibri" panose="020F0502020204030204" pitchFamily="34" charset="0"/>
              </a:rPr>
              <a:t>Adar	   	           Feb - Mar 	</a:t>
            </a:r>
          </a:p>
        </p:txBody>
      </p:sp>
    </p:spTree>
    <p:extLst>
      <p:ext uri="{BB962C8B-B14F-4D97-AF65-F5344CB8AC3E}">
        <p14:creationId xmlns:p14="http://schemas.microsoft.com/office/powerpoint/2010/main" val="28252231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17000" b="-17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38200" y="0"/>
            <a:ext cx="10515600" cy="1325563"/>
          </a:xfrm>
        </p:spPr>
        <p:txBody>
          <a:bodyPr/>
          <a:lstStyle/>
          <a:p>
            <a:pPr algn="ctr"/>
            <a:r>
              <a:rPr lang="en-US" dirty="0"/>
              <a:t>YAHWEH’S CALENDAR</a:t>
            </a:r>
          </a:p>
        </p:txBody>
      </p:sp>
      <p:pic>
        <p:nvPicPr>
          <p:cNvPr id="6" name="Picture 5"/>
          <p:cNvPicPr>
            <a:picLocks noChangeAspect="1"/>
          </p:cNvPicPr>
          <p:nvPr/>
        </p:nvPicPr>
        <p:blipFill>
          <a:blip r:embed="rId4"/>
          <a:stretch>
            <a:fillRect/>
          </a:stretch>
        </p:blipFill>
        <p:spPr>
          <a:xfrm>
            <a:off x="474133" y="1634067"/>
            <a:ext cx="3852333" cy="3852333"/>
          </a:xfrm>
          <a:prstGeom prst="rect">
            <a:avLst/>
          </a:prstGeom>
        </p:spPr>
      </p:pic>
      <p:sp>
        <p:nvSpPr>
          <p:cNvPr id="7" name="TextBox 6"/>
          <p:cNvSpPr txBox="1"/>
          <p:nvPr/>
        </p:nvSpPr>
        <p:spPr>
          <a:xfrm>
            <a:off x="4961467" y="1634067"/>
            <a:ext cx="6976533" cy="4401205"/>
          </a:xfrm>
          <a:prstGeom prst="rect">
            <a:avLst/>
          </a:prstGeom>
          <a:noFill/>
        </p:spPr>
        <p:txBody>
          <a:bodyPr wrap="square" rtlCol="0">
            <a:spAutoFit/>
          </a:bodyPr>
          <a:lstStyle/>
          <a:p>
            <a:r>
              <a:rPr lang="en-US" sz="2800" dirty="0" smtClean="0"/>
              <a:t>Therefore </a:t>
            </a:r>
            <a:r>
              <a:rPr lang="en-US" sz="2800" dirty="0"/>
              <a:t>thou shalt keep the commandments of the LORD thy God, to walk in his ways, and to fear him. </a:t>
            </a:r>
            <a:r>
              <a:rPr lang="en-US" sz="2800" dirty="0" smtClean="0"/>
              <a:t>For </a:t>
            </a:r>
            <a:r>
              <a:rPr lang="en-US" sz="2800" dirty="0"/>
              <a:t>the LORD thy God </a:t>
            </a:r>
            <a:r>
              <a:rPr lang="en-US" sz="2800" dirty="0" err="1"/>
              <a:t>bringeth</a:t>
            </a:r>
            <a:r>
              <a:rPr lang="en-US" sz="2800" dirty="0"/>
              <a:t> thee into a good land, a land of brooks of water, of fountains and depths that spring out of valleys and hills; </a:t>
            </a:r>
            <a:r>
              <a:rPr lang="en-US" sz="2800" dirty="0" smtClean="0"/>
              <a:t>A </a:t>
            </a:r>
            <a:r>
              <a:rPr lang="en-US" sz="2800" dirty="0"/>
              <a:t>land of </a:t>
            </a:r>
            <a:r>
              <a:rPr lang="en-US" sz="2800" b="1" dirty="0"/>
              <a:t>wheat</a:t>
            </a:r>
            <a:r>
              <a:rPr lang="en-US" sz="2800" dirty="0"/>
              <a:t>, and </a:t>
            </a:r>
            <a:r>
              <a:rPr lang="en-US" sz="2800" b="1" dirty="0"/>
              <a:t>barley</a:t>
            </a:r>
            <a:r>
              <a:rPr lang="en-US" sz="2800" dirty="0"/>
              <a:t>, and </a:t>
            </a:r>
            <a:r>
              <a:rPr lang="en-US" sz="2800" b="1" dirty="0"/>
              <a:t>vines</a:t>
            </a:r>
            <a:r>
              <a:rPr lang="en-US" sz="2800" dirty="0"/>
              <a:t>, and </a:t>
            </a:r>
            <a:r>
              <a:rPr lang="en-US" sz="2800" b="1" dirty="0"/>
              <a:t>fig trees</a:t>
            </a:r>
            <a:r>
              <a:rPr lang="en-US" sz="2800" dirty="0"/>
              <a:t>, and </a:t>
            </a:r>
            <a:r>
              <a:rPr lang="en-US" sz="2800" b="1" dirty="0"/>
              <a:t>pomegranates</a:t>
            </a:r>
            <a:r>
              <a:rPr lang="en-US" sz="2800" dirty="0"/>
              <a:t>; a land of </a:t>
            </a:r>
            <a:r>
              <a:rPr lang="en-US" sz="2800" b="1" dirty="0"/>
              <a:t>oil olive</a:t>
            </a:r>
            <a:r>
              <a:rPr lang="en-US" sz="2800" dirty="0"/>
              <a:t>, and </a:t>
            </a:r>
            <a:r>
              <a:rPr lang="en-US" sz="2800" b="1" dirty="0"/>
              <a:t>honey</a:t>
            </a:r>
            <a:r>
              <a:rPr lang="en-US" sz="2800" dirty="0"/>
              <a:t>; </a:t>
            </a:r>
            <a:endParaRPr lang="en-US" sz="2800" dirty="0" smtClean="0"/>
          </a:p>
          <a:p>
            <a:endParaRPr lang="en-US" sz="2800" dirty="0"/>
          </a:p>
          <a:p>
            <a:r>
              <a:rPr lang="en-US" sz="2800" dirty="0" smtClean="0"/>
              <a:t>			Deuteronomy 8:6-8</a:t>
            </a:r>
            <a:endParaRPr lang="en-US" sz="2800" dirty="0"/>
          </a:p>
        </p:txBody>
      </p:sp>
      <p:sp>
        <p:nvSpPr>
          <p:cNvPr id="8" name="TextBox 7"/>
          <p:cNvSpPr txBox="1"/>
          <p:nvPr/>
        </p:nvSpPr>
        <p:spPr>
          <a:xfrm>
            <a:off x="2827867" y="6211669"/>
            <a:ext cx="6925422" cy="646331"/>
          </a:xfrm>
          <a:prstGeom prst="rect">
            <a:avLst/>
          </a:prstGeom>
          <a:noFill/>
        </p:spPr>
        <p:txBody>
          <a:bodyPr wrap="none" rtlCol="0">
            <a:spAutoFit/>
          </a:bodyPr>
          <a:lstStyle/>
          <a:p>
            <a:r>
              <a:rPr lang="en-US" sz="3600" dirty="0" smtClean="0"/>
              <a:t>The “7” Species of the Land of Israel</a:t>
            </a:r>
            <a:endParaRPr lang="en-US" sz="3600" dirty="0"/>
          </a:p>
        </p:txBody>
      </p:sp>
    </p:spTree>
    <p:extLst>
      <p:ext uri="{BB962C8B-B14F-4D97-AF65-F5344CB8AC3E}">
        <p14:creationId xmlns:p14="http://schemas.microsoft.com/office/powerpoint/2010/main" val="37288956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3"/>
          <a:stretch>
            <a:fillRect/>
          </a:stretch>
        </p:blipFill>
        <p:spPr>
          <a:xfrm>
            <a:off x="189245" y="1473200"/>
            <a:ext cx="5785962" cy="4792134"/>
          </a:xfrm>
          <a:prstGeom prst="rect">
            <a:avLst/>
          </a:prstGeom>
        </p:spPr>
      </p:pic>
      <p:sp>
        <p:nvSpPr>
          <p:cNvPr id="9" name="TextBox 8"/>
          <p:cNvSpPr txBox="1"/>
          <p:nvPr/>
        </p:nvSpPr>
        <p:spPr>
          <a:xfrm>
            <a:off x="965200" y="338666"/>
            <a:ext cx="10600267" cy="646331"/>
          </a:xfrm>
          <a:prstGeom prst="rect">
            <a:avLst/>
          </a:prstGeom>
          <a:noFill/>
        </p:spPr>
        <p:txBody>
          <a:bodyPr wrap="square" rtlCol="0">
            <a:spAutoFit/>
          </a:bodyPr>
          <a:lstStyle/>
          <a:p>
            <a:r>
              <a:rPr lang="en-US" sz="3600" dirty="0" smtClean="0"/>
              <a:t>The Feasts of the LORD – The Sacrifices &amp; the Offerings</a:t>
            </a:r>
            <a:endParaRPr lang="en-US" sz="3600" dirty="0"/>
          </a:p>
        </p:txBody>
      </p:sp>
      <p:sp>
        <p:nvSpPr>
          <p:cNvPr id="3" name="TextBox 2"/>
          <p:cNvSpPr txBox="1"/>
          <p:nvPr/>
        </p:nvSpPr>
        <p:spPr>
          <a:xfrm>
            <a:off x="6129867" y="1354666"/>
            <a:ext cx="5892800" cy="6647974"/>
          </a:xfrm>
          <a:prstGeom prst="rect">
            <a:avLst/>
          </a:prstGeom>
          <a:noFill/>
        </p:spPr>
        <p:txBody>
          <a:bodyPr wrap="square" rtlCol="0">
            <a:spAutoFit/>
          </a:bodyPr>
          <a:lstStyle/>
          <a:p>
            <a:r>
              <a:rPr lang="en-US" sz="2400" dirty="0" smtClean="0"/>
              <a:t>“Three </a:t>
            </a:r>
            <a:r>
              <a:rPr lang="en-US" sz="2400" dirty="0"/>
              <a:t>times thou shalt keep a </a:t>
            </a:r>
            <a:r>
              <a:rPr lang="en-US" sz="2400" b="1" u="sng" dirty="0"/>
              <a:t>feast</a:t>
            </a:r>
            <a:r>
              <a:rPr lang="en-US" sz="2400" dirty="0"/>
              <a:t> unto me in the year. Thou shalt keep the </a:t>
            </a:r>
            <a:r>
              <a:rPr lang="en-US" sz="2400" b="1" u="sng" dirty="0"/>
              <a:t>feast</a:t>
            </a:r>
            <a:r>
              <a:rPr lang="en-US" sz="2400" dirty="0"/>
              <a:t> of unleavened bread: (thou shalt eat unleavened bread seven days, as I commanded thee, in the time appointed of the month Abib; for in it thou </a:t>
            </a:r>
            <a:r>
              <a:rPr lang="en-US" sz="2400" dirty="0" err="1"/>
              <a:t>camest</a:t>
            </a:r>
            <a:r>
              <a:rPr lang="en-US" sz="2400" dirty="0"/>
              <a:t> out from Egypt: and none shall appear before me </a:t>
            </a:r>
            <a:r>
              <a:rPr lang="en-US" sz="2400" dirty="0" smtClean="0"/>
              <a:t>empty) </a:t>
            </a:r>
            <a:r>
              <a:rPr lang="en-US" sz="2400" dirty="0"/>
              <a:t>And the </a:t>
            </a:r>
            <a:r>
              <a:rPr lang="en-US" sz="2400" b="1" u="sng" dirty="0"/>
              <a:t>feast</a:t>
            </a:r>
            <a:r>
              <a:rPr lang="en-US" sz="2400" dirty="0"/>
              <a:t> of harvest, the </a:t>
            </a:r>
            <a:r>
              <a:rPr lang="en-US" sz="2400" dirty="0" err="1"/>
              <a:t>firstfruits</a:t>
            </a:r>
            <a:r>
              <a:rPr lang="en-US" sz="2400" dirty="0"/>
              <a:t> of thy labors, which thou hast sown in the field: and the </a:t>
            </a:r>
            <a:r>
              <a:rPr lang="en-US" sz="2400" b="1" u="sng" dirty="0"/>
              <a:t>feast</a:t>
            </a:r>
            <a:r>
              <a:rPr lang="en-US" sz="2400" dirty="0"/>
              <a:t> of ingathering, which is in the end of the year, when thou hast gathered in thy labors out of the field. Three times in the year all thy males shall appear before the Lord GOD</a:t>
            </a:r>
            <a:r>
              <a:rPr lang="en-US" sz="2400" dirty="0" smtClean="0"/>
              <a:t>.”</a:t>
            </a:r>
            <a:endParaRPr lang="en-US" sz="2400" dirty="0"/>
          </a:p>
          <a:p>
            <a:r>
              <a:rPr lang="en-US" sz="2400" dirty="0"/>
              <a:t>						</a:t>
            </a:r>
            <a:r>
              <a:rPr lang="en-US" sz="2400" dirty="0" smtClean="0"/>
              <a:t>			Exodus </a:t>
            </a:r>
            <a:r>
              <a:rPr lang="en-US" sz="2400" dirty="0"/>
              <a:t>23:14-17</a:t>
            </a:r>
          </a:p>
          <a:p>
            <a:endParaRPr lang="en-US" sz="2400" dirty="0"/>
          </a:p>
          <a:p>
            <a:r>
              <a:rPr lang="en-US" sz="2400" dirty="0" smtClean="0"/>
              <a:t>	None </a:t>
            </a:r>
            <a:r>
              <a:rPr lang="en-US" sz="2400" dirty="0"/>
              <a:t>shall appear before me empty</a:t>
            </a:r>
          </a:p>
          <a:p>
            <a:endParaRPr lang="en-US" dirty="0"/>
          </a:p>
        </p:txBody>
      </p:sp>
    </p:spTree>
    <p:extLst>
      <p:ext uri="{BB962C8B-B14F-4D97-AF65-F5344CB8AC3E}">
        <p14:creationId xmlns:p14="http://schemas.microsoft.com/office/powerpoint/2010/main" val="34130299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163730" y="1341150"/>
            <a:ext cx="5520270" cy="5059649"/>
          </a:xfrm>
        </p:spPr>
        <p:txBody>
          <a:bodyPr>
            <a:normAutofit/>
          </a:bodyPr>
          <a:lstStyle/>
          <a:p>
            <a:pPr marL="0" indent="0">
              <a:buNone/>
            </a:pPr>
            <a:r>
              <a:rPr lang="en-US" sz="3200" dirty="0" smtClean="0"/>
              <a:t>“</a:t>
            </a:r>
            <a:r>
              <a:rPr lang="en-US" sz="3200" b="1" u="sng" dirty="0" smtClean="0"/>
              <a:t>Three </a:t>
            </a:r>
            <a:r>
              <a:rPr lang="en-US" sz="3200" b="1" u="sng" dirty="0"/>
              <a:t>times in a year </a:t>
            </a:r>
            <a:r>
              <a:rPr lang="en-US" sz="3200" dirty="0"/>
              <a:t>shall all thy males appear before the </a:t>
            </a:r>
            <a:r>
              <a:rPr lang="en-US" sz="3200" cap="small" dirty="0"/>
              <a:t>Lord</a:t>
            </a:r>
            <a:r>
              <a:rPr lang="en-US" sz="3200" dirty="0"/>
              <a:t> thy God </a:t>
            </a:r>
            <a:r>
              <a:rPr lang="en-US" sz="3200" b="1" u="sng" dirty="0"/>
              <a:t>in the place which he shall choose</a:t>
            </a:r>
            <a:r>
              <a:rPr lang="en-US" sz="3200" dirty="0"/>
              <a:t>; in the feast of unleavened bread, and in the feast of weeks, and in the feast of tabernacles: </a:t>
            </a:r>
            <a:r>
              <a:rPr lang="en-US" sz="3200" b="1" u="sng" dirty="0"/>
              <a:t>and they shall not appear before the </a:t>
            </a:r>
            <a:r>
              <a:rPr lang="en-US" sz="3200" b="1" u="sng" cap="small" dirty="0"/>
              <a:t>Lord</a:t>
            </a:r>
            <a:r>
              <a:rPr lang="en-US" sz="3200" b="1" u="sng" dirty="0"/>
              <a:t> </a:t>
            </a:r>
            <a:r>
              <a:rPr lang="en-US" sz="3200" b="1" u="sng" dirty="0" smtClean="0"/>
              <a:t>empty.</a:t>
            </a:r>
            <a:r>
              <a:rPr lang="en-US" sz="3200" dirty="0" smtClean="0"/>
              <a:t>”</a:t>
            </a:r>
          </a:p>
          <a:p>
            <a:pPr marL="0" indent="0">
              <a:buNone/>
            </a:pPr>
            <a:r>
              <a:rPr lang="en-US" sz="3200" dirty="0"/>
              <a:t>		Deuteronomy 16:16</a:t>
            </a:r>
            <a:endParaRPr lang="en-US" sz="3200" dirty="0" smtClean="0"/>
          </a:p>
          <a:p>
            <a:pPr marL="0" indent="0">
              <a:buNone/>
            </a:pPr>
            <a:endParaRPr lang="en-US" sz="3200" dirty="0"/>
          </a:p>
          <a:p>
            <a:pPr marL="0" indent="0">
              <a:buNone/>
            </a:pPr>
            <a:endParaRPr lang="en-US" sz="3200" dirty="0" smtClean="0"/>
          </a:p>
          <a:p>
            <a:pPr marL="0" indent="0">
              <a:buNone/>
            </a:pPr>
            <a:endParaRPr lang="en-US" sz="3200" dirty="0"/>
          </a:p>
          <a:p>
            <a:pPr marL="0" indent="0">
              <a:buNone/>
            </a:pPr>
            <a:endParaRPr lang="en-US" dirty="0"/>
          </a:p>
        </p:txBody>
      </p:sp>
      <p:pic>
        <p:nvPicPr>
          <p:cNvPr id="4" name="Picture 3"/>
          <p:cNvPicPr>
            <a:picLocks noChangeAspect="1"/>
          </p:cNvPicPr>
          <p:nvPr/>
        </p:nvPicPr>
        <p:blipFill>
          <a:blip r:embed="rId3"/>
          <a:stretch>
            <a:fillRect/>
          </a:stretch>
        </p:blipFill>
        <p:spPr>
          <a:xfrm>
            <a:off x="218203" y="1353454"/>
            <a:ext cx="5456393" cy="4523624"/>
          </a:xfrm>
          <a:prstGeom prst="rect">
            <a:avLst/>
          </a:prstGeom>
        </p:spPr>
      </p:pic>
      <p:pic>
        <p:nvPicPr>
          <p:cNvPr id="7" name="Picture 6"/>
          <p:cNvPicPr>
            <a:picLocks noChangeAspect="1"/>
          </p:cNvPicPr>
          <p:nvPr/>
        </p:nvPicPr>
        <p:blipFill>
          <a:blip r:embed="rId4"/>
          <a:stretch>
            <a:fillRect/>
          </a:stretch>
        </p:blipFill>
        <p:spPr>
          <a:xfrm>
            <a:off x="771351" y="133393"/>
            <a:ext cx="10784759" cy="969348"/>
          </a:xfrm>
          <a:prstGeom prst="rect">
            <a:avLst/>
          </a:prstGeom>
        </p:spPr>
      </p:pic>
      <p:sp>
        <p:nvSpPr>
          <p:cNvPr id="8" name="TextBox 7"/>
          <p:cNvSpPr txBox="1"/>
          <p:nvPr/>
        </p:nvSpPr>
        <p:spPr>
          <a:xfrm>
            <a:off x="1184514" y="6139189"/>
            <a:ext cx="9958432" cy="523220"/>
          </a:xfrm>
          <a:prstGeom prst="rect">
            <a:avLst/>
          </a:prstGeom>
          <a:noFill/>
        </p:spPr>
        <p:txBody>
          <a:bodyPr wrap="none" rtlCol="0">
            <a:spAutoFit/>
          </a:bodyPr>
          <a:lstStyle/>
          <a:p>
            <a:r>
              <a:rPr lang="en-US" sz="2800" b="1" dirty="0" smtClean="0"/>
              <a:t>Three Times a Year the Offerings were to be Brought to Jerusalem</a:t>
            </a:r>
            <a:endParaRPr lang="en-US" sz="2400" b="1" dirty="0"/>
          </a:p>
        </p:txBody>
      </p:sp>
    </p:spTree>
    <p:extLst>
      <p:ext uri="{BB962C8B-B14F-4D97-AF65-F5344CB8AC3E}">
        <p14:creationId xmlns:p14="http://schemas.microsoft.com/office/powerpoint/2010/main" val="27802540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231566" y="1250961"/>
            <a:ext cx="6960434" cy="5411448"/>
          </a:xfrm>
        </p:spPr>
        <p:txBody>
          <a:bodyPr>
            <a:normAutofit fontScale="55000" lnSpcReduction="20000"/>
          </a:bodyPr>
          <a:lstStyle/>
          <a:p>
            <a:pPr marL="0" indent="0">
              <a:buNone/>
            </a:pPr>
            <a:r>
              <a:rPr lang="en-US" sz="3200" dirty="0" smtClean="0"/>
              <a:t>“</a:t>
            </a:r>
            <a:r>
              <a:rPr lang="en-US" sz="3200" b="1" dirty="0" smtClean="0"/>
              <a:t>When </a:t>
            </a:r>
            <a:r>
              <a:rPr lang="en-US" sz="3200" b="1" dirty="0"/>
              <a:t>ye go over Jordan, and dwell in the land which the LORD your God giveth you to </a:t>
            </a:r>
            <a:r>
              <a:rPr lang="en-US" sz="3200" b="1" dirty="0" smtClean="0"/>
              <a:t>inherit…Then </a:t>
            </a:r>
            <a:r>
              <a:rPr lang="en-US" sz="3200" b="1" dirty="0"/>
              <a:t>there shall be a place which the LORD your God shall choose to cause his name to dwell there; thither shall ye bring all that I command you; your burnt offerings, and your sacrifices, your tithes, and the heave offering of your hand, and all your choice vows which ye vow unto the LORD</a:t>
            </a:r>
            <a:r>
              <a:rPr lang="en-US" sz="3200" dirty="0"/>
              <a:t>: </a:t>
            </a:r>
            <a:r>
              <a:rPr lang="en-US" sz="3200" dirty="0" smtClean="0"/>
              <a:t>And </a:t>
            </a:r>
            <a:r>
              <a:rPr lang="en-US" sz="3200" b="1" dirty="0"/>
              <a:t>ye shall rejoice </a:t>
            </a:r>
            <a:r>
              <a:rPr lang="en-US" sz="3200" dirty="0"/>
              <a:t>before the LORD your God, ye, and your sons, and your daughters, and your menservants, and your maidservants, and the Levite that is within your gates; forasmuch as he hath no part nor </a:t>
            </a:r>
            <a:r>
              <a:rPr lang="en-US" sz="3200" dirty="0" smtClean="0"/>
              <a:t>inheritance with you. </a:t>
            </a:r>
            <a:r>
              <a:rPr lang="en-US" sz="3200" b="1" dirty="0" smtClean="0"/>
              <a:t>Take </a:t>
            </a:r>
            <a:r>
              <a:rPr lang="en-US" sz="3200" b="1" dirty="0"/>
              <a:t>heed to thyself that thou offer not thy burnt offerings in every place that thou </a:t>
            </a:r>
            <a:r>
              <a:rPr lang="en-US" sz="3200" b="1" dirty="0" err="1"/>
              <a:t>seest</a:t>
            </a:r>
            <a:r>
              <a:rPr lang="en-US" sz="3200" dirty="0"/>
              <a:t>: </a:t>
            </a:r>
            <a:r>
              <a:rPr lang="en-US" sz="3200" dirty="0" smtClean="0"/>
              <a:t>But </a:t>
            </a:r>
            <a:r>
              <a:rPr lang="en-US" sz="3200" dirty="0"/>
              <a:t>in the place which the LORD shall choose in one of thy tribes, there thou shalt offer thy burnt offerings, and there thou shalt do all that I command thee. </a:t>
            </a:r>
            <a:r>
              <a:rPr lang="en-US" sz="3200" b="1" dirty="0" smtClean="0"/>
              <a:t>Thou </a:t>
            </a:r>
            <a:r>
              <a:rPr lang="en-US" sz="3200" b="1" dirty="0" err="1"/>
              <a:t>mayest</a:t>
            </a:r>
            <a:r>
              <a:rPr lang="en-US" sz="3200" b="1" dirty="0"/>
              <a:t> not eat within thy gates the tithe of thy corn, or of thy wine, or of thy oil, or the firstlings of thy herds or of thy flock, nor any of thy vows which thou </a:t>
            </a:r>
            <a:r>
              <a:rPr lang="en-US" sz="3200" b="1" dirty="0" err="1"/>
              <a:t>vowest</a:t>
            </a:r>
            <a:r>
              <a:rPr lang="en-US" sz="3200" b="1" dirty="0"/>
              <a:t>, nor thy freewill offerings, or heave offering of thine hand: </a:t>
            </a:r>
            <a:r>
              <a:rPr lang="en-US" sz="3200" b="1" dirty="0" smtClean="0"/>
              <a:t>But </a:t>
            </a:r>
            <a:r>
              <a:rPr lang="en-US" sz="3200" b="1" dirty="0"/>
              <a:t>thou must eat them before the LORD thy God in the place which the LORD thy God shall choose</a:t>
            </a:r>
            <a:r>
              <a:rPr lang="en-US" sz="3200" dirty="0"/>
              <a:t>, thou, and thy son, and thy daughter, and thy manservant, and thy maidservant, and the Levite that is within thy gates: and thou shalt rejoice before the LORD thy God in all that thou </a:t>
            </a:r>
            <a:r>
              <a:rPr lang="en-US" sz="3200" dirty="0" err="1"/>
              <a:t>puttest</a:t>
            </a:r>
            <a:r>
              <a:rPr lang="en-US" sz="3200" dirty="0"/>
              <a:t> thine hands unto. </a:t>
            </a:r>
            <a:r>
              <a:rPr lang="en-US" sz="3200" dirty="0" smtClean="0"/>
              <a:t>Take </a:t>
            </a:r>
            <a:r>
              <a:rPr lang="en-US" sz="3200" dirty="0"/>
              <a:t>heed to thyself that thou forsake not the Levite as long as thou </a:t>
            </a:r>
            <a:r>
              <a:rPr lang="en-US" sz="3200" dirty="0" err="1"/>
              <a:t>livest</a:t>
            </a:r>
            <a:r>
              <a:rPr lang="en-US" sz="3200" dirty="0"/>
              <a:t> upon the earth. </a:t>
            </a:r>
          </a:p>
          <a:p>
            <a:pPr marL="0" indent="0">
              <a:buNone/>
            </a:pPr>
            <a:r>
              <a:rPr lang="en-US" sz="3200" dirty="0"/>
              <a:t>	</a:t>
            </a:r>
            <a:r>
              <a:rPr lang="en-US" sz="3200" dirty="0" smtClean="0"/>
              <a:t>			Deuteronomy 12:10-14; 17-19</a:t>
            </a:r>
            <a:endParaRPr lang="en-US" sz="3200" dirty="0"/>
          </a:p>
          <a:p>
            <a:pPr marL="0" indent="0">
              <a:buNone/>
            </a:pPr>
            <a:endParaRPr lang="en-US" sz="3200" dirty="0"/>
          </a:p>
          <a:p>
            <a:pPr marL="0" indent="0">
              <a:buNone/>
            </a:pPr>
            <a:endParaRPr lang="en-US" sz="3200" dirty="0" smtClean="0"/>
          </a:p>
          <a:p>
            <a:pPr marL="0" indent="0">
              <a:buNone/>
            </a:pPr>
            <a:endParaRPr lang="en-US" sz="3200" dirty="0"/>
          </a:p>
          <a:p>
            <a:pPr marL="0" indent="0">
              <a:buNone/>
            </a:pPr>
            <a:endParaRPr lang="en-US" dirty="0"/>
          </a:p>
        </p:txBody>
      </p:sp>
      <p:pic>
        <p:nvPicPr>
          <p:cNvPr id="7" name="Picture 6"/>
          <p:cNvPicPr>
            <a:picLocks noChangeAspect="1"/>
          </p:cNvPicPr>
          <p:nvPr/>
        </p:nvPicPr>
        <p:blipFill>
          <a:blip r:embed="rId3"/>
          <a:stretch>
            <a:fillRect/>
          </a:stretch>
        </p:blipFill>
        <p:spPr>
          <a:xfrm>
            <a:off x="771351" y="133393"/>
            <a:ext cx="10784759" cy="969348"/>
          </a:xfrm>
          <a:prstGeom prst="rect">
            <a:avLst/>
          </a:prstGeom>
        </p:spPr>
      </p:pic>
      <p:sp>
        <p:nvSpPr>
          <p:cNvPr id="8" name="TextBox 7"/>
          <p:cNvSpPr txBox="1"/>
          <p:nvPr/>
        </p:nvSpPr>
        <p:spPr>
          <a:xfrm>
            <a:off x="1184514" y="6139189"/>
            <a:ext cx="9958432" cy="523220"/>
          </a:xfrm>
          <a:prstGeom prst="rect">
            <a:avLst/>
          </a:prstGeom>
          <a:noFill/>
        </p:spPr>
        <p:txBody>
          <a:bodyPr wrap="none" rtlCol="0">
            <a:spAutoFit/>
          </a:bodyPr>
          <a:lstStyle/>
          <a:p>
            <a:r>
              <a:rPr lang="en-US" sz="2800" b="1" dirty="0" smtClean="0"/>
              <a:t>Three Times a Year the Offerings were to be Brought to Jerusalem</a:t>
            </a:r>
            <a:endParaRPr lang="en-US" sz="2400" b="1" dirty="0"/>
          </a:p>
        </p:txBody>
      </p:sp>
      <p:pic>
        <p:nvPicPr>
          <p:cNvPr id="2" name="Picture 1"/>
          <p:cNvPicPr>
            <a:picLocks noChangeAspect="1"/>
          </p:cNvPicPr>
          <p:nvPr/>
        </p:nvPicPr>
        <p:blipFill>
          <a:blip r:embed="rId4"/>
          <a:stretch>
            <a:fillRect/>
          </a:stretch>
        </p:blipFill>
        <p:spPr>
          <a:xfrm>
            <a:off x="0" y="1102741"/>
            <a:ext cx="4841823" cy="4523624"/>
          </a:xfrm>
          <a:prstGeom prst="rect">
            <a:avLst/>
          </a:prstGeom>
        </p:spPr>
      </p:pic>
    </p:spTree>
    <p:extLst>
      <p:ext uri="{BB962C8B-B14F-4D97-AF65-F5344CB8AC3E}">
        <p14:creationId xmlns:p14="http://schemas.microsoft.com/office/powerpoint/2010/main" val="6852679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p:cNvPicPr>
            <a:picLocks noGrp="1" noChangeAspect="1"/>
          </p:cNvPicPr>
          <p:nvPr>
            <p:ph sz="half" idx="1"/>
          </p:nvPr>
        </p:nvPicPr>
        <p:blipFill>
          <a:blip r:embed="rId3">
            <a:extLst>
              <a:ext uri="{28A0092B-C50C-407E-A947-70E740481C1C}">
                <a14:useLocalDpi xmlns:a14="http://schemas.microsoft.com/office/drawing/2010/main" val="0"/>
              </a:ext>
            </a:extLst>
          </a:blip>
          <a:stretch>
            <a:fillRect/>
          </a:stretch>
        </p:blipFill>
        <p:spPr>
          <a:xfrm>
            <a:off x="1047750" y="2096294"/>
            <a:ext cx="4762500" cy="3810000"/>
          </a:xfrm>
        </p:spPr>
      </p:pic>
      <p:sp>
        <p:nvSpPr>
          <p:cNvPr id="6" name="Content Placeholder 5"/>
          <p:cNvSpPr>
            <a:spLocks noGrp="1"/>
          </p:cNvSpPr>
          <p:nvPr>
            <p:ph sz="half" idx="2"/>
          </p:nvPr>
        </p:nvSpPr>
        <p:spPr/>
        <p:txBody>
          <a:bodyPr/>
          <a:lstStyle/>
          <a:p>
            <a:endParaRPr lang="en-US" dirty="0"/>
          </a:p>
          <a:p>
            <a:r>
              <a:rPr lang="en-US" dirty="0"/>
              <a:t>Burnt </a:t>
            </a:r>
            <a:r>
              <a:rPr lang="en-US" dirty="0" smtClean="0"/>
              <a:t>Offering</a:t>
            </a:r>
            <a:endParaRPr lang="en-US" dirty="0"/>
          </a:p>
          <a:p>
            <a:r>
              <a:rPr lang="en-US" dirty="0"/>
              <a:t>Sin </a:t>
            </a:r>
            <a:r>
              <a:rPr lang="en-US" dirty="0" smtClean="0"/>
              <a:t>Offering	</a:t>
            </a:r>
          </a:p>
          <a:p>
            <a:r>
              <a:rPr lang="en-US" dirty="0" smtClean="0"/>
              <a:t>Trespass Offering</a:t>
            </a:r>
          </a:p>
          <a:p>
            <a:r>
              <a:rPr lang="en-US" dirty="0" smtClean="0"/>
              <a:t>Peace </a:t>
            </a:r>
            <a:r>
              <a:rPr lang="en-US" dirty="0"/>
              <a:t>Offering </a:t>
            </a:r>
          </a:p>
          <a:p>
            <a:r>
              <a:rPr lang="en-US" dirty="0"/>
              <a:t>Meal Offering </a:t>
            </a:r>
          </a:p>
          <a:p>
            <a:r>
              <a:rPr lang="en-US" dirty="0"/>
              <a:t>Drink </a:t>
            </a:r>
            <a:r>
              <a:rPr lang="en-US" dirty="0" smtClean="0"/>
              <a:t>Offering</a:t>
            </a:r>
            <a:endParaRPr lang="en-US" dirty="0"/>
          </a:p>
        </p:txBody>
      </p:sp>
      <p:pic>
        <p:nvPicPr>
          <p:cNvPr id="4" name="Picture 3"/>
          <p:cNvPicPr>
            <a:picLocks noChangeAspect="1"/>
          </p:cNvPicPr>
          <p:nvPr/>
        </p:nvPicPr>
        <p:blipFill>
          <a:blip r:embed="rId4"/>
          <a:stretch>
            <a:fillRect/>
          </a:stretch>
        </p:blipFill>
        <p:spPr>
          <a:xfrm>
            <a:off x="779820" y="302726"/>
            <a:ext cx="10784759" cy="969348"/>
          </a:xfrm>
          <a:prstGeom prst="rect">
            <a:avLst/>
          </a:prstGeom>
        </p:spPr>
      </p:pic>
    </p:spTree>
    <p:extLst>
      <p:ext uri="{BB962C8B-B14F-4D97-AF65-F5344CB8AC3E}">
        <p14:creationId xmlns:p14="http://schemas.microsoft.com/office/powerpoint/2010/main" val="19346036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604932" y="1456101"/>
            <a:ext cx="6468534" cy="4708981"/>
          </a:xfrm>
          <a:prstGeom prst="rect">
            <a:avLst/>
          </a:prstGeom>
          <a:noFill/>
        </p:spPr>
        <p:txBody>
          <a:bodyPr wrap="square" rtlCol="0">
            <a:spAutoFit/>
          </a:bodyPr>
          <a:lstStyle/>
          <a:p>
            <a:pPr marL="285750" indent="-285750">
              <a:buFont typeface="Arial" panose="020B0604020202020204" pitchFamily="34" charset="0"/>
              <a:buChar char="•"/>
            </a:pPr>
            <a:r>
              <a:rPr lang="en-US" sz="2000" b="1" dirty="0" smtClean="0"/>
              <a:t>Sin</a:t>
            </a:r>
            <a:r>
              <a:rPr lang="en-US" sz="2000" dirty="0" smtClean="0"/>
              <a:t> Offering (</a:t>
            </a:r>
            <a:r>
              <a:rPr lang="en-US" sz="2000" b="1" i="1" u="sng" dirty="0" err="1"/>
              <a:t>C</a:t>
            </a:r>
            <a:r>
              <a:rPr lang="en-US" sz="2000" b="1" i="1" u="sng" dirty="0" err="1" smtClean="0"/>
              <a:t>hattaah</a:t>
            </a:r>
            <a:r>
              <a:rPr lang="en-US" sz="2000" dirty="0" smtClean="0"/>
              <a:t>) – confession of sin; seeking forgiveness;</a:t>
            </a:r>
          </a:p>
          <a:p>
            <a:pPr marL="285750" indent="-285750">
              <a:buFont typeface="Arial" panose="020B0604020202020204" pitchFamily="34" charset="0"/>
              <a:buChar char="•"/>
            </a:pPr>
            <a:r>
              <a:rPr lang="en-US" sz="2000" b="1" dirty="0" smtClean="0"/>
              <a:t>Trespass</a:t>
            </a:r>
            <a:r>
              <a:rPr lang="en-US" sz="2000" dirty="0" smtClean="0"/>
              <a:t> Offering (</a:t>
            </a:r>
            <a:r>
              <a:rPr lang="en-US" sz="2000" b="1" i="1" u="sng" dirty="0" err="1"/>
              <a:t>A</a:t>
            </a:r>
            <a:r>
              <a:rPr lang="en-US" sz="2000" b="1" i="1" u="sng" dirty="0" err="1" smtClean="0"/>
              <a:t>sham</a:t>
            </a:r>
            <a:r>
              <a:rPr lang="en-US" sz="2000" dirty="0" smtClean="0"/>
              <a:t>) – acknowledgement of guilt and making amends for sin against others;</a:t>
            </a:r>
          </a:p>
          <a:p>
            <a:pPr marL="285750" indent="-285750">
              <a:buFont typeface="Arial" panose="020B0604020202020204" pitchFamily="34" charset="0"/>
              <a:buChar char="•"/>
            </a:pPr>
            <a:r>
              <a:rPr lang="en-US" sz="2000" b="1" dirty="0" smtClean="0"/>
              <a:t>Burnt</a:t>
            </a:r>
            <a:r>
              <a:rPr lang="en-US" sz="2000" dirty="0" smtClean="0"/>
              <a:t> Offering (</a:t>
            </a:r>
            <a:r>
              <a:rPr lang="en-US" sz="2000" b="1" i="1" u="sng" dirty="0" err="1"/>
              <a:t>O</a:t>
            </a:r>
            <a:r>
              <a:rPr lang="en-US" sz="2000" b="1" i="1" u="sng" dirty="0" err="1" smtClean="0"/>
              <a:t>lah</a:t>
            </a:r>
            <a:r>
              <a:rPr lang="en-US" sz="2000" b="1" i="1" u="sng" dirty="0" smtClean="0"/>
              <a:t>)</a:t>
            </a:r>
            <a:r>
              <a:rPr lang="en-US" sz="2000" dirty="0" smtClean="0"/>
              <a:t> – Freewill offering signifying dedication and righteousness (though sometimes commanded);</a:t>
            </a:r>
          </a:p>
          <a:p>
            <a:pPr marL="285750" indent="-285750">
              <a:buFont typeface="Arial" panose="020B0604020202020204" pitchFamily="34" charset="0"/>
              <a:buChar char="•"/>
            </a:pPr>
            <a:r>
              <a:rPr lang="en-US" sz="2000" b="1" dirty="0" smtClean="0"/>
              <a:t>Peace</a:t>
            </a:r>
            <a:r>
              <a:rPr lang="en-US" sz="2000" dirty="0" smtClean="0"/>
              <a:t> Offering (</a:t>
            </a:r>
            <a:r>
              <a:rPr lang="en-US" sz="2000" b="1" i="1" u="sng" dirty="0" err="1" smtClean="0"/>
              <a:t>Shelem</a:t>
            </a:r>
            <a:r>
              <a:rPr lang="en-US" sz="2000" dirty="0" smtClean="0"/>
              <a:t>) – Spontaneous offering of thanksgiving, seeking restored fellowship with God;</a:t>
            </a:r>
          </a:p>
          <a:p>
            <a:pPr marL="285750" indent="-285750">
              <a:buFont typeface="Arial" panose="020B0604020202020204" pitchFamily="34" charset="0"/>
              <a:buChar char="•"/>
            </a:pPr>
            <a:r>
              <a:rPr lang="en-US" sz="2000" b="1" dirty="0" smtClean="0"/>
              <a:t>Meal</a:t>
            </a:r>
            <a:r>
              <a:rPr lang="en-US" sz="2000" dirty="0" smtClean="0"/>
              <a:t> (Meat) Offering (</a:t>
            </a:r>
            <a:r>
              <a:rPr lang="en-US" sz="2000" b="1" i="1" u="sng" dirty="0" err="1" smtClean="0"/>
              <a:t>Minchah</a:t>
            </a:r>
            <a:r>
              <a:rPr lang="en-US" sz="2000" dirty="0" smtClean="0"/>
              <a:t>) – a dedication of a portion of the fruits of our labor to God;</a:t>
            </a:r>
          </a:p>
          <a:p>
            <a:pPr marL="285750" indent="-285750">
              <a:buFont typeface="Arial" panose="020B0604020202020204" pitchFamily="34" charset="0"/>
              <a:buChar char="•"/>
            </a:pPr>
            <a:r>
              <a:rPr lang="en-US" sz="2000" b="1" dirty="0" smtClean="0"/>
              <a:t>Drink</a:t>
            </a:r>
            <a:r>
              <a:rPr lang="en-US" sz="2000" dirty="0" smtClean="0"/>
              <a:t> Offering (</a:t>
            </a:r>
            <a:r>
              <a:rPr lang="en-US" sz="2000" b="1" i="1" u="sng" dirty="0" err="1"/>
              <a:t>N</a:t>
            </a:r>
            <a:r>
              <a:rPr lang="en-US" sz="2000" b="1" i="1" u="sng" dirty="0" err="1" smtClean="0"/>
              <a:t>ecek</a:t>
            </a:r>
            <a:r>
              <a:rPr lang="en-US" sz="2000" dirty="0" smtClean="0"/>
              <a:t>) – An acknowledgment of God’s blessing.</a:t>
            </a:r>
          </a:p>
          <a:p>
            <a:pPr marL="285750" indent="-285750">
              <a:buFont typeface="Arial" panose="020B0604020202020204" pitchFamily="34" charset="0"/>
              <a:buChar char="•"/>
            </a:pPr>
            <a:r>
              <a:rPr lang="en-US" sz="2000" b="1" dirty="0" smtClean="0"/>
              <a:t>Tithes, Vows, Freewill &amp; Heave Offerings – </a:t>
            </a:r>
            <a:r>
              <a:rPr lang="en-US" sz="2000" dirty="0" smtClean="0"/>
              <a:t>Gifts to support the priesthood, the Levites &amp; the poor</a:t>
            </a:r>
            <a:endParaRPr lang="en-US" sz="2000" dirty="0"/>
          </a:p>
        </p:txBody>
      </p:sp>
      <p:pic>
        <p:nvPicPr>
          <p:cNvPr id="3" name="Picture 2"/>
          <p:cNvPicPr>
            <a:picLocks noChangeAspect="1"/>
          </p:cNvPicPr>
          <p:nvPr/>
        </p:nvPicPr>
        <p:blipFill>
          <a:blip r:embed="rId3"/>
          <a:stretch>
            <a:fillRect/>
          </a:stretch>
        </p:blipFill>
        <p:spPr>
          <a:xfrm>
            <a:off x="142371" y="1584569"/>
            <a:ext cx="5123894" cy="4100427"/>
          </a:xfrm>
          <a:prstGeom prst="rect">
            <a:avLst/>
          </a:prstGeom>
        </p:spPr>
      </p:pic>
      <p:pic>
        <p:nvPicPr>
          <p:cNvPr id="4" name="Picture 3"/>
          <p:cNvPicPr>
            <a:picLocks noChangeAspect="1"/>
          </p:cNvPicPr>
          <p:nvPr/>
        </p:nvPicPr>
        <p:blipFill>
          <a:blip r:embed="rId4"/>
          <a:stretch>
            <a:fillRect/>
          </a:stretch>
        </p:blipFill>
        <p:spPr>
          <a:xfrm>
            <a:off x="686687" y="150326"/>
            <a:ext cx="10784759" cy="969348"/>
          </a:xfrm>
          <a:prstGeom prst="rect">
            <a:avLst/>
          </a:prstGeom>
        </p:spPr>
      </p:pic>
    </p:spTree>
    <p:extLst>
      <p:ext uri="{BB962C8B-B14F-4D97-AF65-F5344CB8AC3E}">
        <p14:creationId xmlns:p14="http://schemas.microsoft.com/office/powerpoint/2010/main" val="41897827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1501114"/>
            <a:ext cx="10515600" cy="1325563"/>
          </a:xfrm>
        </p:spPr>
        <p:txBody>
          <a:bodyPr/>
          <a:lstStyle/>
          <a:p>
            <a:pPr algn="ctr"/>
            <a:r>
              <a:rPr lang="en-US" dirty="0"/>
              <a:t>Morning and Evening Sacrifices – a Continual Burnt Offering Num. 28:1-8</a:t>
            </a:r>
          </a:p>
        </p:txBody>
      </p:sp>
      <p:sp>
        <p:nvSpPr>
          <p:cNvPr id="4" name="Text Placeholder 3"/>
          <p:cNvSpPr>
            <a:spLocks noGrp="1"/>
          </p:cNvSpPr>
          <p:nvPr>
            <p:ph type="body" idx="1"/>
          </p:nvPr>
        </p:nvSpPr>
        <p:spPr>
          <a:xfrm>
            <a:off x="839786" y="2789900"/>
            <a:ext cx="5157787" cy="823912"/>
          </a:xfrm>
        </p:spPr>
        <p:txBody>
          <a:bodyPr/>
          <a:lstStyle/>
          <a:p>
            <a:pPr algn="ctr"/>
            <a:r>
              <a:rPr lang="en-US" dirty="0"/>
              <a:t>Morning</a:t>
            </a:r>
          </a:p>
        </p:txBody>
      </p:sp>
      <p:sp>
        <p:nvSpPr>
          <p:cNvPr id="5" name="Content Placeholder 4"/>
          <p:cNvSpPr>
            <a:spLocks noGrp="1"/>
          </p:cNvSpPr>
          <p:nvPr>
            <p:ph sz="half" idx="2"/>
          </p:nvPr>
        </p:nvSpPr>
        <p:spPr>
          <a:xfrm>
            <a:off x="812799" y="3810002"/>
            <a:ext cx="5658907" cy="3684588"/>
          </a:xfrm>
        </p:spPr>
        <p:txBody>
          <a:bodyPr/>
          <a:lstStyle/>
          <a:p>
            <a:r>
              <a:rPr lang="en-US" dirty="0"/>
              <a:t>One lamb</a:t>
            </a:r>
          </a:p>
          <a:p>
            <a:r>
              <a:rPr lang="en-US" dirty="0"/>
              <a:t>Meat/Meal offering – flour with oil</a:t>
            </a:r>
          </a:p>
          <a:p>
            <a:r>
              <a:rPr lang="en-US" dirty="0"/>
              <a:t>Drink offering – wine</a:t>
            </a:r>
          </a:p>
          <a:p>
            <a:r>
              <a:rPr lang="en-US" dirty="0"/>
              <a:t>Offered at 9a.m. (the 3</a:t>
            </a:r>
            <a:r>
              <a:rPr lang="en-US" baseline="30000" dirty="0"/>
              <a:t>rd</a:t>
            </a:r>
            <a:r>
              <a:rPr lang="en-US" dirty="0"/>
              <a:t> hour)</a:t>
            </a:r>
          </a:p>
        </p:txBody>
      </p:sp>
      <p:sp>
        <p:nvSpPr>
          <p:cNvPr id="6" name="Text Placeholder 5"/>
          <p:cNvSpPr>
            <a:spLocks noGrp="1"/>
          </p:cNvSpPr>
          <p:nvPr>
            <p:ph type="body" sz="quarter" idx="3"/>
          </p:nvPr>
        </p:nvSpPr>
        <p:spPr>
          <a:xfrm>
            <a:off x="6172200" y="2789900"/>
            <a:ext cx="5183188" cy="823912"/>
          </a:xfrm>
        </p:spPr>
        <p:txBody>
          <a:bodyPr/>
          <a:lstStyle/>
          <a:p>
            <a:pPr algn="ctr"/>
            <a:r>
              <a:rPr lang="en-US" dirty="0"/>
              <a:t>Evening</a:t>
            </a:r>
          </a:p>
        </p:txBody>
      </p:sp>
      <p:sp>
        <p:nvSpPr>
          <p:cNvPr id="7" name="Content Placeholder 6"/>
          <p:cNvSpPr>
            <a:spLocks noGrp="1"/>
          </p:cNvSpPr>
          <p:nvPr>
            <p:ph sz="quarter" idx="4"/>
          </p:nvPr>
        </p:nvSpPr>
        <p:spPr>
          <a:xfrm>
            <a:off x="6599500" y="3810004"/>
            <a:ext cx="5567894" cy="3684588"/>
          </a:xfrm>
        </p:spPr>
        <p:txBody>
          <a:bodyPr/>
          <a:lstStyle/>
          <a:p>
            <a:r>
              <a:rPr lang="en-US" dirty="0"/>
              <a:t>One lamb</a:t>
            </a:r>
          </a:p>
          <a:p>
            <a:r>
              <a:rPr lang="en-US" dirty="0"/>
              <a:t>Meat/Meal offering – flour with oil</a:t>
            </a:r>
          </a:p>
          <a:p>
            <a:r>
              <a:rPr lang="en-US" dirty="0"/>
              <a:t>Drink offering – wine</a:t>
            </a:r>
          </a:p>
          <a:p>
            <a:r>
              <a:rPr lang="en-US" dirty="0"/>
              <a:t>Offered around 3p.m. (the 9</a:t>
            </a:r>
            <a:r>
              <a:rPr lang="en-US" baseline="30000" dirty="0"/>
              <a:t>th</a:t>
            </a:r>
            <a:r>
              <a:rPr lang="en-US" dirty="0"/>
              <a:t> hour)</a:t>
            </a:r>
          </a:p>
        </p:txBody>
      </p:sp>
      <p:pic>
        <p:nvPicPr>
          <p:cNvPr id="3" name="Picture 2"/>
          <p:cNvPicPr>
            <a:picLocks noChangeAspect="1"/>
          </p:cNvPicPr>
          <p:nvPr/>
        </p:nvPicPr>
        <p:blipFill>
          <a:blip r:embed="rId3"/>
          <a:stretch>
            <a:fillRect/>
          </a:stretch>
        </p:blipFill>
        <p:spPr>
          <a:xfrm>
            <a:off x="605195" y="147457"/>
            <a:ext cx="10784759" cy="969348"/>
          </a:xfrm>
          <a:prstGeom prst="rect">
            <a:avLst/>
          </a:prstGeom>
        </p:spPr>
      </p:pic>
    </p:spTree>
    <p:extLst>
      <p:ext uri="{BB962C8B-B14F-4D97-AF65-F5344CB8AC3E}">
        <p14:creationId xmlns:p14="http://schemas.microsoft.com/office/powerpoint/2010/main" val="33474537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 calcmode="lin" valueType="num">
                                      <p:cBhvr additive="base">
                                        <p:cTn id="7" dur="500" fill="hold"/>
                                        <p:tgtEl>
                                          <p:spTgt spid="5">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5">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7">
                                            <p:txEl>
                                              <p:pRg st="0" end="0"/>
                                            </p:txEl>
                                          </p:spTgt>
                                        </p:tgtEl>
                                        <p:attrNameLst>
                                          <p:attrName>style.visibility</p:attrName>
                                        </p:attrNameLst>
                                      </p:cBhvr>
                                      <p:to>
                                        <p:strVal val="visible"/>
                                      </p:to>
                                    </p:set>
                                    <p:anim calcmode="lin" valueType="num">
                                      <p:cBhvr additive="base">
                                        <p:cTn id="13" dur="500" fill="hold"/>
                                        <p:tgtEl>
                                          <p:spTgt spid="7">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7">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5">
                                            <p:txEl>
                                              <p:pRg st="1" end="1"/>
                                            </p:txEl>
                                          </p:spTgt>
                                        </p:tgtEl>
                                        <p:attrNameLst>
                                          <p:attrName>style.visibility</p:attrName>
                                        </p:attrNameLst>
                                      </p:cBhvr>
                                      <p:to>
                                        <p:strVal val="visible"/>
                                      </p:to>
                                    </p:set>
                                    <p:anim calcmode="lin" valueType="num">
                                      <p:cBhvr additive="base">
                                        <p:cTn id="19" dur="500" fill="hold"/>
                                        <p:tgtEl>
                                          <p:spTgt spid="5">
                                            <p:txEl>
                                              <p:pRg st="1" end="1"/>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5">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7">
                                            <p:txEl>
                                              <p:pRg st="1" end="1"/>
                                            </p:txEl>
                                          </p:spTgt>
                                        </p:tgtEl>
                                        <p:attrNameLst>
                                          <p:attrName>style.visibility</p:attrName>
                                        </p:attrNameLst>
                                      </p:cBhvr>
                                      <p:to>
                                        <p:strVal val="visible"/>
                                      </p:to>
                                    </p:set>
                                    <p:anim calcmode="lin" valueType="num">
                                      <p:cBhvr additive="base">
                                        <p:cTn id="25" dur="500" fill="hold"/>
                                        <p:tgtEl>
                                          <p:spTgt spid="7">
                                            <p:txEl>
                                              <p:pRg st="1" end="1"/>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7">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5">
                                            <p:txEl>
                                              <p:pRg st="2" end="2"/>
                                            </p:txEl>
                                          </p:spTgt>
                                        </p:tgtEl>
                                        <p:attrNameLst>
                                          <p:attrName>style.visibility</p:attrName>
                                        </p:attrNameLst>
                                      </p:cBhvr>
                                      <p:to>
                                        <p:strVal val="visible"/>
                                      </p:to>
                                    </p:set>
                                    <p:anim calcmode="lin" valueType="num">
                                      <p:cBhvr additive="base">
                                        <p:cTn id="31" dur="500" fill="hold"/>
                                        <p:tgtEl>
                                          <p:spTgt spid="5">
                                            <p:txEl>
                                              <p:pRg st="2" end="2"/>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5">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7">
                                            <p:txEl>
                                              <p:pRg st="2" end="2"/>
                                            </p:txEl>
                                          </p:spTgt>
                                        </p:tgtEl>
                                        <p:attrNameLst>
                                          <p:attrName>style.visibility</p:attrName>
                                        </p:attrNameLst>
                                      </p:cBhvr>
                                      <p:to>
                                        <p:strVal val="visible"/>
                                      </p:to>
                                    </p:set>
                                    <p:anim calcmode="lin" valueType="num">
                                      <p:cBhvr additive="base">
                                        <p:cTn id="37" dur="500" fill="hold"/>
                                        <p:tgtEl>
                                          <p:spTgt spid="7">
                                            <p:txEl>
                                              <p:pRg st="2" end="2"/>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7">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5">
                                            <p:txEl>
                                              <p:pRg st="3" end="3"/>
                                            </p:txEl>
                                          </p:spTgt>
                                        </p:tgtEl>
                                        <p:attrNameLst>
                                          <p:attrName>style.visibility</p:attrName>
                                        </p:attrNameLst>
                                      </p:cBhvr>
                                      <p:to>
                                        <p:strVal val="visible"/>
                                      </p:to>
                                    </p:set>
                                    <p:anim calcmode="lin" valueType="num">
                                      <p:cBhvr additive="base">
                                        <p:cTn id="43" dur="500" fill="hold"/>
                                        <p:tgtEl>
                                          <p:spTgt spid="5">
                                            <p:txEl>
                                              <p:pRg st="3" end="3"/>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5">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nodeType="clickEffect">
                                  <p:stCondLst>
                                    <p:cond delay="0"/>
                                  </p:stCondLst>
                                  <p:childTnLst>
                                    <p:set>
                                      <p:cBhvr>
                                        <p:cTn id="48" dur="1" fill="hold">
                                          <p:stCondLst>
                                            <p:cond delay="0"/>
                                          </p:stCondLst>
                                        </p:cTn>
                                        <p:tgtEl>
                                          <p:spTgt spid="7">
                                            <p:txEl>
                                              <p:pRg st="3" end="3"/>
                                            </p:txEl>
                                          </p:spTgt>
                                        </p:tgtEl>
                                        <p:attrNameLst>
                                          <p:attrName>style.visibility</p:attrName>
                                        </p:attrNameLst>
                                      </p:cBhvr>
                                      <p:to>
                                        <p:strVal val="visible"/>
                                      </p:to>
                                    </p:set>
                                    <p:anim calcmode="lin" valueType="num">
                                      <p:cBhvr additive="base">
                                        <p:cTn id="49" dur="500" fill="hold"/>
                                        <p:tgtEl>
                                          <p:spTgt spid="7">
                                            <p:txEl>
                                              <p:pRg st="3" end="3"/>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7">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normAutofit/>
          </a:bodyPr>
          <a:lstStyle/>
          <a:p>
            <a:pPr algn="ctr"/>
            <a:r>
              <a:rPr lang="en-US" sz="4400" dirty="0"/>
              <a:t>Joy in the Offerings</a:t>
            </a:r>
          </a:p>
        </p:txBody>
      </p:sp>
      <p:pic>
        <p:nvPicPr>
          <p:cNvPr id="6" name="Picture Placeholder 5"/>
          <p:cNvPicPr>
            <a:picLocks noGrp="1" noChangeAspect="1"/>
          </p:cNvPicPr>
          <p:nvPr>
            <p:ph type="pic" idx="1"/>
          </p:nvPr>
        </p:nvPicPr>
        <p:blipFill>
          <a:blip r:embed="rId3">
            <a:extLst>
              <a:ext uri="{28A0092B-C50C-407E-A947-70E740481C1C}">
                <a14:useLocalDpi xmlns:a14="http://schemas.microsoft.com/office/drawing/2010/main" val="0"/>
              </a:ext>
            </a:extLst>
          </a:blip>
          <a:srcRect l="9900" r="9900"/>
          <a:stretch>
            <a:fillRect/>
          </a:stretch>
        </p:blipFill>
        <p:spPr/>
      </p:pic>
      <p:sp>
        <p:nvSpPr>
          <p:cNvPr id="3" name="Content Placeholder 2"/>
          <p:cNvSpPr>
            <a:spLocks noGrp="1"/>
          </p:cNvSpPr>
          <p:nvPr>
            <p:ph type="body" sz="half" idx="2"/>
          </p:nvPr>
        </p:nvSpPr>
        <p:spPr/>
        <p:txBody>
          <a:bodyPr/>
          <a:lstStyle/>
          <a:p>
            <a:pPr marL="0" indent="0" algn="ctr">
              <a:buNone/>
            </a:pPr>
            <a:endParaRPr lang="en-US" dirty="0"/>
          </a:p>
          <a:p>
            <a:pPr algn="ctr"/>
            <a:r>
              <a:rPr lang="en-US" sz="2800" dirty="0"/>
              <a:t>And wine that </a:t>
            </a:r>
            <a:r>
              <a:rPr lang="en-US" sz="2800" dirty="0" err="1"/>
              <a:t>maketh</a:t>
            </a:r>
            <a:r>
              <a:rPr lang="en-US" sz="2800" dirty="0"/>
              <a:t> glad the heart of man, and oil to make his face to shine , and bread which </a:t>
            </a:r>
            <a:r>
              <a:rPr lang="en-US" sz="2800" dirty="0" err="1"/>
              <a:t>strengtheneth</a:t>
            </a:r>
            <a:r>
              <a:rPr lang="en-US" sz="2800" dirty="0"/>
              <a:t> man’s heart. </a:t>
            </a:r>
          </a:p>
          <a:p>
            <a:pPr algn="ctr"/>
            <a:r>
              <a:rPr lang="en-US" sz="2800" dirty="0"/>
              <a:t>Psa. 104:15</a:t>
            </a:r>
          </a:p>
          <a:p>
            <a:pPr marL="0" indent="0">
              <a:buNone/>
            </a:pPr>
            <a:endParaRPr lang="en-US" dirty="0"/>
          </a:p>
        </p:txBody>
      </p:sp>
    </p:spTree>
    <p:extLst>
      <p:ext uri="{BB962C8B-B14F-4D97-AF65-F5344CB8AC3E}">
        <p14:creationId xmlns:p14="http://schemas.microsoft.com/office/powerpoint/2010/main" val="36698472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17000" b="-17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38200" y="0"/>
            <a:ext cx="10515600" cy="1325563"/>
          </a:xfrm>
        </p:spPr>
        <p:txBody>
          <a:bodyPr/>
          <a:lstStyle/>
          <a:p>
            <a:pPr algn="ctr"/>
            <a:r>
              <a:rPr lang="en-US" dirty="0" smtClean="0"/>
              <a:t>The Feasts of the LORD – The Sabbath</a:t>
            </a:r>
            <a:endParaRPr lang="en-US" dirty="0"/>
          </a:p>
        </p:txBody>
      </p:sp>
      <p:sp>
        <p:nvSpPr>
          <p:cNvPr id="7" name="TextBox 6"/>
          <p:cNvSpPr txBox="1"/>
          <p:nvPr/>
        </p:nvSpPr>
        <p:spPr>
          <a:xfrm>
            <a:off x="4961467" y="1325563"/>
            <a:ext cx="7230533" cy="4524315"/>
          </a:xfrm>
          <a:prstGeom prst="rect">
            <a:avLst/>
          </a:prstGeom>
          <a:noFill/>
        </p:spPr>
        <p:txBody>
          <a:bodyPr wrap="square" rtlCol="0">
            <a:spAutoFit/>
          </a:bodyPr>
          <a:lstStyle/>
          <a:p>
            <a:r>
              <a:rPr lang="en-US" sz="2400" dirty="0" smtClean="0"/>
              <a:t>“And </a:t>
            </a:r>
            <a:r>
              <a:rPr lang="en-US" sz="2400" dirty="0"/>
              <a:t>the LORD </a:t>
            </a:r>
            <a:r>
              <a:rPr lang="en-US" sz="2400" dirty="0" err="1"/>
              <a:t>spake</a:t>
            </a:r>
            <a:r>
              <a:rPr lang="en-US" sz="2400" dirty="0"/>
              <a:t> unto Moses, saying, </a:t>
            </a:r>
            <a:r>
              <a:rPr lang="en-US" sz="2400" dirty="0" smtClean="0"/>
              <a:t>Speak </a:t>
            </a:r>
            <a:r>
              <a:rPr lang="en-US" sz="2400" dirty="0"/>
              <a:t>unto the children of Israel, and say unto them, Concerning the feasts of the LORD, which ye shall proclaim to be holy convocations, even these are my feasts. </a:t>
            </a:r>
            <a:r>
              <a:rPr lang="en-US" sz="2400" dirty="0" smtClean="0"/>
              <a:t>Six </a:t>
            </a:r>
            <a:r>
              <a:rPr lang="en-US" sz="2400" dirty="0"/>
              <a:t>days shall work be done: but the seventh day is the </a:t>
            </a:r>
            <a:r>
              <a:rPr lang="en-US" sz="2400" dirty="0" err="1"/>
              <a:t>sabbath</a:t>
            </a:r>
            <a:r>
              <a:rPr lang="en-US" sz="2400" dirty="0"/>
              <a:t> of rest, an holy convocation; ye shall do no work therein: it is the </a:t>
            </a:r>
            <a:r>
              <a:rPr lang="en-US" sz="2400" dirty="0" err="1"/>
              <a:t>sabbath</a:t>
            </a:r>
            <a:r>
              <a:rPr lang="en-US" sz="2400" dirty="0"/>
              <a:t> of the LORD in all your </a:t>
            </a:r>
            <a:r>
              <a:rPr lang="en-US" sz="2400" dirty="0" smtClean="0"/>
              <a:t>dwellings.”</a:t>
            </a:r>
          </a:p>
          <a:p>
            <a:endParaRPr lang="en-US" sz="2400" dirty="0"/>
          </a:p>
          <a:p>
            <a:r>
              <a:rPr lang="en-US" sz="2400" dirty="0" smtClean="0"/>
              <a:t>				Leviticus 23:1-3</a:t>
            </a:r>
          </a:p>
          <a:p>
            <a:endParaRPr lang="en-US" sz="2400" dirty="0"/>
          </a:p>
          <a:p>
            <a:r>
              <a:rPr lang="en-US" sz="2400" dirty="0" smtClean="0"/>
              <a:t>Sabbath = </a:t>
            </a:r>
            <a:r>
              <a:rPr lang="en-US" sz="2400" b="1" i="1" u="sng" dirty="0" smtClean="0"/>
              <a:t>“</a:t>
            </a:r>
            <a:r>
              <a:rPr lang="en-US" sz="2400" b="1" i="1" u="sng" dirty="0" err="1" smtClean="0"/>
              <a:t>Shabbath</a:t>
            </a:r>
            <a:r>
              <a:rPr lang="en-US" sz="2400" b="1" i="1" u="sng" dirty="0" smtClean="0"/>
              <a:t>”</a:t>
            </a:r>
            <a:r>
              <a:rPr lang="en-US" sz="2400" dirty="0" smtClean="0"/>
              <a:t> =  to </a:t>
            </a:r>
            <a:r>
              <a:rPr lang="en-US" sz="2400" b="1" u="sng" dirty="0" smtClean="0"/>
              <a:t>cease</a:t>
            </a:r>
            <a:r>
              <a:rPr lang="en-US" sz="2400" dirty="0" smtClean="0"/>
              <a:t>; to </a:t>
            </a:r>
            <a:r>
              <a:rPr lang="en-US" sz="2400" b="1" u="sng" dirty="0" smtClean="0"/>
              <a:t>rest</a:t>
            </a:r>
            <a:r>
              <a:rPr lang="en-US" sz="2400" dirty="0" smtClean="0"/>
              <a:t> </a:t>
            </a:r>
          </a:p>
          <a:p>
            <a:r>
              <a:rPr lang="en-US" sz="2400" dirty="0" smtClean="0"/>
              <a:t>			     	</a:t>
            </a:r>
            <a:endParaRPr lang="en-US" sz="2400" dirty="0"/>
          </a:p>
        </p:txBody>
      </p:sp>
      <p:pic>
        <p:nvPicPr>
          <p:cNvPr id="4" name="Picture 3"/>
          <p:cNvPicPr>
            <a:picLocks noChangeAspect="1"/>
          </p:cNvPicPr>
          <p:nvPr/>
        </p:nvPicPr>
        <p:blipFill>
          <a:blip r:embed="rId4"/>
          <a:stretch>
            <a:fillRect/>
          </a:stretch>
        </p:blipFill>
        <p:spPr>
          <a:xfrm>
            <a:off x="150682" y="1456268"/>
            <a:ext cx="4647802" cy="3860800"/>
          </a:xfrm>
          <a:prstGeom prst="rect">
            <a:avLst/>
          </a:prstGeom>
        </p:spPr>
      </p:pic>
    </p:spTree>
    <p:extLst>
      <p:ext uri="{BB962C8B-B14F-4D97-AF65-F5344CB8AC3E}">
        <p14:creationId xmlns:p14="http://schemas.microsoft.com/office/powerpoint/2010/main" val="27105956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17000" b="-17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38200" y="0"/>
            <a:ext cx="10515600" cy="1325563"/>
          </a:xfrm>
        </p:spPr>
        <p:txBody>
          <a:bodyPr/>
          <a:lstStyle/>
          <a:p>
            <a:pPr algn="ctr"/>
            <a:r>
              <a:rPr lang="en-US" dirty="0"/>
              <a:t>YAHWEH’S CALENDAR</a:t>
            </a:r>
          </a:p>
        </p:txBody>
      </p:sp>
      <p:sp>
        <p:nvSpPr>
          <p:cNvPr id="7" name="TextBox 6"/>
          <p:cNvSpPr txBox="1"/>
          <p:nvPr/>
        </p:nvSpPr>
        <p:spPr>
          <a:xfrm>
            <a:off x="4961466" y="1075267"/>
            <a:ext cx="7230533" cy="5632311"/>
          </a:xfrm>
          <a:prstGeom prst="rect">
            <a:avLst/>
          </a:prstGeom>
          <a:noFill/>
        </p:spPr>
        <p:txBody>
          <a:bodyPr wrap="square" rtlCol="0">
            <a:spAutoFit/>
          </a:bodyPr>
          <a:lstStyle/>
          <a:p>
            <a:r>
              <a:rPr lang="en-US" sz="2400" dirty="0" smtClean="0"/>
              <a:t>“</a:t>
            </a:r>
            <a:r>
              <a:rPr lang="en-US" sz="2400" b="1" dirty="0" smtClean="0"/>
              <a:t>Keep </a:t>
            </a:r>
            <a:r>
              <a:rPr lang="en-US" sz="2400" b="1" dirty="0"/>
              <a:t>the </a:t>
            </a:r>
            <a:r>
              <a:rPr lang="en-US" sz="2400" b="1" dirty="0" err="1"/>
              <a:t>sabbath</a:t>
            </a:r>
            <a:r>
              <a:rPr lang="en-US" sz="2400" b="1" dirty="0"/>
              <a:t> day to sanctify it</a:t>
            </a:r>
            <a:r>
              <a:rPr lang="en-US" sz="2400" dirty="0"/>
              <a:t>, as the LORD thy God hath commanded thee. </a:t>
            </a:r>
            <a:r>
              <a:rPr lang="en-US" sz="2400" dirty="0" smtClean="0"/>
              <a:t>Six </a:t>
            </a:r>
            <a:r>
              <a:rPr lang="en-US" sz="2400" dirty="0"/>
              <a:t>days thou shalt </a:t>
            </a:r>
            <a:r>
              <a:rPr lang="en-US" sz="2400" dirty="0" err="1"/>
              <a:t>labour</a:t>
            </a:r>
            <a:r>
              <a:rPr lang="en-US" sz="2400" dirty="0"/>
              <a:t>, and do all thy work: </a:t>
            </a:r>
            <a:r>
              <a:rPr lang="en-US" sz="2400" dirty="0" smtClean="0"/>
              <a:t>But </a:t>
            </a:r>
            <a:r>
              <a:rPr lang="en-US" sz="2400" dirty="0"/>
              <a:t>the seventh day is the </a:t>
            </a:r>
            <a:r>
              <a:rPr lang="en-US" sz="2400" dirty="0" err="1"/>
              <a:t>sabbath</a:t>
            </a:r>
            <a:r>
              <a:rPr lang="en-US" sz="2400" dirty="0"/>
              <a:t> of the LORD thy God: in it </a:t>
            </a:r>
            <a:r>
              <a:rPr lang="en-US" sz="2400" b="1" dirty="0"/>
              <a:t>thou shalt not do any work</a:t>
            </a:r>
            <a:r>
              <a:rPr lang="en-US" sz="2400" dirty="0"/>
              <a:t>, thou, nor thy son, nor thy daughter, nor thy manservant, nor thy maidservant, nor thine ox, nor thine ass, nor any of thy cattle, nor thy stranger that is within thy gates; </a:t>
            </a:r>
            <a:r>
              <a:rPr lang="en-US" sz="2400" b="1" dirty="0"/>
              <a:t>that thy manservant and thy maidservant may rest as well as thou. </a:t>
            </a:r>
            <a:r>
              <a:rPr lang="en-US" sz="2400" b="1" dirty="0" smtClean="0"/>
              <a:t>And </a:t>
            </a:r>
            <a:r>
              <a:rPr lang="en-US" sz="2400" b="1" dirty="0"/>
              <a:t>remember that thou </a:t>
            </a:r>
            <a:r>
              <a:rPr lang="en-US" sz="2400" b="1" dirty="0" err="1"/>
              <a:t>wast</a:t>
            </a:r>
            <a:r>
              <a:rPr lang="en-US" sz="2400" b="1" dirty="0"/>
              <a:t> a servant in the land of Egypt, and that the LORD thy God brought thee out thence through a mighty hand and by a stretched out arm</a:t>
            </a:r>
            <a:r>
              <a:rPr lang="en-US" sz="2400" dirty="0"/>
              <a:t>: therefore the LORD thy God commanded thee to keep the </a:t>
            </a:r>
            <a:r>
              <a:rPr lang="en-US" sz="2400" dirty="0" err="1"/>
              <a:t>sabbath</a:t>
            </a:r>
            <a:r>
              <a:rPr lang="en-US" sz="2400" dirty="0"/>
              <a:t> day. </a:t>
            </a:r>
          </a:p>
          <a:p>
            <a:endParaRPr lang="en-US" sz="2400" dirty="0"/>
          </a:p>
          <a:p>
            <a:r>
              <a:rPr lang="en-US" sz="2400" dirty="0" smtClean="0"/>
              <a:t>			Deuteronomy 5:12-15</a:t>
            </a:r>
            <a:endParaRPr lang="en-US" sz="2400" dirty="0"/>
          </a:p>
        </p:txBody>
      </p:sp>
      <p:pic>
        <p:nvPicPr>
          <p:cNvPr id="4" name="Picture 3"/>
          <p:cNvPicPr>
            <a:picLocks noChangeAspect="1"/>
          </p:cNvPicPr>
          <p:nvPr/>
        </p:nvPicPr>
        <p:blipFill>
          <a:blip r:embed="rId4"/>
          <a:stretch>
            <a:fillRect/>
          </a:stretch>
        </p:blipFill>
        <p:spPr>
          <a:xfrm>
            <a:off x="150682" y="1456268"/>
            <a:ext cx="4647802" cy="3860800"/>
          </a:xfrm>
          <a:prstGeom prst="rect">
            <a:avLst/>
          </a:prstGeom>
        </p:spPr>
      </p:pic>
    </p:spTree>
    <p:extLst>
      <p:ext uri="{BB962C8B-B14F-4D97-AF65-F5344CB8AC3E}">
        <p14:creationId xmlns:p14="http://schemas.microsoft.com/office/powerpoint/2010/main" val="4851028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17000" b="-17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38200" y="0"/>
            <a:ext cx="10515600" cy="1325563"/>
          </a:xfrm>
        </p:spPr>
        <p:txBody>
          <a:bodyPr/>
          <a:lstStyle/>
          <a:p>
            <a:pPr algn="ctr"/>
            <a:r>
              <a:rPr lang="en-US" b="1" dirty="0" smtClean="0"/>
              <a:t>The Feasts of the LORD</a:t>
            </a:r>
            <a:endParaRPr lang="en-US" b="1" dirty="0"/>
          </a:p>
        </p:txBody>
      </p:sp>
      <p:pic>
        <p:nvPicPr>
          <p:cNvPr id="4" name="Picture 3"/>
          <p:cNvPicPr>
            <a:picLocks noChangeAspect="1"/>
          </p:cNvPicPr>
          <p:nvPr/>
        </p:nvPicPr>
        <p:blipFill>
          <a:blip r:embed="rId4"/>
          <a:stretch>
            <a:fillRect/>
          </a:stretch>
        </p:blipFill>
        <p:spPr>
          <a:xfrm>
            <a:off x="150682" y="1456268"/>
            <a:ext cx="4647802" cy="3860800"/>
          </a:xfrm>
          <a:prstGeom prst="rect">
            <a:avLst/>
          </a:prstGeom>
        </p:spPr>
      </p:pic>
      <p:sp>
        <p:nvSpPr>
          <p:cNvPr id="3" name="TextBox 2"/>
          <p:cNvSpPr txBox="1"/>
          <p:nvPr/>
        </p:nvSpPr>
        <p:spPr>
          <a:xfrm>
            <a:off x="2160916" y="5892800"/>
            <a:ext cx="8073557" cy="646331"/>
          </a:xfrm>
          <a:prstGeom prst="rect">
            <a:avLst/>
          </a:prstGeom>
          <a:noFill/>
        </p:spPr>
        <p:txBody>
          <a:bodyPr wrap="none" rtlCol="0">
            <a:spAutoFit/>
          </a:bodyPr>
          <a:lstStyle/>
          <a:p>
            <a:r>
              <a:rPr lang="en-US" sz="3600" b="1" dirty="0" smtClean="0"/>
              <a:t>Weekly 7</a:t>
            </a:r>
            <a:r>
              <a:rPr lang="en-US" sz="3600" b="1" baseline="30000" dirty="0" smtClean="0"/>
              <a:t>th</a:t>
            </a:r>
            <a:r>
              <a:rPr lang="en-US" sz="3600" b="1" dirty="0" smtClean="0"/>
              <a:t> Day Sabbath vs High Sabbaths</a:t>
            </a:r>
            <a:endParaRPr lang="en-US" sz="3600" b="1" dirty="0"/>
          </a:p>
        </p:txBody>
      </p:sp>
      <p:sp>
        <p:nvSpPr>
          <p:cNvPr id="5" name="TextBox 4"/>
          <p:cNvSpPr txBox="1"/>
          <p:nvPr/>
        </p:nvSpPr>
        <p:spPr>
          <a:xfrm>
            <a:off x="5249334" y="1901295"/>
            <a:ext cx="6383867" cy="2215991"/>
          </a:xfrm>
          <a:prstGeom prst="rect">
            <a:avLst/>
          </a:prstGeom>
          <a:noFill/>
        </p:spPr>
        <p:txBody>
          <a:bodyPr wrap="square" rtlCol="0">
            <a:spAutoFit/>
          </a:bodyPr>
          <a:lstStyle/>
          <a:p>
            <a:r>
              <a:rPr lang="en-US" sz="2400" dirty="0" smtClean="0"/>
              <a:t>“In the </a:t>
            </a:r>
            <a:r>
              <a:rPr lang="en-US" sz="2400" b="1" u="sng" dirty="0" smtClean="0"/>
              <a:t>first day </a:t>
            </a:r>
            <a:r>
              <a:rPr lang="en-US" sz="2400" dirty="0" smtClean="0"/>
              <a:t>ye shall have an holy convocation: ye shall do no servile work therein;… the </a:t>
            </a:r>
            <a:r>
              <a:rPr lang="en-US" sz="2400" b="1" u="sng" dirty="0" smtClean="0"/>
              <a:t>seventh day</a:t>
            </a:r>
            <a:r>
              <a:rPr lang="en-US" sz="2400" dirty="0" smtClean="0"/>
              <a:t> is an </a:t>
            </a:r>
            <a:r>
              <a:rPr lang="en-US" sz="2400" b="1" u="sng" dirty="0" smtClean="0"/>
              <a:t>holy convocation</a:t>
            </a:r>
            <a:r>
              <a:rPr lang="en-US" sz="2400" dirty="0" smtClean="0"/>
              <a:t>: ye shall do </a:t>
            </a:r>
            <a:r>
              <a:rPr lang="en-US" sz="2400" b="1" u="sng" dirty="0" smtClean="0"/>
              <a:t>no servile work </a:t>
            </a:r>
            <a:r>
              <a:rPr lang="en-US" sz="2400" dirty="0" smtClean="0"/>
              <a:t>therein.”</a:t>
            </a:r>
          </a:p>
          <a:p>
            <a:r>
              <a:rPr lang="en-US" sz="2400" dirty="0"/>
              <a:t>	</a:t>
            </a:r>
            <a:r>
              <a:rPr lang="en-US" sz="2400" dirty="0" smtClean="0"/>
              <a:t>			Leviticus 23:7-8</a:t>
            </a:r>
          </a:p>
          <a:p>
            <a:endParaRPr lang="en-US" dirty="0"/>
          </a:p>
        </p:txBody>
      </p:sp>
    </p:spTree>
    <p:extLst>
      <p:ext uri="{BB962C8B-B14F-4D97-AF65-F5344CB8AC3E}">
        <p14:creationId xmlns:p14="http://schemas.microsoft.com/office/powerpoint/2010/main" val="33283171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bg>
      <p:bgPr>
        <a:blipFill dpi="0" rotWithShape="0">
          <a:blip r:embed="rId3">
            <a:lum/>
          </a:blip>
          <a:srcRect/>
          <a:stretch>
            <a:fillRect t="-17000" b="-17000"/>
          </a:stretch>
        </a:blipFill>
        <a:effectLst/>
      </p:bgPr>
    </p:bg>
    <p:spTree>
      <p:nvGrpSpPr>
        <p:cNvPr id="1" name=""/>
        <p:cNvGrpSpPr/>
        <p:nvPr/>
      </p:nvGrpSpPr>
      <p:grpSpPr>
        <a:xfrm>
          <a:off x="0" y="0"/>
          <a:ext cx="0" cy="0"/>
          <a:chOff x="0" y="0"/>
          <a:chExt cx="0" cy="0"/>
        </a:xfrm>
      </p:grpSpPr>
      <p:sp>
        <p:nvSpPr>
          <p:cNvPr id="193538" name="Rectangle 2"/>
          <p:cNvSpPr>
            <a:spLocks noGrp="1" noChangeArrowheads="1"/>
          </p:cNvSpPr>
          <p:nvPr>
            <p:ph type="title"/>
          </p:nvPr>
        </p:nvSpPr>
        <p:spPr>
          <a:xfrm>
            <a:off x="1981200" y="0"/>
            <a:ext cx="8229600" cy="1384300"/>
          </a:xfrm>
        </p:spPr>
        <p:txBody>
          <a:bodyPr/>
          <a:lstStyle/>
          <a:p>
            <a:pPr algn="ctr" eaLnBrk="1" hangingPunct="1">
              <a:defRPr/>
            </a:pPr>
            <a:r>
              <a:rPr lang="en-US" altLang="en-US" sz="3200" dirty="0">
                <a:solidFill>
                  <a:schemeClr val="accent4">
                    <a:lumMod val="10000"/>
                  </a:schemeClr>
                </a:solidFill>
                <a:effectLst/>
                <a:latin typeface="Calibri" panose="020F0502020204030204" pitchFamily="34" charset="0"/>
                <a:cs typeface="Calibri" panose="020F0502020204030204" pitchFamily="34" charset="0"/>
              </a:rPr>
              <a:t>The Sabbaths of Leviticus 23</a:t>
            </a:r>
          </a:p>
        </p:txBody>
      </p:sp>
      <p:sp>
        <p:nvSpPr>
          <p:cNvPr id="193539" name="Rectangle 3"/>
          <p:cNvSpPr>
            <a:spLocks noGrp="1" noChangeArrowheads="1"/>
          </p:cNvSpPr>
          <p:nvPr>
            <p:ph type="body" idx="1"/>
          </p:nvPr>
        </p:nvSpPr>
        <p:spPr>
          <a:xfrm>
            <a:off x="1981200" y="1219200"/>
            <a:ext cx="8229600" cy="3352800"/>
          </a:xfrm>
        </p:spPr>
        <p:txBody>
          <a:bodyPr/>
          <a:lstStyle/>
          <a:p>
            <a:pPr eaLnBrk="1" hangingPunct="1">
              <a:lnSpc>
                <a:spcPct val="80000"/>
              </a:lnSpc>
              <a:defRPr/>
            </a:pPr>
            <a:r>
              <a:rPr lang="en-US" altLang="en-US" sz="2000" dirty="0">
                <a:solidFill>
                  <a:schemeClr val="accent4">
                    <a:lumMod val="10000"/>
                  </a:schemeClr>
                </a:solidFill>
                <a:effectLst/>
                <a:latin typeface="Calibri" panose="020F0502020204030204" pitchFamily="34" charset="0"/>
                <a:cs typeface="Calibri" panose="020F0502020204030204" pitchFamily="34" charset="0"/>
              </a:rPr>
              <a:t>Weekly </a:t>
            </a:r>
            <a:r>
              <a:rPr lang="en-US" altLang="en-US" sz="2000" dirty="0" err="1">
                <a:solidFill>
                  <a:schemeClr val="accent4">
                    <a:lumMod val="10000"/>
                  </a:schemeClr>
                </a:solidFill>
                <a:effectLst/>
                <a:latin typeface="Calibri" panose="020F0502020204030204" pitchFamily="34" charset="0"/>
                <a:cs typeface="Calibri" panose="020F0502020204030204" pitchFamily="34" charset="0"/>
              </a:rPr>
              <a:t>sabbaths</a:t>
            </a:r>
            <a:r>
              <a:rPr lang="en-US" altLang="en-US" sz="2000" dirty="0">
                <a:solidFill>
                  <a:schemeClr val="accent4">
                    <a:lumMod val="10000"/>
                  </a:schemeClr>
                </a:solidFill>
                <a:effectLst/>
                <a:latin typeface="Calibri" panose="020F0502020204030204" pitchFamily="34" charset="0"/>
                <a:cs typeface="Calibri" panose="020F0502020204030204" pitchFamily="34" charset="0"/>
              </a:rPr>
              <a:t> – 7</a:t>
            </a:r>
            <a:r>
              <a:rPr lang="en-US" altLang="en-US" sz="2000" baseline="30000" dirty="0">
                <a:solidFill>
                  <a:schemeClr val="accent4">
                    <a:lumMod val="10000"/>
                  </a:schemeClr>
                </a:solidFill>
                <a:effectLst/>
                <a:latin typeface="Calibri" panose="020F0502020204030204" pitchFamily="34" charset="0"/>
                <a:cs typeface="Calibri" panose="020F0502020204030204" pitchFamily="34" charset="0"/>
              </a:rPr>
              <a:t>th</a:t>
            </a:r>
            <a:r>
              <a:rPr lang="en-US" altLang="en-US" sz="2000" dirty="0">
                <a:solidFill>
                  <a:schemeClr val="accent4">
                    <a:lumMod val="10000"/>
                  </a:schemeClr>
                </a:solidFill>
                <a:effectLst/>
                <a:latin typeface="Calibri" panose="020F0502020204030204" pitchFamily="34" charset="0"/>
                <a:cs typeface="Calibri" panose="020F0502020204030204" pitchFamily="34" charset="0"/>
              </a:rPr>
              <a:t> Day of Every Week</a:t>
            </a:r>
          </a:p>
          <a:p>
            <a:pPr eaLnBrk="1" hangingPunct="1">
              <a:lnSpc>
                <a:spcPct val="80000"/>
              </a:lnSpc>
              <a:defRPr/>
            </a:pPr>
            <a:endParaRPr lang="en-US" altLang="en-US" sz="2000" dirty="0">
              <a:solidFill>
                <a:schemeClr val="accent4">
                  <a:lumMod val="10000"/>
                </a:schemeClr>
              </a:solidFill>
              <a:effectLst/>
              <a:latin typeface="Calibri" panose="020F0502020204030204" pitchFamily="34" charset="0"/>
              <a:cs typeface="Calibri" panose="020F0502020204030204" pitchFamily="34" charset="0"/>
            </a:endParaRPr>
          </a:p>
          <a:p>
            <a:pPr eaLnBrk="1" hangingPunct="1">
              <a:lnSpc>
                <a:spcPct val="80000"/>
              </a:lnSpc>
              <a:defRPr/>
            </a:pPr>
            <a:r>
              <a:rPr lang="en-US" altLang="en-US" sz="2000" dirty="0">
                <a:solidFill>
                  <a:schemeClr val="accent4">
                    <a:lumMod val="10000"/>
                  </a:schemeClr>
                </a:solidFill>
                <a:effectLst/>
                <a:latin typeface="Calibri" panose="020F0502020204030204" pitchFamily="34" charset="0"/>
                <a:cs typeface="Calibri" panose="020F0502020204030204" pitchFamily="34" charset="0"/>
              </a:rPr>
              <a:t>7 High Sabbaths (High Days):</a:t>
            </a:r>
          </a:p>
          <a:p>
            <a:pPr eaLnBrk="1" hangingPunct="1">
              <a:lnSpc>
                <a:spcPct val="80000"/>
              </a:lnSpc>
              <a:defRPr/>
            </a:pPr>
            <a:endParaRPr lang="en-US" altLang="en-US" sz="2000" dirty="0">
              <a:solidFill>
                <a:schemeClr val="accent4">
                  <a:lumMod val="10000"/>
                </a:schemeClr>
              </a:solidFill>
              <a:effectLst/>
              <a:latin typeface="Calibri" panose="020F0502020204030204" pitchFamily="34" charset="0"/>
              <a:cs typeface="Calibri" panose="020F0502020204030204" pitchFamily="34" charset="0"/>
            </a:endParaRPr>
          </a:p>
          <a:p>
            <a:pPr lvl="1" eaLnBrk="1" hangingPunct="1">
              <a:lnSpc>
                <a:spcPct val="80000"/>
              </a:lnSpc>
              <a:defRPr/>
            </a:pPr>
            <a:r>
              <a:rPr lang="en-US" altLang="en-US" sz="1800" dirty="0">
                <a:solidFill>
                  <a:schemeClr val="accent4">
                    <a:lumMod val="10000"/>
                  </a:schemeClr>
                </a:solidFill>
                <a:effectLst/>
                <a:latin typeface="Calibri" panose="020F0502020204030204" pitchFamily="34" charset="0"/>
                <a:cs typeface="Calibri" panose="020F0502020204030204" pitchFamily="34" charset="0"/>
              </a:rPr>
              <a:t>First Day of the Feast of Unleavened Bread;</a:t>
            </a:r>
          </a:p>
          <a:p>
            <a:pPr lvl="1" eaLnBrk="1" hangingPunct="1">
              <a:lnSpc>
                <a:spcPct val="80000"/>
              </a:lnSpc>
              <a:defRPr/>
            </a:pPr>
            <a:r>
              <a:rPr lang="en-US" altLang="en-US" sz="1800" dirty="0">
                <a:solidFill>
                  <a:schemeClr val="accent4">
                    <a:lumMod val="10000"/>
                  </a:schemeClr>
                </a:solidFill>
                <a:effectLst/>
                <a:latin typeface="Calibri" panose="020F0502020204030204" pitchFamily="34" charset="0"/>
                <a:cs typeface="Calibri" panose="020F0502020204030204" pitchFamily="34" charset="0"/>
              </a:rPr>
              <a:t>Seventh Day of the Feast of Unleavened Bread;</a:t>
            </a:r>
          </a:p>
          <a:p>
            <a:pPr lvl="1" eaLnBrk="1" hangingPunct="1">
              <a:lnSpc>
                <a:spcPct val="80000"/>
              </a:lnSpc>
              <a:defRPr/>
            </a:pPr>
            <a:r>
              <a:rPr lang="en-US" altLang="en-US" sz="1800" dirty="0">
                <a:solidFill>
                  <a:schemeClr val="accent4">
                    <a:lumMod val="10000"/>
                  </a:schemeClr>
                </a:solidFill>
                <a:effectLst/>
                <a:latin typeface="Calibri" panose="020F0502020204030204" pitchFamily="34" charset="0"/>
                <a:cs typeface="Calibri" panose="020F0502020204030204" pitchFamily="34" charset="0"/>
              </a:rPr>
              <a:t>Day of Pentecost; (Feast of WEEKS);</a:t>
            </a:r>
          </a:p>
          <a:p>
            <a:pPr lvl="1" eaLnBrk="1" hangingPunct="1">
              <a:lnSpc>
                <a:spcPct val="80000"/>
              </a:lnSpc>
              <a:defRPr/>
            </a:pPr>
            <a:r>
              <a:rPr lang="en-US" altLang="en-US" sz="1800" dirty="0">
                <a:solidFill>
                  <a:schemeClr val="accent4">
                    <a:lumMod val="10000"/>
                  </a:schemeClr>
                </a:solidFill>
                <a:effectLst/>
                <a:latin typeface="Calibri" panose="020F0502020204030204" pitchFamily="34" charset="0"/>
                <a:cs typeface="Calibri" panose="020F0502020204030204" pitchFamily="34" charset="0"/>
              </a:rPr>
              <a:t>Day of Trumpets;</a:t>
            </a:r>
          </a:p>
          <a:p>
            <a:pPr lvl="1" eaLnBrk="1" hangingPunct="1">
              <a:lnSpc>
                <a:spcPct val="80000"/>
              </a:lnSpc>
              <a:defRPr/>
            </a:pPr>
            <a:r>
              <a:rPr lang="en-US" altLang="en-US" sz="1800" dirty="0">
                <a:solidFill>
                  <a:schemeClr val="accent4">
                    <a:lumMod val="10000"/>
                  </a:schemeClr>
                </a:solidFill>
                <a:effectLst/>
                <a:latin typeface="Calibri" panose="020F0502020204030204" pitchFamily="34" charset="0"/>
                <a:cs typeface="Calibri" panose="020F0502020204030204" pitchFamily="34" charset="0"/>
              </a:rPr>
              <a:t>Day of Atonement;</a:t>
            </a:r>
          </a:p>
          <a:p>
            <a:pPr lvl="1" eaLnBrk="1" hangingPunct="1">
              <a:lnSpc>
                <a:spcPct val="80000"/>
              </a:lnSpc>
              <a:defRPr/>
            </a:pPr>
            <a:r>
              <a:rPr lang="en-US" altLang="en-US" sz="1800" dirty="0">
                <a:solidFill>
                  <a:schemeClr val="accent4">
                    <a:lumMod val="10000"/>
                  </a:schemeClr>
                </a:solidFill>
                <a:effectLst/>
                <a:latin typeface="Calibri" panose="020F0502020204030204" pitchFamily="34" charset="0"/>
                <a:cs typeface="Calibri" panose="020F0502020204030204" pitchFamily="34" charset="0"/>
              </a:rPr>
              <a:t>First Day of the Feast of Tabernacles;</a:t>
            </a:r>
          </a:p>
          <a:p>
            <a:pPr lvl="1" eaLnBrk="1" hangingPunct="1">
              <a:lnSpc>
                <a:spcPct val="80000"/>
              </a:lnSpc>
              <a:defRPr/>
            </a:pPr>
            <a:r>
              <a:rPr lang="en-US" altLang="en-US" sz="1800" dirty="0">
                <a:solidFill>
                  <a:schemeClr val="accent4">
                    <a:lumMod val="10000"/>
                  </a:schemeClr>
                </a:solidFill>
                <a:effectLst/>
                <a:latin typeface="Calibri" panose="020F0502020204030204" pitchFamily="34" charset="0"/>
                <a:cs typeface="Calibri" panose="020F0502020204030204" pitchFamily="34" charset="0"/>
              </a:rPr>
              <a:t>Eighth Day of the Feast of Tabernacles</a:t>
            </a:r>
          </a:p>
          <a:p>
            <a:pPr lvl="1" eaLnBrk="1" hangingPunct="1">
              <a:lnSpc>
                <a:spcPct val="80000"/>
              </a:lnSpc>
              <a:defRPr/>
            </a:pPr>
            <a:endParaRPr lang="en-US" altLang="en-US" sz="1800" dirty="0">
              <a:solidFill>
                <a:schemeClr val="accent4">
                  <a:lumMod val="10000"/>
                </a:schemeClr>
              </a:solidFill>
              <a:effectLst/>
              <a:latin typeface="Calibri" panose="020F0502020204030204" pitchFamily="34" charset="0"/>
              <a:cs typeface="Calibri" panose="020F0502020204030204" pitchFamily="34" charset="0"/>
            </a:endParaRPr>
          </a:p>
          <a:p>
            <a:pPr eaLnBrk="1" hangingPunct="1">
              <a:lnSpc>
                <a:spcPct val="80000"/>
              </a:lnSpc>
              <a:defRPr/>
            </a:pPr>
            <a:r>
              <a:rPr lang="en-US" altLang="en-US" sz="2000" dirty="0">
                <a:solidFill>
                  <a:schemeClr val="accent4">
                    <a:lumMod val="10000"/>
                  </a:schemeClr>
                </a:solidFill>
                <a:effectLst/>
                <a:latin typeface="Calibri" panose="020F0502020204030204" pitchFamily="34" charset="0"/>
                <a:cs typeface="Calibri" panose="020F0502020204030204" pitchFamily="34" charset="0"/>
              </a:rPr>
              <a:t>Days of REST; No servile (laborious) work;</a:t>
            </a:r>
          </a:p>
          <a:p>
            <a:pPr eaLnBrk="1" hangingPunct="1">
              <a:lnSpc>
                <a:spcPct val="80000"/>
              </a:lnSpc>
              <a:defRPr/>
            </a:pPr>
            <a:r>
              <a:rPr lang="en-US" altLang="en-US" sz="2000" dirty="0">
                <a:solidFill>
                  <a:schemeClr val="accent4">
                    <a:lumMod val="10000"/>
                  </a:schemeClr>
                </a:solidFill>
                <a:effectLst/>
                <a:latin typeface="Calibri" panose="020F0502020204030204" pitchFamily="34" charset="0"/>
                <a:cs typeface="Calibri" panose="020F0502020204030204" pitchFamily="34" charset="0"/>
              </a:rPr>
              <a:t>Days of HOLY CONVOCATION – Assembled together in fellowship to celebrate their DELIVERANCE &amp; REDEMPTION from Egypt; to comfort and encourage one another in the things of the Truth.</a:t>
            </a:r>
          </a:p>
          <a:p>
            <a:pPr lvl="1" eaLnBrk="1" hangingPunct="1">
              <a:lnSpc>
                <a:spcPct val="80000"/>
              </a:lnSpc>
              <a:buFont typeface="Tahoma" panose="020B0604030504040204" pitchFamily="34" charset="0"/>
              <a:buNone/>
              <a:defRPr/>
            </a:pPr>
            <a:r>
              <a:rPr lang="en-US" altLang="en-US" sz="600" dirty="0">
                <a:solidFill>
                  <a:schemeClr val="accent4">
                    <a:lumMod val="10000"/>
                  </a:schemeClr>
                </a:solidFill>
                <a:effectLst/>
                <a:latin typeface="Calibri" panose="020F0502020204030204" pitchFamily="34" charset="0"/>
                <a:cs typeface="Calibri" panose="020F0502020204030204" pitchFamily="34" charset="0"/>
              </a:rPr>
              <a:t>	</a:t>
            </a:r>
          </a:p>
          <a:p>
            <a:pPr eaLnBrk="1" hangingPunct="1">
              <a:lnSpc>
                <a:spcPct val="80000"/>
              </a:lnSpc>
              <a:buFontTx/>
              <a:buNone/>
              <a:defRPr/>
            </a:pPr>
            <a:endParaRPr lang="en-US" altLang="en-US" sz="700" dirty="0">
              <a:solidFill>
                <a:schemeClr val="accent4">
                  <a:lumMod val="10000"/>
                </a:schemeClr>
              </a:solidFill>
              <a:effectLst/>
              <a:latin typeface="Calibri" panose="020F0502020204030204" pitchFamily="34" charset="0"/>
              <a:cs typeface="Calibri" panose="020F0502020204030204" pitchFamily="34" charset="0"/>
            </a:endParaRPr>
          </a:p>
          <a:p>
            <a:pPr eaLnBrk="1" hangingPunct="1">
              <a:lnSpc>
                <a:spcPct val="80000"/>
              </a:lnSpc>
              <a:buFontTx/>
              <a:buNone/>
              <a:defRPr/>
            </a:pPr>
            <a:endParaRPr lang="en-US" altLang="en-US" sz="700" dirty="0">
              <a:solidFill>
                <a:schemeClr val="accent4">
                  <a:lumMod val="10000"/>
                </a:schemeClr>
              </a:solidFill>
              <a:effectLst/>
              <a:latin typeface="Calibri" panose="020F0502020204030204" pitchFamily="34" charset="0"/>
              <a:cs typeface="Calibri" panose="020F0502020204030204" pitchFamily="34" charset="0"/>
            </a:endParaRPr>
          </a:p>
          <a:p>
            <a:pPr eaLnBrk="1" hangingPunct="1">
              <a:lnSpc>
                <a:spcPct val="80000"/>
              </a:lnSpc>
              <a:buFontTx/>
              <a:buNone/>
              <a:defRPr/>
            </a:pPr>
            <a:endParaRPr lang="en-US" altLang="en-US" sz="700" dirty="0"/>
          </a:p>
        </p:txBody>
      </p:sp>
      <p:sp>
        <p:nvSpPr>
          <p:cNvPr id="15364" name="Text Box 4"/>
          <p:cNvSpPr txBox="1">
            <a:spLocks noChangeArrowheads="1"/>
          </p:cNvSpPr>
          <p:nvPr/>
        </p:nvSpPr>
        <p:spPr bwMode="auto">
          <a:xfrm>
            <a:off x="2438401" y="5943601"/>
            <a:ext cx="6397625" cy="366713"/>
          </a:xfrm>
          <a:prstGeom prst="rect">
            <a:avLst/>
          </a:prstGeom>
          <a:solidFill>
            <a:srgbClr val="FFFF0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lr>
                <a:schemeClr val="hlink"/>
              </a:buClr>
              <a:buSzPct val="120000"/>
              <a:buChar char="•"/>
              <a:defRPr sz="3200">
                <a:solidFill>
                  <a:schemeClr val="tx1"/>
                </a:solidFill>
                <a:latin typeface="Tahoma" panose="020B0604030504040204" pitchFamily="34" charset="0"/>
              </a:defRPr>
            </a:lvl1pPr>
            <a:lvl2pPr marL="742950" indent="-285750">
              <a:spcBef>
                <a:spcPct val="20000"/>
              </a:spcBef>
              <a:buFont typeface="Tahoma" panose="020B0604030504040204" pitchFamily="34" charset="0"/>
              <a:buChar char="–"/>
              <a:defRPr sz="2800">
                <a:solidFill>
                  <a:schemeClr val="tx1"/>
                </a:solidFill>
                <a:latin typeface="Tahoma" panose="020B0604030504040204" pitchFamily="34" charset="0"/>
              </a:defRPr>
            </a:lvl2pPr>
            <a:lvl3pPr marL="1143000" indent="-228600">
              <a:spcBef>
                <a:spcPct val="20000"/>
              </a:spcBef>
              <a:buClr>
                <a:schemeClr val="hlink"/>
              </a:buClr>
              <a:buSzPct val="120000"/>
              <a:buChar char="•"/>
              <a:defRPr sz="2400">
                <a:solidFill>
                  <a:schemeClr val="tx1"/>
                </a:solidFill>
                <a:latin typeface="Tahoma" panose="020B0604030504040204" pitchFamily="34" charset="0"/>
              </a:defRPr>
            </a:lvl3pPr>
            <a:lvl4pPr marL="1600200" indent="-228600">
              <a:spcBef>
                <a:spcPct val="20000"/>
              </a:spcBef>
              <a:buFont typeface="Tahoma" panose="020B0604030504040204" pitchFamily="34" charset="0"/>
              <a:buChar char="–"/>
              <a:defRPr sz="2000">
                <a:solidFill>
                  <a:schemeClr val="tx1"/>
                </a:solidFill>
                <a:latin typeface="Tahoma" panose="020B0604030504040204" pitchFamily="34" charset="0"/>
              </a:defRPr>
            </a:lvl4pPr>
            <a:lvl5pPr marL="2057400" indent="-228600">
              <a:spcBef>
                <a:spcPct val="20000"/>
              </a:spcBef>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9pPr>
          </a:lstStyle>
          <a:p>
            <a:pPr>
              <a:spcBef>
                <a:spcPct val="0"/>
              </a:spcBef>
              <a:buClrTx/>
              <a:buSzTx/>
              <a:buFontTx/>
              <a:buNone/>
            </a:pPr>
            <a:r>
              <a:rPr lang="en-US" altLang="en-US" sz="1800" dirty="0">
                <a:solidFill>
                  <a:srgbClr val="DADADA">
                    <a:lumMod val="10000"/>
                  </a:srgbClr>
                </a:solidFill>
              </a:rPr>
              <a:t>A Marvelous Foreshadowing of God’s Master Plan of Salvation</a:t>
            </a:r>
          </a:p>
        </p:txBody>
      </p:sp>
    </p:spTree>
    <p:extLst>
      <p:ext uri="{BB962C8B-B14F-4D97-AF65-F5344CB8AC3E}">
        <p14:creationId xmlns:p14="http://schemas.microsoft.com/office/powerpoint/2010/main" val="34742555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5364">
                                            <p:txEl>
                                              <p:pRg st="0" end="0"/>
                                            </p:txEl>
                                          </p:spTgt>
                                        </p:tgtEl>
                                        <p:attrNameLst>
                                          <p:attrName>style.visibility</p:attrName>
                                        </p:attrNameLst>
                                      </p:cBhvr>
                                      <p:to>
                                        <p:strVal val="visible"/>
                                      </p:to>
                                    </p:set>
                                    <p:animEffect transition="in" filter="fade">
                                      <p:cBhvr>
                                        <p:cTn id="7" dur="1000"/>
                                        <p:tgtEl>
                                          <p:spTgt spid="15364">
                                            <p:txEl>
                                              <p:pRg st="0" end="0"/>
                                            </p:txEl>
                                          </p:spTgt>
                                        </p:tgtEl>
                                      </p:cBhvr>
                                    </p:animEffect>
                                    <p:anim calcmode="lin" valueType="num">
                                      <p:cBhvr>
                                        <p:cTn id="8" dur="1000" fill="hold"/>
                                        <p:tgtEl>
                                          <p:spTgt spid="15364">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15364">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smtClean="0"/>
              <a:t>The Feasts of the LORD - Inspired </a:t>
            </a:r>
            <a:r>
              <a:rPr lang="en-US" b="1" dirty="0"/>
              <a:t>By Grace</a:t>
            </a:r>
          </a:p>
        </p:txBody>
      </p:sp>
      <p:sp>
        <p:nvSpPr>
          <p:cNvPr id="3" name="Content Placeholder 2"/>
          <p:cNvSpPr>
            <a:spLocks noGrp="1"/>
          </p:cNvSpPr>
          <p:nvPr>
            <p:ph idx="1"/>
          </p:nvPr>
        </p:nvSpPr>
        <p:spPr>
          <a:xfrm>
            <a:off x="5401736" y="1825625"/>
            <a:ext cx="5571064" cy="3152775"/>
          </a:xfrm>
        </p:spPr>
        <p:txBody>
          <a:bodyPr>
            <a:normAutofit fontScale="85000" lnSpcReduction="20000"/>
          </a:bodyPr>
          <a:lstStyle/>
          <a:p>
            <a:pPr marL="0" indent="0" algn="ctr">
              <a:buNone/>
            </a:pPr>
            <a:r>
              <a:rPr lang="en-US" b="1" dirty="0" smtClean="0"/>
              <a:t>Feasts of the LORD </a:t>
            </a:r>
            <a:r>
              <a:rPr lang="en-US" b="1" dirty="0"/>
              <a:t>were times of</a:t>
            </a:r>
            <a:r>
              <a:rPr lang="en-US" b="1" dirty="0" smtClean="0"/>
              <a:t>:</a:t>
            </a:r>
          </a:p>
          <a:p>
            <a:pPr marL="0" indent="0" algn="ctr">
              <a:buNone/>
            </a:pPr>
            <a:endParaRPr lang="en-US" b="1" dirty="0" smtClean="0"/>
          </a:p>
          <a:p>
            <a:pPr marL="0" indent="0" algn="ctr">
              <a:buNone/>
            </a:pPr>
            <a:r>
              <a:rPr lang="en-US" dirty="0" smtClean="0"/>
              <a:t>Sacrifice &amp; Offerings</a:t>
            </a:r>
            <a:endParaRPr lang="en-US" dirty="0"/>
          </a:p>
          <a:p>
            <a:pPr marL="0" indent="0" algn="ctr">
              <a:buNone/>
            </a:pPr>
            <a:r>
              <a:rPr lang="en-US" dirty="0"/>
              <a:t>Thoughtful meditation</a:t>
            </a:r>
          </a:p>
          <a:p>
            <a:pPr marL="0" indent="0" algn="ctr">
              <a:buNone/>
            </a:pPr>
            <a:r>
              <a:rPr lang="en-US" dirty="0" smtClean="0"/>
              <a:t>Celebration &amp; Thanksgiving</a:t>
            </a:r>
            <a:endParaRPr lang="en-US" dirty="0"/>
          </a:p>
          <a:p>
            <a:pPr marL="0" indent="0" algn="ctr">
              <a:buNone/>
            </a:pPr>
            <a:r>
              <a:rPr lang="en-US" dirty="0"/>
              <a:t>Fellowship with God and each other</a:t>
            </a:r>
          </a:p>
          <a:p>
            <a:pPr marL="0" indent="0" algn="ctr">
              <a:buNone/>
            </a:pPr>
            <a:r>
              <a:rPr lang="en-US" dirty="0"/>
              <a:t>Rejoicing</a:t>
            </a:r>
          </a:p>
          <a:p>
            <a:pPr marL="0" indent="0" algn="ctr">
              <a:buNone/>
            </a:pPr>
            <a:r>
              <a:rPr lang="en-US" dirty="0"/>
              <a:t>Remembrance</a:t>
            </a:r>
          </a:p>
          <a:p>
            <a:pPr marL="0" indent="0" algn="ctr">
              <a:buNone/>
            </a:pPr>
            <a:endParaRPr lang="en-US" dirty="0" smtClean="0"/>
          </a:p>
          <a:p>
            <a:pPr marL="0" indent="0" algn="ctr">
              <a:buNone/>
            </a:pPr>
            <a:endParaRPr lang="en-US" dirty="0"/>
          </a:p>
        </p:txBody>
      </p:sp>
      <p:pic>
        <p:nvPicPr>
          <p:cNvPr id="4" name="Picture 3"/>
          <p:cNvPicPr>
            <a:picLocks noChangeAspect="1"/>
          </p:cNvPicPr>
          <p:nvPr/>
        </p:nvPicPr>
        <p:blipFill>
          <a:blip r:embed="rId3"/>
          <a:stretch>
            <a:fillRect/>
          </a:stretch>
        </p:blipFill>
        <p:spPr>
          <a:xfrm>
            <a:off x="169335" y="1572155"/>
            <a:ext cx="5232400" cy="4127036"/>
          </a:xfrm>
          <a:prstGeom prst="rect">
            <a:avLst/>
          </a:prstGeom>
        </p:spPr>
      </p:pic>
    </p:spTree>
    <p:extLst>
      <p:ext uri="{BB962C8B-B14F-4D97-AF65-F5344CB8AC3E}">
        <p14:creationId xmlns:p14="http://schemas.microsoft.com/office/powerpoint/2010/main" val="23903450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17000" b="-17000"/>
          </a:stretch>
        </a:blipFill>
        <a:effectLst/>
      </p:bgPr>
    </p:bg>
    <p:spTree>
      <p:nvGrpSpPr>
        <p:cNvPr id="1" name=""/>
        <p:cNvGrpSpPr/>
        <p:nvPr/>
      </p:nvGrpSpPr>
      <p:grpSpPr>
        <a:xfrm>
          <a:off x="0" y="0"/>
          <a:ext cx="0" cy="0"/>
          <a:chOff x="0" y="0"/>
          <a:chExt cx="0" cy="0"/>
        </a:xfrm>
      </p:grpSpPr>
      <p:pic>
        <p:nvPicPr>
          <p:cNvPr id="6" name="Picture Placeholder 5"/>
          <p:cNvPicPr>
            <a:picLocks noGrp="1" noChangeAspect="1"/>
          </p:cNvPicPr>
          <p:nvPr>
            <p:ph type="pic" idx="1"/>
          </p:nvPr>
        </p:nvPicPr>
        <p:blipFill>
          <a:blip r:embed="rId4">
            <a:extLst>
              <a:ext uri="{28A0092B-C50C-407E-A947-70E740481C1C}">
                <a14:useLocalDpi xmlns:a14="http://schemas.microsoft.com/office/drawing/2010/main" val="0"/>
              </a:ext>
            </a:extLst>
          </a:blip>
          <a:srcRect l="7732" r="7732"/>
          <a:stretch>
            <a:fillRect/>
          </a:stretch>
        </p:blipFill>
        <p:spPr>
          <a:xfrm>
            <a:off x="118532" y="1235076"/>
            <a:ext cx="5215467" cy="4606925"/>
          </a:xfrm>
        </p:spPr>
      </p:pic>
      <p:sp>
        <p:nvSpPr>
          <p:cNvPr id="3" name="Content Placeholder 2"/>
          <p:cNvSpPr>
            <a:spLocks noGrp="1"/>
          </p:cNvSpPr>
          <p:nvPr>
            <p:ph type="body" sz="half" idx="2"/>
          </p:nvPr>
        </p:nvSpPr>
        <p:spPr>
          <a:xfrm>
            <a:off x="5469467" y="1049410"/>
            <a:ext cx="6366933" cy="6147256"/>
          </a:xfrm>
        </p:spPr>
        <p:txBody>
          <a:bodyPr>
            <a:noAutofit/>
          </a:bodyPr>
          <a:lstStyle/>
          <a:p>
            <a:r>
              <a:rPr lang="en-US" sz="2400" dirty="0" smtClean="0"/>
              <a:t>“I </a:t>
            </a:r>
            <a:r>
              <a:rPr lang="en-US" sz="2400" dirty="0"/>
              <a:t>was glad when they said unto me, Let us go into the house of the Lord.  Our feet shall stand within thy gates, </a:t>
            </a:r>
            <a:r>
              <a:rPr lang="en-US" sz="2400" dirty="0" smtClean="0"/>
              <a:t>O Jerusalem</a:t>
            </a:r>
            <a:r>
              <a:rPr lang="en-US" sz="2400" dirty="0"/>
              <a:t>.  Jerusalem is </a:t>
            </a:r>
            <a:r>
              <a:rPr lang="en-US" sz="2400" dirty="0" err="1"/>
              <a:t>builded</a:t>
            </a:r>
            <a:r>
              <a:rPr lang="en-US" sz="2400" dirty="0"/>
              <a:t> as a city that is compact  </a:t>
            </a:r>
            <a:r>
              <a:rPr lang="en-US" sz="2400" dirty="0" smtClean="0"/>
              <a:t>together</a:t>
            </a:r>
            <a:r>
              <a:rPr lang="en-US" sz="2400" dirty="0"/>
              <a:t>: </a:t>
            </a:r>
            <a:r>
              <a:rPr lang="en-US" sz="2400" dirty="0" smtClean="0"/>
              <a:t>Whither </a:t>
            </a:r>
            <a:r>
              <a:rPr lang="en-US" sz="2400" dirty="0"/>
              <a:t>the tribes go up, the tribes of the Lord, unto the testimony of Israel, to give thanks unto the name of the Lord.  For there are set thrones of judgment, the thrones of the house of David. Pray for the peace of Jerusalem: they shall prosper that love </a:t>
            </a:r>
            <a:r>
              <a:rPr lang="en-US" sz="2400" dirty="0" smtClean="0"/>
              <a:t>thee</a:t>
            </a:r>
            <a:r>
              <a:rPr lang="en-US" sz="2400" dirty="0"/>
              <a:t>. Peace be within thy walls, and prosperity within thy palaces. For my brethren and companions' sakes, I will now say, Peace be within thee. Because of the house of the Lord our God I will seek thy good</a:t>
            </a:r>
            <a:r>
              <a:rPr lang="en-US" sz="2400" dirty="0" smtClean="0"/>
              <a:t>.”</a:t>
            </a:r>
          </a:p>
          <a:p>
            <a:r>
              <a:rPr lang="en-US" sz="2400" b="1" dirty="0"/>
              <a:t>	</a:t>
            </a:r>
            <a:r>
              <a:rPr lang="en-US" sz="2400" b="1" dirty="0" smtClean="0"/>
              <a:t>		Psalm 122</a:t>
            </a:r>
            <a:endParaRPr lang="en-US" sz="2400" b="1" dirty="0"/>
          </a:p>
          <a:p>
            <a:pPr marL="0" indent="0">
              <a:buNone/>
            </a:pPr>
            <a:endParaRPr lang="en-US" sz="1800" b="1" dirty="0"/>
          </a:p>
        </p:txBody>
      </p:sp>
      <p:sp>
        <p:nvSpPr>
          <p:cNvPr id="4" name="TextBox 3"/>
          <p:cNvSpPr txBox="1"/>
          <p:nvPr/>
        </p:nvSpPr>
        <p:spPr>
          <a:xfrm>
            <a:off x="1256248" y="222990"/>
            <a:ext cx="8996052" cy="707886"/>
          </a:xfrm>
          <a:prstGeom prst="rect">
            <a:avLst/>
          </a:prstGeom>
          <a:noFill/>
        </p:spPr>
        <p:txBody>
          <a:bodyPr wrap="none" rtlCol="0">
            <a:spAutoFit/>
          </a:bodyPr>
          <a:lstStyle/>
          <a:p>
            <a:r>
              <a:rPr lang="en-US" sz="4000" dirty="0"/>
              <a:t>The Feasts of the LORD - Inspired By Grace</a:t>
            </a:r>
          </a:p>
        </p:txBody>
      </p:sp>
    </p:spTree>
    <p:extLst>
      <p:ext uri="{BB962C8B-B14F-4D97-AF65-F5344CB8AC3E}">
        <p14:creationId xmlns:p14="http://schemas.microsoft.com/office/powerpoint/2010/main" val="7357894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Text Box 2"/>
          <p:cNvSpPr txBox="1">
            <a:spLocks noChangeArrowheads="1"/>
          </p:cNvSpPr>
          <p:nvPr/>
        </p:nvSpPr>
        <p:spPr bwMode="auto">
          <a:xfrm>
            <a:off x="1828801" y="762000"/>
            <a:ext cx="8321675" cy="4724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Tahoma" panose="020B0604030504040204" pitchFamily="34" charset="0"/>
              </a:defRPr>
            </a:lvl1pPr>
            <a:lvl2pPr marL="742950" indent="-285750">
              <a:defRPr>
                <a:solidFill>
                  <a:schemeClr val="tx1"/>
                </a:solidFill>
                <a:latin typeface="Tahoma" panose="020B0604030504040204" pitchFamily="34" charset="0"/>
              </a:defRPr>
            </a:lvl2pPr>
            <a:lvl3pPr marL="1143000" indent="-228600">
              <a:defRPr>
                <a:solidFill>
                  <a:schemeClr val="tx1"/>
                </a:solidFill>
                <a:latin typeface="Tahoma" panose="020B0604030504040204" pitchFamily="34" charset="0"/>
              </a:defRPr>
            </a:lvl3pPr>
            <a:lvl4pPr marL="1600200" indent="-228600">
              <a:defRPr>
                <a:solidFill>
                  <a:schemeClr val="tx1"/>
                </a:solidFill>
                <a:latin typeface="Tahoma" panose="020B0604030504040204" pitchFamily="34" charset="0"/>
              </a:defRPr>
            </a:lvl4pPr>
            <a:lvl5pPr marL="2057400" indent="-228600">
              <a:defRPr>
                <a:solidFill>
                  <a:schemeClr val="tx1"/>
                </a:solidFill>
                <a:latin typeface="Tahoma" panose="020B060403050404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defRPr>
            </a:lvl9pPr>
          </a:lstStyle>
          <a:p>
            <a:pPr eaLnBrk="0" fontAlgn="base" hangingPunct="0">
              <a:spcBef>
                <a:spcPct val="0"/>
              </a:spcBef>
              <a:spcAft>
                <a:spcPct val="0"/>
              </a:spcAft>
            </a:pPr>
            <a:endParaRPr lang="en-US" altLang="en-US" sz="2400" dirty="0">
              <a:solidFill>
                <a:srgbClr val="FFFFFF"/>
              </a:solidFill>
            </a:endParaRPr>
          </a:p>
          <a:p>
            <a:pPr eaLnBrk="0" fontAlgn="base" hangingPunct="0">
              <a:spcBef>
                <a:spcPct val="0"/>
              </a:spcBef>
              <a:spcAft>
                <a:spcPct val="0"/>
              </a:spcAft>
            </a:pPr>
            <a:r>
              <a:rPr lang="en-US" altLang="en-US" sz="2000" dirty="0">
                <a:solidFill>
                  <a:schemeClr val="accent4">
                    <a:lumMod val="10000"/>
                  </a:schemeClr>
                </a:solidFill>
              </a:rPr>
              <a:t>Purposes/Requirements</a:t>
            </a:r>
          </a:p>
          <a:p>
            <a:pPr eaLnBrk="0" fontAlgn="base" hangingPunct="0">
              <a:spcBef>
                <a:spcPct val="0"/>
              </a:spcBef>
              <a:spcAft>
                <a:spcPct val="0"/>
              </a:spcAft>
            </a:pPr>
            <a:endParaRPr lang="en-US" altLang="en-US" sz="2000" dirty="0">
              <a:solidFill>
                <a:schemeClr val="accent4">
                  <a:lumMod val="10000"/>
                </a:schemeClr>
              </a:solidFill>
            </a:endParaRPr>
          </a:p>
          <a:p>
            <a:pPr eaLnBrk="0" fontAlgn="base" hangingPunct="0">
              <a:spcBef>
                <a:spcPct val="0"/>
              </a:spcBef>
              <a:spcAft>
                <a:spcPct val="0"/>
              </a:spcAft>
              <a:buFontTx/>
              <a:buChar char="•"/>
            </a:pPr>
            <a:r>
              <a:rPr lang="en-US" altLang="en-US" sz="2000" dirty="0">
                <a:solidFill>
                  <a:schemeClr val="accent4">
                    <a:lumMod val="10000"/>
                  </a:schemeClr>
                </a:solidFill>
              </a:rPr>
              <a:t> To assemble together in FELLOWSHIP; holy convocations;</a:t>
            </a:r>
          </a:p>
          <a:p>
            <a:pPr eaLnBrk="0" fontAlgn="base" hangingPunct="0">
              <a:spcBef>
                <a:spcPct val="0"/>
              </a:spcBef>
              <a:spcAft>
                <a:spcPct val="0"/>
              </a:spcAft>
              <a:buFontTx/>
              <a:buChar char="•"/>
            </a:pPr>
            <a:r>
              <a:rPr lang="en-US" altLang="en-US" sz="2000" dirty="0">
                <a:solidFill>
                  <a:schemeClr val="accent4">
                    <a:lumMod val="10000"/>
                  </a:schemeClr>
                </a:solidFill>
              </a:rPr>
              <a:t> To bring to remembrance their DELIVERANCE from Egypt;</a:t>
            </a:r>
          </a:p>
          <a:p>
            <a:pPr eaLnBrk="0" fontAlgn="base" hangingPunct="0">
              <a:spcBef>
                <a:spcPct val="0"/>
              </a:spcBef>
              <a:spcAft>
                <a:spcPct val="0"/>
              </a:spcAft>
              <a:buFontTx/>
              <a:buChar char="•"/>
            </a:pPr>
            <a:r>
              <a:rPr lang="en-US" altLang="en-US" sz="2000" dirty="0">
                <a:solidFill>
                  <a:schemeClr val="accent4">
                    <a:lumMod val="10000"/>
                  </a:schemeClr>
                </a:solidFill>
              </a:rPr>
              <a:t> To REST in the LORD - ‘Ye shall do no servile work therein…’;</a:t>
            </a:r>
          </a:p>
          <a:p>
            <a:pPr eaLnBrk="0" fontAlgn="base" hangingPunct="0">
              <a:spcBef>
                <a:spcPct val="0"/>
              </a:spcBef>
              <a:spcAft>
                <a:spcPct val="0"/>
              </a:spcAft>
              <a:buFontTx/>
              <a:buChar char="•"/>
            </a:pPr>
            <a:r>
              <a:rPr lang="en-US" altLang="en-US" sz="2000" dirty="0">
                <a:solidFill>
                  <a:schemeClr val="accent4">
                    <a:lumMod val="10000"/>
                  </a:schemeClr>
                </a:solidFill>
              </a:rPr>
              <a:t> To GIVE THANKS unto the LORD;</a:t>
            </a:r>
          </a:p>
          <a:p>
            <a:pPr eaLnBrk="0" fontAlgn="base" hangingPunct="0">
              <a:spcBef>
                <a:spcPct val="0"/>
              </a:spcBef>
              <a:spcAft>
                <a:spcPct val="0"/>
              </a:spcAft>
              <a:buFontTx/>
              <a:buChar char="•"/>
            </a:pPr>
            <a:r>
              <a:rPr lang="en-US" altLang="en-US" sz="2000" dirty="0">
                <a:solidFill>
                  <a:schemeClr val="accent4">
                    <a:lumMod val="10000"/>
                  </a:schemeClr>
                </a:solidFill>
              </a:rPr>
              <a:t> To REJOICE in the LORD;</a:t>
            </a:r>
          </a:p>
          <a:p>
            <a:pPr eaLnBrk="0" fontAlgn="base" hangingPunct="0">
              <a:spcBef>
                <a:spcPct val="0"/>
              </a:spcBef>
              <a:spcAft>
                <a:spcPct val="0"/>
              </a:spcAft>
              <a:buFontTx/>
              <a:buChar char="•"/>
            </a:pPr>
            <a:r>
              <a:rPr lang="en-US" altLang="en-US" sz="2000" dirty="0">
                <a:solidFill>
                  <a:schemeClr val="accent4">
                    <a:lumMod val="10000"/>
                  </a:schemeClr>
                </a:solidFill>
              </a:rPr>
              <a:t> To bring TITHES &amp; HEAVE (FREEWILL) OFFERINGS; to SHARE with</a:t>
            </a:r>
          </a:p>
          <a:p>
            <a:pPr eaLnBrk="0" fontAlgn="base" hangingPunct="0">
              <a:spcBef>
                <a:spcPct val="0"/>
              </a:spcBef>
              <a:spcAft>
                <a:spcPct val="0"/>
              </a:spcAft>
            </a:pPr>
            <a:r>
              <a:rPr lang="en-US" altLang="en-US" sz="2000" dirty="0">
                <a:solidFill>
                  <a:schemeClr val="accent4">
                    <a:lumMod val="10000"/>
                  </a:schemeClr>
                </a:solidFill>
              </a:rPr>
              <a:t>   the poor; the Levite;</a:t>
            </a:r>
          </a:p>
          <a:p>
            <a:pPr eaLnBrk="0" fontAlgn="base" hangingPunct="0">
              <a:spcBef>
                <a:spcPct val="0"/>
              </a:spcBef>
              <a:spcAft>
                <a:spcPct val="0"/>
              </a:spcAft>
              <a:buFontTx/>
              <a:buChar char="•"/>
            </a:pPr>
            <a:r>
              <a:rPr lang="en-US" altLang="en-US" sz="2000" dirty="0">
                <a:solidFill>
                  <a:schemeClr val="accent4">
                    <a:lumMod val="10000"/>
                  </a:schemeClr>
                </a:solidFill>
              </a:rPr>
              <a:t> To renew VOWS; to make VOWS;</a:t>
            </a:r>
          </a:p>
          <a:p>
            <a:pPr eaLnBrk="0" fontAlgn="base" hangingPunct="0">
              <a:spcBef>
                <a:spcPct val="0"/>
              </a:spcBef>
              <a:spcAft>
                <a:spcPct val="0"/>
              </a:spcAft>
              <a:buFontTx/>
              <a:buChar char="•"/>
            </a:pPr>
            <a:endParaRPr lang="en-US" altLang="en-US" sz="2000" dirty="0">
              <a:solidFill>
                <a:schemeClr val="accent4">
                  <a:lumMod val="10000"/>
                </a:schemeClr>
              </a:solidFill>
            </a:endParaRPr>
          </a:p>
          <a:p>
            <a:pPr eaLnBrk="0" fontAlgn="base" hangingPunct="0">
              <a:spcBef>
                <a:spcPct val="0"/>
              </a:spcBef>
              <a:spcAft>
                <a:spcPct val="0"/>
              </a:spcAft>
            </a:pPr>
            <a:endParaRPr lang="en-US" altLang="en-US" sz="2000" dirty="0">
              <a:solidFill>
                <a:srgbClr val="FFFFFF"/>
              </a:solidFill>
            </a:endParaRPr>
          </a:p>
          <a:p>
            <a:pPr eaLnBrk="0" fontAlgn="base" hangingPunct="0">
              <a:spcBef>
                <a:spcPct val="0"/>
              </a:spcBef>
              <a:spcAft>
                <a:spcPct val="0"/>
              </a:spcAft>
            </a:pPr>
            <a:endParaRPr lang="en-US" altLang="en-US" sz="2000" dirty="0">
              <a:solidFill>
                <a:srgbClr val="FFFFFF"/>
              </a:solidFill>
            </a:endParaRPr>
          </a:p>
          <a:p>
            <a:pPr eaLnBrk="0" fontAlgn="base" hangingPunct="0">
              <a:spcBef>
                <a:spcPct val="0"/>
              </a:spcBef>
              <a:spcAft>
                <a:spcPct val="0"/>
              </a:spcAft>
            </a:pPr>
            <a:endParaRPr lang="en-US" altLang="en-US" sz="2000" dirty="0">
              <a:solidFill>
                <a:srgbClr val="FFFFFF"/>
              </a:solidFill>
            </a:endParaRPr>
          </a:p>
        </p:txBody>
      </p:sp>
      <p:sp>
        <p:nvSpPr>
          <p:cNvPr id="41987" name="Text Box 3"/>
          <p:cNvSpPr txBox="1">
            <a:spLocks noChangeArrowheads="1"/>
          </p:cNvSpPr>
          <p:nvPr/>
        </p:nvSpPr>
        <p:spPr bwMode="auto">
          <a:xfrm>
            <a:off x="1889126" y="84139"/>
            <a:ext cx="5273675" cy="5794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Tahoma" panose="020B0604030504040204" pitchFamily="34" charset="0"/>
              </a:defRPr>
            </a:lvl1pPr>
            <a:lvl2pPr marL="742950" indent="-285750">
              <a:defRPr>
                <a:solidFill>
                  <a:schemeClr val="tx1"/>
                </a:solidFill>
                <a:latin typeface="Tahoma" panose="020B0604030504040204" pitchFamily="34" charset="0"/>
              </a:defRPr>
            </a:lvl2pPr>
            <a:lvl3pPr marL="1143000" indent="-228600">
              <a:defRPr>
                <a:solidFill>
                  <a:schemeClr val="tx1"/>
                </a:solidFill>
                <a:latin typeface="Tahoma" panose="020B0604030504040204" pitchFamily="34" charset="0"/>
              </a:defRPr>
            </a:lvl3pPr>
            <a:lvl4pPr marL="1600200" indent="-228600">
              <a:defRPr>
                <a:solidFill>
                  <a:schemeClr val="tx1"/>
                </a:solidFill>
                <a:latin typeface="Tahoma" panose="020B0604030504040204" pitchFamily="34" charset="0"/>
              </a:defRPr>
            </a:lvl4pPr>
            <a:lvl5pPr marL="2057400" indent="-228600">
              <a:defRPr>
                <a:solidFill>
                  <a:schemeClr val="tx1"/>
                </a:solidFill>
                <a:latin typeface="Tahoma" panose="020B060403050404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defRPr>
            </a:lvl9pPr>
          </a:lstStyle>
          <a:p>
            <a:pPr eaLnBrk="0" fontAlgn="base" hangingPunct="0">
              <a:spcBef>
                <a:spcPct val="0"/>
              </a:spcBef>
              <a:spcAft>
                <a:spcPct val="0"/>
              </a:spcAft>
            </a:pPr>
            <a:r>
              <a:rPr lang="en-US" altLang="en-US" sz="3200" dirty="0">
                <a:solidFill>
                  <a:schemeClr val="accent4">
                    <a:lumMod val="10000"/>
                  </a:schemeClr>
                </a:solidFill>
              </a:rPr>
              <a:t>The Feasts of the LORD</a:t>
            </a:r>
          </a:p>
        </p:txBody>
      </p:sp>
      <p:sp>
        <p:nvSpPr>
          <p:cNvPr id="41988" name="Text Box 4"/>
          <p:cNvSpPr txBox="1">
            <a:spLocks noChangeArrowheads="1"/>
          </p:cNvSpPr>
          <p:nvPr/>
        </p:nvSpPr>
        <p:spPr bwMode="auto">
          <a:xfrm>
            <a:off x="1752600" y="5334001"/>
            <a:ext cx="8872942" cy="830997"/>
          </a:xfrm>
          <a:prstGeom prst="rect">
            <a:avLst/>
          </a:prstGeom>
          <a:solidFill>
            <a:srgbClr val="FFFF0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Tahoma" panose="020B0604030504040204" pitchFamily="34" charset="0"/>
              </a:defRPr>
            </a:lvl1pPr>
            <a:lvl2pPr marL="742950" indent="-285750">
              <a:defRPr>
                <a:solidFill>
                  <a:schemeClr val="tx1"/>
                </a:solidFill>
                <a:latin typeface="Tahoma" panose="020B0604030504040204" pitchFamily="34" charset="0"/>
              </a:defRPr>
            </a:lvl2pPr>
            <a:lvl3pPr marL="1143000" indent="-228600">
              <a:defRPr>
                <a:solidFill>
                  <a:schemeClr val="tx1"/>
                </a:solidFill>
                <a:latin typeface="Tahoma" panose="020B0604030504040204" pitchFamily="34" charset="0"/>
              </a:defRPr>
            </a:lvl3pPr>
            <a:lvl4pPr marL="1600200" indent="-228600">
              <a:defRPr>
                <a:solidFill>
                  <a:schemeClr val="tx1"/>
                </a:solidFill>
                <a:latin typeface="Tahoma" panose="020B0604030504040204" pitchFamily="34" charset="0"/>
              </a:defRPr>
            </a:lvl4pPr>
            <a:lvl5pPr marL="2057400" indent="-228600">
              <a:defRPr>
                <a:solidFill>
                  <a:schemeClr val="tx1"/>
                </a:solidFill>
                <a:latin typeface="Tahoma" panose="020B060403050404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defRPr>
            </a:lvl9pPr>
          </a:lstStyle>
          <a:p>
            <a:pPr eaLnBrk="0" fontAlgn="base" hangingPunct="0">
              <a:spcBef>
                <a:spcPct val="0"/>
              </a:spcBef>
              <a:spcAft>
                <a:spcPct val="0"/>
              </a:spcAft>
            </a:pPr>
            <a:r>
              <a:rPr lang="en-US" altLang="en-US" sz="2400" b="1" dirty="0">
                <a:solidFill>
                  <a:schemeClr val="accent4">
                    <a:lumMod val="10000"/>
                  </a:schemeClr>
                </a:solidFill>
              </a:rPr>
              <a:t>Enacted Now in Ecclesial Life; In the Breaking of Bread; </a:t>
            </a:r>
          </a:p>
          <a:p>
            <a:pPr eaLnBrk="0" fontAlgn="base" hangingPunct="0">
              <a:spcBef>
                <a:spcPct val="0"/>
              </a:spcBef>
              <a:spcAft>
                <a:spcPct val="0"/>
              </a:spcAft>
            </a:pPr>
            <a:r>
              <a:rPr lang="en-US" altLang="en-US" sz="2400" b="1" dirty="0">
                <a:solidFill>
                  <a:schemeClr val="accent4">
                    <a:lumMod val="10000"/>
                  </a:schemeClr>
                </a:solidFill>
              </a:rPr>
              <a:t>			Same Principles</a:t>
            </a:r>
          </a:p>
        </p:txBody>
      </p:sp>
    </p:spTree>
    <p:extLst>
      <p:ext uri="{BB962C8B-B14F-4D97-AF65-F5344CB8AC3E}">
        <p14:creationId xmlns:p14="http://schemas.microsoft.com/office/powerpoint/2010/main" val="14588845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cean">
  <a:themeElements>
    <a:clrScheme name="Ocean 1">
      <a:dk1>
        <a:srgbClr val="010199"/>
      </a:dk1>
      <a:lt1>
        <a:srgbClr val="FFFFFF"/>
      </a:lt1>
      <a:dk2>
        <a:srgbClr val="000099"/>
      </a:dk2>
      <a:lt2>
        <a:srgbClr val="FFFFFF"/>
      </a:lt2>
      <a:accent1>
        <a:srgbClr val="33CCCC"/>
      </a:accent1>
      <a:accent2>
        <a:srgbClr val="00C600"/>
      </a:accent2>
      <a:accent3>
        <a:srgbClr val="AAAACA"/>
      </a:accent3>
      <a:accent4>
        <a:srgbClr val="DADADA"/>
      </a:accent4>
      <a:accent5>
        <a:srgbClr val="ADE2E2"/>
      </a:accent5>
      <a:accent6>
        <a:srgbClr val="00B300"/>
      </a:accent6>
      <a:hlink>
        <a:srgbClr val="FFCC00"/>
      </a:hlink>
      <a:folHlink>
        <a:srgbClr val="6699FF"/>
      </a:folHlink>
    </a:clrScheme>
    <a:fontScheme name="Ocean">
      <a:majorFont>
        <a:latin typeface="Tahoma"/>
        <a:ea typeface=""/>
        <a:cs typeface=""/>
      </a:majorFont>
      <a:minorFont>
        <a:latin typeface="Tahom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altLang="en-US" sz="1800" b="0" i="0" u="none" strike="noStrike" cap="none" normalizeH="0" baseline="0" smtClean="0">
            <a:ln>
              <a:noFill/>
            </a:ln>
            <a:solidFill>
              <a:schemeClr val="tx1"/>
            </a:solidFill>
            <a:effectLst/>
            <a:latin typeface="Tahoma" panose="020B0604030504040204"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altLang="en-US" sz="1800" b="0" i="0" u="none" strike="noStrike" cap="none" normalizeH="0" baseline="0" smtClean="0">
            <a:ln>
              <a:noFill/>
            </a:ln>
            <a:solidFill>
              <a:schemeClr val="tx1"/>
            </a:solidFill>
            <a:effectLst/>
            <a:latin typeface="Tahoma" panose="020B0604030504040204" pitchFamily="34" charset="0"/>
          </a:defRPr>
        </a:defPPr>
      </a:lstStyle>
    </a:lnDef>
  </a:objectDefaults>
  <a:extraClrSchemeLst>
    <a:extraClrScheme>
      <a:clrScheme name="Ocean 1">
        <a:dk1>
          <a:srgbClr val="010199"/>
        </a:dk1>
        <a:lt1>
          <a:srgbClr val="FFFFFF"/>
        </a:lt1>
        <a:dk2>
          <a:srgbClr val="000099"/>
        </a:dk2>
        <a:lt2>
          <a:srgbClr val="FFFFFF"/>
        </a:lt2>
        <a:accent1>
          <a:srgbClr val="33CCCC"/>
        </a:accent1>
        <a:accent2>
          <a:srgbClr val="00C600"/>
        </a:accent2>
        <a:accent3>
          <a:srgbClr val="AAAACA"/>
        </a:accent3>
        <a:accent4>
          <a:srgbClr val="DADADA"/>
        </a:accent4>
        <a:accent5>
          <a:srgbClr val="ADE2E2"/>
        </a:accent5>
        <a:accent6>
          <a:srgbClr val="00B300"/>
        </a:accent6>
        <a:hlink>
          <a:srgbClr val="FFCC00"/>
        </a:hlink>
        <a:folHlink>
          <a:srgbClr val="6699FF"/>
        </a:folHlink>
      </a:clrScheme>
      <a:clrMap bg1="dk2" tx1="lt1" bg2="dk1" tx2="lt2" accent1="accent1" accent2="accent2" accent3="accent3" accent4="accent4" accent5="accent5" accent6="accent6" hlink="hlink" folHlink="folHlink"/>
    </a:extraClrScheme>
    <a:extraClrScheme>
      <a:clrScheme name="Ocean 2">
        <a:dk1>
          <a:srgbClr val="000066"/>
        </a:dk1>
        <a:lt1>
          <a:srgbClr val="FFFFFF"/>
        </a:lt1>
        <a:dk2>
          <a:srgbClr val="5D93FF"/>
        </a:dk2>
        <a:lt2>
          <a:srgbClr val="FFFFFF"/>
        </a:lt2>
        <a:accent1>
          <a:srgbClr val="6666FF"/>
        </a:accent1>
        <a:accent2>
          <a:srgbClr val="9999FF"/>
        </a:accent2>
        <a:accent3>
          <a:srgbClr val="B6C8FF"/>
        </a:accent3>
        <a:accent4>
          <a:srgbClr val="DADADA"/>
        </a:accent4>
        <a:accent5>
          <a:srgbClr val="B8B8FF"/>
        </a:accent5>
        <a:accent6>
          <a:srgbClr val="8A8AE7"/>
        </a:accent6>
        <a:hlink>
          <a:srgbClr val="FF3300"/>
        </a:hlink>
        <a:folHlink>
          <a:srgbClr val="FF9900"/>
        </a:folHlink>
      </a:clrScheme>
      <a:clrMap bg1="dk2" tx1="lt1" bg2="dk1" tx2="lt2" accent1="accent1" accent2="accent2" accent3="accent3" accent4="accent4" accent5="accent5" accent6="accent6" hlink="hlink" folHlink="folHlink"/>
    </a:extraClrScheme>
    <a:extraClrScheme>
      <a:clrScheme name="Ocean 3">
        <a:dk1>
          <a:srgbClr val="000000"/>
        </a:dk1>
        <a:lt1>
          <a:srgbClr val="FFFFFF"/>
        </a:lt1>
        <a:dk2>
          <a:srgbClr val="572E88"/>
        </a:dk2>
        <a:lt2>
          <a:srgbClr val="FFFFFF"/>
        </a:lt2>
        <a:accent1>
          <a:srgbClr val="FF6600"/>
        </a:accent1>
        <a:accent2>
          <a:srgbClr val="FFCC00"/>
        </a:accent2>
        <a:accent3>
          <a:srgbClr val="B4ADC3"/>
        </a:accent3>
        <a:accent4>
          <a:srgbClr val="DADADA"/>
        </a:accent4>
        <a:accent5>
          <a:srgbClr val="FFB8AA"/>
        </a:accent5>
        <a:accent6>
          <a:srgbClr val="E7B900"/>
        </a:accent6>
        <a:hlink>
          <a:srgbClr val="33CCCC"/>
        </a:hlink>
        <a:folHlink>
          <a:srgbClr val="36CC64"/>
        </a:folHlink>
      </a:clrScheme>
      <a:clrMap bg1="dk2" tx1="lt1" bg2="dk1" tx2="lt2" accent1="accent1" accent2="accent2" accent3="accent3" accent4="accent4" accent5="accent5" accent6="accent6" hlink="hlink" folHlink="folHlink"/>
    </a:extraClrScheme>
    <a:extraClrScheme>
      <a:clrScheme name="Ocean 4">
        <a:dk1>
          <a:srgbClr val="003366"/>
        </a:dk1>
        <a:lt1>
          <a:srgbClr val="FFFFFF"/>
        </a:lt1>
        <a:dk2>
          <a:srgbClr val="666699"/>
        </a:dk2>
        <a:lt2>
          <a:srgbClr val="FFFFFF"/>
        </a:lt2>
        <a:accent1>
          <a:srgbClr val="9966FF"/>
        </a:accent1>
        <a:accent2>
          <a:srgbClr val="00CC66"/>
        </a:accent2>
        <a:accent3>
          <a:srgbClr val="B8B8CA"/>
        </a:accent3>
        <a:accent4>
          <a:srgbClr val="DADADA"/>
        </a:accent4>
        <a:accent5>
          <a:srgbClr val="CAB8FF"/>
        </a:accent5>
        <a:accent6>
          <a:srgbClr val="00B95C"/>
        </a:accent6>
        <a:hlink>
          <a:srgbClr val="65C8FF"/>
        </a:hlink>
        <a:folHlink>
          <a:srgbClr val="FFCC99"/>
        </a:folHlink>
      </a:clrScheme>
      <a:clrMap bg1="dk2" tx1="lt1" bg2="dk1" tx2="lt2" accent1="accent1" accent2="accent2" accent3="accent3" accent4="accent4" accent5="accent5" accent6="accent6" hlink="hlink" folHlink="folHlink"/>
    </a:extraClrScheme>
    <a:extraClrScheme>
      <a:clrScheme name="Ocean 5">
        <a:dk1>
          <a:srgbClr val="000000"/>
        </a:dk1>
        <a:lt1>
          <a:srgbClr val="FFFFFF"/>
        </a:lt1>
        <a:dk2>
          <a:srgbClr val="336600"/>
        </a:dk2>
        <a:lt2>
          <a:srgbClr val="FFFFFF"/>
        </a:lt2>
        <a:accent1>
          <a:srgbClr val="B7C533"/>
        </a:accent1>
        <a:accent2>
          <a:srgbClr val="CCCCFF"/>
        </a:accent2>
        <a:accent3>
          <a:srgbClr val="ADB8AA"/>
        </a:accent3>
        <a:accent4>
          <a:srgbClr val="DADADA"/>
        </a:accent4>
        <a:accent5>
          <a:srgbClr val="D8DFAD"/>
        </a:accent5>
        <a:accent6>
          <a:srgbClr val="B9B9E7"/>
        </a:accent6>
        <a:hlink>
          <a:srgbClr val="FFFFCC"/>
        </a:hlink>
        <a:folHlink>
          <a:srgbClr val="FF9900"/>
        </a:folHlink>
      </a:clrScheme>
      <a:clrMap bg1="dk2" tx1="lt1" bg2="dk1" tx2="lt2" accent1="accent1" accent2="accent2" accent3="accent3" accent4="accent4" accent5="accent5" accent6="accent6" hlink="hlink" folHlink="folHlink"/>
    </a:extraClrScheme>
    <a:extraClrScheme>
      <a:clrScheme name="Ocean 6">
        <a:dk1>
          <a:srgbClr val="000000"/>
        </a:dk1>
        <a:lt1>
          <a:srgbClr val="FFFFFF"/>
        </a:lt1>
        <a:dk2>
          <a:srgbClr val="006B80"/>
        </a:dk2>
        <a:lt2>
          <a:srgbClr val="C1CB75"/>
        </a:lt2>
        <a:accent1>
          <a:srgbClr val="6F8406"/>
        </a:accent1>
        <a:accent2>
          <a:srgbClr val="D9E288"/>
        </a:accent2>
        <a:accent3>
          <a:srgbClr val="AABAC0"/>
        </a:accent3>
        <a:accent4>
          <a:srgbClr val="DADADA"/>
        </a:accent4>
        <a:accent5>
          <a:srgbClr val="BBC2AA"/>
        </a:accent5>
        <a:accent6>
          <a:srgbClr val="C4CD7B"/>
        </a:accent6>
        <a:hlink>
          <a:srgbClr val="00CC00"/>
        </a:hlink>
        <a:folHlink>
          <a:srgbClr val="C0FF73"/>
        </a:folHlink>
      </a:clrScheme>
      <a:clrMap bg1="dk2" tx1="lt1" bg2="dk1" tx2="lt2" accent1="accent1" accent2="accent2" accent3="accent3" accent4="accent4" accent5="accent5" accent6="accent6" hlink="hlink" folHlink="folHlink"/>
    </a:extraClrScheme>
    <a:extraClrScheme>
      <a:clrScheme name="Ocean 7">
        <a:dk1>
          <a:srgbClr val="5F5F5F"/>
        </a:dk1>
        <a:lt1>
          <a:srgbClr val="FFFFFF"/>
        </a:lt1>
        <a:dk2>
          <a:srgbClr val="FF6600"/>
        </a:dk2>
        <a:lt2>
          <a:srgbClr val="FFFFFF"/>
        </a:lt2>
        <a:accent1>
          <a:srgbClr val="CC6600"/>
        </a:accent1>
        <a:accent2>
          <a:srgbClr val="FF6600"/>
        </a:accent2>
        <a:accent3>
          <a:srgbClr val="FFB8AA"/>
        </a:accent3>
        <a:accent4>
          <a:srgbClr val="DADADA"/>
        </a:accent4>
        <a:accent5>
          <a:srgbClr val="E2B8AA"/>
        </a:accent5>
        <a:accent6>
          <a:srgbClr val="E75C00"/>
        </a:accent6>
        <a:hlink>
          <a:srgbClr val="FFFF99"/>
        </a:hlink>
        <a:folHlink>
          <a:srgbClr val="FFCC99"/>
        </a:folHlink>
      </a:clrScheme>
      <a:clrMap bg1="dk2" tx1="lt1" bg2="dk1" tx2="lt2" accent1="accent1" accent2="accent2" accent3="accent3" accent4="accent4" accent5="accent5" accent6="accent6" hlink="hlink" folHlink="folHlink"/>
    </a:extraClrScheme>
    <a:extraClrScheme>
      <a:clrScheme name="Ocean 8">
        <a:dk1>
          <a:srgbClr val="000000"/>
        </a:dk1>
        <a:lt1>
          <a:srgbClr val="FFFFFF"/>
        </a:lt1>
        <a:dk2>
          <a:srgbClr val="FFBA2F"/>
        </a:dk2>
        <a:lt2>
          <a:srgbClr val="A50021"/>
        </a:lt2>
        <a:accent1>
          <a:srgbClr val="FF6600"/>
        </a:accent1>
        <a:accent2>
          <a:srgbClr val="CC6600"/>
        </a:accent2>
        <a:accent3>
          <a:srgbClr val="FFD9AD"/>
        </a:accent3>
        <a:accent4>
          <a:srgbClr val="DADADA"/>
        </a:accent4>
        <a:accent5>
          <a:srgbClr val="FFB8AA"/>
        </a:accent5>
        <a:accent6>
          <a:srgbClr val="B95C00"/>
        </a:accent6>
        <a:hlink>
          <a:srgbClr val="663300"/>
        </a:hlink>
        <a:folHlink>
          <a:srgbClr val="CC990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2437</TotalTime>
  <Words>2416</Words>
  <Application>Microsoft Office PowerPoint</Application>
  <PresentationFormat>Widescreen</PresentationFormat>
  <Paragraphs>279</Paragraphs>
  <Slides>32</Slides>
  <Notes>32</Notes>
  <HiddenSlides>0</HiddenSlides>
  <MMClips>0</MMClips>
  <ScaleCrop>false</ScaleCrop>
  <HeadingPairs>
    <vt:vector size="6" baseType="variant">
      <vt:variant>
        <vt:lpstr>Fonts Used</vt:lpstr>
      </vt:variant>
      <vt:variant>
        <vt:i4>7</vt:i4>
      </vt:variant>
      <vt:variant>
        <vt:lpstr>Theme</vt:lpstr>
      </vt:variant>
      <vt:variant>
        <vt:i4>2</vt:i4>
      </vt:variant>
      <vt:variant>
        <vt:lpstr>Slide Titles</vt:lpstr>
      </vt:variant>
      <vt:variant>
        <vt:i4>32</vt:i4>
      </vt:variant>
    </vt:vector>
  </HeadingPairs>
  <TitlesOfParts>
    <vt:vector size="41" baseType="lpstr">
      <vt:lpstr>Arial</vt:lpstr>
      <vt:lpstr>Calibri</vt:lpstr>
      <vt:lpstr>Calibri Light</vt:lpstr>
      <vt:lpstr>Courier</vt:lpstr>
      <vt:lpstr>Tahoma</vt:lpstr>
      <vt:lpstr>Times New Roman</vt:lpstr>
      <vt:lpstr>Wingdings</vt:lpstr>
      <vt:lpstr>Office Theme</vt:lpstr>
      <vt:lpstr>Ocean</vt:lpstr>
      <vt:lpstr>The Feasts of the Lord </vt:lpstr>
      <vt:lpstr>Feasts of the Lord</vt:lpstr>
      <vt:lpstr>Feasts of the Lord</vt:lpstr>
      <vt:lpstr>Feasts of the Lord</vt:lpstr>
      <vt:lpstr>Feasts of the Lord</vt:lpstr>
      <vt:lpstr>YAHWEH’S CALENDAR</vt:lpstr>
      <vt:lpstr>YAHWEH’S CALENDAR</vt:lpstr>
      <vt:lpstr>OUR “GREGORIAN” CALENDAR  </vt:lpstr>
      <vt:lpstr>ANCIENT LUNAR CALENDAR(S)</vt:lpstr>
      <vt:lpstr>ANCIENT LUNAR CALENDAR(S)</vt:lpstr>
      <vt:lpstr>Yahweh’s Calendar</vt:lpstr>
      <vt:lpstr>Yahweh’s Calendar</vt:lpstr>
      <vt:lpstr>Current Hebrew Civic Calendar</vt:lpstr>
      <vt:lpstr>Current Jewish Civil Calendar – Holy(i) Days</vt:lpstr>
      <vt:lpstr>YAHWEH’S CALENDAR</vt:lpstr>
      <vt:lpstr>YAHWEH’S CALENDAR</vt:lpstr>
      <vt:lpstr>Yahweh’s Calendar – Harvests and Festivals</vt:lpstr>
      <vt:lpstr>YAHWEH’S CALENDAR</vt:lpstr>
      <vt:lpstr>PowerPoint Presentation</vt:lpstr>
      <vt:lpstr>PowerPoint Presentation</vt:lpstr>
      <vt:lpstr>PowerPoint Presentation</vt:lpstr>
      <vt:lpstr>PowerPoint Presentation</vt:lpstr>
      <vt:lpstr>PowerPoint Presentation</vt:lpstr>
      <vt:lpstr>Morning and Evening Sacrifices – a Continual Burnt Offering Num. 28:1-8</vt:lpstr>
      <vt:lpstr>Joy in the Offerings</vt:lpstr>
      <vt:lpstr>The Feasts of the LORD – The Sabbath</vt:lpstr>
      <vt:lpstr>YAHWEH’S CALENDAR</vt:lpstr>
      <vt:lpstr>The Feasts of the LORD</vt:lpstr>
      <vt:lpstr>The Sabbaths of Leviticus 23</vt:lpstr>
      <vt:lpstr>The Feasts of the LORD - Inspired By Grace</vt:lpstr>
      <vt:lpstr>PowerPoint Presentation</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amy ball</dc:creator>
  <cp:lastModifiedBy>Ball, Antony</cp:lastModifiedBy>
  <cp:revision>138</cp:revision>
  <cp:lastPrinted>2017-04-29T19:33:15Z</cp:lastPrinted>
  <dcterms:created xsi:type="dcterms:W3CDTF">2017-03-10T05:44:09Z</dcterms:created>
  <dcterms:modified xsi:type="dcterms:W3CDTF">2017-07-17T03:24:43Z</dcterms:modified>
</cp:coreProperties>
</file>