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91" r:id="rId2"/>
    <p:sldId id="292" r:id="rId3"/>
    <p:sldId id="300" r:id="rId4"/>
    <p:sldId id="293" r:id="rId5"/>
    <p:sldId id="294" r:id="rId6"/>
    <p:sldId id="296" r:id="rId7"/>
    <p:sldId id="295" r:id="rId8"/>
    <p:sldId id="297" r:id="rId9"/>
    <p:sldId id="298" r:id="rId10"/>
    <p:sldId id="306" r:id="rId11"/>
    <p:sldId id="299" r:id="rId12"/>
    <p:sldId id="301" r:id="rId13"/>
    <p:sldId id="307" r:id="rId14"/>
    <p:sldId id="256" r:id="rId15"/>
    <p:sldId id="268" r:id="rId16"/>
    <p:sldId id="269" r:id="rId17"/>
    <p:sldId id="270" r:id="rId18"/>
    <p:sldId id="271" r:id="rId19"/>
    <p:sldId id="272" r:id="rId20"/>
    <p:sldId id="273" r:id="rId21"/>
    <p:sldId id="274" r:id="rId22"/>
    <p:sldId id="276" r:id="rId23"/>
    <p:sldId id="277" r:id="rId24"/>
    <p:sldId id="278" r:id="rId25"/>
    <p:sldId id="279" r:id="rId26"/>
    <p:sldId id="285" r:id="rId27"/>
    <p:sldId id="280" r:id="rId28"/>
    <p:sldId id="281" r:id="rId29"/>
    <p:sldId id="282" r:id="rId30"/>
    <p:sldId id="284" r:id="rId31"/>
    <p:sldId id="283" r:id="rId32"/>
    <p:sldId id="286" r:id="rId33"/>
    <p:sldId id="287" r:id="rId34"/>
    <p:sldId id="302" r:id="rId35"/>
    <p:sldId id="304" r:id="rId36"/>
    <p:sldId id="303" r:id="rId37"/>
    <p:sldId id="305" r:id="rId38"/>
    <p:sldId id="309" r:id="rId39"/>
    <p:sldId id="310"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A4"/>
    <a:srgbClr val="005A9E"/>
    <a:srgbClr val="3E028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9" autoAdjust="0"/>
    <p:restoredTop sz="88875" autoAdjust="0"/>
  </p:normalViewPr>
  <p:slideViewPr>
    <p:cSldViewPr snapToGrid="0">
      <p:cViewPr varScale="1">
        <p:scale>
          <a:sx n="79" d="100"/>
          <a:sy n="79" d="100"/>
        </p:scale>
        <p:origin x="778" y="72"/>
      </p:cViewPr>
      <p:guideLst/>
    </p:cSldViewPr>
  </p:slideViewPr>
  <p:outlineViewPr>
    <p:cViewPr>
      <p:scale>
        <a:sx n="33" d="100"/>
        <a:sy n="33" d="100"/>
      </p:scale>
      <p:origin x="0" y="-3954"/>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p:scale>
          <a:sx n="100" d="100"/>
          <a:sy n="100" d="100"/>
        </p:scale>
        <p:origin x="254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73E32B8-6BDA-4F5E-9BB8-B6E4D6591C28}" type="datetimeFigureOut">
              <a:rPr lang="en-US" smtClean="0"/>
              <a:t>7/16/2017</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98681EA-F815-4265-AD58-84C8DF0F3666}" type="slidenum">
              <a:rPr lang="en-US" smtClean="0"/>
              <a:t>‹#›</a:t>
            </a:fld>
            <a:endParaRPr lang="en-US"/>
          </a:p>
        </p:txBody>
      </p:sp>
    </p:spTree>
    <p:extLst>
      <p:ext uri="{BB962C8B-B14F-4D97-AF65-F5344CB8AC3E}">
        <p14:creationId xmlns:p14="http://schemas.microsoft.com/office/powerpoint/2010/main" val="1257312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1B118D6-216B-40B0-8B1B-CEA0713FDED0}" type="datetimeFigureOut">
              <a:rPr lang="en-US" smtClean="0"/>
              <a:t>7/16/2017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534B627-01EF-4AA8-98D8-A4AEFDB46852}" type="slidenum">
              <a:rPr lang="en-US" smtClean="0"/>
              <a:t>‹#›</a:t>
            </a:fld>
            <a:endParaRPr lang="en-US"/>
          </a:p>
        </p:txBody>
      </p:sp>
    </p:spTree>
    <p:extLst>
      <p:ext uri="{BB962C8B-B14F-4D97-AF65-F5344CB8AC3E}">
        <p14:creationId xmlns:p14="http://schemas.microsoft.com/office/powerpoint/2010/main" val="1095568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3913" y="155575"/>
            <a:ext cx="5576887"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16460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96838"/>
            <a:ext cx="5576888"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183619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1700" y="87313"/>
            <a:ext cx="5576888"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400626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33438" y="106363"/>
            <a:ext cx="5576887"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930197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31850" y="144463"/>
            <a:ext cx="5580063" cy="3138487"/>
          </a:xfrm>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983848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87313"/>
            <a:ext cx="5576888"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76523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2488" y="106363"/>
            <a:ext cx="5576887" cy="3136900"/>
          </a:xfrm>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254229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96838"/>
            <a:ext cx="5575300" cy="31369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841915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746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53458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746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990177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193675"/>
            <a:ext cx="5576887"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78332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0588" y="134938"/>
            <a:ext cx="5580062" cy="3138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140034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0588" y="134938"/>
            <a:ext cx="5580062" cy="3138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69722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3253388" cy="1830494"/>
          </a:xfrm>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14</a:t>
            </a:fld>
            <a:endParaRPr lang="en-US"/>
          </a:p>
        </p:txBody>
      </p:sp>
    </p:spTree>
    <p:extLst>
      <p:ext uri="{BB962C8B-B14F-4D97-AF65-F5344CB8AC3E}">
        <p14:creationId xmlns:p14="http://schemas.microsoft.com/office/powerpoint/2010/main" val="1188019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2350" y="6987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15</a:t>
            </a:fld>
            <a:endParaRPr lang="en-US"/>
          </a:p>
        </p:txBody>
      </p:sp>
    </p:spTree>
    <p:extLst>
      <p:ext uri="{BB962C8B-B14F-4D97-AF65-F5344CB8AC3E}">
        <p14:creationId xmlns:p14="http://schemas.microsoft.com/office/powerpoint/2010/main" val="364239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0425" y="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16</a:t>
            </a:fld>
            <a:endParaRPr lang="en-US"/>
          </a:p>
        </p:txBody>
      </p:sp>
    </p:spTree>
    <p:extLst>
      <p:ext uri="{BB962C8B-B14F-4D97-AF65-F5344CB8AC3E}">
        <p14:creationId xmlns:p14="http://schemas.microsoft.com/office/powerpoint/2010/main" val="2914176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4060" y="-49530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17</a:t>
            </a:fld>
            <a:endParaRPr lang="en-US"/>
          </a:p>
        </p:txBody>
      </p:sp>
    </p:spTree>
    <p:extLst>
      <p:ext uri="{BB962C8B-B14F-4D97-AF65-F5344CB8AC3E}">
        <p14:creationId xmlns:p14="http://schemas.microsoft.com/office/powerpoint/2010/main" val="979427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37147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18</a:t>
            </a:fld>
            <a:endParaRPr lang="en-US"/>
          </a:p>
        </p:txBody>
      </p:sp>
    </p:spTree>
    <p:extLst>
      <p:ext uri="{BB962C8B-B14F-4D97-AF65-F5344CB8AC3E}">
        <p14:creationId xmlns:p14="http://schemas.microsoft.com/office/powerpoint/2010/main" val="2136988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4060" y="40957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19</a:t>
            </a:fld>
            <a:endParaRPr lang="en-US"/>
          </a:p>
        </p:txBody>
      </p:sp>
    </p:spTree>
    <p:extLst>
      <p:ext uri="{BB962C8B-B14F-4D97-AF65-F5344CB8AC3E}">
        <p14:creationId xmlns:p14="http://schemas.microsoft.com/office/powerpoint/2010/main" val="1577296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3275" y="485775"/>
            <a:ext cx="5146675" cy="28956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20</a:t>
            </a:fld>
            <a:endParaRPr lang="en-US"/>
          </a:p>
        </p:txBody>
      </p:sp>
    </p:spTree>
    <p:extLst>
      <p:ext uri="{BB962C8B-B14F-4D97-AF65-F5344CB8AC3E}">
        <p14:creationId xmlns:p14="http://schemas.microsoft.com/office/powerpoint/2010/main" val="3890593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00025"/>
            <a:ext cx="5027927" cy="2828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21</a:t>
            </a:fld>
            <a:endParaRPr lang="en-US"/>
          </a:p>
        </p:txBody>
      </p:sp>
    </p:spTree>
    <p:extLst>
      <p:ext uri="{BB962C8B-B14F-4D97-AF65-F5344CB8AC3E}">
        <p14:creationId xmlns:p14="http://schemas.microsoft.com/office/powerpoint/2010/main" val="1364189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3275" y="-579266"/>
            <a:ext cx="4770865" cy="2684291"/>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22</a:t>
            </a:fld>
            <a:endParaRPr lang="en-US"/>
          </a:p>
        </p:txBody>
      </p:sp>
    </p:spTree>
    <p:extLst>
      <p:ext uri="{BB962C8B-B14F-4D97-AF65-F5344CB8AC3E}">
        <p14:creationId xmlns:p14="http://schemas.microsoft.com/office/powerpoint/2010/main" val="1622691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3275" y="304800"/>
            <a:ext cx="4283049" cy="24098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23</a:t>
            </a:fld>
            <a:endParaRPr lang="en-US"/>
          </a:p>
        </p:txBody>
      </p:sp>
    </p:spTree>
    <p:extLst>
      <p:ext uri="{BB962C8B-B14F-4D97-AF65-F5344CB8AC3E}">
        <p14:creationId xmlns:p14="http://schemas.microsoft.com/office/powerpoint/2010/main" val="487853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1300" y="-333375"/>
            <a:ext cx="5054600" cy="284393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24</a:t>
            </a:fld>
            <a:endParaRPr lang="en-US"/>
          </a:p>
        </p:txBody>
      </p:sp>
    </p:spTree>
    <p:extLst>
      <p:ext uri="{BB962C8B-B14F-4D97-AF65-F5344CB8AC3E}">
        <p14:creationId xmlns:p14="http://schemas.microsoft.com/office/powerpoint/2010/main" val="3394881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040" y="304800"/>
            <a:ext cx="4570843" cy="2571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25</a:t>
            </a:fld>
            <a:endParaRPr lang="en-US"/>
          </a:p>
        </p:txBody>
      </p:sp>
    </p:spTree>
    <p:extLst>
      <p:ext uri="{BB962C8B-B14F-4D97-AF65-F5344CB8AC3E}">
        <p14:creationId xmlns:p14="http://schemas.microsoft.com/office/powerpoint/2010/main" val="2427212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040" y="857250"/>
            <a:ext cx="3587750" cy="201862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26</a:t>
            </a:fld>
            <a:endParaRPr lang="en-US"/>
          </a:p>
        </p:txBody>
      </p:sp>
    </p:spTree>
    <p:extLst>
      <p:ext uri="{BB962C8B-B14F-4D97-AF65-F5344CB8AC3E}">
        <p14:creationId xmlns:p14="http://schemas.microsoft.com/office/powerpoint/2010/main" val="2923958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4060" y="-771525"/>
            <a:ext cx="5575300" cy="3136900"/>
          </a:xfrm>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27</a:t>
            </a:fld>
            <a:endParaRPr lang="en-US"/>
          </a:p>
        </p:txBody>
      </p:sp>
    </p:spTree>
    <p:extLst>
      <p:ext uri="{BB962C8B-B14F-4D97-AF65-F5344CB8AC3E}">
        <p14:creationId xmlns:p14="http://schemas.microsoft.com/office/powerpoint/2010/main" val="2360786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5510" y="8572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28</a:t>
            </a:fld>
            <a:endParaRPr lang="en-US"/>
          </a:p>
        </p:txBody>
      </p:sp>
    </p:spTree>
    <p:extLst>
      <p:ext uri="{BB962C8B-B14F-4D97-AF65-F5344CB8AC3E}">
        <p14:creationId xmlns:p14="http://schemas.microsoft.com/office/powerpoint/2010/main" val="604743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4060" y="14287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29</a:t>
            </a:fld>
            <a:endParaRPr lang="en-US"/>
          </a:p>
        </p:txBody>
      </p:sp>
    </p:spTree>
    <p:extLst>
      <p:ext uri="{BB962C8B-B14F-4D97-AF65-F5344CB8AC3E}">
        <p14:creationId xmlns:p14="http://schemas.microsoft.com/office/powerpoint/2010/main" val="12494965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4060" y="268459"/>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30</a:t>
            </a:fld>
            <a:endParaRPr lang="en-US"/>
          </a:p>
        </p:txBody>
      </p:sp>
    </p:spTree>
    <p:extLst>
      <p:ext uri="{BB962C8B-B14F-4D97-AF65-F5344CB8AC3E}">
        <p14:creationId xmlns:p14="http://schemas.microsoft.com/office/powerpoint/2010/main" val="1005586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0100" y="19050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31</a:t>
            </a:fld>
            <a:endParaRPr lang="en-US"/>
          </a:p>
        </p:txBody>
      </p:sp>
    </p:spTree>
    <p:extLst>
      <p:ext uri="{BB962C8B-B14F-4D97-AF65-F5344CB8AC3E}">
        <p14:creationId xmlns:p14="http://schemas.microsoft.com/office/powerpoint/2010/main" val="3251874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69950" y="11430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32</a:t>
            </a:fld>
            <a:endParaRPr lang="en-US"/>
          </a:p>
        </p:txBody>
      </p:sp>
    </p:spTree>
    <p:extLst>
      <p:ext uri="{BB962C8B-B14F-4D97-AF65-F5344CB8AC3E}">
        <p14:creationId xmlns:p14="http://schemas.microsoft.com/office/powerpoint/2010/main" val="11207533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31850" y="18097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33</a:t>
            </a:fld>
            <a:endParaRPr lang="en-US"/>
          </a:p>
        </p:txBody>
      </p:sp>
    </p:spTree>
    <p:extLst>
      <p:ext uri="{BB962C8B-B14F-4D97-AF65-F5344CB8AC3E}">
        <p14:creationId xmlns:p14="http://schemas.microsoft.com/office/powerpoint/2010/main" val="1766359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8525" y="257175"/>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34</a:t>
            </a:fld>
            <a:endParaRPr lang="en-US"/>
          </a:p>
        </p:txBody>
      </p:sp>
    </p:spTree>
    <p:extLst>
      <p:ext uri="{BB962C8B-B14F-4D97-AF65-F5344CB8AC3E}">
        <p14:creationId xmlns:p14="http://schemas.microsoft.com/office/powerpoint/2010/main" val="2131958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5240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35</a:t>
            </a:fld>
            <a:endParaRPr lang="en-US"/>
          </a:p>
        </p:txBody>
      </p:sp>
    </p:spTree>
    <p:extLst>
      <p:ext uri="{BB962C8B-B14F-4D97-AF65-F5344CB8AC3E}">
        <p14:creationId xmlns:p14="http://schemas.microsoft.com/office/powerpoint/2010/main" val="27537681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6635" y="247650"/>
            <a:ext cx="4269236" cy="2400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36</a:t>
            </a:fld>
            <a:endParaRPr lang="en-US"/>
          </a:p>
        </p:txBody>
      </p:sp>
    </p:spTree>
    <p:extLst>
      <p:ext uri="{BB962C8B-B14F-4D97-AF65-F5344CB8AC3E}">
        <p14:creationId xmlns:p14="http://schemas.microsoft.com/office/powerpoint/2010/main" val="1279073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4060" y="15240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37</a:t>
            </a:fld>
            <a:endParaRPr lang="en-US"/>
          </a:p>
        </p:txBody>
      </p:sp>
    </p:spTree>
    <p:extLst>
      <p:ext uri="{BB962C8B-B14F-4D97-AF65-F5344CB8AC3E}">
        <p14:creationId xmlns:p14="http://schemas.microsoft.com/office/powerpoint/2010/main" val="6265180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96838"/>
            <a:ext cx="5575300" cy="3136900"/>
          </a:xfrm>
        </p:spPr>
      </p:sp>
      <p:sp>
        <p:nvSpPr>
          <p:cNvPr id="3" name="Notes Placeholder 2"/>
          <p:cNvSpPr>
            <a:spLocks noGrp="1"/>
          </p:cNvSpPr>
          <p:nvPr>
            <p:ph type="body" idx="1"/>
          </p:nvPr>
        </p:nvSpPr>
        <p:spPr/>
        <p:txBody>
          <a:bodyPr/>
          <a:lstStyle/>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9185738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7325" y="247650"/>
            <a:ext cx="4268788" cy="2400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39</a:t>
            </a:fld>
            <a:endParaRPr lang="en-US"/>
          </a:p>
        </p:txBody>
      </p:sp>
    </p:spTree>
    <p:extLst>
      <p:ext uri="{BB962C8B-B14F-4D97-AF65-F5344CB8AC3E}">
        <p14:creationId xmlns:p14="http://schemas.microsoft.com/office/powerpoint/2010/main" val="3858225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338200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19254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4272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391430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4C328B-C40D-490E-B798-99CF0063EA0A}" type="datetimeFigureOut">
              <a:rPr lang="en-US" smtClean="0"/>
              <a:t>7/16/2017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66865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4C328B-C40D-490E-B798-99CF0063EA0A}" type="datetimeFigureOut">
              <a:rPr lang="en-US" smtClean="0"/>
              <a:t>7/16/2017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584655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4C328B-C40D-490E-B798-99CF0063EA0A}" type="datetimeFigureOut">
              <a:rPr lang="en-US" smtClean="0"/>
              <a:t>7/16/2017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681863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993527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84862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05081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713139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4C328B-C40D-490E-B798-99CF0063EA0A}" type="datetimeFigureOut">
              <a:rPr lang="en-US" smtClean="0"/>
              <a:t>7/16/2017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F82840-A572-4B68-A8AA-273AF306DD07}" type="slidenum">
              <a:rPr lang="en-US" smtClean="0"/>
              <a:t>‹#›</a:t>
            </a:fld>
            <a:endParaRPr lang="en-US"/>
          </a:p>
        </p:txBody>
      </p:sp>
    </p:spTree>
    <p:extLst>
      <p:ext uri="{BB962C8B-B14F-4D97-AF65-F5344CB8AC3E}">
        <p14:creationId xmlns:p14="http://schemas.microsoft.com/office/powerpoint/2010/main" val="2258221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algn="ctr"/>
            <a:r>
              <a:rPr lang="en-US" sz="5400" b="1" dirty="0" smtClean="0"/>
              <a:t>The Feasts of the LORD</a:t>
            </a:r>
            <a:endParaRPr lang="en-US" sz="5400" b="1" dirty="0"/>
          </a:p>
        </p:txBody>
      </p:sp>
      <p:pic>
        <p:nvPicPr>
          <p:cNvPr id="11" name="Content Placeholder 10"/>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5726" y="2239169"/>
            <a:ext cx="5857874" cy="4514850"/>
          </a:xfrm>
        </p:spPr>
      </p:pic>
      <p:pic>
        <p:nvPicPr>
          <p:cNvPr id="12" name="Content Placeholder 11"/>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096000" y="2239169"/>
            <a:ext cx="6019800" cy="4514850"/>
          </a:xfrm>
        </p:spPr>
      </p:pic>
    </p:spTree>
    <p:extLst>
      <p:ext uri="{BB962C8B-B14F-4D97-AF65-F5344CB8AC3E}">
        <p14:creationId xmlns:p14="http://schemas.microsoft.com/office/powerpoint/2010/main" val="29177846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228600"/>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134092" y="1714500"/>
            <a:ext cx="7901796" cy="2677656"/>
          </a:xfrm>
          <a:prstGeom prst="rect">
            <a:avLst/>
          </a:prstGeom>
          <a:noFill/>
        </p:spPr>
        <p:txBody>
          <a:bodyPr wrap="square" rtlCol="0">
            <a:spAutoFit/>
          </a:bodyPr>
          <a:lstStyle/>
          <a:p>
            <a:endParaRPr lang="en-US" sz="2400" dirty="0">
              <a:solidFill>
                <a:prstClr val="black"/>
              </a:solidFill>
            </a:endParaRPr>
          </a:p>
          <a:p>
            <a:r>
              <a:rPr lang="en-US" sz="2400" dirty="0">
                <a:solidFill>
                  <a:prstClr val="black"/>
                </a:solidFill>
              </a:rPr>
              <a:t>•</a:t>
            </a:r>
            <a:r>
              <a:rPr lang="en-US" sz="3200" dirty="0">
                <a:solidFill>
                  <a:prstClr val="black"/>
                </a:solidFill>
              </a:rPr>
              <a:t>	</a:t>
            </a:r>
            <a:r>
              <a:rPr lang="en-US" sz="2800" dirty="0" smtClean="0">
                <a:solidFill>
                  <a:prstClr val="black"/>
                </a:solidFill>
              </a:rPr>
              <a:t>The Egyptian Passover -  </a:t>
            </a:r>
          </a:p>
          <a:p>
            <a:r>
              <a:rPr lang="en-US" sz="2800" dirty="0">
                <a:solidFill>
                  <a:prstClr val="black"/>
                </a:solidFill>
              </a:rPr>
              <a:t>	I</a:t>
            </a:r>
            <a:r>
              <a:rPr lang="en-US" sz="2800" dirty="0" smtClean="0">
                <a:solidFill>
                  <a:prstClr val="black"/>
                </a:solidFill>
              </a:rPr>
              <a:t>nstructions </a:t>
            </a:r>
            <a:r>
              <a:rPr lang="en-US" sz="2800" dirty="0">
                <a:solidFill>
                  <a:prstClr val="black"/>
                </a:solidFill>
              </a:rPr>
              <a:t>for the Children of Israel</a:t>
            </a:r>
          </a:p>
          <a:p>
            <a:r>
              <a:rPr lang="en-US" sz="2800" dirty="0">
                <a:solidFill>
                  <a:prstClr val="black"/>
                </a:solidFill>
              </a:rPr>
              <a:t>•	</a:t>
            </a:r>
            <a:r>
              <a:rPr lang="en-US" sz="2800" dirty="0" smtClean="0">
                <a:solidFill>
                  <a:prstClr val="black"/>
                </a:solidFill>
              </a:rPr>
              <a:t>Passover/Feast of UB </a:t>
            </a:r>
            <a:r>
              <a:rPr lang="en-US" sz="2800" dirty="0">
                <a:solidFill>
                  <a:prstClr val="black"/>
                </a:solidFill>
              </a:rPr>
              <a:t>in the Time of Jesus</a:t>
            </a:r>
          </a:p>
          <a:p>
            <a:r>
              <a:rPr lang="en-US" sz="2800" dirty="0">
                <a:solidFill>
                  <a:prstClr val="black"/>
                </a:solidFill>
              </a:rPr>
              <a:t>•	</a:t>
            </a:r>
            <a:r>
              <a:rPr lang="en-US" sz="2800" dirty="0" smtClean="0">
                <a:solidFill>
                  <a:prstClr val="black"/>
                </a:solidFill>
              </a:rPr>
              <a:t>Passover/Feast of UB </a:t>
            </a:r>
            <a:r>
              <a:rPr lang="en-US" sz="2800" dirty="0">
                <a:solidFill>
                  <a:prstClr val="black"/>
                </a:solidFill>
              </a:rPr>
              <a:t>Fulfilled in Jesus</a:t>
            </a:r>
          </a:p>
          <a:p>
            <a:r>
              <a:rPr lang="en-US" sz="2800" dirty="0">
                <a:solidFill>
                  <a:prstClr val="black"/>
                </a:solidFill>
              </a:rPr>
              <a:t>•	</a:t>
            </a:r>
            <a:r>
              <a:rPr lang="en-US" sz="2800" dirty="0" smtClean="0">
                <a:solidFill>
                  <a:prstClr val="black"/>
                </a:solidFill>
              </a:rPr>
              <a:t>Lessons </a:t>
            </a:r>
            <a:r>
              <a:rPr lang="en-US" sz="2800" dirty="0">
                <a:solidFill>
                  <a:prstClr val="black"/>
                </a:solidFill>
              </a:rPr>
              <a:t>For Us.</a:t>
            </a:r>
          </a:p>
        </p:txBody>
      </p:sp>
      <p:pic>
        <p:nvPicPr>
          <p:cNvPr id="3" name="Picture 2"/>
          <p:cNvPicPr>
            <a:picLocks noChangeAspect="1"/>
          </p:cNvPicPr>
          <p:nvPr/>
        </p:nvPicPr>
        <p:blipFill>
          <a:blip r:embed="rId4"/>
          <a:stretch>
            <a:fillRect/>
          </a:stretch>
        </p:blipFill>
        <p:spPr>
          <a:xfrm>
            <a:off x="0" y="3863335"/>
            <a:ext cx="4934067" cy="2994665"/>
          </a:xfrm>
          <a:prstGeom prst="rect">
            <a:avLst/>
          </a:prstGeom>
        </p:spPr>
      </p:pic>
      <p:pic>
        <p:nvPicPr>
          <p:cNvPr id="5" name="Picture 4"/>
          <p:cNvPicPr>
            <a:picLocks noChangeAspect="1"/>
          </p:cNvPicPr>
          <p:nvPr/>
        </p:nvPicPr>
        <p:blipFill>
          <a:blip r:embed="rId5"/>
          <a:stretch>
            <a:fillRect/>
          </a:stretch>
        </p:blipFill>
        <p:spPr>
          <a:xfrm>
            <a:off x="0" y="929565"/>
            <a:ext cx="4934067" cy="2933770"/>
          </a:xfrm>
          <a:prstGeom prst="rect">
            <a:avLst/>
          </a:prstGeom>
        </p:spPr>
      </p:pic>
    </p:spTree>
    <p:extLst>
      <p:ext uri="{BB962C8B-B14F-4D97-AF65-F5344CB8AC3E}">
        <p14:creationId xmlns:p14="http://schemas.microsoft.com/office/powerpoint/2010/main" val="2162360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162550" y="1642711"/>
            <a:ext cx="6357936" cy="3785652"/>
          </a:xfrm>
          <a:prstGeom prst="rect">
            <a:avLst/>
          </a:prstGeom>
          <a:noFill/>
        </p:spPr>
        <p:txBody>
          <a:bodyPr wrap="square" rtlCol="0">
            <a:spAutoFit/>
          </a:bodyPr>
          <a:lstStyle/>
          <a:p>
            <a:r>
              <a:rPr lang="en-US" sz="2000" dirty="0" smtClean="0">
                <a:solidFill>
                  <a:prstClr val="black"/>
                </a:solidFill>
              </a:rPr>
              <a:t>“These </a:t>
            </a:r>
            <a:r>
              <a:rPr lang="en-US" sz="2000" dirty="0">
                <a:solidFill>
                  <a:prstClr val="black"/>
                </a:solidFill>
              </a:rPr>
              <a:t>are the feasts of the LORD, even holy convocations, which ye shall proclaim in their seasons. </a:t>
            </a:r>
            <a:r>
              <a:rPr lang="en-US" sz="2000" dirty="0" smtClean="0">
                <a:solidFill>
                  <a:prstClr val="black"/>
                </a:solidFill>
              </a:rPr>
              <a:t>In </a:t>
            </a:r>
            <a:r>
              <a:rPr lang="en-US" sz="2000" dirty="0">
                <a:solidFill>
                  <a:prstClr val="black"/>
                </a:solidFill>
              </a:rPr>
              <a:t>the </a:t>
            </a:r>
            <a:r>
              <a:rPr lang="en-US" sz="2000" b="1" dirty="0">
                <a:solidFill>
                  <a:prstClr val="black"/>
                </a:solidFill>
              </a:rPr>
              <a:t>fourteenth day of the first month at even </a:t>
            </a:r>
            <a:r>
              <a:rPr lang="en-US" sz="2000" dirty="0">
                <a:solidFill>
                  <a:prstClr val="black"/>
                </a:solidFill>
              </a:rPr>
              <a:t>is the LORD'S </a:t>
            </a:r>
            <a:r>
              <a:rPr lang="en-US" sz="2000" dirty="0" err="1">
                <a:solidFill>
                  <a:prstClr val="black"/>
                </a:solidFill>
              </a:rPr>
              <a:t>passover</a:t>
            </a:r>
            <a:r>
              <a:rPr lang="en-US" sz="2000" dirty="0">
                <a:solidFill>
                  <a:prstClr val="black"/>
                </a:solidFill>
              </a:rPr>
              <a:t>. </a:t>
            </a:r>
            <a:r>
              <a:rPr lang="en-US" sz="2000" dirty="0" smtClean="0">
                <a:solidFill>
                  <a:prstClr val="black"/>
                </a:solidFill>
              </a:rPr>
              <a:t>And </a:t>
            </a:r>
            <a:r>
              <a:rPr lang="en-US" sz="2000" dirty="0">
                <a:solidFill>
                  <a:prstClr val="black"/>
                </a:solidFill>
              </a:rPr>
              <a:t>on the </a:t>
            </a:r>
            <a:r>
              <a:rPr lang="en-US" sz="2000" b="1" dirty="0">
                <a:solidFill>
                  <a:prstClr val="black"/>
                </a:solidFill>
              </a:rPr>
              <a:t>fifteenth day of the same month is the feast of unleavened bread</a:t>
            </a:r>
            <a:r>
              <a:rPr lang="en-US" sz="2000" dirty="0">
                <a:solidFill>
                  <a:prstClr val="black"/>
                </a:solidFill>
              </a:rPr>
              <a:t> unto the LORD: </a:t>
            </a:r>
            <a:r>
              <a:rPr lang="en-US" sz="2000" b="1" dirty="0">
                <a:solidFill>
                  <a:prstClr val="black"/>
                </a:solidFill>
              </a:rPr>
              <a:t>seven days ye must eat unleavened bread</a:t>
            </a:r>
            <a:r>
              <a:rPr lang="en-US" sz="2000" dirty="0">
                <a:solidFill>
                  <a:prstClr val="black"/>
                </a:solidFill>
              </a:rPr>
              <a:t>. </a:t>
            </a:r>
            <a:r>
              <a:rPr lang="en-US" sz="2000" dirty="0" smtClean="0">
                <a:solidFill>
                  <a:prstClr val="black"/>
                </a:solidFill>
              </a:rPr>
              <a:t>In </a:t>
            </a:r>
            <a:r>
              <a:rPr lang="en-US" sz="2000" dirty="0">
                <a:solidFill>
                  <a:prstClr val="black"/>
                </a:solidFill>
              </a:rPr>
              <a:t>the </a:t>
            </a:r>
            <a:r>
              <a:rPr lang="en-US" sz="2000" b="1" dirty="0">
                <a:solidFill>
                  <a:prstClr val="black"/>
                </a:solidFill>
              </a:rPr>
              <a:t>first day ye shall have an holy convocation</a:t>
            </a:r>
            <a:r>
              <a:rPr lang="en-US" sz="2000" dirty="0">
                <a:solidFill>
                  <a:prstClr val="black"/>
                </a:solidFill>
              </a:rPr>
              <a:t>: </a:t>
            </a:r>
            <a:r>
              <a:rPr lang="en-US" sz="2000" b="1" dirty="0">
                <a:solidFill>
                  <a:prstClr val="black"/>
                </a:solidFill>
              </a:rPr>
              <a:t>ye shall do no servile work therein</a:t>
            </a:r>
            <a:r>
              <a:rPr lang="en-US" sz="2000" dirty="0">
                <a:solidFill>
                  <a:prstClr val="black"/>
                </a:solidFill>
              </a:rPr>
              <a:t>. </a:t>
            </a:r>
            <a:r>
              <a:rPr lang="en-US" sz="2000" dirty="0" smtClean="0">
                <a:solidFill>
                  <a:prstClr val="black"/>
                </a:solidFill>
              </a:rPr>
              <a:t>But </a:t>
            </a:r>
            <a:r>
              <a:rPr lang="en-US" sz="2000" dirty="0">
                <a:solidFill>
                  <a:prstClr val="black"/>
                </a:solidFill>
              </a:rPr>
              <a:t>ye shall offer an offering made by fire unto the LORD seven days: </a:t>
            </a:r>
            <a:r>
              <a:rPr lang="en-US" sz="2000" b="1" dirty="0">
                <a:solidFill>
                  <a:prstClr val="black"/>
                </a:solidFill>
              </a:rPr>
              <a:t>in the seventh day is an holy convocation: ye shall do no servile work therein</a:t>
            </a:r>
            <a:r>
              <a:rPr lang="en-US" sz="2000" dirty="0" smtClean="0">
                <a:solidFill>
                  <a:prstClr val="black"/>
                </a:solidFill>
              </a:rPr>
              <a:t>.”</a:t>
            </a:r>
          </a:p>
          <a:p>
            <a:r>
              <a:rPr lang="en-US" sz="2000" dirty="0">
                <a:solidFill>
                  <a:prstClr val="black"/>
                </a:solidFill>
              </a:rPr>
              <a:t>	</a:t>
            </a:r>
            <a:r>
              <a:rPr lang="en-US" sz="2000" dirty="0" smtClean="0">
                <a:solidFill>
                  <a:prstClr val="black"/>
                </a:solidFill>
              </a:rPr>
              <a:t>			Leviticus 23:4-8</a:t>
            </a:r>
            <a:endParaRPr lang="en-US" sz="2000" dirty="0">
              <a:solidFill>
                <a:prstClr val="black"/>
              </a:solidFill>
            </a:endParaRPr>
          </a:p>
          <a:p>
            <a:endParaRPr lang="en-US" sz="2000" dirty="0">
              <a:solidFill>
                <a:prstClr val="black"/>
              </a:solidFill>
            </a:endParaRPr>
          </a:p>
        </p:txBody>
      </p:sp>
      <p:pic>
        <p:nvPicPr>
          <p:cNvPr id="3" name="Picture 2"/>
          <p:cNvPicPr>
            <a:picLocks noChangeAspect="1"/>
          </p:cNvPicPr>
          <p:nvPr/>
        </p:nvPicPr>
        <p:blipFill>
          <a:blip r:embed="rId4"/>
          <a:stretch>
            <a:fillRect/>
          </a:stretch>
        </p:blipFill>
        <p:spPr>
          <a:xfrm>
            <a:off x="151903" y="1838325"/>
            <a:ext cx="4783955" cy="3143249"/>
          </a:xfrm>
          <a:prstGeom prst="rect">
            <a:avLst/>
          </a:prstGeom>
        </p:spPr>
      </p:pic>
    </p:spTree>
    <p:extLst>
      <p:ext uri="{BB962C8B-B14F-4D97-AF65-F5344CB8AC3E}">
        <p14:creationId xmlns:p14="http://schemas.microsoft.com/office/powerpoint/2010/main" val="1091337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438775" y="927437"/>
            <a:ext cx="6262686" cy="5016758"/>
          </a:xfrm>
          <a:prstGeom prst="rect">
            <a:avLst/>
          </a:prstGeom>
          <a:noFill/>
        </p:spPr>
        <p:txBody>
          <a:bodyPr wrap="square" rtlCol="0">
            <a:spAutoFit/>
          </a:bodyPr>
          <a:lstStyle/>
          <a:p>
            <a:r>
              <a:rPr lang="en-US" sz="2000" dirty="0" smtClean="0">
                <a:solidFill>
                  <a:prstClr val="black"/>
                </a:solidFill>
              </a:rPr>
              <a:t>“And </a:t>
            </a:r>
            <a:r>
              <a:rPr lang="en-US" sz="2000" dirty="0">
                <a:solidFill>
                  <a:prstClr val="black"/>
                </a:solidFill>
              </a:rPr>
              <a:t>the LORD </a:t>
            </a:r>
            <a:r>
              <a:rPr lang="en-US" sz="2000" dirty="0" err="1">
                <a:solidFill>
                  <a:prstClr val="black"/>
                </a:solidFill>
              </a:rPr>
              <a:t>spake</a:t>
            </a:r>
            <a:r>
              <a:rPr lang="en-US" sz="2000" dirty="0">
                <a:solidFill>
                  <a:prstClr val="black"/>
                </a:solidFill>
              </a:rPr>
              <a:t> unto Moses and Aaron in the land of Egypt, saying, </a:t>
            </a:r>
            <a:r>
              <a:rPr lang="en-US" sz="2000" b="1" dirty="0" smtClean="0">
                <a:solidFill>
                  <a:prstClr val="black"/>
                </a:solidFill>
              </a:rPr>
              <a:t>This </a:t>
            </a:r>
            <a:r>
              <a:rPr lang="en-US" sz="2000" b="1" dirty="0">
                <a:solidFill>
                  <a:prstClr val="black"/>
                </a:solidFill>
              </a:rPr>
              <a:t>month shall be unto you the beginning of months</a:t>
            </a:r>
            <a:r>
              <a:rPr lang="en-US" sz="2000" dirty="0">
                <a:solidFill>
                  <a:prstClr val="black"/>
                </a:solidFill>
              </a:rPr>
              <a:t>: it shall be the first month of the year to you. </a:t>
            </a:r>
            <a:r>
              <a:rPr lang="en-US" sz="2000" dirty="0" smtClean="0">
                <a:solidFill>
                  <a:prstClr val="black"/>
                </a:solidFill>
              </a:rPr>
              <a:t>Speak </a:t>
            </a:r>
            <a:r>
              <a:rPr lang="en-US" sz="2000" dirty="0">
                <a:solidFill>
                  <a:prstClr val="black"/>
                </a:solidFill>
              </a:rPr>
              <a:t>ye unto all the congregation of Israel, saying, </a:t>
            </a:r>
            <a:r>
              <a:rPr lang="en-US" sz="2000" b="1" dirty="0">
                <a:solidFill>
                  <a:prstClr val="black"/>
                </a:solidFill>
              </a:rPr>
              <a:t>In the tenth day of this month </a:t>
            </a:r>
            <a:r>
              <a:rPr lang="en-US" sz="2000" dirty="0">
                <a:solidFill>
                  <a:prstClr val="black"/>
                </a:solidFill>
              </a:rPr>
              <a:t>they shall take to them every man a lamb, according to the house of their fathers, a lamb for an house: </a:t>
            </a:r>
            <a:r>
              <a:rPr lang="en-US" sz="2000" dirty="0" smtClean="0">
                <a:solidFill>
                  <a:prstClr val="black"/>
                </a:solidFill>
              </a:rPr>
              <a:t>And </a:t>
            </a:r>
            <a:r>
              <a:rPr lang="en-US" sz="2000" dirty="0">
                <a:solidFill>
                  <a:prstClr val="black"/>
                </a:solidFill>
              </a:rPr>
              <a:t>if the household be too little for the lamb, let him and his </a:t>
            </a:r>
            <a:r>
              <a:rPr lang="en-US" sz="2000" dirty="0" err="1">
                <a:solidFill>
                  <a:prstClr val="black"/>
                </a:solidFill>
              </a:rPr>
              <a:t>neighbour</a:t>
            </a:r>
            <a:r>
              <a:rPr lang="en-US" sz="2000" dirty="0">
                <a:solidFill>
                  <a:prstClr val="black"/>
                </a:solidFill>
              </a:rPr>
              <a:t> next unto his house take it according to the number of the souls; every man according to his eating shall make your count for the lamb. </a:t>
            </a:r>
            <a:r>
              <a:rPr lang="en-US" sz="2000" b="1" dirty="0" smtClean="0">
                <a:solidFill>
                  <a:prstClr val="black"/>
                </a:solidFill>
              </a:rPr>
              <a:t>Your </a:t>
            </a:r>
            <a:r>
              <a:rPr lang="en-US" sz="2000" b="1" dirty="0">
                <a:solidFill>
                  <a:prstClr val="black"/>
                </a:solidFill>
              </a:rPr>
              <a:t>lamb shall be without blemish, a male of the first year</a:t>
            </a:r>
            <a:r>
              <a:rPr lang="en-US" sz="2000" dirty="0">
                <a:solidFill>
                  <a:prstClr val="black"/>
                </a:solidFill>
              </a:rPr>
              <a:t>: ye shall take it out from the sheep, or from the goats: </a:t>
            </a:r>
            <a:r>
              <a:rPr lang="en-US" sz="2000" dirty="0" smtClean="0">
                <a:solidFill>
                  <a:prstClr val="black"/>
                </a:solidFill>
              </a:rPr>
              <a:t>And </a:t>
            </a:r>
            <a:r>
              <a:rPr lang="en-US" sz="2000" b="1" i="1" u="sng" dirty="0">
                <a:solidFill>
                  <a:prstClr val="black"/>
                </a:solidFill>
              </a:rPr>
              <a:t>ye shall keep it up until the fourteenth day of the same month</a:t>
            </a:r>
            <a:r>
              <a:rPr lang="en-US" sz="2000" dirty="0">
                <a:solidFill>
                  <a:prstClr val="black"/>
                </a:solidFill>
              </a:rPr>
              <a:t>: and the whole assembly of the congregation of Israel shall kill it in the evening</a:t>
            </a:r>
            <a:r>
              <a:rPr lang="en-US" sz="2000" dirty="0" smtClean="0">
                <a:solidFill>
                  <a:prstClr val="black"/>
                </a:solidFill>
              </a:rPr>
              <a:t>.” </a:t>
            </a:r>
          </a:p>
          <a:p>
            <a:r>
              <a:rPr lang="en-US" sz="2000" dirty="0">
                <a:solidFill>
                  <a:prstClr val="black"/>
                </a:solidFill>
              </a:rPr>
              <a:t>	</a:t>
            </a:r>
            <a:r>
              <a:rPr lang="en-US" sz="2000" dirty="0" smtClean="0">
                <a:solidFill>
                  <a:prstClr val="black"/>
                </a:solidFill>
              </a:rPr>
              <a:t>		    Exodus 12:1-6</a:t>
            </a:r>
            <a:endParaRPr lang="en-US" sz="2000" dirty="0">
              <a:solidFill>
                <a:prstClr val="black"/>
              </a:solidFill>
            </a:endParaRPr>
          </a:p>
        </p:txBody>
      </p:sp>
      <p:pic>
        <p:nvPicPr>
          <p:cNvPr id="5" name="Picture 4"/>
          <p:cNvPicPr>
            <a:picLocks noChangeAspect="1"/>
          </p:cNvPicPr>
          <p:nvPr/>
        </p:nvPicPr>
        <p:blipFill>
          <a:blip r:embed="rId4"/>
          <a:stretch>
            <a:fillRect/>
          </a:stretch>
        </p:blipFill>
        <p:spPr>
          <a:xfrm>
            <a:off x="348743" y="1171575"/>
            <a:ext cx="4094670" cy="3067050"/>
          </a:xfrm>
          <a:prstGeom prst="rect">
            <a:avLst/>
          </a:prstGeom>
        </p:spPr>
      </p:pic>
      <p:sp>
        <p:nvSpPr>
          <p:cNvPr id="6" name="TextBox 5"/>
          <p:cNvSpPr txBox="1"/>
          <p:nvPr/>
        </p:nvSpPr>
        <p:spPr>
          <a:xfrm>
            <a:off x="348743" y="4743450"/>
            <a:ext cx="4916089" cy="369332"/>
          </a:xfrm>
          <a:prstGeom prst="rect">
            <a:avLst/>
          </a:prstGeom>
          <a:noFill/>
        </p:spPr>
        <p:txBody>
          <a:bodyPr wrap="none" rtlCol="0">
            <a:spAutoFit/>
          </a:bodyPr>
          <a:lstStyle/>
          <a:p>
            <a:r>
              <a:rPr lang="en-US" b="1" u="sng" dirty="0" smtClean="0"/>
              <a:t>Keep</a:t>
            </a:r>
            <a:r>
              <a:rPr lang="en-US" dirty="0" smtClean="0"/>
              <a:t> = </a:t>
            </a:r>
            <a:r>
              <a:rPr lang="en-US" i="1" dirty="0" err="1" smtClean="0"/>
              <a:t>Mishmareth</a:t>
            </a:r>
            <a:r>
              <a:rPr lang="en-US" dirty="0" smtClean="0"/>
              <a:t> = Cherish; Hold in High Regard</a:t>
            </a:r>
            <a:endParaRPr lang="en-US" dirty="0"/>
          </a:p>
        </p:txBody>
      </p:sp>
    </p:spTree>
    <p:extLst>
      <p:ext uri="{BB962C8B-B14F-4D97-AF65-F5344CB8AC3E}">
        <p14:creationId xmlns:p14="http://schemas.microsoft.com/office/powerpoint/2010/main" val="1991463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162550" y="1280761"/>
            <a:ext cx="6357936" cy="3785652"/>
          </a:xfrm>
          <a:prstGeom prst="rect">
            <a:avLst/>
          </a:prstGeom>
          <a:noFill/>
        </p:spPr>
        <p:txBody>
          <a:bodyPr wrap="square" rtlCol="0">
            <a:spAutoFit/>
          </a:bodyPr>
          <a:lstStyle/>
          <a:p>
            <a:r>
              <a:rPr lang="en-US" sz="2000" dirty="0" smtClean="0">
                <a:solidFill>
                  <a:prstClr val="black"/>
                </a:solidFill>
              </a:rPr>
              <a:t>“And </a:t>
            </a:r>
            <a:r>
              <a:rPr lang="en-US" sz="2000" dirty="0">
                <a:solidFill>
                  <a:prstClr val="black"/>
                </a:solidFill>
              </a:rPr>
              <a:t>the whole assembly of the congregation of Israel shall </a:t>
            </a:r>
            <a:r>
              <a:rPr lang="en-US" sz="2000" b="1" dirty="0">
                <a:solidFill>
                  <a:prstClr val="black"/>
                </a:solidFill>
              </a:rPr>
              <a:t>kill it in the evening</a:t>
            </a:r>
            <a:r>
              <a:rPr lang="en-US" sz="2000" dirty="0">
                <a:solidFill>
                  <a:prstClr val="black"/>
                </a:solidFill>
              </a:rPr>
              <a:t>. </a:t>
            </a:r>
            <a:r>
              <a:rPr lang="en-US" sz="2000" dirty="0" smtClean="0">
                <a:solidFill>
                  <a:prstClr val="black"/>
                </a:solidFill>
              </a:rPr>
              <a:t>And </a:t>
            </a:r>
            <a:r>
              <a:rPr lang="en-US" sz="2000" b="1" dirty="0">
                <a:solidFill>
                  <a:prstClr val="black"/>
                </a:solidFill>
              </a:rPr>
              <a:t>they shall take of the blood, and strike it on the two side posts and on the upper door post of the houses</a:t>
            </a:r>
            <a:r>
              <a:rPr lang="en-US" sz="2000" dirty="0">
                <a:solidFill>
                  <a:prstClr val="black"/>
                </a:solidFill>
              </a:rPr>
              <a:t>, wherein they shall eat it. </a:t>
            </a:r>
            <a:r>
              <a:rPr lang="en-US" sz="2000" dirty="0" smtClean="0">
                <a:solidFill>
                  <a:prstClr val="black"/>
                </a:solidFill>
              </a:rPr>
              <a:t>And </a:t>
            </a:r>
            <a:r>
              <a:rPr lang="en-US" sz="2000" dirty="0">
                <a:solidFill>
                  <a:prstClr val="black"/>
                </a:solidFill>
              </a:rPr>
              <a:t>they shall eat the flesh in that night, </a:t>
            </a:r>
            <a:r>
              <a:rPr lang="en-US" sz="2000" b="1" dirty="0">
                <a:solidFill>
                  <a:prstClr val="black"/>
                </a:solidFill>
              </a:rPr>
              <a:t>roast with fire</a:t>
            </a:r>
            <a:r>
              <a:rPr lang="en-US" sz="2000" dirty="0">
                <a:solidFill>
                  <a:prstClr val="black"/>
                </a:solidFill>
              </a:rPr>
              <a:t>, and unleavened bread; and with bitter herbs they shall eat it. </a:t>
            </a:r>
            <a:r>
              <a:rPr lang="en-US" sz="2000" dirty="0" smtClean="0">
                <a:solidFill>
                  <a:prstClr val="black"/>
                </a:solidFill>
              </a:rPr>
              <a:t>Eat </a:t>
            </a:r>
            <a:r>
              <a:rPr lang="en-US" sz="2000" dirty="0">
                <a:solidFill>
                  <a:prstClr val="black"/>
                </a:solidFill>
              </a:rPr>
              <a:t>not of it raw, nor sodden at all with water, but roast with fire; his head with his legs, and with the </a:t>
            </a:r>
            <a:r>
              <a:rPr lang="en-US" sz="2000" dirty="0" err="1">
                <a:solidFill>
                  <a:prstClr val="black"/>
                </a:solidFill>
              </a:rPr>
              <a:t>purtenance</a:t>
            </a:r>
            <a:r>
              <a:rPr lang="en-US" sz="2000" dirty="0">
                <a:solidFill>
                  <a:prstClr val="black"/>
                </a:solidFill>
              </a:rPr>
              <a:t> thereof. </a:t>
            </a:r>
            <a:r>
              <a:rPr lang="en-US" sz="2000" dirty="0" smtClean="0">
                <a:solidFill>
                  <a:prstClr val="black"/>
                </a:solidFill>
              </a:rPr>
              <a:t>And </a:t>
            </a:r>
            <a:r>
              <a:rPr lang="en-US" sz="2000" dirty="0">
                <a:solidFill>
                  <a:prstClr val="black"/>
                </a:solidFill>
              </a:rPr>
              <a:t>ye shall let nothing of it remain until the morning; and that which </a:t>
            </a:r>
            <a:r>
              <a:rPr lang="en-US" sz="2000" dirty="0" err="1">
                <a:solidFill>
                  <a:prstClr val="black"/>
                </a:solidFill>
              </a:rPr>
              <a:t>remaineth</a:t>
            </a:r>
            <a:r>
              <a:rPr lang="en-US" sz="2000" dirty="0">
                <a:solidFill>
                  <a:prstClr val="black"/>
                </a:solidFill>
              </a:rPr>
              <a:t> of it until the morning ye shall burn with fire</a:t>
            </a:r>
            <a:r>
              <a:rPr lang="en-US" sz="2000" dirty="0" smtClean="0">
                <a:solidFill>
                  <a:prstClr val="black"/>
                </a:solidFill>
              </a:rPr>
              <a:t>.” </a:t>
            </a:r>
          </a:p>
          <a:p>
            <a:r>
              <a:rPr lang="en-US" sz="2000" dirty="0">
                <a:solidFill>
                  <a:prstClr val="black"/>
                </a:solidFill>
              </a:rPr>
              <a:t>	</a:t>
            </a:r>
            <a:r>
              <a:rPr lang="en-US" sz="2000" dirty="0" smtClean="0">
                <a:solidFill>
                  <a:prstClr val="black"/>
                </a:solidFill>
              </a:rPr>
              <a:t>			Exodus 12:6-10</a:t>
            </a:r>
            <a:endParaRPr lang="en-US" sz="2000" dirty="0">
              <a:solidFill>
                <a:prstClr val="black"/>
              </a:solidFill>
            </a:endParaRPr>
          </a:p>
        </p:txBody>
      </p:sp>
      <p:pic>
        <p:nvPicPr>
          <p:cNvPr id="3" name="Picture 2"/>
          <p:cNvPicPr>
            <a:picLocks noChangeAspect="1"/>
          </p:cNvPicPr>
          <p:nvPr/>
        </p:nvPicPr>
        <p:blipFill>
          <a:blip r:embed="rId4"/>
          <a:stretch>
            <a:fillRect/>
          </a:stretch>
        </p:blipFill>
        <p:spPr>
          <a:xfrm>
            <a:off x="428256" y="952500"/>
            <a:ext cx="3181719" cy="2491470"/>
          </a:xfrm>
          <a:prstGeom prst="rect">
            <a:avLst/>
          </a:prstGeom>
        </p:spPr>
      </p:pic>
      <p:pic>
        <p:nvPicPr>
          <p:cNvPr id="5" name="Picture 4"/>
          <p:cNvPicPr>
            <a:picLocks noChangeAspect="1"/>
          </p:cNvPicPr>
          <p:nvPr/>
        </p:nvPicPr>
        <p:blipFill>
          <a:blip r:embed="rId5"/>
          <a:stretch>
            <a:fillRect/>
          </a:stretch>
        </p:blipFill>
        <p:spPr>
          <a:xfrm>
            <a:off x="428256" y="3481364"/>
            <a:ext cx="3181719" cy="2739342"/>
          </a:xfrm>
          <a:prstGeom prst="rect">
            <a:avLst/>
          </a:prstGeom>
        </p:spPr>
      </p:pic>
    </p:spTree>
    <p:extLst>
      <p:ext uri="{BB962C8B-B14F-4D97-AF65-F5344CB8AC3E}">
        <p14:creationId xmlns:p14="http://schemas.microsoft.com/office/powerpoint/2010/main" val="12462284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200650" y="2452336"/>
            <a:ext cx="6357936" cy="1323439"/>
          </a:xfrm>
          <a:prstGeom prst="rect">
            <a:avLst/>
          </a:prstGeom>
          <a:noFill/>
        </p:spPr>
        <p:txBody>
          <a:bodyPr wrap="square" rtlCol="0">
            <a:spAutoFit/>
          </a:bodyPr>
          <a:lstStyle/>
          <a:p>
            <a:r>
              <a:rPr lang="en-US" sz="2000" dirty="0" smtClean="0">
                <a:solidFill>
                  <a:prstClr val="black"/>
                </a:solidFill>
              </a:rPr>
              <a:t>“And </a:t>
            </a:r>
            <a:r>
              <a:rPr lang="en-US" sz="2000" dirty="0">
                <a:solidFill>
                  <a:prstClr val="black"/>
                </a:solidFill>
              </a:rPr>
              <a:t>thus shall ye eat it; with your loins girded, your shoes on your feet, and your staff in your hand; and ye shall eat it in haste: it is the LORD'S </a:t>
            </a:r>
            <a:r>
              <a:rPr lang="en-US" sz="2000" dirty="0" err="1">
                <a:solidFill>
                  <a:prstClr val="black"/>
                </a:solidFill>
              </a:rPr>
              <a:t>passover</a:t>
            </a:r>
            <a:r>
              <a:rPr lang="en-US" sz="2000" dirty="0" smtClean="0">
                <a:solidFill>
                  <a:prstClr val="black"/>
                </a:solidFill>
              </a:rPr>
              <a:t>.” </a:t>
            </a:r>
          </a:p>
          <a:p>
            <a:r>
              <a:rPr lang="en-US" sz="2000" dirty="0">
                <a:solidFill>
                  <a:prstClr val="black"/>
                </a:solidFill>
              </a:rPr>
              <a:t>	</a:t>
            </a:r>
            <a:r>
              <a:rPr lang="en-US" sz="2000" dirty="0" smtClean="0">
                <a:solidFill>
                  <a:prstClr val="black"/>
                </a:solidFill>
              </a:rPr>
              <a:t>			Exodus 12:11</a:t>
            </a:r>
            <a:endParaRPr lang="en-US" sz="2000" dirty="0">
              <a:solidFill>
                <a:prstClr val="black"/>
              </a:solidFill>
            </a:endParaRPr>
          </a:p>
        </p:txBody>
      </p:sp>
      <p:pic>
        <p:nvPicPr>
          <p:cNvPr id="6" name="Picture 5"/>
          <p:cNvPicPr>
            <a:picLocks noChangeAspect="1"/>
          </p:cNvPicPr>
          <p:nvPr/>
        </p:nvPicPr>
        <p:blipFill>
          <a:blip r:embed="rId4"/>
          <a:stretch>
            <a:fillRect/>
          </a:stretch>
        </p:blipFill>
        <p:spPr>
          <a:xfrm>
            <a:off x="328612" y="1689088"/>
            <a:ext cx="4194774" cy="3359162"/>
          </a:xfrm>
          <a:prstGeom prst="rect">
            <a:avLst/>
          </a:prstGeom>
        </p:spPr>
      </p:pic>
    </p:spTree>
    <p:extLst>
      <p:ext uri="{BB962C8B-B14F-4D97-AF65-F5344CB8AC3E}">
        <p14:creationId xmlns:p14="http://schemas.microsoft.com/office/powerpoint/2010/main" val="2693746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534025" y="1441787"/>
            <a:ext cx="6548436" cy="2862322"/>
          </a:xfrm>
          <a:prstGeom prst="rect">
            <a:avLst/>
          </a:prstGeom>
          <a:noFill/>
        </p:spPr>
        <p:txBody>
          <a:bodyPr wrap="square" rtlCol="0">
            <a:spAutoFit/>
          </a:bodyPr>
          <a:lstStyle/>
          <a:p>
            <a:r>
              <a:rPr lang="en-US" dirty="0" smtClean="0">
                <a:solidFill>
                  <a:prstClr val="black"/>
                </a:solidFill>
              </a:rPr>
              <a:t>“For </a:t>
            </a:r>
            <a:r>
              <a:rPr lang="en-US" dirty="0">
                <a:solidFill>
                  <a:prstClr val="black"/>
                </a:solidFill>
              </a:rPr>
              <a:t>I will pass through the land of Egypt this night, and will smite all the firstborn in the land of Egypt, both man and beast; and against all the gods of Egypt I will execute judgment: I am the LORD. </a:t>
            </a:r>
            <a:r>
              <a:rPr lang="en-US" dirty="0" smtClean="0">
                <a:solidFill>
                  <a:prstClr val="black"/>
                </a:solidFill>
              </a:rPr>
              <a:t>And </a:t>
            </a:r>
            <a:r>
              <a:rPr lang="en-US" dirty="0">
                <a:solidFill>
                  <a:prstClr val="black"/>
                </a:solidFill>
              </a:rPr>
              <a:t>the blood shall be to you for a token upon the houses where ye are: and when I see the blood, I will pass over you, and the plague shall not be upon you to destroy you, when I smite the land of Egypt. </a:t>
            </a:r>
            <a:r>
              <a:rPr lang="en-US" b="1" dirty="0" smtClean="0">
                <a:solidFill>
                  <a:prstClr val="black"/>
                </a:solidFill>
              </a:rPr>
              <a:t>And </a:t>
            </a:r>
            <a:r>
              <a:rPr lang="en-US" b="1" dirty="0">
                <a:solidFill>
                  <a:prstClr val="black"/>
                </a:solidFill>
              </a:rPr>
              <a:t>this day shall be unto you for a memorial; and ye shall keep it a feast to the LORD throughout your generations</a:t>
            </a:r>
            <a:r>
              <a:rPr lang="en-US" dirty="0">
                <a:solidFill>
                  <a:prstClr val="black"/>
                </a:solidFill>
              </a:rPr>
              <a:t>; ye shall keep it a feast by an ordinance for ever</a:t>
            </a:r>
            <a:r>
              <a:rPr lang="en-US" dirty="0" smtClean="0">
                <a:solidFill>
                  <a:prstClr val="black"/>
                </a:solidFill>
              </a:rPr>
              <a:t>.”</a:t>
            </a:r>
          </a:p>
          <a:p>
            <a:r>
              <a:rPr lang="en-US" dirty="0">
                <a:solidFill>
                  <a:prstClr val="black"/>
                </a:solidFill>
              </a:rPr>
              <a:t>	</a:t>
            </a:r>
            <a:r>
              <a:rPr lang="en-US" dirty="0" smtClean="0">
                <a:solidFill>
                  <a:prstClr val="black"/>
                </a:solidFill>
              </a:rPr>
              <a:t>			Exodus 12:12-14</a:t>
            </a:r>
            <a:endParaRPr lang="en-US" dirty="0">
              <a:solidFill>
                <a:prstClr val="black"/>
              </a:solidFill>
            </a:endParaRPr>
          </a:p>
        </p:txBody>
      </p:sp>
      <p:pic>
        <p:nvPicPr>
          <p:cNvPr id="5" name="Picture 4"/>
          <p:cNvPicPr>
            <a:picLocks noChangeAspect="1"/>
          </p:cNvPicPr>
          <p:nvPr/>
        </p:nvPicPr>
        <p:blipFill>
          <a:blip r:embed="rId4"/>
          <a:stretch>
            <a:fillRect/>
          </a:stretch>
        </p:blipFill>
        <p:spPr>
          <a:xfrm>
            <a:off x="333375" y="1140609"/>
            <a:ext cx="4161223" cy="4069566"/>
          </a:xfrm>
          <a:prstGeom prst="rect">
            <a:avLst/>
          </a:prstGeom>
        </p:spPr>
      </p:pic>
    </p:spTree>
    <p:extLst>
      <p:ext uri="{BB962C8B-B14F-4D97-AF65-F5344CB8AC3E}">
        <p14:creationId xmlns:p14="http://schemas.microsoft.com/office/powerpoint/2010/main" val="37826075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305425" y="871566"/>
            <a:ext cx="6548436" cy="5632311"/>
          </a:xfrm>
          <a:prstGeom prst="rect">
            <a:avLst/>
          </a:prstGeom>
          <a:noFill/>
        </p:spPr>
        <p:txBody>
          <a:bodyPr wrap="square" rtlCol="0">
            <a:spAutoFit/>
          </a:bodyPr>
          <a:lstStyle/>
          <a:p>
            <a:r>
              <a:rPr lang="en-US" dirty="0" smtClean="0">
                <a:solidFill>
                  <a:prstClr val="black"/>
                </a:solidFill>
              </a:rPr>
              <a:t>The Passover Lamb; A memorial of the slain lamb; slain to redeem the firstborn from Egypt; to preserve a people from the race of the firstborn (Adam); to build a family which had been ransomed, healed, restored and forgiven with whom the Father could teach to manifest the glories of His Name; that He might dwell with them in righteousness.</a:t>
            </a:r>
            <a:endParaRPr lang="en-US" dirty="0">
              <a:solidFill>
                <a:prstClr val="black"/>
              </a:solidFill>
            </a:endParaRPr>
          </a:p>
          <a:p>
            <a:endParaRPr lang="en-US" dirty="0" smtClean="0">
              <a:solidFill>
                <a:prstClr val="black"/>
              </a:solidFill>
            </a:endParaRPr>
          </a:p>
          <a:p>
            <a:r>
              <a:rPr lang="en-US" dirty="0" smtClean="0">
                <a:solidFill>
                  <a:prstClr val="black"/>
                </a:solidFill>
              </a:rPr>
              <a:t>Bitter herbs: A memorial which symbolizing </a:t>
            </a:r>
            <a:r>
              <a:rPr lang="en-US" dirty="0">
                <a:solidFill>
                  <a:prstClr val="black"/>
                </a:solidFill>
              </a:rPr>
              <a:t>the bitterness and harshness of the slavery the Hebrews endured in </a:t>
            </a:r>
            <a:r>
              <a:rPr lang="en-US" dirty="0" smtClean="0">
                <a:solidFill>
                  <a:prstClr val="black"/>
                </a:solidFill>
              </a:rPr>
              <a:t>Egypt. There would be trials and hardship in the wilderness designed to develop fruitful faith to eternal life. The lesson of the bitter herbs would remind God’s people of seeing Egypt for what it is; a world of slavery to sin an death</a:t>
            </a:r>
            <a:endParaRPr lang="en-US" dirty="0">
              <a:solidFill>
                <a:prstClr val="black"/>
              </a:solidFill>
            </a:endParaRPr>
          </a:p>
          <a:p>
            <a:endParaRPr lang="en-US" dirty="0" smtClean="0">
              <a:solidFill>
                <a:prstClr val="black"/>
              </a:solidFill>
            </a:endParaRPr>
          </a:p>
          <a:p>
            <a:r>
              <a:rPr lang="en-US" dirty="0" smtClean="0">
                <a:solidFill>
                  <a:prstClr val="black"/>
                </a:solidFill>
              </a:rPr>
              <a:t>Unleavened </a:t>
            </a:r>
            <a:r>
              <a:rPr lang="en-US" dirty="0">
                <a:solidFill>
                  <a:prstClr val="black"/>
                </a:solidFill>
              </a:rPr>
              <a:t>Bread = </a:t>
            </a:r>
            <a:r>
              <a:rPr lang="en-US" dirty="0" smtClean="0">
                <a:solidFill>
                  <a:prstClr val="black"/>
                </a:solidFill>
              </a:rPr>
              <a:t>the bread of affliction but also the pure </a:t>
            </a:r>
            <a:r>
              <a:rPr lang="en-US" dirty="0">
                <a:solidFill>
                  <a:prstClr val="black"/>
                </a:solidFill>
              </a:rPr>
              <a:t>bread of life; the </a:t>
            </a:r>
            <a:r>
              <a:rPr lang="en-US" dirty="0" smtClean="0">
                <a:solidFill>
                  <a:prstClr val="black"/>
                </a:solidFill>
              </a:rPr>
              <a:t>bread </a:t>
            </a:r>
            <a:r>
              <a:rPr lang="en-US" dirty="0">
                <a:solidFill>
                  <a:prstClr val="black"/>
                </a:solidFill>
              </a:rPr>
              <a:t>of sincerity and </a:t>
            </a:r>
            <a:r>
              <a:rPr lang="en-US" dirty="0" smtClean="0">
                <a:solidFill>
                  <a:prstClr val="black"/>
                </a:solidFill>
              </a:rPr>
              <a:t>truth. The Unleavened Bread would remind them of their hasty departure from the leaven of sin in Egypt and the beginning of a new life; walking with God in righteousness.</a:t>
            </a:r>
            <a:endParaRPr lang="en-US" dirty="0">
              <a:solidFill>
                <a:prstClr val="black"/>
              </a:solidFill>
            </a:endParaRPr>
          </a:p>
          <a:p>
            <a:endParaRPr lang="en-US" dirty="0" smtClean="0">
              <a:solidFill>
                <a:prstClr val="black"/>
              </a:solidFill>
            </a:endParaRPr>
          </a:p>
        </p:txBody>
      </p:sp>
      <p:pic>
        <p:nvPicPr>
          <p:cNvPr id="3" name="Picture 2"/>
          <p:cNvPicPr>
            <a:picLocks noChangeAspect="1"/>
          </p:cNvPicPr>
          <p:nvPr/>
        </p:nvPicPr>
        <p:blipFill>
          <a:blip r:embed="rId4"/>
          <a:stretch>
            <a:fillRect/>
          </a:stretch>
        </p:blipFill>
        <p:spPr>
          <a:xfrm>
            <a:off x="977022" y="4725946"/>
            <a:ext cx="2258122" cy="1693592"/>
          </a:xfrm>
          <a:prstGeom prst="rect">
            <a:avLst/>
          </a:prstGeom>
        </p:spPr>
      </p:pic>
      <p:pic>
        <p:nvPicPr>
          <p:cNvPr id="7" name="Picture 6"/>
          <p:cNvPicPr>
            <a:picLocks noChangeAspect="1"/>
          </p:cNvPicPr>
          <p:nvPr/>
        </p:nvPicPr>
        <p:blipFill>
          <a:blip r:embed="rId5"/>
          <a:stretch>
            <a:fillRect/>
          </a:stretch>
        </p:blipFill>
        <p:spPr>
          <a:xfrm>
            <a:off x="1024237" y="2844163"/>
            <a:ext cx="2227532" cy="1571268"/>
          </a:xfrm>
          <a:prstGeom prst="rect">
            <a:avLst/>
          </a:prstGeom>
        </p:spPr>
      </p:pic>
      <p:pic>
        <p:nvPicPr>
          <p:cNvPr id="8" name="Picture 7"/>
          <p:cNvPicPr>
            <a:picLocks noChangeAspect="1"/>
          </p:cNvPicPr>
          <p:nvPr/>
        </p:nvPicPr>
        <p:blipFill>
          <a:blip r:embed="rId6"/>
          <a:stretch>
            <a:fillRect/>
          </a:stretch>
        </p:blipFill>
        <p:spPr>
          <a:xfrm>
            <a:off x="1024237" y="991371"/>
            <a:ext cx="2292864" cy="1542277"/>
          </a:xfrm>
          <a:prstGeom prst="rect">
            <a:avLst/>
          </a:prstGeom>
        </p:spPr>
      </p:pic>
    </p:spTree>
    <p:extLst>
      <p:ext uri="{BB962C8B-B14F-4D97-AF65-F5344CB8AC3E}">
        <p14:creationId xmlns:p14="http://schemas.microsoft.com/office/powerpoint/2010/main" val="2372094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162550" y="1280761"/>
            <a:ext cx="6357936" cy="4093428"/>
          </a:xfrm>
          <a:prstGeom prst="rect">
            <a:avLst/>
          </a:prstGeom>
          <a:noFill/>
        </p:spPr>
        <p:txBody>
          <a:bodyPr wrap="square" rtlCol="0">
            <a:spAutoFit/>
          </a:bodyPr>
          <a:lstStyle/>
          <a:p>
            <a:r>
              <a:rPr lang="en-US" sz="2000" dirty="0" smtClean="0">
                <a:solidFill>
                  <a:prstClr val="black"/>
                </a:solidFill>
              </a:rPr>
              <a:t>“And </a:t>
            </a:r>
            <a:r>
              <a:rPr lang="en-US" sz="2000" dirty="0">
                <a:solidFill>
                  <a:prstClr val="black"/>
                </a:solidFill>
              </a:rPr>
              <a:t>he said unto Abram, Know of a surety that thy seed shall be a stranger in a land that is not theirs, and shall serve them; and they shall afflict them four hundred </a:t>
            </a:r>
            <a:r>
              <a:rPr lang="en-US" sz="2000" dirty="0" smtClean="0">
                <a:solidFill>
                  <a:prstClr val="black"/>
                </a:solidFill>
              </a:rPr>
              <a:t>years; And </a:t>
            </a:r>
            <a:r>
              <a:rPr lang="en-US" sz="2000" dirty="0">
                <a:solidFill>
                  <a:prstClr val="black"/>
                </a:solidFill>
              </a:rPr>
              <a:t>also that nation, whom they shall serve, will I judge: and afterward shall they come out with great substance. </a:t>
            </a:r>
            <a:r>
              <a:rPr lang="en-US" sz="2000" dirty="0" smtClean="0">
                <a:solidFill>
                  <a:prstClr val="black"/>
                </a:solidFill>
              </a:rPr>
              <a:t>And </a:t>
            </a:r>
            <a:r>
              <a:rPr lang="en-US" sz="2000" dirty="0">
                <a:solidFill>
                  <a:prstClr val="black"/>
                </a:solidFill>
              </a:rPr>
              <a:t>thou shalt go to thy fathers in peace; thou shalt be buried in a good old age. </a:t>
            </a:r>
            <a:r>
              <a:rPr lang="en-US" sz="2000" dirty="0" smtClean="0">
                <a:solidFill>
                  <a:prstClr val="black"/>
                </a:solidFill>
              </a:rPr>
              <a:t>But </a:t>
            </a:r>
            <a:r>
              <a:rPr lang="en-US" sz="2000" dirty="0">
                <a:solidFill>
                  <a:prstClr val="black"/>
                </a:solidFill>
              </a:rPr>
              <a:t>in the fourth generation they shall come hither </a:t>
            </a:r>
            <a:r>
              <a:rPr lang="en-US" sz="2000" dirty="0" smtClean="0">
                <a:solidFill>
                  <a:prstClr val="black"/>
                </a:solidFill>
              </a:rPr>
              <a:t>again…In </a:t>
            </a:r>
            <a:r>
              <a:rPr lang="en-US" sz="2000" dirty="0">
                <a:solidFill>
                  <a:prstClr val="black"/>
                </a:solidFill>
              </a:rPr>
              <a:t>the same day the LORD made a covenant with Abram, saying, Unto thy seed have I given this land, from the river of Egypt unto the great river, the river </a:t>
            </a:r>
            <a:r>
              <a:rPr lang="en-US" sz="2000" dirty="0" smtClean="0">
                <a:solidFill>
                  <a:prstClr val="black"/>
                </a:solidFill>
              </a:rPr>
              <a:t>Euphrates…”</a:t>
            </a:r>
          </a:p>
          <a:p>
            <a:r>
              <a:rPr lang="en-US" sz="2000" dirty="0">
                <a:solidFill>
                  <a:prstClr val="black"/>
                </a:solidFill>
              </a:rPr>
              <a:t>	</a:t>
            </a:r>
            <a:r>
              <a:rPr lang="en-US" sz="2000" dirty="0" smtClean="0">
                <a:solidFill>
                  <a:prstClr val="black"/>
                </a:solidFill>
              </a:rPr>
              <a:t>			Genesis 15:13-16; 18</a:t>
            </a:r>
            <a:endParaRPr lang="en-US" sz="2000" dirty="0">
              <a:solidFill>
                <a:prstClr val="black"/>
              </a:solidFill>
            </a:endParaRPr>
          </a:p>
          <a:p>
            <a:endParaRPr lang="en-US" sz="2000" dirty="0">
              <a:solidFill>
                <a:prstClr val="black"/>
              </a:solidFill>
            </a:endParaRPr>
          </a:p>
        </p:txBody>
      </p:sp>
      <p:pic>
        <p:nvPicPr>
          <p:cNvPr id="6" name="Picture 5"/>
          <p:cNvPicPr>
            <a:picLocks noChangeAspect="1"/>
          </p:cNvPicPr>
          <p:nvPr/>
        </p:nvPicPr>
        <p:blipFill>
          <a:blip r:embed="rId4"/>
          <a:stretch>
            <a:fillRect/>
          </a:stretch>
        </p:blipFill>
        <p:spPr>
          <a:xfrm>
            <a:off x="376238" y="866775"/>
            <a:ext cx="3799314" cy="5162550"/>
          </a:xfrm>
          <a:prstGeom prst="rect">
            <a:avLst/>
          </a:prstGeom>
        </p:spPr>
      </p:pic>
    </p:spTree>
    <p:extLst>
      <p:ext uri="{BB962C8B-B14F-4D97-AF65-F5344CB8AC3E}">
        <p14:creationId xmlns:p14="http://schemas.microsoft.com/office/powerpoint/2010/main" val="421500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7086599" y="1700307"/>
            <a:ext cx="4543425" cy="3847207"/>
          </a:xfrm>
          <a:prstGeom prst="rect">
            <a:avLst/>
          </a:prstGeom>
          <a:noFill/>
        </p:spPr>
        <p:txBody>
          <a:bodyPr wrap="square" rtlCol="0">
            <a:spAutoFit/>
          </a:bodyPr>
          <a:lstStyle/>
          <a:p>
            <a:r>
              <a:rPr lang="en-US" sz="2800" dirty="0" smtClean="0">
                <a:solidFill>
                  <a:prstClr val="black"/>
                </a:solidFill>
              </a:rPr>
              <a:t>“In the </a:t>
            </a:r>
            <a:r>
              <a:rPr lang="en-US" sz="2800" dirty="0">
                <a:solidFill>
                  <a:prstClr val="black"/>
                </a:solidFill>
              </a:rPr>
              <a:t>same day the LORD made a covenant with Abram, saying, Unto thy seed have I given this land, from the river of Egypt unto the great river, the river </a:t>
            </a:r>
            <a:r>
              <a:rPr lang="en-US" sz="2800" dirty="0" smtClean="0">
                <a:solidFill>
                  <a:prstClr val="black"/>
                </a:solidFill>
              </a:rPr>
              <a:t>Euphrates…”</a:t>
            </a:r>
          </a:p>
          <a:p>
            <a:r>
              <a:rPr lang="en-US" sz="2800" dirty="0">
                <a:solidFill>
                  <a:prstClr val="black"/>
                </a:solidFill>
              </a:rPr>
              <a:t>	</a:t>
            </a:r>
            <a:r>
              <a:rPr lang="en-US" sz="2800" dirty="0" smtClean="0">
                <a:solidFill>
                  <a:prstClr val="black"/>
                </a:solidFill>
              </a:rPr>
              <a:t>			Genesis 15:18</a:t>
            </a:r>
            <a:endParaRPr lang="en-US" sz="2800" dirty="0">
              <a:solidFill>
                <a:prstClr val="black"/>
              </a:solidFill>
            </a:endParaRPr>
          </a:p>
          <a:p>
            <a:endParaRPr lang="en-US" sz="2000" dirty="0">
              <a:solidFill>
                <a:prstClr val="black"/>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1280761"/>
            <a:ext cx="5905500" cy="4686300"/>
          </a:xfrm>
          <a:prstGeom prst="rect">
            <a:avLst/>
          </a:prstGeom>
        </p:spPr>
      </p:pic>
    </p:spTree>
    <p:extLst>
      <p:ext uri="{BB962C8B-B14F-4D97-AF65-F5344CB8AC3E}">
        <p14:creationId xmlns:p14="http://schemas.microsoft.com/office/powerpoint/2010/main" val="1022264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5162550" y="1642711"/>
            <a:ext cx="6357936" cy="3785652"/>
          </a:xfrm>
          <a:prstGeom prst="rect">
            <a:avLst/>
          </a:prstGeom>
          <a:noFill/>
        </p:spPr>
        <p:txBody>
          <a:bodyPr wrap="square" rtlCol="0">
            <a:spAutoFit/>
          </a:bodyPr>
          <a:lstStyle/>
          <a:p>
            <a:r>
              <a:rPr lang="en-US" sz="2000" dirty="0" smtClean="0">
                <a:solidFill>
                  <a:prstClr val="black"/>
                </a:solidFill>
              </a:rPr>
              <a:t>“And </a:t>
            </a:r>
            <a:r>
              <a:rPr lang="en-US" sz="2000" b="1" dirty="0">
                <a:solidFill>
                  <a:prstClr val="black"/>
                </a:solidFill>
              </a:rPr>
              <a:t>ye shall observe this thing for an ordinance to thee and to thy sons for ever</a:t>
            </a:r>
            <a:r>
              <a:rPr lang="en-US" sz="2000" dirty="0">
                <a:solidFill>
                  <a:prstClr val="black"/>
                </a:solidFill>
              </a:rPr>
              <a:t>. </a:t>
            </a:r>
            <a:r>
              <a:rPr lang="en-US" sz="2000" dirty="0" smtClean="0">
                <a:solidFill>
                  <a:prstClr val="black"/>
                </a:solidFill>
              </a:rPr>
              <a:t>And </a:t>
            </a:r>
            <a:r>
              <a:rPr lang="en-US" sz="2000" dirty="0">
                <a:solidFill>
                  <a:prstClr val="black"/>
                </a:solidFill>
              </a:rPr>
              <a:t>it shall come to pass, when ye be come to the land which the LORD will give you, according as he hath promised, that ye shall keep this service. </a:t>
            </a:r>
            <a:r>
              <a:rPr lang="en-US" sz="2000" dirty="0" smtClean="0">
                <a:solidFill>
                  <a:prstClr val="black"/>
                </a:solidFill>
              </a:rPr>
              <a:t>And </a:t>
            </a:r>
            <a:r>
              <a:rPr lang="en-US" sz="2000" dirty="0">
                <a:solidFill>
                  <a:prstClr val="black"/>
                </a:solidFill>
              </a:rPr>
              <a:t>it shall come to pass, when your children shall say unto you, What mean ye by this service? </a:t>
            </a:r>
            <a:r>
              <a:rPr lang="en-US" sz="2000" dirty="0" smtClean="0">
                <a:solidFill>
                  <a:prstClr val="black"/>
                </a:solidFill>
              </a:rPr>
              <a:t>That </a:t>
            </a:r>
            <a:r>
              <a:rPr lang="en-US" sz="2000" dirty="0">
                <a:solidFill>
                  <a:prstClr val="black"/>
                </a:solidFill>
              </a:rPr>
              <a:t>ye shall say, It is the sacrifice of the LORD'S </a:t>
            </a:r>
            <a:r>
              <a:rPr lang="en-US" sz="2000" dirty="0" err="1">
                <a:solidFill>
                  <a:prstClr val="black"/>
                </a:solidFill>
              </a:rPr>
              <a:t>passover</a:t>
            </a:r>
            <a:r>
              <a:rPr lang="en-US" sz="2000" dirty="0">
                <a:solidFill>
                  <a:prstClr val="black"/>
                </a:solidFill>
              </a:rPr>
              <a:t>, who passed over the houses of the children of Israel in Egypt, when he smote the Egyptians, and delivered our houses. And the people bowed the head and worshipped</a:t>
            </a:r>
            <a:r>
              <a:rPr lang="en-US" sz="2000" dirty="0" smtClean="0">
                <a:solidFill>
                  <a:prstClr val="black"/>
                </a:solidFill>
              </a:rPr>
              <a:t>.”</a:t>
            </a:r>
          </a:p>
          <a:p>
            <a:endParaRPr lang="en-US" sz="2000" dirty="0">
              <a:solidFill>
                <a:prstClr val="black"/>
              </a:solidFill>
            </a:endParaRPr>
          </a:p>
          <a:p>
            <a:r>
              <a:rPr lang="en-US" sz="2000" dirty="0" smtClean="0">
                <a:solidFill>
                  <a:prstClr val="black"/>
                </a:solidFill>
              </a:rPr>
              <a:t>				Exodus 12:24-27</a:t>
            </a:r>
            <a:endParaRPr lang="en-US" sz="2000" dirty="0">
              <a:solidFill>
                <a:prstClr val="black"/>
              </a:solidFill>
            </a:endParaRPr>
          </a:p>
        </p:txBody>
      </p:sp>
      <p:pic>
        <p:nvPicPr>
          <p:cNvPr id="3" name="Picture 2"/>
          <p:cNvPicPr>
            <a:picLocks noChangeAspect="1"/>
          </p:cNvPicPr>
          <p:nvPr/>
        </p:nvPicPr>
        <p:blipFill>
          <a:blip r:embed="rId4"/>
          <a:stretch>
            <a:fillRect/>
          </a:stretch>
        </p:blipFill>
        <p:spPr>
          <a:xfrm>
            <a:off x="151903" y="1838325"/>
            <a:ext cx="4783955" cy="3143249"/>
          </a:xfrm>
          <a:prstGeom prst="rect">
            <a:avLst/>
          </a:prstGeom>
        </p:spPr>
      </p:pic>
    </p:spTree>
    <p:extLst>
      <p:ext uri="{BB962C8B-B14F-4D97-AF65-F5344CB8AC3E}">
        <p14:creationId xmlns:p14="http://schemas.microsoft.com/office/powerpoint/2010/main" val="48862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sp>
        <p:nvSpPr>
          <p:cNvPr id="2" name="TextBox 1"/>
          <p:cNvSpPr txBox="1"/>
          <p:nvPr/>
        </p:nvSpPr>
        <p:spPr>
          <a:xfrm>
            <a:off x="4935858" y="1185511"/>
            <a:ext cx="7124700" cy="5386090"/>
          </a:xfrm>
          <a:prstGeom prst="rect">
            <a:avLst/>
          </a:prstGeom>
          <a:noFill/>
        </p:spPr>
        <p:txBody>
          <a:bodyPr wrap="square" rtlCol="0">
            <a:spAutoFit/>
          </a:bodyPr>
          <a:lstStyle/>
          <a:p>
            <a:r>
              <a:rPr lang="en-US" dirty="0" smtClean="0">
                <a:solidFill>
                  <a:prstClr val="black"/>
                </a:solidFill>
              </a:rPr>
              <a:t>“Observe </a:t>
            </a:r>
            <a:r>
              <a:rPr lang="en-US" dirty="0">
                <a:solidFill>
                  <a:prstClr val="black"/>
                </a:solidFill>
              </a:rPr>
              <a:t>the month of Abib, and keep the </a:t>
            </a:r>
            <a:r>
              <a:rPr lang="en-US" dirty="0" err="1">
                <a:solidFill>
                  <a:prstClr val="black"/>
                </a:solidFill>
              </a:rPr>
              <a:t>passover</a:t>
            </a:r>
            <a:r>
              <a:rPr lang="en-US" dirty="0">
                <a:solidFill>
                  <a:prstClr val="black"/>
                </a:solidFill>
              </a:rPr>
              <a:t> unto the LORD thy God: for in the month of Abib the LORD thy God brought thee forth out of Egypt by night. </a:t>
            </a:r>
            <a:r>
              <a:rPr lang="en-US" dirty="0" smtClean="0">
                <a:solidFill>
                  <a:prstClr val="black"/>
                </a:solidFill>
              </a:rPr>
              <a:t>Thou </a:t>
            </a:r>
            <a:r>
              <a:rPr lang="en-US" dirty="0">
                <a:solidFill>
                  <a:prstClr val="black"/>
                </a:solidFill>
              </a:rPr>
              <a:t>shalt therefore sacrifice the </a:t>
            </a:r>
            <a:r>
              <a:rPr lang="en-US" dirty="0" err="1">
                <a:solidFill>
                  <a:prstClr val="black"/>
                </a:solidFill>
              </a:rPr>
              <a:t>passover</a:t>
            </a:r>
            <a:r>
              <a:rPr lang="en-US" dirty="0">
                <a:solidFill>
                  <a:prstClr val="black"/>
                </a:solidFill>
              </a:rPr>
              <a:t> unto the LORD thy God, of the flock and the herd, </a:t>
            </a:r>
            <a:r>
              <a:rPr lang="en-US" b="1" dirty="0">
                <a:solidFill>
                  <a:prstClr val="black"/>
                </a:solidFill>
              </a:rPr>
              <a:t>in the place which the LORD shall choose to place his name there</a:t>
            </a:r>
            <a:r>
              <a:rPr lang="en-US" dirty="0">
                <a:solidFill>
                  <a:prstClr val="black"/>
                </a:solidFill>
              </a:rPr>
              <a:t>. </a:t>
            </a:r>
            <a:r>
              <a:rPr lang="en-US" dirty="0" smtClean="0">
                <a:solidFill>
                  <a:prstClr val="black"/>
                </a:solidFill>
              </a:rPr>
              <a:t>Thou </a:t>
            </a:r>
            <a:r>
              <a:rPr lang="en-US" dirty="0">
                <a:solidFill>
                  <a:prstClr val="black"/>
                </a:solidFill>
              </a:rPr>
              <a:t>shalt eat no leavened bread with it; seven days shalt thou eat unleavened bread therewith</a:t>
            </a:r>
            <a:r>
              <a:rPr lang="en-US" b="1" dirty="0">
                <a:solidFill>
                  <a:prstClr val="black"/>
                </a:solidFill>
              </a:rPr>
              <a:t>, even the bread of affliction</a:t>
            </a:r>
            <a:r>
              <a:rPr lang="en-US" dirty="0">
                <a:solidFill>
                  <a:prstClr val="black"/>
                </a:solidFill>
              </a:rPr>
              <a:t>; for thou </a:t>
            </a:r>
            <a:r>
              <a:rPr lang="en-US" dirty="0" err="1">
                <a:solidFill>
                  <a:prstClr val="black"/>
                </a:solidFill>
              </a:rPr>
              <a:t>camest</a:t>
            </a:r>
            <a:r>
              <a:rPr lang="en-US" dirty="0">
                <a:solidFill>
                  <a:prstClr val="black"/>
                </a:solidFill>
              </a:rPr>
              <a:t> forth out of the land of Egypt in haste: that thou </a:t>
            </a:r>
            <a:r>
              <a:rPr lang="en-US" dirty="0" err="1">
                <a:solidFill>
                  <a:prstClr val="black"/>
                </a:solidFill>
              </a:rPr>
              <a:t>mayest</a:t>
            </a:r>
            <a:r>
              <a:rPr lang="en-US" dirty="0">
                <a:solidFill>
                  <a:prstClr val="black"/>
                </a:solidFill>
              </a:rPr>
              <a:t> remember the day when thou </a:t>
            </a:r>
            <a:r>
              <a:rPr lang="en-US" dirty="0" err="1">
                <a:solidFill>
                  <a:prstClr val="black"/>
                </a:solidFill>
              </a:rPr>
              <a:t>camest</a:t>
            </a:r>
            <a:r>
              <a:rPr lang="en-US" dirty="0">
                <a:solidFill>
                  <a:prstClr val="black"/>
                </a:solidFill>
              </a:rPr>
              <a:t> forth out of the land of Egypt all the days of thy life. </a:t>
            </a:r>
            <a:r>
              <a:rPr lang="en-US" dirty="0" smtClean="0">
                <a:solidFill>
                  <a:prstClr val="black"/>
                </a:solidFill>
              </a:rPr>
              <a:t>Thou </a:t>
            </a:r>
            <a:r>
              <a:rPr lang="en-US" dirty="0" err="1">
                <a:solidFill>
                  <a:prstClr val="black"/>
                </a:solidFill>
              </a:rPr>
              <a:t>mayest</a:t>
            </a:r>
            <a:r>
              <a:rPr lang="en-US" dirty="0">
                <a:solidFill>
                  <a:prstClr val="black"/>
                </a:solidFill>
              </a:rPr>
              <a:t> not sacrifice the </a:t>
            </a:r>
            <a:r>
              <a:rPr lang="en-US" dirty="0" err="1">
                <a:solidFill>
                  <a:prstClr val="black"/>
                </a:solidFill>
              </a:rPr>
              <a:t>passover</a:t>
            </a:r>
            <a:r>
              <a:rPr lang="en-US" dirty="0">
                <a:solidFill>
                  <a:prstClr val="black"/>
                </a:solidFill>
              </a:rPr>
              <a:t> within any of thy gates, which the LORD thy God giveth thee: </a:t>
            </a:r>
            <a:r>
              <a:rPr lang="en-US" dirty="0" smtClean="0">
                <a:solidFill>
                  <a:prstClr val="black"/>
                </a:solidFill>
              </a:rPr>
              <a:t>But </a:t>
            </a:r>
            <a:r>
              <a:rPr lang="en-US" dirty="0">
                <a:solidFill>
                  <a:prstClr val="black"/>
                </a:solidFill>
              </a:rPr>
              <a:t>at the place which the LORD thy God shall choose to place his name in, there thou shalt sacrifice the </a:t>
            </a:r>
            <a:r>
              <a:rPr lang="en-US" dirty="0" err="1">
                <a:solidFill>
                  <a:prstClr val="black"/>
                </a:solidFill>
              </a:rPr>
              <a:t>passover</a:t>
            </a:r>
            <a:r>
              <a:rPr lang="en-US" dirty="0">
                <a:solidFill>
                  <a:prstClr val="black"/>
                </a:solidFill>
              </a:rPr>
              <a:t> </a:t>
            </a:r>
            <a:r>
              <a:rPr lang="en-US" b="1" dirty="0">
                <a:solidFill>
                  <a:prstClr val="black"/>
                </a:solidFill>
              </a:rPr>
              <a:t>at even, at the going down of the sun, at the season that thou </a:t>
            </a:r>
            <a:r>
              <a:rPr lang="en-US" b="1" dirty="0" err="1">
                <a:solidFill>
                  <a:prstClr val="black"/>
                </a:solidFill>
              </a:rPr>
              <a:t>camest</a:t>
            </a:r>
            <a:r>
              <a:rPr lang="en-US" b="1" dirty="0">
                <a:solidFill>
                  <a:prstClr val="black"/>
                </a:solidFill>
              </a:rPr>
              <a:t> forth out of Egypt.</a:t>
            </a:r>
            <a:r>
              <a:rPr lang="en-US" dirty="0">
                <a:solidFill>
                  <a:prstClr val="black"/>
                </a:solidFill>
              </a:rPr>
              <a:t> </a:t>
            </a:r>
            <a:r>
              <a:rPr lang="en-US" dirty="0" smtClean="0">
                <a:solidFill>
                  <a:prstClr val="black"/>
                </a:solidFill>
              </a:rPr>
              <a:t>And </a:t>
            </a:r>
            <a:r>
              <a:rPr lang="en-US" dirty="0">
                <a:solidFill>
                  <a:prstClr val="black"/>
                </a:solidFill>
              </a:rPr>
              <a:t>thou shalt roast and eat it in the place which the LORD thy God shall </a:t>
            </a:r>
            <a:r>
              <a:rPr lang="en-US" dirty="0" smtClean="0">
                <a:solidFill>
                  <a:prstClr val="black"/>
                </a:solidFill>
              </a:rPr>
              <a:t>choose: Six </a:t>
            </a:r>
            <a:r>
              <a:rPr lang="en-US" dirty="0">
                <a:solidFill>
                  <a:prstClr val="black"/>
                </a:solidFill>
              </a:rPr>
              <a:t>days thou shalt eat unleavened bread: and on the seventh day shall be a solemn assembly to the LORD thy God: thou shalt do no work </a:t>
            </a:r>
            <a:r>
              <a:rPr lang="en-US" dirty="0" smtClean="0">
                <a:solidFill>
                  <a:prstClr val="black"/>
                </a:solidFill>
              </a:rPr>
              <a:t>therein.”</a:t>
            </a:r>
          </a:p>
          <a:p>
            <a:endParaRPr lang="en-US" dirty="0">
              <a:solidFill>
                <a:prstClr val="black"/>
              </a:solidFill>
            </a:endParaRPr>
          </a:p>
          <a:p>
            <a:r>
              <a:rPr lang="en-US" dirty="0" smtClean="0">
                <a:solidFill>
                  <a:prstClr val="black"/>
                </a:solidFill>
              </a:rPr>
              <a:t>				Deuteronomy 16:1-8</a:t>
            </a:r>
            <a:endParaRPr lang="en-US" dirty="0">
              <a:solidFill>
                <a:prstClr val="black"/>
              </a:solidFill>
            </a:endParaRPr>
          </a:p>
          <a:p>
            <a:endParaRPr lang="en-US" sz="2000" dirty="0">
              <a:solidFill>
                <a:prstClr val="black"/>
              </a:solidFill>
            </a:endParaRPr>
          </a:p>
        </p:txBody>
      </p:sp>
      <p:pic>
        <p:nvPicPr>
          <p:cNvPr id="3" name="Picture 2"/>
          <p:cNvPicPr>
            <a:picLocks noChangeAspect="1"/>
          </p:cNvPicPr>
          <p:nvPr/>
        </p:nvPicPr>
        <p:blipFill>
          <a:blip r:embed="rId4"/>
          <a:stretch>
            <a:fillRect/>
          </a:stretch>
        </p:blipFill>
        <p:spPr>
          <a:xfrm>
            <a:off x="151903" y="1838325"/>
            <a:ext cx="4783955" cy="3143249"/>
          </a:xfrm>
          <a:prstGeom prst="rect">
            <a:avLst/>
          </a:prstGeom>
        </p:spPr>
      </p:pic>
    </p:spTree>
    <p:extLst>
      <p:ext uri="{BB962C8B-B14F-4D97-AF65-F5344CB8AC3E}">
        <p14:creationId xmlns:p14="http://schemas.microsoft.com/office/powerpoint/2010/main" val="759122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Passover &amp; The Feast of Unleavened Bread</a:t>
            </a:r>
            <a:endParaRPr lang="en-US" dirty="0"/>
          </a:p>
        </p:txBody>
      </p:sp>
      <p:pic>
        <p:nvPicPr>
          <p:cNvPr id="5" name="Picture 4"/>
          <p:cNvPicPr>
            <a:picLocks noChangeAspect="1"/>
          </p:cNvPicPr>
          <p:nvPr/>
        </p:nvPicPr>
        <p:blipFill>
          <a:blip r:embed="rId4"/>
          <a:stretch>
            <a:fillRect/>
          </a:stretch>
        </p:blipFill>
        <p:spPr>
          <a:xfrm>
            <a:off x="625691" y="944365"/>
            <a:ext cx="4946434" cy="2566988"/>
          </a:xfrm>
          <a:prstGeom prst="rect">
            <a:avLst/>
          </a:prstGeom>
        </p:spPr>
      </p:pic>
      <p:pic>
        <p:nvPicPr>
          <p:cNvPr id="6" name="Picture 5"/>
          <p:cNvPicPr>
            <a:picLocks noChangeAspect="1"/>
          </p:cNvPicPr>
          <p:nvPr/>
        </p:nvPicPr>
        <p:blipFill>
          <a:blip r:embed="rId5"/>
          <a:stretch>
            <a:fillRect/>
          </a:stretch>
        </p:blipFill>
        <p:spPr>
          <a:xfrm>
            <a:off x="6575828" y="944366"/>
            <a:ext cx="4990480" cy="2566988"/>
          </a:xfrm>
          <a:prstGeom prst="rect">
            <a:avLst/>
          </a:prstGeom>
        </p:spPr>
      </p:pic>
      <p:pic>
        <p:nvPicPr>
          <p:cNvPr id="7" name="Picture 6"/>
          <p:cNvPicPr>
            <a:picLocks noChangeAspect="1"/>
          </p:cNvPicPr>
          <p:nvPr/>
        </p:nvPicPr>
        <p:blipFill>
          <a:blip r:embed="rId6"/>
          <a:stretch>
            <a:fillRect/>
          </a:stretch>
        </p:blipFill>
        <p:spPr>
          <a:xfrm>
            <a:off x="4020236" y="3870324"/>
            <a:ext cx="3715345" cy="2833492"/>
          </a:xfrm>
          <a:prstGeom prst="rect">
            <a:avLst/>
          </a:prstGeom>
        </p:spPr>
      </p:pic>
    </p:spTree>
    <p:extLst>
      <p:ext uri="{BB962C8B-B14F-4D97-AF65-F5344CB8AC3E}">
        <p14:creationId xmlns:p14="http://schemas.microsoft.com/office/powerpoint/2010/main" val="1686669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5" name="Content Placeholder 4"/>
          <p:cNvSpPr>
            <a:spLocks noGrp="1"/>
          </p:cNvSpPr>
          <p:nvPr>
            <p:ph idx="1"/>
          </p:nvPr>
        </p:nvSpPr>
        <p:spPr>
          <a:xfrm>
            <a:off x="4429126" y="1219200"/>
            <a:ext cx="5944282" cy="4777237"/>
          </a:xfrm>
        </p:spPr>
        <p:txBody>
          <a:bodyPr>
            <a:normAutofit lnSpcReduction="10000"/>
          </a:bodyPr>
          <a:lstStyle/>
          <a:p>
            <a:r>
              <a:rPr lang="en-US" sz="1800" dirty="0"/>
              <a:t>The Talmud is a body of Jewish civil and ceremonial law and legend comprising the Mishnah and the </a:t>
            </a:r>
            <a:r>
              <a:rPr lang="en-US" sz="1800" dirty="0" err="1"/>
              <a:t>Gemara</a:t>
            </a:r>
            <a:r>
              <a:rPr lang="en-US" sz="1800" dirty="0"/>
              <a:t>. The Talmud is the compilation of the historic rabbis "discussing" or "debating" what the Torah means. The Talmud has two components: the Mishnah (200 CE), which is a written compendium of Rabbinic Judaism's Oral Torah (Talmud translates literally as "instruction" in Hebrew); and the </a:t>
            </a:r>
            <a:r>
              <a:rPr lang="en-US" sz="1800" dirty="0" err="1"/>
              <a:t>Gemara</a:t>
            </a:r>
            <a:r>
              <a:rPr lang="en-US" sz="1800" dirty="0"/>
              <a:t> (500 CE), an attempt at clarification of the Mishnah and related writings that often ventures onto other subjects and expounds broadly on the Hebrew Bible.</a:t>
            </a:r>
          </a:p>
          <a:p>
            <a:pPr marL="0" indent="0">
              <a:buNone/>
            </a:pPr>
            <a:endParaRPr lang="en-US" sz="1800" dirty="0" smtClean="0"/>
          </a:p>
          <a:p>
            <a:r>
              <a:rPr lang="en-US" sz="1800" dirty="0" smtClean="0"/>
              <a:t>Alfred </a:t>
            </a:r>
            <a:r>
              <a:rPr lang="en-US" sz="1800" dirty="0" err="1"/>
              <a:t>Edersheim</a:t>
            </a:r>
            <a:r>
              <a:rPr lang="en-US" sz="1800" dirty="0"/>
              <a:t> (March 7, 1825-March 16, 1889</a:t>
            </a:r>
            <a:r>
              <a:rPr lang="en-US" sz="1800" dirty="0" smtClean="0"/>
              <a:t>) was </a:t>
            </a:r>
            <a:r>
              <a:rPr lang="en-US" sz="1800" dirty="0"/>
              <a:t>a Jewish convert to </a:t>
            </a:r>
            <a:r>
              <a:rPr lang="en-US" sz="1800" dirty="0" smtClean="0"/>
              <a:t>Christianity; a Hebrew scholar </a:t>
            </a:r>
            <a:r>
              <a:rPr lang="en-US" sz="1800" dirty="0"/>
              <a:t>and a Biblical scholar known especially for his book The Life and Times of Jesus the </a:t>
            </a:r>
            <a:r>
              <a:rPr lang="en-US" sz="1800" dirty="0" smtClean="0"/>
              <a:t>Messiah. Wrote extensively on the Temple services both before the time of Christ and at the time of Christ, drawing on Jewish writings, traditions from the Talmud and the work of Josephus.</a:t>
            </a:r>
          </a:p>
          <a:p>
            <a:endParaRPr lang="en-US" sz="1800" dirty="0" smtClean="0"/>
          </a:p>
        </p:txBody>
      </p:sp>
      <p:pic>
        <p:nvPicPr>
          <p:cNvPr id="2" name="Picture 1"/>
          <p:cNvPicPr>
            <a:picLocks noChangeAspect="1"/>
          </p:cNvPicPr>
          <p:nvPr/>
        </p:nvPicPr>
        <p:blipFill>
          <a:blip r:embed="rId4"/>
          <a:stretch>
            <a:fillRect/>
          </a:stretch>
        </p:blipFill>
        <p:spPr>
          <a:xfrm>
            <a:off x="756219" y="3606869"/>
            <a:ext cx="1526039" cy="2527115"/>
          </a:xfrm>
          <a:prstGeom prst="rect">
            <a:avLst/>
          </a:prstGeom>
        </p:spPr>
      </p:pic>
      <p:pic>
        <p:nvPicPr>
          <p:cNvPr id="3" name="Picture 2"/>
          <p:cNvPicPr>
            <a:picLocks noChangeAspect="1"/>
          </p:cNvPicPr>
          <p:nvPr/>
        </p:nvPicPr>
        <p:blipFill>
          <a:blip r:embed="rId5"/>
          <a:stretch>
            <a:fillRect/>
          </a:stretch>
        </p:blipFill>
        <p:spPr>
          <a:xfrm>
            <a:off x="161927" y="1103188"/>
            <a:ext cx="2714624" cy="2425473"/>
          </a:xfrm>
          <a:prstGeom prst="rect">
            <a:avLst/>
          </a:prstGeom>
        </p:spPr>
      </p:pic>
    </p:spTree>
    <p:extLst>
      <p:ext uri="{BB962C8B-B14F-4D97-AF65-F5344CB8AC3E}">
        <p14:creationId xmlns:p14="http://schemas.microsoft.com/office/powerpoint/2010/main" val="174424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pic>
        <p:nvPicPr>
          <p:cNvPr id="3" name="Content Placeholder 2"/>
          <p:cNvPicPr>
            <a:picLocks noGrp="1" noChangeAspect="1"/>
          </p:cNvPicPr>
          <p:nvPr>
            <p:ph idx="1"/>
          </p:nvPr>
        </p:nvPicPr>
        <p:blipFill>
          <a:blip r:embed="rId4"/>
          <a:stretch>
            <a:fillRect/>
          </a:stretch>
        </p:blipFill>
        <p:spPr>
          <a:xfrm>
            <a:off x="1534886" y="1092594"/>
            <a:ext cx="9241971" cy="4829235"/>
          </a:xfrm>
          <a:prstGeom prst="rect">
            <a:avLst/>
          </a:prstGeom>
        </p:spPr>
      </p:pic>
      <p:sp>
        <p:nvSpPr>
          <p:cNvPr id="7" name="TextBox 6"/>
          <p:cNvSpPr txBox="1"/>
          <p:nvPr/>
        </p:nvSpPr>
        <p:spPr>
          <a:xfrm>
            <a:off x="3189515" y="6063343"/>
            <a:ext cx="5873596" cy="584775"/>
          </a:xfrm>
          <a:prstGeom prst="rect">
            <a:avLst/>
          </a:prstGeom>
          <a:noFill/>
        </p:spPr>
        <p:txBody>
          <a:bodyPr wrap="none" rtlCol="0">
            <a:spAutoFit/>
          </a:bodyPr>
          <a:lstStyle/>
          <a:p>
            <a:r>
              <a:rPr lang="en-US" sz="3200" dirty="0" smtClean="0"/>
              <a:t>As they were reclining at the table</a:t>
            </a:r>
            <a:endParaRPr lang="en-US" sz="3200" dirty="0"/>
          </a:p>
        </p:txBody>
      </p:sp>
    </p:spTree>
    <p:extLst>
      <p:ext uri="{BB962C8B-B14F-4D97-AF65-F5344CB8AC3E}">
        <p14:creationId xmlns:p14="http://schemas.microsoft.com/office/powerpoint/2010/main" val="1055506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254561" y="5595257"/>
            <a:ext cx="11682878" cy="1384995"/>
          </a:xfrm>
          <a:prstGeom prst="rect">
            <a:avLst/>
          </a:prstGeom>
          <a:noFill/>
        </p:spPr>
        <p:txBody>
          <a:bodyPr wrap="none" rtlCol="0">
            <a:spAutoFit/>
          </a:bodyPr>
          <a:lstStyle/>
          <a:p>
            <a:pPr algn="ctr"/>
            <a:r>
              <a:rPr lang="en-US" sz="2800" dirty="0" smtClean="0"/>
              <a:t>The 4 Cups</a:t>
            </a:r>
          </a:p>
          <a:p>
            <a:r>
              <a:rPr lang="en-US" sz="2800" dirty="0" smtClean="0"/>
              <a:t>“I will </a:t>
            </a:r>
            <a:r>
              <a:rPr lang="en-US" sz="2800" b="1" u="sng" dirty="0" smtClean="0"/>
              <a:t>bring</a:t>
            </a:r>
            <a:r>
              <a:rPr lang="en-US" sz="2800" dirty="0" smtClean="0"/>
              <a:t> you out; I will </a:t>
            </a:r>
            <a:r>
              <a:rPr lang="en-US" sz="2800" b="1" u="sng" dirty="0" smtClean="0"/>
              <a:t>deliver</a:t>
            </a:r>
            <a:r>
              <a:rPr lang="en-US" sz="2800" dirty="0" smtClean="0"/>
              <a:t> you; I will </a:t>
            </a:r>
            <a:r>
              <a:rPr lang="en-US" sz="2800" b="1" u="sng" dirty="0" smtClean="0"/>
              <a:t>redeem</a:t>
            </a:r>
            <a:r>
              <a:rPr lang="en-US" sz="2800" dirty="0" smtClean="0"/>
              <a:t> you; I will </a:t>
            </a:r>
            <a:r>
              <a:rPr lang="en-US" sz="2800" b="1" u="sng" dirty="0" smtClean="0"/>
              <a:t>take</a:t>
            </a:r>
            <a:r>
              <a:rPr lang="en-US" sz="2800" dirty="0" smtClean="0"/>
              <a:t> you to me.”</a:t>
            </a:r>
          </a:p>
          <a:p>
            <a:pPr algn="ctr"/>
            <a:r>
              <a:rPr lang="en-US" sz="2800" dirty="0" smtClean="0"/>
              <a:t>Exodus 6:6-7</a:t>
            </a:r>
            <a:endParaRPr lang="en-US" sz="2800" dirty="0"/>
          </a:p>
        </p:txBody>
      </p:sp>
      <p:sp>
        <p:nvSpPr>
          <p:cNvPr id="2" name="TextBox 1"/>
          <p:cNvSpPr txBox="1"/>
          <p:nvPr/>
        </p:nvSpPr>
        <p:spPr>
          <a:xfrm>
            <a:off x="5595257" y="1486801"/>
            <a:ext cx="6056081" cy="3970318"/>
          </a:xfrm>
          <a:prstGeom prst="rect">
            <a:avLst/>
          </a:prstGeom>
          <a:noFill/>
        </p:spPr>
        <p:txBody>
          <a:bodyPr wrap="none" rtlCol="0">
            <a:spAutoFit/>
          </a:bodyPr>
          <a:lstStyle/>
          <a:p>
            <a:r>
              <a:rPr lang="en-US" i="1" dirty="0" smtClean="0"/>
              <a:t>“I have heard the groaning of the children of Israel, whom</a:t>
            </a:r>
          </a:p>
          <a:p>
            <a:r>
              <a:rPr lang="en-US" i="1" dirty="0" smtClean="0"/>
              <a:t>the Egyptians keep in bondage; and I have remembered my</a:t>
            </a:r>
          </a:p>
          <a:p>
            <a:r>
              <a:rPr lang="en-US" i="1" dirty="0" smtClean="0"/>
              <a:t>covenant. Wherefore say unto the children of Israel, I am the </a:t>
            </a:r>
          </a:p>
          <a:p>
            <a:r>
              <a:rPr lang="en-US" i="1" dirty="0" smtClean="0"/>
              <a:t>LORD, and </a:t>
            </a:r>
            <a:r>
              <a:rPr lang="en-US" b="1" i="1" u="sng" dirty="0" smtClean="0"/>
              <a:t>I will bring you out </a:t>
            </a:r>
            <a:r>
              <a:rPr lang="en-US" i="1" dirty="0" smtClean="0"/>
              <a:t>from under the burdens of the </a:t>
            </a:r>
          </a:p>
          <a:p>
            <a:r>
              <a:rPr lang="en-US" i="1" dirty="0" smtClean="0"/>
              <a:t>Egyptians, and </a:t>
            </a:r>
            <a:r>
              <a:rPr lang="en-US" b="1" i="1" u="sng" dirty="0" smtClean="0"/>
              <a:t>I will rid (deliver) you </a:t>
            </a:r>
            <a:r>
              <a:rPr lang="en-US" i="1" dirty="0" smtClean="0"/>
              <a:t>out of their bondage, </a:t>
            </a:r>
          </a:p>
          <a:p>
            <a:r>
              <a:rPr lang="en-US" i="1" dirty="0" smtClean="0"/>
              <a:t>and </a:t>
            </a:r>
            <a:r>
              <a:rPr lang="en-US" b="1" i="1" u="sng" dirty="0" smtClean="0"/>
              <a:t>I will redeem you </a:t>
            </a:r>
            <a:r>
              <a:rPr lang="en-US" i="1" dirty="0" smtClean="0"/>
              <a:t>with a stretched out arm, and with</a:t>
            </a:r>
          </a:p>
          <a:p>
            <a:r>
              <a:rPr lang="en-US" i="1" dirty="0" smtClean="0"/>
              <a:t>great judgments: And </a:t>
            </a:r>
            <a:r>
              <a:rPr lang="en-US" b="1" i="1" u="sng" dirty="0" smtClean="0"/>
              <a:t>I will take you</a:t>
            </a:r>
            <a:r>
              <a:rPr lang="en-US" i="1" dirty="0" smtClean="0"/>
              <a:t> to me for a people, and </a:t>
            </a:r>
          </a:p>
          <a:p>
            <a:r>
              <a:rPr lang="en-US" i="1" dirty="0" smtClean="0"/>
              <a:t>I will be to you a God: and ye shall know that I am the LORD</a:t>
            </a:r>
          </a:p>
          <a:p>
            <a:r>
              <a:rPr lang="en-US" i="1" dirty="0" smtClean="0"/>
              <a:t>your God, which </a:t>
            </a:r>
            <a:r>
              <a:rPr lang="en-US" i="1" dirty="0" err="1" smtClean="0"/>
              <a:t>bringeth</a:t>
            </a:r>
            <a:r>
              <a:rPr lang="en-US" i="1" dirty="0" smtClean="0"/>
              <a:t> you out from under the burden of </a:t>
            </a:r>
          </a:p>
          <a:p>
            <a:r>
              <a:rPr lang="en-US" i="1" dirty="0" smtClean="0"/>
              <a:t>the Egyptians. And I will bring you in unto the land, concerning</a:t>
            </a:r>
          </a:p>
          <a:p>
            <a:r>
              <a:rPr lang="en-US" i="1" dirty="0" smtClean="0"/>
              <a:t>the which I did swear to give it to Abraham, to Isaac and to </a:t>
            </a:r>
          </a:p>
          <a:p>
            <a:r>
              <a:rPr lang="en-US" i="1" dirty="0" smtClean="0"/>
              <a:t>Jacob; and I will give it you for an heritage: I am the LORD.”</a:t>
            </a:r>
          </a:p>
          <a:p>
            <a:endParaRPr lang="en-US" dirty="0"/>
          </a:p>
          <a:p>
            <a:r>
              <a:rPr lang="en-US" dirty="0" smtClean="0"/>
              <a:t>				Exodus 6:5-8</a:t>
            </a:r>
            <a:endParaRPr lang="en-US" dirty="0"/>
          </a:p>
        </p:txBody>
      </p:sp>
      <p:pic>
        <p:nvPicPr>
          <p:cNvPr id="6" name="Content Placeholder 5"/>
          <p:cNvPicPr>
            <a:picLocks noGrp="1" noChangeAspect="1"/>
          </p:cNvPicPr>
          <p:nvPr>
            <p:ph idx="1"/>
          </p:nvPr>
        </p:nvPicPr>
        <p:blipFill>
          <a:blip r:embed="rId4"/>
          <a:stretch>
            <a:fillRect/>
          </a:stretch>
        </p:blipFill>
        <p:spPr>
          <a:xfrm>
            <a:off x="575197" y="1325563"/>
            <a:ext cx="2225154" cy="1997464"/>
          </a:xfrm>
          <a:prstGeom prst="rect">
            <a:avLst/>
          </a:prstGeom>
        </p:spPr>
      </p:pic>
      <p:pic>
        <p:nvPicPr>
          <p:cNvPr id="8" name="Picture 7"/>
          <p:cNvPicPr>
            <a:picLocks noChangeAspect="1"/>
          </p:cNvPicPr>
          <p:nvPr/>
        </p:nvPicPr>
        <p:blipFill>
          <a:blip r:embed="rId4"/>
          <a:stretch>
            <a:fillRect/>
          </a:stretch>
        </p:blipFill>
        <p:spPr>
          <a:xfrm>
            <a:off x="575197" y="3471960"/>
            <a:ext cx="2233455" cy="2004915"/>
          </a:xfrm>
          <a:prstGeom prst="rect">
            <a:avLst/>
          </a:prstGeom>
        </p:spPr>
      </p:pic>
      <p:pic>
        <p:nvPicPr>
          <p:cNvPr id="9" name="Picture 8"/>
          <p:cNvPicPr>
            <a:picLocks noChangeAspect="1"/>
          </p:cNvPicPr>
          <p:nvPr/>
        </p:nvPicPr>
        <p:blipFill>
          <a:blip r:embed="rId4"/>
          <a:stretch>
            <a:fillRect/>
          </a:stretch>
        </p:blipFill>
        <p:spPr>
          <a:xfrm>
            <a:off x="2937397" y="1325563"/>
            <a:ext cx="2225154" cy="1997464"/>
          </a:xfrm>
          <a:prstGeom prst="rect">
            <a:avLst/>
          </a:prstGeom>
        </p:spPr>
      </p:pic>
      <p:pic>
        <p:nvPicPr>
          <p:cNvPr id="10" name="Picture 9"/>
          <p:cNvPicPr>
            <a:picLocks noChangeAspect="1"/>
          </p:cNvPicPr>
          <p:nvPr/>
        </p:nvPicPr>
        <p:blipFill>
          <a:blip r:embed="rId4"/>
          <a:stretch>
            <a:fillRect/>
          </a:stretch>
        </p:blipFill>
        <p:spPr>
          <a:xfrm>
            <a:off x="2937398" y="3471960"/>
            <a:ext cx="2233454" cy="2004915"/>
          </a:xfrm>
          <a:prstGeom prst="rect">
            <a:avLst/>
          </a:prstGeom>
        </p:spPr>
      </p:pic>
    </p:spTree>
    <p:extLst>
      <p:ext uri="{BB962C8B-B14F-4D97-AF65-F5344CB8AC3E}">
        <p14:creationId xmlns:p14="http://schemas.microsoft.com/office/powerpoint/2010/main" val="2238622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2954979" y="5595257"/>
            <a:ext cx="6282041" cy="523220"/>
          </a:xfrm>
          <a:prstGeom prst="rect">
            <a:avLst/>
          </a:prstGeom>
          <a:noFill/>
        </p:spPr>
        <p:txBody>
          <a:bodyPr wrap="none" rtlCol="0">
            <a:spAutoFit/>
          </a:bodyPr>
          <a:lstStyle/>
          <a:p>
            <a:pPr algn="ctr"/>
            <a:r>
              <a:rPr lang="en-US" sz="2800" dirty="0" smtClean="0"/>
              <a:t>The First Cup – </a:t>
            </a:r>
            <a:r>
              <a:rPr lang="en-US" sz="2800" dirty="0" err="1" smtClean="0"/>
              <a:t>Quiddush</a:t>
            </a:r>
            <a:r>
              <a:rPr lang="en-US" sz="2800" dirty="0" smtClean="0"/>
              <a:t> or Sanctification</a:t>
            </a:r>
          </a:p>
        </p:txBody>
      </p:sp>
      <p:pic>
        <p:nvPicPr>
          <p:cNvPr id="3" name="Content Placeholder 2"/>
          <p:cNvPicPr>
            <a:picLocks noGrp="1" noChangeAspect="1"/>
          </p:cNvPicPr>
          <p:nvPr>
            <p:ph idx="1"/>
          </p:nvPr>
        </p:nvPicPr>
        <p:blipFill>
          <a:blip r:embed="rId4"/>
          <a:stretch>
            <a:fillRect/>
          </a:stretch>
        </p:blipFill>
        <p:spPr>
          <a:xfrm>
            <a:off x="335604" y="2204471"/>
            <a:ext cx="2619375" cy="2356643"/>
          </a:xfrm>
          <a:prstGeom prst="rect">
            <a:avLst/>
          </a:prstGeom>
        </p:spPr>
      </p:pic>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3127022" y="1534184"/>
            <a:ext cx="9144759" cy="3785652"/>
          </a:xfrm>
          <a:prstGeom prst="rect">
            <a:avLst/>
          </a:prstGeom>
          <a:noFill/>
        </p:spPr>
        <p:txBody>
          <a:bodyPr wrap="square" rtlCol="0">
            <a:spAutoFit/>
          </a:bodyPr>
          <a:lstStyle/>
          <a:p>
            <a:r>
              <a:rPr lang="en-US" sz="2400" dirty="0" smtClean="0"/>
              <a:t>“Blessed are You, O LORD our God, Creator of the fruit of the vine.</a:t>
            </a:r>
          </a:p>
          <a:p>
            <a:r>
              <a:rPr lang="en-US" sz="2400" dirty="0" smtClean="0"/>
              <a:t>Blessed are You, O LORD our God, King of the Universe, for us have</a:t>
            </a:r>
          </a:p>
          <a:p>
            <a:r>
              <a:rPr lang="en-US" sz="2400" dirty="0" smtClean="0"/>
              <a:t>you chosen and set apart from among the nations, and exalted us </a:t>
            </a:r>
          </a:p>
          <a:p>
            <a:r>
              <a:rPr lang="en-US" sz="2400" dirty="0" smtClean="0"/>
              <a:t>from among all languages, and You have given us, O LORD our God,</a:t>
            </a:r>
          </a:p>
          <a:p>
            <a:r>
              <a:rPr lang="en-US" sz="2400" dirty="0" smtClean="0"/>
              <a:t>in love, the solemn days for joy, and the festivals and appointed </a:t>
            </a:r>
          </a:p>
          <a:p>
            <a:r>
              <a:rPr lang="en-US" sz="2400" dirty="0" smtClean="0"/>
              <a:t>seasons for gladness, and this the Day of the Feast, the season of our</a:t>
            </a:r>
          </a:p>
          <a:p>
            <a:r>
              <a:rPr lang="en-US" sz="2400" dirty="0" smtClean="0"/>
              <a:t>freedom, a holy assembly, the memorial of our departure from </a:t>
            </a:r>
          </a:p>
          <a:p>
            <a:r>
              <a:rPr lang="en-US" sz="2400" dirty="0" smtClean="0"/>
              <a:t>Egypt. Blessed are You, O LORD, who sanctifies Israel and the </a:t>
            </a:r>
          </a:p>
          <a:p>
            <a:r>
              <a:rPr lang="en-US" sz="2400" dirty="0" smtClean="0"/>
              <a:t>appointed seasons. Blessed are You O LORD, King of the Universe, who</a:t>
            </a:r>
          </a:p>
          <a:p>
            <a:r>
              <a:rPr lang="en-US" sz="2400" dirty="0" smtClean="0"/>
              <a:t>has preserved us alive and sustained us and brought us to this season.”</a:t>
            </a:r>
          </a:p>
        </p:txBody>
      </p:sp>
    </p:spTree>
    <p:extLst>
      <p:ext uri="{BB962C8B-B14F-4D97-AF65-F5344CB8AC3E}">
        <p14:creationId xmlns:p14="http://schemas.microsoft.com/office/powerpoint/2010/main" val="3473829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1886940" y="5595257"/>
            <a:ext cx="8418138" cy="954107"/>
          </a:xfrm>
          <a:prstGeom prst="rect">
            <a:avLst/>
          </a:prstGeom>
          <a:noFill/>
        </p:spPr>
        <p:txBody>
          <a:bodyPr wrap="none" rtlCol="0">
            <a:spAutoFit/>
          </a:bodyPr>
          <a:lstStyle/>
          <a:p>
            <a:pPr algn="ctr"/>
            <a:r>
              <a:rPr lang="en-US" sz="2800" dirty="0" smtClean="0"/>
              <a:t>The First Cup – </a:t>
            </a:r>
            <a:r>
              <a:rPr lang="en-US" sz="2800" dirty="0" err="1" smtClean="0"/>
              <a:t>Quiddush</a:t>
            </a:r>
            <a:r>
              <a:rPr lang="en-US" sz="2800" dirty="0" smtClean="0"/>
              <a:t> or Sanctification </a:t>
            </a:r>
          </a:p>
          <a:p>
            <a:pPr algn="ctr"/>
            <a:r>
              <a:rPr lang="en-US" sz="2800" dirty="0" smtClean="0"/>
              <a:t>I will bring you out of Egypt and sanctify you unto myself.</a:t>
            </a:r>
          </a:p>
        </p:txBody>
      </p:sp>
      <p:pic>
        <p:nvPicPr>
          <p:cNvPr id="3" name="Content Placeholder 2"/>
          <p:cNvPicPr>
            <a:picLocks noGrp="1" noChangeAspect="1"/>
          </p:cNvPicPr>
          <p:nvPr>
            <p:ph idx="1"/>
          </p:nvPr>
        </p:nvPicPr>
        <p:blipFill>
          <a:blip r:embed="rId4"/>
          <a:stretch>
            <a:fillRect/>
          </a:stretch>
        </p:blipFill>
        <p:spPr>
          <a:xfrm>
            <a:off x="335604" y="2204471"/>
            <a:ext cx="2619375" cy="2356643"/>
          </a:xfrm>
          <a:prstGeom prst="rect">
            <a:avLst/>
          </a:prstGeom>
        </p:spPr>
      </p:pic>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3127022" y="1534184"/>
            <a:ext cx="9144759" cy="3046988"/>
          </a:xfrm>
          <a:prstGeom prst="rect">
            <a:avLst/>
          </a:prstGeom>
          <a:noFill/>
        </p:spPr>
        <p:txBody>
          <a:bodyPr wrap="square" rtlCol="0">
            <a:spAutoFit/>
          </a:bodyPr>
          <a:lstStyle/>
          <a:p>
            <a:r>
              <a:rPr lang="en-US" sz="2400" dirty="0" smtClean="0"/>
              <a:t>“When the hour had come he reclined and the disciples with him. And</a:t>
            </a:r>
          </a:p>
          <a:p>
            <a:r>
              <a:rPr lang="en-US" sz="2400" dirty="0" smtClean="0"/>
              <a:t>he said to them, </a:t>
            </a:r>
            <a:r>
              <a:rPr lang="en-US" sz="2400" i="1" dirty="0" smtClean="0"/>
              <a:t>‘I have earnestly desired to eat this Passover with you</a:t>
            </a:r>
          </a:p>
          <a:p>
            <a:r>
              <a:rPr lang="en-US" sz="2400" i="1" dirty="0" smtClean="0"/>
              <a:t>before I suffer; for I say unto you, I shall never again eat it until it is</a:t>
            </a:r>
            <a:endParaRPr lang="en-US" sz="2400" i="1" dirty="0"/>
          </a:p>
          <a:p>
            <a:r>
              <a:rPr lang="en-US" sz="2400" i="1" dirty="0" smtClean="0"/>
              <a:t>fulfilled in the Kingdom of God.’</a:t>
            </a:r>
            <a:r>
              <a:rPr lang="en-US" sz="2400" dirty="0" smtClean="0"/>
              <a:t> And having taken a cup, </a:t>
            </a:r>
            <a:r>
              <a:rPr lang="en-US" sz="2400" u="sng" dirty="0" smtClean="0"/>
              <a:t>when he had </a:t>
            </a:r>
          </a:p>
          <a:p>
            <a:r>
              <a:rPr lang="en-US" sz="2400" u="sng" dirty="0" smtClean="0"/>
              <a:t>given thanks</a:t>
            </a:r>
            <a:r>
              <a:rPr lang="en-US" sz="2400" dirty="0" smtClean="0"/>
              <a:t>, he said, </a:t>
            </a:r>
            <a:r>
              <a:rPr lang="en-US" sz="2400" i="1" dirty="0" smtClean="0"/>
              <a:t>‘Take this and share it among yourselves; for I say</a:t>
            </a:r>
          </a:p>
          <a:p>
            <a:r>
              <a:rPr lang="en-US" sz="2400" i="1" dirty="0" smtClean="0"/>
              <a:t>to you, I will not drink of the fruit of the vine from now on until the </a:t>
            </a:r>
          </a:p>
          <a:p>
            <a:r>
              <a:rPr lang="en-US" sz="2400" i="1" dirty="0" smtClean="0"/>
              <a:t>Kingdom of God comes.”</a:t>
            </a:r>
          </a:p>
          <a:p>
            <a:r>
              <a:rPr lang="en-US" sz="2400" i="1" dirty="0"/>
              <a:t>	</a:t>
            </a:r>
            <a:r>
              <a:rPr lang="en-US" sz="2400" i="1" dirty="0" smtClean="0"/>
              <a:t>				Luke 22:14-18 (NIV)</a:t>
            </a:r>
          </a:p>
        </p:txBody>
      </p:sp>
    </p:spTree>
    <p:extLst>
      <p:ext uri="{BB962C8B-B14F-4D97-AF65-F5344CB8AC3E}">
        <p14:creationId xmlns:p14="http://schemas.microsoft.com/office/powerpoint/2010/main" val="1752639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4027260" y="5595257"/>
            <a:ext cx="4137479" cy="523220"/>
          </a:xfrm>
          <a:prstGeom prst="rect">
            <a:avLst/>
          </a:prstGeom>
          <a:noFill/>
        </p:spPr>
        <p:txBody>
          <a:bodyPr wrap="none" rtlCol="0">
            <a:spAutoFit/>
          </a:bodyPr>
          <a:lstStyle/>
          <a:p>
            <a:pPr algn="ctr"/>
            <a:r>
              <a:rPr lang="en-US" sz="2800" dirty="0" smtClean="0"/>
              <a:t>The First Washing of Hands</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pic>
        <p:nvPicPr>
          <p:cNvPr id="9" name="Picture 8"/>
          <p:cNvPicPr>
            <a:picLocks noChangeAspect="1"/>
          </p:cNvPicPr>
          <p:nvPr/>
        </p:nvPicPr>
        <p:blipFill>
          <a:blip r:embed="rId4"/>
          <a:stretch>
            <a:fillRect/>
          </a:stretch>
        </p:blipFill>
        <p:spPr>
          <a:xfrm>
            <a:off x="644979" y="1325563"/>
            <a:ext cx="4101193" cy="4124320"/>
          </a:xfrm>
          <a:prstGeom prst="rect">
            <a:avLst/>
          </a:prstGeom>
        </p:spPr>
      </p:pic>
      <p:sp>
        <p:nvSpPr>
          <p:cNvPr id="10" name="TextBox 9"/>
          <p:cNvSpPr txBox="1"/>
          <p:nvPr/>
        </p:nvSpPr>
        <p:spPr>
          <a:xfrm>
            <a:off x="5444763" y="1861457"/>
            <a:ext cx="5956118" cy="2246769"/>
          </a:xfrm>
          <a:prstGeom prst="rect">
            <a:avLst/>
          </a:prstGeom>
          <a:noFill/>
        </p:spPr>
        <p:txBody>
          <a:bodyPr wrap="none" rtlCol="0">
            <a:spAutoFit/>
          </a:bodyPr>
          <a:lstStyle/>
          <a:p>
            <a:r>
              <a:rPr lang="en-US" sz="2800" i="1" dirty="0" smtClean="0"/>
              <a:t>“Blessed are You O LORD our God, who </a:t>
            </a:r>
          </a:p>
          <a:p>
            <a:r>
              <a:rPr lang="en-US" sz="2800" i="1" dirty="0" smtClean="0"/>
              <a:t>has sanctified us and enjoined us </a:t>
            </a:r>
          </a:p>
          <a:p>
            <a:r>
              <a:rPr lang="en-US" sz="2800" i="1" dirty="0" smtClean="0"/>
              <a:t>concerning the washing of hands.”</a:t>
            </a:r>
          </a:p>
          <a:p>
            <a:endParaRPr lang="en-US" sz="2800" dirty="0"/>
          </a:p>
          <a:p>
            <a:r>
              <a:rPr lang="en-US" sz="2800" dirty="0" smtClean="0"/>
              <a:t>Prayer of the Head of the House</a:t>
            </a:r>
            <a:endParaRPr lang="en-US" sz="2800" dirty="0"/>
          </a:p>
        </p:txBody>
      </p:sp>
    </p:spTree>
    <p:extLst>
      <p:ext uri="{BB962C8B-B14F-4D97-AF65-F5344CB8AC3E}">
        <p14:creationId xmlns:p14="http://schemas.microsoft.com/office/powerpoint/2010/main" val="4273034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3669085" y="5998029"/>
            <a:ext cx="4853829" cy="523220"/>
          </a:xfrm>
          <a:prstGeom prst="rect">
            <a:avLst/>
          </a:prstGeom>
          <a:noFill/>
        </p:spPr>
        <p:txBody>
          <a:bodyPr wrap="none" rtlCol="0">
            <a:spAutoFit/>
          </a:bodyPr>
          <a:lstStyle/>
          <a:p>
            <a:pPr algn="ctr"/>
            <a:r>
              <a:rPr lang="en-US" sz="2800" dirty="0" smtClean="0"/>
              <a:t>Jesus Washed his Disciples’ Feet</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10" name="TextBox 9"/>
          <p:cNvSpPr txBox="1"/>
          <p:nvPr/>
        </p:nvSpPr>
        <p:spPr>
          <a:xfrm>
            <a:off x="4819650" y="1325563"/>
            <a:ext cx="7200899" cy="4247317"/>
          </a:xfrm>
          <a:prstGeom prst="rect">
            <a:avLst/>
          </a:prstGeom>
          <a:noFill/>
        </p:spPr>
        <p:txBody>
          <a:bodyPr wrap="square" rtlCol="0">
            <a:spAutoFit/>
          </a:bodyPr>
          <a:lstStyle/>
          <a:p>
            <a:r>
              <a:rPr lang="en-US" dirty="0" smtClean="0"/>
              <a:t>“Now </a:t>
            </a:r>
            <a:r>
              <a:rPr lang="en-US" dirty="0"/>
              <a:t>before the feast of the </a:t>
            </a:r>
            <a:r>
              <a:rPr lang="en-US" dirty="0" err="1"/>
              <a:t>passover</a:t>
            </a:r>
            <a:r>
              <a:rPr lang="en-US" dirty="0"/>
              <a:t>, when Jesus knew that his hour was come that he should depart out of this world unto the Father, having loved his own which were in the world, he loved them unto the end. </a:t>
            </a:r>
            <a:r>
              <a:rPr lang="en-US" b="1" dirty="0" smtClean="0"/>
              <a:t>And </a:t>
            </a:r>
            <a:r>
              <a:rPr lang="en-US" b="1" dirty="0"/>
              <a:t>supper being ended</a:t>
            </a:r>
            <a:r>
              <a:rPr lang="en-US" dirty="0"/>
              <a:t>, the devil having now put into the heart of Judas Iscariot, Simon's son, to betray him; </a:t>
            </a:r>
            <a:r>
              <a:rPr lang="en-US" dirty="0" smtClean="0"/>
              <a:t>Jesus knowing that the Father had given all things into his hands… </a:t>
            </a:r>
            <a:r>
              <a:rPr lang="en-US" dirty="0" err="1" smtClean="0"/>
              <a:t>riseth</a:t>
            </a:r>
            <a:r>
              <a:rPr lang="en-US" dirty="0" smtClean="0"/>
              <a:t> from supper, and laid aside his garments; and took a towel and girded himself. </a:t>
            </a:r>
            <a:r>
              <a:rPr lang="en-US" b="1" dirty="0" smtClean="0"/>
              <a:t>After that he </a:t>
            </a:r>
            <a:r>
              <a:rPr lang="en-US" b="1" dirty="0" err="1" smtClean="0"/>
              <a:t>poureth</a:t>
            </a:r>
            <a:r>
              <a:rPr lang="en-US" b="1" dirty="0"/>
              <a:t> </a:t>
            </a:r>
            <a:r>
              <a:rPr lang="en-US" b="1" dirty="0" smtClean="0"/>
              <a:t>water into a basin and began to wash his disciples feet and to wipe them with the towel wherewith he was girded</a:t>
            </a:r>
            <a:r>
              <a:rPr lang="en-US" dirty="0" smtClean="0"/>
              <a:t>…So after he had washed their feet, and had taken his garments, and was reclined again, he said unto them, know ye what I have done to you? Ye call me master and lord: and ye say well; for so I am. </a:t>
            </a:r>
            <a:r>
              <a:rPr lang="en-US" b="1" dirty="0" smtClean="0"/>
              <a:t>If I then your lord and master, have washed your feet, ye also ought to wash one another’s feet. For I have given ye an example, that ye should do as I have done to you</a:t>
            </a:r>
            <a:r>
              <a:rPr lang="en-US" dirty="0" smtClean="0"/>
              <a:t>.”</a:t>
            </a:r>
          </a:p>
          <a:p>
            <a:r>
              <a:rPr lang="en-US" dirty="0"/>
              <a:t>	</a:t>
            </a:r>
            <a:r>
              <a:rPr lang="en-US" dirty="0" smtClean="0"/>
              <a:t>			John 13:2-5; 12-15</a:t>
            </a:r>
          </a:p>
        </p:txBody>
      </p:sp>
      <p:pic>
        <p:nvPicPr>
          <p:cNvPr id="2" name="Picture 1"/>
          <p:cNvPicPr>
            <a:picLocks noChangeAspect="1"/>
          </p:cNvPicPr>
          <p:nvPr/>
        </p:nvPicPr>
        <p:blipFill>
          <a:blip r:embed="rId4"/>
          <a:stretch>
            <a:fillRect/>
          </a:stretch>
        </p:blipFill>
        <p:spPr>
          <a:xfrm>
            <a:off x="0" y="1325563"/>
            <a:ext cx="4515266" cy="4038600"/>
          </a:xfrm>
          <a:prstGeom prst="rect">
            <a:avLst/>
          </a:prstGeom>
        </p:spPr>
      </p:pic>
    </p:spTree>
    <p:extLst>
      <p:ext uri="{BB962C8B-B14F-4D97-AF65-F5344CB8AC3E}">
        <p14:creationId xmlns:p14="http://schemas.microsoft.com/office/powerpoint/2010/main" val="390921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5170169" y="5595257"/>
            <a:ext cx="1851662" cy="523220"/>
          </a:xfrm>
          <a:prstGeom prst="rect">
            <a:avLst/>
          </a:prstGeom>
          <a:noFill/>
        </p:spPr>
        <p:txBody>
          <a:bodyPr wrap="none" rtlCol="0">
            <a:spAutoFit/>
          </a:bodyPr>
          <a:lstStyle/>
          <a:p>
            <a:pPr algn="ctr"/>
            <a:r>
              <a:rPr lang="en-US" sz="2800" dirty="0" smtClean="0"/>
              <a:t>The Hyssop</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10" name="TextBox 9"/>
          <p:cNvSpPr txBox="1"/>
          <p:nvPr/>
        </p:nvSpPr>
        <p:spPr>
          <a:xfrm>
            <a:off x="5315544" y="2122714"/>
            <a:ext cx="6719083" cy="1631216"/>
          </a:xfrm>
          <a:prstGeom prst="rect">
            <a:avLst/>
          </a:prstGeom>
          <a:noFill/>
        </p:spPr>
        <p:txBody>
          <a:bodyPr wrap="none" rtlCol="0">
            <a:spAutoFit/>
          </a:bodyPr>
          <a:lstStyle/>
          <a:p>
            <a:r>
              <a:rPr lang="en-US" sz="2000" i="1" dirty="0" smtClean="0"/>
              <a:t>The Head of the house dips a piece of parsley or lettuce into</a:t>
            </a:r>
          </a:p>
          <a:p>
            <a:r>
              <a:rPr lang="en-US" sz="2000" i="1" dirty="0" smtClean="0"/>
              <a:t>salt water and shares it with the company. This was a reminder</a:t>
            </a:r>
          </a:p>
          <a:p>
            <a:r>
              <a:rPr lang="en-US" sz="2000" i="1" dirty="0" smtClean="0"/>
              <a:t>of the hyssop dipped in blood, used in Egypt to sprinkle the </a:t>
            </a:r>
          </a:p>
          <a:p>
            <a:r>
              <a:rPr lang="en-US" sz="2000" i="1" dirty="0" smtClean="0"/>
              <a:t>lintels and doorposts of the houses. The salt water recalled the</a:t>
            </a:r>
          </a:p>
          <a:p>
            <a:r>
              <a:rPr lang="en-US" sz="2000" i="1" dirty="0" smtClean="0"/>
              <a:t>passage through the Red Sea.</a:t>
            </a:r>
          </a:p>
        </p:txBody>
      </p:sp>
      <p:pic>
        <p:nvPicPr>
          <p:cNvPr id="8" name="Picture 7"/>
          <p:cNvPicPr>
            <a:picLocks noChangeAspect="1"/>
          </p:cNvPicPr>
          <p:nvPr/>
        </p:nvPicPr>
        <p:blipFill>
          <a:blip r:embed="rId4"/>
          <a:stretch>
            <a:fillRect/>
          </a:stretch>
        </p:blipFill>
        <p:spPr>
          <a:xfrm>
            <a:off x="292157" y="2122714"/>
            <a:ext cx="4416271" cy="2536372"/>
          </a:xfrm>
          <a:prstGeom prst="rect">
            <a:avLst/>
          </a:prstGeom>
        </p:spPr>
      </p:pic>
    </p:spTree>
    <p:extLst>
      <p:ext uri="{BB962C8B-B14F-4D97-AF65-F5344CB8AC3E}">
        <p14:creationId xmlns:p14="http://schemas.microsoft.com/office/powerpoint/2010/main" val="1398639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3228997" y="6334780"/>
            <a:ext cx="5734006" cy="523220"/>
          </a:xfrm>
          <a:prstGeom prst="rect">
            <a:avLst/>
          </a:prstGeom>
          <a:noFill/>
        </p:spPr>
        <p:txBody>
          <a:bodyPr wrap="none" rtlCol="0">
            <a:spAutoFit/>
          </a:bodyPr>
          <a:lstStyle/>
          <a:p>
            <a:pPr algn="ctr"/>
            <a:r>
              <a:rPr lang="en-US" sz="2800" dirty="0" smtClean="0"/>
              <a:t>The Four Questions From the Children</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10" name="TextBox 9"/>
          <p:cNvSpPr txBox="1"/>
          <p:nvPr/>
        </p:nvSpPr>
        <p:spPr>
          <a:xfrm>
            <a:off x="3788229" y="1374653"/>
            <a:ext cx="8154749" cy="5632311"/>
          </a:xfrm>
          <a:prstGeom prst="rect">
            <a:avLst/>
          </a:prstGeom>
          <a:noFill/>
        </p:spPr>
        <p:txBody>
          <a:bodyPr wrap="square" rtlCol="0">
            <a:spAutoFit/>
          </a:bodyPr>
          <a:lstStyle/>
          <a:p>
            <a:r>
              <a:rPr lang="en-US" sz="2000" i="1" dirty="0" smtClean="0"/>
              <a:t>Why is this night distinguished from all other nights?</a:t>
            </a:r>
          </a:p>
          <a:p>
            <a:endParaRPr lang="en-US" sz="2000" i="1" dirty="0" smtClean="0"/>
          </a:p>
          <a:p>
            <a:pPr marL="457200" indent="-457200">
              <a:buAutoNum type="arabicPeriod"/>
            </a:pPr>
            <a:r>
              <a:rPr lang="en-US" sz="2000" i="1" dirty="0" smtClean="0"/>
              <a:t>On all other nights we eat leavened or unleavened bread. Why on this night only unleavened bread?</a:t>
            </a:r>
          </a:p>
          <a:p>
            <a:pPr marL="457200" indent="-457200">
              <a:buAutoNum type="arabicPeriod"/>
            </a:pPr>
            <a:r>
              <a:rPr lang="en-US" sz="2000" i="1" dirty="0" smtClean="0"/>
              <a:t>On all other nights we eat any kind of herbs, but on this night only bitter herbs. Why?</a:t>
            </a:r>
          </a:p>
          <a:p>
            <a:pPr marL="457200" indent="-457200">
              <a:buAutoNum type="arabicPeriod"/>
            </a:pPr>
            <a:r>
              <a:rPr lang="en-US" sz="2000" i="1" dirty="0" smtClean="0"/>
              <a:t>On all other nights we eat meat roasted, stewed and boiled but on this night only roasted?</a:t>
            </a:r>
          </a:p>
          <a:p>
            <a:pPr marL="457200" indent="-457200">
              <a:buAutoNum type="arabicPeriod"/>
            </a:pPr>
            <a:r>
              <a:rPr lang="en-US" sz="2000" i="1" dirty="0" smtClean="0"/>
              <a:t>On all other nights we dip the herbs only once, but on this night twice? Why?</a:t>
            </a:r>
          </a:p>
          <a:p>
            <a:endParaRPr lang="en-US" sz="2000" i="1" dirty="0"/>
          </a:p>
          <a:p>
            <a:r>
              <a:rPr lang="en-US" sz="2000" i="1" dirty="0" smtClean="0"/>
              <a:t>“It will come about when your children will say to you, ‘What mean ye by this service? Ye shall say it is the sacrifice of the LORD’s Passover, who passed over</a:t>
            </a:r>
          </a:p>
          <a:p>
            <a:r>
              <a:rPr lang="en-US" sz="2000" i="1" dirty="0" smtClean="0"/>
              <a:t>the houses of the children of Israel in Egypt when he smote the Egyptians, and delivered our houses.”</a:t>
            </a:r>
          </a:p>
          <a:p>
            <a:r>
              <a:rPr lang="en-US" sz="2000" i="1" dirty="0"/>
              <a:t>	</a:t>
            </a:r>
            <a:r>
              <a:rPr lang="en-US" sz="2000" i="1" dirty="0" smtClean="0"/>
              <a:t>			Exodus 12:26-27</a:t>
            </a:r>
          </a:p>
          <a:p>
            <a:pPr marL="457200" indent="-457200">
              <a:buAutoNum type="arabicPeriod"/>
            </a:pPr>
            <a:endParaRPr lang="en-US" sz="2000" i="1" dirty="0"/>
          </a:p>
          <a:p>
            <a:endParaRPr lang="en-US" sz="2000" i="1" dirty="0" smtClean="0"/>
          </a:p>
        </p:txBody>
      </p:sp>
      <p:pic>
        <p:nvPicPr>
          <p:cNvPr id="2" name="Picture 1"/>
          <p:cNvPicPr>
            <a:picLocks noChangeAspect="1"/>
          </p:cNvPicPr>
          <p:nvPr/>
        </p:nvPicPr>
        <p:blipFill>
          <a:blip r:embed="rId4"/>
          <a:stretch>
            <a:fillRect/>
          </a:stretch>
        </p:blipFill>
        <p:spPr>
          <a:xfrm>
            <a:off x="163423" y="1600199"/>
            <a:ext cx="3309120" cy="3372757"/>
          </a:xfrm>
          <a:prstGeom prst="rect">
            <a:avLst/>
          </a:prstGeom>
        </p:spPr>
      </p:pic>
    </p:spTree>
    <p:extLst>
      <p:ext uri="{BB962C8B-B14F-4D97-AF65-F5344CB8AC3E}">
        <p14:creationId xmlns:p14="http://schemas.microsoft.com/office/powerpoint/2010/main" val="4219048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3491761" y="6334780"/>
            <a:ext cx="5208477" cy="523220"/>
          </a:xfrm>
          <a:prstGeom prst="rect">
            <a:avLst/>
          </a:prstGeom>
          <a:noFill/>
        </p:spPr>
        <p:txBody>
          <a:bodyPr wrap="none" rtlCol="0">
            <a:spAutoFit/>
          </a:bodyPr>
          <a:lstStyle/>
          <a:p>
            <a:pPr algn="ctr"/>
            <a:r>
              <a:rPr lang="en-US" sz="2800" dirty="0" smtClean="0"/>
              <a:t>The Four Answers For the Children</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10" name="TextBox 9"/>
          <p:cNvSpPr txBox="1"/>
          <p:nvPr/>
        </p:nvSpPr>
        <p:spPr>
          <a:xfrm>
            <a:off x="3799114" y="1080739"/>
            <a:ext cx="8294914" cy="6555641"/>
          </a:xfrm>
          <a:prstGeom prst="rect">
            <a:avLst/>
          </a:prstGeom>
          <a:noFill/>
        </p:spPr>
        <p:txBody>
          <a:bodyPr wrap="square" rtlCol="0">
            <a:spAutoFit/>
          </a:bodyPr>
          <a:lstStyle/>
          <a:p>
            <a:pPr marL="457200" indent="-457200">
              <a:buAutoNum type="arabicPeriod"/>
            </a:pPr>
            <a:r>
              <a:rPr lang="en-US" sz="2000" b="1" u="sng" dirty="0" smtClean="0"/>
              <a:t>Unleavened Bread</a:t>
            </a:r>
            <a:r>
              <a:rPr lang="en-US" sz="2000" dirty="0" smtClean="0"/>
              <a:t>: We eat it because it is written concerning our ancestors: </a:t>
            </a:r>
            <a:r>
              <a:rPr lang="en-US" sz="2000" i="1" dirty="0" smtClean="0"/>
              <a:t>“And they baked unleavened cakes of the dough, which they brought forth out of Egypt; for it was not leavened, because they were thrust out of Egypt and could not tarry; nor had they prepared for themselves any victual.” (Exodus 12:39)</a:t>
            </a:r>
          </a:p>
          <a:p>
            <a:pPr marL="457200" indent="-457200">
              <a:buAutoNum type="arabicPeriod"/>
            </a:pPr>
            <a:endParaRPr lang="en-US" sz="2000" b="1" i="1" u="sng" dirty="0"/>
          </a:p>
          <a:p>
            <a:pPr marL="457200" indent="-457200">
              <a:buAutoNum type="arabicPeriod"/>
            </a:pPr>
            <a:r>
              <a:rPr lang="en-US" sz="2000" b="1" u="sng" dirty="0" smtClean="0"/>
              <a:t>Bitter Herbs</a:t>
            </a:r>
            <a:r>
              <a:rPr lang="en-US" sz="2000" dirty="0" smtClean="0"/>
              <a:t>: We eat them because it is written concerning our ancestors: </a:t>
            </a:r>
            <a:r>
              <a:rPr lang="en-US" sz="2000" i="1" dirty="0" smtClean="0"/>
              <a:t>“And they made their lives bitter with hard bondage, in mortar and in brick, and in all manner of services in the field.”  (Exodus 1:14) </a:t>
            </a:r>
          </a:p>
          <a:p>
            <a:pPr marL="457200" indent="-457200">
              <a:buAutoNum type="arabicPeriod"/>
            </a:pPr>
            <a:endParaRPr lang="en-US" sz="2000" b="1" i="1" u="sng" dirty="0"/>
          </a:p>
          <a:p>
            <a:pPr marL="457200" indent="-457200">
              <a:buAutoNum type="arabicPeriod"/>
            </a:pPr>
            <a:r>
              <a:rPr lang="en-US" sz="2000" b="1" u="sng" dirty="0" smtClean="0"/>
              <a:t>Passover Lamb</a:t>
            </a:r>
            <a:r>
              <a:rPr lang="en-US" sz="2000" dirty="0" smtClean="0"/>
              <a:t>: </a:t>
            </a:r>
            <a:r>
              <a:rPr lang="en-US" sz="2000" i="1" dirty="0" smtClean="0"/>
              <a:t>“It is a Passover sacrifice to the LORD who passed over the houses of the sons of Israel in Egypt when He smote the Egyptians but delivered our houses.”  (Exodus 12:27)</a:t>
            </a:r>
          </a:p>
          <a:p>
            <a:pPr marL="457200" indent="-457200">
              <a:buAutoNum type="arabicPeriod"/>
            </a:pPr>
            <a:endParaRPr lang="en-US" sz="2000" b="1" i="1" u="sng" dirty="0"/>
          </a:p>
          <a:p>
            <a:pPr marL="457200" indent="-457200">
              <a:buAutoNum type="arabicPeriod"/>
            </a:pPr>
            <a:r>
              <a:rPr lang="en-US" sz="2000" b="1" u="sng" dirty="0" smtClean="0"/>
              <a:t>Bitter Herbs </a:t>
            </a:r>
            <a:r>
              <a:rPr lang="en-US" sz="2000" b="1" u="sng" dirty="0"/>
              <a:t>Dipped Twice</a:t>
            </a:r>
            <a:r>
              <a:rPr lang="en-US" sz="2000" i="1" dirty="0"/>
              <a:t>: </a:t>
            </a:r>
            <a:r>
              <a:rPr lang="en-US" sz="2000" dirty="0"/>
              <a:t>We dip the herbs twice: once, to recall our tears; twice to season their bitterness with a taste of joy.</a:t>
            </a:r>
          </a:p>
          <a:p>
            <a:pPr marL="457200" indent="-457200">
              <a:buAutoNum type="arabicPeriod"/>
            </a:pPr>
            <a:endParaRPr lang="en-US" sz="2000" i="1" dirty="0" smtClean="0"/>
          </a:p>
          <a:p>
            <a:endParaRPr lang="en-US" sz="2000" dirty="0" smtClean="0"/>
          </a:p>
          <a:p>
            <a:endParaRPr lang="en-US" sz="2000" i="1" dirty="0"/>
          </a:p>
          <a:p>
            <a:pPr marL="457200" indent="-457200">
              <a:buAutoNum type="arabicPeriod"/>
            </a:pPr>
            <a:endParaRPr lang="en-US" sz="2000" i="1" dirty="0"/>
          </a:p>
          <a:p>
            <a:endParaRPr lang="en-US" sz="2000" i="1" dirty="0" smtClean="0"/>
          </a:p>
        </p:txBody>
      </p:sp>
      <p:pic>
        <p:nvPicPr>
          <p:cNvPr id="2" name="Picture 1"/>
          <p:cNvPicPr>
            <a:picLocks noChangeAspect="1"/>
          </p:cNvPicPr>
          <p:nvPr/>
        </p:nvPicPr>
        <p:blipFill>
          <a:blip r:embed="rId4"/>
          <a:stretch>
            <a:fillRect/>
          </a:stretch>
        </p:blipFill>
        <p:spPr>
          <a:xfrm>
            <a:off x="163423" y="1600199"/>
            <a:ext cx="3309120" cy="3372757"/>
          </a:xfrm>
          <a:prstGeom prst="rect">
            <a:avLst/>
          </a:prstGeom>
        </p:spPr>
      </p:pic>
    </p:spTree>
    <p:extLst>
      <p:ext uri="{BB962C8B-B14F-4D97-AF65-F5344CB8AC3E}">
        <p14:creationId xmlns:p14="http://schemas.microsoft.com/office/powerpoint/2010/main" val="2424289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10" name="TextBox 9"/>
          <p:cNvSpPr txBox="1"/>
          <p:nvPr/>
        </p:nvSpPr>
        <p:spPr>
          <a:xfrm>
            <a:off x="3788228" y="989933"/>
            <a:ext cx="8294914" cy="1938992"/>
          </a:xfrm>
          <a:prstGeom prst="rect">
            <a:avLst/>
          </a:prstGeom>
          <a:noFill/>
        </p:spPr>
        <p:txBody>
          <a:bodyPr wrap="square" rtlCol="0">
            <a:spAutoFit/>
          </a:bodyPr>
          <a:lstStyle/>
          <a:p>
            <a:endParaRPr lang="en-US" sz="2000" dirty="0"/>
          </a:p>
          <a:p>
            <a:pPr marL="457200" indent="-457200">
              <a:buAutoNum type="arabicPeriod"/>
            </a:pPr>
            <a:endParaRPr lang="en-US" sz="2000" i="1" dirty="0" smtClean="0"/>
          </a:p>
          <a:p>
            <a:endParaRPr lang="en-US" sz="2000" dirty="0" smtClean="0"/>
          </a:p>
          <a:p>
            <a:endParaRPr lang="en-US" sz="2000" i="1" dirty="0"/>
          </a:p>
          <a:p>
            <a:pPr marL="457200" indent="-457200">
              <a:buAutoNum type="arabicPeriod"/>
            </a:pPr>
            <a:endParaRPr lang="en-US" sz="2000" i="1" dirty="0"/>
          </a:p>
          <a:p>
            <a:endParaRPr lang="en-US" sz="2000" i="1" dirty="0" smtClean="0"/>
          </a:p>
        </p:txBody>
      </p:sp>
      <p:sp>
        <p:nvSpPr>
          <p:cNvPr id="3" name="TextBox 2"/>
          <p:cNvSpPr txBox="1"/>
          <p:nvPr/>
        </p:nvSpPr>
        <p:spPr>
          <a:xfrm>
            <a:off x="1228197" y="1216706"/>
            <a:ext cx="4421490" cy="4524315"/>
          </a:xfrm>
          <a:prstGeom prst="rect">
            <a:avLst/>
          </a:prstGeom>
          <a:noFill/>
        </p:spPr>
        <p:txBody>
          <a:bodyPr wrap="square" rtlCol="0">
            <a:spAutoFit/>
          </a:bodyPr>
          <a:lstStyle/>
          <a:p>
            <a:r>
              <a:rPr lang="en-US" sz="1600" i="1" dirty="0" smtClean="0"/>
              <a:t>Praise ye the LORD. Praise O ye servants of the LORD, praise the name of the LORD. Blessed by the name of the LORD from this time forth and for evermore. From the rising of the sun unto the going down of the same the LORD’s name is to be praised. The LORD is high above all nations, and his glory above the heavens. Who is like unto the LORD our God, who </a:t>
            </a:r>
            <a:r>
              <a:rPr lang="en-US" sz="1600" i="1" dirty="0" err="1" smtClean="0"/>
              <a:t>dwelleth</a:t>
            </a:r>
            <a:r>
              <a:rPr lang="en-US" sz="1600" i="1" dirty="0" smtClean="0"/>
              <a:t> on high, who </a:t>
            </a:r>
            <a:r>
              <a:rPr lang="en-US" sz="1600" i="1" dirty="0" err="1" smtClean="0"/>
              <a:t>humbleth</a:t>
            </a:r>
            <a:r>
              <a:rPr lang="en-US" sz="1600" i="1" dirty="0" smtClean="0"/>
              <a:t> himself to behold the things that are in heaven and in the Earth! </a:t>
            </a:r>
            <a:r>
              <a:rPr lang="en-US" sz="1600" b="1" i="1" dirty="0" smtClean="0">
                <a:solidFill>
                  <a:srgbClr val="00B0F0"/>
                </a:solidFill>
              </a:rPr>
              <a:t>He </a:t>
            </a:r>
            <a:r>
              <a:rPr lang="en-US" sz="1600" b="1" i="1" dirty="0" err="1" smtClean="0">
                <a:solidFill>
                  <a:srgbClr val="00B0F0"/>
                </a:solidFill>
              </a:rPr>
              <a:t>raiseth</a:t>
            </a:r>
            <a:r>
              <a:rPr lang="en-US" sz="1600" b="1" i="1" dirty="0" smtClean="0">
                <a:solidFill>
                  <a:srgbClr val="00B0F0"/>
                </a:solidFill>
              </a:rPr>
              <a:t> up the poor out of the dust, and </a:t>
            </a:r>
            <a:r>
              <a:rPr lang="en-US" sz="1600" b="1" i="1" dirty="0" err="1" smtClean="0">
                <a:solidFill>
                  <a:srgbClr val="00B0F0"/>
                </a:solidFill>
              </a:rPr>
              <a:t>lifteth</a:t>
            </a:r>
            <a:r>
              <a:rPr lang="en-US" sz="1600" b="1" i="1" dirty="0" smtClean="0">
                <a:solidFill>
                  <a:srgbClr val="00B0F0"/>
                </a:solidFill>
              </a:rPr>
              <a:t> the needy out of the dunghill; </a:t>
            </a:r>
            <a:r>
              <a:rPr lang="en-US" sz="1600" i="1" dirty="0" smtClean="0"/>
              <a:t>That he may set him with princes even the princes of his people. He </a:t>
            </a:r>
            <a:r>
              <a:rPr lang="en-US" sz="1600" i="1" dirty="0" err="1" smtClean="0"/>
              <a:t>maketh</a:t>
            </a:r>
            <a:r>
              <a:rPr lang="en-US" sz="1600" i="1" dirty="0" smtClean="0"/>
              <a:t> the barren woman to keep house, and to be a joyful mother of children. Praise ye the LORD.</a:t>
            </a:r>
          </a:p>
          <a:p>
            <a:endParaRPr lang="en-US" sz="1600" dirty="0"/>
          </a:p>
          <a:p>
            <a:r>
              <a:rPr lang="en-US" sz="1600" dirty="0" smtClean="0"/>
              <a:t>			Psalm 113</a:t>
            </a:r>
          </a:p>
          <a:p>
            <a:endParaRPr lang="en-US" sz="1600" dirty="0"/>
          </a:p>
        </p:txBody>
      </p:sp>
      <p:sp>
        <p:nvSpPr>
          <p:cNvPr id="11" name="TextBox 10"/>
          <p:cNvSpPr txBox="1"/>
          <p:nvPr/>
        </p:nvSpPr>
        <p:spPr>
          <a:xfrm>
            <a:off x="7456388" y="1225098"/>
            <a:ext cx="3657599" cy="4278094"/>
          </a:xfrm>
          <a:prstGeom prst="rect">
            <a:avLst/>
          </a:prstGeom>
          <a:noFill/>
        </p:spPr>
        <p:txBody>
          <a:bodyPr wrap="square" rtlCol="0">
            <a:spAutoFit/>
          </a:bodyPr>
          <a:lstStyle/>
          <a:p>
            <a:r>
              <a:rPr lang="en-US" sz="1600" b="1" i="1" dirty="0" smtClean="0">
                <a:solidFill>
                  <a:srgbClr val="00B0F0"/>
                </a:solidFill>
              </a:rPr>
              <a:t>When Israel went out of Egypt, the house of Jacob from a people of strange language</a:t>
            </a:r>
            <a:r>
              <a:rPr lang="en-US" sz="1600" i="1" dirty="0" smtClean="0"/>
              <a:t>; Judah was his sanctuary, and Israel his dominion. The sea saw it, and fled: Jordan was driven back. The mountains skipped like rams, and the little hills like lambs. What ailed thee O thou sea, that thou </a:t>
            </a:r>
            <a:r>
              <a:rPr lang="en-US" sz="1600" i="1" dirty="0" err="1" smtClean="0"/>
              <a:t>fleddest</a:t>
            </a:r>
            <a:r>
              <a:rPr lang="en-US" sz="1600" i="1" dirty="0" smtClean="0"/>
              <a:t>? Thou Jordan that thou </a:t>
            </a:r>
            <a:r>
              <a:rPr lang="en-US" sz="1600" i="1" dirty="0" err="1" smtClean="0"/>
              <a:t>wast</a:t>
            </a:r>
            <a:r>
              <a:rPr lang="en-US" sz="1600" i="1" dirty="0" smtClean="0"/>
              <a:t> driven back? Ye mountains the ye skipped like rams; and ye little hills, like lambs? Tremble thou earth at the presence of the LORD, at the presence of the God of Jacob; which turned the rock into a standing water, the flint into a fountain of waters.</a:t>
            </a:r>
          </a:p>
          <a:p>
            <a:endParaRPr lang="en-US" sz="1600" dirty="0"/>
          </a:p>
          <a:p>
            <a:r>
              <a:rPr lang="en-US" sz="1600" dirty="0" smtClean="0"/>
              <a:t>		Psalm 114</a:t>
            </a:r>
            <a:endParaRPr lang="en-US" sz="1600" dirty="0"/>
          </a:p>
        </p:txBody>
      </p:sp>
      <p:sp>
        <p:nvSpPr>
          <p:cNvPr id="12" name="TextBox 11"/>
          <p:cNvSpPr txBox="1"/>
          <p:nvPr/>
        </p:nvSpPr>
        <p:spPr>
          <a:xfrm>
            <a:off x="3113314" y="6270171"/>
            <a:ext cx="4865499" cy="523220"/>
          </a:xfrm>
          <a:prstGeom prst="rect">
            <a:avLst/>
          </a:prstGeom>
          <a:noFill/>
        </p:spPr>
        <p:txBody>
          <a:bodyPr wrap="none" rtlCol="0">
            <a:spAutoFit/>
          </a:bodyPr>
          <a:lstStyle/>
          <a:p>
            <a:pPr algn="ctr"/>
            <a:r>
              <a:rPr lang="en-US" sz="2800" dirty="0" smtClean="0"/>
              <a:t>The First </a:t>
            </a:r>
            <a:r>
              <a:rPr lang="en-US" sz="2800" dirty="0" err="1" smtClean="0"/>
              <a:t>Hallel</a:t>
            </a:r>
            <a:r>
              <a:rPr lang="en-US" sz="2800" dirty="0" smtClean="0"/>
              <a:t> – Songs of Praise</a:t>
            </a:r>
            <a:endParaRPr lang="en-US" sz="2800" dirty="0"/>
          </a:p>
        </p:txBody>
      </p:sp>
    </p:spTree>
    <p:extLst>
      <p:ext uri="{BB962C8B-B14F-4D97-AF65-F5344CB8AC3E}">
        <p14:creationId xmlns:p14="http://schemas.microsoft.com/office/powerpoint/2010/main" val="4123412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2163808" y="5595257"/>
            <a:ext cx="7864397" cy="954107"/>
          </a:xfrm>
          <a:prstGeom prst="rect">
            <a:avLst/>
          </a:prstGeom>
          <a:noFill/>
        </p:spPr>
        <p:txBody>
          <a:bodyPr wrap="none" rtlCol="0">
            <a:spAutoFit/>
          </a:bodyPr>
          <a:lstStyle/>
          <a:p>
            <a:pPr algn="ctr"/>
            <a:r>
              <a:rPr lang="en-US" sz="2800" dirty="0" smtClean="0"/>
              <a:t>The Second Cup – Proclaiming Deliverance or Rescue</a:t>
            </a:r>
          </a:p>
          <a:p>
            <a:pPr algn="ctr"/>
            <a:r>
              <a:rPr lang="en-US" sz="2800" dirty="0" smtClean="0"/>
              <a:t>I will deliver you from the bondage of Egypt</a:t>
            </a:r>
          </a:p>
        </p:txBody>
      </p:sp>
      <p:pic>
        <p:nvPicPr>
          <p:cNvPr id="3" name="Content Placeholder 2"/>
          <p:cNvPicPr>
            <a:picLocks noGrp="1" noChangeAspect="1"/>
          </p:cNvPicPr>
          <p:nvPr>
            <p:ph idx="1"/>
          </p:nvPr>
        </p:nvPicPr>
        <p:blipFill>
          <a:blip r:embed="rId4"/>
          <a:stretch>
            <a:fillRect/>
          </a:stretch>
        </p:blipFill>
        <p:spPr>
          <a:xfrm>
            <a:off x="335604" y="2204471"/>
            <a:ext cx="2619375" cy="2356643"/>
          </a:xfrm>
          <a:prstGeom prst="rect">
            <a:avLst/>
          </a:prstGeom>
        </p:spPr>
      </p:pic>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4084965" y="2479988"/>
            <a:ext cx="5733950" cy="1815882"/>
          </a:xfrm>
          <a:prstGeom prst="rect">
            <a:avLst/>
          </a:prstGeom>
          <a:noFill/>
        </p:spPr>
        <p:txBody>
          <a:bodyPr wrap="square" rtlCol="0">
            <a:spAutoFit/>
          </a:bodyPr>
          <a:lstStyle/>
          <a:p>
            <a:r>
              <a:rPr lang="en-US" sz="2800" dirty="0" smtClean="0"/>
              <a:t>“Blessed are You, O LORD our God, </a:t>
            </a:r>
          </a:p>
          <a:p>
            <a:r>
              <a:rPr lang="en-US" sz="2800" dirty="0" smtClean="0"/>
              <a:t>Creator of the fruit of the vine.”</a:t>
            </a:r>
          </a:p>
          <a:p>
            <a:endParaRPr lang="en-US" sz="2800" dirty="0"/>
          </a:p>
          <a:p>
            <a:r>
              <a:rPr lang="en-US" sz="2800" dirty="0" smtClean="0"/>
              <a:t>Prayer of the Head of the Family</a:t>
            </a:r>
          </a:p>
        </p:txBody>
      </p:sp>
    </p:spTree>
    <p:extLst>
      <p:ext uri="{BB962C8B-B14F-4D97-AF65-F5344CB8AC3E}">
        <p14:creationId xmlns:p14="http://schemas.microsoft.com/office/powerpoint/2010/main" val="3348366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3808836" y="5595257"/>
            <a:ext cx="4574329" cy="523220"/>
          </a:xfrm>
          <a:prstGeom prst="rect">
            <a:avLst/>
          </a:prstGeom>
          <a:noFill/>
        </p:spPr>
        <p:txBody>
          <a:bodyPr wrap="none" rtlCol="0">
            <a:spAutoFit/>
          </a:bodyPr>
          <a:lstStyle/>
          <a:p>
            <a:pPr algn="ctr"/>
            <a:r>
              <a:rPr lang="en-US" sz="2800" dirty="0" smtClean="0"/>
              <a:t>The Second Washing of Hands</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pic>
        <p:nvPicPr>
          <p:cNvPr id="9" name="Picture 8"/>
          <p:cNvPicPr>
            <a:picLocks noChangeAspect="1"/>
          </p:cNvPicPr>
          <p:nvPr/>
        </p:nvPicPr>
        <p:blipFill>
          <a:blip r:embed="rId4"/>
          <a:stretch>
            <a:fillRect/>
          </a:stretch>
        </p:blipFill>
        <p:spPr>
          <a:xfrm>
            <a:off x="644979" y="1325563"/>
            <a:ext cx="4101193" cy="4124320"/>
          </a:xfrm>
          <a:prstGeom prst="rect">
            <a:avLst/>
          </a:prstGeom>
        </p:spPr>
      </p:pic>
      <p:sp>
        <p:nvSpPr>
          <p:cNvPr id="10" name="TextBox 9"/>
          <p:cNvSpPr txBox="1"/>
          <p:nvPr/>
        </p:nvSpPr>
        <p:spPr>
          <a:xfrm>
            <a:off x="5444763" y="1959429"/>
            <a:ext cx="5956118" cy="2246769"/>
          </a:xfrm>
          <a:prstGeom prst="rect">
            <a:avLst/>
          </a:prstGeom>
          <a:noFill/>
        </p:spPr>
        <p:txBody>
          <a:bodyPr wrap="none" rtlCol="0">
            <a:spAutoFit/>
          </a:bodyPr>
          <a:lstStyle/>
          <a:p>
            <a:r>
              <a:rPr lang="en-US" sz="2800" i="1" dirty="0" smtClean="0"/>
              <a:t>“Blessed are You O LORD our God, who </a:t>
            </a:r>
          </a:p>
          <a:p>
            <a:r>
              <a:rPr lang="en-US" sz="2800" i="1" dirty="0" smtClean="0"/>
              <a:t>has sanctified us and enjoined us </a:t>
            </a:r>
          </a:p>
          <a:p>
            <a:r>
              <a:rPr lang="en-US" sz="2800" i="1" dirty="0" smtClean="0"/>
              <a:t>concerning the washing of hands.”</a:t>
            </a:r>
          </a:p>
          <a:p>
            <a:endParaRPr lang="en-US" sz="2800" dirty="0"/>
          </a:p>
          <a:p>
            <a:r>
              <a:rPr lang="en-US" sz="2800" dirty="0" smtClean="0"/>
              <a:t>Prayer of the Head of the Family</a:t>
            </a:r>
            <a:endParaRPr lang="en-US" sz="2800" dirty="0"/>
          </a:p>
        </p:txBody>
      </p:sp>
    </p:spTree>
    <p:extLst>
      <p:ext uri="{BB962C8B-B14F-4D97-AF65-F5344CB8AC3E}">
        <p14:creationId xmlns:p14="http://schemas.microsoft.com/office/powerpoint/2010/main" val="1251883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3899755" y="5654064"/>
            <a:ext cx="6266459" cy="954107"/>
          </a:xfrm>
          <a:prstGeom prst="rect">
            <a:avLst/>
          </a:prstGeom>
          <a:noFill/>
        </p:spPr>
        <p:txBody>
          <a:bodyPr wrap="none" rtlCol="0">
            <a:spAutoFit/>
          </a:bodyPr>
          <a:lstStyle/>
          <a:p>
            <a:pPr algn="ctr"/>
            <a:r>
              <a:rPr lang="en-US" sz="2800" dirty="0" smtClean="0"/>
              <a:t>Three Unleavened Cakes (Matzahs)</a:t>
            </a:r>
          </a:p>
          <a:p>
            <a:pPr algn="ctr"/>
            <a:r>
              <a:rPr lang="en-US" sz="2800" dirty="0" smtClean="0"/>
              <a:t> The First Breaking of the Bread – </a:t>
            </a:r>
            <a:r>
              <a:rPr lang="en-US" sz="2800" dirty="0" err="1" smtClean="0"/>
              <a:t>Yachatz</a:t>
            </a:r>
            <a:r>
              <a:rPr lang="en-US" sz="2800" dirty="0" smtClean="0"/>
              <a:t> </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pic>
        <p:nvPicPr>
          <p:cNvPr id="5" name="Picture 4"/>
          <p:cNvPicPr>
            <a:picLocks noChangeAspect="1"/>
          </p:cNvPicPr>
          <p:nvPr/>
        </p:nvPicPr>
        <p:blipFill>
          <a:blip r:embed="rId4"/>
          <a:stretch>
            <a:fillRect/>
          </a:stretch>
        </p:blipFill>
        <p:spPr>
          <a:xfrm>
            <a:off x="478971" y="1263480"/>
            <a:ext cx="2466975" cy="1391897"/>
          </a:xfrm>
          <a:prstGeom prst="rect">
            <a:avLst/>
          </a:prstGeom>
        </p:spPr>
      </p:pic>
      <p:pic>
        <p:nvPicPr>
          <p:cNvPr id="9" name="Picture 8"/>
          <p:cNvPicPr>
            <a:picLocks noChangeAspect="1"/>
          </p:cNvPicPr>
          <p:nvPr/>
        </p:nvPicPr>
        <p:blipFill>
          <a:blip r:embed="rId5"/>
          <a:stretch>
            <a:fillRect/>
          </a:stretch>
        </p:blipFill>
        <p:spPr>
          <a:xfrm>
            <a:off x="478971" y="2782756"/>
            <a:ext cx="2381250" cy="1768722"/>
          </a:xfrm>
          <a:prstGeom prst="rect">
            <a:avLst/>
          </a:prstGeom>
        </p:spPr>
      </p:pic>
      <p:sp>
        <p:nvSpPr>
          <p:cNvPr id="10" name="TextBox 9"/>
          <p:cNvSpPr txBox="1"/>
          <p:nvPr/>
        </p:nvSpPr>
        <p:spPr>
          <a:xfrm>
            <a:off x="3744686" y="1100451"/>
            <a:ext cx="8288359" cy="2677656"/>
          </a:xfrm>
          <a:prstGeom prst="rect">
            <a:avLst/>
          </a:prstGeom>
          <a:noFill/>
        </p:spPr>
        <p:txBody>
          <a:bodyPr wrap="none" rtlCol="0">
            <a:spAutoFit/>
          </a:bodyPr>
          <a:lstStyle/>
          <a:p>
            <a:r>
              <a:rPr lang="en-US" sz="2400" dirty="0" smtClean="0"/>
              <a:t>Three Unleavened Cakes (Matzahs)</a:t>
            </a:r>
          </a:p>
          <a:p>
            <a:endParaRPr lang="en-US" sz="2400" dirty="0"/>
          </a:p>
          <a:p>
            <a:r>
              <a:rPr lang="en-US" sz="2400" dirty="0" smtClean="0"/>
              <a:t>“Blessed are You, O LORD our God, who brings forth bread from </a:t>
            </a:r>
          </a:p>
          <a:p>
            <a:r>
              <a:rPr lang="en-US" sz="2400" dirty="0" smtClean="0"/>
              <a:t>the earth. Blessed are You O LORD our God, who commanded us </a:t>
            </a:r>
          </a:p>
          <a:p>
            <a:r>
              <a:rPr lang="en-US" sz="2400" dirty="0" smtClean="0"/>
              <a:t>to eat unleavened bread.”</a:t>
            </a:r>
          </a:p>
          <a:p>
            <a:endParaRPr lang="en-US" sz="2400" dirty="0"/>
          </a:p>
          <a:p>
            <a:r>
              <a:rPr lang="en-US" sz="2400" dirty="0" smtClean="0"/>
              <a:t>Prayer of the Head of the Family</a:t>
            </a:r>
            <a:endParaRPr lang="en-US" sz="2400" dirty="0"/>
          </a:p>
        </p:txBody>
      </p:sp>
      <p:sp>
        <p:nvSpPr>
          <p:cNvPr id="11" name="TextBox 10"/>
          <p:cNvSpPr txBox="1"/>
          <p:nvPr/>
        </p:nvSpPr>
        <p:spPr>
          <a:xfrm>
            <a:off x="3744686" y="4135980"/>
            <a:ext cx="6206186" cy="830997"/>
          </a:xfrm>
          <a:prstGeom prst="rect">
            <a:avLst/>
          </a:prstGeom>
          <a:noFill/>
        </p:spPr>
        <p:txBody>
          <a:bodyPr wrap="none" rtlCol="0">
            <a:spAutoFit/>
          </a:bodyPr>
          <a:lstStyle/>
          <a:p>
            <a:r>
              <a:rPr lang="en-US" sz="2400" dirty="0" smtClean="0"/>
              <a:t>One cake is broken (</a:t>
            </a:r>
            <a:r>
              <a:rPr lang="en-US" sz="2400" dirty="0" err="1" smtClean="0"/>
              <a:t>yachatz</a:t>
            </a:r>
            <a:r>
              <a:rPr lang="en-US" sz="2400" dirty="0" smtClean="0"/>
              <a:t>) in half – two pieces</a:t>
            </a:r>
          </a:p>
          <a:p>
            <a:r>
              <a:rPr lang="en-US" sz="2400" dirty="0" smtClean="0"/>
              <a:t>the sop (morsel) and </a:t>
            </a:r>
            <a:r>
              <a:rPr lang="en-US" sz="2400" b="1" u="sng" dirty="0" smtClean="0"/>
              <a:t>the </a:t>
            </a:r>
            <a:r>
              <a:rPr lang="en-US" sz="2400" b="1" u="sng" dirty="0" err="1" smtClean="0"/>
              <a:t>Afikoman</a:t>
            </a:r>
            <a:endParaRPr lang="en-US" sz="2400" b="1" u="sng" dirty="0"/>
          </a:p>
        </p:txBody>
      </p:sp>
      <p:pic>
        <p:nvPicPr>
          <p:cNvPr id="2" name="Picture 1"/>
          <p:cNvPicPr>
            <a:picLocks noChangeAspect="1"/>
          </p:cNvPicPr>
          <p:nvPr/>
        </p:nvPicPr>
        <p:blipFill>
          <a:blip r:embed="rId6"/>
          <a:stretch>
            <a:fillRect/>
          </a:stretch>
        </p:blipFill>
        <p:spPr>
          <a:xfrm>
            <a:off x="478971" y="4551478"/>
            <a:ext cx="2381250" cy="2205172"/>
          </a:xfrm>
          <a:prstGeom prst="rect">
            <a:avLst/>
          </a:prstGeom>
        </p:spPr>
      </p:pic>
    </p:spTree>
    <p:extLst>
      <p:ext uri="{BB962C8B-B14F-4D97-AF65-F5344CB8AC3E}">
        <p14:creationId xmlns:p14="http://schemas.microsoft.com/office/powerpoint/2010/main" val="4282614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2248645" y="5595257"/>
            <a:ext cx="7694735" cy="523220"/>
          </a:xfrm>
          <a:prstGeom prst="rect">
            <a:avLst/>
          </a:prstGeom>
          <a:noFill/>
        </p:spPr>
        <p:txBody>
          <a:bodyPr wrap="none" rtlCol="0">
            <a:spAutoFit/>
          </a:bodyPr>
          <a:lstStyle/>
          <a:p>
            <a:pPr algn="ctr"/>
            <a:r>
              <a:rPr lang="en-US" sz="2800" dirty="0" smtClean="0"/>
              <a:t>The First Breaking of the Bread – The Sop – </a:t>
            </a:r>
            <a:r>
              <a:rPr lang="en-US" sz="2800" dirty="0" err="1" smtClean="0"/>
              <a:t>Yachatz</a:t>
            </a:r>
            <a:r>
              <a:rPr lang="en-US" sz="2800" dirty="0" smtClean="0"/>
              <a:t> </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3" name="TextBox 2"/>
          <p:cNvSpPr txBox="1"/>
          <p:nvPr/>
        </p:nvSpPr>
        <p:spPr>
          <a:xfrm>
            <a:off x="5998029" y="1273780"/>
            <a:ext cx="6099170" cy="4247317"/>
          </a:xfrm>
          <a:prstGeom prst="rect">
            <a:avLst/>
          </a:prstGeom>
          <a:noFill/>
        </p:spPr>
        <p:txBody>
          <a:bodyPr wrap="none" rtlCol="0">
            <a:spAutoFit/>
          </a:bodyPr>
          <a:lstStyle/>
          <a:p>
            <a:r>
              <a:rPr lang="en-US" i="1" dirty="0" smtClean="0"/>
              <a:t>Jesus said, “I speak not of you all:  I know whom I have chosen:</a:t>
            </a:r>
          </a:p>
          <a:p>
            <a:r>
              <a:rPr lang="en-US" i="1" dirty="0" smtClean="0"/>
              <a:t>but that the scripture might be fulfilled, He that </a:t>
            </a:r>
            <a:r>
              <a:rPr lang="en-US" i="1" dirty="0" err="1" smtClean="0"/>
              <a:t>eateth</a:t>
            </a:r>
            <a:r>
              <a:rPr lang="en-US" i="1" dirty="0" smtClean="0"/>
              <a:t> bread</a:t>
            </a:r>
          </a:p>
          <a:p>
            <a:r>
              <a:rPr lang="en-US" i="1" dirty="0" smtClean="0"/>
              <a:t>with me hath lifted up his heel against me… Verily, verily, I say </a:t>
            </a:r>
          </a:p>
          <a:p>
            <a:r>
              <a:rPr lang="en-US" i="1" dirty="0" smtClean="0"/>
              <a:t>unto you that one of you shall betray me. Then the disciples</a:t>
            </a:r>
          </a:p>
          <a:p>
            <a:r>
              <a:rPr lang="en-US" i="1" dirty="0" smtClean="0"/>
              <a:t>looked one on another doubting of whom he </a:t>
            </a:r>
            <a:r>
              <a:rPr lang="en-US" i="1" dirty="0" err="1" smtClean="0"/>
              <a:t>spake</a:t>
            </a:r>
            <a:r>
              <a:rPr lang="en-US" i="1" dirty="0" smtClean="0"/>
              <a:t>. Now there</a:t>
            </a:r>
          </a:p>
          <a:p>
            <a:r>
              <a:rPr lang="en-US" i="1" dirty="0" smtClean="0"/>
              <a:t>was leaning on Jesus’ bosom one of his disciples whom Jesus</a:t>
            </a:r>
          </a:p>
          <a:p>
            <a:r>
              <a:rPr lang="en-US" i="1" dirty="0" smtClean="0"/>
              <a:t>loved. Simon Peter therefore beckoned to him that he should</a:t>
            </a:r>
          </a:p>
          <a:p>
            <a:r>
              <a:rPr lang="en-US" i="1" dirty="0" smtClean="0"/>
              <a:t>ask who it should be of whom he </a:t>
            </a:r>
            <a:r>
              <a:rPr lang="en-US" i="1" dirty="0" err="1" smtClean="0"/>
              <a:t>spake</a:t>
            </a:r>
            <a:r>
              <a:rPr lang="en-US" i="1" dirty="0" smtClean="0"/>
              <a:t>. He then, lying on </a:t>
            </a:r>
          </a:p>
          <a:p>
            <a:r>
              <a:rPr lang="en-US" i="1" dirty="0" smtClean="0"/>
              <a:t>Jesus’ breast </a:t>
            </a:r>
            <a:r>
              <a:rPr lang="en-US" i="1" dirty="0" err="1" smtClean="0"/>
              <a:t>saith</a:t>
            </a:r>
            <a:r>
              <a:rPr lang="en-US" i="1" dirty="0" smtClean="0"/>
              <a:t> unto him, Lord who is it? Jesus answered, </a:t>
            </a:r>
          </a:p>
          <a:p>
            <a:r>
              <a:rPr lang="en-US" i="1" dirty="0" smtClean="0"/>
              <a:t>He it is, to whom I shall give a sop when I have dipped it. And </a:t>
            </a:r>
          </a:p>
          <a:p>
            <a:r>
              <a:rPr lang="en-US" i="1" dirty="0" smtClean="0"/>
              <a:t>when he had dipped the sop, he gave it to Judas Iscariot, the </a:t>
            </a:r>
          </a:p>
          <a:p>
            <a:r>
              <a:rPr lang="en-US" i="1" dirty="0" smtClean="0"/>
              <a:t>son of Simon. And after the sop, </a:t>
            </a:r>
            <a:r>
              <a:rPr lang="en-US" i="1" dirty="0" err="1" smtClean="0"/>
              <a:t>satan</a:t>
            </a:r>
            <a:r>
              <a:rPr lang="en-US" i="1" dirty="0" smtClean="0"/>
              <a:t> entered into him. Then </a:t>
            </a:r>
          </a:p>
          <a:p>
            <a:r>
              <a:rPr lang="en-US" i="1" dirty="0" smtClean="0"/>
              <a:t>said Jesus unto him, That thou </a:t>
            </a:r>
            <a:r>
              <a:rPr lang="en-US" i="1" dirty="0" err="1" smtClean="0"/>
              <a:t>doest</a:t>
            </a:r>
            <a:r>
              <a:rPr lang="en-US" i="1" dirty="0" smtClean="0"/>
              <a:t>, do quickly.”</a:t>
            </a:r>
          </a:p>
          <a:p>
            <a:endParaRPr lang="en-US" i="1" dirty="0"/>
          </a:p>
          <a:p>
            <a:r>
              <a:rPr lang="en-US" i="1" dirty="0" smtClean="0"/>
              <a:t>			John 13:18; 21-27</a:t>
            </a:r>
          </a:p>
        </p:txBody>
      </p:sp>
      <p:pic>
        <p:nvPicPr>
          <p:cNvPr id="5" name="Picture 4"/>
          <p:cNvPicPr>
            <a:picLocks noChangeAspect="1"/>
          </p:cNvPicPr>
          <p:nvPr/>
        </p:nvPicPr>
        <p:blipFill>
          <a:blip r:embed="rId4"/>
          <a:stretch>
            <a:fillRect/>
          </a:stretch>
        </p:blipFill>
        <p:spPr>
          <a:xfrm>
            <a:off x="42965" y="1273780"/>
            <a:ext cx="5955064" cy="3668334"/>
          </a:xfrm>
          <a:prstGeom prst="rect">
            <a:avLst/>
          </a:prstGeom>
        </p:spPr>
      </p:pic>
    </p:spTree>
    <p:extLst>
      <p:ext uri="{BB962C8B-B14F-4D97-AF65-F5344CB8AC3E}">
        <p14:creationId xmlns:p14="http://schemas.microsoft.com/office/powerpoint/2010/main" val="3974597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1788648" y="5595257"/>
            <a:ext cx="8614731" cy="523220"/>
          </a:xfrm>
          <a:prstGeom prst="rect">
            <a:avLst/>
          </a:prstGeom>
          <a:noFill/>
        </p:spPr>
        <p:txBody>
          <a:bodyPr wrap="none" rtlCol="0">
            <a:spAutoFit/>
          </a:bodyPr>
          <a:lstStyle/>
          <a:p>
            <a:pPr algn="ctr"/>
            <a:r>
              <a:rPr lang="en-US" sz="2800" dirty="0" smtClean="0"/>
              <a:t>The Passover Supper – Dinner is served – </a:t>
            </a:r>
            <a:r>
              <a:rPr lang="en-US" sz="2800" dirty="0" err="1" smtClean="0"/>
              <a:t>Shulchan</a:t>
            </a:r>
            <a:r>
              <a:rPr lang="en-US" sz="2800" dirty="0" smtClean="0"/>
              <a:t> </a:t>
            </a:r>
            <a:r>
              <a:rPr lang="en-US" sz="2800" dirty="0" err="1" smtClean="0"/>
              <a:t>Orekh</a:t>
            </a:r>
            <a:r>
              <a:rPr lang="en-US" sz="2800" dirty="0" smtClean="0"/>
              <a:t> </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3" name="TextBox 2"/>
          <p:cNvSpPr txBox="1"/>
          <p:nvPr/>
        </p:nvSpPr>
        <p:spPr>
          <a:xfrm>
            <a:off x="5930296" y="2190261"/>
            <a:ext cx="4726415" cy="1815882"/>
          </a:xfrm>
          <a:prstGeom prst="rect">
            <a:avLst/>
          </a:prstGeom>
          <a:noFill/>
        </p:spPr>
        <p:txBody>
          <a:bodyPr wrap="square" rtlCol="0">
            <a:spAutoFit/>
          </a:bodyPr>
          <a:lstStyle/>
          <a:p>
            <a:r>
              <a:rPr lang="en-US" sz="2800" dirty="0" smtClean="0"/>
              <a:t>The Full Passover Dinner is now served. Afterwards, the</a:t>
            </a:r>
          </a:p>
          <a:p>
            <a:r>
              <a:rPr lang="en-US" sz="2800" dirty="0" smtClean="0"/>
              <a:t>dishes are removed and the Passover plate is brought back.</a:t>
            </a:r>
          </a:p>
        </p:txBody>
      </p:sp>
      <p:pic>
        <p:nvPicPr>
          <p:cNvPr id="9" name="Picture 8"/>
          <p:cNvPicPr>
            <a:picLocks noChangeAspect="1"/>
          </p:cNvPicPr>
          <p:nvPr/>
        </p:nvPicPr>
        <p:blipFill>
          <a:blip r:embed="rId4"/>
          <a:stretch>
            <a:fillRect/>
          </a:stretch>
        </p:blipFill>
        <p:spPr>
          <a:xfrm>
            <a:off x="175174" y="1325563"/>
            <a:ext cx="5539958" cy="4160837"/>
          </a:xfrm>
          <a:prstGeom prst="rect">
            <a:avLst/>
          </a:prstGeom>
        </p:spPr>
      </p:pic>
    </p:spTree>
    <p:extLst>
      <p:ext uri="{BB962C8B-B14F-4D97-AF65-F5344CB8AC3E}">
        <p14:creationId xmlns:p14="http://schemas.microsoft.com/office/powerpoint/2010/main" val="1303710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3920437" y="5595257"/>
            <a:ext cx="4351128" cy="523220"/>
          </a:xfrm>
          <a:prstGeom prst="rect">
            <a:avLst/>
          </a:prstGeom>
          <a:noFill/>
        </p:spPr>
        <p:txBody>
          <a:bodyPr wrap="none" rtlCol="0">
            <a:spAutoFit/>
          </a:bodyPr>
          <a:lstStyle/>
          <a:p>
            <a:pPr algn="ctr"/>
            <a:r>
              <a:rPr lang="en-US" sz="2800" dirty="0" smtClean="0"/>
              <a:t>The Third Washing of Hands</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pic>
        <p:nvPicPr>
          <p:cNvPr id="9" name="Picture 8"/>
          <p:cNvPicPr>
            <a:picLocks noChangeAspect="1"/>
          </p:cNvPicPr>
          <p:nvPr/>
        </p:nvPicPr>
        <p:blipFill>
          <a:blip r:embed="rId4"/>
          <a:stretch>
            <a:fillRect/>
          </a:stretch>
        </p:blipFill>
        <p:spPr>
          <a:xfrm>
            <a:off x="644979" y="1325563"/>
            <a:ext cx="4101193" cy="4124320"/>
          </a:xfrm>
          <a:prstGeom prst="rect">
            <a:avLst/>
          </a:prstGeom>
        </p:spPr>
      </p:pic>
      <p:sp>
        <p:nvSpPr>
          <p:cNvPr id="10" name="TextBox 9"/>
          <p:cNvSpPr txBox="1"/>
          <p:nvPr/>
        </p:nvSpPr>
        <p:spPr>
          <a:xfrm>
            <a:off x="5444763" y="2190261"/>
            <a:ext cx="5956118" cy="2246769"/>
          </a:xfrm>
          <a:prstGeom prst="rect">
            <a:avLst/>
          </a:prstGeom>
          <a:noFill/>
        </p:spPr>
        <p:txBody>
          <a:bodyPr wrap="none" rtlCol="0">
            <a:spAutoFit/>
          </a:bodyPr>
          <a:lstStyle/>
          <a:p>
            <a:r>
              <a:rPr lang="en-US" sz="2800" i="1" dirty="0" smtClean="0"/>
              <a:t>“Blessed are You O LORD our God, who </a:t>
            </a:r>
          </a:p>
          <a:p>
            <a:r>
              <a:rPr lang="en-US" sz="2800" i="1" dirty="0" smtClean="0"/>
              <a:t>has sanctified us and enjoined us </a:t>
            </a:r>
          </a:p>
          <a:p>
            <a:r>
              <a:rPr lang="en-US" sz="2800" i="1" dirty="0" smtClean="0"/>
              <a:t>concerning the washing of hands.”</a:t>
            </a:r>
          </a:p>
          <a:p>
            <a:endParaRPr lang="en-US" sz="2800" dirty="0"/>
          </a:p>
          <a:p>
            <a:r>
              <a:rPr lang="en-US" sz="2800" dirty="0" smtClean="0"/>
              <a:t>Prayer of the Head of the House</a:t>
            </a:r>
            <a:endParaRPr lang="en-US" sz="2800" dirty="0"/>
          </a:p>
        </p:txBody>
      </p:sp>
    </p:spTree>
    <p:extLst>
      <p:ext uri="{BB962C8B-B14F-4D97-AF65-F5344CB8AC3E}">
        <p14:creationId xmlns:p14="http://schemas.microsoft.com/office/powerpoint/2010/main" val="1132820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4321629" y="6086525"/>
            <a:ext cx="3403689" cy="523220"/>
          </a:xfrm>
          <a:prstGeom prst="rect">
            <a:avLst/>
          </a:prstGeom>
          <a:noFill/>
        </p:spPr>
        <p:txBody>
          <a:bodyPr wrap="none" rtlCol="0">
            <a:spAutoFit/>
          </a:bodyPr>
          <a:lstStyle/>
          <a:p>
            <a:pPr algn="ctr"/>
            <a:r>
              <a:rPr lang="en-US" sz="2800" dirty="0" smtClean="0"/>
              <a:t>Prayer After the Meal </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2" name="TextBox 1"/>
          <p:cNvSpPr txBox="1"/>
          <p:nvPr/>
        </p:nvSpPr>
        <p:spPr>
          <a:xfrm>
            <a:off x="5257800" y="2046514"/>
            <a:ext cx="5606144" cy="3139321"/>
          </a:xfrm>
          <a:prstGeom prst="rect">
            <a:avLst/>
          </a:prstGeom>
          <a:noFill/>
        </p:spPr>
        <p:txBody>
          <a:bodyPr wrap="square" rtlCol="0">
            <a:spAutoFit/>
          </a:bodyPr>
          <a:lstStyle/>
          <a:p>
            <a:r>
              <a:rPr lang="en-US" i="1" dirty="0" smtClean="0"/>
              <a:t>“When the LORD turned again the captivity of Zion, we</a:t>
            </a:r>
          </a:p>
          <a:p>
            <a:r>
              <a:rPr lang="en-US" i="1" dirty="0" smtClean="0"/>
              <a:t>were like them that dreamed. Then was our mouth filled</a:t>
            </a:r>
          </a:p>
          <a:p>
            <a:r>
              <a:rPr lang="en-US" i="1" dirty="0" smtClean="0"/>
              <a:t>with laughter and our tongue with singing: then said they</a:t>
            </a:r>
          </a:p>
          <a:p>
            <a:r>
              <a:rPr lang="en-US" i="1" dirty="0" smtClean="0"/>
              <a:t>among the heathen, the LORD hath done great things for</a:t>
            </a:r>
          </a:p>
          <a:p>
            <a:r>
              <a:rPr lang="en-US" i="1" dirty="0" smtClean="0"/>
              <a:t>them. The LORD hath done great things for us; whereof we are glad. Turn again our captivity, O LORD, as the streams in the South. They that sow in tears shall reap in joy. He that </a:t>
            </a:r>
            <a:r>
              <a:rPr lang="en-US" i="1" dirty="0" err="1" smtClean="0"/>
              <a:t>goeth</a:t>
            </a:r>
            <a:r>
              <a:rPr lang="en-US" i="1" dirty="0" smtClean="0"/>
              <a:t> forth and </a:t>
            </a:r>
            <a:r>
              <a:rPr lang="en-US" i="1" dirty="0" err="1" smtClean="0"/>
              <a:t>weepeth</a:t>
            </a:r>
            <a:r>
              <a:rPr lang="en-US" i="1" dirty="0" smtClean="0"/>
              <a:t>, bearing precious seed, shall doubtless come again with rejoicing, bringing his sheaves with him.”</a:t>
            </a:r>
          </a:p>
          <a:p>
            <a:r>
              <a:rPr lang="en-US" dirty="0"/>
              <a:t>	</a:t>
            </a:r>
            <a:r>
              <a:rPr lang="en-US" dirty="0" smtClean="0"/>
              <a:t>			Psalm 126</a:t>
            </a:r>
            <a:endParaRPr lang="en-US" dirty="0"/>
          </a:p>
        </p:txBody>
      </p:sp>
      <p:pic>
        <p:nvPicPr>
          <p:cNvPr id="3" name="Picture 2"/>
          <p:cNvPicPr>
            <a:picLocks noChangeAspect="1"/>
          </p:cNvPicPr>
          <p:nvPr/>
        </p:nvPicPr>
        <p:blipFill>
          <a:blip r:embed="rId4"/>
          <a:stretch>
            <a:fillRect/>
          </a:stretch>
        </p:blipFill>
        <p:spPr>
          <a:xfrm>
            <a:off x="0" y="1754114"/>
            <a:ext cx="5189599" cy="3431721"/>
          </a:xfrm>
          <a:prstGeom prst="rect">
            <a:avLst/>
          </a:prstGeom>
        </p:spPr>
      </p:pic>
    </p:spTree>
    <p:extLst>
      <p:ext uri="{BB962C8B-B14F-4D97-AF65-F5344CB8AC3E}">
        <p14:creationId xmlns:p14="http://schemas.microsoft.com/office/powerpoint/2010/main" val="4141794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2937569" y="6086525"/>
            <a:ext cx="6171818" cy="523220"/>
          </a:xfrm>
          <a:prstGeom prst="rect">
            <a:avLst/>
          </a:prstGeom>
          <a:noFill/>
        </p:spPr>
        <p:txBody>
          <a:bodyPr wrap="none" rtlCol="0">
            <a:spAutoFit/>
          </a:bodyPr>
          <a:lstStyle/>
          <a:p>
            <a:pPr algn="ctr"/>
            <a:r>
              <a:rPr lang="en-US" sz="2800" dirty="0" smtClean="0"/>
              <a:t>The </a:t>
            </a:r>
            <a:r>
              <a:rPr lang="en-US" sz="2800" dirty="0" err="1" smtClean="0"/>
              <a:t>Afikoman</a:t>
            </a:r>
            <a:r>
              <a:rPr lang="en-US" sz="2800" dirty="0"/>
              <a:t> </a:t>
            </a:r>
            <a:r>
              <a:rPr lang="en-US" sz="2800" dirty="0" smtClean="0"/>
              <a:t>– That Which Comes After </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2" name="TextBox 1"/>
          <p:cNvSpPr txBox="1"/>
          <p:nvPr/>
        </p:nvSpPr>
        <p:spPr>
          <a:xfrm>
            <a:off x="5257800" y="2046514"/>
            <a:ext cx="5606144" cy="2308324"/>
          </a:xfrm>
          <a:prstGeom prst="rect">
            <a:avLst/>
          </a:prstGeom>
          <a:noFill/>
        </p:spPr>
        <p:txBody>
          <a:bodyPr wrap="square" rtlCol="0">
            <a:spAutoFit/>
          </a:bodyPr>
          <a:lstStyle/>
          <a:p>
            <a:r>
              <a:rPr lang="en-US" sz="2400" dirty="0" smtClean="0"/>
              <a:t>The hidden matzah is brought back before the company and unwrapped, then broken and distributed to all. The head then offers the following blessing:</a:t>
            </a:r>
          </a:p>
          <a:p>
            <a:r>
              <a:rPr lang="en-US" sz="2400" b="1" i="1" dirty="0" smtClean="0"/>
              <a:t>“Blessed are You, O LORD our God, who brings forth bread from the earth.”</a:t>
            </a:r>
          </a:p>
        </p:txBody>
      </p:sp>
      <p:pic>
        <p:nvPicPr>
          <p:cNvPr id="3" name="Picture 2"/>
          <p:cNvPicPr>
            <a:picLocks noChangeAspect="1"/>
          </p:cNvPicPr>
          <p:nvPr/>
        </p:nvPicPr>
        <p:blipFill>
          <a:blip r:embed="rId4"/>
          <a:stretch>
            <a:fillRect/>
          </a:stretch>
        </p:blipFill>
        <p:spPr>
          <a:xfrm>
            <a:off x="530678" y="1599519"/>
            <a:ext cx="4126711" cy="3821567"/>
          </a:xfrm>
          <a:prstGeom prst="rect">
            <a:avLst/>
          </a:prstGeom>
        </p:spPr>
      </p:pic>
    </p:spTree>
    <p:extLst>
      <p:ext uri="{BB962C8B-B14F-4D97-AF65-F5344CB8AC3E}">
        <p14:creationId xmlns:p14="http://schemas.microsoft.com/office/powerpoint/2010/main" val="794566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1876802" y="6086525"/>
            <a:ext cx="8293361" cy="523220"/>
          </a:xfrm>
          <a:prstGeom prst="rect">
            <a:avLst/>
          </a:prstGeom>
          <a:noFill/>
        </p:spPr>
        <p:txBody>
          <a:bodyPr wrap="none" rtlCol="0">
            <a:spAutoFit/>
          </a:bodyPr>
          <a:lstStyle/>
          <a:p>
            <a:pPr algn="ctr"/>
            <a:r>
              <a:rPr lang="en-US" sz="2800" dirty="0" smtClean="0"/>
              <a:t>The </a:t>
            </a:r>
            <a:r>
              <a:rPr lang="en-US" sz="2800" dirty="0" err="1" smtClean="0"/>
              <a:t>Afikoman</a:t>
            </a:r>
            <a:r>
              <a:rPr lang="en-US" sz="2800" dirty="0"/>
              <a:t> </a:t>
            </a:r>
            <a:r>
              <a:rPr lang="en-US" sz="2800" dirty="0" smtClean="0"/>
              <a:t>– This Is My Body Which Is Given For You </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2" name="TextBox 1"/>
          <p:cNvSpPr txBox="1"/>
          <p:nvPr/>
        </p:nvSpPr>
        <p:spPr>
          <a:xfrm>
            <a:off x="5295572" y="2190261"/>
            <a:ext cx="6363027" cy="2554545"/>
          </a:xfrm>
          <a:prstGeom prst="rect">
            <a:avLst/>
          </a:prstGeom>
          <a:noFill/>
        </p:spPr>
        <p:txBody>
          <a:bodyPr wrap="square" rtlCol="0">
            <a:spAutoFit/>
          </a:bodyPr>
          <a:lstStyle/>
          <a:p>
            <a:r>
              <a:rPr lang="en-US" sz="2800" dirty="0" smtClean="0"/>
              <a:t>“And </a:t>
            </a:r>
            <a:r>
              <a:rPr lang="en-US" sz="2800" dirty="0"/>
              <a:t>as they were eating, Jesus took bread, and blessed it, and brake it, and gave it to the disciples, and said, Take, eat; this is my </a:t>
            </a:r>
            <a:r>
              <a:rPr lang="en-US" sz="2800" dirty="0" smtClean="0"/>
              <a:t>body (which is given for you);”</a:t>
            </a:r>
          </a:p>
          <a:p>
            <a:endParaRPr lang="en-US" sz="2400" b="1" dirty="0"/>
          </a:p>
          <a:p>
            <a:r>
              <a:rPr lang="en-US" sz="2400" b="1" dirty="0" smtClean="0"/>
              <a:t>			Matthew 26:26</a:t>
            </a:r>
          </a:p>
        </p:txBody>
      </p:sp>
      <p:pic>
        <p:nvPicPr>
          <p:cNvPr id="3" name="Picture 2"/>
          <p:cNvPicPr>
            <a:picLocks noChangeAspect="1"/>
          </p:cNvPicPr>
          <p:nvPr/>
        </p:nvPicPr>
        <p:blipFill>
          <a:blip r:embed="rId4"/>
          <a:stretch>
            <a:fillRect/>
          </a:stretch>
        </p:blipFill>
        <p:spPr>
          <a:xfrm>
            <a:off x="544613" y="1103778"/>
            <a:ext cx="3777016" cy="4801935"/>
          </a:xfrm>
          <a:prstGeom prst="rect">
            <a:avLst/>
          </a:prstGeom>
        </p:spPr>
      </p:pic>
    </p:spTree>
    <p:extLst>
      <p:ext uri="{BB962C8B-B14F-4D97-AF65-F5344CB8AC3E}">
        <p14:creationId xmlns:p14="http://schemas.microsoft.com/office/powerpoint/2010/main" val="2881601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1613507" y="5595257"/>
            <a:ext cx="8965018" cy="954107"/>
          </a:xfrm>
          <a:prstGeom prst="rect">
            <a:avLst/>
          </a:prstGeom>
          <a:noFill/>
        </p:spPr>
        <p:txBody>
          <a:bodyPr wrap="none" rtlCol="0">
            <a:spAutoFit/>
          </a:bodyPr>
          <a:lstStyle/>
          <a:p>
            <a:pPr algn="ctr"/>
            <a:r>
              <a:rPr lang="en-US" sz="2800" dirty="0" smtClean="0"/>
              <a:t>The Third Cup –  The Cup of Blessing </a:t>
            </a:r>
          </a:p>
          <a:p>
            <a:pPr algn="ctr"/>
            <a:r>
              <a:rPr lang="en-US" sz="2800" dirty="0" smtClean="0"/>
              <a:t>I will redeem you with might power and a stretched out arm</a:t>
            </a:r>
          </a:p>
        </p:txBody>
      </p:sp>
      <p:pic>
        <p:nvPicPr>
          <p:cNvPr id="3" name="Content Placeholder 2"/>
          <p:cNvPicPr>
            <a:picLocks noGrp="1" noChangeAspect="1"/>
          </p:cNvPicPr>
          <p:nvPr>
            <p:ph idx="1"/>
          </p:nvPr>
        </p:nvPicPr>
        <p:blipFill>
          <a:blip r:embed="rId4"/>
          <a:stretch>
            <a:fillRect/>
          </a:stretch>
        </p:blipFill>
        <p:spPr>
          <a:xfrm>
            <a:off x="335604" y="2204471"/>
            <a:ext cx="2619375" cy="2356643"/>
          </a:xfrm>
          <a:prstGeom prst="rect">
            <a:avLst/>
          </a:prstGeom>
        </p:spPr>
      </p:pic>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4084965" y="2479988"/>
            <a:ext cx="5733950" cy="1815882"/>
          </a:xfrm>
          <a:prstGeom prst="rect">
            <a:avLst/>
          </a:prstGeom>
          <a:noFill/>
        </p:spPr>
        <p:txBody>
          <a:bodyPr wrap="square" rtlCol="0">
            <a:spAutoFit/>
          </a:bodyPr>
          <a:lstStyle/>
          <a:p>
            <a:r>
              <a:rPr lang="en-US" sz="2800" dirty="0" smtClean="0"/>
              <a:t>“Blessed are You, O LORD our God, </a:t>
            </a:r>
          </a:p>
          <a:p>
            <a:r>
              <a:rPr lang="en-US" sz="2800" dirty="0" smtClean="0"/>
              <a:t>Creator of the fruit of the vine.”</a:t>
            </a:r>
          </a:p>
          <a:p>
            <a:endParaRPr lang="en-US" sz="2800" dirty="0"/>
          </a:p>
          <a:p>
            <a:r>
              <a:rPr lang="en-US" sz="2800" dirty="0" smtClean="0"/>
              <a:t>Prayer of the Head of the Family</a:t>
            </a:r>
          </a:p>
        </p:txBody>
      </p:sp>
    </p:spTree>
    <p:extLst>
      <p:ext uri="{BB962C8B-B14F-4D97-AF65-F5344CB8AC3E}">
        <p14:creationId xmlns:p14="http://schemas.microsoft.com/office/powerpoint/2010/main" val="287907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1501872" y="5595257"/>
            <a:ext cx="9188286" cy="954107"/>
          </a:xfrm>
          <a:prstGeom prst="rect">
            <a:avLst/>
          </a:prstGeom>
          <a:noFill/>
        </p:spPr>
        <p:txBody>
          <a:bodyPr wrap="none" rtlCol="0">
            <a:spAutoFit/>
          </a:bodyPr>
          <a:lstStyle/>
          <a:p>
            <a:pPr algn="ctr"/>
            <a:r>
              <a:rPr lang="en-US" sz="2800" dirty="0" smtClean="0"/>
              <a:t>The Third Cup –  The Cup of Blessing – The Cup “after Supper”</a:t>
            </a:r>
          </a:p>
          <a:p>
            <a:pPr algn="ctr"/>
            <a:r>
              <a:rPr lang="en-US" sz="2800" dirty="0" smtClean="0"/>
              <a:t>I will redeem you with might power and a stretched out arm</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4084965" y="2479988"/>
            <a:ext cx="5733950" cy="523220"/>
          </a:xfrm>
          <a:prstGeom prst="rect">
            <a:avLst/>
          </a:prstGeom>
          <a:noFill/>
        </p:spPr>
        <p:txBody>
          <a:bodyPr wrap="square" rtlCol="0">
            <a:spAutoFit/>
          </a:bodyPr>
          <a:lstStyle/>
          <a:p>
            <a:r>
              <a:rPr lang="en-US" sz="2800" dirty="0" smtClean="0"/>
              <a:t>“</a:t>
            </a:r>
          </a:p>
        </p:txBody>
      </p:sp>
      <p:sp>
        <p:nvSpPr>
          <p:cNvPr id="2" name="Content Placeholder 1"/>
          <p:cNvSpPr>
            <a:spLocks noGrp="1"/>
          </p:cNvSpPr>
          <p:nvPr>
            <p:ph idx="1"/>
          </p:nvPr>
        </p:nvSpPr>
        <p:spPr>
          <a:xfrm>
            <a:off x="5638799" y="1485900"/>
            <a:ext cx="5514975" cy="4351338"/>
          </a:xfrm>
        </p:spPr>
        <p:txBody>
          <a:bodyPr>
            <a:normAutofit/>
          </a:bodyPr>
          <a:lstStyle/>
          <a:p>
            <a:pPr marL="0" indent="0">
              <a:buNone/>
            </a:pPr>
            <a:endParaRPr lang="en-US" dirty="0"/>
          </a:p>
          <a:p>
            <a:pPr marL="0" indent="0">
              <a:buNone/>
            </a:pPr>
            <a:r>
              <a:rPr lang="en-US" dirty="0" smtClean="0"/>
              <a:t>“And </a:t>
            </a:r>
            <a:r>
              <a:rPr lang="en-US" dirty="0"/>
              <a:t>he took the cup, and gave thanks, and gave it to them, saying, Drink ye all of it; </a:t>
            </a:r>
            <a:r>
              <a:rPr lang="en-US" dirty="0" smtClean="0"/>
              <a:t>For </a:t>
            </a:r>
            <a:r>
              <a:rPr lang="en-US" dirty="0"/>
              <a:t>this is my blood of the </a:t>
            </a:r>
            <a:r>
              <a:rPr lang="en-US" b="1" u="sng" dirty="0"/>
              <a:t>new testament</a:t>
            </a:r>
            <a:r>
              <a:rPr lang="en-US" dirty="0"/>
              <a:t>, which is shed for many for the remission of sins</a:t>
            </a:r>
            <a:r>
              <a:rPr lang="en-US" dirty="0" smtClean="0"/>
              <a:t>.” </a:t>
            </a:r>
            <a:endParaRPr lang="en-US" dirty="0"/>
          </a:p>
          <a:p>
            <a:pPr marL="0" indent="0">
              <a:buNone/>
            </a:pPr>
            <a:endParaRPr lang="en-US" dirty="0" smtClean="0"/>
          </a:p>
          <a:p>
            <a:pPr marL="0" indent="0">
              <a:buNone/>
            </a:pPr>
            <a:r>
              <a:rPr lang="en-US" dirty="0" smtClean="0"/>
              <a:t>			Matthew 26:27</a:t>
            </a:r>
            <a:endParaRPr lang="en-US" dirty="0"/>
          </a:p>
        </p:txBody>
      </p:sp>
      <p:pic>
        <p:nvPicPr>
          <p:cNvPr id="5" name="Picture 4"/>
          <p:cNvPicPr>
            <a:picLocks noChangeAspect="1"/>
          </p:cNvPicPr>
          <p:nvPr/>
        </p:nvPicPr>
        <p:blipFill>
          <a:blip r:embed="rId4"/>
          <a:stretch>
            <a:fillRect/>
          </a:stretch>
        </p:blipFill>
        <p:spPr>
          <a:xfrm>
            <a:off x="143392" y="1485900"/>
            <a:ext cx="5029200" cy="3771900"/>
          </a:xfrm>
          <a:prstGeom prst="rect">
            <a:avLst/>
          </a:prstGeom>
        </p:spPr>
      </p:pic>
    </p:spTree>
    <p:extLst>
      <p:ext uri="{BB962C8B-B14F-4D97-AF65-F5344CB8AC3E}">
        <p14:creationId xmlns:p14="http://schemas.microsoft.com/office/powerpoint/2010/main" val="2046631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248679" y="5595257"/>
            <a:ext cx="11694676" cy="954107"/>
          </a:xfrm>
          <a:prstGeom prst="rect">
            <a:avLst/>
          </a:prstGeom>
          <a:noFill/>
        </p:spPr>
        <p:txBody>
          <a:bodyPr wrap="none" rtlCol="0">
            <a:spAutoFit/>
          </a:bodyPr>
          <a:lstStyle/>
          <a:p>
            <a:pPr algn="ctr"/>
            <a:r>
              <a:rPr lang="en-US" sz="2800" dirty="0" smtClean="0"/>
              <a:t>The Fourth Cup –  The Cup of Salvation</a:t>
            </a:r>
          </a:p>
          <a:p>
            <a:pPr algn="ctr"/>
            <a:r>
              <a:rPr lang="en-US" sz="2800" dirty="0" smtClean="0"/>
              <a:t>I will save you and bring you into the land which I did swear to give to Abraham</a:t>
            </a:r>
          </a:p>
        </p:txBody>
      </p:sp>
      <p:pic>
        <p:nvPicPr>
          <p:cNvPr id="3" name="Content Placeholder 2"/>
          <p:cNvPicPr>
            <a:picLocks noGrp="1" noChangeAspect="1"/>
          </p:cNvPicPr>
          <p:nvPr>
            <p:ph idx="1"/>
          </p:nvPr>
        </p:nvPicPr>
        <p:blipFill>
          <a:blip r:embed="rId4"/>
          <a:stretch>
            <a:fillRect/>
          </a:stretch>
        </p:blipFill>
        <p:spPr>
          <a:xfrm>
            <a:off x="0" y="1959429"/>
            <a:ext cx="2619375" cy="2356643"/>
          </a:xfrm>
          <a:prstGeom prst="rect">
            <a:avLst/>
          </a:prstGeom>
        </p:spPr>
      </p:pic>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2733675" y="1076882"/>
            <a:ext cx="9458325" cy="4555093"/>
          </a:xfrm>
          <a:prstGeom prst="rect">
            <a:avLst/>
          </a:prstGeom>
          <a:noFill/>
        </p:spPr>
        <p:txBody>
          <a:bodyPr wrap="square" rtlCol="0">
            <a:spAutoFit/>
          </a:bodyPr>
          <a:lstStyle/>
          <a:p>
            <a:r>
              <a:rPr lang="en-US" dirty="0" smtClean="0"/>
              <a:t>“O give thanks unto the LORD for he is good: for his mercy </a:t>
            </a:r>
            <a:r>
              <a:rPr lang="en-US" dirty="0" err="1" smtClean="0"/>
              <a:t>endureth</a:t>
            </a:r>
            <a:r>
              <a:rPr lang="en-US" dirty="0" smtClean="0"/>
              <a:t> for ever </a:t>
            </a:r>
            <a:r>
              <a:rPr lang="en-US" dirty="0"/>
              <a:t>and </a:t>
            </a:r>
            <a:r>
              <a:rPr lang="en-US" dirty="0" smtClean="0"/>
              <a:t>ever. O </a:t>
            </a:r>
            <a:r>
              <a:rPr lang="en-US" dirty="0"/>
              <a:t>give thanks unto the God of gods: for his mercy </a:t>
            </a:r>
            <a:r>
              <a:rPr lang="en-US" dirty="0" err="1"/>
              <a:t>endureth</a:t>
            </a:r>
            <a:r>
              <a:rPr lang="en-US" dirty="0"/>
              <a:t> for ever. </a:t>
            </a:r>
            <a:r>
              <a:rPr lang="en-US" dirty="0" smtClean="0"/>
              <a:t>O </a:t>
            </a:r>
            <a:r>
              <a:rPr lang="en-US" dirty="0"/>
              <a:t>give thanks to the Lord of lords: for his mercy </a:t>
            </a:r>
            <a:r>
              <a:rPr lang="en-US" dirty="0" err="1"/>
              <a:t>endureth</a:t>
            </a:r>
            <a:r>
              <a:rPr lang="en-US" dirty="0"/>
              <a:t> for ever. </a:t>
            </a:r>
            <a:r>
              <a:rPr lang="en-US" dirty="0" smtClean="0"/>
              <a:t>To him that smote Egypt in their firstborn: for his mercy </a:t>
            </a:r>
            <a:r>
              <a:rPr lang="en-US" dirty="0" err="1" smtClean="0"/>
              <a:t>endureth</a:t>
            </a:r>
            <a:r>
              <a:rPr lang="en-US" dirty="0" smtClean="0"/>
              <a:t> for ever: And </a:t>
            </a:r>
            <a:r>
              <a:rPr lang="en-US" dirty="0"/>
              <a:t>brought out Israel from among them: for his mercy </a:t>
            </a:r>
            <a:r>
              <a:rPr lang="en-US" dirty="0" err="1"/>
              <a:t>endureth</a:t>
            </a:r>
            <a:r>
              <a:rPr lang="en-US" dirty="0"/>
              <a:t> for ever: </a:t>
            </a:r>
            <a:r>
              <a:rPr lang="en-US" dirty="0" smtClean="0"/>
              <a:t>With </a:t>
            </a:r>
            <a:r>
              <a:rPr lang="en-US" dirty="0"/>
              <a:t>a strong hand, and with a stretched out arm: for his mercy </a:t>
            </a:r>
            <a:r>
              <a:rPr lang="en-US" dirty="0" err="1"/>
              <a:t>endureth</a:t>
            </a:r>
            <a:r>
              <a:rPr lang="en-US" dirty="0"/>
              <a:t> for ever. </a:t>
            </a:r>
            <a:r>
              <a:rPr lang="en-US" dirty="0" smtClean="0"/>
              <a:t>To </a:t>
            </a:r>
            <a:r>
              <a:rPr lang="en-US" dirty="0"/>
              <a:t>him which divided the Red sea into parts: for his mercy </a:t>
            </a:r>
            <a:r>
              <a:rPr lang="en-US" dirty="0" err="1"/>
              <a:t>endureth</a:t>
            </a:r>
            <a:r>
              <a:rPr lang="en-US" dirty="0"/>
              <a:t> for ever: </a:t>
            </a:r>
            <a:r>
              <a:rPr lang="en-US" dirty="0" smtClean="0"/>
              <a:t>And </a:t>
            </a:r>
            <a:r>
              <a:rPr lang="en-US" dirty="0"/>
              <a:t>made Israel to pass through the midst of it: for his mercy </a:t>
            </a:r>
            <a:r>
              <a:rPr lang="en-US" dirty="0" err="1"/>
              <a:t>endureth</a:t>
            </a:r>
            <a:r>
              <a:rPr lang="en-US" dirty="0"/>
              <a:t> for ever: </a:t>
            </a:r>
            <a:r>
              <a:rPr lang="en-US" dirty="0" smtClean="0"/>
              <a:t>But </a:t>
            </a:r>
            <a:r>
              <a:rPr lang="en-US" dirty="0"/>
              <a:t>overthrew Pharaoh and his host in the Red sea: for his mercy </a:t>
            </a:r>
            <a:r>
              <a:rPr lang="en-US" dirty="0" err="1"/>
              <a:t>endureth</a:t>
            </a:r>
            <a:r>
              <a:rPr lang="en-US" dirty="0"/>
              <a:t> for ever. </a:t>
            </a:r>
            <a:r>
              <a:rPr lang="en-US" dirty="0" smtClean="0"/>
              <a:t>To </a:t>
            </a:r>
            <a:r>
              <a:rPr lang="en-US" dirty="0"/>
              <a:t>him which led his people through the wilderness: for his mercy </a:t>
            </a:r>
            <a:r>
              <a:rPr lang="en-US" dirty="0" err="1"/>
              <a:t>endureth</a:t>
            </a:r>
            <a:r>
              <a:rPr lang="en-US" dirty="0"/>
              <a:t> for ever. </a:t>
            </a:r>
            <a:r>
              <a:rPr lang="en-US" dirty="0" smtClean="0"/>
              <a:t>To </a:t>
            </a:r>
            <a:r>
              <a:rPr lang="en-US" dirty="0"/>
              <a:t>him which smote great kings: for his mercy </a:t>
            </a:r>
            <a:r>
              <a:rPr lang="en-US" dirty="0" err="1"/>
              <a:t>endureth</a:t>
            </a:r>
            <a:r>
              <a:rPr lang="en-US" dirty="0"/>
              <a:t> for ever: </a:t>
            </a:r>
            <a:r>
              <a:rPr lang="en-US" dirty="0" smtClean="0"/>
              <a:t>And </a:t>
            </a:r>
            <a:r>
              <a:rPr lang="en-US" dirty="0"/>
              <a:t>slew famous kings: for his mercy </a:t>
            </a:r>
            <a:r>
              <a:rPr lang="en-US" dirty="0" err="1"/>
              <a:t>endureth</a:t>
            </a:r>
            <a:r>
              <a:rPr lang="en-US" dirty="0"/>
              <a:t> for ever: </a:t>
            </a:r>
            <a:r>
              <a:rPr lang="en-US" dirty="0" smtClean="0"/>
              <a:t>And </a:t>
            </a:r>
            <a:r>
              <a:rPr lang="en-US" dirty="0"/>
              <a:t>gave their land for an heritage: for his mercy </a:t>
            </a:r>
            <a:r>
              <a:rPr lang="en-US" dirty="0" err="1"/>
              <a:t>endureth</a:t>
            </a:r>
            <a:r>
              <a:rPr lang="en-US" dirty="0"/>
              <a:t> for ever: </a:t>
            </a:r>
            <a:r>
              <a:rPr lang="en-US" dirty="0" smtClean="0"/>
              <a:t>Even </a:t>
            </a:r>
            <a:r>
              <a:rPr lang="en-US" dirty="0"/>
              <a:t>an heritage unto Israel his servant: for his mercy </a:t>
            </a:r>
            <a:r>
              <a:rPr lang="en-US" dirty="0" err="1"/>
              <a:t>endureth</a:t>
            </a:r>
            <a:r>
              <a:rPr lang="en-US" dirty="0"/>
              <a:t> for </a:t>
            </a:r>
            <a:r>
              <a:rPr lang="en-US" dirty="0" smtClean="0"/>
              <a:t>ever; Who </a:t>
            </a:r>
            <a:r>
              <a:rPr lang="en-US" dirty="0"/>
              <a:t>remembered us in our low estate: for his mercy </a:t>
            </a:r>
            <a:r>
              <a:rPr lang="en-US" dirty="0" err="1" smtClean="0"/>
              <a:t>endureth</a:t>
            </a:r>
            <a:r>
              <a:rPr lang="en-US" dirty="0" smtClean="0"/>
              <a:t> for ever: And hath redeemed us from our enemies: for his mercy </a:t>
            </a:r>
            <a:r>
              <a:rPr lang="en-US" dirty="0" err="1" smtClean="0"/>
              <a:t>endureth</a:t>
            </a:r>
            <a:r>
              <a:rPr lang="en-US" dirty="0" smtClean="0"/>
              <a:t> for ever. Who </a:t>
            </a:r>
            <a:r>
              <a:rPr lang="en-US" dirty="0"/>
              <a:t>giveth food to all flesh: for his mercy </a:t>
            </a:r>
            <a:r>
              <a:rPr lang="en-US" dirty="0" err="1"/>
              <a:t>endureth</a:t>
            </a:r>
            <a:r>
              <a:rPr lang="en-US" dirty="0"/>
              <a:t> for </a:t>
            </a:r>
            <a:r>
              <a:rPr lang="en-US" dirty="0" smtClean="0"/>
              <a:t>ever. O </a:t>
            </a:r>
            <a:r>
              <a:rPr lang="en-US" dirty="0"/>
              <a:t>give thanks unto the God of heaven: for his mercy </a:t>
            </a:r>
            <a:r>
              <a:rPr lang="en-US" dirty="0" err="1"/>
              <a:t>endureth</a:t>
            </a:r>
            <a:r>
              <a:rPr lang="en-US" dirty="0"/>
              <a:t> for ever. </a:t>
            </a:r>
            <a:endParaRPr lang="en-US" dirty="0" smtClean="0"/>
          </a:p>
          <a:p>
            <a:r>
              <a:rPr lang="en-US" dirty="0"/>
              <a:t>	</a:t>
            </a:r>
            <a:r>
              <a:rPr lang="en-US" dirty="0" smtClean="0"/>
              <a:t>					Psalm 136</a:t>
            </a:r>
            <a:endParaRPr lang="en-US" dirty="0"/>
          </a:p>
          <a:p>
            <a:endParaRPr lang="en-US" sz="2000" dirty="0"/>
          </a:p>
        </p:txBody>
      </p:sp>
    </p:spTree>
    <p:extLst>
      <p:ext uri="{BB962C8B-B14F-4D97-AF65-F5344CB8AC3E}">
        <p14:creationId xmlns:p14="http://schemas.microsoft.com/office/powerpoint/2010/main" val="1251591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Passover in the Time of Jesus Christ</a:t>
            </a:r>
            <a:endParaRPr lang="en-US" dirty="0"/>
          </a:p>
        </p:txBody>
      </p:sp>
      <p:sp>
        <p:nvSpPr>
          <p:cNvPr id="7" name="TextBox 6"/>
          <p:cNvSpPr txBox="1"/>
          <p:nvPr/>
        </p:nvSpPr>
        <p:spPr>
          <a:xfrm>
            <a:off x="248679" y="5595257"/>
            <a:ext cx="11694676" cy="954107"/>
          </a:xfrm>
          <a:prstGeom prst="rect">
            <a:avLst/>
          </a:prstGeom>
          <a:noFill/>
        </p:spPr>
        <p:txBody>
          <a:bodyPr wrap="none" rtlCol="0">
            <a:spAutoFit/>
          </a:bodyPr>
          <a:lstStyle/>
          <a:p>
            <a:pPr algn="ctr"/>
            <a:r>
              <a:rPr lang="en-US" sz="2800" dirty="0" smtClean="0"/>
              <a:t>The Fourth Cup –  The Cup of Salvation</a:t>
            </a:r>
          </a:p>
          <a:p>
            <a:pPr algn="ctr"/>
            <a:r>
              <a:rPr lang="en-US" sz="2800" dirty="0" smtClean="0"/>
              <a:t>I will save you and bring you into the land which I did swear to give to Abraham</a:t>
            </a:r>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5549737" y="1066876"/>
            <a:ext cx="6289838" cy="4216539"/>
          </a:xfrm>
          <a:prstGeom prst="rect">
            <a:avLst/>
          </a:prstGeom>
          <a:noFill/>
        </p:spPr>
        <p:txBody>
          <a:bodyPr wrap="square" rtlCol="0">
            <a:spAutoFit/>
          </a:bodyPr>
          <a:lstStyle/>
          <a:p>
            <a:r>
              <a:rPr lang="en-US" sz="2400" dirty="0" smtClean="0"/>
              <a:t>“I say unto you, I will not drink henceforth of this fruit of the vine, until that day when I drink it anew with you in my Father’s Kingdom.”</a:t>
            </a:r>
          </a:p>
          <a:p>
            <a:endParaRPr lang="en-US" sz="2400" dirty="0"/>
          </a:p>
          <a:p>
            <a:r>
              <a:rPr lang="en-US" sz="2400" dirty="0" smtClean="0"/>
              <a:t>				Matthew 26:29</a:t>
            </a:r>
          </a:p>
          <a:p>
            <a:endParaRPr lang="en-US" sz="2800" dirty="0"/>
          </a:p>
          <a:p>
            <a:r>
              <a:rPr lang="en-US" sz="2400" dirty="0" smtClean="0"/>
              <a:t>“And </a:t>
            </a:r>
            <a:r>
              <a:rPr lang="en-US" sz="2400" dirty="0"/>
              <a:t>he </a:t>
            </a:r>
            <a:r>
              <a:rPr lang="en-US" sz="2400" dirty="0" err="1"/>
              <a:t>saith</a:t>
            </a:r>
            <a:r>
              <a:rPr lang="en-US" sz="2400" dirty="0"/>
              <a:t> unto me, Write, Blessed are they which are called unto the marriage supper of the Lamb. And he </a:t>
            </a:r>
            <a:r>
              <a:rPr lang="en-US" sz="2400" dirty="0" err="1"/>
              <a:t>saith</a:t>
            </a:r>
            <a:r>
              <a:rPr lang="en-US" sz="2400" dirty="0"/>
              <a:t> unto me, These are the true sayings of God</a:t>
            </a:r>
            <a:r>
              <a:rPr lang="en-US" sz="2400" dirty="0" smtClean="0"/>
              <a:t>.”</a:t>
            </a:r>
          </a:p>
          <a:p>
            <a:r>
              <a:rPr lang="en-US" sz="2400" dirty="0"/>
              <a:t>	</a:t>
            </a:r>
            <a:r>
              <a:rPr lang="en-US" sz="2400" dirty="0" smtClean="0"/>
              <a:t>			Revelation 19:9</a:t>
            </a:r>
            <a:endParaRPr lang="en-US" sz="2400" dirty="0"/>
          </a:p>
        </p:txBody>
      </p:sp>
      <p:pic>
        <p:nvPicPr>
          <p:cNvPr id="5" name="Picture 4"/>
          <p:cNvPicPr>
            <a:picLocks noChangeAspect="1"/>
          </p:cNvPicPr>
          <p:nvPr/>
        </p:nvPicPr>
        <p:blipFill>
          <a:blip r:embed="rId4"/>
          <a:stretch>
            <a:fillRect/>
          </a:stretch>
        </p:blipFill>
        <p:spPr>
          <a:xfrm>
            <a:off x="133350" y="1161543"/>
            <a:ext cx="5416387" cy="4062290"/>
          </a:xfrm>
          <a:prstGeom prst="rect">
            <a:avLst/>
          </a:prstGeom>
        </p:spPr>
      </p:pic>
    </p:spTree>
    <p:extLst>
      <p:ext uri="{BB962C8B-B14F-4D97-AF65-F5344CB8AC3E}">
        <p14:creationId xmlns:p14="http://schemas.microsoft.com/office/powerpoint/2010/main" val="3406612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257175"/>
            <a:ext cx="10515600" cy="1325563"/>
          </a:xfrm>
        </p:spPr>
        <p:txBody>
          <a:bodyPr/>
          <a:lstStyle/>
          <a:p>
            <a:pPr algn="ctr"/>
            <a:r>
              <a:rPr lang="en-US" dirty="0" smtClean="0"/>
              <a:t>  Lessons For Us</a:t>
            </a:r>
            <a:endParaRPr lang="en-US" dirty="0"/>
          </a:p>
        </p:txBody>
      </p:sp>
      <p:sp>
        <p:nvSpPr>
          <p:cNvPr id="2" name="TextBox 1"/>
          <p:cNvSpPr txBox="1"/>
          <p:nvPr/>
        </p:nvSpPr>
        <p:spPr>
          <a:xfrm>
            <a:off x="5488304" y="776963"/>
            <a:ext cx="6548436" cy="5632311"/>
          </a:xfrm>
          <a:prstGeom prst="rect">
            <a:avLst/>
          </a:prstGeom>
          <a:noFill/>
        </p:spPr>
        <p:txBody>
          <a:bodyPr wrap="square" rtlCol="0">
            <a:spAutoFit/>
          </a:bodyPr>
          <a:lstStyle/>
          <a:p>
            <a:r>
              <a:rPr lang="en-US" dirty="0" smtClean="0">
                <a:solidFill>
                  <a:prstClr val="black"/>
                </a:solidFill>
              </a:rPr>
              <a:t>The Passover Lamb; A memorial of the slain lamb; slain to redeem the firstborn from Egypt; to preserve a people from the race of the firstborn (Adam); to build a family which had been ransomed, healed, restored and forgiven with whom the Father could teach to manifest the glories of His Name; that He might dwell with them in righteousness.</a:t>
            </a:r>
            <a:endParaRPr lang="en-US" dirty="0">
              <a:solidFill>
                <a:prstClr val="black"/>
              </a:solidFill>
            </a:endParaRPr>
          </a:p>
          <a:p>
            <a:endParaRPr lang="en-US" dirty="0" smtClean="0">
              <a:solidFill>
                <a:prstClr val="black"/>
              </a:solidFill>
            </a:endParaRPr>
          </a:p>
          <a:p>
            <a:r>
              <a:rPr lang="en-US" dirty="0" smtClean="0">
                <a:solidFill>
                  <a:prstClr val="black"/>
                </a:solidFill>
              </a:rPr>
              <a:t>Bitter herbs: A memorial which symbolizing </a:t>
            </a:r>
            <a:r>
              <a:rPr lang="en-US" dirty="0">
                <a:solidFill>
                  <a:prstClr val="black"/>
                </a:solidFill>
              </a:rPr>
              <a:t>the bitterness and harshness of the slavery the Hebrews endured in </a:t>
            </a:r>
            <a:r>
              <a:rPr lang="en-US" dirty="0" smtClean="0">
                <a:solidFill>
                  <a:prstClr val="black"/>
                </a:solidFill>
              </a:rPr>
              <a:t>Egypt. There would be trials and hardship in the wilderness designed to develop fruitful faith to eternal life. The lesson of the bitter herbs would remind God’s people of seeing Egypt for what it is; a world of slavery to sin an death</a:t>
            </a:r>
            <a:endParaRPr lang="en-US" dirty="0">
              <a:solidFill>
                <a:prstClr val="black"/>
              </a:solidFill>
            </a:endParaRPr>
          </a:p>
          <a:p>
            <a:endParaRPr lang="en-US" dirty="0" smtClean="0">
              <a:solidFill>
                <a:prstClr val="black"/>
              </a:solidFill>
            </a:endParaRPr>
          </a:p>
          <a:p>
            <a:r>
              <a:rPr lang="en-US" dirty="0" smtClean="0">
                <a:solidFill>
                  <a:prstClr val="black"/>
                </a:solidFill>
              </a:rPr>
              <a:t>Unleavened </a:t>
            </a:r>
            <a:r>
              <a:rPr lang="en-US" dirty="0">
                <a:solidFill>
                  <a:prstClr val="black"/>
                </a:solidFill>
              </a:rPr>
              <a:t>Bread = </a:t>
            </a:r>
            <a:r>
              <a:rPr lang="en-US" dirty="0" smtClean="0">
                <a:solidFill>
                  <a:prstClr val="black"/>
                </a:solidFill>
              </a:rPr>
              <a:t>the bread of affliction but also the pure </a:t>
            </a:r>
            <a:r>
              <a:rPr lang="en-US" dirty="0">
                <a:solidFill>
                  <a:prstClr val="black"/>
                </a:solidFill>
              </a:rPr>
              <a:t>bread of life; the </a:t>
            </a:r>
            <a:r>
              <a:rPr lang="en-US" dirty="0" smtClean="0">
                <a:solidFill>
                  <a:prstClr val="black"/>
                </a:solidFill>
              </a:rPr>
              <a:t>bread </a:t>
            </a:r>
            <a:r>
              <a:rPr lang="en-US" dirty="0">
                <a:solidFill>
                  <a:prstClr val="black"/>
                </a:solidFill>
              </a:rPr>
              <a:t>of sincerity and </a:t>
            </a:r>
            <a:r>
              <a:rPr lang="en-US" dirty="0" smtClean="0">
                <a:solidFill>
                  <a:prstClr val="black"/>
                </a:solidFill>
              </a:rPr>
              <a:t>truth. The Unleavened Bread would reminds us their hasty departure from the leaven of sin in Egypt and the beginning of a new life; walking with God in righteousness.</a:t>
            </a:r>
            <a:endParaRPr lang="en-US" dirty="0">
              <a:solidFill>
                <a:prstClr val="black"/>
              </a:solidFill>
            </a:endParaRPr>
          </a:p>
          <a:p>
            <a:endParaRPr lang="en-US" dirty="0" smtClean="0">
              <a:solidFill>
                <a:prstClr val="black"/>
              </a:solidFill>
            </a:endParaRPr>
          </a:p>
        </p:txBody>
      </p:sp>
      <p:pic>
        <p:nvPicPr>
          <p:cNvPr id="5" name="Picture 4"/>
          <p:cNvPicPr>
            <a:picLocks noChangeAspect="1"/>
          </p:cNvPicPr>
          <p:nvPr/>
        </p:nvPicPr>
        <p:blipFill>
          <a:blip r:embed="rId4"/>
          <a:stretch>
            <a:fillRect/>
          </a:stretch>
        </p:blipFill>
        <p:spPr>
          <a:xfrm>
            <a:off x="1776411" y="774976"/>
            <a:ext cx="1214439" cy="1824977"/>
          </a:xfrm>
          <a:prstGeom prst="rect">
            <a:avLst/>
          </a:prstGeom>
        </p:spPr>
      </p:pic>
      <p:pic>
        <p:nvPicPr>
          <p:cNvPr id="9" name="Picture 8"/>
          <p:cNvPicPr>
            <a:picLocks noChangeAspect="1"/>
          </p:cNvPicPr>
          <p:nvPr/>
        </p:nvPicPr>
        <p:blipFill>
          <a:blip r:embed="rId5"/>
          <a:stretch>
            <a:fillRect/>
          </a:stretch>
        </p:blipFill>
        <p:spPr>
          <a:xfrm>
            <a:off x="133350" y="4586287"/>
            <a:ext cx="2497454" cy="1743075"/>
          </a:xfrm>
          <a:prstGeom prst="rect">
            <a:avLst/>
          </a:prstGeom>
        </p:spPr>
      </p:pic>
      <p:pic>
        <p:nvPicPr>
          <p:cNvPr id="11" name="Picture 10"/>
          <p:cNvPicPr>
            <a:picLocks noChangeAspect="1"/>
          </p:cNvPicPr>
          <p:nvPr/>
        </p:nvPicPr>
        <p:blipFill>
          <a:blip r:embed="rId6"/>
          <a:stretch>
            <a:fillRect/>
          </a:stretch>
        </p:blipFill>
        <p:spPr>
          <a:xfrm>
            <a:off x="2630804" y="4586286"/>
            <a:ext cx="2674621" cy="1743075"/>
          </a:xfrm>
          <a:prstGeom prst="rect">
            <a:avLst/>
          </a:prstGeom>
        </p:spPr>
      </p:pic>
      <p:pic>
        <p:nvPicPr>
          <p:cNvPr id="12" name="Picture 11"/>
          <p:cNvPicPr>
            <a:picLocks noChangeAspect="1"/>
          </p:cNvPicPr>
          <p:nvPr/>
        </p:nvPicPr>
        <p:blipFill>
          <a:blip r:embed="rId7"/>
          <a:stretch>
            <a:fillRect/>
          </a:stretch>
        </p:blipFill>
        <p:spPr>
          <a:xfrm>
            <a:off x="395288" y="2797953"/>
            <a:ext cx="4313262" cy="1590332"/>
          </a:xfrm>
          <a:prstGeom prst="rect">
            <a:avLst/>
          </a:prstGeom>
        </p:spPr>
      </p:pic>
    </p:spTree>
    <p:extLst>
      <p:ext uri="{BB962C8B-B14F-4D97-AF65-F5344CB8AC3E}">
        <p14:creationId xmlns:p14="http://schemas.microsoft.com/office/powerpoint/2010/main" val="16454818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1325563"/>
          </a:xfrm>
        </p:spPr>
        <p:txBody>
          <a:bodyPr/>
          <a:lstStyle/>
          <a:p>
            <a:pPr algn="ctr"/>
            <a:r>
              <a:rPr lang="en-US" dirty="0" smtClean="0"/>
              <a:t>Lessons For US</a:t>
            </a:r>
            <a:endParaRPr lang="en-US" dirty="0"/>
          </a:p>
        </p:txBody>
      </p:sp>
      <p:sp>
        <p:nvSpPr>
          <p:cNvPr id="6" name="TextBox 5"/>
          <p:cNvSpPr txBox="1"/>
          <p:nvPr/>
        </p:nvSpPr>
        <p:spPr>
          <a:xfrm>
            <a:off x="4321629" y="1959429"/>
            <a:ext cx="184731" cy="461665"/>
          </a:xfrm>
          <a:prstGeom prst="rect">
            <a:avLst/>
          </a:prstGeom>
          <a:noFill/>
        </p:spPr>
        <p:txBody>
          <a:bodyPr wrap="none" rtlCol="0">
            <a:spAutoFit/>
          </a:bodyPr>
          <a:lstStyle/>
          <a:p>
            <a:endParaRPr lang="en-US" sz="2400" dirty="0"/>
          </a:p>
        </p:txBody>
      </p:sp>
      <p:sp>
        <p:nvSpPr>
          <p:cNvPr id="8" name="TextBox 7"/>
          <p:cNvSpPr txBox="1"/>
          <p:nvPr/>
        </p:nvSpPr>
        <p:spPr>
          <a:xfrm>
            <a:off x="4506360" y="1676957"/>
            <a:ext cx="7685640" cy="3816429"/>
          </a:xfrm>
          <a:prstGeom prst="rect">
            <a:avLst/>
          </a:prstGeom>
          <a:noFill/>
        </p:spPr>
        <p:txBody>
          <a:bodyPr wrap="square" rtlCol="0">
            <a:spAutoFit/>
          </a:bodyPr>
          <a:lstStyle/>
          <a:p>
            <a:endParaRPr lang="en-US" dirty="0"/>
          </a:p>
          <a:p>
            <a:r>
              <a:rPr lang="en-US" sz="2800" dirty="0" smtClean="0"/>
              <a:t>“Purge </a:t>
            </a:r>
            <a:r>
              <a:rPr lang="en-US" sz="2800" dirty="0"/>
              <a:t>out therefore the old leaven, that ye may be a new lump, as ye are unleavened. For even Christ our </a:t>
            </a:r>
            <a:r>
              <a:rPr lang="en-US" sz="2800" dirty="0" err="1"/>
              <a:t>passover</a:t>
            </a:r>
            <a:r>
              <a:rPr lang="en-US" sz="2800" dirty="0"/>
              <a:t> is sacrificed for us: </a:t>
            </a:r>
            <a:r>
              <a:rPr lang="en-US" sz="2800" dirty="0" smtClean="0"/>
              <a:t>Therefore </a:t>
            </a:r>
            <a:r>
              <a:rPr lang="en-US" sz="2800" dirty="0"/>
              <a:t>let us keep the feast, not with old leaven, neither with the leaven of malice and wickedness; but with the unleavened bread of sincerity and </a:t>
            </a:r>
            <a:r>
              <a:rPr lang="en-US" sz="2800" dirty="0" smtClean="0"/>
              <a:t>truth.”</a:t>
            </a:r>
          </a:p>
          <a:p>
            <a:endParaRPr lang="en-US" sz="2800" dirty="0"/>
          </a:p>
          <a:p>
            <a:r>
              <a:rPr lang="en-US" sz="2800" dirty="0" smtClean="0"/>
              <a:t>				I Corinthians 5:7-8</a:t>
            </a:r>
            <a:endParaRPr lang="en-US" sz="2800" dirty="0"/>
          </a:p>
        </p:txBody>
      </p:sp>
      <p:pic>
        <p:nvPicPr>
          <p:cNvPr id="5" name="Picture 4"/>
          <p:cNvPicPr>
            <a:picLocks noChangeAspect="1"/>
          </p:cNvPicPr>
          <p:nvPr/>
        </p:nvPicPr>
        <p:blipFill>
          <a:blip r:embed="rId4"/>
          <a:stretch>
            <a:fillRect/>
          </a:stretch>
        </p:blipFill>
        <p:spPr>
          <a:xfrm>
            <a:off x="72618" y="1600199"/>
            <a:ext cx="4433742" cy="3381375"/>
          </a:xfrm>
          <a:prstGeom prst="rect">
            <a:avLst/>
          </a:prstGeom>
        </p:spPr>
      </p:pic>
    </p:spTree>
    <p:extLst>
      <p:ext uri="{BB962C8B-B14F-4D97-AF65-F5344CB8AC3E}">
        <p14:creationId xmlns:p14="http://schemas.microsoft.com/office/powerpoint/2010/main" val="3877728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7798</TotalTime>
  <Words>4634</Words>
  <Application>Microsoft Office PowerPoint</Application>
  <PresentationFormat>Widescreen</PresentationFormat>
  <Paragraphs>296</Paragraphs>
  <Slides>39</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The Feasts of the LORD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  Passover &amp; The Feast of Unleavened Bread</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Passover in the Time of Jesus Christ</vt:lpstr>
      <vt:lpstr>  Lessons For Us</vt:lpstr>
      <vt:lpstr>Lessons For US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ball</dc:creator>
  <cp:lastModifiedBy>Ball, Antony</cp:lastModifiedBy>
  <cp:revision>151</cp:revision>
  <cp:lastPrinted>2017-05-06T17:40:57Z</cp:lastPrinted>
  <dcterms:created xsi:type="dcterms:W3CDTF">2017-03-11T21:54:43Z</dcterms:created>
  <dcterms:modified xsi:type="dcterms:W3CDTF">2017-07-17T03:30:27Z</dcterms:modified>
</cp:coreProperties>
</file>