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43"/>
  </p:notesMasterIdLst>
  <p:sldIdLst>
    <p:sldId id="259" r:id="rId7"/>
    <p:sldId id="322" r:id="rId8"/>
    <p:sldId id="256" r:id="rId9"/>
    <p:sldId id="279" r:id="rId10"/>
    <p:sldId id="317" r:id="rId11"/>
    <p:sldId id="318" r:id="rId12"/>
    <p:sldId id="311" r:id="rId13"/>
    <p:sldId id="260" r:id="rId14"/>
    <p:sldId id="321" r:id="rId15"/>
    <p:sldId id="257" r:id="rId16"/>
    <p:sldId id="308" r:id="rId17"/>
    <p:sldId id="265" r:id="rId18"/>
    <p:sldId id="298" r:id="rId19"/>
    <p:sldId id="320" r:id="rId20"/>
    <p:sldId id="272" r:id="rId21"/>
    <p:sldId id="303" r:id="rId22"/>
    <p:sldId id="305" r:id="rId23"/>
    <p:sldId id="306" r:id="rId24"/>
    <p:sldId id="267" r:id="rId25"/>
    <p:sldId id="268" r:id="rId26"/>
    <p:sldId id="277" r:id="rId27"/>
    <p:sldId id="282" r:id="rId28"/>
    <p:sldId id="313" r:id="rId29"/>
    <p:sldId id="314" r:id="rId30"/>
    <p:sldId id="309" r:id="rId31"/>
    <p:sldId id="284" r:id="rId32"/>
    <p:sldId id="285" r:id="rId33"/>
    <p:sldId id="286" r:id="rId34"/>
    <p:sldId id="289" r:id="rId35"/>
    <p:sldId id="288" r:id="rId36"/>
    <p:sldId id="292" r:id="rId37"/>
    <p:sldId id="294" r:id="rId38"/>
    <p:sldId id="295" r:id="rId39"/>
    <p:sldId id="263" r:id="rId40"/>
    <p:sldId id="316" r:id="rId41"/>
    <p:sldId id="30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EA4"/>
    <a:srgbClr val="005A9E"/>
    <a:srgbClr val="3E028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4" autoAdjust="0"/>
    <p:restoredTop sz="86699" autoAdjust="0"/>
  </p:normalViewPr>
  <p:slideViewPr>
    <p:cSldViewPr snapToGrid="0">
      <p:cViewPr varScale="1">
        <p:scale>
          <a:sx n="77" d="100"/>
          <a:sy n="77" d="100"/>
        </p:scale>
        <p:origin x="816" y="67"/>
      </p:cViewPr>
      <p:guideLst/>
    </p:cSldViewPr>
  </p:slideViewPr>
  <p:outlineViewPr>
    <p:cViewPr>
      <p:scale>
        <a:sx n="33" d="100"/>
        <a:sy n="33" d="100"/>
      </p:scale>
      <p:origin x="0" y="-60398"/>
    </p:cViewPr>
  </p:outlineViewPr>
  <p:notesTextViewPr>
    <p:cViewPr>
      <p:scale>
        <a:sx n="125" d="100"/>
        <a:sy n="125" d="100"/>
      </p:scale>
      <p:origin x="0" y="0"/>
    </p:cViewPr>
  </p:notesTextViewPr>
  <p:notesViewPr>
    <p:cSldViewPr snapToGrid="0">
      <p:cViewPr varScale="1">
        <p:scale>
          <a:sx n="66" d="100"/>
          <a:sy n="66" d="100"/>
        </p:scale>
        <p:origin x="313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118D6-216B-40B0-8B1B-CEA0713FDED0}" type="datetimeFigureOut">
              <a:rPr lang="en-US" smtClean="0"/>
              <a:t>7/16/2017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34B627-01EF-4AA8-98D8-A4AEFDB46852}" type="slidenum">
              <a:rPr lang="en-US" smtClean="0"/>
              <a:t>‹#›</a:t>
            </a:fld>
            <a:endParaRPr lang="en-US"/>
          </a:p>
        </p:txBody>
      </p:sp>
    </p:spTree>
    <p:extLst>
      <p:ext uri="{BB962C8B-B14F-4D97-AF65-F5344CB8AC3E}">
        <p14:creationId xmlns:p14="http://schemas.microsoft.com/office/powerpoint/2010/main" val="109556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a:t>
            </a:fld>
            <a:endParaRPr lang="en-US"/>
          </a:p>
        </p:txBody>
      </p:sp>
    </p:spTree>
    <p:extLst>
      <p:ext uri="{BB962C8B-B14F-4D97-AF65-F5344CB8AC3E}">
        <p14:creationId xmlns:p14="http://schemas.microsoft.com/office/powerpoint/2010/main" val="3106313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841726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a:t>
            </a:fld>
            <a:endParaRPr lang="en-US"/>
          </a:p>
        </p:txBody>
      </p:sp>
    </p:spTree>
    <p:extLst>
      <p:ext uri="{BB962C8B-B14F-4D97-AF65-F5344CB8AC3E}">
        <p14:creationId xmlns:p14="http://schemas.microsoft.com/office/powerpoint/2010/main" val="1188019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83FC072-31D1-4A56-AD74-FF1F9ECEC68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baseline="0" dirty="0"/>
          </a:p>
        </p:txBody>
      </p:sp>
    </p:spTree>
    <p:extLst>
      <p:ext uri="{BB962C8B-B14F-4D97-AF65-F5344CB8AC3E}">
        <p14:creationId xmlns:p14="http://schemas.microsoft.com/office/powerpoint/2010/main" val="4044295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83FC072-31D1-4A56-AD74-FF1F9ECEC68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p:txBody>
      </p:sp>
    </p:spTree>
    <p:extLst>
      <p:ext uri="{BB962C8B-B14F-4D97-AF65-F5344CB8AC3E}">
        <p14:creationId xmlns:p14="http://schemas.microsoft.com/office/powerpoint/2010/main" val="2445272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83FC072-31D1-4A56-AD74-FF1F9ECEC68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baseline="0" dirty="0"/>
          </a:p>
        </p:txBody>
      </p:sp>
    </p:spTree>
    <p:extLst>
      <p:ext uri="{BB962C8B-B14F-4D97-AF65-F5344CB8AC3E}">
        <p14:creationId xmlns:p14="http://schemas.microsoft.com/office/powerpoint/2010/main" val="1867116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7</a:t>
            </a:fld>
            <a:endParaRPr lang="en-US"/>
          </a:p>
        </p:txBody>
      </p:sp>
    </p:spTree>
    <p:extLst>
      <p:ext uri="{BB962C8B-B14F-4D97-AF65-F5344CB8AC3E}">
        <p14:creationId xmlns:p14="http://schemas.microsoft.com/office/powerpoint/2010/main" val="1123028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8</a:t>
            </a:fld>
            <a:endParaRPr lang="en-US"/>
          </a:p>
        </p:txBody>
      </p:sp>
    </p:spTree>
    <p:extLst>
      <p:ext uri="{BB962C8B-B14F-4D97-AF65-F5344CB8AC3E}">
        <p14:creationId xmlns:p14="http://schemas.microsoft.com/office/powerpoint/2010/main" val="103132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solidFill>
                <a:srgbClr val="C00000"/>
              </a:solidFill>
            </a:endParaRPr>
          </a:p>
        </p:txBody>
      </p:sp>
      <p:sp>
        <p:nvSpPr>
          <p:cNvPr id="4" name="Slide Number Placeholder 3"/>
          <p:cNvSpPr>
            <a:spLocks noGrp="1"/>
          </p:cNvSpPr>
          <p:nvPr>
            <p:ph type="sldNum" sz="quarter" idx="10"/>
          </p:nvPr>
        </p:nvSpPr>
        <p:spPr/>
        <p:txBody>
          <a:bodyPr/>
          <a:lstStyle/>
          <a:p>
            <a:pPr>
              <a:defRPr/>
            </a:pPr>
            <a:fld id="{4534B627-01EF-4AA8-98D8-A4AEFDB46852}"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455389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10</a:t>
            </a:fld>
            <a:endParaRPr lang="en-US"/>
          </a:p>
        </p:txBody>
      </p:sp>
    </p:spTree>
    <p:extLst>
      <p:ext uri="{BB962C8B-B14F-4D97-AF65-F5344CB8AC3E}">
        <p14:creationId xmlns:p14="http://schemas.microsoft.com/office/powerpoint/2010/main" val="248314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11</a:t>
            </a:fld>
            <a:endParaRPr lang="en-US"/>
          </a:p>
        </p:txBody>
      </p:sp>
    </p:spTree>
    <p:extLst>
      <p:ext uri="{BB962C8B-B14F-4D97-AF65-F5344CB8AC3E}">
        <p14:creationId xmlns:p14="http://schemas.microsoft.com/office/powerpoint/2010/main" val="1579985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4534B627-01EF-4AA8-98D8-A4AEFDB46852}" type="slidenum">
              <a:rPr lang="en-US" smtClean="0"/>
              <a:t>12</a:t>
            </a:fld>
            <a:endParaRPr lang="en-US"/>
          </a:p>
        </p:txBody>
      </p:sp>
    </p:spTree>
    <p:extLst>
      <p:ext uri="{BB962C8B-B14F-4D97-AF65-F5344CB8AC3E}">
        <p14:creationId xmlns:p14="http://schemas.microsoft.com/office/powerpoint/2010/main" val="3261096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534B627-01EF-4AA8-98D8-A4AEFDB46852}" type="slidenum">
              <a:rPr lang="en-US" smtClean="0"/>
              <a:t>13</a:t>
            </a:fld>
            <a:endParaRPr lang="en-US"/>
          </a:p>
        </p:txBody>
      </p:sp>
    </p:spTree>
    <p:extLst>
      <p:ext uri="{BB962C8B-B14F-4D97-AF65-F5344CB8AC3E}">
        <p14:creationId xmlns:p14="http://schemas.microsoft.com/office/powerpoint/2010/main" val="270342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solidFill>
                <a:srgbClr val="C00000"/>
              </a:solidFill>
            </a:endParaRPr>
          </a:p>
        </p:txBody>
      </p:sp>
      <p:sp>
        <p:nvSpPr>
          <p:cNvPr id="4" name="Slide Number Placeholder 3"/>
          <p:cNvSpPr>
            <a:spLocks noGrp="1"/>
          </p:cNvSpPr>
          <p:nvPr>
            <p:ph type="sldNum" sz="quarter" idx="10"/>
          </p:nvPr>
        </p:nvSpPr>
        <p:spPr/>
        <p:txBody>
          <a:bodyPr/>
          <a:lstStyle/>
          <a:p>
            <a:pPr>
              <a:defRPr/>
            </a:pPr>
            <a:fld id="{4534B627-01EF-4AA8-98D8-A4AEFDB46852}"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1025066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6FF1ADE-84BA-4FC4-ACBA-60DFB82F6F7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baseline="0" dirty="0"/>
          </a:p>
        </p:txBody>
      </p:sp>
    </p:spTree>
    <p:extLst>
      <p:ext uri="{BB962C8B-B14F-4D97-AF65-F5344CB8AC3E}">
        <p14:creationId xmlns:p14="http://schemas.microsoft.com/office/powerpoint/2010/main" val="330340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16</a:t>
            </a:fld>
            <a:endParaRPr lang="en-US"/>
          </a:p>
        </p:txBody>
      </p:sp>
    </p:spTree>
    <p:extLst>
      <p:ext uri="{BB962C8B-B14F-4D97-AF65-F5344CB8AC3E}">
        <p14:creationId xmlns:p14="http://schemas.microsoft.com/office/powerpoint/2010/main" val="2441859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17</a:t>
            </a:fld>
            <a:endParaRPr lang="en-US"/>
          </a:p>
        </p:txBody>
      </p:sp>
    </p:spTree>
    <p:extLst>
      <p:ext uri="{BB962C8B-B14F-4D97-AF65-F5344CB8AC3E}">
        <p14:creationId xmlns:p14="http://schemas.microsoft.com/office/powerpoint/2010/main" val="4099549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18</a:t>
            </a:fld>
            <a:endParaRPr lang="en-US"/>
          </a:p>
        </p:txBody>
      </p:sp>
    </p:spTree>
    <p:extLst>
      <p:ext uri="{BB962C8B-B14F-4D97-AF65-F5344CB8AC3E}">
        <p14:creationId xmlns:p14="http://schemas.microsoft.com/office/powerpoint/2010/main" val="1801729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19</a:t>
            </a:fld>
            <a:endParaRPr lang="en-US"/>
          </a:p>
        </p:txBody>
      </p:sp>
    </p:spTree>
    <p:extLst>
      <p:ext uri="{BB962C8B-B14F-4D97-AF65-F5344CB8AC3E}">
        <p14:creationId xmlns:p14="http://schemas.microsoft.com/office/powerpoint/2010/main" val="3500320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20</a:t>
            </a:fld>
            <a:endParaRPr lang="en-US"/>
          </a:p>
        </p:txBody>
      </p:sp>
    </p:spTree>
    <p:extLst>
      <p:ext uri="{BB962C8B-B14F-4D97-AF65-F5344CB8AC3E}">
        <p14:creationId xmlns:p14="http://schemas.microsoft.com/office/powerpoint/2010/main" val="2884441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21</a:t>
            </a:fld>
            <a:endParaRPr lang="en-US"/>
          </a:p>
        </p:txBody>
      </p:sp>
    </p:spTree>
    <p:extLst>
      <p:ext uri="{BB962C8B-B14F-4D97-AF65-F5344CB8AC3E}">
        <p14:creationId xmlns:p14="http://schemas.microsoft.com/office/powerpoint/2010/main" val="810957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83FC072-31D1-4A56-AD74-FF1F9ECEC68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b="1" dirty="0">
              <a:highlight>
                <a:srgbClr val="FFFF00"/>
              </a:highlight>
            </a:endParaRPr>
          </a:p>
        </p:txBody>
      </p:sp>
    </p:spTree>
    <p:extLst>
      <p:ext uri="{BB962C8B-B14F-4D97-AF65-F5344CB8AC3E}">
        <p14:creationId xmlns:p14="http://schemas.microsoft.com/office/powerpoint/2010/main" val="973614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24</a:t>
            </a:fld>
            <a:endParaRPr lang="en-US"/>
          </a:p>
        </p:txBody>
      </p:sp>
    </p:spTree>
    <p:extLst>
      <p:ext uri="{BB962C8B-B14F-4D97-AF65-F5344CB8AC3E}">
        <p14:creationId xmlns:p14="http://schemas.microsoft.com/office/powerpoint/2010/main" val="3586381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700E270-85CA-48DE-B396-936FCCBDF78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002087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E73A57D-C373-4A49-9967-D0A4F2C0C51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dirty="0"/>
          </a:p>
        </p:txBody>
      </p:sp>
    </p:spTree>
    <p:extLst>
      <p:ext uri="{BB962C8B-B14F-4D97-AF65-F5344CB8AC3E}">
        <p14:creationId xmlns:p14="http://schemas.microsoft.com/office/powerpoint/2010/main" val="3993221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27</a:t>
            </a:fld>
            <a:endParaRPr lang="en-US"/>
          </a:p>
        </p:txBody>
      </p:sp>
    </p:spTree>
    <p:extLst>
      <p:ext uri="{BB962C8B-B14F-4D97-AF65-F5344CB8AC3E}">
        <p14:creationId xmlns:p14="http://schemas.microsoft.com/office/powerpoint/2010/main" val="2524115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28</a:t>
            </a:fld>
            <a:endParaRPr lang="en-US"/>
          </a:p>
        </p:txBody>
      </p:sp>
    </p:spTree>
    <p:extLst>
      <p:ext uri="{BB962C8B-B14F-4D97-AF65-F5344CB8AC3E}">
        <p14:creationId xmlns:p14="http://schemas.microsoft.com/office/powerpoint/2010/main" val="2491714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29</a:t>
            </a:fld>
            <a:endParaRPr lang="en-US"/>
          </a:p>
        </p:txBody>
      </p:sp>
    </p:spTree>
    <p:extLst>
      <p:ext uri="{BB962C8B-B14F-4D97-AF65-F5344CB8AC3E}">
        <p14:creationId xmlns:p14="http://schemas.microsoft.com/office/powerpoint/2010/main" val="2199931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30</a:t>
            </a:fld>
            <a:endParaRPr lang="en-US"/>
          </a:p>
        </p:txBody>
      </p:sp>
    </p:spTree>
    <p:extLst>
      <p:ext uri="{BB962C8B-B14F-4D97-AF65-F5344CB8AC3E}">
        <p14:creationId xmlns:p14="http://schemas.microsoft.com/office/powerpoint/2010/main" val="2201468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31</a:t>
            </a:fld>
            <a:endParaRPr lang="en-US"/>
          </a:p>
        </p:txBody>
      </p:sp>
    </p:spTree>
    <p:extLst>
      <p:ext uri="{BB962C8B-B14F-4D97-AF65-F5344CB8AC3E}">
        <p14:creationId xmlns:p14="http://schemas.microsoft.com/office/powerpoint/2010/main" val="37730069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32</a:t>
            </a:fld>
            <a:endParaRPr lang="en-US"/>
          </a:p>
        </p:txBody>
      </p:sp>
    </p:spTree>
    <p:extLst>
      <p:ext uri="{BB962C8B-B14F-4D97-AF65-F5344CB8AC3E}">
        <p14:creationId xmlns:p14="http://schemas.microsoft.com/office/powerpoint/2010/main" val="18327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33</a:t>
            </a:fld>
            <a:endParaRPr lang="en-US"/>
          </a:p>
        </p:txBody>
      </p:sp>
    </p:spTree>
    <p:extLst>
      <p:ext uri="{BB962C8B-B14F-4D97-AF65-F5344CB8AC3E}">
        <p14:creationId xmlns:p14="http://schemas.microsoft.com/office/powerpoint/2010/main" val="3879582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34</a:t>
            </a:fld>
            <a:endParaRPr lang="en-US"/>
          </a:p>
        </p:txBody>
      </p:sp>
    </p:spTree>
    <p:extLst>
      <p:ext uri="{BB962C8B-B14F-4D97-AF65-F5344CB8AC3E}">
        <p14:creationId xmlns:p14="http://schemas.microsoft.com/office/powerpoint/2010/main" val="741013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7549309-8CED-4078-A82A-F30800C26598}" type="slidenum">
              <a:rPr lang="en-US" altLang="en-US" smtClean="0">
                <a:solidFill>
                  <a:prstClr val="black"/>
                </a:solidFill>
                <a:latin typeface="Arial" panose="020B0604020202020204" pitchFamily="34" charset="0"/>
              </a:rPr>
              <a:pPr/>
              <a:t>35</a:t>
            </a:fld>
            <a:endParaRPr lang="en-US" altLang="en-US">
              <a:solidFill>
                <a:prstClr val="black"/>
              </a:solidFill>
              <a:latin typeface="Arial" panose="020B0604020202020204"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dirty="0" smtClean="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400191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36</a:t>
            </a:fld>
            <a:endParaRPr lang="en-US"/>
          </a:p>
        </p:txBody>
      </p:sp>
    </p:spTree>
    <p:extLst>
      <p:ext uri="{BB962C8B-B14F-4D97-AF65-F5344CB8AC3E}">
        <p14:creationId xmlns:p14="http://schemas.microsoft.com/office/powerpoint/2010/main" val="813111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33820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19254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4272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391430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4C328B-C40D-490E-B798-99CF0063EA0A}" type="datetimeFigureOut">
              <a:rPr lang="en-US" smtClean="0"/>
              <a:t>7/16/2017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66865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4C328B-C40D-490E-B798-99CF0063EA0A}" type="datetimeFigureOut">
              <a:rPr lang="en-US" smtClean="0"/>
              <a:t>7/16/2017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584655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C328B-C40D-490E-B798-99CF0063EA0A}" type="datetimeFigureOut">
              <a:rPr lang="en-US" smtClean="0"/>
              <a:t>7/16/2017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68186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993527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84862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05081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713139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5" name="Rectangle 5"/>
          <p:cNvSpPr>
            <a:spLocks noGrp="1" noChangeArrowheads="1"/>
          </p:cNvSpPr>
          <p:nvPr>
            <p:ph type="ftr" sz="quarter" idx="10"/>
          </p:nvPr>
        </p:nvSpPr>
        <p:spPr/>
        <p:txBody>
          <a:bodyPr/>
          <a:lstStyle>
            <a:lvl1pPr>
              <a:defRPr smtClean="0"/>
            </a:lvl1pPr>
          </a:lstStyle>
          <a:p>
            <a:pPr>
              <a:defRPr/>
            </a:pPr>
            <a:endParaRPr lang="en-US" altLang="en-US"/>
          </a:p>
        </p:txBody>
      </p:sp>
      <p:sp>
        <p:nvSpPr>
          <p:cNvPr id="6" name="Rectangle 6"/>
          <p:cNvSpPr>
            <a:spLocks noGrp="1" noChangeArrowheads="1"/>
          </p:cNvSpPr>
          <p:nvPr>
            <p:ph type="sldNum" sz="quarter" idx="11"/>
          </p:nvPr>
        </p:nvSpPr>
        <p:spPr/>
        <p:txBody>
          <a:bodyPr/>
          <a:lstStyle>
            <a:lvl1pPr>
              <a:defRPr smtClean="0"/>
            </a:lvl1pPr>
          </a:lstStyle>
          <a:p>
            <a:pPr>
              <a:defRPr/>
            </a:pPr>
            <a:fld id="{75DC89B1-2B2E-4014-BD3E-CBCEB6431319}" type="slidenum">
              <a:rPr lang="en-US" altLang="en-US"/>
              <a:pPr>
                <a:defRPr/>
              </a:pPr>
              <a:t>‹#›</a:t>
            </a:fld>
            <a:endParaRPr lang="en-US" altLang="en-US"/>
          </a:p>
        </p:txBody>
      </p:sp>
      <p:sp>
        <p:nvSpPr>
          <p:cNvPr id="7" name="Rectangle 7"/>
          <p:cNvSpPr>
            <a:spLocks noGrp="1" noChangeArrowheads="1"/>
          </p:cNvSpPr>
          <p:nvPr>
            <p:ph type="dt" sz="quarter" idx="12"/>
          </p:nvPr>
        </p:nvSpPr>
        <p:spPr/>
        <p:txBody>
          <a:bodyPr/>
          <a:lstStyle>
            <a:lvl1pPr>
              <a:defRPr smtClean="0"/>
            </a:lvl1pPr>
          </a:lstStyle>
          <a:p>
            <a:pPr>
              <a:defRPr/>
            </a:pPr>
            <a:endParaRPr lang="en-US" altLang="en-US"/>
          </a:p>
        </p:txBody>
      </p:sp>
    </p:spTree>
    <p:extLst>
      <p:ext uri="{BB962C8B-B14F-4D97-AF65-F5344CB8AC3E}">
        <p14:creationId xmlns:p14="http://schemas.microsoft.com/office/powerpoint/2010/main" val="2510624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433DAF1-7E39-4918-BAA7-F90AD0D8F38E}" type="slidenum">
              <a:rPr lang="en-US" altLang="en-US"/>
              <a:pPr>
                <a:defRPr/>
              </a:pPr>
              <a:t>‹#›</a:t>
            </a:fld>
            <a:endParaRPr lang="en-US" altLang="en-US"/>
          </a:p>
        </p:txBody>
      </p:sp>
    </p:spTree>
    <p:extLst>
      <p:ext uri="{BB962C8B-B14F-4D97-AF65-F5344CB8AC3E}">
        <p14:creationId xmlns:p14="http://schemas.microsoft.com/office/powerpoint/2010/main" val="569988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3A579143-8C3E-4F12-87BA-5AD021618CDE}" type="slidenum">
              <a:rPr lang="en-US" altLang="en-US"/>
              <a:pPr>
                <a:defRPr/>
              </a:pPr>
              <a:t>‹#›</a:t>
            </a:fld>
            <a:endParaRPr lang="en-US" altLang="en-US"/>
          </a:p>
        </p:txBody>
      </p:sp>
    </p:spTree>
    <p:extLst>
      <p:ext uri="{BB962C8B-B14F-4D97-AF65-F5344CB8AC3E}">
        <p14:creationId xmlns:p14="http://schemas.microsoft.com/office/powerpoint/2010/main" val="1076179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81C06F4-186C-4B40-B6EB-786ED96C641F}" type="slidenum">
              <a:rPr lang="en-US" altLang="en-US"/>
              <a:pPr>
                <a:defRPr/>
              </a:pPr>
              <a:t>‹#›</a:t>
            </a:fld>
            <a:endParaRPr lang="en-US" altLang="en-US"/>
          </a:p>
        </p:txBody>
      </p:sp>
    </p:spTree>
    <p:extLst>
      <p:ext uri="{BB962C8B-B14F-4D97-AF65-F5344CB8AC3E}">
        <p14:creationId xmlns:p14="http://schemas.microsoft.com/office/powerpoint/2010/main" val="3856761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0B851CCF-8C1C-4B1D-B42B-5599809117B9}" type="slidenum">
              <a:rPr lang="en-US" altLang="en-US"/>
              <a:pPr>
                <a:defRPr/>
              </a:pPr>
              <a:t>‹#›</a:t>
            </a:fld>
            <a:endParaRPr lang="en-US" altLang="en-US"/>
          </a:p>
        </p:txBody>
      </p:sp>
    </p:spTree>
    <p:extLst>
      <p:ext uri="{BB962C8B-B14F-4D97-AF65-F5344CB8AC3E}">
        <p14:creationId xmlns:p14="http://schemas.microsoft.com/office/powerpoint/2010/main" val="1201146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0056A7B2-18AC-4476-AE1F-F538EABAFCF3}" type="slidenum">
              <a:rPr lang="en-US" altLang="en-US"/>
              <a:pPr>
                <a:defRPr/>
              </a:pPr>
              <a:t>‹#›</a:t>
            </a:fld>
            <a:endParaRPr lang="en-US" altLang="en-US"/>
          </a:p>
        </p:txBody>
      </p:sp>
    </p:spTree>
    <p:extLst>
      <p:ext uri="{BB962C8B-B14F-4D97-AF65-F5344CB8AC3E}">
        <p14:creationId xmlns:p14="http://schemas.microsoft.com/office/powerpoint/2010/main" val="1821671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6263E21-D97C-4565-ADCF-3043F5DB09A6}" type="slidenum">
              <a:rPr lang="en-US" altLang="en-US"/>
              <a:pPr>
                <a:defRPr/>
              </a:pPr>
              <a:t>‹#›</a:t>
            </a:fld>
            <a:endParaRPr lang="en-US" altLang="en-US"/>
          </a:p>
        </p:txBody>
      </p:sp>
    </p:spTree>
    <p:extLst>
      <p:ext uri="{BB962C8B-B14F-4D97-AF65-F5344CB8AC3E}">
        <p14:creationId xmlns:p14="http://schemas.microsoft.com/office/powerpoint/2010/main" val="3244167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7F530B2-FB95-4979-87D6-C7047C123366}" type="slidenum">
              <a:rPr lang="en-US" altLang="en-US"/>
              <a:pPr>
                <a:defRPr/>
              </a:pPr>
              <a:t>‹#›</a:t>
            </a:fld>
            <a:endParaRPr lang="en-US" altLang="en-US"/>
          </a:p>
        </p:txBody>
      </p:sp>
    </p:spTree>
    <p:extLst>
      <p:ext uri="{BB962C8B-B14F-4D97-AF65-F5344CB8AC3E}">
        <p14:creationId xmlns:p14="http://schemas.microsoft.com/office/powerpoint/2010/main" val="2758370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B52A094-40DA-4EC7-89E8-1472366A6CE9}" type="slidenum">
              <a:rPr lang="en-US" altLang="en-US"/>
              <a:pPr>
                <a:defRPr/>
              </a:pPr>
              <a:t>‹#›</a:t>
            </a:fld>
            <a:endParaRPr lang="en-US" altLang="en-US"/>
          </a:p>
        </p:txBody>
      </p:sp>
    </p:spTree>
    <p:extLst>
      <p:ext uri="{BB962C8B-B14F-4D97-AF65-F5344CB8AC3E}">
        <p14:creationId xmlns:p14="http://schemas.microsoft.com/office/powerpoint/2010/main" val="2350664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7A70BE0-4B11-4C5D-92FC-5424F10D5046}" type="slidenum">
              <a:rPr lang="en-US" altLang="en-US"/>
              <a:pPr>
                <a:defRPr/>
              </a:pPr>
              <a:t>‹#›</a:t>
            </a:fld>
            <a:endParaRPr lang="en-US" altLang="en-US"/>
          </a:p>
        </p:txBody>
      </p:sp>
    </p:spTree>
    <p:extLst>
      <p:ext uri="{BB962C8B-B14F-4D97-AF65-F5344CB8AC3E}">
        <p14:creationId xmlns:p14="http://schemas.microsoft.com/office/powerpoint/2010/main" val="2140860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258B0A1-2547-4DEE-A068-792354BC1ED2}" type="slidenum">
              <a:rPr lang="en-US" altLang="en-US"/>
              <a:pPr>
                <a:defRPr/>
              </a:pPr>
              <a:t>‹#›</a:t>
            </a:fld>
            <a:endParaRPr lang="en-US" altLang="en-US"/>
          </a:p>
        </p:txBody>
      </p:sp>
    </p:spTree>
    <p:extLst>
      <p:ext uri="{BB962C8B-B14F-4D97-AF65-F5344CB8AC3E}">
        <p14:creationId xmlns:p14="http://schemas.microsoft.com/office/powerpoint/2010/main" val="2619685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15120938 h 1912"/>
              <a:gd name="T4" fmla="*/ 0 w 1588"/>
              <a:gd name="T5" fmla="*/ 15120938 h 1912"/>
              <a:gd name="T6" fmla="*/ 0 w 1588"/>
              <a:gd name="T7" fmla="*/ 151209375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1"/>
          </p:nvPr>
        </p:nvSpPr>
        <p:spPr/>
        <p:txBody>
          <a:bodyPr/>
          <a:lstStyle>
            <a:lvl1pPr>
              <a:defRPr/>
            </a:lvl1pPr>
          </a:lstStyle>
          <a:p>
            <a:pPr>
              <a:defRPr/>
            </a:pPr>
            <a:fld id="{F32D2CB2-CDC1-4EA7-80E9-88499BDC1F21}" type="slidenum">
              <a:rPr lang="en-US" altLang="en-US"/>
              <a:pPr>
                <a:defRPr/>
              </a:pPr>
              <a:t>‹#›</a:t>
            </a:fld>
            <a:endParaRPr lang="en-US" altLang="en-US"/>
          </a:p>
        </p:txBody>
      </p:sp>
      <p:sp>
        <p:nvSpPr>
          <p:cNvPr id="7" name="Rectangle 7"/>
          <p:cNvSpPr>
            <a:spLocks noGrp="1" noChangeArrowheads="1"/>
          </p:cNvSpPr>
          <p:nvPr>
            <p:ph type="dt"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137905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16527A9-6991-48BC-81E7-6285BA80A95B}" type="slidenum">
              <a:rPr lang="en-US" altLang="en-US"/>
              <a:pPr>
                <a:defRPr/>
              </a:pPr>
              <a:t>‹#›</a:t>
            </a:fld>
            <a:endParaRPr lang="en-US" altLang="en-US"/>
          </a:p>
        </p:txBody>
      </p:sp>
    </p:spTree>
    <p:extLst>
      <p:ext uri="{BB962C8B-B14F-4D97-AF65-F5344CB8AC3E}">
        <p14:creationId xmlns:p14="http://schemas.microsoft.com/office/powerpoint/2010/main" val="282560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BD0329-7DCC-4C81-8D27-544ABCBC96CE}" type="slidenum">
              <a:rPr lang="en-US" altLang="en-US"/>
              <a:pPr>
                <a:defRPr/>
              </a:pPr>
              <a:t>‹#›</a:t>
            </a:fld>
            <a:endParaRPr lang="en-US" altLang="en-US"/>
          </a:p>
        </p:txBody>
      </p:sp>
    </p:spTree>
    <p:extLst>
      <p:ext uri="{BB962C8B-B14F-4D97-AF65-F5344CB8AC3E}">
        <p14:creationId xmlns:p14="http://schemas.microsoft.com/office/powerpoint/2010/main" val="3006835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354D86A-EC66-4E4B-B15F-FF6FDAC541F5}" type="slidenum">
              <a:rPr lang="en-US" altLang="en-US"/>
              <a:pPr>
                <a:defRPr/>
              </a:pPr>
              <a:t>‹#›</a:t>
            </a:fld>
            <a:endParaRPr lang="en-US" altLang="en-US"/>
          </a:p>
        </p:txBody>
      </p:sp>
    </p:spTree>
    <p:extLst>
      <p:ext uri="{BB962C8B-B14F-4D97-AF65-F5344CB8AC3E}">
        <p14:creationId xmlns:p14="http://schemas.microsoft.com/office/powerpoint/2010/main" val="2681902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CFEC5F37-5580-4F19-B287-9723C5A55063}" type="slidenum">
              <a:rPr lang="en-US" altLang="en-US"/>
              <a:pPr>
                <a:defRPr/>
              </a:pPr>
              <a:t>‹#›</a:t>
            </a:fld>
            <a:endParaRPr lang="en-US" altLang="en-US"/>
          </a:p>
        </p:txBody>
      </p:sp>
    </p:spTree>
    <p:extLst>
      <p:ext uri="{BB962C8B-B14F-4D97-AF65-F5344CB8AC3E}">
        <p14:creationId xmlns:p14="http://schemas.microsoft.com/office/powerpoint/2010/main" val="3025494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4F6E2B5-9C2C-4964-8DF6-CAE53E849ABD}" type="slidenum">
              <a:rPr lang="en-US" altLang="en-US"/>
              <a:pPr>
                <a:defRPr/>
              </a:pPr>
              <a:t>‹#›</a:t>
            </a:fld>
            <a:endParaRPr lang="en-US" altLang="en-US"/>
          </a:p>
        </p:txBody>
      </p:sp>
    </p:spTree>
    <p:extLst>
      <p:ext uri="{BB962C8B-B14F-4D97-AF65-F5344CB8AC3E}">
        <p14:creationId xmlns:p14="http://schemas.microsoft.com/office/powerpoint/2010/main" val="1704417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E4EA5E3-1BC6-4B0B-85C5-7A0E1FB7B4AB}" type="slidenum">
              <a:rPr lang="en-US" altLang="en-US"/>
              <a:pPr>
                <a:defRPr/>
              </a:pPr>
              <a:t>‹#›</a:t>
            </a:fld>
            <a:endParaRPr lang="en-US" altLang="en-US"/>
          </a:p>
        </p:txBody>
      </p:sp>
    </p:spTree>
    <p:extLst>
      <p:ext uri="{BB962C8B-B14F-4D97-AF65-F5344CB8AC3E}">
        <p14:creationId xmlns:p14="http://schemas.microsoft.com/office/powerpoint/2010/main" val="1733840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7F6B030-8EE3-48E1-998D-3CCBDFC402ED}" type="slidenum">
              <a:rPr lang="en-US" altLang="en-US"/>
              <a:pPr>
                <a:defRPr/>
              </a:pPr>
              <a:t>‹#›</a:t>
            </a:fld>
            <a:endParaRPr lang="en-US" altLang="en-US"/>
          </a:p>
        </p:txBody>
      </p:sp>
    </p:spTree>
    <p:extLst>
      <p:ext uri="{BB962C8B-B14F-4D97-AF65-F5344CB8AC3E}">
        <p14:creationId xmlns:p14="http://schemas.microsoft.com/office/powerpoint/2010/main" val="27529708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9E84328-A899-4462-AD3A-AE1AAC347C68}" type="slidenum">
              <a:rPr lang="en-US" altLang="en-US"/>
              <a:pPr>
                <a:defRPr/>
              </a:pPr>
              <a:t>‹#›</a:t>
            </a:fld>
            <a:endParaRPr lang="en-US" altLang="en-US"/>
          </a:p>
        </p:txBody>
      </p:sp>
    </p:spTree>
    <p:extLst>
      <p:ext uri="{BB962C8B-B14F-4D97-AF65-F5344CB8AC3E}">
        <p14:creationId xmlns:p14="http://schemas.microsoft.com/office/powerpoint/2010/main" val="2024252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9C46A79-E180-45A3-998C-4AC43CC5C8A7}" type="slidenum">
              <a:rPr lang="en-US" altLang="en-US"/>
              <a:pPr>
                <a:defRPr/>
              </a:pPr>
              <a:t>‹#›</a:t>
            </a:fld>
            <a:endParaRPr lang="en-US" altLang="en-US"/>
          </a:p>
        </p:txBody>
      </p:sp>
    </p:spTree>
    <p:extLst>
      <p:ext uri="{BB962C8B-B14F-4D97-AF65-F5344CB8AC3E}">
        <p14:creationId xmlns:p14="http://schemas.microsoft.com/office/powerpoint/2010/main" val="3287427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40BCA70-4FA2-4A85-A57B-F45BB4DB5228}" type="slidenum">
              <a:rPr lang="en-US" altLang="en-US"/>
              <a:pPr>
                <a:defRPr/>
              </a:pPr>
              <a:t>‹#›</a:t>
            </a:fld>
            <a:endParaRPr lang="en-US" altLang="en-US"/>
          </a:p>
        </p:txBody>
      </p:sp>
    </p:spTree>
    <p:extLst>
      <p:ext uri="{BB962C8B-B14F-4D97-AF65-F5344CB8AC3E}">
        <p14:creationId xmlns:p14="http://schemas.microsoft.com/office/powerpoint/2010/main" val="22456961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15120938 h 1912"/>
              <a:gd name="T4" fmla="*/ 0 w 1588"/>
              <a:gd name="T5" fmla="*/ 15120938 h 1912"/>
              <a:gd name="T6" fmla="*/ 0 w 1588"/>
              <a:gd name="T7" fmla="*/ 151209375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1"/>
          </p:nvPr>
        </p:nvSpPr>
        <p:spPr/>
        <p:txBody>
          <a:bodyPr/>
          <a:lstStyle>
            <a:lvl1pPr>
              <a:defRPr/>
            </a:lvl1pPr>
          </a:lstStyle>
          <a:p>
            <a:pPr>
              <a:defRPr/>
            </a:pPr>
            <a:fld id="{D146043F-A17F-4E20-B8E8-D9F9F7EE77EB}" type="slidenum">
              <a:rPr lang="en-US" altLang="en-US"/>
              <a:pPr>
                <a:defRPr/>
              </a:pPr>
              <a:t>‹#›</a:t>
            </a:fld>
            <a:endParaRPr lang="en-US" altLang="en-US"/>
          </a:p>
        </p:txBody>
      </p:sp>
      <p:sp>
        <p:nvSpPr>
          <p:cNvPr id="7" name="Rectangle 7"/>
          <p:cNvSpPr>
            <a:spLocks noGrp="1" noChangeArrowheads="1"/>
          </p:cNvSpPr>
          <p:nvPr>
            <p:ph type="dt"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9723956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808C0AE-2E95-4174-8A18-80479E55F129}" type="slidenum">
              <a:rPr lang="en-US" altLang="en-US"/>
              <a:pPr>
                <a:defRPr/>
              </a:pPr>
              <a:t>‹#›</a:t>
            </a:fld>
            <a:endParaRPr lang="en-US" altLang="en-US"/>
          </a:p>
        </p:txBody>
      </p:sp>
    </p:spTree>
    <p:extLst>
      <p:ext uri="{BB962C8B-B14F-4D97-AF65-F5344CB8AC3E}">
        <p14:creationId xmlns:p14="http://schemas.microsoft.com/office/powerpoint/2010/main" val="39817542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C174D41-8F23-4596-96CD-0BDF092E1F6A}" type="slidenum">
              <a:rPr lang="en-US" altLang="en-US"/>
              <a:pPr>
                <a:defRPr/>
              </a:pPr>
              <a:t>‹#›</a:t>
            </a:fld>
            <a:endParaRPr lang="en-US" altLang="en-US"/>
          </a:p>
        </p:txBody>
      </p:sp>
    </p:spTree>
    <p:extLst>
      <p:ext uri="{BB962C8B-B14F-4D97-AF65-F5344CB8AC3E}">
        <p14:creationId xmlns:p14="http://schemas.microsoft.com/office/powerpoint/2010/main" val="565082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2E21EAA-0C98-4B64-9E18-41BAB4FF3891}" type="slidenum">
              <a:rPr lang="en-US" altLang="en-US"/>
              <a:pPr>
                <a:defRPr/>
              </a:pPr>
              <a:t>‹#›</a:t>
            </a:fld>
            <a:endParaRPr lang="en-US" altLang="en-US"/>
          </a:p>
        </p:txBody>
      </p:sp>
    </p:spTree>
    <p:extLst>
      <p:ext uri="{BB962C8B-B14F-4D97-AF65-F5344CB8AC3E}">
        <p14:creationId xmlns:p14="http://schemas.microsoft.com/office/powerpoint/2010/main" val="37467191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BB708B6-8A2D-453E-BF6C-BAE7B77F033E}" type="slidenum">
              <a:rPr lang="en-US" altLang="en-US"/>
              <a:pPr>
                <a:defRPr/>
              </a:pPr>
              <a:t>‹#›</a:t>
            </a:fld>
            <a:endParaRPr lang="en-US" altLang="en-US"/>
          </a:p>
        </p:txBody>
      </p:sp>
    </p:spTree>
    <p:extLst>
      <p:ext uri="{BB962C8B-B14F-4D97-AF65-F5344CB8AC3E}">
        <p14:creationId xmlns:p14="http://schemas.microsoft.com/office/powerpoint/2010/main" val="27966264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4B34EAD5-783B-4D83-8732-C45331F4F988}" type="slidenum">
              <a:rPr lang="en-US" altLang="en-US"/>
              <a:pPr>
                <a:defRPr/>
              </a:pPr>
              <a:t>‹#›</a:t>
            </a:fld>
            <a:endParaRPr lang="en-US" altLang="en-US"/>
          </a:p>
        </p:txBody>
      </p:sp>
    </p:spTree>
    <p:extLst>
      <p:ext uri="{BB962C8B-B14F-4D97-AF65-F5344CB8AC3E}">
        <p14:creationId xmlns:p14="http://schemas.microsoft.com/office/powerpoint/2010/main" val="27104790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A5D76CB1-E7A4-438E-BAF4-4A43C4C30F12}" type="slidenum">
              <a:rPr lang="en-US" altLang="en-US"/>
              <a:pPr>
                <a:defRPr/>
              </a:pPr>
              <a:t>‹#›</a:t>
            </a:fld>
            <a:endParaRPr lang="en-US" altLang="en-US"/>
          </a:p>
        </p:txBody>
      </p:sp>
    </p:spTree>
    <p:extLst>
      <p:ext uri="{BB962C8B-B14F-4D97-AF65-F5344CB8AC3E}">
        <p14:creationId xmlns:p14="http://schemas.microsoft.com/office/powerpoint/2010/main" val="4642387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9262A55-F69B-4E5C-AB3A-3954A7515E76}" type="slidenum">
              <a:rPr lang="en-US" altLang="en-US"/>
              <a:pPr>
                <a:defRPr/>
              </a:pPr>
              <a:t>‹#›</a:t>
            </a:fld>
            <a:endParaRPr lang="en-US" altLang="en-US"/>
          </a:p>
        </p:txBody>
      </p:sp>
    </p:spTree>
    <p:extLst>
      <p:ext uri="{BB962C8B-B14F-4D97-AF65-F5344CB8AC3E}">
        <p14:creationId xmlns:p14="http://schemas.microsoft.com/office/powerpoint/2010/main" val="1133075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4A689E9-FBF7-423D-9459-F5FFECBDE36E}" type="slidenum">
              <a:rPr lang="en-US" altLang="en-US"/>
              <a:pPr>
                <a:defRPr/>
              </a:pPr>
              <a:t>‹#›</a:t>
            </a:fld>
            <a:endParaRPr lang="en-US" altLang="en-US"/>
          </a:p>
        </p:txBody>
      </p:sp>
    </p:spTree>
    <p:extLst>
      <p:ext uri="{BB962C8B-B14F-4D97-AF65-F5344CB8AC3E}">
        <p14:creationId xmlns:p14="http://schemas.microsoft.com/office/powerpoint/2010/main" val="37139650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814017-78CB-4FB6-96E0-F8CF513DBFF7}" type="slidenum">
              <a:rPr lang="en-US" altLang="en-US"/>
              <a:pPr>
                <a:defRPr/>
              </a:pPr>
              <a:t>‹#›</a:t>
            </a:fld>
            <a:endParaRPr lang="en-US" altLang="en-US"/>
          </a:p>
        </p:txBody>
      </p:sp>
    </p:spTree>
    <p:extLst>
      <p:ext uri="{BB962C8B-B14F-4D97-AF65-F5344CB8AC3E}">
        <p14:creationId xmlns:p14="http://schemas.microsoft.com/office/powerpoint/2010/main" val="16266463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490BDD8-488F-4EDF-A9EF-C274AA516C3A}" type="slidenum">
              <a:rPr lang="en-US" altLang="en-US"/>
              <a:pPr>
                <a:defRPr/>
              </a:pPr>
              <a:t>‹#›</a:t>
            </a:fld>
            <a:endParaRPr lang="en-US" altLang="en-US"/>
          </a:p>
        </p:txBody>
      </p:sp>
    </p:spTree>
    <p:extLst>
      <p:ext uri="{BB962C8B-B14F-4D97-AF65-F5344CB8AC3E}">
        <p14:creationId xmlns:p14="http://schemas.microsoft.com/office/powerpoint/2010/main" val="37255740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5" name="Rectangle 5"/>
          <p:cNvSpPr>
            <a:spLocks noGrp="1" noChangeArrowheads="1"/>
          </p:cNvSpPr>
          <p:nvPr>
            <p:ph type="ftr" sz="quarter" idx="10"/>
          </p:nvPr>
        </p:nvSpPr>
        <p:spPr/>
        <p:txBody>
          <a:bodyPr/>
          <a:lstStyle>
            <a:lvl1pPr>
              <a:defRPr smtClean="0"/>
            </a:lvl1pPr>
          </a:lstStyle>
          <a:p>
            <a:pPr>
              <a:defRPr/>
            </a:pPr>
            <a:endParaRPr lang="en-US" altLang="en-US"/>
          </a:p>
        </p:txBody>
      </p:sp>
      <p:sp>
        <p:nvSpPr>
          <p:cNvPr id="6" name="Rectangle 6"/>
          <p:cNvSpPr>
            <a:spLocks noGrp="1" noChangeArrowheads="1"/>
          </p:cNvSpPr>
          <p:nvPr>
            <p:ph type="sldNum" sz="quarter" idx="11"/>
          </p:nvPr>
        </p:nvSpPr>
        <p:spPr/>
        <p:txBody>
          <a:bodyPr/>
          <a:lstStyle>
            <a:lvl1pPr>
              <a:defRPr smtClean="0"/>
            </a:lvl1pPr>
          </a:lstStyle>
          <a:p>
            <a:pPr>
              <a:defRPr/>
            </a:pPr>
            <a:fld id="{8998D706-91F6-4D99-8DD4-241FFAAD8A89}" type="slidenum">
              <a:rPr lang="en-US" altLang="en-US"/>
              <a:pPr>
                <a:defRPr/>
              </a:pPr>
              <a:t>‹#›</a:t>
            </a:fld>
            <a:endParaRPr lang="en-US" altLang="en-US"/>
          </a:p>
        </p:txBody>
      </p:sp>
      <p:sp>
        <p:nvSpPr>
          <p:cNvPr id="7" name="Rectangle 7"/>
          <p:cNvSpPr>
            <a:spLocks noGrp="1" noChangeArrowheads="1"/>
          </p:cNvSpPr>
          <p:nvPr>
            <p:ph type="dt" sz="quarter" idx="12"/>
          </p:nvPr>
        </p:nvSpPr>
        <p:spPr/>
        <p:txBody>
          <a:bodyPr/>
          <a:lstStyle>
            <a:lvl1pPr>
              <a:defRPr smtClean="0"/>
            </a:lvl1pPr>
          </a:lstStyle>
          <a:p>
            <a:pPr>
              <a:defRPr/>
            </a:pPr>
            <a:endParaRPr lang="en-US" altLang="en-US"/>
          </a:p>
        </p:txBody>
      </p:sp>
    </p:spTree>
    <p:extLst>
      <p:ext uri="{BB962C8B-B14F-4D97-AF65-F5344CB8AC3E}">
        <p14:creationId xmlns:p14="http://schemas.microsoft.com/office/powerpoint/2010/main" val="3594841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14F9C96-9541-4842-950D-779816F3D550}" type="slidenum">
              <a:rPr lang="en-US" altLang="en-US"/>
              <a:pPr>
                <a:defRPr/>
              </a:pPr>
              <a:t>‹#›</a:t>
            </a:fld>
            <a:endParaRPr lang="en-US" altLang="en-US"/>
          </a:p>
        </p:txBody>
      </p:sp>
    </p:spTree>
    <p:extLst>
      <p:ext uri="{BB962C8B-B14F-4D97-AF65-F5344CB8AC3E}">
        <p14:creationId xmlns:p14="http://schemas.microsoft.com/office/powerpoint/2010/main" val="1826891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990B40B-83B6-4CE0-AF87-13CC3F5511F2}" type="slidenum">
              <a:rPr lang="en-US" altLang="en-US"/>
              <a:pPr>
                <a:defRPr/>
              </a:pPr>
              <a:t>‹#›</a:t>
            </a:fld>
            <a:endParaRPr lang="en-US" altLang="en-US"/>
          </a:p>
        </p:txBody>
      </p:sp>
    </p:spTree>
    <p:extLst>
      <p:ext uri="{BB962C8B-B14F-4D97-AF65-F5344CB8AC3E}">
        <p14:creationId xmlns:p14="http://schemas.microsoft.com/office/powerpoint/2010/main" val="5705668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23F82C9-8F35-4296-96BF-4EF703847463}" type="slidenum">
              <a:rPr lang="en-US" altLang="en-US"/>
              <a:pPr>
                <a:defRPr/>
              </a:pPr>
              <a:t>‹#›</a:t>
            </a:fld>
            <a:endParaRPr lang="en-US" altLang="en-US"/>
          </a:p>
        </p:txBody>
      </p:sp>
    </p:spTree>
    <p:extLst>
      <p:ext uri="{BB962C8B-B14F-4D97-AF65-F5344CB8AC3E}">
        <p14:creationId xmlns:p14="http://schemas.microsoft.com/office/powerpoint/2010/main" val="42829101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AD7DECE-7525-4494-8C49-438B7179C5E6}" type="slidenum">
              <a:rPr lang="en-US" altLang="en-US"/>
              <a:pPr>
                <a:defRPr/>
              </a:pPr>
              <a:t>‹#›</a:t>
            </a:fld>
            <a:endParaRPr lang="en-US" altLang="en-US"/>
          </a:p>
        </p:txBody>
      </p:sp>
    </p:spTree>
    <p:extLst>
      <p:ext uri="{BB962C8B-B14F-4D97-AF65-F5344CB8AC3E}">
        <p14:creationId xmlns:p14="http://schemas.microsoft.com/office/powerpoint/2010/main" val="39672361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44363E85-40E7-4057-899E-4574CB6C1AAF}" type="slidenum">
              <a:rPr lang="en-US" altLang="en-US"/>
              <a:pPr>
                <a:defRPr/>
              </a:pPr>
              <a:t>‹#›</a:t>
            </a:fld>
            <a:endParaRPr lang="en-US" altLang="en-US"/>
          </a:p>
        </p:txBody>
      </p:sp>
    </p:spTree>
    <p:extLst>
      <p:ext uri="{BB962C8B-B14F-4D97-AF65-F5344CB8AC3E}">
        <p14:creationId xmlns:p14="http://schemas.microsoft.com/office/powerpoint/2010/main" val="9328479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CC34C92-4327-44CE-8216-F6FF9DF3E714}" type="slidenum">
              <a:rPr lang="en-US" altLang="en-US"/>
              <a:pPr>
                <a:defRPr/>
              </a:pPr>
              <a:t>‹#›</a:t>
            </a:fld>
            <a:endParaRPr lang="en-US" altLang="en-US"/>
          </a:p>
        </p:txBody>
      </p:sp>
    </p:spTree>
    <p:extLst>
      <p:ext uri="{BB962C8B-B14F-4D97-AF65-F5344CB8AC3E}">
        <p14:creationId xmlns:p14="http://schemas.microsoft.com/office/powerpoint/2010/main" val="20074042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DA4EBDE2-ED7B-437C-A66B-23AAA80D2833}" type="slidenum">
              <a:rPr lang="en-US" altLang="en-US"/>
              <a:pPr>
                <a:defRPr/>
              </a:pPr>
              <a:t>‹#›</a:t>
            </a:fld>
            <a:endParaRPr lang="en-US" altLang="en-US"/>
          </a:p>
        </p:txBody>
      </p:sp>
    </p:spTree>
    <p:extLst>
      <p:ext uri="{BB962C8B-B14F-4D97-AF65-F5344CB8AC3E}">
        <p14:creationId xmlns:p14="http://schemas.microsoft.com/office/powerpoint/2010/main" val="37735663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5081F70D-8330-466B-95E7-E6FD74D3267E}" type="slidenum">
              <a:rPr lang="en-US" altLang="en-US"/>
              <a:pPr>
                <a:defRPr/>
              </a:pPr>
              <a:t>‹#›</a:t>
            </a:fld>
            <a:endParaRPr lang="en-US" altLang="en-US"/>
          </a:p>
        </p:txBody>
      </p:sp>
    </p:spTree>
    <p:extLst>
      <p:ext uri="{BB962C8B-B14F-4D97-AF65-F5344CB8AC3E}">
        <p14:creationId xmlns:p14="http://schemas.microsoft.com/office/powerpoint/2010/main" val="132506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B8B4D66-B133-4179-91EC-657BBB0D84F3}" type="slidenum">
              <a:rPr lang="en-US" altLang="en-US"/>
              <a:pPr>
                <a:defRPr/>
              </a:pPr>
              <a:t>‹#›</a:t>
            </a:fld>
            <a:endParaRPr lang="en-US" altLang="en-US"/>
          </a:p>
        </p:txBody>
      </p:sp>
    </p:spTree>
    <p:extLst>
      <p:ext uri="{BB962C8B-B14F-4D97-AF65-F5344CB8AC3E}">
        <p14:creationId xmlns:p14="http://schemas.microsoft.com/office/powerpoint/2010/main" val="38917685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8965E2-BD3F-4C70-87B4-8923672E9165}" type="slidenum">
              <a:rPr lang="en-US" altLang="en-US"/>
              <a:pPr>
                <a:defRPr/>
              </a:pPr>
              <a:t>‹#›</a:t>
            </a:fld>
            <a:endParaRPr lang="en-US" altLang="en-US"/>
          </a:p>
        </p:txBody>
      </p:sp>
    </p:spTree>
    <p:extLst>
      <p:ext uri="{BB962C8B-B14F-4D97-AF65-F5344CB8AC3E}">
        <p14:creationId xmlns:p14="http://schemas.microsoft.com/office/powerpoint/2010/main" val="2143841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4147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299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658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143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978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205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9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615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22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50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C328B-C40D-490E-B798-99CF0063EA0A}" type="datetimeFigureOut">
              <a:rPr lang="en-US" smtClean="0"/>
              <a:t>7/16/2017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F82840-A572-4B68-A8AA-273AF306DD07}" type="slidenum">
              <a:rPr lang="en-US" smtClean="0"/>
              <a:t>‹#›</a:t>
            </a:fld>
            <a:endParaRPr lang="en-US"/>
          </a:p>
        </p:txBody>
      </p:sp>
    </p:spTree>
    <p:extLst>
      <p:ext uri="{BB962C8B-B14F-4D97-AF65-F5344CB8AC3E}">
        <p14:creationId xmlns:p14="http://schemas.microsoft.com/office/powerpoint/2010/main" val="2258221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a:defRPr/>
            </a:pPr>
            <a:fld id="{52BD053C-3AA8-41B5-B4DB-ED8A7A57A542}" type="slidenum">
              <a:rPr lang="en-US" altLang="en-US"/>
              <a:pPr>
                <a:defRPr/>
              </a:pPr>
              <a:t>‹#›</a:t>
            </a:fld>
            <a:endParaRPr lang="en-US" altLang="en-US"/>
          </a:p>
        </p:txBody>
      </p:sp>
    </p:spTree>
    <p:extLst>
      <p:ext uri="{BB962C8B-B14F-4D97-AF65-F5344CB8AC3E}">
        <p14:creationId xmlns:p14="http://schemas.microsoft.com/office/powerpoint/2010/main" val="17939832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9C67C848-7E5E-4EF6-A888-04766D9C6E26}" type="slidenum">
              <a:rPr lang="en-US" altLang="en-US"/>
              <a:pPr>
                <a:defRPr/>
              </a:pPr>
              <a:t>‹#›</a:t>
            </a:fld>
            <a:endParaRPr lang="en-US" altLang="en-US"/>
          </a:p>
        </p:txBody>
      </p:sp>
    </p:spTree>
    <p:extLst>
      <p:ext uri="{BB962C8B-B14F-4D97-AF65-F5344CB8AC3E}">
        <p14:creationId xmlns:p14="http://schemas.microsoft.com/office/powerpoint/2010/main" val="3690310867"/>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160D3956-E9EB-4E60-A27C-AB524193D2DA}" type="slidenum">
              <a:rPr lang="en-US" altLang="en-US"/>
              <a:pPr>
                <a:defRPr/>
              </a:pPr>
              <a:t>‹#›</a:t>
            </a:fld>
            <a:endParaRPr lang="en-US" altLang="en-US"/>
          </a:p>
        </p:txBody>
      </p:sp>
    </p:spTree>
    <p:extLst>
      <p:ext uri="{BB962C8B-B14F-4D97-AF65-F5344CB8AC3E}">
        <p14:creationId xmlns:p14="http://schemas.microsoft.com/office/powerpoint/2010/main" val="2240975233"/>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a:defRPr/>
            </a:pPr>
            <a:fld id="{22CE850B-62D8-4C61-95A2-3F812FEF4D58}" type="slidenum">
              <a:rPr lang="en-US" altLang="en-US"/>
              <a:pPr>
                <a:defRPr/>
              </a:pPr>
              <a:t>‹#›</a:t>
            </a:fld>
            <a:endParaRPr lang="en-US" altLang="en-US"/>
          </a:p>
        </p:txBody>
      </p:sp>
    </p:spTree>
    <p:extLst>
      <p:ext uri="{BB962C8B-B14F-4D97-AF65-F5344CB8AC3E}">
        <p14:creationId xmlns:p14="http://schemas.microsoft.com/office/powerpoint/2010/main" val="1098360583"/>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062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8.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48.xml"/><Relationship Id="rId5" Type="http://schemas.openxmlformats.org/officeDocument/2006/relationships/image" Target="../media/image10.pn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35.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23.jpg"/><Relationship Id="rId4" Type="http://schemas.openxmlformats.org/officeDocument/2006/relationships/image" Target="../media/image24.jp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10.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4.jp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7300" dirty="0">
                <a:solidFill>
                  <a:schemeClr val="bg1"/>
                </a:solidFill>
                <a:effectLst>
                  <a:outerShdw blurRad="38100" dist="38100" dir="2700000" algn="tl">
                    <a:srgbClr val="000000">
                      <a:alpha val="43137"/>
                    </a:srgbClr>
                  </a:outerShdw>
                </a:effectLst>
                <a:latin typeface="Bookman Old Style" panose="02050604050505020204" pitchFamily="18" charset="0"/>
              </a:rPr>
              <a:t> </a:t>
            </a:r>
            <a: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t/>
            </a:r>
            <a:b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br>
            <a: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t/>
            </a:r>
            <a:b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br>
            <a:endParaRPr lang="en-US"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
        <p:nvSpPr>
          <p:cNvPr id="3" name="Subtitle 2"/>
          <p:cNvSpPr>
            <a:spLocks noGrp="1"/>
          </p:cNvSpPr>
          <p:nvPr>
            <p:ph type="subTitle" idx="1"/>
          </p:nvPr>
        </p:nvSpPr>
        <p:spPr>
          <a:xfrm>
            <a:off x="1524000" y="5541818"/>
            <a:ext cx="9144000" cy="923637"/>
          </a:xfrm>
        </p:spPr>
        <p:txBody>
          <a:bodyPr>
            <a:normAutofit/>
          </a:bodyPr>
          <a:lstStyle/>
          <a:p>
            <a:r>
              <a:rPr lang="en-US" sz="4400" dirty="0">
                <a:solidFill>
                  <a:schemeClr val="bg1"/>
                </a:solidFill>
                <a:effectLst>
                  <a:outerShdw blurRad="38100" dist="38100" dir="2700000" algn="tl">
                    <a:srgbClr val="000000">
                      <a:alpha val="43137"/>
                    </a:srgbClr>
                  </a:outerShdw>
                </a:effectLst>
                <a:latin typeface="Bookman Old Style" panose="02050604050505020204" pitchFamily="18" charset="0"/>
              </a:rPr>
              <a:t>THE SHEAF</a:t>
            </a:r>
          </a:p>
        </p:txBody>
      </p:sp>
    </p:spTree>
    <p:extLst>
      <p:ext uri="{BB962C8B-B14F-4D97-AF65-F5344CB8AC3E}">
        <p14:creationId xmlns:p14="http://schemas.microsoft.com/office/powerpoint/2010/main" val="2806185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54262" y="2069060"/>
            <a:ext cx="6337738" cy="4351338"/>
          </a:xfrm>
        </p:spPr>
        <p:txBody>
          <a:bodyPr>
            <a:normAutofit/>
          </a:bodyPr>
          <a:lstStyle/>
          <a:p>
            <a:pPr marL="0" indent="0">
              <a:buNone/>
            </a:pPr>
            <a:r>
              <a:rPr lang="en-US" sz="3500" dirty="0" smtClean="0"/>
              <a:t>The Sheaf of the First Fruits</a:t>
            </a:r>
            <a:endParaRPr lang="en-US" sz="3500" dirty="0"/>
          </a:p>
          <a:p>
            <a:r>
              <a:rPr lang="en-US" dirty="0"/>
              <a:t>The Instructions for the Children of </a:t>
            </a:r>
            <a:r>
              <a:rPr lang="en-US" dirty="0" smtClean="0"/>
              <a:t>Israel</a:t>
            </a:r>
          </a:p>
          <a:p>
            <a:r>
              <a:rPr lang="en-US" dirty="0" smtClean="0"/>
              <a:t>The Sheaf </a:t>
            </a:r>
            <a:r>
              <a:rPr lang="en-US" dirty="0"/>
              <a:t>in the Time of Jesus</a:t>
            </a:r>
          </a:p>
          <a:p>
            <a:r>
              <a:rPr lang="en-US" dirty="0" smtClean="0"/>
              <a:t>The Sheaf Fulfilled </a:t>
            </a:r>
            <a:r>
              <a:rPr lang="en-US" dirty="0"/>
              <a:t>in Jesus</a:t>
            </a:r>
          </a:p>
          <a:p>
            <a:r>
              <a:rPr lang="en-US" dirty="0" smtClean="0"/>
              <a:t>The Sheaf in </a:t>
            </a:r>
            <a:r>
              <a:rPr lang="en-US" dirty="0"/>
              <a:t>the </a:t>
            </a:r>
            <a:r>
              <a:rPr lang="en-US" dirty="0" smtClean="0"/>
              <a:t>Kingdom</a:t>
            </a:r>
          </a:p>
          <a:p>
            <a:r>
              <a:rPr lang="en-US" dirty="0" smtClean="0"/>
              <a:t>Lessons </a:t>
            </a:r>
            <a:r>
              <a:rPr lang="en-US" dirty="0"/>
              <a:t>For Us.</a:t>
            </a:r>
          </a:p>
          <a:p>
            <a:pPr marL="0" indent="0">
              <a:buNone/>
            </a:pPr>
            <a:endParaRPr lang="en-US" dirty="0"/>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58" y="1690688"/>
            <a:ext cx="5207813" cy="4351338"/>
          </a:xfrm>
          <a:prstGeom prst="rect">
            <a:avLst/>
          </a:prstGeom>
        </p:spPr>
      </p:pic>
      <p:sp>
        <p:nvSpPr>
          <p:cNvPr id="8" name="Title 1"/>
          <p:cNvSpPr txBox="1">
            <a:spLocks/>
          </p:cNvSpPr>
          <p:nvPr/>
        </p:nvSpPr>
        <p:spPr>
          <a:xfrm>
            <a:off x="408950" y="152417"/>
            <a:ext cx="11651671" cy="6748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The Feasts of the LORD – The “Sheaf” of the First Fruits</a:t>
            </a:r>
            <a:endParaRPr kumimoji="0" lang="en-US" sz="4000" b="0" i="0" u="none" strike="noStrike" kern="1200" cap="none" spc="0" normalizeH="0" baseline="0" noProof="0" dirty="0">
              <a:ln>
                <a:noFill/>
              </a:ln>
              <a:solidFill>
                <a:sysClr val="windowText" lastClr="00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92852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07852" y="1438615"/>
            <a:ext cx="3723289" cy="665956"/>
          </a:xfrm>
          <a:solidFill>
            <a:srgbClr val="FFFF00"/>
          </a:solidFill>
        </p:spPr>
        <p:txBody>
          <a:bodyPr>
            <a:noAutofit/>
          </a:bodyPr>
          <a:lstStyle/>
          <a:p>
            <a:pPr algn="ctr"/>
            <a:r>
              <a:rPr lang="en-US" sz="3200" dirty="0" smtClean="0">
                <a:latin typeface="+mn-lt"/>
              </a:rPr>
              <a:t>Things </a:t>
            </a:r>
            <a:r>
              <a:rPr lang="en-US" sz="3200" dirty="0">
                <a:latin typeface="+mn-lt"/>
              </a:rPr>
              <a:t>to Remember</a:t>
            </a:r>
          </a:p>
        </p:txBody>
      </p:sp>
      <p:sp>
        <p:nvSpPr>
          <p:cNvPr id="5" name="Content Placeholder 4"/>
          <p:cNvSpPr>
            <a:spLocks noGrp="1"/>
          </p:cNvSpPr>
          <p:nvPr>
            <p:ph idx="1"/>
          </p:nvPr>
        </p:nvSpPr>
        <p:spPr>
          <a:xfrm>
            <a:off x="5123793" y="1825625"/>
            <a:ext cx="6921062" cy="4351338"/>
          </a:xfrm>
        </p:spPr>
        <p:txBody>
          <a:bodyPr>
            <a:normAutofit fontScale="77500" lnSpcReduction="20000"/>
          </a:bodyPr>
          <a:lstStyle/>
          <a:p>
            <a:r>
              <a:rPr lang="en-US" dirty="0"/>
              <a:t>Lunar Moon Calendar – The Jews would decide when the new month started according to the lunar cycle. No one would know if the month was 29 or 30 days until the moon cycled through the month. </a:t>
            </a:r>
          </a:p>
          <a:p>
            <a:r>
              <a:rPr lang="en-US" dirty="0"/>
              <a:t>According to Jewish History, the new moons were determined by observation. When someone saw a new moon they were to report it to the Sanhedrin and they when they heard from 2 reliable witnesses they would declare the Rosh </a:t>
            </a:r>
            <a:r>
              <a:rPr lang="en-US" dirty="0" err="1"/>
              <a:t>Chodesh</a:t>
            </a:r>
            <a:r>
              <a:rPr lang="en-US" dirty="0"/>
              <a:t>, the first of the month. </a:t>
            </a:r>
          </a:p>
          <a:p>
            <a:r>
              <a:rPr lang="en-US" dirty="0"/>
              <a:t>High Sabbath – Lev. 23: 5,6,7 They were to begin the Feast of Unleavened Bread on 15</a:t>
            </a:r>
            <a:r>
              <a:rPr lang="en-US" baseline="30000" dirty="0"/>
              <a:t>th</a:t>
            </a:r>
            <a:r>
              <a:rPr lang="en-US" dirty="0"/>
              <a:t> day of the month with a Sabbath, whether it fell on the last day of the week or not.</a:t>
            </a:r>
          </a:p>
          <a:p>
            <a:r>
              <a:rPr lang="en-US" dirty="0"/>
              <a:t>Weekly Sabbath – Last day of the week</a:t>
            </a:r>
          </a:p>
          <a:p>
            <a:r>
              <a:rPr lang="en-US" dirty="0"/>
              <a:t>Jewish Day: from Sunset to Sunset – 6 p.m. to 6 p.m.</a:t>
            </a:r>
          </a:p>
        </p:txBody>
      </p:sp>
      <p:pic>
        <p:nvPicPr>
          <p:cNvPr id="3" name="Picture 2"/>
          <p:cNvPicPr>
            <a:picLocks noChangeAspect="1"/>
          </p:cNvPicPr>
          <p:nvPr/>
        </p:nvPicPr>
        <p:blipFill>
          <a:blip r:embed="rId4"/>
          <a:stretch>
            <a:fillRect/>
          </a:stretch>
        </p:blipFill>
        <p:spPr>
          <a:xfrm>
            <a:off x="107852" y="2488406"/>
            <a:ext cx="3723289" cy="4258807"/>
          </a:xfrm>
          <a:prstGeom prst="rect">
            <a:avLst/>
          </a:prstGeom>
        </p:spPr>
      </p:pic>
      <p:pic>
        <p:nvPicPr>
          <p:cNvPr id="2" name="Picture 1"/>
          <p:cNvPicPr>
            <a:picLocks noChangeAspect="1"/>
          </p:cNvPicPr>
          <p:nvPr/>
        </p:nvPicPr>
        <p:blipFill>
          <a:blip r:embed="rId5"/>
          <a:stretch>
            <a:fillRect/>
          </a:stretch>
        </p:blipFill>
        <p:spPr>
          <a:xfrm>
            <a:off x="107852" y="214936"/>
            <a:ext cx="11937003" cy="1072989"/>
          </a:xfrm>
          <a:prstGeom prst="rect">
            <a:avLst/>
          </a:prstGeom>
        </p:spPr>
      </p:pic>
    </p:spTree>
    <p:extLst>
      <p:ext uri="{BB962C8B-B14F-4D97-AF65-F5344CB8AC3E}">
        <p14:creationId xmlns:p14="http://schemas.microsoft.com/office/powerpoint/2010/main" val="174424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81251" name="Rectangle 3"/>
          <p:cNvSpPr>
            <a:spLocks noGrp="1" noChangeArrowheads="1"/>
          </p:cNvSpPr>
          <p:nvPr>
            <p:ph type="body" idx="1"/>
          </p:nvPr>
        </p:nvSpPr>
        <p:spPr>
          <a:xfrm>
            <a:off x="4484914" y="1219199"/>
            <a:ext cx="7575707" cy="5544671"/>
          </a:xfrm>
        </p:spPr>
        <p:txBody>
          <a:bodyPr/>
          <a:lstStyle/>
          <a:p>
            <a:pPr eaLnBrk="1" hangingPunct="1">
              <a:lnSpc>
                <a:spcPct val="80000"/>
              </a:lnSpc>
              <a:buFontTx/>
              <a:buNone/>
              <a:defRPr/>
            </a:pPr>
            <a:r>
              <a:rPr lang="en-US" altLang="en-US" sz="2000" dirty="0"/>
              <a:t>	“</a:t>
            </a:r>
            <a:r>
              <a:rPr lang="en-US" altLang="en-US" sz="2400" dirty="0">
                <a:solidFill>
                  <a:srgbClr val="000000"/>
                </a:solidFill>
                <a:effectLst/>
                <a:latin typeface="Calibri" panose="020F0502020204030204" pitchFamily="34" charset="0"/>
                <a:cs typeface="Calibri" panose="020F0502020204030204" pitchFamily="34" charset="0"/>
              </a:rPr>
              <a:t>When ye come into the land which I give unto you, and shall reap the harvest thereof, then ye shall bring a </a:t>
            </a:r>
            <a:r>
              <a:rPr lang="en-US" altLang="en-US" sz="2400" b="1" u="sng" dirty="0">
                <a:solidFill>
                  <a:srgbClr val="00B0F0"/>
                </a:solidFill>
                <a:effectLst/>
                <a:latin typeface="Calibri" panose="020F0502020204030204" pitchFamily="34" charset="0"/>
                <a:cs typeface="Calibri" panose="020F0502020204030204" pitchFamily="34" charset="0"/>
              </a:rPr>
              <a:t>sheaf of the </a:t>
            </a:r>
            <a:r>
              <a:rPr lang="en-US" altLang="en-US" sz="2400" b="1" u="sng" dirty="0" err="1">
                <a:solidFill>
                  <a:srgbClr val="00B0F0"/>
                </a:solidFill>
                <a:effectLst/>
                <a:latin typeface="Calibri" panose="020F0502020204030204" pitchFamily="34" charset="0"/>
                <a:cs typeface="Calibri" panose="020F0502020204030204" pitchFamily="34" charset="0"/>
              </a:rPr>
              <a:t>firstfruits</a:t>
            </a:r>
            <a:r>
              <a:rPr lang="en-US" altLang="en-US" sz="2400" b="1" u="sng" dirty="0">
                <a:solidFill>
                  <a:srgbClr val="00B0F0"/>
                </a:solidFill>
                <a:effectLst/>
                <a:latin typeface="Calibri" panose="020F0502020204030204" pitchFamily="34" charset="0"/>
                <a:cs typeface="Calibri" panose="020F0502020204030204" pitchFamily="34" charset="0"/>
              </a:rPr>
              <a:t> of your harvest unto the priest: And he shall wave the sheaf before the LORD, to be accepted for you: on the morrow after the sabbath shall the priest wave it.</a:t>
            </a:r>
            <a:r>
              <a:rPr lang="en-US" altLang="en-US" sz="2400" dirty="0">
                <a:solidFill>
                  <a:srgbClr val="000000"/>
                </a:solidFill>
                <a:effectLst/>
                <a:latin typeface="Calibri" panose="020F0502020204030204" pitchFamily="34" charset="0"/>
                <a:cs typeface="Calibri" panose="020F0502020204030204" pitchFamily="34" charset="0"/>
              </a:rPr>
              <a:t> And ye shall offer that day when ye wave the sheaf an he lamb without blemish of the first year for a burnt offering unto the LORD. And the ‘meal’ offering thereof shall be two tenth deals of fine flour mingled with oil, an offering made by fire unto the LORD for a sweet savor: and the drink offering thereof shall be of wine, the fourth part of an </a:t>
            </a:r>
            <a:r>
              <a:rPr lang="en-US" altLang="en-US" sz="2400" dirty="0" err="1">
                <a:solidFill>
                  <a:srgbClr val="000000"/>
                </a:solidFill>
                <a:effectLst/>
                <a:latin typeface="Calibri" panose="020F0502020204030204" pitchFamily="34" charset="0"/>
                <a:cs typeface="Calibri" panose="020F0502020204030204" pitchFamily="34" charset="0"/>
              </a:rPr>
              <a:t>hin</a:t>
            </a:r>
            <a:r>
              <a:rPr lang="en-US" altLang="en-US" sz="2400" dirty="0">
                <a:solidFill>
                  <a:srgbClr val="000000"/>
                </a:solidFill>
                <a:effectLst/>
                <a:latin typeface="Calibri" panose="020F0502020204030204" pitchFamily="34" charset="0"/>
                <a:cs typeface="Calibri" panose="020F0502020204030204" pitchFamily="34" charset="0"/>
              </a:rPr>
              <a:t>. And ye shall eat neither bread, nor parched corn, nor green ears, until the selfsame day that ye have brought an offering unto your God: it shall be a statute for ever throughout your generations in all your dwellings.”</a:t>
            </a:r>
          </a:p>
          <a:p>
            <a:pPr eaLnBrk="1" hangingPunct="1">
              <a:lnSpc>
                <a:spcPct val="80000"/>
              </a:lnSpc>
              <a:buFontTx/>
              <a:buNone/>
              <a:defRPr/>
            </a:pP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Leviticus 23:10-14</a:t>
            </a: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endParaRPr lang="en-US" altLang="en-US" sz="2000" dirty="0">
              <a:solidFill>
                <a:srgbClr val="000000"/>
              </a:solidFill>
              <a:effectLst/>
              <a:latin typeface="Calibri" panose="020F0502020204030204" pitchFamily="34" charset="0"/>
              <a:cs typeface="Calibri" panose="020F0502020204030204" pitchFamily="34" charset="0"/>
            </a:endParaRPr>
          </a:p>
          <a:p>
            <a:pPr lvl="1" eaLnBrk="1" hangingPunct="1">
              <a:lnSpc>
                <a:spcPct val="80000"/>
              </a:lnSpc>
              <a:buFontTx/>
              <a:buNone/>
              <a:defRPr/>
            </a:pPr>
            <a:endParaRPr lang="en-US" altLang="en-US" sz="1800" dirty="0"/>
          </a:p>
          <a:p>
            <a:pPr eaLnBrk="1" hangingPunct="1">
              <a:lnSpc>
                <a:spcPct val="80000"/>
              </a:lnSpc>
              <a:buFontTx/>
              <a:buNone/>
              <a:defRPr/>
            </a:pPr>
            <a:r>
              <a:rPr lang="en-US" altLang="en-US" sz="2000" dirty="0"/>
              <a:t>	</a:t>
            </a:r>
          </a:p>
          <a:p>
            <a:pPr lvl="1" eaLnBrk="1" hangingPunct="1">
              <a:lnSpc>
                <a:spcPct val="80000"/>
              </a:lnSpc>
              <a:buFont typeface="Tahoma" panose="020B0604030504040204" pitchFamily="34" charset="0"/>
              <a:buNone/>
              <a:defRPr/>
            </a:pPr>
            <a:r>
              <a:rPr lang="en-US" altLang="en-US" sz="1800" dirty="0"/>
              <a:t>	</a:t>
            </a:r>
          </a:p>
          <a:p>
            <a:pPr eaLnBrk="1" hangingPunct="1">
              <a:lnSpc>
                <a:spcPct val="80000"/>
              </a:lnSpc>
              <a:buFontTx/>
              <a:buNone/>
              <a:defRPr/>
            </a:pPr>
            <a:endParaRPr lang="en-US" altLang="en-US" sz="2000" dirty="0"/>
          </a:p>
          <a:p>
            <a:pPr eaLnBrk="1" hangingPunct="1">
              <a:lnSpc>
                <a:spcPct val="80000"/>
              </a:lnSpc>
              <a:buFontTx/>
              <a:buNone/>
              <a:defRPr/>
            </a:pPr>
            <a:r>
              <a:rPr lang="en-US" altLang="en-US" sz="2000" dirty="0"/>
              <a:t>			 	</a:t>
            </a:r>
            <a:endParaRPr lang="en-US" altLang="en-US" sz="700" dirty="0"/>
          </a:p>
          <a:p>
            <a:pPr eaLnBrk="1" hangingPunct="1">
              <a:lnSpc>
                <a:spcPct val="80000"/>
              </a:lnSpc>
              <a:buFontTx/>
              <a:buNone/>
              <a:defRPr/>
            </a:pPr>
            <a:endParaRPr lang="en-US" altLang="en-US" sz="700" dirty="0"/>
          </a:p>
        </p:txBody>
      </p:sp>
      <p:pic>
        <p:nvPicPr>
          <p:cNvPr id="3" name="Picture 2"/>
          <p:cNvPicPr>
            <a:picLocks noChangeAspect="1"/>
          </p:cNvPicPr>
          <p:nvPr/>
        </p:nvPicPr>
        <p:blipFill>
          <a:blip r:embed="rId4"/>
          <a:stretch>
            <a:fillRect/>
          </a:stretch>
        </p:blipFill>
        <p:spPr>
          <a:xfrm>
            <a:off x="408950" y="1709334"/>
            <a:ext cx="3742136" cy="4946501"/>
          </a:xfrm>
          <a:prstGeom prst="rect">
            <a:avLst/>
          </a:prstGeom>
        </p:spPr>
      </p:pic>
      <p:sp>
        <p:nvSpPr>
          <p:cNvPr id="6" name="Title 1"/>
          <p:cNvSpPr txBox="1">
            <a:spLocks/>
          </p:cNvSpPr>
          <p:nvPr/>
        </p:nvSpPr>
        <p:spPr>
          <a:xfrm>
            <a:off x="408950" y="152417"/>
            <a:ext cx="11651671" cy="6748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The Feasts of the LORD – The “Sheaf” of the First Fruits</a:t>
            </a:r>
            <a:endParaRPr kumimoji="0" lang="en-US" sz="4000" b="0" i="0" u="none" strike="noStrike" kern="1200" cap="none" spc="0" normalizeH="0" baseline="0" noProof="0" dirty="0">
              <a:ln>
                <a:noFill/>
              </a:ln>
              <a:solidFill>
                <a:sysClr val="windowText" lastClr="000000"/>
              </a:solidFill>
              <a:effectLst/>
              <a:uLnTx/>
              <a:uFillTx/>
              <a:latin typeface="Calibri" panose="020F0502020204030204"/>
              <a:ea typeface="+mj-ea"/>
              <a:cs typeface="+mj-cs"/>
            </a:endParaRPr>
          </a:p>
        </p:txBody>
      </p:sp>
      <p:sp>
        <p:nvSpPr>
          <p:cNvPr id="4" name="TextBox 3"/>
          <p:cNvSpPr txBox="1"/>
          <p:nvPr/>
        </p:nvSpPr>
        <p:spPr>
          <a:xfrm>
            <a:off x="408950" y="1006714"/>
            <a:ext cx="3742136" cy="523220"/>
          </a:xfrm>
          <a:prstGeom prst="rect">
            <a:avLst/>
          </a:prstGeom>
          <a:solidFill>
            <a:srgbClr val="FFFF00"/>
          </a:solidFill>
        </p:spPr>
        <p:txBody>
          <a:bodyPr wrap="square" rtlCol="0">
            <a:spAutoFit/>
          </a:bodyPr>
          <a:lstStyle/>
          <a:p>
            <a:r>
              <a:rPr lang="en-US" sz="2800" dirty="0" smtClean="0">
                <a:solidFill>
                  <a:srgbClr val="000000"/>
                </a:solidFill>
              </a:rPr>
              <a:t>Sheaf of the </a:t>
            </a:r>
            <a:r>
              <a:rPr lang="en-US" sz="2800" dirty="0" err="1" smtClean="0">
                <a:solidFill>
                  <a:srgbClr val="000000"/>
                </a:solidFill>
              </a:rPr>
              <a:t>Firstfruits</a:t>
            </a:r>
            <a:endParaRPr lang="en-US" sz="2800" dirty="0">
              <a:solidFill>
                <a:srgbClr val="000000"/>
              </a:solidFill>
            </a:endParaRPr>
          </a:p>
        </p:txBody>
      </p:sp>
    </p:spTree>
    <p:extLst>
      <p:ext uri="{BB962C8B-B14F-4D97-AF65-F5344CB8AC3E}">
        <p14:creationId xmlns:p14="http://schemas.microsoft.com/office/powerpoint/2010/main" val="318738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81251" name="Rectangle 3"/>
          <p:cNvSpPr>
            <a:spLocks noGrp="1" noChangeArrowheads="1"/>
          </p:cNvSpPr>
          <p:nvPr>
            <p:ph type="body" idx="1"/>
          </p:nvPr>
        </p:nvSpPr>
        <p:spPr>
          <a:xfrm>
            <a:off x="4484914" y="1219199"/>
            <a:ext cx="7575707" cy="5544671"/>
          </a:xfrm>
        </p:spPr>
        <p:txBody>
          <a:bodyPr/>
          <a:lstStyle/>
          <a:p>
            <a:pPr eaLnBrk="1" hangingPunct="1">
              <a:lnSpc>
                <a:spcPct val="80000"/>
              </a:lnSpc>
              <a:buFontTx/>
              <a:buNone/>
              <a:defRPr/>
            </a:pPr>
            <a:r>
              <a:rPr lang="en-US" altLang="en-US" sz="2000" dirty="0"/>
              <a:t>	“</a:t>
            </a:r>
            <a:r>
              <a:rPr lang="en-US" altLang="en-US" sz="2400" dirty="0">
                <a:solidFill>
                  <a:srgbClr val="000000"/>
                </a:solidFill>
                <a:effectLst/>
                <a:latin typeface="Calibri" panose="020F0502020204030204" pitchFamily="34" charset="0"/>
                <a:cs typeface="Calibri" panose="020F0502020204030204" pitchFamily="34" charset="0"/>
              </a:rPr>
              <a:t>When ye come into the land which I give unto you, and shall reap the harvest thereof, then ye shall bring a sheaf of the </a:t>
            </a:r>
            <a:r>
              <a:rPr lang="en-US" altLang="en-US" sz="2400" dirty="0" err="1">
                <a:solidFill>
                  <a:srgbClr val="000000"/>
                </a:solidFill>
                <a:effectLst/>
                <a:latin typeface="Calibri" panose="020F0502020204030204" pitchFamily="34" charset="0"/>
                <a:cs typeface="Calibri" panose="020F0502020204030204" pitchFamily="34" charset="0"/>
              </a:rPr>
              <a:t>firstfruits</a:t>
            </a:r>
            <a:r>
              <a:rPr lang="en-US" altLang="en-US" sz="2400" dirty="0">
                <a:solidFill>
                  <a:srgbClr val="000000"/>
                </a:solidFill>
                <a:effectLst/>
                <a:latin typeface="Calibri" panose="020F0502020204030204" pitchFamily="34" charset="0"/>
                <a:cs typeface="Calibri" panose="020F0502020204030204" pitchFamily="34" charset="0"/>
              </a:rPr>
              <a:t> of your harvest unto the priest: And he shall wave the sheaf before the LORD, to be accepted for you: on the morrow after the sabbath shall the priest wave it. </a:t>
            </a:r>
            <a:r>
              <a:rPr lang="en-US" altLang="en-US" sz="2400" b="1" u="sng" dirty="0">
                <a:solidFill>
                  <a:srgbClr val="00B0F0"/>
                </a:solidFill>
                <a:effectLst/>
                <a:latin typeface="Calibri" panose="020F0502020204030204" pitchFamily="34" charset="0"/>
                <a:cs typeface="Calibri" panose="020F0502020204030204" pitchFamily="34" charset="0"/>
              </a:rPr>
              <a:t>And ye shall offer that day when ye wave the sheaf an he lamb without blemish of the first year for a burnt offering unto the LORD. And the ‘meal’ offering thereof shall be two tenth deals of fine flour mingled with oil, an offering made by fire unto the LORD for a sweet savor: and the drink offering thereof shall be of wine, the fourth part of an </a:t>
            </a:r>
            <a:r>
              <a:rPr lang="en-US" altLang="en-US" sz="2400" b="1" u="sng" dirty="0" err="1">
                <a:solidFill>
                  <a:srgbClr val="00B0F0"/>
                </a:solidFill>
                <a:effectLst/>
                <a:latin typeface="Calibri" panose="020F0502020204030204" pitchFamily="34" charset="0"/>
                <a:cs typeface="Calibri" panose="020F0502020204030204" pitchFamily="34" charset="0"/>
              </a:rPr>
              <a:t>hin</a:t>
            </a:r>
            <a:r>
              <a:rPr lang="en-US" altLang="en-US" sz="2400" b="1" u="sng" dirty="0">
                <a:solidFill>
                  <a:srgbClr val="00B0F0"/>
                </a:solidFill>
                <a:effectLst/>
                <a:latin typeface="Calibri" panose="020F0502020204030204" pitchFamily="34" charset="0"/>
                <a:cs typeface="Calibri" panose="020F0502020204030204" pitchFamily="34" charset="0"/>
              </a:rPr>
              <a:t>. </a:t>
            </a:r>
            <a:r>
              <a:rPr lang="en-US" altLang="en-US" sz="2400" dirty="0">
                <a:solidFill>
                  <a:srgbClr val="000000"/>
                </a:solidFill>
                <a:effectLst/>
                <a:latin typeface="Calibri" panose="020F0502020204030204" pitchFamily="34" charset="0"/>
                <a:cs typeface="Calibri" panose="020F0502020204030204" pitchFamily="34" charset="0"/>
              </a:rPr>
              <a:t>And ye shall eat neither bread, nor parched corn, nor green ears, until the selfsame day that ye have brought an offering unto your God: it shall be a statute for ever throughout your generations in all your dwellings.”</a:t>
            </a:r>
          </a:p>
          <a:p>
            <a:pPr eaLnBrk="1" hangingPunct="1">
              <a:lnSpc>
                <a:spcPct val="80000"/>
              </a:lnSpc>
              <a:buFontTx/>
              <a:buNone/>
              <a:defRPr/>
            </a:pP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Leviticus 23:10-14</a:t>
            </a: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endParaRPr lang="en-US" altLang="en-US" sz="2000" dirty="0">
              <a:solidFill>
                <a:srgbClr val="000000"/>
              </a:solidFill>
              <a:effectLst/>
              <a:latin typeface="Calibri" panose="020F0502020204030204" pitchFamily="34" charset="0"/>
              <a:cs typeface="Calibri" panose="020F0502020204030204" pitchFamily="34" charset="0"/>
            </a:endParaRPr>
          </a:p>
          <a:p>
            <a:pPr lvl="1" eaLnBrk="1" hangingPunct="1">
              <a:lnSpc>
                <a:spcPct val="80000"/>
              </a:lnSpc>
              <a:buFontTx/>
              <a:buNone/>
              <a:defRPr/>
            </a:pPr>
            <a:endParaRPr lang="en-US" altLang="en-US" sz="1800" dirty="0"/>
          </a:p>
          <a:p>
            <a:pPr eaLnBrk="1" hangingPunct="1">
              <a:lnSpc>
                <a:spcPct val="80000"/>
              </a:lnSpc>
              <a:buFontTx/>
              <a:buNone/>
              <a:defRPr/>
            </a:pPr>
            <a:r>
              <a:rPr lang="en-US" altLang="en-US" sz="2000" dirty="0"/>
              <a:t>	</a:t>
            </a:r>
          </a:p>
          <a:p>
            <a:pPr lvl="1" eaLnBrk="1" hangingPunct="1">
              <a:lnSpc>
                <a:spcPct val="80000"/>
              </a:lnSpc>
              <a:buFont typeface="Tahoma" panose="020B0604030504040204" pitchFamily="34" charset="0"/>
              <a:buNone/>
              <a:defRPr/>
            </a:pPr>
            <a:r>
              <a:rPr lang="en-US" altLang="en-US" sz="1800" dirty="0"/>
              <a:t>	</a:t>
            </a:r>
          </a:p>
          <a:p>
            <a:pPr eaLnBrk="1" hangingPunct="1">
              <a:lnSpc>
                <a:spcPct val="80000"/>
              </a:lnSpc>
              <a:buFontTx/>
              <a:buNone/>
              <a:defRPr/>
            </a:pPr>
            <a:endParaRPr lang="en-US" altLang="en-US" sz="2000" dirty="0"/>
          </a:p>
          <a:p>
            <a:pPr eaLnBrk="1" hangingPunct="1">
              <a:lnSpc>
                <a:spcPct val="80000"/>
              </a:lnSpc>
              <a:buFontTx/>
              <a:buNone/>
              <a:defRPr/>
            </a:pPr>
            <a:r>
              <a:rPr lang="en-US" altLang="en-US" sz="2000" dirty="0"/>
              <a:t>			 	</a:t>
            </a:r>
            <a:endParaRPr lang="en-US" altLang="en-US" sz="700" dirty="0"/>
          </a:p>
          <a:p>
            <a:pPr eaLnBrk="1" hangingPunct="1">
              <a:lnSpc>
                <a:spcPct val="80000"/>
              </a:lnSpc>
              <a:buFontTx/>
              <a:buNone/>
              <a:defRPr/>
            </a:pPr>
            <a:endParaRPr lang="en-US" altLang="en-US" sz="700" dirty="0"/>
          </a:p>
        </p:txBody>
      </p:sp>
      <p:pic>
        <p:nvPicPr>
          <p:cNvPr id="3" name="Picture 2"/>
          <p:cNvPicPr>
            <a:picLocks noChangeAspect="1"/>
          </p:cNvPicPr>
          <p:nvPr/>
        </p:nvPicPr>
        <p:blipFill>
          <a:blip r:embed="rId4"/>
          <a:stretch>
            <a:fillRect/>
          </a:stretch>
        </p:blipFill>
        <p:spPr>
          <a:xfrm>
            <a:off x="408950" y="1709334"/>
            <a:ext cx="3742136" cy="4946501"/>
          </a:xfrm>
          <a:prstGeom prst="rect">
            <a:avLst/>
          </a:prstGeom>
        </p:spPr>
      </p:pic>
      <p:sp>
        <p:nvSpPr>
          <p:cNvPr id="6" name="Title 1"/>
          <p:cNvSpPr txBox="1">
            <a:spLocks/>
          </p:cNvSpPr>
          <p:nvPr/>
        </p:nvSpPr>
        <p:spPr>
          <a:xfrm>
            <a:off x="408950" y="152417"/>
            <a:ext cx="11651671" cy="6748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smtClean="0">
                <a:ln>
                  <a:noFill/>
                </a:ln>
                <a:solidFill>
                  <a:sysClr val="windowText" lastClr="000000"/>
                </a:solidFill>
                <a:effectLst/>
                <a:uLnTx/>
                <a:uFillTx/>
                <a:latin typeface="Calibri" panose="020F0502020204030204"/>
                <a:ea typeface="+mj-ea"/>
                <a:cs typeface="+mj-cs"/>
              </a:rPr>
              <a:t>The Feasts of the LORD – The “Sheaf” of the First Fruits</a:t>
            </a:r>
            <a:endParaRPr kumimoji="0" lang="en-US" sz="4000" b="0" i="0" u="none" strike="noStrike" kern="1200" cap="none" spc="0" normalizeH="0" baseline="0" noProof="0" dirty="0">
              <a:ln>
                <a:noFill/>
              </a:ln>
              <a:solidFill>
                <a:sysClr val="windowText" lastClr="000000"/>
              </a:solidFill>
              <a:effectLst/>
              <a:uLnTx/>
              <a:uFillTx/>
              <a:latin typeface="Calibri" panose="020F0502020204030204"/>
              <a:ea typeface="+mj-ea"/>
              <a:cs typeface="+mj-cs"/>
            </a:endParaRPr>
          </a:p>
        </p:txBody>
      </p:sp>
      <p:sp>
        <p:nvSpPr>
          <p:cNvPr id="4" name="TextBox 3"/>
          <p:cNvSpPr txBox="1"/>
          <p:nvPr/>
        </p:nvSpPr>
        <p:spPr>
          <a:xfrm>
            <a:off x="408950" y="1006714"/>
            <a:ext cx="3742136" cy="523220"/>
          </a:xfrm>
          <a:prstGeom prst="rect">
            <a:avLst/>
          </a:prstGeom>
          <a:solidFill>
            <a:srgbClr val="FFFF00"/>
          </a:solidFill>
        </p:spPr>
        <p:txBody>
          <a:bodyPr wrap="square" rtlCol="0">
            <a:spAutoFit/>
          </a:bodyPr>
          <a:lstStyle/>
          <a:p>
            <a:r>
              <a:rPr lang="en-US" sz="2800" dirty="0" smtClean="0">
                <a:solidFill>
                  <a:srgbClr val="000000"/>
                </a:solidFill>
              </a:rPr>
              <a:t>Sheaf of the </a:t>
            </a:r>
            <a:r>
              <a:rPr lang="en-US" sz="2800" dirty="0" err="1" smtClean="0">
                <a:solidFill>
                  <a:srgbClr val="000000"/>
                </a:solidFill>
              </a:rPr>
              <a:t>Firstfruits</a:t>
            </a:r>
            <a:endParaRPr lang="en-US" sz="2800" dirty="0">
              <a:solidFill>
                <a:srgbClr val="000000"/>
              </a:solidFill>
            </a:endParaRPr>
          </a:p>
        </p:txBody>
      </p:sp>
    </p:spTree>
    <p:extLst>
      <p:ext uri="{BB962C8B-B14F-4D97-AF65-F5344CB8AC3E}">
        <p14:creationId xmlns:p14="http://schemas.microsoft.com/office/powerpoint/2010/main" val="203267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81251" name="Rectangle 3"/>
          <p:cNvSpPr>
            <a:spLocks noGrp="1" noChangeArrowheads="1"/>
          </p:cNvSpPr>
          <p:nvPr>
            <p:ph type="body" idx="1"/>
          </p:nvPr>
        </p:nvSpPr>
        <p:spPr>
          <a:xfrm>
            <a:off x="4484914" y="1219199"/>
            <a:ext cx="7575707" cy="5544671"/>
          </a:xfrm>
        </p:spPr>
        <p:txBody>
          <a:bodyPr/>
          <a:lstStyle/>
          <a:p>
            <a:pPr eaLnBrk="1" hangingPunct="1">
              <a:lnSpc>
                <a:spcPct val="80000"/>
              </a:lnSpc>
              <a:buFontTx/>
              <a:buNone/>
              <a:defRPr/>
            </a:pPr>
            <a:r>
              <a:rPr lang="en-US" altLang="en-US" sz="2000" dirty="0"/>
              <a:t>	“</a:t>
            </a:r>
            <a:r>
              <a:rPr lang="en-US" altLang="en-US" sz="2400" dirty="0">
                <a:solidFill>
                  <a:srgbClr val="000000"/>
                </a:solidFill>
                <a:effectLst/>
                <a:latin typeface="Calibri" panose="020F0502020204030204" pitchFamily="34" charset="0"/>
                <a:cs typeface="Calibri" panose="020F0502020204030204" pitchFamily="34" charset="0"/>
              </a:rPr>
              <a:t>When ye come into the land which I give unto you, and shall reap the harvest thereof, then ye shall bring a sheaf of the </a:t>
            </a:r>
            <a:r>
              <a:rPr lang="en-US" altLang="en-US" sz="2400" dirty="0" err="1">
                <a:solidFill>
                  <a:srgbClr val="000000"/>
                </a:solidFill>
                <a:effectLst/>
                <a:latin typeface="Calibri" panose="020F0502020204030204" pitchFamily="34" charset="0"/>
                <a:cs typeface="Calibri" panose="020F0502020204030204" pitchFamily="34" charset="0"/>
              </a:rPr>
              <a:t>firstfruits</a:t>
            </a:r>
            <a:r>
              <a:rPr lang="en-US" altLang="en-US" sz="2400" dirty="0">
                <a:solidFill>
                  <a:srgbClr val="000000"/>
                </a:solidFill>
                <a:effectLst/>
                <a:latin typeface="Calibri" panose="020F0502020204030204" pitchFamily="34" charset="0"/>
                <a:cs typeface="Calibri" panose="020F0502020204030204" pitchFamily="34" charset="0"/>
              </a:rPr>
              <a:t> of your harvest unto the priest: And he shall wave the sheaf before the LORD, to be accepted for you: on the morrow after the sabbath shall the priest wave it. And ye shall offer that day when ye wave the sheaf an he lamb without blemish of the first year for a burnt offering unto the LORD. And the ‘meal’ offering thereof shall be two tenth deals of fine flour mingled with oil, an offering made by fire unto the LORD for a sweet savor: and the drink offering thereof shall be of wine, the fourth part of an </a:t>
            </a:r>
            <a:r>
              <a:rPr lang="en-US" altLang="en-US" sz="2400" dirty="0" err="1">
                <a:solidFill>
                  <a:srgbClr val="000000"/>
                </a:solidFill>
                <a:effectLst/>
                <a:latin typeface="Calibri" panose="020F0502020204030204" pitchFamily="34" charset="0"/>
                <a:cs typeface="Calibri" panose="020F0502020204030204" pitchFamily="34" charset="0"/>
              </a:rPr>
              <a:t>hin</a:t>
            </a: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b="1" u="sng" dirty="0">
                <a:solidFill>
                  <a:srgbClr val="00B0F0"/>
                </a:solidFill>
                <a:effectLst/>
                <a:latin typeface="Calibri" panose="020F0502020204030204" pitchFamily="34" charset="0"/>
                <a:cs typeface="Calibri" panose="020F0502020204030204" pitchFamily="34" charset="0"/>
              </a:rPr>
              <a:t>And ye shall eat neither bread, nor parched corn, nor green ears, until the selfsame day that ye have brought an offering unto your God: it shall be a statute for ever throughout your generations in all your dwellings</a:t>
            </a:r>
            <a:r>
              <a:rPr lang="en-US" altLang="en-US" sz="2400" dirty="0">
                <a:solidFill>
                  <a:srgbClr val="000000"/>
                </a:solidFill>
                <a:effectLst/>
                <a:latin typeface="Calibri" panose="020F0502020204030204" pitchFamily="34" charset="0"/>
                <a:cs typeface="Calibri" panose="020F0502020204030204" pitchFamily="34" charset="0"/>
              </a:rPr>
              <a:t>.”</a:t>
            </a:r>
          </a:p>
          <a:p>
            <a:pPr eaLnBrk="1" hangingPunct="1">
              <a:lnSpc>
                <a:spcPct val="80000"/>
              </a:lnSpc>
              <a:buFontTx/>
              <a:buNone/>
              <a:defRPr/>
            </a:pP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Leviticus 23:10-14</a:t>
            </a: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endParaRPr lang="en-US" altLang="en-US" sz="2000" dirty="0">
              <a:solidFill>
                <a:srgbClr val="000000"/>
              </a:solidFill>
              <a:effectLst/>
              <a:latin typeface="Calibri" panose="020F0502020204030204" pitchFamily="34" charset="0"/>
              <a:cs typeface="Calibri" panose="020F0502020204030204" pitchFamily="34" charset="0"/>
            </a:endParaRPr>
          </a:p>
          <a:p>
            <a:pPr lvl="1" eaLnBrk="1" hangingPunct="1">
              <a:lnSpc>
                <a:spcPct val="80000"/>
              </a:lnSpc>
              <a:buFontTx/>
              <a:buNone/>
              <a:defRPr/>
            </a:pPr>
            <a:endParaRPr lang="en-US" altLang="en-US" sz="1800" dirty="0"/>
          </a:p>
          <a:p>
            <a:pPr eaLnBrk="1" hangingPunct="1">
              <a:lnSpc>
                <a:spcPct val="80000"/>
              </a:lnSpc>
              <a:buFontTx/>
              <a:buNone/>
              <a:defRPr/>
            </a:pPr>
            <a:r>
              <a:rPr lang="en-US" altLang="en-US" sz="2000" dirty="0"/>
              <a:t>	</a:t>
            </a:r>
          </a:p>
          <a:p>
            <a:pPr lvl="1" eaLnBrk="1" hangingPunct="1">
              <a:lnSpc>
                <a:spcPct val="80000"/>
              </a:lnSpc>
              <a:buFont typeface="Tahoma" panose="020B0604030504040204" pitchFamily="34" charset="0"/>
              <a:buNone/>
              <a:defRPr/>
            </a:pPr>
            <a:r>
              <a:rPr lang="en-US" altLang="en-US" sz="1800" dirty="0"/>
              <a:t>	</a:t>
            </a:r>
          </a:p>
          <a:p>
            <a:pPr eaLnBrk="1" hangingPunct="1">
              <a:lnSpc>
                <a:spcPct val="80000"/>
              </a:lnSpc>
              <a:buFontTx/>
              <a:buNone/>
              <a:defRPr/>
            </a:pPr>
            <a:endParaRPr lang="en-US" altLang="en-US" sz="2000" dirty="0"/>
          </a:p>
          <a:p>
            <a:pPr eaLnBrk="1" hangingPunct="1">
              <a:lnSpc>
                <a:spcPct val="80000"/>
              </a:lnSpc>
              <a:buFontTx/>
              <a:buNone/>
              <a:defRPr/>
            </a:pPr>
            <a:r>
              <a:rPr lang="en-US" altLang="en-US" sz="2000" dirty="0"/>
              <a:t>			 	</a:t>
            </a:r>
            <a:endParaRPr lang="en-US" altLang="en-US" sz="700" dirty="0"/>
          </a:p>
          <a:p>
            <a:pPr eaLnBrk="1" hangingPunct="1">
              <a:lnSpc>
                <a:spcPct val="80000"/>
              </a:lnSpc>
              <a:buFontTx/>
              <a:buNone/>
              <a:defRPr/>
            </a:pPr>
            <a:endParaRPr lang="en-US" altLang="en-US" sz="700" dirty="0"/>
          </a:p>
        </p:txBody>
      </p:sp>
      <p:sp>
        <p:nvSpPr>
          <p:cNvPr id="6" name="Title 1"/>
          <p:cNvSpPr txBox="1">
            <a:spLocks/>
          </p:cNvSpPr>
          <p:nvPr/>
        </p:nvSpPr>
        <p:spPr>
          <a:xfrm>
            <a:off x="408950" y="152417"/>
            <a:ext cx="11651671" cy="6748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ysClr val="windowText" lastClr="000000"/>
                </a:solidFill>
                <a:effectLst/>
                <a:uLnTx/>
                <a:uFillTx/>
                <a:latin typeface="Calibri" panose="020F0502020204030204"/>
                <a:ea typeface="+mj-ea"/>
                <a:cs typeface="+mj-cs"/>
              </a:rPr>
              <a:t>The Feasts of the LORD – The “Sheaf” of the First Fruits</a:t>
            </a:r>
            <a:endParaRPr kumimoji="0" lang="en-US" sz="4000" b="0" i="0" u="none" strike="noStrike" kern="1200" cap="none" spc="0" normalizeH="0" baseline="0" noProof="0" dirty="0">
              <a:ln>
                <a:noFill/>
              </a:ln>
              <a:solidFill>
                <a:sysClr val="windowText" lastClr="000000"/>
              </a:solidFill>
              <a:effectLst/>
              <a:uLnTx/>
              <a:uFillTx/>
              <a:latin typeface="Calibri" panose="020F0502020204030204"/>
              <a:ea typeface="+mj-ea"/>
              <a:cs typeface="+mj-cs"/>
            </a:endParaRPr>
          </a:p>
        </p:txBody>
      </p:sp>
      <p:sp>
        <p:nvSpPr>
          <p:cNvPr id="4" name="TextBox 3"/>
          <p:cNvSpPr txBox="1"/>
          <p:nvPr/>
        </p:nvSpPr>
        <p:spPr>
          <a:xfrm>
            <a:off x="138547" y="1006714"/>
            <a:ext cx="4530435" cy="523220"/>
          </a:xfrm>
          <a:prstGeom prst="rect">
            <a:avLst/>
          </a:prstGeom>
          <a:solidFill>
            <a:srgbClr val="FFFF00"/>
          </a:solidFill>
        </p:spPr>
        <p:txBody>
          <a:bodyPr wrap="square" rtlCol="0">
            <a:spAutoFit/>
          </a:bodyPr>
          <a:lstStyle/>
          <a:p>
            <a:r>
              <a:rPr lang="en-US" sz="2800" dirty="0" smtClean="0">
                <a:solidFill>
                  <a:srgbClr val="000000"/>
                </a:solidFill>
              </a:rPr>
              <a:t>Time of Barley Harvest</a:t>
            </a:r>
            <a:endParaRPr lang="en-US" sz="2800" dirty="0">
              <a:solidFill>
                <a:srgbClr val="000000"/>
              </a:solidFill>
            </a:endParaRPr>
          </a:p>
        </p:txBody>
      </p:sp>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547" y="1709334"/>
            <a:ext cx="4642524" cy="4413666"/>
          </a:xfrm>
          <a:prstGeom prst="rect">
            <a:avLst/>
          </a:prstGeom>
        </p:spPr>
      </p:pic>
    </p:spTree>
    <p:extLst>
      <p:ext uri="{BB962C8B-B14F-4D97-AF65-F5344CB8AC3E}">
        <p14:creationId xmlns:p14="http://schemas.microsoft.com/office/powerpoint/2010/main" val="356521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11561" y="1642312"/>
            <a:ext cx="5426529" cy="4673196"/>
          </a:xfrm>
        </p:spPr>
      </p:pic>
      <p:sp>
        <p:nvSpPr>
          <p:cNvPr id="4" name="Content Placeholder 3"/>
          <p:cNvSpPr>
            <a:spLocks noGrp="1"/>
          </p:cNvSpPr>
          <p:nvPr>
            <p:ph sz="half" idx="2"/>
          </p:nvPr>
        </p:nvSpPr>
        <p:spPr>
          <a:xfrm>
            <a:off x="5936343" y="1816169"/>
            <a:ext cx="6255657" cy="5526740"/>
          </a:xfrm>
        </p:spPr>
        <p:txBody>
          <a:bodyPr>
            <a:normAutofit/>
          </a:bodyPr>
          <a:lstStyle/>
          <a:p>
            <a:pPr marL="0" indent="0">
              <a:buNone/>
            </a:pPr>
            <a:endParaRPr lang="en-US" baseline="30000" dirty="0"/>
          </a:p>
          <a:p>
            <a:pPr marL="0" indent="0">
              <a:buNone/>
            </a:pPr>
            <a:r>
              <a:rPr lang="en-US" baseline="30000" dirty="0"/>
              <a:t> </a:t>
            </a:r>
            <a:r>
              <a:rPr lang="en-US" baseline="30000" dirty="0" smtClean="0"/>
              <a:t>”</a:t>
            </a:r>
            <a:r>
              <a:rPr lang="en-US" dirty="0" smtClean="0"/>
              <a:t>And </a:t>
            </a:r>
            <a:r>
              <a:rPr lang="en-US" dirty="0"/>
              <a:t>ye shall count unto you from the morrow after the sabbath, from the day that ye brought the sheaf of the wave offering; seven sabbaths shall be complete:</a:t>
            </a:r>
            <a:r>
              <a:rPr lang="en-US" baseline="30000" dirty="0"/>
              <a:t> </a:t>
            </a:r>
            <a:r>
              <a:rPr lang="en-US" dirty="0"/>
              <a:t>Even unto the morrow after the seventh sabbath shall ye number fifty days; and ye shall offer a new </a:t>
            </a:r>
            <a:r>
              <a:rPr lang="en-US" dirty="0" smtClean="0"/>
              <a:t>meal offering </a:t>
            </a:r>
            <a:r>
              <a:rPr lang="en-US" dirty="0"/>
              <a:t>unto </a:t>
            </a:r>
            <a:r>
              <a:rPr lang="en-US" dirty="0" smtClean="0"/>
              <a:t>the LORD.”</a:t>
            </a:r>
            <a:endParaRPr lang="en-US" dirty="0"/>
          </a:p>
          <a:p>
            <a:pPr marL="0" indent="0">
              <a:buNone/>
            </a:pPr>
            <a:r>
              <a:rPr lang="en-US" dirty="0" smtClean="0"/>
              <a:t>			Leviticus 23:15-16</a:t>
            </a:r>
            <a:endParaRPr lang="en-US" dirty="0"/>
          </a:p>
          <a:p>
            <a:pPr marL="0" indent="0">
              <a:buNone/>
            </a:pPr>
            <a:endParaRPr lang="en-US" dirty="0"/>
          </a:p>
        </p:txBody>
      </p:sp>
      <p:pic>
        <p:nvPicPr>
          <p:cNvPr id="5" name="Picture 4"/>
          <p:cNvPicPr>
            <a:picLocks noChangeAspect="1"/>
          </p:cNvPicPr>
          <p:nvPr/>
        </p:nvPicPr>
        <p:blipFill>
          <a:blip r:embed="rId5"/>
          <a:stretch>
            <a:fillRect/>
          </a:stretch>
        </p:blipFill>
        <p:spPr>
          <a:xfrm>
            <a:off x="111561" y="120276"/>
            <a:ext cx="11937003" cy="1072989"/>
          </a:xfrm>
          <a:prstGeom prst="rect">
            <a:avLst/>
          </a:prstGeom>
        </p:spPr>
      </p:pic>
      <p:sp>
        <p:nvSpPr>
          <p:cNvPr id="7" name="TextBox 6"/>
          <p:cNvSpPr txBox="1"/>
          <p:nvPr/>
        </p:nvSpPr>
        <p:spPr>
          <a:xfrm>
            <a:off x="138547" y="1006714"/>
            <a:ext cx="5399543" cy="523220"/>
          </a:xfrm>
          <a:prstGeom prst="rect">
            <a:avLst/>
          </a:prstGeom>
          <a:solidFill>
            <a:srgbClr val="FFFF00"/>
          </a:solidFill>
        </p:spPr>
        <p:txBody>
          <a:bodyPr wrap="square" rtlCol="0">
            <a:spAutoFit/>
          </a:bodyPr>
          <a:lstStyle/>
          <a:p>
            <a:pPr algn="ctr"/>
            <a:r>
              <a:rPr lang="en-US" sz="2800" dirty="0" smtClean="0">
                <a:solidFill>
                  <a:srgbClr val="000000"/>
                </a:solidFill>
                <a:latin typeface="Tahoma"/>
              </a:rPr>
              <a:t>Time of Barley Harvest</a:t>
            </a:r>
            <a:endParaRPr lang="en-US" sz="2800" dirty="0">
              <a:solidFill>
                <a:srgbClr val="000000"/>
              </a:solidFill>
              <a:latin typeface="Tahoma"/>
            </a:endParaRPr>
          </a:p>
        </p:txBody>
      </p:sp>
    </p:spTree>
    <p:extLst>
      <p:ext uri="{BB962C8B-B14F-4D97-AF65-F5344CB8AC3E}">
        <p14:creationId xmlns:p14="http://schemas.microsoft.com/office/powerpoint/2010/main" val="3001153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6172200" y="1825625"/>
            <a:ext cx="6019800" cy="4351338"/>
          </a:xfrm>
        </p:spPr>
        <p:txBody>
          <a:bodyPr>
            <a:normAutofit fontScale="92500"/>
          </a:bodyPr>
          <a:lstStyle/>
          <a:p>
            <a:r>
              <a:rPr lang="en-US" dirty="0"/>
              <a:t>The Waving of </a:t>
            </a:r>
            <a:r>
              <a:rPr lang="en-US" dirty="0" smtClean="0"/>
              <a:t>the barley </a:t>
            </a:r>
            <a:r>
              <a:rPr lang="en-US" dirty="0"/>
              <a:t>Sheaf was the </a:t>
            </a:r>
            <a:r>
              <a:rPr lang="en-US" dirty="0" smtClean="0"/>
              <a:t>BEGINNING </a:t>
            </a:r>
            <a:r>
              <a:rPr lang="en-US" dirty="0"/>
              <a:t>of the </a:t>
            </a:r>
            <a:r>
              <a:rPr lang="en-US" dirty="0" err="1" smtClean="0"/>
              <a:t>Firstfruits</a:t>
            </a:r>
            <a:r>
              <a:rPr lang="en-US" dirty="0" smtClean="0"/>
              <a:t>;</a:t>
            </a:r>
          </a:p>
          <a:p>
            <a:pPr marL="0" indent="0">
              <a:buNone/>
            </a:pPr>
            <a:endParaRPr lang="en-US" dirty="0"/>
          </a:p>
          <a:p>
            <a:r>
              <a:rPr lang="en-US" dirty="0"/>
              <a:t>The Sheaf was the FIRST of the </a:t>
            </a:r>
            <a:r>
              <a:rPr lang="en-US" dirty="0" err="1"/>
              <a:t>Firstfruits</a:t>
            </a:r>
            <a:r>
              <a:rPr lang="en-US" dirty="0" smtClean="0"/>
              <a:t>.</a:t>
            </a:r>
          </a:p>
          <a:p>
            <a:pPr marL="0" indent="0">
              <a:buNone/>
            </a:pPr>
            <a:endParaRPr lang="en-US" dirty="0"/>
          </a:p>
          <a:p>
            <a:r>
              <a:rPr lang="en-US" dirty="0" smtClean="0"/>
              <a:t>The harvest season started during </a:t>
            </a:r>
            <a:r>
              <a:rPr lang="en-US" dirty="0"/>
              <a:t>the Feast of Unleavened </a:t>
            </a:r>
            <a:r>
              <a:rPr lang="en-US" dirty="0" smtClean="0"/>
              <a:t>Bread on the morrow after the weekly </a:t>
            </a:r>
            <a:r>
              <a:rPr lang="en-US" dirty="0" err="1" smtClean="0"/>
              <a:t>sabbath</a:t>
            </a:r>
            <a:r>
              <a:rPr lang="en-US" dirty="0" smtClean="0"/>
              <a:t> and continued on to the Feast (at the end of the 7) Weeks; the Day of Pentecost. </a:t>
            </a:r>
            <a:endParaRPr lang="en-US" dirty="0"/>
          </a:p>
        </p:txBody>
      </p:sp>
      <p:pic>
        <p:nvPicPr>
          <p:cNvPr id="14" name="Content Placeholder 13"/>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67697" y="1579418"/>
            <a:ext cx="5875457" cy="4597545"/>
          </a:xfrm>
        </p:spPr>
      </p:pic>
      <p:sp>
        <p:nvSpPr>
          <p:cNvPr id="6" name="Title 1"/>
          <p:cNvSpPr txBox="1">
            <a:spLocks/>
          </p:cNvSpPr>
          <p:nvPr/>
        </p:nvSpPr>
        <p:spPr>
          <a:xfrm>
            <a:off x="408950" y="152417"/>
            <a:ext cx="11651671" cy="6748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solidFill>
                  <a:sysClr val="windowText" lastClr="000000"/>
                </a:solidFill>
                <a:latin typeface="Calibri" panose="020F0502020204030204"/>
              </a:rPr>
              <a:t>The Feasts of the LORD – The “Sheaf” of the First Fruits</a:t>
            </a:r>
            <a:endParaRPr lang="en-US" sz="4000" dirty="0">
              <a:solidFill>
                <a:sysClr val="windowText" lastClr="000000"/>
              </a:solidFill>
              <a:latin typeface="Calibri" panose="020F0502020204030204"/>
            </a:endParaRPr>
          </a:p>
        </p:txBody>
      </p:sp>
    </p:spTree>
    <p:extLst>
      <p:ext uri="{BB962C8B-B14F-4D97-AF65-F5344CB8AC3E}">
        <p14:creationId xmlns:p14="http://schemas.microsoft.com/office/powerpoint/2010/main" val="256605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1804086" y="995082"/>
            <a:ext cx="10138531" cy="6518708"/>
          </a:xfrm>
          <a:prstGeom prst="rect">
            <a:avLst/>
          </a:prstGeom>
        </p:spPr>
        <p:txBody>
          <a:bodyPr wrap="square">
            <a:spAutoFit/>
          </a:bodyPr>
          <a:lstStyle/>
          <a:p>
            <a:pPr>
              <a:lnSpc>
                <a:spcPct val="80000"/>
              </a:lnSpc>
              <a:defRPr/>
            </a:pPr>
            <a:r>
              <a:rPr lang="en-US" altLang="en-US" dirty="0" smtClean="0">
                <a:solidFill>
                  <a:prstClr val="black"/>
                </a:solidFill>
              </a:rPr>
              <a:t>			</a:t>
            </a:r>
            <a:r>
              <a:rPr lang="en-US" altLang="en-US" b="1" dirty="0" smtClean="0">
                <a:solidFill>
                  <a:srgbClr val="FF0000"/>
                </a:solidFill>
              </a:rPr>
              <a:t>6PM </a:t>
            </a:r>
            <a:r>
              <a:rPr lang="en-US" altLang="en-US" b="1" dirty="0">
                <a:solidFill>
                  <a:srgbClr val="FF0000"/>
                </a:solidFill>
              </a:rPr>
              <a:t>(Sunset) – 6PM (Sunset)</a:t>
            </a: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ABIB </a:t>
            </a:r>
            <a:r>
              <a:rPr lang="en-US" altLang="en-US" dirty="0">
                <a:solidFill>
                  <a:prstClr val="black"/>
                </a:solidFill>
              </a:rPr>
              <a:t>14</a:t>
            </a:r>
            <a:r>
              <a:rPr lang="en-US" altLang="en-US" baseline="30000" dirty="0">
                <a:solidFill>
                  <a:prstClr val="black"/>
                </a:solidFill>
              </a:rPr>
              <a:t>th</a:t>
            </a:r>
            <a:r>
              <a:rPr lang="en-US" altLang="en-US" dirty="0">
                <a:solidFill>
                  <a:prstClr val="black"/>
                </a:solidFill>
              </a:rPr>
              <a:t> – PASSOVER 		           (First Day of Unleavened Bread – Ex.12:18)</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15</a:t>
            </a:r>
            <a:r>
              <a:rPr lang="en-US" altLang="en-US" baseline="30000" dirty="0">
                <a:solidFill>
                  <a:prstClr val="black"/>
                </a:solidFill>
              </a:rPr>
              <a:t>th</a:t>
            </a:r>
            <a:r>
              <a:rPr lang="en-US" altLang="en-US" dirty="0">
                <a:solidFill>
                  <a:prstClr val="black"/>
                </a:solidFill>
              </a:rPr>
              <a:t> – HIGH SABBATH		           (1</a:t>
            </a:r>
            <a:r>
              <a:rPr lang="en-US" altLang="en-US" baseline="30000" dirty="0">
                <a:solidFill>
                  <a:prstClr val="black"/>
                </a:solidFill>
              </a:rPr>
              <a:t>st</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16</a:t>
            </a:r>
            <a:r>
              <a:rPr lang="en-US" altLang="en-US" baseline="30000" dirty="0">
                <a:solidFill>
                  <a:prstClr val="black"/>
                </a:solidFill>
              </a:rPr>
              <a:t>th</a:t>
            </a:r>
            <a:r>
              <a:rPr lang="en-US" altLang="en-US" dirty="0">
                <a:solidFill>
                  <a:prstClr val="black"/>
                </a:solidFill>
              </a:rPr>
              <a:t> - 			           (2</a:t>
            </a:r>
            <a:r>
              <a:rPr lang="en-US" altLang="en-US" baseline="30000" dirty="0">
                <a:solidFill>
                  <a:prstClr val="black"/>
                </a:solidFill>
              </a:rPr>
              <a:t>nd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17</a:t>
            </a:r>
            <a:r>
              <a:rPr lang="en-US" altLang="en-US" baseline="30000" dirty="0">
                <a:solidFill>
                  <a:prstClr val="black"/>
                </a:solidFill>
              </a:rPr>
              <a:t>th</a:t>
            </a:r>
            <a:r>
              <a:rPr lang="en-US" altLang="en-US" dirty="0">
                <a:solidFill>
                  <a:prstClr val="black"/>
                </a:solidFill>
              </a:rPr>
              <a:t> - 			           (3</a:t>
            </a:r>
            <a:r>
              <a:rPr lang="en-US" altLang="en-US" baseline="30000" dirty="0">
                <a:solidFill>
                  <a:prstClr val="black"/>
                </a:solidFill>
              </a:rPr>
              <a:t>rd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18</a:t>
            </a:r>
            <a:r>
              <a:rPr lang="en-US" altLang="en-US" baseline="30000" dirty="0">
                <a:solidFill>
                  <a:prstClr val="black"/>
                </a:solidFill>
              </a:rPr>
              <a:t>th</a:t>
            </a:r>
            <a:r>
              <a:rPr lang="en-US" altLang="en-US" dirty="0">
                <a:solidFill>
                  <a:prstClr val="black"/>
                </a:solidFill>
              </a:rPr>
              <a:t> - 			           (4</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19</a:t>
            </a:r>
            <a:r>
              <a:rPr lang="en-US" altLang="en-US" baseline="30000" dirty="0">
                <a:solidFill>
                  <a:prstClr val="black"/>
                </a:solidFill>
              </a:rPr>
              <a:t>th</a:t>
            </a:r>
            <a:r>
              <a:rPr lang="en-US" altLang="en-US" dirty="0">
                <a:solidFill>
                  <a:prstClr val="black"/>
                </a:solidFill>
              </a:rPr>
              <a:t> - 			           (5</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20</a:t>
            </a:r>
            <a:r>
              <a:rPr lang="en-US" altLang="en-US" baseline="30000" dirty="0">
                <a:solidFill>
                  <a:prstClr val="black"/>
                </a:solidFill>
              </a:rPr>
              <a:t>th</a:t>
            </a:r>
            <a:r>
              <a:rPr lang="en-US" altLang="en-US" dirty="0">
                <a:solidFill>
                  <a:prstClr val="black"/>
                </a:solidFill>
              </a:rPr>
              <a:t> - 			           (6</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21</a:t>
            </a:r>
            <a:r>
              <a:rPr lang="en-US" altLang="en-US" baseline="30000" dirty="0">
                <a:solidFill>
                  <a:prstClr val="black"/>
                </a:solidFill>
              </a:rPr>
              <a:t>st</a:t>
            </a:r>
            <a:r>
              <a:rPr lang="en-US" altLang="en-US" dirty="0">
                <a:solidFill>
                  <a:prstClr val="black"/>
                </a:solidFill>
              </a:rPr>
              <a:t> – HIGH SABBATH		           (7</a:t>
            </a:r>
            <a:r>
              <a:rPr lang="en-US" altLang="en-US" baseline="30000" dirty="0">
                <a:solidFill>
                  <a:prstClr val="black"/>
                </a:solidFill>
              </a:rPr>
              <a:t>th</a:t>
            </a:r>
            <a:r>
              <a:rPr lang="en-US" altLang="en-US" dirty="0">
                <a:solidFill>
                  <a:prstClr val="black"/>
                </a:solidFill>
              </a:rPr>
              <a:t> Day of the FEAST of Unleavened Bread</a:t>
            </a:r>
            <a:r>
              <a:rPr lang="en-US" altLang="en-US" dirty="0" smtClean="0">
                <a:solidFill>
                  <a:prstClr val="black"/>
                </a:solidFill>
              </a:rPr>
              <a:t>)</a:t>
            </a:r>
          </a:p>
          <a:p>
            <a:pPr>
              <a:lnSpc>
                <a:spcPct val="80000"/>
              </a:lnSpc>
              <a:defRPr/>
            </a:pPr>
            <a:endParaRPr lang="en-US" altLang="en-US" dirty="0" smtClean="0">
              <a:solidFill>
                <a:prstClr val="black"/>
              </a:solidFill>
            </a:endParaRP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		</a:t>
            </a:r>
            <a:r>
              <a:rPr lang="en-US" altLang="en-US" b="1" dirty="0" smtClean="0">
                <a:solidFill>
                  <a:srgbClr val="00B0F0"/>
                </a:solidFill>
              </a:rPr>
              <a:t>ADD </a:t>
            </a:r>
            <a:r>
              <a:rPr lang="en-US" altLang="en-US" b="1" dirty="0">
                <a:solidFill>
                  <a:srgbClr val="00B0F0"/>
                </a:solidFill>
              </a:rPr>
              <a:t>7 WEEKS  FROM THE OFFERING UP OF THE SHEAF</a:t>
            </a:r>
          </a:p>
          <a:p>
            <a:pPr>
              <a:lnSpc>
                <a:spcPct val="80000"/>
              </a:lnSpc>
              <a:defRPr/>
            </a:pPr>
            <a:r>
              <a:rPr lang="en-US" altLang="en-US" dirty="0">
                <a:solidFill>
                  <a:prstClr val="black"/>
                </a:solidFill>
              </a:rPr>
              <a:t>	</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SIVAN ? -	   SHAVUOT – DAY OF PENTECOST     (50TH Day Following the Morrow after the Weekly Sabbath)</a:t>
            </a: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a:solidFill>
                  <a:prstClr val="black"/>
                </a:solidFill>
              </a:rPr>
              <a:t>	</a:t>
            </a:r>
            <a:r>
              <a:rPr lang="en-US" altLang="en-US" dirty="0" smtClean="0">
                <a:solidFill>
                  <a:prstClr val="black"/>
                </a:solidFill>
              </a:rPr>
              <a:t>	</a:t>
            </a:r>
            <a:endParaRPr lang="en-US" altLang="en-US" dirty="0">
              <a:solidFill>
                <a:prstClr val="black"/>
              </a:solidFill>
            </a:endParaRPr>
          </a:p>
          <a:p>
            <a:pPr>
              <a:lnSpc>
                <a:spcPct val="80000"/>
              </a:lnSpc>
              <a:defRPr/>
            </a:pPr>
            <a:r>
              <a:rPr lang="en-US" altLang="en-US" dirty="0" smtClean="0">
                <a:solidFill>
                  <a:prstClr val="black"/>
                </a:solidFill>
              </a:rPr>
              <a:t>			</a:t>
            </a:r>
            <a:endParaRPr lang="en-US" altLang="en-US" dirty="0">
              <a:solidFill>
                <a:prstClr val="black"/>
              </a:solidFill>
            </a:endParaRPr>
          </a:p>
        </p:txBody>
      </p:sp>
      <p:pic>
        <p:nvPicPr>
          <p:cNvPr id="4" name="Picture 3"/>
          <p:cNvPicPr>
            <a:picLocks noChangeAspect="1"/>
          </p:cNvPicPr>
          <p:nvPr/>
        </p:nvPicPr>
        <p:blipFill>
          <a:blip r:embed="rId4"/>
          <a:stretch>
            <a:fillRect/>
          </a:stretch>
        </p:blipFill>
        <p:spPr>
          <a:xfrm>
            <a:off x="3145426" y="2440058"/>
            <a:ext cx="917093" cy="761837"/>
          </a:xfrm>
          <a:prstGeom prst="rect">
            <a:avLst/>
          </a:prstGeom>
        </p:spPr>
      </p:pic>
      <p:pic>
        <p:nvPicPr>
          <p:cNvPr id="5" name="Picture 4"/>
          <p:cNvPicPr>
            <a:picLocks noChangeAspect="1"/>
          </p:cNvPicPr>
          <p:nvPr/>
        </p:nvPicPr>
        <p:blipFill>
          <a:blip r:embed="rId5"/>
          <a:stretch>
            <a:fillRect/>
          </a:stretch>
        </p:blipFill>
        <p:spPr>
          <a:xfrm>
            <a:off x="3281475" y="3391662"/>
            <a:ext cx="644997" cy="969258"/>
          </a:xfrm>
          <a:prstGeom prst="rect">
            <a:avLst/>
          </a:prstGeom>
        </p:spPr>
      </p:pic>
      <p:pic>
        <p:nvPicPr>
          <p:cNvPr id="7" name="Picture 6"/>
          <p:cNvPicPr>
            <a:picLocks noChangeAspect="1"/>
          </p:cNvPicPr>
          <p:nvPr/>
        </p:nvPicPr>
        <p:blipFill>
          <a:blip r:embed="rId6"/>
          <a:stretch>
            <a:fillRect/>
          </a:stretch>
        </p:blipFill>
        <p:spPr>
          <a:xfrm>
            <a:off x="141353" y="-51722"/>
            <a:ext cx="11937003" cy="1072989"/>
          </a:xfrm>
          <a:prstGeom prst="rect">
            <a:avLst/>
          </a:prstGeom>
        </p:spPr>
      </p:pic>
      <p:pic>
        <p:nvPicPr>
          <p:cNvPr id="2" name="Picture 1"/>
          <p:cNvPicPr>
            <a:picLocks noChangeAspect="1"/>
          </p:cNvPicPr>
          <p:nvPr/>
        </p:nvPicPr>
        <p:blipFill>
          <a:blip r:embed="rId7"/>
          <a:stretch>
            <a:fillRect/>
          </a:stretch>
        </p:blipFill>
        <p:spPr>
          <a:xfrm>
            <a:off x="4500364" y="1495881"/>
            <a:ext cx="1609483" cy="164606"/>
          </a:xfrm>
          <a:prstGeom prst="rect">
            <a:avLst/>
          </a:prstGeom>
        </p:spPr>
      </p:pic>
      <p:pic>
        <p:nvPicPr>
          <p:cNvPr id="8" name="Picture 7"/>
          <p:cNvPicPr>
            <a:picLocks noChangeAspect="1"/>
          </p:cNvPicPr>
          <p:nvPr/>
        </p:nvPicPr>
        <p:blipFill>
          <a:blip r:embed="rId7"/>
          <a:stretch>
            <a:fillRect/>
          </a:stretch>
        </p:blipFill>
        <p:spPr>
          <a:xfrm>
            <a:off x="4500364" y="1920010"/>
            <a:ext cx="1609483" cy="164606"/>
          </a:xfrm>
          <a:prstGeom prst="rect">
            <a:avLst/>
          </a:prstGeom>
        </p:spPr>
      </p:pic>
      <p:pic>
        <p:nvPicPr>
          <p:cNvPr id="9" name="Picture 8"/>
          <p:cNvPicPr>
            <a:picLocks noChangeAspect="1"/>
          </p:cNvPicPr>
          <p:nvPr/>
        </p:nvPicPr>
        <p:blipFill>
          <a:blip r:embed="rId7"/>
          <a:stretch>
            <a:fillRect/>
          </a:stretch>
        </p:blipFill>
        <p:spPr>
          <a:xfrm>
            <a:off x="4500364" y="2356090"/>
            <a:ext cx="1609483" cy="164606"/>
          </a:xfrm>
          <a:prstGeom prst="rect">
            <a:avLst/>
          </a:prstGeom>
        </p:spPr>
      </p:pic>
      <p:pic>
        <p:nvPicPr>
          <p:cNvPr id="10" name="Picture 9"/>
          <p:cNvPicPr>
            <a:picLocks noChangeAspect="1"/>
          </p:cNvPicPr>
          <p:nvPr/>
        </p:nvPicPr>
        <p:blipFill>
          <a:blip r:embed="rId7"/>
          <a:stretch>
            <a:fillRect/>
          </a:stretch>
        </p:blipFill>
        <p:spPr>
          <a:xfrm>
            <a:off x="4500364" y="2780343"/>
            <a:ext cx="1609483" cy="164606"/>
          </a:xfrm>
          <a:prstGeom prst="rect">
            <a:avLst/>
          </a:prstGeom>
        </p:spPr>
      </p:pic>
      <p:pic>
        <p:nvPicPr>
          <p:cNvPr id="11" name="Picture 10"/>
          <p:cNvPicPr>
            <a:picLocks noChangeAspect="1"/>
          </p:cNvPicPr>
          <p:nvPr/>
        </p:nvPicPr>
        <p:blipFill>
          <a:blip r:embed="rId7"/>
          <a:stretch>
            <a:fillRect/>
          </a:stretch>
        </p:blipFill>
        <p:spPr>
          <a:xfrm>
            <a:off x="4500364" y="3239599"/>
            <a:ext cx="1609483" cy="164606"/>
          </a:xfrm>
          <a:prstGeom prst="rect">
            <a:avLst/>
          </a:prstGeom>
        </p:spPr>
      </p:pic>
      <p:pic>
        <p:nvPicPr>
          <p:cNvPr id="12" name="Picture 11"/>
          <p:cNvPicPr>
            <a:picLocks noChangeAspect="1"/>
          </p:cNvPicPr>
          <p:nvPr/>
        </p:nvPicPr>
        <p:blipFill>
          <a:blip r:embed="rId7"/>
          <a:stretch>
            <a:fillRect/>
          </a:stretch>
        </p:blipFill>
        <p:spPr>
          <a:xfrm>
            <a:off x="4500364" y="3679399"/>
            <a:ext cx="1609483" cy="164606"/>
          </a:xfrm>
          <a:prstGeom prst="rect">
            <a:avLst/>
          </a:prstGeom>
        </p:spPr>
      </p:pic>
      <p:pic>
        <p:nvPicPr>
          <p:cNvPr id="13" name="Picture 12"/>
          <p:cNvPicPr>
            <a:picLocks noChangeAspect="1"/>
          </p:cNvPicPr>
          <p:nvPr/>
        </p:nvPicPr>
        <p:blipFill>
          <a:blip r:embed="rId7"/>
          <a:stretch>
            <a:fillRect/>
          </a:stretch>
        </p:blipFill>
        <p:spPr>
          <a:xfrm>
            <a:off x="4500364" y="4119977"/>
            <a:ext cx="1609483" cy="164606"/>
          </a:xfrm>
          <a:prstGeom prst="rect">
            <a:avLst/>
          </a:prstGeom>
        </p:spPr>
      </p:pic>
      <p:pic>
        <p:nvPicPr>
          <p:cNvPr id="14" name="Picture 13"/>
          <p:cNvPicPr>
            <a:picLocks noChangeAspect="1"/>
          </p:cNvPicPr>
          <p:nvPr/>
        </p:nvPicPr>
        <p:blipFill>
          <a:blip r:embed="rId7"/>
          <a:stretch>
            <a:fillRect/>
          </a:stretch>
        </p:blipFill>
        <p:spPr>
          <a:xfrm>
            <a:off x="4500364" y="4560555"/>
            <a:ext cx="1609483" cy="164606"/>
          </a:xfrm>
          <a:prstGeom prst="rect">
            <a:avLst/>
          </a:prstGeom>
        </p:spPr>
      </p:pic>
      <p:pic>
        <p:nvPicPr>
          <p:cNvPr id="6" name="Picture 5"/>
          <p:cNvPicPr>
            <a:picLocks noChangeAspect="1"/>
          </p:cNvPicPr>
          <p:nvPr/>
        </p:nvPicPr>
        <p:blipFill>
          <a:blip r:embed="rId8"/>
          <a:stretch>
            <a:fillRect/>
          </a:stretch>
        </p:blipFill>
        <p:spPr>
          <a:xfrm>
            <a:off x="3704766" y="6031548"/>
            <a:ext cx="4810161" cy="963251"/>
          </a:xfrm>
          <a:prstGeom prst="rect">
            <a:avLst/>
          </a:prstGeom>
        </p:spPr>
      </p:pic>
    </p:spTree>
    <p:extLst>
      <p:ext uri="{BB962C8B-B14F-4D97-AF65-F5344CB8AC3E}">
        <p14:creationId xmlns:p14="http://schemas.microsoft.com/office/powerpoint/2010/main" val="352377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7214" y="1690688"/>
            <a:ext cx="7047186" cy="4351338"/>
          </a:xfrm>
        </p:spPr>
        <p:txBody>
          <a:bodyPr>
            <a:normAutofit/>
          </a:bodyPr>
          <a:lstStyle/>
          <a:p>
            <a:pPr marL="0" indent="0">
              <a:buNone/>
            </a:pPr>
            <a:r>
              <a:rPr lang="en-US" sz="3600" dirty="0"/>
              <a:t>What </a:t>
            </a:r>
            <a:r>
              <a:rPr lang="en-US" sz="3600" dirty="0" smtClean="0"/>
              <a:t>We </a:t>
            </a:r>
            <a:r>
              <a:rPr lang="en-US" sz="3600" dirty="0"/>
              <a:t>Know:</a:t>
            </a:r>
          </a:p>
          <a:p>
            <a:pPr marL="0" indent="0">
              <a:buNone/>
            </a:pPr>
            <a:endParaRPr lang="en-US" dirty="0"/>
          </a:p>
          <a:p>
            <a:r>
              <a:rPr lang="en-US" sz="2400" dirty="0"/>
              <a:t>During the Feast of Unleavened Bread;</a:t>
            </a:r>
          </a:p>
          <a:p>
            <a:r>
              <a:rPr lang="en-US" sz="2400" dirty="0"/>
              <a:t>Shortly (days) after the Passover;</a:t>
            </a:r>
          </a:p>
          <a:p>
            <a:r>
              <a:rPr lang="en-US" sz="2400" dirty="0"/>
              <a:t>Sheaf waved on the morrow after the </a:t>
            </a:r>
            <a:r>
              <a:rPr lang="en-US" sz="2400" b="1" dirty="0"/>
              <a:t>weekly</a:t>
            </a:r>
            <a:r>
              <a:rPr lang="en-US" sz="2400" dirty="0"/>
              <a:t> Sabbath;</a:t>
            </a:r>
          </a:p>
          <a:p>
            <a:r>
              <a:rPr lang="en-US" sz="2400" dirty="0"/>
              <a:t>Waved not burnt;</a:t>
            </a:r>
          </a:p>
          <a:p>
            <a:r>
              <a:rPr lang="en-US" sz="2400" dirty="0"/>
              <a:t>Burnt Offering – had to be a lamb – without blemish;</a:t>
            </a:r>
          </a:p>
          <a:p>
            <a:r>
              <a:rPr lang="en-US" sz="2400" dirty="0"/>
              <a:t>Meal Offering – Flour mingled with </a:t>
            </a:r>
            <a:r>
              <a:rPr lang="en-US" sz="2400" dirty="0" smtClean="0"/>
              <a:t>Oil</a:t>
            </a:r>
            <a:endParaRPr lang="en-US" sz="2400" dirty="0"/>
          </a:p>
        </p:txBody>
      </p:sp>
      <p:pic>
        <p:nvPicPr>
          <p:cNvPr id="4" name="Picture 3"/>
          <p:cNvPicPr>
            <a:picLocks noChangeAspect="1"/>
          </p:cNvPicPr>
          <p:nvPr/>
        </p:nvPicPr>
        <p:blipFill>
          <a:blip r:embed="rId4"/>
          <a:stretch>
            <a:fillRect/>
          </a:stretch>
        </p:blipFill>
        <p:spPr>
          <a:xfrm>
            <a:off x="425669" y="1690688"/>
            <a:ext cx="3594538" cy="4751400"/>
          </a:xfrm>
          <a:prstGeom prst="rect">
            <a:avLst/>
          </a:prstGeom>
        </p:spPr>
      </p:pic>
      <p:pic>
        <p:nvPicPr>
          <p:cNvPr id="6" name="Picture 5"/>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64259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650" y="1690688"/>
            <a:ext cx="6836560" cy="4351338"/>
          </a:xfrm>
        </p:spPr>
        <p:txBody>
          <a:bodyPr>
            <a:normAutofit lnSpcReduction="10000"/>
          </a:bodyPr>
          <a:lstStyle/>
          <a:p>
            <a:pPr marL="0" indent="0">
              <a:buNone/>
            </a:pPr>
            <a:r>
              <a:rPr lang="en-US" sz="3600" dirty="0" smtClean="0"/>
              <a:t>What We Need to Know:</a:t>
            </a:r>
          </a:p>
          <a:p>
            <a:endParaRPr lang="en-US" dirty="0"/>
          </a:p>
          <a:p>
            <a:r>
              <a:rPr lang="en-US" dirty="0" smtClean="0"/>
              <a:t>What </a:t>
            </a:r>
            <a:r>
              <a:rPr lang="en-US" dirty="0"/>
              <a:t>was the Sheaf of the First fruits?</a:t>
            </a:r>
          </a:p>
          <a:p>
            <a:r>
              <a:rPr lang="en-US" dirty="0"/>
              <a:t>What did it represent? Why? And How?</a:t>
            </a:r>
          </a:p>
          <a:p>
            <a:r>
              <a:rPr lang="en-US" dirty="0"/>
              <a:t>What was the significance of the “Morrow after the Sabbath?”</a:t>
            </a:r>
          </a:p>
          <a:p>
            <a:r>
              <a:rPr lang="en-US" dirty="0"/>
              <a:t>Why was it WAVED and not burnt?</a:t>
            </a:r>
          </a:p>
          <a:p>
            <a:r>
              <a:rPr lang="en-US" dirty="0"/>
              <a:t>Why was a burnt offering, the meal offering and the drink offering required with it?</a:t>
            </a:r>
          </a:p>
          <a:p>
            <a:pPr marL="0" indent="0">
              <a:buNone/>
            </a:pPr>
            <a:endParaRPr lang="en-US" dirty="0"/>
          </a:p>
        </p:txBody>
      </p:sp>
      <p:pic>
        <p:nvPicPr>
          <p:cNvPr id="4" name="Picture 3"/>
          <p:cNvPicPr>
            <a:picLocks noChangeAspect="1"/>
          </p:cNvPicPr>
          <p:nvPr/>
        </p:nvPicPr>
        <p:blipFill>
          <a:blip r:embed="rId4"/>
          <a:stretch>
            <a:fillRect/>
          </a:stretch>
        </p:blipFill>
        <p:spPr>
          <a:xfrm>
            <a:off x="425669" y="1690688"/>
            <a:ext cx="3594538" cy="4751400"/>
          </a:xfrm>
          <a:prstGeom prst="rect">
            <a:avLst/>
          </a:prstGeom>
        </p:spPr>
      </p:pic>
      <p:pic>
        <p:nvPicPr>
          <p:cNvPr id="6" name="Picture 5"/>
          <p:cNvPicPr>
            <a:picLocks noChangeAspect="1"/>
          </p:cNvPicPr>
          <p:nvPr/>
        </p:nvPicPr>
        <p:blipFill>
          <a:blip r:embed="rId5"/>
          <a:stretch>
            <a:fillRect/>
          </a:stretch>
        </p:blipFill>
        <p:spPr>
          <a:xfrm>
            <a:off x="155207" y="0"/>
            <a:ext cx="11937003" cy="1072989"/>
          </a:xfrm>
          <a:prstGeom prst="rect">
            <a:avLst/>
          </a:prstGeom>
        </p:spPr>
      </p:pic>
    </p:spTree>
    <p:extLst>
      <p:ext uri="{BB962C8B-B14F-4D97-AF65-F5344CB8AC3E}">
        <p14:creationId xmlns:p14="http://schemas.microsoft.com/office/powerpoint/2010/main" val="112282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8" name="Picture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86605" y="1708936"/>
            <a:ext cx="5163530" cy="4468027"/>
          </a:xfrm>
        </p:spPr>
      </p:pic>
      <p:sp>
        <p:nvSpPr>
          <p:cNvPr id="3" name="Content Placeholder 2"/>
          <p:cNvSpPr>
            <a:spLocks noGrp="1"/>
          </p:cNvSpPr>
          <p:nvPr>
            <p:ph sz="half" idx="2"/>
          </p:nvPr>
        </p:nvSpPr>
        <p:spPr/>
        <p:txBody>
          <a:bodyPr>
            <a:normAutofit/>
          </a:bodyPr>
          <a:lstStyle/>
          <a:p>
            <a:pPr marL="0" indent="0">
              <a:buNone/>
            </a:pPr>
            <a:r>
              <a:rPr lang="en-US" sz="2000" dirty="0" smtClean="0"/>
              <a:t>“</a:t>
            </a:r>
            <a:r>
              <a:rPr lang="en-US" sz="2000" b="1" dirty="0" smtClean="0">
                <a:solidFill>
                  <a:srgbClr val="00B0F0"/>
                </a:solidFill>
              </a:rPr>
              <a:t>Now </a:t>
            </a:r>
            <a:r>
              <a:rPr lang="en-US" sz="2000" b="1" dirty="0">
                <a:solidFill>
                  <a:srgbClr val="00B0F0"/>
                </a:solidFill>
              </a:rPr>
              <a:t>the first </a:t>
            </a:r>
            <a:r>
              <a:rPr lang="en-US" sz="2000" b="1" i="1" dirty="0">
                <a:solidFill>
                  <a:srgbClr val="00B0F0"/>
                </a:solidFill>
              </a:rPr>
              <a:t>day</a:t>
            </a:r>
            <a:r>
              <a:rPr lang="en-US" sz="2000" b="1" dirty="0">
                <a:solidFill>
                  <a:srgbClr val="00B0F0"/>
                </a:solidFill>
              </a:rPr>
              <a:t> of the </a:t>
            </a:r>
            <a:r>
              <a:rPr lang="en-US" sz="2000" b="1" i="1" dirty="0">
                <a:solidFill>
                  <a:srgbClr val="00B0F0"/>
                </a:solidFill>
              </a:rPr>
              <a:t>feast of</a:t>
            </a:r>
            <a:r>
              <a:rPr lang="en-US" sz="2000" b="1" dirty="0">
                <a:solidFill>
                  <a:srgbClr val="00B0F0"/>
                </a:solidFill>
              </a:rPr>
              <a:t> unleavened bread</a:t>
            </a:r>
            <a:r>
              <a:rPr lang="en-US" sz="2000" dirty="0"/>
              <a:t> the disciples came to Jesus, saying unto him, “ Where wilt thou that we prepare for thee to eat the </a:t>
            </a:r>
            <a:r>
              <a:rPr lang="en-US" sz="2000" dirty="0" err="1"/>
              <a:t>passover</a:t>
            </a:r>
            <a:r>
              <a:rPr lang="en-US" sz="2000" dirty="0"/>
              <a:t>?”  </a:t>
            </a:r>
            <a:r>
              <a:rPr lang="en-US" sz="2000" dirty="0" smtClean="0"/>
              <a:t>(KJV)</a:t>
            </a:r>
          </a:p>
          <a:p>
            <a:pPr marL="0" indent="0">
              <a:buNone/>
            </a:pPr>
            <a:r>
              <a:rPr lang="en-US" sz="2000" dirty="0"/>
              <a:t>	</a:t>
            </a:r>
            <a:r>
              <a:rPr lang="en-US" sz="2000" dirty="0" smtClean="0"/>
              <a:t>		Matthew </a:t>
            </a:r>
            <a:r>
              <a:rPr lang="en-US" sz="2000" dirty="0"/>
              <a:t>26:17</a:t>
            </a:r>
          </a:p>
          <a:p>
            <a:pPr marL="0" indent="0">
              <a:buNone/>
            </a:pPr>
            <a:endParaRPr lang="en-US" sz="2000" dirty="0"/>
          </a:p>
          <a:p>
            <a:pPr marL="0" indent="0">
              <a:buNone/>
            </a:pPr>
            <a:r>
              <a:rPr lang="en-US" sz="2000" dirty="0" smtClean="0"/>
              <a:t>“</a:t>
            </a:r>
            <a:r>
              <a:rPr lang="en-US" sz="2000" b="1" dirty="0" smtClean="0">
                <a:solidFill>
                  <a:srgbClr val="00B0F0"/>
                </a:solidFill>
              </a:rPr>
              <a:t>Now </a:t>
            </a:r>
            <a:r>
              <a:rPr lang="en-US" sz="2000" b="1" dirty="0">
                <a:solidFill>
                  <a:srgbClr val="00B0F0"/>
                </a:solidFill>
              </a:rPr>
              <a:t>on the first day of the unleavened bread </a:t>
            </a:r>
            <a:r>
              <a:rPr lang="en-US" sz="2000" dirty="0"/>
              <a:t>the disciples came to Jesus, saying, “Where dost thou wish that we prepare for thee the Paschal supper?” </a:t>
            </a:r>
            <a:r>
              <a:rPr lang="en-US" sz="2000" dirty="0" smtClean="0"/>
              <a:t>(</a:t>
            </a:r>
            <a:r>
              <a:rPr lang="en-US" sz="2000" dirty="0" err="1" smtClean="0"/>
              <a:t>Diaglott</a:t>
            </a:r>
            <a:r>
              <a:rPr lang="en-US" sz="2000" dirty="0" smtClean="0"/>
              <a:t>)</a:t>
            </a:r>
          </a:p>
          <a:p>
            <a:pPr marL="0" indent="0">
              <a:buNone/>
            </a:pPr>
            <a:r>
              <a:rPr lang="en-US" sz="2000" dirty="0"/>
              <a:t>	</a:t>
            </a:r>
            <a:r>
              <a:rPr lang="en-US" sz="2000" dirty="0" smtClean="0"/>
              <a:t>		Matthew </a:t>
            </a:r>
            <a:r>
              <a:rPr lang="en-US" sz="2000" dirty="0"/>
              <a:t>26:17</a:t>
            </a:r>
          </a:p>
          <a:p>
            <a:pPr marL="0" indent="0">
              <a:buNone/>
            </a:pPr>
            <a:endParaRPr lang="en-US" dirty="0"/>
          </a:p>
          <a:p>
            <a:pPr marL="0" indent="0">
              <a:buNone/>
            </a:pPr>
            <a:endParaRPr lang="en-US" dirty="0"/>
          </a:p>
        </p:txBody>
      </p:sp>
      <p:pic>
        <p:nvPicPr>
          <p:cNvPr id="6" name="Picture 5"/>
          <p:cNvPicPr>
            <a:picLocks noChangeAspect="1"/>
          </p:cNvPicPr>
          <p:nvPr/>
        </p:nvPicPr>
        <p:blipFill>
          <a:blip r:embed="rId5"/>
          <a:stretch>
            <a:fillRect/>
          </a:stretch>
        </p:blipFill>
        <p:spPr>
          <a:xfrm>
            <a:off x="99789" y="0"/>
            <a:ext cx="11937003" cy="1072989"/>
          </a:xfrm>
          <a:prstGeom prst="rect">
            <a:avLst/>
          </a:prstGeom>
        </p:spPr>
      </p:pic>
    </p:spTree>
    <p:extLst>
      <p:ext uri="{BB962C8B-B14F-4D97-AF65-F5344CB8AC3E}">
        <p14:creationId xmlns:p14="http://schemas.microsoft.com/office/powerpoint/2010/main" val="237172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10426" y="1634837"/>
            <a:ext cx="5168156" cy="3968342"/>
          </a:xfrm>
        </p:spPr>
      </p:pic>
      <p:sp>
        <p:nvSpPr>
          <p:cNvPr id="3" name="Content Placeholder 2"/>
          <p:cNvSpPr>
            <a:spLocks noGrp="1"/>
          </p:cNvSpPr>
          <p:nvPr>
            <p:ph sz="half" idx="2"/>
          </p:nvPr>
        </p:nvSpPr>
        <p:spPr>
          <a:xfrm>
            <a:off x="6269182" y="1847755"/>
            <a:ext cx="5922818" cy="4095844"/>
          </a:xfrm>
        </p:spPr>
        <p:txBody>
          <a:bodyPr>
            <a:normAutofit/>
          </a:bodyPr>
          <a:lstStyle/>
          <a:p>
            <a:pPr marL="0" indent="0">
              <a:buNone/>
            </a:pPr>
            <a:r>
              <a:rPr lang="en-US" sz="3600" dirty="0" smtClean="0"/>
              <a:t>“In </a:t>
            </a:r>
            <a:r>
              <a:rPr lang="en-US" sz="3600" dirty="0"/>
              <a:t>the first month, </a:t>
            </a:r>
            <a:r>
              <a:rPr lang="en-US" sz="3600" b="1" u="sng" dirty="0">
                <a:solidFill>
                  <a:srgbClr val="00B0F0"/>
                </a:solidFill>
              </a:rPr>
              <a:t>on the fourteenth day of the month at even, ye shall eat unleavened bread</a:t>
            </a:r>
            <a:r>
              <a:rPr lang="en-US" sz="3600" dirty="0"/>
              <a:t>, until the one and twentieth day of the month at even</a:t>
            </a:r>
            <a:r>
              <a:rPr lang="en-US" sz="3600" dirty="0" smtClean="0"/>
              <a:t>.”</a:t>
            </a:r>
            <a:endParaRPr lang="en-US" sz="3600" dirty="0"/>
          </a:p>
          <a:p>
            <a:pPr marL="0" indent="0">
              <a:buNone/>
            </a:pPr>
            <a:r>
              <a:rPr lang="en-US" sz="3600" dirty="0" smtClean="0"/>
              <a:t>			Exodus 12:18</a:t>
            </a:r>
            <a:endParaRPr lang="en-US" sz="3600" dirty="0"/>
          </a:p>
          <a:p>
            <a:pPr marL="0" indent="0">
              <a:buNone/>
            </a:pPr>
            <a:endParaRPr lang="en-US" dirty="0"/>
          </a:p>
        </p:txBody>
      </p:sp>
      <p:pic>
        <p:nvPicPr>
          <p:cNvPr id="5" name="Picture 4"/>
          <p:cNvPicPr>
            <a:picLocks noChangeAspect="1"/>
          </p:cNvPicPr>
          <p:nvPr/>
        </p:nvPicPr>
        <p:blipFill>
          <a:blip r:embed="rId5"/>
          <a:stretch>
            <a:fillRect/>
          </a:stretch>
        </p:blipFill>
        <p:spPr>
          <a:xfrm>
            <a:off x="0" y="0"/>
            <a:ext cx="11943099" cy="1072989"/>
          </a:xfrm>
          <a:prstGeom prst="rect">
            <a:avLst/>
          </a:prstGeom>
        </p:spPr>
      </p:pic>
      <p:sp>
        <p:nvSpPr>
          <p:cNvPr id="6" name="TextBox 5"/>
          <p:cNvSpPr txBox="1"/>
          <p:nvPr/>
        </p:nvSpPr>
        <p:spPr>
          <a:xfrm>
            <a:off x="2243208" y="6165027"/>
            <a:ext cx="8051948" cy="584775"/>
          </a:xfrm>
          <a:prstGeom prst="rect">
            <a:avLst/>
          </a:prstGeom>
          <a:solidFill>
            <a:srgbClr val="FFFF00"/>
          </a:solidFill>
        </p:spPr>
        <p:txBody>
          <a:bodyPr wrap="none" rtlCol="0">
            <a:spAutoFit/>
          </a:bodyPr>
          <a:lstStyle/>
          <a:p>
            <a:r>
              <a:rPr lang="en-US" sz="3200" dirty="0" smtClean="0"/>
              <a:t>Passover was </a:t>
            </a:r>
            <a:r>
              <a:rPr lang="en-US" sz="3200" u="sng" dirty="0" smtClean="0"/>
              <a:t>the first day </a:t>
            </a:r>
            <a:r>
              <a:rPr lang="en-US" sz="3200" dirty="0" smtClean="0"/>
              <a:t>of Unleavened Bread</a:t>
            </a:r>
            <a:endParaRPr lang="en-US" sz="3200" dirty="0"/>
          </a:p>
        </p:txBody>
      </p:sp>
    </p:spTree>
    <p:extLst>
      <p:ext uri="{BB962C8B-B14F-4D97-AF65-F5344CB8AC3E}">
        <p14:creationId xmlns:p14="http://schemas.microsoft.com/office/powerpoint/2010/main" val="169702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1804087" y="995082"/>
            <a:ext cx="9959546" cy="5853910"/>
          </a:xfrm>
          <a:prstGeom prst="rect">
            <a:avLst/>
          </a:prstGeom>
        </p:spPr>
        <p:txBody>
          <a:bodyPr wrap="square">
            <a:spAutoFit/>
          </a:bodyPr>
          <a:lstStyle/>
          <a:p>
            <a:pPr>
              <a:lnSpc>
                <a:spcPct val="80000"/>
              </a:lnSpc>
              <a:defRPr/>
            </a:pPr>
            <a:r>
              <a:rPr lang="en-US" altLang="en-US" dirty="0" smtClean="0">
                <a:solidFill>
                  <a:prstClr val="black"/>
                </a:solidFill>
              </a:rPr>
              <a:t>			</a:t>
            </a:r>
            <a:r>
              <a:rPr lang="en-US" altLang="en-US" b="1" dirty="0" smtClean="0">
                <a:solidFill>
                  <a:srgbClr val="FF0000"/>
                </a:solidFill>
              </a:rPr>
              <a:t>6PM </a:t>
            </a:r>
            <a:r>
              <a:rPr lang="en-US" altLang="en-US" b="1" dirty="0">
                <a:solidFill>
                  <a:srgbClr val="FF0000"/>
                </a:solidFill>
              </a:rPr>
              <a:t>(Sunset) – 6PM (Sunset)</a:t>
            </a:r>
          </a:p>
          <a:p>
            <a:pPr>
              <a:lnSpc>
                <a:spcPct val="80000"/>
              </a:lnSpc>
              <a:defRPr/>
            </a:pPr>
            <a:endParaRPr lang="en-US" altLang="en-US" dirty="0" smtClean="0">
              <a:solidFill>
                <a:prstClr val="black"/>
              </a:solidFill>
            </a:endParaRP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ABIB </a:t>
            </a:r>
            <a:r>
              <a:rPr lang="en-US" altLang="en-US" dirty="0">
                <a:solidFill>
                  <a:prstClr val="black"/>
                </a:solidFill>
              </a:rPr>
              <a:t>14</a:t>
            </a:r>
            <a:r>
              <a:rPr lang="en-US" altLang="en-US" baseline="30000" dirty="0">
                <a:solidFill>
                  <a:prstClr val="black"/>
                </a:solidFill>
              </a:rPr>
              <a:t>th</a:t>
            </a:r>
            <a:r>
              <a:rPr lang="en-US" altLang="en-US" dirty="0">
                <a:solidFill>
                  <a:prstClr val="black"/>
                </a:solidFill>
              </a:rPr>
              <a:t> – PASSOVER 		           (First Day of Unleavened Bread – Ex.12:18)</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15</a:t>
            </a:r>
            <a:r>
              <a:rPr lang="en-US" altLang="en-US" baseline="30000" dirty="0">
                <a:solidFill>
                  <a:prstClr val="black"/>
                </a:solidFill>
              </a:rPr>
              <a:t>th</a:t>
            </a:r>
            <a:r>
              <a:rPr lang="en-US" altLang="en-US" dirty="0">
                <a:solidFill>
                  <a:prstClr val="black"/>
                </a:solidFill>
              </a:rPr>
              <a:t> – HIGH SABBATH		           (1</a:t>
            </a:r>
            <a:r>
              <a:rPr lang="en-US" altLang="en-US" baseline="30000" dirty="0">
                <a:solidFill>
                  <a:prstClr val="black"/>
                </a:solidFill>
              </a:rPr>
              <a:t>st</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16</a:t>
            </a:r>
            <a:r>
              <a:rPr lang="en-US" altLang="en-US" baseline="30000" dirty="0">
                <a:solidFill>
                  <a:prstClr val="black"/>
                </a:solidFill>
              </a:rPr>
              <a:t>th</a:t>
            </a:r>
            <a:r>
              <a:rPr lang="en-US" altLang="en-US" dirty="0">
                <a:solidFill>
                  <a:prstClr val="black"/>
                </a:solidFill>
              </a:rPr>
              <a:t> - 			           (2</a:t>
            </a:r>
            <a:r>
              <a:rPr lang="en-US" altLang="en-US" baseline="30000" dirty="0">
                <a:solidFill>
                  <a:prstClr val="black"/>
                </a:solidFill>
              </a:rPr>
              <a:t>nd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17</a:t>
            </a:r>
            <a:r>
              <a:rPr lang="en-US" altLang="en-US" baseline="30000" dirty="0">
                <a:solidFill>
                  <a:prstClr val="black"/>
                </a:solidFill>
              </a:rPr>
              <a:t>th</a:t>
            </a:r>
            <a:r>
              <a:rPr lang="en-US" altLang="en-US" dirty="0">
                <a:solidFill>
                  <a:prstClr val="black"/>
                </a:solidFill>
              </a:rPr>
              <a:t> - 			           (3</a:t>
            </a:r>
            <a:r>
              <a:rPr lang="en-US" altLang="en-US" baseline="30000" dirty="0">
                <a:solidFill>
                  <a:prstClr val="black"/>
                </a:solidFill>
              </a:rPr>
              <a:t>rd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18</a:t>
            </a:r>
            <a:r>
              <a:rPr lang="en-US" altLang="en-US" baseline="30000" dirty="0">
                <a:solidFill>
                  <a:prstClr val="black"/>
                </a:solidFill>
              </a:rPr>
              <a:t>th</a:t>
            </a:r>
            <a:r>
              <a:rPr lang="en-US" altLang="en-US" dirty="0">
                <a:solidFill>
                  <a:prstClr val="black"/>
                </a:solidFill>
              </a:rPr>
              <a:t> - 			           (4</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19</a:t>
            </a:r>
            <a:r>
              <a:rPr lang="en-US" altLang="en-US" baseline="30000" dirty="0">
                <a:solidFill>
                  <a:prstClr val="black"/>
                </a:solidFill>
              </a:rPr>
              <a:t>th</a:t>
            </a:r>
            <a:r>
              <a:rPr lang="en-US" altLang="en-US" dirty="0">
                <a:solidFill>
                  <a:prstClr val="black"/>
                </a:solidFill>
              </a:rPr>
              <a:t> - 			           (5</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20</a:t>
            </a:r>
            <a:r>
              <a:rPr lang="en-US" altLang="en-US" baseline="30000" dirty="0">
                <a:solidFill>
                  <a:prstClr val="black"/>
                </a:solidFill>
              </a:rPr>
              <a:t>th</a:t>
            </a:r>
            <a:r>
              <a:rPr lang="en-US" altLang="en-US" dirty="0">
                <a:solidFill>
                  <a:prstClr val="black"/>
                </a:solidFill>
              </a:rPr>
              <a:t> - 			           (6</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21</a:t>
            </a:r>
            <a:r>
              <a:rPr lang="en-US" altLang="en-US" baseline="30000" dirty="0">
                <a:solidFill>
                  <a:prstClr val="black"/>
                </a:solidFill>
              </a:rPr>
              <a:t>st</a:t>
            </a:r>
            <a:r>
              <a:rPr lang="en-US" altLang="en-US" dirty="0">
                <a:solidFill>
                  <a:prstClr val="black"/>
                </a:solidFill>
              </a:rPr>
              <a:t> – HIGH SABBATH		           (7</a:t>
            </a:r>
            <a:r>
              <a:rPr lang="en-US" altLang="en-US" baseline="30000" dirty="0">
                <a:solidFill>
                  <a:prstClr val="black"/>
                </a:solidFill>
              </a:rPr>
              <a:t>th</a:t>
            </a:r>
            <a:r>
              <a:rPr lang="en-US" altLang="en-US" dirty="0">
                <a:solidFill>
                  <a:prstClr val="black"/>
                </a:solidFill>
              </a:rPr>
              <a:t> Day of the FEAST of Unleavened Bread</a:t>
            </a:r>
            <a:r>
              <a:rPr lang="en-US" altLang="en-US" dirty="0" smtClean="0">
                <a:solidFill>
                  <a:prstClr val="black"/>
                </a:solidFill>
              </a:rPr>
              <a:t>)</a:t>
            </a:r>
          </a:p>
          <a:p>
            <a:pPr>
              <a:lnSpc>
                <a:spcPct val="80000"/>
              </a:lnSpc>
              <a:defRPr/>
            </a:pPr>
            <a:endParaRPr lang="en-US" altLang="en-US" dirty="0" smtClean="0">
              <a:solidFill>
                <a:prstClr val="black"/>
              </a:solidFill>
            </a:endParaRP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a:solidFill>
                  <a:prstClr val="black"/>
                </a:solidFill>
              </a:rPr>
              <a:t>	</a:t>
            </a:r>
            <a:r>
              <a:rPr lang="en-US" altLang="en-US" dirty="0" smtClean="0">
                <a:solidFill>
                  <a:prstClr val="black"/>
                </a:solidFill>
              </a:rPr>
              <a:t>	</a:t>
            </a:r>
            <a:endParaRPr lang="en-US" altLang="en-US" dirty="0">
              <a:solidFill>
                <a:prstClr val="black"/>
              </a:solidFill>
            </a:endParaRPr>
          </a:p>
          <a:p>
            <a:pPr>
              <a:lnSpc>
                <a:spcPct val="80000"/>
              </a:lnSpc>
              <a:defRPr/>
            </a:pPr>
            <a:r>
              <a:rPr lang="en-US" altLang="en-US" dirty="0" smtClean="0">
                <a:solidFill>
                  <a:prstClr val="black"/>
                </a:solidFill>
              </a:rPr>
              <a:t>			</a:t>
            </a:r>
            <a:endParaRPr lang="en-US" altLang="en-US" dirty="0">
              <a:solidFill>
                <a:prstClr val="black"/>
              </a:solidFill>
            </a:endParaRPr>
          </a:p>
        </p:txBody>
      </p:sp>
      <p:pic>
        <p:nvPicPr>
          <p:cNvPr id="4" name="Picture 3"/>
          <p:cNvPicPr>
            <a:picLocks noChangeAspect="1"/>
          </p:cNvPicPr>
          <p:nvPr/>
        </p:nvPicPr>
        <p:blipFill>
          <a:blip r:embed="rId4"/>
          <a:stretch>
            <a:fillRect/>
          </a:stretch>
        </p:blipFill>
        <p:spPr>
          <a:xfrm>
            <a:off x="3145426" y="2440058"/>
            <a:ext cx="917093" cy="761837"/>
          </a:xfrm>
          <a:prstGeom prst="rect">
            <a:avLst/>
          </a:prstGeom>
        </p:spPr>
      </p:pic>
      <p:pic>
        <p:nvPicPr>
          <p:cNvPr id="5" name="Picture 4"/>
          <p:cNvPicPr>
            <a:picLocks noChangeAspect="1"/>
          </p:cNvPicPr>
          <p:nvPr/>
        </p:nvPicPr>
        <p:blipFill>
          <a:blip r:embed="rId5"/>
          <a:stretch>
            <a:fillRect/>
          </a:stretch>
        </p:blipFill>
        <p:spPr>
          <a:xfrm>
            <a:off x="3281475" y="3391662"/>
            <a:ext cx="644997" cy="969258"/>
          </a:xfrm>
          <a:prstGeom prst="rect">
            <a:avLst/>
          </a:prstGeom>
        </p:spPr>
      </p:pic>
      <p:pic>
        <p:nvPicPr>
          <p:cNvPr id="7" name="Picture 6"/>
          <p:cNvPicPr>
            <a:picLocks noChangeAspect="1"/>
          </p:cNvPicPr>
          <p:nvPr/>
        </p:nvPicPr>
        <p:blipFill>
          <a:blip r:embed="rId6"/>
          <a:stretch>
            <a:fillRect/>
          </a:stretch>
        </p:blipFill>
        <p:spPr>
          <a:xfrm>
            <a:off x="141353" y="-51722"/>
            <a:ext cx="11937003" cy="1072989"/>
          </a:xfrm>
          <a:prstGeom prst="rect">
            <a:avLst/>
          </a:prstGeom>
        </p:spPr>
      </p:pic>
      <p:pic>
        <p:nvPicPr>
          <p:cNvPr id="2" name="Picture 1"/>
          <p:cNvPicPr>
            <a:picLocks noChangeAspect="1"/>
          </p:cNvPicPr>
          <p:nvPr/>
        </p:nvPicPr>
        <p:blipFill>
          <a:blip r:embed="rId7"/>
          <a:stretch>
            <a:fillRect/>
          </a:stretch>
        </p:blipFill>
        <p:spPr>
          <a:xfrm>
            <a:off x="4500364" y="1702083"/>
            <a:ext cx="1609483" cy="164606"/>
          </a:xfrm>
          <a:prstGeom prst="rect">
            <a:avLst/>
          </a:prstGeom>
        </p:spPr>
      </p:pic>
      <p:pic>
        <p:nvPicPr>
          <p:cNvPr id="8" name="Picture 7"/>
          <p:cNvPicPr>
            <a:picLocks noChangeAspect="1"/>
          </p:cNvPicPr>
          <p:nvPr/>
        </p:nvPicPr>
        <p:blipFill>
          <a:blip r:embed="rId7"/>
          <a:stretch>
            <a:fillRect/>
          </a:stretch>
        </p:blipFill>
        <p:spPr>
          <a:xfrm>
            <a:off x="4500364" y="2141076"/>
            <a:ext cx="1609483" cy="164606"/>
          </a:xfrm>
          <a:prstGeom prst="rect">
            <a:avLst/>
          </a:prstGeom>
        </p:spPr>
      </p:pic>
      <p:pic>
        <p:nvPicPr>
          <p:cNvPr id="9" name="Picture 8"/>
          <p:cNvPicPr>
            <a:picLocks noChangeAspect="1"/>
          </p:cNvPicPr>
          <p:nvPr/>
        </p:nvPicPr>
        <p:blipFill>
          <a:blip r:embed="rId7"/>
          <a:stretch>
            <a:fillRect/>
          </a:stretch>
        </p:blipFill>
        <p:spPr>
          <a:xfrm>
            <a:off x="4500364" y="2606201"/>
            <a:ext cx="1609483" cy="164606"/>
          </a:xfrm>
          <a:prstGeom prst="rect">
            <a:avLst/>
          </a:prstGeom>
        </p:spPr>
      </p:pic>
      <p:pic>
        <p:nvPicPr>
          <p:cNvPr id="10" name="Picture 9"/>
          <p:cNvPicPr>
            <a:picLocks noChangeAspect="1"/>
          </p:cNvPicPr>
          <p:nvPr/>
        </p:nvPicPr>
        <p:blipFill>
          <a:blip r:embed="rId7"/>
          <a:stretch>
            <a:fillRect/>
          </a:stretch>
        </p:blipFill>
        <p:spPr>
          <a:xfrm>
            <a:off x="4500364" y="3030330"/>
            <a:ext cx="1609483" cy="164606"/>
          </a:xfrm>
          <a:prstGeom prst="rect">
            <a:avLst/>
          </a:prstGeom>
        </p:spPr>
      </p:pic>
      <p:pic>
        <p:nvPicPr>
          <p:cNvPr id="11" name="Picture 10"/>
          <p:cNvPicPr>
            <a:picLocks noChangeAspect="1"/>
          </p:cNvPicPr>
          <p:nvPr/>
        </p:nvPicPr>
        <p:blipFill>
          <a:blip r:embed="rId7"/>
          <a:stretch>
            <a:fillRect/>
          </a:stretch>
        </p:blipFill>
        <p:spPr>
          <a:xfrm>
            <a:off x="4500365" y="3459973"/>
            <a:ext cx="1609483" cy="164606"/>
          </a:xfrm>
          <a:prstGeom prst="rect">
            <a:avLst/>
          </a:prstGeom>
        </p:spPr>
      </p:pic>
      <p:pic>
        <p:nvPicPr>
          <p:cNvPr id="12" name="Picture 11"/>
          <p:cNvPicPr>
            <a:picLocks noChangeAspect="1"/>
          </p:cNvPicPr>
          <p:nvPr/>
        </p:nvPicPr>
        <p:blipFill>
          <a:blip r:embed="rId7"/>
          <a:stretch>
            <a:fillRect/>
          </a:stretch>
        </p:blipFill>
        <p:spPr>
          <a:xfrm>
            <a:off x="4500366" y="3919584"/>
            <a:ext cx="1609483" cy="164606"/>
          </a:xfrm>
          <a:prstGeom prst="rect">
            <a:avLst/>
          </a:prstGeom>
        </p:spPr>
      </p:pic>
      <p:pic>
        <p:nvPicPr>
          <p:cNvPr id="13" name="Picture 12"/>
          <p:cNvPicPr>
            <a:picLocks noChangeAspect="1"/>
          </p:cNvPicPr>
          <p:nvPr/>
        </p:nvPicPr>
        <p:blipFill>
          <a:blip r:embed="rId7"/>
          <a:stretch>
            <a:fillRect/>
          </a:stretch>
        </p:blipFill>
        <p:spPr>
          <a:xfrm>
            <a:off x="4500367" y="4318619"/>
            <a:ext cx="1609483" cy="164606"/>
          </a:xfrm>
          <a:prstGeom prst="rect">
            <a:avLst/>
          </a:prstGeom>
        </p:spPr>
      </p:pic>
      <p:pic>
        <p:nvPicPr>
          <p:cNvPr id="14" name="Picture 13"/>
          <p:cNvPicPr>
            <a:picLocks noChangeAspect="1"/>
          </p:cNvPicPr>
          <p:nvPr/>
        </p:nvPicPr>
        <p:blipFill>
          <a:blip r:embed="rId7"/>
          <a:stretch>
            <a:fillRect/>
          </a:stretch>
        </p:blipFill>
        <p:spPr>
          <a:xfrm>
            <a:off x="4500368" y="4777875"/>
            <a:ext cx="1609483" cy="164606"/>
          </a:xfrm>
          <a:prstGeom prst="rect">
            <a:avLst/>
          </a:prstGeom>
        </p:spPr>
      </p:pic>
      <p:sp>
        <p:nvSpPr>
          <p:cNvPr id="17" name="TextBox 16"/>
          <p:cNvSpPr txBox="1"/>
          <p:nvPr/>
        </p:nvSpPr>
        <p:spPr>
          <a:xfrm>
            <a:off x="376513" y="6047785"/>
            <a:ext cx="10626179" cy="463525"/>
          </a:xfrm>
          <a:prstGeom prst="rect">
            <a:avLst/>
          </a:prstGeom>
          <a:noFill/>
        </p:spPr>
        <p:txBody>
          <a:bodyPr wrap="none" rtlCol="0">
            <a:spAutoFit/>
          </a:bodyPr>
          <a:lstStyle/>
          <a:p>
            <a:pPr lvl="1" algn="ctr">
              <a:lnSpc>
                <a:spcPct val="80000"/>
              </a:lnSpc>
              <a:defRPr/>
            </a:pPr>
            <a:r>
              <a:rPr lang="en-US" altLang="en-US" sz="2400" b="1" dirty="0">
                <a:solidFill>
                  <a:srgbClr val="000000"/>
                </a:solidFill>
                <a:highlight>
                  <a:srgbClr val="FFFF00"/>
                </a:highlight>
                <a:latin typeface="Calibri" panose="020F0502020204030204" pitchFamily="34" charset="0"/>
                <a:cs typeface="Calibri" panose="020F0502020204030204" pitchFamily="34" charset="0"/>
              </a:rPr>
              <a:t>Sheaf </a:t>
            </a:r>
            <a:r>
              <a:rPr lang="en-US" altLang="en-US" sz="2400" b="1" dirty="0" smtClean="0">
                <a:solidFill>
                  <a:srgbClr val="000000"/>
                </a:solidFill>
                <a:highlight>
                  <a:srgbClr val="FFFF00"/>
                </a:highlight>
                <a:latin typeface="Calibri" panose="020F0502020204030204" pitchFamily="34" charset="0"/>
                <a:cs typeface="Calibri" panose="020F0502020204030204" pitchFamily="34" charset="0"/>
              </a:rPr>
              <a:t>Offered </a:t>
            </a:r>
            <a:r>
              <a:rPr lang="en-US" altLang="en-US" sz="2400" b="1" dirty="0">
                <a:solidFill>
                  <a:srgbClr val="000000"/>
                </a:solidFill>
                <a:highlight>
                  <a:srgbClr val="FFFF00"/>
                </a:highlight>
                <a:latin typeface="Calibri" panose="020F0502020204030204" pitchFamily="34" charset="0"/>
                <a:cs typeface="Calibri" panose="020F0502020204030204" pitchFamily="34" charset="0"/>
              </a:rPr>
              <a:t>the day after the regular weekly Sabbath whenever that day fell</a:t>
            </a:r>
          </a:p>
          <a:p>
            <a:pPr lvl="1">
              <a:lnSpc>
                <a:spcPct val="80000"/>
              </a:lnSpc>
              <a:defRPr/>
            </a:pPr>
            <a:endParaRPr lang="en-US" altLang="en-US" sz="600" dirty="0"/>
          </a:p>
        </p:txBody>
      </p:sp>
    </p:spTree>
    <p:extLst>
      <p:ext uri="{BB962C8B-B14F-4D97-AF65-F5344CB8AC3E}">
        <p14:creationId xmlns:p14="http://schemas.microsoft.com/office/powerpoint/2010/main" val="3005999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22211" name="Rectangle 3"/>
          <p:cNvSpPr>
            <a:spLocks noGrp="1" noChangeArrowheads="1"/>
          </p:cNvSpPr>
          <p:nvPr>
            <p:ph type="body" idx="1"/>
          </p:nvPr>
        </p:nvSpPr>
        <p:spPr>
          <a:xfrm>
            <a:off x="277090" y="990599"/>
            <a:ext cx="11801265" cy="5576456"/>
          </a:xfrm>
        </p:spPr>
        <p:txBody>
          <a:bodyPr/>
          <a:lstStyle/>
          <a:p>
            <a:pPr algn="ctr" eaLnBrk="1" hangingPunct="1">
              <a:lnSpc>
                <a:spcPct val="80000"/>
              </a:lnSpc>
              <a:buFontTx/>
              <a:buNone/>
              <a:defRPr/>
            </a:pPr>
            <a:r>
              <a:rPr lang="en-US" altLang="en-US" sz="800" dirty="0"/>
              <a:t>	</a:t>
            </a:r>
            <a:r>
              <a:rPr lang="en-US" altLang="en-US" sz="1600" dirty="0">
                <a:solidFill>
                  <a:srgbClr val="000000"/>
                </a:solidFill>
                <a:effectLst/>
                <a:latin typeface="Calibri" panose="020F0502020204030204" pitchFamily="34" charset="0"/>
                <a:cs typeface="Calibri" panose="020F0502020204030204" pitchFamily="34" charset="0"/>
              </a:rPr>
              <a:t>6PM (Sunset) – 6PM (Sunset) – Jewish Day – (Evening then the morning…)</a:t>
            </a:r>
          </a:p>
          <a:p>
            <a:pPr eaLnBrk="1" hangingPunct="1">
              <a:lnSpc>
                <a:spcPct val="80000"/>
              </a:lnSpc>
              <a:defRPr/>
            </a:pPr>
            <a:endParaRPr lang="en-US" altLang="en-US" sz="16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FontTx/>
              <a:buNone/>
              <a:defRPr/>
            </a:pPr>
            <a:r>
              <a:rPr lang="en-US" altLang="en-US" sz="2400" dirty="0">
                <a:solidFill>
                  <a:srgbClr val="000000"/>
                </a:solidFill>
                <a:effectLst/>
                <a:latin typeface="Calibri" panose="020F0502020204030204" pitchFamily="34" charset="0"/>
                <a:cs typeface="Calibri" panose="020F0502020204030204" pitchFamily="34" charset="0"/>
              </a:rPr>
              <a:t>ABIB 14</a:t>
            </a:r>
            <a:r>
              <a:rPr lang="en-US" altLang="en-US" sz="2400" baseline="30000" dirty="0">
                <a:solidFill>
                  <a:srgbClr val="000000"/>
                </a:solidFill>
                <a:effectLst/>
                <a:latin typeface="Calibri" panose="020F0502020204030204" pitchFamily="34" charset="0"/>
                <a:cs typeface="Calibri" panose="020F0502020204030204" pitchFamily="34" charset="0"/>
              </a:rPr>
              <a:t>th</a:t>
            </a:r>
            <a:r>
              <a:rPr lang="en-US" altLang="en-US" sz="2400" dirty="0">
                <a:solidFill>
                  <a:srgbClr val="000000"/>
                </a:solidFill>
                <a:effectLst/>
                <a:latin typeface="Calibri" panose="020F0502020204030204" pitchFamily="34" charset="0"/>
                <a:cs typeface="Calibri" panose="020F0502020204030204" pitchFamily="34" charset="0"/>
              </a:rPr>
              <a:t> – </a:t>
            </a:r>
            <a:r>
              <a:rPr lang="en-US" altLang="en-US" sz="2400" dirty="0" smtClean="0">
                <a:solidFill>
                  <a:srgbClr val="000000"/>
                </a:solidFill>
                <a:effectLst/>
                <a:latin typeface="Calibri" panose="020F0502020204030204" pitchFamily="34" charset="0"/>
                <a:cs typeface="Calibri" panose="020F0502020204030204" pitchFamily="34" charset="0"/>
              </a:rPr>
              <a:t>PASSOVER</a:t>
            </a:r>
            <a:r>
              <a:rPr lang="en-US" altLang="en-US" sz="2400" dirty="0">
                <a:solidFill>
                  <a:srgbClr val="000000"/>
                </a:solidFill>
                <a:effectLst/>
                <a:latin typeface="Calibri" panose="020F0502020204030204" pitchFamily="34" charset="0"/>
                <a:cs typeface="Calibri" panose="020F0502020204030204" pitchFamily="34" charset="0"/>
              </a:rPr>
              <a:t>		</a:t>
            </a: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6pm – 12am (</a:t>
            </a:r>
            <a:r>
              <a:rPr lang="en-US" altLang="en-US" sz="2400" dirty="0" err="1" smtClean="0">
                <a:solidFill>
                  <a:srgbClr val="000000"/>
                </a:solidFill>
                <a:effectLst/>
                <a:latin typeface="Calibri" panose="020F0502020204030204" pitchFamily="34" charset="0"/>
                <a:cs typeface="Calibri" panose="020F0502020204030204" pitchFamily="34" charset="0"/>
              </a:rPr>
              <a:t>ish</a:t>
            </a:r>
            <a:r>
              <a:rPr lang="en-US" altLang="en-US" sz="2400" dirty="0" smtClean="0">
                <a:solidFill>
                  <a:srgbClr val="000000"/>
                </a:solidFill>
                <a:effectLst/>
                <a:latin typeface="Calibri" panose="020F0502020204030204" pitchFamily="34" charset="0"/>
                <a:cs typeface="Calibri" panose="020F0502020204030204" pitchFamily="34" charset="0"/>
              </a:rPr>
              <a:t>):	PASSOVER Meal &amp; Last Supper </a:t>
            </a:r>
          </a:p>
          <a:p>
            <a:pPr marL="0" indent="0" eaLnBrk="1" hangingPunct="1">
              <a:lnSpc>
                <a:spcPct val="80000"/>
              </a:lnSpc>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a:t>
            </a:r>
            <a:r>
              <a:rPr lang="en-US" altLang="en-US" sz="2400" b="1" dirty="0">
                <a:solidFill>
                  <a:srgbClr val="00B0F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26:17-29; Mark 14:17-26; Luke 22:1,7,14-38; John 13:1-17:26 </a:t>
            </a:r>
            <a:endParaRPr lang="en-US" altLang="en-US" sz="2400" b="1" dirty="0">
              <a:solidFill>
                <a:srgbClr val="00B0F0"/>
              </a:solidFill>
              <a:effectLst/>
              <a:latin typeface="Calibri" panose="020F0502020204030204" pitchFamily="34" charset="0"/>
              <a:cs typeface="Calibri" panose="020F0502020204030204" pitchFamily="34" charset="0"/>
            </a:endParaRP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12am (</a:t>
            </a:r>
            <a:r>
              <a:rPr lang="en-US" altLang="en-US" sz="2400" dirty="0" err="1" smtClean="0">
                <a:solidFill>
                  <a:srgbClr val="000000"/>
                </a:solidFill>
                <a:effectLst/>
                <a:latin typeface="Calibri" panose="020F0502020204030204" pitchFamily="34" charset="0"/>
                <a:cs typeface="Calibri" panose="020F0502020204030204" pitchFamily="34" charset="0"/>
              </a:rPr>
              <a:t>ish</a:t>
            </a:r>
            <a:r>
              <a:rPr lang="en-US" altLang="en-US" sz="2400" dirty="0" smtClean="0">
                <a:solidFill>
                  <a:srgbClr val="000000"/>
                </a:solidFill>
                <a:effectLst/>
                <a:latin typeface="Calibri" panose="020F0502020204030204" pitchFamily="34" charset="0"/>
                <a:cs typeface="Calibri" panose="020F0502020204030204" pitchFamily="34" charset="0"/>
              </a:rPr>
              <a:t>) – 6am:	Mt of Olives; </a:t>
            </a:r>
            <a:r>
              <a:rPr lang="en-US" altLang="en-US" sz="2400" dirty="0">
                <a:solidFill>
                  <a:srgbClr val="000000"/>
                </a:solidFill>
                <a:effectLst/>
                <a:latin typeface="Calibri" panose="020F0502020204030204" pitchFamily="34" charset="0"/>
                <a:cs typeface="Calibri" panose="020F0502020204030204" pitchFamily="34" charset="0"/>
              </a:rPr>
              <a:t>Gethsemane; Arrest; Trial before Caiaphas; </a:t>
            </a:r>
            <a:r>
              <a:rPr lang="en-US" altLang="en-US" sz="2400" dirty="0" smtClean="0">
                <a:solidFill>
                  <a:srgbClr val="000000"/>
                </a:solidFill>
                <a:effectLst/>
                <a:latin typeface="Calibri" panose="020F0502020204030204" pitchFamily="34" charset="0"/>
                <a:cs typeface="Calibri" panose="020F0502020204030204" pitchFamily="34" charset="0"/>
              </a:rPr>
              <a:t>Peter’s Denial;</a:t>
            </a:r>
          </a:p>
          <a:p>
            <a:pPr marL="0" indent="0" eaLnBrk="1" hangingPunct="1">
              <a:lnSpc>
                <a:spcPct val="80000"/>
              </a:lnSpc>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 26:30-75; Mark 14:27-72; Luke 22:39-65; John 18:1-27</a:t>
            </a:r>
            <a:r>
              <a:rPr lang="en-US" altLang="en-US" sz="1600" dirty="0" smtClean="0">
                <a:solidFill>
                  <a:srgbClr val="000000"/>
                </a:solidFill>
                <a:effectLst/>
                <a:latin typeface="Calibri" panose="020F0502020204030204" pitchFamily="34" charset="0"/>
                <a:cs typeface="Calibri" panose="020F0502020204030204" pitchFamily="34" charset="0"/>
              </a:rPr>
              <a:t>	</a:t>
            </a: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6am – 9am:		Trial before Pilate &amp; Herod; Jesus or Barabbas; Jesus led to Calvary;</a:t>
            </a:r>
          </a:p>
          <a:p>
            <a:pPr marL="0" indent="0" eaLnBrk="1" hangingPunct="1">
              <a:lnSpc>
                <a:spcPct val="80000"/>
              </a:lnSpc>
              <a:buClr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 27:1-33; Mark 15:1-23; Luke 22:66-23:1-32; John 18:28-19:17</a:t>
            </a:r>
            <a:endParaRPr lang="en-US" altLang="en-US" sz="2400" dirty="0">
              <a:solidFill>
                <a:srgbClr val="000000"/>
              </a:solidFill>
              <a:effectLst/>
              <a:latin typeface="Calibri" panose="020F0502020204030204" pitchFamily="34" charset="0"/>
              <a:cs typeface="Calibri" panose="020F0502020204030204" pitchFamily="34" charset="0"/>
            </a:endParaRP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9am (3</a:t>
            </a:r>
            <a:r>
              <a:rPr lang="en-US" altLang="en-US" sz="2400" baseline="30000" dirty="0" smtClean="0">
                <a:solidFill>
                  <a:srgbClr val="000000"/>
                </a:solidFill>
                <a:effectLst/>
                <a:latin typeface="Calibri" panose="020F0502020204030204" pitchFamily="34" charset="0"/>
                <a:cs typeface="Calibri" panose="020F0502020204030204" pitchFamily="34" charset="0"/>
              </a:rPr>
              <a:t>rd</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dirty="0" err="1" smtClean="0">
                <a:solidFill>
                  <a:srgbClr val="000000"/>
                </a:solidFill>
                <a:effectLst/>
                <a:latin typeface="Calibri" panose="020F0502020204030204" pitchFamily="34" charset="0"/>
                <a:cs typeface="Calibri" panose="020F0502020204030204" pitchFamily="34" charset="0"/>
              </a:rPr>
              <a:t>hr</a:t>
            </a:r>
            <a:r>
              <a:rPr lang="en-US" altLang="en-US" sz="2400" dirty="0" smtClean="0">
                <a:solidFill>
                  <a:srgbClr val="000000"/>
                </a:solidFill>
                <a:effectLst/>
                <a:latin typeface="Calibri" panose="020F0502020204030204" pitchFamily="34" charset="0"/>
                <a:cs typeface="Calibri" panose="020F0502020204030204" pitchFamily="34" charset="0"/>
              </a:rPr>
              <a:t>/day):	Jesus crucified;</a:t>
            </a:r>
          </a:p>
          <a:p>
            <a:pPr marL="0" indent="0" eaLnBrk="1" hangingPunct="1">
              <a:lnSpc>
                <a:spcPct val="80000"/>
              </a:lnSpc>
              <a:buClr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 27:33-49; Mark 15:24-36; Luke 23:33-45; John 19:18-29</a:t>
            </a:r>
            <a:r>
              <a:rPr lang="en-US" altLang="en-US" sz="2000" dirty="0">
                <a:solidFill>
                  <a:srgbClr val="000000"/>
                </a:solidFill>
                <a:effectLst/>
                <a:latin typeface="Calibri" panose="020F0502020204030204" pitchFamily="34" charset="0"/>
                <a:cs typeface="Calibri" panose="020F0502020204030204" pitchFamily="34" charset="0"/>
              </a:rPr>
              <a:t>	</a:t>
            </a: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3pm (9</a:t>
            </a:r>
            <a:r>
              <a:rPr lang="en-US" altLang="en-US" sz="2400" baseline="30000" dirty="0" smtClean="0">
                <a:solidFill>
                  <a:srgbClr val="000000"/>
                </a:solidFill>
                <a:effectLst/>
                <a:latin typeface="Calibri" panose="020F0502020204030204" pitchFamily="34" charset="0"/>
                <a:cs typeface="Calibri" panose="020F0502020204030204" pitchFamily="34" charset="0"/>
              </a:rPr>
              <a:t>th</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dirty="0" err="1" smtClean="0">
                <a:solidFill>
                  <a:srgbClr val="000000"/>
                </a:solidFill>
                <a:effectLst/>
                <a:latin typeface="Calibri" panose="020F0502020204030204" pitchFamily="34" charset="0"/>
                <a:cs typeface="Calibri" panose="020F0502020204030204" pitchFamily="34" charset="0"/>
              </a:rPr>
              <a:t>hr</a:t>
            </a:r>
            <a:r>
              <a:rPr lang="en-US" altLang="en-US" sz="2400" dirty="0" smtClean="0">
                <a:solidFill>
                  <a:srgbClr val="000000"/>
                </a:solidFill>
                <a:effectLst/>
                <a:latin typeface="Calibri" panose="020F0502020204030204" pitchFamily="34" charset="0"/>
                <a:cs typeface="Calibri" panose="020F0502020204030204" pitchFamily="34" charset="0"/>
              </a:rPr>
              <a:t>/day):	Jesus yielded up the spirit; </a:t>
            </a:r>
          </a:p>
          <a:p>
            <a:pPr marL="0" indent="0" eaLnBrk="1" hangingPunct="1">
              <a:lnSpc>
                <a:spcPct val="80000"/>
              </a:lnSpc>
              <a:buClr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 27:50; Mark 15:37; Luke 23:46; John 19:30</a:t>
            </a:r>
          </a:p>
          <a:p>
            <a:pPr eaLnBrk="1" hangingPunct="1">
              <a:lnSpc>
                <a:spcPct val="80000"/>
              </a:lnSpc>
              <a:buClrTx/>
              <a:buFont typeface="Arial" panose="020B0604020202020204" pitchFamily="34" charset="0"/>
              <a:buChar char="•"/>
              <a:defRPr/>
            </a:pPr>
            <a:r>
              <a:rPr lang="en-US" altLang="en-US" sz="2400" dirty="0" smtClean="0">
                <a:solidFill>
                  <a:srgbClr val="000000"/>
                </a:solidFill>
                <a:effectLst/>
                <a:latin typeface="Calibri" panose="020F0502020204030204" pitchFamily="34" charset="0"/>
                <a:cs typeface="Calibri" panose="020F0502020204030204" pitchFamily="34" charset="0"/>
              </a:rPr>
              <a:t>3pm – 6pm:		Jesus was buried</a:t>
            </a:r>
          </a:p>
          <a:p>
            <a:pPr marL="0" indent="0" eaLnBrk="1" hangingPunct="1">
              <a:lnSpc>
                <a:spcPct val="80000"/>
              </a:lnSpc>
              <a:buClrTx/>
              <a:buNone/>
              <a:defRPr/>
            </a:pPr>
            <a:r>
              <a:rPr lang="en-US" altLang="en-US" sz="2400" dirty="0">
                <a:solidFill>
                  <a:srgbClr val="000000"/>
                </a:solidFill>
                <a:effectLst/>
                <a:latin typeface="Calibri" panose="020F0502020204030204" pitchFamily="34" charset="0"/>
                <a:cs typeface="Calibri" panose="020F0502020204030204" pitchFamily="34" charset="0"/>
              </a:rPr>
              <a:t>	</a:t>
            </a:r>
            <a:r>
              <a:rPr lang="en-US" altLang="en-US" sz="2400" dirty="0" smtClean="0">
                <a:solidFill>
                  <a:srgbClr val="000000"/>
                </a:solidFill>
                <a:effectLst/>
                <a:latin typeface="Calibri" panose="020F0502020204030204" pitchFamily="34" charset="0"/>
                <a:cs typeface="Calibri" panose="020F0502020204030204" pitchFamily="34" charset="0"/>
              </a:rPr>
              <a:t>		</a:t>
            </a:r>
            <a:r>
              <a:rPr lang="en-US" altLang="en-US" sz="2400" b="1" dirty="0" smtClean="0">
                <a:solidFill>
                  <a:srgbClr val="00B0F0"/>
                </a:solidFill>
                <a:effectLst/>
                <a:latin typeface="Calibri" panose="020F0502020204030204" pitchFamily="34" charset="0"/>
                <a:cs typeface="Calibri" panose="020F0502020204030204" pitchFamily="34" charset="0"/>
              </a:rPr>
              <a:t>Matt. 27:57-60; Mark 15:42-46; Luke 23:50-56; John 19:38-42</a:t>
            </a:r>
          </a:p>
          <a:p>
            <a:pPr eaLnBrk="1" hangingPunct="1">
              <a:lnSpc>
                <a:spcPct val="80000"/>
              </a:lnSpc>
              <a:buClrTx/>
              <a:buFont typeface="Arial" panose="020B0604020202020204" pitchFamily="34" charset="0"/>
              <a:buChar char="•"/>
              <a:defRPr/>
            </a:pPr>
            <a:endParaRPr lang="en-US" altLang="en-US" sz="2400" dirty="0">
              <a:solidFill>
                <a:srgbClr val="000000"/>
              </a:solidFill>
              <a:effectLst/>
              <a:latin typeface="Calibri" panose="020F0502020204030204" pitchFamily="34" charset="0"/>
              <a:cs typeface="Calibri" panose="020F0502020204030204" pitchFamily="34" charset="0"/>
            </a:endParaRPr>
          </a:p>
          <a:p>
            <a:pPr marL="0" indent="0" eaLnBrk="1" hangingPunct="1">
              <a:lnSpc>
                <a:spcPct val="80000"/>
              </a:lnSpc>
              <a:buClrTx/>
              <a:buNone/>
              <a:defRPr/>
            </a:pPr>
            <a:endParaRPr lang="en-US" altLang="en-US" sz="2400" b="1" dirty="0" smtClean="0">
              <a:solidFill>
                <a:srgbClr val="00B0F0"/>
              </a:solidFill>
              <a:effectLst/>
              <a:latin typeface="Calibri" panose="020F0502020204030204" pitchFamily="34" charset="0"/>
              <a:cs typeface="Calibri" panose="020F0502020204030204" pitchFamily="34" charset="0"/>
            </a:endParaRPr>
          </a:p>
          <a:p>
            <a:pPr marL="0" indent="0" eaLnBrk="1" hangingPunct="1">
              <a:lnSpc>
                <a:spcPct val="80000"/>
              </a:lnSpc>
              <a:buClrTx/>
              <a:buNone/>
              <a:defRPr/>
            </a:pPr>
            <a:endParaRPr lang="en-US" altLang="en-US" sz="2400" b="1" dirty="0" smtClean="0">
              <a:solidFill>
                <a:srgbClr val="00B0F0"/>
              </a:solidFill>
              <a:effectLst/>
              <a:latin typeface="Calibri" panose="020F0502020204030204" pitchFamily="34" charset="0"/>
              <a:cs typeface="Calibri" panose="020F0502020204030204" pitchFamily="34" charset="0"/>
            </a:endParaRPr>
          </a:p>
          <a:p>
            <a:pPr marL="0" indent="0" eaLnBrk="1" hangingPunct="1">
              <a:lnSpc>
                <a:spcPct val="80000"/>
              </a:lnSpc>
              <a:buClrTx/>
              <a:buNone/>
              <a:defRPr/>
            </a:pPr>
            <a:endParaRPr lang="en-US" altLang="en-US" sz="2400" dirty="0"/>
          </a:p>
          <a:p>
            <a:pPr eaLnBrk="1" hangingPunct="1">
              <a:lnSpc>
                <a:spcPct val="80000"/>
              </a:lnSpc>
              <a:buClrTx/>
              <a:buFont typeface="Arial" panose="020B0604020202020204" pitchFamily="34" charset="0"/>
              <a:buChar char="•"/>
              <a:defRPr/>
            </a:pPr>
            <a:r>
              <a:rPr lang="en-US" altLang="en-US" sz="1200" dirty="0"/>
              <a:t>				 	</a:t>
            </a:r>
          </a:p>
          <a:p>
            <a:pPr eaLnBrk="1" hangingPunct="1">
              <a:lnSpc>
                <a:spcPct val="80000"/>
              </a:lnSpc>
              <a:buFontTx/>
              <a:buNone/>
              <a:defRPr/>
            </a:pPr>
            <a:endParaRPr lang="en-US" altLang="en-US" sz="1200" dirty="0"/>
          </a:p>
          <a:p>
            <a:pPr eaLnBrk="1" hangingPunct="1">
              <a:lnSpc>
                <a:spcPct val="80000"/>
              </a:lnSpc>
              <a:buFontTx/>
              <a:buNone/>
              <a:defRPr/>
            </a:pPr>
            <a:endParaRPr lang="en-US" altLang="en-US" sz="200" dirty="0"/>
          </a:p>
        </p:txBody>
      </p:sp>
      <p:pic>
        <p:nvPicPr>
          <p:cNvPr id="5" name="Picture 4"/>
          <p:cNvPicPr>
            <a:picLocks noChangeAspect="1"/>
          </p:cNvPicPr>
          <p:nvPr/>
        </p:nvPicPr>
        <p:blipFill>
          <a:blip r:embed="rId4"/>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354588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41353" y="3836521"/>
            <a:ext cx="3420152" cy="2770164"/>
          </a:xfrm>
        </p:spPr>
      </p:pic>
      <p:sp>
        <p:nvSpPr>
          <p:cNvPr id="3" name="Content Placeholder 2"/>
          <p:cNvSpPr>
            <a:spLocks noGrp="1"/>
          </p:cNvSpPr>
          <p:nvPr>
            <p:ph sz="half" idx="2"/>
          </p:nvPr>
        </p:nvSpPr>
        <p:spPr>
          <a:xfrm>
            <a:off x="3793338" y="1021267"/>
            <a:ext cx="7969171" cy="4977751"/>
          </a:xfrm>
        </p:spPr>
        <p:txBody>
          <a:bodyPr/>
          <a:lstStyle/>
          <a:p>
            <a:pPr marL="0" indent="0">
              <a:buNone/>
            </a:pPr>
            <a:r>
              <a:rPr lang="en-US" sz="1800" dirty="0">
                <a:solidFill>
                  <a:schemeClr val="accent4">
                    <a:lumMod val="10000"/>
                  </a:schemeClr>
                </a:solidFill>
                <a:effectLst/>
                <a:latin typeface="Calibri" panose="020F0502020204030204" pitchFamily="34" charset="0"/>
                <a:cs typeface="Calibri" panose="020F0502020204030204" pitchFamily="34" charset="0"/>
              </a:rPr>
              <a:t>“The Jews therefore, </a:t>
            </a:r>
            <a:r>
              <a:rPr lang="en-US" sz="1800" b="1" u="sng" dirty="0">
                <a:solidFill>
                  <a:srgbClr val="00B0F0"/>
                </a:solidFill>
                <a:effectLst/>
                <a:latin typeface="Calibri" panose="020F0502020204030204" pitchFamily="34" charset="0"/>
                <a:cs typeface="Calibri" panose="020F0502020204030204" pitchFamily="34" charset="0"/>
              </a:rPr>
              <a:t>because it was the preparation, that the bodies should not remain upon the cross on the </a:t>
            </a:r>
            <a:r>
              <a:rPr lang="en-US" sz="1800" b="1" u="sng" dirty="0" err="1">
                <a:solidFill>
                  <a:srgbClr val="00B0F0"/>
                </a:solidFill>
                <a:effectLst/>
                <a:latin typeface="Calibri" panose="020F0502020204030204" pitchFamily="34" charset="0"/>
                <a:cs typeface="Calibri" panose="020F0502020204030204" pitchFamily="34" charset="0"/>
              </a:rPr>
              <a:t>sabbath</a:t>
            </a:r>
            <a:r>
              <a:rPr lang="en-US" sz="1800" b="1" u="sng" dirty="0">
                <a:solidFill>
                  <a:srgbClr val="00B0F0"/>
                </a:solidFill>
                <a:effectLst/>
                <a:latin typeface="Calibri" panose="020F0502020204030204" pitchFamily="34" charset="0"/>
                <a:cs typeface="Calibri" panose="020F0502020204030204" pitchFamily="34" charset="0"/>
              </a:rPr>
              <a:t> day, (for that </a:t>
            </a:r>
            <a:r>
              <a:rPr lang="en-US" sz="1800" b="1" u="sng" dirty="0" err="1">
                <a:solidFill>
                  <a:srgbClr val="00B0F0"/>
                </a:solidFill>
                <a:effectLst/>
                <a:latin typeface="Calibri" panose="020F0502020204030204" pitchFamily="34" charset="0"/>
                <a:cs typeface="Calibri" panose="020F0502020204030204" pitchFamily="34" charset="0"/>
              </a:rPr>
              <a:t>sabbath</a:t>
            </a:r>
            <a:r>
              <a:rPr lang="en-US" sz="1800" b="1" u="sng" dirty="0">
                <a:solidFill>
                  <a:srgbClr val="00B0F0"/>
                </a:solidFill>
                <a:effectLst/>
                <a:latin typeface="Calibri" panose="020F0502020204030204" pitchFamily="34" charset="0"/>
                <a:cs typeface="Calibri" panose="020F0502020204030204" pitchFamily="34" charset="0"/>
              </a:rPr>
              <a:t> day was an high day,) </a:t>
            </a:r>
            <a:r>
              <a:rPr lang="en-US" sz="1800" dirty="0">
                <a:solidFill>
                  <a:schemeClr val="accent4">
                    <a:lumMod val="10000"/>
                  </a:schemeClr>
                </a:solidFill>
                <a:effectLst/>
                <a:latin typeface="Calibri" panose="020F0502020204030204" pitchFamily="34" charset="0"/>
                <a:cs typeface="Calibri" panose="020F0502020204030204" pitchFamily="34" charset="0"/>
              </a:rPr>
              <a:t>besought Pilate that their legs might be broken, and that they might be taken away.”</a:t>
            </a:r>
          </a:p>
          <a:p>
            <a:pPr marL="0" indent="0">
              <a:buNone/>
            </a:pPr>
            <a:r>
              <a:rPr lang="en-US" sz="1800" dirty="0">
                <a:solidFill>
                  <a:schemeClr val="accent4">
                    <a:lumMod val="10000"/>
                  </a:schemeClr>
                </a:solidFill>
                <a:effectLst/>
                <a:latin typeface="Calibri" panose="020F0502020204030204" pitchFamily="34" charset="0"/>
                <a:cs typeface="Calibri" panose="020F0502020204030204" pitchFamily="34" charset="0"/>
              </a:rPr>
              <a:t>				</a:t>
            </a:r>
            <a:r>
              <a:rPr lang="en-US" sz="1800" dirty="0" smtClean="0">
                <a:solidFill>
                  <a:schemeClr val="accent4">
                    <a:lumMod val="10000"/>
                  </a:schemeClr>
                </a:solidFill>
                <a:effectLst/>
                <a:latin typeface="Calibri" panose="020F0502020204030204" pitchFamily="34" charset="0"/>
                <a:cs typeface="Calibri" panose="020F0502020204030204" pitchFamily="34" charset="0"/>
              </a:rPr>
              <a:t>John 19:31</a:t>
            </a:r>
          </a:p>
          <a:p>
            <a:pPr marL="0" indent="0">
              <a:buNone/>
            </a:pPr>
            <a:endParaRPr lang="en-US" sz="1800" dirty="0" smtClean="0">
              <a:solidFill>
                <a:schemeClr val="accent4">
                  <a:lumMod val="10000"/>
                </a:schemeClr>
              </a:solidFill>
              <a:effectLst/>
              <a:latin typeface="Calibri" panose="020F0502020204030204" pitchFamily="34" charset="0"/>
              <a:cs typeface="Calibri" panose="020F0502020204030204" pitchFamily="34" charset="0"/>
            </a:endParaRPr>
          </a:p>
          <a:p>
            <a:pPr marL="0" indent="0">
              <a:buNone/>
            </a:pPr>
            <a:r>
              <a:rPr lang="en-US" sz="1800" dirty="0" smtClean="0">
                <a:solidFill>
                  <a:schemeClr val="accent4">
                    <a:lumMod val="10000"/>
                  </a:schemeClr>
                </a:solidFill>
                <a:effectLst/>
                <a:latin typeface="Calibri" panose="020F0502020204030204" pitchFamily="34" charset="0"/>
                <a:cs typeface="Calibri" panose="020F0502020204030204" pitchFamily="34" charset="0"/>
              </a:rPr>
              <a:t>“And</a:t>
            </a:r>
            <a:r>
              <a:rPr lang="en-US" sz="1800" dirty="0">
                <a:solidFill>
                  <a:schemeClr val="accent4">
                    <a:lumMod val="10000"/>
                  </a:schemeClr>
                </a:solidFill>
                <a:effectLst/>
                <a:latin typeface="Calibri" panose="020F0502020204030204" pitchFamily="34" charset="0"/>
                <a:cs typeface="Calibri" panose="020F0502020204030204" pitchFamily="34" charset="0"/>
              </a:rPr>
              <a:t>, behold, </a:t>
            </a:r>
            <a:r>
              <a:rPr lang="en-US" sz="1800" dirty="0">
                <a:solidFill>
                  <a:srgbClr val="545454"/>
                </a:solidFill>
                <a:effectLst/>
                <a:latin typeface="Calibri" panose="020F0502020204030204" pitchFamily="34" charset="0"/>
                <a:cs typeface="Calibri" panose="020F0502020204030204" pitchFamily="34" charset="0"/>
              </a:rPr>
              <a:t>there was a man named Joseph, a counsellor; and he was a good man, and a just: (The same had not consented to the counsel and deed of them;) he was of </a:t>
            </a:r>
            <a:r>
              <a:rPr lang="en-US" sz="1800" dirty="0" err="1">
                <a:solidFill>
                  <a:srgbClr val="545454"/>
                </a:solidFill>
                <a:effectLst/>
                <a:latin typeface="Calibri" panose="020F0502020204030204" pitchFamily="34" charset="0"/>
                <a:cs typeface="Calibri" panose="020F0502020204030204" pitchFamily="34" charset="0"/>
              </a:rPr>
              <a:t>Arimathaea</a:t>
            </a:r>
            <a:r>
              <a:rPr lang="en-US" sz="1800" dirty="0">
                <a:solidFill>
                  <a:srgbClr val="545454"/>
                </a:solidFill>
                <a:effectLst/>
                <a:latin typeface="Calibri" panose="020F0502020204030204" pitchFamily="34" charset="0"/>
                <a:cs typeface="Calibri" panose="020F0502020204030204" pitchFamily="34" charset="0"/>
              </a:rPr>
              <a:t>, a city of the Jews: who also himself waited for the kingdom of God. This man went unto Pilate, and begged the body of Jesus. And he took it down, and wrapped it in linen, and laid it in a </a:t>
            </a:r>
            <a:r>
              <a:rPr lang="en-US" sz="1800" dirty="0" err="1">
                <a:solidFill>
                  <a:srgbClr val="545454"/>
                </a:solidFill>
                <a:effectLst/>
                <a:latin typeface="Calibri" panose="020F0502020204030204" pitchFamily="34" charset="0"/>
                <a:cs typeface="Calibri" panose="020F0502020204030204" pitchFamily="34" charset="0"/>
              </a:rPr>
              <a:t>sepulchre</a:t>
            </a:r>
            <a:r>
              <a:rPr lang="en-US" sz="1800" dirty="0">
                <a:solidFill>
                  <a:srgbClr val="545454"/>
                </a:solidFill>
                <a:effectLst/>
                <a:latin typeface="Calibri" panose="020F0502020204030204" pitchFamily="34" charset="0"/>
                <a:cs typeface="Calibri" panose="020F0502020204030204" pitchFamily="34" charset="0"/>
              </a:rPr>
              <a:t> that was hewn in stone, wherein never man before was laid. </a:t>
            </a:r>
            <a:r>
              <a:rPr lang="en-US" sz="1800" b="1" u="sng" dirty="0">
                <a:solidFill>
                  <a:srgbClr val="00B0F0"/>
                </a:solidFill>
                <a:effectLst/>
                <a:latin typeface="Calibri" panose="020F0502020204030204" pitchFamily="34" charset="0"/>
                <a:cs typeface="Calibri" panose="020F0502020204030204" pitchFamily="34" charset="0"/>
              </a:rPr>
              <a:t>And that day was the preparation, and the sabbath drew on.</a:t>
            </a:r>
            <a:r>
              <a:rPr lang="en-US" sz="1800" dirty="0">
                <a:solidFill>
                  <a:srgbClr val="545454"/>
                </a:solidFill>
                <a:effectLst/>
                <a:latin typeface="Calibri" panose="020F0502020204030204" pitchFamily="34" charset="0"/>
                <a:cs typeface="Calibri" panose="020F0502020204030204" pitchFamily="34" charset="0"/>
              </a:rPr>
              <a:t> And the women also, which came with him from Galilee, followed after, and beheld the </a:t>
            </a:r>
            <a:r>
              <a:rPr lang="en-US" sz="1800" dirty="0" err="1">
                <a:solidFill>
                  <a:srgbClr val="545454"/>
                </a:solidFill>
                <a:effectLst/>
                <a:latin typeface="Calibri" panose="020F0502020204030204" pitchFamily="34" charset="0"/>
                <a:cs typeface="Calibri" panose="020F0502020204030204" pitchFamily="34" charset="0"/>
              </a:rPr>
              <a:t>sepulchre</a:t>
            </a:r>
            <a:r>
              <a:rPr lang="en-US" sz="1800" dirty="0">
                <a:solidFill>
                  <a:srgbClr val="545454"/>
                </a:solidFill>
                <a:effectLst/>
                <a:latin typeface="Calibri" panose="020F0502020204030204" pitchFamily="34" charset="0"/>
                <a:cs typeface="Calibri" panose="020F0502020204030204" pitchFamily="34" charset="0"/>
              </a:rPr>
              <a:t>, and how his body was laid. And they returned, and prepared spices and ointments; </a:t>
            </a:r>
            <a:r>
              <a:rPr lang="en-US" sz="1800" b="1" u="sng" dirty="0">
                <a:solidFill>
                  <a:srgbClr val="00B0F0"/>
                </a:solidFill>
                <a:effectLst/>
                <a:latin typeface="Calibri" panose="020F0502020204030204" pitchFamily="34" charset="0"/>
                <a:cs typeface="Calibri" panose="020F0502020204030204" pitchFamily="34" charset="0"/>
              </a:rPr>
              <a:t>and rested </a:t>
            </a:r>
            <a:r>
              <a:rPr lang="en-US" sz="1800" b="1" u="sng" dirty="0" smtClean="0">
                <a:solidFill>
                  <a:srgbClr val="00B0F0"/>
                </a:solidFill>
                <a:effectLst/>
                <a:latin typeface="Calibri" panose="020F0502020204030204" pitchFamily="34" charset="0"/>
                <a:cs typeface="Calibri" panose="020F0502020204030204" pitchFamily="34" charset="0"/>
              </a:rPr>
              <a:t>on the </a:t>
            </a:r>
            <a:r>
              <a:rPr lang="en-US" sz="1800" b="1" u="sng" dirty="0">
                <a:solidFill>
                  <a:srgbClr val="00B0F0"/>
                </a:solidFill>
                <a:effectLst/>
                <a:latin typeface="Calibri" panose="020F0502020204030204" pitchFamily="34" charset="0"/>
                <a:cs typeface="Calibri" panose="020F0502020204030204" pitchFamily="34" charset="0"/>
              </a:rPr>
              <a:t>sabbath day according to the commandment</a:t>
            </a:r>
            <a:r>
              <a:rPr lang="en-US" sz="1800" b="1" u="sng" dirty="0" smtClean="0">
                <a:solidFill>
                  <a:srgbClr val="00B0F0"/>
                </a:solidFill>
                <a:effectLst/>
                <a:latin typeface="Calibri" panose="020F0502020204030204" pitchFamily="34" charset="0"/>
                <a:cs typeface="Calibri" panose="020F0502020204030204" pitchFamily="34" charset="0"/>
              </a:rPr>
              <a:t>.</a:t>
            </a:r>
            <a:r>
              <a:rPr lang="en-US" sz="1800" dirty="0" smtClean="0">
                <a:solidFill>
                  <a:schemeClr val="accent4">
                    <a:lumMod val="10000"/>
                  </a:schemeClr>
                </a:solidFill>
                <a:effectLst/>
                <a:latin typeface="Calibri" panose="020F0502020204030204" pitchFamily="34" charset="0"/>
                <a:cs typeface="Calibri" panose="020F0502020204030204" pitchFamily="34" charset="0"/>
              </a:rPr>
              <a:t>”</a:t>
            </a:r>
          </a:p>
          <a:p>
            <a:pPr marL="0" indent="0">
              <a:buNone/>
            </a:pPr>
            <a:r>
              <a:rPr lang="en-US" sz="1800" dirty="0">
                <a:solidFill>
                  <a:schemeClr val="accent4">
                    <a:lumMod val="10000"/>
                  </a:schemeClr>
                </a:solidFill>
                <a:effectLst/>
                <a:latin typeface="Calibri" panose="020F0502020204030204" pitchFamily="34" charset="0"/>
                <a:cs typeface="Calibri" panose="020F0502020204030204" pitchFamily="34" charset="0"/>
              </a:rPr>
              <a:t>	</a:t>
            </a:r>
            <a:r>
              <a:rPr lang="en-US" sz="1800" dirty="0" smtClean="0">
                <a:solidFill>
                  <a:schemeClr val="accent4">
                    <a:lumMod val="10000"/>
                  </a:schemeClr>
                </a:solidFill>
                <a:effectLst/>
                <a:latin typeface="Calibri" panose="020F0502020204030204" pitchFamily="34" charset="0"/>
                <a:cs typeface="Calibri" panose="020F0502020204030204" pitchFamily="34" charset="0"/>
              </a:rPr>
              <a:t>			Luke 23:50-56</a:t>
            </a:r>
            <a:endParaRPr lang="en-US" sz="1800" dirty="0">
              <a:solidFill>
                <a:schemeClr val="accent4">
                  <a:lumMod val="10000"/>
                </a:schemeClr>
              </a:solidFill>
              <a:effectLst/>
              <a:latin typeface="Calibri" panose="020F0502020204030204" pitchFamily="34" charset="0"/>
              <a:cs typeface="Calibri" panose="020F0502020204030204" pitchFamily="34" charset="0"/>
            </a:endParaRPr>
          </a:p>
          <a:p>
            <a:endParaRPr lang="en-US" sz="2000" dirty="0">
              <a:latin typeface="Verdana" panose="020B0604030504040204" pitchFamily="34" charset="0"/>
            </a:endParaRPr>
          </a:p>
          <a:p>
            <a:pPr marL="0" indent="0">
              <a:buNone/>
            </a:pPr>
            <a:endParaRPr lang="en-US"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5"/>
          <a:stretch>
            <a:fillRect/>
          </a:stretch>
        </p:blipFill>
        <p:spPr>
          <a:xfrm>
            <a:off x="141353" y="-51722"/>
            <a:ext cx="11937003" cy="1072989"/>
          </a:xfrm>
          <a:prstGeom prst="rect">
            <a:avLst/>
          </a:prstGeom>
        </p:spPr>
      </p:pic>
      <p:pic>
        <p:nvPicPr>
          <p:cNvPr id="2" name="Picture 1"/>
          <p:cNvPicPr>
            <a:picLocks noChangeAspect="1"/>
          </p:cNvPicPr>
          <p:nvPr/>
        </p:nvPicPr>
        <p:blipFill>
          <a:blip r:embed="rId6"/>
          <a:stretch>
            <a:fillRect/>
          </a:stretch>
        </p:blipFill>
        <p:spPr>
          <a:xfrm>
            <a:off x="141353" y="1021267"/>
            <a:ext cx="3420152" cy="2731245"/>
          </a:xfrm>
          <a:prstGeom prst="rect">
            <a:avLst/>
          </a:prstGeom>
        </p:spPr>
      </p:pic>
      <p:pic>
        <p:nvPicPr>
          <p:cNvPr id="4" name="Picture 3"/>
          <p:cNvPicPr>
            <a:picLocks noChangeAspect="1"/>
          </p:cNvPicPr>
          <p:nvPr/>
        </p:nvPicPr>
        <p:blipFill>
          <a:blip r:embed="rId7"/>
          <a:stretch>
            <a:fillRect/>
          </a:stretch>
        </p:blipFill>
        <p:spPr>
          <a:xfrm>
            <a:off x="3671243" y="6321506"/>
            <a:ext cx="8407113" cy="536494"/>
          </a:xfrm>
          <a:prstGeom prst="rect">
            <a:avLst/>
          </a:prstGeom>
        </p:spPr>
      </p:pic>
    </p:spTree>
    <p:extLst>
      <p:ext uri="{BB962C8B-B14F-4D97-AF65-F5344CB8AC3E}">
        <p14:creationId xmlns:p14="http://schemas.microsoft.com/office/powerpoint/2010/main" val="300970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41353" y="1607127"/>
            <a:ext cx="5829166" cy="4260273"/>
          </a:xfrm>
        </p:spPr>
      </p:pic>
      <p:sp>
        <p:nvSpPr>
          <p:cNvPr id="3" name="Content Placeholder 2"/>
          <p:cNvSpPr>
            <a:spLocks noGrp="1"/>
          </p:cNvSpPr>
          <p:nvPr>
            <p:ph sz="half" idx="2"/>
          </p:nvPr>
        </p:nvSpPr>
        <p:spPr>
          <a:xfrm>
            <a:off x="6197600" y="1503218"/>
            <a:ext cx="5994400" cy="4114800"/>
          </a:xfrm>
        </p:spPr>
        <p:txBody>
          <a:bodyPr/>
          <a:lstStyle/>
          <a:p>
            <a:pPr marL="0" indent="0">
              <a:buNone/>
            </a:pPr>
            <a:r>
              <a:rPr lang="en-US" sz="2000" dirty="0" smtClean="0">
                <a:solidFill>
                  <a:schemeClr val="accent4">
                    <a:lumMod val="10000"/>
                  </a:schemeClr>
                </a:solidFill>
                <a:effectLst/>
                <a:latin typeface="Calibri" panose="020F0502020204030204" pitchFamily="34" charset="0"/>
                <a:cs typeface="Calibri" panose="020F0502020204030204" pitchFamily="34" charset="0"/>
              </a:rPr>
              <a:t>“Now </a:t>
            </a:r>
            <a:r>
              <a:rPr lang="en-US" sz="2000" dirty="0">
                <a:solidFill>
                  <a:schemeClr val="accent4">
                    <a:lumMod val="10000"/>
                  </a:schemeClr>
                </a:solidFill>
                <a:effectLst/>
                <a:latin typeface="Calibri" panose="020F0502020204030204" pitchFamily="34" charset="0"/>
                <a:cs typeface="Calibri" panose="020F0502020204030204" pitchFamily="34" charset="0"/>
              </a:rPr>
              <a:t>upon </a:t>
            </a:r>
            <a:r>
              <a:rPr lang="en-US" sz="2000" b="1" u="sng" dirty="0">
                <a:solidFill>
                  <a:srgbClr val="00B0F0"/>
                </a:solidFill>
                <a:effectLst/>
                <a:latin typeface="Calibri" panose="020F0502020204030204" pitchFamily="34" charset="0"/>
                <a:cs typeface="Calibri" panose="020F0502020204030204" pitchFamily="34" charset="0"/>
              </a:rPr>
              <a:t>the first day of the week, very early in the morning</a:t>
            </a:r>
            <a:r>
              <a:rPr lang="en-US" sz="2000" dirty="0">
                <a:solidFill>
                  <a:schemeClr val="accent4">
                    <a:lumMod val="10000"/>
                  </a:schemeClr>
                </a:solidFill>
                <a:effectLst/>
                <a:latin typeface="Calibri" panose="020F0502020204030204" pitchFamily="34" charset="0"/>
                <a:cs typeface="Calibri" panose="020F0502020204030204" pitchFamily="34" charset="0"/>
              </a:rPr>
              <a:t>, they came unto the </a:t>
            </a:r>
            <a:r>
              <a:rPr lang="en-US" sz="2000" dirty="0" err="1">
                <a:solidFill>
                  <a:schemeClr val="accent4">
                    <a:lumMod val="10000"/>
                  </a:schemeClr>
                </a:solidFill>
                <a:effectLst/>
                <a:latin typeface="Calibri" panose="020F0502020204030204" pitchFamily="34" charset="0"/>
                <a:cs typeface="Calibri" panose="020F0502020204030204" pitchFamily="34" charset="0"/>
              </a:rPr>
              <a:t>sepulchre</a:t>
            </a:r>
            <a:r>
              <a:rPr lang="en-US" sz="2000" dirty="0">
                <a:solidFill>
                  <a:schemeClr val="accent4">
                    <a:lumMod val="10000"/>
                  </a:schemeClr>
                </a:solidFill>
                <a:effectLst/>
                <a:latin typeface="Calibri" panose="020F0502020204030204" pitchFamily="34" charset="0"/>
                <a:cs typeface="Calibri" panose="020F0502020204030204" pitchFamily="34" charset="0"/>
              </a:rPr>
              <a:t>, bringing the spices which they had prepared, and certain others with </a:t>
            </a:r>
            <a:r>
              <a:rPr lang="en-US" sz="2000" dirty="0" smtClean="0">
                <a:solidFill>
                  <a:schemeClr val="accent4">
                    <a:lumMod val="10000"/>
                  </a:schemeClr>
                </a:solidFill>
                <a:effectLst/>
                <a:latin typeface="Calibri" panose="020F0502020204030204" pitchFamily="34" charset="0"/>
                <a:cs typeface="Calibri" panose="020F0502020204030204" pitchFamily="34" charset="0"/>
              </a:rPr>
              <a:t>them. And </a:t>
            </a:r>
            <a:r>
              <a:rPr lang="en-US" sz="2000" dirty="0">
                <a:solidFill>
                  <a:schemeClr val="accent4">
                    <a:lumMod val="10000"/>
                  </a:schemeClr>
                </a:solidFill>
                <a:effectLst/>
                <a:latin typeface="Calibri" panose="020F0502020204030204" pitchFamily="34" charset="0"/>
                <a:cs typeface="Calibri" panose="020F0502020204030204" pitchFamily="34" charset="0"/>
              </a:rPr>
              <a:t>they found the stone rolled away from the </a:t>
            </a:r>
            <a:r>
              <a:rPr lang="en-US" sz="2000" dirty="0" err="1">
                <a:solidFill>
                  <a:schemeClr val="accent4">
                    <a:lumMod val="10000"/>
                  </a:schemeClr>
                </a:solidFill>
                <a:effectLst/>
                <a:latin typeface="Calibri" panose="020F0502020204030204" pitchFamily="34" charset="0"/>
                <a:cs typeface="Calibri" panose="020F0502020204030204" pitchFamily="34" charset="0"/>
              </a:rPr>
              <a:t>sepulchre</a:t>
            </a:r>
            <a:r>
              <a:rPr lang="en-US" sz="2000" dirty="0">
                <a:solidFill>
                  <a:schemeClr val="accent4">
                    <a:lumMod val="10000"/>
                  </a:schemeClr>
                </a:solidFill>
                <a:effectLst/>
                <a:latin typeface="Calibri" panose="020F0502020204030204" pitchFamily="34" charset="0"/>
                <a:cs typeface="Calibri" panose="020F0502020204030204" pitchFamily="34" charset="0"/>
              </a:rPr>
              <a:t>. </a:t>
            </a:r>
            <a:r>
              <a:rPr lang="en-US" sz="2000" dirty="0" smtClean="0">
                <a:solidFill>
                  <a:schemeClr val="accent4">
                    <a:lumMod val="10000"/>
                  </a:schemeClr>
                </a:solidFill>
                <a:effectLst/>
                <a:latin typeface="Calibri" panose="020F0502020204030204" pitchFamily="34" charset="0"/>
                <a:cs typeface="Calibri" panose="020F0502020204030204" pitchFamily="34" charset="0"/>
              </a:rPr>
              <a:t>And </a:t>
            </a:r>
            <a:r>
              <a:rPr lang="en-US" sz="2000" dirty="0">
                <a:solidFill>
                  <a:schemeClr val="accent4">
                    <a:lumMod val="10000"/>
                  </a:schemeClr>
                </a:solidFill>
                <a:effectLst/>
                <a:latin typeface="Calibri" panose="020F0502020204030204" pitchFamily="34" charset="0"/>
                <a:cs typeface="Calibri" panose="020F0502020204030204" pitchFamily="34" charset="0"/>
              </a:rPr>
              <a:t>they entered in, and found not the body of the Lord </a:t>
            </a:r>
            <a:r>
              <a:rPr lang="en-US" sz="2000" dirty="0" smtClean="0">
                <a:solidFill>
                  <a:schemeClr val="accent4">
                    <a:lumMod val="10000"/>
                  </a:schemeClr>
                </a:solidFill>
                <a:effectLst/>
                <a:latin typeface="Calibri" panose="020F0502020204030204" pitchFamily="34" charset="0"/>
                <a:cs typeface="Calibri" panose="020F0502020204030204" pitchFamily="34" charset="0"/>
              </a:rPr>
              <a:t>Jesus. And </a:t>
            </a:r>
            <a:r>
              <a:rPr lang="en-US" sz="2000" dirty="0">
                <a:solidFill>
                  <a:schemeClr val="accent4">
                    <a:lumMod val="10000"/>
                  </a:schemeClr>
                </a:solidFill>
                <a:effectLst/>
                <a:latin typeface="Calibri" panose="020F0502020204030204" pitchFamily="34" charset="0"/>
                <a:cs typeface="Calibri" panose="020F0502020204030204" pitchFamily="34" charset="0"/>
              </a:rPr>
              <a:t>it came to pass, as they were much perplexed thereabout, behold, two men stood by them in shining garments: </a:t>
            </a:r>
            <a:r>
              <a:rPr lang="en-US" sz="2000" dirty="0" smtClean="0">
                <a:solidFill>
                  <a:schemeClr val="accent4">
                    <a:lumMod val="10000"/>
                  </a:schemeClr>
                </a:solidFill>
                <a:effectLst/>
                <a:latin typeface="Calibri" panose="020F0502020204030204" pitchFamily="34" charset="0"/>
                <a:cs typeface="Calibri" panose="020F0502020204030204" pitchFamily="34" charset="0"/>
              </a:rPr>
              <a:t>And </a:t>
            </a:r>
            <a:r>
              <a:rPr lang="en-US" sz="2000" dirty="0">
                <a:solidFill>
                  <a:schemeClr val="accent4">
                    <a:lumMod val="10000"/>
                  </a:schemeClr>
                </a:solidFill>
                <a:effectLst/>
                <a:latin typeface="Calibri" panose="020F0502020204030204" pitchFamily="34" charset="0"/>
                <a:cs typeface="Calibri" panose="020F0502020204030204" pitchFamily="34" charset="0"/>
              </a:rPr>
              <a:t>as they were afraid, and bowed down their faces to the earth, they said unto them, Why seek ye the living among the dead? </a:t>
            </a:r>
            <a:r>
              <a:rPr lang="en-US" sz="2000" b="1" u="sng" dirty="0" smtClean="0">
                <a:solidFill>
                  <a:srgbClr val="00B0F0"/>
                </a:solidFill>
                <a:effectLst/>
                <a:latin typeface="Calibri" panose="020F0502020204030204" pitchFamily="34" charset="0"/>
                <a:cs typeface="Calibri" panose="020F0502020204030204" pitchFamily="34" charset="0"/>
              </a:rPr>
              <a:t>He </a:t>
            </a:r>
            <a:r>
              <a:rPr lang="en-US" sz="2000" b="1" u="sng" dirty="0">
                <a:solidFill>
                  <a:srgbClr val="00B0F0"/>
                </a:solidFill>
                <a:effectLst/>
                <a:latin typeface="Calibri" panose="020F0502020204030204" pitchFamily="34" charset="0"/>
                <a:cs typeface="Calibri" panose="020F0502020204030204" pitchFamily="34" charset="0"/>
              </a:rPr>
              <a:t>is not here, but is risen: </a:t>
            </a:r>
            <a:r>
              <a:rPr lang="en-US" sz="2000" dirty="0">
                <a:solidFill>
                  <a:schemeClr val="accent4">
                    <a:lumMod val="10000"/>
                  </a:schemeClr>
                </a:solidFill>
                <a:effectLst/>
                <a:latin typeface="Calibri" panose="020F0502020204030204" pitchFamily="34" charset="0"/>
                <a:cs typeface="Calibri" panose="020F0502020204030204" pitchFamily="34" charset="0"/>
              </a:rPr>
              <a:t>”</a:t>
            </a:r>
          </a:p>
          <a:p>
            <a:pPr marL="0" indent="0">
              <a:buNone/>
            </a:pPr>
            <a:r>
              <a:rPr lang="en-US" sz="2800" dirty="0">
                <a:solidFill>
                  <a:schemeClr val="accent4">
                    <a:lumMod val="10000"/>
                  </a:schemeClr>
                </a:solidFill>
                <a:effectLst/>
                <a:latin typeface="Calibri" panose="020F0502020204030204" pitchFamily="34" charset="0"/>
                <a:cs typeface="Calibri" panose="020F0502020204030204" pitchFamily="34" charset="0"/>
              </a:rPr>
              <a:t>	</a:t>
            </a:r>
            <a:r>
              <a:rPr lang="en-US" sz="2800" dirty="0" smtClean="0">
                <a:solidFill>
                  <a:schemeClr val="accent4">
                    <a:lumMod val="10000"/>
                  </a:schemeClr>
                </a:solidFill>
                <a:effectLst/>
                <a:latin typeface="Calibri" panose="020F0502020204030204" pitchFamily="34" charset="0"/>
                <a:cs typeface="Calibri" panose="020F0502020204030204" pitchFamily="34" charset="0"/>
              </a:rPr>
              <a:t>		</a:t>
            </a:r>
            <a:r>
              <a:rPr lang="en-US" sz="2000" dirty="0" smtClean="0">
                <a:solidFill>
                  <a:schemeClr val="accent4">
                    <a:lumMod val="10000"/>
                  </a:schemeClr>
                </a:solidFill>
                <a:effectLst/>
                <a:latin typeface="Calibri" panose="020F0502020204030204" pitchFamily="34" charset="0"/>
                <a:cs typeface="Calibri" panose="020F0502020204030204" pitchFamily="34" charset="0"/>
              </a:rPr>
              <a:t>Luke 24:1-6</a:t>
            </a:r>
            <a:endParaRPr lang="en-US" sz="2000" dirty="0">
              <a:solidFill>
                <a:schemeClr val="accent4">
                  <a:lumMod val="10000"/>
                </a:schemeClr>
              </a:solidFill>
              <a:effectLst/>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5"/>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31045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03055" y="1524001"/>
            <a:ext cx="5794892" cy="4486834"/>
          </a:xfrm>
        </p:spPr>
      </p:pic>
      <p:sp>
        <p:nvSpPr>
          <p:cNvPr id="4" name="Content Placeholder 3"/>
          <p:cNvSpPr>
            <a:spLocks noGrp="1"/>
          </p:cNvSpPr>
          <p:nvPr>
            <p:ph sz="half" idx="2"/>
          </p:nvPr>
        </p:nvSpPr>
        <p:spPr>
          <a:xfrm>
            <a:off x="6172200" y="1524001"/>
            <a:ext cx="5906156" cy="4652962"/>
          </a:xfrm>
        </p:spPr>
        <p:txBody>
          <a:bodyPr>
            <a:normAutofit fontScale="85000" lnSpcReduction="20000"/>
          </a:bodyPr>
          <a:lstStyle/>
          <a:p>
            <a:pPr marL="0" indent="0">
              <a:buNone/>
            </a:pPr>
            <a:r>
              <a:rPr lang="en-US" dirty="0" smtClean="0">
                <a:solidFill>
                  <a:schemeClr val="accent4">
                    <a:lumMod val="10000"/>
                  </a:schemeClr>
                </a:solidFill>
                <a:latin typeface="Calibri" panose="020F0502020204030204" pitchFamily="34" charset="0"/>
                <a:cs typeface="Calibri" panose="020F0502020204030204" pitchFamily="34" charset="0"/>
              </a:rPr>
              <a:t>“In </a:t>
            </a:r>
            <a:r>
              <a:rPr lang="en-US" dirty="0">
                <a:solidFill>
                  <a:schemeClr val="accent4">
                    <a:lumMod val="10000"/>
                  </a:schemeClr>
                </a:solidFill>
                <a:latin typeface="Calibri" panose="020F0502020204030204" pitchFamily="34" charset="0"/>
                <a:cs typeface="Calibri" panose="020F0502020204030204" pitchFamily="34" charset="0"/>
              </a:rPr>
              <a:t>the end of the sabbath, as it began to dawn toward the first day of the week, came Mary Magdalene and the other Mary to see the </a:t>
            </a:r>
            <a:r>
              <a:rPr lang="en-US" dirty="0" err="1" smtClean="0">
                <a:solidFill>
                  <a:schemeClr val="accent4">
                    <a:lumMod val="10000"/>
                  </a:schemeClr>
                </a:solidFill>
                <a:latin typeface="Calibri" panose="020F0502020204030204" pitchFamily="34" charset="0"/>
                <a:cs typeface="Calibri" panose="020F0502020204030204" pitchFamily="34" charset="0"/>
              </a:rPr>
              <a:t>sepulchre</a:t>
            </a:r>
            <a:r>
              <a:rPr lang="en-US" dirty="0" smtClean="0">
                <a:solidFill>
                  <a:schemeClr val="accent4">
                    <a:lumMod val="10000"/>
                  </a:schemeClr>
                </a:solidFill>
                <a:latin typeface="Calibri" panose="020F0502020204030204" pitchFamily="34" charset="0"/>
                <a:cs typeface="Calibri" panose="020F0502020204030204" pitchFamily="34" charset="0"/>
              </a:rPr>
              <a:t>.”</a:t>
            </a:r>
          </a:p>
          <a:p>
            <a:pPr marL="0" indent="0">
              <a:buNone/>
            </a:pPr>
            <a:r>
              <a:rPr lang="en-US" dirty="0">
                <a:solidFill>
                  <a:schemeClr val="accent4">
                    <a:lumMod val="10000"/>
                  </a:schemeClr>
                </a:solidFill>
                <a:latin typeface="Calibri" panose="020F0502020204030204" pitchFamily="34" charset="0"/>
                <a:cs typeface="Calibri" panose="020F0502020204030204" pitchFamily="34" charset="0"/>
              </a:rPr>
              <a:t>	</a:t>
            </a:r>
            <a:r>
              <a:rPr lang="en-US" dirty="0" smtClean="0">
                <a:solidFill>
                  <a:schemeClr val="accent4">
                    <a:lumMod val="10000"/>
                  </a:schemeClr>
                </a:solidFill>
                <a:latin typeface="Calibri" panose="020F0502020204030204" pitchFamily="34" charset="0"/>
                <a:cs typeface="Calibri" panose="020F0502020204030204" pitchFamily="34" charset="0"/>
              </a:rPr>
              <a:t>		Matthew 28:1</a:t>
            </a:r>
            <a:endParaRPr lang="en-US" dirty="0">
              <a:solidFill>
                <a:schemeClr val="accent4">
                  <a:lumMod val="10000"/>
                </a:schemeClr>
              </a:solidFill>
              <a:latin typeface="Calibri" panose="020F0502020204030204" pitchFamily="34" charset="0"/>
              <a:cs typeface="Calibri" panose="020F0502020204030204" pitchFamily="34" charset="0"/>
            </a:endParaRPr>
          </a:p>
          <a:p>
            <a:pPr marL="0" indent="0">
              <a:buNone/>
            </a:pPr>
            <a:endParaRPr lang="en-US" dirty="0" smtClean="0">
              <a:solidFill>
                <a:schemeClr val="accent4">
                  <a:lumMod val="10000"/>
                </a:schemeClr>
              </a:solidFill>
              <a:latin typeface="Calibri" panose="020F0502020204030204" pitchFamily="34" charset="0"/>
              <a:cs typeface="Calibri" panose="020F0502020204030204" pitchFamily="34" charset="0"/>
            </a:endParaRPr>
          </a:p>
          <a:p>
            <a:pPr marL="0" indent="0">
              <a:buNone/>
            </a:pPr>
            <a:r>
              <a:rPr lang="en-US" dirty="0" smtClean="0">
                <a:solidFill>
                  <a:schemeClr val="accent4">
                    <a:lumMod val="10000"/>
                  </a:schemeClr>
                </a:solidFill>
                <a:latin typeface="Calibri" panose="020F0502020204030204" pitchFamily="34" charset="0"/>
                <a:cs typeface="Calibri" panose="020F0502020204030204" pitchFamily="34" charset="0"/>
              </a:rPr>
              <a:t>“And </a:t>
            </a:r>
            <a:r>
              <a:rPr lang="en-US" dirty="0">
                <a:solidFill>
                  <a:schemeClr val="accent4">
                    <a:lumMod val="10000"/>
                  </a:schemeClr>
                </a:solidFill>
                <a:latin typeface="Calibri" panose="020F0502020204030204" pitchFamily="34" charset="0"/>
                <a:cs typeface="Calibri" panose="020F0502020204030204" pitchFamily="34" charset="0"/>
              </a:rPr>
              <a:t>when the sabbath was past, Mary Magdalene, and Mary the mother of James, and Salome, had bought sweet spices, that they might come and anoint him. And very early in the morning the first day of the week, they came unto the </a:t>
            </a:r>
            <a:r>
              <a:rPr lang="en-US" dirty="0" err="1">
                <a:solidFill>
                  <a:schemeClr val="accent4">
                    <a:lumMod val="10000"/>
                  </a:schemeClr>
                </a:solidFill>
                <a:latin typeface="Calibri" panose="020F0502020204030204" pitchFamily="34" charset="0"/>
                <a:cs typeface="Calibri" panose="020F0502020204030204" pitchFamily="34" charset="0"/>
              </a:rPr>
              <a:t>sepulchre</a:t>
            </a:r>
            <a:r>
              <a:rPr lang="en-US" dirty="0">
                <a:solidFill>
                  <a:schemeClr val="accent4">
                    <a:lumMod val="10000"/>
                  </a:schemeClr>
                </a:solidFill>
                <a:latin typeface="Calibri" panose="020F0502020204030204" pitchFamily="34" charset="0"/>
                <a:cs typeface="Calibri" panose="020F0502020204030204" pitchFamily="34" charset="0"/>
              </a:rPr>
              <a:t> at the rising of the sun</a:t>
            </a:r>
            <a:r>
              <a:rPr lang="en-US" dirty="0" smtClean="0">
                <a:solidFill>
                  <a:schemeClr val="accent4">
                    <a:lumMod val="10000"/>
                  </a:schemeClr>
                </a:solidFill>
                <a:latin typeface="Calibri" panose="020F0502020204030204" pitchFamily="34" charset="0"/>
                <a:cs typeface="Calibri" panose="020F0502020204030204" pitchFamily="34" charset="0"/>
              </a:rPr>
              <a:t>.”</a:t>
            </a:r>
          </a:p>
          <a:p>
            <a:pPr marL="0" indent="0">
              <a:buNone/>
            </a:pPr>
            <a:endParaRPr lang="en-US" dirty="0">
              <a:solidFill>
                <a:schemeClr val="accent4">
                  <a:lumMod val="10000"/>
                </a:schemeClr>
              </a:solidFill>
              <a:latin typeface="Calibri" panose="020F0502020204030204" pitchFamily="34" charset="0"/>
              <a:cs typeface="Calibri" panose="020F0502020204030204" pitchFamily="34" charset="0"/>
            </a:endParaRPr>
          </a:p>
          <a:p>
            <a:pPr marL="0" indent="0">
              <a:buNone/>
            </a:pPr>
            <a:r>
              <a:rPr lang="en-US" dirty="0" smtClean="0">
                <a:solidFill>
                  <a:schemeClr val="accent4">
                    <a:lumMod val="10000"/>
                  </a:schemeClr>
                </a:solidFill>
                <a:latin typeface="Calibri" panose="020F0502020204030204" pitchFamily="34" charset="0"/>
                <a:cs typeface="Calibri" panose="020F0502020204030204" pitchFamily="34" charset="0"/>
              </a:rPr>
              <a:t>			Mark 16:1-2</a:t>
            </a:r>
            <a:endParaRPr lang="en-US" dirty="0">
              <a:solidFill>
                <a:schemeClr val="accent4">
                  <a:lumMod val="10000"/>
                </a:schemeClr>
              </a:solidFill>
              <a:latin typeface="Calibri" panose="020F0502020204030204" pitchFamily="34" charset="0"/>
              <a:cs typeface="Calibri" panose="020F0502020204030204" pitchFamily="34" charset="0"/>
            </a:endParaRPr>
          </a:p>
          <a:p>
            <a:pPr marL="0" indent="0">
              <a:buNone/>
            </a:pPr>
            <a:endParaRPr lang="en-US" dirty="0"/>
          </a:p>
        </p:txBody>
      </p:sp>
      <p:pic>
        <p:nvPicPr>
          <p:cNvPr id="7" name="Picture 6"/>
          <p:cNvPicPr>
            <a:picLocks noChangeAspect="1"/>
          </p:cNvPicPr>
          <p:nvPr/>
        </p:nvPicPr>
        <p:blipFill>
          <a:blip r:embed="rId5"/>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202924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46764" y="6096000"/>
            <a:ext cx="5513768" cy="584522"/>
          </a:xfrm>
          <a:solidFill>
            <a:srgbClr val="FFFF00"/>
          </a:solidFill>
        </p:spPr>
        <p:txBody>
          <a:bodyPr>
            <a:normAutofit/>
          </a:bodyPr>
          <a:lstStyle/>
          <a:p>
            <a:pPr algn="ctr"/>
            <a:r>
              <a:rPr lang="en-US" sz="3200" b="1" dirty="0">
                <a:latin typeface="+mn-lt"/>
              </a:rPr>
              <a:t>The Sign of the Prophet </a:t>
            </a:r>
            <a:r>
              <a:rPr lang="en-US" sz="3200" b="1" dirty="0" smtClean="0">
                <a:latin typeface="+mn-lt"/>
              </a:rPr>
              <a:t>Jonah</a:t>
            </a:r>
            <a:endParaRPr lang="en-US" sz="3200" b="1" dirty="0">
              <a:latin typeface="+mn-lt"/>
            </a:endParaRPr>
          </a:p>
        </p:txBody>
      </p:sp>
      <p:pic>
        <p:nvPicPr>
          <p:cNvPr id="6" name="Content Placeholder 5"/>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40877" y="1524001"/>
            <a:ext cx="5776665" cy="4217894"/>
          </a:xfrm>
        </p:spPr>
      </p:pic>
      <p:sp>
        <p:nvSpPr>
          <p:cNvPr id="4" name="Content Placeholder 3"/>
          <p:cNvSpPr>
            <a:spLocks noGrp="1"/>
          </p:cNvSpPr>
          <p:nvPr>
            <p:ph sz="half" idx="2"/>
          </p:nvPr>
        </p:nvSpPr>
        <p:spPr>
          <a:xfrm>
            <a:off x="6172200" y="1645838"/>
            <a:ext cx="6019800" cy="4351338"/>
          </a:xfrm>
        </p:spPr>
        <p:txBody>
          <a:bodyPr>
            <a:normAutofit lnSpcReduction="10000"/>
          </a:bodyPr>
          <a:lstStyle/>
          <a:p>
            <a:pPr marL="0" lvl="0" indent="0">
              <a:buNone/>
            </a:pPr>
            <a:r>
              <a:rPr lang="en-US" sz="2200" dirty="0" smtClean="0"/>
              <a:t>“Then </a:t>
            </a:r>
            <a:r>
              <a:rPr lang="en-US" sz="2200" dirty="0"/>
              <a:t>certain of the scribes and of the Pharisees answered, saying, Master, we would see a sign from thee. But he answered and said unto them, An evil and adulterous generation </a:t>
            </a:r>
            <a:r>
              <a:rPr lang="en-US" sz="2200" dirty="0" err="1"/>
              <a:t>seeketh</a:t>
            </a:r>
            <a:r>
              <a:rPr lang="en-US" sz="2200" dirty="0"/>
              <a:t> after a sign; and there shall no sign be given to it, but the sign of the prophet Jonas: </a:t>
            </a:r>
            <a:r>
              <a:rPr lang="en-US" sz="2200" b="1" u="sng" dirty="0">
                <a:solidFill>
                  <a:srgbClr val="00B0F0"/>
                </a:solidFill>
              </a:rPr>
              <a:t>For as </a:t>
            </a:r>
            <a:r>
              <a:rPr lang="en-US" sz="2200" b="1" u="sng" dirty="0" smtClean="0">
                <a:solidFill>
                  <a:srgbClr val="00B0F0"/>
                </a:solidFill>
              </a:rPr>
              <a:t>Jonah </a:t>
            </a:r>
            <a:r>
              <a:rPr lang="en-US" sz="2200" b="1" u="sng" dirty="0">
                <a:solidFill>
                  <a:srgbClr val="00B0F0"/>
                </a:solidFill>
              </a:rPr>
              <a:t>was three days and three nights in the whale's belly; so shall the Son of man be three days and three nights in the heart of the earth.</a:t>
            </a:r>
            <a:r>
              <a:rPr lang="en-US" sz="2200" dirty="0"/>
              <a:t> The men of Nineveh shall rise in judgment with this generation, and shall condemn it: because they repented at the preaching of Jonas; and, behold, a greater than Jonas is here</a:t>
            </a:r>
            <a:r>
              <a:rPr lang="en-US" sz="2200" dirty="0" smtClean="0"/>
              <a:t>.”</a:t>
            </a:r>
            <a:endParaRPr lang="en-US" sz="2200" dirty="0"/>
          </a:p>
          <a:p>
            <a:pPr marL="0" lvl="0" indent="0" algn="ctr">
              <a:buNone/>
            </a:pPr>
            <a:r>
              <a:rPr lang="en-US" sz="2200" dirty="0"/>
              <a:t>Matt. 12:38-41</a:t>
            </a:r>
          </a:p>
          <a:p>
            <a:endParaRPr lang="en-US" dirty="0"/>
          </a:p>
        </p:txBody>
      </p:sp>
      <p:pic>
        <p:nvPicPr>
          <p:cNvPr id="5" name="Picture 4"/>
          <p:cNvPicPr>
            <a:picLocks noChangeAspect="1"/>
          </p:cNvPicPr>
          <p:nvPr/>
        </p:nvPicPr>
        <p:blipFill>
          <a:blip r:embed="rId5"/>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7454315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pPr marL="342900" lvl="0" indent="-342900" fontAlgn="base">
              <a:lnSpc>
                <a:spcPct val="80000"/>
              </a:lnSpc>
              <a:spcBef>
                <a:spcPct val="20000"/>
              </a:spcBef>
              <a:spcAft>
                <a:spcPct val="0"/>
              </a:spcAft>
              <a:buClr>
                <a:srgbClr val="FFCC00"/>
              </a:buClr>
              <a:buSzPct val="120000"/>
              <a:buNone/>
              <a:defRPr/>
            </a:pPr>
            <a:endParaRPr lang="en-US" altLang="en-US" sz="2000" dirty="0">
              <a:solidFill>
                <a:srgbClr val="FFFFFF"/>
              </a:solidFill>
              <a:effectLst>
                <a:outerShdw blurRad="38100" dist="38100" dir="2700000" algn="tl">
                  <a:srgbClr val="000000"/>
                </a:outerShdw>
              </a:effectLst>
              <a:latin typeface="Tahoma"/>
            </a:endParaRPr>
          </a:p>
          <a:p>
            <a:pPr marL="0" indent="0">
              <a:buNone/>
            </a:pPr>
            <a:endParaRPr lang="en-US" dirty="0"/>
          </a:p>
        </p:txBody>
      </p:sp>
      <p:sp>
        <p:nvSpPr>
          <p:cNvPr id="4" name="Content Placeholder 3"/>
          <p:cNvSpPr>
            <a:spLocks noGrp="1"/>
          </p:cNvSpPr>
          <p:nvPr>
            <p:ph sz="half" idx="2"/>
          </p:nvPr>
        </p:nvSpPr>
        <p:spPr>
          <a:xfrm>
            <a:off x="4239491" y="1423446"/>
            <a:ext cx="7952509" cy="4351338"/>
          </a:xfrm>
        </p:spPr>
        <p:txBody>
          <a:bodyPr>
            <a:normAutofit/>
          </a:bodyPr>
          <a:lstStyle/>
          <a:p>
            <a:pPr marL="342900" lvl="0" indent="-342900" fontAlgn="base">
              <a:lnSpc>
                <a:spcPct val="80000"/>
              </a:lnSpc>
              <a:spcBef>
                <a:spcPct val="20000"/>
              </a:spcBef>
              <a:spcAft>
                <a:spcPct val="0"/>
              </a:spcAft>
              <a:buClr>
                <a:srgbClr val="FFCC00"/>
              </a:buClr>
              <a:buSzPct val="120000"/>
              <a:buNone/>
              <a:defRPr/>
            </a:pPr>
            <a:endParaRPr lang="en-US" altLang="en-US" sz="1900" dirty="0">
              <a:latin typeface="Tahoma"/>
            </a:endParaRPr>
          </a:p>
          <a:p>
            <a:pPr marL="342900" lvl="0" indent="-342900" fontAlgn="base">
              <a:lnSpc>
                <a:spcPct val="80000"/>
              </a:lnSpc>
              <a:spcBef>
                <a:spcPct val="20000"/>
              </a:spcBef>
              <a:spcAft>
                <a:spcPct val="0"/>
              </a:spcAft>
              <a:buClr>
                <a:srgbClr val="FFCC00"/>
              </a:buClr>
              <a:buSzPct val="120000"/>
              <a:buNone/>
              <a:defRPr/>
            </a:pPr>
            <a:r>
              <a:rPr lang="en-US" altLang="en-US" sz="1800" dirty="0">
                <a:latin typeface="Tahoma"/>
              </a:rPr>
              <a:t>ABIB 14</a:t>
            </a:r>
            <a:r>
              <a:rPr lang="en-US" altLang="en-US" sz="1800" baseline="30000" dirty="0">
                <a:latin typeface="Tahoma"/>
              </a:rPr>
              <a:t>th</a:t>
            </a:r>
            <a:r>
              <a:rPr lang="en-US" altLang="en-US" sz="1800" dirty="0">
                <a:latin typeface="Tahoma"/>
              </a:rPr>
              <a:t> </a:t>
            </a:r>
            <a:r>
              <a:rPr lang="en-US" altLang="en-US" sz="1800" dirty="0" smtClean="0">
                <a:latin typeface="Tahoma"/>
              </a:rPr>
              <a:t>- Crucifixion </a:t>
            </a:r>
            <a:r>
              <a:rPr lang="en-US" altLang="en-US" sz="1800" dirty="0">
                <a:latin typeface="Tahoma"/>
              </a:rPr>
              <a:t>in grave before </a:t>
            </a:r>
            <a:r>
              <a:rPr lang="en-US" altLang="en-US" sz="1800" dirty="0" smtClean="0">
                <a:latin typeface="Tahoma"/>
              </a:rPr>
              <a:t>Sabbath - (Day </a:t>
            </a:r>
            <a:r>
              <a:rPr lang="en-US" altLang="en-US" sz="1800" dirty="0">
                <a:latin typeface="Tahoma"/>
              </a:rPr>
              <a:t>1)</a:t>
            </a:r>
          </a:p>
          <a:p>
            <a:pPr marL="342900" lvl="0" indent="-342900" fontAlgn="base">
              <a:lnSpc>
                <a:spcPct val="80000"/>
              </a:lnSpc>
              <a:spcBef>
                <a:spcPct val="20000"/>
              </a:spcBef>
              <a:spcAft>
                <a:spcPct val="0"/>
              </a:spcAft>
              <a:buClr>
                <a:srgbClr val="FFCC00"/>
              </a:buClr>
              <a:buSzPct val="120000"/>
              <a:buNone/>
              <a:defRPr/>
            </a:pPr>
            <a:endParaRPr lang="en-US" altLang="en-US" sz="1800" dirty="0">
              <a:latin typeface="Tahoma"/>
            </a:endParaRPr>
          </a:p>
          <a:p>
            <a:pPr marL="342900" lvl="0" indent="-342900" fontAlgn="base">
              <a:lnSpc>
                <a:spcPct val="80000"/>
              </a:lnSpc>
              <a:spcBef>
                <a:spcPct val="20000"/>
              </a:spcBef>
              <a:spcAft>
                <a:spcPct val="0"/>
              </a:spcAft>
              <a:buClr>
                <a:srgbClr val="FFCC00"/>
              </a:buClr>
              <a:buSzPct val="120000"/>
              <a:buNone/>
              <a:defRPr/>
            </a:pPr>
            <a:r>
              <a:rPr lang="en-US" altLang="en-US" sz="1800" dirty="0">
                <a:latin typeface="Tahoma"/>
              </a:rPr>
              <a:t>ABIB </a:t>
            </a:r>
            <a:r>
              <a:rPr lang="en-US" altLang="en-US" sz="1800" dirty="0" smtClean="0">
                <a:latin typeface="Tahoma"/>
              </a:rPr>
              <a:t>15</a:t>
            </a:r>
            <a:r>
              <a:rPr lang="en-US" altLang="en-US" sz="1800" baseline="30000" dirty="0" smtClean="0">
                <a:latin typeface="Tahoma"/>
              </a:rPr>
              <a:t>th</a:t>
            </a:r>
            <a:r>
              <a:rPr lang="en-US" altLang="en-US" sz="1800" dirty="0">
                <a:latin typeface="Tahoma"/>
              </a:rPr>
              <a:t> </a:t>
            </a:r>
            <a:r>
              <a:rPr lang="en-US" altLang="en-US" sz="1800" dirty="0" smtClean="0">
                <a:latin typeface="Tahoma"/>
              </a:rPr>
              <a:t>- HIGH </a:t>
            </a:r>
            <a:r>
              <a:rPr lang="en-US" altLang="en-US" sz="1800" dirty="0">
                <a:latin typeface="Tahoma"/>
              </a:rPr>
              <a:t>SABBATH - 1</a:t>
            </a:r>
            <a:r>
              <a:rPr lang="en-US" altLang="en-US" sz="1800" baseline="30000" dirty="0">
                <a:latin typeface="Tahoma"/>
              </a:rPr>
              <a:t>st</a:t>
            </a:r>
            <a:r>
              <a:rPr lang="en-US" altLang="en-US" sz="1800" dirty="0">
                <a:latin typeface="Tahoma"/>
              </a:rPr>
              <a:t> Day of </a:t>
            </a:r>
            <a:r>
              <a:rPr lang="en-US" altLang="en-US" sz="1800" dirty="0" smtClean="0">
                <a:latin typeface="Tahoma"/>
              </a:rPr>
              <a:t>FEAST </a:t>
            </a:r>
            <a:r>
              <a:rPr lang="en-US" altLang="en-US" sz="1800" dirty="0">
                <a:latin typeface="Tahoma"/>
              </a:rPr>
              <a:t>of </a:t>
            </a:r>
            <a:r>
              <a:rPr lang="en-US" altLang="en-US" sz="1800" dirty="0" smtClean="0">
                <a:latin typeface="Tahoma"/>
              </a:rPr>
              <a:t>UB – (Night 1, Day 2) </a:t>
            </a:r>
            <a:r>
              <a:rPr lang="en-US" altLang="en-US" sz="1800" dirty="0">
                <a:latin typeface="Tahoma"/>
              </a:rPr>
              <a:t>			</a:t>
            </a:r>
          </a:p>
          <a:p>
            <a:pPr marL="342900" lvl="0" indent="-342900" fontAlgn="base">
              <a:lnSpc>
                <a:spcPct val="80000"/>
              </a:lnSpc>
              <a:spcBef>
                <a:spcPct val="20000"/>
              </a:spcBef>
              <a:spcAft>
                <a:spcPct val="0"/>
              </a:spcAft>
              <a:buClr>
                <a:srgbClr val="FFCC00"/>
              </a:buClr>
              <a:buSzPct val="120000"/>
              <a:buNone/>
              <a:defRPr/>
            </a:pPr>
            <a:r>
              <a:rPr lang="en-US" altLang="en-US" sz="1800" dirty="0" smtClean="0">
                <a:latin typeface="Tahoma"/>
              </a:rPr>
              <a:t>ABIB 16</a:t>
            </a:r>
            <a:r>
              <a:rPr lang="en-US" altLang="en-US" sz="1800" baseline="30000" dirty="0" smtClean="0">
                <a:latin typeface="Tahoma"/>
              </a:rPr>
              <a:t>th</a:t>
            </a:r>
            <a:r>
              <a:rPr lang="en-US" altLang="en-US" sz="1800" dirty="0">
                <a:latin typeface="Tahoma"/>
              </a:rPr>
              <a:t> </a:t>
            </a:r>
            <a:r>
              <a:rPr lang="en-US" altLang="en-US" sz="1800" dirty="0" smtClean="0">
                <a:latin typeface="Tahoma"/>
              </a:rPr>
              <a:t>- WEEKLY </a:t>
            </a:r>
            <a:r>
              <a:rPr lang="en-US" altLang="en-US" sz="1800" dirty="0">
                <a:latin typeface="Tahoma"/>
              </a:rPr>
              <a:t>SABBATH – </a:t>
            </a:r>
            <a:r>
              <a:rPr lang="en-US" altLang="en-US" sz="1800" dirty="0" smtClean="0">
                <a:latin typeface="Tahoma"/>
              </a:rPr>
              <a:t>2</a:t>
            </a:r>
            <a:r>
              <a:rPr lang="en-US" altLang="en-US" sz="1800" baseline="30000" dirty="0" smtClean="0">
                <a:latin typeface="Tahoma"/>
              </a:rPr>
              <a:t>nd</a:t>
            </a:r>
            <a:r>
              <a:rPr lang="en-US" altLang="en-US" sz="1800" dirty="0" smtClean="0">
                <a:latin typeface="Tahoma"/>
              </a:rPr>
              <a:t>  Day of FEAST </a:t>
            </a:r>
            <a:r>
              <a:rPr lang="en-US" altLang="en-US" sz="1800" dirty="0">
                <a:latin typeface="Tahoma"/>
              </a:rPr>
              <a:t>of </a:t>
            </a:r>
            <a:r>
              <a:rPr lang="en-US" altLang="en-US" sz="1800" dirty="0" smtClean="0">
                <a:latin typeface="Tahoma"/>
              </a:rPr>
              <a:t>UB - </a:t>
            </a:r>
            <a:r>
              <a:rPr lang="en-US" altLang="en-US" sz="1800" dirty="0">
                <a:latin typeface="Tahoma"/>
              </a:rPr>
              <a:t>(Night 2, Day 3)				</a:t>
            </a:r>
          </a:p>
          <a:p>
            <a:pPr marL="342900" lvl="0" indent="-342900" fontAlgn="base">
              <a:lnSpc>
                <a:spcPct val="80000"/>
              </a:lnSpc>
              <a:spcBef>
                <a:spcPct val="20000"/>
              </a:spcBef>
              <a:spcAft>
                <a:spcPct val="0"/>
              </a:spcAft>
              <a:buClr>
                <a:srgbClr val="FFCC00"/>
              </a:buClr>
              <a:buSzPct val="120000"/>
              <a:buNone/>
              <a:defRPr/>
            </a:pPr>
            <a:r>
              <a:rPr lang="en-US" altLang="en-US" sz="1800" dirty="0">
                <a:latin typeface="Tahoma"/>
              </a:rPr>
              <a:t>ABIB 17</a:t>
            </a:r>
            <a:r>
              <a:rPr lang="en-US" altLang="en-US" sz="1800" baseline="30000" dirty="0">
                <a:latin typeface="Tahoma"/>
              </a:rPr>
              <a:t>th</a:t>
            </a:r>
            <a:r>
              <a:rPr lang="en-US" altLang="en-US" sz="1800" dirty="0">
                <a:latin typeface="Tahoma"/>
              </a:rPr>
              <a:t> - </a:t>
            </a:r>
            <a:r>
              <a:rPr lang="en-US" altLang="en-US" sz="1800" dirty="0" smtClean="0">
                <a:latin typeface="Tahoma"/>
              </a:rPr>
              <a:t>1</a:t>
            </a:r>
            <a:r>
              <a:rPr lang="en-US" altLang="en-US" sz="1800" baseline="30000" dirty="0" smtClean="0">
                <a:latin typeface="Tahoma"/>
              </a:rPr>
              <a:t>st</a:t>
            </a:r>
            <a:r>
              <a:rPr lang="en-US" altLang="en-US" sz="1800" dirty="0" smtClean="0">
                <a:latin typeface="Tahoma"/>
              </a:rPr>
              <a:t> </a:t>
            </a:r>
            <a:r>
              <a:rPr lang="en-US" altLang="en-US" sz="1800" dirty="0">
                <a:latin typeface="Tahoma"/>
              </a:rPr>
              <a:t>Day of the Week – 3</a:t>
            </a:r>
            <a:r>
              <a:rPr lang="en-US" altLang="en-US" sz="1800" baseline="30000" dirty="0">
                <a:latin typeface="Tahoma"/>
              </a:rPr>
              <a:t>rd</a:t>
            </a:r>
            <a:r>
              <a:rPr lang="en-US" altLang="en-US" sz="1800" dirty="0">
                <a:latin typeface="Tahoma"/>
              </a:rPr>
              <a:t> Day </a:t>
            </a:r>
            <a:r>
              <a:rPr lang="en-US" altLang="en-US" sz="1800" dirty="0" smtClean="0">
                <a:latin typeface="Tahoma"/>
              </a:rPr>
              <a:t>of </a:t>
            </a:r>
            <a:r>
              <a:rPr lang="en-US" altLang="en-US" sz="1800" dirty="0">
                <a:latin typeface="Tahoma"/>
              </a:rPr>
              <a:t>Feast of </a:t>
            </a:r>
            <a:r>
              <a:rPr lang="en-US" altLang="en-US" sz="1800" dirty="0" smtClean="0">
                <a:latin typeface="Tahoma"/>
              </a:rPr>
              <a:t>UB - (</a:t>
            </a:r>
            <a:r>
              <a:rPr lang="en-US" altLang="en-US" sz="1800" dirty="0">
                <a:latin typeface="Tahoma"/>
              </a:rPr>
              <a:t>Night </a:t>
            </a:r>
            <a:r>
              <a:rPr lang="en-US" altLang="en-US" sz="1800" dirty="0" smtClean="0">
                <a:latin typeface="Tahoma"/>
              </a:rPr>
              <a:t>3)</a:t>
            </a:r>
          </a:p>
          <a:p>
            <a:pPr marL="342900" lvl="0" indent="-342900" fontAlgn="base">
              <a:lnSpc>
                <a:spcPct val="80000"/>
              </a:lnSpc>
              <a:spcBef>
                <a:spcPct val="20000"/>
              </a:spcBef>
              <a:spcAft>
                <a:spcPct val="0"/>
              </a:spcAft>
              <a:buClr>
                <a:srgbClr val="FFCC00"/>
              </a:buClr>
              <a:buSzPct val="120000"/>
              <a:buNone/>
              <a:defRPr/>
            </a:pPr>
            <a:endParaRPr lang="en-US" altLang="en-US" sz="1800" dirty="0">
              <a:latin typeface="Tahoma"/>
            </a:endParaRPr>
          </a:p>
          <a:p>
            <a:pPr marL="342900" lvl="0" indent="-342900" fontAlgn="base">
              <a:lnSpc>
                <a:spcPct val="80000"/>
              </a:lnSpc>
              <a:spcBef>
                <a:spcPct val="20000"/>
              </a:spcBef>
              <a:spcAft>
                <a:spcPct val="0"/>
              </a:spcAft>
              <a:buClr>
                <a:srgbClr val="FFCC00"/>
              </a:buClr>
              <a:buSzPct val="120000"/>
              <a:buNone/>
              <a:defRPr/>
            </a:pPr>
            <a:r>
              <a:rPr lang="en-US" altLang="en-US" sz="1800" dirty="0" smtClean="0">
                <a:latin typeface="Tahoma"/>
              </a:rPr>
              <a:t>ABIB 17</a:t>
            </a:r>
            <a:r>
              <a:rPr lang="en-US" altLang="en-US" sz="1800" baseline="30000" dirty="0" smtClean="0">
                <a:latin typeface="Tahoma"/>
              </a:rPr>
              <a:t>th</a:t>
            </a:r>
            <a:r>
              <a:rPr lang="en-US" altLang="en-US" sz="1800" dirty="0" smtClean="0">
                <a:latin typeface="Tahoma"/>
              </a:rPr>
              <a:t> – 1</a:t>
            </a:r>
            <a:r>
              <a:rPr lang="en-US" altLang="en-US" sz="1800" baseline="30000" dirty="0" smtClean="0">
                <a:latin typeface="Tahoma"/>
              </a:rPr>
              <a:t>st</a:t>
            </a:r>
            <a:r>
              <a:rPr lang="en-US" altLang="en-US" sz="1800" dirty="0" smtClean="0">
                <a:latin typeface="Tahoma"/>
              </a:rPr>
              <a:t> Day of the Week – 6am (Dawn) -  </a:t>
            </a:r>
            <a:r>
              <a:rPr lang="en-US" altLang="en-US" sz="1800" dirty="0">
                <a:latin typeface="Tahoma"/>
              </a:rPr>
              <a:t>Resurrection</a:t>
            </a:r>
            <a:r>
              <a:rPr lang="en-US" altLang="en-US" sz="1800" dirty="0" smtClean="0">
                <a:latin typeface="Tahoma"/>
              </a:rPr>
              <a:t>!</a:t>
            </a:r>
            <a:endParaRPr lang="en-US" altLang="en-US" sz="1800" dirty="0">
              <a:latin typeface="Tahoma"/>
            </a:endParaRPr>
          </a:p>
          <a:p>
            <a:pPr marL="342900" lvl="0" indent="-342900" fontAlgn="base">
              <a:lnSpc>
                <a:spcPct val="80000"/>
              </a:lnSpc>
              <a:spcBef>
                <a:spcPct val="20000"/>
              </a:spcBef>
              <a:spcAft>
                <a:spcPct val="0"/>
              </a:spcAft>
              <a:buClr>
                <a:srgbClr val="FFCC00"/>
              </a:buClr>
              <a:buSzPct val="120000"/>
              <a:buNone/>
              <a:defRPr/>
            </a:pPr>
            <a:r>
              <a:rPr lang="en-US" altLang="en-US" sz="1800" dirty="0">
                <a:latin typeface="Tahoma"/>
              </a:rPr>
              <a:t>				 </a:t>
            </a:r>
            <a:endParaRPr lang="en-US" altLang="en-US" sz="1800" dirty="0" smtClean="0">
              <a:latin typeface="Tahoma"/>
            </a:endParaRPr>
          </a:p>
          <a:p>
            <a:pPr marL="342900" lvl="0" indent="-342900" fontAlgn="base">
              <a:lnSpc>
                <a:spcPct val="80000"/>
              </a:lnSpc>
              <a:spcBef>
                <a:spcPct val="20000"/>
              </a:spcBef>
              <a:spcAft>
                <a:spcPct val="0"/>
              </a:spcAft>
              <a:buClr>
                <a:srgbClr val="FFCC00"/>
              </a:buClr>
              <a:buSzPct val="120000"/>
              <a:buNone/>
              <a:defRPr/>
            </a:pPr>
            <a:endParaRPr lang="en-US" altLang="en-US" sz="1800" dirty="0" smtClean="0">
              <a:latin typeface="Tahoma"/>
            </a:endParaRPr>
          </a:p>
          <a:p>
            <a:pPr marL="342900" lvl="0" indent="-342900" fontAlgn="base">
              <a:lnSpc>
                <a:spcPct val="80000"/>
              </a:lnSpc>
              <a:spcBef>
                <a:spcPct val="20000"/>
              </a:spcBef>
              <a:spcAft>
                <a:spcPct val="0"/>
              </a:spcAft>
              <a:buClr>
                <a:srgbClr val="FFCC00"/>
              </a:buClr>
              <a:buSzPct val="120000"/>
              <a:buNone/>
              <a:defRPr/>
            </a:pPr>
            <a:r>
              <a:rPr lang="en-US" altLang="en-US" sz="1800" b="1" dirty="0" smtClean="0">
                <a:solidFill>
                  <a:srgbClr val="00B0F0"/>
                </a:solidFill>
                <a:latin typeface="Tahoma"/>
              </a:rPr>
              <a:t>(</a:t>
            </a:r>
            <a:r>
              <a:rPr lang="en-US" altLang="en-US" sz="1800" b="1" dirty="0">
                <a:solidFill>
                  <a:srgbClr val="00B0F0"/>
                </a:solidFill>
                <a:latin typeface="Tahoma"/>
              </a:rPr>
              <a:t>3 days/3 nights) – </a:t>
            </a:r>
            <a:r>
              <a:rPr lang="en-US" altLang="en-US" sz="1800" b="1" dirty="0" smtClean="0">
                <a:solidFill>
                  <a:srgbClr val="00B0F0"/>
                </a:solidFill>
                <a:latin typeface="Tahoma"/>
              </a:rPr>
              <a:t>Resurrection </a:t>
            </a:r>
            <a:r>
              <a:rPr lang="en-US" altLang="en-US" sz="1800" b="1" dirty="0">
                <a:solidFill>
                  <a:srgbClr val="00B0F0"/>
                </a:solidFill>
                <a:latin typeface="Tahoma"/>
              </a:rPr>
              <a:t>6a.m. </a:t>
            </a:r>
            <a:r>
              <a:rPr lang="en-US" altLang="en-US" sz="1800" b="1" dirty="0" smtClean="0">
                <a:solidFill>
                  <a:srgbClr val="00B0F0"/>
                </a:solidFill>
                <a:latin typeface="Tahoma"/>
              </a:rPr>
              <a:t>– Morrow after the Sabbath</a:t>
            </a:r>
            <a:endParaRPr lang="en-US" altLang="en-US" sz="1800" b="1" dirty="0">
              <a:solidFill>
                <a:srgbClr val="00B0F0"/>
              </a:solidFill>
              <a:latin typeface="Tahoma"/>
            </a:endParaRPr>
          </a:p>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353" y="2114855"/>
            <a:ext cx="3920836" cy="3549489"/>
          </a:xfrm>
          <a:prstGeom prst="rect">
            <a:avLst/>
          </a:prstGeom>
        </p:spPr>
      </p:pic>
      <p:pic>
        <p:nvPicPr>
          <p:cNvPr id="7" name="Picture 6"/>
          <p:cNvPicPr>
            <a:picLocks noChangeAspect="1"/>
          </p:cNvPicPr>
          <p:nvPr/>
        </p:nvPicPr>
        <p:blipFill>
          <a:blip r:embed="rId5"/>
          <a:stretch>
            <a:fillRect/>
          </a:stretch>
        </p:blipFill>
        <p:spPr>
          <a:xfrm>
            <a:off x="141353" y="-51722"/>
            <a:ext cx="11937003" cy="1072989"/>
          </a:xfrm>
          <a:prstGeom prst="rect">
            <a:avLst/>
          </a:prstGeom>
        </p:spPr>
      </p:pic>
      <p:sp>
        <p:nvSpPr>
          <p:cNvPr id="5" name="Rectangle 4"/>
          <p:cNvSpPr/>
          <p:nvPr/>
        </p:nvSpPr>
        <p:spPr>
          <a:xfrm>
            <a:off x="78717" y="1640959"/>
            <a:ext cx="4046108" cy="369332"/>
          </a:xfrm>
          <a:prstGeom prst="rect">
            <a:avLst/>
          </a:prstGeom>
          <a:solidFill>
            <a:srgbClr val="FFFF00"/>
          </a:solidFill>
        </p:spPr>
        <p:txBody>
          <a:bodyPr wrap="none">
            <a:spAutoFit/>
          </a:bodyPr>
          <a:lstStyle/>
          <a:p>
            <a:r>
              <a:rPr lang="en-US" dirty="0"/>
              <a:t>IN THE GRAVE FOR 3 DAYS AND 3 NIGHTS</a:t>
            </a:r>
          </a:p>
        </p:txBody>
      </p:sp>
      <p:sp>
        <p:nvSpPr>
          <p:cNvPr id="9" name="Title 1"/>
          <p:cNvSpPr txBox="1">
            <a:spLocks/>
          </p:cNvSpPr>
          <p:nvPr/>
        </p:nvSpPr>
        <p:spPr>
          <a:xfrm>
            <a:off x="3546764" y="6096000"/>
            <a:ext cx="5513768" cy="584522"/>
          </a:xfrm>
          <a:prstGeom prst="rect">
            <a:avLst/>
          </a:prstGeom>
          <a:solidFill>
            <a:srgbClr val="FFFF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latin typeface="+mn-lt"/>
              </a:rPr>
              <a:t>The Sign of the Prophet Jonah</a:t>
            </a:r>
            <a:endParaRPr lang="en-US" sz="3200" b="1" dirty="0">
              <a:latin typeface="+mn-lt"/>
            </a:endParaRPr>
          </a:p>
        </p:txBody>
      </p:sp>
    </p:spTree>
    <p:extLst>
      <p:ext uri="{BB962C8B-B14F-4D97-AF65-F5344CB8AC3E}">
        <p14:creationId xmlns:p14="http://schemas.microsoft.com/office/powerpoint/2010/main" val="1187099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957123"/>
            <a:ext cx="10515600" cy="1325563"/>
          </a:xfrm>
        </p:spPr>
        <p:txBody>
          <a:bodyPr/>
          <a:lstStyle/>
          <a:p>
            <a:pPr algn="ctr"/>
            <a:r>
              <a:rPr lang="en-US" b="1" dirty="0"/>
              <a:t>3 Days and 3 Nights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2704281"/>
              </p:ext>
            </p:extLst>
          </p:nvPr>
        </p:nvGraphicFramePr>
        <p:xfrm>
          <a:off x="838200" y="2480515"/>
          <a:ext cx="10515600" cy="2490881"/>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xmlns="" val="3040228800"/>
                    </a:ext>
                  </a:extLst>
                </a:gridCol>
                <a:gridCol w="2628900">
                  <a:extLst>
                    <a:ext uri="{9D8B030D-6E8A-4147-A177-3AD203B41FA5}">
                      <a16:colId xmlns:a16="http://schemas.microsoft.com/office/drawing/2014/main" xmlns="" val="2923562724"/>
                    </a:ext>
                  </a:extLst>
                </a:gridCol>
                <a:gridCol w="2628900">
                  <a:extLst>
                    <a:ext uri="{9D8B030D-6E8A-4147-A177-3AD203B41FA5}">
                      <a16:colId xmlns:a16="http://schemas.microsoft.com/office/drawing/2014/main" xmlns="" val="2898480513"/>
                    </a:ext>
                  </a:extLst>
                </a:gridCol>
                <a:gridCol w="2628900">
                  <a:extLst>
                    <a:ext uri="{9D8B030D-6E8A-4147-A177-3AD203B41FA5}">
                      <a16:colId xmlns:a16="http://schemas.microsoft.com/office/drawing/2014/main" xmlns="" val="4141361069"/>
                    </a:ext>
                  </a:extLst>
                </a:gridCol>
              </a:tblGrid>
              <a:tr h="1078940">
                <a:tc>
                  <a:txBody>
                    <a:bodyPr/>
                    <a:lstStyle/>
                    <a:p>
                      <a:pPr algn="ctr"/>
                      <a:r>
                        <a:rPr lang="en-US" sz="2000" dirty="0"/>
                        <a:t> Passover/ Preparation Day</a:t>
                      </a:r>
                    </a:p>
                  </a:txBody>
                  <a:tcPr>
                    <a:solidFill>
                      <a:schemeClr val="tx1"/>
                    </a:solidFill>
                  </a:tcPr>
                </a:tc>
                <a:tc>
                  <a:txBody>
                    <a:bodyPr/>
                    <a:lstStyle/>
                    <a:p>
                      <a:pPr algn="ctr"/>
                      <a:r>
                        <a:rPr lang="en-US" sz="2000" dirty="0"/>
                        <a:t>High Sabbath/1</a:t>
                      </a:r>
                      <a:r>
                        <a:rPr lang="en-US" sz="2000" baseline="30000" dirty="0"/>
                        <a:t>st</a:t>
                      </a:r>
                      <a:r>
                        <a:rPr lang="en-US" sz="2000" dirty="0"/>
                        <a:t> Day of Feast of Unleavened Bread</a:t>
                      </a:r>
                    </a:p>
                  </a:txBody>
                  <a:tcPr>
                    <a:solidFill>
                      <a:schemeClr val="tx1"/>
                    </a:solidFill>
                  </a:tcPr>
                </a:tc>
                <a:tc>
                  <a:txBody>
                    <a:bodyPr/>
                    <a:lstStyle/>
                    <a:p>
                      <a:pPr algn="ctr"/>
                      <a:r>
                        <a:rPr lang="en-US" sz="2000" dirty="0"/>
                        <a:t>Weekly Sabbath</a:t>
                      </a:r>
                    </a:p>
                  </a:txBody>
                  <a:tcPr>
                    <a:solidFill>
                      <a:schemeClr val="tx1"/>
                    </a:solidFill>
                  </a:tcPr>
                </a:tc>
                <a:tc>
                  <a:txBody>
                    <a:bodyPr/>
                    <a:lstStyle/>
                    <a:p>
                      <a:pPr algn="ctr"/>
                      <a:r>
                        <a:rPr lang="en-US" sz="2000" dirty="0"/>
                        <a:t>First Day of the Week</a:t>
                      </a:r>
                    </a:p>
                  </a:txBody>
                  <a:tcPr>
                    <a:solidFill>
                      <a:schemeClr val="tx1"/>
                    </a:solidFill>
                  </a:tcPr>
                </a:tc>
                <a:extLst>
                  <a:ext uri="{0D108BD9-81ED-4DB2-BD59-A6C34878D82A}">
                    <a16:rowId xmlns:a16="http://schemas.microsoft.com/office/drawing/2014/main" xmlns="" val="1095591709"/>
                  </a:ext>
                </a:extLst>
              </a:tr>
              <a:tr h="370840">
                <a:tc>
                  <a:txBody>
                    <a:bodyPr/>
                    <a:lstStyle/>
                    <a:p>
                      <a:pPr algn="l"/>
                      <a:r>
                        <a:rPr lang="en-US" dirty="0">
                          <a:solidFill>
                            <a:srgbClr val="FF0000"/>
                          </a:solidFill>
                        </a:rPr>
                        <a:t>6p.m.       3p.m.         6p.m.                    </a:t>
                      </a:r>
                    </a:p>
                  </a:txBody>
                  <a:tcPr>
                    <a:solidFill>
                      <a:schemeClr val="bg1"/>
                    </a:solidFill>
                  </a:tcPr>
                </a:tc>
                <a:tc>
                  <a:txBody>
                    <a:bodyPr/>
                    <a:lstStyle/>
                    <a:p>
                      <a:pPr algn="l"/>
                      <a:r>
                        <a:rPr lang="en-US" dirty="0">
                          <a:solidFill>
                            <a:srgbClr val="FF0000"/>
                          </a:solidFill>
                        </a:rPr>
                        <a:t>6p.m.                        6p.m.</a:t>
                      </a:r>
                    </a:p>
                  </a:txBody>
                  <a:tcPr>
                    <a:solidFill>
                      <a:schemeClr val="bg1"/>
                    </a:solidFill>
                  </a:tcPr>
                </a:tc>
                <a:tc>
                  <a:txBody>
                    <a:bodyPr/>
                    <a:lstStyle/>
                    <a:p>
                      <a:pPr algn="l"/>
                      <a:r>
                        <a:rPr lang="en-US" dirty="0">
                          <a:solidFill>
                            <a:srgbClr val="FF0000"/>
                          </a:solidFill>
                        </a:rPr>
                        <a:t>6p.m.                         6p.m.</a:t>
                      </a:r>
                    </a:p>
                  </a:txBody>
                  <a:tcPr>
                    <a:solidFill>
                      <a:schemeClr val="bg1"/>
                    </a:solidFill>
                  </a:tcPr>
                </a:tc>
                <a:tc>
                  <a:txBody>
                    <a:bodyPr/>
                    <a:lstStyle/>
                    <a:p>
                      <a:pPr algn="l"/>
                      <a:r>
                        <a:rPr lang="en-US" dirty="0">
                          <a:solidFill>
                            <a:srgbClr val="FF0000"/>
                          </a:solidFill>
                        </a:rPr>
                        <a:t>6p.m.       6a.m.         6p.m.</a:t>
                      </a:r>
                    </a:p>
                  </a:txBody>
                  <a:tcPr>
                    <a:solidFill>
                      <a:schemeClr val="bg1"/>
                    </a:solidFill>
                  </a:tcPr>
                </a:tc>
                <a:extLst>
                  <a:ext uri="{0D108BD9-81ED-4DB2-BD59-A6C34878D82A}">
                    <a16:rowId xmlns:a16="http://schemas.microsoft.com/office/drawing/2014/main" xmlns="" val="3451818762"/>
                  </a:ext>
                </a:extLst>
              </a:tr>
              <a:tr h="1041101">
                <a:tc>
                  <a:txBody>
                    <a:bodyPr/>
                    <a:lstStyle/>
                    <a:p>
                      <a:pPr algn="l"/>
                      <a:r>
                        <a:rPr lang="en-US" sz="1200" dirty="0">
                          <a:solidFill>
                            <a:schemeClr val="tx1"/>
                          </a:solidFill>
                        </a:rPr>
                        <a:t>     Jesus Died – </a:t>
                      </a:r>
                      <a:r>
                        <a:rPr lang="en-US" sz="1800" dirty="0">
                          <a:solidFill>
                            <a:schemeClr val="tx1"/>
                          </a:solidFill>
                        </a:rPr>
                        <a:t>Day 1     Night 1</a:t>
                      </a:r>
                      <a:endParaRPr lang="en-US" sz="1800" dirty="0">
                        <a:solidFill>
                          <a:srgbClr val="FFFF00"/>
                        </a:solidFill>
                      </a:endParaRPr>
                    </a:p>
                  </a:txBody>
                  <a:tcPr>
                    <a:solidFill>
                      <a:schemeClr val="accent4">
                        <a:lumMod val="60000"/>
                        <a:lumOff val="40000"/>
                      </a:schemeClr>
                    </a:solidFill>
                  </a:tcPr>
                </a:tc>
                <a:tc>
                  <a:txBody>
                    <a:bodyPr/>
                    <a:lstStyle/>
                    <a:p>
                      <a:pPr algn="l"/>
                      <a:r>
                        <a:rPr lang="en-US" dirty="0"/>
                        <a:t>              Day 2         Night 2</a:t>
                      </a:r>
                    </a:p>
                  </a:txBody>
                  <a:tcPr>
                    <a:solidFill>
                      <a:schemeClr val="accent4">
                        <a:lumMod val="60000"/>
                        <a:lumOff val="40000"/>
                      </a:schemeClr>
                    </a:solidFill>
                  </a:tcPr>
                </a:tc>
                <a:tc>
                  <a:txBody>
                    <a:bodyPr/>
                    <a:lstStyle/>
                    <a:p>
                      <a:pPr algn="l"/>
                      <a:r>
                        <a:rPr lang="en-US" dirty="0"/>
                        <a:t>              Day 3         Night 3</a:t>
                      </a:r>
                    </a:p>
                  </a:txBody>
                  <a:tcPr>
                    <a:solidFill>
                      <a:schemeClr val="accent4">
                        <a:lumMod val="60000"/>
                        <a:lumOff val="40000"/>
                      </a:schemeClr>
                    </a:solidFill>
                  </a:tcPr>
                </a:tc>
                <a:tc>
                  <a:txBody>
                    <a:bodyPr/>
                    <a:lstStyle/>
                    <a:p>
                      <a:pPr algn="ctr"/>
                      <a:r>
                        <a:rPr lang="en-US" dirty="0"/>
                        <a:t>Resurrection</a:t>
                      </a:r>
                    </a:p>
                  </a:txBody>
                  <a:tcPr>
                    <a:solidFill>
                      <a:schemeClr val="accent4">
                        <a:lumMod val="60000"/>
                        <a:lumOff val="40000"/>
                      </a:schemeClr>
                    </a:solidFill>
                  </a:tcPr>
                </a:tc>
                <a:extLst>
                  <a:ext uri="{0D108BD9-81ED-4DB2-BD59-A6C34878D82A}">
                    <a16:rowId xmlns:a16="http://schemas.microsoft.com/office/drawing/2014/main" xmlns="" val="1243393261"/>
                  </a:ext>
                </a:extLst>
              </a:tr>
            </a:tbl>
          </a:graphicData>
        </a:graphic>
      </p:graphicFrame>
      <p:cxnSp>
        <p:nvCxnSpPr>
          <p:cNvPr id="6" name="Straight Arrow Connector 5"/>
          <p:cNvCxnSpPr/>
          <p:nvPr/>
        </p:nvCxnSpPr>
        <p:spPr>
          <a:xfrm>
            <a:off x="3409950" y="3295650"/>
            <a:ext cx="342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992906" y="3296771"/>
            <a:ext cx="3524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658225" y="3295650"/>
            <a:ext cx="3238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stretch>
            <a:fillRect/>
          </a:stretch>
        </p:blipFill>
        <p:spPr>
          <a:xfrm>
            <a:off x="141353" y="-51722"/>
            <a:ext cx="11937003" cy="1072989"/>
          </a:xfrm>
          <a:prstGeom prst="rect">
            <a:avLst/>
          </a:prstGeom>
        </p:spPr>
      </p:pic>
      <p:sp>
        <p:nvSpPr>
          <p:cNvPr id="9" name="Title 1"/>
          <p:cNvSpPr txBox="1">
            <a:spLocks/>
          </p:cNvSpPr>
          <p:nvPr/>
        </p:nvSpPr>
        <p:spPr>
          <a:xfrm>
            <a:off x="3546764" y="6096000"/>
            <a:ext cx="5513768" cy="584522"/>
          </a:xfrm>
          <a:prstGeom prst="rect">
            <a:avLst/>
          </a:prstGeom>
          <a:solidFill>
            <a:srgbClr val="FFFF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latin typeface="+mn-lt"/>
              </a:rPr>
              <a:t>The Sign of the Prophet Jonah</a:t>
            </a:r>
            <a:endParaRPr lang="en-US" sz="3200" b="1" dirty="0">
              <a:latin typeface="+mn-lt"/>
            </a:endParaRPr>
          </a:p>
        </p:txBody>
      </p:sp>
    </p:spTree>
    <p:extLst>
      <p:ext uri="{BB962C8B-B14F-4D97-AF65-F5344CB8AC3E}">
        <p14:creationId xmlns:p14="http://schemas.microsoft.com/office/powerpoint/2010/main" val="190934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81251" name="Rectangle 3"/>
          <p:cNvSpPr>
            <a:spLocks noGrp="1" noChangeArrowheads="1"/>
          </p:cNvSpPr>
          <p:nvPr>
            <p:ph sz="half" idx="1"/>
          </p:nvPr>
        </p:nvSpPr>
        <p:spPr/>
        <p:txBody>
          <a:bodyPr>
            <a:normAutofit fontScale="70000" lnSpcReduction="20000"/>
          </a:bodyPr>
          <a:lstStyle/>
          <a:p>
            <a:pPr eaLnBrk="1" hangingPunct="1">
              <a:lnSpc>
                <a:spcPct val="80000"/>
              </a:lnSpc>
              <a:buFontTx/>
              <a:buNone/>
              <a:defRPr/>
            </a:pPr>
            <a:r>
              <a:rPr lang="en-US" altLang="en-US" sz="2000" dirty="0"/>
              <a:t>	</a:t>
            </a:r>
            <a:r>
              <a:rPr lang="en-US" altLang="en-US" sz="1800" dirty="0"/>
              <a:t>	</a:t>
            </a:r>
          </a:p>
          <a:p>
            <a:pPr eaLnBrk="1" hangingPunct="1">
              <a:lnSpc>
                <a:spcPct val="80000"/>
              </a:lnSpc>
              <a:buFontTx/>
              <a:buNone/>
              <a:defRPr/>
            </a:pPr>
            <a:endParaRPr lang="en-US" altLang="en-US" sz="2000" dirty="0"/>
          </a:p>
          <a:p>
            <a:pPr eaLnBrk="1" hangingPunct="1">
              <a:lnSpc>
                <a:spcPct val="80000"/>
              </a:lnSpc>
              <a:buFontTx/>
              <a:buNone/>
              <a:defRPr/>
            </a:pPr>
            <a:r>
              <a:rPr lang="en-US" altLang="en-US" sz="2000" dirty="0"/>
              <a:t>			 	</a:t>
            </a:r>
            <a:endParaRPr lang="en-US" altLang="en-US" sz="700" dirty="0"/>
          </a:p>
          <a:p>
            <a:pPr eaLnBrk="1" hangingPunct="1">
              <a:lnSpc>
                <a:spcPct val="80000"/>
              </a:lnSpc>
              <a:buFontTx/>
              <a:buNone/>
              <a:defRPr/>
            </a:pPr>
            <a:endParaRPr lang="en-US" altLang="en-US" sz="700" dirty="0"/>
          </a:p>
        </p:txBody>
      </p:sp>
      <p:sp>
        <p:nvSpPr>
          <p:cNvPr id="2" name="Content Placeholder 1"/>
          <p:cNvSpPr>
            <a:spLocks noGrp="1"/>
          </p:cNvSpPr>
          <p:nvPr>
            <p:ph sz="half" idx="2"/>
          </p:nvPr>
        </p:nvSpPr>
        <p:spPr>
          <a:xfrm>
            <a:off x="6172199" y="1825625"/>
            <a:ext cx="5521037" cy="4351338"/>
          </a:xfrm>
        </p:spPr>
        <p:txBody>
          <a:bodyPr>
            <a:normAutofit fontScale="70000" lnSpcReduction="20000"/>
          </a:bodyPr>
          <a:lstStyle/>
          <a:p>
            <a:pPr>
              <a:lnSpc>
                <a:spcPct val="80000"/>
              </a:lnSpc>
              <a:buNone/>
              <a:defRPr/>
            </a:pPr>
            <a:r>
              <a:rPr lang="en-US" altLang="en-US" sz="3800" dirty="0">
                <a:solidFill>
                  <a:srgbClr val="000000"/>
                </a:solidFill>
                <a:latin typeface="Calibri" panose="020F0502020204030204" pitchFamily="34" charset="0"/>
                <a:cs typeface="Calibri" panose="020F0502020204030204" pitchFamily="34" charset="0"/>
              </a:rPr>
              <a:t>   </a:t>
            </a:r>
            <a:r>
              <a:rPr lang="en-US" altLang="en-US" sz="3800" dirty="0" smtClean="0">
                <a:solidFill>
                  <a:srgbClr val="000000"/>
                </a:solidFill>
                <a:latin typeface="Calibri" panose="020F0502020204030204" pitchFamily="34" charset="0"/>
                <a:cs typeface="Calibri" panose="020F0502020204030204" pitchFamily="34" charset="0"/>
              </a:rPr>
              <a:t>“When </a:t>
            </a:r>
            <a:r>
              <a:rPr lang="en-US" altLang="en-US" sz="3800" dirty="0">
                <a:solidFill>
                  <a:srgbClr val="000000"/>
                </a:solidFill>
                <a:latin typeface="Calibri" panose="020F0502020204030204" pitchFamily="34" charset="0"/>
                <a:cs typeface="Calibri" panose="020F0502020204030204" pitchFamily="34" charset="0"/>
              </a:rPr>
              <a:t>ye come into the land which I give unto you, and shall reap the harvest thereof, then ye shall bring a </a:t>
            </a:r>
            <a:r>
              <a:rPr lang="en-US" altLang="en-US" sz="3800" b="1" u="sng" dirty="0">
                <a:solidFill>
                  <a:srgbClr val="00B0F0"/>
                </a:solidFill>
                <a:latin typeface="Calibri" panose="020F0502020204030204" pitchFamily="34" charset="0"/>
                <a:cs typeface="Calibri" panose="020F0502020204030204" pitchFamily="34" charset="0"/>
              </a:rPr>
              <a:t>sheaf of the </a:t>
            </a:r>
            <a:r>
              <a:rPr lang="en-US" altLang="en-US" sz="3800" b="1" u="sng" dirty="0" err="1">
                <a:solidFill>
                  <a:srgbClr val="00B0F0"/>
                </a:solidFill>
                <a:latin typeface="Calibri" panose="020F0502020204030204" pitchFamily="34" charset="0"/>
                <a:cs typeface="Calibri" panose="020F0502020204030204" pitchFamily="34" charset="0"/>
              </a:rPr>
              <a:t>firstfruits</a:t>
            </a:r>
            <a:r>
              <a:rPr lang="en-US" altLang="en-US" sz="3800" dirty="0">
                <a:solidFill>
                  <a:srgbClr val="000000"/>
                </a:solidFill>
                <a:latin typeface="Calibri" panose="020F0502020204030204" pitchFamily="34" charset="0"/>
                <a:cs typeface="Calibri" panose="020F0502020204030204" pitchFamily="34" charset="0"/>
              </a:rPr>
              <a:t> of your harvest of your harvest unto the priest: And he shall wave the sheaf before the LORD, to be accepted for you: </a:t>
            </a:r>
            <a:r>
              <a:rPr lang="en-US" altLang="en-US" sz="3800" b="1" u="sng" dirty="0">
                <a:solidFill>
                  <a:srgbClr val="00B0F0"/>
                </a:solidFill>
                <a:latin typeface="Calibri" panose="020F0502020204030204" pitchFamily="34" charset="0"/>
                <a:cs typeface="Calibri" panose="020F0502020204030204" pitchFamily="34" charset="0"/>
              </a:rPr>
              <a:t>on the morrow after the sabbath shall the priest wave it</a:t>
            </a:r>
            <a:r>
              <a:rPr lang="en-US" altLang="en-US" sz="3800" dirty="0" smtClean="0">
                <a:solidFill>
                  <a:srgbClr val="000000"/>
                </a:solidFill>
                <a:latin typeface="Calibri" panose="020F0502020204030204" pitchFamily="34" charset="0"/>
                <a:cs typeface="Calibri" panose="020F0502020204030204" pitchFamily="34" charset="0"/>
              </a:rPr>
              <a:t>.” </a:t>
            </a:r>
            <a:r>
              <a:rPr lang="en-US" altLang="en-US" sz="3800" dirty="0">
                <a:solidFill>
                  <a:srgbClr val="000000"/>
                </a:solidFill>
                <a:latin typeface="Calibri" panose="020F0502020204030204" pitchFamily="34" charset="0"/>
                <a:cs typeface="Calibri" panose="020F0502020204030204" pitchFamily="34" charset="0"/>
              </a:rPr>
              <a:t>						</a:t>
            </a:r>
            <a:endParaRPr lang="en-US" altLang="en-US" sz="3800" dirty="0" smtClean="0">
              <a:solidFill>
                <a:srgbClr val="000000"/>
              </a:solidFill>
              <a:latin typeface="Calibri" panose="020F0502020204030204" pitchFamily="34" charset="0"/>
              <a:cs typeface="Calibri" panose="020F0502020204030204" pitchFamily="34" charset="0"/>
            </a:endParaRPr>
          </a:p>
          <a:p>
            <a:pPr>
              <a:lnSpc>
                <a:spcPct val="80000"/>
              </a:lnSpc>
              <a:buNone/>
              <a:defRPr/>
            </a:pPr>
            <a:r>
              <a:rPr lang="en-US" altLang="en-US" sz="3800" dirty="0" smtClean="0">
                <a:solidFill>
                  <a:srgbClr val="000000"/>
                </a:solidFill>
                <a:latin typeface="Calibri" panose="020F0502020204030204" pitchFamily="34" charset="0"/>
                <a:cs typeface="Calibri" panose="020F0502020204030204" pitchFamily="34" charset="0"/>
              </a:rPr>
              <a:t>				Leviticus 23:10-11</a:t>
            </a:r>
            <a:endParaRPr lang="en-US" altLang="en-US" sz="3800" dirty="0">
              <a:solidFill>
                <a:srgbClr val="000000"/>
              </a:solidFill>
              <a:latin typeface="Calibri" panose="020F0502020204030204" pitchFamily="34" charset="0"/>
              <a:cs typeface="Calibri" panose="020F0502020204030204" pitchFamily="34" charset="0"/>
            </a:endParaRPr>
          </a:p>
          <a:p>
            <a:pPr>
              <a:lnSpc>
                <a:spcPct val="80000"/>
              </a:lnSpc>
              <a:buNone/>
              <a:defRPr/>
            </a:pPr>
            <a:endParaRPr lang="en-US" altLang="en-US" sz="3800" dirty="0">
              <a:solidFill>
                <a:srgbClr val="000000"/>
              </a:solidFill>
              <a:latin typeface="Calibri" panose="020F0502020204030204" pitchFamily="34" charset="0"/>
              <a:cs typeface="Calibri" panose="020F0502020204030204" pitchFamily="34" charset="0"/>
            </a:endParaRPr>
          </a:p>
          <a:p>
            <a:pPr marL="457200" lvl="1" indent="0" algn="ctr">
              <a:lnSpc>
                <a:spcPct val="80000"/>
              </a:lnSpc>
              <a:buNone/>
              <a:defRPr/>
            </a:pPr>
            <a:endParaRPr lang="en-US" altLang="en-US" sz="1800" dirty="0">
              <a:solidFill>
                <a:schemeClr val="accent4">
                  <a:lumMod val="10000"/>
                </a:schemeClr>
              </a:solidFill>
              <a:latin typeface="Calibri" panose="020F0502020204030204" pitchFamily="34" charset="0"/>
              <a:cs typeface="Calibri" panose="020F0502020204030204" pitchFamily="34" charset="0"/>
            </a:endParaRPr>
          </a:p>
          <a:p>
            <a:pPr lvl="1">
              <a:lnSpc>
                <a:spcPct val="80000"/>
              </a:lnSpc>
              <a:buNone/>
              <a:defRPr/>
            </a:pPr>
            <a:endParaRPr lang="en-US" altLang="en-US" sz="1800" dirty="0"/>
          </a:p>
          <a:p>
            <a:pPr>
              <a:lnSpc>
                <a:spcPct val="80000"/>
              </a:lnSpc>
              <a:buNone/>
              <a:defRPr/>
            </a:pPr>
            <a:r>
              <a:rPr lang="en-US" altLang="en-US" sz="2000" dirty="0"/>
              <a:t>	</a:t>
            </a:r>
          </a:p>
          <a:p>
            <a:pPr marL="0" indent="0">
              <a:buNone/>
            </a:pPr>
            <a:endParaRPr lang="en-US" dirty="0"/>
          </a:p>
        </p:txBody>
      </p:sp>
      <p:sp>
        <p:nvSpPr>
          <p:cNvPr id="3" name="TextBox 2"/>
          <p:cNvSpPr txBox="1"/>
          <p:nvPr/>
        </p:nvSpPr>
        <p:spPr>
          <a:xfrm>
            <a:off x="1298862" y="5867824"/>
            <a:ext cx="9746674" cy="790345"/>
          </a:xfrm>
          <a:prstGeom prst="rect">
            <a:avLst/>
          </a:prstGeom>
          <a:solidFill>
            <a:srgbClr val="FFFF00"/>
          </a:solidFill>
        </p:spPr>
        <p:txBody>
          <a:bodyPr wrap="square" rtlCol="0">
            <a:spAutoFit/>
          </a:bodyPr>
          <a:lstStyle/>
          <a:p>
            <a:pPr lvl="1" algn="ctr">
              <a:lnSpc>
                <a:spcPct val="80000"/>
              </a:lnSpc>
              <a:defRPr/>
            </a:pPr>
            <a:r>
              <a:rPr lang="en-US" altLang="en-US" sz="2800" b="1" dirty="0">
                <a:solidFill>
                  <a:schemeClr val="accent4">
                    <a:lumMod val="10000"/>
                  </a:schemeClr>
                </a:solidFill>
                <a:highlight>
                  <a:srgbClr val="FFFF00"/>
                </a:highlight>
                <a:latin typeface="Calibri" panose="020F0502020204030204" pitchFamily="34" charset="0"/>
                <a:cs typeface="Calibri" panose="020F0502020204030204" pitchFamily="34" charset="0"/>
              </a:rPr>
              <a:t>The </a:t>
            </a:r>
            <a:r>
              <a:rPr lang="en-US" altLang="en-US" sz="2800" b="1" dirty="0" smtClean="0">
                <a:solidFill>
                  <a:schemeClr val="accent4">
                    <a:lumMod val="10000"/>
                  </a:schemeClr>
                </a:solidFill>
                <a:highlight>
                  <a:srgbClr val="FFFF00"/>
                </a:highlight>
                <a:latin typeface="Calibri" panose="020F0502020204030204" pitchFamily="34" charset="0"/>
                <a:cs typeface="Calibri" panose="020F0502020204030204" pitchFamily="34" charset="0"/>
              </a:rPr>
              <a:t>SHEAF </a:t>
            </a:r>
            <a:r>
              <a:rPr lang="en-US" altLang="en-US" sz="2800" b="1" dirty="0">
                <a:solidFill>
                  <a:schemeClr val="accent4">
                    <a:lumMod val="10000"/>
                  </a:schemeClr>
                </a:solidFill>
                <a:highlight>
                  <a:srgbClr val="FFFF00"/>
                </a:highlight>
                <a:latin typeface="Calibri" panose="020F0502020204030204" pitchFamily="34" charset="0"/>
                <a:cs typeface="Calibri" panose="020F0502020204030204" pitchFamily="34" charset="0"/>
              </a:rPr>
              <a:t>of the </a:t>
            </a:r>
            <a:r>
              <a:rPr lang="en-US" altLang="en-US" sz="2800" b="1" dirty="0" smtClean="0">
                <a:solidFill>
                  <a:schemeClr val="accent4">
                    <a:lumMod val="10000"/>
                  </a:schemeClr>
                </a:solidFill>
                <a:highlight>
                  <a:srgbClr val="FFFF00"/>
                </a:highlight>
                <a:latin typeface="Calibri" panose="020F0502020204030204" pitchFamily="34" charset="0"/>
                <a:cs typeface="Calibri" panose="020F0502020204030204" pitchFamily="34" charset="0"/>
              </a:rPr>
              <a:t>FIRSTFRUITS; </a:t>
            </a:r>
            <a:r>
              <a:rPr lang="en-US" altLang="en-US" sz="2800" b="1" dirty="0">
                <a:solidFill>
                  <a:schemeClr val="accent4">
                    <a:lumMod val="10000"/>
                  </a:schemeClr>
                </a:solidFill>
                <a:highlight>
                  <a:srgbClr val="FFFF00"/>
                </a:highlight>
                <a:latin typeface="Calibri" panose="020F0502020204030204" pitchFamily="34" charset="0"/>
                <a:cs typeface="Calibri" panose="020F0502020204030204" pitchFamily="34" charset="0"/>
              </a:rPr>
              <a:t>THE FIRST </a:t>
            </a:r>
            <a:r>
              <a:rPr lang="en-US" altLang="en-US" sz="2800" b="1" dirty="0" smtClean="0">
                <a:solidFill>
                  <a:schemeClr val="accent4">
                    <a:lumMod val="10000"/>
                  </a:schemeClr>
                </a:solidFill>
                <a:highlight>
                  <a:srgbClr val="FFFF00"/>
                </a:highlight>
                <a:latin typeface="Calibri" panose="020F0502020204030204" pitchFamily="34" charset="0"/>
                <a:cs typeface="Calibri" panose="020F0502020204030204" pitchFamily="34" charset="0"/>
              </a:rPr>
              <a:t>of the </a:t>
            </a:r>
            <a:r>
              <a:rPr lang="en-US" altLang="en-US" sz="2800" b="1" dirty="0">
                <a:solidFill>
                  <a:schemeClr val="accent4">
                    <a:lumMod val="10000"/>
                  </a:schemeClr>
                </a:solidFill>
                <a:highlight>
                  <a:srgbClr val="FFFF00"/>
                </a:highlight>
                <a:latin typeface="Calibri" panose="020F0502020204030204" pitchFamily="34" charset="0"/>
                <a:cs typeface="Calibri" panose="020F0502020204030204" pitchFamily="34" charset="0"/>
              </a:rPr>
              <a:t>FIRSTFRUITS; On the morrow after the sabbath shall the priest wave it</a:t>
            </a:r>
            <a:r>
              <a:rPr lang="en-US" altLang="en-US" b="1" dirty="0">
                <a:solidFill>
                  <a:schemeClr val="accent4">
                    <a:lumMod val="10000"/>
                  </a:schemeClr>
                </a:solidFill>
                <a:highlight>
                  <a:srgbClr val="FFFF00"/>
                </a:highlight>
                <a:latin typeface="Calibri" panose="020F0502020204030204" pitchFamily="34" charset="0"/>
                <a:cs typeface="Calibri" panose="020F0502020204030204" pitchFamily="34" charset="0"/>
              </a:rPr>
              <a:t>;</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364" y="1478483"/>
            <a:ext cx="5400344" cy="3932125"/>
          </a:xfrm>
          <a:prstGeom prst="rect">
            <a:avLst/>
          </a:prstGeom>
        </p:spPr>
      </p:pic>
      <p:pic>
        <p:nvPicPr>
          <p:cNvPr id="8" name="Picture 7"/>
          <p:cNvPicPr>
            <a:picLocks noChangeAspect="1"/>
          </p:cNvPicPr>
          <p:nvPr/>
        </p:nvPicPr>
        <p:blipFill>
          <a:blip r:embed="rId5"/>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28854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61674" y="1717963"/>
            <a:ext cx="5658126" cy="4214227"/>
          </a:xfrm>
        </p:spPr>
      </p:pic>
      <p:sp>
        <p:nvSpPr>
          <p:cNvPr id="4" name="Content Placeholder 3"/>
          <p:cNvSpPr>
            <a:spLocks noGrp="1"/>
          </p:cNvSpPr>
          <p:nvPr>
            <p:ph sz="half" idx="2"/>
          </p:nvPr>
        </p:nvSpPr>
        <p:spPr>
          <a:xfrm>
            <a:off x="6109854" y="1828799"/>
            <a:ext cx="5486401" cy="4351338"/>
          </a:xfrm>
        </p:spPr>
        <p:txBody>
          <a:bodyPr>
            <a:normAutofit fontScale="92500" lnSpcReduction="20000"/>
          </a:bodyPr>
          <a:lstStyle/>
          <a:p>
            <a:pPr marL="0" indent="0">
              <a:buNone/>
            </a:pPr>
            <a:r>
              <a:rPr lang="en-US" dirty="0"/>
              <a:t>“But now is Christ risen from the dead, and become </a:t>
            </a:r>
            <a:r>
              <a:rPr lang="en-US" b="1" u="sng" dirty="0">
                <a:solidFill>
                  <a:srgbClr val="00B0F0"/>
                </a:solidFill>
              </a:rPr>
              <a:t>the </a:t>
            </a:r>
            <a:r>
              <a:rPr lang="en-US" b="1" u="sng" dirty="0" err="1">
                <a:solidFill>
                  <a:srgbClr val="00B0F0"/>
                </a:solidFill>
              </a:rPr>
              <a:t>firstfruits</a:t>
            </a:r>
            <a:r>
              <a:rPr lang="en-US" b="1" u="sng" dirty="0">
                <a:solidFill>
                  <a:srgbClr val="00B0F0"/>
                </a:solidFill>
              </a:rPr>
              <a:t> of them that slept</a:t>
            </a:r>
            <a:r>
              <a:rPr lang="en-US" dirty="0"/>
              <a:t>.” </a:t>
            </a:r>
            <a:endParaRPr lang="en-US" dirty="0" smtClean="0"/>
          </a:p>
          <a:p>
            <a:pPr marL="0" indent="0">
              <a:buNone/>
            </a:pPr>
            <a:r>
              <a:rPr lang="en-US" dirty="0"/>
              <a:t>	</a:t>
            </a:r>
            <a:r>
              <a:rPr lang="en-US" dirty="0" smtClean="0"/>
              <a:t>		I Corinthians 15:20</a:t>
            </a:r>
            <a:endParaRPr lang="en-US" dirty="0"/>
          </a:p>
          <a:p>
            <a:pPr marL="0" indent="0">
              <a:buNone/>
            </a:pPr>
            <a:endParaRPr lang="en-US" dirty="0" smtClean="0"/>
          </a:p>
          <a:p>
            <a:pPr marL="0" indent="0">
              <a:buNone/>
            </a:pPr>
            <a:r>
              <a:rPr lang="en-US" dirty="0" smtClean="0"/>
              <a:t>“</a:t>
            </a:r>
            <a:r>
              <a:rPr lang="en-US" dirty="0"/>
              <a:t>And from Jesus </a:t>
            </a:r>
            <a:r>
              <a:rPr lang="en-US" dirty="0" smtClean="0"/>
              <a:t>Christ</a:t>
            </a:r>
            <a:r>
              <a:rPr lang="en-US" dirty="0"/>
              <a:t>, who is the faithful witness, and </a:t>
            </a:r>
            <a:r>
              <a:rPr lang="en-US" b="1" u="sng" dirty="0">
                <a:solidFill>
                  <a:srgbClr val="00B0F0"/>
                </a:solidFill>
              </a:rPr>
              <a:t>the first begotten of the dead</a:t>
            </a:r>
            <a:r>
              <a:rPr lang="en-US" dirty="0"/>
              <a:t>, and the prince of the kings of the earth. Unto him that loved us, and washed us from our sins in his own blood” </a:t>
            </a:r>
            <a:endParaRPr lang="en-US" dirty="0" smtClean="0"/>
          </a:p>
          <a:p>
            <a:pPr marL="0" indent="0">
              <a:buNone/>
            </a:pPr>
            <a:r>
              <a:rPr lang="en-US" dirty="0"/>
              <a:t>	</a:t>
            </a:r>
            <a:r>
              <a:rPr lang="en-US" dirty="0" smtClean="0"/>
              <a:t>		Revelation </a:t>
            </a:r>
            <a:r>
              <a:rPr lang="en-US" dirty="0"/>
              <a:t>1:5</a:t>
            </a:r>
          </a:p>
        </p:txBody>
      </p:sp>
      <p:pic>
        <p:nvPicPr>
          <p:cNvPr id="5" name="Picture 4"/>
          <p:cNvPicPr>
            <a:picLocks noChangeAspect="1"/>
          </p:cNvPicPr>
          <p:nvPr/>
        </p:nvPicPr>
        <p:blipFill>
          <a:blip r:embed="rId4"/>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3665467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11" name="Content Placeholder 10"/>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429491" y="1133355"/>
            <a:ext cx="4495799" cy="5429625"/>
          </a:xfrm>
        </p:spPr>
      </p:pic>
      <p:sp>
        <p:nvSpPr>
          <p:cNvPr id="9" name="Content Placeholder 8"/>
          <p:cNvSpPr>
            <a:spLocks noGrp="1"/>
          </p:cNvSpPr>
          <p:nvPr>
            <p:ph sz="half" idx="2"/>
          </p:nvPr>
        </p:nvSpPr>
        <p:spPr>
          <a:xfrm>
            <a:off x="5140036" y="1172200"/>
            <a:ext cx="6938320" cy="5782782"/>
          </a:xfrm>
        </p:spPr>
        <p:txBody>
          <a:bodyPr>
            <a:normAutofit/>
          </a:bodyPr>
          <a:lstStyle/>
          <a:p>
            <a:pPr marL="0" indent="0">
              <a:buNone/>
            </a:pPr>
            <a:r>
              <a:rPr lang="en-US" sz="2000" dirty="0" smtClean="0"/>
              <a:t>“Jesus </a:t>
            </a:r>
            <a:r>
              <a:rPr lang="en-US" sz="2000" dirty="0" err="1"/>
              <a:t>saith</a:t>
            </a:r>
            <a:r>
              <a:rPr lang="en-US" sz="2000" dirty="0"/>
              <a:t> unto her, Woman, why </a:t>
            </a:r>
            <a:r>
              <a:rPr lang="en-US" sz="2000" dirty="0" err="1"/>
              <a:t>weepest</a:t>
            </a:r>
            <a:r>
              <a:rPr lang="en-US" sz="2000" dirty="0"/>
              <a:t> thou? whom </a:t>
            </a:r>
            <a:r>
              <a:rPr lang="en-US" sz="2000" dirty="0" err="1"/>
              <a:t>seekest</a:t>
            </a:r>
            <a:r>
              <a:rPr lang="en-US" sz="2000" dirty="0"/>
              <a:t> thou? She, supposing him to be the gardener, </a:t>
            </a:r>
            <a:r>
              <a:rPr lang="en-US" sz="2000" dirty="0" err="1"/>
              <a:t>saith</a:t>
            </a:r>
            <a:r>
              <a:rPr lang="en-US" sz="2000" dirty="0"/>
              <a:t> unto him, Sir, if thou have borne him hence, tell me where thou hast laid him, and I will take him away. Jesus </a:t>
            </a:r>
            <a:r>
              <a:rPr lang="en-US" sz="2000" dirty="0" err="1"/>
              <a:t>saith</a:t>
            </a:r>
            <a:r>
              <a:rPr lang="en-US" sz="2000" dirty="0"/>
              <a:t> unto her, Mary. She turned herself, and </a:t>
            </a:r>
            <a:r>
              <a:rPr lang="en-US" sz="2000" dirty="0" err="1"/>
              <a:t>saith</a:t>
            </a:r>
            <a:r>
              <a:rPr lang="en-US" sz="2000" dirty="0"/>
              <a:t> unto him, </a:t>
            </a:r>
            <a:r>
              <a:rPr lang="en-US" sz="2000" dirty="0" err="1"/>
              <a:t>Rabboni</a:t>
            </a:r>
            <a:r>
              <a:rPr lang="en-US" sz="2000" dirty="0"/>
              <a:t>; which is to say, Master. Jesus </a:t>
            </a:r>
            <a:r>
              <a:rPr lang="en-US" sz="2000" dirty="0" err="1"/>
              <a:t>saith</a:t>
            </a:r>
            <a:r>
              <a:rPr lang="en-US" sz="2000" dirty="0"/>
              <a:t> unto her, </a:t>
            </a:r>
            <a:r>
              <a:rPr lang="en-US" sz="2000" b="1" u="sng" dirty="0">
                <a:solidFill>
                  <a:srgbClr val="00B0F0"/>
                </a:solidFill>
              </a:rPr>
              <a:t>Touch me not; for I am not yet ascended to my Father</a:t>
            </a:r>
            <a:r>
              <a:rPr lang="en-US" sz="2000" dirty="0"/>
              <a:t>: </a:t>
            </a:r>
            <a:r>
              <a:rPr lang="en-US" sz="2000" b="1" u="sng" dirty="0">
                <a:solidFill>
                  <a:srgbClr val="00B0F0"/>
                </a:solidFill>
              </a:rPr>
              <a:t>but go to my brethren, and say unto them, I ascend unto my Father, and your Father; </a:t>
            </a:r>
            <a:r>
              <a:rPr lang="en-US" sz="2000" dirty="0"/>
              <a:t>and to my God, and your God. Mary Magdalene came and told the disciples that she had seen the Lord, and that he had spoken these things unto her</a:t>
            </a:r>
            <a:r>
              <a:rPr lang="en-US" sz="2000" dirty="0" smtClean="0"/>
              <a:t>.”</a:t>
            </a:r>
          </a:p>
          <a:p>
            <a:pPr marL="0" indent="0">
              <a:buNone/>
            </a:pPr>
            <a:r>
              <a:rPr lang="en-US" sz="2000" dirty="0"/>
              <a:t>		</a:t>
            </a:r>
            <a:r>
              <a:rPr lang="en-US" sz="2000" dirty="0" smtClean="0"/>
              <a:t>		John 20:15-18</a:t>
            </a:r>
          </a:p>
          <a:p>
            <a:pPr marL="0" indent="0">
              <a:buNone/>
            </a:pPr>
            <a:r>
              <a:rPr lang="en-US" sz="2000" dirty="0" smtClean="0"/>
              <a:t>“Then the same day at evening, being the first day of the week, when the doors were shut where the disciples were assembled… came Jesus and stood in the midst, and </a:t>
            </a:r>
            <a:r>
              <a:rPr lang="en-US" sz="2000" dirty="0" err="1" smtClean="0"/>
              <a:t>saith</a:t>
            </a:r>
            <a:r>
              <a:rPr lang="en-US" sz="2000" dirty="0" smtClean="0"/>
              <a:t> unto them, Peace be unto you… he shewed them his hands and his side. Then were the disciples glad, when they saw the Lord.”</a:t>
            </a:r>
          </a:p>
          <a:p>
            <a:pPr marL="0" indent="0">
              <a:buNone/>
            </a:pPr>
            <a:r>
              <a:rPr lang="en-US" sz="2000" dirty="0"/>
              <a:t>	</a:t>
            </a:r>
            <a:r>
              <a:rPr lang="en-US" sz="2000" dirty="0" smtClean="0"/>
              <a:t>			John 20:19-20</a:t>
            </a:r>
          </a:p>
          <a:p>
            <a:pPr marL="0" indent="0">
              <a:buNone/>
            </a:pPr>
            <a:endParaRPr lang="en-US" dirty="0" smtClean="0"/>
          </a:p>
          <a:p>
            <a:pPr marL="0" indent="0">
              <a:buNone/>
            </a:pPr>
            <a:endParaRPr lang="en-US" dirty="0"/>
          </a:p>
        </p:txBody>
      </p:sp>
      <p:pic>
        <p:nvPicPr>
          <p:cNvPr id="5" name="Picture 4"/>
          <p:cNvPicPr>
            <a:picLocks noChangeAspect="1"/>
          </p:cNvPicPr>
          <p:nvPr/>
        </p:nvPicPr>
        <p:blipFill>
          <a:blip r:embed="rId5"/>
          <a:stretch>
            <a:fillRect/>
          </a:stretch>
        </p:blipFill>
        <p:spPr>
          <a:xfrm>
            <a:off x="141353" y="-51722"/>
            <a:ext cx="11937003" cy="1072989"/>
          </a:xfrm>
          <a:prstGeom prst="rect">
            <a:avLst/>
          </a:prstGeom>
        </p:spPr>
      </p:pic>
    </p:spTree>
    <p:extLst>
      <p:ext uri="{BB962C8B-B14F-4D97-AF65-F5344CB8AC3E}">
        <p14:creationId xmlns:p14="http://schemas.microsoft.com/office/powerpoint/2010/main" val="1048604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222211" name="Rectangle 3"/>
          <p:cNvSpPr>
            <a:spLocks noGrp="1" noChangeArrowheads="1"/>
          </p:cNvSpPr>
          <p:nvPr>
            <p:ph type="body" idx="1"/>
          </p:nvPr>
        </p:nvSpPr>
        <p:spPr>
          <a:xfrm>
            <a:off x="1828800" y="833940"/>
            <a:ext cx="8839200" cy="5105400"/>
          </a:xfrm>
        </p:spPr>
        <p:txBody>
          <a:bodyPr/>
          <a:lstStyle/>
          <a:p>
            <a:pPr algn="ctr" eaLnBrk="1" hangingPunct="1">
              <a:lnSpc>
                <a:spcPct val="80000"/>
              </a:lnSpc>
              <a:buFontTx/>
              <a:buNone/>
              <a:defRPr/>
            </a:pPr>
            <a:r>
              <a:rPr lang="en-US" altLang="en-US" sz="800" dirty="0"/>
              <a:t>	</a:t>
            </a:r>
            <a:r>
              <a:rPr lang="en-US" altLang="en-US" sz="1600" b="1" dirty="0">
                <a:solidFill>
                  <a:srgbClr val="FF0000"/>
                </a:solidFill>
                <a:effectLst/>
              </a:rPr>
              <a:t>6PM (Sunset) – 6PM (Sunset) – Jewish Day – (Evening then the morning…)</a:t>
            </a:r>
          </a:p>
          <a:p>
            <a:pPr algn="ctr" eaLnBrk="1" hangingPunct="1">
              <a:lnSpc>
                <a:spcPct val="80000"/>
              </a:lnSpc>
              <a:buFontTx/>
              <a:buNone/>
              <a:defRPr/>
            </a:pPr>
            <a:endParaRPr lang="en-US" altLang="en-US" sz="1200" dirty="0" smtClean="0">
              <a:solidFill>
                <a:srgbClr val="000000"/>
              </a:solidFill>
              <a:effectLst/>
            </a:endParaRPr>
          </a:p>
          <a:p>
            <a:pPr algn="ctr" eaLnBrk="1" hangingPunct="1">
              <a:lnSpc>
                <a:spcPct val="80000"/>
              </a:lnSpc>
              <a:buFontTx/>
              <a:buNone/>
              <a:defRPr/>
            </a:pPr>
            <a:r>
              <a:rPr lang="en-US" altLang="en-US" sz="1200" b="1" dirty="0" smtClean="0">
                <a:solidFill>
                  <a:srgbClr val="00B0F0"/>
                </a:solidFill>
                <a:effectLst/>
              </a:rPr>
              <a:t>IN </a:t>
            </a:r>
            <a:r>
              <a:rPr lang="en-US" altLang="en-US" sz="1200" b="1" dirty="0">
                <a:solidFill>
                  <a:srgbClr val="00B0F0"/>
                </a:solidFill>
                <a:effectLst/>
              </a:rPr>
              <a:t>THE GRAVE FOR 3 DAYS AND 3 NIGHTS</a:t>
            </a:r>
            <a:endParaRPr lang="en-US" altLang="en-US" sz="1600" b="1" dirty="0">
              <a:solidFill>
                <a:srgbClr val="00B0F0"/>
              </a:solidFill>
              <a:effectLst/>
            </a:endParaRPr>
          </a:p>
          <a:p>
            <a:pPr eaLnBrk="1" hangingPunct="1">
              <a:lnSpc>
                <a:spcPct val="80000"/>
              </a:lnSpc>
              <a:defRPr/>
            </a:pPr>
            <a:endParaRPr lang="en-US" altLang="en-US" sz="1600" dirty="0">
              <a:solidFill>
                <a:srgbClr val="000000"/>
              </a:solidFill>
              <a:effectLst/>
            </a:endParaRPr>
          </a:p>
          <a:p>
            <a:pPr eaLnBrk="1" hangingPunct="1">
              <a:lnSpc>
                <a:spcPct val="80000"/>
              </a:lnSpc>
              <a:buFontTx/>
              <a:buNone/>
              <a:defRPr/>
            </a:pPr>
            <a:r>
              <a:rPr lang="en-US" altLang="en-US" sz="1200" dirty="0">
                <a:solidFill>
                  <a:srgbClr val="000000"/>
                </a:solidFill>
                <a:effectLst/>
              </a:rPr>
              <a:t>ABIB 14</a:t>
            </a:r>
            <a:r>
              <a:rPr lang="en-US" altLang="en-US" sz="1200" baseline="30000" dirty="0">
                <a:solidFill>
                  <a:srgbClr val="000000"/>
                </a:solidFill>
                <a:effectLst/>
              </a:rPr>
              <a:t>th</a:t>
            </a:r>
            <a:r>
              <a:rPr lang="en-US" altLang="en-US" sz="1200" dirty="0">
                <a:solidFill>
                  <a:srgbClr val="000000"/>
                </a:solidFill>
                <a:effectLst/>
              </a:rPr>
              <a:t> – 	PASSOVER 		</a:t>
            </a:r>
            <a:r>
              <a:rPr lang="en-US" altLang="en-US" sz="1200" dirty="0" smtClean="0">
                <a:solidFill>
                  <a:srgbClr val="000000"/>
                </a:solidFill>
                <a:effectLst/>
              </a:rPr>
              <a:t>Day </a:t>
            </a:r>
            <a:r>
              <a:rPr lang="en-US" altLang="en-US" sz="1200" dirty="0">
                <a:solidFill>
                  <a:srgbClr val="000000"/>
                </a:solidFill>
                <a:effectLst/>
              </a:rPr>
              <a:t>starts at 6PM; </a:t>
            </a:r>
            <a:r>
              <a:rPr lang="en-US" altLang="en-US" sz="1200" dirty="0" smtClean="0">
                <a:solidFill>
                  <a:srgbClr val="000000"/>
                </a:solidFill>
                <a:effectLst/>
              </a:rPr>
              <a:t>Last </a:t>
            </a:r>
            <a:r>
              <a:rPr lang="en-US" altLang="en-US" sz="1200" dirty="0">
                <a:solidFill>
                  <a:srgbClr val="000000"/>
                </a:solidFill>
                <a:effectLst/>
              </a:rPr>
              <a:t>Supper; </a:t>
            </a:r>
            <a:r>
              <a:rPr lang="en-US" altLang="en-US" sz="1200" dirty="0" smtClean="0">
                <a:solidFill>
                  <a:srgbClr val="000000"/>
                </a:solidFill>
                <a:effectLst/>
              </a:rPr>
              <a:t>Gethsemane</a:t>
            </a:r>
            <a:r>
              <a:rPr lang="en-US" altLang="en-US" sz="1200" dirty="0">
                <a:solidFill>
                  <a:srgbClr val="000000"/>
                </a:solidFill>
                <a:effectLst/>
              </a:rPr>
              <a:t>; Arrest; Trial </a:t>
            </a:r>
            <a:r>
              <a:rPr lang="en-US" altLang="en-US" sz="1200" dirty="0" smtClean="0">
                <a:solidFill>
                  <a:srgbClr val="000000"/>
                </a:solidFill>
                <a:effectLst/>
              </a:rPr>
              <a:t>before </a:t>
            </a:r>
            <a:r>
              <a:rPr lang="en-US" altLang="en-US" sz="1200" dirty="0">
                <a:solidFill>
                  <a:srgbClr val="000000"/>
                </a:solidFill>
                <a:effectLst/>
              </a:rPr>
              <a:t>Caiaphas; </a:t>
            </a:r>
            <a:endParaRPr lang="en-US" altLang="en-US" sz="1200" dirty="0" smtClean="0">
              <a:solidFill>
                <a:srgbClr val="000000"/>
              </a:solidFill>
              <a:effectLst/>
            </a:endParaRPr>
          </a:p>
          <a:p>
            <a:pPr eaLnBrk="1" hangingPunct="1">
              <a:lnSpc>
                <a:spcPct val="80000"/>
              </a:lnSpc>
              <a:buFontTx/>
              <a:buNone/>
              <a:defRPr/>
            </a:pPr>
            <a:r>
              <a:rPr lang="en-US" altLang="en-US" sz="1200" dirty="0">
                <a:solidFill>
                  <a:srgbClr val="000000"/>
                </a:solidFill>
                <a:effectLst/>
              </a:rPr>
              <a:t>	</a:t>
            </a:r>
            <a:r>
              <a:rPr lang="en-US" altLang="en-US" sz="1200" dirty="0" smtClean="0">
                <a:solidFill>
                  <a:srgbClr val="000000"/>
                </a:solidFill>
                <a:effectLst/>
              </a:rPr>
              <a:t>			Peter’s </a:t>
            </a:r>
            <a:r>
              <a:rPr lang="en-US" altLang="en-US" sz="1200" dirty="0">
                <a:solidFill>
                  <a:srgbClr val="000000"/>
                </a:solidFill>
                <a:effectLst/>
              </a:rPr>
              <a:t>denial (dawn); followed </a:t>
            </a:r>
            <a:r>
              <a:rPr lang="en-US" altLang="en-US" sz="1200" dirty="0" smtClean="0">
                <a:solidFill>
                  <a:srgbClr val="000000"/>
                </a:solidFill>
                <a:effectLst/>
              </a:rPr>
              <a:t>by Council </a:t>
            </a:r>
            <a:r>
              <a:rPr lang="en-US" altLang="en-US" sz="1200" dirty="0">
                <a:solidFill>
                  <a:srgbClr val="000000"/>
                </a:solidFill>
                <a:effectLst/>
              </a:rPr>
              <a:t>of Elders; Trial before Pilate; Crucifixion;			J</a:t>
            </a:r>
            <a:r>
              <a:rPr lang="en-US" altLang="en-US" sz="1200" dirty="0" smtClean="0">
                <a:solidFill>
                  <a:srgbClr val="000000"/>
                </a:solidFill>
                <a:effectLst/>
              </a:rPr>
              <a:t>esus death – 3PM; Burial before </a:t>
            </a:r>
            <a:r>
              <a:rPr lang="en-US" altLang="en-US" sz="1200" dirty="0">
                <a:solidFill>
                  <a:srgbClr val="000000"/>
                </a:solidFill>
                <a:effectLst/>
              </a:rPr>
              <a:t>6PM – before </a:t>
            </a:r>
            <a:r>
              <a:rPr lang="en-US" altLang="en-US" sz="1200" dirty="0" smtClean="0">
                <a:solidFill>
                  <a:srgbClr val="000000"/>
                </a:solidFill>
                <a:effectLst/>
              </a:rPr>
              <a:t>start OF High </a:t>
            </a:r>
            <a:r>
              <a:rPr lang="en-US" altLang="en-US" sz="1200" dirty="0">
                <a:solidFill>
                  <a:srgbClr val="000000"/>
                </a:solidFill>
                <a:effectLst/>
              </a:rPr>
              <a:t>Sabbath; </a:t>
            </a:r>
          </a:p>
          <a:p>
            <a:pPr eaLnBrk="1" hangingPunct="1">
              <a:lnSpc>
                <a:spcPct val="80000"/>
              </a:lnSpc>
              <a:buFontTx/>
              <a:buNone/>
              <a:defRPr/>
            </a:pPr>
            <a:r>
              <a:rPr lang="en-US" altLang="en-US" sz="1200" dirty="0">
                <a:solidFill>
                  <a:srgbClr val="000000"/>
                </a:solidFill>
                <a:effectLst/>
              </a:rPr>
              <a:t>				</a:t>
            </a:r>
          </a:p>
          <a:p>
            <a:pPr algn="ctr" eaLnBrk="1" hangingPunct="1">
              <a:lnSpc>
                <a:spcPct val="80000"/>
              </a:lnSpc>
              <a:buFontTx/>
              <a:buNone/>
              <a:defRPr/>
            </a:pPr>
            <a:r>
              <a:rPr lang="en-US" altLang="en-US" sz="1200" dirty="0">
                <a:solidFill>
                  <a:srgbClr val="000000"/>
                </a:solidFill>
                <a:effectLst/>
              </a:rPr>
              <a:t>Day 1</a:t>
            </a: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r>
              <a:rPr lang="en-US" altLang="en-US" sz="1200" dirty="0">
                <a:solidFill>
                  <a:srgbClr val="000000"/>
                </a:solidFill>
                <a:effectLst/>
              </a:rPr>
              <a:t>				 	</a:t>
            </a:r>
          </a:p>
          <a:p>
            <a:pPr eaLnBrk="1" hangingPunct="1">
              <a:lnSpc>
                <a:spcPct val="80000"/>
              </a:lnSpc>
              <a:buFontTx/>
              <a:buNone/>
              <a:defRPr/>
            </a:pPr>
            <a:r>
              <a:rPr lang="en-US" altLang="en-US" sz="1200" dirty="0">
                <a:solidFill>
                  <a:srgbClr val="000000"/>
                </a:solidFill>
                <a:effectLst/>
              </a:rPr>
              <a:t>ABIB 15</a:t>
            </a:r>
            <a:r>
              <a:rPr lang="en-US" altLang="en-US" sz="1200" baseline="30000" dirty="0">
                <a:solidFill>
                  <a:srgbClr val="000000"/>
                </a:solidFill>
                <a:effectLst/>
              </a:rPr>
              <a:t>th</a:t>
            </a:r>
            <a:r>
              <a:rPr lang="en-US" altLang="en-US" sz="1200" dirty="0">
                <a:solidFill>
                  <a:srgbClr val="000000"/>
                </a:solidFill>
                <a:effectLst/>
              </a:rPr>
              <a:t> – 	HIGH SABBATH	 1</a:t>
            </a:r>
            <a:r>
              <a:rPr lang="en-US" altLang="en-US" sz="1200" baseline="30000" dirty="0">
                <a:solidFill>
                  <a:srgbClr val="000000"/>
                </a:solidFill>
                <a:effectLst/>
              </a:rPr>
              <a:t>st</a:t>
            </a:r>
            <a:r>
              <a:rPr lang="en-US" altLang="en-US" sz="1200" dirty="0">
                <a:solidFill>
                  <a:srgbClr val="000000"/>
                </a:solidFill>
                <a:effectLst/>
              </a:rPr>
              <a:t> Day of the FEAST of Unleavened Bread </a:t>
            </a:r>
            <a:r>
              <a:rPr lang="en-US" altLang="en-US" sz="1200" dirty="0" smtClean="0">
                <a:solidFill>
                  <a:srgbClr val="000000"/>
                </a:solidFill>
                <a:effectLst/>
              </a:rPr>
              <a:t>– In the Grave  </a:t>
            </a: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r>
              <a:rPr lang="en-US" altLang="en-US" sz="1200" dirty="0" smtClean="0">
                <a:solidFill>
                  <a:srgbClr val="000000"/>
                </a:solidFill>
                <a:effectLst/>
              </a:rPr>
              <a:t> 					      Night </a:t>
            </a:r>
            <a:r>
              <a:rPr lang="en-US" altLang="en-US" sz="1200" dirty="0">
                <a:solidFill>
                  <a:srgbClr val="000000"/>
                </a:solidFill>
                <a:effectLst/>
              </a:rPr>
              <a:t>1, Day 2</a:t>
            </a: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r>
              <a:rPr lang="en-US" altLang="en-US" sz="1200" dirty="0">
                <a:solidFill>
                  <a:srgbClr val="000000"/>
                </a:solidFill>
                <a:effectLst/>
              </a:rPr>
              <a:t>ABIB 16</a:t>
            </a:r>
            <a:r>
              <a:rPr lang="en-US" altLang="en-US" sz="1200" baseline="30000" dirty="0">
                <a:solidFill>
                  <a:srgbClr val="000000"/>
                </a:solidFill>
                <a:effectLst/>
              </a:rPr>
              <a:t>th</a:t>
            </a:r>
            <a:r>
              <a:rPr lang="en-US" altLang="en-US" sz="1200" dirty="0">
                <a:solidFill>
                  <a:srgbClr val="000000"/>
                </a:solidFill>
                <a:effectLst/>
              </a:rPr>
              <a:t> – 	WEEKLY SABBATH	 2</a:t>
            </a:r>
            <a:r>
              <a:rPr lang="en-US" altLang="en-US" sz="1200" baseline="30000" dirty="0">
                <a:solidFill>
                  <a:srgbClr val="000000"/>
                </a:solidFill>
                <a:effectLst/>
              </a:rPr>
              <a:t>nd</a:t>
            </a:r>
            <a:r>
              <a:rPr lang="en-US" altLang="en-US" sz="1200" dirty="0">
                <a:solidFill>
                  <a:srgbClr val="000000"/>
                </a:solidFill>
                <a:effectLst/>
              </a:rPr>
              <a:t> Day of the FEAST of Unleavened </a:t>
            </a:r>
            <a:r>
              <a:rPr lang="en-US" altLang="en-US" sz="1200" dirty="0" smtClean="0">
                <a:solidFill>
                  <a:srgbClr val="000000"/>
                </a:solidFill>
                <a:effectLst/>
              </a:rPr>
              <a:t>Bread – In the Grave</a:t>
            </a:r>
          </a:p>
          <a:p>
            <a:pPr eaLnBrk="1" hangingPunct="1">
              <a:lnSpc>
                <a:spcPct val="80000"/>
              </a:lnSpc>
              <a:buFontTx/>
              <a:buNone/>
              <a:defRPr/>
            </a:pPr>
            <a:r>
              <a:rPr lang="en-US" altLang="en-US" sz="1200" dirty="0">
                <a:solidFill>
                  <a:srgbClr val="000000"/>
                </a:solidFill>
                <a:effectLst/>
              </a:rPr>
              <a:t>	</a:t>
            </a:r>
            <a:r>
              <a:rPr lang="en-US" altLang="en-US" sz="1200" dirty="0" smtClean="0">
                <a:solidFill>
                  <a:srgbClr val="000000"/>
                </a:solidFill>
                <a:effectLst/>
              </a:rPr>
              <a:t>		</a:t>
            </a:r>
          </a:p>
          <a:p>
            <a:pPr eaLnBrk="1" hangingPunct="1">
              <a:lnSpc>
                <a:spcPct val="80000"/>
              </a:lnSpc>
              <a:buFontTx/>
              <a:buNone/>
              <a:defRPr/>
            </a:pPr>
            <a:r>
              <a:rPr lang="en-US" altLang="en-US" sz="1200" dirty="0">
                <a:solidFill>
                  <a:srgbClr val="000000"/>
                </a:solidFill>
                <a:effectLst/>
              </a:rPr>
              <a:t>	</a:t>
            </a:r>
            <a:r>
              <a:rPr lang="en-US" altLang="en-US" sz="1200" dirty="0" smtClean="0">
                <a:solidFill>
                  <a:srgbClr val="000000"/>
                </a:solidFill>
                <a:effectLst/>
              </a:rPr>
              <a:t>				      </a:t>
            </a:r>
            <a:r>
              <a:rPr lang="en-US" altLang="en-US" sz="1200" dirty="0">
                <a:solidFill>
                  <a:srgbClr val="000000"/>
                </a:solidFill>
                <a:effectLst/>
              </a:rPr>
              <a:t>Night 2, Day 3</a:t>
            </a:r>
          </a:p>
          <a:p>
            <a:pPr eaLnBrk="1" hangingPunct="1">
              <a:lnSpc>
                <a:spcPct val="80000"/>
              </a:lnSpc>
              <a:buFontTx/>
              <a:buNone/>
              <a:defRPr/>
            </a:pPr>
            <a:r>
              <a:rPr lang="en-US" altLang="en-US" sz="1200" dirty="0">
                <a:solidFill>
                  <a:srgbClr val="000000"/>
                </a:solidFill>
                <a:effectLst/>
              </a:rPr>
              <a:t>				</a:t>
            </a: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r>
              <a:rPr lang="en-US" altLang="en-US" sz="1200" dirty="0">
                <a:solidFill>
                  <a:srgbClr val="000000"/>
                </a:solidFill>
                <a:effectLst/>
              </a:rPr>
              <a:t>ABIB 17</a:t>
            </a:r>
            <a:r>
              <a:rPr lang="en-US" altLang="en-US" sz="1200" baseline="30000" dirty="0">
                <a:solidFill>
                  <a:srgbClr val="000000"/>
                </a:solidFill>
                <a:effectLst/>
              </a:rPr>
              <a:t>th</a:t>
            </a:r>
            <a:r>
              <a:rPr lang="en-US" altLang="en-US" sz="1200" dirty="0">
                <a:solidFill>
                  <a:srgbClr val="000000"/>
                </a:solidFill>
                <a:effectLst/>
              </a:rPr>
              <a:t> – 	MORROW AFTER	 </a:t>
            </a:r>
            <a:r>
              <a:rPr lang="en-US" altLang="en-US" sz="1200" dirty="0" smtClean="0">
                <a:solidFill>
                  <a:srgbClr val="000000"/>
                </a:solidFill>
                <a:effectLst/>
              </a:rPr>
              <a:t>3</a:t>
            </a:r>
            <a:r>
              <a:rPr lang="en-US" altLang="en-US" sz="1200" baseline="30000" dirty="0" smtClean="0">
                <a:solidFill>
                  <a:srgbClr val="000000"/>
                </a:solidFill>
                <a:effectLst/>
              </a:rPr>
              <a:t>rd</a:t>
            </a:r>
            <a:r>
              <a:rPr lang="en-US" altLang="en-US" sz="1200" dirty="0" smtClean="0">
                <a:solidFill>
                  <a:srgbClr val="000000"/>
                </a:solidFill>
                <a:effectLst/>
              </a:rPr>
              <a:t> Day of the Feast of Unleavened Bread – Resurrection (Early Morning)</a:t>
            </a:r>
          </a:p>
          <a:p>
            <a:pPr eaLnBrk="1" hangingPunct="1">
              <a:lnSpc>
                <a:spcPct val="80000"/>
              </a:lnSpc>
              <a:buFontTx/>
              <a:buNone/>
              <a:defRPr/>
            </a:pPr>
            <a:endParaRPr lang="en-US" altLang="en-US" sz="1200" dirty="0">
              <a:solidFill>
                <a:srgbClr val="000000"/>
              </a:solidFill>
              <a:effectLst/>
            </a:endParaRPr>
          </a:p>
          <a:p>
            <a:pPr eaLnBrk="1" hangingPunct="1">
              <a:lnSpc>
                <a:spcPct val="80000"/>
              </a:lnSpc>
              <a:buFontTx/>
              <a:buNone/>
              <a:defRPr/>
            </a:pPr>
            <a:r>
              <a:rPr lang="en-US" altLang="en-US" sz="1200" dirty="0" smtClean="0">
                <a:solidFill>
                  <a:srgbClr val="000000"/>
                </a:solidFill>
                <a:effectLst/>
              </a:rPr>
              <a:t>					      Night </a:t>
            </a:r>
            <a:r>
              <a:rPr lang="en-US" altLang="en-US" sz="1200" dirty="0">
                <a:solidFill>
                  <a:srgbClr val="000000"/>
                </a:solidFill>
                <a:effectLst/>
              </a:rPr>
              <a:t>3, </a:t>
            </a:r>
            <a:r>
              <a:rPr lang="en-US" altLang="en-US" sz="1200" dirty="0" smtClean="0">
                <a:solidFill>
                  <a:srgbClr val="000000"/>
                </a:solidFill>
                <a:effectLst/>
              </a:rPr>
              <a:t>Day – Resurrection &amp; Ascension</a:t>
            </a:r>
          </a:p>
          <a:p>
            <a:pPr eaLnBrk="1" hangingPunct="1">
              <a:lnSpc>
                <a:spcPct val="80000"/>
              </a:lnSpc>
              <a:buFontTx/>
              <a:buNone/>
              <a:defRPr/>
            </a:pPr>
            <a:r>
              <a:rPr lang="en-US" altLang="en-US" sz="1200" dirty="0">
                <a:solidFill>
                  <a:srgbClr val="000000"/>
                </a:solidFill>
                <a:effectLst/>
              </a:rPr>
              <a:t>	</a:t>
            </a:r>
            <a:r>
              <a:rPr lang="en-US" altLang="en-US" sz="1200" dirty="0" smtClean="0">
                <a:solidFill>
                  <a:srgbClr val="000000"/>
                </a:solidFill>
                <a:effectLst/>
              </a:rPr>
              <a:t>			  	</a:t>
            </a:r>
          </a:p>
          <a:p>
            <a:pPr eaLnBrk="1" hangingPunct="1">
              <a:lnSpc>
                <a:spcPct val="80000"/>
              </a:lnSpc>
              <a:buFontTx/>
              <a:buNone/>
              <a:defRPr/>
            </a:pPr>
            <a:r>
              <a:rPr lang="en-US" altLang="en-US" sz="1200" dirty="0">
                <a:solidFill>
                  <a:srgbClr val="000000"/>
                </a:solidFill>
                <a:effectLst/>
                <a:highlight>
                  <a:srgbClr val="FFFF00"/>
                </a:highlight>
              </a:rPr>
              <a:t>	</a:t>
            </a:r>
            <a:r>
              <a:rPr lang="en-US" altLang="en-US" sz="1200" dirty="0" smtClean="0">
                <a:solidFill>
                  <a:srgbClr val="000000"/>
                </a:solidFill>
                <a:effectLst/>
                <a:highlight>
                  <a:srgbClr val="FFFF00"/>
                </a:highlight>
              </a:rPr>
              <a:t>			           </a:t>
            </a:r>
            <a:r>
              <a:rPr lang="en-US" altLang="en-US" sz="1800" b="1" dirty="0" smtClean="0">
                <a:solidFill>
                  <a:srgbClr val="00B0F0"/>
                </a:solidFill>
                <a:effectLst/>
                <a:highlight>
                  <a:srgbClr val="FFFF00"/>
                </a:highlight>
              </a:rPr>
              <a:t>SHEAF </a:t>
            </a:r>
            <a:r>
              <a:rPr lang="en-US" altLang="en-US" sz="1800" b="1" dirty="0">
                <a:solidFill>
                  <a:srgbClr val="00B0F0"/>
                </a:solidFill>
                <a:effectLst/>
                <a:highlight>
                  <a:srgbClr val="FFFF00"/>
                </a:highlight>
              </a:rPr>
              <a:t>was WAVED</a:t>
            </a:r>
          </a:p>
          <a:p>
            <a:pPr eaLnBrk="1" hangingPunct="1">
              <a:lnSpc>
                <a:spcPct val="80000"/>
              </a:lnSpc>
              <a:buFontTx/>
              <a:buNone/>
              <a:defRPr/>
            </a:pPr>
            <a:r>
              <a:rPr lang="en-US" altLang="en-US" sz="1200" dirty="0">
                <a:solidFill>
                  <a:srgbClr val="000000"/>
                </a:solidFill>
                <a:effectLst/>
              </a:rPr>
              <a:t>				</a:t>
            </a:r>
            <a:endParaRPr lang="en-US" altLang="en-US" sz="1200" dirty="0">
              <a:effectLst>
                <a:outerShdw blurRad="38100" dist="38100" dir="2700000" algn="tl">
                  <a:srgbClr val="000000">
                    <a:alpha val="43137"/>
                  </a:srgbClr>
                </a:outerShdw>
              </a:effectLst>
            </a:endParaRPr>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1200" dirty="0"/>
          </a:p>
          <a:p>
            <a:pPr eaLnBrk="1" hangingPunct="1">
              <a:lnSpc>
                <a:spcPct val="80000"/>
              </a:lnSpc>
              <a:buFontTx/>
              <a:buNone/>
              <a:defRPr/>
            </a:pPr>
            <a:endParaRPr lang="en-US" altLang="en-US" sz="500" dirty="0"/>
          </a:p>
          <a:p>
            <a:pPr eaLnBrk="1" hangingPunct="1">
              <a:lnSpc>
                <a:spcPct val="80000"/>
              </a:lnSpc>
              <a:buFontTx/>
              <a:buNone/>
              <a:defRPr/>
            </a:pPr>
            <a:r>
              <a:rPr lang="en-US" altLang="en-US" sz="800" dirty="0"/>
              <a:t>	</a:t>
            </a:r>
          </a:p>
          <a:p>
            <a:pPr lvl="1" eaLnBrk="1" hangingPunct="1">
              <a:lnSpc>
                <a:spcPct val="80000"/>
              </a:lnSpc>
              <a:buFont typeface="Tahoma" panose="020B0604030504040204" pitchFamily="34" charset="0"/>
              <a:buNone/>
              <a:defRPr/>
            </a:pPr>
            <a:endParaRPr lang="en-US" altLang="en-US" sz="1100" dirty="0"/>
          </a:p>
          <a:p>
            <a:pPr lvl="1" eaLnBrk="1" hangingPunct="1">
              <a:lnSpc>
                <a:spcPct val="80000"/>
              </a:lnSpc>
              <a:buFont typeface="Tahoma" panose="020B0604030504040204" pitchFamily="34" charset="0"/>
              <a:buNone/>
              <a:defRPr/>
            </a:pPr>
            <a:r>
              <a:rPr lang="en-US" altLang="en-US" sz="300" dirty="0"/>
              <a:t>	</a:t>
            </a:r>
          </a:p>
          <a:p>
            <a:pPr eaLnBrk="1" hangingPunct="1">
              <a:lnSpc>
                <a:spcPct val="80000"/>
              </a:lnSpc>
              <a:buFontTx/>
              <a:buNone/>
              <a:defRPr/>
            </a:pPr>
            <a:endParaRPr lang="en-US" altLang="en-US" sz="200" dirty="0"/>
          </a:p>
          <a:p>
            <a:pPr eaLnBrk="1" hangingPunct="1">
              <a:lnSpc>
                <a:spcPct val="80000"/>
              </a:lnSpc>
              <a:buFontTx/>
              <a:buNone/>
              <a:defRPr/>
            </a:pPr>
            <a:endParaRPr lang="en-US" altLang="en-US" sz="200" dirty="0"/>
          </a:p>
          <a:p>
            <a:pPr eaLnBrk="1" hangingPunct="1">
              <a:lnSpc>
                <a:spcPct val="80000"/>
              </a:lnSpc>
              <a:buFontTx/>
              <a:buNone/>
              <a:defRPr/>
            </a:pPr>
            <a:endParaRPr lang="en-US" altLang="en-US" sz="200" dirty="0"/>
          </a:p>
        </p:txBody>
      </p:sp>
      <p:sp>
        <p:nvSpPr>
          <p:cNvPr id="21508" name="Line 4"/>
          <p:cNvSpPr>
            <a:spLocks noChangeShapeType="1"/>
          </p:cNvSpPr>
          <p:nvPr/>
        </p:nvSpPr>
        <p:spPr bwMode="auto">
          <a:xfrm>
            <a:off x="3985780" y="1757795"/>
            <a:ext cx="533400"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FFFFFF"/>
              </a:solidFill>
              <a:latin typeface="Tahoma" panose="020B0604030504040204" pitchFamily="34" charset="0"/>
            </a:endParaRPr>
          </a:p>
        </p:txBody>
      </p:sp>
      <p:sp>
        <p:nvSpPr>
          <p:cNvPr id="21509" name="Line 5"/>
          <p:cNvSpPr>
            <a:spLocks noChangeShapeType="1"/>
          </p:cNvSpPr>
          <p:nvPr/>
        </p:nvSpPr>
        <p:spPr bwMode="auto">
          <a:xfrm>
            <a:off x="4005696" y="3009900"/>
            <a:ext cx="533400"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FFFFFF"/>
              </a:solidFill>
              <a:latin typeface="Tahoma" panose="020B0604030504040204" pitchFamily="34" charset="0"/>
            </a:endParaRPr>
          </a:p>
        </p:txBody>
      </p:sp>
      <p:sp>
        <p:nvSpPr>
          <p:cNvPr id="21511" name="Line 7"/>
          <p:cNvSpPr>
            <a:spLocks noChangeShapeType="1"/>
          </p:cNvSpPr>
          <p:nvPr/>
        </p:nvSpPr>
        <p:spPr bwMode="auto">
          <a:xfrm>
            <a:off x="4129521" y="3927763"/>
            <a:ext cx="457200"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FFFFFF"/>
              </a:solidFill>
              <a:latin typeface="Tahoma" panose="020B0604030504040204" pitchFamily="34" charset="0"/>
            </a:endParaRPr>
          </a:p>
        </p:txBody>
      </p:sp>
      <p:sp>
        <p:nvSpPr>
          <p:cNvPr id="21512" name="Line 8"/>
          <p:cNvSpPr>
            <a:spLocks noChangeShapeType="1"/>
          </p:cNvSpPr>
          <p:nvPr/>
        </p:nvSpPr>
        <p:spPr bwMode="auto">
          <a:xfrm>
            <a:off x="4151169" y="4850133"/>
            <a:ext cx="457200"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FFFFFF"/>
              </a:solidFill>
              <a:latin typeface="Tahoma" panose="020B0604030504040204" pitchFamily="34" charset="0"/>
            </a:endParaRPr>
          </a:p>
        </p:txBody>
      </p:sp>
      <p:sp>
        <p:nvSpPr>
          <p:cNvPr id="21513" name="Text Box 12"/>
          <p:cNvSpPr txBox="1">
            <a:spLocks noChangeArrowheads="1"/>
          </p:cNvSpPr>
          <p:nvPr/>
        </p:nvSpPr>
        <p:spPr bwMode="auto">
          <a:xfrm>
            <a:off x="1828800" y="5985521"/>
            <a:ext cx="8929688" cy="8255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1600" b="1" dirty="0">
                <a:solidFill>
                  <a:schemeClr val="accent4">
                    <a:lumMod val="10000"/>
                  </a:schemeClr>
                </a:solidFill>
              </a:rPr>
              <a:t>THE SHADOW OF THE SHEAF PERFECTLY REPRESENTS THE ASCENSION OF JESUS TO </a:t>
            </a:r>
          </a:p>
          <a:p>
            <a:pPr algn="ctr" eaLnBrk="0" fontAlgn="base" hangingPunct="0">
              <a:spcBef>
                <a:spcPct val="0"/>
              </a:spcBef>
              <a:spcAft>
                <a:spcPct val="0"/>
              </a:spcAft>
              <a:buClrTx/>
              <a:buSzTx/>
              <a:buNone/>
            </a:pPr>
            <a:r>
              <a:rPr lang="en-US" altLang="en-US" sz="1600" b="1" dirty="0">
                <a:solidFill>
                  <a:schemeClr val="accent4">
                    <a:lumMod val="10000"/>
                  </a:schemeClr>
                </a:solidFill>
              </a:rPr>
              <a:t>HIS FATHER ON THE DAY OF HIS RESURRECTION – THE OFFERING OF THE SHEAF;</a:t>
            </a:r>
          </a:p>
          <a:p>
            <a:pPr algn="ctr" eaLnBrk="0" fontAlgn="base" hangingPunct="0">
              <a:spcBef>
                <a:spcPct val="0"/>
              </a:spcBef>
              <a:spcAft>
                <a:spcPct val="0"/>
              </a:spcAft>
              <a:buClrTx/>
              <a:buSzTx/>
              <a:buNone/>
            </a:pPr>
            <a:r>
              <a:rPr lang="en-US" altLang="en-US" sz="1600" b="1" dirty="0">
                <a:solidFill>
                  <a:schemeClr val="accent4">
                    <a:lumMod val="10000"/>
                  </a:schemeClr>
                </a:solidFill>
              </a:rPr>
              <a:t>THE FIRST FRUITS OF THEM THAT </a:t>
            </a:r>
            <a:r>
              <a:rPr lang="en-US" altLang="en-US" sz="1600" b="1" dirty="0" smtClean="0">
                <a:solidFill>
                  <a:schemeClr val="accent4">
                    <a:lumMod val="10000"/>
                  </a:schemeClr>
                </a:solidFill>
              </a:rPr>
              <a:t>SLEPT</a:t>
            </a:r>
            <a:endParaRPr lang="en-US" altLang="en-US" sz="1600" b="1" dirty="0">
              <a:solidFill>
                <a:schemeClr val="accent4">
                  <a:lumMod val="10000"/>
                </a:schemeClr>
              </a:solidFill>
            </a:endParaRPr>
          </a:p>
        </p:txBody>
      </p:sp>
      <p:pic>
        <p:nvPicPr>
          <p:cNvPr id="10" name="Picture 9"/>
          <p:cNvPicPr>
            <a:picLocks noChangeAspect="1"/>
          </p:cNvPicPr>
          <p:nvPr/>
        </p:nvPicPr>
        <p:blipFill>
          <a:blip r:embed="rId4"/>
          <a:stretch>
            <a:fillRect/>
          </a:stretch>
        </p:blipFill>
        <p:spPr>
          <a:xfrm>
            <a:off x="141353" y="-81424"/>
            <a:ext cx="11937003" cy="1072989"/>
          </a:xfrm>
          <a:prstGeom prst="rect">
            <a:avLst/>
          </a:prstGeom>
        </p:spPr>
      </p:pic>
    </p:spTree>
    <p:extLst>
      <p:ext uri="{BB962C8B-B14F-4D97-AF65-F5344CB8AC3E}">
        <p14:creationId xmlns:p14="http://schemas.microsoft.com/office/powerpoint/2010/main" val="68302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83299" name="Rectangle 3"/>
          <p:cNvSpPr>
            <a:spLocks noGrp="1" noChangeArrowheads="1"/>
          </p:cNvSpPr>
          <p:nvPr>
            <p:ph type="body" idx="1"/>
          </p:nvPr>
        </p:nvSpPr>
        <p:spPr>
          <a:xfrm>
            <a:off x="3671455" y="1219200"/>
            <a:ext cx="8285019" cy="4114800"/>
          </a:xfrm>
        </p:spPr>
        <p:txBody>
          <a:bodyPr/>
          <a:lstStyle/>
          <a:p>
            <a:pPr eaLnBrk="1" hangingPunct="1">
              <a:lnSpc>
                <a:spcPct val="80000"/>
              </a:lnSpc>
              <a:buFontTx/>
              <a:buNone/>
              <a:defRPr/>
            </a:pPr>
            <a:r>
              <a:rPr lang="en-US" altLang="en-US" sz="2000" dirty="0"/>
              <a:t>	</a:t>
            </a:r>
            <a:r>
              <a:rPr lang="en-US" altLang="en-US" sz="2000" dirty="0">
                <a:solidFill>
                  <a:srgbClr val="000000"/>
                </a:solidFill>
                <a:effectLst/>
              </a:rPr>
              <a:t>‘And ye shall offer that day when ye wave the sheaf an he lamb without blemish of the first year for a </a:t>
            </a:r>
            <a:r>
              <a:rPr lang="en-US" altLang="en-US" sz="2000" b="1" u="sng" dirty="0" smtClean="0">
                <a:solidFill>
                  <a:srgbClr val="00B0F0"/>
                </a:solidFill>
                <a:effectLst/>
              </a:rPr>
              <a:t>BURNT OFFERING </a:t>
            </a:r>
            <a:r>
              <a:rPr lang="en-US" altLang="en-US" sz="2000" dirty="0">
                <a:solidFill>
                  <a:srgbClr val="000000"/>
                </a:solidFill>
                <a:effectLst/>
              </a:rPr>
              <a:t>unto the LORD. And the </a:t>
            </a:r>
            <a:r>
              <a:rPr lang="en-US" altLang="en-US" sz="2000" b="1" u="sng" dirty="0">
                <a:solidFill>
                  <a:srgbClr val="00B0F0"/>
                </a:solidFill>
                <a:effectLst/>
              </a:rPr>
              <a:t>MEAL </a:t>
            </a:r>
            <a:r>
              <a:rPr lang="en-US" altLang="en-US" sz="2000" b="1" u="sng" dirty="0" smtClean="0">
                <a:solidFill>
                  <a:srgbClr val="00B0F0"/>
                </a:solidFill>
                <a:effectLst/>
              </a:rPr>
              <a:t>OFFERING</a:t>
            </a:r>
            <a:r>
              <a:rPr lang="en-US" altLang="en-US" sz="2000" dirty="0" smtClean="0">
                <a:solidFill>
                  <a:srgbClr val="000000"/>
                </a:solidFill>
                <a:effectLst/>
              </a:rPr>
              <a:t> </a:t>
            </a:r>
            <a:r>
              <a:rPr lang="en-US" altLang="en-US" sz="2000" dirty="0">
                <a:solidFill>
                  <a:srgbClr val="000000"/>
                </a:solidFill>
                <a:effectLst/>
              </a:rPr>
              <a:t>thereof shall be two tenth deals of fine FLOUR, mingled with OIL, an offering made by fire unto the LORD for a sweet savor: and the </a:t>
            </a:r>
            <a:r>
              <a:rPr lang="en-US" altLang="en-US" sz="2000" b="1" u="sng" dirty="0" smtClean="0">
                <a:solidFill>
                  <a:srgbClr val="00B0F0"/>
                </a:solidFill>
                <a:effectLst/>
              </a:rPr>
              <a:t>DRINK OFFERING </a:t>
            </a:r>
            <a:r>
              <a:rPr lang="en-US" altLang="en-US" sz="2000" dirty="0">
                <a:solidFill>
                  <a:srgbClr val="000000"/>
                </a:solidFill>
                <a:effectLst/>
              </a:rPr>
              <a:t>thereof shall be of wine, the fourth part of a </a:t>
            </a:r>
            <a:r>
              <a:rPr lang="en-US" altLang="en-US" sz="2000" dirty="0" err="1">
                <a:solidFill>
                  <a:srgbClr val="000000"/>
                </a:solidFill>
                <a:effectLst/>
              </a:rPr>
              <a:t>hin</a:t>
            </a:r>
            <a:r>
              <a:rPr lang="en-US" altLang="en-US" sz="2000" dirty="0">
                <a:solidFill>
                  <a:srgbClr val="000000"/>
                </a:solidFill>
                <a:effectLst/>
              </a:rPr>
              <a:t>. </a:t>
            </a:r>
          </a:p>
          <a:p>
            <a:pPr eaLnBrk="1" hangingPunct="1">
              <a:lnSpc>
                <a:spcPct val="80000"/>
              </a:lnSpc>
              <a:buFontTx/>
              <a:buNone/>
              <a:defRPr/>
            </a:pPr>
            <a:r>
              <a:rPr lang="en-US" altLang="en-US" sz="2000" dirty="0">
                <a:solidFill>
                  <a:srgbClr val="000000"/>
                </a:solidFill>
                <a:effectLst/>
              </a:rPr>
              <a:t>						</a:t>
            </a:r>
            <a:endParaRPr lang="en-US" altLang="en-US" sz="2000" dirty="0" smtClean="0">
              <a:solidFill>
                <a:srgbClr val="000000"/>
              </a:solidFill>
              <a:effectLst/>
            </a:endParaRPr>
          </a:p>
          <a:p>
            <a:pPr eaLnBrk="1" hangingPunct="1">
              <a:lnSpc>
                <a:spcPct val="80000"/>
              </a:lnSpc>
              <a:buFontTx/>
              <a:buNone/>
              <a:defRPr/>
            </a:pPr>
            <a:r>
              <a:rPr lang="en-US" altLang="en-US" sz="2000" dirty="0" smtClean="0">
                <a:solidFill>
                  <a:srgbClr val="000000"/>
                </a:solidFill>
                <a:effectLst/>
              </a:rPr>
              <a:t>						Leviticus </a:t>
            </a:r>
            <a:r>
              <a:rPr lang="en-US" altLang="en-US" sz="2000" dirty="0">
                <a:solidFill>
                  <a:srgbClr val="000000"/>
                </a:solidFill>
                <a:effectLst/>
              </a:rPr>
              <a:t>23:12-13</a:t>
            </a:r>
          </a:p>
          <a:p>
            <a:pPr marL="457200" lvl="1" indent="0" eaLnBrk="1" hangingPunct="1">
              <a:lnSpc>
                <a:spcPct val="80000"/>
              </a:lnSpc>
              <a:buNone/>
              <a:defRPr/>
            </a:pPr>
            <a:endParaRPr lang="en-US" altLang="en-US" sz="1800" dirty="0">
              <a:solidFill>
                <a:srgbClr val="000000"/>
              </a:solidFill>
              <a:effectLst/>
            </a:endParaRPr>
          </a:p>
          <a:p>
            <a:pPr lvl="1" eaLnBrk="1" hangingPunct="1">
              <a:lnSpc>
                <a:spcPct val="80000"/>
              </a:lnSpc>
              <a:defRPr/>
            </a:pPr>
            <a:r>
              <a:rPr lang="en-US" altLang="en-US" sz="2000" b="1" dirty="0">
                <a:solidFill>
                  <a:srgbClr val="000000"/>
                </a:solidFill>
                <a:effectLst/>
              </a:rPr>
              <a:t>Burnt </a:t>
            </a:r>
            <a:r>
              <a:rPr lang="en-US" altLang="en-US" sz="2000" b="1" dirty="0" smtClean="0">
                <a:solidFill>
                  <a:srgbClr val="000000"/>
                </a:solidFill>
                <a:effectLst/>
              </a:rPr>
              <a:t>Offering – Symbolized a WHOLLY DEDICATED LIFE</a:t>
            </a:r>
            <a:endParaRPr lang="en-US" altLang="en-US" sz="2000" b="1" dirty="0">
              <a:solidFill>
                <a:srgbClr val="000000"/>
              </a:solidFill>
              <a:effectLst/>
            </a:endParaRPr>
          </a:p>
          <a:p>
            <a:pPr lvl="1" eaLnBrk="1" hangingPunct="1">
              <a:lnSpc>
                <a:spcPct val="80000"/>
              </a:lnSpc>
              <a:defRPr/>
            </a:pPr>
            <a:r>
              <a:rPr lang="en-US" altLang="en-US" sz="2000" b="1" dirty="0">
                <a:solidFill>
                  <a:srgbClr val="000000"/>
                </a:solidFill>
                <a:effectLst/>
              </a:rPr>
              <a:t>Meal </a:t>
            </a:r>
            <a:r>
              <a:rPr lang="en-US" altLang="en-US" sz="2000" b="1" dirty="0" smtClean="0">
                <a:solidFill>
                  <a:srgbClr val="000000"/>
                </a:solidFill>
                <a:effectLst/>
              </a:rPr>
              <a:t>Offering</a:t>
            </a:r>
          </a:p>
          <a:p>
            <a:pPr lvl="1" eaLnBrk="1" hangingPunct="1">
              <a:lnSpc>
                <a:spcPct val="80000"/>
              </a:lnSpc>
              <a:defRPr/>
            </a:pPr>
            <a:r>
              <a:rPr lang="en-US" altLang="en-US" sz="2000" b="1" dirty="0" smtClean="0">
                <a:solidFill>
                  <a:srgbClr val="000000"/>
                </a:solidFill>
                <a:effectLst/>
              </a:rPr>
              <a:t>Drink Offering</a:t>
            </a:r>
            <a:endParaRPr lang="en-US" altLang="en-US" sz="2000" b="1" dirty="0">
              <a:solidFill>
                <a:srgbClr val="000000"/>
              </a:solidFill>
              <a:effectLst/>
            </a:endParaRPr>
          </a:p>
          <a:p>
            <a:pPr lvl="1" eaLnBrk="1" hangingPunct="1">
              <a:lnSpc>
                <a:spcPct val="80000"/>
              </a:lnSpc>
              <a:buFontTx/>
              <a:buNone/>
              <a:defRPr/>
            </a:pPr>
            <a:endParaRPr lang="en-US" altLang="en-US" sz="1800" dirty="0"/>
          </a:p>
          <a:p>
            <a:pPr eaLnBrk="1" hangingPunct="1">
              <a:lnSpc>
                <a:spcPct val="80000"/>
              </a:lnSpc>
              <a:buFontTx/>
              <a:buNone/>
              <a:defRPr/>
            </a:pPr>
            <a:r>
              <a:rPr lang="en-US" altLang="en-US" sz="2000" dirty="0"/>
              <a:t>	</a:t>
            </a:r>
          </a:p>
          <a:p>
            <a:pPr lvl="1" eaLnBrk="1" hangingPunct="1">
              <a:lnSpc>
                <a:spcPct val="80000"/>
              </a:lnSpc>
              <a:buFont typeface="Tahoma" panose="020B0604030504040204" pitchFamily="34" charset="0"/>
              <a:buNone/>
              <a:defRPr/>
            </a:pPr>
            <a:r>
              <a:rPr lang="en-US" altLang="en-US" sz="1800" dirty="0"/>
              <a:t>	</a:t>
            </a:r>
          </a:p>
          <a:p>
            <a:pPr eaLnBrk="1" hangingPunct="1">
              <a:lnSpc>
                <a:spcPct val="80000"/>
              </a:lnSpc>
              <a:buFontTx/>
              <a:buNone/>
              <a:defRPr/>
            </a:pPr>
            <a:endParaRPr lang="en-US" altLang="en-US" sz="2000" dirty="0"/>
          </a:p>
          <a:p>
            <a:pPr eaLnBrk="1" hangingPunct="1">
              <a:lnSpc>
                <a:spcPct val="80000"/>
              </a:lnSpc>
              <a:buFontTx/>
              <a:buNone/>
              <a:defRPr/>
            </a:pPr>
            <a:r>
              <a:rPr lang="en-US" altLang="en-US" sz="2000" dirty="0"/>
              <a:t>			 	</a:t>
            </a:r>
            <a:endParaRPr lang="en-US" altLang="en-US" sz="700" dirty="0"/>
          </a:p>
          <a:p>
            <a:pPr eaLnBrk="1" hangingPunct="1">
              <a:lnSpc>
                <a:spcPct val="80000"/>
              </a:lnSpc>
              <a:buFontTx/>
              <a:buNone/>
              <a:defRPr/>
            </a:pPr>
            <a:endParaRPr lang="en-US" altLang="en-US" sz="700" dirty="0"/>
          </a:p>
        </p:txBody>
      </p:sp>
      <p:sp>
        <p:nvSpPr>
          <p:cNvPr id="25604" name="Text Box 4"/>
          <p:cNvSpPr txBox="1">
            <a:spLocks noChangeArrowheads="1"/>
          </p:cNvSpPr>
          <p:nvPr/>
        </p:nvSpPr>
        <p:spPr bwMode="auto">
          <a:xfrm>
            <a:off x="4668982" y="5718509"/>
            <a:ext cx="7050088" cy="70167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0" fontAlgn="base" hangingPunct="0">
              <a:spcBef>
                <a:spcPct val="0"/>
              </a:spcBef>
              <a:spcAft>
                <a:spcPct val="0"/>
              </a:spcAft>
              <a:buClrTx/>
              <a:buSzTx/>
              <a:buNone/>
            </a:pPr>
            <a:r>
              <a:rPr lang="en-US" altLang="en-US" sz="2000" b="1" dirty="0">
                <a:solidFill>
                  <a:schemeClr val="accent4">
                    <a:lumMod val="10000"/>
                  </a:schemeClr>
                </a:solidFill>
              </a:rPr>
              <a:t>CHRIST’S OFFERING UP OF HIMSELF TO THE FATHER </a:t>
            </a:r>
          </a:p>
          <a:p>
            <a:pPr eaLnBrk="0" fontAlgn="base" hangingPunct="0">
              <a:spcBef>
                <a:spcPct val="0"/>
              </a:spcBef>
              <a:spcAft>
                <a:spcPct val="0"/>
              </a:spcAft>
              <a:buClrTx/>
              <a:buSzTx/>
              <a:buNone/>
            </a:pPr>
            <a:r>
              <a:rPr lang="en-US" altLang="en-US" sz="2000" b="1" dirty="0">
                <a:solidFill>
                  <a:schemeClr val="accent4">
                    <a:lumMod val="10000"/>
                  </a:schemeClr>
                </a:solidFill>
              </a:rPr>
              <a:t>   FOLLOWING HIS VICTORY OVER SIN AND DEATH</a:t>
            </a:r>
          </a:p>
        </p:txBody>
      </p:sp>
      <p:pic>
        <p:nvPicPr>
          <p:cNvPr id="5" name="Picture 4"/>
          <p:cNvPicPr>
            <a:picLocks noChangeAspect="1"/>
          </p:cNvPicPr>
          <p:nvPr/>
        </p:nvPicPr>
        <p:blipFill>
          <a:blip r:embed="rId4"/>
          <a:stretch>
            <a:fillRect/>
          </a:stretch>
        </p:blipFill>
        <p:spPr>
          <a:xfrm>
            <a:off x="127498" y="0"/>
            <a:ext cx="11937003" cy="1072989"/>
          </a:xfrm>
          <a:prstGeom prst="rect">
            <a:avLst/>
          </a:prstGeom>
        </p:spPr>
      </p:pic>
      <p:pic>
        <p:nvPicPr>
          <p:cNvPr id="7" name="Content Placeholder 6"/>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52825" y="2952439"/>
            <a:ext cx="2659025" cy="18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Content Placeholder 9"/>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52825" y="4875840"/>
            <a:ext cx="2659024" cy="1946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4" y="982496"/>
            <a:ext cx="2659025" cy="1969943"/>
          </a:xfrm>
          <a:prstGeom prst="rect">
            <a:avLst/>
          </a:prstGeom>
        </p:spPr>
      </p:pic>
    </p:spTree>
    <p:extLst>
      <p:ext uri="{BB962C8B-B14F-4D97-AF65-F5344CB8AC3E}">
        <p14:creationId xmlns:p14="http://schemas.microsoft.com/office/powerpoint/2010/main" val="118424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764148" y="781986"/>
            <a:ext cx="5157787" cy="2505075"/>
          </a:xfrm>
        </p:spPr>
        <p:txBody>
          <a:bodyPr>
            <a:noAutofit/>
          </a:bodyPr>
          <a:lstStyle/>
          <a:p>
            <a:pPr algn="ctr"/>
            <a:r>
              <a:rPr lang="en-US" sz="4400" dirty="0"/>
              <a:t>Burnt Offering represented DEATH</a:t>
            </a:r>
          </a:p>
          <a:p>
            <a:pPr algn="ctr"/>
            <a:endParaRPr lang="en-US" sz="4400" dirty="0"/>
          </a:p>
        </p:txBody>
      </p:sp>
      <p:sp>
        <p:nvSpPr>
          <p:cNvPr id="5" name="Content Placeholder 4"/>
          <p:cNvSpPr>
            <a:spLocks noGrp="1"/>
          </p:cNvSpPr>
          <p:nvPr>
            <p:ph sz="half" idx="2"/>
          </p:nvPr>
        </p:nvSpPr>
        <p:spPr/>
        <p:txBody>
          <a:bodyPr>
            <a:normAutofit/>
          </a:bodyPr>
          <a:lstStyle/>
          <a:p>
            <a:pPr marL="0" indent="0">
              <a:buNone/>
            </a:pPr>
            <a:r>
              <a:rPr lang="en-US" sz="4400" b="1" dirty="0"/>
              <a:t> </a:t>
            </a:r>
          </a:p>
          <a:p>
            <a:pPr marL="0" indent="0">
              <a:buNone/>
            </a:pPr>
            <a:endParaRPr lang="en-US" sz="4400" b="1" dirty="0"/>
          </a:p>
          <a:p>
            <a:pPr marL="0" indent="0" algn="ctr">
              <a:buNone/>
            </a:pPr>
            <a:endParaRPr lang="en-US" sz="4400" b="1" dirty="0"/>
          </a:p>
          <a:p>
            <a:pPr marL="0" indent="0" algn="ctr">
              <a:buNone/>
            </a:pPr>
            <a:endParaRPr lang="en-US" sz="4400" b="1" dirty="0"/>
          </a:p>
          <a:p>
            <a:pPr marL="0" indent="0">
              <a:buNone/>
            </a:pPr>
            <a:endParaRPr lang="en-US" dirty="0"/>
          </a:p>
          <a:p>
            <a:pPr marL="0" indent="0">
              <a:buNone/>
            </a:pPr>
            <a:endParaRPr lang="en-US" dirty="0"/>
          </a:p>
        </p:txBody>
      </p:sp>
      <p:sp>
        <p:nvSpPr>
          <p:cNvPr id="14" name="Text Placeholder 13"/>
          <p:cNvSpPr>
            <a:spLocks noGrp="1"/>
          </p:cNvSpPr>
          <p:nvPr>
            <p:ph type="body" sz="quarter" idx="3"/>
          </p:nvPr>
        </p:nvSpPr>
        <p:spPr>
          <a:xfrm>
            <a:off x="6191994" y="781985"/>
            <a:ext cx="5183188" cy="2505075"/>
          </a:xfrm>
        </p:spPr>
        <p:txBody>
          <a:bodyPr>
            <a:noAutofit/>
          </a:bodyPr>
          <a:lstStyle/>
          <a:p>
            <a:pPr algn="ctr"/>
            <a:r>
              <a:rPr lang="en-US" sz="4400" dirty="0"/>
              <a:t>Sheaf represented LIFE</a:t>
            </a:r>
          </a:p>
          <a:p>
            <a:pPr algn="ctr"/>
            <a:endParaRPr lang="en-US" sz="4400" dirty="0"/>
          </a:p>
        </p:txBody>
      </p:sp>
      <p:sp>
        <p:nvSpPr>
          <p:cNvPr id="15" name="Content Placeholder 14"/>
          <p:cNvSpPr>
            <a:spLocks noGrp="1"/>
          </p:cNvSpPr>
          <p:nvPr>
            <p:ph sz="quarter" idx="4"/>
          </p:nvPr>
        </p:nvSpPr>
        <p:spPr/>
        <p:txBody>
          <a:bodyPr/>
          <a:lstStyle/>
          <a:p>
            <a:pPr marL="0" indent="0">
              <a:buNone/>
            </a:pP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505075"/>
            <a:ext cx="5194467" cy="3777745"/>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788" y="2505075"/>
            <a:ext cx="5006508" cy="3777745"/>
          </a:xfrm>
          <a:prstGeom prst="rect">
            <a:avLst/>
          </a:prstGeom>
        </p:spPr>
      </p:pic>
      <p:pic>
        <p:nvPicPr>
          <p:cNvPr id="10" name="Picture 9"/>
          <p:cNvPicPr>
            <a:picLocks noChangeAspect="1"/>
          </p:cNvPicPr>
          <p:nvPr/>
        </p:nvPicPr>
        <p:blipFill>
          <a:blip r:embed="rId6"/>
          <a:stretch>
            <a:fillRect/>
          </a:stretch>
        </p:blipFill>
        <p:spPr>
          <a:xfrm>
            <a:off x="127498" y="0"/>
            <a:ext cx="11937003" cy="1072989"/>
          </a:xfrm>
          <a:prstGeom prst="rect">
            <a:avLst/>
          </a:prstGeom>
        </p:spPr>
      </p:pic>
    </p:spTree>
    <p:extLst>
      <p:ext uri="{BB962C8B-B14F-4D97-AF65-F5344CB8AC3E}">
        <p14:creationId xmlns:p14="http://schemas.microsoft.com/office/powerpoint/2010/main" val="172394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0395" y="1072989"/>
            <a:ext cx="5334000" cy="1158875"/>
          </a:xfrm>
        </p:spPr>
        <p:txBody>
          <a:bodyPr>
            <a:normAutofit fontScale="90000"/>
          </a:bodyPr>
          <a:lstStyle/>
          <a:p>
            <a:pPr algn="ctr"/>
            <a:r>
              <a:rPr lang="en-US" b="1" dirty="0">
                <a:latin typeface="+mn-lt"/>
              </a:rPr>
              <a:t>MEAT/MEAL OFFERING</a:t>
            </a:r>
          </a:p>
        </p:txBody>
      </p:sp>
      <p:pic>
        <p:nvPicPr>
          <p:cNvPr id="7" name="Content Placeholder 6"/>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16413" y="2058194"/>
            <a:ext cx="5347982" cy="3886200"/>
          </a:xfrm>
        </p:spPr>
      </p:pic>
      <p:sp>
        <p:nvSpPr>
          <p:cNvPr id="4" name="Content Placeholder 3"/>
          <p:cNvSpPr>
            <a:spLocks noGrp="1"/>
          </p:cNvSpPr>
          <p:nvPr>
            <p:ph sz="half" idx="2"/>
          </p:nvPr>
        </p:nvSpPr>
        <p:spPr/>
        <p:txBody>
          <a:bodyPr>
            <a:normAutofit lnSpcReduction="10000"/>
          </a:bodyPr>
          <a:lstStyle/>
          <a:p>
            <a:pPr marL="0" lvl="0" indent="0">
              <a:buNone/>
            </a:pPr>
            <a:r>
              <a:rPr lang="en-US" dirty="0">
                <a:solidFill>
                  <a:prstClr val="black"/>
                </a:solidFill>
              </a:rPr>
              <a:t>Lev. 2:10-16</a:t>
            </a:r>
          </a:p>
          <a:p>
            <a:pPr lvl="0"/>
            <a:r>
              <a:rPr lang="en-US" dirty="0">
                <a:solidFill>
                  <a:prstClr val="black"/>
                </a:solidFill>
              </a:rPr>
              <a:t>Unleavened</a:t>
            </a:r>
          </a:p>
          <a:p>
            <a:pPr lvl="0"/>
            <a:r>
              <a:rPr lang="en-US" dirty="0">
                <a:solidFill>
                  <a:prstClr val="black"/>
                </a:solidFill>
              </a:rPr>
              <a:t>Always seasoned with salt</a:t>
            </a:r>
          </a:p>
          <a:p>
            <a:pPr lvl="0"/>
            <a:r>
              <a:rPr lang="en-US" dirty="0">
                <a:solidFill>
                  <a:prstClr val="black"/>
                </a:solidFill>
              </a:rPr>
              <a:t>Oil and incense used with it</a:t>
            </a:r>
          </a:p>
          <a:p>
            <a:pPr lvl="0"/>
            <a:r>
              <a:rPr lang="en-US" altLang="en-US" dirty="0">
                <a:solidFill>
                  <a:srgbClr val="000000"/>
                </a:solidFill>
              </a:rPr>
              <a:t>MEAL = ‘</a:t>
            </a:r>
            <a:r>
              <a:rPr lang="en-US" altLang="en-US" dirty="0" err="1">
                <a:solidFill>
                  <a:srgbClr val="000000"/>
                </a:solidFill>
              </a:rPr>
              <a:t>Minchah</a:t>
            </a:r>
            <a:r>
              <a:rPr lang="en-US" altLang="en-US" dirty="0">
                <a:solidFill>
                  <a:srgbClr val="000000"/>
                </a:solidFill>
              </a:rPr>
              <a:t>’ = a gift; a voluntary donation to God;</a:t>
            </a:r>
            <a:endParaRPr lang="en-US" dirty="0">
              <a:solidFill>
                <a:prstClr val="black"/>
              </a:solidFill>
            </a:endParaRPr>
          </a:p>
          <a:p>
            <a:pPr lvl="0"/>
            <a:r>
              <a:rPr lang="en-US" altLang="en-US" dirty="0">
                <a:solidFill>
                  <a:prstClr val="black"/>
                </a:solidFill>
              </a:rPr>
              <a:t>free will gift of Jesus to God; the offering up of himself to the Father following his victory over sin and death</a:t>
            </a:r>
            <a:endParaRPr lang="en-US" dirty="0">
              <a:solidFill>
                <a:prstClr val="black"/>
              </a:solidFill>
            </a:endParaRPr>
          </a:p>
          <a:p>
            <a:pPr lvl="0"/>
            <a:endParaRPr lang="en-US" dirty="0">
              <a:solidFill>
                <a:prstClr val="black"/>
              </a:solidFill>
            </a:endParaRPr>
          </a:p>
          <a:p>
            <a:endParaRPr lang="en-US" dirty="0"/>
          </a:p>
        </p:txBody>
      </p:sp>
      <p:pic>
        <p:nvPicPr>
          <p:cNvPr id="5" name="Picture 4"/>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192381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62843"/>
            <a:ext cx="4987636" cy="1241017"/>
          </a:xfrm>
        </p:spPr>
        <p:txBody>
          <a:bodyPr/>
          <a:lstStyle/>
          <a:p>
            <a:pPr algn="ctr"/>
            <a:r>
              <a:rPr lang="en-US" b="1" dirty="0">
                <a:latin typeface="+mn-lt"/>
              </a:rPr>
              <a:t>DRINK OFFERING</a:t>
            </a:r>
          </a:p>
        </p:txBody>
      </p:sp>
      <p:pic>
        <p:nvPicPr>
          <p:cNvPr id="10" name="Content Placeholder 9"/>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27498" y="2154478"/>
            <a:ext cx="4531659" cy="4308595"/>
          </a:xfrm>
        </p:spPr>
      </p:pic>
      <p:sp>
        <p:nvSpPr>
          <p:cNvPr id="8" name="Content Placeholder 7"/>
          <p:cNvSpPr>
            <a:spLocks noGrp="1"/>
          </p:cNvSpPr>
          <p:nvPr>
            <p:ph sz="half" idx="2"/>
          </p:nvPr>
        </p:nvSpPr>
        <p:spPr/>
        <p:txBody>
          <a:bodyPr>
            <a:normAutofit lnSpcReduction="10000"/>
          </a:bodyPr>
          <a:lstStyle/>
          <a:p>
            <a:pPr marL="0" lvl="0" indent="0" algn="ctr">
              <a:buNone/>
            </a:pPr>
            <a:r>
              <a:rPr lang="en-US" sz="2400" dirty="0">
                <a:solidFill>
                  <a:prstClr val="black"/>
                </a:solidFill>
              </a:rPr>
              <a:t>Heb. 5262 </a:t>
            </a:r>
            <a:r>
              <a:rPr lang="en-US" sz="2400" dirty="0" err="1">
                <a:solidFill>
                  <a:prstClr val="black"/>
                </a:solidFill>
              </a:rPr>
              <a:t>Nesek</a:t>
            </a:r>
            <a:r>
              <a:rPr lang="en-US" sz="2400" dirty="0">
                <a:solidFill>
                  <a:prstClr val="black"/>
                </a:solidFill>
              </a:rPr>
              <a:t> – </a:t>
            </a:r>
            <a:r>
              <a:rPr lang="en-US" sz="2400" b="1" dirty="0">
                <a:solidFill>
                  <a:prstClr val="black"/>
                </a:solidFill>
              </a:rPr>
              <a:t>libation, cover </a:t>
            </a:r>
            <a:r>
              <a:rPr lang="en-US" sz="2400" dirty="0">
                <a:solidFill>
                  <a:prstClr val="black"/>
                </a:solidFill>
              </a:rPr>
              <a:t>from Heb. 5258 </a:t>
            </a:r>
            <a:r>
              <a:rPr lang="en-US" sz="2400" dirty="0" err="1">
                <a:solidFill>
                  <a:prstClr val="black"/>
                </a:solidFill>
              </a:rPr>
              <a:t>Nasak</a:t>
            </a:r>
            <a:r>
              <a:rPr lang="en-US" sz="2400" dirty="0">
                <a:solidFill>
                  <a:prstClr val="black"/>
                </a:solidFill>
              </a:rPr>
              <a:t> – </a:t>
            </a:r>
            <a:r>
              <a:rPr lang="en-US" sz="2400" b="1" dirty="0">
                <a:solidFill>
                  <a:prstClr val="black"/>
                </a:solidFill>
              </a:rPr>
              <a:t>to pour out</a:t>
            </a:r>
          </a:p>
          <a:p>
            <a:pPr marL="0" lvl="0" indent="0" algn="ctr">
              <a:buNone/>
            </a:pPr>
            <a:endParaRPr lang="en-US" sz="1300" b="1" dirty="0">
              <a:solidFill>
                <a:prstClr val="black"/>
              </a:solidFill>
            </a:endParaRPr>
          </a:p>
          <a:p>
            <a:pPr marL="0" lvl="0" indent="0" algn="ctr">
              <a:buNone/>
            </a:pPr>
            <a:r>
              <a:rPr lang="en-US" sz="1700" dirty="0">
                <a:solidFill>
                  <a:prstClr val="black"/>
                </a:solidFill>
              </a:rPr>
              <a:t>Psalm 2:6 – “set” Heb. </a:t>
            </a:r>
            <a:r>
              <a:rPr lang="en-US" sz="1700" dirty="0" err="1">
                <a:solidFill>
                  <a:prstClr val="black"/>
                </a:solidFill>
              </a:rPr>
              <a:t>Nasak</a:t>
            </a:r>
            <a:r>
              <a:rPr lang="en-US" sz="1700" dirty="0">
                <a:solidFill>
                  <a:prstClr val="black"/>
                </a:solidFill>
              </a:rPr>
              <a:t> to pour out, cover</a:t>
            </a:r>
          </a:p>
          <a:p>
            <a:pPr marL="0" lvl="0" indent="0" algn="ctr">
              <a:buNone/>
            </a:pPr>
            <a:r>
              <a:rPr lang="en-US" sz="1500" dirty="0">
                <a:solidFill>
                  <a:prstClr val="black"/>
                </a:solidFill>
              </a:rPr>
              <a:t>Yet have I set my king upon my holy hill of Zion. I will declare the decree: the LORD hath said unto me, Thou </a:t>
            </a:r>
            <a:r>
              <a:rPr lang="en-US" sz="1500" i="1" dirty="0">
                <a:solidFill>
                  <a:prstClr val="black"/>
                </a:solidFill>
              </a:rPr>
              <a:t>art</a:t>
            </a:r>
            <a:r>
              <a:rPr lang="en-US" sz="1500" dirty="0">
                <a:solidFill>
                  <a:prstClr val="black"/>
                </a:solidFill>
              </a:rPr>
              <a:t> my Son; this day have I begotten thee. (</a:t>
            </a:r>
            <a:r>
              <a:rPr lang="en-US" sz="1500" dirty="0" err="1">
                <a:solidFill>
                  <a:prstClr val="black"/>
                </a:solidFill>
              </a:rPr>
              <a:t>Psa</a:t>
            </a:r>
            <a:r>
              <a:rPr lang="en-US" sz="1500" dirty="0">
                <a:solidFill>
                  <a:prstClr val="black"/>
                </a:solidFill>
              </a:rPr>
              <a:t> 2:6-7)</a:t>
            </a:r>
          </a:p>
          <a:p>
            <a:pPr marL="0" lvl="0" indent="0" algn="ctr">
              <a:buNone/>
            </a:pPr>
            <a:endParaRPr lang="en-US" sz="1500" dirty="0">
              <a:solidFill>
                <a:prstClr val="black"/>
              </a:solidFill>
            </a:endParaRPr>
          </a:p>
          <a:p>
            <a:pPr marL="0" lvl="0" indent="0" algn="ctr">
              <a:buNone/>
            </a:pPr>
            <a:r>
              <a:rPr lang="en-US" sz="1500" dirty="0">
                <a:solidFill>
                  <a:prstClr val="black"/>
                </a:solidFill>
              </a:rPr>
              <a:t>I am poured out like water, and all my bones are out of joint: my heart is like wax; it is melted in the midst of my bowels.(</a:t>
            </a:r>
            <a:r>
              <a:rPr lang="en-US" sz="1500" dirty="0" err="1">
                <a:solidFill>
                  <a:prstClr val="black"/>
                </a:solidFill>
              </a:rPr>
              <a:t>Psa</a:t>
            </a:r>
            <a:r>
              <a:rPr lang="en-US" sz="1500" dirty="0">
                <a:solidFill>
                  <a:prstClr val="black"/>
                </a:solidFill>
              </a:rPr>
              <a:t> 22:14)</a:t>
            </a:r>
          </a:p>
          <a:p>
            <a:pPr marL="0" lvl="0" indent="0" algn="ctr">
              <a:buNone/>
            </a:pPr>
            <a:endParaRPr lang="en-US" sz="1500" dirty="0">
              <a:solidFill>
                <a:prstClr val="black"/>
              </a:solidFill>
            </a:endParaRPr>
          </a:p>
          <a:p>
            <a:pPr marL="0" lvl="0" indent="0" algn="ctr">
              <a:buNone/>
            </a:pPr>
            <a:r>
              <a:rPr lang="en-US" sz="1500" dirty="0">
                <a:solidFill>
                  <a:prstClr val="black"/>
                </a:solidFill>
              </a:rPr>
              <a:t>Therefore will I divide him a portion with the great, and he shall divide the spoil with the strong; because he hath poured out his soul unto death: and he was numbered with the transgressors; and he bare the sin of many, and made intercession for the transgressors.(Isa 53:12)</a:t>
            </a:r>
            <a:endParaRPr lang="en-US" dirty="0"/>
          </a:p>
        </p:txBody>
      </p:sp>
      <p:pic>
        <p:nvPicPr>
          <p:cNvPr id="5" name="Picture 4"/>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150340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098473" y="1825625"/>
            <a:ext cx="6255327" cy="4351338"/>
          </a:xfrm>
        </p:spPr>
        <p:txBody>
          <a:bodyPr/>
          <a:lstStyle/>
          <a:p>
            <a:pPr marL="0" indent="0">
              <a:buNone/>
            </a:pPr>
            <a:r>
              <a:rPr lang="en-US" dirty="0" smtClean="0"/>
              <a:t>“</a:t>
            </a:r>
            <a:r>
              <a:rPr lang="en-US" sz="2800" dirty="0" smtClean="0"/>
              <a:t>For </a:t>
            </a:r>
            <a:r>
              <a:rPr lang="en-US" sz="2800" dirty="0"/>
              <a:t>as in Adam all die, even so in Christ shall all be made alive. But every man in his own order: Christ the </a:t>
            </a:r>
            <a:r>
              <a:rPr lang="en-US" sz="2800" dirty="0" err="1"/>
              <a:t>firstfruits</a:t>
            </a:r>
            <a:r>
              <a:rPr lang="en-US" sz="2800" dirty="0"/>
              <a:t>; afterward they that are Christ's at his coming</a:t>
            </a:r>
            <a:r>
              <a:rPr lang="en-US" sz="2800" dirty="0" smtClean="0"/>
              <a:t>.” </a:t>
            </a:r>
            <a:endParaRPr lang="en-US" sz="2800" dirty="0"/>
          </a:p>
          <a:p>
            <a:pPr marL="0" indent="0">
              <a:buNone/>
            </a:pPr>
            <a:r>
              <a:rPr lang="en-US" dirty="0" smtClean="0"/>
              <a:t>		I</a:t>
            </a:r>
            <a:r>
              <a:rPr lang="en-US" sz="2800" dirty="0" smtClean="0"/>
              <a:t> Corinthians </a:t>
            </a:r>
            <a:r>
              <a:rPr lang="en-US" sz="2800" dirty="0"/>
              <a:t>15:22, 23</a:t>
            </a:r>
          </a:p>
          <a:p>
            <a:pPr marL="0" indent="0">
              <a:buNone/>
            </a:pPr>
            <a:endParaRPr lang="en-US" dirty="0"/>
          </a:p>
        </p:txBody>
      </p:sp>
      <p:sp>
        <p:nvSpPr>
          <p:cNvPr id="6" name="TextBox 5"/>
          <p:cNvSpPr txBox="1"/>
          <p:nvPr/>
        </p:nvSpPr>
        <p:spPr>
          <a:xfrm>
            <a:off x="3948113" y="5884575"/>
            <a:ext cx="8243887" cy="584775"/>
          </a:xfrm>
          <a:prstGeom prst="rect">
            <a:avLst/>
          </a:prstGeom>
          <a:noFill/>
        </p:spPr>
        <p:txBody>
          <a:bodyPr wrap="square" rtlCol="0">
            <a:spAutoFit/>
          </a:bodyPr>
          <a:lstStyle/>
          <a:p>
            <a:pPr algn="ctr"/>
            <a:r>
              <a:rPr lang="en-US" sz="3200" dirty="0">
                <a:highlight>
                  <a:srgbClr val="FFFF00"/>
                </a:highlight>
              </a:rPr>
              <a:t>CHRIST – THE FIRST OF THE FIRSTFRUITS</a:t>
            </a:r>
          </a:p>
        </p:txBody>
      </p:sp>
      <p:pic>
        <p:nvPicPr>
          <p:cNvPr id="8" name="Content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0" y="1211521"/>
            <a:ext cx="3729270" cy="2793353"/>
          </a:xfrm>
        </p:spPr>
      </p:pic>
      <p:pic>
        <p:nvPicPr>
          <p:cNvPr id="7" name="Picture 6"/>
          <p:cNvPicPr>
            <a:picLocks noChangeAspect="1"/>
          </p:cNvPicPr>
          <p:nvPr/>
        </p:nvPicPr>
        <p:blipFill>
          <a:blip r:embed="rId5"/>
          <a:stretch>
            <a:fillRect/>
          </a:stretch>
        </p:blipFill>
        <p:spPr>
          <a:xfrm>
            <a:off x="127498" y="0"/>
            <a:ext cx="11937003" cy="1072989"/>
          </a:xfrm>
          <a:prstGeom prst="rect">
            <a:avLst/>
          </a:prstGeom>
        </p:spPr>
      </p:pic>
      <p:pic>
        <p:nvPicPr>
          <p:cNvPr id="5" name="Picture 4"/>
          <p:cNvPicPr>
            <a:picLocks noChangeAspect="1"/>
          </p:cNvPicPr>
          <p:nvPr/>
        </p:nvPicPr>
        <p:blipFill>
          <a:blip r:embed="rId6"/>
          <a:stretch>
            <a:fillRect/>
          </a:stretch>
        </p:blipFill>
        <p:spPr>
          <a:xfrm>
            <a:off x="0" y="4059569"/>
            <a:ext cx="3745787" cy="2714594"/>
          </a:xfrm>
          <a:prstGeom prst="rect">
            <a:avLst/>
          </a:prstGeom>
        </p:spPr>
      </p:pic>
      <p:sp>
        <p:nvSpPr>
          <p:cNvPr id="9" name="TextBox 8"/>
          <p:cNvSpPr txBox="1"/>
          <p:nvPr/>
        </p:nvSpPr>
        <p:spPr>
          <a:xfrm>
            <a:off x="362460" y="4685709"/>
            <a:ext cx="3004349" cy="1077218"/>
          </a:xfrm>
          <a:prstGeom prst="rect">
            <a:avLst/>
          </a:prstGeom>
          <a:noFill/>
        </p:spPr>
        <p:txBody>
          <a:bodyPr wrap="none" rtlCol="0">
            <a:spAutoFit/>
          </a:bodyPr>
          <a:lstStyle/>
          <a:p>
            <a:pPr algn="ctr"/>
            <a:r>
              <a:rPr lang="en-US" sz="3200" b="1" dirty="0" smtClean="0">
                <a:solidFill>
                  <a:schemeClr val="bg1"/>
                </a:solidFill>
              </a:rPr>
              <a:t>IN CHRIST </a:t>
            </a:r>
          </a:p>
          <a:p>
            <a:pPr algn="ctr"/>
            <a:r>
              <a:rPr lang="en-US" sz="3200" b="1" dirty="0" smtClean="0">
                <a:solidFill>
                  <a:schemeClr val="bg1"/>
                </a:solidFill>
              </a:rPr>
              <a:t>ALL MADE ALIVE</a:t>
            </a:r>
            <a:endParaRPr lang="en-US" sz="3200" b="1" dirty="0">
              <a:solidFill>
                <a:schemeClr val="bg1"/>
              </a:solidFill>
            </a:endParaRPr>
          </a:p>
        </p:txBody>
      </p:sp>
    </p:spTree>
    <p:extLst>
      <p:ext uri="{BB962C8B-B14F-4D97-AF65-F5344CB8AC3E}">
        <p14:creationId xmlns:p14="http://schemas.microsoft.com/office/powerpoint/2010/main" val="254391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9181" y="1252536"/>
            <a:ext cx="5181600" cy="1366693"/>
          </a:xfrm>
        </p:spPr>
        <p:txBody>
          <a:bodyPr>
            <a:normAutofit/>
          </a:bodyPr>
          <a:lstStyle/>
          <a:p>
            <a:pPr algn="ctr"/>
            <a:r>
              <a:rPr lang="en-US" sz="4000" b="1" dirty="0">
                <a:latin typeface="Calibri" panose="020F0502020204030204" pitchFamily="34" charset="0"/>
                <a:cs typeface="Calibri" panose="020F0502020204030204" pitchFamily="34" charset="0"/>
              </a:rPr>
              <a:t>THE First of the FIRST FRUITS</a:t>
            </a:r>
          </a:p>
        </p:txBody>
      </p:sp>
      <p:pic>
        <p:nvPicPr>
          <p:cNvPr id="9" name="Picture Placeholder 8"/>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0" y="2452412"/>
            <a:ext cx="4583238" cy="3546606"/>
          </a:xfrm>
        </p:spPr>
      </p:pic>
      <p:sp>
        <p:nvSpPr>
          <p:cNvPr id="3" name="Content Placeholder 2"/>
          <p:cNvSpPr>
            <a:spLocks noGrp="1"/>
          </p:cNvSpPr>
          <p:nvPr>
            <p:ph sz="half" idx="2"/>
          </p:nvPr>
        </p:nvSpPr>
        <p:spPr/>
        <p:txBody>
          <a:bodyPr>
            <a:normAutofit/>
          </a:bodyPr>
          <a:lstStyle/>
          <a:p>
            <a:pPr marL="0" indent="0">
              <a:buNone/>
            </a:pPr>
            <a:r>
              <a:rPr lang="en-US" sz="2400" dirty="0" smtClean="0"/>
              <a:t>“Having </a:t>
            </a:r>
            <a:r>
              <a:rPr lang="en-US" sz="2400" dirty="0"/>
              <a:t>therefore obtained help of God, I continue unto this day, witnessing both to small and great, saying none other things than those which the prophets and Moses did say should come: That Christ should suffer, </a:t>
            </a:r>
            <a:r>
              <a:rPr lang="en-US" sz="2400" b="1" i="1" u="sng" dirty="0">
                <a:solidFill>
                  <a:srgbClr val="00B0F0"/>
                </a:solidFill>
              </a:rPr>
              <a:t>and</a:t>
            </a:r>
            <a:r>
              <a:rPr lang="en-US" sz="2400" b="1" u="sng" dirty="0">
                <a:solidFill>
                  <a:srgbClr val="00B0F0"/>
                </a:solidFill>
              </a:rPr>
              <a:t> that he should be the first that should rise from the dead</a:t>
            </a:r>
            <a:r>
              <a:rPr lang="en-US" sz="2400" dirty="0"/>
              <a:t>, and should shew light unto the people, and to the Gentiles. </a:t>
            </a:r>
            <a:endParaRPr lang="en-US" sz="2400" dirty="0" smtClean="0"/>
          </a:p>
          <a:p>
            <a:pPr marL="0" indent="0">
              <a:buNone/>
            </a:pPr>
            <a:r>
              <a:rPr lang="en-US" sz="2400" dirty="0"/>
              <a:t>	</a:t>
            </a:r>
            <a:r>
              <a:rPr lang="en-US" sz="2400" dirty="0" smtClean="0"/>
              <a:t>		Acts </a:t>
            </a:r>
            <a:r>
              <a:rPr lang="en-US" sz="2400" dirty="0"/>
              <a:t>26:22,23</a:t>
            </a:r>
          </a:p>
          <a:p>
            <a:pPr marL="0" indent="0">
              <a:buNone/>
            </a:pPr>
            <a:endParaRPr lang="en-US" dirty="0"/>
          </a:p>
        </p:txBody>
      </p:sp>
      <p:sp>
        <p:nvSpPr>
          <p:cNvPr id="6" name="TextBox 5"/>
          <p:cNvSpPr txBox="1"/>
          <p:nvPr/>
        </p:nvSpPr>
        <p:spPr>
          <a:xfrm>
            <a:off x="3756149" y="6176963"/>
            <a:ext cx="7892715" cy="584775"/>
          </a:xfrm>
          <a:prstGeom prst="rect">
            <a:avLst/>
          </a:prstGeom>
          <a:solidFill>
            <a:srgbClr val="FFFF00"/>
          </a:solidFill>
        </p:spPr>
        <p:txBody>
          <a:bodyPr wrap="square" rtlCol="0">
            <a:spAutoFit/>
          </a:bodyPr>
          <a:lstStyle/>
          <a:p>
            <a:pPr algn="ctr"/>
            <a:r>
              <a:rPr lang="en-US" sz="3200" dirty="0">
                <a:highlight>
                  <a:srgbClr val="FFFF00"/>
                </a:highlight>
              </a:rPr>
              <a:t>CHRIST – THE FIRST TO RISE FROM THE DEAD</a:t>
            </a:r>
          </a:p>
        </p:txBody>
      </p:sp>
      <p:pic>
        <p:nvPicPr>
          <p:cNvPr id="7" name="Picture 6"/>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140402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8872" y="1018389"/>
            <a:ext cx="5146964" cy="1037360"/>
          </a:xfrm>
        </p:spPr>
        <p:txBody>
          <a:bodyPr>
            <a:normAutofit fontScale="90000"/>
          </a:bodyPr>
          <a:lstStyle/>
          <a:p>
            <a:pPr algn="ctr"/>
            <a:r>
              <a:rPr lang="en-US" b="1" dirty="0">
                <a:latin typeface="+mn-lt"/>
              </a:rPr>
              <a:t>The First of the </a:t>
            </a:r>
            <a:r>
              <a:rPr lang="en-US" b="1" dirty="0" err="1" smtClean="0">
                <a:latin typeface="+mn-lt"/>
              </a:rPr>
              <a:t>FirstFruits</a:t>
            </a:r>
            <a:endParaRPr lang="en-US" b="1" dirty="0">
              <a:latin typeface="+mn-lt"/>
            </a:endParaRPr>
          </a:p>
        </p:txBody>
      </p:sp>
      <p:sp>
        <p:nvSpPr>
          <p:cNvPr id="4" name="Content Placeholder 3"/>
          <p:cNvSpPr>
            <a:spLocks noGrp="1"/>
          </p:cNvSpPr>
          <p:nvPr>
            <p:ph sz="half" idx="2"/>
          </p:nvPr>
        </p:nvSpPr>
        <p:spPr/>
        <p:txBody>
          <a:bodyPr/>
          <a:lstStyle/>
          <a:p>
            <a:pPr marL="0" indent="0">
              <a:buNone/>
            </a:pPr>
            <a:r>
              <a:rPr lang="en-US" dirty="0" smtClean="0"/>
              <a:t>“And </a:t>
            </a:r>
            <a:r>
              <a:rPr lang="en-US" dirty="0"/>
              <a:t>from Jesus Christ, who is the faithful witness, and </a:t>
            </a:r>
            <a:r>
              <a:rPr lang="en-US" b="1" u="sng" dirty="0">
                <a:solidFill>
                  <a:srgbClr val="00B0F0"/>
                </a:solidFill>
              </a:rPr>
              <a:t>the first begotten of the dead</a:t>
            </a:r>
            <a:r>
              <a:rPr lang="en-US" dirty="0"/>
              <a:t>, and the prince of the kings of the earth. Unto him that loved us, and washed us from our sins in his own blood</a:t>
            </a:r>
            <a:r>
              <a:rPr lang="en-US" dirty="0" smtClean="0"/>
              <a:t>.”</a:t>
            </a:r>
          </a:p>
          <a:p>
            <a:pPr marL="0" indent="0">
              <a:buNone/>
            </a:pPr>
            <a:r>
              <a:rPr lang="en-US" dirty="0"/>
              <a:t>	</a:t>
            </a:r>
            <a:r>
              <a:rPr lang="en-US" dirty="0" smtClean="0"/>
              <a:t>	Revelation </a:t>
            </a:r>
            <a:r>
              <a:rPr lang="en-US" dirty="0"/>
              <a:t>1:5</a:t>
            </a:r>
          </a:p>
          <a:p>
            <a:pPr marL="0" indent="0">
              <a:buNone/>
            </a:pPr>
            <a:endParaRPr lang="en-US" dirty="0"/>
          </a:p>
        </p:txBody>
      </p:sp>
      <p:sp>
        <p:nvSpPr>
          <p:cNvPr id="6" name="TextBox 5"/>
          <p:cNvSpPr txBox="1"/>
          <p:nvPr/>
        </p:nvSpPr>
        <p:spPr>
          <a:xfrm>
            <a:off x="2412878" y="6039998"/>
            <a:ext cx="7892715" cy="584775"/>
          </a:xfrm>
          <a:prstGeom prst="rect">
            <a:avLst/>
          </a:prstGeom>
          <a:solidFill>
            <a:srgbClr val="FFFF00"/>
          </a:solidFill>
        </p:spPr>
        <p:txBody>
          <a:bodyPr wrap="square" rtlCol="0">
            <a:spAutoFit/>
          </a:bodyPr>
          <a:lstStyle/>
          <a:p>
            <a:pPr algn="ctr"/>
            <a:r>
              <a:rPr lang="en-US" sz="3200" dirty="0">
                <a:highlight>
                  <a:srgbClr val="FFFF00"/>
                </a:highlight>
              </a:rPr>
              <a:t>CHRIST – THE FIRST BEGOTTEN OF THE DEAD</a:t>
            </a:r>
          </a:p>
        </p:txBody>
      </p:sp>
      <p:pic>
        <p:nvPicPr>
          <p:cNvPr id="11" name="Content Placeholder 10"/>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44236" y="2055749"/>
            <a:ext cx="5181600" cy="3754125"/>
          </a:xfrm>
        </p:spPr>
      </p:pic>
      <p:pic>
        <p:nvPicPr>
          <p:cNvPr id="7" name="Picture 6"/>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377978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928" y="648197"/>
            <a:ext cx="5414320" cy="1588311"/>
          </a:xfrm>
        </p:spPr>
        <p:txBody>
          <a:bodyPr/>
          <a:lstStyle/>
          <a:p>
            <a:pPr algn="ctr"/>
            <a:r>
              <a:rPr lang="en-US" b="1" dirty="0">
                <a:latin typeface="+mn-lt"/>
              </a:rPr>
              <a:t>The First of the </a:t>
            </a:r>
            <a:r>
              <a:rPr lang="en-US" b="1" dirty="0" err="1" smtClean="0">
                <a:latin typeface="+mn-lt"/>
              </a:rPr>
              <a:t>FirstFruits</a:t>
            </a:r>
            <a:endParaRPr lang="en-US" b="1" dirty="0">
              <a:latin typeface="+mn-lt"/>
            </a:endParaRPr>
          </a:p>
        </p:txBody>
      </p:sp>
      <p:sp>
        <p:nvSpPr>
          <p:cNvPr id="4" name="Content Placeholder 3"/>
          <p:cNvSpPr>
            <a:spLocks noGrp="1"/>
          </p:cNvSpPr>
          <p:nvPr>
            <p:ph sz="half" idx="2"/>
          </p:nvPr>
        </p:nvSpPr>
        <p:spPr>
          <a:xfrm>
            <a:off x="6414654" y="2236508"/>
            <a:ext cx="5306291" cy="3940455"/>
          </a:xfrm>
        </p:spPr>
        <p:txBody>
          <a:bodyPr/>
          <a:lstStyle/>
          <a:p>
            <a:pPr marL="0" indent="0">
              <a:buNone/>
            </a:pPr>
            <a:r>
              <a:rPr lang="en-US" sz="3600" dirty="0"/>
              <a:t>And he is the head of the body, the church: who is the beginning, </a:t>
            </a:r>
            <a:r>
              <a:rPr lang="en-US" sz="3600" b="1" u="sng" dirty="0">
                <a:solidFill>
                  <a:srgbClr val="00B0F0"/>
                </a:solidFill>
              </a:rPr>
              <a:t>the firstborn from the dead</a:t>
            </a:r>
            <a:r>
              <a:rPr lang="en-US" sz="3600" dirty="0"/>
              <a:t>; that in all things he might have the preeminence. </a:t>
            </a:r>
          </a:p>
          <a:p>
            <a:pPr marL="0" indent="0">
              <a:buNone/>
            </a:pPr>
            <a:r>
              <a:rPr lang="en-US" sz="3600" dirty="0" smtClean="0"/>
              <a:t>		Colossians </a:t>
            </a:r>
            <a:r>
              <a:rPr lang="en-US" sz="3600" dirty="0"/>
              <a:t>1:18</a:t>
            </a:r>
          </a:p>
          <a:p>
            <a:endParaRPr lang="en-US" dirty="0"/>
          </a:p>
        </p:txBody>
      </p:sp>
      <p:sp>
        <p:nvSpPr>
          <p:cNvPr id="6" name="TextBox 5"/>
          <p:cNvSpPr txBox="1"/>
          <p:nvPr/>
        </p:nvSpPr>
        <p:spPr>
          <a:xfrm>
            <a:off x="1953126" y="6174799"/>
            <a:ext cx="9400674" cy="584775"/>
          </a:xfrm>
          <a:prstGeom prst="rect">
            <a:avLst/>
          </a:prstGeom>
          <a:solidFill>
            <a:srgbClr val="FFFF00"/>
          </a:solidFill>
        </p:spPr>
        <p:txBody>
          <a:bodyPr wrap="square" rtlCol="0">
            <a:spAutoFit/>
          </a:bodyPr>
          <a:lstStyle/>
          <a:p>
            <a:pPr algn="ctr"/>
            <a:r>
              <a:rPr lang="en-US" sz="3200" dirty="0">
                <a:highlight>
                  <a:srgbClr val="FFFF00"/>
                </a:highlight>
              </a:rPr>
              <a:t>CHRIST – THE FIRST BORN OF EVERY CREATURE</a:t>
            </a:r>
          </a:p>
        </p:txBody>
      </p:sp>
      <p:pic>
        <p:nvPicPr>
          <p:cNvPr id="11" name="Content Placeholder 10"/>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127498" y="2236508"/>
            <a:ext cx="5447750" cy="3805518"/>
          </a:xfrm>
        </p:spPr>
      </p:pic>
      <p:pic>
        <p:nvPicPr>
          <p:cNvPr id="7" name="Picture 6"/>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2157835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19664" y="1474973"/>
            <a:ext cx="5444837" cy="1325563"/>
          </a:xfrm>
        </p:spPr>
        <p:txBody>
          <a:bodyPr>
            <a:normAutofit fontScale="90000"/>
          </a:bodyPr>
          <a:lstStyle/>
          <a:p>
            <a:r>
              <a:rPr lang="en-US" sz="4000" b="1" dirty="0">
                <a:effectLst>
                  <a:outerShdw blurRad="38100" dist="38100" dir="2700000" algn="tl">
                    <a:srgbClr val="000000">
                      <a:alpha val="43137"/>
                    </a:srgbClr>
                  </a:outerShdw>
                </a:effectLst>
                <a:latin typeface="+mn-lt"/>
              </a:rPr>
              <a:t>The Passover</a:t>
            </a:r>
            <a:r>
              <a:rPr lang="en-US" sz="4000" b="1" dirty="0" smtClean="0">
                <a:effectLst>
                  <a:outerShdw blurRad="38100" dist="38100" dir="2700000" algn="tl">
                    <a:srgbClr val="000000">
                      <a:alpha val="43137"/>
                    </a:srgbClr>
                  </a:outerShdw>
                </a:effectLst>
                <a:latin typeface="+mn-lt"/>
              </a:rPr>
              <a:t>/</a:t>
            </a:r>
            <a:br>
              <a:rPr lang="en-US" sz="4000" b="1" dirty="0" smtClean="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The </a:t>
            </a:r>
            <a:r>
              <a:rPr lang="en-US" sz="4000" b="1" dirty="0">
                <a:effectLst>
                  <a:outerShdw blurRad="38100" dist="38100" dir="2700000" algn="tl">
                    <a:srgbClr val="000000">
                      <a:alpha val="43137"/>
                    </a:srgbClr>
                  </a:outerShdw>
                </a:effectLst>
                <a:latin typeface="+mn-lt"/>
              </a:rPr>
              <a:t>First of the </a:t>
            </a:r>
            <a:r>
              <a:rPr lang="en-US" sz="4000" b="1" dirty="0" err="1" smtClean="0">
                <a:effectLst>
                  <a:outerShdw blurRad="38100" dist="38100" dir="2700000" algn="tl">
                    <a:srgbClr val="000000">
                      <a:alpha val="43137"/>
                    </a:srgbClr>
                  </a:outerShdw>
                </a:effectLst>
                <a:latin typeface="+mn-lt"/>
              </a:rPr>
              <a:t>Firstfruits</a:t>
            </a:r>
            <a:r>
              <a:rPr lang="en-US" sz="4000" b="1" dirty="0" smtClean="0">
                <a:effectLst>
                  <a:outerShdw blurRad="38100" dist="38100" dir="2700000" algn="tl">
                    <a:srgbClr val="000000">
                      <a:alpha val="43137"/>
                    </a:srgbClr>
                  </a:outerShdw>
                </a:effectLst>
                <a:latin typeface="+mn-lt"/>
              </a:rPr>
              <a:t/>
            </a:r>
            <a:br>
              <a:rPr lang="en-US" sz="4000" b="1" dirty="0" smtClean="0">
                <a:effectLst>
                  <a:outerShdw blurRad="38100" dist="38100" dir="2700000" algn="tl">
                    <a:srgbClr val="000000">
                      <a:alpha val="43137"/>
                    </a:srgbClr>
                  </a:outerShdw>
                </a:effectLst>
                <a:latin typeface="+mn-lt"/>
              </a:rPr>
            </a:br>
            <a:r>
              <a:rPr lang="en-US" sz="4000" b="1" dirty="0" smtClean="0">
                <a:effectLst>
                  <a:outerShdw blurRad="38100" dist="38100" dir="2700000" algn="tl">
                    <a:srgbClr val="000000">
                      <a:alpha val="43137"/>
                    </a:srgbClr>
                  </a:outerShdw>
                </a:effectLst>
                <a:latin typeface="+mn-lt"/>
              </a:rPr>
              <a:t>The Barley Sheaf</a:t>
            </a:r>
            <a:endParaRPr lang="en-US" sz="4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sz="half" idx="1"/>
          </p:nvPr>
        </p:nvSpPr>
        <p:spPr/>
        <p:txBody>
          <a:bodyPr/>
          <a:lstStyle/>
          <a:p>
            <a:pPr marL="0" indent="0" algn="ctr">
              <a:buNone/>
            </a:pPr>
            <a:endParaRPr lang="en-US" dirty="0"/>
          </a:p>
          <a:p>
            <a:pPr marL="0" indent="0" algn="ctr">
              <a:buNone/>
            </a:pPr>
            <a:endParaRPr lang="en-US" sz="7200" dirty="0"/>
          </a:p>
        </p:txBody>
      </p:sp>
      <p:sp>
        <p:nvSpPr>
          <p:cNvPr id="4" name="Content Placeholder 3"/>
          <p:cNvSpPr>
            <a:spLocks noGrp="1"/>
          </p:cNvSpPr>
          <p:nvPr>
            <p:ph sz="half" idx="2"/>
          </p:nvPr>
        </p:nvSpPr>
        <p:spPr>
          <a:xfrm>
            <a:off x="6338454" y="3590447"/>
            <a:ext cx="5181600" cy="4351338"/>
          </a:xfrm>
        </p:spPr>
        <p:txBody>
          <a:bodyPr/>
          <a:lstStyle/>
          <a:p>
            <a:pPr marL="0" indent="0" algn="ctr">
              <a:buNone/>
            </a:pPr>
            <a:r>
              <a:rPr lang="en-US" sz="7200" b="1" dirty="0" smtClean="0"/>
              <a:t>Our </a:t>
            </a:r>
            <a:r>
              <a:rPr lang="en-US" sz="7200" b="1" dirty="0"/>
              <a:t>Lord Jesus Christ</a:t>
            </a:r>
          </a:p>
          <a:p>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62" y="1510145"/>
            <a:ext cx="6018938" cy="4801755"/>
          </a:xfrm>
          <a:prstGeom prst="rect">
            <a:avLst/>
          </a:prstGeom>
        </p:spPr>
      </p:pic>
      <p:pic>
        <p:nvPicPr>
          <p:cNvPr id="6" name="Picture 5"/>
          <p:cNvPicPr>
            <a:picLocks noChangeAspect="1"/>
          </p:cNvPicPr>
          <p:nvPr/>
        </p:nvPicPr>
        <p:blipFill>
          <a:blip r:embed="rId5"/>
          <a:stretch>
            <a:fillRect/>
          </a:stretch>
        </p:blipFill>
        <p:spPr>
          <a:xfrm>
            <a:off x="127498" y="0"/>
            <a:ext cx="11937003" cy="1072989"/>
          </a:xfrm>
          <a:prstGeom prst="rect">
            <a:avLst/>
          </a:prstGeom>
        </p:spPr>
      </p:pic>
    </p:spTree>
    <p:extLst>
      <p:ext uri="{BB962C8B-B14F-4D97-AF65-F5344CB8AC3E}">
        <p14:creationId xmlns:p14="http://schemas.microsoft.com/office/powerpoint/2010/main" val="261706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37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035" y="1295190"/>
            <a:ext cx="8492837" cy="453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6"/>
          <p:cNvSpPr txBox="1">
            <a:spLocks noChangeArrowheads="1"/>
          </p:cNvSpPr>
          <p:nvPr/>
        </p:nvSpPr>
        <p:spPr bwMode="auto">
          <a:xfrm>
            <a:off x="4343401" y="5715000"/>
            <a:ext cx="3368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a:solidFill>
                  <a:prstClr val="black"/>
                </a:solidFill>
              </a:rPr>
              <a:t>7 Events – 3 Feasts</a:t>
            </a:r>
          </a:p>
        </p:txBody>
      </p:sp>
      <p:sp>
        <p:nvSpPr>
          <p:cNvPr id="33796" name="Line 7"/>
          <p:cNvSpPr>
            <a:spLocks noChangeShapeType="1"/>
          </p:cNvSpPr>
          <p:nvPr/>
        </p:nvSpPr>
        <p:spPr bwMode="auto">
          <a:xfrm flipV="1">
            <a:off x="8925792" y="2249911"/>
            <a:ext cx="609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797" name="Line 8"/>
          <p:cNvSpPr>
            <a:spLocks noChangeShapeType="1"/>
          </p:cNvSpPr>
          <p:nvPr/>
        </p:nvSpPr>
        <p:spPr bwMode="auto">
          <a:xfrm flipV="1">
            <a:off x="8887691" y="2152650"/>
            <a:ext cx="3048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798" name="Text Box 9"/>
          <p:cNvSpPr txBox="1">
            <a:spLocks noChangeArrowheads="1"/>
          </p:cNvSpPr>
          <p:nvPr/>
        </p:nvSpPr>
        <p:spPr bwMode="auto">
          <a:xfrm>
            <a:off x="9029700" y="1874850"/>
            <a:ext cx="123507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800" b="1" dirty="0">
                <a:solidFill>
                  <a:prstClr val="black"/>
                </a:solidFill>
              </a:rPr>
              <a:t>The Life &amp; Death of Jesus Christ</a:t>
            </a:r>
          </a:p>
        </p:txBody>
      </p:sp>
      <p:sp>
        <p:nvSpPr>
          <p:cNvPr id="33799" name="Line 10"/>
          <p:cNvSpPr>
            <a:spLocks noChangeShapeType="1"/>
          </p:cNvSpPr>
          <p:nvPr/>
        </p:nvSpPr>
        <p:spPr bwMode="auto">
          <a:xfrm>
            <a:off x="8887690" y="3447840"/>
            <a:ext cx="249381" cy="19071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800" name="Text Box 11"/>
          <p:cNvSpPr txBox="1">
            <a:spLocks noChangeArrowheads="1"/>
          </p:cNvSpPr>
          <p:nvPr/>
        </p:nvSpPr>
        <p:spPr bwMode="auto">
          <a:xfrm>
            <a:off x="8610600" y="3505201"/>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prstClr val="black"/>
              </a:solidFill>
            </a:endParaRPr>
          </a:p>
        </p:txBody>
      </p:sp>
      <p:sp>
        <p:nvSpPr>
          <p:cNvPr id="33801" name="Text Box 12"/>
          <p:cNvSpPr txBox="1">
            <a:spLocks noChangeArrowheads="1"/>
          </p:cNvSpPr>
          <p:nvPr/>
        </p:nvSpPr>
        <p:spPr bwMode="auto">
          <a:xfrm>
            <a:off x="9068254" y="3628349"/>
            <a:ext cx="23952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900" b="1" dirty="0">
                <a:solidFill>
                  <a:prstClr val="black"/>
                </a:solidFill>
              </a:rPr>
              <a:t>SHEAF = The </a:t>
            </a:r>
            <a:r>
              <a:rPr lang="en-US" altLang="en-US" sz="900" b="1" dirty="0" smtClean="0">
                <a:solidFill>
                  <a:prstClr val="black"/>
                </a:solidFill>
              </a:rPr>
              <a:t>Resurrection/Ascension </a:t>
            </a:r>
            <a:endParaRPr lang="en-US" altLang="en-US" sz="900" b="1" dirty="0">
              <a:solidFill>
                <a:prstClr val="black"/>
              </a:solidFill>
            </a:endParaRPr>
          </a:p>
          <a:p>
            <a:pPr>
              <a:spcBef>
                <a:spcPct val="0"/>
              </a:spcBef>
              <a:buClrTx/>
              <a:buSzTx/>
              <a:buFontTx/>
              <a:buNone/>
            </a:pPr>
            <a:r>
              <a:rPr lang="en-US" altLang="en-US" sz="900" b="1" dirty="0">
                <a:solidFill>
                  <a:prstClr val="black"/>
                </a:solidFill>
              </a:rPr>
              <a:t>of Jesus Christ</a:t>
            </a:r>
          </a:p>
        </p:txBody>
      </p:sp>
      <p:sp>
        <p:nvSpPr>
          <p:cNvPr id="33802" name="Rectangle 13"/>
          <p:cNvSpPr>
            <a:spLocks noChangeArrowheads="1"/>
          </p:cNvSpPr>
          <p:nvPr/>
        </p:nvSpPr>
        <p:spPr bwMode="auto">
          <a:xfrm>
            <a:off x="9137072" y="3621301"/>
            <a:ext cx="14478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prstClr val="black"/>
              </a:solidFill>
            </a:endParaRPr>
          </a:p>
        </p:txBody>
      </p:sp>
      <p:sp>
        <p:nvSpPr>
          <p:cNvPr id="33803" name="Line 14"/>
          <p:cNvSpPr>
            <a:spLocks noChangeShapeType="1"/>
          </p:cNvSpPr>
          <p:nvPr/>
        </p:nvSpPr>
        <p:spPr bwMode="auto">
          <a:xfrm>
            <a:off x="8229600" y="4419600"/>
            <a:ext cx="76200" cy="6096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812" name="Text Box 23"/>
          <p:cNvSpPr txBox="1">
            <a:spLocks noChangeArrowheads="1"/>
          </p:cNvSpPr>
          <p:nvPr/>
        </p:nvSpPr>
        <p:spPr bwMode="auto">
          <a:xfrm>
            <a:off x="2286000" y="8382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900">
              <a:solidFill>
                <a:prstClr val="black"/>
              </a:solidFill>
            </a:endParaRPr>
          </a:p>
        </p:txBody>
      </p:sp>
      <p:sp>
        <p:nvSpPr>
          <p:cNvPr id="33817" name="Text Box 29"/>
          <p:cNvSpPr txBox="1">
            <a:spLocks noChangeArrowheads="1"/>
          </p:cNvSpPr>
          <p:nvPr/>
        </p:nvSpPr>
        <p:spPr bwMode="auto">
          <a:xfrm>
            <a:off x="3200400" y="6248400"/>
            <a:ext cx="5715000" cy="457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dirty="0">
                <a:solidFill>
                  <a:prstClr val="black"/>
                </a:solidFill>
              </a:rPr>
              <a:t>‘…a shadow of good things to come…’</a:t>
            </a:r>
          </a:p>
        </p:txBody>
      </p:sp>
      <p:sp>
        <p:nvSpPr>
          <p:cNvPr id="33818" name="Line 30"/>
          <p:cNvSpPr>
            <a:spLocks noChangeShapeType="1"/>
          </p:cNvSpPr>
          <p:nvPr/>
        </p:nvSpPr>
        <p:spPr bwMode="auto">
          <a:xfrm flipH="1">
            <a:off x="5029200" y="4419600"/>
            <a:ext cx="3200400" cy="7620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27" name="Title 1"/>
          <p:cNvSpPr>
            <a:spLocks noGrp="1"/>
          </p:cNvSpPr>
          <p:nvPr>
            <p:ph type="title"/>
          </p:nvPr>
        </p:nvSpPr>
        <p:spPr>
          <a:xfrm>
            <a:off x="232064" y="-65297"/>
            <a:ext cx="11651671" cy="674897"/>
          </a:xfrm>
        </p:spPr>
        <p:txBody>
          <a:bodyPr>
            <a:normAutofit/>
          </a:bodyPr>
          <a:lstStyle/>
          <a:p>
            <a:r>
              <a:rPr lang="en-US" sz="4000" dirty="0">
                <a:latin typeface="+mn-lt"/>
              </a:rPr>
              <a:t>The Feasts of the LORD – The “Sheaf” of the First Fruits</a:t>
            </a:r>
          </a:p>
        </p:txBody>
      </p:sp>
    </p:spTree>
    <p:extLst>
      <p:ext uri="{BB962C8B-B14F-4D97-AF65-F5344CB8AC3E}">
        <p14:creationId xmlns:p14="http://schemas.microsoft.com/office/powerpoint/2010/main" val="2412798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61366"/>
            <a:ext cx="10515600" cy="1815352"/>
          </a:xfrm>
        </p:spPr>
        <p:txBody>
          <a:bodyPr>
            <a:normAutofit/>
          </a:bodyPr>
          <a:lstStyle/>
          <a:p>
            <a:pPr algn="ctr"/>
            <a:r>
              <a:rPr lang="en-US" sz="4400" b="1" dirty="0">
                <a:solidFill>
                  <a:prstClr val="white"/>
                </a:solidFill>
                <a:latin typeface="Calibri" panose="020F0502020204030204" pitchFamily="34" charset="0"/>
                <a:cs typeface="Calibri" panose="020F0502020204030204" pitchFamily="34" charset="0"/>
              </a:rPr>
              <a:t>Death to Life – the Sign Fulfilled</a:t>
            </a:r>
            <a:br>
              <a:rPr lang="en-US" sz="4400" b="1" dirty="0">
                <a:solidFill>
                  <a:prstClr val="white"/>
                </a:solidFill>
                <a:latin typeface="Calibri" panose="020F0502020204030204" pitchFamily="34" charset="0"/>
                <a:cs typeface="Calibri" panose="020F0502020204030204" pitchFamily="34" charset="0"/>
              </a:rPr>
            </a:br>
            <a:r>
              <a:rPr lang="en-US" sz="2400" b="1" dirty="0">
                <a:solidFill>
                  <a:prstClr val="white"/>
                </a:solidFill>
                <a:latin typeface="Calibri" panose="020F0502020204030204" pitchFamily="34" charset="0"/>
                <a:cs typeface="Calibri" panose="020F0502020204030204" pitchFamily="34" charset="0"/>
              </a:rPr>
              <a:t>“Lo,  I come to do thy will O God” </a:t>
            </a:r>
            <a:br>
              <a:rPr lang="en-US" sz="2400" b="1" dirty="0">
                <a:solidFill>
                  <a:prstClr val="white"/>
                </a:solidFill>
                <a:latin typeface="Calibri" panose="020F0502020204030204" pitchFamily="34" charset="0"/>
                <a:cs typeface="Calibri" panose="020F0502020204030204" pitchFamily="34" charset="0"/>
              </a:rPr>
            </a:br>
            <a:r>
              <a:rPr lang="en-US" sz="2400" b="1" dirty="0">
                <a:solidFill>
                  <a:prstClr val="white"/>
                </a:solidFill>
                <a:latin typeface="Calibri" panose="020F0502020204030204" pitchFamily="34" charset="0"/>
                <a:cs typeface="Calibri" panose="020F0502020204030204" pitchFamily="34" charset="0"/>
              </a:rPr>
              <a:t>Heb. 10:9</a:t>
            </a:r>
            <a:endParaRPr lang="en-US" b="1"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
        <p:nvSpPr>
          <p:cNvPr id="3" name="Subtitle 2"/>
          <p:cNvSpPr>
            <a:spLocks noGrp="1"/>
          </p:cNvSpPr>
          <p:nvPr>
            <p:ph type="body" idx="1"/>
          </p:nvPr>
        </p:nvSpPr>
        <p:spPr>
          <a:xfrm>
            <a:off x="831850" y="5338482"/>
            <a:ext cx="10515600" cy="751168"/>
          </a:xfrm>
        </p:spPr>
        <p:txBody>
          <a:bodyPr>
            <a:normAutofit/>
          </a:bodyPr>
          <a:lstStyle/>
          <a:p>
            <a:pPr algn="ctr"/>
            <a:r>
              <a:rPr lang="en-US" sz="4400" dirty="0">
                <a:solidFill>
                  <a:schemeClr val="bg1"/>
                </a:solidFill>
                <a:effectLst>
                  <a:outerShdw blurRad="38100" dist="38100" dir="2700000" algn="tl">
                    <a:srgbClr val="000000">
                      <a:alpha val="43137"/>
                    </a:srgbClr>
                  </a:outerShdw>
                </a:effectLst>
                <a:latin typeface="Bookman Old Style" panose="02050604050505020204" pitchFamily="18" charset="0"/>
              </a:rPr>
              <a:t>THE SHEAF</a:t>
            </a:r>
          </a:p>
        </p:txBody>
      </p:sp>
    </p:spTree>
    <p:extLst>
      <p:ext uri="{BB962C8B-B14F-4D97-AF65-F5344CB8AC3E}">
        <p14:creationId xmlns:p14="http://schemas.microsoft.com/office/powerpoint/2010/main" val="2209265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12238</TotalTime>
  <Words>1854</Words>
  <Application>Microsoft Office PowerPoint</Application>
  <PresentationFormat>Widescreen</PresentationFormat>
  <Paragraphs>360</Paragraphs>
  <Slides>36</Slides>
  <Notes>35</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36</vt:i4>
      </vt:variant>
    </vt:vector>
  </HeadingPairs>
  <TitlesOfParts>
    <vt:vector size="49" baseType="lpstr">
      <vt:lpstr>Arial</vt:lpstr>
      <vt:lpstr>Bookman Old Style</vt:lpstr>
      <vt:lpstr>Calibri</vt:lpstr>
      <vt:lpstr>Calibri Light</vt:lpstr>
      <vt:lpstr>Tahoma</vt:lpstr>
      <vt:lpstr>Verdana</vt:lpstr>
      <vt:lpstr>Wingdings</vt:lpstr>
      <vt:lpstr>Office Theme</vt:lpstr>
      <vt:lpstr>Ocean</vt:lpstr>
      <vt:lpstr>1_Ocean</vt:lpstr>
      <vt:lpstr>2_Ocean</vt:lpstr>
      <vt:lpstr>3_Ocean</vt:lpstr>
      <vt:lpstr>1_Office Theme</vt:lpstr>
      <vt:lpstr>   </vt:lpstr>
      <vt:lpstr>PowerPoint Presentation</vt:lpstr>
      <vt:lpstr>Things to 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Sign of the Prophet Jonah</vt:lpstr>
      <vt:lpstr>PowerPoint Presentation</vt:lpstr>
      <vt:lpstr>3 Days and 3 Nights</vt:lpstr>
      <vt:lpstr>PowerPoint Presentation</vt:lpstr>
      <vt:lpstr>PowerPoint Presentation</vt:lpstr>
      <vt:lpstr>PowerPoint Presentation</vt:lpstr>
      <vt:lpstr>PowerPoint Presentation</vt:lpstr>
      <vt:lpstr>PowerPoint Presentation</vt:lpstr>
      <vt:lpstr>PowerPoint Presentation</vt:lpstr>
      <vt:lpstr>MEAT/MEAL OFFERING</vt:lpstr>
      <vt:lpstr>DRINK OFFERING</vt:lpstr>
      <vt:lpstr>PowerPoint Presentation</vt:lpstr>
      <vt:lpstr>THE First of the FIRST FRUITS</vt:lpstr>
      <vt:lpstr>The First of the FirstFruits</vt:lpstr>
      <vt:lpstr>The First of the FirstFruits</vt:lpstr>
      <vt:lpstr>The Passover/ The First of the Firstfruits The Barley Sheaf</vt:lpstr>
      <vt:lpstr>The Feasts of the LORD – The “Sheaf” of the First Fruits</vt:lpstr>
      <vt:lpstr>Death to Life – the Sign Fulfilled “Lo,  I come to do thy will O God”  Heb. 10:9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ball</dc:creator>
  <cp:lastModifiedBy>Ball, Antony</cp:lastModifiedBy>
  <cp:revision>166</cp:revision>
  <dcterms:created xsi:type="dcterms:W3CDTF">2017-03-11T21:54:43Z</dcterms:created>
  <dcterms:modified xsi:type="dcterms:W3CDTF">2017-07-17T03:35:31Z</dcterms:modified>
</cp:coreProperties>
</file>