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22"/>
  </p:notesMasterIdLst>
  <p:sldIdLst>
    <p:sldId id="280" r:id="rId2"/>
    <p:sldId id="293" r:id="rId3"/>
    <p:sldId id="281" r:id="rId4"/>
    <p:sldId id="298" r:id="rId5"/>
    <p:sldId id="294" r:id="rId6"/>
    <p:sldId id="295" r:id="rId7"/>
    <p:sldId id="296" r:id="rId8"/>
    <p:sldId id="299" r:id="rId9"/>
    <p:sldId id="300" r:id="rId10"/>
    <p:sldId id="291" r:id="rId11"/>
    <p:sldId id="285" r:id="rId12"/>
    <p:sldId id="302" r:id="rId13"/>
    <p:sldId id="283" r:id="rId14"/>
    <p:sldId id="284" r:id="rId15"/>
    <p:sldId id="286" r:id="rId16"/>
    <p:sldId id="288" r:id="rId17"/>
    <p:sldId id="289" r:id="rId18"/>
    <p:sldId id="290" r:id="rId19"/>
    <p:sldId id="292" r:id="rId20"/>
    <p:sldId id="303" r:id="rId21"/>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00FF"/>
    <a:srgbClr val="80FF00"/>
    <a:srgbClr val="66FFFF"/>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varScale="1">
        <p:scale>
          <a:sx n="41" d="100"/>
          <a:sy n="41" d="100"/>
        </p:scale>
        <p:origin x="1350" y="42"/>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DCA0DF43-F900-FC46-8060-E8657092AD21}" type="datetimeFigureOut">
              <a:rPr lang="en-US" smtClean="0"/>
              <a:t>6/7/2017</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C1A623A9-7709-664D-B84C-FBA2669797CF}" type="slidenum">
              <a:rPr lang="en-US" smtClean="0"/>
              <a:t>‹#›</a:t>
            </a:fld>
            <a:endParaRPr lang="en-US"/>
          </a:p>
        </p:txBody>
      </p:sp>
    </p:spTree>
    <p:extLst>
      <p:ext uri="{BB962C8B-B14F-4D97-AF65-F5344CB8AC3E}">
        <p14:creationId xmlns:p14="http://schemas.microsoft.com/office/powerpoint/2010/main" val="812115048"/>
      </p:ext>
    </p:extLst>
  </p:cSld>
  <p:clrMap bg1="lt1" tx1="dk1" bg2="lt2" tx2="dk2" accent1="accent1" accent2="accent2" accent3="accent3" accent4="accent4" accent5="accent5" accent6="accent6" hlink="hlink" folHlink="folHlink"/>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7"/>
          <p:cNvSpPr>
            <a:spLocks noGrp="1" noChangeArrowheads="1"/>
          </p:cNvSpPr>
          <p:nvPr>
            <p:ph type="sldNum" sz="quarter" idx="5"/>
          </p:nvPr>
        </p:nvSpPr>
        <p:spPr>
          <a:noFill/>
        </p:spPr>
        <p:txBody>
          <a:bodyPr/>
          <a:lstStyle>
            <a:lvl1pPr>
              <a:defRPr sz="2400">
                <a:solidFill>
                  <a:schemeClr val="tx1"/>
                </a:solidFill>
                <a:latin typeface="Arial" charset="0"/>
                <a:ea typeface="ＭＳ Ｐゴシック" charset="0"/>
                <a:cs typeface="ＭＳ Ｐゴシック" charset="0"/>
              </a:defRPr>
            </a:lvl1pPr>
            <a:lvl2pPr marL="742950" indent="-285750">
              <a:defRPr sz="2400">
                <a:solidFill>
                  <a:schemeClr val="tx1"/>
                </a:solidFill>
                <a:latin typeface="Arial" charset="0"/>
                <a:ea typeface="ＭＳ Ｐゴシック" charset="0"/>
              </a:defRPr>
            </a:lvl2pPr>
            <a:lvl3pPr marL="1143000" indent="-228600">
              <a:defRPr sz="2400">
                <a:solidFill>
                  <a:schemeClr val="tx1"/>
                </a:solidFill>
                <a:latin typeface="Arial" charset="0"/>
                <a:ea typeface="ＭＳ Ｐゴシック" charset="0"/>
              </a:defRPr>
            </a:lvl3pPr>
            <a:lvl4pPr marL="1600200" indent="-228600">
              <a:defRPr sz="2400">
                <a:solidFill>
                  <a:schemeClr val="tx1"/>
                </a:solidFill>
                <a:latin typeface="Arial" charset="0"/>
                <a:ea typeface="ＭＳ Ｐゴシック" charset="0"/>
              </a:defRPr>
            </a:lvl4pPr>
            <a:lvl5pPr marL="2057400" indent="-228600">
              <a:defRPr sz="2400">
                <a:solidFill>
                  <a:schemeClr val="tx1"/>
                </a:solidFill>
                <a:latin typeface="Arial" charset="0"/>
                <a:ea typeface="ＭＳ Ｐゴシック" charset="0"/>
              </a:defRPr>
            </a:lvl5pPr>
            <a:lvl6pPr marL="2514600" indent="-228600" eaLnBrk="0" fontAlgn="base" hangingPunct="0">
              <a:spcBef>
                <a:spcPct val="0"/>
              </a:spcBef>
              <a:spcAft>
                <a:spcPct val="0"/>
              </a:spcAft>
              <a:defRPr sz="2400">
                <a:solidFill>
                  <a:schemeClr val="tx1"/>
                </a:solidFill>
                <a:latin typeface="Arial" charset="0"/>
                <a:ea typeface="ＭＳ Ｐゴシック" charset="0"/>
              </a:defRPr>
            </a:lvl6pPr>
            <a:lvl7pPr marL="2971800" indent="-228600" eaLnBrk="0" fontAlgn="base" hangingPunct="0">
              <a:spcBef>
                <a:spcPct val="0"/>
              </a:spcBef>
              <a:spcAft>
                <a:spcPct val="0"/>
              </a:spcAft>
              <a:defRPr sz="2400">
                <a:solidFill>
                  <a:schemeClr val="tx1"/>
                </a:solidFill>
                <a:latin typeface="Arial" charset="0"/>
                <a:ea typeface="ＭＳ Ｐゴシック" charset="0"/>
              </a:defRPr>
            </a:lvl7pPr>
            <a:lvl8pPr marL="3429000" indent="-228600" eaLnBrk="0" fontAlgn="base" hangingPunct="0">
              <a:spcBef>
                <a:spcPct val="0"/>
              </a:spcBef>
              <a:spcAft>
                <a:spcPct val="0"/>
              </a:spcAft>
              <a:defRPr sz="2400">
                <a:solidFill>
                  <a:schemeClr val="tx1"/>
                </a:solidFill>
                <a:latin typeface="Arial" charset="0"/>
                <a:ea typeface="ＭＳ Ｐゴシック" charset="0"/>
              </a:defRPr>
            </a:lvl8pPr>
            <a:lvl9pPr marL="3886200" indent="-228600" eaLnBrk="0" fontAlgn="base" hangingPunct="0">
              <a:spcBef>
                <a:spcPct val="0"/>
              </a:spcBef>
              <a:spcAft>
                <a:spcPct val="0"/>
              </a:spcAft>
              <a:defRPr sz="2400">
                <a:solidFill>
                  <a:schemeClr val="tx1"/>
                </a:solidFill>
                <a:latin typeface="Arial" charset="0"/>
                <a:ea typeface="ＭＳ Ｐゴシック" charset="0"/>
              </a:defRPr>
            </a:lvl9pPr>
          </a:lstStyle>
          <a:p>
            <a:fld id="{2A7A8F8E-C42E-DB49-8A78-70B575842B6E}" type="slidenum">
              <a:rPr lang="en-US" sz="1200"/>
              <a:pPr/>
              <a:t>7</a:t>
            </a:fld>
            <a:endParaRPr lang="en-US" sz="1200"/>
          </a:p>
        </p:txBody>
      </p:sp>
      <p:sp>
        <p:nvSpPr>
          <p:cNvPr id="29698" name="Rectangle 1026"/>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8195" name="Rectangle 1027"/>
          <p:cNvSpPr>
            <a:spLocks noGrp="1" noChangeArrowheads="1"/>
          </p:cNvSpPr>
          <p:nvPr>
            <p:ph type="body" idx="1"/>
          </p:nvPr>
        </p:nvSpPr>
        <p:spPr>
          <a:noFill/>
        </p:spPr>
        <p:txBody>
          <a:bodyPr/>
          <a:lstStyle/>
          <a:p>
            <a:pPr eaLnBrk="1" hangingPunct="1"/>
            <a:endParaRPr 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1754C56A-732A-334F-BF84-259B3C23CCC0}" type="slidenum">
              <a:rPr lang="en-GB"/>
              <a:pPr/>
              <a:t>8</a:t>
            </a:fld>
            <a:endParaRPr lang="en-GB"/>
          </a:p>
        </p:txBody>
      </p:sp>
      <p:sp>
        <p:nvSpPr>
          <p:cNvPr id="122882"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22883" name="Rectangle 3"/>
          <p:cNvSpPr>
            <a:spLocks noGrp="1" noChangeArrowheads="1"/>
          </p:cNvSpPr>
          <p:nvPr>
            <p:ph type="body" idx="1"/>
          </p:nvPr>
        </p:nvSpPr>
        <p:spPr/>
        <p:txBody>
          <a:bodyPr/>
          <a:lstStyle/>
          <a:p>
            <a:r>
              <a:rPr lang="en-US"/>
              <a:t>Nebuchadnezzar’s inscription concerning his completion of the Tower of Babel.</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7"/>
          <p:cNvSpPr>
            <a:spLocks noGrp="1" noChangeArrowheads="1"/>
          </p:cNvSpPr>
          <p:nvPr>
            <p:ph type="sldNum" sz="quarter" idx="5"/>
          </p:nvPr>
        </p:nvSpPr>
        <p:spPr>
          <a:ln/>
        </p:spPr>
        <p:txBody>
          <a:bodyPr/>
          <a:lstStyle/>
          <a:p>
            <a:fld id="{BFD6EB5B-2E1C-0D47-8E76-7040BE61EE5F}" type="slidenum">
              <a:rPr lang="en-GB"/>
              <a:pPr/>
              <a:t>9</a:t>
            </a:fld>
            <a:endParaRPr lang="en-GB"/>
          </a:p>
        </p:txBody>
      </p:sp>
      <p:sp>
        <p:nvSpPr>
          <p:cNvPr id="17510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xmlns="" val="1"/>
            </a:ext>
          </a:extLst>
        </p:spPr>
      </p:sp>
      <p:sp>
        <p:nvSpPr>
          <p:cNvPr id="175107" name="Rectangle 3"/>
          <p:cNvSpPr>
            <a:spLocks noGrp="1" noChangeArrowheads="1"/>
          </p:cNvSpPr>
          <p:nvPr>
            <p:ph type="body" idx="1"/>
          </p:nvPr>
        </p:nvSpPr>
        <p:spPr/>
        <p:txBody>
          <a:bodyPr/>
          <a:lstStyle/>
          <a:p>
            <a:r>
              <a:rPr lang="en-US"/>
              <a:t>All that is left of the Tower today following the demolition of it by Alexander the Great - who died before he could execute his plan to reconstruct it on a grander scale.</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GB"/>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GB"/>
              <a:t>Click to edit Master subtitle style</a:t>
            </a:r>
            <a:endParaRPr lang="en-US"/>
          </a:p>
        </p:txBody>
      </p:sp>
      <p:sp>
        <p:nvSpPr>
          <p:cNvPr id="4" name="Date Placeholder 3"/>
          <p:cNvSpPr>
            <a:spLocks noGrp="1"/>
          </p:cNvSpPr>
          <p:nvPr>
            <p:ph type="dt" sz="half" idx="10"/>
          </p:nvPr>
        </p:nvSpPr>
        <p:spPr/>
        <p:txBody>
          <a:bodyPr/>
          <a:lstStyle/>
          <a:p>
            <a:fld id="{ADD449B6-095E-964C-B58F-B7F8A2064C4C}" type="datetimeFigureOut">
              <a:rPr lang="en-US" smtClean="0"/>
              <a:t>6/7/2017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13588194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DD449B6-095E-964C-B58F-B7F8A2064C4C}" type="datetimeFigureOut">
              <a:rPr lang="en-US" smtClean="0"/>
              <a:t>6/7/2017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1008409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GB"/>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DD449B6-095E-964C-B58F-B7F8A2064C4C}" type="datetimeFigureOut">
              <a:rPr lang="en-US" smtClean="0"/>
              <a:t>6/7/2017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5308922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10"/>
          </p:nvPr>
        </p:nvSpPr>
        <p:spPr/>
        <p:txBody>
          <a:bodyPr/>
          <a:lstStyle/>
          <a:p>
            <a:fld id="{ADD449B6-095E-964C-B58F-B7F8A2064C4C}" type="datetimeFigureOut">
              <a:rPr lang="en-US" smtClean="0"/>
              <a:t>6/7/2017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22020011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GB"/>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ADD449B6-095E-964C-B58F-B7F8A2064C4C}" type="datetimeFigureOut">
              <a:rPr lang="en-US" smtClean="0"/>
              <a:t>6/7/2017</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246214085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p:cNvSpPr>
            <a:spLocks noGrp="1"/>
          </p:cNvSpPr>
          <p:nvPr>
            <p:ph type="dt" sz="half" idx="10"/>
          </p:nvPr>
        </p:nvSpPr>
        <p:spPr/>
        <p:txBody>
          <a:bodyPr/>
          <a:lstStyle/>
          <a:p>
            <a:fld id="{ADD449B6-095E-964C-B58F-B7F8A2064C4C}" type="datetimeFigureOut">
              <a:rPr lang="en-US" smtClean="0"/>
              <a:t>6/7/2017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40414594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GB"/>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p:cNvSpPr>
            <a:spLocks noGrp="1"/>
          </p:cNvSpPr>
          <p:nvPr>
            <p:ph type="dt" sz="half" idx="10"/>
          </p:nvPr>
        </p:nvSpPr>
        <p:spPr/>
        <p:txBody>
          <a:bodyPr/>
          <a:lstStyle/>
          <a:p>
            <a:fld id="{ADD449B6-095E-964C-B58F-B7F8A2064C4C}" type="datetimeFigureOut">
              <a:rPr lang="en-US" smtClean="0"/>
              <a:t>6/7/2017</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6210443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a:p>
        </p:txBody>
      </p:sp>
      <p:sp>
        <p:nvSpPr>
          <p:cNvPr id="3" name="Date Placeholder 2"/>
          <p:cNvSpPr>
            <a:spLocks noGrp="1"/>
          </p:cNvSpPr>
          <p:nvPr>
            <p:ph type="dt" sz="half" idx="10"/>
          </p:nvPr>
        </p:nvSpPr>
        <p:spPr/>
        <p:txBody>
          <a:bodyPr/>
          <a:lstStyle/>
          <a:p>
            <a:fld id="{ADD449B6-095E-964C-B58F-B7F8A2064C4C}" type="datetimeFigureOut">
              <a:rPr lang="en-US" smtClean="0"/>
              <a:t>6/7/2017</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8386435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ADD449B6-095E-964C-B58F-B7F8A2064C4C}" type="datetimeFigureOut">
              <a:rPr lang="en-US" smtClean="0"/>
              <a:t>6/7/2017</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49570657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GB"/>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DD449B6-095E-964C-B58F-B7F8A2064C4C}" type="datetimeFigureOut">
              <a:rPr lang="en-US" smtClean="0"/>
              <a:t>6/7/2017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302327463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GB"/>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5" name="Date Placeholder 4"/>
          <p:cNvSpPr>
            <a:spLocks noGrp="1"/>
          </p:cNvSpPr>
          <p:nvPr>
            <p:ph type="dt" sz="half" idx="10"/>
          </p:nvPr>
        </p:nvSpPr>
        <p:spPr/>
        <p:txBody>
          <a:bodyPr/>
          <a:lstStyle/>
          <a:p>
            <a:fld id="{ADD449B6-095E-964C-B58F-B7F8A2064C4C}" type="datetimeFigureOut">
              <a:rPr lang="en-US" smtClean="0"/>
              <a:t>6/7/2017</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0669388F-36EC-874D-A4C5-EB2A9E8D7830}" type="slidenum">
              <a:rPr lang="en-US" smtClean="0"/>
              <a:t>‹#›</a:t>
            </a:fld>
            <a:endParaRPr lang="en-US"/>
          </a:p>
        </p:txBody>
      </p:sp>
    </p:spTree>
    <p:extLst>
      <p:ext uri="{BB962C8B-B14F-4D97-AF65-F5344CB8AC3E}">
        <p14:creationId xmlns:p14="http://schemas.microsoft.com/office/powerpoint/2010/main" val="138270314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ADD449B6-095E-964C-B58F-B7F8A2064C4C}" type="datetimeFigureOut">
              <a:rPr lang="en-US" smtClean="0"/>
              <a:t>6/7/2017</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0669388F-36EC-874D-A4C5-EB2A9E8D7830}" type="slidenum">
              <a:rPr lang="en-US" smtClean="0"/>
              <a:t>‹#›</a:t>
            </a:fld>
            <a:endParaRPr lang="en-US"/>
          </a:p>
        </p:txBody>
      </p:sp>
    </p:spTree>
    <p:extLst>
      <p:ext uri="{BB962C8B-B14F-4D97-AF65-F5344CB8AC3E}">
        <p14:creationId xmlns:p14="http://schemas.microsoft.com/office/powerpoint/2010/main" val="2242922834"/>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799" y="1019920"/>
            <a:ext cx="8068583" cy="4637750"/>
          </a:xfrm>
        </p:spPr>
        <p:txBody>
          <a:bodyPr>
            <a:noAutofit/>
          </a:bodyPr>
          <a:lstStyle/>
          <a:p>
            <a:r>
              <a:rPr lang="en-US" sz="7200" b="1" dirty="0">
                <a:solidFill>
                  <a:srgbClr val="FFFF00"/>
                </a:solidFill>
                <a:latin typeface="Tahoma"/>
                <a:cs typeface="Tahoma"/>
              </a:rPr>
              <a:t>“WE OURSELVES TOGETHER WILL BUILD”</a:t>
            </a:r>
          </a:p>
        </p:txBody>
      </p:sp>
    </p:spTree>
    <p:extLst>
      <p:ext uri="{BB962C8B-B14F-4D97-AF65-F5344CB8AC3E}">
        <p14:creationId xmlns:p14="http://schemas.microsoft.com/office/powerpoint/2010/main" val="40306186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256"/>
            <a:ext cx="8229600" cy="1323342"/>
          </a:xfrm>
        </p:spPr>
        <p:txBody>
          <a:bodyPr>
            <a:normAutofit fontScale="90000"/>
          </a:bodyPr>
          <a:lstStyle/>
          <a:p>
            <a:r>
              <a:rPr lang="en-US" b="1" dirty="0">
                <a:solidFill>
                  <a:schemeClr val="bg1"/>
                </a:solidFill>
                <a:latin typeface="Tahoma"/>
                <a:cs typeface="Tahoma"/>
              </a:rPr>
              <a:t>THE SCRIPTURAL BASIS OF THE BASF</a:t>
            </a:r>
          </a:p>
        </p:txBody>
      </p:sp>
      <p:sp>
        <p:nvSpPr>
          <p:cNvPr id="3" name="Content Placeholder 2"/>
          <p:cNvSpPr>
            <a:spLocks noGrp="1"/>
          </p:cNvSpPr>
          <p:nvPr>
            <p:ph idx="1"/>
          </p:nvPr>
        </p:nvSpPr>
        <p:spPr>
          <a:xfrm>
            <a:off x="163879" y="1638954"/>
            <a:ext cx="8747103" cy="5219046"/>
          </a:xfrm>
        </p:spPr>
        <p:txBody>
          <a:bodyPr>
            <a:normAutofit/>
          </a:bodyPr>
          <a:lstStyle/>
          <a:p>
            <a:r>
              <a:rPr lang="en-US" b="1" dirty="0">
                <a:solidFill>
                  <a:srgbClr val="FFFF00"/>
                </a:solidFill>
                <a:latin typeface="Tahoma"/>
                <a:cs typeface="Tahoma"/>
              </a:rPr>
              <a:t>Passages which say: </a:t>
            </a:r>
            <a:r>
              <a:rPr lang="en-US" b="1" dirty="0">
                <a:solidFill>
                  <a:srgbClr val="FF00FF"/>
                </a:solidFill>
                <a:latin typeface="Tahoma"/>
                <a:cs typeface="Tahoma"/>
              </a:rPr>
              <a:t>You must believe this – </a:t>
            </a:r>
            <a:r>
              <a:rPr lang="en-US" b="1" dirty="0">
                <a:solidFill>
                  <a:srgbClr val="66FFFF"/>
                </a:solidFill>
                <a:latin typeface="Tahoma"/>
                <a:cs typeface="Tahoma"/>
              </a:rPr>
              <a:t>Rom.10v14, Heb.11v6</a:t>
            </a:r>
            <a:r>
              <a:rPr lang="en-US" b="1" dirty="0">
                <a:solidFill>
                  <a:srgbClr val="FFFF00"/>
                </a:solidFill>
                <a:latin typeface="Tahoma"/>
                <a:cs typeface="Tahoma"/>
              </a:rPr>
              <a:t>.</a:t>
            </a:r>
          </a:p>
          <a:p>
            <a:endParaRPr lang="en-US" sz="1200" b="1" dirty="0">
              <a:solidFill>
                <a:srgbClr val="FFFF00"/>
              </a:solidFill>
              <a:latin typeface="Tahoma"/>
              <a:cs typeface="Tahoma"/>
            </a:endParaRPr>
          </a:p>
          <a:p>
            <a:r>
              <a:rPr lang="en-US" b="1" dirty="0">
                <a:solidFill>
                  <a:srgbClr val="FFFF00"/>
                </a:solidFill>
                <a:latin typeface="Tahoma"/>
                <a:cs typeface="Tahoma"/>
              </a:rPr>
              <a:t>Passages which say: </a:t>
            </a:r>
            <a:r>
              <a:rPr lang="en-US" b="1" dirty="0">
                <a:solidFill>
                  <a:srgbClr val="FF00FF"/>
                </a:solidFill>
                <a:latin typeface="Tahoma"/>
                <a:cs typeface="Tahoma"/>
              </a:rPr>
              <a:t>If you believe this, you are lost – </a:t>
            </a:r>
            <a:r>
              <a:rPr lang="en-US" b="1" dirty="0">
                <a:solidFill>
                  <a:srgbClr val="66FFFF"/>
                </a:solidFill>
                <a:latin typeface="Tahoma"/>
                <a:cs typeface="Tahoma"/>
              </a:rPr>
              <a:t>Gal.1v9</a:t>
            </a:r>
            <a:r>
              <a:rPr lang="en-US" b="1" dirty="0">
                <a:solidFill>
                  <a:srgbClr val="FFFF00"/>
                </a:solidFill>
                <a:latin typeface="Tahoma"/>
                <a:cs typeface="Tahoma"/>
              </a:rPr>
              <a:t>.</a:t>
            </a:r>
          </a:p>
          <a:p>
            <a:endParaRPr lang="en-US" sz="1200" b="1" dirty="0">
              <a:solidFill>
                <a:srgbClr val="FFFF00"/>
              </a:solidFill>
              <a:latin typeface="Tahoma"/>
              <a:cs typeface="Tahoma"/>
            </a:endParaRPr>
          </a:p>
          <a:p>
            <a:r>
              <a:rPr lang="en-US" b="1" dirty="0">
                <a:solidFill>
                  <a:srgbClr val="FFFF00"/>
                </a:solidFill>
                <a:latin typeface="Tahoma"/>
                <a:cs typeface="Tahoma"/>
              </a:rPr>
              <a:t>Passages which are the front line preaching of Jesus &amp; his apostles: </a:t>
            </a:r>
            <a:r>
              <a:rPr lang="en-US" b="1" dirty="0">
                <a:solidFill>
                  <a:srgbClr val="66FFFF"/>
                </a:solidFill>
                <a:latin typeface="Tahoma"/>
                <a:cs typeface="Tahoma"/>
              </a:rPr>
              <a:t>Mark 1v15, </a:t>
            </a:r>
            <a:r>
              <a:rPr lang="en-US" b="1">
                <a:solidFill>
                  <a:srgbClr val="66FFFF"/>
                </a:solidFill>
                <a:latin typeface="Tahoma"/>
                <a:cs typeface="Tahoma"/>
              </a:rPr>
              <a:t>Acts 4v12, 14v15</a:t>
            </a:r>
            <a:r>
              <a:rPr lang="en-US" b="1" dirty="0">
                <a:solidFill>
                  <a:srgbClr val="66FFFF"/>
                </a:solidFill>
                <a:latin typeface="Tahoma"/>
                <a:cs typeface="Tahoma"/>
              </a:rPr>
              <a:t>.</a:t>
            </a:r>
            <a:endParaRPr lang="en-US" b="1" dirty="0">
              <a:solidFill>
                <a:srgbClr val="FF00FF"/>
              </a:solidFill>
              <a:latin typeface="Tahoma"/>
              <a:cs typeface="Tahoma"/>
            </a:endParaRPr>
          </a:p>
        </p:txBody>
      </p:sp>
    </p:spTree>
    <p:extLst>
      <p:ext uri="{BB962C8B-B14F-4D97-AF65-F5344CB8AC3E}">
        <p14:creationId xmlns:p14="http://schemas.microsoft.com/office/powerpoint/2010/main" val="2622481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901340" y="0"/>
            <a:ext cx="7436061" cy="1417638"/>
          </a:xfrm>
        </p:spPr>
        <p:txBody>
          <a:bodyPr>
            <a:normAutofit fontScale="90000"/>
          </a:bodyPr>
          <a:lstStyle/>
          <a:p>
            <a:r>
              <a:rPr lang="en-US" b="1" dirty="0">
                <a:solidFill>
                  <a:schemeClr val="bg1"/>
                </a:solidFill>
                <a:latin typeface="Tahoma"/>
                <a:cs typeface="Tahoma"/>
              </a:rPr>
              <a:t>70 YEARS DESOLATION OF THE TEMPLE</a:t>
            </a:r>
          </a:p>
        </p:txBody>
      </p:sp>
      <p:sp>
        <p:nvSpPr>
          <p:cNvPr id="3" name="Content Placeholder 2"/>
          <p:cNvSpPr>
            <a:spLocks noGrp="1"/>
          </p:cNvSpPr>
          <p:nvPr>
            <p:ph idx="1"/>
          </p:nvPr>
        </p:nvSpPr>
        <p:spPr>
          <a:xfrm>
            <a:off x="184365" y="1600200"/>
            <a:ext cx="8706133" cy="5257800"/>
          </a:xfrm>
        </p:spPr>
        <p:txBody>
          <a:bodyPr>
            <a:normAutofit/>
          </a:bodyPr>
          <a:lstStyle/>
          <a:p>
            <a:r>
              <a:rPr lang="en-US" b="1" dirty="0">
                <a:solidFill>
                  <a:srgbClr val="66FFFF"/>
                </a:solidFill>
                <a:latin typeface="Tahoma"/>
                <a:cs typeface="Tahoma"/>
              </a:rPr>
              <a:t>2 Ki.25v8-9 </a:t>
            </a:r>
            <a:r>
              <a:rPr lang="en-US" b="1" dirty="0">
                <a:solidFill>
                  <a:srgbClr val="FFFF00"/>
                </a:solidFill>
                <a:latin typeface="Tahoma"/>
                <a:cs typeface="Tahoma"/>
              </a:rPr>
              <a:t>– </a:t>
            </a:r>
            <a:r>
              <a:rPr lang="en-US" b="1" dirty="0">
                <a:solidFill>
                  <a:srgbClr val="80FF00"/>
                </a:solidFill>
                <a:latin typeface="Tahoma"/>
                <a:cs typeface="Tahoma"/>
              </a:rPr>
              <a:t>586BC</a:t>
            </a:r>
            <a:r>
              <a:rPr lang="en-US" b="1" dirty="0">
                <a:solidFill>
                  <a:srgbClr val="FFFF00"/>
                </a:solidFill>
                <a:latin typeface="Tahoma"/>
                <a:cs typeface="Tahoma"/>
              </a:rPr>
              <a:t> 19</a:t>
            </a:r>
            <a:r>
              <a:rPr lang="en-US" b="1" baseline="30000" dirty="0">
                <a:solidFill>
                  <a:srgbClr val="FFFF00"/>
                </a:solidFill>
                <a:latin typeface="Tahoma"/>
                <a:cs typeface="Tahoma"/>
              </a:rPr>
              <a:t>th</a:t>
            </a:r>
            <a:r>
              <a:rPr lang="en-US" b="1" dirty="0">
                <a:solidFill>
                  <a:srgbClr val="FFFF00"/>
                </a:solidFill>
                <a:latin typeface="Tahoma"/>
                <a:cs typeface="Tahoma"/>
              </a:rPr>
              <a:t> year of Nebuchadnezzar, Zedekiah blinded, Jerusalem destroyed, the temple burnt.</a:t>
            </a:r>
          </a:p>
          <a:p>
            <a:r>
              <a:rPr lang="en-US" b="1" dirty="0">
                <a:solidFill>
                  <a:srgbClr val="66FFFF"/>
                </a:solidFill>
                <a:latin typeface="Tahoma"/>
                <a:cs typeface="Tahoma"/>
              </a:rPr>
              <a:t>Ezra 6v14-15 </a:t>
            </a:r>
            <a:r>
              <a:rPr lang="en-US" b="1" dirty="0">
                <a:solidFill>
                  <a:srgbClr val="FFFF00"/>
                </a:solidFill>
                <a:latin typeface="Tahoma"/>
                <a:cs typeface="Tahoma"/>
              </a:rPr>
              <a:t>– </a:t>
            </a:r>
            <a:r>
              <a:rPr lang="en-US" b="1" dirty="0">
                <a:solidFill>
                  <a:srgbClr val="80FF00"/>
                </a:solidFill>
                <a:latin typeface="Tahoma"/>
                <a:cs typeface="Tahoma"/>
              </a:rPr>
              <a:t>516BC </a:t>
            </a:r>
            <a:r>
              <a:rPr lang="en-US" b="1" dirty="0">
                <a:solidFill>
                  <a:srgbClr val="FFFF00"/>
                </a:solidFill>
                <a:latin typeface="Tahoma"/>
                <a:cs typeface="Tahoma"/>
              </a:rPr>
              <a:t>6</a:t>
            </a:r>
            <a:r>
              <a:rPr lang="en-US" b="1" baseline="30000" dirty="0">
                <a:solidFill>
                  <a:srgbClr val="FFFF00"/>
                </a:solidFill>
                <a:latin typeface="Tahoma"/>
                <a:cs typeface="Tahoma"/>
              </a:rPr>
              <a:t>th</a:t>
            </a:r>
            <a:r>
              <a:rPr lang="en-US" b="1" dirty="0">
                <a:solidFill>
                  <a:srgbClr val="FFFF00"/>
                </a:solidFill>
                <a:latin typeface="Tahoma"/>
                <a:cs typeface="Tahoma"/>
              </a:rPr>
              <a:t> of Darius, the temple rebuilt.</a:t>
            </a:r>
          </a:p>
          <a:p>
            <a:r>
              <a:rPr lang="en-US" b="1" dirty="0">
                <a:solidFill>
                  <a:srgbClr val="80FF00"/>
                </a:solidFill>
                <a:latin typeface="Tahoma"/>
                <a:cs typeface="Tahoma"/>
              </a:rPr>
              <a:t>586 – 516 = </a:t>
            </a:r>
            <a:r>
              <a:rPr lang="en-US" b="1" dirty="0">
                <a:solidFill>
                  <a:srgbClr val="FF00FF"/>
                </a:solidFill>
                <a:latin typeface="Tahoma"/>
                <a:cs typeface="Tahoma"/>
              </a:rPr>
              <a:t>70 years </a:t>
            </a:r>
            <a:r>
              <a:rPr lang="en-US" b="1" dirty="0">
                <a:solidFill>
                  <a:srgbClr val="FFFF00"/>
                </a:solidFill>
                <a:latin typeface="Tahoma"/>
                <a:cs typeface="Tahoma"/>
              </a:rPr>
              <a:t>– as prophesied in </a:t>
            </a:r>
            <a:r>
              <a:rPr lang="en-US" b="1" dirty="0">
                <a:solidFill>
                  <a:srgbClr val="66FFFF"/>
                </a:solidFill>
                <a:latin typeface="Tahoma"/>
                <a:cs typeface="Tahoma"/>
              </a:rPr>
              <a:t>2 Chron.36v19-21</a:t>
            </a:r>
            <a:r>
              <a:rPr lang="en-US" b="1" dirty="0">
                <a:solidFill>
                  <a:srgbClr val="FFFF00"/>
                </a:solidFill>
                <a:latin typeface="Tahoma"/>
                <a:cs typeface="Tahoma"/>
              </a:rPr>
              <a:t>.</a:t>
            </a:r>
          </a:p>
          <a:p>
            <a:r>
              <a:rPr lang="en-US" b="1" dirty="0">
                <a:solidFill>
                  <a:srgbClr val="FF00FF"/>
                </a:solidFill>
                <a:latin typeface="Tahoma"/>
                <a:cs typeface="Tahoma"/>
              </a:rPr>
              <a:t>The start points of the two 70 year periods are 20 </a:t>
            </a:r>
            <a:r>
              <a:rPr lang="en-US" b="1">
                <a:solidFill>
                  <a:srgbClr val="FF00FF"/>
                </a:solidFill>
                <a:latin typeface="Tahoma"/>
                <a:cs typeface="Tahoma"/>
              </a:rPr>
              <a:t>years apart.</a:t>
            </a:r>
            <a:endParaRPr lang="en-US" b="1" dirty="0">
              <a:solidFill>
                <a:srgbClr val="FF00FF"/>
              </a:solidFill>
              <a:latin typeface="Tahoma"/>
              <a:cs typeface="Tahoma"/>
            </a:endParaRPr>
          </a:p>
        </p:txBody>
      </p:sp>
    </p:spTree>
    <p:extLst>
      <p:ext uri="{BB962C8B-B14F-4D97-AF65-F5344CB8AC3E}">
        <p14:creationId xmlns:p14="http://schemas.microsoft.com/office/powerpoint/2010/main" val="17409057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84366" y="166115"/>
            <a:ext cx="8706132" cy="1063101"/>
          </a:xfrm>
        </p:spPr>
        <p:txBody>
          <a:bodyPr>
            <a:normAutofit/>
          </a:bodyPr>
          <a:lstStyle/>
          <a:p>
            <a:r>
              <a:rPr lang="en-US" b="1" dirty="0">
                <a:solidFill>
                  <a:schemeClr val="bg1"/>
                </a:solidFill>
                <a:latin typeface="Tahoma"/>
                <a:cs typeface="Tahoma"/>
              </a:rPr>
              <a:t>CONDITIONS IN THE LAND</a:t>
            </a:r>
          </a:p>
        </p:txBody>
      </p:sp>
      <p:sp>
        <p:nvSpPr>
          <p:cNvPr id="3" name="Content Placeholder 2"/>
          <p:cNvSpPr>
            <a:spLocks noGrp="1"/>
          </p:cNvSpPr>
          <p:nvPr>
            <p:ph idx="1"/>
          </p:nvPr>
        </p:nvSpPr>
        <p:spPr>
          <a:xfrm>
            <a:off x="184365" y="1600200"/>
            <a:ext cx="8706133" cy="5257800"/>
          </a:xfrm>
        </p:spPr>
        <p:txBody>
          <a:bodyPr>
            <a:normAutofit/>
          </a:bodyPr>
          <a:lstStyle/>
          <a:p>
            <a:r>
              <a:rPr lang="en-US" b="1" dirty="0">
                <a:solidFill>
                  <a:srgbClr val="66FFFF"/>
                </a:solidFill>
                <a:latin typeface="Tahoma"/>
                <a:cs typeface="Tahoma"/>
              </a:rPr>
              <a:t>v.6 </a:t>
            </a:r>
            <a:r>
              <a:rPr lang="en-US" b="1" dirty="0">
                <a:solidFill>
                  <a:srgbClr val="FFFF00"/>
                </a:solidFill>
                <a:latin typeface="Tahoma"/>
                <a:cs typeface="Tahoma"/>
              </a:rPr>
              <a:t>– poor harvests.</a:t>
            </a:r>
          </a:p>
          <a:p>
            <a:endParaRPr lang="en-US" sz="1200" b="1" dirty="0">
              <a:solidFill>
                <a:srgbClr val="FFFF00"/>
              </a:solidFill>
              <a:latin typeface="Tahoma"/>
              <a:cs typeface="Tahoma"/>
            </a:endParaRPr>
          </a:p>
          <a:p>
            <a:r>
              <a:rPr lang="en-US" b="1" dirty="0">
                <a:solidFill>
                  <a:srgbClr val="66FFFF"/>
                </a:solidFill>
                <a:latin typeface="Tahoma"/>
                <a:cs typeface="Tahoma"/>
              </a:rPr>
              <a:t>v.6</a:t>
            </a:r>
            <a:r>
              <a:rPr lang="en-US" b="1" dirty="0">
                <a:solidFill>
                  <a:srgbClr val="FFFF00"/>
                </a:solidFill>
                <a:latin typeface="Tahoma"/>
                <a:cs typeface="Tahoma"/>
              </a:rPr>
              <a:t> – inadequate water supplies.</a:t>
            </a:r>
          </a:p>
          <a:p>
            <a:endParaRPr lang="en-US" sz="1200" b="1" dirty="0">
              <a:solidFill>
                <a:srgbClr val="FFFF00"/>
              </a:solidFill>
              <a:latin typeface="Tahoma"/>
              <a:cs typeface="Tahoma"/>
            </a:endParaRPr>
          </a:p>
          <a:p>
            <a:r>
              <a:rPr lang="en-US" b="1" dirty="0">
                <a:solidFill>
                  <a:srgbClr val="66FFFF"/>
                </a:solidFill>
                <a:latin typeface="Tahoma"/>
                <a:cs typeface="Tahoma"/>
              </a:rPr>
              <a:t>v.6</a:t>
            </a:r>
            <a:r>
              <a:rPr lang="en-US" b="1" dirty="0">
                <a:solidFill>
                  <a:srgbClr val="FFFF00"/>
                </a:solidFill>
                <a:latin typeface="Tahoma"/>
                <a:cs typeface="Tahoma"/>
              </a:rPr>
              <a:t> – insufficient clothing to cope with the climate.</a:t>
            </a:r>
          </a:p>
          <a:p>
            <a:endParaRPr lang="en-US" sz="1200" b="1" dirty="0">
              <a:solidFill>
                <a:srgbClr val="FFFF00"/>
              </a:solidFill>
              <a:latin typeface="Tahoma"/>
              <a:cs typeface="Tahoma"/>
            </a:endParaRPr>
          </a:p>
          <a:p>
            <a:r>
              <a:rPr lang="en-US" b="1" dirty="0">
                <a:solidFill>
                  <a:srgbClr val="66FFFF"/>
                </a:solidFill>
                <a:latin typeface="Tahoma"/>
                <a:cs typeface="Tahoma"/>
              </a:rPr>
              <a:t>v.6</a:t>
            </a:r>
            <a:r>
              <a:rPr lang="en-US" b="1" dirty="0">
                <a:solidFill>
                  <a:srgbClr val="FFFF00"/>
                </a:solidFill>
                <a:latin typeface="Tahoma"/>
                <a:cs typeface="Tahoma"/>
              </a:rPr>
              <a:t> – acute inflation!</a:t>
            </a:r>
          </a:p>
          <a:p>
            <a:endParaRPr lang="en-US" sz="1200" b="1" dirty="0">
              <a:solidFill>
                <a:srgbClr val="FFFF00"/>
              </a:solidFill>
              <a:latin typeface="Tahoma"/>
              <a:cs typeface="Tahoma"/>
            </a:endParaRPr>
          </a:p>
          <a:p>
            <a:r>
              <a:rPr lang="en-US" b="1" dirty="0">
                <a:solidFill>
                  <a:srgbClr val="66FFFF"/>
                </a:solidFill>
                <a:latin typeface="Tahoma"/>
                <a:cs typeface="Tahoma"/>
              </a:rPr>
              <a:t>v.10-11 </a:t>
            </a:r>
            <a:r>
              <a:rPr lang="en-US" b="1" dirty="0">
                <a:solidFill>
                  <a:srgbClr val="FFFF00"/>
                </a:solidFill>
                <a:latin typeface="Tahoma"/>
                <a:cs typeface="Tahoma"/>
              </a:rPr>
              <a:t>– drought &amp; famine sent by God.</a:t>
            </a:r>
          </a:p>
          <a:p>
            <a:endParaRPr lang="en-US" b="1" dirty="0">
              <a:solidFill>
                <a:srgbClr val="FF00FF"/>
              </a:solidFill>
              <a:latin typeface="Tahoma"/>
              <a:cs typeface="Tahoma"/>
            </a:endParaRPr>
          </a:p>
        </p:txBody>
      </p:sp>
    </p:spTree>
    <p:extLst>
      <p:ext uri="{BB962C8B-B14F-4D97-AF65-F5344CB8AC3E}">
        <p14:creationId xmlns:p14="http://schemas.microsoft.com/office/powerpoint/2010/main" val="419794173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solidFill>
                  <a:schemeClr val="bg1"/>
                </a:solidFill>
                <a:latin typeface="Tahoma"/>
                <a:cs typeface="Tahoma"/>
              </a:rPr>
              <a:t>SAMARITAN OPPOSITION</a:t>
            </a:r>
          </a:p>
        </p:txBody>
      </p:sp>
      <p:sp>
        <p:nvSpPr>
          <p:cNvPr id="3" name="Content Placeholder 2"/>
          <p:cNvSpPr>
            <a:spLocks noGrp="1"/>
          </p:cNvSpPr>
          <p:nvPr>
            <p:ph idx="1"/>
          </p:nvPr>
        </p:nvSpPr>
        <p:spPr>
          <a:xfrm>
            <a:off x="457200" y="1600200"/>
            <a:ext cx="8229600" cy="5071533"/>
          </a:xfrm>
        </p:spPr>
        <p:txBody>
          <a:bodyPr>
            <a:normAutofit/>
          </a:bodyPr>
          <a:lstStyle/>
          <a:p>
            <a:r>
              <a:rPr lang="en-US" b="1" dirty="0">
                <a:solidFill>
                  <a:srgbClr val="80FF00"/>
                </a:solidFill>
                <a:latin typeface="Tahoma"/>
                <a:cs typeface="Tahoma"/>
              </a:rPr>
              <a:t>536BC</a:t>
            </a:r>
            <a:r>
              <a:rPr lang="en-US" b="1" dirty="0">
                <a:solidFill>
                  <a:srgbClr val="FFFF00"/>
                </a:solidFill>
                <a:latin typeface="Tahoma"/>
                <a:cs typeface="Tahoma"/>
              </a:rPr>
              <a:t> – </a:t>
            </a:r>
            <a:r>
              <a:rPr lang="en-US" b="1" dirty="0">
                <a:solidFill>
                  <a:srgbClr val="66FFFF"/>
                </a:solidFill>
                <a:latin typeface="Tahoma"/>
                <a:cs typeface="Tahoma"/>
              </a:rPr>
              <a:t>Ezra 1v1-4 </a:t>
            </a:r>
            <a:r>
              <a:rPr lang="en-US" b="1" dirty="0">
                <a:solidFill>
                  <a:srgbClr val="FFFF00"/>
                </a:solidFill>
                <a:latin typeface="Tahoma"/>
                <a:cs typeface="Tahoma"/>
              </a:rPr>
              <a:t>decree of Cyrus – 1</a:t>
            </a:r>
            <a:r>
              <a:rPr lang="en-US" b="1" baseline="30000" dirty="0">
                <a:solidFill>
                  <a:srgbClr val="FFFF00"/>
                </a:solidFill>
                <a:latin typeface="Tahoma"/>
                <a:cs typeface="Tahoma"/>
              </a:rPr>
              <a:t>st</a:t>
            </a:r>
            <a:r>
              <a:rPr lang="en-US" b="1" dirty="0">
                <a:solidFill>
                  <a:srgbClr val="FFFF00"/>
                </a:solidFill>
                <a:latin typeface="Tahoma"/>
                <a:cs typeface="Tahoma"/>
              </a:rPr>
              <a:t> exiles return.</a:t>
            </a:r>
          </a:p>
          <a:p>
            <a:r>
              <a:rPr lang="en-US" b="1" dirty="0">
                <a:solidFill>
                  <a:srgbClr val="80FF00"/>
                </a:solidFill>
                <a:latin typeface="Tahoma"/>
                <a:cs typeface="Tahoma"/>
              </a:rPr>
              <a:t>535BC</a:t>
            </a:r>
            <a:r>
              <a:rPr lang="en-US" b="1" dirty="0">
                <a:solidFill>
                  <a:srgbClr val="FFFF00"/>
                </a:solidFill>
                <a:latin typeface="Tahoma"/>
                <a:cs typeface="Tahoma"/>
              </a:rPr>
              <a:t> – </a:t>
            </a:r>
            <a:r>
              <a:rPr lang="en-US" b="1" dirty="0">
                <a:solidFill>
                  <a:srgbClr val="66FFFF"/>
                </a:solidFill>
                <a:latin typeface="Tahoma"/>
                <a:cs typeface="Tahoma"/>
              </a:rPr>
              <a:t>Ezra 3v8 </a:t>
            </a:r>
            <a:r>
              <a:rPr lang="en-US" b="1" dirty="0">
                <a:solidFill>
                  <a:srgbClr val="FFFF00"/>
                </a:solidFill>
                <a:latin typeface="Tahoma"/>
                <a:cs typeface="Tahoma"/>
              </a:rPr>
              <a:t>work on temple started – then the work was stopped.</a:t>
            </a:r>
          </a:p>
          <a:p>
            <a:r>
              <a:rPr lang="en-US" b="1" dirty="0">
                <a:solidFill>
                  <a:srgbClr val="80FF00"/>
                </a:solidFill>
                <a:latin typeface="Tahoma"/>
                <a:cs typeface="Tahoma"/>
              </a:rPr>
              <a:t>520BC</a:t>
            </a:r>
            <a:r>
              <a:rPr lang="en-US" b="1" dirty="0">
                <a:solidFill>
                  <a:srgbClr val="FFFF00"/>
                </a:solidFill>
                <a:latin typeface="Tahoma"/>
                <a:cs typeface="Tahoma"/>
              </a:rPr>
              <a:t> – </a:t>
            </a:r>
            <a:r>
              <a:rPr lang="en-US" b="1" dirty="0">
                <a:solidFill>
                  <a:srgbClr val="66FFFF"/>
                </a:solidFill>
                <a:latin typeface="Tahoma"/>
                <a:cs typeface="Tahoma"/>
              </a:rPr>
              <a:t>Ezra 4v24 – 5v1-2 </a:t>
            </a:r>
            <a:r>
              <a:rPr lang="en-US" b="1" dirty="0">
                <a:solidFill>
                  <a:srgbClr val="FFFF00"/>
                </a:solidFill>
                <a:latin typeface="Tahoma"/>
                <a:cs typeface="Tahoma"/>
              </a:rPr>
              <a:t>the work restarts – Haggai &amp; Zechariah – 2</a:t>
            </a:r>
            <a:r>
              <a:rPr lang="en-US" b="1" baseline="30000" dirty="0">
                <a:solidFill>
                  <a:srgbClr val="FFFF00"/>
                </a:solidFill>
                <a:latin typeface="Tahoma"/>
                <a:cs typeface="Tahoma"/>
              </a:rPr>
              <a:t>nd</a:t>
            </a:r>
            <a:r>
              <a:rPr lang="en-US" b="1" dirty="0">
                <a:solidFill>
                  <a:srgbClr val="FFFF00"/>
                </a:solidFill>
                <a:latin typeface="Tahoma"/>
                <a:cs typeface="Tahoma"/>
              </a:rPr>
              <a:t> of Darius</a:t>
            </a:r>
          </a:p>
          <a:p>
            <a:r>
              <a:rPr lang="en-US" b="1" dirty="0">
                <a:solidFill>
                  <a:srgbClr val="80FF00"/>
                </a:solidFill>
                <a:latin typeface="Tahoma"/>
                <a:cs typeface="Tahoma"/>
              </a:rPr>
              <a:t>516BC</a:t>
            </a:r>
            <a:r>
              <a:rPr lang="en-US" b="1" dirty="0">
                <a:solidFill>
                  <a:srgbClr val="FFFF00"/>
                </a:solidFill>
                <a:latin typeface="Tahoma"/>
                <a:cs typeface="Tahoma"/>
              </a:rPr>
              <a:t> – </a:t>
            </a:r>
            <a:r>
              <a:rPr lang="en-US" b="1" dirty="0">
                <a:solidFill>
                  <a:srgbClr val="66FFFF"/>
                </a:solidFill>
                <a:latin typeface="Tahoma"/>
                <a:cs typeface="Tahoma"/>
              </a:rPr>
              <a:t>Ezra 6v14-15 </a:t>
            </a:r>
            <a:r>
              <a:rPr lang="en-US" b="1" dirty="0">
                <a:solidFill>
                  <a:srgbClr val="FFFF00"/>
                </a:solidFill>
                <a:latin typeface="Tahoma"/>
                <a:cs typeface="Tahoma"/>
              </a:rPr>
              <a:t>The house finished – 6</a:t>
            </a:r>
            <a:r>
              <a:rPr lang="en-US" b="1" baseline="30000" dirty="0">
                <a:solidFill>
                  <a:srgbClr val="FFFF00"/>
                </a:solidFill>
                <a:latin typeface="Tahoma"/>
                <a:cs typeface="Tahoma"/>
              </a:rPr>
              <a:t>th</a:t>
            </a:r>
            <a:r>
              <a:rPr lang="en-US" b="1" dirty="0">
                <a:solidFill>
                  <a:srgbClr val="FFFF00"/>
                </a:solidFill>
                <a:latin typeface="Tahoma"/>
                <a:cs typeface="Tahoma"/>
              </a:rPr>
              <a:t> of Darius.</a:t>
            </a:r>
          </a:p>
          <a:p>
            <a:endParaRPr lang="en-US" b="1" dirty="0">
              <a:solidFill>
                <a:srgbClr val="FFFF00"/>
              </a:solidFill>
              <a:latin typeface="Tahoma"/>
              <a:cs typeface="Tahoma"/>
            </a:endParaRPr>
          </a:p>
        </p:txBody>
      </p:sp>
    </p:spTree>
    <p:extLst>
      <p:ext uri="{BB962C8B-B14F-4D97-AF65-F5344CB8AC3E}">
        <p14:creationId xmlns:p14="http://schemas.microsoft.com/office/powerpoint/2010/main" val="13811524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2"/>
            <a:ext cx="8229600" cy="969962"/>
          </a:xfrm>
        </p:spPr>
        <p:txBody>
          <a:bodyPr>
            <a:normAutofit/>
          </a:bodyPr>
          <a:lstStyle/>
          <a:p>
            <a:r>
              <a:rPr lang="en-US" b="1" dirty="0">
                <a:solidFill>
                  <a:schemeClr val="bg1"/>
                </a:solidFill>
                <a:latin typeface="Tahoma"/>
                <a:cs typeface="Tahoma"/>
              </a:rPr>
              <a:t>BUILDING THE TEMPLE</a:t>
            </a:r>
          </a:p>
        </p:txBody>
      </p:sp>
      <p:sp>
        <p:nvSpPr>
          <p:cNvPr id="3" name="Content Placeholder 2"/>
          <p:cNvSpPr>
            <a:spLocks noGrp="1"/>
          </p:cNvSpPr>
          <p:nvPr>
            <p:ph idx="1"/>
          </p:nvPr>
        </p:nvSpPr>
        <p:spPr>
          <a:xfrm>
            <a:off x="457200" y="1117600"/>
            <a:ext cx="8229600" cy="5740400"/>
          </a:xfrm>
        </p:spPr>
        <p:txBody>
          <a:bodyPr>
            <a:normAutofit/>
          </a:bodyPr>
          <a:lstStyle/>
          <a:p>
            <a:r>
              <a:rPr lang="en-US" b="1" dirty="0">
                <a:solidFill>
                  <a:srgbClr val="66FFFF"/>
                </a:solidFill>
                <a:latin typeface="Tahoma"/>
                <a:cs typeface="Tahoma"/>
              </a:rPr>
              <a:t>Ezra 3v1 </a:t>
            </a:r>
            <a:r>
              <a:rPr lang="en-US" b="1" dirty="0">
                <a:solidFill>
                  <a:srgbClr val="FFFF00"/>
                </a:solidFill>
                <a:latin typeface="Tahoma"/>
                <a:cs typeface="Tahoma"/>
              </a:rPr>
              <a:t>7</a:t>
            </a:r>
            <a:r>
              <a:rPr lang="en-US" b="1" baseline="30000" dirty="0">
                <a:solidFill>
                  <a:srgbClr val="FFFF00"/>
                </a:solidFill>
                <a:latin typeface="Tahoma"/>
                <a:cs typeface="Tahoma"/>
              </a:rPr>
              <a:t>th</a:t>
            </a:r>
            <a:r>
              <a:rPr lang="en-US" b="1" dirty="0">
                <a:solidFill>
                  <a:srgbClr val="FFFF00"/>
                </a:solidFill>
                <a:latin typeface="Tahoma"/>
                <a:cs typeface="Tahoma"/>
              </a:rPr>
              <a:t> month of 1</a:t>
            </a:r>
            <a:r>
              <a:rPr lang="en-US" b="1" baseline="30000" dirty="0">
                <a:solidFill>
                  <a:srgbClr val="FFFF00"/>
                </a:solidFill>
                <a:latin typeface="Tahoma"/>
                <a:cs typeface="Tahoma"/>
              </a:rPr>
              <a:t>st</a:t>
            </a:r>
            <a:r>
              <a:rPr lang="en-US" b="1" dirty="0">
                <a:solidFill>
                  <a:srgbClr val="FFFF00"/>
                </a:solidFill>
                <a:latin typeface="Tahoma"/>
                <a:cs typeface="Tahoma"/>
              </a:rPr>
              <a:t> year of return – the altar built.</a:t>
            </a:r>
          </a:p>
          <a:p>
            <a:r>
              <a:rPr lang="en-US" b="1" dirty="0">
                <a:solidFill>
                  <a:srgbClr val="66FFFF"/>
                </a:solidFill>
                <a:latin typeface="Tahoma"/>
                <a:cs typeface="Tahoma"/>
              </a:rPr>
              <a:t>Ezra 3v8 </a:t>
            </a:r>
            <a:r>
              <a:rPr lang="en-US" b="1" dirty="0">
                <a:solidFill>
                  <a:srgbClr val="FFFF00"/>
                </a:solidFill>
                <a:latin typeface="Tahoma"/>
                <a:cs typeface="Tahoma"/>
              </a:rPr>
              <a:t>2</a:t>
            </a:r>
            <a:r>
              <a:rPr lang="en-US" b="1" baseline="30000" dirty="0">
                <a:solidFill>
                  <a:srgbClr val="FFFF00"/>
                </a:solidFill>
                <a:latin typeface="Tahoma"/>
                <a:cs typeface="Tahoma"/>
              </a:rPr>
              <a:t>nd</a:t>
            </a:r>
            <a:r>
              <a:rPr lang="en-US" b="1" dirty="0">
                <a:solidFill>
                  <a:srgbClr val="FFFF00"/>
                </a:solidFill>
                <a:latin typeface="Tahoma"/>
                <a:cs typeface="Tahoma"/>
              </a:rPr>
              <a:t> month of 2</a:t>
            </a:r>
            <a:r>
              <a:rPr lang="en-US" b="1" baseline="30000" dirty="0">
                <a:solidFill>
                  <a:srgbClr val="FFFF00"/>
                </a:solidFill>
                <a:latin typeface="Tahoma"/>
                <a:cs typeface="Tahoma"/>
              </a:rPr>
              <a:t>nd</a:t>
            </a:r>
            <a:r>
              <a:rPr lang="en-US" b="1" dirty="0">
                <a:solidFill>
                  <a:srgbClr val="FFFF00"/>
                </a:solidFill>
                <a:latin typeface="Tahoma"/>
                <a:cs typeface="Tahoma"/>
              </a:rPr>
              <a:t> year – work on the temple itself began.  The site had to be cleared &amp; materials ordered – </a:t>
            </a:r>
            <a:r>
              <a:rPr lang="en-US" b="1" dirty="0">
                <a:solidFill>
                  <a:srgbClr val="66FFFF"/>
                </a:solidFill>
                <a:latin typeface="Tahoma"/>
                <a:cs typeface="Tahoma"/>
              </a:rPr>
              <a:t>v.7.</a:t>
            </a:r>
          </a:p>
          <a:p>
            <a:r>
              <a:rPr lang="en-US" b="1" dirty="0">
                <a:solidFill>
                  <a:srgbClr val="66FFFF"/>
                </a:solidFill>
                <a:latin typeface="Tahoma"/>
                <a:cs typeface="Tahoma"/>
              </a:rPr>
              <a:t>Haggai 2v18 </a:t>
            </a:r>
            <a:r>
              <a:rPr lang="en-US" b="1" dirty="0">
                <a:solidFill>
                  <a:srgbClr val="FFFF00"/>
                </a:solidFill>
                <a:latin typeface="Tahoma"/>
                <a:cs typeface="Tahoma"/>
              </a:rPr>
              <a:t>the  24</a:t>
            </a:r>
            <a:r>
              <a:rPr lang="en-US" b="1" baseline="30000" dirty="0">
                <a:solidFill>
                  <a:srgbClr val="FFFF00"/>
                </a:solidFill>
                <a:latin typeface="Tahoma"/>
                <a:cs typeface="Tahoma"/>
              </a:rPr>
              <a:t>th</a:t>
            </a:r>
            <a:r>
              <a:rPr lang="en-US" b="1" dirty="0">
                <a:solidFill>
                  <a:srgbClr val="FFFF00"/>
                </a:solidFill>
                <a:latin typeface="Tahoma"/>
                <a:cs typeface="Tahoma"/>
              </a:rPr>
              <a:t> day, 9</a:t>
            </a:r>
            <a:r>
              <a:rPr lang="en-US" b="1" baseline="30000" dirty="0">
                <a:solidFill>
                  <a:srgbClr val="FFFF00"/>
                </a:solidFill>
                <a:latin typeface="Tahoma"/>
                <a:cs typeface="Tahoma"/>
              </a:rPr>
              <a:t>th</a:t>
            </a:r>
            <a:r>
              <a:rPr lang="en-US" b="1" dirty="0">
                <a:solidFill>
                  <a:srgbClr val="FFFF00"/>
                </a:solidFill>
                <a:latin typeface="Tahoma"/>
                <a:cs typeface="Tahoma"/>
              </a:rPr>
              <a:t> month, 2</a:t>
            </a:r>
            <a:r>
              <a:rPr lang="en-US" b="1" baseline="30000" dirty="0">
                <a:solidFill>
                  <a:srgbClr val="FFFF00"/>
                </a:solidFill>
                <a:latin typeface="Tahoma"/>
                <a:cs typeface="Tahoma"/>
              </a:rPr>
              <a:t>nd</a:t>
            </a:r>
            <a:r>
              <a:rPr lang="en-US" b="1" dirty="0">
                <a:solidFill>
                  <a:srgbClr val="FFFF00"/>
                </a:solidFill>
                <a:latin typeface="Tahoma"/>
                <a:cs typeface="Tahoma"/>
              </a:rPr>
              <a:t> year – (7 months later) the foundation of the temple was laid.</a:t>
            </a:r>
          </a:p>
          <a:p>
            <a:endParaRPr lang="en-US" b="1" dirty="0">
              <a:solidFill>
                <a:srgbClr val="FFFF00"/>
              </a:solidFill>
              <a:latin typeface="Tahoma"/>
              <a:cs typeface="Tahoma"/>
            </a:endParaRPr>
          </a:p>
        </p:txBody>
      </p:sp>
      <p:cxnSp>
        <p:nvCxnSpPr>
          <p:cNvPr id="5" name="Straight Connector 4"/>
          <p:cNvCxnSpPr/>
          <p:nvPr/>
        </p:nvCxnSpPr>
        <p:spPr>
          <a:xfrm flipH="1">
            <a:off x="716976" y="3953978"/>
            <a:ext cx="6801026" cy="2212588"/>
          </a:xfrm>
          <a:prstGeom prst="line">
            <a:avLst/>
          </a:prstGeom>
          <a:ln w="57150" cmpd="sng">
            <a:solidFill>
              <a:srgbClr val="FF0000"/>
            </a:solidFill>
          </a:ln>
        </p:spPr>
        <p:style>
          <a:lnRef idx="2">
            <a:schemeClr val="accent1"/>
          </a:lnRef>
          <a:fillRef idx="0">
            <a:schemeClr val="accent1"/>
          </a:fillRef>
          <a:effectRef idx="1">
            <a:schemeClr val="accent1"/>
          </a:effectRef>
          <a:fontRef idx="minor">
            <a:schemeClr val="tx1"/>
          </a:fontRef>
        </p:style>
      </p:cxnSp>
      <p:cxnSp>
        <p:nvCxnSpPr>
          <p:cNvPr id="6" name="Straight Connector 5"/>
          <p:cNvCxnSpPr/>
          <p:nvPr/>
        </p:nvCxnSpPr>
        <p:spPr>
          <a:xfrm flipH="1" flipV="1">
            <a:off x="869376" y="4322742"/>
            <a:ext cx="7365602" cy="1638955"/>
          </a:xfrm>
          <a:prstGeom prst="line">
            <a:avLst/>
          </a:prstGeom>
          <a:ln w="57150" cmpd="sng">
            <a:solidFill>
              <a:srgbClr val="FF0000"/>
            </a:solidFill>
          </a:ln>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4372103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2"/>
            <a:ext cx="8229600" cy="800629"/>
          </a:xfrm>
        </p:spPr>
        <p:txBody>
          <a:bodyPr>
            <a:normAutofit/>
          </a:bodyPr>
          <a:lstStyle/>
          <a:p>
            <a:r>
              <a:rPr lang="en-US" b="1" dirty="0">
                <a:solidFill>
                  <a:schemeClr val="bg1"/>
                </a:solidFill>
                <a:latin typeface="Tahoma"/>
                <a:cs typeface="Tahoma"/>
              </a:rPr>
              <a:t>GRATTAN GUINESS</a:t>
            </a:r>
          </a:p>
        </p:txBody>
      </p:sp>
      <p:sp>
        <p:nvSpPr>
          <p:cNvPr id="3" name="Content Placeholder 2"/>
          <p:cNvSpPr>
            <a:spLocks noGrp="1"/>
          </p:cNvSpPr>
          <p:nvPr>
            <p:ph idx="1"/>
          </p:nvPr>
        </p:nvSpPr>
        <p:spPr>
          <a:xfrm>
            <a:off x="152400" y="795867"/>
            <a:ext cx="8991600" cy="5909733"/>
          </a:xfrm>
        </p:spPr>
        <p:txBody>
          <a:bodyPr>
            <a:normAutofit/>
          </a:bodyPr>
          <a:lstStyle/>
          <a:p>
            <a:r>
              <a:rPr lang="en-US" b="1" dirty="0">
                <a:solidFill>
                  <a:srgbClr val="80FF00"/>
                </a:solidFill>
                <a:latin typeface="Tahoma"/>
                <a:cs typeface="Tahoma"/>
              </a:rPr>
              <a:t>604BC </a:t>
            </a:r>
            <a:r>
              <a:rPr lang="en-US" b="1" dirty="0">
                <a:solidFill>
                  <a:srgbClr val="FFFF00"/>
                </a:solidFill>
                <a:latin typeface="Tahoma"/>
                <a:cs typeface="Tahoma"/>
              </a:rPr>
              <a:t>beginning of the reign of Nebuchadnezzar + 2520 solar years (7 times </a:t>
            </a:r>
            <a:r>
              <a:rPr lang="en-US" b="1" dirty="0">
                <a:solidFill>
                  <a:srgbClr val="66FFFF"/>
                </a:solidFill>
                <a:latin typeface="Tahoma"/>
                <a:cs typeface="Tahoma"/>
              </a:rPr>
              <a:t>Dan.4v25</a:t>
            </a:r>
            <a:r>
              <a:rPr lang="en-US" b="1" dirty="0">
                <a:solidFill>
                  <a:srgbClr val="FFFF00"/>
                </a:solidFill>
                <a:latin typeface="Tahoma"/>
                <a:cs typeface="Tahoma"/>
              </a:rPr>
              <a:t>) = </a:t>
            </a:r>
            <a:r>
              <a:rPr lang="en-US" b="1" dirty="0">
                <a:solidFill>
                  <a:srgbClr val="80FF00"/>
                </a:solidFill>
                <a:latin typeface="Tahoma"/>
                <a:cs typeface="Tahoma"/>
              </a:rPr>
              <a:t>1917</a:t>
            </a:r>
            <a:r>
              <a:rPr lang="en-US" b="1" dirty="0">
                <a:solidFill>
                  <a:srgbClr val="FFFF00"/>
                </a:solidFill>
                <a:latin typeface="Tahoma"/>
                <a:cs typeface="Tahoma"/>
              </a:rPr>
              <a:t>.</a:t>
            </a:r>
          </a:p>
          <a:p>
            <a:r>
              <a:rPr lang="en-US" b="1" dirty="0">
                <a:solidFill>
                  <a:srgbClr val="80FF00"/>
                </a:solidFill>
                <a:latin typeface="Tahoma"/>
                <a:cs typeface="Tahoma"/>
              </a:rPr>
              <a:t>622AD</a:t>
            </a:r>
            <a:r>
              <a:rPr lang="en-US" b="1" dirty="0">
                <a:solidFill>
                  <a:srgbClr val="66FFFF"/>
                </a:solidFill>
                <a:latin typeface="Tahoma"/>
                <a:cs typeface="Tahoma"/>
              </a:rPr>
              <a:t> </a:t>
            </a:r>
            <a:r>
              <a:rPr lang="en-US" b="1" dirty="0">
                <a:solidFill>
                  <a:srgbClr val="FFFF00"/>
                </a:solidFill>
                <a:latin typeface="Tahoma"/>
                <a:cs typeface="Tahoma"/>
              </a:rPr>
              <a:t>Mohammed’s flight from Mecca to Medina + 1335 lunar years (</a:t>
            </a:r>
            <a:r>
              <a:rPr lang="en-US" b="1" dirty="0">
                <a:solidFill>
                  <a:srgbClr val="66FFFF"/>
                </a:solidFill>
                <a:latin typeface="Tahoma"/>
                <a:cs typeface="Tahoma"/>
              </a:rPr>
              <a:t>Dan.12v12</a:t>
            </a:r>
            <a:r>
              <a:rPr lang="en-US" b="1" dirty="0">
                <a:solidFill>
                  <a:srgbClr val="FFFF00"/>
                </a:solidFill>
                <a:latin typeface="Tahoma"/>
                <a:cs typeface="Tahoma"/>
              </a:rPr>
              <a:t>) = </a:t>
            </a:r>
            <a:r>
              <a:rPr lang="en-US" b="1" dirty="0">
                <a:solidFill>
                  <a:srgbClr val="80FF00"/>
                </a:solidFill>
                <a:latin typeface="Tahoma"/>
                <a:cs typeface="Tahoma"/>
              </a:rPr>
              <a:t>1917</a:t>
            </a:r>
            <a:r>
              <a:rPr lang="en-US" b="1" dirty="0">
                <a:solidFill>
                  <a:srgbClr val="FFFF00"/>
                </a:solidFill>
                <a:latin typeface="Tahoma"/>
                <a:cs typeface="Tahoma"/>
              </a:rPr>
              <a:t>.</a:t>
            </a:r>
          </a:p>
          <a:p>
            <a:r>
              <a:rPr lang="en-US" b="1" dirty="0">
                <a:solidFill>
                  <a:srgbClr val="FF00FF"/>
                </a:solidFill>
                <a:latin typeface="Tahoma"/>
                <a:cs typeface="Tahoma"/>
              </a:rPr>
              <a:t>“There can be no question that those who live to see this year </a:t>
            </a:r>
            <a:r>
              <a:rPr lang="en-US" b="1" dirty="0">
                <a:solidFill>
                  <a:srgbClr val="80FF00"/>
                </a:solidFill>
                <a:latin typeface="Tahoma"/>
                <a:cs typeface="Tahoma"/>
              </a:rPr>
              <a:t>1917</a:t>
            </a:r>
            <a:r>
              <a:rPr lang="en-US" b="1" dirty="0">
                <a:solidFill>
                  <a:srgbClr val="FF00FF"/>
                </a:solidFill>
                <a:latin typeface="Tahoma"/>
                <a:cs typeface="Tahoma"/>
              </a:rPr>
              <a:t> will have reached one of the most important</a:t>
            </a:r>
            <a:r>
              <a:rPr lang="is-IS" b="1" dirty="0">
                <a:solidFill>
                  <a:srgbClr val="FF00FF"/>
                </a:solidFill>
                <a:latin typeface="Tahoma"/>
                <a:cs typeface="Tahoma"/>
              </a:rPr>
              <a:t>…of these terminal years of crisis</a:t>
            </a:r>
            <a:r>
              <a:rPr lang="en-US" b="1" dirty="0">
                <a:solidFill>
                  <a:srgbClr val="FF00FF"/>
                </a:solidFill>
                <a:latin typeface="Tahoma"/>
                <a:cs typeface="Tahoma"/>
              </a:rPr>
              <a:t>.”</a:t>
            </a:r>
          </a:p>
          <a:p>
            <a:pPr marL="0" indent="0" algn="r">
              <a:buNone/>
            </a:pPr>
            <a:r>
              <a:rPr lang="en-US" sz="2000" b="1" dirty="0">
                <a:solidFill>
                  <a:srgbClr val="FF00FF"/>
                </a:solidFill>
                <a:latin typeface="Tahoma"/>
                <a:cs typeface="Tahoma"/>
              </a:rPr>
              <a:t>Light for the last days p.253-255</a:t>
            </a:r>
          </a:p>
          <a:p>
            <a:endParaRPr lang="en-US" b="1" dirty="0">
              <a:solidFill>
                <a:srgbClr val="FFFF00"/>
              </a:solidFill>
              <a:latin typeface="Tahoma"/>
              <a:cs typeface="Tahoma"/>
            </a:endParaRPr>
          </a:p>
        </p:txBody>
      </p:sp>
    </p:spTree>
    <p:extLst>
      <p:ext uri="{BB962C8B-B14F-4D97-AF65-F5344CB8AC3E}">
        <p14:creationId xmlns:p14="http://schemas.microsoft.com/office/powerpoint/2010/main" val="254091219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2"/>
            <a:ext cx="8229600" cy="800629"/>
          </a:xfrm>
        </p:spPr>
        <p:txBody>
          <a:bodyPr>
            <a:normAutofit/>
          </a:bodyPr>
          <a:lstStyle/>
          <a:p>
            <a:r>
              <a:rPr lang="en-US" b="1" dirty="0">
                <a:solidFill>
                  <a:schemeClr val="bg1"/>
                </a:solidFill>
                <a:latin typeface="Tahoma"/>
                <a:cs typeface="Tahoma"/>
              </a:rPr>
              <a:t>GENERAL ALLENBY</a:t>
            </a:r>
          </a:p>
        </p:txBody>
      </p:sp>
      <p:sp>
        <p:nvSpPr>
          <p:cNvPr id="3" name="Content Placeholder 2"/>
          <p:cNvSpPr>
            <a:spLocks noGrp="1"/>
          </p:cNvSpPr>
          <p:nvPr>
            <p:ph idx="1"/>
          </p:nvPr>
        </p:nvSpPr>
        <p:spPr>
          <a:xfrm>
            <a:off x="152400" y="795867"/>
            <a:ext cx="5311775" cy="5909733"/>
          </a:xfrm>
        </p:spPr>
        <p:txBody>
          <a:bodyPr>
            <a:normAutofit lnSpcReduction="10000"/>
          </a:bodyPr>
          <a:lstStyle/>
          <a:p>
            <a:pPr marL="0" indent="0">
              <a:buNone/>
            </a:pPr>
            <a:r>
              <a:rPr lang="en-US" b="1" dirty="0">
                <a:solidFill>
                  <a:srgbClr val="FFFF00"/>
                </a:solidFill>
                <a:latin typeface="Tahoma"/>
                <a:cs typeface="Tahoma"/>
              </a:rPr>
              <a:t>"I place no restrictions upon you in respect of any operation which you may consider necessary against </a:t>
            </a:r>
            <a:r>
              <a:rPr lang="en-US" b="1" dirty="0" err="1">
                <a:solidFill>
                  <a:srgbClr val="FFFF00"/>
                </a:solidFill>
                <a:latin typeface="Tahoma"/>
                <a:cs typeface="Tahoma"/>
              </a:rPr>
              <a:t>Lifta</a:t>
            </a:r>
            <a:r>
              <a:rPr lang="en-US" b="1" dirty="0">
                <a:solidFill>
                  <a:srgbClr val="FFFF00"/>
                </a:solidFill>
                <a:latin typeface="Tahoma"/>
                <a:cs typeface="Tahoma"/>
              </a:rPr>
              <a:t>, or the enemy's lines to the south of it, except that on no account is any risk to be run of bringing the City of Jerusalem or its immediate environs within the area of operations."</a:t>
            </a:r>
            <a:r>
              <a:rPr lang="en-GB" b="1" dirty="0">
                <a:solidFill>
                  <a:srgbClr val="FFFF00"/>
                </a:solidFill>
                <a:latin typeface="Tahoma"/>
                <a:cs typeface="Tahoma"/>
              </a:rPr>
              <a:t> </a:t>
            </a:r>
            <a:endParaRPr lang="en-US" b="1" dirty="0">
              <a:solidFill>
                <a:srgbClr val="FFFF00"/>
              </a:solidFill>
              <a:latin typeface="Tahoma"/>
              <a:cs typeface="Tahoma"/>
            </a:endParaRPr>
          </a:p>
        </p:txBody>
      </p:sp>
      <p:pic>
        <p:nvPicPr>
          <p:cNvPr id="4" name="Picture 4" descr="220px-Allenby"/>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464175" y="1100667"/>
            <a:ext cx="3679825" cy="4800600"/>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122575447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4762"/>
            <a:ext cx="8229600" cy="800629"/>
          </a:xfrm>
        </p:spPr>
        <p:txBody>
          <a:bodyPr>
            <a:normAutofit/>
          </a:bodyPr>
          <a:lstStyle/>
          <a:p>
            <a:r>
              <a:rPr lang="en-US" b="1" dirty="0">
                <a:solidFill>
                  <a:schemeClr val="bg1"/>
                </a:solidFill>
                <a:latin typeface="Tahoma"/>
                <a:cs typeface="Tahoma"/>
              </a:rPr>
              <a:t>DELIVERING JERUSALEM</a:t>
            </a:r>
          </a:p>
        </p:txBody>
      </p:sp>
      <p:sp>
        <p:nvSpPr>
          <p:cNvPr id="3" name="Content Placeholder 2"/>
          <p:cNvSpPr>
            <a:spLocks noGrp="1"/>
          </p:cNvSpPr>
          <p:nvPr>
            <p:ph idx="1"/>
          </p:nvPr>
        </p:nvSpPr>
        <p:spPr>
          <a:xfrm>
            <a:off x="152400" y="795867"/>
            <a:ext cx="8991600" cy="5909733"/>
          </a:xfrm>
        </p:spPr>
        <p:txBody>
          <a:bodyPr>
            <a:normAutofit lnSpcReduction="10000"/>
          </a:bodyPr>
          <a:lstStyle/>
          <a:p>
            <a:r>
              <a:rPr lang="en-US" b="1" dirty="0">
                <a:solidFill>
                  <a:srgbClr val="FFFF00"/>
                </a:solidFill>
                <a:latin typeface="Tahoma"/>
                <a:cs typeface="Tahoma"/>
              </a:rPr>
              <a:t>Allenby put pressure on the Turks in the area of Jerusalem but left a corridor through which they could escape.</a:t>
            </a:r>
          </a:p>
          <a:p>
            <a:r>
              <a:rPr lang="en-US" b="1" dirty="0">
                <a:solidFill>
                  <a:srgbClr val="FFFF00"/>
                </a:solidFill>
                <a:latin typeface="Tahoma"/>
                <a:cs typeface="Tahoma"/>
              </a:rPr>
              <a:t>On the night of the </a:t>
            </a:r>
            <a:r>
              <a:rPr lang="en-US" b="1" dirty="0">
                <a:solidFill>
                  <a:srgbClr val="80FF00"/>
                </a:solidFill>
                <a:latin typeface="Tahoma"/>
                <a:cs typeface="Tahoma"/>
              </a:rPr>
              <a:t>8</a:t>
            </a:r>
            <a:r>
              <a:rPr lang="en-US" b="1" baseline="30000" dirty="0">
                <a:solidFill>
                  <a:srgbClr val="80FF00"/>
                </a:solidFill>
                <a:latin typeface="Tahoma"/>
                <a:cs typeface="Tahoma"/>
              </a:rPr>
              <a:t>th</a:t>
            </a:r>
            <a:r>
              <a:rPr lang="en-US" b="1" dirty="0">
                <a:solidFill>
                  <a:srgbClr val="FFFF00"/>
                </a:solidFill>
                <a:latin typeface="Tahoma"/>
                <a:cs typeface="Tahoma"/>
              </a:rPr>
              <a:t> December 1917 the Turkish army fled from Jerusalem.</a:t>
            </a:r>
          </a:p>
          <a:p>
            <a:r>
              <a:rPr lang="en-US" b="1" dirty="0">
                <a:solidFill>
                  <a:srgbClr val="FFFF00"/>
                </a:solidFill>
                <a:latin typeface="Tahoma"/>
                <a:cs typeface="Tahoma"/>
              </a:rPr>
              <a:t>On the morning of the </a:t>
            </a:r>
            <a:r>
              <a:rPr lang="en-US" b="1" dirty="0">
                <a:solidFill>
                  <a:srgbClr val="80FF00"/>
                </a:solidFill>
                <a:latin typeface="Tahoma"/>
                <a:cs typeface="Tahoma"/>
              </a:rPr>
              <a:t>9</a:t>
            </a:r>
            <a:r>
              <a:rPr lang="en-US" b="1" baseline="30000" dirty="0">
                <a:solidFill>
                  <a:srgbClr val="80FF00"/>
                </a:solidFill>
                <a:latin typeface="Tahoma"/>
                <a:cs typeface="Tahoma"/>
              </a:rPr>
              <a:t>th</a:t>
            </a:r>
            <a:r>
              <a:rPr lang="en-US" b="1" dirty="0">
                <a:solidFill>
                  <a:srgbClr val="FFFF00"/>
                </a:solidFill>
                <a:latin typeface="Tahoma"/>
                <a:cs typeface="Tahoma"/>
              </a:rPr>
              <a:t> the British army took the surrender of Jerusalem &amp; entered the city.</a:t>
            </a:r>
          </a:p>
          <a:p>
            <a:pPr marL="0" indent="0" algn="ctr">
              <a:buNone/>
            </a:pPr>
            <a:r>
              <a:rPr lang="en-US" b="1" dirty="0">
                <a:solidFill>
                  <a:srgbClr val="FF00FF"/>
                </a:solidFill>
                <a:latin typeface="Tahoma"/>
                <a:cs typeface="Tahoma"/>
              </a:rPr>
              <a:t>The </a:t>
            </a:r>
            <a:r>
              <a:rPr lang="en-US" b="1" dirty="0">
                <a:solidFill>
                  <a:srgbClr val="80FF00"/>
                </a:solidFill>
                <a:latin typeface="Tahoma"/>
                <a:cs typeface="Tahoma"/>
              </a:rPr>
              <a:t>8</a:t>
            </a:r>
            <a:r>
              <a:rPr lang="en-US" b="1" baseline="30000" dirty="0">
                <a:solidFill>
                  <a:srgbClr val="80FF00"/>
                </a:solidFill>
                <a:latin typeface="Tahoma"/>
                <a:cs typeface="Tahoma"/>
              </a:rPr>
              <a:t>th</a:t>
            </a:r>
            <a:r>
              <a:rPr lang="en-US" b="1" dirty="0">
                <a:solidFill>
                  <a:srgbClr val="80FF00"/>
                </a:solidFill>
                <a:latin typeface="Tahoma"/>
                <a:cs typeface="Tahoma"/>
              </a:rPr>
              <a:t> / 9</a:t>
            </a:r>
            <a:r>
              <a:rPr lang="en-US" b="1" baseline="30000" dirty="0">
                <a:solidFill>
                  <a:srgbClr val="80FF00"/>
                </a:solidFill>
                <a:latin typeface="Tahoma"/>
                <a:cs typeface="Tahoma"/>
              </a:rPr>
              <a:t>th</a:t>
            </a:r>
            <a:r>
              <a:rPr lang="en-US" b="1" dirty="0">
                <a:solidFill>
                  <a:srgbClr val="80FF00"/>
                </a:solidFill>
                <a:latin typeface="Tahoma"/>
                <a:cs typeface="Tahoma"/>
              </a:rPr>
              <a:t> December 1917 </a:t>
            </a:r>
            <a:r>
              <a:rPr lang="en-US" b="1" dirty="0">
                <a:solidFill>
                  <a:srgbClr val="FF00FF"/>
                </a:solidFill>
                <a:latin typeface="Tahoma"/>
                <a:cs typeface="Tahoma"/>
              </a:rPr>
              <a:t>corresponds exactly to the </a:t>
            </a:r>
            <a:r>
              <a:rPr lang="en-US" b="1" dirty="0">
                <a:solidFill>
                  <a:srgbClr val="80FF00"/>
                </a:solidFill>
                <a:latin typeface="Tahoma"/>
                <a:cs typeface="Tahoma"/>
              </a:rPr>
              <a:t>24</a:t>
            </a:r>
            <a:r>
              <a:rPr lang="en-US" b="1" baseline="30000" dirty="0">
                <a:solidFill>
                  <a:srgbClr val="80FF00"/>
                </a:solidFill>
                <a:latin typeface="Tahoma"/>
                <a:cs typeface="Tahoma"/>
              </a:rPr>
              <a:t>th</a:t>
            </a:r>
            <a:r>
              <a:rPr lang="en-US" b="1" dirty="0">
                <a:solidFill>
                  <a:srgbClr val="80FF00"/>
                </a:solidFill>
                <a:latin typeface="Tahoma"/>
                <a:cs typeface="Tahoma"/>
              </a:rPr>
              <a:t> day of the 9</a:t>
            </a:r>
            <a:r>
              <a:rPr lang="en-US" b="1" baseline="30000" dirty="0">
                <a:solidFill>
                  <a:srgbClr val="80FF00"/>
                </a:solidFill>
                <a:latin typeface="Tahoma"/>
                <a:cs typeface="Tahoma"/>
              </a:rPr>
              <a:t>th</a:t>
            </a:r>
            <a:r>
              <a:rPr lang="en-US" b="1" dirty="0">
                <a:solidFill>
                  <a:srgbClr val="80FF00"/>
                </a:solidFill>
                <a:latin typeface="Tahoma"/>
                <a:cs typeface="Tahoma"/>
              </a:rPr>
              <a:t> month </a:t>
            </a:r>
            <a:r>
              <a:rPr lang="en-US" b="1" dirty="0">
                <a:solidFill>
                  <a:srgbClr val="FF00FF"/>
                </a:solidFill>
                <a:latin typeface="Tahoma"/>
                <a:cs typeface="Tahoma"/>
              </a:rPr>
              <a:t>– </a:t>
            </a:r>
            <a:r>
              <a:rPr lang="en-US" b="1" dirty="0">
                <a:solidFill>
                  <a:srgbClr val="66FFFF"/>
                </a:solidFill>
                <a:latin typeface="Tahoma"/>
                <a:cs typeface="Tahoma"/>
              </a:rPr>
              <a:t>Hag.2v18-19 </a:t>
            </a:r>
            <a:r>
              <a:rPr lang="en-US" b="1" dirty="0">
                <a:solidFill>
                  <a:srgbClr val="FF00FF"/>
                </a:solidFill>
                <a:latin typeface="Tahoma"/>
                <a:cs typeface="Tahoma"/>
              </a:rPr>
              <a:t>from that day God blessed the Jews in the land.</a:t>
            </a:r>
          </a:p>
          <a:p>
            <a:endParaRPr lang="en-US" b="1" dirty="0">
              <a:solidFill>
                <a:srgbClr val="FFFF00"/>
              </a:solidFill>
              <a:latin typeface="Tahoma"/>
              <a:cs typeface="Tahoma"/>
            </a:endParaRPr>
          </a:p>
        </p:txBody>
      </p:sp>
    </p:spTree>
    <p:extLst>
      <p:ext uri="{BB962C8B-B14F-4D97-AF65-F5344CB8AC3E}">
        <p14:creationId xmlns:p14="http://schemas.microsoft.com/office/powerpoint/2010/main" val="37515021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8229600" cy="1143000"/>
          </a:xfrm>
        </p:spPr>
        <p:txBody>
          <a:bodyPr>
            <a:normAutofit/>
          </a:bodyPr>
          <a:lstStyle/>
          <a:p>
            <a:r>
              <a:rPr lang="en-US" b="1" dirty="0">
                <a:solidFill>
                  <a:schemeClr val="bg1"/>
                </a:solidFill>
                <a:latin typeface="Tahoma"/>
                <a:cs typeface="Tahoma"/>
              </a:rPr>
              <a:t>BABYLON v JERUSALEM</a:t>
            </a:r>
            <a:endParaRPr lang="en-US" b="1" dirty="0">
              <a:solidFill>
                <a:srgbClr val="66FFFF"/>
              </a:solidFill>
              <a:latin typeface="Tahoma"/>
              <a:cs typeface="Tahoma"/>
            </a:endParaRPr>
          </a:p>
        </p:txBody>
      </p:sp>
      <p:sp>
        <p:nvSpPr>
          <p:cNvPr id="3" name="Content Placeholder 2"/>
          <p:cNvSpPr>
            <a:spLocks noGrp="1"/>
          </p:cNvSpPr>
          <p:nvPr>
            <p:ph idx="1"/>
          </p:nvPr>
        </p:nvSpPr>
        <p:spPr>
          <a:xfrm>
            <a:off x="457200" y="1438125"/>
            <a:ext cx="8229600" cy="4732481"/>
          </a:xfrm>
        </p:spPr>
        <p:txBody>
          <a:bodyPr>
            <a:normAutofit lnSpcReduction="10000"/>
          </a:bodyPr>
          <a:lstStyle/>
          <a:p>
            <a:r>
              <a:rPr lang="en-US" b="1" dirty="0">
                <a:solidFill>
                  <a:srgbClr val="66FFFF"/>
                </a:solidFill>
                <a:latin typeface="Tahoma"/>
                <a:cs typeface="Tahoma"/>
              </a:rPr>
              <a:t>Dan.1v1 </a:t>
            </a:r>
            <a:r>
              <a:rPr lang="en-US" b="1" dirty="0">
                <a:solidFill>
                  <a:srgbClr val="FFFF00"/>
                </a:solidFill>
                <a:latin typeface="Tahoma"/>
                <a:cs typeface="Tahoma"/>
              </a:rPr>
              <a:t>– </a:t>
            </a:r>
            <a:r>
              <a:rPr lang="en-US" b="1" dirty="0">
                <a:solidFill>
                  <a:srgbClr val="80FF00"/>
                </a:solidFill>
                <a:latin typeface="Tahoma"/>
                <a:cs typeface="Tahoma"/>
              </a:rPr>
              <a:t>606BC</a:t>
            </a:r>
            <a:r>
              <a:rPr lang="en-US" b="1" dirty="0">
                <a:solidFill>
                  <a:srgbClr val="FFFF00"/>
                </a:solidFill>
                <a:latin typeface="Tahoma"/>
                <a:cs typeface="Tahoma"/>
              </a:rPr>
              <a:t>  3</a:t>
            </a:r>
            <a:r>
              <a:rPr lang="en-US" b="1" baseline="30000" dirty="0">
                <a:solidFill>
                  <a:srgbClr val="FFFF00"/>
                </a:solidFill>
                <a:latin typeface="Tahoma"/>
                <a:cs typeface="Tahoma"/>
              </a:rPr>
              <a:t>rd</a:t>
            </a:r>
            <a:r>
              <a:rPr lang="en-US" b="1" dirty="0">
                <a:solidFill>
                  <a:srgbClr val="FFFF00"/>
                </a:solidFill>
                <a:latin typeface="Tahoma"/>
                <a:cs typeface="Tahoma"/>
              </a:rPr>
              <a:t> Jehoiakim – captives &amp; vessels taken.</a:t>
            </a:r>
          </a:p>
          <a:p>
            <a:r>
              <a:rPr lang="en-US" b="1" dirty="0">
                <a:solidFill>
                  <a:srgbClr val="66FFFF"/>
                </a:solidFill>
                <a:latin typeface="Tahoma"/>
                <a:cs typeface="Tahoma"/>
              </a:rPr>
              <a:t>2 Chron.36v5-6 </a:t>
            </a:r>
            <a:r>
              <a:rPr lang="en-US" b="1" dirty="0">
                <a:solidFill>
                  <a:srgbClr val="FFFF00"/>
                </a:solidFill>
                <a:latin typeface="Tahoma"/>
                <a:cs typeface="Tahoma"/>
              </a:rPr>
              <a:t>– </a:t>
            </a:r>
            <a:r>
              <a:rPr lang="en-US" b="1" dirty="0">
                <a:solidFill>
                  <a:srgbClr val="80FF00"/>
                </a:solidFill>
                <a:latin typeface="Tahoma"/>
                <a:cs typeface="Tahoma"/>
              </a:rPr>
              <a:t>598BC </a:t>
            </a:r>
            <a:r>
              <a:rPr lang="en-US" b="1" dirty="0">
                <a:solidFill>
                  <a:srgbClr val="FFFF00"/>
                </a:solidFill>
                <a:latin typeface="Tahoma"/>
                <a:cs typeface="Tahoma"/>
              </a:rPr>
              <a:t>11</a:t>
            </a:r>
            <a:r>
              <a:rPr lang="en-US" b="1" baseline="30000" dirty="0">
                <a:solidFill>
                  <a:srgbClr val="FFFF00"/>
                </a:solidFill>
                <a:latin typeface="Tahoma"/>
                <a:cs typeface="Tahoma"/>
              </a:rPr>
              <a:t>th</a:t>
            </a:r>
            <a:r>
              <a:rPr lang="en-US" b="1" dirty="0">
                <a:solidFill>
                  <a:srgbClr val="FFFF00"/>
                </a:solidFill>
                <a:latin typeface="Tahoma"/>
                <a:cs typeface="Tahoma"/>
              </a:rPr>
              <a:t> Jehoiakim – king deposed.</a:t>
            </a:r>
          </a:p>
          <a:p>
            <a:r>
              <a:rPr lang="en-US" b="1" dirty="0">
                <a:solidFill>
                  <a:srgbClr val="66FFFF"/>
                </a:solidFill>
                <a:latin typeface="Tahoma"/>
                <a:cs typeface="Tahoma"/>
              </a:rPr>
              <a:t>2 Chron.36v9-10 </a:t>
            </a:r>
            <a:r>
              <a:rPr lang="en-US" b="1" dirty="0">
                <a:solidFill>
                  <a:srgbClr val="FFFF00"/>
                </a:solidFill>
                <a:latin typeface="Tahoma"/>
                <a:cs typeface="Tahoma"/>
              </a:rPr>
              <a:t>–</a:t>
            </a:r>
            <a:r>
              <a:rPr lang="en-US" b="1" dirty="0">
                <a:solidFill>
                  <a:srgbClr val="66FFFF"/>
                </a:solidFill>
                <a:latin typeface="Tahoma"/>
                <a:cs typeface="Tahoma"/>
              </a:rPr>
              <a:t> </a:t>
            </a:r>
            <a:r>
              <a:rPr lang="en-US" b="1" dirty="0">
                <a:solidFill>
                  <a:srgbClr val="80FF00"/>
                </a:solidFill>
                <a:latin typeface="Tahoma"/>
                <a:cs typeface="Tahoma"/>
              </a:rPr>
              <a:t>597BC</a:t>
            </a:r>
            <a:r>
              <a:rPr lang="en-US" b="1" dirty="0">
                <a:solidFill>
                  <a:srgbClr val="66FFFF"/>
                </a:solidFill>
                <a:latin typeface="Tahoma"/>
                <a:cs typeface="Tahoma"/>
              </a:rPr>
              <a:t> </a:t>
            </a:r>
            <a:r>
              <a:rPr lang="en-US" b="1" dirty="0">
                <a:solidFill>
                  <a:srgbClr val="FFFF00"/>
                </a:solidFill>
                <a:latin typeface="Tahoma"/>
                <a:cs typeface="Tahoma"/>
              </a:rPr>
              <a:t>1</a:t>
            </a:r>
            <a:r>
              <a:rPr lang="en-US" b="1" baseline="30000" dirty="0">
                <a:solidFill>
                  <a:srgbClr val="FFFF00"/>
                </a:solidFill>
                <a:latin typeface="Tahoma"/>
                <a:cs typeface="Tahoma"/>
              </a:rPr>
              <a:t>st</a:t>
            </a:r>
            <a:r>
              <a:rPr lang="en-US" b="1" dirty="0">
                <a:solidFill>
                  <a:srgbClr val="FFFF00"/>
                </a:solidFill>
                <a:latin typeface="Tahoma"/>
                <a:cs typeface="Tahoma"/>
              </a:rPr>
              <a:t> Jehoiachin – king taken captive.</a:t>
            </a:r>
          </a:p>
          <a:p>
            <a:r>
              <a:rPr lang="en-US" b="1" dirty="0">
                <a:solidFill>
                  <a:srgbClr val="66FFFF"/>
                </a:solidFill>
                <a:latin typeface="Tahoma"/>
                <a:cs typeface="Tahoma"/>
              </a:rPr>
              <a:t>2 Ki.25v1f </a:t>
            </a:r>
            <a:r>
              <a:rPr lang="en-US" b="1" dirty="0">
                <a:solidFill>
                  <a:srgbClr val="FFFF00"/>
                </a:solidFill>
                <a:latin typeface="Tahoma"/>
                <a:cs typeface="Tahoma"/>
              </a:rPr>
              <a:t>– </a:t>
            </a:r>
            <a:r>
              <a:rPr lang="en-US" b="1" dirty="0">
                <a:solidFill>
                  <a:srgbClr val="80FF00"/>
                </a:solidFill>
                <a:latin typeface="Tahoma"/>
                <a:cs typeface="Tahoma"/>
              </a:rPr>
              <a:t>588BC</a:t>
            </a:r>
            <a:r>
              <a:rPr lang="en-US" b="1" dirty="0">
                <a:solidFill>
                  <a:srgbClr val="FFFF00"/>
                </a:solidFill>
                <a:latin typeface="Tahoma"/>
                <a:cs typeface="Tahoma"/>
              </a:rPr>
              <a:t> 9</a:t>
            </a:r>
            <a:r>
              <a:rPr lang="en-US" b="1" baseline="30000" dirty="0">
                <a:solidFill>
                  <a:srgbClr val="FFFF00"/>
                </a:solidFill>
                <a:latin typeface="Tahoma"/>
                <a:cs typeface="Tahoma"/>
              </a:rPr>
              <a:t>th</a:t>
            </a:r>
            <a:r>
              <a:rPr lang="en-US" b="1" dirty="0">
                <a:solidFill>
                  <a:srgbClr val="FFFF00"/>
                </a:solidFill>
                <a:latin typeface="Tahoma"/>
                <a:cs typeface="Tahoma"/>
              </a:rPr>
              <a:t> Zedekiah – the beginning of the </a:t>
            </a:r>
            <a:r>
              <a:rPr lang="en-US" b="1" dirty="0" err="1">
                <a:solidFill>
                  <a:srgbClr val="FFFF00"/>
                </a:solidFill>
                <a:latin typeface="Tahoma"/>
                <a:cs typeface="Tahoma"/>
              </a:rPr>
              <a:t>seige</a:t>
            </a:r>
            <a:r>
              <a:rPr lang="en-US" b="1" dirty="0">
                <a:solidFill>
                  <a:srgbClr val="FFFF00"/>
                </a:solidFill>
                <a:latin typeface="Tahoma"/>
                <a:cs typeface="Tahoma"/>
              </a:rPr>
              <a:t> of Jerusalem.</a:t>
            </a:r>
          </a:p>
        </p:txBody>
      </p:sp>
    </p:spTree>
    <p:extLst>
      <p:ext uri="{BB962C8B-B14F-4D97-AF65-F5344CB8AC3E}">
        <p14:creationId xmlns:p14="http://schemas.microsoft.com/office/powerpoint/2010/main" val="20566814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799" y="753590"/>
            <a:ext cx="8068583" cy="4695934"/>
          </a:xfrm>
        </p:spPr>
        <p:txBody>
          <a:bodyPr>
            <a:noAutofit/>
          </a:bodyPr>
          <a:lstStyle/>
          <a:p>
            <a:r>
              <a:rPr lang="en-US" sz="9600" b="1" dirty="0">
                <a:solidFill>
                  <a:srgbClr val="FFFF00"/>
                </a:solidFill>
                <a:latin typeface="Tahoma"/>
                <a:cs typeface="Tahoma"/>
              </a:rPr>
              <a:t>70 YEARS</a:t>
            </a:r>
            <a:br>
              <a:rPr lang="en-US" sz="9600" b="1" dirty="0">
                <a:solidFill>
                  <a:srgbClr val="FFFF00"/>
                </a:solidFill>
                <a:latin typeface="Tahoma"/>
                <a:cs typeface="Tahoma"/>
              </a:rPr>
            </a:br>
            <a:br>
              <a:rPr lang="en-US" sz="4000" b="1" dirty="0">
                <a:solidFill>
                  <a:srgbClr val="FFFF00"/>
                </a:solidFill>
                <a:latin typeface="Tahoma"/>
                <a:cs typeface="Tahoma"/>
              </a:rPr>
            </a:br>
            <a:r>
              <a:rPr lang="en-US" sz="4000" b="1" dirty="0">
                <a:solidFill>
                  <a:srgbClr val="FFFF00"/>
                </a:solidFill>
                <a:latin typeface="Tahoma"/>
                <a:cs typeface="Tahoma"/>
              </a:rPr>
              <a:t>HOW MANY TIME PERIODS?</a:t>
            </a:r>
            <a:endParaRPr lang="en-US" sz="3600" b="1" dirty="0">
              <a:solidFill>
                <a:srgbClr val="FFFF00"/>
              </a:solidFill>
              <a:latin typeface="Tahoma"/>
              <a:cs typeface="Tahoma"/>
            </a:endParaRPr>
          </a:p>
        </p:txBody>
      </p:sp>
    </p:spTree>
    <p:extLst>
      <p:ext uri="{BB962C8B-B14F-4D97-AF65-F5344CB8AC3E}">
        <p14:creationId xmlns:p14="http://schemas.microsoft.com/office/powerpoint/2010/main" val="41992092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573580" y="301733"/>
            <a:ext cx="4056034" cy="646331"/>
          </a:xfrm>
          <a:prstGeom prst="rect">
            <a:avLst/>
          </a:prstGeom>
          <a:noFill/>
        </p:spPr>
        <p:txBody>
          <a:bodyPr wrap="square" rtlCol="0">
            <a:spAutoFit/>
          </a:bodyPr>
          <a:lstStyle/>
          <a:p>
            <a:r>
              <a:rPr lang="en-US" sz="3600" b="1" dirty="0">
                <a:solidFill>
                  <a:srgbClr val="FFFF00"/>
                </a:solidFill>
                <a:latin typeface="Tahoma"/>
                <a:cs typeface="Tahoma"/>
              </a:rPr>
              <a:t>Historical books</a:t>
            </a:r>
          </a:p>
        </p:txBody>
      </p:sp>
      <p:sp>
        <p:nvSpPr>
          <p:cNvPr id="5" name="TextBox 4"/>
          <p:cNvSpPr txBox="1"/>
          <p:nvPr/>
        </p:nvSpPr>
        <p:spPr>
          <a:xfrm>
            <a:off x="716977" y="948064"/>
            <a:ext cx="3318572" cy="2862322"/>
          </a:xfrm>
          <a:prstGeom prst="rect">
            <a:avLst/>
          </a:prstGeom>
          <a:noFill/>
        </p:spPr>
        <p:txBody>
          <a:bodyPr wrap="square" rtlCol="0">
            <a:spAutoFit/>
          </a:bodyPr>
          <a:lstStyle/>
          <a:p>
            <a:r>
              <a:rPr lang="en-US" sz="3600" b="1" dirty="0">
                <a:solidFill>
                  <a:srgbClr val="FFFF00"/>
                </a:solidFill>
                <a:latin typeface="Tahoma"/>
                <a:cs typeface="Tahoma"/>
              </a:rPr>
              <a:t>2 Kings</a:t>
            </a:r>
          </a:p>
          <a:p>
            <a:r>
              <a:rPr lang="en-US" sz="3600" b="1" dirty="0">
                <a:solidFill>
                  <a:srgbClr val="FFFF00"/>
                </a:solidFill>
                <a:latin typeface="Tahoma"/>
                <a:cs typeface="Tahoma"/>
              </a:rPr>
              <a:t>2 Chronicles</a:t>
            </a:r>
          </a:p>
          <a:p>
            <a:r>
              <a:rPr lang="en-US" sz="3600" b="1" dirty="0">
                <a:solidFill>
                  <a:srgbClr val="FFFF00"/>
                </a:solidFill>
                <a:latin typeface="Tahoma"/>
                <a:cs typeface="Tahoma"/>
              </a:rPr>
              <a:t>Ezra</a:t>
            </a:r>
          </a:p>
          <a:p>
            <a:r>
              <a:rPr lang="en-US" sz="3600" b="1" dirty="0">
                <a:solidFill>
                  <a:srgbClr val="FFFF00"/>
                </a:solidFill>
                <a:latin typeface="Tahoma"/>
                <a:cs typeface="Tahoma"/>
              </a:rPr>
              <a:t>Nehemiah</a:t>
            </a:r>
          </a:p>
          <a:p>
            <a:r>
              <a:rPr lang="en-US" sz="3600" b="1" dirty="0">
                <a:solidFill>
                  <a:srgbClr val="FFFF00"/>
                </a:solidFill>
                <a:latin typeface="Tahoma"/>
                <a:cs typeface="Tahoma"/>
              </a:rPr>
              <a:t>(Esther)</a:t>
            </a:r>
          </a:p>
        </p:txBody>
      </p:sp>
      <p:sp>
        <p:nvSpPr>
          <p:cNvPr id="6" name="TextBox 5"/>
          <p:cNvSpPr txBox="1"/>
          <p:nvPr/>
        </p:nvSpPr>
        <p:spPr>
          <a:xfrm>
            <a:off x="4629614" y="2094930"/>
            <a:ext cx="4056034" cy="646331"/>
          </a:xfrm>
          <a:prstGeom prst="rect">
            <a:avLst/>
          </a:prstGeom>
          <a:noFill/>
        </p:spPr>
        <p:txBody>
          <a:bodyPr wrap="square" rtlCol="0">
            <a:spAutoFit/>
          </a:bodyPr>
          <a:lstStyle/>
          <a:p>
            <a:r>
              <a:rPr lang="en-US" sz="3600" b="1" dirty="0">
                <a:solidFill>
                  <a:srgbClr val="FF00FF"/>
                </a:solidFill>
                <a:latin typeface="Tahoma"/>
                <a:cs typeface="Tahoma"/>
              </a:rPr>
              <a:t>Prophetic  books</a:t>
            </a:r>
          </a:p>
        </p:txBody>
      </p:sp>
      <p:sp>
        <p:nvSpPr>
          <p:cNvPr id="7" name="TextBox 6"/>
          <p:cNvSpPr txBox="1"/>
          <p:nvPr/>
        </p:nvSpPr>
        <p:spPr>
          <a:xfrm>
            <a:off x="5724325" y="2702391"/>
            <a:ext cx="2817928" cy="3970318"/>
          </a:xfrm>
          <a:prstGeom prst="rect">
            <a:avLst/>
          </a:prstGeom>
          <a:noFill/>
        </p:spPr>
        <p:txBody>
          <a:bodyPr wrap="square" rtlCol="0">
            <a:spAutoFit/>
          </a:bodyPr>
          <a:lstStyle/>
          <a:p>
            <a:r>
              <a:rPr lang="en-US" sz="3600" b="1" dirty="0">
                <a:solidFill>
                  <a:srgbClr val="FF00FF"/>
                </a:solidFill>
                <a:latin typeface="Tahoma"/>
                <a:cs typeface="Tahoma"/>
              </a:rPr>
              <a:t>Isaiah</a:t>
            </a:r>
          </a:p>
          <a:p>
            <a:r>
              <a:rPr lang="en-US" sz="3600" b="1" dirty="0">
                <a:solidFill>
                  <a:srgbClr val="FF00FF"/>
                </a:solidFill>
                <a:latin typeface="Tahoma"/>
                <a:cs typeface="Tahoma"/>
              </a:rPr>
              <a:t>Jeremiah</a:t>
            </a:r>
          </a:p>
          <a:p>
            <a:r>
              <a:rPr lang="en-US" sz="3600" b="1" dirty="0">
                <a:solidFill>
                  <a:srgbClr val="FF00FF"/>
                </a:solidFill>
                <a:latin typeface="Tahoma"/>
                <a:cs typeface="Tahoma"/>
              </a:rPr>
              <a:t>Ezekiel</a:t>
            </a:r>
          </a:p>
          <a:p>
            <a:r>
              <a:rPr lang="en-US" sz="3600" b="1" dirty="0">
                <a:solidFill>
                  <a:srgbClr val="FF00FF"/>
                </a:solidFill>
                <a:latin typeface="Tahoma"/>
                <a:cs typeface="Tahoma"/>
              </a:rPr>
              <a:t>Daniel</a:t>
            </a:r>
          </a:p>
          <a:p>
            <a:r>
              <a:rPr lang="en-US" sz="3600" b="1" dirty="0">
                <a:solidFill>
                  <a:srgbClr val="FF00FF"/>
                </a:solidFill>
                <a:latin typeface="Tahoma"/>
                <a:cs typeface="Tahoma"/>
              </a:rPr>
              <a:t>Haggai</a:t>
            </a:r>
          </a:p>
          <a:p>
            <a:r>
              <a:rPr lang="en-US" sz="3600" b="1" dirty="0">
                <a:solidFill>
                  <a:srgbClr val="FF00FF"/>
                </a:solidFill>
                <a:latin typeface="Tahoma"/>
                <a:cs typeface="Tahoma"/>
              </a:rPr>
              <a:t>Zechariah</a:t>
            </a:r>
          </a:p>
          <a:p>
            <a:r>
              <a:rPr lang="en-US" sz="3600" b="1" dirty="0">
                <a:solidFill>
                  <a:srgbClr val="FF00FF"/>
                </a:solidFill>
                <a:latin typeface="Tahoma"/>
                <a:cs typeface="Tahoma"/>
              </a:rPr>
              <a:t>Malachi</a:t>
            </a:r>
          </a:p>
        </p:txBody>
      </p:sp>
      <p:sp>
        <p:nvSpPr>
          <p:cNvPr id="2" name="TextBox 1"/>
          <p:cNvSpPr txBox="1"/>
          <p:nvPr/>
        </p:nvSpPr>
        <p:spPr>
          <a:xfrm>
            <a:off x="716977" y="3810386"/>
            <a:ext cx="3552901" cy="1569660"/>
          </a:xfrm>
          <a:prstGeom prst="rect">
            <a:avLst/>
          </a:prstGeom>
          <a:noFill/>
        </p:spPr>
        <p:txBody>
          <a:bodyPr wrap="square" rtlCol="0">
            <a:spAutoFit/>
          </a:bodyPr>
          <a:lstStyle/>
          <a:p>
            <a:r>
              <a:rPr lang="en-US" sz="3200" b="1" dirty="0">
                <a:solidFill>
                  <a:srgbClr val="80FF00"/>
                </a:solidFill>
                <a:latin typeface="Tahoma"/>
                <a:cs typeface="Tahoma"/>
              </a:rPr>
              <a:t>[Nathan Lewis – Esther, Queen of destiny]</a:t>
            </a:r>
          </a:p>
        </p:txBody>
      </p:sp>
    </p:spTree>
    <p:extLst>
      <p:ext uri="{BB962C8B-B14F-4D97-AF65-F5344CB8AC3E}">
        <p14:creationId xmlns:p14="http://schemas.microsoft.com/office/powerpoint/2010/main" val="251918670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2"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90256"/>
            <a:ext cx="8229600" cy="1323342"/>
          </a:xfrm>
        </p:spPr>
        <p:txBody>
          <a:bodyPr>
            <a:normAutofit fontScale="90000"/>
          </a:bodyPr>
          <a:lstStyle/>
          <a:p>
            <a:r>
              <a:rPr lang="en-US" b="1" dirty="0">
                <a:solidFill>
                  <a:schemeClr val="bg1"/>
                </a:solidFill>
                <a:latin typeface="Tahoma"/>
                <a:cs typeface="Tahoma"/>
              </a:rPr>
              <a:t>70 YEARS INDIGNATION</a:t>
            </a:r>
            <a:br>
              <a:rPr lang="en-US" b="1" dirty="0">
                <a:solidFill>
                  <a:schemeClr val="bg1"/>
                </a:solidFill>
                <a:latin typeface="Tahoma"/>
                <a:cs typeface="Tahoma"/>
              </a:rPr>
            </a:br>
            <a:r>
              <a:rPr lang="en-US" b="1" dirty="0">
                <a:solidFill>
                  <a:schemeClr val="bg1"/>
                </a:solidFill>
                <a:latin typeface="Tahoma"/>
                <a:cs typeface="Tahoma"/>
              </a:rPr>
              <a:t> </a:t>
            </a:r>
            <a:r>
              <a:rPr lang="en-US" b="1" dirty="0">
                <a:solidFill>
                  <a:srgbClr val="66FFFF"/>
                </a:solidFill>
                <a:latin typeface="Tahoma"/>
                <a:cs typeface="Tahoma"/>
              </a:rPr>
              <a:t>Eze.21v31 </a:t>
            </a:r>
            <a:r>
              <a:rPr lang="en-US" b="1" dirty="0">
                <a:solidFill>
                  <a:schemeClr val="bg1"/>
                </a:solidFill>
                <a:latin typeface="Tahoma"/>
                <a:cs typeface="Tahoma"/>
              </a:rPr>
              <a:t>&amp;</a:t>
            </a:r>
            <a:r>
              <a:rPr lang="en-US" b="1" dirty="0">
                <a:solidFill>
                  <a:srgbClr val="66FFFF"/>
                </a:solidFill>
                <a:latin typeface="Tahoma"/>
                <a:cs typeface="Tahoma"/>
              </a:rPr>
              <a:t> 22v31</a:t>
            </a:r>
            <a:endParaRPr lang="en-US" b="1" dirty="0">
              <a:solidFill>
                <a:schemeClr val="bg1"/>
              </a:solidFill>
              <a:latin typeface="Tahoma"/>
              <a:cs typeface="Tahoma"/>
            </a:endParaRPr>
          </a:p>
        </p:txBody>
      </p:sp>
      <p:sp>
        <p:nvSpPr>
          <p:cNvPr id="3" name="Content Placeholder 2"/>
          <p:cNvSpPr>
            <a:spLocks noGrp="1"/>
          </p:cNvSpPr>
          <p:nvPr>
            <p:ph idx="1"/>
          </p:nvPr>
        </p:nvSpPr>
        <p:spPr>
          <a:xfrm>
            <a:off x="163879" y="1638954"/>
            <a:ext cx="8747103" cy="5219046"/>
          </a:xfrm>
        </p:spPr>
        <p:txBody>
          <a:bodyPr>
            <a:normAutofit/>
          </a:bodyPr>
          <a:lstStyle/>
          <a:p>
            <a:r>
              <a:rPr lang="en-US" b="1" dirty="0">
                <a:solidFill>
                  <a:srgbClr val="66FFFF"/>
                </a:solidFill>
                <a:latin typeface="Tahoma"/>
                <a:cs typeface="Tahoma"/>
              </a:rPr>
              <a:t>2 Ki.25v1, Eze.24v1-2 </a:t>
            </a:r>
            <a:r>
              <a:rPr lang="en-US" b="1" dirty="0">
                <a:solidFill>
                  <a:srgbClr val="FFFF00"/>
                </a:solidFill>
                <a:latin typeface="Tahoma"/>
                <a:cs typeface="Tahoma"/>
              </a:rPr>
              <a:t>– </a:t>
            </a:r>
            <a:r>
              <a:rPr lang="en-US" b="1" dirty="0">
                <a:solidFill>
                  <a:srgbClr val="80FF00"/>
                </a:solidFill>
                <a:latin typeface="Tahoma"/>
                <a:cs typeface="Tahoma"/>
              </a:rPr>
              <a:t>588BC</a:t>
            </a:r>
            <a:r>
              <a:rPr lang="en-US" b="1" dirty="0">
                <a:solidFill>
                  <a:srgbClr val="FFFF00"/>
                </a:solidFill>
                <a:latin typeface="Tahoma"/>
                <a:cs typeface="Tahoma"/>
              </a:rPr>
              <a:t> 9</a:t>
            </a:r>
            <a:r>
              <a:rPr lang="en-US" b="1" baseline="30000" dirty="0">
                <a:solidFill>
                  <a:srgbClr val="FFFF00"/>
                </a:solidFill>
                <a:latin typeface="Tahoma"/>
                <a:cs typeface="Tahoma"/>
              </a:rPr>
              <a:t>th</a:t>
            </a:r>
            <a:r>
              <a:rPr lang="en-US" b="1" dirty="0">
                <a:solidFill>
                  <a:srgbClr val="FFFF00"/>
                </a:solidFill>
                <a:latin typeface="Tahoma"/>
                <a:cs typeface="Tahoma"/>
              </a:rPr>
              <a:t> year of  Zedekiah – the boiling pot – the glory has departed, beginning of the </a:t>
            </a:r>
            <a:r>
              <a:rPr lang="en-US" b="1" dirty="0" err="1">
                <a:solidFill>
                  <a:srgbClr val="FFFF00"/>
                </a:solidFill>
                <a:latin typeface="Tahoma"/>
                <a:cs typeface="Tahoma"/>
              </a:rPr>
              <a:t>seige</a:t>
            </a:r>
            <a:r>
              <a:rPr lang="en-US" b="1" dirty="0">
                <a:solidFill>
                  <a:srgbClr val="FFFF00"/>
                </a:solidFill>
                <a:latin typeface="Tahoma"/>
                <a:cs typeface="Tahoma"/>
              </a:rPr>
              <a:t> of Jerusalem.</a:t>
            </a:r>
          </a:p>
          <a:p>
            <a:r>
              <a:rPr lang="en-US" b="1" dirty="0">
                <a:solidFill>
                  <a:srgbClr val="66FFFF"/>
                </a:solidFill>
                <a:latin typeface="Tahoma"/>
                <a:cs typeface="Tahoma"/>
              </a:rPr>
              <a:t>Zech.7v1 </a:t>
            </a:r>
            <a:r>
              <a:rPr lang="en-US" b="1" dirty="0">
                <a:solidFill>
                  <a:srgbClr val="FFFF00"/>
                </a:solidFill>
                <a:latin typeface="Tahoma"/>
                <a:cs typeface="Tahoma"/>
              </a:rPr>
              <a:t>&amp;</a:t>
            </a:r>
            <a:r>
              <a:rPr lang="en-US" b="1" dirty="0">
                <a:solidFill>
                  <a:srgbClr val="66FFFF"/>
                </a:solidFill>
                <a:latin typeface="Tahoma"/>
                <a:cs typeface="Tahoma"/>
              </a:rPr>
              <a:t> 8v1-8 </a:t>
            </a:r>
            <a:r>
              <a:rPr lang="en-US" b="1" dirty="0">
                <a:solidFill>
                  <a:srgbClr val="FFFF00"/>
                </a:solidFill>
                <a:latin typeface="Tahoma"/>
                <a:cs typeface="Tahoma"/>
              </a:rPr>
              <a:t>– </a:t>
            </a:r>
            <a:r>
              <a:rPr lang="en-US" b="1" dirty="0">
                <a:solidFill>
                  <a:srgbClr val="80FF00"/>
                </a:solidFill>
                <a:latin typeface="Tahoma"/>
                <a:cs typeface="Tahoma"/>
              </a:rPr>
              <a:t>518BC </a:t>
            </a:r>
            <a:r>
              <a:rPr lang="en-US" b="1" dirty="0">
                <a:solidFill>
                  <a:srgbClr val="FFFF00"/>
                </a:solidFill>
                <a:latin typeface="Tahoma"/>
                <a:cs typeface="Tahoma"/>
              </a:rPr>
              <a:t>4</a:t>
            </a:r>
            <a:r>
              <a:rPr lang="en-US" b="1" baseline="30000" dirty="0">
                <a:solidFill>
                  <a:srgbClr val="FFFF00"/>
                </a:solidFill>
                <a:latin typeface="Tahoma"/>
                <a:cs typeface="Tahoma"/>
              </a:rPr>
              <a:t>th</a:t>
            </a:r>
            <a:r>
              <a:rPr lang="en-US" b="1" dirty="0">
                <a:solidFill>
                  <a:srgbClr val="FFFF00"/>
                </a:solidFill>
                <a:latin typeface="Tahoma"/>
                <a:cs typeface="Tahoma"/>
              </a:rPr>
              <a:t> of Darius, God returns to dwell at Jerusalem.</a:t>
            </a:r>
          </a:p>
          <a:p>
            <a:r>
              <a:rPr lang="en-US" b="1" dirty="0">
                <a:solidFill>
                  <a:srgbClr val="80FF00"/>
                </a:solidFill>
                <a:latin typeface="Tahoma"/>
                <a:cs typeface="Tahoma"/>
              </a:rPr>
              <a:t>588 – 518 = </a:t>
            </a:r>
            <a:r>
              <a:rPr lang="en-US" b="1" dirty="0">
                <a:solidFill>
                  <a:srgbClr val="FF00FF"/>
                </a:solidFill>
                <a:latin typeface="Tahoma"/>
                <a:cs typeface="Tahoma"/>
              </a:rPr>
              <a:t>70 years </a:t>
            </a:r>
            <a:r>
              <a:rPr lang="en-US" b="1" dirty="0">
                <a:solidFill>
                  <a:srgbClr val="FFFF00"/>
                </a:solidFill>
                <a:latin typeface="Tahoma"/>
                <a:cs typeface="Tahoma"/>
              </a:rPr>
              <a:t>– the years of God’s indignation against the city – </a:t>
            </a:r>
            <a:r>
              <a:rPr lang="en-US" b="1" dirty="0">
                <a:solidFill>
                  <a:srgbClr val="66FFFF"/>
                </a:solidFill>
                <a:latin typeface="Tahoma"/>
                <a:cs typeface="Tahoma"/>
              </a:rPr>
              <a:t>Zech.7v5.</a:t>
            </a:r>
            <a:endParaRPr lang="en-US" b="1" dirty="0">
              <a:solidFill>
                <a:srgbClr val="FF00FF"/>
              </a:solidFill>
              <a:latin typeface="Tahoma"/>
              <a:cs typeface="Tahoma"/>
            </a:endParaRPr>
          </a:p>
        </p:txBody>
      </p:sp>
    </p:spTree>
    <p:extLst>
      <p:ext uri="{BB962C8B-B14F-4D97-AF65-F5344CB8AC3E}">
        <p14:creationId xmlns:p14="http://schemas.microsoft.com/office/powerpoint/2010/main" val="272987740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b="1" dirty="0">
                <a:solidFill>
                  <a:schemeClr val="bg1"/>
                </a:solidFill>
                <a:latin typeface="Tahoma"/>
                <a:cs typeface="Tahoma"/>
              </a:rPr>
              <a:t>70 YEARS SERVING </a:t>
            </a:r>
            <a:r>
              <a:rPr lang="en-US" b="1" dirty="0">
                <a:solidFill>
                  <a:srgbClr val="66FFFF"/>
                </a:solidFill>
                <a:latin typeface="Tahoma"/>
                <a:cs typeface="Tahoma"/>
              </a:rPr>
              <a:t>“THE KING OF BABYLON”</a:t>
            </a:r>
          </a:p>
        </p:txBody>
      </p:sp>
      <p:sp>
        <p:nvSpPr>
          <p:cNvPr id="3" name="Content Placeholder 2"/>
          <p:cNvSpPr>
            <a:spLocks noGrp="1"/>
          </p:cNvSpPr>
          <p:nvPr>
            <p:ph idx="1"/>
          </p:nvPr>
        </p:nvSpPr>
        <p:spPr>
          <a:xfrm>
            <a:off x="457200" y="1946258"/>
            <a:ext cx="8229600" cy="4732481"/>
          </a:xfrm>
        </p:spPr>
        <p:txBody>
          <a:bodyPr>
            <a:normAutofit/>
          </a:bodyPr>
          <a:lstStyle/>
          <a:p>
            <a:r>
              <a:rPr lang="en-US" b="1" dirty="0">
                <a:solidFill>
                  <a:srgbClr val="66FFFF"/>
                </a:solidFill>
                <a:latin typeface="Tahoma"/>
                <a:cs typeface="Tahoma"/>
              </a:rPr>
              <a:t>Dan.1v1 </a:t>
            </a:r>
            <a:r>
              <a:rPr lang="en-US" b="1" dirty="0">
                <a:solidFill>
                  <a:srgbClr val="FFFF00"/>
                </a:solidFill>
                <a:latin typeface="Tahoma"/>
                <a:cs typeface="Tahoma"/>
              </a:rPr>
              <a:t>– </a:t>
            </a:r>
            <a:r>
              <a:rPr lang="en-US" b="1" dirty="0">
                <a:solidFill>
                  <a:srgbClr val="80FF00"/>
                </a:solidFill>
                <a:latin typeface="Tahoma"/>
                <a:cs typeface="Tahoma"/>
              </a:rPr>
              <a:t>606BC</a:t>
            </a:r>
            <a:r>
              <a:rPr lang="en-US" b="1" dirty="0">
                <a:solidFill>
                  <a:srgbClr val="FFFF00"/>
                </a:solidFill>
                <a:latin typeface="Tahoma"/>
                <a:cs typeface="Tahoma"/>
              </a:rPr>
              <a:t> </a:t>
            </a:r>
            <a:r>
              <a:rPr lang="en-US" b="1" dirty="0">
                <a:solidFill>
                  <a:srgbClr val="FF00FF"/>
                </a:solidFill>
                <a:latin typeface="Tahoma"/>
                <a:cs typeface="Tahoma"/>
              </a:rPr>
              <a:t>Nebuchadnezzar </a:t>
            </a:r>
            <a:r>
              <a:rPr lang="en-US" b="1" dirty="0">
                <a:solidFill>
                  <a:srgbClr val="FFFF00"/>
                </a:solidFill>
                <a:latin typeface="Tahoma"/>
                <a:cs typeface="Tahoma"/>
              </a:rPr>
              <a:t>comes in 3</a:t>
            </a:r>
            <a:r>
              <a:rPr lang="en-US" b="1" baseline="30000" dirty="0">
                <a:solidFill>
                  <a:srgbClr val="FFFF00"/>
                </a:solidFill>
                <a:latin typeface="Tahoma"/>
                <a:cs typeface="Tahoma"/>
              </a:rPr>
              <a:t>rd</a:t>
            </a:r>
            <a:r>
              <a:rPr lang="en-US" b="1" dirty="0">
                <a:solidFill>
                  <a:srgbClr val="FFFF00"/>
                </a:solidFill>
                <a:latin typeface="Tahoma"/>
                <a:cs typeface="Tahoma"/>
              </a:rPr>
              <a:t> Jehoiakim, Jerusalem besieged, Daniel, his friends &amp; others + vessels taken to Babylon.</a:t>
            </a:r>
          </a:p>
          <a:p>
            <a:r>
              <a:rPr lang="en-US" b="1" dirty="0">
                <a:solidFill>
                  <a:srgbClr val="66FFFF"/>
                </a:solidFill>
                <a:latin typeface="Tahoma"/>
                <a:cs typeface="Tahoma"/>
              </a:rPr>
              <a:t>Ezra 1v1-4 </a:t>
            </a:r>
            <a:r>
              <a:rPr lang="en-US" b="1" dirty="0">
                <a:solidFill>
                  <a:srgbClr val="FFFF00"/>
                </a:solidFill>
                <a:latin typeface="Tahoma"/>
                <a:cs typeface="Tahoma"/>
              </a:rPr>
              <a:t>&amp;</a:t>
            </a:r>
            <a:r>
              <a:rPr lang="en-US" b="1" dirty="0">
                <a:solidFill>
                  <a:srgbClr val="66FFFF"/>
                </a:solidFill>
                <a:latin typeface="Tahoma"/>
                <a:cs typeface="Tahoma"/>
              </a:rPr>
              <a:t> 5v13 </a:t>
            </a:r>
            <a:r>
              <a:rPr lang="en-US" b="1" dirty="0">
                <a:solidFill>
                  <a:srgbClr val="FFFF00"/>
                </a:solidFill>
                <a:latin typeface="Tahoma"/>
                <a:cs typeface="Tahoma"/>
              </a:rPr>
              <a:t>– </a:t>
            </a:r>
            <a:r>
              <a:rPr lang="en-US" b="1" dirty="0">
                <a:solidFill>
                  <a:srgbClr val="80FF00"/>
                </a:solidFill>
                <a:latin typeface="Tahoma"/>
                <a:cs typeface="Tahoma"/>
              </a:rPr>
              <a:t>536BC </a:t>
            </a:r>
            <a:r>
              <a:rPr lang="en-US" b="1" dirty="0">
                <a:solidFill>
                  <a:srgbClr val="FF00FF"/>
                </a:solidFill>
                <a:latin typeface="Tahoma"/>
                <a:cs typeface="Tahoma"/>
              </a:rPr>
              <a:t>Cyrus king of Babylon  </a:t>
            </a:r>
            <a:r>
              <a:rPr lang="en-US" b="1" dirty="0">
                <a:solidFill>
                  <a:srgbClr val="FFFF00"/>
                </a:solidFill>
                <a:latin typeface="Tahoma"/>
                <a:cs typeface="Tahoma"/>
              </a:rPr>
              <a:t>issues his decree permitting the Jews to return.</a:t>
            </a:r>
          </a:p>
          <a:p>
            <a:r>
              <a:rPr lang="en-US" b="1" dirty="0">
                <a:solidFill>
                  <a:srgbClr val="80FF00"/>
                </a:solidFill>
                <a:latin typeface="Tahoma"/>
                <a:cs typeface="Tahoma"/>
              </a:rPr>
              <a:t>606 – 536 = </a:t>
            </a:r>
            <a:r>
              <a:rPr lang="en-US" b="1" dirty="0">
                <a:solidFill>
                  <a:srgbClr val="FF00FF"/>
                </a:solidFill>
                <a:latin typeface="Tahoma"/>
                <a:cs typeface="Tahoma"/>
              </a:rPr>
              <a:t>70 years </a:t>
            </a:r>
            <a:r>
              <a:rPr lang="en-US" b="1" dirty="0">
                <a:solidFill>
                  <a:srgbClr val="FFFF00"/>
                </a:solidFill>
                <a:latin typeface="Tahoma"/>
                <a:cs typeface="Tahoma"/>
              </a:rPr>
              <a:t>– as prophesied in </a:t>
            </a:r>
            <a:r>
              <a:rPr lang="en-US" b="1" dirty="0">
                <a:solidFill>
                  <a:srgbClr val="66FFFF"/>
                </a:solidFill>
                <a:latin typeface="Tahoma"/>
                <a:cs typeface="Tahoma"/>
              </a:rPr>
              <a:t>Jer.25v11</a:t>
            </a:r>
            <a:r>
              <a:rPr lang="en-US" b="1" dirty="0">
                <a:solidFill>
                  <a:srgbClr val="FFFF00"/>
                </a:solidFill>
                <a:latin typeface="Tahoma"/>
                <a:cs typeface="Tahoma"/>
              </a:rPr>
              <a:t>.</a:t>
            </a:r>
            <a:endParaRPr lang="en-US" b="1" dirty="0">
              <a:solidFill>
                <a:srgbClr val="80FF00"/>
              </a:solidFill>
              <a:latin typeface="Tahoma"/>
              <a:cs typeface="Tahoma"/>
            </a:endParaRPr>
          </a:p>
        </p:txBody>
      </p:sp>
      <p:grpSp>
        <p:nvGrpSpPr>
          <p:cNvPr id="6" name="Group 5"/>
          <p:cNvGrpSpPr/>
          <p:nvPr/>
        </p:nvGrpSpPr>
        <p:grpSpPr>
          <a:xfrm>
            <a:off x="457200" y="2142253"/>
            <a:ext cx="7272181" cy="3523752"/>
            <a:chOff x="7374608" y="1754825"/>
            <a:chExt cx="7272181" cy="3523752"/>
          </a:xfrm>
        </p:grpSpPr>
        <p:sp>
          <p:nvSpPr>
            <p:cNvPr id="4" name="Oval 3"/>
            <p:cNvSpPr/>
            <p:nvPr/>
          </p:nvSpPr>
          <p:spPr>
            <a:xfrm rot="20061244">
              <a:off x="7374608" y="1754825"/>
              <a:ext cx="7272181" cy="3523752"/>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TextBox 4"/>
            <p:cNvSpPr txBox="1"/>
            <p:nvPr/>
          </p:nvSpPr>
          <p:spPr>
            <a:xfrm rot="19767475">
              <a:off x="8015622" y="2844208"/>
              <a:ext cx="6043080" cy="1569660"/>
            </a:xfrm>
            <a:prstGeom prst="rect">
              <a:avLst/>
            </a:prstGeom>
            <a:noFill/>
          </p:spPr>
          <p:txBody>
            <a:bodyPr wrap="square" rtlCol="0">
              <a:spAutoFit/>
            </a:bodyPr>
            <a:lstStyle/>
            <a:p>
              <a:pPr algn="ctr"/>
              <a:r>
                <a:rPr lang="en-US" sz="3200" b="1" dirty="0">
                  <a:latin typeface="Tahoma"/>
                  <a:cs typeface="Tahoma"/>
                </a:rPr>
                <a:t>“Thy word is very pure: therefore thy servant </a:t>
              </a:r>
              <a:r>
                <a:rPr lang="en-US" sz="3200" b="1" dirty="0" err="1">
                  <a:latin typeface="Tahoma"/>
                  <a:cs typeface="Tahoma"/>
                </a:rPr>
                <a:t>loveth</a:t>
              </a:r>
              <a:r>
                <a:rPr lang="en-US" sz="3200" b="1" dirty="0">
                  <a:latin typeface="Tahoma"/>
                  <a:cs typeface="Tahoma"/>
                </a:rPr>
                <a:t> it” </a:t>
              </a:r>
              <a:r>
                <a:rPr lang="en-US" sz="3200" b="1" dirty="0">
                  <a:solidFill>
                    <a:srgbClr val="FF0000"/>
                  </a:solidFill>
                  <a:latin typeface="Tahoma"/>
                  <a:cs typeface="Tahoma"/>
                </a:rPr>
                <a:t>Ps.119v140</a:t>
              </a:r>
              <a:endParaRPr lang="en-US" sz="2000" b="1" dirty="0">
                <a:solidFill>
                  <a:srgbClr val="FF0000"/>
                </a:solidFill>
                <a:latin typeface="Tahoma"/>
                <a:cs typeface="Tahoma"/>
              </a:endParaRPr>
            </a:p>
          </p:txBody>
        </p:sp>
      </p:grpSp>
    </p:spTree>
    <p:extLst>
      <p:ext uri="{BB962C8B-B14F-4D97-AF65-F5344CB8AC3E}">
        <p14:creationId xmlns:p14="http://schemas.microsoft.com/office/powerpoint/2010/main" val="10997815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395" y="28795"/>
            <a:ext cx="8767588" cy="934091"/>
          </a:xfrm>
        </p:spPr>
        <p:txBody>
          <a:bodyPr>
            <a:normAutofit fontScale="90000"/>
          </a:bodyPr>
          <a:lstStyle/>
          <a:p>
            <a:r>
              <a:rPr lang="en-US" b="1" dirty="0">
                <a:solidFill>
                  <a:schemeClr val="bg1"/>
                </a:solidFill>
                <a:latin typeface="Tahoma"/>
                <a:cs typeface="Tahoma"/>
              </a:rPr>
              <a:t>ISAIAH’S PROPHECY OF CYRUS</a:t>
            </a:r>
            <a:endParaRPr lang="en-US" b="1" dirty="0">
              <a:solidFill>
                <a:srgbClr val="66FFFF"/>
              </a:solidFill>
              <a:latin typeface="Tahoma"/>
              <a:cs typeface="Tahoma"/>
            </a:endParaRPr>
          </a:p>
        </p:txBody>
      </p:sp>
      <p:sp>
        <p:nvSpPr>
          <p:cNvPr id="3" name="Content Placeholder 2"/>
          <p:cNvSpPr>
            <a:spLocks noGrp="1"/>
          </p:cNvSpPr>
          <p:nvPr>
            <p:ph idx="1"/>
          </p:nvPr>
        </p:nvSpPr>
        <p:spPr>
          <a:xfrm>
            <a:off x="143395" y="962886"/>
            <a:ext cx="8767587" cy="5895114"/>
          </a:xfrm>
        </p:spPr>
        <p:txBody>
          <a:bodyPr>
            <a:normAutofit/>
          </a:bodyPr>
          <a:lstStyle/>
          <a:p>
            <a:r>
              <a:rPr lang="en-US" b="1" dirty="0">
                <a:solidFill>
                  <a:srgbClr val="FFFF00"/>
                </a:solidFill>
                <a:latin typeface="Tahoma"/>
                <a:cs typeface="Tahoma"/>
              </a:rPr>
              <a:t>Cyrus, named before birth,  is God’s shepherd &amp; Messiah - he will perform God’s will.</a:t>
            </a:r>
          </a:p>
          <a:p>
            <a:r>
              <a:rPr lang="en-US" b="1" dirty="0">
                <a:solidFill>
                  <a:srgbClr val="FFFF00"/>
                </a:solidFill>
                <a:latin typeface="Tahoma"/>
                <a:cs typeface="Tahoma"/>
              </a:rPr>
              <a:t>Jerusalem, the cities of Judah &amp; the Temple will be rebuilt.</a:t>
            </a:r>
          </a:p>
          <a:p>
            <a:r>
              <a:rPr lang="en-US" b="1" dirty="0">
                <a:solidFill>
                  <a:srgbClr val="FFFF00"/>
                </a:solidFill>
                <a:latin typeface="Tahoma"/>
                <a:cs typeface="Tahoma"/>
              </a:rPr>
              <a:t>The loins of kings will be loosed – </a:t>
            </a:r>
            <a:r>
              <a:rPr lang="en-US" b="1" dirty="0">
                <a:solidFill>
                  <a:srgbClr val="66FFFF"/>
                </a:solidFill>
                <a:latin typeface="Tahoma"/>
                <a:cs typeface="Tahoma"/>
              </a:rPr>
              <a:t>Dan.5v6</a:t>
            </a:r>
            <a:r>
              <a:rPr lang="en-US" b="1" dirty="0">
                <a:solidFill>
                  <a:srgbClr val="FFFF00"/>
                </a:solidFill>
                <a:latin typeface="Tahoma"/>
                <a:cs typeface="Tahoma"/>
              </a:rPr>
              <a:t>.</a:t>
            </a:r>
          </a:p>
          <a:p>
            <a:r>
              <a:rPr lang="en-US" b="1" dirty="0">
                <a:solidFill>
                  <a:srgbClr val="FFFF00"/>
                </a:solidFill>
                <a:latin typeface="Tahoma"/>
                <a:cs typeface="Tahoma"/>
              </a:rPr>
              <a:t>The gates of the city will be opened before him.</a:t>
            </a:r>
          </a:p>
          <a:p>
            <a:r>
              <a:rPr lang="en-US" b="1" dirty="0">
                <a:solidFill>
                  <a:srgbClr val="FFFF00"/>
                </a:solidFill>
                <a:latin typeface="Tahoma"/>
                <a:cs typeface="Tahoma"/>
              </a:rPr>
              <a:t>He will know the God of Israel – </a:t>
            </a:r>
            <a:r>
              <a:rPr lang="en-US" b="1" dirty="0">
                <a:solidFill>
                  <a:srgbClr val="66FFFF"/>
                </a:solidFill>
                <a:latin typeface="Tahoma"/>
                <a:cs typeface="Tahoma"/>
              </a:rPr>
              <a:t>Ezra 1v2-3</a:t>
            </a:r>
            <a:endParaRPr lang="en-US" b="1" dirty="0">
              <a:solidFill>
                <a:srgbClr val="FFFF00"/>
              </a:solidFill>
              <a:latin typeface="Tahoma"/>
              <a:cs typeface="Tahoma"/>
            </a:endParaRPr>
          </a:p>
          <a:p>
            <a:endParaRPr lang="en-US" b="1" dirty="0">
              <a:solidFill>
                <a:srgbClr val="80FF00"/>
              </a:solidFill>
              <a:latin typeface="Tahoma"/>
              <a:cs typeface="Tahoma"/>
            </a:endParaRPr>
          </a:p>
        </p:txBody>
      </p:sp>
    </p:spTree>
    <p:extLst>
      <p:ext uri="{BB962C8B-B14F-4D97-AF65-F5344CB8AC3E}">
        <p14:creationId xmlns:p14="http://schemas.microsoft.com/office/powerpoint/2010/main" val="13687170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0" y="28795"/>
            <a:ext cx="9144000" cy="934091"/>
          </a:xfrm>
        </p:spPr>
        <p:txBody>
          <a:bodyPr>
            <a:normAutofit fontScale="90000"/>
          </a:bodyPr>
          <a:lstStyle/>
          <a:p>
            <a:r>
              <a:rPr lang="en-US" b="1" dirty="0">
                <a:solidFill>
                  <a:schemeClr val="bg1"/>
                </a:solidFill>
                <a:latin typeface="Tahoma"/>
                <a:cs typeface="Tahoma"/>
              </a:rPr>
              <a:t>THE CYRUS  PROPHECY - 3 VIEWS</a:t>
            </a:r>
            <a:endParaRPr lang="en-US" b="1" dirty="0">
              <a:solidFill>
                <a:srgbClr val="66FFFF"/>
              </a:solidFill>
              <a:latin typeface="Tahoma"/>
              <a:cs typeface="Tahoma"/>
            </a:endParaRPr>
          </a:p>
        </p:txBody>
      </p:sp>
      <p:sp>
        <p:nvSpPr>
          <p:cNvPr id="3" name="Content Placeholder 2"/>
          <p:cNvSpPr>
            <a:spLocks noGrp="1"/>
          </p:cNvSpPr>
          <p:nvPr>
            <p:ph idx="1"/>
          </p:nvPr>
        </p:nvSpPr>
        <p:spPr>
          <a:xfrm>
            <a:off x="143395" y="962886"/>
            <a:ext cx="8767587" cy="5895114"/>
          </a:xfrm>
        </p:spPr>
        <p:txBody>
          <a:bodyPr>
            <a:normAutofit/>
          </a:bodyPr>
          <a:lstStyle/>
          <a:p>
            <a:pPr marL="514350" indent="-514350">
              <a:buFont typeface="+mj-lt"/>
              <a:buAutoNum type="arabicPeriod"/>
            </a:pPr>
            <a:r>
              <a:rPr lang="en-US" b="1" dirty="0">
                <a:solidFill>
                  <a:srgbClr val="FFFF00"/>
                </a:solidFill>
                <a:latin typeface="Tahoma"/>
                <a:cs typeface="Tahoma"/>
              </a:rPr>
              <a:t>The text says </a:t>
            </a:r>
            <a:r>
              <a:rPr lang="en-US" b="1" dirty="0">
                <a:solidFill>
                  <a:srgbClr val="66FFFF"/>
                </a:solidFill>
                <a:latin typeface="Tahoma"/>
                <a:cs typeface="Tahoma"/>
              </a:rPr>
              <a:t>Cyrus</a:t>
            </a:r>
            <a:r>
              <a:rPr lang="en-US" b="1" dirty="0">
                <a:solidFill>
                  <a:srgbClr val="FFFF00"/>
                </a:solidFill>
                <a:latin typeface="Tahoma"/>
                <a:cs typeface="Tahoma"/>
              </a:rPr>
              <a:t>, Isaiah could not have known this, therefore </a:t>
            </a:r>
            <a:r>
              <a:rPr lang="en-US" b="1" dirty="0">
                <a:solidFill>
                  <a:srgbClr val="66FFFF"/>
                </a:solidFill>
                <a:latin typeface="Tahoma"/>
                <a:cs typeface="Tahoma"/>
              </a:rPr>
              <a:t>Ch.40-66 </a:t>
            </a:r>
            <a:r>
              <a:rPr lang="en-US" b="1" dirty="0">
                <a:solidFill>
                  <a:srgbClr val="FFFF00"/>
                </a:solidFill>
                <a:latin typeface="Tahoma"/>
                <a:cs typeface="Tahoma"/>
              </a:rPr>
              <a:t>were written during or after the exile.</a:t>
            </a:r>
          </a:p>
          <a:p>
            <a:pPr marL="514350" indent="-514350">
              <a:buFont typeface="+mj-lt"/>
              <a:buAutoNum type="arabicPeriod"/>
            </a:pPr>
            <a:endParaRPr lang="en-US" sz="1000" b="1" dirty="0">
              <a:solidFill>
                <a:srgbClr val="FFFF00"/>
              </a:solidFill>
              <a:latin typeface="Tahoma"/>
              <a:cs typeface="Tahoma"/>
            </a:endParaRPr>
          </a:p>
          <a:p>
            <a:pPr marL="514350" indent="-514350">
              <a:buFont typeface="+mj-lt"/>
              <a:buAutoNum type="arabicPeriod"/>
            </a:pPr>
            <a:r>
              <a:rPr lang="en-US" b="1" dirty="0">
                <a:solidFill>
                  <a:srgbClr val="FFFF00"/>
                </a:solidFill>
                <a:latin typeface="Tahoma"/>
                <a:cs typeface="Tahoma"/>
              </a:rPr>
              <a:t>The text has been corrupted &amp; does not say </a:t>
            </a:r>
            <a:r>
              <a:rPr lang="en-US" b="1" dirty="0">
                <a:solidFill>
                  <a:srgbClr val="66FFFF"/>
                </a:solidFill>
                <a:latin typeface="Tahoma"/>
                <a:cs typeface="Tahoma"/>
              </a:rPr>
              <a:t>Cyrus</a:t>
            </a:r>
            <a:r>
              <a:rPr lang="en-US" b="1" dirty="0">
                <a:solidFill>
                  <a:srgbClr val="FFFF00"/>
                </a:solidFill>
                <a:latin typeface="Tahoma"/>
                <a:cs typeface="Tahoma"/>
              </a:rPr>
              <a:t> – therefore Isaiah could have written it.</a:t>
            </a:r>
          </a:p>
          <a:p>
            <a:pPr marL="514350" indent="-514350">
              <a:buFont typeface="+mj-lt"/>
              <a:buAutoNum type="arabicPeriod"/>
            </a:pPr>
            <a:endParaRPr lang="en-US" sz="1000" b="1" dirty="0">
              <a:solidFill>
                <a:srgbClr val="FFFF00"/>
              </a:solidFill>
              <a:latin typeface="Tahoma"/>
              <a:cs typeface="Tahoma"/>
            </a:endParaRPr>
          </a:p>
          <a:p>
            <a:pPr marL="514350" indent="-514350">
              <a:buFont typeface="+mj-lt"/>
              <a:buAutoNum type="arabicPeriod"/>
            </a:pPr>
            <a:r>
              <a:rPr lang="en-US" b="1" dirty="0">
                <a:solidFill>
                  <a:srgbClr val="FFFF00"/>
                </a:solidFill>
                <a:latin typeface="Tahoma"/>
                <a:cs typeface="Tahoma"/>
              </a:rPr>
              <a:t>Isaiah was inspired by God to prophesy of Cyrus &amp; the things he would do &gt;150 years before the events occurred.</a:t>
            </a:r>
          </a:p>
          <a:p>
            <a:endParaRPr lang="en-US" b="1" dirty="0">
              <a:solidFill>
                <a:srgbClr val="80FF00"/>
              </a:solidFill>
              <a:latin typeface="Tahoma"/>
              <a:cs typeface="Tahoma"/>
            </a:endParaRPr>
          </a:p>
        </p:txBody>
      </p:sp>
    </p:spTree>
    <p:extLst>
      <p:ext uri="{BB962C8B-B14F-4D97-AF65-F5344CB8AC3E}">
        <p14:creationId xmlns:p14="http://schemas.microsoft.com/office/powerpoint/2010/main" val="23048860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43395" y="28795"/>
            <a:ext cx="8767588" cy="1384803"/>
          </a:xfrm>
        </p:spPr>
        <p:txBody>
          <a:bodyPr>
            <a:normAutofit fontScale="90000"/>
          </a:bodyPr>
          <a:lstStyle/>
          <a:p>
            <a:r>
              <a:rPr lang="en-US" b="1" dirty="0">
                <a:solidFill>
                  <a:schemeClr val="bg1"/>
                </a:solidFill>
                <a:latin typeface="Tahoma"/>
                <a:cs typeface="Tahoma"/>
              </a:rPr>
              <a:t>DID ISAIAH WRITE ALL OF THE BOOK THAT BEARS HIS NAME?</a:t>
            </a:r>
            <a:endParaRPr lang="en-US" b="1" dirty="0">
              <a:solidFill>
                <a:srgbClr val="66FFFF"/>
              </a:solidFill>
              <a:latin typeface="Tahoma"/>
              <a:cs typeface="Tahoma"/>
            </a:endParaRPr>
          </a:p>
        </p:txBody>
      </p:sp>
      <p:sp>
        <p:nvSpPr>
          <p:cNvPr id="3" name="Content Placeholder 2"/>
          <p:cNvSpPr>
            <a:spLocks noGrp="1"/>
          </p:cNvSpPr>
          <p:nvPr>
            <p:ph idx="1"/>
          </p:nvPr>
        </p:nvSpPr>
        <p:spPr>
          <a:xfrm>
            <a:off x="143395" y="1681786"/>
            <a:ext cx="8767587" cy="5626925"/>
          </a:xfrm>
        </p:spPr>
        <p:txBody>
          <a:bodyPr>
            <a:normAutofit/>
          </a:bodyPr>
          <a:lstStyle/>
          <a:p>
            <a:r>
              <a:rPr lang="en-US" b="1" dirty="0">
                <a:solidFill>
                  <a:srgbClr val="FFFF00"/>
                </a:solidFill>
                <a:latin typeface="Tahoma"/>
                <a:cs typeface="Tahoma"/>
              </a:rPr>
              <a:t>The NT references the prophecy of </a:t>
            </a:r>
            <a:r>
              <a:rPr lang="en-US" b="1" dirty="0">
                <a:solidFill>
                  <a:srgbClr val="66FFFF"/>
                </a:solidFill>
                <a:latin typeface="Tahoma"/>
                <a:cs typeface="Tahoma"/>
              </a:rPr>
              <a:t>“</a:t>
            </a:r>
            <a:r>
              <a:rPr lang="en-US" b="1" dirty="0" err="1">
                <a:solidFill>
                  <a:srgbClr val="66FFFF"/>
                </a:solidFill>
                <a:latin typeface="Tahoma"/>
                <a:cs typeface="Tahoma"/>
              </a:rPr>
              <a:t>Esaias</a:t>
            </a:r>
            <a:r>
              <a:rPr lang="en-US" b="1" dirty="0">
                <a:solidFill>
                  <a:srgbClr val="66FFFF"/>
                </a:solidFill>
                <a:latin typeface="Tahoma"/>
                <a:cs typeface="Tahoma"/>
              </a:rPr>
              <a:t>” </a:t>
            </a:r>
            <a:r>
              <a:rPr lang="en-US" b="1" dirty="0">
                <a:solidFill>
                  <a:srgbClr val="FFFF00"/>
                </a:solidFill>
                <a:latin typeface="Tahoma"/>
                <a:cs typeface="Tahoma"/>
              </a:rPr>
              <a:t>22X.  </a:t>
            </a:r>
            <a:r>
              <a:rPr lang="en-US" b="1" dirty="0">
                <a:solidFill>
                  <a:srgbClr val="FF00FF"/>
                </a:solidFill>
                <a:latin typeface="Tahoma"/>
                <a:cs typeface="Tahoma"/>
              </a:rPr>
              <a:t>10</a:t>
            </a:r>
            <a:r>
              <a:rPr lang="en-US" b="1" dirty="0">
                <a:solidFill>
                  <a:srgbClr val="FFFF00"/>
                </a:solidFill>
                <a:latin typeface="Tahoma"/>
                <a:cs typeface="Tahoma"/>
              </a:rPr>
              <a:t> of these are from </a:t>
            </a:r>
            <a:r>
              <a:rPr lang="en-US" b="1" dirty="0">
                <a:solidFill>
                  <a:srgbClr val="66FFFF"/>
                </a:solidFill>
                <a:latin typeface="Tahoma"/>
                <a:cs typeface="Tahoma"/>
              </a:rPr>
              <a:t>Ch.1-39</a:t>
            </a:r>
            <a:r>
              <a:rPr lang="en-US" b="1" dirty="0">
                <a:solidFill>
                  <a:srgbClr val="FFFF00"/>
                </a:solidFill>
                <a:latin typeface="Tahoma"/>
                <a:cs typeface="Tahoma"/>
              </a:rPr>
              <a:t>, </a:t>
            </a:r>
            <a:r>
              <a:rPr lang="en-US" b="1" dirty="0">
                <a:solidFill>
                  <a:srgbClr val="FF00FF"/>
                </a:solidFill>
                <a:latin typeface="Tahoma"/>
                <a:cs typeface="Tahoma"/>
              </a:rPr>
              <a:t>9</a:t>
            </a:r>
            <a:r>
              <a:rPr lang="en-US" b="1" dirty="0">
                <a:solidFill>
                  <a:srgbClr val="FFFF00"/>
                </a:solidFill>
                <a:latin typeface="Tahoma"/>
                <a:cs typeface="Tahoma"/>
              </a:rPr>
              <a:t> from </a:t>
            </a:r>
            <a:r>
              <a:rPr lang="en-US" b="1" dirty="0">
                <a:solidFill>
                  <a:srgbClr val="66FFFF"/>
                </a:solidFill>
                <a:latin typeface="Tahoma"/>
                <a:cs typeface="Tahoma"/>
              </a:rPr>
              <a:t>Ch.40-54 </a:t>
            </a:r>
            <a:r>
              <a:rPr lang="en-US" b="1" dirty="0">
                <a:solidFill>
                  <a:srgbClr val="FFFF00"/>
                </a:solidFill>
                <a:latin typeface="Tahoma"/>
                <a:cs typeface="Tahoma"/>
              </a:rPr>
              <a:t>&amp; </a:t>
            </a:r>
            <a:r>
              <a:rPr lang="en-US" b="1" dirty="0">
                <a:solidFill>
                  <a:srgbClr val="FF00FF"/>
                </a:solidFill>
                <a:latin typeface="Tahoma"/>
                <a:cs typeface="Tahoma"/>
              </a:rPr>
              <a:t>3</a:t>
            </a:r>
            <a:r>
              <a:rPr lang="en-US" b="1" dirty="0">
                <a:solidFill>
                  <a:srgbClr val="FFFF00"/>
                </a:solidFill>
                <a:latin typeface="Tahoma"/>
                <a:cs typeface="Tahoma"/>
              </a:rPr>
              <a:t> from </a:t>
            </a:r>
            <a:r>
              <a:rPr lang="en-US" b="1" dirty="0">
                <a:solidFill>
                  <a:srgbClr val="66FFFF"/>
                </a:solidFill>
                <a:latin typeface="Tahoma"/>
                <a:cs typeface="Tahoma"/>
              </a:rPr>
              <a:t>Ch.55-66</a:t>
            </a:r>
            <a:r>
              <a:rPr lang="en-US" b="1" dirty="0">
                <a:solidFill>
                  <a:srgbClr val="FFFF00"/>
                </a:solidFill>
                <a:latin typeface="Tahoma"/>
                <a:cs typeface="Tahoma"/>
              </a:rPr>
              <a:t>.</a:t>
            </a:r>
          </a:p>
          <a:p>
            <a:r>
              <a:rPr lang="en-US" b="1" dirty="0">
                <a:solidFill>
                  <a:srgbClr val="FFFF00"/>
                </a:solidFill>
                <a:latin typeface="Tahoma"/>
                <a:cs typeface="Tahoma"/>
              </a:rPr>
              <a:t>The 2 Dead Sea scrolls manuscripts of Isaiah are each one scroll with </a:t>
            </a:r>
            <a:r>
              <a:rPr lang="en-US" b="1" dirty="0">
                <a:solidFill>
                  <a:srgbClr val="66FFFF"/>
                </a:solidFill>
                <a:latin typeface="Tahoma"/>
                <a:cs typeface="Tahoma"/>
              </a:rPr>
              <a:t>Ch.40 </a:t>
            </a:r>
            <a:r>
              <a:rPr lang="en-US" b="1" dirty="0">
                <a:solidFill>
                  <a:srgbClr val="FFFF00"/>
                </a:solidFill>
                <a:latin typeface="Tahoma"/>
                <a:cs typeface="Tahoma"/>
              </a:rPr>
              <a:t>continuing in the same column from </a:t>
            </a:r>
            <a:r>
              <a:rPr lang="en-US" b="1" dirty="0">
                <a:solidFill>
                  <a:srgbClr val="66FFFF"/>
                </a:solidFill>
                <a:latin typeface="Tahoma"/>
                <a:cs typeface="Tahoma"/>
              </a:rPr>
              <a:t>Ch.39</a:t>
            </a:r>
            <a:r>
              <a:rPr lang="en-US" b="1" dirty="0">
                <a:solidFill>
                  <a:srgbClr val="FFFF00"/>
                </a:solidFill>
                <a:latin typeface="Tahoma"/>
                <a:cs typeface="Tahoma"/>
              </a:rPr>
              <a:t>.</a:t>
            </a:r>
          </a:p>
          <a:p>
            <a:endParaRPr lang="en-US" b="1" dirty="0">
              <a:solidFill>
                <a:srgbClr val="80FF00"/>
              </a:solidFill>
              <a:latin typeface="Tahoma"/>
              <a:cs typeface="Tahoma"/>
            </a:endParaRPr>
          </a:p>
        </p:txBody>
      </p:sp>
    </p:spTree>
    <p:extLst>
      <p:ext uri="{BB962C8B-B14F-4D97-AF65-F5344CB8AC3E}">
        <p14:creationId xmlns:p14="http://schemas.microsoft.com/office/powerpoint/2010/main" val="76709712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2"/>
          <p:cNvSpPr>
            <a:spLocks noGrp="1" noChangeArrowheads="1"/>
          </p:cNvSpPr>
          <p:nvPr>
            <p:ph type="title"/>
          </p:nvPr>
        </p:nvSpPr>
        <p:spPr>
          <a:xfrm>
            <a:off x="685800" y="0"/>
            <a:ext cx="7772400" cy="762000"/>
          </a:xfrm>
        </p:spPr>
        <p:txBody>
          <a:bodyPr/>
          <a:lstStyle/>
          <a:p>
            <a:pPr eaLnBrk="1" hangingPunct="1"/>
            <a:r>
              <a:rPr lang="en-US" b="1" dirty="0">
                <a:solidFill>
                  <a:schemeClr val="bg1"/>
                </a:solidFill>
                <a:latin typeface="Tahoma"/>
                <a:ea typeface="ＭＳ Ｐゴシック" charset="0"/>
                <a:cs typeface="Tahoma"/>
              </a:rPr>
              <a:t>THE BASF </a:t>
            </a:r>
            <a:r>
              <a:rPr lang="ja-JP" altLang="en-US" b="1" dirty="0">
                <a:solidFill>
                  <a:schemeClr val="bg1"/>
                </a:solidFill>
                <a:latin typeface="Tahoma"/>
                <a:ea typeface="ＭＳ Ｐゴシック" charset="0"/>
                <a:cs typeface="Tahoma"/>
              </a:rPr>
              <a:t>“</a:t>
            </a:r>
            <a:r>
              <a:rPr lang="en-US" altLang="ja-JP" b="1" dirty="0">
                <a:solidFill>
                  <a:schemeClr val="bg1"/>
                </a:solidFill>
                <a:latin typeface="Tahoma"/>
                <a:ea typeface="ＭＳ Ｐゴシック" charset="0"/>
                <a:cs typeface="Tahoma"/>
              </a:rPr>
              <a:t>FOUNDATION</a:t>
            </a:r>
            <a:r>
              <a:rPr lang="ja-JP" altLang="en-US" b="1" dirty="0">
                <a:solidFill>
                  <a:schemeClr val="bg1"/>
                </a:solidFill>
                <a:latin typeface="Tahoma"/>
                <a:ea typeface="ＭＳ Ｐゴシック" charset="0"/>
                <a:cs typeface="Tahoma"/>
              </a:rPr>
              <a:t>”</a:t>
            </a:r>
            <a:endParaRPr lang="en-US" b="1" dirty="0">
              <a:latin typeface="Tahoma"/>
              <a:ea typeface="ＭＳ Ｐゴシック" charset="0"/>
              <a:cs typeface="Tahoma"/>
            </a:endParaRPr>
          </a:p>
        </p:txBody>
      </p:sp>
      <p:sp>
        <p:nvSpPr>
          <p:cNvPr id="7170" name="Rectangle 3"/>
          <p:cNvSpPr>
            <a:spLocks noGrp="1" noChangeArrowheads="1"/>
          </p:cNvSpPr>
          <p:nvPr>
            <p:ph type="body" idx="1"/>
          </p:nvPr>
        </p:nvSpPr>
        <p:spPr>
          <a:xfrm>
            <a:off x="0" y="990600"/>
            <a:ext cx="9144000" cy="5562600"/>
          </a:xfrm>
        </p:spPr>
        <p:txBody>
          <a:bodyPr/>
          <a:lstStyle/>
          <a:p>
            <a:pPr marL="0" indent="0" eaLnBrk="1" hangingPunct="1">
              <a:buFontTx/>
              <a:buNone/>
            </a:pPr>
            <a:r>
              <a:rPr lang="en-US" b="1" dirty="0">
                <a:solidFill>
                  <a:srgbClr val="FFFF00"/>
                </a:solidFill>
                <a:latin typeface="Tahoma"/>
                <a:ea typeface="ＭＳ Ｐゴシック" charset="0"/>
                <a:cs typeface="Tahoma"/>
              </a:rPr>
              <a:t>THE FOUNDATION - That the book currently known as the Bible, consisting of the Scriptures of Moses, the prophets, and the apostles, is the only source of knowledge concerning God and His purposes at present extant or available in the earth, and that the same were wholly given by inspiration of God in the writers, and are consequently without error in all parts of them, except such as may be due to errors of transcription or translation.</a:t>
            </a:r>
          </a:p>
        </p:txBody>
      </p:sp>
    </p:spTree>
    <p:extLst>
      <p:ext uri="{BB962C8B-B14F-4D97-AF65-F5344CB8AC3E}">
        <p14:creationId xmlns:p14="http://schemas.microsoft.com/office/powerpoint/2010/main" val="198058103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showMasterPhAnim="0">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949E8740-FDA7-B444-A700-9D33C0591611}" type="slidenum">
              <a:rPr lang="en-GB"/>
              <a:pPr/>
              <a:t>8</a:t>
            </a:fld>
            <a:endParaRPr lang="en-GB"/>
          </a:p>
        </p:txBody>
      </p:sp>
      <p:sp>
        <p:nvSpPr>
          <p:cNvPr id="121858" name="Rectangle 2"/>
          <p:cNvSpPr>
            <a:spLocks noGrp="1" noChangeArrowheads="1"/>
          </p:cNvSpPr>
          <p:nvPr>
            <p:ph type="title"/>
          </p:nvPr>
        </p:nvSpPr>
        <p:spPr>
          <a:xfrm>
            <a:off x="0" y="274638"/>
            <a:ext cx="9144000" cy="872630"/>
          </a:xfrm>
        </p:spPr>
        <p:txBody>
          <a:bodyPr>
            <a:normAutofit/>
          </a:bodyPr>
          <a:lstStyle/>
          <a:p>
            <a:r>
              <a:rPr lang="en-US" sz="3600" b="1" dirty="0">
                <a:solidFill>
                  <a:schemeClr val="bg1"/>
                </a:solidFill>
                <a:latin typeface="Tahoma"/>
                <a:cs typeface="Tahoma"/>
              </a:rPr>
              <a:t>NEBUCHADNEZZAR’S INSCRIPTION</a:t>
            </a:r>
          </a:p>
        </p:txBody>
      </p:sp>
      <p:sp>
        <p:nvSpPr>
          <p:cNvPr id="121859" name="Rectangle 3"/>
          <p:cNvSpPr>
            <a:spLocks noGrp="1" noChangeArrowheads="1"/>
          </p:cNvSpPr>
          <p:nvPr>
            <p:ph type="body" idx="1"/>
          </p:nvPr>
        </p:nvSpPr>
        <p:spPr>
          <a:xfrm>
            <a:off x="0" y="1147267"/>
            <a:ext cx="9144000" cy="5574207"/>
          </a:xfrm>
        </p:spPr>
        <p:txBody>
          <a:bodyPr/>
          <a:lstStyle/>
          <a:p>
            <a:pPr marL="0" indent="0">
              <a:buFont typeface="Wingdings" charset="0"/>
              <a:buNone/>
            </a:pPr>
            <a:r>
              <a:rPr lang="en-US" b="1" dirty="0">
                <a:solidFill>
                  <a:srgbClr val="FFFF00"/>
                </a:solidFill>
                <a:effectLst/>
                <a:latin typeface="Tahoma"/>
                <a:cs typeface="Tahoma"/>
              </a:rPr>
              <a:t>The tower, the eternal house I have completed its magnificence…</a:t>
            </a:r>
            <a:r>
              <a:rPr lang="en-US" b="1" u="sng" dirty="0">
                <a:solidFill>
                  <a:srgbClr val="FFFF00"/>
                </a:solidFill>
                <a:effectLst/>
                <a:latin typeface="Tahoma"/>
                <a:cs typeface="Tahoma"/>
              </a:rPr>
              <a:t>The most ancient monument of Babylon</a:t>
            </a:r>
            <a:r>
              <a:rPr lang="en-US" b="1" dirty="0">
                <a:solidFill>
                  <a:srgbClr val="FFFF00"/>
                </a:solidFill>
                <a:effectLst/>
                <a:latin typeface="Tahoma"/>
                <a:cs typeface="Tahoma"/>
              </a:rPr>
              <a:t>; I built and finished it. I have highly exalted </a:t>
            </a:r>
            <a:r>
              <a:rPr lang="en-US" b="1" dirty="0">
                <a:solidFill>
                  <a:srgbClr val="80FF00"/>
                </a:solidFill>
                <a:effectLst/>
                <a:latin typeface="Tahoma"/>
                <a:cs typeface="Tahoma"/>
              </a:rPr>
              <a:t>its head</a:t>
            </a:r>
            <a:r>
              <a:rPr lang="en-US" b="1" dirty="0">
                <a:solidFill>
                  <a:srgbClr val="FFFF00"/>
                </a:solidFill>
                <a:effectLst/>
                <a:latin typeface="Tahoma"/>
                <a:cs typeface="Tahoma"/>
              </a:rPr>
              <a:t> with bricks covered with copper.  A former king built it, (they reckon 42 ages) but he did not complete </a:t>
            </a:r>
            <a:r>
              <a:rPr lang="en-US" b="1" dirty="0">
                <a:solidFill>
                  <a:srgbClr val="80FF00"/>
                </a:solidFill>
                <a:effectLst/>
                <a:latin typeface="Tahoma"/>
                <a:cs typeface="Tahoma"/>
              </a:rPr>
              <a:t>its head</a:t>
            </a:r>
            <a:r>
              <a:rPr lang="en-US" b="1" dirty="0">
                <a:solidFill>
                  <a:srgbClr val="FFFF00"/>
                </a:solidFill>
                <a:effectLst/>
                <a:latin typeface="Tahoma"/>
                <a:cs typeface="Tahoma"/>
              </a:rPr>
              <a:t>.  </a:t>
            </a:r>
            <a:r>
              <a:rPr lang="en-US" b="1" dirty="0" err="1">
                <a:solidFill>
                  <a:srgbClr val="FFFF00"/>
                </a:solidFill>
                <a:effectLst/>
                <a:latin typeface="Tahoma"/>
                <a:cs typeface="Tahoma"/>
              </a:rPr>
              <a:t>Merodach</a:t>
            </a:r>
            <a:r>
              <a:rPr lang="en-US" b="1" dirty="0">
                <a:solidFill>
                  <a:srgbClr val="FFFF00"/>
                </a:solidFill>
                <a:effectLst/>
                <a:latin typeface="Tahoma"/>
                <a:cs typeface="Tahoma"/>
              </a:rPr>
              <a:t>, the great god, excited my mind to repair this building. I did not change the site nor did I take away the foundation.</a:t>
            </a:r>
            <a:endParaRPr lang="en-GB" b="1" dirty="0">
              <a:solidFill>
                <a:srgbClr val="FFFF00"/>
              </a:solidFill>
              <a:effectLst/>
              <a:latin typeface="Tahoma"/>
              <a:cs typeface="Tahoma"/>
            </a:endParaRPr>
          </a:p>
        </p:txBody>
      </p:sp>
    </p:spTree>
    <p:extLst>
      <p:ext uri="{BB962C8B-B14F-4D97-AF65-F5344CB8AC3E}">
        <p14:creationId xmlns:p14="http://schemas.microsoft.com/office/powerpoint/2010/main" val="2413085429"/>
      </p:ext>
    </p:extLst>
  </p:cSld>
  <p:clrMapOvr>
    <a:masterClrMapping/>
  </p:clrMapOvr>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499"/>
                                          </p:stCondLst>
                                        </p:cTn>
                                        <p:tgtEl>
                                          <p:spTgt spid="121859">
                                            <p:txEl>
                                              <p:pRg st="0" end="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1859" grpId="0" build="p" autoUpdateAnimBg="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5"/>
          <p:cNvSpPr>
            <a:spLocks noGrp="1"/>
          </p:cNvSpPr>
          <p:nvPr>
            <p:ph type="sldNum" sz="quarter" idx="12"/>
          </p:nvPr>
        </p:nvSpPr>
        <p:spPr/>
        <p:txBody>
          <a:bodyPr/>
          <a:lstStyle/>
          <a:p>
            <a:fld id="{7561A987-FD1B-AC45-BF87-3C8074F7E72F}" type="slidenum">
              <a:rPr lang="en-GB"/>
              <a:pPr/>
              <a:t>9</a:t>
            </a:fld>
            <a:endParaRPr lang="en-GB"/>
          </a:p>
        </p:txBody>
      </p:sp>
      <p:sp>
        <p:nvSpPr>
          <p:cNvPr id="166914" name="Rectangle 2"/>
          <p:cNvSpPr>
            <a:spLocks noGrp="1" noChangeArrowheads="1"/>
          </p:cNvSpPr>
          <p:nvPr>
            <p:ph type="title"/>
          </p:nvPr>
        </p:nvSpPr>
        <p:spPr>
          <a:xfrm>
            <a:off x="457200" y="228600"/>
            <a:ext cx="8229600" cy="868363"/>
          </a:xfrm>
        </p:spPr>
        <p:txBody>
          <a:bodyPr>
            <a:normAutofit fontScale="90000"/>
          </a:bodyPr>
          <a:lstStyle/>
          <a:p>
            <a:r>
              <a:rPr lang="en-US" b="1" dirty="0">
                <a:solidFill>
                  <a:srgbClr val="FFFFFF"/>
                </a:solidFill>
                <a:latin typeface="Tahoma"/>
                <a:cs typeface="Tahoma"/>
              </a:rPr>
              <a:t>THE TOWER OF BABEL TODAY</a:t>
            </a:r>
          </a:p>
        </p:txBody>
      </p:sp>
      <p:pic>
        <p:nvPicPr>
          <p:cNvPr id="166916" name="Picture 4" descr="babylon-etemenanki--large-msg-117330710768"/>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66800" y="1089025"/>
            <a:ext cx="7086600" cy="5768975"/>
          </a:xfrm>
          <a:prstGeom prst="rect">
            <a:avLst/>
          </a:prstGeom>
          <a:noFill/>
          <a:extLst>
            <a:ext uri="{909E8E84-426E-40dd-AFC4-6F175D3DCCD1}">
              <a14:hiddenFill xmlns:a14="http://schemas.microsoft.com/office/drawing/2010/main" xmlns="">
                <a:solidFill>
                  <a:srgbClr val="FFFFFF"/>
                </a:solidFill>
              </a14:hiddenFill>
            </a:ext>
          </a:extLst>
        </p:spPr>
      </p:pic>
    </p:spTree>
    <p:extLst>
      <p:ext uri="{BB962C8B-B14F-4D97-AF65-F5344CB8AC3E}">
        <p14:creationId xmlns:p14="http://schemas.microsoft.com/office/powerpoint/2010/main" val="377530570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otalTime>14414</TotalTime>
  <Words>1229</Words>
  <Application>Microsoft Office PowerPoint</Application>
  <PresentationFormat>On-screen Show (4:3)</PresentationFormat>
  <Paragraphs>100</Paragraphs>
  <Slides>20</Slides>
  <Notes>3</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20</vt:i4>
      </vt:variant>
    </vt:vector>
  </HeadingPairs>
  <TitlesOfParts>
    <vt:vector size="26" baseType="lpstr">
      <vt:lpstr>ＭＳ Ｐゴシック</vt:lpstr>
      <vt:lpstr>Arial</vt:lpstr>
      <vt:lpstr>Calibri</vt:lpstr>
      <vt:lpstr>Tahoma</vt:lpstr>
      <vt:lpstr>Wingdings</vt:lpstr>
      <vt:lpstr>Office Theme</vt:lpstr>
      <vt:lpstr>“WE OURSELVES TOGETHER WILL BUILD”</vt:lpstr>
      <vt:lpstr>PowerPoint Presentation</vt:lpstr>
      <vt:lpstr>70 YEARS SERVING “THE KING OF BABYLON”</vt:lpstr>
      <vt:lpstr>ISAIAH’S PROPHECY OF CYRUS</vt:lpstr>
      <vt:lpstr>THE CYRUS  PROPHECY - 3 VIEWS</vt:lpstr>
      <vt:lpstr>DID ISAIAH WRITE ALL OF THE BOOK THAT BEARS HIS NAME?</vt:lpstr>
      <vt:lpstr>THE BASF “FOUNDATION”</vt:lpstr>
      <vt:lpstr>NEBUCHADNEZZAR’S INSCRIPTION</vt:lpstr>
      <vt:lpstr>THE TOWER OF BABEL TODAY</vt:lpstr>
      <vt:lpstr>THE SCRIPTURAL BASIS OF THE BASF</vt:lpstr>
      <vt:lpstr>70 YEARS DESOLATION OF THE TEMPLE</vt:lpstr>
      <vt:lpstr>CONDITIONS IN THE LAND</vt:lpstr>
      <vt:lpstr>SAMARITAN OPPOSITION</vt:lpstr>
      <vt:lpstr>BUILDING THE TEMPLE</vt:lpstr>
      <vt:lpstr>GRATTAN GUINESS</vt:lpstr>
      <vt:lpstr>GENERAL ALLENBY</vt:lpstr>
      <vt:lpstr>DELIVERING JERUSALEM</vt:lpstr>
      <vt:lpstr>BABYLON v JERUSALEM</vt:lpstr>
      <vt:lpstr>70 YEARS  HOW MANY TIME PERIODS?</vt:lpstr>
      <vt:lpstr>70 YEARS INDIGNATION  Eze.21v31 &amp; 22v31</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INSPIRATION &amp; QUOTATION</dc:title>
  <dc:creator>Bernard Burt</dc:creator>
  <cp:lastModifiedBy>Ken Whitehead</cp:lastModifiedBy>
  <cp:revision>104</cp:revision>
  <dcterms:created xsi:type="dcterms:W3CDTF">2016-08-23T13:19:36Z</dcterms:created>
  <dcterms:modified xsi:type="dcterms:W3CDTF">2017-06-07T05:25:44Z</dcterms:modified>
</cp:coreProperties>
</file>