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80" r:id="rId2"/>
    <p:sldId id="298" r:id="rId3"/>
    <p:sldId id="306" r:id="rId4"/>
    <p:sldId id="307" r:id="rId5"/>
    <p:sldId id="308" r:id="rId6"/>
    <p:sldId id="304" r:id="rId7"/>
    <p:sldId id="305" r:id="rId8"/>
    <p:sldId id="314" r:id="rId9"/>
    <p:sldId id="312" r:id="rId10"/>
    <p:sldId id="311" r:id="rId11"/>
    <p:sldId id="309" r:id="rId12"/>
    <p:sldId id="310" r:id="rId13"/>
    <p:sldId id="31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80FF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1856" y="-3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0DF43-F900-FC46-8060-E8657092AD21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623A9-7709-664D-B84C-FBA266979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1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819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0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892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0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4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59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643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70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74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0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449B6-095E-964C-B58F-B7F8A2064C4C}" type="datetimeFigureOut">
              <a:rPr lang="en-US" smtClean="0"/>
              <a:t>10/05/17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9388F-36EC-874D-A4C5-EB2A9E8D7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22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1019920"/>
            <a:ext cx="8068583" cy="463775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chemeClr val="accent6"/>
                </a:solidFill>
                <a:latin typeface="Tahoma"/>
                <a:cs typeface="Tahoma"/>
              </a:rPr>
              <a:t>“TO SEEK THE WELFARE OF THE CHILDREN OF ISRAEL”</a:t>
            </a:r>
            <a:endParaRPr lang="en-US" sz="7200" b="1" dirty="0">
              <a:solidFill>
                <a:schemeClr val="accent6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030618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086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9401" y="438727"/>
            <a:ext cx="3111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ahoma"/>
                <a:cs typeface="Tahoma"/>
              </a:rPr>
              <a:t>The first turning of the wall</a:t>
            </a:r>
            <a:endParaRPr lang="en-US" sz="2800" b="1" dirty="0">
              <a:latin typeface="Tahoma"/>
              <a:cs typeface="Tahoma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527300" y="1016000"/>
            <a:ext cx="2311400" cy="2095500"/>
          </a:xfrm>
          <a:prstGeom prst="straightConnector1">
            <a:avLst/>
          </a:prstGeom>
          <a:ln w="63500"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300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086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28589" y="0"/>
            <a:ext cx="48678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ahoma"/>
                <a:cs typeface="Tahoma"/>
              </a:rPr>
              <a:t>The second turning of the wall</a:t>
            </a:r>
            <a:endParaRPr lang="en-US" sz="3200" b="1" dirty="0">
              <a:latin typeface="Tahoma"/>
              <a:cs typeface="Tahoma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5560476" y="596557"/>
            <a:ext cx="692654" cy="2174546"/>
          </a:xfrm>
          <a:prstGeom prst="straightConnector1">
            <a:avLst/>
          </a:prstGeom>
          <a:ln w="63500"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127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086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82262" y="5445988"/>
            <a:ext cx="35402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ahoma"/>
                <a:cs typeface="Tahoma"/>
              </a:rPr>
              <a:t>Neh.3v20-24</a:t>
            </a:r>
            <a:endParaRPr lang="en-US" sz="4000" b="1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030183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5350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95" y="28795"/>
            <a:ext cx="8767588" cy="83165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NEHEMIAH’S PRAYER</a:t>
            </a:r>
            <a:endParaRPr lang="en-US" b="1" dirty="0">
              <a:solidFill>
                <a:srgbClr val="66FFFF"/>
              </a:solidFill>
              <a:latin typeface="Tahoma"/>
              <a:cs typeface="Tahom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395" y="860452"/>
            <a:ext cx="8767587" cy="599754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Yahweh </a:t>
            </a:r>
            <a:r>
              <a:rPr lang="en-US" b="1" dirty="0" err="1" smtClean="0">
                <a:solidFill>
                  <a:srgbClr val="FFFFFF"/>
                </a:solidFill>
                <a:latin typeface="Tahoma"/>
                <a:cs typeface="Tahoma"/>
              </a:rPr>
              <a:t>Elohim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 of heaven Q </a:t>
            </a:r>
            <a:r>
              <a:rPr lang="en-US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Gen.24v7</a:t>
            </a:r>
          </a:p>
          <a:p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Great &amp; terrible El Q </a:t>
            </a:r>
            <a:r>
              <a:rPr lang="en-US" b="1" dirty="0" smtClean="0">
                <a:solidFill>
                  <a:srgbClr val="8EB4E3"/>
                </a:solidFill>
                <a:latin typeface="Tahoma"/>
                <a:cs typeface="Tahoma"/>
              </a:rPr>
              <a:t>Dt.7v21, Dan.9v4</a:t>
            </a:r>
          </a:p>
          <a:p>
            <a:r>
              <a:rPr lang="en-US" b="1" dirty="0" err="1" smtClean="0">
                <a:solidFill>
                  <a:srgbClr val="FFFFFF"/>
                </a:solidFill>
                <a:latin typeface="Tahoma"/>
                <a:cs typeface="Tahoma"/>
              </a:rPr>
              <a:t>Keepeth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 covenant &amp; mercy Q 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ahoma"/>
                <a:cs typeface="Tahoma"/>
              </a:rPr>
              <a:t>Dt7v9,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/>
                <a:cs typeface="Tahoma"/>
              </a:rPr>
              <a:t>D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ahoma"/>
                <a:cs typeface="Tahoma"/>
              </a:rPr>
              <a:t>an.9v4.</a:t>
            </a:r>
          </a:p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Observe commandments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Dan.9v4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.</a:t>
            </a:r>
          </a:p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Ear attentive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2 Chron.6v40, Dan.9v18</a:t>
            </a:r>
          </a:p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Eyes open </a:t>
            </a:r>
            <a:r>
              <a:rPr lang="en-US" b="1" dirty="0">
                <a:solidFill>
                  <a:srgbClr val="FFFFFF"/>
                </a:solidFill>
                <a:latin typeface="Tahoma"/>
                <a:cs typeface="Tahoma"/>
              </a:rPr>
              <a:t>Q </a:t>
            </a:r>
            <a:r>
              <a:rPr lang="en-US" b="1" dirty="0">
                <a:solidFill>
                  <a:srgbClr val="95B3D7"/>
                </a:solidFill>
                <a:latin typeface="Tahoma"/>
                <a:cs typeface="Tahoma"/>
              </a:rPr>
              <a:t>2 Chron.6v40, Dan.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9v18</a:t>
            </a:r>
            <a:endParaRPr lang="en-US" b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Hear the prayer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Dan.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9v17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Confess the sins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Dan.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9v20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I &amp; fathers house</a:t>
            </a:r>
            <a:r>
              <a:rPr lang="is-IS" b="1" dirty="0" smtClean="0">
                <a:solidFill>
                  <a:srgbClr val="FFFFFF"/>
                </a:solidFill>
                <a:latin typeface="Tahoma"/>
                <a:cs typeface="Tahoma"/>
              </a:rPr>
              <a:t>…sinned Q </a:t>
            </a:r>
            <a:r>
              <a:rPr lang="is-IS" b="1" dirty="0" smtClean="0">
                <a:solidFill>
                  <a:srgbClr val="95B3D7"/>
                </a:solidFill>
                <a:latin typeface="Tahoma"/>
                <a:cs typeface="Tahoma"/>
              </a:rPr>
              <a:t>Ps.</a:t>
            </a:r>
            <a:r>
              <a:rPr lang="is-IS" b="1" dirty="0" smtClean="0">
                <a:solidFill>
                  <a:srgbClr val="95B3D7"/>
                </a:solidFill>
                <a:latin typeface="Tahoma"/>
                <a:cs typeface="Tahoma"/>
              </a:rPr>
              <a:t>106v6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endParaRPr lang="en-US" b="1" dirty="0" smtClean="0">
              <a:solidFill>
                <a:srgbClr val="FFFF00"/>
              </a:solidFill>
              <a:latin typeface="Tahoma"/>
              <a:cs typeface="Tahoma"/>
            </a:endParaRPr>
          </a:p>
          <a:p>
            <a:endParaRPr lang="en-US" b="1" dirty="0">
              <a:solidFill>
                <a:srgbClr val="FFFF00"/>
              </a:solidFill>
              <a:latin typeface="Tahoma"/>
              <a:cs typeface="Tahoma"/>
            </a:endParaRPr>
          </a:p>
          <a:p>
            <a:endParaRPr lang="en-US" b="1" dirty="0" smtClean="0">
              <a:solidFill>
                <a:srgbClr val="66FFFF"/>
              </a:solidFill>
              <a:latin typeface="Tahoma"/>
              <a:cs typeface="Tahoma"/>
            </a:endParaRPr>
          </a:p>
          <a:p>
            <a:endParaRPr lang="en-US" b="1" dirty="0" smtClean="0">
              <a:solidFill>
                <a:srgbClr val="FFFF00"/>
              </a:solidFill>
              <a:latin typeface="Tahoma"/>
              <a:cs typeface="Tahoma"/>
            </a:endParaRPr>
          </a:p>
          <a:p>
            <a:endParaRPr lang="en-US" b="1" dirty="0">
              <a:solidFill>
                <a:srgbClr val="80FF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368717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95" y="28795"/>
            <a:ext cx="8767588" cy="83165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NEHEMIAH’S PRAYER</a:t>
            </a:r>
            <a:endParaRPr lang="en-US" b="1" dirty="0">
              <a:solidFill>
                <a:srgbClr val="66FFFF"/>
              </a:solidFill>
              <a:latin typeface="Tahoma"/>
              <a:cs typeface="Tahom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395" y="860452"/>
            <a:ext cx="8767587" cy="599754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Against thee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Dan.9v7-8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Have dealt very corruptly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Dan.9v5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Have not kept thy commandments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Dt.7v11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Which thou </a:t>
            </a:r>
            <a:r>
              <a:rPr lang="en-US" b="1" dirty="0" err="1" smtClean="0">
                <a:solidFill>
                  <a:schemeClr val="bg1"/>
                </a:solidFill>
                <a:latin typeface="Tahoma"/>
                <a:cs typeface="Tahoma"/>
              </a:rPr>
              <a:t>commandest</a:t>
            </a:r>
            <a:r>
              <a:rPr lang="is-IS" b="1" dirty="0" smtClean="0">
                <a:solidFill>
                  <a:schemeClr val="bg1"/>
                </a:solidFill>
                <a:latin typeface="Tahoma"/>
                <a:cs typeface="Tahoma"/>
              </a:rPr>
              <a:t>…Moses </a:t>
            </a:r>
            <a:r>
              <a:rPr lang="is-IS" b="1" dirty="0" smtClean="0">
                <a:solidFill>
                  <a:srgbClr val="95B3D7"/>
                </a:solidFill>
                <a:latin typeface="Tahoma"/>
                <a:cs typeface="Tahoma"/>
              </a:rPr>
              <a:t>Dt.28v15,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Dan.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9v11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If ye transgress I will scatter thee abroad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Lev.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26v33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If ye turn unto me </a:t>
            </a:r>
            <a:r>
              <a:rPr lang="en-US" b="1" dirty="0">
                <a:solidFill>
                  <a:srgbClr val="F79646"/>
                </a:solidFill>
                <a:latin typeface="Tahoma"/>
                <a:cs typeface="Tahoma"/>
              </a:rPr>
              <a:t>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Dt.30v2-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3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The uttermost part of heaven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Dt.30v4</a:t>
            </a:r>
          </a:p>
          <a:p>
            <a:endParaRPr lang="en-US" b="1" dirty="0" smtClean="0">
              <a:solidFill>
                <a:srgbClr val="FFFF00"/>
              </a:solidFill>
              <a:latin typeface="Tahoma"/>
              <a:cs typeface="Tahoma"/>
            </a:endParaRPr>
          </a:p>
          <a:p>
            <a:endParaRPr lang="en-US" b="1" dirty="0">
              <a:solidFill>
                <a:srgbClr val="FFFF00"/>
              </a:solidFill>
              <a:latin typeface="Tahoma"/>
              <a:cs typeface="Tahoma"/>
            </a:endParaRPr>
          </a:p>
          <a:p>
            <a:endParaRPr lang="en-US" b="1" dirty="0" smtClean="0">
              <a:solidFill>
                <a:srgbClr val="66FFFF"/>
              </a:solidFill>
              <a:latin typeface="Tahoma"/>
              <a:cs typeface="Tahoma"/>
            </a:endParaRPr>
          </a:p>
          <a:p>
            <a:endParaRPr lang="en-US" b="1" dirty="0" smtClean="0">
              <a:solidFill>
                <a:srgbClr val="FFFF00"/>
              </a:solidFill>
              <a:latin typeface="Tahoma"/>
              <a:cs typeface="Tahoma"/>
            </a:endParaRPr>
          </a:p>
          <a:p>
            <a:endParaRPr lang="en-US" b="1" dirty="0">
              <a:solidFill>
                <a:srgbClr val="80FF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00719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95" y="28795"/>
            <a:ext cx="8767588" cy="83165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NEHEMIAH’S PRAYER</a:t>
            </a:r>
            <a:endParaRPr lang="en-US" b="1" dirty="0">
              <a:solidFill>
                <a:srgbClr val="66FFFF"/>
              </a:solidFill>
              <a:latin typeface="Tahoma"/>
              <a:cs typeface="Tahom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395" y="860452"/>
            <a:ext cx="8767587" cy="599754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The place that I have chosen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Dt.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12v5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Thy servants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Dt.9v26-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29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Thou hast redeemed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Dt.7v8 &amp;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9v26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Great power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Ez.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32v11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Strong hand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1 Ki.8v42 &amp; Dan.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9v15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Ears attentive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2 Chron.6v40 &amp;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7v15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Who desire to fear thy name Q 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1 Ki.8v43, Is.</a:t>
            </a:r>
            <a:r>
              <a:rPr lang="en-US" b="1" dirty="0" smtClean="0">
                <a:solidFill>
                  <a:srgbClr val="95B3D7"/>
                </a:solidFill>
                <a:latin typeface="Tahoma"/>
                <a:cs typeface="Tahoma"/>
              </a:rPr>
              <a:t>26v8</a:t>
            </a:r>
            <a:endParaRPr lang="en-US" b="1" dirty="0" smtClean="0">
              <a:solidFill>
                <a:srgbClr val="95B3D7"/>
              </a:solidFill>
              <a:latin typeface="Tahoma"/>
              <a:cs typeface="Tahoma"/>
            </a:endParaRPr>
          </a:p>
          <a:p>
            <a:endParaRPr lang="en-US" b="1" dirty="0" smtClean="0">
              <a:solidFill>
                <a:srgbClr val="FFFF00"/>
              </a:solidFill>
              <a:latin typeface="Tahoma"/>
              <a:cs typeface="Tahoma"/>
            </a:endParaRPr>
          </a:p>
          <a:p>
            <a:endParaRPr lang="en-US" b="1" dirty="0" smtClean="0">
              <a:solidFill>
                <a:srgbClr val="FFFF00"/>
              </a:solidFill>
              <a:latin typeface="Tahoma"/>
              <a:cs typeface="Tahoma"/>
            </a:endParaRPr>
          </a:p>
          <a:p>
            <a:endParaRPr lang="en-US" b="1" dirty="0" smtClean="0">
              <a:solidFill>
                <a:srgbClr val="FFFF00"/>
              </a:solidFill>
              <a:latin typeface="Tahoma"/>
              <a:cs typeface="Tahoma"/>
            </a:endParaRPr>
          </a:p>
          <a:p>
            <a:endParaRPr lang="en-US" b="1" dirty="0">
              <a:solidFill>
                <a:srgbClr val="FFFF00"/>
              </a:solidFill>
              <a:latin typeface="Tahoma"/>
              <a:cs typeface="Tahoma"/>
            </a:endParaRPr>
          </a:p>
          <a:p>
            <a:endParaRPr lang="en-US" b="1" dirty="0" smtClean="0">
              <a:solidFill>
                <a:srgbClr val="66FFFF"/>
              </a:solidFill>
              <a:latin typeface="Tahoma"/>
              <a:cs typeface="Tahoma"/>
            </a:endParaRPr>
          </a:p>
          <a:p>
            <a:endParaRPr lang="en-US" b="1" dirty="0" smtClean="0">
              <a:solidFill>
                <a:srgbClr val="FFFF00"/>
              </a:solidFill>
              <a:latin typeface="Tahoma"/>
              <a:cs typeface="Tahoma"/>
            </a:endParaRPr>
          </a:p>
          <a:p>
            <a:endParaRPr lang="en-US" b="1" dirty="0">
              <a:solidFill>
                <a:srgbClr val="80FF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200370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95" y="28795"/>
            <a:ext cx="8767588" cy="83165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70 7s – START DATE</a:t>
            </a:r>
            <a:endParaRPr lang="en-US" b="1" dirty="0">
              <a:solidFill>
                <a:srgbClr val="66FFFF"/>
              </a:solidFill>
              <a:latin typeface="Tahoma"/>
              <a:cs typeface="Tahom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395" y="860452"/>
            <a:ext cx="8767587" cy="59975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Tahoma"/>
                <a:cs typeface="Tahoma"/>
              </a:rPr>
              <a:t>The fourth decree was thirteen years after, in the 20th of Artaxerxes, </a:t>
            </a:r>
            <a:r>
              <a:rPr lang="en-US" b="1" dirty="0">
                <a:solidFill>
                  <a:srgbClr val="F79646"/>
                </a:solidFill>
                <a:latin typeface="Tahoma"/>
                <a:cs typeface="Tahoma"/>
              </a:rPr>
              <a:t>B.C. </a:t>
            </a:r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456. </a:t>
            </a:r>
          </a:p>
          <a:p>
            <a:pPr marL="0" indent="0">
              <a:buNone/>
            </a:pPr>
            <a:endParaRPr lang="en-US" sz="1200" b="1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Tahoma"/>
                <a:cs typeface="Tahoma"/>
              </a:rPr>
              <a:t>It is proper, however, to mention that the usual reckoning of the B.C., answering to the 20th Artaxerxes, is </a:t>
            </a:r>
            <a:r>
              <a:rPr lang="en-US" b="1" dirty="0">
                <a:solidFill>
                  <a:srgbClr val="F79646"/>
                </a:solidFill>
                <a:latin typeface="Tahoma"/>
                <a:cs typeface="Tahoma"/>
              </a:rPr>
              <a:t>445</a:t>
            </a:r>
            <a:r>
              <a:rPr lang="en-US" b="1" dirty="0">
                <a:solidFill>
                  <a:srgbClr val="FFFFFF"/>
                </a:solidFill>
                <a:latin typeface="Tahoma"/>
                <a:cs typeface="Tahoma"/>
              </a:rPr>
              <a:t> years. This would make the end of the 69 </a:t>
            </a:r>
            <a:r>
              <a:rPr lang="en-US" b="1" dirty="0" err="1">
                <a:solidFill>
                  <a:srgbClr val="FFFFFF"/>
                </a:solidFill>
                <a:latin typeface="Tahoma"/>
                <a:cs typeface="Tahoma"/>
              </a:rPr>
              <a:t>heptades</a:t>
            </a:r>
            <a:r>
              <a:rPr lang="en-US" b="1" dirty="0">
                <a:solidFill>
                  <a:srgbClr val="FFFFFF"/>
                </a:solidFill>
                <a:latin typeface="Tahoma"/>
                <a:cs typeface="Tahoma"/>
              </a:rPr>
              <a:t> five years after the crucifixion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;</a:t>
            </a:r>
          </a:p>
          <a:p>
            <a:pPr marL="0" indent="0">
              <a:buNone/>
            </a:pPr>
            <a:endParaRPr lang="en-US" sz="1200" b="1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Tahoma"/>
                <a:cs typeface="Tahoma"/>
              </a:rPr>
              <a:t>But the common reckoning is flagrantly erroneous in divers places, and of no authority where critical accuracy is desired. </a:t>
            </a:r>
          </a:p>
        </p:txBody>
      </p:sp>
    </p:spTree>
    <p:extLst>
      <p:ext uri="{BB962C8B-B14F-4D97-AF65-F5344CB8AC3E}">
        <p14:creationId xmlns:p14="http://schemas.microsoft.com/office/powerpoint/2010/main" val="3250660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95" y="28795"/>
            <a:ext cx="8767588" cy="140529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THE 70 7s PROPHECY</a:t>
            </a:r>
            <a:b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RULES FOR INTERPRETATION</a:t>
            </a:r>
            <a:endParaRPr lang="en-US" b="1" dirty="0">
              <a:solidFill>
                <a:srgbClr val="66FFFF"/>
              </a:solidFill>
              <a:latin typeface="Tahoma"/>
              <a:cs typeface="Tahom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395" y="1434084"/>
            <a:ext cx="8767587" cy="5423915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The prophecy is of 70 7s of years – </a:t>
            </a:r>
            <a:r>
              <a:rPr lang="en-US" b="1" dirty="0" smtClean="0">
                <a:solidFill>
                  <a:schemeClr val="accent6"/>
                </a:solidFill>
                <a:latin typeface="Tahoma"/>
                <a:cs typeface="Tahoma"/>
              </a:rPr>
              <a:t>490 years.</a:t>
            </a:r>
          </a:p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It begins with a decree to restore &amp; build Jerusalem.</a:t>
            </a:r>
          </a:p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Messiah is cut off in the midst of the 70</a:t>
            </a:r>
            <a:r>
              <a:rPr lang="en-US" b="1" baseline="30000" dirty="0" smtClean="0">
                <a:solidFill>
                  <a:srgbClr val="FFFFFF"/>
                </a:solidFill>
                <a:latin typeface="Tahoma"/>
                <a:cs typeface="Tahoma"/>
              </a:rPr>
              <a:t>th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 7 (</a:t>
            </a:r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486.5 years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) – not the end of the 69</a:t>
            </a:r>
            <a:r>
              <a:rPr lang="en-US" b="1" baseline="30000" dirty="0" smtClean="0">
                <a:solidFill>
                  <a:srgbClr val="FFFFFF"/>
                </a:solidFill>
                <a:latin typeface="Tahoma"/>
                <a:cs typeface="Tahoma"/>
              </a:rPr>
              <a:t>th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 (483) or the end of the 70</a:t>
            </a:r>
            <a:r>
              <a:rPr lang="en-US" b="1" baseline="30000" dirty="0" smtClean="0">
                <a:solidFill>
                  <a:srgbClr val="FFFFFF"/>
                </a:solidFill>
                <a:latin typeface="Tahoma"/>
                <a:cs typeface="Tahoma"/>
              </a:rPr>
              <a:t>th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 (490).</a:t>
            </a:r>
          </a:p>
          <a:p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483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 is not his birth, appearance in the temple at 12 or his crucifixion.</a:t>
            </a:r>
          </a:p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There is no Scriptural basis for a 2000 year gap in the 70</a:t>
            </a:r>
            <a:r>
              <a:rPr lang="en-US" b="1" baseline="30000" dirty="0" smtClean="0">
                <a:solidFill>
                  <a:srgbClr val="FFFFFF"/>
                </a:solidFill>
                <a:latin typeface="Tahoma"/>
                <a:cs typeface="Tahoma"/>
              </a:rPr>
              <a:t>th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 7.</a:t>
            </a:r>
          </a:p>
          <a:p>
            <a:endParaRPr lang="en-US" b="1" dirty="0">
              <a:solidFill>
                <a:srgbClr val="80FF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92924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95" y="28795"/>
            <a:ext cx="8767588" cy="140529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THE 70 7s - INTERPRETATION</a:t>
            </a:r>
            <a:endParaRPr lang="en-US" b="1" dirty="0">
              <a:solidFill>
                <a:srgbClr val="66FFFF"/>
              </a:solidFill>
              <a:latin typeface="Tahoma"/>
              <a:cs typeface="Tahom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395" y="1434084"/>
            <a:ext cx="8767587" cy="54239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The start date is the 20</a:t>
            </a:r>
            <a:r>
              <a:rPr lang="en-US" b="1" baseline="30000" dirty="0" smtClean="0">
                <a:solidFill>
                  <a:schemeClr val="bg1"/>
                </a:solidFill>
                <a:latin typeface="Tahoma"/>
                <a:cs typeface="Tahoma"/>
              </a:rPr>
              <a:t>th</a:t>
            </a:r>
            <a:r>
              <a:rPr lang="en-US" b="1" dirty="0" smtClean="0">
                <a:solidFill>
                  <a:schemeClr val="bg1"/>
                </a:solidFill>
                <a:latin typeface="Tahoma"/>
                <a:cs typeface="Tahoma"/>
              </a:rPr>
              <a:t> of Artaxerxes –</a:t>
            </a:r>
            <a:r>
              <a:rPr lang="en-US" b="1" dirty="0" smtClean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lang="en-US" b="1" dirty="0" smtClean="0">
                <a:solidFill>
                  <a:srgbClr val="8EB4E3"/>
                </a:solidFill>
                <a:latin typeface="Tahoma"/>
                <a:cs typeface="Tahoma"/>
              </a:rPr>
              <a:t>Neh.2v1.</a:t>
            </a:r>
          </a:p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FNJ has shown that Artaxerxes was co-regent with his father for 9 years.</a:t>
            </a:r>
          </a:p>
          <a:p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20 years from the start of the co-regency is</a:t>
            </a:r>
            <a:r>
              <a:rPr lang="en-US" b="1" dirty="0" smtClean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BC455.</a:t>
            </a:r>
          </a:p>
          <a:p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483</a:t>
            </a:r>
            <a:r>
              <a:rPr lang="en-US" b="1" dirty="0" smtClean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years from this date is </a:t>
            </a:r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AD29</a:t>
            </a:r>
            <a:r>
              <a:rPr lang="en-US" b="1" dirty="0" smtClean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= the 15</a:t>
            </a:r>
            <a:r>
              <a:rPr lang="en-US" b="1" baseline="30000" dirty="0" smtClean="0">
                <a:solidFill>
                  <a:srgbClr val="FFFFFF"/>
                </a:solidFill>
                <a:latin typeface="Tahoma"/>
                <a:cs typeface="Tahoma"/>
              </a:rPr>
              <a:t>th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 of Tiberius –</a:t>
            </a:r>
            <a:r>
              <a:rPr lang="en-US" b="1" dirty="0" smtClean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lang="en-US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Lk.3v1.</a:t>
            </a:r>
          </a:p>
          <a:p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486.5</a:t>
            </a:r>
            <a:r>
              <a:rPr lang="en-US" b="1" dirty="0" smtClean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years from this date is crucifixion –</a:t>
            </a:r>
            <a:r>
              <a:rPr lang="en-US" b="1" dirty="0" smtClean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14</a:t>
            </a:r>
            <a:r>
              <a:rPr lang="en-US" b="1" baseline="30000" dirty="0" smtClean="0">
                <a:solidFill>
                  <a:srgbClr val="F79646"/>
                </a:solidFill>
                <a:latin typeface="Tahoma"/>
                <a:cs typeface="Tahoma"/>
              </a:rPr>
              <a:t>th</a:t>
            </a:r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 </a:t>
            </a:r>
            <a:r>
              <a:rPr lang="en-US" b="1" dirty="0" err="1" smtClean="0">
                <a:solidFill>
                  <a:srgbClr val="F79646"/>
                </a:solidFill>
                <a:latin typeface="Tahoma"/>
                <a:cs typeface="Tahoma"/>
              </a:rPr>
              <a:t>Abib</a:t>
            </a:r>
            <a:r>
              <a:rPr lang="en-US" b="1" dirty="0" smtClean="0">
                <a:solidFill>
                  <a:srgbClr val="F79646"/>
                </a:solidFill>
                <a:latin typeface="Tahoma"/>
                <a:cs typeface="Tahoma"/>
              </a:rPr>
              <a:t> AD33 </a:t>
            </a:r>
            <a:r>
              <a:rPr lang="en-US" b="1" dirty="0" smtClean="0">
                <a:solidFill>
                  <a:srgbClr val="FFFFFF"/>
                </a:solidFill>
                <a:latin typeface="Tahoma"/>
                <a:cs typeface="Tahoma"/>
              </a:rPr>
              <a:t>after 3.5 year ministry</a:t>
            </a:r>
          </a:p>
          <a:p>
            <a:endParaRPr lang="en-US" b="1" dirty="0">
              <a:solidFill>
                <a:srgbClr val="80FF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38768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769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61G6BPENFBL"/>
          <p:cNvPicPr>
            <a:picLocks noChangeAspect="1" noChangeArrowheads="1"/>
          </p:cNvPicPr>
          <p:nvPr/>
        </p:nvPicPr>
        <p:blipFill>
          <a:blip r:embed="rId2"/>
          <a:srcRect l="11364" t="38596" r="19507" b="14620"/>
          <a:stretch>
            <a:fillRect/>
          </a:stretch>
        </p:blipFill>
        <p:spPr bwMode="auto">
          <a:xfrm>
            <a:off x="0" y="6248"/>
            <a:ext cx="9144000" cy="6851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 rot="19798345">
            <a:off x="2789858" y="2771101"/>
            <a:ext cx="3771118" cy="152025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26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19020</TotalTime>
  <Words>513</Words>
  <Application>Microsoft Macintosh PowerPoint</Application>
  <PresentationFormat>On-screen Show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“TO SEEK THE WELFARE OF THE CHILDREN OF ISRAEL”</vt:lpstr>
      <vt:lpstr>NEHEMIAH’S PRAYER</vt:lpstr>
      <vt:lpstr>NEHEMIAH’S PRAYER</vt:lpstr>
      <vt:lpstr>NEHEMIAH’S PRAYER</vt:lpstr>
      <vt:lpstr>70 7s – START DATE</vt:lpstr>
      <vt:lpstr>THE 70 7s PROPHECY RULES FOR INTERPRETATION</vt:lpstr>
      <vt:lpstr>THE 70 7s - INTERPRETATION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INSPIRATION &amp; QUOTATION</dc:title>
  <dc:creator>Bernard Burt</dc:creator>
  <cp:lastModifiedBy>Bernard Burt</cp:lastModifiedBy>
  <cp:revision>137</cp:revision>
  <dcterms:created xsi:type="dcterms:W3CDTF">2016-08-23T13:19:36Z</dcterms:created>
  <dcterms:modified xsi:type="dcterms:W3CDTF">2017-05-09T23:03:34Z</dcterms:modified>
</cp:coreProperties>
</file>