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5"/>
  </p:notesMasterIdLst>
  <p:sldIdLst>
    <p:sldId id="280" r:id="rId2"/>
    <p:sldId id="312" r:id="rId3"/>
    <p:sldId id="320" r:id="rId4"/>
    <p:sldId id="319" r:id="rId5"/>
    <p:sldId id="309" r:id="rId6"/>
    <p:sldId id="310" r:id="rId7"/>
    <p:sldId id="311" r:id="rId8"/>
    <p:sldId id="313" r:id="rId9"/>
    <p:sldId id="314" r:id="rId10"/>
    <p:sldId id="315" r:id="rId11"/>
    <p:sldId id="316" r:id="rId12"/>
    <p:sldId id="317" r:id="rId13"/>
    <p:sldId id="318" r:id="rId1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80FF0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37" autoAdjust="0"/>
    <p:restoredTop sz="94635" autoAdjust="0"/>
  </p:normalViewPr>
  <p:slideViewPr>
    <p:cSldViewPr snapToGrid="0" snapToObjects="1">
      <p:cViewPr varScale="1">
        <p:scale>
          <a:sx n="81" d="100"/>
          <a:sy n="81" d="100"/>
        </p:scale>
        <p:origin x="-1424" y="-11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notesMaster" Target="notesMasters/notesMaster1.xml"/><Relationship Id="rId16" Type="http://schemas.openxmlformats.org/officeDocument/2006/relationships/printerSettings" Target="printerSettings/printerSettings1.bin"/><Relationship Id="rId17" Type="http://schemas.openxmlformats.org/officeDocument/2006/relationships/presProps" Target="presProps.xml"/><Relationship Id="rId18" Type="http://schemas.openxmlformats.org/officeDocument/2006/relationships/viewProps" Target="viewProps.xml"/><Relationship Id="rId19" Type="http://schemas.openxmlformats.org/officeDocument/2006/relationships/theme" Target="theme/theme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A0DF43-F900-FC46-8060-E8657092AD21}" type="datetimeFigureOut">
              <a:rPr lang="en-US" smtClean="0"/>
              <a:t>10/05/17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A623A9-7709-664D-B84C-FBA2669797CF}" type="slidenum">
              <a:rPr lang="en-US" smtClean="0"/>
              <a:t>‹#›</a:t>
            </a:fld>
            <a:endParaRPr lang="en-US"/>
          </a:p>
        </p:txBody>
      </p:sp>
    </p:spTree>
    <p:extLst>
      <p:ext uri="{BB962C8B-B14F-4D97-AF65-F5344CB8AC3E}">
        <p14:creationId xmlns:p14="http://schemas.microsoft.com/office/powerpoint/2010/main" val="81211504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E9C7C8-859B-D840-B928-2B01F4489F04}" type="slidenum">
              <a:rPr lang="en-US"/>
              <a:pPr/>
              <a:t>3</a:t>
            </a:fld>
            <a:endParaRPr lang="en-US"/>
          </a:p>
        </p:txBody>
      </p:sp>
      <p:sp>
        <p:nvSpPr>
          <p:cNvPr id="1638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6387" name="Rectangle 3"/>
          <p:cNvSpPr>
            <a:spLocks noGrp="1" noChangeArrowheads="1"/>
          </p:cNvSpPr>
          <p:nvPr>
            <p:ph type="body" idx="1"/>
          </p:nvPr>
        </p:nvSpPr>
        <p:spPr/>
        <p:txBody>
          <a:bodyPr/>
          <a:lstStyle/>
          <a:p>
            <a:r>
              <a:rPr lang="en-US"/>
              <a:t>In 1832 JT (Sen) was taken with American emigration fever.  JT (27), knowing his father</a:t>
            </a:r>
            <a:r>
              <a:rPr lang="ja-JP" altLang="en-US"/>
              <a:t>’</a:t>
            </a:r>
            <a:r>
              <a:rPr lang="en-US"/>
              <a:t>s rash nature decided to go 1st &amp; spy out the land.  He left 1st May as surgeon to </a:t>
            </a:r>
            <a:r>
              <a:rPr lang="ja-JP" altLang="en-US"/>
              <a:t>“</a:t>
            </a:r>
            <a:r>
              <a:rPr lang="en-US"/>
              <a:t>The Marquis of Wellesley</a:t>
            </a:r>
            <a:r>
              <a:rPr lang="ja-JP" altLang="en-US"/>
              <a:t>”</a:t>
            </a:r>
            <a:r>
              <a:rPr lang="en-US"/>
              <a:t>.  The weather was bad &amp; a storm snapped the main mast, taking most of the sails.  The ship was blown 250 miles off course but the captain did not believe other ships that told him this.  The ship ran aground off Sable Island where since 1583 over 350 shipwrecks have occurred - estimated loss of life 10,000.  JT vowed that if he got to shore he would not rest till he found the truth.</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E9678CB-6B81-494E-9A75-26E9FB4E8BEC}" type="slidenum">
              <a:rPr lang="en-US"/>
              <a:pPr/>
              <a:t>5</a:t>
            </a:fld>
            <a:endParaRPr lang="en-US"/>
          </a:p>
        </p:txBody>
      </p:sp>
      <p:sp>
        <p:nvSpPr>
          <p:cNvPr id="24578"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24579" name="Rectangle 3"/>
          <p:cNvSpPr>
            <a:spLocks noGrp="1" noChangeArrowheads="1"/>
          </p:cNvSpPr>
          <p:nvPr>
            <p:ph type="body" idx="1"/>
          </p:nvPr>
        </p:nvSpPr>
        <p:spPr/>
        <p:txBody>
          <a:bodyPr/>
          <a:lstStyle/>
          <a:p>
            <a:r>
              <a:rPr lang="en-US" dirty="0"/>
              <a:t>While he was in Philadelphia he was inveigled into a Magazine publishing project - it was not his idea, it was not going to be his magazine - but, as the hand of Providence worked in his life, he ended up being the sole editor of </a:t>
            </a:r>
            <a:r>
              <a:rPr lang="ja-JP" altLang="en-US" dirty="0"/>
              <a:t>“</a:t>
            </a:r>
            <a:r>
              <a:rPr lang="en-US" dirty="0"/>
              <a:t>The Apostolic Advocate</a:t>
            </a:r>
            <a:r>
              <a:rPr lang="ja-JP" altLang="en-US" dirty="0"/>
              <a:t>”</a:t>
            </a:r>
            <a:r>
              <a:rPr lang="en-US" dirty="0"/>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E6E2B4D-5028-9541-9BA1-AB0C19AD7011}" type="slidenum">
              <a:rPr lang="en-US"/>
              <a:pPr/>
              <a:t>6</a:t>
            </a:fld>
            <a:endParaRPr lang="en-US"/>
          </a:p>
        </p:txBody>
      </p:sp>
      <p:sp>
        <p:nvSpPr>
          <p:cNvPr id="32770"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2771" name="Rectangle 3"/>
          <p:cNvSpPr>
            <a:spLocks noGrp="1" noChangeArrowheads="1"/>
          </p:cNvSpPr>
          <p:nvPr>
            <p:ph type="body" idx="1"/>
          </p:nvPr>
        </p:nvSpPr>
        <p:spPr/>
        <p:txBody>
          <a:bodyPr/>
          <a:lstStyle/>
          <a:p>
            <a:r>
              <a:rPr lang="en-US"/>
              <a:t>These were the objectives of his first magazine - notice how rapidly his ideas are developing - rejecting all creeds, the objectives of the Churches, their doctrine of the Holy Spirit &amp; emphasising the importance of Bible Prophecy.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FEA3EF-9BB4-B044-B28E-4B7372684367}" type="slidenum">
              <a:rPr lang="en-US"/>
              <a:pPr/>
              <a:t>7</a:t>
            </a:fld>
            <a:endParaRPr lang="en-US"/>
          </a:p>
        </p:txBody>
      </p:sp>
      <p:sp>
        <p:nvSpPr>
          <p:cNvPr id="368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6867" name="Rectangle 3"/>
          <p:cNvSpPr>
            <a:spLocks noGrp="1" noChangeArrowheads="1"/>
          </p:cNvSpPr>
          <p:nvPr>
            <p:ph type="body" idx="1"/>
          </p:nvPr>
        </p:nvSpPr>
        <p:spPr/>
        <p:txBody>
          <a:bodyPr/>
          <a:lstStyle/>
          <a:p>
            <a:r>
              <a:rPr lang="en-US" dirty="0"/>
              <a:t>The 1st 2 articles of the 6th magazine are of supreme importance.  </a:t>
            </a:r>
            <a:r>
              <a:rPr lang="ja-JP" altLang="en-US" dirty="0"/>
              <a:t>“</a:t>
            </a:r>
            <a:r>
              <a:rPr lang="en-US" dirty="0"/>
              <a:t>ANABAPTISM</a:t>
            </a:r>
            <a:r>
              <a:rPr lang="ja-JP" altLang="en-US" dirty="0"/>
              <a:t>”</a:t>
            </a:r>
            <a:r>
              <a:rPr lang="en-US" dirty="0"/>
              <a:t> began the split with </a:t>
            </a:r>
            <a:r>
              <a:rPr lang="en-US" dirty="0" err="1"/>
              <a:t>Campbellism</a:t>
            </a:r>
            <a:r>
              <a:rPr lang="en-US" dirty="0"/>
              <a:t> - which believed that old Baptists could become part of their </a:t>
            </a:r>
            <a:r>
              <a:rPr lang="ja-JP" altLang="en-US" dirty="0"/>
              <a:t>“</a:t>
            </a:r>
            <a:r>
              <a:rPr lang="en-US" dirty="0"/>
              <a:t>Reformation</a:t>
            </a:r>
            <a:r>
              <a:rPr lang="ja-JP" altLang="en-US" dirty="0"/>
              <a:t>”</a:t>
            </a:r>
            <a:r>
              <a:rPr lang="en-US" dirty="0"/>
              <a:t> without re-</a:t>
            </a:r>
            <a:r>
              <a:rPr lang="en-US" dirty="0" err="1"/>
              <a:t>immerstion</a:t>
            </a:r>
            <a:r>
              <a:rPr lang="en-US" dirty="0"/>
              <a:t> - </a:t>
            </a:r>
            <a:r>
              <a:rPr lang="ja-JP" altLang="en-US" dirty="0"/>
              <a:t>“</a:t>
            </a:r>
            <a:r>
              <a:rPr lang="en-US" dirty="0"/>
              <a:t>Anabaptism</a:t>
            </a:r>
            <a:r>
              <a:rPr lang="ja-JP" altLang="en-US" dirty="0"/>
              <a:t>”</a:t>
            </a:r>
            <a:r>
              <a:rPr lang="en-US" dirty="0"/>
              <a:t> said </a:t>
            </a:r>
            <a:r>
              <a:rPr lang="ja-JP" altLang="en-US" dirty="0"/>
              <a:t>‘</a:t>
            </a:r>
            <a:r>
              <a:rPr lang="en-US" dirty="0"/>
              <a:t>right belief 1st, then immersion</a:t>
            </a:r>
            <a:r>
              <a:rPr lang="ja-JP" altLang="en-US" dirty="0"/>
              <a:t>’</a:t>
            </a:r>
            <a:r>
              <a:rPr lang="en-US" dirty="0" smtClean="0"/>
              <a:t>.</a:t>
            </a:r>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FEA3EF-9BB4-B044-B28E-4B7372684367}" type="slidenum">
              <a:rPr lang="en-US"/>
              <a:pPr/>
              <a:t>8</a:t>
            </a:fld>
            <a:endParaRPr lang="en-US"/>
          </a:p>
        </p:txBody>
      </p:sp>
      <p:sp>
        <p:nvSpPr>
          <p:cNvPr id="368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36867" name="Rectangle 3"/>
          <p:cNvSpPr>
            <a:spLocks noGrp="1" noChangeArrowheads="1"/>
          </p:cNvSpPr>
          <p:nvPr>
            <p:ph type="body" idx="1"/>
          </p:nvPr>
        </p:nvSpPr>
        <p:spPr/>
        <p:txBody>
          <a:bodyPr/>
          <a:lstStyle/>
          <a:p>
            <a:r>
              <a:rPr lang="en-US" dirty="0" smtClean="0"/>
              <a:t>Elder </a:t>
            </a:r>
            <a:r>
              <a:rPr lang="en-US" dirty="0" err="1" smtClean="0"/>
              <a:t>Southwood”s</a:t>
            </a:r>
            <a:r>
              <a:rPr lang="en-US" dirty="0" smtClean="0"/>
              <a:t>  Sermon </a:t>
            </a:r>
            <a:r>
              <a:rPr lang="en-US" dirty="0"/>
              <a:t>affirmed his view that the only source of information concerning God &amp; his </a:t>
            </a:r>
            <a:r>
              <a:rPr lang="en-US" dirty="0" smtClean="0"/>
              <a:t>purpose </a:t>
            </a:r>
            <a:r>
              <a:rPr lang="en-US" dirty="0"/>
              <a:t>was in the Bible - therefore he studied it diligently to get light.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10/05/17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1358819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10/05/17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100840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10/05/17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530892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10/05/17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2202001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ADD449B6-095E-964C-B58F-B7F8A2064C4C}" type="datetimeFigureOut">
              <a:rPr lang="en-US" smtClean="0"/>
              <a:t>10/05/17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2462140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ADD449B6-095E-964C-B58F-B7F8A2064C4C}" type="datetimeFigureOut">
              <a:rPr lang="en-US" smtClean="0"/>
              <a:t>10/05/17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4041459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ADD449B6-095E-964C-B58F-B7F8A2064C4C}" type="datetimeFigureOut">
              <a:rPr lang="en-US" smtClean="0"/>
              <a:t>10/05/17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62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ADD449B6-095E-964C-B58F-B7F8A2064C4C}" type="datetimeFigureOut">
              <a:rPr lang="en-US" smtClean="0"/>
              <a:t>10/05/17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838643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D449B6-095E-964C-B58F-B7F8A2064C4C}" type="datetimeFigureOut">
              <a:rPr lang="en-US" smtClean="0"/>
              <a:t>10/05/17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49570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DD449B6-095E-964C-B58F-B7F8A2064C4C}" type="datetimeFigureOut">
              <a:rPr lang="en-US" smtClean="0"/>
              <a:t>10/05/17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3023274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ADD449B6-095E-964C-B58F-B7F8A2064C4C}" type="datetimeFigureOut">
              <a:rPr lang="en-US" smtClean="0"/>
              <a:t>10/05/17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138270314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D449B6-095E-964C-B58F-B7F8A2064C4C}" type="datetimeFigureOut">
              <a:rPr lang="en-US" smtClean="0"/>
              <a:t>10/05/17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9388F-36EC-874D-A4C5-EB2A9E8D7830}" type="slidenum">
              <a:rPr lang="en-US" smtClean="0"/>
              <a:t>‹#›</a:t>
            </a:fld>
            <a:endParaRPr lang="en-US"/>
          </a:p>
        </p:txBody>
      </p:sp>
    </p:spTree>
    <p:extLst>
      <p:ext uri="{BB962C8B-B14F-4D97-AF65-F5344CB8AC3E}">
        <p14:creationId xmlns:p14="http://schemas.microsoft.com/office/powerpoint/2010/main" val="2242922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1019920"/>
            <a:ext cx="8068583" cy="4637750"/>
          </a:xfrm>
        </p:spPr>
        <p:txBody>
          <a:bodyPr>
            <a:noAutofit/>
          </a:bodyPr>
          <a:lstStyle/>
          <a:p>
            <a:r>
              <a:rPr lang="en-US" sz="7200" b="1" dirty="0" smtClean="0">
                <a:solidFill>
                  <a:srgbClr val="FFFFFF"/>
                </a:solidFill>
                <a:latin typeface="Tahoma"/>
                <a:cs typeface="Tahoma"/>
              </a:rPr>
              <a:t>ON TRACK WITH THE PIONEERS</a:t>
            </a:r>
            <a:br>
              <a:rPr lang="en-US" sz="7200" b="1" dirty="0" smtClean="0">
                <a:solidFill>
                  <a:srgbClr val="FFFFFF"/>
                </a:solidFill>
                <a:latin typeface="Tahoma"/>
                <a:cs typeface="Tahoma"/>
              </a:rPr>
            </a:br>
            <a:r>
              <a:rPr lang="en-US" sz="7200" b="1" dirty="0">
                <a:solidFill>
                  <a:srgbClr val="FFFFFF"/>
                </a:solidFill>
                <a:latin typeface="Tahoma"/>
                <a:cs typeface="Tahoma"/>
              </a:rPr>
              <a:t/>
            </a:r>
            <a:br>
              <a:rPr lang="en-US" sz="7200" b="1" dirty="0">
                <a:solidFill>
                  <a:srgbClr val="FFFFFF"/>
                </a:solidFill>
                <a:latin typeface="Tahoma"/>
                <a:cs typeface="Tahoma"/>
              </a:rPr>
            </a:br>
            <a:r>
              <a:rPr lang="en-US" sz="6600" b="1" dirty="0" smtClean="0">
                <a:solidFill>
                  <a:srgbClr val="FF6600"/>
                </a:solidFill>
                <a:latin typeface="Tahoma"/>
                <a:cs typeface="Tahoma"/>
              </a:rPr>
              <a:t>Bro John Thomas</a:t>
            </a:r>
            <a:endParaRPr lang="en-US" sz="7200" b="1" dirty="0">
              <a:solidFill>
                <a:srgbClr val="FF6600"/>
              </a:solidFill>
              <a:latin typeface="Tahoma"/>
              <a:cs typeface="Tahoma"/>
            </a:endParaRPr>
          </a:p>
        </p:txBody>
      </p:sp>
    </p:spTree>
    <p:extLst>
      <p:ext uri="{BB962C8B-B14F-4D97-AF65-F5344CB8AC3E}">
        <p14:creationId xmlns:p14="http://schemas.microsoft.com/office/powerpoint/2010/main" val="4030618614"/>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72154"/>
          </a:xfrm>
        </p:spPr>
        <p:txBody>
          <a:bodyPr/>
          <a:lstStyle/>
          <a:p>
            <a:r>
              <a:rPr lang="en-US" b="1" dirty="0" smtClean="0">
                <a:solidFill>
                  <a:schemeClr val="bg1"/>
                </a:solidFill>
                <a:latin typeface="Tahoma"/>
                <a:cs typeface="Tahoma"/>
              </a:rPr>
              <a:t>ELPIS ISRAEL P.441</a:t>
            </a:r>
            <a:endParaRPr lang="en-US" b="1" dirty="0">
              <a:solidFill>
                <a:schemeClr val="bg1"/>
              </a:solidFill>
              <a:latin typeface="Tahoma"/>
              <a:cs typeface="Tahoma"/>
            </a:endParaRPr>
          </a:p>
        </p:txBody>
      </p:sp>
      <p:sp>
        <p:nvSpPr>
          <p:cNvPr id="3" name="Content Placeholder 2"/>
          <p:cNvSpPr>
            <a:spLocks noGrp="1"/>
          </p:cNvSpPr>
          <p:nvPr>
            <p:ph idx="1"/>
          </p:nvPr>
        </p:nvSpPr>
        <p:spPr>
          <a:xfrm>
            <a:off x="457200" y="972154"/>
            <a:ext cx="8229600" cy="5723167"/>
          </a:xfrm>
        </p:spPr>
        <p:txBody>
          <a:bodyPr>
            <a:normAutofit fontScale="92500"/>
          </a:bodyPr>
          <a:lstStyle/>
          <a:p>
            <a:pPr marL="0" indent="0">
              <a:buNone/>
            </a:pPr>
            <a:r>
              <a:rPr lang="en-US" b="1" dirty="0" smtClean="0">
                <a:solidFill>
                  <a:srgbClr val="FFFFFF"/>
                </a:solidFill>
                <a:latin typeface="Tahoma"/>
                <a:cs typeface="Tahoma"/>
              </a:rPr>
              <a:t>“The </a:t>
            </a:r>
            <a:r>
              <a:rPr lang="en-US" b="1" dirty="0">
                <a:solidFill>
                  <a:srgbClr val="FFFFFF"/>
                </a:solidFill>
                <a:latin typeface="Tahoma"/>
                <a:cs typeface="Tahoma"/>
              </a:rPr>
              <a:t>truth is, there are </a:t>
            </a:r>
            <a:r>
              <a:rPr lang="en-US" b="1" dirty="0">
                <a:solidFill>
                  <a:srgbClr val="FF6600"/>
                </a:solidFill>
                <a:latin typeface="Tahoma"/>
                <a:cs typeface="Tahoma"/>
              </a:rPr>
              <a:t>two stages in the restoration of the Jews</a:t>
            </a:r>
            <a:r>
              <a:rPr lang="en-US" b="1" dirty="0">
                <a:solidFill>
                  <a:srgbClr val="FFFFFF"/>
                </a:solidFill>
                <a:latin typeface="Tahoma"/>
                <a:cs typeface="Tahoma"/>
              </a:rPr>
              <a:t>, the first is before the battle of Armageddon; and the second, after it; but both pre-millennial</a:t>
            </a:r>
            <a:r>
              <a:rPr lang="en-US" b="1" dirty="0" smtClean="0">
                <a:solidFill>
                  <a:srgbClr val="FFFFFF"/>
                </a:solidFill>
                <a:latin typeface="Tahoma"/>
                <a:cs typeface="Tahoma"/>
              </a:rPr>
              <a:t>.</a:t>
            </a:r>
          </a:p>
          <a:p>
            <a:pPr marL="0" indent="0">
              <a:buNone/>
            </a:pPr>
            <a:r>
              <a:rPr lang="en-US" b="1" dirty="0">
                <a:solidFill>
                  <a:srgbClr val="FFFFFF"/>
                </a:solidFill>
                <a:latin typeface="Tahoma"/>
                <a:cs typeface="Tahoma"/>
              </a:rPr>
              <a:t>There is, then, a partial and primary restoration of Jews before the manifestation</a:t>
            </a:r>
            <a:r>
              <a:rPr lang="is-IS" b="1" dirty="0">
                <a:solidFill>
                  <a:srgbClr val="FFFFFF"/>
                </a:solidFill>
                <a:latin typeface="Tahoma"/>
                <a:cs typeface="Tahoma"/>
              </a:rPr>
              <a:t>…</a:t>
            </a:r>
            <a:r>
              <a:rPr lang="en-US" b="1" dirty="0">
                <a:solidFill>
                  <a:srgbClr val="FF6600"/>
                </a:solidFill>
                <a:latin typeface="Tahoma"/>
                <a:cs typeface="Tahoma"/>
              </a:rPr>
              <a:t>the Jewish colonists will return in unbelief of the </a:t>
            </a:r>
            <a:r>
              <a:rPr lang="en-US" b="1" dirty="0" err="1">
                <a:solidFill>
                  <a:srgbClr val="FF6600"/>
                </a:solidFill>
                <a:latin typeface="Tahoma"/>
                <a:cs typeface="Tahoma"/>
              </a:rPr>
              <a:t>Messiahship</a:t>
            </a:r>
            <a:r>
              <a:rPr lang="en-US" b="1" dirty="0">
                <a:solidFill>
                  <a:srgbClr val="FF6600"/>
                </a:solidFill>
                <a:latin typeface="Tahoma"/>
                <a:cs typeface="Tahoma"/>
              </a:rPr>
              <a:t> of Jesus</a:t>
            </a:r>
            <a:r>
              <a:rPr lang="en-US" b="1" dirty="0">
                <a:solidFill>
                  <a:srgbClr val="FFFFFF"/>
                </a:solidFill>
                <a:latin typeface="Tahoma"/>
                <a:cs typeface="Tahoma"/>
              </a:rPr>
              <a:t>, and of the truth as it is in him. They will emigrate thither as agriculturists and traders</a:t>
            </a:r>
            <a:r>
              <a:rPr lang="is-IS" b="1" dirty="0">
                <a:solidFill>
                  <a:srgbClr val="FFFFFF"/>
                </a:solidFill>
                <a:latin typeface="Tahoma"/>
                <a:cs typeface="Tahoma"/>
              </a:rPr>
              <a:t>…</a:t>
            </a:r>
            <a:r>
              <a:rPr lang="en-US" b="1" dirty="0">
                <a:solidFill>
                  <a:srgbClr val="FF6600"/>
                </a:solidFill>
                <a:latin typeface="Tahoma"/>
                <a:cs typeface="Tahoma"/>
              </a:rPr>
              <a:t>under the efficient protection of the British power</a:t>
            </a:r>
            <a:r>
              <a:rPr lang="en-US" b="1" dirty="0" smtClean="0">
                <a:solidFill>
                  <a:srgbClr val="FFFFFF"/>
                </a:solidFill>
                <a:latin typeface="Tahoma"/>
                <a:cs typeface="Tahoma"/>
              </a:rPr>
              <a:t>.”</a:t>
            </a:r>
            <a:endParaRPr lang="en-US" b="1" dirty="0">
              <a:solidFill>
                <a:srgbClr val="FFFFFF"/>
              </a:solidFill>
              <a:latin typeface="Tahoma"/>
              <a:cs typeface="Tahoma"/>
            </a:endParaRPr>
          </a:p>
          <a:p>
            <a:endParaRPr lang="en-US" dirty="0" smtClean="0">
              <a:solidFill>
                <a:srgbClr val="FFFF00"/>
              </a:solidFill>
            </a:endParaRPr>
          </a:p>
          <a:p>
            <a:endParaRPr lang="en-US" dirty="0">
              <a:solidFill>
                <a:srgbClr val="FFFF00"/>
              </a:solidFill>
            </a:endParaRPr>
          </a:p>
          <a:p>
            <a:endParaRPr lang="en-US" dirty="0">
              <a:solidFill>
                <a:srgbClr val="FFFF00"/>
              </a:solidFill>
            </a:endParaRPr>
          </a:p>
        </p:txBody>
      </p:sp>
    </p:spTree>
    <p:extLst>
      <p:ext uri="{BB962C8B-B14F-4D97-AF65-F5344CB8AC3E}">
        <p14:creationId xmlns:p14="http://schemas.microsoft.com/office/powerpoint/2010/main" val="135223736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721281"/>
          </a:xfrm>
        </p:spPr>
        <p:txBody>
          <a:bodyPr>
            <a:normAutofit fontScale="77500" lnSpcReduction="20000"/>
          </a:bodyPr>
          <a:lstStyle/>
          <a:p>
            <a:pPr marL="0" indent="0" algn="ctr">
              <a:buNone/>
            </a:pPr>
            <a:r>
              <a:rPr lang="en-US" sz="4600" b="1" dirty="0" smtClean="0">
                <a:solidFill>
                  <a:schemeClr val="bg1"/>
                </a:solidFill>
                <a:latin typeface="Tahoma"/>
                <a:cs typeface="Tahoma"/>
              </a:rPr>
              <a:t>The </a:t>
            </a:r>
            <a:r>
              <a:rPr lang="en-US" sz="4600" b="1" dirty="0">
                <a:solidFill>
                  <a:schemeClr val="bg1"/>
                </a:solidFill>
                <a:latin typeface="Tahoma"/>
                <a:cs typeface="Tahoma"/>
              </a:rPr>
              <a:t>Last Days of Judah’s Commonwealth</a:t>
            </a:r>
          </a:p>
          <a:p>
            <a:pPr marL="0" indent="0" algn="ctr">
              <a:buNone/>
            </a:pPr>
            <a:r>
              <a:rPr lang="en-US" sz="3600" b="1" dirty="0">
                <a:solidFill>
                  <a:schemeClr val="bg1"/>
                </a:solidFill>
                <a:latin typeface="Tahoma"/>
                <a:cs typeface="Tahoma"/>
              </a:rPr>
              <a:t>The end of all things has approached.—Peter.</a:t>
            </a:r>
          </a:p>
          <a:p>
            <a:pPr marL="0" indent="0">
              <a:lnSpc>
                <a:spcPct val="130000"/>
              </a:lnSpc>
              <a:buNone/>
            </a:pPr>
            <a:r>
              <a:rPr lang="en-US" sz="3400" b="1" dirty="0">
                <a:solidFill>
                  <a:schemeClr val="bg1"/>
                </a:solidFill>
                <a:latin typeface="Tahoma"/>
                <a:cs typeface="Tahoma"/>
              </a:rPr>
              <a:t>In treating of the subject to which our attention has been invited by our friend, Dr. </a:t>
            </a:r>
            <a:r>
              <a:rPr lang="en-US" sz="3400" b="1" dirty="0" smtClean="0">
                <a:solidFill>
                  <a:schemeClr val="bg1"/>
                </a:solidFill>
                <a:latin typeface="Tahoma"/>
                <a:cs typeface="Tahoma"/>
              </a:rPr>
              <a:t>Barbee</a:t>
            </a:r>
            <a:r>
              <a:rPr lang="is-IS" sz="3400" b="1" dirty="0" smtClean="0">
                <a:solidFill>
                  <a:schemeClr val="bg1"/>
                </a:solidFill>
                <a:latin typeface="Tahoma"/>
                <a:cs typeface="Tahoma"/>
              </a:rPr>
              <a:t>…</a:t>
            </a:r>
            <a:r>
              <a:rPr lang="en-US" sz="3400" b="1" dirty="0" smtClean="0">
                <a:solidFill>
                  <a:schemeClr val="bg1"/>
                </a:solidFill>
                <a:latin typeface="Tahoma"/>
                <a:cs typeface="Tahoma"/>
              </a:rPr>
              <a:t>we </a:t>
            </a:r>
            <a:r>
              <a:rPr lang="en-US" sz="3400" b="1" dirty="0">
                <a:solidFill>
                  <a:schemeClr val="bg1"/>
                </a:solidFill>
                <a:latin typeface="Tahoma"/>
                <a:cs typeface="Tahoma"/>
              </a:rPr>
              <a:t>propose to distribute what we may say, under the following principal heads. We shall consider,</a:t>
            </a:r>
          </a:p>
          <a:p>
            <a:pPr marL="0" indent="0">
              <a:lnSpc>
                <a:spcPct val="130000"/>
              </a:lnSpc>
              <a:buNone/>
            </a:pPr>
            <a:r>
              <a:rPr lang="en-US" sz="3400" b="1" dirty="0">
                <a:solidFill>
                  <a:schemeClr val="bg1"/>
                </a:solidFill>
                <a:latin typeface="Tahoma"/>
                <a:cs typeface="Tahoma"/>
              </a:rPr>
              <a:t>1. Some things concerning Peter;</a:t>
            </a:r>
          </a:p>
          <a:p>
            <a:pPr marL="0" indent="0">
              <a:lnSpc>
                <a:spcPct val="130000"/>
              </a:lnSpc>
              <a:buNone/>
            </a:pPr>
            <a:r>
              <a:rPr lang="en-US" sz="3400" b="1" dirty="0">
                <a:solidFill>
                  <a:schemeClr val="bg1"/>
                </a:solidFill>
                <a:latin typeface="Tahoma"/>
                <a:cs typeface="Tahoma"/>
              </a:rPr>
              <a:t>2. To whom he wrote his epistles, and certain other things concerning them;</a:t>
            </a:r>
          </a:p>
          <a:p>
            <a:pPr marL="0" indent="0">
              <a:lnSpc>
                <a:spcPct val="130000"/>
              </a:lnSpc>
              <a:buNone/>
            </a:pPr>
            <a:r>
              <a:rPr lang="en-US" sz="3400" b="1" dirty="0">
                <a:solidFill>
                  <a:schemeClr val="bg1"/>
                </a:solidFill>
                <a:latin typeface="Tahoma"/>
                <a:cs typeface="Tahoma"/>
              </a:rPr>
              <a:t>3. The subject about which he wrote of special interest to them;</a:t>
            </a:r>
          </a:p>
          <a:p>
            <a:pPr marL="0" indent="0">
              <a:lnSpc>
                <a:spcPct val="130000"/>
              </a:lnSpc>
              <a:buNone/>
            </a:pPr>
            <a:r>
              <a:rPr lang="en-US" sz="3400" b="1" dirty="0">
                <a:solidFill>
                  <a:schemeClr val="bg1"/>
                </a:solidFill>
                <a:latin typeface="Tahoma"/>
                <a:cs typeface="Tahoma"/>
              </a:rPr>
              <a:t>4. The times to which he referred.</a:t>
            </a:r>
          </a:p>
          <a:p>
            <a:endParaRPr lang="en-US" dirty="0" smtClean="0">
              <a:solidFill>
                <a:srgbClr val="FFFF00"/>
              </a:solidFill>
            </a:endParaRPr>
          </a:p>
          <a:p>
            <a:endParaRPr lang="en-US" dirty="0">
              <a:solidFill>
                <a:srgbClr val="FFFF00"/>
              </a:solidFill>
            </a:endParaRPr>
          </a:p>
          <a:p>
            <a:endParaRPr lang="en-US" dirty="0">
              <a:solidFill>
                <a:srgbClr val="FFFF00"/>
              </a:solidFill>
            </a:endParaRPr>
          </a:p>
        </p:txBody>
      </p:sp>
    </p:spTree>
    <p:extLst>
      <p:ext uri="{BB962C8B-B14F-4D97-AF65-F5344CB8AC3E}">
        <p14:creationId xmlns:p14="http://schemas.microsoft.com/office/powerpoint/2010/main" val="2317426899"/>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6675"/>
          </a:xfrm>
        </p:spPr>
        <p:txBody>
          <a:bodyPr/>
          <a:lstStyle/>
          <a:p>
            <a:r>
              <a:rPr lang="en-US" b="1" dirty="0" smtClean="0">
                <a:solidFill>
                  <a:srgbClr val="FFFFFF"/>
                </a:solidFill>
                <a:latin typeface="Tahoma"/>
                <a:cs typeface="Tahoma"/>
              </a:rPr>
              <a:t>EUREKA </a:t>
            </a:r>
            <a:r>
              <a:rPr lang="en-US" b="1" dirty="0" err="1" smtClean="0">
                <a:solidFill>
                  <a:srgbClr val="FFFFFF"/>
                </a:solidFill>
                <a:latin typeface="Tahoma"/>
                <a:cs typeface="Tahoma"/>
              </a:rPr>
              <a:t>Vol</a:t>
            </a:r>
            <a:r>
              <a:rPr lang="en-US" b="1" dirty="0" smtClean="0">
                <a:solidFill>
                  <a:srgbClr val="FFFFFF"/>
                </a:solidFill>
                <a:latin typeface="Tahoma"/>
                <a:cs typeface="Tahoma"/>
              </a:rPr>
              <a:t> III Preface</a:t>
            </a:r>
            <a:endParaRPr lang="en-US" b="1" dirty="0">
              <a:solidFill>
                <a:srgbClr val="FFFFFF"/>
              </a:solidFill>
              <a:latin typeface="Tahoma"/>
              <a:cs typeface="Tahoma"/>
            </a:endParaRPr>
          </a:p>
        </p:txBody>
      </p:sp>
      <p:sp>
        <p:nvSpPr>
          <p:cNvPr id="3" name="Content Placeholder 2"/>
          <p:cNvSpPr>
            <a:spLocks noGrp="1"/>
          </p:cNvSpPr>
          <p:nvPr>
            <p:ph idx="1"/>
          </p:nvPr>
        </p:nvSpPr>
        <p:spPr>
          <a:xfrm>
            <a:off x="457200" y="1600200"/>
            <a:ext cx="8229600" cy="5032875"/>
          </a:xfrm>
        </p:spPr>
        <p:txBody>
          <a:bodyPr>
            <a:normAutofit fontScale="92500"/>
          </a:bodyPr>
          <a:lstStyle/>
          <a:p>
            <a:pPr marL="0" indent="0">
              <a:lnSpc>
                <a:spcPct val="130000"/>
              </a:lnSpc>
              <a:spcBef>
                <a:spcPts val="1968"/>
              </a:spcBef>
              <a:buNone/>
            </a:pPr>
            <a:r>
              <a:rPr lang="en-US" b="1" dirty="0" smtClean="0">
                <a:solidFill>
                  <a:srgbClr val="FFFFFF"/>
                </a:solidFill>
                <a:latin typeface="Tahoma"/>
                <a:cs typeface="Tahoma"/>
              </a:rPr>
              <a:t>The </a:t>
            </a:r>
            <a:r>
              <a:rPr lang="en-US" b="1" dirty="0" err="1" smtClean="0">
                <a:solidFill>
                  <a:srgbClr val="FFFFFF"/>
                </a:solidFill>
                <a:latin typeface="Tahoma"/>
                <a:cs typeface="Tahoma"/>
              </a:rPr>
              <a:t>labour</a:t>
            </a:r>
            <a:r>
              <a:rPr lang="en-US" b="1" dirty="0" smtClean="0">
                <a:solidFill>
                  <a:srgbClr val="FFFFFF"/>
                </a:solidFill>
                <a:latin typeface="Tahoma"/>
                <a:cs typeface="Tahoma"/>
              </a:rPr>
              <a:t> has been diffused over twelve years: but if I had not well understood </a:t>
            </a:r>
            <a:r>
              <a:rPr lang="en-US" b="1" dirty="0" smtClean="0">
                <a:solidFill>
                  <a:srgbClr val="FF6600"/>
                </a:solidFill>
                <a:latin typeface="Tahoma"/>
                <a:cs typeface="Tahoma"/>
              </a:rPr>
              <a:t>“THE GOSPEL OF THE KINGDOM”</a:t>
            </a:r>
            <a:r>
              <a:rPr lang="is-IS" b="1" dirty="0" smtClean="0">
                <a:solidFill>
                  <a:srgbClr val="FFFFFF"/>
                </a:solidFill>
                <a:latin typeface="Tahoma"/>
                <a:cs typeface="Tahoma"/>
              </a:rPr>
              <a:t>…</a:t>
            </a:r>
            <a:r>
              <a:rPr lang="en-US" b="1" dirty="0" smtClean="0">
                <a:solidFill>
                  <a:srgbClr val="FFFFFF"/>
                </a:solidFill>
                <a:latin typeface="Tahoma"/>
                <a:cs typeface="Tahoma"/>
              </a:rPr>
              <a:t>and consumed twelve years thrice told in the study of its mysteries, yet should I have signally failed.</a:t>
            </a:r>
          </a:p>
          <a:p>
            <a:pPr marL="0" indent="0">
              <a:lnSpc>
                <a:spcPct val="110000"/>
              </a:lnSpc>
              <a:spcBef>
                <a:spcPts val="1368"/>
              </a:spcBef>
              <a:buNone/>
            </a:pPr>
            <a:r>
              <a:rPr lang="en-US" b="1" dirty="0" smtClean="0">
                <a:solidFill>
                  <a:srgbClr val="FFFFFF"/>
                </a:solidFill>
                <a:latin typeface="Tahoma"/>
                <a:cs typeface="Tahoma"/>
              </a:rPr>
              <a:t>This generation may not appreciate it, but one in the future will.</a:t>
            </a:r>
          </a:p>
        </p:txBody>
      </p:sp>
    </p:spTree>
    <p:extLst>
      <p:ext uri="{BB962C8B-B14F-4D97-AF65-F5344CB8AC3E}">
        <p14:creationId xmlns:p14="http://schemas.microsoft.com/office/powerpoint/2010/main" val="4120810263"/>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707467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5343"/>
          </a:xfrm>
        </p:spPr>
        <p:txBody>
          <a:bodyPr>
            <a:normAutofit/>
          </a:bodyPr>
          <a:lstStyle/>
          <a:p>
            <a:r>
              <a:rPr lang="en-US" b="1" dirty="0" err="1" smtClean="0">
                <a:solidFill>
                  <a:schemeClr val="bg1"/>
                </a:solidFill>
                <a:latin typeface="Tahoma"/>
                <a:cs typeface="Tahoma"/>
              </a:rPr>
              <a:t>Dr</a:t>
            </a:r>
            <a:r>
              <a:rPr lang="en-US" b="1" dirty="0" smtClean="0">
                <a:solidFill>
                  <a:schemeClr val="bg1"/>
                </a:solidFill>
                <a:latin typeface="Tahoma"/>
                <a:cs typeface="Tahoma"/>
              </a:rPr>
              <a:t> THOMAS’ EARLY LIFE</a:t>
            </a:r>
            <a:endParaRPr lang="en-US" b="1" dirty="0">
              <a:solidFill>
                <a:schemeClr val="bg1"/>
              </a:solidFill>
              <a:latin typeface="Tahoma"/>
              <a:cs typeface="Tahoma"/>
            </a:endParaRPr>
          </a:p>
        </p:txBody>
      </p:sp>
      <p:sp>
        <p:nvSpPr>
          <p:cNvPr id="3" name="Content Placeholder 2"/>
          <p:cNvSpPr>
            <a:spLocks noGrp="1"/>
          </p:cNvSpPr>
          <p:nvPr>
            <p:ph idx="1"/>
          </p:nvPr>
        </p:nvSpPr>
        <p:spPr>
          <a:xfrm>
            <a:off x="457200" y="995343"/>
            <a:ext cx="8229600" cy="5697481"/>
          </a:xfrm>
        </p:spPr>
        <p:txBody>
          <a:bodyPr>
            <a:normAutofit/>
          </a:bodyPr>
          <a:lstStyle/>
          <a:p>
            <a:r>
              <a:rPr lang="en-US" b="1" dirty="0" smtClean="0">
                <a:solidFill>
                  <a:srgbClr val="FFFFFF"/>
                </a:solidFill>
                <a:latin typeface="Tahoma"/>
                <a:cs typeface="Tahoma"/>
              </a:rPr>
              <a:t>12</a:t>
            </a:r>
            <a:r>
              <a:rPr lang="en-US" b="1" baseline="30000" dirty="0" smtClean="0">
                <a:solidFill>
                  <a:srgbClr val="FFFFFF"/>
                </a:solidFill>
                <a:latin typeface="Tahoma"/>
                <a:cs typeface="Tahoma"/>
              </a:rPr>
              <a:t>th</a:t>
            </a:r>
            <a:r>
              <a:rPr lang="en-US" b="1" dirty="0" smtClean="0">
                <a:solidFill>
                  <a:srgbClr val="FFFFFF"/>
                </a:solidFill>
                <a:latin typeface="Tahoma"/>
                <a:cs typeface="Tahoma"/>
              </a:rPr>
              <a:t> April 1805  – born in London</a:t>
            </a:r>
          </a:p>
          <a:p>
            <a:r>
              <a:rPr lang="en-US" b="1" dirty="0" smtClean="0">
                <a:solidFill>
                  <a:srgbClr val="FFFFFF"/>
                </a:solidFill>
                <a:latin typeface="Tahoma"/>
                <a:cs typeface="Tahoma"/>
              </a:rPr>
              <a:t>1</a:t>
            </a:r>
            <a:r>
              <a:rPr lang="en-US" b="1" baseline="30000" dirty="0" smtClean="0">
                <a:solidFill>
                  <a:srgbClr val="FFFFFF"/>
                </a:solidFill>
                <a:latin typeface="Tahoma"/>
                <a:cs typeface="Tahoma"/>
              </a:rPr>
              <a:t>st</a:t>
            </a:r>
            <a:r>
              <a:rPr lang="en-US" b="1" dirty="0" smtClean="0">
                <a:solidFill>
                  <a:srgbClr val="FFFFFF"/>
                </a:solidFill>
                <a:latin typeface="Tahoma"/>
                <a:cs typeface="Tahoma"/>
              </a:rPr>
              <a:t> May 1832 – sailed for America, almost shipwrecked, arrived in New York.</a:t>
            </a:r>
          </a:p>
        </p:txBody>
      </p:sp>
    </p:spTree>
    <p:extLst>
      <p:ext uri="{BB962C8B-B14F-4D97-AF65-F5344CB8AC3E}">
        <p14:creationId xmlns:p14="http://schemas.microsoft.com/office/powerpoint/2010/main" val="15203651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5C3E3C49-956C-7A48-A09E-9A07D2DD0D65}" type="slidenum">
              <a:rPr lang="en-US"/>
              <a:pPr/>
              <a:t>3</a:t>
            </a:fld>
            <a:endParaRPr lang="en-US"/>
          </a:p>
        </p:txBody>
      </p:sp>
      <p:pic>
        <p:nvPicPr>
          <p:cNvPr id="15365" name="Picture 5" descr="images-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0"/>
            <a:ext cx="4620347" cy="3465260"/>
          </a:xfrm>
          <a:prstGeom prst="rect">
            <a:avLst/>
          </a:prstGeom>
          <a:noFill/>
          <a:extLst>
            <a:ext uri="{909E8E84-426E-40dd-AFC4-6F175D3DCCD1}">
              <a14:hiddenFill xmlns:a14="http://schemas.microsoft.com/office/drawing/2010/main">
                <a:solidFill>
                  <a:srgbClr val="FFFFFF"/>
                </a:solidFill>
              </a14:hiddenFill>
            </a:ext>
          </a:extLst>
        </p:spPr>
      </p:pic>
      <p:pic>
        <p:nvPicPr>
          <p:cNvPr id="15366" name="Picture 6" descr="SableIsland-WreckMap-nsmus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20997" y="0"/>
            <a:ext cx="3095625" cy="6858000"/>
          </a:xfrm>
          <a:prstGeom prst="rect">
            <a:avLst/>
          </a:prstGeom>
          <a:noFill/>
          <a:extLst>
            <a:ext uri="{909E8E84-426E-40dd-AFC4-6F175D3DCCD1}">
              <a14:hiddenFill xmlns:a14="http://schemas.microsoft.com/office/drawing/2010/main">
                <a:solidFill>
                  <a:srgbClr val="FFFFFF"/>
                </a:solidFill>
              </a14:hiddenFill>
            </a:ext>
          </a:extLst>
        </p:spPr>
      </p:pic>
      <p:pic>
        <p:nvPicPr>
          <p:cNvPr id="15367" name="Picture 7" descr="sableisland-illssley"/>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 y="3456269"/>
            <a:ext cx="4620348" cy="3401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383144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536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536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53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5343"/>
          </a:xfrm>
        </p:spPr>
        <p:txBody>
          <a:bodyPr>
            <a:normAutofit/>
          </a:bodyPr>
          <a:lstStyle/>
          <a:p>
            <a:r>
              <a:rPr lang="en-US" b="1" dirty="0" err="1" smtClean="0">
                <a:solidFill>
                  <a:schemeClr val="bg1"/>
                </a:solidFill>
                <a:latin typeface="Tahoma"/>
                <a:cs typeface="Tahoma"/>
              </a:rPr>
              <a:t>Dr</a:t>
            </a:r>
            <a:r>
              <a:rPr lang="en-US" b="1" dirty="0" smtClean="0">
                <a:solidFill>
                  <a:schemeClr val="bg1"/>
                </a:solidFill>
                <a:latin typeface="Tahoma"/>
                <a:cs typeface="Tahoma"/>
              </a:rPr>
              <a:t> THOMAS’ EARLY LIFE</a:t>
            </a:r>
            <a:endParaRPr lang="en-US" b="1" dirty="0">
              <a:solidFill>
                <a:schemeClr val="bg1"/>
              </a:solidFill>
              <a:latin typeface="Tahoma"/>
              <a:cs typeface="Tahoma"/>
            </a:endParaRPr>
          </a:p>
        </p:txBody>
      </p:sp>
      <p:sp>
        <p:nvSpPr>
          <p:cNvPr id="3" name="Content Placeholder 2"/>
          <p:cNvSpPr>
            <a:spLocks noGrp="1"/>
          </p:cNvSpPr>
          <p:nvPr>
            <p:ph idx="1"/>
          </p:nvPr>
        </p:nvSpPr>
        <p:spPr>
          <a:xfrm>
            <a:off x="457200" y="995343"/>
            <a:ext cx="8229600" cy="5697481"/>
          </a:xfrm>
        </p:spPr>
        <p:txBody>
          <a:bodyPr>
            <a:normAutofit/>
          </a:bodyPr>
          <a:lstStyle/>
          <a:p>
            <a:r>
              <a:rPr lang="en-US" b="1" dirty="0" smtClean="0">
                <a:solidFill>
                  <a:srgbClr val="FFFFFF"/>
                </a:solidFill>
                <a:latin typeface="Tahoma"/>
                <a:cs typeface="Tahoma"/>
              </a:rPr>
              <a:t>12</a:t>
            </a:r>
            <a:r>
              <a:rPr lang="en-US" b="1" baseline="30000" dirty="0" smtClean="0">
                <a:solidFill>
                  <a:srgbClr val="FFFFFF"/>
                </a:solidFill>
                <a:latin typeface="Tahoma"/>
                <a:cs typeface="Tahoma"/>
              </a:rPr>
              <a:t>th</a:t>
            </a:r>
            <a:r>
              <a:rPr lang="en-US" b="1" dirty="0" smtClean="0">
                <a:solidFill>
                  <a:srgbClr val="FFFFFF"/>
                </a:solidFill>
                <a:latin typeface="Tahoma"/>
                <a:cs typeface="Tahoma"/>
              </a:rPr>
              <a:t> April 1805  – born in London</a:t>
            </a:r>
          </a:p>
          <a:p>
            <a:r>
              <a:rPr lang="en-US" b="1" dirty="0" smtClean="0">
                <a:solidFill>
                  <a:srgbClr val="FFFFFF"/>
                </a:solidFill>
                <a:latin typeface="Tahoma"/>
                <a:cs typeface="Tahoma"/>
              </a:rPr>
              <a:t>1</a:t>
            </a:r>
            <a:r>
              <a:rPr lang="en-US" b="1" baseline="30000" dirty="0" smtClean="0">
                <a:solidFill>
                  <a:srgbClr val="FFFFFF"/>
                </a:solidFill>
                <a:latin typeface="Tahoma"/>
                <a:cs typeface="Tahoma"/>
              </a:rPr>
              <a:t>st</a:t>
            </a:r>
            <a:r>
              <a:rPr lang="en-US" b="1" dirty="0" smtClean="0">
                <a:solidFill>
                  <a:srgbClr val="FFFFFF"/>
                </a:solidFill>
                <a:latin typeface="Tahoma"/>
                <a:cs typeface="Tahoma"/>
              </a:rPr>
              <a:t> May 1832 – sailed for America, almost shipwrecked, arrived in New York.</a:t>
            </a:r>
          </a:p>
          <a:p>
            <a:r>
              <a:rPr lang="en-US" b="1" dirty="0">
                <a:solidFill>
                  <a:srgbClr val="FFFFFF"/>
                </a:solidFill>
                <a:latin typeface="Tahoma"/>
                <a:cs typeface="Tahoma"/>
              </a:rPr>
              <a:t>T</a:t>
            </a:r>
            <a:r>
              <a:rPr lang="en-US" b="1" dirty="0" smtClean="0">
                <a:solidFill>
                  <a:srgbClr val="FFFFFF"/>
                </a:solidFill>
                <a:latin typeface="Tahoma"/>
                <a:cs typeface="Tahoma"/>
              </a:rPr>
              <a:t>ravelled to Cincinnati, met Walter Scott who immersed him in the Miami Canal.</a:t>
            </a:r>
          </a:p>
          <a:p>
            <a:r>
              <a:rPr lang="en-US" b="1" dirty="0" smtClean="0">
                <a:solidFill>
                  <a:srgbClr val="FFFFFF"/>
                </a:solidFill>
                <a:latin typeface="Tahoma"/>
                <a:cs typeface="Tahoma"/>
              </a:rPr>
              <a:t>May 1834 – became, by default, the publisher of a magazine – “The Apostolic Advocate” </a:t>
            </a:r>
            <a:endParaRPr lang="en-US" b="1" dirty="0">
              <a:solidFill>
                <a:srgbClr val="FFFFFF"/>
              </a:solidFill>
              <a:latin typeface="Tahoma"/>
              <a:cs typeface="Tahoma"/>
            </a:endParaRPr>
          </a:p>
        </p:txBody>
      </p:sp>
    </p:spTree>
    <p:extLst>
      <p:ext uri="{BB962C8B-B14F-4D97-AF65-F5344CB8AC3E}">
        <p14:creationId xmlns:p14="http://schemas.microsoft.com/office/powerpoint/2010/main" val="6187361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27230846-F751-484C-A08E-80A9CA4326DD}" type="slidenum">
              <a:rPr lang="en-US"/>
              <a:pPr/>
              <a:t>5</a:t>
            </a:fld>
            <a:endParaRPr lang="en-US"/>
          </a:p>
        </p:txBody>
      </p:sp>
      <p:sp>
        <p:nvSpPr>
          <p:cNvPr id="23554" name="Rectangle 2"/>
          <p:cNvSpPr>
            <a:spLocks noGrp="1" noChangeArrowheads="1"/>
          </p:cNvSpPr>
          <p:nvPr>
            <p:ph type="title"/>
          </p:nvPr>
        </p:nvSpPr>
        <p:spPr>
          <a:xfrm>
            <a:off x="0" y="0"/>
            <a:ext cx="9144000" cy="914400"/>
          </a:xfrm>
        </p:spPr>
        <p:txBody>
          <a:bodyPr/>
          <a:lstStyle/>
          <a:p>
            <a:r>
              <a:rPr lang="en-US" sz="4800">
                <a:latin typeface="Tahoma Bold" charset="0"/>
              </a:rPr>
              <a:t>THE APOSTOLIC ADVOCATE</a:t>
            </a:r>
            <a:endParaRPr lang="en-US"/>
          </a:p>
        </p:txBody>
      </p:sp>
      <p:sp>
        <p:nvSpPr>
          <p:cNvPr id="23559" name="Rectangle 7"/>
          <p:cNvSpPr>
            <a:spLocks noGrp="1" noChangeArrowheads="1"/>
          </p:cNvSpPr>
          <p:nvPr>
            <p:ph type="body" idx="1"/>
          </p:nvPr>
        </p:nvSpPr>
        <p:spPr>
          <a:xfrm>
            <a:off x="0" y="463349"/>
            <a:ext cx="9144000" cy="6258126"/>
          </a:xfrm>
        </p:spPr>
        <p:txBody>
          <a:bodyPr/>
          <a:lstStyle/>
          <a:p>
            <a:pPr marL="0" indent="0" algn="ctr">
              <a:lnSpc>
                <a:spcPct val="90000"/>
              </a:lnSpc>
              <a:buFontTx/>
              <a:buNone/>
            </a:pPr>
            <a:r>
              <a:rPr lang="en-US" sz="2800" b="1" dirty="0">
                <a:solidFill>
                  <a:srgbClr val="FFFFFF"/>
                </a:solidFill>
                <a:latin typeface="Times New Roman" charset="0"/>
              </a:rPr>
              <a:t>PROPOSALS</a:t>
            </a:r>
          </a:p>
          <a:p>
            <a:pPr marL="0" indent="0" algn="ctr">
              <a:lnSpc>
                <a:spcPct val="90000"/>
              </a:lnSpc>
              <a:buFontTx/>
              <a:buNone/>
            </a:pPr>
            <a:r>
              <a:rPr lang="en-US" sz="2800" b="1" dirty="0">
                <a:solidFill>
                  <a:srgbClr val="FFFFFF"/>
                </a:solidFill>
                <a:latin typeface="Times New Roman" charset="0"/>
              </a:rPr>
              <a:t>BY JOHN THOMAS, M.D.,</a:t>
            </a:r>
          </a:p>
          <a:p>
            <a:pPr marL="0" indent="0" algn="ctr">
              <a:lnSpc>
                <a:spcPct val="90000"/>
              </a:lnSpc>
              <a:buFontTx/>
              <a:buNone/>
            </a:pPr>
            <a:r>
              <a:rPr lang="en-US" sz="2800" i="1" dirty="0">
                <a:solidFill>
                  <a:srgbClr val="FFFFFF"/>
                </a:solidFill>
                <a:latin typeface="Times New Roman" charset="0"/>
              </a:rPr>
              <a:t>For publishing by subscription, a Monthly Periodical</a:t>
            </a:r>
            <a:endParaRPr lang="en-US" sz="2800" dirty="0">
              <a:solidFill>
                <a:srgbClr val="FFFFFF"/>
              </a:solidFill>
              <a:latin typeface="Times New Roman" charset="0"/>
            </a:endParaRPr>
          </a:p>
          <a:p>
            <a:pPr marL="0" indent="0" algn="ctr">
              <a:lnSpc>
                <a:spcPct val="90000"/>
              </a:lnSpc>
              <a:buFontTx/>
              <a:buNone/>
            </a:pPr>
            <a:r>
              <a:rPr lang="en-US" sz="2000" b="1" dirty="0">
                <a:solidFill>
                  <a:srgbClr val="FFFFFF"/>
                </a:solidFill>
                <a:latin typeface="Times New Roman" charset="0"/>
              </a:rPr>
              <a:t>TO BE ENTITLED</a:t>
            </a:r>
            <a:endParaRPr lang="en-US" sz="2800" dirty="0">
              <a:solidFill>
                <a:srgbClr val="FFFFFF"/>
              </a:solidFill>
            </a:endParaRPr>
          </a:p>
          <a:p>
            <a:pPr marL="0" indent="0" algn="ctr">
              <a:lnSpc>
                <a:spcPct val="90000"/>
              </a:lnSpc>
              <a:buFontTx/>
              <a:buNone/>
            </a:pPr>
            <a:r>
              <a:rPr lang="en-US" sz="4000" dirty="0">
                <a:solidFill>
                  <a:srgbClr val="FFFFFF"/>
                </a:solidFill>
                <a:latin typeface="Princetown LET" charset="0"/>
              </a:rPr>
              <a:t>THE APOSTOLIC ADVOCATE</a:t>
            </a:r>
            <a:endParaRPr lang="en-US" sz="2800" dirty="0">
              <a:solidFill>
                <a:srgbClr val="FFFFFF"/>
              </a:solidFill>
            </a:endParaRPr>
          </a:p>
          <a:p>
            <a:pPr marL="0" indent="0" algn="ctr">
              <a:lnSpc>
                <a:spcPct val="90000"/>
              </a:lnSpc>
              <a:buFontTx/>
              <a:buNone/>
            </a:pPr>
            <a:r>
              <a:rPr lang="en-US" sz="2800" dirty="0">
                <a:solidFill>
                  <a:srgbClr val="FFFFFF"/>
                </a:solidFill>
                <a:latin typeface="Times New Roman" charset="0"/>
              </a:rPr>
              <a:t>PROSPECTUS</a:t>
            </a:r>
          </a:p>
          <a:p>
            <a:pPr marL="0" indent="0" algn="ctr">
              <a:lnSpc>
                <a:spcPct val="90000"/>
              </a:lnSpc>
              <a:buFontTx/>
              <a:buNone/>
            </a:pPr>
            <a:endParaRPr lang="en-US" sz="1400" dirty="0">
              <a:solidFill>
                <a:srgbClr val="FFFFFF"/>
              </a:solidFill>
              <a:latin typeface="Times New Roman" charset="0"/>
            </a:endParaRPr>
          </a:p>
          <a:p>
            <a:pPr marL="0" indent="0">
              <a:lnSpc>
                <a:spcPct val="90000"/>
              </a:lnSpc>
              <a:buFontTx/>
              <a:buNone/>
            </a:pPr>
            <a:r>
              <a:rPr lang="en-US" sz="3600" dirty="0">
                <a:solidFill>
                  <a:srgbClr val="FFFFFF"/>
                </a:solidFill>
                <a:latin typeface="Times New Roman" charset="0"/>
              </a:rPr>
              <a:t>This work shall be devoted to </a:t>
            </a:r>
            <a:r>
              <a:rPr lang="en-US" sz="3600" dirty="0">
                <a:solidFill>
                  <a:srgbClr val="FF6600"/>
                </a:solidFill>
                <a:latin typeface="Times New Roman" charset="0"/>
              </a:rPr>
              <a:t>the Ancient Gospel </a:t>
            </a:r>
            <a:r>
              <a:rPr lang="en-US" sz="3600" dirty="0">
                <a:solidFill>
                  <a:srgbClr val="FFFFFF"/>
                </a:solidFill>
                <a:latin typeface="Times New Roman" charset="0"/>
              </a:rPr>
              <a:t>and the Original Constitution of Things </a:t>
            </a:r>
            <a:r>
              <a:rPr lang="en-US" sz="3600" dirty="0">
                <a:solidFill>
                  <a:srgbClr val="FF6600"/>
                </a:solidFill>
                <a:latin typeface="Times New Roman" charset="0"/>
              </a:rPr>
              <a:t>as proclaimed </a:t>
            </a:r>
            <a:r>
              <a:rPr lang="en-US" sz="3600" dirty="0">
                <a:solidFill>
                  <a:srgbClr val="FFFFFF"/>
                </a:solidFill>
                <a:latin typeface="Times New Roman" charset="0"/>
              </a:rPr>
              <a:t>and Appointed </a:t>
            </a:r>
            <a:r>
              <a:rPr lang="en-US" sz="3600" dirty="0">
                <a:solidFill>
                  <a:srgbClr val="FF6600"/>
                </a:solidFill>
                <a:latin typeface="Times New Roman" charset="0"/>
              </a:rPr>
              <a:t>by the Apostles.</a:t>
            </a:r>
          </a:p>
          <a:p>
            <a:pPr marL="0" indent="0">
              <a:lnSpc>
                <a:spcPct val="90000"/>
              </a:lnSpc>
              <a:buFontTx/>
              <a:buNone/>
            </a:pPr>
            <a:endParaRPr lang="en-US" sz="1100" dirty="0">
              <a:solidFill>
                <a:srgbClr val="FFFFFF"/>
              </a:solidFill>
            </a:endParaRPr>
          </a:p>
          <a:p>
            <a:pPr marL="0" indent="0">
              <a:lnSpc>
                <a:spcPct val="90000"/>
              </a:lnSpc>
              <a:buFontTx/>
              <a:buNone/>
            </a:pPr>
            <a:r>
              <a:rPr lang="en-US" sz="3600" dirty="0">
                <a:solidFill>
                  <a:srgbClr val="FFFFFF"/>
                </a:solidFill>
                <a:latin typeface="Times New Roman" charset="0"/>
              </a:rPr>
              <a:t>The following, among other subjects will be attended to:-</a:t>
            </a:r>
            <a:endParaRPr lang="en-US" sz="3600" dirty="0">
              <a:solidFill>
                <a:srgbClr val="FFFFFF"/>
              </a:solidFill>
            </a:endParaRPr>
          </a:p>
        </p:txBody>
      </p:sp>
    </p:spTree>
    <p:extLst>
      <p:ext uri="{BB962C8B-B14F-4D97-AF65-F5344CB8AC3E}">
        <p14:creationId xmlns:p14="http://schemas.microsoft.com/office/powerpoint/2010/main" val="341831135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3F1A85EF-D62A-7944-A461-D770FE7CBD24}" type="slidenum">
              <a:rPr lang="en-US"/>
              <a:pPr/>
              <a:t>6</a:t>
            </a:fld>
            <a:endParaRPr lang="en-US"/>
          </a:p>
        </p:txBody>
      </p:sp>
      <p:sp>
        <p:nvSpPr>
          <p:cNvPr id="31746" name="Rectangle 2"/>
          <p:cNvSpPr>
            <a:spLocks noGrp="1" noChangeArrowheads="1"/>
          </p:cNvSpPr>
          <p:nvPr>
            <p:ph type="title"/>
          </p:nvPr>
        </p:nvSpPr>
        <p:spPr>
          <a:xfrm>
            <a:off x="0" y="0"/>
            <a:ext cx="9144000" cy="914400"/>
          </a:xfrm>
        </p:spPr>
        <p:txBody>
          <a:bodyPr/>
          <a:lstStyle/>
          <a:p>
            <a:r>
              <a:rPr lang="en-US" sz="4800">
                <a:latin typeface="Tahoma Bold" charset="0"/>
              </a:rPr>
              <a:t>THE APOSTOLIC ADVOCATE</a:t>
            </a:r>
            <a:endParaRPr lang="en-US"/>
          </a:p>
        </p:txBody>
      </p:sp>
      <p:sp>
        <p:nvSpPr>
          <p:cNvPr id="31747" name="Rectangle 3"/>
          <p:cNvSpPr>
            <a:spLocks noGrp="1" noChangeArrowheads="1"/>
          </p:cNvSpPr>
          <p:nvPr>
            <p:ph type="body" idx="1"/>
          </p:nvPr>
        </p:nvSpPr>
        <p:spPr>
          <a:xfrm>
            <a:off x="0" y="188772"/>
            <a:ext cx="9144000" cy="6669228"/>
          </a:xfrm>
        </p:spPr>
        <p:txBody>
          <a:bodyPr>
            <a:noAutofit/>
          </a:bodyPr>
          <a:lstStyle/>
          <a:p>
            <a:pPr marL="609600" indent="-609600">
              <a:lnSpc>
                <a:spcPct val="90000"/>
              </a:lnSpc>
              <a:buFont typeface="Arial" charset="0"/>
              <a:buAutoNum type="arabicPeriod"/>
            </a:pPr>
            <a:r>
              <a:rPr lang="en-US" sz="3000" b="1" dirty="0">
                <a:solidFill>
                  <a:srgbClr val="FFFFFF"/>
                </a:solidFill>
                <a:latin typeface="Times New Roman" charset="0"/>
              </a:rPr>
              <a:t>The Non-Identity of all Popular Religions with </a:t>
            </a:r>
            <a:r>
              <a:rPr lang="en-US" sz="3000" b="1" dirty="0">
                <a:solidFill>
                  <a:srgbClr val="FF6600"/>
                </a:solidFill>
                <a:latin typeface="Times New Roman" charset="0"/>
              </a:rPr>
              <a:t>the Religion of Christ.</a:t>
            </a:r>
          </a:p>
          <a:p>
            <a:pPr marL="609600" indent="-609600">
              <a:lnSpc>
                <a:spcPct val="90000"/>
              </a:lnSpc>
              <a:buFont typeface="Arial" charset="0"/>
              <a:buAutoNum type="arabicPeriod"/>
            </a:pPr>
            <a:r>
              <a:rPr lang="en-US" sz="3000" b="1" dirty="0">
                <a:solidFill>
                  <a:srgbClr val="FF6600"/>
                </a:solidFill>
                <a:latin typeface="Times New Roman" charset="0"/>
              </a:rPr>
              <a:t>The </a:t>
            </a:r>
            <a:r>
              <a:rPr lang="en-US" sz="3000" b="1" dirty="0" err="1">
                <a:solidFill>
                  <a:srgbClr val="FF6600"/>
                </a:solidFill>
                <a:latin typeface="Times New Roman" charset="0"/>
              </a:rPr>
              <a:t>defence</a:t>
            </a:r>
            <a:r>
              <a:rPr lang="en-US" sz="3000" b="1" dirty="0">
                <a:solidFill>
                  <a:srgbClr val="FF6600"/>
                </a:solidFill>
                <a:latin typeface="Times New Roman" charset="0"/>
              </a:rPr>
              <a:t> of the Holy Scriptures </a:t>
            </a:r>
            <a:r>
              <a:rPr lang="en-US" sz="3000" b="1" dirty="0">
                <a:solidFill>
                  <a:srgbClr val="FFFFFF"/>
                </a:solidFill>
                <a:latin typeface="Times New Roman" charset="0"/>
              </a:rPr>
              <a:t>against all Creeds, Confessions of Faith, Commentators and System Makers.</a:t>
            </a:r>
          </a:p>
          <a:p>
            <a:pPr marL="609600" indent="-609600">
              <a:lnSpc>
                <a:spcPct val="90000"/>
              </a:lnSpc>
              <a:buFont typeface="Arial" charset="0"/>
              <a:buAutoNum type="arabicPeriod"/>
            </a:pPr>
            <a:r>
              <a:rPr lang="en-US" sz="3000" b="1" dirty="0">
                <a:solidFill>
                  <a:srgbClr val="FFFFFF"/>
                </a:solidFill>
                <a:latin typeface="Times New Roman" charset="0"/>
              </a:rPr>
              <a:t>The </a:t>
            </a:r>
            <a:r>
              <a:rPr lang="en-US" sz="3000" b="1" i="1" dirty="0">
                <a:solidFill>
                  <a:srgbClr val="FFFFFF"/>
                </a:solidFill>
                <a:latin typeface="Times New Roman" charset="0"/>
              </a:rPr>
              <a:t>objects</a:t>
            </a:r>
            <a:r>
              <a:rPr lang="en-US" sz="3000" b="1" dirty="0">
                <a:solidFill>
                  <a:srgbClr val="FFFFFF"/>
                </a:solidFill>
                <a:latin typeface="Times New Roman" charset="0"/>
              </a:rPr>
              <a:t> proposed by the </a:t>
            </a:r>
            <a:r>
              <a:rPr lang="en-US" sz="3000" b="1" dirty="0" err="1">
                <a:solidFill>
                  <a:srgbClr val="FFFFFF"/>
                </a:solidFill>
                <a:latin typeface="Times New Roman" charset="0"/>
              </a:rPr>
              <a:t>proselytising</a:t>
            </a:r>
            <a:r>
              <a:rPr lang="en-US" sz="3000" b="1" dirty="0">
                <a:solidFill>
                  <a:srgbClr val="FFFFFF"/>
                </a:solidFill>
                <a:latin typeface="Times New Roman" charset="0"/>
              </a:rPr>
              <a:t> Spirit of the age, as developed by the so-styled </a:t>
            </a:r>
            <a:r>
              <a:rPr lang="ja-JP" altLang="en-US" sz="3000" b="1" i="1" dirty="0">
                <a:solidFill>
                  <a:srgbClr val="FFFFFF"/>
                </a:solidFill>
                <a:latin typeface="Times New Roman" charset="0"/>
              </a:rPr>
              <a:t>“</a:t>
            </a:r>
            <a:r>
              <a:rPr lang="en-US" sz="3000" b="1" i="1" dirty="0">
                <a:solidFill>
                  <a:srgbClr val="FFFFFF"/>
                </a:solidFill>
                <a:latin typeface="Times New Roman" charset="0"/>
              </a:rPr>
              <a:t>benevolent institutions of the day</a:t>
            </a:r>
            <a:r>
              <a:rPr lang="ja-JP" altLang="en-US" sz="3000" b="1" i="1" dirty="0">
                <a:solidFill>
                  <a:srgbClr val="FFFFFF"/>
                </a:solidFill>
                <a:latin typeface="Times New Roman" charset="0"/>
              </a:rPr>
              <a:t>”</a:t>
            </a:r>
            <a:r>
              <a:rPr lang="en-US" sz="3000" b="1" i="1" dirty="0">
                <a:solidFill>
                  <a:srgbClr val="FFFFFF"/>
                </a:solidFill>
                <a:latin typeface="Times New Roman" charset="0"/>
              </a:rPr>
              <a:t> </a:t>
            </a:r>
            <a:r>
              <a:rPr lang="en-US" sz="3000" b="1" dirty="0">
                <a:solidFill>
                  <a:srgbClr val="FFFFFF"/>
                </a:solidFill>
                <a:latin typeface="Times New Roman" charset="0"/>
              </a:rPr>
              <a:t> incompatible with, and contrary to </a:t>
            </a:r>
            <a:r>
              <a:rPr lang="en-US" sz="3000" b="1" dirty="0">
                <a:solidFill>
                  <a:srgbClr val="FF6600"/>
                </a:solidFill>
                <a:latin typeface="Times New Roman" charset="0"/>
              </a:rPr>
              <a:t>the predictions of the Ancient Prophets.</a:t>
            </a:r>
          </a:p>
          <a:p>
            <a:pPr marL="609600" indent="-609600">
              <a:lnSpc>
                <a:spcPct val="90000"/>
              </a:lnSpc>
              <a:buFont typeface="Arial" charset="0"/>
              <a:buAutoNum type="arabicPeriod"/>
            </a:pPr>
            <a:r>
              <a:rPr lang="en-US" sz="3000" b="1" dirty="0">
                <a:solidFill>
                  <a:srgbClr val="FFFFFF"/>
                </a:solidFill>
                <a:latin typeface="Times New Roman" charset="0"/>
              </a:rPr>
              <a:t>The modern </a:t>
            </a:r>
            <a:r>
              <a:rPr lang="en-US" sz="3000" b="1" i="1" dirty="0">
                <a:solidFill>
                  <a:srgbClr val="FFFFFF"/>
                </a:solidFill>
                <a:latin typeface="Times New Roman" charset="0"/>
              </a:rPr>
              <a:t>dogmas</a:t>
            </a:r>
            <a:r>
              <a:rPr lang="en-US" sz="3000" b="1" dirty="0">
                <a:solidFill>
                  <a:srgbClr val="FFFFFF"/>
                </a:solidFill>
                <a:latin typeface="Times New Roman" charset="0"/>
              </a:rPr>
              <a:t> of physical and spiritual operations, </a:t>
            </a:r>
            <a:r>
              <a:rPr lang="en-US" sz="3000" b="1" i="1" dirty="0">
                <a:solidFill>
                  <a:srgbClr val="FFFFFF"/>
                </a:solidFill>
                <a:latin typeface="Times New Roman" charset="0"/>
              </a:rPr>
              <a:t>not </a:t>
            </a:r>
            <a:r>
              <a:rPr lang="en-US" sz="3000" b="1" i="1" dirty="0">
                <a:solidFill>
                  <a:srgbClr val="FF6600"/>
                </a:solidFill>
                <a:latin typeface="Times New Roman" charset="0"/>
              </a:rPr>
              <a:t>the doctrines</a:t>
            </a:r>
            <a:r>
              <a:rPr lang="en-US" sz="3000" b="1" dirty="0">
                <a:solidFill>
                  <a:srgbClr val="FF6600"/>
                </a:solidFill>
                <a:latin typeface="Times New Roman" charset="0"/>
              </a:rPr>
              <a:t> of the Holy Spirit taught by the Apostles.</a:t>
            </a:r>
          </a:p>
          <a:p>
            <a:pPr marL="609600" indent="-609600">
              <a:lnSpc>
                <a:spcPct val="90000"/>
              </a:lnSpc>
              <a:buFont typeface="Arial" charset="0"/>
              <a:buAutoNum type="arabicPeriod"/>
            </a:pPr>
            <a:r>
              <a:rPr lang="en-US" sz="3000" b="1" dirty="0">
                <a:solidFill>
                  <a:srgbClr val="FF6600"/>
                </a:solidFill>
                <a:latin typeface="Times New Roman" charset="0"/>
              </a:rPr>
              <a:t>The Fates and Fortunes of the Kingdoms of the World foreshown by prophecy.</a:t>
            </a:r>
          </a:p>
        </p:txBody>
      </p:sp>
    </p:spTree>
    <p:extLst>
      <p:ext uri="{BB962C8B-B14F-4D97-AF65-F5344CB8AC3E}">
        <p14:creationId xmlns:p14="http://schemas.microsoft.com/office/powerpoint/2010/main" val="313372617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3174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499"/>
                                          </p:stCondLst>
                                        </p:cTn>
                                        <p:tgtEl>
                                          <p:spTgt spid="3174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174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1747">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174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334BC61-B5E2-374F-AB35-03192590DAAF}" type="slidenum">
              <a:rPr lang="en-US"/>
              <a:pPr/>
              <a:t>7</a:t>
            </a:fld>
            <a:endParaRPr lang="en-US"/>
          </a:p>
        </p:txBody>
      </p:sp>
      <p:sp>
        <p:nvSpPr>
          <p:cNvPr id="35843" name="Rectangle 3"/>
          <p:cNvSpPr>
            <a:spLocks noGrp="1" noChangeArrowheads="1"/>
          </p:cNvSpPr>
          <p:nvPr>
            <p:ph type="body" idx="1"/>
          </p:nvPr>
        </p:nvSpPr>
        <p:spPr>
          <a:xfrm>
            <a:off x="0" y="0"/>
            <a:ext cx="9144000" cy="6858000"/>
          </a:xfrm>
        </p:spPr>
        <p:txBody>
          <a:bodyPr/>
          <a:lstStyle/>
          <a:p>
            <a:pPr marL="0" indent="0" algn="ctr">
              <a:lnSpc>
                <a:spcPct val="90000"/>
              </a:lnSpc>
              <a:buFontTx/>
              <a:buNone/>
            </a:pPr>
            <a:r>
              <a:rPr lang="en-US" b="1" dirty="0">
                <a:solidFill>
                  <a:srgbClr val="FFFFFF"/>
                </a:solidFill>
                <a:latin typeface="Times New Roman" charset="0"/>
              </a:rPr>
              <a:t>THE</a:t>
            </a:r>
          </a:p>
          <a:p>
            <a:pPr marL="0" indent="0" algn="ctr">
              <a:lnSpc>
                <a:spcPct val="90000"/>
              </a:lnSpc>
              <a:buFontTx/>
              <a:buNone/>
            </a:pPr>
            <a:r>
              <a:rPr lang="en-US" sz="4400" dirty="0">
                <a:solidFill>
                  <a:srgbClr val="FFFFFF"/>
                </a:solidFill>
                <a:latin typeface="Princetown LET" charset="0"/>
              </a:rPr>
              <a:t>THE APOSTOLIC ADVOCATE</a:t>
            </a:r>
            <a:endParaRPr lang="en-US" b="1" dirty="0">
              <a:solidFill>
                <a:srgbClr val="FFFFFF"/>
              </a:solidFill>
              <a:latin typeface="Times New Roman" charset="0"/>
            </a:endParaRPr>
          </a:p>
          <a:p>
            <a:pPr marL="0" indent="0" algn="ctr">
              <a:lnSpc>
                <a:spcPct val="90000"/>
              </a:lnSpc>
              <a:buFontTx/>
              <a:buNone/>
            </a:pPr>
            <a:r>
              <a:rPr lang="en-US" b="1" dirty="0">
                <a:solidFill>
                  <a:srgbClr val="FFFFFF"/>
                </a:solidFill>
                <a:latin typeface="Times New Roman" charset="0"/>
              </a:rPr>
              <a:t>Vol. 1.       RICHMOND </a:t>
            </a:r>
            <a:r>
              <a:rPr lang="en-US" b="1" dirty="0" err="1">
                <a:solidFill>
                  <a:srgbClr val="FFFFFF"/>
                </a:solidFill>
                <a:latin typeface="Times New Roman" charset="0"/>
              </a:rPr>
              <a:t>Va</a:t>
            </a:r>
            <a:r>
              <a:rPr lang="en-US" b="1" dirty="0">
                <a:solidFill>
                  <a:srgbClr val="FFFFFF"/>
                </a:solidFill>
                <a:latin typeface="Times New Roman" charset="0"/>
              </a:rPr>
              <a:t>, OCT.1 1834       No.6</a:t>
            </a:r>
          </a:p>
          <a:p>
            <a:pPr marL="0" indent="0" algn="ctr">
              <a:lnSpc>
                <a:spcPct val="90000"/>
              </a:lnSpc>
              <a:buFontTx/>
              <a:buNone/>
            </a:pPr>
            <a:r>
              <a:rPr lang="en-US" b="1" dirty="0">
                <a:solidFill>
                  <a:srgbClr val="FFFFFF"/>
                </a:solidFill>
                <a:latin typeface="Times New Roman" charset="0"/>
              </a:rPr>
              <a:t>ANABAPTISM.</a:t>
            </a:r>
          </a:p>
          <a:p>
            <a:pPr marL="0" indent="0">
              <a:lnSpc>
                <a:spcPct val="90000"/>
              </a:lnSpc>
              <a:buFontTx/>
              <a:buNone/>
            </a:pPr>
            <a:r>
              <a:rPr lang="ja-JP" altLang="en-US" b="1" dirty="0" smtClean="0">
                <a:solidFill>
                  <a:srgbClr val="FFFFFF"/>
                </a:solidFill>
                <a:latin typeface="Times New Roman" charset="0"/>
              </a:rPr>
              <a:t>“</a:t>
            </a:r>
            <a:r>
              <a:rPr lang="en-GB" altLang="ja-JP" b="1" dirty="0" smtClean="0">
                <a:solidFill>
                  <a:srgbClr val="FFFFFF"/>
                </a:solidFill>
                <a:latin typeface="Times New Roman" charset="0"/>
              </a:rPr>
              <a:t>Four things</a:t>
            </a:r>
            <a:r>
              <a:rPr lang="is-IS" altLang="ja-JP" b="1" dirty="0" smtClean="0">
                <a:solidFill>
                  <a:srgbClr val="FFFFFF"/>
                </a:solidFill>
                <a:latin typeface="Times New Roman" charset="0"/>
              </a:rPr>
              <a:t>…are necessary.  First </a:t>
            </a:r>
            <a:r>
              <a:rPr lang="is-IS" altLang="ja-JP" b="1" i="1" dirty="0" smtClean="0">
                <a:solidFill>
                  <a:srgbClr val="FF6600"/>
                </a:solidFill>
                <a:latin typeface="Times New Roman" charset="0"/>
              </a:rPr>
              <a:t>belief;</a:t>
            </a:r>
            <a:r>
              <a:rPr lang="is-IS" altLang="ja-JP" b="1" i="1" dirty="0" smtClean="0">
                <a:solidFill>
                  <a:srgbClr val="FFFFFF"/>
                </a:solidFill>
                <a:latin typeface="Times New Roman" charset="0"/>
              </a:rPr>
              <a:t> </a:t>
            </a:r>
            <a:r>
              <a:rPr lang="is-IS" altLang="ja-JP" b="1" dirty="0" smtClean="0">
                <a:solidFill>
                  <a:srgbClr val="FFFFFF"/>
                </a:solidFill>
                <a:latin typeface="Times New Roman" charset="0"/>
              </a:rPr>
              <a:t>secondly, </a:t>
            </a:r>
            <a:r>
              <a:rPr lang="is-IS" altLang="ja-JP" b="1" i="1" dirty="0" smtClean="0">
                <a:solidFill>
                  <a:srgbClr val="FF6600"/>
                </a:solidFill>
                <a:latin typeface="Times New Roman" charset="0"/>
              </a:rPr>
              <a:t>repentance;</a:t>
            </a:r>
            <a:r>
              <a:rPr lang="is-IS" altLang="ja-JP" b="1" i="1" dirty="0" smtClean="0">
                <a:solidFill>
                  <a:srgbClr val="FFFFFF"/>
                </a:solidFill>
                <a:latin typeface="Times New Roman" charset="0"/>
              </a:rPr>
              <a:t> </a:t>
            </a:r>
            <a:r>
              <a:rPr lang="is-IS" altLang="ja-JP" b="1" dirty="0" smtClean="0">
                <a:solidFill>
                  <a:srgbClr val="FFFFFF"/>
                </a:solidFill>
                <a:latin typeface="Times New Roman" charset="0"/>
              </a:rPr>
              <a:t>thirdly, </a:t>
            </a:r>
            <a:r>
              <a:rPr lang="is-IS" altLang="ja-JP" b="1" i="1" dirty="0" smtClean="0">
                <a:solidFill>
                  <a:srgbClr val="FF6600"/>
                </a:solidFill>
                <a:latin typeface="Times New Roman" charset="0"/>
              </a:rPr>
              <a:t>confession;</a:t>
            </a:r>
            <a:r>
              <a:rPr lang="is-IS" altLang="ja-JP" b="1" i="1" dirty="0" smtClean="0">
                <a:solidFill>
                  <a:srgbClr val="FFFFFF"/>
                </a:solidFill>
                <a:latin typeface="Times New Roman" charset="0"/>
              </a:rPr>
              <a:t> </a:t>
            </a:r>
            <a:r>
              <a:rPr lang="is-IS" altLang="ja-JP" b="1" dirty="0" smtClean="0">
                <a:solidFill>
                  <a:srgbClr val="FFFFFF"/>
                </a:solidFill>
                <a:latin typeface="Times New Roman" charset="0"/>
              </a:rPr>
              <a:t>AND fourthly, </a:t>
            </a:r>
            <a:r>
              <a:rPr lang="is-IS" altLang="ja-JP" b="1" i="1" dirty="0" smtClean="0">
                <a:solidFill>
                  <a:srgbClr val="FF6600"/>
                </a:solidFill>
                <a:latin typeface="Times New Roman" charset="0"/>
              </a:rPr>
              <a:t>immersion.</a:t>
            </a:r>
            <a:r>
              <a:rPr lang="is-IS" altLang="ja-JP" b="1" i="1" dirty="0" smtClean="0">
                <a:solidFill>
                  <a:srgbClr val="FFFFFF"/>
                </a:solidFill>
                <a:latin typeface="Times New Roman" charset="0"/>
              </a:rPr>
              <a:t>  </a:t>
            </a:r>
            <a:r>
              <a:rPr lang="is-IS" altLang="ja-JP" b="1" dirty="0" smtClean="0">
                <a:solidFill>
                  <a:srgbClr val="FFFFFF"/>
                </a:solidFill>
                <a:latin typeface="Times New Roman" charset="0"/>
              </a:rPr>
              <a:t>The testimony of...the word must be believed, sins must be repented of, the name of Jesus must...be confessed, and God glorified in the immersion of the body in water.” </a:t>
            </a:r>
            <a:endParaRPr lang="en-GB" altLang="ja-JP" b="1" dirty="0" smtClean="0">
              <a:solidFill>
                <a:srgbClr val="FFFFFF"/>
              </a:solidFill>
              <a:latin typeface="Times New Roman" charset="0"/>
            </a:endParaRPr>
          </a:p>
          <a:p>
            <a:pPr marL="0" indent="0">
              <a:lnSpc>
                <a:spcPct val="90000"/>
              </a:lnSpc>
              <a:buFontTx/>
              <a:buNone/>
            </a:pPr>
            <a:r>
              <a:rPr lang="en-US" b="1" dirty="0" smtClean="0">
                <a:solidFill>
                  <a:srgbClr val="FF6600"/>
                </a:solidFill>
                <a:latin typeface="Times New Roman" charset="0"/>
              </a:rPr>
              <a:t>“…</a:t>
            </a:r>
            <a:r>
              <a:rPr lang="en-US" b="1" dirty="0">
                <a:solidFill>
                  <a:srgbClr val="FF6600"/>
                </a:solidFill>
                <a:latin typeface="Times New Roman" charset="0"/>
              </a:rPr>
              <a:t>every immersed person who is not immersed on the good confession…forms no part of the Church of Christ.</a:t>
            </a:r>
            <a:r>
              <a:rPr lang="ja-JP" altLang="en-US" b="1" dirty="0">
                <a:solidFill>
                  <a:srgbClr val="FF6600"/>
                </a:solidFill>
                <a:latin typeface="Times New Roman" charset="0"/>
              </a:rPr>
              <a:t>”</a:t>
            </a:r>
            <a:endParaRPr lang="en-US" b="1" dirty="0">
              <a:solidFill>
                <a:srgbClr val="FF6600"/>
              </a:solidFill>
              <a:latin typeface="Times New Roman" charset="0"/>
            </a:endParaRPr>
          </a:p>
          <a:p>
            <a:pPr marL="0" indent="0" algn="ctr">
              <a:lnSpc>
                <a:spcPct val="90000"/>
              </a:lnSpc>
              <a:buFontTx/>
              <a:buNone/>
            </a:pPr>
            <a:endParaRPr lang="en-US" sz="1400" b="1" dirty="0">
              <a:solidFill>
                <a:srgbClr val="FFFF00"/>
              </a:solidFill>
              <a:latin typeface="Times New Roman" charset="0"/>
            </a:endParaRPr>
          </a:p>
        </p:txBody>
      </p:sp>
    </p:spTree>
    <p:extLst>
      <p:ext uri="{BB962C8B-B14F-4D97-AF65-F5344CB8AC3E}">
        <p14:creationId xmlns:p14="http://schemas.microsoft.com/office/powerpoint/2010/main" val="41309244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358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58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584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5843">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584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584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334BC61-B5E2-374F-AB35-03192590DAAF}" type="slidenum">
              <a:rPr lang="en-US"/>
              <a:pPr/>
              <a:t>8</a:t>
            </a:fld>
            <a:endParaRPr lang="en-US"/>
          </a:p>
        </p:txBody>
      </p:sp>
      <p:sp>
        <p:nvSpPr>
          <p:cNvPr id="35843" name="Rectangle 3"/>
          <p:cNvSpPr>
            <a:spLocks noGrp="1" noChangeArrowheads="1"/>
          </p:cNvSpPr>
          <p:nvPr>
            <p:ph type="body" idx="1"/>
          </p:nvPr>
        </p:nvSpPr>
        <p:spPr>
          <a:xfrm>
            <a:off x="0" y="0"/>
            <a:ext cx="9144000" cy="6858000"/>
          </a:xfrm>
        </p:spPr>
        <p:txBody>
          <a:bodyPr/>
          <a:lstStyle/>
          <a:p>
            <a:pPr marL="0" indent="0" algn="ctr">
              <a:lnSpc>
                <a:spcPct val="90000"/>
              </a:lnSpc>
              <a:buFontTx/>
              <a:buNone/>
            </a:pPr>
            <a:r>
              <a:rPr lang="en-US" b="1" dirty="0">
                <a:solidFill>
                  <a:srgbClr val="FFFFFF"/>
                </a:solidFill>
                <a:latin typeface="Times New Roman" charset="0"/>
              </a:rPr>
              <a:t>THE</a:t>
            </a:r>
          </a:p>
          <a:p>
            <a:pPr marL="0" indent="0" algn="ctr">
              <a:lnSpc>
                <a:spcPct val="90000"/>
              </a:lnSpc>
              <a:buFontTx/>
              <a:buNone/>
            </a:pPr>
            <a:r>
              <a:rPr lang="en-US" sz="4400" dirty="0">
                <a:solidFill>
                  <a:srgbClr val="FFFFFF"/>
                </a:solidFill>
                <a:latin typeface="Princetown LET" charset="0"/>
              </a:rPr>
              <a:t>THE APOSTOLIC ADVOCATE</a:t>
            </a:r>
            <a:endParaRPr lang="en-US" b="1" dirty="0">
              <a:solidFill>
                <a:srgbClr val="FFFFFF"/>
              </a:solidFill>
              <a:latin typeface="Times New Roman" charset="0"/>
            </a:endParaRPr>
          </a:p>
          <a:p>
            <a:pPr marL="0" indent="0" algn="ctr">
              <a:lnSpc>
                <a:spcPct val="90000"/>
              </a:lnSpc>
              <a:buFontTx/>
              <a:buNone/>
            </a:pPr>
            <a:r>
              <a:rPr lang="en-US" b="1" dirty="0">
                <a:solidFill>
                  <a:srgbClr val="FFFFFF"/>
                </a:solidFill>
                <a:latin typeface="Times New Roman" charset="0"/>
              </a:rPr>
              <a:t>Vol. 1.       RICHMOND </a:t>
            </a:r>
            <a:r>
              <a:rPr lang="en-US" b="1" dirty="0" err="1">
                <a:solidFill>
                  <a:srgbClr val="FFFFFF"/>
                </a:solidFill>
                <a:latin typeface="Times New Roman" charset="0"/>
              </a:rPr>
              <a:t>Va</a:t>
            </a:r>
            <a:r>
              <a:rPr lang="en-US" b="1" dirty="0">
                <a:solidFill>
                  <a:srgbClr val="FFFFFF"/>
                </a:solidFill>
                <a:latin typeface="Times New Roman" charset="0"/>
              </a:rPr>
              <a:t>, OCT.1 1834       No.6</a:t>
            </a:r>
          </a:p>
          <a:p>
            <a:pPr marL="0" indent="0" algn="ctr">
              <a:lnSpc>
                <a:spcPct val="90000"/>
              </a:lnSpc>
              <a:buFontTx/>
              <a:buNone/>
            </a:pPr>
            <a:endParaRPr lang="en-US" sz="1400" b="1" dirty="0">
              <a:solidFill>
                <a:srgbClr val="FFFFFF"/>
              </a:solidFill>
              <a:latin typeface="Times New Roman" charset="0"/>
            </a:endParaRPr>
          </a:p>
          <a:p>
            <a:pPr marL="0" indent="0" algn="ctr">
              <a:lnSpc>
                <a:spcPct val="90000"/>
              </a:lnSpc>
              <a:buFontTx/>
              <a:buNone/>
            </a:pPr>
            <a:r>
              <a:rPr lang="en-US" b="1" dirty="0">
                <a:solidFill>
                  <a:srgbClr val="FFFFFF"/>
                </a:solidFill>
                <a:latin typeface="Times New Roman" charset="0"/>
              </a:rPr>
              <a:t>ELDER SOUTHWOOD</a:t>
            </a:r>
            <a:r>
              <a:rPr lang="ja-JP" altLang="en-US" b="1" dirty="0">
                <a:solidFill>
                  <a:srgbClr val="FFFFFF"/>
                </a:solidFill>
                <a:latin typeface="Times New Roman" charset="0"/>
              </a:rPr>
              <a:t>’</a:t>
            </a:r>
            <a:r>
              <a:rPr lang="en-US" b="1" dirty="0">
                <a:solidFill>
                  <a:srgbClr val="FFFFFF"/>
                </a:solidFill>
                <a:latin typeface="Times New Roman" charset="0"/>
              </a:rPr>
              <a:t>S SERMON</a:t>
            </a:r>
          </a:p>
          <a:p>
            <a:pPr marL="0" indent="0">
              <a:lnSpc>
                <a:spcPct val="90000"/>
              </a:lnSpc>
              <a:buFontTx/>
              <a:buNone/>
            </a:pPr>
            <a:r>
              <a:rPr lang="ja-JP" altLang="en-US" b="1" dirty="0">
                <a:solidFill>
                  <a:srgbClr val="FFFFFF"/>
                </a:solidFill>
                <a:latin typeface="Times New Roman" charset="0"/>
              </a:rPr>
              <a:t>“</a:t>
            </a:r>
            <a:r>
              <a:rPr lang="en-US" b="1" dirty="0">
                <a:solidFill>
                  <a:srgbClr val="FFFFFF"/>
                </a:solidFill>
                <a:latin typeface="Times New Roman" charset="0"/>
              </a:rPr>
              <a:t>…we deny the position assumed by the Clergy that the Holy Spirit</a:t>
            </a:r>
            <a:r>
              <a:rPr lang="ja-JP" altLang="en-US" b="1" dirty="0">
                <a:solidFill>
                  <a:srgbClr val="FFFFFF"/>
                </a:solidFill>
                <a:latin typeface="Times New Roman" charset="0"/>
              </a:rPr>
              <a:t>’</a:t>
            </a:r>
            <a:r>
              <a:rPr lang="en-US" b="1" dirty="0">
                <a:solidFill>
                  <a:srgbClr val="FFFFFF"/>
                </a:solidFill>
                <a:latin typeface="Times New Roman" charset="0"/>
              </a:rPr>
              <a:t>s operation is physical and independent of </a:t>
            </a:r>
            <a:r>
              <a:rPr lang="en-US" b="1" dirty="0">
                <a:solidFill>
                  <a:srgbClr val="FF6600"/>
                </a:solidFill>
                <a:latin typeface="Times New Roman" charset="0"/>
              </a:rPr>
              <a:t>the </a:t>
            </a:r>
            <a:r>
              <a:rPr lang="en-US" b="1" dirty="0" smtClean="0">
                <a:solidFill>
                  <a:srgbClr val="FF6600"/>
                </a:solidFill>
                <a:latin typeface="Times New Roman" charset="0"/>
              </a:rPr>
              <a:t>word</a:t>
            </a:r>
            <a:r>
              <a:rPr lang="en-US" b="1" dirty="0" smtClean="0">
                <a:solidFill>
                  <a:srgbClr val="FFFFFF"/>
                </a:solidFill>
                <a:latin typeface="Times New Roman" charset="0"/>
              </a:rPr>
              <a:t>.</a:t>
            </a:r>
            <a:r>
              <a:rPr lang="ja-JP" altLang="en-US" b="1" dirty="0" smtClean="0">
                <a:solidFill>
                  <a:srgbClr val="FFFFFF"/>
                </a:solidFill>
                <a:latin typeface="Times New Roman" charset="0"/>
              </a:rPr>
              <a:t>”</a:t>
            </a:r>
            <a:endParaRPr lang="en-GB" altLang="ja-JP" b="1" dirty="0" smtClean="0">
              <a:solidFill>
                <a:srgbClr val="FFFFFF"/>
              </a:solidFill>
              <a:latin typeface="Times New Roman" charset="0"/>
            </a:endParaRPr>
          </a:p>
          <a:p>
            <a:pPr marL="0" indent="0">
              <a:lnSpc>
                <a:spcPct val="90000"/>
              </a:lnSpc>
              <a:buFontTx/>
              <a:buNone/>
            </a:pPr>
            <a:r>
              <a:rPr lang="en-GB" altLang="ja-JP" b="1" dirty="0" smtClean="0">
                <a:solidFill>
                  <a:srgbClr val="FF6600"/>
                </a:solidFill>
                <a:latin typeface="Times New Roman" charset="0"/>
              </a:rPr>
              <a:t>“That word is nowhere to be found outside the coverlids of the Bible.”</a:t>
            </a:r>
            <a:endParaRPr lang="en-US" altLang="ja-JP" b="1" dirty="0">
              <a:solidFill>
                <a:srgbClr val="FF6600"/>
              </a:solidFill>
              <a:latin typeface="Times New Roman" charset="0"/>
            </a:endParaRPr>
          </a:p>
          <a:p>
            <a:pPr marL="0" indent="0">
              <a:lnSpc>
                <a:spcPct val="90000"/>
              </a:lnSpc>
              <a:buFontTx/>
              <a:buNone/>
            </a:pPr>
            <a:r>
              <a:rPr lang="en-US" b="1" dirty="0" smtClean="0">
                <a:solidFill>
                  <a:srgbClr val="FFFFFF"/>
                </a:solidFill>
                <a:latin typeface="Times New Roman" charset="0"/>
              </a:rPr>
              <a:t>“The genuine faith </a:t>
            </a:r>
            <a:r>
              <a:rPr lang="en-US" b="1" dirty="0" err="1" smtClean="0">
                <a:solidFill>
                  <a:srgbClr val="FFFFFF"/>
                </a:solidFill>
                <a:latin typeface="Times New Roman" charset="0"/>
              </a:rPr>
              <a:t>recognised</a:t>
            </a:r>
            <a:r>
              <a:rPr lang="en-US" b="1" dirty="0" smtClean="0">
                <a:solidFill>
                  <a:srgbClr val="FFFFFF"/>
                </a:solidFill>
                <a:latin typeface="Times New Roman" charset="0"/>
              </a:rPr>
              <a:t> in the Scriptures, is that produced by the Holy Spirit, that is the </a:t>
            </a:r>
            <a:r>
              <a:rPr lang="en-US" b="1" dirty="0" smtClean="0">
                <a:solidFill>
                  <a:srgbClr val="FF6600"/>
                </a:solidFill>
                <a:latin typeface="Times New Roman" charset="0"/>
              </a:rPr>
              <a:t>belief of the testimony of the apostles and prophets</a:t>
            </a:r>
            <a:r>
              <a:rPr lang="en-US" b="1" dirty="0" smtClean="0">
                <a:solidFill>
                  <a:srgbClr val="FFFFFF"/>
                </a:solidFill>
                <a:latin typeface="Times New Roman" charset="0"/>
              </a:rPr>
              <a:t>.” </a:t>
            </a:r>
          </a:p>
          <a:p>
            <a:pPr marL="0" indent="0">
              <a:lnSpc>
                <a:spcPct val="90000"/>
              </a:lnSpc>
              <a:buFontTx/>
              <a:buNone/>
            </a:pPr>
            <a:endParaRPr lang="en-US" b="1" dirty="0">
              <a:solidFill>
                <a:srgbClr val="FFFF00"/>
              </a:solidFill>
              <a:latin typeface="Times New Roman" charset="0"/>
            </a:endParaRPr>
          </a:p>
        </p:txBody>
      </p:sp>
    </p:spTree>
    <p:extLst>
      <p:ext uri="{BB962C8B-B14F-4D97-AF65-F5344CB8AC3E}">
        <p14:creationId xmlns:p14="http://schemas.microsoft.com/office/powerpoint/2010/main" val="360686162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withEffect">
                                  <p:stCondLst>
                                    <p:cond delay="0"/>
                                  </p:stCondLst>
                                  <p:childTnLst>
                                    <p:set>
                                      <p:cBhvr>
                                        <p:cTn id="6" dur="1" fill="hold">
                                          <p:stCondLst>
                                            <p:cond delay="499"/>
                                          </p:stCondLst>
                                        </p:cTn>
                                        <p:tgtEl>
                                          <p:spTgt spid="3584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499"/>
                                          </p:stCondLst>
                                        </p:cTn>
                                        <p:tgtEl>
                                          <p:spTgt spid="3584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499"/>
                                          </p:stCondLst>
                                        </p:cTn>
                                        <p:tgtEl>
                                          <p:spTgt spid="35843">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499"/>
                                          </p:stCondLst>
                                        </p:cTn>
                                        <p:tgtEl>
                                          <p:spTgt spid="35843">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499"/>
                                          </p:stCondLst>
                                        </p:cTn>
                                        <p:tgtEl>
                                          <p:spTgt spid="3584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499"/>
                                          </p:stCondLst>
                                        </p:cTn>
                                        <p:tgtEl>
                                          <p:spTgt spid="3584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499"/>
                                          </p:stCondLst>
                                        </p:cTn>
                                        <p:tgtEl>
                                          <p:spTgt spid="3584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5843">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5843">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5843">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5843">
                                            <p:txEl>
                                              <p:pRg st="4" end="4"/>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5843">
                                            <p:txEl>
                                              <p:pRg st="5" end="5"/>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5843">
                                            <p:txEl>
                                              <p:pRg st="6" end="6"/>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5843">
                                            <p:txEl>
                                              <p:pRg st="7" end="7"/>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5843">
                                            <p:txEl>
                                              <p:pRg st="0" end="0"/>
                                            </p:txEl>
                                          </p:spTgt>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5843">
                                            <p:txEl>
                                              <p:pRg st="1" end="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5843">
                                            <p:txEl>
                                              <p:pRg st="2" end="2"/>
                                            </p:txEl>
                                          </p:spTgt>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35843">
                                            <p:txEl>
                                              <p:pRg st="4" end="4"/>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5843">
                                            <p:txEl>
                                              <p:pRg st="5" end="5"/>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5843">
                                            <p:txEl>
                                              <p:pRg st="6" end="6"/>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584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3"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7-04-24 at 13.07.53.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5025" y="0"/>
            <a:ext cx="6536028" cy="6858000"/>
          </a:xfrm>
          <a:prstGeom prst="rect">
            <a:avLst/>
          </a:prstGeom>
        </p:spPr>
      </p:pic>
    </p:spTree>
    <p:extLst>
      <p:ext uri="{BB962C8B-B14F-4D97-AF65-F5344CB8AC3E}">
        <p14:creationId xmlns:p14="http://schemas.microsoft.com/office/powerpoint/2010/main" val="1136566591"/>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25214</TotalTime>
  <Words>1049</Words>
  <Application>Microsoft Macintosh PowerPoint</Application>
  <PresentationFormat>On-screen Show (4:3)</PresentationFormat>
  <Paragraphs>70</Paragraphs>
  <Slides>13</Slides>
  <Notes>5</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ON TRACK WITH THE PIONEERS  Bro John Thomas</vt:lpstr>
      <vt:lpstr>Dr THOMAS’ EARLY LIFE</vt:lpstr>
      <vt:lpstr>PowerPoint Presentation</vt:lpstr>
      <vt:lpstr>Dr THOMAS’ EARLY LIFE</vt:lpstr>
      <vt:lpstr>THE APOSTOLIC ADVOCATE</vt:lpstr>
      <vt:lpstr>THE APOSTOLIC ADVOCATE</vt:lpstr>
      <vt:lpstr>PowerPoint Presentation</vt:lpstr>
      <vt:lpstr>PowerPoint Presentation</vt:lpstr>
      <vt:lpstr>PowerPoint Presentation</vt:lpstr>
      <vt:lpstr>ELPIS ISRAEL P.441</vt:lpstr>
      <vt:lpstr>PowerPoint Presentation</vt:lpstr>
      <vt:lpstr>EUREKA Vol III Preface</vt:lpstr>
      <vt:lpstr>PowerPoint Presentation</vt:lpstr>
    </vt:vector>
  </TitlesOfParts>
  <Company>Home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INSPIRATION &amp; QUOTATION</dc:title>
  <dc:creator>Bernard Burt</dc:creator>
  <cp:lastModifiedBy>Bernard Burt</cp:lastModifiedBy>
  <cp:revision>146</cp:revision>
  <dcterms:created xsi:type="dcterms:W3CDTF">2016-08-23T13:19:36Z</dcterms:created>
  <dcterms:modified xsi:type="dcterms:W3CDTF">2017-05-10T10:02:41Z</dcterms:modified>
</cp:coreProperties>
</file>