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29" r:id="rId2"/>
    <p:sldId id="330" r:id="rId3"/>
    <p:sldId id="331" r:id="rId4"/>
    <p:sldId id="302" r:id="rId5"/>
    <p:sldId id="332" r:id="rId6"/>
    <p:sldId id="333" r:id="rId7"/>
    <p:sldId id="336" r:id="rId8"/>
    <p:sldId id="337" r:id="rId9"/>
    <p:sldId id="256" r:id="rId10"/>
    <p:sldId id="338" r:id="rId11"/>
    <p:sldId id="303" r:id="rId12"/>
    <p:sldId id="275" r:id="rId13"/>
    <p:sldId id="339" r:id="rId14"/>
    <p:sldId id="285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  <p:sldId id="360" r:id="rId36"/>
    <p:sldId id="361" r:id="rId37"/>
    <p:sldId id="362" r:id="rId38"/>
    <p:sldId id="363" r:id="rId39"/>
    <p:sldId id="364" r:id="rId40"/>
    <p:sldId id="365" r:id="rId41"/>
    <p:sldId id="366" r:id="rId42"/>
    <p:sldId id="367" r:id="rId43"/>
    <p:sldId id="368" r:id="rId44"/>
    <p:sldId id="369" r:id="rId45"/>
    <p:sldId id="370" r:id="rId46"/>
    <p:sldId id="371" r:id="rId47"/>
    <p:sldId id="372" r:id="rId48"/>
    <p:sldId id="373" r:id="rId49"/>
    <p:sldId id="374" r:id="rId50"/>
    <p:sldId id="375" r:id="rId51"/>
    <p:sldId id="376" r:id="rId52"/>
    <p:sldId id="377" r:id="rId53"/>
    <p:sldId id="378" r:id="rId54"/>
    <p:sldId id="379" r:id="rId55"/>
    <p:sldId id="380" r:id="rId56"/>
    <p:sldId id="381" r:id="rId57"/>
    <p:sldId id="382" r:id="rId58"/>
    <p:sldId id="383" r:id="rId59"/>
    <p:sldId id="384" r:id="rId60"/>
    <p:sldId id="385" r:id="rId61"/>
    <p:sldId id="386" r:id="rId62"/>
    <p:sldId id="387" r:id="rId63"/>
    <p:sldId id="388" r:id="rId64"/>
    <p:sldId id="389" r:id="rId6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  <a:srgbClr val="FF6600"/>
    <a:srgbClr val="FFFF00"/>
    <a:srgbClr val="FF9933"/>
    <a:srgbClr val="000066"/>
    <a:srgbClr val="FF99CC"/>
    <a:srgbClr val="FFCC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78330" autoAdjust="0"/>
  </p:normalViewPr>
  <p:slideViewPr>
    <p:cSldViewPr>
      <p:cViewPr>
        <p:scale>
          <a:sx n="60" d="100"/>
          <a:sy n="60" d="100"/>
        </p:scale>
        <p:origin x="-132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18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79C9B87-5411-43FC-89D0-F72B278CCF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992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651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08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7654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7655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AE25F43-D9EE-443F-B83F-B019F03E26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601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7FAE307-75C4-4415-85E1-5BD0EC860243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CA45F1-5725-48C5-969B-4C68F26DBB56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0D899-B442-4D34-9B99-BF3BC5B1F283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93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75CB2B-E32A-4D09-BAC0-879260C0E9F6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0D899-B442-4D34-9B99-BF3BC5B1F283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93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78CD4-AFDC-498D-83FA-6E34227840C2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179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75CB2B-E32A-4D09-BAC0-879260C0E9F6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30B496-9770-48A4-AB68-AEA6FCD9F40E}" type="slidenum">
              <a:rPr lang="en-US" altLang="en-US" smtClean="0"/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5A8938-FFEE-4EB4-8047-A41AC061657E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104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fld id="{B3976CC6-0826-4B89-B003-58E0A9E3DDF9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dirty="0" smtClean="0"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5A8938-FFEE-4EB4-8047-A41AC061657E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3104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31E45-943B-43A9-B8C2-3556D4D275E9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8A87A0-5B11-4F4D-B195-C602C11571A1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940A2-4380-4FD6-B051-2B77897582F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67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CAB70A-FAD9-4CB3-B750-9D6F7EA4DD6A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CBE90-D91B-407A-B7DF-DB1ED35305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47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2BADD-282C-4E88-958E-B2901EF722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31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DA481-32DE-4357-B23A-BE035314BB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4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8C8EF-F4AC-49D2-8114-19B809C1F6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15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56923-5D8D-4E00-A738-6E7089BEF2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319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7F14A-A5A8-4029-9549-29DBCF1848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34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CC9C-7ED1-4401-A7E9-3C9A892032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708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4F0EE-DA75-48D7-BC9E-07A48B27B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8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7C002-F67C-4AA6-9B42-906F08DAE8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86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7CCDD-6F5E-478F-A8E1-B3CED4DEBF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429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DA707-3B23-4938-92D4-6DBC418CB3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15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B4E84E4-0730-4DA2-8D4D-91E8E5D79D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66FFFF"/>
          </a:solidFill>
          <a:latin typeface="Arial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074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7848600" cy="2971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00FFFF"/>
                </a:solidFill>
              </a:rPr>
              <a:t>Elijah – </a:t>
            </a:r>
            <a:br>
              <a:rPr lang="en-US" altLang="en-US" sz="3200" dirty="0" smtClean="0">
                <a:solidFill>
                  <a:srgbClr val="00FFFF"/>
                </a:solidFill>
              </a:rPr>
            </a:br>
            <a:r>
              <a:rPr lang="en-US" altLang="en-US" sz="3200" dirty="0" smtClean="0">
                <a:solidFill>
                  <a:srgbClr val="00FFFF"/>
                </a:solidFill>
              </a:rPr>
              <a:t>Learning the Power </a:t>
            </a:r>
            <a:br>
              <a:rPr lang="en-US" altLang="en-US" sz="3200" dirty="0" smtClean="0">
                <a:solidFill>
                  <a:srgbClr val="00FFFF"/>
                </a:solidFill>
              </a:rPr>
            </a:br>
            <a:r>
              <a:rPr lang="en-US" altLang="en-US" sz="3200" dirty="0" smtClean="0">
                <a:solidFill>
                  <a:srgbClr val="00FFFF"/>
                </a:solidFill>
              </a:rPr>
              <a:t>of the Still Small Voice</a:t>
            </a:r>
            <a:r>
              <a:rPr lang="en-US" altLang="en-US" sz="4000" dirty="0" smtClean="0">
                <a:solidFill>
                  <a:srgbClr val="00FFFF"/>
                </a:solidFill>
              </a:rPr>
              <a:t/>
            </a:r>
            <a:br>
              <a:rPr lang="en-US" altLang="en-US" sz="4000" dirty="0" smtClean="0">
                <a:solidFill>
                  <a:srgbClr val="00FFFF"/>
                </a:solidFill>
              </a:rPr>
            </a:br>
            <a:r>
              <a:rPr lang="en-US" altLang="en-US" sz="4000" dirty="0" smtClean="0">
                <a:solidFill>
                  <a:srgbClr val="00FFFF"/>
                </a:solidFill>
              </a:rPr>
              <a:t/>
            </a:r>
            <a:br>
              <a:rPr lang="en-US" altLang="en-US" sz="4000" dirty="0" smtClean="0">
                <a:solidFill>
                  <a:srgbClr val="00FFFF"/>
                </a:solidFill>
              </a:rPr>
            </a:br>
            <a:r>
              <a:rPr lang="en-US" altLang="en-US" sz="2800" dirty="0" smtClean="0">
                <a:solidFill>
                  <a:schemeClr val="bg1"/>
                </a:solidFill>
              </a:rPr>
              <a:t>Class 1: Yahweh’s Prophet</a:t>
            </a:r>
          </a:p>
        </p:txBody>
      </p:sp>
      <p:sp>
        <p:nvSpPr>
          <p:cNvPr id="2051" name="Rectangle 307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solidFill>
                  <a:srgbClr val="FFFF00"/>
                </a:solidFill>
              </a:rPr>
              <a:t>Reading: 1 Kings 16:15-34</a:t>
            </a:r>
          </a:p>
        </p:txBody>
      </p:sp>
      <p:sp>
        <p:nvSpPr>
          <p:cNvPr id="2052" name="Text Box 3076"/>
          <p:cNvSpPr txBox="1">
            <a:spLocks noChangeArrowheads="1"/>
          </p:cNvSpPr>
          <p:nvPr/>
        </p:nvSpPr>
        <p:spPr bwMode="auto">
          <a:xfrm>
            <a:off x="1524000" y="5181600"/>
            <a:ext cx="6248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CCFFFF"/>
                </a:solidFill>
              </a:rPr>
              <a:t>Whatshan Lake Bible School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The Danger of Idolatry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839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Idolatry promoted sexual immorality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smtClean="0"/>
              <a:t>This was the reason for its popularity among Canaanite nations and its unending appeal to Israel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smtClean="0"/>
              <a:t>It didn’t encourage the flesh to be </a:t>
            </a:r>
            <a:r>
              <a:rPr lang="en-US" altLang="en-US" u="sng" dirty="0" smtClean="0"/>
              <a:t>crucified</a:t>
            </a:r>
            <a:r>
              <a:rPr lang="en-US" altLang="en-US" dirty="0" smtClean="0"/>
              <a:t>; rather </a:t>
            </a:r>
            <a:r>
              <a:rPr lang="en-US" altLang="en-US" u="sng" dirty="0" smtClean="0"/>
              <a:t>gratified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dirty="0" smtClean="0"/>
              <a:t>This is why when Ahab made a grove/</a:t>
            </a:r>
            <a:r>
              <a:rPr lang="en-US" altLang="en-US" dirty="0" err="1" smtClean="0"/>
              <a:t>Asherah</a:t>
            </a:r>
            <a:r>
              <a:rPr lang="en-US" altLang="en-US" dirty="0" smtClean="0"/>
              <a:t> (1 Kg 16:33) it provoked God to great anger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i="1" dirty="0" smtClean="0">
                <a:solidFill>
                  <a:srgbClr val="FFFF00"/>
                </a:solidFill>
              </a:rPr>
              <a:t>God’s anger is not like ours; it’s a righteous anger; He is angry over actions that prevent Him from saving people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en-US" dirty="0" smtClean="0">
                <a:solidFill>
                  <a:srgbClr val="FFFF00"/>
                </a:solidFill>
              </a:rPr>
              <a:t>He can’t save people who worship idols, which cause them to think or act after the manner of Baal and </a:t>
            </a:r>
            <a:r>
              <a:rPr lang="en-US" altLang="en-US" dirty="0" err="1" smtClean="0">
                <a:solidFill>
                  <a:srgbClr val="FFFF00"/>
                </a:solidFill>
              </a:rPr>
              <a:t>Asherah</a:t>
            </a:r>
            <a:r>
              <a:rPr lang="en-US" altLang="en-US" dirty="0" smtClean="0">
                <a:solidFill>
                  <a:srgbClr val="FFFF00"/>
                </a:solidFill>
              </a:rPr>
              <a:t>!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When Ahab introduced Jezebel’s idolatrous religion, God knew it would cost </a:t>
            </a:r>
            <a:r>
              <a:rPr lang="en-US" altLang="en-US" dirty="0">
                <a:solidFill>
                  <a:srgbClr val="FFFF00"/>
                </a:solidFill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</a:rPr>
              <a:t>many in Israel their eternal life</a:t>
            </a:r>
          </a:p>
          <a:p>
            <a:pPr marL="342900" lvl="1" indent="-342900" eaLnBrk="1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/>
              <a:t>1 Kg 14:9 – idols caused the people to cast God behind their back – to discard His moral teachings that preserve holiness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9200" y="1905000"/>
            <a:ext cx="6781800" cy="187743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sz="1000" b="1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1Ki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14:9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 But hast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done evil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above all that were before thee: for thou hast gone and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made thee other gods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, and molten images, to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provoke me to anger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, and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hast cast me behind thy back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: </a:t>
            </a:r>
          </a:p>
          <a:p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How idols lead a person to sin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763000" cy="3200400"/>
          </a:xfrm>
        </p:spPr>
        <p:txBody>
          <a:bodyPr/>
          <a:lstStyle/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divide our allegiance</a:t>
            </a:r>
            <a:r>
              <a:rPr lang="en-US" altLang="en-US" dirty="0" smtClean="0"/>
              <a:t>; we no longer serve God 100%</a:t>
            </a:r>
          </a:p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defile &amp; compromise our conscience</a:t>
            </a:r>
          </a:p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confuse</a:t>
            </a:r>
            <a:r>
              <a:rPr lang="en-US" altLang="en-US" dirty="0" smtClean="0"/>
              <a:t> us regarding what is right and wrong</a:t>
            </a:r>
          </a:p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excite our natural lusts </a:t>
            </a:r>
          </a:p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play upon </a:t>
            </a:r>
            <a:r>
              <a:rPr lang="en-US" altLang="en-US" dirty="0" smtClean="0"/>
              <a:t>&amp; </a:t>
            </a:r>
            <a:r>
              <a:rPr lang="en-US" altLang="en-US" u="sng" dirty="0" smtClean="0"/>
              <a:t>exploit our natural weaknesses</a:t>
            </a:r>
          </a:p>
          <a:p>
            <a:pPr marL="395288" indent="-395288" eaLnBrk="1" hangingPunct="1">
              <a:spcBef>
                <a:spcPct val="40000"/>
              </a:spcBef>
            </a:pPr>
            <a:r>
              <a:rPr lang="en-US" altLang="en-US" dirty="0" smtClean="0"/>
              <a:t>They </a:t>
            </a:r>
            <a:r>
              <a:rPr lang="en-US" altLang="en-US" u="sng" dirty="0" smtClean="0"/>
              <a:t>leave us wanting more</a:t>
            </a:r>
            <a:r>
              <a:rPr lang="en-US" altLang="en-US" dirty="0" smtClean="0"/>
              <a:t>; there is no lasting satisfaction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28600" y="4038600"/>
            <a:ext cx="8763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</a:rPr>
              <a:t>Ex 32 – worship of golden calf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FF00"/>
                </a:solidFill>
              </a:rPr>
              <a:t>Num</a:t>
            </a:r>
            <a:r>
              <a:rPr lang="en-US" altLang="en-US" dirty="0">
                <a:solidFill>
                  <a:srgbClr val="FFFF00"/>
                </a:solidFill>
              </a:rPr>
              <a:t> 25 – worship of the Baal of </a:t>
            </a:r>
            <a:r>
              <a:rPr lang="en-US" altLang="en-US" dirty="0" err="1">
                <a:solidFill>
                  <a:srgbClr val="FFFF00"/>
                </a:solidFill>
              </a:rPr>
              <a:t>Peor</a:t>
            </a:r>
            <a:endParaRPr lang="en-US" altLang="en-US" dirty="0">
              <a:solidFill>
                <a:srgbClr val="FFFF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FF00"/>
                </a:solidFill>
              </a:rPr>
              <a:t>Ezek</a:t>
            </a:r>
            <a:r>
              <a:rPr lang="en-US" altLang="en-US" dirty="0">
                <a:solidFill>
                  <a:srgbClr val="FFFF00"/>
                </a:solidFill>
              </a:rPr>
              <a:t> 16:36 – thy nakedness…and idolatry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FFFF00"/>
                </a:solidFill>
              </a:rPr>
              <a:t>Ezek</a:t>
            </a:r>
            <a:r>
              <a:rPr lang="en-US" altLang="en-US" dirty="0">
                <a:solidFill>
                  <a:srgbClr val="FFFF00"/>
                </a:solidFill>
              </a:rPr>
              <a:t> 23:37 – they have committed adultery with their idols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</a:rPr>
              <a:t>Rev 2:14, 20 – “thou </a:t>
            </a:r>
            <a:r>
              <a:rPr lang="en-US" altLang="en-US" dirty="0" err="1">
                <a:solidFill>
                  <a:srgbClr val="FFFF00"/>
                </a:solidFill>
              </a:rPr>
              <a:t>sufferest</a:t>
            </a:r>
            <a:r>
              <a:rPr lang="en-US" altLang="en-US" dirty="0">
                <a:solidFill>
                  <a:srgbClr val="FFFF00"/>
                </a:solidFill>
              </a:rPr>
              <a:t> that woman Jezebel…”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6800" y="1447800"/>
            <a:ext cx="7010400" cy="418576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sz="1000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Today, we don’t see society using the figurines and statues, but we do see the exact same ungodly living these promoted</a:t>
            </a:r>
          </a:p>
          <a:p>
            <a:pPr>
              <a:spcBef>
                <a:spcPts val="1800"/>
              </a:spcBef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We need to keep these wicked influences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out of our life, and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out of the life of our children</a:t>
            </a:r>
          </a:p>
          <a:p>
            <a:pPr>
              <a:spcBef>
                <a:spcPts val="1800"/>
              </a:spcBef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God can’t save us if we are willing to place ourselves under the influence of this latter day religion of Baal</a:t>
            </a: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utoUpdateAnimBg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Mesha stone – 9</a:t>
            </a:r>
            <a:r>
              <a:rPr lang="en-US" altLang="en-US" baseline="30000" smtClean="0"/>
              <a:t>th</a:t>
            </a:r>
            <a:r>
              <a:rPr lang="en-US" altLang="en-US" smtClean="0"/>
              <a:t> century BC</a:t>
            </a:r>
            <a:br>
              <a:rPr lang="en-US" altLang="en-US" smtClean="0"/>
            </a:br>
            <a:r>
              <a:rPr lang="en-US" altLang="en-US" sz="3200" smtClean="0"/>
              <a:t>King Mesha (2 Kings 3:4) of Moab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348615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810000" y="2057400"/>
            <a:ext cx="4953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6075" indent="-346075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460375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Memorializes king’s victories over “Omri king of Israel” and his son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Bears what is thought to be the earliest reference to ‘Yahweh’ (YHWH) outside the Bible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Mentions “the house of David”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Discovered in Jordan in 1868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Housed in the Louvre Museum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God’s assessment of Ahab – 1 Kg 16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86800" cy="5867400"/>
          </a:xfrm>
        </p:spPr>
        <p:txBody>
          <a:bodyPr/>
          <a:lstStyle/>
          <a:p>
            <a:pPr marL="457200" indent="-457200" eaLnBrk="1" hangingPunct="1">
              <a:buFontTx/>
              <a:buNone/>
            </a:pPr>
            <a:r>
              <a:rPr lang="en-US" altLang="en-US" dirty="0" smtClean="0">
                <a:solidFill>
                  <a:srgbClr val="FFCC00"/>
                </a:solidFill>
              </a:rPr>
              <a:t>30</a:t>
            </a:r>
            <a:r>
              <a:rPr lang="en-US" altLang="en-US" dirty="0" smtClean="0"/>
              <a:t>	And Ahab the son of </a:t>
            </a:r>
            <a:r>
              <a:rPr lang="en-US" altLang="en-US" dirty="0" err="1" smtClean="0"/>
              <a:t>Omri</a:t>
            </a:r>
            <a:r>
              <a:rPr lang="en-US" altLang="en-US" dirty="0" smtClean="0"/>
              <a:t> did evil in the sight of the LORD </a:t>
            </a:r>
            <a:r>
              <a:rPr lang="en-US" altLang="en-US" u="sng" dirty="0" smtClean="0"/>
              <a:t>above all that were before him</a:t>
            </a:r>
            <a:r>
              <a:rPr lang="en-US" altLang="en-US" dirty="0" smtClean="0"/>
              <a:t>.  </a:t>
            </a:r>
          </a:p>
          <a:p>
            <a:pPr marL="457200" indent="-457200" eaLnBrk="1" hangingPunct="1">
              <a:buFontTx/>
              <a:buNone/>
            </a:pPr>
            <a:r>
              <a:rPr lang="en-US" altLang="en-US" dirty="0" smtClean="0">
                <a:solidFill>
                  <a:srgbClr val="FFCC00"/>
                </a:solidFill>
              </a:rPr>
              <a:t>31</a:t>
            </a:r>
            <a:r>
              <a:rPr lang="en-US" altLang="en-US" dirty="0" smtClean="0"/>
              <a:t>	And it came to pass, </a:t>
            </a:r>
            <a:r>
              <a:rPr lang="en-US" altLang="en-US" u="sng" dirty="0" smtClean="0"/>
              <a:t>as if it had been a light thing</a:t>
            </a:r>
            <a:r>
              <a:rPr lang="en-US" altLang="en-US" dirty="0" smtClean="0"/>
              <a:t> for him to walk in the sins of Jeroboam the son of </a:t>
            </a:r>
            <a:r>
              <a:rPr lang="en-US" altLang="en-US" dirty="0" err="1" smtClean="0"/>
              <a:t>Nebat</a:t>
            </a:r>
            <a:r>
              <a:rPr lang="en-US" altLang="en-US" dirty="0" smtClean="0"/>
              <a:t>, that he took to wife Jezebel the daughter of </a:t>
            </a:r>
            <a:r>
              <a:rPr lang="en-US" altLang="en-US" dirty="0" err="1" smtClean="0"/>
              <a:t>Ethbaal</a:t>
            </a:r>
            <a:r>
              <a:rPr lang="en-US" altLang="en-US" dirty="0" smtClean="0"/>
              <a:t> king of the </a:t>
            </a:r>
            <a:r>
              <a:rPr lang="en-US" altLang="en-US" dirty="0" err="1" smtClean="0"/>
              <a:t>Zidonians</a:t>
            </a:r>
            <a:r>
              <a:rPr lang="en-US" altLang="en-US" dirty="0" smtClean="0"/>
              <a:t>, and went and served Baal, and worshipped him.</a:t>
            </a:r>
          </a:p>
          <a:p>
            <a:pPr marL="457200" indent="-457200" eaLnBrk="1" hangingPunct="1">
              <a:lnSpc>
                <a:spcPct val="95000"/>
              </a:lnSpc>
              <a:spcBef>
                <a:spcPct val="100000"/>
              </a:spcBef>
            </a:pPr>
            <a:r>
              <a:rPr lang="en-US" altLang="en-US" dirty="0" smtClean="0">
                <a:solidFill>
                  <a:srgbClr val="FFFF00"/>
                </a:solidFill>
              </a:rPr>
              <a:t>The record emphasizes the link between father &amp; son; both did worse than all their predecessors (vv25,30,33)</a:t>
            </a:r>
          </a:p>
          <a:p>
            <a:pPr marL="457200" indent="-457200" eaLnBrk="1" hangingPunct="1">
              <a:spcBef>
                <a:spcPct val="70000"/>
              </a:spcBef>
            </a:pPr>
            <a:r>
              <a:rPr lang="en-US" altLang="en-US" dirty="0" err="1" smtClean="0">
                <a:solidFill>
                  <a:srgbClr val="FFFF00"/>
                </a:solidFill>
              </a:rPr>
              <a:t>Omri</a:t>
            </a:r>
            <a:r>
              <a:rPr lang="en-US" altLang="en-US" dirty="0" smtClean="0">
                <a:solidFill>
                  <a:srgbClr val="FFFF00"/>
                </a:solidFill>
              </a:rPr>
              <a:t> measured greatness by how far he was able to outdo previous generations; this served as his motivation, so too with Ahab</a:t>
            </a:r>
          </a:p>
          <a:p>
            <a:pPr marL="457200" indent="-457200" eaLnBrk="1" hangingPunct="1">
              <a:spcBef>
                <a:spcPct val="70000"/>
              </a:spcBef>
            </a:pPr>
            <a:r>
              <a:rPr lang="en-US" altLang="en-US" dirty="0" smtClean="0">
                <a:solidFill>
                  <a:srgbClr val="FFFF00"/>
                </a:solidFill>
              </a:rPr>
              <a:t>Ahab taught </a:t>
            </a:r>
            <a:r>
              <a:rPr lang="en-US" altLang="en-US" dirty="0" err="1" smtClean="0">
                <a:solidFill>
                  <a:srgbClr val="FFFF00"/>
                </a:solidFill>
              </a:rPr>
              <a:t>Ahaziah</a:t>
            </a:r>
            <a:r>
              <a:rPr lang="en-US" altLang="en-US" dirty="0" smtClean="0">
                <a:solidFill>
                  <a:srgbClr val="FFFF00"/>
                </a:solidFill>
              </a:rPr>
              <a:t>, his son, to do the same (22:52-53)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26670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en-US" sz="4000" dirty="0" smtClean="0"/>
              <a:t>Class 2:</a:t>
            </a:r>
            <a:br>
              <a:rPr lang="en-US" altLang="en-US" sz="4000" dirty="0" smtClean="0"/>
            </a:br>
            <a:r>
              <a:rPr lang="en-US" altLang="en-US" sz="4000" dirty="0" smtClean="0">
                <a:solidFill>
                  <a:schemeClr val="bg1"/>
                </a:solidFill>
              </a:rPr>
              <a:t>The faith of a widow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146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3600" b="1" dirty="0" smtClean="0">
                <a:solidFill>
                  <a:srgbClr val="FFFF00"/>
                </a:solidFill>
              </a:rPr>
              <a:t>1 Kings 17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3733800"/>
            <a:ext cx="8763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9pPr>
          </a:lstStyle>
          <a:p>
            <a:pPr marL="512763" indent="-512763" algn="l" eaLnBrk="1" hangingPunct="1"/>
            <a:r>
              <a:rPr lang="en-US" altLang="en-US" b="1" kern="0" dirty="0" smtClean="0">
                <a:solidFill>
                  <a:srgbClr val="FF9933"/>
                </a:solidFill>
              </a:rPr>
              <a:t>Luke 4:23-26</a:t>
            </a:r>
          </a:p>
          <a:p>
            <a:pPr marL="512763" indent="-512763" algn="l" eaLnBrk="1" hangingPunct="1"/>
            <a:r>
              <a:rPr lang="en-US" altLang="en-US" sz="2200" i="1" kern="0" dirty="0" smtClean="0"/>
              <a:t>25	But I tell you of a truth, many widows were in Israel in the days of Elias, when the heaven was shut up three years and six months, when great famine was throughout all the land;</a:t>
            </a:r>
          </a:p>
          <a:p>
            <a:pPr marL="512763" indent="-512763" algn="l" eaLnBrk="1" hangingPunct="1"/>
            <a:r>
              <a:rPr lang="en-US" altLang="en-US" sz="2200" i="1" kern="0" dirty="0" smtClean="0"/>
              <a:t>26	But unto none of them was Elias sent, save unto </a:t>
            </a:r>
            <a:r>
              <a:rPr lang="en-US" altLang="en-US" sz="2200" i="1" kern="0" dirty="0" err="1" smtClean="0"/>
              <a:t>Sarepta</a:t>
            </a:r>
            <a:r>
              <a:rPr lang="en-US" altLang="en-US" sz="2200" i="1" kern="0" dirty="0" smtClean="0"/>
              <a:t>, a city of Sidon, unto a woman that was a widow.</a:t>
            </a:r>
          </a:p>
          <a:p>
            <a:pPr marL="512763" indent="-512763" eaLnBrk="1" hangingPunct="1"/>
            <a:endParaRPr lang="en-US" altLang="en-US" sz="2200" kern="0" dirty="0" smtClean="0"/>
          </a:p>
          <a:p>
            <a:pPr marL="512763" indent="-512763" algn="l" eaLnBrk="1" hangingPunct="1"/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25847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4582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Jezebel – a literal and spiritual harlot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638800"/>
          </a:xfrm>
        </p:spPr>
        <p:txBody>
          <a:bodyPr/>
          <a:lstStyle/>
          <a:p>
            <a:pPr marL="381000" indent="-381000" eaLnBrk="1" hangingPunct="1">
              <a:buFontTx/>
              <a:buAutoNum type="arabicPeriod"/>
            </a:pPr>
            <a:r>
              <a:rPr lang="en-US" altLang="en-US" sz="2200" smtClean="0"/>
              <a:t>She is a grossly immoral woman, a harlot in every sense</a:t>
            </a:r>
          </a:p>
          <a:p>
            <a:pPr marL="838200" lvl="1" indent="-381000" eaLnBrk="1" hangingPunct="1">
              <a:spcBef>
                <a:spcPct val="15000"/>
              </a:spcBef>
              <a:buFontTx/>
              <a:buChar char="•"/>
            </a:pPr>
            <a:r>
              <a:rPr lang="en-US" altLang="en-US" sz="2200" smtClean="0">
                <a:solidFill>
                  <a:srgbClr val="FFFF00"/>
                </a:solidFill>
              </a:rPr>
              <a:t>400 priests of Asherah eat at her table</a:t>
            </a:r>
          </a:p>
          <a:p>
            <a:pPr marL="838200" lvl="1" indent="-381000" eaLnBrk="1" hangingPunct="1">
              <a:spcBef>
                <a:spcPct val="15000"/>
              </a:spcBef>
              <a:buFontTx/>
              <a:buChar char="•"/>
            </a:pPr>
            <a:r>
              <a:rPr lang="en-US" altLang="en-US" sz="2200" smtClean="0">
                <a:solidFill>
                  <a:srgbClr val="FFFF00"/>
                </a:solidFill>
              </a:rPr>
              <a:t>in her final act she tries to seduce Jehu</a:t>
            </a:r>
          </a:p>
          <a:p>
            <a:pPr marL="381000" indent="-381000" eaLnBrk="1" hangingPunct="1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200" smtClean="0"/>
              <a:t>She is fiercely devoted to her false religion</a:t>
            </a:r>
          </a:p>
          <a:p>
            <a:pPr marL="381000" indent="-381000" eaLnBrk="1" hangingPunct="1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200" smtClean="0"/>
              <a:t>She blatantly ignores the Hand of Yahweh</a:t>
            </a:r>
          </a:p>
          <a:p>
            <a:pPr marL="838200" lvl="1" indent="-381000" eaLnBrk="1" hangingPunct="1">
              <a:spcBef>
                <a:spcPct val="15000"/>
              </a:spcBef>
              <a:buFontTx/>
              <a:buChar char="•"/>
            </a:pPr>
            <a:r>
              <a:rPr lang="en-US" altLang="en-US" sz="2200" smtClean="0">
                <a:solidFill>
                  <a:srgbClr val="FFFF00"/>
                </a:solidFill>
              </a:rPr>
              <a:t>The famine, Carmel, warning of her gruesome death have no impact whatsoever</a:t>
            </a:r>
          </a:p>
          <a:p>
            <a:pPr marL="381000" indent="-381000" eaLnBrk="1" hangingPunct="1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200" smtClean="0"/>
              <a:t>She was ruthless &amp; murdered God’s prophets/servants (ch21, 2K9:7)</a:t>
            </a:r>
          </a:p>
          <a:p>
            <a:pPr marL="838200" lvl="1" indent="-381000" eaLnBrk="1" hangingPunct="1">
              <a:spcBef>
                <a:spcPct val="15000"/>
              </a:spcBef>
              <a:buFontTx/>
              <a:buChar char="•"/>
            </a:pPr>
            <a:r>
              <a:rPr lang="en-US" altLang="en-US" sz="2200" smtClean="0">
                <a:solidFill>
                  <a:srgbClr val="FFFF00"/>
                </a:solidFill>
              </a:rPr>
              <a:t>She murders those who stand in her way</a:t>
            </a:r>
          </a:p>
          <a:p>
            <a:pPr marL="381000" indent="-381000" eaLnBrk="1" hangingPunct="1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200" smtClean="0"/>
              <a:t>She plays upon peoples’ weaknesses to gain what she wants</a:t>
            </a:r>
          </a:p>
          <a:p>
            <a:pPr marL="381000" indent="-381000" eaLnBrk="1" hangingPunct="1">
              <a:lnSpc>
                <a:spcPct val="95000"/>
              </a:lnSpc>
              <a:spcBef>
                <a:spcPct val="50000"/>
              </a:spcBef>
              <a:buFontTx/>
              <a:buAutoNum type="arabicPeriod"/>
            </a:pPr>
            <a:r>
              <a:rPr lang="en-US" altLang="en-US" sz="2200" smtClean="0"/>
              <a:t>She was a domineering woman, like no other in Scripture </a:t>
            </a:r>
          </a:p>
          <a:p>
            <a:pPr marL="838200" lvl="1" indent="-381000" eaLnBrk="1" hangingPunct="1">
              <a:spcBef>
                <a:spcPct val="15000"/>
              </a:spcBef>
              <a:buFontTx/>
              <a:buChar char="•"/>
            </a:pPr>
            <a:r>
              <a:rPr lang="en-US" altLang="en-US" sz="2200" smtClean="0">
                <a:solidFill>
                  <a:srgbClr val="FFFF00"/>
                </a:solidFill>
              </a:rPr>
              <a:t>Ahab was like putty in her hands</a:t>
            </a:r>
          </a:p>
          <a:p>
            <a:pPr marL="381000" indent="-381000" eaLnBrk="1" hangingPunct="1">
              <a:spcBef>
                <a:spcPct val="50000"/>
              </a:spcBef>
              <a:buFontTx/>
              <a:buNone/>
            </a:pPr>
            <a:r>
              <a:rPr lang="en-US" altLang="en-US" sz="2200" i="1" smtClean="0">
                <a:solidFill>
                  <a:srgbClr val="FFCCFF"/>
                </a:solidFill>
              </a:rPr>
              <a:t>God uses Jezebel to teach us about our own evil &amp; diabolical nature</a:t>
            </a:r>
          </a:p>
        </p:txBody>
      </p:sp>
    </p:spTree>
    <p:extLst>
      <p:ext uri="{BB962C8B-B14F-4D97-AF65-F5344CB8AC3E}">
        <p14:creationId xmlns:p14="http://schemas.microsoft.com/office/powerpoint/2010/main" val="57795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6"/>
          <p:cNvSpPr>
            <a:spLocks noChangeShapeType="1"/>
          </p:cNvSpPr>
          <p:nvPr/>
        </p:nvSpPr>
        <p:spPr bwMode="auto">
          <a:xfrm>
            <a:off x="2590800" y="3352800"/>
            <a:ext cx="0" cy="2057400"/>
          </a:xfrm>
          <a:prstGeom prst="line">
            <a:avLst/>
          </a:prstGeom>
          <a:noFill/>
          <a:ln w="285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Line 24"/>
          <p:cNvSpPr>
            <a:spLocks noChangeShapeType="1"/>
          </p:cNvSpPr>
          <p:nvPr/>
        </p:nvSpPr>
        <p:spPr bwMode="auto">
          <a:xfrm>
            <a:off x="2590800" y="1347788"/>
            <a:ext cx="0" cy="1981200"/>
          </a:xfrm>
          <a:prstGeom prst="line">
            <a:avLst/>
          </a:prstGeom>
          <a:noFill/>
          <a:ln w="285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impact of apostasy on Israel</a:t>
            </a:r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381000" y="1524000"/>
            <a:ext cx="5334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solidFill>
                  <a:schemeClr val="bg1"/>
                </a:solidFill>
                <a:latin typeface="Arial" charset="0"/>
              </a:rPr>
              <a:t>GODL  </a:t>
            </a:r>
            <a:r>
              <a:rPr lang="en-US" altLang="en-US" b="1" dirty="0">
                <a:solidFill>
                  <a:schemeClr val="bg1"/>
                </a:solidFill>
                <a:latin typeface="Arial" charset="0"/>
              </a:rPr>
              <a:t>I  NESS</a:t>
            </a:r>
          </a:p>
        </p:txBody>
      </p:sp>
      <p:sp>
        <p:nvSpPr>
          <p:cNvPr id="6150" name="Line 4"/>
          <p:cNvSpPr>
            <a:spLocks noChangeShapeType="1"/>
          </p:cNvSpPr>
          <p:nvPr/>
        </p:nvSpPr>
        <p:spPr bwMode="auto">
          <a:xfrm>
            <a:off x="1143000" y="762000"/>
            <a:ext cx="0" cy="5029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5"/>
          <p:cNvSpPr>
            <a:spLocks noChangeShapeType="1"/>
          </p:cNvSpPr>
          <p:nvPr/>
        </p:nvSpPr>
        <p:spPr bwMode="auto">
          <a:xfrm>
            <a:off x="1143000" y="5791200"/>
            <a:ext cx="73152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>
            <a:off x="2590800" y="1219200"/>
            <a:ext cx="990600" cy="19812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Line 7"/>
          <p:cNvSpPr>
            <a:spLocks noChangeShapeType="1"/>
          </p:cNvSpPr>
          <p:nvPr/>
        </p:nvSpPr>
        <p:spPr bwMode="auto">
          <a:xfrm flipH="1">
            <a:off x="1371600" y="1219200"/>
            <a:ext cx="12192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8"/>
          <p:cNvSpPr>
            <a:spLocks noChangeShapeType="1"/>
          </p:cNvSpPr>
          <p:nvPr/>
        </p:nvSpPr>
        <p:spPr bwMode="auto">
          <a:xfrm flipH="1">
            <a:off x="3581400" y="3200400"/>
            <a:ext cx="9144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9"/>
          <p:cNvSpPr>
            <a:spLocks noChangeShapeType="1"/>
          </p:cNvSpPr>
          <p:nvPr/>
        </p:nvSpPr>
        <p:spPr bwMode="auto">
          <a:xfrm>
            <a:off x="4495800" y="3200400"/>
            <a:ext cx="990600" cy="19812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Line 10"/>
          <p:cNvSpPr>
            <a:spLocks noChangeShapeType="1"/>
          </p:cNvSpPr>
          <p:nvPr/>
        </p:nvSpPr>
        <p:spPr bwMode="auto">
          <a:xfrm flipH="1">
            <a:off x="5486400" y="5181600"/>
            <a:ext cx="12192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4953000" y="3276600"/>
            <a:ext cx="83820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>
            <a:off x="3124200" y="1295400"/>
            <a:ext cx="7620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3962400" y="914400"/>
            <a:ext cx="4876800" cy="1654175"/>
          </a:xfrm>
          <a:prstGeom prst="rect">
            <a:avLst/>
          </a:prstGeom>
          <a:noFill/>
          <a:ln w="28575">
            <a:solidFill>
              <a:srgbClr val="99FF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99FF99"/>
                </a:solidFill>
                <a:latin typeface="Arial" charset="0"/>
              </a:rPr>
              <a:t>Jeroboam’s apostasy formed a hybrid religion of truth &amp; error</a:t>
            </a:r>
            <a:endParaRPr lang="en-US" altLang="en-US" u="sng" dirty="0">
              <a:solidFill>
                <a:srgbClr val="99FF99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u="sng" dirty="0">
                <a:solidFill>
                  <a:srgbClr val="99FF99"/>
                </a:solidFill>
                <a:latin typeface="Arial" charset="0"/>
              </a:rPr>
              <a:t>God’s response</a:t>
            </a:r>
            <a:r>
              <a:rPr lang="en-US" altLang="en-US" dirty="0">
                <a:solidFill>
                  <a:srgbClr val="99FF99"/>
                </a:solidFill>
                <a:latin typeface="Arial" charset="0"/>
              </a:rPr>
              <a:t>: to send </a:t>
            </a:r>
            <a:r>
              <a:rPr lang="en-US" altLang="en-US" dirty="0" smtClean="0">
                <a:solidFill>
                  <a:srgbClr val="99FF99"/>
                </a:solidFill>
                <a:latin typeface="Arial" charset="0"/>
              </a:rPr>
              <a:t>the prophet </a:t>
            </a:r>
            <a:r>
              <a:rPr lang="en-US" altLang="en-US" dirty="0">
                <a:solidFill>
                  <a:srgbClr val="99FF99"/>
                </a:solidFill>
                <a:latin typeface="Arial" charset="0"/>
              </a:rPr>
              <a:t>from Judah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5867400" y="2743200"/>
            <a:ext cx="3124200" cy="274955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Ahab’s apostasy abandoned the Law; an observer would conclude Israel was a Canaanite nation</a:t>
            </a:r>
            <a:endParaRPr lang="en-US" altLang="en-US" u="sng" dirty="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en-US" u="sng" dirty="0">
                <a:solidFill>
                  <a:srgbClr val="FFFF00"/>
                </a:solidFill>
                <a:latin typeface="Arial" charset="0"/>
              </a:rPr>
              <a:t>God’s response</a:t>
            </a: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: to send Elijah</a:t>
            </a:r>
          </a:p>
        </p:txBody>
      </p:sp>
      <p:sp>
        <p:nvSpPr>
          <p:cNvPr id="6161" name="Line 16"/>
          <p:cNvSpPr>
            <a:spLocks noChangeShapeType="1"/>
          </p:cNvSpPr>
          <p:nvPr/>
        </p:nvSpPr>
        <p:spPr bwMode="auto">
          <a:xfrm>
            <a:off x="2590800" y="57912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1905000" y="6038850"/>
            <a:ext cx="365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/>
              <a:t>    </a:t>
            </a:r>
            <a:r>
              <a:rPr lang="en-US" altLang="en-US" b="1">
                <a:solidFill>
                  <a:schemeClr val="bg1"/>
                </a:solidFill>
                <a:latin typeface="Arial" charset="0"/>
              </a:rPr>
              <a:t>810BC	   876BC</a:t>
            </a:r>
          </a:p>
          <a:p>
            <a:pPr algn="l" eaLnBrk="1" hangingPunct="1"/>
            <a:r>
              <a:rPr lang="en-US" altLang="en-US" b="1">
                <a:solidFill>
                  <a:schemeClr val="bg1"/>
                </a:solidFill>
                <a:latin typeface="Arial" charset="0"/>
              </a:rPr>
              <a:t>Jeroboam	    Ahab</a:t>
            </a:r>
          </a:p>
        </p:txBody>
      </p:sp>
      <p:sp>
        <p:nvSpPr>
          <p:cNvPr id="6163" name="Line 21"/>
          <p:cNvSpPr>
            <a:spLocks noChangeShapeType="1"/>
          </p:cNvSpPr>
          <p:nvPr/>
        </p:nvSpPr>
        <p:spPr bwMode="auto">
          <a:xfrm>
            <a:off x="4502150" y="57912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>
            <a:off x="4495800" y="3352800"/>
            <a:ext cx="0" cy="2286000"/>
          </a:xfrm>
          <a:prstGeom prst="line">
            <a:avLst/>
          </a:prstGeom>
          <a:noFill/>
          <a:ln w="285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5"/>
          <p:cNvSpPr>
            <a:spLocks noChangeShapeType="1"/>
          </p:cNvSpPr>
          <p:nvPr/>
        </p:nvSpPr>
        <p:spPr bwMode="auto">
          <a:xfrm>
            <a:off x="2590800" y="5486400"/>
            <a:ext cx="0" cy="228600"/>
          </a:xfrm>
          <a:prstGeom prst="line">
            <a:avLst/>
          </a:prstGeom>
          <a:noFill/>
          <a:ln w="285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1524000" y="3492500"/>
            <a:ext cx="2667000" cy="1946275"/>
          </a:xfrm>
          <a:prstGeom prst="rect">
            <a:avLst/>
          </a:prstGeom>
          <a:solidFill>
            <a:srgbClr val="000066"/>
          </a:solidFill>
          <a:ln w="2857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solidFill>
                  <a:srgbClr val="CCECFF"/>
                </a:solidFill>
                <a:latin typeface="Arial" charset="0"/>
              </a:rPr>
              <a:t>In both instances, </a:t>
            </a:r>
            <a:r>
              <a:rPr lang="en-US" altLang="en-US" dirty="0" smtClean="0">
                <a:solidFill>
                  <a:srgbClr val="CCECFF"/>
                </a:solidFill>
                <a:latin typeface="Arial" charset="0"/>
              </a:rPr>
              <a:t>there </a:t>
            </a:r>
            <a:r>
              <a:rPr lang="en-US" altLang="en-US" dirty="0">
                <a:solidFill>
                  <a:srgbClr val="CCECFF"/>
                </a:solidFill>
                <a:latin typeface="Arial" charset="0"/>
              </a:rPr>
              <a:t>was a </a:t>
            </a:r>
            <a:r>
              <a:rPr lang="en-US" altLang="en-US" u="sng" dirty="0">
                <a:solidFill>
                  <a:srgbClr val="CCECFF"/>
                </a:solidFill>
                <a:latin typeface="Arial" charset="0"/>
              </a:rPr>
              <a:t>major</a:t>
            </a:r>
            <a:r>
              <a:rPr lang="en-US" altLang="en-US" dirty="0">
                <a:solidFill>
                  <a:srgbClr val="CCECFF"/>
                </a:solidFill>
                <a:latin typeface="Arial" charset="0"/>
              </a:rPr>
              <a:t> decline in the level of godly living in Israel</a:t>
            </a:r>
          </a:p>
        </p:txBody>
      </p:sp>
    </p:spTree>
    <p:extLst>
      <p:ext uri="{BB962C8B-B14F-4D97-AF65-F5344CB8AC3E}">
        <p14:creationId xmlns:p14="http://schemas.microsoft.com/office/powerpoint/2010/main" val="104167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 animBg="1"/>
      <p:bldP spid="25613" grpId="0" animBg="1"/>
      <p:bldP spid="25614" grpId="0" animBg="1" autoUpdateAnimBg="0"/>
      <p:bldP spid="25615" grpId="0" animBg="1" autoUpdateAnimBg="0"/>
      <p:bldP spid="25620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2590800" y="3352800"/>
            <a:ext cx="0" cy="2057400"/>
          </a:xfrm>
          <a:prstGeom prst="line">
            <a:avLst/>
          </a:prstGeom>
          <a:noFill/>
          <a:ln w="28575" cap="rnd">
            <a:solidFill>
              <a:srgbClr val="0099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590800" y="1347788"/>
            <a:ext cx="0" cy="1981200"/>
          </a:xfrm>
          <a:prstGeom prst="line">
            <a:avLst/>
          </a:prstGeom>
          <a:noFill/>
          <a:ln w="28575" cap="rnd">
            <a:solidFill>
              <a:srgbClr val="0099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How does Elijah respond?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81000" y="1524000"/>
            <a:ext cx="5334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0099FF"/>
                </a:solidFill>
                <a:latin typeface="Arial" charset="0"/>
              </a:rPr>
              <a:t>GODL I  NESS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143000" y="762000"/>
            <a:ext cx="0" cy="502920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1143000" y="5791200"/>
            <a:ext cx="7315200" cy="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2590800" y="1219200"/>
            <a:ext cx="990600" cy="19812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1371600" y="1219200"/>
            <a:ext cx="12192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H="1">
            <a:off x="3581400" y="3200400"/>
            <a:ext cx="9144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4495800" y="3200400"/>
            <a:ext cx="990600" cy="198120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H="1">
            <a:off x="5486400" y="5181600"/>
            <a:ext cx="1219200" cy="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4953000" y="3276600"/>
            <a:ext cx="83820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Text Box 16"/>
          <p:cNvSpPr txBox="1">
            <a:spLocks noChangeArrowheads="1"/>
          </p:cNvSpPr>
          <p:nvPr/>
        </p:nvSpPr>
        <p:spPr bwMode="auto">
          <a:xfrm>
            <a:off x="3124200" y="1143000"/>
            <a:ext cx="5562600" cy="1828800"/>
          </a:xfrm>
          <a:prstGeom prst="rect">
            <a:avLst/>
          </a:prstGeom>
          <a:solidFill>
            <a:srgbClr val="000066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Arial" charset="0"/>
              </a:rPr>
              <a:t>How do you think a righteous man who is zealous for God, would respond to these deteriorating conditions?</a:t>
            </a:r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>
            <a:off x="2590800" y="5791200"/>
            <a:ext cx="0" cy="22860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1905000" y="6038850"/>
            <a:ext cx="3657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/>
              <a:t>    </a:t>
            </a:r>
            <a:r>
              <a:rPr lang="en-US" altLang="en-US" b="1">
                <a:solidFill>
                  <a:srgbClr val="0099FF"/>
                </a:solidFill>
                <a:latin typeface="Arial" charset="0"/>
              </a:rPr>
              <a:t>810BC	   876BC</a:t>
            </a:r>
          </a:p>
          <a:p>
            <a:pPr algn="l" eaLnBrk="1" hangingPunct="1"/>
            <a:r>
              <a:rPr lang="en-US" altLang="en-US" b="1">
                <a:solidFill>
                  <a:srgbClr val="0099FF"/>
                </a:solidFill>
                <a:latin typeface="Arial" charset="0"/>
              </a:rPr>
              <a:t>Jeroboam	    Ahab</a:t>
            </a:r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>
            <a:off x="4502150" y="5791200"/>
            <a:ext cx="0" cy="228600"/>
          </a:xfrm>
          <a:prstGeom prst="line">
            <a:avLst/>
          </a:prstGeom>
          <a:noFill/>
          <a:ln w="28575">
            <a:solidFill>
              <a:srgbClr val="00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Line 20"/>
          <p:cNvSpPr>
            <a:spLocks noChangeShapeType="1"/>
          </p:cNvSpPr>
          <p:nvPr/>
        </p:nvSpPr>
        <p:spPr bwMode="auto">
          <a:xfrm>
            <a:off x="4495800" y="3352800"/>
            <a:ext cx="0" cy="2286000"/>
          </a:xfrm>
          <a:prstGeom prst="line">
            <a:avLst/>
          </a:prstGeom>
          <a:noFill/>
          <a:ln w="28575" cap="rnd">
            <a:solidFill>
              <a:srgbClr val="0099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Line 21"/>
          <p:cNvSpPr>
            <a:spLocks noChangeShapeType="1"/>
          </p:cNvSpPr>
          <p:nvPr/>
        </p:nvSpPr>
        <p:spPr bwMode="auto">
          <a:xfrm>
            <a:off x="2590800" y="5486400"/>
            <a:ext cx="0" cy="228600"/>
          </a:xfrm>
          <a:prstGeom prst="line">
            <a:avLst/>
          </a:prstGeom>
          <a:noFill/>
          <a:ln w="28575" cap="rnd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1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15400" cy="5334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Elijah is appalled at what he sees happening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686800" cy="6096000"/>
          </a:xfrm>
        </p:spPr>
        <p:txBody>
          <a:bodyPr/>
          <a:lstStyle/>
          <a:p>
            <a:pPr eaLnBrk="1" hangingPunct="1"/>
            <a:r>
              <a:rPr lang="en-US" altLang="en-US" sz="2200" smtClean="0"/>
              <a:t>God didn’t have to tell him what was wrong!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Elijah explodes upon the scene in bearing God’s message; he is personally outraged over Ahab’s actions, as would be any righteous person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Elijah’s presence would have shocked Ahab’s court; his uninvited entrance would have been stunning!</a:t>
            </a:r>
          </a:p>
          <a:p>
            <a:pPr lvl="1" eaLnBrk="1" hangingPunct="1"/>
            <a:r>
              <a:rPr lang="en-US" altLang="en-US" sz="2200" smtClean="0">
                <a:solidFill>
                  <a:srgbClr val="FFFF00"/>
                </a:solidFill>
              </a:rPr>
              <a:t>It is Yahweh who lives (not Baal)</a:t>
            </a:r>
          </a:p>
          <a:p>
            <a:pPr lvl="1" eaLnBrk="1" hangingPunct="1"/>
            <a:r>
              <a:rPr lang="en-US" altLang="en-US" sz="2200" smtClean="0">
                <a:solidFill>
                  <a:srgbClr val="FFFF00"/>
                </a:solidFill>
              </a:rPr>
              <a:t>“but according to my word” shows Elijah is personally involved, he is not just God’s spokesman</a:t>
            </a:r>
          </a:p>
          <a:p>
            <a:pPr lvl="1" eaLnBrk="1" hangingPunct="1"/>
            <a:r>
              <a:rPr lang="en-US" altLang="en-US" sz="2200" smtClean="0">
                <a:solidFill>
                  <a:srgbClr val="FFFF00"/>
                </a:solidFill>
              </a:rPr>
              <a:t>“there will be no rain or dew </a:t>
            </a:r>
            <a:r>
              <a:rPr lang="en-US" altLang="en-US" sz="2200" u="sng" smtClean="0">
                <a:solidFill>
                  <a:srgbClr val="FFFF00"/>
                </a:solidFill>
              </a:rPr>
              <a:t>these years</a:t>
            </a:r>
            <a:r>
              <a:rPr lang="en-US" altLang="en-US" sz="2200" smtClean="0">
                <a:solidFill>
                  <a:srgbClr val="FFFF00"/>
                </a:solidFill>
              </a:rPr>
              <a:t>” was a direct challenge to Baal, the famine would continue for some time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While it was God’s message he bore, it was his own heart that he spoke, with conviction!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Being zealous for God is a state of mind the faithful develop when they have put God first in their life (cp Christ in Jn 2:17; Mk 11:17)</a:t>
            </a:r>
          </a:p>
        </p:txBody>
      </p:sp>
    </p:spTree>
    <p:extLst>
      <p:ext uri="{BB962C8B-B14F-4D97-AF65-F5344CB8AC3E}">
        <p14:creationId xmlns:p14="http://schemas.microsoft.com/office/powerpoint/2010/main" val="3328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Elijah: Yahweh’s prophet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500" dirty="0" smtClean="0">
                <a:solidFill>
                  <a:srgbClr val="FFFF00"/>
                </a:solidFill>
              </a:rPr>
              <a:t>Great drama connected with Elijah’s work: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500" dirty="0" smtClean="0"/>
              <a:t>The dramatic resurrection of the widow’s son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500" dirty="0" smtClean="0"/>
              <a:t>Breathtaking events on Mt. Carmel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500" dirty="0" smtClean="0"/>
              <a:t>The revelation of divine power at Mt. </a:t>
            </a:r>
            <a:r>
              <a:rPr lang="en-US" altLang="en-US" sz="2500" dirty="0" err="1" smtClean="0"/>
              <a:t>Horeb</a:t>
            </a:r>
            <a:endParaRPr lang="en-US" altLang="en-US" sz="2500" dirty="0" smtClean="0"/>
          </a:p>
          <a:p>
            <a:pPr eaLnBrk="1" hangingPunct="1">
              <a:spcBef>
                <a:spcPct val="50000"/>
              </a:spcBef>
            </a:pPr>
            <a:r>
              <a:rPr lang="en-US" altLang="en-US" sz="2500" dirty="0" smtClean="0"/>
              <a:t>Stunning fire from heaven that twice consumes haughty captains and their band of 50 men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500" dirty="0" smtClean="0"/>
              <a:t>His dramatic departure “into heaven”</a:t>
            </a:r>
          </a:p>
          <a:p>
            <a:pPr algn="ctr" eaLnBrk="1" hangingPunct="1">
              <a:spcBef>
                <a:spcPct val="100000"/>
              </a:spcBef>
              <a:buFontTx/>
              <a:buNone/>
            </a:pPr>
            <a:r>
              <a:rPr lang="en-US" altLang="en-US" sz="2500" i="1" dirty="0" smtClean="0">
                <a:solidFill>
                  <a:srgbClr val="FFCCFF"/>
                </a:solidFill>
              </a:rPr>
              <a:t>At a time in Israel, when the people halted between two opinions, all knew this was God’s prophet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57200" y="5257800"/>
            <a:ext cx="8382000" cy="990600"/>
          </a:xfrm>
          <a:prstGeom prst="rect">
            <a:avLst/>
          </a:prstGeom>
          <a:noFill/>
          <a:ln w="19050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-381000" y="-188913"/>
          <a:ext cx="10210800" cy="765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Bitmap Image" r:id="rId3" imgW="9752381" imgH="7314286" progId="Paint.Picture">
                  <p:embed/>
                </p:oleObj>
              </mc:Choice>
              <mc:Fallback>
                <p:oleObj name="Bitmap Image" r:id="rId3" imgW="9752381" imgH="73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81000" y="-188913"/>
                        <a:ext cx="10210800" cy="765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4419600" y="457200"/>
            <a:ext cx="990600" cy="457200"/>
          </a:xfrm>
          <a:prstGeom prst="ellips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5867400" y="3810000"/>
            <a:ext cx="1295400" cy="609600"/>
          </a:xfrm>
          <a:prstGeom prst="ellips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-76200" y="304800"/>
            <a:ext cx="2819400" cy="5562600"/>
          </a:xfrm>
          <a:prstGeom prst="rect">
            <a:avLst/>
          </a:prstGeom>
          <a:solidFill>
            <a:srgbClr val="E1E1FD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52400" y="838200"/>
            <a:ext cx="2286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 dirty="0" smtClean="0">
                <a:solidFill>
                  <a:srgbClr val="0000FF"/>
                </a:solidFill>
                <a:latin typeface="Arial" charset="0"/>
              </a:rPr>
              <a:t>Suggestion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charset="0"/>
              </a:rPr>
              <a:t>: The </a:t>
            </a:r>
            <a:r>
              <a:rPr lang="en-US" altLang="en-US" sz="2800" b="1" dirty="0">
                <a:solidFill>
                  <a:srgbClr val="0000FF"/>
                </a:solidFill>
                <a:latin typeface="Arial" charset="0"/>
              </a:rPr>
              <a:t>first year at the brook </a:t>
            </a:r>
            <a:r>
              <a:rPr lang="en-US" altLang="en-US" sz="2800" b="1" dirty="0" err="1">
                <a:solidFill>
                  <a:srgbClr val="0000FF"/>
                </a:solidFill>
                <a:latin typeface="Arial" charset="0"/>
              </a:rPr>
              <a:t>Cherith</a:t>
            </a:r>
            <a:r>
              <a:rPr lang="en-US" altLang="en-US" sz="2800" b="1" dirty="0">
                <a:solidFill>
                  <a:srgbClr val="0000FF"/>
                </a:solidFill>
                <a:latin typeface="Arial" charset="0"/>
              </a:rPr>
              <a:t>, the final </a:t>
            </a:r>
          </a:p>
          <a:p>
            <a:pPr eaLnBrk="1" hangingPunct="1"/>
            <a:r>
              <a:rPr lang="en-US" altLang="en-US" sz="2800" b="1" dirty="0">
                <a:solidFill>
                  <a:srgbClr val="0000FF"/>
                </a:solidFill>
                <a:latin typeface="Arial" charset="0"/>
              </a:rPr>
              <a:t>2½ years at </a:t>
            </a:r>
            <a:r>
              <a:rPr lang="en-US" altLang="en-US" sz="2800" b="1" dirty="0" err="1">
                <a:solidFill>
                  <a:srgbClr val="0000FF"/>
                </a:solidFill>
                <a:latin typeface="Arial" charset="0"/>
              </a:rPr>
              <a:t>Zarephath</a:t>
            </a:r>
            <a:endParaRPr lang="en-US" altLang="en-US" sz="28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4071938" y="4267200"/>
            <a:ext cx="9906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867400" y="1876425"/>
            <a:ext cx="1295400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/>
              <a:t>120 km</a:t>
            </a:r>
            <a:endParaRPr lang="en-US" altLang="en-US" b="1" dirty="0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 flipV="1">
            <a:off x="5257800" y="838200"/>
            <a:ext cx="914400" cy="3124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5638800" y="20574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Fed by ravens – a miracle twice/day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991600" cy="57150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200" smtClean="0">
                <a:solidFill>
                  <a:srgbClr val="FFCC00"/>
                </a:solidFill>
              </a:rPr>
              <a:t>Job 38:41</a:t>
            </a:r>
            <a:r>
              <a:rPr lang="en-US" altLang="en-US" sz="2200" smtClean="0"/>
              <a:t> – notoriously poor at feeding their young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en-US" sz="2200" smtClean="0">
                <a:solidFill>
                  <a:srgbClr val="FFCC00"/>
                </a:solidFill>
              </a:rPr>
              <a:t>Luke 12:24</a:t>
            </a:r>
            <a:r>
              <a:rPr lang="en-US" altLang="en-US" sz="2200" smtClean="0"/>
              <a:t> – it is God who feeds the ravens</a:t>
            </a:r>
          </a:p>
          <a:p>
            <a:pPr eaLnBrk="1" hangingPunct="1">
              <a:spcBef>
                <a:spcPct val="100000"/>
              </a:spcBef>
              <a:buFontTx/>
              <a:buNone/>
            </a:pPr>
            <a:r>
              <a:rPr lang="en-US" altLang="en-US" sz="2200" smtClean="0">
                <a:solidFill>
                  <a:srgbClr val="FFFF00"/>
                </a:solidFill>
              </a:rPr>
              <a:t>The real lesson for Elijah was not about ravens, but the gentile widow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He wasn’t ready to accept her in v5, but he is by v9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As a Gentile, she too was unclean under the Law of Moses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In v9 God </a:t>
            </a:r>
            <a:r>
              <a:rPr lang="en-US" altLang="en-US" sz="2200" i="1" smtClean="0"/>
              <a:t>commanded</a:t>
            </a:r>
            <a:r>
              <a:rPr lang="en-US" altLang="en-US" sz="2200" smtClean="0"/>
              <a:t> the widow to </a:t>
            </a:r>
            <a:r>
              <a:rPr lang="en-US" altLang="en-US" sz="2200" i="1" smtClean="0"/>
              <a:t>sustain</a:t>
            </a:r>
            <a:r>
              <a:rPr lang="en-US" altLang="en-US" sz="2200" smtClean="0"/>
              <a:t> Elijah; same words in v4 (commanded/feed)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God fed the ravens and the widow, who then both fed Elijah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The widow became like the ravens to Elijah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endParaRPr lang="en-US" altLang="en-US" sz="2200" smtClean="0"/>
          </a:p>
          <a:p>
            <a:pPr algn="ctr" eaLnBrk="1" hangingPunct="1">
              <a:lnSpc>
                <a:spcPct val="80000"/>
              </a:lnSpc>
              <a:spcBef>
                <a:spcPct val="30000"/>
              </a:spcBef>
              <a:buFontTx/>
              <a:buNone/>
            </a:pPr>
            <a:r>
              <a:rPr lang="en-US" altLang="en-US" sz="2200" i="1" smtClean="0">
                <a:solidFill>
                  <a:srgbClr val="FFCCFF"/>
                </a:solidFill>
              </a:rPr>
              <a:t>God brings events such as these into our life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 i="1" smtClean="0">
                <a:solidFill>
                  <a:srgbClr val="FFCCFF"/>
                </a:solidFill>
              </a:rPr>
              <a:t> to significantly change how we view situations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104900" y="5657850"/>
            <a:ext cx="6858000" cy="866775"/>
          </a:xfrm>
          <a:prstGeom prst="rect">
            <a:avLst/>
          </a:prstGeom>
          <a:noFill/>
          <a:ln w="28575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 eaLnBrk="1" hangingPunct="1"/>
            <a:endParaRPr lang="en-US" altLang="en-US">
              <a:solidFill>
                <a:srgbClr val="FF99C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601212"/>
            <a:ext cx="8153400" cy="298543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 sz="1000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  <a:latin typeface="+mn-lt"/>
              </a:rPr>
              <a:t>God </a:t>
            </a:r>
            <a:r>
              <a:rPr lang="en-US" smtClean="0">
                <a:solidFill>
                  <a:srgbClr val="FF0000"/>
                </a:solidFill>
                <a:latin typeface="+mn-lt"/>
              </a:rPr>
              <a:t>will purposely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introduce events in our life that encourage us to change/broaden our thinking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This is especially true when it comes to accepting/embracing those in the household of faith who are not of our culture nor share our normal customs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First principle truths are not sacrificed, just as they were not in the case of the widow or Cornelius (Acts 10)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762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Her loving and faithful character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9154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The needs of a stranger are placed first, despite her plight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A person under severe trial doesn’t suddenly become a new person – she is already a caring person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The request for water, in a land of famine, posed a challenge; but the request for her final meal (cp. Gen 18:5) asked her to give up all that she had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She initially declined his request for a meal (v12) because she lacked sufficient food to honor his request 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The request for water tested her hospitality, the request for food tested her faith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Elijah’s  ‘fear not!’ encouraged her to have faith in God!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n-US" altLang="en-US" smtClean="0"/>
              <a:t>Her very first recorded words, ‘as the LORD thy God liveth’ was </a:t>
            </a:r>
            <a:r>
              <a:rPr lang="en-US" altLang="en-US" u="sng" smtClean="0"/>
              <a:t>a declaration of her faith</a:t>
            </a:r>
            <a:r>
              <a:rPr lang="en-US" altLang="en-US" smtClean="0"/>
              <a:t> (proof = v1 and 18:10)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55707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n-US" sz="2000" dirty="0" smtClean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  <a:latin typeface="+mn-lt"/>
              </a:rPr>
              <a:t>The widow </a:t>
            </a:r>
            <a:r>
              <a:rPr lang="en-US" b="1" u="sng" dirty="0" smtClean="0">
                <a:solidFill>
                  <a:srgbClr val="FF0000"/>
                </a:solidFill>
                <a:latin typeface="+mn-lt"/>
              </a:rPr>
              <a:t>didn’t know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Elijah was coming.  If God revealed this to the widow &amp; commanded her to sustain him, then: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Elijah’s request for food is not a trial because God has already assured her of lasting provisions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When Elijah encourages her to trust God, she has already been spoken to by an angel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She would be looking for the prophet’s arrival each day, not planning to make her last meal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It would be unfaithful of her to speak of her last meal/dying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We fail to see her great love, done by faith, in giving her last meal to a stranger</a:t>
            </a:r>
          </a:p>
          <a:p>
            <a:pPr marL="457200" indent="-457200" algn="l">
              <a:spcBef>
                <a:spcPts val="1200"/>
              </a:spcBef>
              <a:buAutoNum type="alphaLcParenR"/>
            </a:pPr>
            <a:endParaRPr lang="en-US" sz="1200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46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685800"/>
          </a:xfrm>
        </p:spPr>
        <p:txBody>
          <a:bodyPr/>
          <a:lstStyle/>
          <a:p>
            <a:pPr eaLnBrk="1" hangingPunct="1"/>
            <a:r>
              <a:rPr lang="en-US" altLang="en-US" sz="3400" smtClean="0"/>
              <a:t>Her faith </a:t>
            </a:r>
            <a:r>
              <a:rPr lang="en-US" altLang="en-US" sz="3400" i="1" u="sng" smtClean="0"/>
              <a:t>preceded</a:t>
            </a:r>
            <a:r>
              <a:rPr lang="en-US" altLang="en-US" sz="3400" smtClean="0"/>
              <a:t> Elijah’s arrival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10600" cy="5638800"/>
          </a:xfrm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She understood the famine was from God, but retained no bitterness for the trial it brought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This severe trial had not driven her away from God, it brought her closer to Him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Key point: she doesn’t become a faithful person because of these events, she is already faithful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Don’t enter her life at the point Elijah does; her faith preceded his arrival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God sends Elijah at the very end of what has been a difficult trial, but God has been working with her all along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mtClean="0"/>
              <a:t>God has now brought her to what appears to be the end because this is how He saves His sons/daughters</a:t>
            </a:r>
          </a:p>
        </p:txBody>
      </p:sp>
    </p:spTree>
    <p:extLst>
      <p:ext uri="{BB962C8B-B14F-4D97-AF65-F5344CB8AC3E}">
        <p14:creationId xmlns:p14="http://schemas.microsoft.com/office/powerpoint/2010/main" val="19304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533400"/>
          </a:xfrm>
        </p:spPr>
        <p:txBody>
          <a:bodyPr/>
          <a:lstStyle/>
          <a:p>
            <a:pPr eaLnBrk="1" hangingPunct="1"/>
            <a:r>
              <a:rPr lang="en-US" altLang="en-US" sz="3200" i="1" u="sng" smtClean="0"/>
              <a:t>Her</a:t>
            </a:r>
            <a:r>
              <a:rPr lang="en-US" altLang="en-US" sz="3200" smtClean="0"/>
              <a:t> faith is intended to strengthen </a:t>
            </a:r>
            <a:r>
              <a:rPr lang="en-US" altLang="en-US" sz="3200" i="1" u="sng" smtClean="0"/>
              <a:t>our</a:t>
            </a:r>
            <a:r>
              <a:rPr lang="en-US" altLang="en-US" sz="3200" smtClean="0"/>
              <a:t> faith</a:t>
            </a:r>
            <a:endParaRPr lang="en-US" altLang="en-US" sz="24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610600" cy="6019800"/>
          </a:xfrm>
        </p:spPr>
        <p:txBody>
          <a:bodyPr/>
          <a:lstStyle/>
          <a:p>
            <a:pPr eaLnBrk="1" hangingPunct="1">
              <a:spcBef>
                <a:spcPct val="45000"/>
              </a:spcBef>
            </a:pPr>
            <a:r>
              <a:rPr lang="en-US" altLang="en-US" sz="2200" smtClean="0"/>
              <a:t>Wake up with her that morning, go out and collect the sticks for what will be the last time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They likely hadn’t eaten for one or more days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Surely she has been praying to God for His intervention to save them; Elijah is sent in response to her prayers (Lk 4:25-27)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On this final day a stranger approaches and asks for a meal, encouraging her to place her faith in the LORD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She </a:t>
            </a:r>
            <a:r>
              <a:rPr lang="en-US" altLang="en-US" sz="2200" u="sng" smtClean="0"/>
              <a:t>hears</a:t>
            </a:r>
            <a:r>
              <a:rPr lang="en-US" altLang="en-US" sz="2200" smtClean="0"/>
              <a:t> the Word of God; </a:t>
            </a:r>
            <a:r>
              <a:rPr lang="en-US" altLang="en-US" sz="2200" u="sng" smtClean="0"/>
              <a:t>believes</a:t>
            </a:r>
            <a:r>
              <a:rPr lang="en-US" altLang="en-US" sz="2200" smtClean="0"/>
              <a:t> (despite life-threatening circumstances); and </a:t>
            </a:r>
            <a:r>
              <a:rPr lang="en-US" altLang="en-US" sz="2200" u="sng" smtClean="0"/>
              <a:t>obeys</a:t>
            </a:r>
            <a:r>
              <a:rPr lang="en-US" altLang="en-US" sz="2200" smtClean="0"/>
              <a:t>! acts in accordance with her belief!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This was godly love in action, done by faith – her love sprang from her faith (Gal 5:6)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200" smtClean="0"/>
              <a:t>She was brought to the same point as Israel – multiple parallels with ch18: a) sacrifice b) barrel; c) wood/sticks; d) dresses it – she </a:t>
            </a:r>
            <a:r>
              <a:rPr lang="en-US" altLang="en-US" sz="2200" i="1" u="sng" smtClean="0"/>
              <a:t>modeled</a:t>
            </a:r>
            <a:r>
              <a:rPr lang="en-US" altLang="en-US" sz="2200" smtClean="0"/>
              <a:t> what the nation needed to follow!</a:t>
            </a:r>
            <a:endParaRPr lang="en-US" altLang="en-US" sz="2200" b="1" smtClean="0"/>
          </a:p>
        </p:txBody>
      </p:sp>
    </p:spTree>
    <p:extLst>
      <p:ext uri="{BB962C8B-B14F-4D97-AF65-F5344CB8AC3E}">
        <p14:creationId xmlns:p14="http://schemas.microsoft.com/office/powerpoint/2010/main" val="361749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 smtClean="0"/>
              <a:t>The tragic death of her son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5943600"/>
          </a:xfrm>
        </p:spPr>
        <p:txBody>
          <a:bodyPr/>
          <a:lstStyle/>
          <a:p>
            <a:pPr eaLnBrk="1" hangingPunct="1">
              <a:spcBef>
                <a:spcPct val="70000"/>
              </a:spcBef>
            </a:pPr>
            <a:r>
              <a:rPr lang="en-US" altLang="en-US" dirty="0" smtClean="0"/>
              <a:t>Her son’s death left her with </a:t>
            </a:r>
            <a:r>
              <a:rPr lang="en-US" altLang="en-US" u="sng" dirty="0" smtClean="0"/>
              <a:t>intense sorrow</a:t>
            </a:r>
            <a:r>
              <a:rPr lang="en-US" altLang="en-US" dirty="0" smtClean="0"/>
              <a:t> and </a:t>
            </a:r>
            <a:r>
              <a:rPr lang="en-US" altLang="en-US" u="sng" dirty="0" smtClean="0"/>
              <a:t>confused</a:t>
            </a:r>
            <a:r>
              <a:rPr lang="en-US" altLang="en-US" dirty="0" smtClean="0"/>
              <a:t>; his resurrection will re-affirm her recognition that Elijah was Yahweh’s prophet &amp; that God is trustworthy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dirty="0" smtClean="0"/>
              <a:t>She links the death to her own sins – a hallmark trait of the faithful, who do not blame God (</a:t>
            </a:r>
            <a:r>
              <a:rPr lang="en-US" altLang="en-US" dirty="0" err="1" smtClean="0"/>
              <a:t>cp</a:t>
            </a:r>
            <a:r>
              <a:rPr lang="en-US" altLang="en-US" dirty="0" smtClean="0"/>
              <a:t> the “good figs” who responded to Haman’s decree (Est 4:1-3)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dirty="0" smtClean="0"/>
              <a:t>“</a:t>
            </a:r>
            <a:r>
              <a:rPr lang="en-US" altLang="en-US" i="1" dirty="0" smtClean="0"/>
              <a:t>What have I to do with </a:t>
            </a:r>
            <a:r>
              <a:rPr lang="en-US" altLang="en-US" dirty="0" smtClean="0"/>
              <a:t>you” is declaring her </a:t>
            </a:r>
            <a:r>
              <a:rPr lang="en-US" altLang="en-US" u="sng" dirty="0" smtClean="0"/>
              <a:t>humility</a:t>
            </a:r>
            <a:r>
              <a:rPr lang="en-US" altLang="en-US" dirty="0" smtClean="0"/>
              <a:t>; she is not lashing out either at Elijah or God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dirty="0" smtClean="0"/>
              <a:t>Elijah is </a:t>
            </a:r>
            <a:r>
              <a:rPr lang="en-US" altLang="en-US" u="sng" dirty="0" smtClean="0"/>
              <a:t>just as confused and perplexed </a:t>
            </a:r>
            <a:r>
              <a:rPr lang="en-US" altLang="en-US" dirty="0" smtClean="0"/>
              <a:t>as is the widow; reflected in his prayer – “</a:t>
            </a:r>
            <a:r>
              <a:rPr lang="en-US" altLang="en-US" i="1" dirty="0" smtClean="0"/>
              <a:t>has thou brought evil upon the widow…by slaying her son?” (</a:t>
            </a:r>
            <a:r>
              <a:rPr lang="en-US" altLang="en-US" dirty="0" smtClean="0"/>
              <a:t>v20)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dirty="0" smtClean="0"/>
              <a:t>Both Elijah (reflected in his prayers) and the widow (</a:t>
            </a:r>
            <a:r>
              <a:rPr lang="en-US" altLang="en-US" dirty="0" err="1" smtClean="0"/>
              <a:t>Heb</a:t>
            </a:r>
            <a:r>
              <a:rPr lang="en-US" altLang="en-US" dirty="0" smtClean="0"/>
              <a:t> 11:35) had faith that God could raise the dead lad</a:t>
            </a:r>
          </a:p>
        </p:txBody>
      </p:sp>
    </p:spTree>
    <p:extLst>
      <p:ext uri="{BB962C8B-B14F-4D97-AF65-F5344CB8AC3E}">
        <p14:creationId xmlns:p14="http://schemas.microsoft.com/office/powerpoint/2010/main" val="2817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Heb 11 – Faith precedes the outcome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915400" cy="5943600"/>
          </a:xfrm>
        </p:spPr>
        <p:txBody>
          <a:bodyPr/>
          <a:lstStyle/>
          <a:p>
            <a:pPr eaLnBrk="1" hangingPunct="1"/>
            <a:r>
              <a:rPr lang="en-US" altLang="en-US" sz="2200" dirty="0" smtClean="0"/>
              <a:t>Hebrews 11 describes </a:t>
            </a:r>
            <a:r>
              <a:rPr lang="en-US" altLang="en-US" sz="2200" u="sng" dirty="0" smtClean="0"/>
              <a:t>the outcome </a:t>
            </a:r>
            <a:r>
              <a:rPr lang="en-US" altLang="en-US" sz="2200" dirty="0" smtClean="0"/>
              <a:t>of faith, the impact faith had in believers’ lives; but in each case, </a:t>
            </a:r>
            <a:r>
              <a:rPr lang="en-US" altLang="en-US" sz="2200" u="sng" dirty="0" smtClean="0"/>
              <a:t>faith precedes the outcome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Because of Noah’s faith, he built the ark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Because of Abraham’s faith, he left Ur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Faith was </a:t>
            </a:r>
            <a:r>
              <a:rPr lang="en-US" altLang="en-US" sz="2200" u="sng" dirty="0" smtClean="0">
                <a:solidFill>
                  <a:srgbClr val="FFFF00"/>
                </a:solidFill>
              </a:rPr>
              <a:t>not</a:t>
            </a:r>
            <a:r>
              <a:rPr lang="en-US" altLang="en-US" sz="2200" dirty="0" smtClean="0">
                <a:solidFill>
                  <a:srgbClr val="FFFF00"/>
                </a:solidFill>
              </a:rPr>
              <a:t> developed </a:t>
            </a:r>
            <a:r>
              <a:rPr lang="en-US" altLang="en-US" sz="2200" u="sng" dirty="0" smtClean="0">
                <a:solidFill>
                  <a:srgbClr val="FFFF00"/>
                </a:solidFill>
              </a:rPr>
              <a:t>after</a:t>
            </a:r>
            <a:r>
              <a:rPr lang="en-US" altLang="en-US" sz="2200" dirty="0" smtClean="0">
                <a:solidFill>
                  <a:srgbClr val="FFFF00"/>
                </a:solidFill>
              </a:rPr>
              <a:t> the outcome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Faith only exists </a:t>
            </a:r>
            <a:r>
              <a:rPr lang="en-US" altLang="en-US" sz="2200" u="sng" dirty="0" smtClean="0"/>
              <a:t>before</a:t>
            </a:r>
            <a:r>
              <a:rPr lang="en-US" altLang="en-US" sz="2200" dirty="0" smtClean="0"/>
              <a:t> an event occurs, once the event happens, faith is no longer necessary (Daniel in lions’ den)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V35 has no meaning if the widow’s faith occurs </a:t>
            </a:r>
            <a:r>
              <a:rPr lang="en-US" altLang="en-US" sz="2200" u="sng" dirty="0" smtClean="0"/>
              <a:t>after</a:t>
            </a:r>
            <a:r>
              <a:rPr lang="en-US" altLang="en-US" sz="2200" dirty="0" smtClean="0"/>
              <a:t> she sees her son raised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The widow held her dead son in her arms &amp; </a:t>
            </a:r>
            <a:r>
              <a:rPr lang="en-US" altLang="en-US" sz="2200" u="sng" dirty="0" smtClean="0"/>
              <a:t>believed</a:t>
            </a:r>
            <a:r>
              <a:rPr lang="en-US" altLang="en-US" sz="2200" dirty="0" smtClean="0"/>
              <a:t> he could be raised from the dead! 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u="sng" dirty="0" smtClean="0"/>
              <a:t>Her faith preceded Elijah’s</a:t>
            </a:r>
            <a:r>
              <a:rPr lang="en-US" altLang="en-US" sz="2200" dirty="0" smtClean="0"/>
              <a:t> in this matter; it was also infectious and had a positive impact on him, leading to his prayer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534400" cy="57400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rgbClr val="0070C0"/>
                </a:solidFill>
                <a:latin typeface="+mn-lt"/>
              </a:rPr>
              <a:t>Violated expectations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She had not anticipated this event, which she knew God could have prevented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How we respond to such violations of our expectations reveals much about our character &amp; where we are in the development of our faith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The widow doesn’t turn against Elijah or God; she turns to God &amp; is drawn closer to Him &amp; seeks His help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She is not simply a frantic mother who has prematurely lost her son</a:t>
            </a:r>
          </a:p>
          <a:p>
            <a:pPr>
              <a:spcBef>
                <a:spcPts val="1800"/>
              </a:spcBef>
            </a:pPr>
            <a:r>
              <a:rPr lang="en-US" i="1" dirty="0" smtClean="0">
                <a:solidFill>
                  <a:srgbClr val="0070C0"/>
                </a:solidFill>
                <a:latin typeface="+mn-lt"/>
              </a:rPr>
              <a:t>She teaches us that when God brings trial into our life that we did not anticipate &amp; which He knows will violate our expectations, we should draw closer to Him</a:t>
            </a:r>
            <a:endParaRPr lang="en-US" i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797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88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2286000"/>
          </a:xfrm>
        </p:spPr>
        <p:txBody>
          <a:bodyPr/>
          <a:lstStyle/>
          <a:p>
            <a:pPr>
              <a:lnSpc>
                <a:spcPct val="140000"/>
              </a:lnSpc>
              <a:spcBef>
                <a:spcPct val="100000"/>
              </a:spcBef>
            </a:pPr>
            <a:r>
              <a:rPr lang="en-US" altLang="en-US" dirty="0"/>
              <a:t>Class 3:</a:t>
            </a:r>
            <a:br>
              <a:rPr lang="en-US" altLang="en-US" dirty="0"/>
            </a:br>
            <a:r>
              <a:rPr lang="en-US" altLang="en-US" dirty="0" smtClean="0">
                <a:solidFill>
                  <a:schemeClr val="bg1"/>
                </a:solidFill>
              </a:rPr>
              <a:t>Zeal for God</a:t>
            </a:r>
            <a:r>
              <a:rPr lang="en-US" altLang="en-US" dirty="0">
                <a:solidFill>
                  <a:schemeClr val="bg1"/>
                </a:solidFill>
              </a:rPr>
              <a:t/>
            </a:r>
            <a:br>
              <a:rPr lang="en-US" altLang="en-US" dirty="0">
                <a:solidFill>
                  <a:schemeClr val="bg1"/>
                </a:solidFill>
              </a:rPr>
            </a:br>
            <a:endParaRPr lang="en-US" altLang="en-US" sz="2400" i="1" dirty="0">
              <a:solidFill>
                <a:schemeClr val="bg1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3200" dirty="0">
                <a:solidFill>
                  <a:srgbClr val="FFFF00"/>
                </a:solidFill>
              </a:rPr>
              <a:t>1 Kings 18</a:t>
            </a:r>
          </a:p>
        </p:txBody>
      </p:sp>
    </p:spTree>
    <p:extLst>
      <p:ext uri="{BB962C8B-B14F-4D97-AF65-F5344CB8AC3E}">
        <p14:creationId xmlns:p14="http://schemas.microsoft.com/office/powerpoint/2010/main" val="13498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Heb 11 – Faith precedes the outcome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915400" cy="5943600"/>
          </a:xfrm>
        </p:spPr>
        <p:txBody>
          <a:bodyPr/>
          <a:lstStyle/>
          <a:p>
            <a:pPr eaLnBrk="1" hangingPunct="1"/>
            <a:r>
              <a:rPr lang="en-US" altLang="en-US" sz="2200" dirty="0" smtClean="0"/>
              <a:t>Hebrews 11 describes </a:t>
            </a:r>
            <a:r>
              <a:rPr lang="en-US" altLang="en-US" sz="2200" u="sng" dirty="0" smtClean="0"/>
              <a:t>the outcome </a:t>
            </a:r>
            <a:r>
              <a:rPr lang="en-US" altLang="en-US" sz="2200" dirty="0" smtClean="0"/>
              <a:t>of faith, the impact faith had in believers’ lives; but in each case, </a:t>
            </a:r>
            <a:r>
              <a:rPr lang="en-US" altLang="en-US" sz="2200" u="sng" dirty="0" smtClean="0"/>
              <a:t>faith precedes the outcome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Because of Noah’s faith, he built the ark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Because of Abraham’s faith, he left Ur</a:t>
            </a:r>
          </a:p>
          <a:p>
            <a:pPr lvl="1" eaLnBrk="1" hangingPunct="1"/>
            <a:r>
              <a:rPr lang="en-US" altLang="en-US" sz="2200" dirty="0" smtClean="0">
                <a:solidFill>
                  <a:srgbClr val="FFFF00"/>
                </a:solidFill>
              </a:rPr>
              <a:t>Faith was </a:t>
            </a:r>
            <a:r>
              <a:rPr lang="en-US" altLang="en-US" sz="2200" u="sng" dirty="0" smtClean="0">
                <a:solidFill>
                  <a:srgbClr val="FFFF00"/>
                </a:solidFill>
              </a:rPr>
              <a:t>not</a:t>
            </a:r>
            <a:r>
              <a:rPr lang="en-US" altLang="en-US" sz="2200" dirty="0" smtClean="0">
                <a:solidFill>
                  <a:srgbClr val="FFFF00"/>
                </a:solidFill>
              </a:rPr>
              <a:t> developed </a:t>
            </a:r>
            <a:r>
              <a:rPr lang="en-US" altLang="en-US" sz="2200" u="sng" dirty="0" smtClean="0">
                <a:solidFill>
                  <a:srgbClr val="FFFF00"/>
                </a:solidFill>
              </a:rPr>
              <a:t>after</a:t>
            </a:r>
            <a:r>
              <a:rPr lang="en-US" altLang="en-US" sz="2200" dirty="0" smtClean="0">
                <a:solidFill>
                  <a:srgbClr val="FFFF00"/>
                </a:solidFill>
              </a:rPr>
              <a:t> the outcome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Faith only exists </a:t>
            </a:r>
            <a:r>
              <a:rPr lang="en-US" altLang="en-US" sz="2200" u="sng" dirty="0" smtClean="0"/>
              <a:t>before</a:t>
            </a:r>
            <a:r>
              <a:rPr lang="en-US" altLang="en-US" sz="2200" dirty="0" smtClean="0"/>
              <a:t> an event occurs, once the event happens, faith is no longer necessary (Daniel in lions’ den)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V35 has no meaning if the widow’s faith occurs </a:t>
            </a:r>
            <a:r>
              <a:rPr lang="en-US" altLang="en-US" sz="2200" u="sng" dirty="0" smtClean="0"/>
              <a:t>after</a:t>
            </a:r>
            <a:r>
              <a:rPr lang="en-US" altLang="en-US" sz="2200" dirty="0" smtClean="0"/>
              <a:t> she sees her son raised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dirty="0" smtClean="0"/>
              <a:t>The widow held her dead son in her arms &amp; </a:t>
            </a:r>
            <a:r>
              <a:rPr lang="en-US" altLang="en-US" sz="2200" u="sng" dirty="0" smtClean="0"/>
              <a:t>believed</a:t>
            </a:r>
            <a:r>
              <a:rPr lang="en-US" altLang="en-US" sz="2200" dirty="0" smtClean="0"/>
              <a:t> he could be raised from the dead! </a:t>
            </a:r>
          </a:p>
          <a:p>
            <a:pPr eaLnBrk="1" hangingPunct="1">
              <a:spcBef>
                <a:spcPct val="70000"/>
              </a:spcBef>
            </a:pPr>
            <a:r>
              <a:rPr lang="en-US" altLang="en-US" sz="2200" u="sng" dirty="0" smtClean="0"/>
              <a:t>Her faith preceded Elijah’s</a:t>
            </a:r>
            <a:r>
              <a:rPr lang="en-US" altLang="en-US" sz="2200" dirty="0" smtClean="0"/>
              <a:t> in this matter; it was also infectious and had a positive impact on him, leading to his prayer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534400" cy="57400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rgbClr val="0070C0"/>
                </a:solidFill>
                <a:latin typeface="+mn-lt"/>
              </a:rPr>
              <a:t>Violated expectations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She had not anticipated this event, which she knew God could have prevented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How we respond to such violations of our expectations reveals much about our character &amp; where we are in the development of our faith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The widow doesn’t turn against Elijah or God; she turns to God &amp; is drawn closer to Him &amp; seeks His help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70C0"/>
                </a:solidFill>
                <a:latin typeface="+mn-lt"/>
              </a:rPr>
              <a:t>She is not simply a frantic mother who has prematurely lost her son</a:t>
            </a:r>
          </a:p>
          <a:p>
            <a:pPr>
              <a:spcBef>
                <a:spcPts val="1800"/>
              </a:spcBef>
            </a:pPr>
            <a:r>
              <a:rPr lang="en-US" i="1" dirty="0" smtClean="0">
                <a:solidFill>
                  <a:srgbClr val="0070C0"/>
                </a:solidFill>
                <a:latin typeface="+mn-lt"/>
              </a:rPr>
              <a:t>She teaches us that when God brings trial into our life that we did not anticipate &amp; which He knows will violate our expectations, we should draw closer to Him</a:t>
            </a:r>
            <a:endParaRPr lang="en-US" i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848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6858000" cy="9906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He had a zeal and love for God, His truth and His people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Elijah’s foremost desire was to see his brethren converted back to the Truth and be saved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u="sng" dirty="0" smtClean="0"/>
              <a:t>Lives in hiding</a:t>
            </a:r>
            <a:r>
              <a:rPr lang="en-US" altLang="en-US" dirty="0" smtClean="0"/>
              <a:t> for 3.5 years to intensify the famine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dirty="0" smtClean="0"/>
              <a:t>Expects a </a:t>
            </a:r>
            <a:r>
              <a:rPr lang="en-US" altLang="en-US" u="sng" dirty="0" smtClean="0"/>
              <a:t>permanent conversion</a:t>
            </a:r>
            <a:r>
              <a:rPr lang="en-US" altLang="en-US" dirty="0" smtClean="0"/>
              <a:t> at Mt. Carmel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dirty="0" smtClean="0"/>
              <a:t>When Carmel fails, he lapses into a </a:t>
            </a:r>
            <a:r>
              <a:rPr lang="en-US" altLang="en-US" u="sng" dirty="0" smtClean="0"/>
              <a:t>deep depression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dirty="0" smtClean="0"/>
              <a:t>Devotes final 15 years of his life to preparing the </a:t>
            </a:r>
            <a:r>
              <a:rPr lang="en-US" altLang="en-US" u="sng" dirty="0" smtClean="0"/>
              <a:t>next generation</a:t>
            </a:r>
            <a:r>
              <a:rPr lang="en-US" altLang="en-US" dirty="0" smtClean="0"/>
              <a:t> of prophets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dirty="0" smtClean="0"/>
              <a:t>Jesus cites Elijah’s example to explain the peculiar devotion of </a:t>
            </a:r>
            <a:r>
              <a:rPr lang="en-US" altLang="en-US" u="sng" dirty="0" smtClean="0"/>
              <a:t>John the Baptist</a:t>
            </a:r>
            <a:r>
              <a:rPr lang="en-US" altLang="en-US" dirty="0" smtClean="0"/>
              <a:t> to saving people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dirty="0" smtClean="0"/>
              <a:t>At Christ’s coming, Elijah’s </a:t>
            </a:r>
            <a:r>
              <a:rPr lang="en-US" altLang="en-US" u="sng" dirty="0" smtClean="0"/>
              <a:t>principle responsibility</a:t>
            </a:r>
            <a:r>
              <a:rPr lang="en-US" altLang="en-US" dirty="0" smtClean="0"/>
              <a:t> will be to save is brethren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Elijah pleads for the boy’s life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838200"/>
            <a:ext cx="8915400" cy="5791200"/>
          </a:xfrm>
        </p:spPr>
        <p:txBody>
          <a:bodyPr/>
          <a:lstStyle/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The death of the lad whom he loved had taken Elijah by surprise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3 times (resurrection) he cries to God (7121: to call out loudly; cp. 6 times in 18:24-28)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Elijah prays his heart out, by faith; the first two prayers produce no response; God is deepening his faith, as He is the widow’s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This was an effectual fervent prayer, made with power and which had powerful results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A righteous man, in tune with and praying consistent with God’s will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The unexpected death had caused the widow to doubt God’s trustworthiness; but now she knew His word was “truth” (</a:t>
            </a:r>
            <a:r>
              <a:rPr lang="en-US" altLang="en-US" sz="2200" dirty="0" err="1" smtClean="0"/>
              <a:t>emeth</a:t>
            </a:r>
            <a:r>
              <a:rPr lang="en-US" altLang="en-US" sz="2200" dirty="0" smtClean="0"/>
              <a:t> – Ex 34:6 – trustworthy)</a:t>
            </a:r>
          </a:p>
          <a:p>
            <a:pPr marL="381000" indent="-381000"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2200" dirty="0" smtClean="0"/>
              <a:t>God used the same event to deepen the faith of both Elijah &amp; the widow; God brought a Jew &amp; Gentile together to pray earnestly for a common outcome; sharing a common faith &amp; love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834" y="930166"/>
            <a:ext cx="8686800" cy="56015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n-US" sz="1000" dirty="0" smtClean="0">
              <a:solidFill>
                <a:srgbClr val="FF0000"/>
              </a:solidFill>
              <a:latin typeface="+mn-lt"/>
            </a:endParaRP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The events of ch17 were as much for Elijah’s sake as for the widow; God used the same events to grow the faith of both of His children</a:t>
            </a: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God first brought the widow to the point of death &amp; she responded faithfully; He then brought her beyond the point of death &amp; again she responded faithfully</a:t>
            </a: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Elijah would have been greatly encouraged to witness the widow’s faith; it is spiritually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exhilirating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to see the faith of others in action</a:t>
            </a: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God hadn’t sent Elijah to sustain her, but to be sustained by her – he hadn’t just needed a place to eat/sleep, but a place where his own faith could be strengthened!</a:t>
            </a:r>
          </a:p>
          <a:p>
            <a:pPr marL="342900" indent="-342900" algn="l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n-US" sz="1000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479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685800"/>
          </a:xfrm>
        </p:spPr>
        <p:txBody>
          <a:bodyPr/>
          <a:lstStyle/>
          <a:p>
            <a:r>
              <a:rPr lang="en-US" altLang="en-US"/>
              <a:t>Obadiah’s character &amp; faith under trial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5867400"/>
          </a:xfrm>
        </p:spPr>
        <p:txBody>
          <a:bodyPr/>
          <a:lstStyle/>
          <a:p>
            <a:r>
              <a:rPr lang="en-US" altLang="en-US" sz="2200" dirty="0"/>
              <a:t>His faithful obedience mirrors that of the widow of Z.</a:t>
            </a:r>
          </a:p>
          <a:p>
            <a:pPr>
              <a:spcBef>
                <a:spcPct val="40000"/>
              </a:spcBef>
            </a:pPr>
            <a:r>
              <a:rPr lang="en-US" altLang="en-US" sz="2200" dirty="0"/>
              <a:t>He took great personal risks to save his brethren</a:t>
            </a:r>
          </a:p>
          <a:p>
            <a:pPr>
              <a:spcBef>
                <a:spcPct val="40000"/>
              </a:spcBef>
            </a:pPr>
            <a:r>
              <a:rPr lang="en-US" altLang="en-US" sz="2200" dirty="0"/>
              <a:t>He had nothing to personally gain from hiding the 100 prophets, and everything to lose (by worldly standards)</a:t>
            </a:r>
          </a:p>
          <a:p>
            <a:pPr>
              <a:spcBef>
                <a:spcPct val="40000"/>
              </a:spcBef>
            </a:pPr>
            <a:r>
              <a:rPr lang="en-US" altLang="en-US" sz="2200" dirty="0"/>
              <a:t>He has a faith and love that grows as he </a:t>
            </a:r>
            <a:r>
              <a:rPr lang="en-US" altLang="en-US" sz="2200" dirty="0" smtClean="0"/>
              <a:t>matures</a:t>
            </a:r>
            <a:endParaRPr lang="en-US" altLang="en-US" sz="2200" dirty="0"/>
          </a:p>
          <a:p>
            <a:pPr>
              <a:spcBef>
                <a:spcPct val="40000"/>
              </a:spcBef>
            </a:pPr>
            <a:r>
              <a:rPr lang="en-US" altLang="en-US" sz="2200" dirty="0"/>
              <a:t>Life in Ahab’s house would have been difficult!</a:t>
            </a:r>
          </a:p>
          <a:p>
            <a:pPr lvl="1"/>
            <a:r>
              <a:rPr lang="en-US" altLang="en-US" sz="2200" dirty="0"/>
              <a:t>Amidst worshippers of Baal &amp; </a:t>
            </a:r>
            <a:r>
              <a:rPr lang="en-US" altLang="en-US" sz="2200" dirty="0" err="1"/>
              <a:t>Asherah</a:t>
            </a:r>
            <a:endParaRPr lang="en-US" altLang="en-US" sz="2200" dirty="0"/>
          </a:p>
          <a:p>
            <a:pPr lvl="1"/>
            <a:r>
              <a:rPr lang="en-US" altLang="en-US" sz="2200" dirty="0"/>
              <a:t>He governed Ahab’s house yet remained faithful to God</a:t>
            </a:r>
          </a:p>
          <a:p>
            <a:pPr>
              <a:spcBef>
                <a:spcPct val="40000"/>
              </a:spcBef>
            </a:pPr>
            <a:r>
              <a:rPr lang="en-US" altLang="en-US" sz="2200" dirty="0"/>
              <a:t>Jezebel’s death sentence upon Yahweh’s prophets heightened his danger, yet increased his faithful obedience</a:t>
            </a:r>
          </a:p>
          <a:p>
            <a:pPr algn="ctr">
              <a:spcBef>
                <a:spcPct val="100000"/>
              </a:spcBef>
              <a:buFontTx/>
              <a:buNone/>
            </a:pPr>
            <a:r>
              <a:rPr lang="en-US" altLang="en-US" sz="2200" i="1" dirty="0">
                <a:solidFill>
                  <a:srgbClr val="FFCCFF"/>
                </a:solidFill>
              </a:rPr>
              <a:t>He put the needs of others (prophets) ahead of his own;              this is how God defines love; it’s how Christ loved, and           how he has commanded us to love one another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762000" y="5410200"/>
            <a:ext cx="7696200" cy="1219200"/>
          </a:xfrm>
          <a:prstGeom prst="rect">
            <a:avLst/>
          </a:prstGeom>
          <a:noFill/>
          <a:ln w="28575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/>
              <a:t>Obadiah “feared Yahweh greatly”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91600" cy="5562600"/>
          </a:xfrm>
        </p:spPr>
        <p:txBody>
          <a:bodyPr/>
          <a:lstStyle/>
          <a:p>
            <a:r>
              <a:rPr lang="en-US" altLang="en-US" sz="2200" dirty="0"/>
              <a:t>Greatly = 3966, vehemently, wholly (</a:t>
            </a:r>
            <a:r>
              <a:rPr lang="en-US" altLang="en-US" sz="2200" dirty="0" err="1"/>
              <a:t>Str</a:t>
            </a:r>
            <a:r>
              <a:rPr lang="en-US" altLang="en-US" sz="2200" dirty="0"/>
              <a:t>); exceedingly (</a:t>
            </a:r>
            <a:r>
              <a:rPr lang="en-US" altLang="en-US" sz="2200" dirty="0" err="1"/>
              <a:t>Vns</a:t>
            </a:r>
            <a:r>
              <a:rPr lang="en-US" altLang="en-US" sz="2200" dirty="0"/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To “fear” God </a:t>
            </a:r>
            <a:r>
              <a:rPr lang="en-US" altLang="en-US" sz="2200" u="sng" dirty="0"/>
              <a:t>does not mean to be afraid of Him</a:t>
            </a:r>
            <a:r>
              <a:rPr lang="en-US" altLang="en-US" sz="2200" dirty="0"/>
              <a:t>; it is to </a:t>
            </a:r>
            <a:r>
              <a:rPr lang="en-US" altLang="en-US" sz="2200" u="sng" dirty="0"/>
              <a:t>reverence</a:t>
            </a:r>
            <a:r>
              <a:rPr lang="en-US" altLang="en-US" sz="2200" dirty="0"/>
              <a:t> Him, to place Him </a:t>
            </a:r>
            <a:r>
              <a:rPr lang="en-US" altLang="en-US" sz="2200" u="sng" dirty="0"/>
              <a:t>foremost</a:t>
            </a:r>
            <a:r>
              <a:rPr lang="en-US" altLang="en-US" sz="2200" dirty="0"/>
              <a:t> in our life, above all else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Obadiah did not let his </a:t>
            </a:r>
            <a:r>
              <a:rPr lang="en-US" altLang="en-US" sz="2200" dirty="0" smtClean="0"/>
              <a:t>relationship </a:t>
            </a:r>
            <a:r>
              <a:rPr lang="en-US" altLang="en-US" sz="2200" dirty="0"/>
              <a:t>with Ahab cause him to diminish his love &amp; obedience to God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V10 shows Obadiah was not halting between two opinions, he knew Yahweh was God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He feared God from his youth, as a teen he set himself on a course to live apart from the evil &amp; to pursue righteousness</a:t>
            </a:r>
          </a:p>
          <a:p>
            <a:pPr lvl="1">
              <a:spcBef>
                <a:spcPct val="25000"/>
              </a:spcBef>
            </a:pPr>
            <a:r>
              <a:rPr lang="en-US" altLang="en-US" sz="2200" dirty="0" smtClean="0"/>
              <a:t>He couldn’t have been helpful to the prophets if he were pursuing the wickedness of his day</a:t>
            </a:r>
            <a:endParaRPr lang="en-US" altLang="en-US" sz="2200" dirty="0"/>
          </a:p>
          <a:p>
            <a:pPr lvl="1">
              <a:spcBef>
                <a:spcPct val="25000"/>
              </a:spcBef>
            </a:pPr>
            <a:r>
              <a:rPr lang="en-US" altLang="en-US" sz="2200" dirty="0"/>
              <a:t>It was only because Obadiah decided in his youth to fear God that he was able, years later, to govern a wicked household without compromising his loyalty to God</a:t>
            </a:r>
          </a:p>
        </p:txBody>
      </p:sp>
    </p:spTree>
    <p:extLst>
      <p:ext uri="{BB962C8B-B14F-4D97-AF65-F5344CB8AC3E}">
        <p14:creationId xmlns:p14="http://schemas.microsoft.com/office/powerpoint/2010/main" val="4997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762000"/>
          </a:xfrm>
        </p:spPr>
        <p:txBody>
          <a:bodyPr/>
          <a:lstStyle/>
          <a:p>
            <a:r>
              <a:rPr lang="en-US" altLang="en-US" sz="3200"/>
              <a:t>Obadiah’s zeal for Yahweh matched Elijah’s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334000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altLang="en-US" u="sng" dirty="0">
                <a:solidFill>
                  <a:srgbClr val="FFFF00"/>
                </a:solidFill>
              </a:rPr>
              <a:t>Both men</a:t>
            </a:r>
            <a:r>
              <a:rPr lang="en-US" altLang="en-US" dirty="0">
                <a:solidFill>
                  <a:srgbClr val="FFFF00"/>
                </a:solidFill>
              </a:rPr>
              <a:t>:</a:t>
            </a:r>
          </a:p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altLang="en-US" dirty="0"/>
              <a:t>Were willing to risk everything, even their life, for God’s work</a:t>
            </a:r>
          </a:p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altLang="en-US" dirty="0"/>
              <a:t>Had a deep yearning to save their brethren</a:t>
            </a:r>
          </a:p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altLang="en-US" dirty="0"/>
              <a:t>Feared Yahweh, having put Him first in their life</a:t>
            </a:r>
          </a:p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altLang="en-US" dirty="0"/>
              <a:t>Were living for the future Kingdom, not for the present</a:t>
            </a:r>
          </a:p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altLang="en-US" dirty="0"/>
              <a:t>Shared a common hatred of the idolatry and evil brought into Israel by Ahab and Jezebel</a:t>
            </a:r>
          </a:p>
          <a:p>
            <a:pPr marL="457200" indent="-457200">
              <a:buFontTx/>
              <a:buAutoNum type="alphaLcParenR"/>
            </a:pPr>
            <a:endParaRPr lang="en-US" altLang="en-US" dirty="0"/>
          </a:p>
          <a:p>
            <a:pPr marL="457200" indent="-457200" algn="ctr">
              <a:buFontTx/>
              <a:buNone/>
            </a:pPr>
            <a:r>
              <a:rPr lang="en-US" altLang="en-US" i="1" dirty="0">
                <a:solidFill>
                  <a:srgbClr val="FFCCFF"/>
                </a:solidFill>
              </a:rPr>
              <a:t>It was their zeal for God that helped both men </a:t>
            </a:r>
          </a:p>
          <a:p>
            <a:pPr marL="457200" indent="-457200" algn="ctr">
              <a:buFontTx/>
              <a:buNone/>
            </a:pPr>
            <a:r>
              <a:rPr lang="en-US" altLang="en-US" i="1" dirty="0" smtClean="0">
                <a:solidFill>
                  <a:srgbClr val="FFCCFF"/>
                </a:solidFill>
              </a:rPr>
              <a:t>to live apart </a:t>
            </a:r>
            <a:r>
              <a:rPr lang="en-US" altLang="en-US" i="1" dirty="0">
                <a:solidFill>
                  <a:srgbClr val="FFCCFF"/>
                </a:solidFill>
              </a:rPr>
              <a:t>from the </a:t>
            </a:r>
            <a:r>
              <a:rPr lang="en-US" altLang="en-US" i="1" dirty="0" smtClean="0">
                <a:solidFill>
                  <a:srgbClr val="FFCCFF"/>
                </a:solidFill>
              </a:rPr>
              <a:t>surrounding </a:t>
            </a:r>
            <a:r>
              <a:rPr lang="en-US" altLang="en-US" i="1" dirty="0">
                <a:solidFill>
                  <a:srgbClr val="FFCCFF"/>
                </a:solidFill>
              </a:rPr>
              <a:t>evil</a:t>
            </a:r>
          </a:p>
          <a:p>
            <a:pPr marL="457200" indent="-457200">
              <a:buFontTx/>
              <a:buNone/>
            </a:pPr>
            <a:endParaRPr lang="en-US" altLang="en-US" dirty="0">
              <a:solidFill>
                <a:srgbClr val="FFCCFF"/>
              </a:solidFill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323975" y="5105400"/>
            <a:ext cx="6477000" cy="990600"/>
          </a:xfrm>
          <a:prstGeom prst="rect">
            <a:avLst/>
          </a:prstGeom>
          <a:noFill/>
          <a:ln w="19050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915400" cy="762000"/>
          </a:xfrm>
        </p:spPr>
        <p:txBody>
          <a:bodyPr/>
          <a:lstStyle/>
          <a:p>
            <a:r>
              <a:rPr lang="en-US" altLang="en-US" sz="3400"/>
              <a:t>Ahab’s character revealed by the drought</a:t>
            </a:r>
          </a:p>
        </p:txBody>
      </p:sp>
      <p:sp>
        <p:nvSpPr>
          <p:cNvPr id="9830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915400" cy="5715000"/>
          </a:xfrm>
        </p:spPr>
        <p:txBody>
          <a:bodyPr/>
          <a:lstStyle/>
          <a:p>
            <a:r>
              <a:rPr lang="en-US" altLang="en-US" dirty="0"/>
              <a:t>He cares more about his animals than the people</a:t>
            </a:r>
          </a:p>
          <a:p>
            <a:pPr lvl="1"/>
            <a:r>
              <a:rPr lang="en-US" altLang="en-US" dirty="0"/>
              <a:t>Material possessions dominate his life (</a:t>
            </a:r>
            <a:r>
              <a:rPr lang="en-US" altLang="en-US" dirty="0" err="1"/>
              <a:t>cp</a:t>
            </a:r>
            <a:r>
              <a:rPr lang="en-US" altLang="en-US" dirty="0"/>
              <a:t> 21:6)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Throughout the drought he refuses to repent or to accept responsibility for the divine punishment</a:t>
            </a:r>
          </a:p>
          <a:p>
            <a:pPr lvl="1"/>
            <a:r>
              <a:rPr lang="en-US" altLang="en-US" dirty="0"/>
              <a:t>Instead of seeking Elijah’s counsel, he seeks his death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The sore famine brought him to </a:t>
            </a:r>
            <a:r>
              <a:rPr lang="en-US" altLang="en-US" i="1" dirty="0"/>
              <a:t>vengeance</a:t>
            </a:r>
            <a:r>
              <a:rPr lang="en-US" altLang="en-US" dirty="0"/>
              <a:t>, not </a:t>
            </a:r>
            <a:r>
              <a:rPr lang="en-US" altLang="en-US" i="1" dirty="0"/>
              <a:t>repentance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He tries to blame Elijah for the famine; while Ahab was the real ‘troubler of Israel’, having forsaken God &amp; followed Baal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‘Sore’ (v2) is same </a:t>
            </a:r>
            <a:r>
              <a:rPr lang="en-US" altLang="en-US" dirty="0" smtClean="0"/>
              <a:t>as 17:7 </a:t>
            </a:r>
            <a:r>
              <a:rPr lang="en-US" altLang="en-US" dirty="0"/>
              <a:t>– God brought Ahab to same point as the widow; she </a:t>
            </a:r>
            <a:r>
              <a:rPr lang="en-US" altLang="en-US" u="sng" dirty="0"/>
              <a:t>acknowledged</a:t>
            </a:r>
            <a:r>
              <a:rPr lang="en-US" altLang="en-US" dirty="0"/>
              <a:t> her sin, Ahab </a:t>
            </a:r>
            <a:r>
              <a:rPr lang="en-US" altLang="en-US" u="sng" dirty="0"/>
              <a:t>denied</a:t>
            </a:r>
            <a:r>
              <a:rPr lang="en-US" altLang="en-US" dirty="0"/>
              <a:t> his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After 3</a:t>
            </a:r>
            <a:r>
              <a:rPr lang="en-US" altLang="en-US" dirty="0">
                <a:cs typeface="Arial" charset="0"/>
              </a:rPr>
              <a:t>½</a:t>
            </a:r>
            <a:r>
              <a:rPr lang="en-US" altLang="en-US" dirty="0"/>
              <a:t> </a:t>
            </a:r>
            <a:r>
              <a:rPr lang="en-US" altLang="en-US" dirty="0" err="1"/>
              <a:t>yrs</a:t>
            </a:r>
            <a:r>
              <a:rPr lang="en-US" altLang="en-US" dirty="0"/>
              <a:t>, the royal couple reject all divine chastening; v4 describes Jezebel’s response to the famine; v5, Ahab’s</a:t>
            </a:r>
          </a:p>
        </p:txBody>
      </p:sp>
    </p:spTree>
    <p:extLst>
      <p:ext uri="{BB962C8B-B14F-4D97-AF65-F5344CB8AC3E}">
        <p14:creationId xmlns:p14="http://schemas.microsoft.com/office/powerpoint/2010/main" val="24830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/>
              <a:t>4 Reactions to the same famine</a:t>
            </a:r>
          </a:p>
        </p:txBody>
      </p:sp>
      <p:sp>
        <p:nvSpPr>
          <p:cNvPr id="696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91600" cy="5486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>
                <a:solidFill>
                  <a:srgbClr val="FFCC00"/>
                </a:solidFill>
              </a:rPr>
              <a:t>The widow –</a:t>
            </a:r>
            <a:r>
              <a:rPr lang="en-US" altLang="en-US" dirty="0"/>
              <a:t> faced death, yet her faith grew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FFCC00"/>
                </a:solidFill>
              </a:rPr>
              <a:t>Obadiah –</a:t>
            </a:r>
            <a:r>
              <a:rPr lang="en-US" altLang="en-US" dirty="0"/>
              <a:t> put his life in jeopardy to save others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FFCC00"/>
                </a:solidFill>
              </a:rPr>
              <a:t>Jezebel –</a:t>
            </a:r>
            <a:r>
              <a:rPr lang="en-US" altLang="en-US" dirty="0"/>
              <a:t> rebelled against God, despised His chastening, resented His Word and slew His prophets, in an attempt to eliminate </a:t>
            </a:r>
            <a:r>
              <a:rPr lang="en-US" altLang="en-US" dirty="0" smtClean="0"/>
              <a:t>God’s Word from Israel</a:t>
            </a:r>
            <a:endParaRPr lang="en-US" altLang="en-US" dirty="0"/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FFCC00"/>
                </a:solidFill>
              </a:rPr>
              <a:t>Ahab –</a:t>
            </a:r>
            <a:r>
              <a:rPr lang="en-US" altLang="en-US" dirty="0"/>
              <a:t> his foremost concern was for his possessions, </a:t>
            </a:r>
            <a:r>
              <a:rPr lang="en-US" altLang="en-US" dirty="0" smtClean="0"/>
              <a:t>his net </a:t>
            </a:r>
            <a:r>
              <a:rPr lang="en-US" altLang="en-US" dirty="0"/>
              <a:t>worth; he cared little for those around him</a:t>
            </a:r>
          </a:p>
          <a:p>
            <a:pPr>
              <a:spcBef>
                <a:spcPts val="180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</a:rPr>
              <a:t>All four people faced the same famine and related trials; how each responded revealed their character</a:t>
            </a:r>
          </a:p>
          <a:p>
            <a:pPr algn="ctr"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en-US" altLang="en-US" i="1" dirty="0">
                <a:solidFill>
                  <a:srgbClr val="FF99FF"/>
                </a:solidFill>
              </a:rPr>
              <a:t>How we respond to our trials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i="1" dirty="0">
                <a:solidFill>
                  <a:srgbClr val="FFCCFF"/>
                </a:solidFill>
              </a:rPr>
              <a:t>reveals our true character</a:t>
            </a:r>
          </a:p>
        </p:txBody>
      </p:sp>
      <p:sp>
        <p:nvSpPr>
          <p:cNvPr id="69636" name="Rectangle 1028"/>
          <p:cNvSpPr>
            <a:spLocks noChangeArrowheads="1"/>
          </p:cNvSpPr>
          <p:nvPr/>
        </p:nvSpPr>
        <p:spPr bwMode="auto">
          <a:xfrm>
            <a:off x="1981200" y="5334000"/>
            <a:ext cx="5410200" cy="990600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1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2" name="Object 1026"/>
          <p:cNvGraphicFramePr>
            <a:graphicFrameLocks noChangeAspect="1"/>
          </p:cNvGraphicFramePr>
          <p:nvPr/>
        </p:nvGraphicFramePr>
        <p:xfrm>
          <a:off x="-5715000" y="-2286000"/>
          <a:ext cx="19773900" cy="1482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Bitmap Image" r:id="rId3" imgW="9752381" imgH="7314286" progId="Paint.Picture">
                  <p:embed/>
                </p:oleObj>
              </mc:Choice>
              <mc:Fallback>
                <p:oleObj name="Bitmap Image" r:id="rId3" imgW="9752381" imgH="73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715000" y="-2286000"/>
                        <a:ext cx="19773900" cy="1482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7" name="Text Box 1031"/>
          <p:cNvSpPr txBox="1">
            <a:spLocks noChangeArrowheads="1"/>
          </p:cNvSpPr>
          <p:nvPr/>
        </p:nvSpPr>
        <p:spPr bwMode="auto">
          <a:xfrm>
            <a:off x="304800" y="8382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71689" name="Oval 1033"/>
          <p:cNvSpPr>
            <a:spLocks noChangeArrowheads="1"/>
          </p:cNvSpPr>
          <p:nvPr/>
        </p:nvSpPr>
        <p:spPr bwMode="auto">
          <a:xfrm rot="-2346418">
            <a:off x="3276600" y="3048000"/>
            <a:ext cx="609600" cy="1447800"/>
          </a:xfrm>
          <a:prstGeom prst="ellipse">
            <a:avLst/>
          </a:prstGeom>
          <a:noFill/>
          <a:ln w="38100">
            <a:solidFill>
              <a:srgbClr val="99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Text Box 1034"/>
          <p:cNvSpPr txBox="1">
            <a:spLocks noChangeArrowheads="1"/>
          </p:cNvSpPr>
          <p:nvPr/>
        </p:nvSpPr>
        <p:spPr bwMode="auto">
          <a:xfrm>
            <a:off x="4953000" y="1066800"/>
            <a:ext cx="3886200" cy="2311400"/>
          </a:xfrm>
          <a:prstGeom prst="rect">
            <a:avLst/>
          </a:prstGeom>
          <a:solidFill>
            <a:srgbClr val="FFCC66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latin typeface="Arial" charset="0"/>
              </a:rPr>
              <a:t>Mt. Carmel is situated in a 12 mile mountain range</a:t>
            </a:r>
          </a:p>
          <a:p>
            <a:r>
              <a:rPr lang="en-US" altLang="en-US" b="1">
                <a:latin typeface="Arial" charset="0"/>
              </a:rPr>
              <a:t>It was the perfect spot to gather the nation</a:t>
            </a:r>
          </a:p>
          <a:p>
            <a:r>
              <a:rPr lang="en-US" altLang="en-US" b="1">
                <a:latin typeface="Arial" charset="0"/>
              </a:rPr>
              <a:t>River Kishon runs along the range</a:t>
            </a:r>
          </a:p>
        </p:txBody>
      </p:sp>
      <p:sp>
        <p:nvSpPr>
          <p:cNvPr id="71691" name="Line 1035"/>
          <p:cNvSpPr>
            <a:spLocks noChangeShapeType="1"/>
          </p:cNvSpPr>
          <p:nvPr/>
        </p:nvSpPr>
        <p:spPr bwMode="auto">
          <a:xfrm flipH="1">
            <a:off x="3810000" y="2209800"/>
            <a:ext cx="1143000" cy="12954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48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Owner\My Documents\My Pictures\Bible Research\Elijah study\Mt_Carmel_southern_end_tb_n052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81000" y="457200"/>
            <a:ext cx="4343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000066"/>
                </a:solidFill>
                <a:latin typeface="Arial" charset="0"/>
              </a:rPr>
              <a:t>View from the southern side, near the coast</a:t>
            </a:r>
          </a:p>
        </p:txBody>
      </p:sp>
    </p:spTree>
    <p:extLst>
      <p:ext uri="{BB962C8B-B14F-4D97-AF65-F5344CB8AC3E}">
        <p14:creationId xmlns:p14="http://schemas.microsoft.com/office/powerpoint/2010/main" val="409088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050" descr="C:\Documents and Settings\KS\Desktop\Elijah - Calif Kids' Camp\pics\800px-Caiobadner_-_mount_carm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9" name="Text Box 2051"/>
          <p:cNvSpPr txBox="1">
            <a:spLocks noChangeArrowheads="1"/>
          </p:cNvSpPr>
          <p:nvPr/>
        </p:nvSpPr>
        <p:spPr bwMode="auto">
          <a:xfrm>
            <a:off x="381000" y="457200"/>
            <a:ext cx="3886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000066"/>
                </a:solidFill>
                <a:latin typeface="Arial" charset="0"/>
              </a:rPr>
              <a:t>North of Carmel,  along the coast, looking southeasterly</a:t>
            </a:r>
          </a:p>
        </p:txBody>
      </p:sp>
    </p:spTree>
    <p:extLst>
      <p:ext uri="{BB962C8B-B14F-4D97-AF65-F5344CB8AC3E}">
        <p14:creationId xmlns:p14="http://schemas.microsoft.com/office/powerpoint/2010/main" val="35411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Owner\My Documents\My Pictures\Bible Research\Elijah study\Mt Carmel - best 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1000" y="609600"/>
            <a:ext cx="411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rgbClr val="000066"/>
                </a:solidFill>
                <a:latin typeface="Arial" charset="0"/>
              </a:rPr>
              <a:t>A possible location of the events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562600" y="685800"/>
            <a:ext cx="2819400" cy="1581150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Arial" charset="0"/>
              </a:rPr>
              <a:t>Mt Carmel was an ideal spot for 1000’s to gather as witnesses</a:t>
            </a:r>
          </a:p>
        </p:txBody>
      </p:sp>
    </p:spTree>
    <p:extLst>
      <p:ext uri="{BB962C8B-B14F-4D97-AF65-F5344CB8AC3E}">
        <p14:creationId xmlns:p14="http://schemas.microsoft.com/office/powerpoint/2010/main" val="339704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9144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The nation is in a spiritual crisis: Elijah is God’s answer to the wickedness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10600" cy="5334000"/>
          </a:xfrm>
        </p:spPr>
        <p:txBody>
          <a:bodyPr/>
          <a:lstStyle/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smtClean="0"/>
              <a:t>He was </a:t>
            </a:r>
            <a:r>
              <a:rPr lang="en-US" altLang="en-US" u="sng" smtClean="0"/>
              <a:t>personally committed</a:t>
            </a:r>
            <a:r>
              <a:rPr lang="en-US" altLang="en-US" smtClean="0"/>
              <a:t> to the nation’s repentance and salvation</a:t>
            </a:r>
          </a:p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smtClean="0"/>
              <a:t>He had a </a:t>
            </a:r>
            <a:r>
              <a:rPr lang="en-US" altLang="en-US" u="sng" smtClean="0"/>
              <a:t>deep and abiding love</a:t>
            </a:r>
            <a:r>
              <a:rPr lang="en-US" altLang="en-US" smtClean="0"/>
              <a:t> for God’s people</a:t>
            </a:r>
          </a:p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smtClean="0"/>
              <a:t>He was </a:t>
            </a:r>
            <a:r>
              <a:rPr lang="en-US" altLang="en-US" u="sng" smtClean="0"/>
              <a:t>jealous</a:t>
            </a:r>
            <a:r>
              <a:rPr lang="en-US" altLang="en-US" smtClean="0"/>
              <a:t> for Yahweh (19:10)</a:t>
            </a:r>
          </a:p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smtClean="0"/>
              <a:t>He was </a:t>
            </a:r>
            <a:r>
              <a:rPr lang="en-US" altLang="en-US" u="sng" smtClean="0"/>
              <a:t>spiritually courageous</a:t>
            </a:r>
            <a:r>
              <a:rPr lang="en-US" altLang="en-US" smtClean="0"/>
              <a:t>, willing to take a stand for what he believed &amp; put himself in grave danger</a:t>
            </a:r>
          </a:p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smtClean="0"/>
              <a:t>He was a </a:t>
            </a:r>
            <a:r>
              <a:rPr lang="en-US" altLang="en-US" u="sng" smtClean="0"/>
              <a:t>spiritual watchman</a:t>
            </a:r>
            <a:r>
              <a:rPr lang="en-US" altLang="en-US" smtClean="0"/>
              <a:t>, who could see the dangers and spoke out against them</a:t>
            </a:r>
          </a:p>
          <a:p>
            <a:pPr marL="454025" indent="-454025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</a:pPr>
            <a:r>
              <a:rPr lang="en-US" altLang="en-US" smtClean="0">
                <a:solidFill>
                  <a:srgbClr val="FFFF00"/>
                </a:solidFill>
              </a:rPr>
              <a:t>Above all else, he had a </a:t>
            </a:r>
            <a:r>
              <a:rPr lang="en-US" altLang="en-US" u="sng" smtClean="0">
                <a:solidFill>
                  <a:srgbClr val="FFFF00"/>
                </a:solidFill>
              </a:rPr>
              <a:t>zeal/passion</a:t>
            </a:r>
            <a:r>
              <a:rPr lang="en-US" altLang="en-US" smtClean="0">
                <a:solidFill>
                  <a:srgbClr val="FFFF00"/>
                </a:solidFill>
              </a:rPr>
              <a:t> for the Truth</a:t>
            </a:r>
          </a:p>
          <a:p>
            <a:pPr marL="454025" indent="-454025" algn="ctr" eaLnBrk="1" hangingPunct="1"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</a:pPr>
            <a:r>
              <a:rPr lang="en-US" altLang="en-US" i="1" smtClean="0">
                <a:solidFill>
                  <a:srgbClr val="FFCCFF"/>
                </a:solidFill>
              </a:rPr>
              <a:t>	We live in a world ruled by the ways of Jezebel; it is these characteristics that enable a disciple to remain faithful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09600" y="5867400"/>
            <a:ext cx="8229600" cy="838200"/>
          </a:xfrm>
          <a:prstGeom prst="rect">
            <a:avLst/>
          </a:prstGeom>
          <a:noFill/>
          <a:ln w="19050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458200" cy="609600"/>
          </a:xfrm>
        </p:spPr>
        <p:txBody>
          <a:bodyPr/>
          <a:lstStyle/>
          <a:p>
            <a:r>
              <a:rPr lang="en-US" altLang="en-US" u="sng"/>
              <a:t>The</a:t>
            </a:r>
            <a:r>
              <a:rPr lang="en-US" altLang="en-US"/>
              <a:t> Issue: Who is God? Yah or Baal?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6106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200" dirty="0"/>
              <a:t>The nation was halting between 2 opinions, they were of 2 minds</a:t>
            </a:r>
          </a:p>
          <a:p>
            <a:pPr>
              <a:lnSpc>
                <a:spcPct val="95000"/>
              </a:lnSpc>
              <a:spcBef>
                <a:spcPct val="40000"/>
              </a:spcBef>
            </a:pPr>
            <a:r>
              <a:rPr lang="en-US" altLang="en-US" sz="2200" dirty="0"/>
              <a:t>‘Halt’: to hop, skip over, by implication to hesitate</a:t>
            </a:r>
          </a:p>
          <a:p>
            <a:pPr>
              <a:lnSpc>
                <a:spcPct val="95000"/>
              </a:lnSpc>
              <a:spcBef>
                <a:spcPct val="40000"/>
              </a:spcBef>
            </a:pPr>
            <a:r>
              <a:rPr lang="en-US" altLang="en-US" sz="2200" dirty="0"/>
              <a:t>They were sitting on the fence, seeking the best of both worlds</a:t>
            </a:r>
          </a:p>
          <a:p>
            <a:pPr>
              <a:lnSpc>
                <a:spcPct val="95000"/>
              </a:lnSpc>
              <a:spcBef>
                <a:spcPct val="40000"/>
              </a:spcBef>
            </a:pPr>
            <a:r>
              <a:rPr lang="en-US" altLang="en-US" sz="2200" dirty="0"/>
              <a:t>To have a divided mind doesn’t mean God is removed from our life; other things are placed alongside </a:t>
            </a:r>
            <a:r>
              <a:rPr lang="en-US" altLang="en-US" sz="2200" dirty="0" smtClean="0"/>
              <a:t>Him</a:t>
            </a:r>
            <a:endParaRPr lang="en-US" altLang="en-US" sz="2200" dirty="0"/>
          </a:p>
          <a:p>
            <a:pPr>
              <a:lnSpc>
                <a:spcPct val="90000"/>
              </a:lnSpc>
              <a:spcBef>
                <a:spcPct val="10000"/>
              </a:spcBef>
            </a:pPr>
            <a:endParaRPr lang="en-US" altLang="en-US" sz="22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200" u="sng" dirty="0">
                <a:solidFill>
                  <a:srgbClr val="FFFF00"/>
                </a:solidFill>
              </a:rPr>
              <a:t>Ample scriptural warning about the dangers of a divided mind</a:t>
            </a:r>
            <a:r>
              <a:rPr lang="en-US" altLang="en-US" sz="2200" dirty="0">
                <a:solidFill>
                  <a:srgbClr val="FFFF00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US" altLang="en-US" sz="2200" dirty="0" smtClean="0">
                <a:solidFill>
                  <a:srgbClr val="FFCC00"/>
                </a:solidFill>
              </a:rPr>
              <a:t>Rom 8:1-5 </a:t>
            </a:r>
            <a:r>
              <a:rPr lang="en-US" altLang="en-US" sz="2200" dirty="0">
                <a:solidFill>
                  <a:srgbClr val="FFCC00"/>
                </a:solidFill>
              </a:rPr>
              <a:t>–</a:t>
            </a:r>
            <a:r>
              <a:rPr lang="en-US" altLang="en-US" sz="2200" dirty="0"/>
              <a:t> </a:t>
            </a:r>
            <a:r>
              <a:rPr lang="en-US" altLang="en-US" sz="2200" dirty="0" smtClean="0"/>
              <a:t>we either walk in the spirit or after the flesh; not both</a:t>
            </a:r>
            <a:endParaRPr lang="en-US" altLang="en-US" sz="2200" dirty="0"/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en-US" sz="2200" dirty="0" smtClean="0">
                <a:solidFill>
                  <a:srgbClr val="FFCC00"/>
                </a:solidFill>
              </a:rPr>
              <a:t>Rom 6 –</a:t>
            </a:r>
            <a:r>
              <a:rPr lang="en-US" altLang="en-US" sz="2200" dirty="0" smtClean="0"/>
              <a:t> we are either servants of righteousness or sin</a:t>
            </a:r>
            <a:endParaRPr lang="en-US" altLang="en-US" sz="2200" dirty="0"/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en-US" sz="2200" dirty="0">
                <a:solidFill>
                  <a:srgbClr val="FFCC00"/>
                </a:solidFill>
              </a:rPr>
              <a:t>Matt 6:24 –</a:t>
            </a:r>
            <a:r>
              <a:rPr lang="en-US" altLang="en-US" sz="2200" dirty="0"/>
              <a:t> no man can serve two masters…ye cannot serve God and mammon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en-US" altLang="en-US" sz="2200" dirty="0">
                <a:solidFill>
                  <a:srgbClr val="FFCC00"/>
                </a:solidFill>
              </a:rPr>
              <a:t>Rev 3:15-16 –</a:t>
            </a:r>
            <a:r>
              <a:rPr lang="en-US" altLang="en-US" sz="2200" dirty="0"/>
              <a:t> thou art neither cold nor hot: I would thou wert cold or hot; So then because thou art lukewarm, and neither cold nor hot, I will </a:t>
            </a:r>
            <a:r>
              <a:rPr lang="en-US" altLang="en-US" sz="2200" dirty="0" err="1"/>
              <a:t>spue</a:t>
            </a:r>
            <a:r>
              <a:rPr lang="en-US" altLang="en-US" sz="2200" dirty="0"/>
              <a:t> thee out of my mouth</a:t>
            </a:r>
          </a:p>
        </p:txBody>
      </p:sp>
    </p:spTree>
    <p:extLst>
      <p:ext uri="{BB962C8B-B14F-4D97-AF65-F5344CB8AC3E}">
        <p14:creationId xmlns:p14="http://schemas.microsoft.com/office/powerpoint/2010/main" val="36310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609600"/>
          </a:xfrm>
        </p:spPr>
        <p:txBody>
          <a:bodyPr/>
          <a:lstStyle/>
          <a:p>
            <a:r>
              <a:rPr lang="en-US" altLang="en-US" sz="3000"/>
              <a:t>The contest will purposely pit Yah vs. Baal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915400" cy="6019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en-US" sz="2200"/>
              <a:t>By agreeing to the terms, the people become participants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Elijah addresses the people (v22) then turns to the prophets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He involves the people so they will experience Baal’s futility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Baal’s prophets are given every advantage: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</a:rPr>
              <a:t>No rain for 3</a:t>
            </a:r>
            <a:r>
              <a:rPr lang="en-US" altLang="en-US" sz="2200">
                <a:solidFill>
                  <a:srgbClr val="FFFF00"/>
                </a:solidFill>
                <a:cs typeface="Arial" charset="0"/>
              </a:rPr>
              <a:t>½ years, all they need is a tiny spark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  <a:cs typeface="Arial" charset="0"/>
              </a:rPr>
              <a:t>They go first and are given all day to ignite the altar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A frenzied scene unfolds as prophets leap upon the altar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Elijah mocks them and goads them to intensify their efforts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200"/>
              <a:t>The prophets spend all afternoon in a frenzied, frantic appeal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</a:rPr>
              <a:t>This was raw Baal worship to the max, in all its gory detail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</a:rPr>
              <a:t>Cuttings, wailings, gushing blood, mutilations, all in futility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</a:rPr>
              <a:t>They likely used whips with metal fragments in the ends</a:t>
            </a:r>
          </a:p>
          <a:p>
            <a:pPr lvl="1"/>
            <a:r>
              <a:rPr lang="en-US" altLang="en-US" sz="2200">
                <a:solidFill>
                  <a:srgbClr val="FFFF00"/>
                </a:solidFill>
              </a:rPr>
              <a:t>They didn’t adopt new rituals that day, this was Baal worship</a:t>
            </a:r>
          </a:p>
        </p:txBody>
      </p:sp>
    </p:spTree>
    <p:extLst>
      <p:ext uri="{BB962C8B-B14F-4D97-AF65-F5344CB8AC3E}">
        <p14:creationId xmlns:p14="http://schemas.microsoft.com/office/powerpoint/2010/main" val="76231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en-US" altLang="en-US"/>
              <a:t>This is why God hated idolatry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90600"/>
            <a:ext cx="8991600" cy="563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en-US"/>
              <a:t>Physical frenzy was the foundation of paganism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/>
              <a:t>Bodily mutilation was a sign of devotion (cp Lev 19:28)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/>
              <a:t>In extreme cases, children would be offered (i.e. to Molech)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/>
              <a:t>Such ‘worship’ failed to transform people into new men/women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It did nothing to change peoples’ hearts/minds</a:t>
            </a:r>
          </a:p>
          <a:p>
            <a:pPr lvl="1"/>
            <a:r>
              <a:rPr lang="en-US" altLang="en-US">
                <a:solidFill>
                  <a:srgbClr val="FFFF00"/>
                </a:solidFill>
              </a:rPr>
              <a:t>It did nothing to promote righteousness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/>
              <a:t>God seeks peoples’ hearts/minds, devoted to His righteous ways, who approach Him in contrition and confession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/>
              <a:t>He sees no value in gushing blood, frenzied chants, frantic displays of meaningless, self-mutilating rituals which do nothing to crucify the flesh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56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altLang="en-US"/>
              <a:t>Baal’s prophets are left defeated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10600" cy="5638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en-US" altLang="en-US" dirty="0"/>
              <a:t>After more than 6 hours they are left exhausted, bloodied and in absolute humiliation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Without knowing it, they were demonstrating the utter foolishness and worthlessness of their religion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All the rituals, emotional outbursts, mutilations and savage-like behavior was meaningless, pointless, and powerless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By the time they finished, the futility of Baal worship was evident for the nation to see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Remember that scene! God was teaching Israel (and us) of the futility and worthlessness of a life devoted </a:t>
            </a:r>
            <a:r>
              <a:rPr lang="en-US" altLang="en-US" dirty="0" smtClean="0"/>
              <a:t>to pursuing the pleasures of the flesh</a:t>
            </a: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66800" y="5486400"/>
            <a:ext cx="6705600" cy="103412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en-US" altLang="en-US" sz="1000" i="1" dirty="0" smtClean="0">
              <a:solidFill>
                <a:srgbClr val="FFFF00"/>
              </a:solidFill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en-US" altLang="en-US" i="1" dirty="0" smtClean="0">
                <a:solidFill>
                  <a:srgbClr val="FFFF00"/>
                </a:solidFill>
                <a:latin typeface="+mn-lt"/>
              </a:rPr>
              <a:t>The </a:t>
            </a:r>
            <a:r>
              <a:rPr lang="en-US" altLang="en-US" i="1" dirty="0">
                <a:solidFill>
                  <a:srgbClr val="FFFF00"/>
                </a:solidFill>
                <a:latin typeface="+mn-lt"/>
              </a:rPr>
              <a:t>prophets of Baal were fully defeated </a:t>
            </a:r>
          </a:p>
          <a:p>
            <a:pPr>
              <a:lnSpc>
                <a:spcPct val="90000"/>
              </a:lnSpc>
            </a:pPr>
            <a:r>
              <a:rPr lang="en-US" altLang="en-US" i="1" dirty="0">
                <a:solidFill>
                  <a:srgbClr val="FFFF00"/>
                </a:solidFill>
                <a:latin typeface="+mn-lt"/>
              </a:rPr>
              <a:t>and Yahweh hadn’t </a:t>
            </a:r>
            <a:r>
              <a:rPr lang="en-US" altLang="en-US" i="1" dirty="0" smtClean="0">
                <a:solidFill>
                  <a:srgbClr val="FFFF00"/>
                </a:solidFill>
                <a:latin typeface="+mn-lt"/>
              </a:rPr>
              <a:t>yet </a:t>
            </a:r>
            <a:r>
              <a:rPr lang="en-US" altLang="en-US" i="1" dirty="0">
                <a:solidFill>
                  <a:srgbClr val="FFFF00"/>
                </a:solidFill>
                <a:latin typeface="+mn-lt"/>
              </a:rPr>
              <a:t>raised a finger</a:t>
            </a:r>
            <a:r>
              <a:rPr lang="en-US" altLang="en-US" i="1" dirty="0" smtClean="0">
                <a:solidFill>
                  <a:srgbClr val="FFFF00"/>
                </a:solidFill>
                <a:latin typeface="+mn-lt"/>
              </a:rPr>
              <a:t>!</a:t>
            </a:r>
          </a:p>
          <a:p>
            <a:pPr>
              <a:lnSpc>
                <a:spcPct val="90000"/>
              </a:lnSpc>
            </a:pPr>
            <a:endParaRPr lang="en-US" altLang="en-US" sz="1000" i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436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17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2286000"/>
          </a:xfrm>
        </p:spPr>
        <p:txBody>
          <a:bodyPr/>
          <a:lstStyle/>
          <a:p>
            <a:pPr>
              <a:lnSpc>
                <a:spcPct val="140000"/>
              </a:lnSpc>
              <a:spcBef>
                <a:spcPct val="100000"/>
              </a:spcBef>
            </a:pPr>
            <a:r>
              <a:rPr lang="en-US" altLang="en-US" dirty="0"/>
              <a:t>Class </a:t>
            </a:r>
            <a:r>
              <a:rPr lang="en-US" altLang="en-US" dirty="0" smtClean="0"/>
              <a:t>4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>
                <a:solidFill>
                  <a:schemeClr val="bg1"/>
                </a:solidFill>
              </a:rPr>
              <a:t>Recovery from </a:t>
            </a:r>
            <a:br>
              <a:rPr lang="en-US" altLang="en-US" dirty="0" smtClean="0">
                <a:solidFill>
                  <a:schemeClr val="bg1"/>
                </a:solidFill>
              </a:rPr>
            </a:br>
            <a:r>
              <a:rPr lang="en-US" altLang="en-US" dirty="0" smtClean="0">
                <a:solidFill>
                  <a:schemeClr val="bg1"/>
                </a:solidFill>
              </a:rPr>
              <a:t>depression and despair</a:t>
            </a:r>
            <a:endParaRPr lang="en-US" altLang="en-US" sz="2400" i="1" dirty="0">
              <a:solidFill>
                <a:schemeClr val="bg1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3200" dirty="0">
                <a:solidFill>
                  <a:srgbClr val="FFFF00"/>
                </a:solidFill>
              </a:rPr>
              <a:t>1 Kings </a:t>
            </a:r>
            <a:r>
              <a:rPr lang="en-US" altLang="en-US" sz="3200" dirty="0" smtClean="0">
                <a:solidFill>
                  <a:srgbClr val="FFFF00"/>
                </a:solidFill>
              </a:rPr>
              <a:t>19</a:t>
            </a:r>
            <a:endParaRPr lang="en-US" alt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1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/>
              <a:t>Baal’s prophets are left defeated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610600" cy="44958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altLang="en-US" dirty="0"/>
              <a:t>After more than 6 hours they are left exhausted, bloodied and in absolute humiliation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Without knowing it, they were demonstrating the utter foolishness and worthlessness of their religion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All the rituals, emotional outbursts, mutilations and savage-like behavior was meaningless, pointless, and powerless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dirty="0"/>
              <a:t>By the time they finished, the futility of Baal worship was evident for the nation to see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u="sng" dirty="0"/>
              <a:t>Remember that scene</a:t>
            </a:r>
            <a:r>
              <a:rPr lang="en-US" altLang="en-US" dirty="0"/>
              <a:t>! God was teaching Israel (and us) of the futility and worthlessness of a life devoted to </a:t>
            </a:r>
            <a:r>
              <a:rPr lang="en-US" altLang="en-US" dirty="0" smtClean="0"/>
              <a:t>the pleasures of the flesh</a:t>
            </a:r>
            <a:endParaRPr lang="en-US" altLang="en-US" dirty="0"/>
          </a:p>
          <a:p>
            <a:endParaRPr lang="en-US" altLang="en-US" dirty="0"/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1371600" y="5702300"/>
            <a:ext cx="6477000" cy="8509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The prophets of Baal were fully defeated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and Yahweh hadn’t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even </a:t>
            </a: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raised a finger!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92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/>
          <a:lstStyle/>
          <a:p>
            <a:r>
              <a:rPr lang="en-US" altLang="en-US"/>
              <a:t>This is why God hated idolatry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90600"/>
            <a:ext cx="8991600" cy="563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en-US" dirty="0"/>
              <a:t>Physical frenzy was the foundation of paganism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/>
              <a:t>Bodily mutilation was a sign of devotion (</a:t>
            </a:r>
            <a:r>
              <a:rPr lang="en-US" altLang="en-US" dirty="0" err="1"/>
              <a:t>cp</a:t>
            </a:r>
            <a:r>
              <a:rPr lang="en-US" altLang="en-US" dirty="0"/>
              <a:t> Lev 19:28)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/>
              <a:t>In extreme cases, children would be offered (i.e. to </a:t>
            </a:r>
            <a:r>
              <a:rPr lang="en-US" altLang="en-US" dirty="0" err="1"/>
              <a:t>Molech</a:t>
            </a:r>
            <a:r>
              <a:rPr lang="en-US" altLang="en-US" dirty="0"/>
              <a:t>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/>
              <a:t>Such ‘worship’ </a:t>
            </a:r>
            <a:r>
              <a:rPr lang="en-US" altLang="en-US" u="sng" dirty="0"/>
              <a:t>failed to transform </a:t>
            </a:r>
            <a:r>
              <a:rPr lang="en-US" altLang="en-US" dirty="0"/>
              <a:t>people into new men/women</a:t>
            </a:r>
          </a:p>
          <a:p>
            <a:pPr lvl="1"/>
            <a:r>
              <a:rPr lang="en-US" altLang="en-US" dirty="0">
                <a:solidFill>
                  <a:srgbClr val="FFFF00"/>
                </a:solidFill>
              </a:rPr>
              <a:t>It did nothing to change peoples’ hearts/minds</a:t>
            </a:r>
          </a:p>
          <a:p>
            <a:pPr lvl="1"/>
            <a:r>
              <a:rPr lang="en-US" altLang="en-US" dirty="0">
                <a:solidFill>
                  <a:srgbClr val="FFFF00"/>
                </a:solidFill>
              </a:rPr>
              <a:t>It did nothing to promote righteousness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/>
              <a:t>God seeks peoples’ hearts/minds, devoted to His righteous ways, who approach Him in contrition and confession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/>
              <a:t>He sees no value in gushing blood, frenzied chants, frantic displays of meaningless, self-mutilating rituals which do nothing to crucify the flesh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10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609600"/>
          </a:xfrm>
        </p:spPr>
        <p:txBody>
          <a:bodyPr/>
          <a:lstStyle/>
          <a:p>
            <a:r>
              <a:rPr lang="en-US" altLang="en-US" sz="3200"/>
              <a:t>Elijah then steps forward &amp; speaks to people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991600" cy="60198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 dirty="0"/>
              <a:t>With the religion of Baal having miserably failed, the people approach him (v30)</a:t>
            </a:r>
          </a:p>
          <a:p>
            <a:pPr>
              <a:spcBef>
                <a:spcPct val="50000"/>
              </a:spcBef>
            </a:pPr>
            <a:r>
              <a:rPr lang="en-US" altLang="en-US" dirty="0"/>
              <a:t>He doesn’t </a:t>
            </a:r>
            <a:r>
              <a:rPr lang="en-US" altLang="en-US" u="sng" dirty="0" smtClean="0"/>
              <a:t>condemn</a:t>
            </a:r>
            <a:r>
              <a:rPr lang="en-US" altLang="en-US" dirty="0" smtClean="0"/>
              <a:t> them; instead he </a:t>
            </a:r>
            <a:r>
              <a:rPr lang="en-US" altLang="en-US" dirty="0"/>
              <a:t>appeals to them to </a:t>
            </a:r>
            <a:r>
              <a:rPr lang="en-US" altLang="en-US" u="sng" dirty="0"/>
              <a:t>change their ways</a:t>
            </a:r>
            <a:r>
              <a:rPr lang="en-US" altLang="en-US" dirty="0"/>
              <a:t>; his desire is to spiritually heal the nation</a:t>
            </a:r>
          </a:p>
          <a:p>
            <a:pPr lvl="1"/>
            <a:r>
              <a:rPr lang="en-US" altLang="en-US" dirty="0"/>
              <a:t>He repairs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Heb</a:t>
            </a:r>
            <a:r>
              <a:rPr lang="en-US" altLang="en-US" dirty="0" smtClean="0"/>
              <a:t>: heal) the </a:t>
            </a:r>
            <a:r>
              <a:rPr lang="en-US" altLang="en-US" dirty="0"/>
              <a:t>altar of Yahweh (v30</a:t>
            </a:r>
            <a:r>
              <a:rPr lang="en-US" altLang="en-US" dirty="0" smtClean="0"/>
              <a:t>)</a:t>
            </a:r>
          </a:p>
          <a:p>
            <a:pPr lvl="1"/>
            <a:r>
              <a:rPr lang="en-US" altLang="en-US" dirty="0" smtClean="0"/>
              <a:t>Digs a trench (</a:t>
            </a:r>
            <a:r>
              <a:rPr lang="en-US" altLang="en-US" dirty="0" err="1" smtClean="0"/>
              <a:t>Heb</a:t>
            </a:r>
            <a:r>
              <a:rPr lang="en-US" altLang="en-US" dirty="0" smtClean="0"/>
              <a:t>: bandage upon a wound (v32)</a:t>
            </a:r>
            <a:endParaRPr lang="en-US" altLang="en-US" dirty="0"/>
          </a:p>
          <a:p>
            <a:pPr lvl="1"/>
            <a:r>
              <a:rPr lang="en-US" altLang="en-US" dirty="0"/>
              <a:t>His prayer is for their hearts to be turned back to God (v37)</a:t>
            </a:r>
          </a:p>
          <a:p>
            <a:pPr>
              <a:spcBef>
                <a:spcPct val="50000"/>
              </a:spcBef>
            </a:pPr>
            <a:r>
              <a:rPr lang="en-US" altLang="en-US" dirty="0" smtClean="0"/>
              <a:t>He </a:t>
            </a:r>
            <a:r>
              <a:rPr lang="en-US" altLang="en-US" dirty="0"/>
              <a:t>also seeks to unify the nation</a:t>
            </a:r>
          </a:p>
          <a:p>
            <a:pPr lvl="1"/>
            <a:r>
              <a:rPr lang="en-US" altLang="en-US" dirty="0" smtClean="0"/>
              <a:t>12 stones &amp; </a:t>
            </a:r>
            <a:r>
              <a:rPr lang="en-US" altLang="en-US" dirty="0"/>
              <a:t>barrels of </a:t>
            </a:r>
            <a:r>
              <a:rPr lang="en-US" altLang="en-US" dirty="0" smtClean="0"/>
              <a:t>water remind them of their divine heritage &amp; the promises; as does “Israel” in place of Jacob</a:t>
            </a:r>
            <a:endParaRPr lang="en-US" altLang="en-US" dirty="0"/>
          </a:p>
          <a:p>
            <a:pPr>
              <a:spcBef>
                <a:spcPct val="50000"/>
              </a:spcBef>
            </a:pPr>
            <a:r>
              <a:rPr lang="en-US" altLang="en-US" dirty="0" smtClean="0"/>
              <a:t>Saturating the altar – no </a:t>
            </a:r>
            <a:r>
              <a:rPr lang="en-US" altLang="en-US" i="1" dirty="0" smtClean="0"/>
              <a:t>human</a:t>
            </a:r>
            <a:r>
              <a:rPr lang="en-US" altLang="en-US" dirty="0" smtClean="0"/>
              <a:t> fire could consume it</a:t>
            </a:r>
          </a:p>
          <a:p>
            <a:pPr>
              <a:spcBef>
                <a:spcPct val="50000"/>
              </a:spcBef>
            </a:pPr>
            <a:r>
              <a:rPr lang="en-US" altLang="en-US" dirty="0" smtClean="0"/>
              <a:t>His prayer is an exhortation to the people, wrapped in a personal plea to God, asking for them to be converted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05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6200" y="76200"/>
            <a:ext cx="891540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9250" indent="-3492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4635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The response of the people is </a:t>
            </a:r>
            <a:r>
              <a:rPr lang="en-US" altLang="en-US" u="sng" dirty="0" smtClean="0">
                <a:solidFill>
                  <a:srgbClr val="002060"/>
                </a:solidFill>
                <a:latin typeface="Arial" charset="0"/>
              </a:rPr>
              <a:t>as breathtaking as the fireball</a:t>
            </a: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!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The multitude fell on their faces in abject humility 			&amp; proclaim Yah! He is God!  Yah! He is				God! Elijah’s very name!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This was the outcome Elijah had 				been hoping &amp; praying for!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581400" y="4419600"/>
            <a:ext cx="5638800" cy="238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2250" indent="-2222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Elijah then acts quickly – the religion of Baal must be eliminated &amp; it will begin with removing the false prophets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The grisly picture of the 450 dead men was both a triumphant scene but also a warning to us of a life lived for Baal</a:t>
            </a:r>
            <a:endParaRPr lang="en-US" altLang="en-US" dirty="0">
              <a:solidFill>
                <a:srgbClr val="FFFF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07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8382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God works with Elijah to save him and to prepare him for a greater future work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410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God prepares him for his time with the widow by first sending the ravens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 smtClean="0"/>
              <a:t>He is despondent on his way to Mt </a:t>
            </a:r>
            <a:r>
              <a:rPr lang="en-US" altLang="en-US" dirty="0" err="1" smtClean="0"/>
              <a:t>Horeb</a:t>
            </a:r>
            <a:r>
              <a:rPr lang="en-US" altLang="en-US" dirty="0" smtClean="0"/>
              <a:t>, thinks all is lost, yet God sends an angel to strengthen him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 smtClean="0"/>
              <a:t>At </a:t>
            </a:r>
            <a:r>
              <a:rPr lang="en-US" altLang="en-US" dirty="0" err="1" smtClean="0"/>
              <a:t>Horeb</a:t>
            </a:r>
            <a:r>
              <a:rPr lang="en-US" altLang="en-US" dirty="0" smtClean="0"/>
              <a:t>, he argues for Israel’s destruction, yet  God responds by revealing the power of the still small voice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 smtClean="0"/>
              <a:t>He vocalizes his loneliness at </a:t>
            </a:r>
            <a:r>
              <a:rPr lang="en-US" altLang="en-US" dirty="0" err="1" smtClean="0"/>
              <a:t>Horeb</a:t>
            </a:r>
            <a:r>
              <a:rPr lang="en-US" altLang="en-US" dirty="0" smtClean="0"/>
              <a:t>, so God sends him Elisha, to be his trusted companion for 15+ years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God’s character (mercy, grace, longsuffering, lovingkindness, faithfulness) is revealed in His care for Elijah</a:t>
            </a:r>
            <a:r>
              <a:rPr lang="en-US" altLang="en-US" dirty="0" smtClean="0"/>
              <a:t> </a:t>
            </a: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US" altLang="en-US" i="1" dirty="0" smtClean="0">
                <a:solidFill>
                  <a:srgbClr val="FFCCFF"/>
                </a:solidFill>
              </a:rPr>
              <a:t>How God continued to work with Elijah is how God works with us, sometimes in spite of ourselves and against our own will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00013" y="5715000"/>
            <a:ext cx="8915400" cy="914400"/>
          </a:xfrm>
          <a:prstGeom prst="rect">
            <a:avLst/>
          </a:prstGeom>
          <a:noFill/>
          <a:ln w="19050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76200" y="76200"/>
            <a:ext cx="8382000" cy="33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9250" indent="-3492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4635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Elijah goes to </a:t>
            </a: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the top </a:t>
            </a: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of Mt Carmel to pray for rain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His demeanor is in sharp contrast to Baal’s priests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He has just brought fire from heaven, yet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	  prostrates himself before all, </a:t>
            </a: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pleading</a:t>
            </a:r>
            <a:endParaRPr lang="en-US" altLang="en-US" dirty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	  </a:t>
            </a: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for </a:t>
            </a: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God to intervene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Once </a:t>
            </a:r>
            <a:r>
              <a:rPr lang="en-US" altLang="en-US" dirty="0" smtClean="0">
                <a:solidFill>
                  <a:srgbClr val="002060"/>
                </a:solidFill>
                <a:latin typeface="Arial" charset="0"/>
              </a:rPr>
              <a:t>more </a:t>
            </a: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God hears the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	  effectual, fervent prayer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2060"/>
                </a:solidFill>
                <a:latin typeface="Arial" charset="0"/>
              </a:rPr>
              <a:t>	  of this righteous man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4495800" y="3962400"/>
            <a:ext cx="4648200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2250" indent="-22225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 The marvel of our God: He is  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       still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trying </a:t>
            </a: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to reach Ahab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  <a:tabLst>
                <a:tab pos="393700" algn="l"/>
              </a:tabLst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 God affords Ahab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ample</a:t>
            </a:r>
          </a:p>
          <a:p>
            <a:pPr marL="0" indent="0">
              <a:spcBef>
                <a:spcPts val="0"/>
              </a:spcBef>
              <a:tabLst>
                <a:tab pos="393700" algn="l"/>
              </a:tabLst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	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  opportunity to repent, God </a:t>
            </a:r>
          </a:p>
          <a:p>
            <a:pPr marL="0" indent="0">
              <a:spcBef>
                <a:spcPts val="0"/>
              </a:spcBef>
              <a:tabLst>
                <a:tab pos="393700" algn="l"/>
              </a:tabLst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latin typeface="Arial" charset="0"/>
              </a:rPr>
              <a:t>       was ready to accept him</a:t>
            </a:r>
            <a:endParaRPr lang="en-US" altLang="en-US" dirty="0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 3 times Ahab saw God’s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FF00"/>
                </a:solidFill>
                <a:latin typeface="Arial" charset="0"/>
              </a:rPr>
              <a:t>        miraculous power that day</a:t>
            </a:r>
          </a:p>
        </p:txBody>
      </p:sp>
    </p:spTree>
    <p:extLst>
      <p:ext uri="{BB962C8B-B14F-4D97-AF65-F5344CB8AC3E}">
        <p14:creationId xmlns:p14="http://schemas.microsoft.com/office/powerpoint/2010/main" val="139764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sz="3200" dirty="0" smtClean="0"/>
              <a:t>Run down the mountain with Elijah!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9154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</a:rPr>
              <a:t>Feel the spiritual exhilaration racing through his mind &amp; body!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The nation has been redeemed! “Yah, He is God!”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Baal’s 450 prophets are all dead!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Ahab has been converted, approving of the prophets’ death &amp; eating a meal celebrating Yahweh’s restored status in Israel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Great rain is coming! The drought is over! God is pleased!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Elijah’s life mission has been achieved!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Elijah is no longer the ‘troubler’ of Israel, he is her ‘restorer’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dirty="0" smtClean="0"/>
              <a:t>God’s hand is upon him as he outraces Ahab’s chariot!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i="1" dirty="0" smtClean="0">
                <a:solidFill>
                  <a:srgbClr val="FFFF00"/>
                </a:solidFill>
              </a:rPr>
              <a:t>There was </a:t>
            </a:r>
            <a:r>
              <a:rPr lang="en-US" i="1" u="sng" dirty="0" smtClean="0">
                <a:solidFill>
                  <a:srgbClr val="FFFF00"/>
                </a:solidFill>
              </a:rPr>
              <a:t>a crescendo of positive, spiritual events</a:t>
            </a:r>
            <a:r>
              <a:rPr lang="en-US" i="1" dirty="0" smtClean="0">
                <a:solidFill>
                  <a:srgbClr val="FFFF00"/>
                </a:solidFill>
              </a:rPr>
              <a:t> which occurred that day &amp; God’s hand was evident in each one!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r>
              <a:rPr lang="en-US" altLang="en-US" sz="3000" dirty="0"/>
              <a:t>The </a:t>
            </a:r>
            <a:r>
              <a:rPr lang="en-US" altLang="en-US" sz="3000" dirty="0" smtClean="0"/>
              <a:t>strengths </a:t>
            </a:r>
            <a:r>
              <a:rPr lang="en-US" altLang="en-US" sz="3000" dirty="0"/>
              <a:t>of Elijah’s character prior to </a:t>
            </a:r>
            <a:r>
              <a:rPr lang="en-US" altLang="en-US" sz="3000" dirty="0" err="1"/>
              <a:t>Horeb</a:t>
            </a:r>
            <a:endParaRPr lang="en-US" altLang="en-US" sz="3000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458200" cy="56388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dirty="0"/>
              <a:t>He has a </a:t>
            </a:r>
            <a:r>
              <a:rPr lang="en-US" altLang="en-US" u="sng" dirty="0"/>
              <a:t>zeal</a:t>
            </a:r>
            <a:r>
              <a:rPr lang="en-US" altLang="en-US" dirty="0"/>
              <a:t> for God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He is </a:t>
            </a:r>
            <a:r>
              <a:rPr lang="en-US" altLang="en-US" u="sng" dirty="0"/>
              <a:t>jealous</a:t>
            </a:r>
            <a:r>
              <a:rPr lang="en-US" altLang="en-US" dirty="0"/>
              <a:t> for God, serving Him alone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He </a:t>
            </a:r>
            <a:r>
              <a:rPr lang="en-US" altLang="en-US" u="sng" dirty="0"/>
              <a:t>deeply loves</a:t>
            </a:r>
            <a:r>
              <a:rPr lang="en-US" altLang="en-US" dirty="0"/>
              <a:t> God, evidenced by his faithful obedience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He has </a:t>
            </a:r>
            <a:r>
              <a:rPr lang="en-US" altLang="en-US" u="sng" dirty="0"/>
              <a:t>spiritual </a:t>
            </a:r>
            <a:r>
              <a:rPr lang="en-US" altLang="en-US" u="sng" dirty="0" smtClean="0"/>
              <a:t>courage</a:t>
            </a:r>
            <a:r>
              <a:rPr lang="en-US" altLang="en-US" dirty="0" smtClean="0"/>
              <a:t> to </a:t>
            </a:r>
            <a:r>
              <a:rPr lang="en-US" altLang="en-US" dirty="0"/>
              <a:t>stand up for the Truth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He is </a:t>
            </a:r>
            <a:r>
              <a:rPr lang="en-US" altLang="en-US" u="sng" dirty="0"/>
              <a:t>a righteous man</a:t>
            </a:r>
            <a:r>
              <a:rPr lang="en-US" altLang="en-US" dirty="0"/>
              <a:t> (James 5:16)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His </a:t>
            </a:r>
            <a:r>
              <a:rPr lang="en-US" altLang="en-US" u="sng" dirty="0"/>
              <a:t>prayers are powerful</a:t>
            </a:r>
            <a:r>
              <a:rPr lang="en-US" altLang="en-US" dirty="0"/>
              <a:t> in how they are offered and in their effect (</a:t>
            </a:r>
            <a:r>
              <a:rPr lang="en-US" altLang="en-US" dirty="0" err="1"/>
              <a:t>Jms</a:t>
            </a:r>
            <a:r>
              <a:rPr lang="en-US" altLang="en-US" dirty="0"/>
              <a:t> 5:16)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dirty="0"/>
              <a:t>He is </a:t>
            </a:r>
            <a:r>
              <a:rPr lang="en-US" altLang="en-US" u="sng" dirty="0"/>
              <a:t>teachable</a:t>
            </a:r>
            <a:r>
              <a:rPr lang="en-US" altLang="en-US" dirty="0"/>
              <a:t>, receptive to divine </a:t>
            </a:r>
            <a:r>
              <a:rPr lang="en-US" altLang="en-US" dirty="0" smtClean="0"/>
              <a:t>instruction &amp; changing, broadening his outlook</a:t>
            </a:r>
            <a:endParaRPr lang="en-US" altLang="en-US" dirty="0"/>
          </a:p>
          <a:p>
            <a:pPr marL="457200" indent="-457200" algn="ctr">
              <a:lnSpc>
                <a:spcPct val="90000"/>
              </a:lnSpc>
              <a:spcBef>
                <a:spcPts val="2400"/>
              </a:spcBef>
              <a:buFontTx/>
              <a:buNone/>
            </a:pPr>
            <a:r>
              <a:rPr lang="en-US" altLang="en-US" i="1" dirty="0">
                <a:solidFill>
                  <a:srgbClr val="FFFF00"/>
                </a:solidFill>
              </a:rPr>
              <a:t>It’s important to have these strengths in mind because in ch19 his weaknesses become glaringly obvious</a:t>
            </a:r>
          </a:p>
        </p:txBody>
      </p:sp>
    </p:spTree>
    <p:extLst>
      <p:ext uri="{BB962C8B-B14F-4D97-AF65-F5344CB8AC3E}">
        <p14:creationId xmlns:p14="http://schemas.microsoft.com/office/powerpoint/2010/main" val="316427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r>
              <a:rPr lang="en-US" altLang="en-US"/>
              <a:t>Mt. Carmel’s short lived impact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14400"/>
            <a:ext cx="8915400" cy="5029200"/>
          </a:xfrm>
        </p:spPr>
        <p:txBody>
          <a:bodyPr/>
          <a:lstStyle/>
          <a:p>
            <a:pPr>
              <a:spcBef>
                <a:spcPts val="1200"/>
              </a:spcBef>
              <a:buFontTx/>
              <a:buNone/>
            </a:pPr>
            <a:r>
              <a:rPr lang="en-US" altLang="en-US" sz="2200" dirty="0">
                <a:solidFill>
                  <a:srgbClr val="FFCC00"/>
                </a:solidFill>
              </a:rPr>
              <a:t>Elijah –</a:t>
            </a:r>
            <a:r>
              <a:rPr lang="en-US" altLang="en-US" sz="2200" dirty="0"/>
              <a:t> greatly encouraged by the </a:t>
            </a:r>
            <a:r>
              <a:rPr lang="en-US" altLang="en-US" sz="2200" dirty="0" smtClean="0"/>
              <a:t>people’s </a:t>
            </a:r>
            <a:r>
              <a:rPr lang="en-US" altLang="en-US" sz="2200" dirty="0"/>
              <a:t>response, the slain false prophets and Ahab’s apparent newfound faith; he ran with joy and exhilaration down the mount to </a:t>
            </a:r>
            <a:r>
              <a:rPr lang="en-US" altLang="en-US" sz="2200" dirty="0" err="1"/>
              <a:t>Jezreel</a:t>
            </a:r>
            <a:endParaRPr lang="en-US" altLang="en-US" sz="2200" dirty="0"/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200" dirty="0">
                <a:solidFill>
                  <a:srgbClr val="FFCC00"/>
                </a:solidFill>
              </a:rPr>
              <a:t>Ahab –</a:t>
            </a:r>
            <a:r>
              <a:rPr lang="en-US" altLang="en-US" sz="2200" dirty="0"/>
              <a:t> enjoys a meal of fellowship on Mt. Carmel, glad to see rain, impressed by the miracle; saw futility of Baal worship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200" dirty="0">
                <a:solidFill>
                  <a:srgbClr val="FFCC00"/>
                </a:solidFill>
              </a:rPr>
              <a:t>Jezebel –</a:t>
            </a:r>
            <a:r>
              <a:rPr lang="en-US" altLang="en-US" sz="2200" dirty="0"/>
              <a:t> unfazed by events, her hatred of Yahweh &amp; Elijah </a:t>
            </a:r>
            <a:r>
              <a:rPr lang="en-US" altLang="en-US" sz="2200" dirty="0" err="1"/>
              <a:t>intens-ifies</a:t>
            </a:r>
            <a:r>
              <a:rPr lang="en-US" altLang="en-US" sz="2200" dirty="0"/>
              <a:t>, issues a death sentence against Elijah over her slain prophets</a:t>
            </a:r>
          </a:p>
          <a:p>
            <a:pPr>
              <a:spcBef>
                <a:spcPts val="1200"/>
              </a:spcBef>
            </a:pPr>
            <a:r>
              <a:rPr lang="en-US" altLang="en-US" sz="2200" dirty="0">
                <a:solidFill>
                  <a:srgbClr val="FFFF00"/>
                </a:solidFill>
              </a:rPr>
              <a:t>Jezebel’s dominating influence over Ahab is again evident</a:t>
            </a:r>
          </a:p>
          <a:p>
            <a:pPr>
              <a:spcBef>
                <a:spcPts val="1200"/>
              </a:spcBef>
            </a:pPr>
            <a:r>
              <a:rPr lang="en-US" altLang="en-US" sz="2200" dirty="0">
                <a:solidFill>
                  <a:srgbClr val="FFFF00"/>
                </a:solidFill>
              </a:rPr>
              <a:t>Ahab, spiritually energized by Carmel, should have gone home and </a:t>
            </a:r>
            <a:r>
              <a:rPr lang="en-US" altLang="en-US" sz="2200" u="sng" dirty="0">
                <a:solidFill>
                  <a:srgbClr val="FFFF00"/>
                </a:solidFill>
              </a:rPr>
              <a:t>made wholesale changes</a:t>
            </a:r>
            <a:r>
              <a:rPr lang="en-US" altLang="en-US" sz="2200" dirty="0">
                <a:solidFill>
                  <a:srgbClr val="FFFF00"/>
                </a:solidFill>
              </a:rPr>
              <a:t> in support of the Truth</a:t>
            </a:r>
          </a:p>
          <a:p>
            <a:pPr>
              <a:spcBef>
                <a:spcPts val="1200"/>
              </a:spcBef>
            </a:pPr>
            <a:r>
              <a:rPr lang="en-US" altLang="en-US" sz="2200" dirty="0">
                <a:solidFill>
                  <a:srgbClr val="FFFF00"/>
                </a:solidFill>
              </a:rPr>
              <a:t>God had given him </a:t>
            </a:r>
            <a:r>
              <a:rPr lang="en-US" altLang="en-US" sz="2200" u="sng" dirty="0">
                <a:solidFill>
                  <a:srgbClr val="FFFF00"/>
                </a:solidFill>
              </a:rPr>
              <a:t>a golden opportunity</a:t>
            </a:r>
            <a:r>
              <a:rPr lang="en-US" altLang="en-US" sz="2200" dirty="0">
                <a:solidFill>
                  <a:srgbClr val="FFFF00"/>
                </a:solidFill>
              </a:rPr>
              <a:t> to change; it was 3</a:t>
            </a:r>
            <a:r>
              <a:rPr lang="en-US" altLang="en-US" sz="2200" dirty="0">
                <a:solidFill>
                  <a:srgbClr val="FFFF00"/>
                </a:solidFill>
                <a:cs typeface="Arial" charset="0"/>
              </a:rPr>
              <a:t>½ years in the making, there would never be another moment like it for him</a:t>
            </a:r>
          </a:p>
          <a:p>
            <a:pPr>
              <a:spcBef>
                <a:spcPts val="1200"/>
              </a:spcBef>
            </a:pPr>
            <a:r>
              <a:rPr lang="en-US" altLang="en-US" sz="2200" dirty="0">
                <a:solidFill>
                  <a:srgbClr val="FFFF00"/>
                </a:solidFill>
              </a:rPr>
              <a:t>Instead, still halting between 2 opinions, he yields to Jezebel and </a:t>
            </a:r>
            <a:r>
              <a:rPr lang="en-US" altLang="en-US" sz="2200" u="sng" dirty="0">
                <a:solidFill>
                  <a:srgbClr val="FFFF00"/>
                </a:solidFill>
              </a:rPr>
              <a:t>forfeits his salvation</a:t>
            </a:r>
            <a:r>
              <a:rPr lang="en-US" altLang="en-US" sz="2200" dirty="0">
                <a:solidFill>
                  <a:srgbClr val="FFFF00"/>
                </a:solidFill>
              </a:rPr>
              <a:t> because he feared her more than Yahweh</a:t>
            </a:r>
          </a:p>
        </p:txBody>
      </p:sp>
    </p:spTree>
    <p:extLst>
      <p:ext uri="{BB962C8B-B14F-4D97-AF65-F5344CB8AC3E}">
        <p14:creationId xmlns:p14="http://schemas.microsoft.com/office/powerpoint/2010/main" val="144670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457200"/>
          </a:xfrm>
        </p:spPr>
        <p:txBody>
          <a:bodyPr/>
          <a:lstStyle/>
          <a:p>
            <a:r>
              <a:rPr lang="en-US" altLang="en-US"/>
              <a:t>Jezebel’s destructive impact on Elijah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610600" cy="5638800"/>
          </a:xfrm>
        </p:spPr>
        <p:txBody>
          <a:bodyPr/>
          <a:lstStyle/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God will not necessarily shield us from the spirit of Jezebel; it is a thing each believer must learn to overcome</a:t>
            </a:r>
          </a:p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Her death sentence had a crushing effect upon Elijah: mentally, spiritually, emotionally, and psychologically</a:t>
            </a:r>
          </a:p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She’s not so interested in killing Elijah (if so, why warn him?); her real goal is to publicly discredit him and his God (v2)</a:t>
            </a:r>
          </a:p>
          <a:p>
            <a:pPr marL="457200" indent="-457200">
              <a:lnSpc>
                <a:spcPct val="90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She wants him to </a:t>
            </a:r>
            <a:r>
              <a:rPr lang="en-US" altLang="en-US" sz="2200" u="sng"/>
              <a:t>flee</a:t>
            </a:r>
            <a:r>
              <a:rPr lang="en-US" altLang="en-US" sz="2200"/>
              <a:t>! his God; people; and responsibilities</a:t>
            </a:r>
          </a:p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Elijah runs, fearing for his life; her fireball has more power than Yahweh’s; his fear ofher is greater than his fear of God</a:t>
            </a:r>
          </a:p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Within 24 hours all the potential good of Carmel is lost; he goes from the spiritual heights of Carmel to deep despair</a:t>
            </a:r>
          </a:p>
          <a:p>
            <a:pPr marL="457200" indent="-457200">
              <a:lnSpc>
                <a:spcPct val="95000"/>
              </a:lnSpc>
              <a:spcBef>
                <a:spcPct val="70000"/>
              </a:spcBef>
              <a:buFontTx/>
              <a:buAutoNum type="arabicPeriod"/>
            </a:pPr>
            <a:r>
              <a:rPr lang="en-US" altLang="en-US" sz="2200"/>
              <a:t>Jezebel drains Elijah of his faith, hope, and love; and his desire to save his people and his commitment to serve his God</a:t>
            </a:r>
          </a:p>
        </p:txBody>
      </p:sp>
    </p:spTree>
    <p:extLst>
      <p:ext uri="{BB962C8B-B14F-4D97-AF65-F5344CB8AC3E}">
        <p14:creationId xmlns:p14="http://schemas.microsoft.com/office/powerpoint/2010/main" val="245835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228600"/>
            <a:ext cx="9448800" cy="1600200"/>
          </a:xfrm>
        </p:spPr>
        <p:txBody>
          <a:bodyPr/>
          <a:lstStyle/>
          <a:p>
            <a:r>
              <a:rPr lang="en-US" altLang="en-US" sz="3000" dirty="0"/>
              <a:t>Jezebel’s </a:t>
            </a:r>
            <a:r>
              <a:rPr lang="en-US" altLang="en-US" sz="3000" dirty="0" smtClean="0"/>
              <a:t>impact on Elijah mirrors Sin’s impact on us; it will  rob us of our faith &amp; then leave us vulnerable to serpent thinking/actions </a:t>
            </a:r>
            <a:endParaRPr lang="en-US" altLang="en-US" sz="3000" dirty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8991600" cy="56388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Rob us of our spiritual purpose in life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Rob us of our ability to think clearly in spiritual matters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Rob us of our willingness to serve others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Cause us to become pessimistic, especially in spiritual matters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Cause us to lose our hope in things eternal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Take us in a downward spiral of despair &amp; depression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Cause us to question God, even to challenge His ways</a:t>
            </a:r>
          </a:p>
          <a:p>
            <a:pPr>
              <a:lnSpc>
                <a:spcPct val="95000"/>
              </a:lnSpc>
              <a:spcBef>
                <a:spcPct val="70000"/>
              </a:spcBef>
              <a:buFont typeface="Courier New" panose="02070309020205020404" pitchFamily="49" charset="0"/>
              <a:buChar char="o"/>
            </a:pPr>
            <a:r>
              <a:rPr lang="en-US" altLang="en-US" dirty="0" smtClean="0"/>
              <a:t>Rob us of our will to live</a:t>
            </a:r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457200"/>
            <a:ext cx="8763000" cy="603242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US" sz="1400" dirty="0" smtClean="0">
              <a:solidFill>
                <a:srgbClr val="FF0000"/>
              </a:solidFill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Sin took a righteous man &amp; bound him &amp; subdued him;      not with adultery or pride or arrogance, but with DESPAIR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When Elijah fled, he wasn’t fleeing </a:t>
            </a:r>
            <a:r>
              <a:rPr lang="en-US" b="1" u="sng" dirty="0" smtClean="0">
                <a:solidFill>
                  <a:srgbClr val="FF0000"/>
                </a:solidFill>
                <a:latin typeface="+mn-lt"/>
              </a:rPr>
              <a:t>from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Jezebel’s power, he was turning himself </a:t>
            </a:r>
            <a:r>
              <a:rPr lang="en-US" b="1" u="sng" dirty="0" smtClean="0">
                <a:solidFill>
                  <a:srgbClr val="FF0000"/>
                </a:solidFill>
                <a:latin typeface="+mn-lt"/>
              </a:rPr>
              <a:t>over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to her power &amp; bringing himself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under her influence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She only had power over him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because he let her do so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His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expectations had been seriously violated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by an outcome that he never expected God would permit to happen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But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instead of turning to God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in prayer &amp; pleading for His help, as the widow had done, </a:t>
            </a:r>
            <a:r>
              <a:rPr lang="en-US" u="sng" dirty="0" smtClean="0">
                <a:solidFill>
                  <a:srgbClr val="FF0000"/>
                </a:solidFill>
                <a:latin typeface="+mn-lt"/>
              </a:rPr>
              <a:t>he turned to Sin &amp; fled</a:t>
            </a:r>
          </a:p>
          <a:p>
            <a:pPr>
              <a:spcBef>
                <a:spcPts val="1200"/>
              </a:spcBef>
            </a:pPr>
            <a:r>
              <a:rPr lang="en-US" i="1" dirty="0" smtClean="0">
                <a:solidFill>
                  <a:schemeClr val="accent2"/>
                </a:solidFill>
                <a:latin typeface="+mn-lt"/>
              </a:rPr>
              <a:t>God may seriously violate our expectations from time to time; if He does, it is critical that we turn </a:t>
            </a:r>
            <a:r>
              <a:rPr lang="en-US" b="1" i="1" u="sng" dirty="0" smtClean="0">
                <a:solidFill>
                  <a:schemeClr val="accent2"/>
                </a:solidFill>
                <a:latin typeface="+mn-lt"/>
              </a:rPr>
              <a:t>to</a:t>
            </a:r>
            <a:r>
              <a:rPr lang="en-US" i="1" dirty="0" smtClean="0">
                <a:solidFill>
                  <a:schemeClr val="accent2"/>
                </a:solidFill>
                <a:latin typeface="+mn-lt"/>
              </a:rPr>
              <a:t> Him &amp; not turn ourselves </a:t>
            </a:r>
            <a:r>
              <a:rPr lang="en-US" i="1" u="sng" dirty="0" smtClean="0">
                <a:solidFill>
                  <a:schemeClr val="accent2"/>
                </a:solidFill>
                <a:latin typeface="+mn-lt"/>
              </a:rPr>
              <a:t>over to Jezebel’s power</a:t>
            </a:r>
          </a:p>
          <a:p>
            <a:pPr algn="l"/>
            <a:endParaRPr lang="en-US" sz="1000" i="1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115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 altLang="en-US" sz="3200"/>
              <a:t>In despair, despondent and deeply depressed, Elijah flees south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8392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One day’s journey south of Beersheba, he asks to die!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olidFill>
                  <a:srgbClr val="FFFF00"/>
                </a:solidFill>
              </a:rPr>
              <a:t>There was good reason for his despondency; there almost always is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olidFill>
                  <a:srgbClr val="FFFF00"/>
                </a:solidFill>
              </a:rPr>
              <a:t>Apostasy is entrenched, Jezebel is too strong, Ahab is too weak, all hope is lost; if a fireball can’t save, what can?  And who is there left to save?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His life’s work is a failure; the people can’t be saved; even </a:t>
            </a:r>
            <a:r>
              <a:rPr lang="en-US" altLang="en-US" u="sng" dirty="0"/>
              <a:t>he</a:t>
            </a:r>
            <a:r>
              <a:rPr lang="en-US" altLang="en-US" dirty="0"/>
              <a:t> fears Jezebel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speaks his failure, “it is enough” – I am finished!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has concluded there is no hope, no future, no more work left for him to do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has the mental outlook and speaks the words of a broken and discouraged </a:t>
            </a:r>
            <a:r>
              <a:rPr lang="en-US" altLang="en-US" dirty="0" smtClean="0"/>
              <a:t>man; he falls asleep </a:t>
            </a:r>
            <a:r>
              <a:rPr lang="en-US" altLang="en-US" i="1" u="sng" dirty="0" smtClean="0">
                <a:solidFill>
                  <a:srgbClr val="FFFF00"/>
                </a:solidFill>
              </a:rPr>
              <a:t>hoping not to wake up</a:t>
            </a:r>
            <a:endParaRPr lang="en-US" altLang="en-US" i="1" u="sng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295400"/>
            <a:ext cx="8610600" cy="52322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Elijah was not in a good place –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mentally, emotionally or spiritually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When we are in despair &amp; discouraged, we’re in a dangerous place – good things don’t happen there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thoughts don’t occur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actions are not taken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plans are not made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conversations don’t take place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counsel can’t be given there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Serpent thinking &amp;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behaviour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thrive there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864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82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2286000"/>
            <a:ext cx="8305800" cy="1143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dirty="0"/>
              <a:t>Class 5:</a:t>
            </a:r>
            <a:br>
              <a:rPr lang="en-US" altLang="en-US" dirty="0"/>
            </a:br>
            <a:r>
              <a:rPr lang="en-US" altLang="en-US" dirty="0" smtClean="0">
                <a:solidFill>
                  <a:schemeClr val="bg1"/>
                </a:solidFill>
              </a:rPr>
              <a:t>A personal reformation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401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 altLang="en-US" sz="3200"/>
              <a:t>In despair, despondent and deeply depressed, Elijah flees south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8392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One day’s journey south of Beersheba, he asks to die!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olidFill>
                  <a:srgbClr val="FFFF00"/>
                </a:solidFill>
              </a:rPr>
              <a:t>There was good reason for his despondency; there almost always is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olidFill>
                  <a:srgbClr val="FFFF00"/>
                </a:solidFill>
              </a:rPr>
              <a:t>Apostasy is entrenched, Jezebel is too strong, Ahab is too weak, all hope is lost; if a fireball can’t save, what can?  And who is there left to save?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His life’s work is a failure; the people can’t be saved; even </a:t>
            </a:r>
            <a:r>
              <a:rPr lang="en-US" altLang="en-US" u="sng" dirty="0"/>
              <a:t>he</a:t>
            </a:r>
            <a:r>
              <a:rPr lang="en-US" altLang="en-US" dirty="0"/>
              <a:t> fears Jezebel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speaks his failure, “it is enough” – I am finished!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has concluded there is no hope, no future, no more work left for him to do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/>
              <a:t>He has the mental outlook and speaks the words of a broken and discouraged </a:t>
            </a:r>
            <a:r>
              <a:rPr lang="en-US" altLang="en-US" dirty="0" smtClean="0"/>
              <a:t>man; he falls asleep </a:t>
            </a:r>
            <a:r>
              <a:rPr lang="en-US" altLang="en-US" i="1" u="sng" dirty="0" smtClean="0">
                <a:solidFill>
                  <a:srgbClr val="FFFF00"/>
                </a:solidFill>
              </a:rPr>
              <a:t>hoping not to wake up</a:t>
            </a:r>
            <a:endParaRPr lang="en-US" altLang="en-US" i="1" u="sng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295400"/>
            <a:ext cx="8610600" cy="52322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 smtClean="0">
              <a:solidFill>
                <a:srgbClr val="FF0000"/>
              </a:solidFill>
              <a:latin typeface="+mn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Elijah was not in a good place –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mentally, emotionally or spiritually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When we are in despair &amp; discouraged, we’re in a dangerous place – good things don’t happen there</a:t>
            </a:r>
          </a:p>
          <a:p>
            <a:pPr marL="800100" lvl="1" indent="-342900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thoughts don’t occur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actions are not taken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plans are not made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conversations don’t take place there</a:t>
            </a:r>
          </a:p>
          <a:p>
            <a:pPr marL="803275" indent="-346075" algn="l">
              <a:spcBef>
                <a:spcPts val="1200"/>
              </a:spcBef>
              <a:buFont typeface="Arial" panose="020B0604020202020204" pitchFamily="34" charset="0"/>
              <a:buChar char="−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Good counsel can’t be given there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Serpent thinking &amp;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behaviour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thrive there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00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Despite his faults, </a:t>
            </a:r>
            <a:br>
              <a:rPr lang="en-US" altLang="en-US" sz="3200" smtClean="0"/>
            </a:br>
            <a:r>
              <a:rPr lang="en-US" altLang="en-US" sz="3200" smtClean="0"/>
              <a:t>God continues to work with Elijah</a:t>
            </a:r>
          </a:p>
        </p:txBody>
      </p:sp>
      <p:sp>
        <p:nvSpPr>
          <p:cNvPr id="819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76200" y="1371600"/>
            <a:ext cx="8991600" cy="5486400"/>
          </a:xfrm>
        </p:spPr>
        <p:txBody>
          <a:bodyPr/>
          <a:lstStyle/>
          <a:p>
            <a:pPr marL="457200" indent="-457200" eaLnBrk="1" hangingPunct="1"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dirty="0" smtClean="0"/>
              <a:t>His glaring faults did not prevent God working in his life; instead, they focused where God needed to help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dirty="0" smtClean="0"/>
              <a:t>Elijah was teachable, he will learn from his mistakes and become a better servant of God as a result</a:t>
            </a:r>
          </a:p>
          <a:p>
            <a:pPr marL="457200" indent="-457200" eaLnBrk="1" hangingPunct="1"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dirty="0" smtClean="0"/>
              <a:t>Because of His supreme wisdom, God is able to simultaneously perfect each of us</a:t>
            </a:r>
          </a:p>
          <a:p>
            <a:pPr marL="457200" indent="-457200" eaLnBrk="1" hangingPunct="1">
              <a:spcBef>
                <a:spcPct val="70000"/>
              </a:spcBef>
              <a:buFont typeface="Wingdings" pitchFamily="2" charset="2"/>
              <a:buChar char="Ø"/>
            </a:pPr>
            <a:r>
              <a:rPr lang="en-US" altLang="en-US" dirty="0" smtClean="0"/>
              <a:t>We find God working </a:t>
            </a:r>
            <a:r>
              <a:rPr lang="en-US" altLang="en-US" u="sng" dirty="0" smtClean="0"/>
              <a:t>with</a:t>
            </a:r>
            <a:r>
              <a:rPr lang="en-US" altLang="en-US" dirty="0" smtClean="0"/>
              <a:t> Elijah, despite his weaknesses, while at the same time working </a:t>
            </a:r>
            <a:r>
              <a:rPr lang="en-US" altLang="en-US" u="sng" dirty="0" smtClean="0"/>
              <a:t>through</a:t>
            </a:r>
            <a:r>
              <a:rPr lang="en-US" altLang="en-US" dirty="0" smtClean="0"/>
              <a:t> Elijah to save others</a:t>
            </a:r>
            <a:r>
              <a:rPr lang="en-US" altLang="en-US" i="1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5352871"/>
            <a:ext cx="8686800" cy="1200329"/>
          </a:xfrm>
          <a:prstGeom prst="rect">
            <a:avLst/>
          </a:prstGeom>
          <a:noFill/>
          <a:ln>
            <a:solidFill>
              <a:srgbClr val="FF99F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i="1" dirty="0" smtClean="0">
                <a:solidFill>
                  <a:srgbClr val="FFCCFF"/>
                </a:solidFill>
                <a:latin typeface="+mn-lt"/>
              </a:rPr>
              <a:t>God doesn’t first perfect us before He can use us to help save others; He uses us while we are making (even big) mistakes; and He uses others, despite their faults, to help save us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09600"/>
          </a:xfrm>
        </p:spPr>
        <p:txBody>
          <a:bodyPr/>
          <a:lstStyle/>
          <a:p>
            <a:r>
              <a:rPr lang="en-US" altLang="en-US" sz="3200"/>
              <a:t>God responds marvelously!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686800" cy="60198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99CC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200" dirty="0"/>
              <a:t>He sends an angel to comfort and nourish Elijah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Twice Elijah is awakened to be fed and given water, not by ravens or a widow this time, but by an angel!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Elijah will need 40 days to travel only 200 miles; he will walk the same desert as Israel after the Exodus</a:t>
            </a:r>
          </a:p>
          <a:p>
            <a:pPr lvl="1"/>
            <a:r>
              <a:rPr lang="en-US" altLang="en-US" sz="2200" dirty="0"/>
              <a:t>Elijah placed himself with the fathers, God places him instead with the children who wandered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At </a:t>
            </a:r>
            <a:r>
              <a:rPr lang="en-US" altLang="en-US" sz="2200" dirty="0" err="1"/>
              <a:t>Horeb</a:t>
            </a:r>
            <a:r>
              <a:rPr lang="en-US" altLang="en-US" sz="2200" dirty="0"/>
              <a:t> he will argue with God, yet God sustains him for 40 days – a miracle in itself – so Elijah can argue his case</a:t>
            </a:r>
          </a:p>
          <a:p>
            <a:r>
              <a:rPr lang="en-US" altLang="en-US" sz="2200" u="sng" dirty="0"/>
              <a:t>God never condemns Elijah</a:t>
            </a:r>
            <a:r>
              <a:rPr lang="en-US" altLang="en-US" sz="2200" dirty="0"/>
              <a:t>, He only feeds, nourishes him</a:t>
            </a:r>
          </a:p>
          <a:p>
            <a:pPr algn="ctr">
              <a:spcBef>
                <a:spcPct val="120000"/>
              </a:spcBef>
              <a:buFontTx/>
              <a:buNone/>
            </a:pPr>
            <a:r>
              <a:rPr lang="en-US" altLang="en-US" sz="2200" i="1" dirty="0">
                <a:solidFill>
                  <a:srgbClr val="FFFF00"/>
                </a:solidFill>
              </a:rPr>
              <a:t>This is the character God asks us to make our own, one that is merciful, gracious, longsuffering, full of lovingkindness and faithful</a:t>
            </a:r>
          </a:p>
          <a:p>
            <a:endParaRPr lang="en-US" altLang="en-US" sz="2200" i="1" dirty="0">
              <a:solidFill>
                <a:srgbClr val="FFCCFF"/>
              </a:solidFill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381000" y="5181600"/>
            <a:ext cx="8534400" cy="9144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609600"/>
          </a:xfrm>
        </p:spPr>
        <p:txBody>
          <a:bodyPr/>
          <a:lstStyle/>
          <a:p>
            <a:r>
              <a:rPr lang="en-US" altLang="en-US" sz="3200"/>
              <a:t>Elijah’s mind upon arriving at Mt Horeb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762000"/>
            <a:ext cx="8991600" cy="60960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altLang="en-US" sz="2200" b="1" u="sng" dirty="0">
                <a:solidFill>
                  <a:srgbClr val="FFCC00"/>
                </a:solidFill>
              </a:rPr>
              <a:t>Rom </a:t>
            </a:r>
            <a:r>
              <a:rPr lang="en-US" altLang="en-US" sz="2200" b="1" u="sng" dirty="0" smtClean="0">
                <a:solidFill>
                  <a:srgbClr val="FFCC00"/>
                </a:solidFill>
              </a:rPr>
              <a:t>11:2   </a:t>
            </a:r>
            <a:r>
              <a:rPr lang="en-US" altLang="en-US" sz="2200" i="1" dirty="0" smtClean="0">
                <a:solidFill>
                  <a:srgbClr val="FFFF00"/>
                </a:solidFill>
              </a:rPr>
              <a:t>God </a:t>
            </a:r>
            <a:r>
              <a:rPr lang="en-US" altLang="en-US" sz="2200" i="1" u="sng" dirty="0">
                <a:solidFill>
                  <a:srgbClr val="FFFF00"/>
                </a:solidFill>
              </a:rPr>
              <a:t>hath not cast away his people </a:t>
            </a:r>
            <a:r>
              <a:rPr lang="en-US" altLang="en-US" sz="2200" i="1" dirty="0">
                <a:solidFill>
                  <a:srgbClr val="FFFF00"/>
                </a:solidFill>
              </a:rPr>
              <a:t>which he foreknew. Wot ye not what the scripture </a:t>
            </a:r>
            <a:r>
              <a:rPr lang="en-US" altLang="en-US" sz="2200" i="1" dirty="0" err="1">
                <a:solidFill>
                  <a:srgbClr val="FFFF00"/>
                </a:solidFill>
              </a:rPr>
              <a:t>saith</a:t>
            </a:r>
            <a:r>
              <a:rPr lang="en-US" altLang="en-US" sz="2200" i="1" dirty="0">
                <a:solidFill>
                  <a:srgbClr val="FFFF00"/>
                </a:solidFill>
              </a:rPr>
              <a:t> of Elias? how he maketh intercession to God </a:t>
            </a:r>
            <a:r>
              <a:rPr lang="en-US" altLang="en-US" sz="2200" i="1" u="sng" dirty="0">
                <a:solidFill>
                  <a:srgbClr val="FFFF00"/>
                </a:solidFill>
              </a:rPr>
              <a:t>against Israel</a:t>
            </a:r>
            <a:r>
              <a:rPr lang="en-US" altLang="en-US" sz="2200" i="1" dirty="0">
                <a:solidFill>
                  <a:srgbClr val="FFFF00"/>
                </a:solidFill>
              </a:rPr>
              <a:t>, saying,</a:t>
            </a:r>
          </a:p>
          <a:p>
            <a:pPr marL="457200" indent="-457200">
              <a:lnSpc>
                <a:spcPct val="90000"/>
              </a:lnSpc>
              <a:spcBef>
                <a:spcPts val="1600"/>
              </a:spcBef>
            </a:pPr>
            <a:r>
              <a:rPr lang="en-US" altLang="en-US" dirty="0" smtClean="0"/>
              <a:t>Paul’s point: God will </a:t>
            </a:r>
            <a:r>
              <a:rPr lang="en-US" altLang="en-US" u="sng" dirty="0" smtClean="0"/>
              <a:t>never</a:t>
            </a:r>
            <a:r>
              <a:rPr lang="en-US" altLang="en-US" dirty="0" smtClean="0"/>
              <a:t> cast away His people &amp; didn’t do so even when Elijah pleaded with Him for this outcome</a:t>
            </a:r>
          </a:p>
          <a:p>
            <a:pPr marL="457200" indent="-457200">
              <a:lnSpc>
                <a:spcPct val="90000"/>
              </a:lnSpc>
              <a:spcBef>
                <a:spcPts val="1600"/>
              </a:spcBef>
            </a:pPr>
            <a:r>
              <a:rPr lang="en-US" altLang="en-US" dirty="0" smtClean="0"/>
              <a:t>James 5 reveals Elijah’s outlook before Carmel; Rom 11 after</a:t>
            </a:r>
          </a:p>
          <a:p>
            <a:pPr marL="749300" lvl="2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en-US" altLang="en-US" sz="2200" dirty="0" smtClean="0"/>
              <a:t>At Carmel he prayed for God to </a:t>
            </a:r>
            <a:r>
              <a:rPr lang="en-US" altLang="en-US" sz="2200" u="sng" dirty="0" smtClean="0"/>
              <a:t>heal</a:t>
            </a:r>
            <a:r>
              <a:rPr lang="en-US" altLang="en-US" sz="2200" dirty="0" smtClean="0"/>
              <a:t> His people, at </a:t>
            </a:r>
            <a:r>
              <a:rPr lang="en-US" altLang="en-US" sz="2200" dirty="0" err="1" smtClean="0"/>
              <a:t>Horeb</a:t>
            </a:r>
            <a:r>
              <a:rPr lang="en-US" altLang="en-US" sz="2200" dirty="0" smtClean="0"/>
              <a:t> that God will </a:t>
            </a:r>
            <a:r>
              <a:rPr lang="en-US" altLang="en-US" sz="2200" u="sng" dirty="0" smtClean="0"/>
              <a:t>act against </a:t>
            </a:r>
            <a:r>
              <a:rPr lang="en-US" altLang="en-US" sz="2200" dirty="0" smtClean="0"/>
              <a:t>His people</a:t>
            </a:r>
          </a:p>
          <a:p>
            <a:pPr marL="749300" lvl="2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−"/>
            </a:pPr>
            <a:r>
              <a:rPr lang="en-US" altLang="en-US" sz="2200" dirty="0" smtClean="0"/>
              <a:t>At Carmel he sought their </a:t>
            </a:r>
            <a:r>
              <a:rPr lang="en-US" altLang="en-US" sz="2200" u="sng" dirty="0" smtClean="0"/>
              <a:t>salvation</a:t>
            </a:r>
            <a:r>
              <a:rPr lang="en-US" altLang="en-US" sz="2200" dirty="0" smtClean="0"/>
              <a:t>, at </a:t>
            </a:r>
            <a:r>
              <a:rPr lang="en-US" altLang="en-US" sz="2200" dirty="0" err="1" smtClean="0"/>
              <a:t>Horeb</a:t>
            </a:r>
            <a:r>
              <a:rPr lang="en-US" altLang="en-US" sz="2200" dirty="0" smtClean="0"/>
              <a:t> their </a:t>
            </a:r>
            <a:r>
              <a:rPr lang="en-US" altLang="en-US" sz="2200" u="sng" dirty="0" smtClean="0"/>
              <a:t>destruction</a:t>
            </a:r>
          </a:p>
          <a:p>
            <a:pPr marL="457200" indent="-457200">
              <a:lnSpc>
                <a:spcPct val="90000"/>
              </a:lnSpc>
              <a:spcBef>
                <a:spcPts val="1600"/>
              </a:spcBef>
            </a:pPr>
            <a:r>
              <a:rPr lang="en-US" altLang="en-US" dirty="0" smtClean="0"/>
              <a:t>He put the nation on trial, presented his evidence &amp; passed sentence that they were all guilty</a:t>
            </a:r>
          </a:p>
          <a:p>
            <a:pPr marL="457200" indent="-457200">
              <a:lnSpc>
                <a:spcPct val="90000"/>
              </a:lnSpc>
              <a:spcBef>
                <a:spcPts val="1600"/>
              </a:spcBef>
            </a:pPr>
            <a:r>
              <a:rPr lang="en-US" altLang="en-US" dirty="0" smtClean="0"/>
              <a:t>He was </a:t>
            </a:r>
            <a:r>
              <a:rPr lang="en-US" altLang="en-US" u="sng" dirty="0" smtClean="0"/>
              <a:t>seriously out of step with God’s will</a:t>
            </a:r>
            <a:r>
              <a:rPr lang="en-US" altLang="en-US" dirty="0" smtClean="0"/>
              <a:t>, even heading in the opposite direction </a:t>
            </a:r>
          </a:p>
          <a:p>
            <a:pPr marL="457200" indent="-457200">
              <a:lnSpc>
                <a:spcPct val="90000"/>
              </a:lnSpc>
              <a:spcBef>
                <a:spcPts val="1600"/>
              </a:spcBef>
            </a:pPr>
            <a:r>
              <a:rPr lang="en-US" altLang="en-US" dirty="0" smtClean="0"/>
              <a:t>His fervent effectual prayers, when aligned with God’s will had great power; this prayer will be rebuffed/ignored</a:t>
            </a:r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0714" y="838200"/>
            <a:ext cx="8915400" cy="586314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FF0000"/>
              </a:solidFill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Elijah arrived at </a:t>
            </a:r>
            <a:r>
              <a:rPr lang="en-US" dirty="0" err="1" smtClean="0">
                <a:solidFill>
                  <a:srgbClr val="FF0000"/>
                </a:solidFill>
                <a:latin typeface="+mn-lt"/>
              </a:rPr>
              <a:t>Horeb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will a wrong understanding of how God regarded His people; causing him to oppose God</a:t>
            </a:r>
          </a:p>
          <a:p>
            <a:pPr marL="342900" indent="-3429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  <a:latin typeface="+mn-lt"/>
              </a:rPr>
              <a:t>He violated a fundamental principle of spiritual shepherding: S</a:t>
            </a:r>
            <a:r>
              <a:rPr lang="en-US" altLang="en-US" i="1" dirty="0" smtClean="0">
                <a:solidFill>
                  <a:srgbClr val="FF0000"/>
                </a:solidFill>
                <a:latin typeface="+mn-lt"/>
              </a:rPr>
              <a:t>hepherds </a:t>
            </a:r>
            <a:r>
              <a:rPr lang="en-US" altLang="en-US" i="1" u="sng" dirty="0">
                <a:solidFill>
                  <a:srgbClr val="FF0000"/>
                </a:solidFill>
                <a:latin typeface="+mn-lt"/>
              </a:rPr>
              <a:t>never give up on the flock </a:t>
            </a:r>
            <a:r>
              <a:rPr lang="en-US" altLang="en-US" i="1" dirty="0">
                <a:solidFill>
                  <a:srgbClr val="FF0000"/>
                </a:solidFill>
                <a:latin typeface="+mn-lt"/>
              </a:rPr>
              <a:t>(ecclesia or family), but continue to try to </a:t>
            </a:r>
            <a:r>
              <a:rPr lang="en-US" altLang="en-US" i="1" dirty="0" smtClean="0">
                <a:solidFill>
                  <a:srgbClr val="FF0000"/>
                </a:solidFill>
                <a:latin typeface="+mn-lt"/>
              </a:rPr>
              <a:t>encourage </a:t>
            </a:r>
            <a:r>
              <a:rPr lang="en-US" altLang="en-US" i="1" dirty="0">
                <a:solidFill>
                  <a:srgbClr val="FF0000"/>
                </a:solidFill>
                <a:latin typeface="Arial" charset="0"/>
              </a:rPr>
              <a:t>&amp; comfort them, never becoming discouraged themselves; it’s all done from love  </a:t>
            </a:r>
            <a:r>
              <a:rPr lang="en-US" altLang="en-US" i="1" dirty="0" smtClean="0">
                <a:solidFill>
                  <a:srgbClr val="FF0000"/>
                </a:solidFill>
                <a:latin typeface="Arial" charset="0"/>
              </a:rPr>
              <a:t>- which bears, believes, hopes &amp; endures all things (1 </a:t>
            </a:r>
            <a:r>
              <a:rPr lang="en-US" altLang="en-US" i="1" dirty="0" err="1" smtClean="0">
                <a:solidFill>
                  <a:srgbClr val="FF0000"/>
                </a:solidFill>
                <a:latin typeface="Arial" charset="0"/>
              </a:rPr>
              <a:t>Cor</a:t>
            </a:r>
            <a:r>
              <a:rPr lang="en-US" altLang="en-US" i="1" dirty="0" smtClean="0">
                <a:solidFill>
                  <a:srgbClr val="FF0000"/>
                </a:solidFill>
                <a:latin typeface="Arial" charset="0"/>
              </a:rPr>
              <a:t> 13:7)</a:t>
            </a:r>
          </a:p>
          <a:p>
            <a:pPr marL="342900" indent="-3429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  <a:latin typeface="Arial" charset="0"/>
              </a:rPr>
              <a:t>Shepherds may have to condemn </a:t>
            </a:r>
            <a:r>
              <a:rPr lang="en-US" altLang="en-US" u="sng" dirty="0" smtClean="0">
                <a:solidFill>
                  <a:srgbClr val="FF0000"/>
                </a:solidFill>
                <a:latin typeface="Arial" charset="0"/>
              </a:rPr>
              <a:t>false leaders/teachings</a:t>
            </a:r>
            <a:r>
              <a:rPr lang="en-US" altLang="en-US" dirty="0" smtClean="0">
                <a:solidFill>
                  <a:srgbClr val="FF0000"/>
                </a:solidFill>
                <a:latin typeface="Arial" charset="0"/>
              </a:rPr>
              <a:t>, but they </a:t>
            </a:r>
            <a:r>
              <a:rPr lang="en-US" altLang="en-US" b="1" i="1" u="sng" dirty="0" smtClean="0">
                <a:solidFill>
                  <a:srgbClr val="FF0000"/>
                </a:solidFill>
                <a:latin typeface="Arial" charset="0"/>
              </a:rPr>
              <a:t>don’t condemn the flock</a:t>
            </a:r>
            <a:r>
              <a:rPr lang="en-US" altLang="en-US" dirty="0" smtClean="0">
                <a:solidFill>
                  <a:srgbClr val="FF0000"/>
                </a:solidFill>
                <a:latin typeface="Arial" charset="0"/>
              </a:rPr>
              <a:t>, they do </a:t>
            </a:r>
            <a:r>
              <a:rPr lang="en-US" altLang="en-US" u="sng" dirty="0" smtClean="0">
                <a:solidFill>
                  <a:srgbClr val="FF0000"/>
                </a:solidFill>
                <a:latin typeface="Arial" charset="0"/>
              </a:rPr>
              <a:t>all they can to save it!</a:t>
            </a:r>
          </a:p>
          <a:p>
            <a:pPr marL="342900" indent="-3429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  <a:latin typeface="Arial" charset="0"/>
              </a:rPr>
              <a:t>He was no longer a shepherd, he’d made himself their </a:t>
            </a:r>
            <a:r>
              <a:rPr lang="en-US" altLang="en-US" u="sng" dirty="0" smtClean="0">
                <a:solidFill>
                  <a:srgbClr val="FF0000"/>
                </a:solidFill>
                <a:latin typeface="Arial" charset="0"/>
              </a:rPr>
              <a:t>judge</a:t>
            </a:r>
          </a:p>
          <a:p>
            <a:pPr>
              <a:spcBef>
                <a:spcPts val="1200"/>
              </a:spcBef>
            </a:pPr>
            <a:r>
              <a:rPr lang="en-US" altLang="en-US" i="1" dirty="0" smtClean="0">
                <a:solidFill>
                  <a:srgbClr val="002060"/>
                </a:solidFill>
                <a:latin typeface="Arial" charset="0"/>
              </a:rPr>
              <a:t>Shepherds need to avoid becoming discouraged, </a:t>
            </a:r>
          </a:p>
          <a:p>
            <a:pPr>
              <a:spcBef>
                <a:spcPts val="0"/>
              </a:spcBef>
            </a:pPr>
            <a:r>
              <a:rPr lang="en-US" altLang="en-US" i="1" dirty="0" smtClean="0">
                <a:solidFill>
                  <a:srgbClr val="002060"/>
                </a:solidFill>
                <a:latin typeface="Arial" charset="0"/>
              </a:rPr>
              <a:t>because they can no longer be helpful to the flock </a:t>
            </a:r>
            <a:endParaRPr lang="en-US" sz="1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22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-33338" y="76200"/>
            <a:ext cx="937260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b="1" dirty="0">
                <a:solidFill>
                  <a:srgbClr val="000099"/>
                </a:solidFill>
                <a:latin typeface="Arial" charset="0"/>
              </a:rPr>
              <a:t>The fireball today –  </a:t>
            </a:r>
            <a:r>
              <a:rPr lang="en-US" altLang="en-US" sz="2800" b="1" u="sng" dirty="0">
                <a:solidFill>
                  <a:srgbClr val="000099"/>
                </a:solidFill>
                <a:latin typeface="Arial" charset="0"/>
              </a:rPr>
              <a:t>very</a:t>
            </a:r>
            <a:r>
              <a:rPr lang="en-US" altLang="en-US" sz="2800" b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2800" b="1" u="sng" dirty="0">
                <a:solidFill>
                  <a:srgbClr val="000099"/>
                </a:solidFill>
                <a:latin typeface="Arial" charset="0"/>
              </a:rPr>
              <a:t>unusual</a:t>
            </a:r>
            <a:r>
              <a:rPr lang="en-US" altLang="en-US" sz="2800" b="1" dirty="0">
                <a:solidFill>
                  <a:srgbClr val="000099"/>
                </a:solidFill>
                <a:latin typeface="Arial" charset="0"/>
              </a:rPr>
              <a:t> latter day prophecy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648200" y="4743450"/>
            <a:ext cx="4038600" cy="1581150"/>
          </a:xfrm>
          <a:prstGeom prst="rect">
            <a:avLst/>
          </a:prstGeom>
          <a:noFill/>
          <a:ln w="28575">
            <a:solidFill>
              <a:srgbClr val="66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660033"/>
                </a:solidFill>
                <a:latin typeface="Arial" charset="0"/>
              </a:rPr>
              <a:t>Fireballs won’t transform us, but they do encourage us to seek out the power which does – the still small voice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0" y="609600"/>
            <a:ext cx="89154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cs typeface="Times New Roman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dirty="0" smtClean="0">
                <a:latin typeface="Arial" charset="0"/>
              </a:rPr>
              <a:t>Homosexuality promoted &amp; society’s moral decline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en-US" altLang="en-US" dirty="0" smtClean="0">
                <a:latin typeface="Arial" charset="0"/>
              </a:rPr>
              <a:t>Believers to challenge Creation (2 Pet 3)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en-US" altLang="en-US" dirty="0">
                <a:latin typeface="Arial" charset="0"/>
              </a:rPr>
              <a:t>Christianity to reject Christ (Ps 2)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en-US" altLang="en-US" dirty="0" smtClean="0">
                <a:latin typeface="Arial" charset="0"/>
              </a:rPr>
              <a:t>Israel to ally with Arab </a:t>
            </a:r>
            <a:r>
              <a:rPr lang="en-US" altLang="en-US" dirty="0" err="1" smtClean="0">
                <a:latin typeface="Arial" charset="0"/>
              </a:rPr>
              <a:t>neighbours</a:t>
            </a:r>
            <a:endParaRPr lang="en-US" altLang="en-US" dirty="0" smtClean="0">
              <a:latin typeface="Arial" charset="0"/>
            </a:endParaRP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en-US" altLang="en-US" dirty="0" smtClean="0">
                <a:latin typeface="Arial" charset="0"/>
              </a:rPr>
              <a:t>Europe’s unification</a:t>
            </a:r>
            <a:endParaRPr lang="en-US" altLang="en-US" dirty="0">
              <a:latin typeface="Arial" charset="0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endParaRPr lang="en-US" altLang="en-US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4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 animBg="1" autoUpdateAnimBg="0"/>
      <p:bldP spid="119814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381000"/>
          </a:xfrm>
        </p:spPr>
        <p:txBody>
          <a:bodyPr/>
          <a:lstStyle/>
          <a:p>
            <a:r>
              <a:rPr lang="en-US" altLang="en-US"/>
              <a:t>Ahab’s reign – Elijah’s ministry</a:t>
            </a:r>
          </a:p>
        </p:txBody>
      </p:sp>
      <p:sp>
        <p:nvSpPr>
          <p:cNvPr id="117763" name="Line 3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" y="3657600"/>
            <a:ext cx="8915400" cy="3200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Years 1-5</a:t>
            </a:r>
            <a:r>
              <a:rPr lang="en-US" altLang="en-US" sz="2200"/>
              <a:t> 	- ushers in apostasy of 1 Kg 16:31-32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/>
              <a:t>			- marries Jezebel </a:t>
            </a:r>
          </a:p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 5</a:t>
            </a:r>
            <a:r>
              <a:rPr lang="en-US" altLang="en-US" sz="2200"/>
              <a:t>		- 3.5 year drought begins – 17:1</a:t>
            </a:r>
          </a:p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 8.5</a:t>
            </a:r>
            <a:r>
              <a:rPr lang="en-US" altLang="en-US" sz="2200"/>
              <a:t>	- Mt. Carmel, famine ends, travels to Horeb – chs 18,19</a:t>
            </a:r>
          </a:p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 18</a:t>
            </a:r>
            <a:r>
              <a:rPr lang="en-US" altLang="en-US" sz="2200"/>
              <a:t> 	- 1 year of war with Syria – ch 20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/>
              <a:t>			- Naboth’s vineyard follows – ch 21</a:t>
            </a:r>
          </a:p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Years 19-21</a:t>
            </a:r>
            <a:r>
              <a:rPr lang="en-US" altLang="en-US" sz="2200"/>
              <a:t>	- 3 years of peace with Syria – 22:1</a:t>
            </a:r>
          </a:p>
          <a:p>
            <a:pPr>
              <a:buFontTx/>
              <a:buNone/>
            </a:pPr>
            <a:r>
              <a:rPr lang="en-US" altLang="en-US" sz="2200">
                <a:solidFill>
                  <a:srgbClr val="FFCC00"/>
                </a:solidFill>
              </a:rPr>
              <a:t>Year 22</a:t>
            </a:r>
            <a:r>
              <a:rPr lang="en-US" altLang="en-US" sz="2200"/>
              <a:t>	- slain during war with Syria – 22:37</a:t>
            </a:r>
          </a:p>
        </p:txBody>
      </p:sp>
      <p:sp>
        <p:nvSpPr>
          <p:cNvPr id="117765" name="Line 5"/>
          <p:cNvSpPr>
            <a:spLocks noChangeShapeType="1"/>
          </p:cNvSpPr>
          <p:nvPr/>
        </p:nvSpPr>
        <p:spPr bwMode="auto">
          <a:xfrm>
            <a:off x="6096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228600" y="990600"/>
            <a:ext cx="8686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algn="l"/>
            <a:r>
              <a:rPr lang="en-US" altLang="en-US">
                <a:solidFill>
                  <a:schemeClr val="bg1"/>
                </a:solidFill>
                <a:latin typeface="Arial" charset="0"/>
              </a:rPr>
              <a:t>  </a:t>
            </a:r>
            <a:r>
              <a:rPr lang="en-US" altLang="en-US">
                <a:solidFill>
                  <a:srgbClr val="FFFF00"/>
                </a:solidFill>
                <a:latin typeface="Arial" charset="0"/>
              </a:rPr>
              <a:t>1                  5           8.5                                 18          22</a:t>
            </a:r>
          </a:p>
          <a:p>
            <a:pPr algn="l"/>
            <a:r>
              <a:rPr lang="en-US" altLang="en-US">
                <a:solidFill>
                  <a:srgbClr val="FFFF00"/>
                </a:solidFill>
                <a:latin typeface="Arial" charset="0"/>
              </a:rPr>
              <a:t>begins       famine   Mt. Carmel/                   2 wars      dies</a:t>
            </a:r>
          </a:p>
          <a:p>
            <a:pPr algn="l"/>
            <a:r>
              <a:rPr lang="en-US" altLang="en-US">
                <a:solidFill>
                  <a:srgbClr val="FFFF00"/>
                </a:solidFill>
                <a:latin typeface="Arial" charset="0"/>
              </a:rPr>
              <a:t> reign         begins    Mt. Horeb                   with Syria</a:t>
            </a:r>
          </a:p>
        </p:txBody>
      </p:sp>
      <p:sp>
        <p:nvSpPr>
          <p:cNvPr id="117767" name="Line 7"/>
          <p:cNvSpPr>
            <a:spLocks noChangeShapeType="1"/>
          </p:cNvSpPr>
          <p:nvPr/>
        </p:nvSpPr>
        <p:spPr bwMode="auto">
          <a:xfrm>
            <a:off x="22860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8" name="Line 8"/>
          <p:cNvSpPr>
            <a:spLocks noChangeShapeType="1"/>
          </p:cNvSpPr>
          <p:nvPr/>
        </p:nvSpPr>
        <p:spPr bwMode="auto">
          <a:xfrm>
            <a:off x="34290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66294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77724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1" name="AutoShape 11"/>
          <p:cNvSpPr>
            <a:spLocks/>
          </p:cNvSpPr>
          <p:nvPr/>
        </p:nvSpPr>
        <p:spPr bwMode="auto">
          <a:xfrm rot="-5400000">
            <a:off x="5829300" y="266700"/>
            <a:ext cx="457200" cy="4953000"/>
          </a:xfrm>
          <a:prstGeom prst="leftBrace">
            <a:avLst>
              <a:gd name="adj1" fmla="val 90278"/>
              <a:gd name="adj2" fmla="val 50000"/>
            </a:avLst>
          </a:prstGeom>
          <a:noFill/>
          <a:ln w="28575">
            <a:solidFill>
              <a:srgbClr val="CC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8534400" y="1143000"/>
            <a:ext cx="0" cy="228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3" name="Text Box 13"/>
          <p:cNvSpPr txBox="1">
            <a:spLocks noChangeArrowheads="1"/>
          </p:cNvSpPr>
          <p:nvPr/>
        </p:nvSpPr>
        <p:spPr bwMode="auto">
          <a:xfrm>
            <a:off x="6858000" y="609600"/>
            <a:ext cx="2362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  <a:latin typeface="Arial" charset="0"/>
              </a:rPr>
              <a:t>Ahaziah</a:t>
            </a:r>
          </a:p>
        </p:txBody>
      </p:sp>
      <p:sp>
        <p:nvSpPr>
          <p:cNvPr id="117774" name="AutoShape 14"/>
          <p:cNvSpPr>
            <a:spLocks noChangeArrowheads="1"/>
          </p:cNvSpPr>
          <p:nvPr/>
        </p:nvSpPr>
        <p:spPr bwMode="auto">
          <a:xfrm rot="-2750926">
            <a:off x="8060532" y="897731"/>
            <a:ext cx="160338" cy="168275"/>
          </a:xfrm>
          <a:prstGeom prst="rtTriangle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5" name="Text Box 15"/>
          <p:cNvSpPr txBox="1">
            <a:spLocks noChangeArrowheads="1"/>
          </p:cNvSpPr>
          <p:nvPr/>
        </p:nvSpPr>
        <p:spPr bwMode="auto">
          <a:xfrm>
            <a:off x="3429000" y="3124200"/>
            <a:ext cx="4953000" cy="485775"/>
          </a:xfrm>
          <a:prstGeom prst="rect">
            <a:avLst/>
          </a:prstGeom>
          <a:noFill/>
          <a:ln w="28575">
            <a:solidFill>
              <a:srgbClr val="CC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CCFFFF"/>
                </a:solidFill>
                <a:latin typeface="Arial" charset="0"/>
              </a:rPr>
              <a:t>Elijah’s 15+ year public ministry</a:t>
            </a:r>
          </a:p>
        </p:txBody>
      </p:sp>
    </p:spTree>
    <p:extLst>
      <p:ext uri="{BB962C8B-B14F-4D97-AF65-F5344CB8AC3E}">
        <p14:creationId xmlns:p14="http://schemas.microsoft.com/office/powerpoint/2010/main" val="402341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1" grpId="0" animBg="1"/>
      <p:bldP spid="117775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2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914400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He was in harmony with God’s will &amp; his prayers matched exactly with that will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dirty="0" smtClean="0"/>
              <a:t>His prayers closed and opened heaven (</a:t>
            </a:r>
            <a:r>
              <a:rPr lang="en-US" altLang="en-US" dirty="0" err="1" smtClean="0"/>
              <a:t>Jms</a:t>
            </a:r>
            <a:r>
              <a:rPr lang="en-US" altLang="en-US" dirty="0" smtClean="0"/>
              <a:t> 3:17-18)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smtClean="0"/>
              <a:t>His prayers raised the dead, brought down fire from heaven to consume a sacrifice, and arresting soldiers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smtClean="0"/>
              <a:t>Each time, </a:t>
            </a:r>
            <a:r>
              <a:rPr lang="en-US" altLang="en-US" u="sng" dirty="0" smtClean="0"/>
              <a:t>it was God who acted</a:t>
            </a:r>
            <a:r>
              <a:rPr lang="en-US" altLang="en-US" dirty="0" smtClean="0"/>
              <a:t>, but in response to Elijah’s prayer, which matched God’s will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smtClean="0"/>
              <a:t>There is </a:t>
            </a:r>
            <a:r>
              <a:rPr lang="en-US" altLang="en-US" u="sng" dirty="0" smtClean="0"/>
              <a:t>great wisdom</a:t>
            </a:r>
            <a:r>
              <a:rPr lang="en-US" altLang="en-US" dirty="0" smtClean="0"/>
              <a:t> in our learning to pray for God’s will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It is not our prayers that bring about God’s will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solidFill>
                  <a:srgbClr val="FFFF00"/>
                </a:solidFill>
              </a:rPr>
              <a:t>Our fervent prayers help us to make God’s will our will, so that we can be part of it!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 smtClean="0"/>
              <a:t>Even Jesus had to learn to make God’s will, his will</a:t>
            </a:r>
          </a:p>
          <a:p>
            <a:pPr lvl="1" eaLnBrk="1" hangingPunct="1"/>
            <a:r>
              <a:rPr lang="en-US" altLang="en-US" dirty="0" smtClean="0">
                <a:solidFill>
                  <a:srgbClr val="FFFF00"/>
                </a:solidFill>
              </a:rPr>
              <a:t>He too prayed earnestly for that which God had already revealed (Lk 22:44)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In parable form, </a:t>
            </a:r>
            <a:br>
              <a:rPr lang="en-US" altLang="en-US" dirty="0" smtClean="0"/>
            </a:br>
            <a:r>
              <a:rPr lang="en-US" altLang="en-US" dirty="0" smtClean="0"/>
              <a:t>God uses Ahab &amp; Jezebel to warn us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63000" cy="5486400"/>
          </a:xfrm>
        </p:spPr>
        <p:txBody>
          <a:bodyPr/>
          <a:lstStyle/>
          <a:p>
            <a:pPr marL="0" indent="0" eaLnBrk="1" hangingPunct="1">
              <a:spcBef>
                <a:spcPct val="70000"/>
              </a:spcBef>
              <a:buNone/>
            </a:pPr>
            <a:r>
              <a:rPr lang="en-US" altLang="en-US" dirty="0" smtClean="0"/>
              <a:t>God uses </a:t>
            </a:r>
            <a:r>
              <a:rPr lang="en-US" altLang="en-US" u="sng" dirty="0" smtClean="0"/>
              <a:t>Jezebel</a:t>
            </a:r>
            <a:r>
              <a:rPr lang="en-US" altLang="en-US" dirty="0" smtClean="0"/>
              <a:t> to teach us about </a:t>
            </a:r>
            <a:r>
              <a:rPr lang="en-US" altLang="en-US" u="sng" dirty="0" smtClean="0">
                <a:solidFill>
                  <a:srgbClr val="FFFF00"/>
                </a:solidFill>
              </a:rPr>
              <a:t>sin in our life</a:t>
            </a:r>
            <a:r>
              <a:rPr lang="en-US" altLang="en-US" dirty="0"/>
              <a:t> </a:t>
            </a:r>
            <a:r>
              <a:rPr lang="en-US" altLang="en-US" dirty="0" smtClean="0"/>
              <a:t>&amp; the over-whelming power it has if we yield ourselves to it</a:t>
            </a:r>
            <a:endParaRPr lang="en-US" altLang="en-US" u="sng" dirty="0" smtClean="0">
              <a:solidFill>
                <a:srgbClr val="FFFF00"/>
              </a:solidFill>
            </a:endParaRPr>
          </a:p>
          <a:p>
            <a:pPr lvl="1" eaLnBrk="1" hangingPunct="1">
              <a:spcBef>
                <a:spcPts val="1200"/>
              </a:spcBef>
            </a:pPr>
            <a:r>
              <a:rPr lang="en-US" altLang="en-US" dirty="0" smtClean="0"/>
              <a:t>There are no redeeming qualities recorded about her</a:t>
            </a:r>
          </a:p>
          <a:p>
            <a:pPr lvl="1" eaLnBrk="1" hangingPunct="1"/>
            <a:r>
              <a:rPr lang="en-US" altLang="en-US" dirty="0" smtClean="0"/>
              <a:t>Everything she does is to be avoided</a:t>
            </a:r>
          </a:p>
          <a:p>
            <a:pPr lvl="1" eaLnBrk="1" hangingPunct="1"/>
            <a:r>
              <a:rPr lang="en-US" altLang="en-US" dirty="0" smtClean="0"/>
              <a:t>She represents the proneness to sin that exists in our nature &amp; in society</a:t>
            </a:r>
          </a:p>
          <a:p>
            <a:pPr marL="0" indent="0" eaLnBrk="1" hangingPunct="1">
              <a:spcBef>
                <a:spcPct val="70000"/>
              </a:spcBef>
              <a:buNone/>
            </a:pPr>
            <a:r>
              <a:rPr lang="en-US" altLang="en-US" dirty="0" smtClean="0"/>
              <a:t>God uses </a:t>
            </a:r>
            <a:r>
              <a:rPr lang="en-US" altLang="en-US" u="sng" dirty="0" smtClean="0"/>
              <a:t>Ahab</a:t>
            </a:r>
            <a:r>
              <a:rPr lang="en-US" altLang="en-US" dirty="0" smtClean="0"/>
              <a:t> to represent  </a:t>
            </a:r>
            <a:r>
              <a:rPr lang="en-US" altLang="en-US" u="sng" dirty="0" smtClean="0">
                <a:solidFill>
                  <a:srgbClr val="FFFF00"/>
                </a:solidFill>
              </a:rPr>
              <a:t>the rejected class</a:t>
            </a:r>
            <a:r>
              <a:rPr lang="en-US" altLang="en-US" dirty="0" smtClean="0">
                <a:solidFill>
                  <a:srgbClr val="FFFF00"/>
                </a:solidFill>
              </a:rPr>
              <a:t> </a:t>
            </a:r>
            <a:r>
              <a:rPr lang="en-US" altLang="en-US" dirty="0" smtClean="0"/>
              <a:t>&amp; to warn us how susceptible we are to Sin’s power &amp; influence</a:t>
            </a:r>
          </a:p>
          <a:p>
            <a:pPr lvl="1" eaLnBrk="1" hangingPunct="1"/>
            <a:r>
              <a:rPr lang="en-US" altLang="en-US" dirty="0" smtClean="0"/>
              <a:t>He knows the Truth but can’t bring himself to live it because of his greater love for the pleasures of sin</a:t>
            </a:r>
          </a:p>
          <a:p>
            <a:pPr lvl="1" eaLnBrk="1" hangingPunct="1"/>
            <a:r>
              <a:rPr lang="en-US" altLang="en-US" dirty="0" smtClean="0"/>
              <a:t>Time &amp; again we will say, “you fool, don’t you see where Jezebel is taking you?”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Owner\My Documents\My Pictures\Bible Research\Elijah study\ashera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4800"/>
            <a:ext cx="19748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200400" y="533400"/>
            <a:ext cx="3200400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An </a:t>
            </a:r>
            <a:r>
              <a:rPr lang="en-US" altLang="en-US" sz="2800" b="1" dirty="0" err="1">
                <a:solidFill>
                  <a:srgbClr val="FFFF00"/>
                </a:solidFill>
              </a:rPr>
              <a:t>Asherah</a:t>
            </a:r>
            <a:endParaRPr lang="en-US" altLang="en-US" sz="2800" b="1" dirty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</a:rPr>
              <a:t>(KJV: “grove”)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Female goddess of nations of Canaan</a:t>
            </a:r>
            <a:r>
              <a:rPr lang="en-US" altLang="en-US" b="1" dirty="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b="1" dirty="0">
              <a:solidFill>
                <a:srgbClr val="FFFF00"/>
              </a:solidFill>
            </a:endParaRPr>
          </a:p>
        </p:txBody>
      </p:sp>
      <p:pic>
        <p:nvPicPr>
          <p:cNvPr id="13316" name="Picture 4" descr="C:\Documents and Settings\Owner\My Documents\My Pictures\Bible Research\Elijah study\Ashera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:\Documents and Settings\Owner\My Documents\My Pictures\Bible Research\Elijah study\Bronze ashera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2184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Documents and Settings\KS\My Documents\My Pictures\Bible Research\Ashteroth pole at Tel Haz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576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1552575" y="4295775"/>
            <a:ext cx="609600" cy="1143000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6800" y="1600200"/>
            <a:ext cx="7162800" cy="2985433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When we read </a:t>
            </a:r>
            <a:r>
              <a:rPr lang="en-US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Baal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 in these stories, 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don’t think of a figurine or a small statue – 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think of a life lived for the gratification of the flesh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This will enable us to more readily recognize the life saving lessons God is teaching us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cs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7488</TotalTime>
  <Words>6814</Words>
  <Application>Microsoft Office PowerPoint</Application>
  <PresentationFormat>On-screen Show (4:3)</PresentationFormat>
  <Paragraphs>540</Paragraphs>
  <Slides>64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6" baseType="lpstr">
      <vt:lpstr>Default Design</vt:lpstr>
      <vt:lpstr>Bitmap Image</vt:lpstr>
      <vt:lpstr>Elijah –  Learning the Power  of the Still Small Voice  Class 1: Yahweh’s Prophet</vt:lpstr>
      <vt:lpstr>Elijah: Yahweh’s prophet</vt:lpstr>
      <vt:lpstr>He had a zeal and love for God, His truth and His people</vt:lpstr>
      <vt:lpstr>The nation is in a spiritual crisis: Elijah is God’s answer to the wickedness</vt:lpstr>
      <vt:lpstr>God works with Elijah to save him and to prepare him for a greater future work</vt:lpstr>
      <vt:lpstr>Despite his faults,  God continues to work with Elijah</vt:lpstr>
      <vt:lpstr>He was in harmony with God’s will &amp; his prayers matched exactly with that will</vt:lpstr>
      <vt:lpstr>In parable form,  God uses Ahab &amp; Jezebel to warn us</vt:lpstr>
      <vt:lpstr>PowerPoint Presentation</vt:lpstr>
      <vt:lpstr>The Danger of Idolatry </vt:lpstr>
      <vt:lpstr>How idols lead a person to sin</vt:lpstr>
      <vt:lpstr>Mesha stone – 9th century BC King Mesha (2 Kings 3:4) of Moab</vt:lpstr>
      <vt:lpstr>God’s assessment of Ahab – 1 Kg 16</vt:lpstr>
      <vt:lpstr>PowerPoint Presentation</vt:lpstr>
      <vt:lpstr>Class 2: The faith of a widow</vt:lpstr>
      <vt:lpstr>Jezebel – a literal and spiritual harlot</vt:lpstr>
      <vt:lpstr>The impact of apostasy on Israel</vt:lpstr>
      <vt:lpstr>How does Elijah respond?</vt:lpstr>
      <vt:lpstr>Elijah is appalled at what he sees happening</vt:lpstr>
      <vt:lpstr>PowerPoint Presentation</vt:lpstr>
      <vt:lpstr>Fed by ravens – a miracle twice/day</vt:lpstr>
      <vt:lpstr>Her loving and faithful character</vt:lpstr>
      <vt:lpstr>Her faith preceded Elijah’s arrival</vt:lpstr>
      <vt:lpstr>Her faith is intended to strengthen our faith</vt:lpstr>
      <vt:lpstr>The tragic death of her son</vt:lpstr>
      <vt:lpstr>Heb 11 – Faith precedes the outcome</vt:lpstr>
      <vt:lpstr>PowerPoint Presentation</vt:lpstr>
      <vt:lpstr>Class 3: Zeal for God </vt:lpstr>
      <vt:lpstr>Heb 11 – Faith precedes the outcome</vt:lpstr>
      <vt:lpstr>Elijah pleads for the boy’s life</vt:lpstr>
      <vt:lpstr>Obadiah’s character &amp; faith under trial</vt:lpstr>
      <vt:lpstr>Obadiah “feared Yahweh greatly”</vt:lpstr>
      <vt:lpstr>Obadiah’s zeal for Yahweh matched Elijah’s</vt:lpstr>
      <vt:lpstr>Ahab’s character revealed by the drought</vt:lpstr>
      <vt:lpstr>4 Reactions to the same famine</vt:lpstr>
      <vt:lpstr>PowerPoint Presentation</vt:lpstr>
      <vt:lpstr>PowerPoint Presentation</vt:lpstr>
      <vt:lpstr>PowerPoint Presentation</vt:lpstr>
      <vt:lpstr>PowerPoint Presentation</vt:lpstr>
      <vt:lpstr>The Issue: Who is God? Yah or Baal?</vt:lpstr>
      <vt:lpstr>The contest will purposely pit Yah vs. Baal</vt:lpstr>
      <vt:lpstr>This is why God hated idolatry </vt:lpstr>
      <vt:lpstr>Baal’s prophets are left defeated</vt:lpstr>
      <vt:lpstr>PowerPoint Presentation</vt:lpstr>
      <vt:lpstr>Class 4 Recovery from  depression and despair</vt:lpstr>
      <vt:lpstr>Baal’s prophets are left defeated</vt:lpstr>
      <vt:lpstr>This is why God hated idolatry </vt:lpstr>
      <vt:lpstr>Elijah then steps forward &amp; speaks to people</vt:lpstr>
      <vt:lpstr>PowerPoint Presentation</vt:lpstr>
      <vt:lpstr>PowerPoint Presentation</vt:lpstr>
      <vt:lpstr>Run down the mountain with Elijah!</vt:lpstr>
      <vt:lpstr>The strengths of Elijah’s character prior to Horeb</vt:lpstr>
      <vt:lpstr>Mt. Carmel’s short lived impact</vt:lpstr>
      <vt:lpstr>Jezebel’s destructive impact on Elijah</vt:lpstr>
      <vt:lpstr>Jezebel’s impact on Elijah mirrors Sin’s impact on us; it will  rob us of our faith &amp; then leave us vulnerable to serpent thinking/actions </vt:lpstr>
      <vt:lpstr>In despair, despondent and deeply depressed, Elijah flees south</vt:lpstr>
      <vt:lpstr>PowerPoint Presentation</vt:lpstr>
      <vt:lpstr>Class 5: A personal reformation</vt:lpstr>
      <vt:lpstr>In despair, despondent and deeply depressed, Elijah flees south</vt:lpstr>
      <vt:lpstr>God responds marvelously!</vt:lpstr>
      <vt:lpstr>Elijah’s mind upon arriving at Mt Horeb</vt:lpstr>
      <vt:lpstr>PowerPoint Presentation</vt:lpstr>
      <vt:lpstr>Ahab’s reign – Elijah’s ministry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L. Styles</dc:creator>
  <cp:lastModifiedBy>Ken</cp:lastModifiedBy>
  <cp:revision>113</cp:revision>
  <dcterms:created xsi:type="dcterms:W3CDTF">2007-07-08T13:46:00Z</dcterms:created>
  <dcterms:modified xsi:type="dcterms:W3CDTF">2017-08-17T17:16:46Z</dcterms:modified>
</cp:coreProperties>
</file>