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p:nvPr>
            <p:ph type="sldImg"/>
          </p:nvPr>
        </p:nvSpPr>
        <p:spPr>
          <a:xfrm>
            <a:off x="1143000" y="685800"/>
            <a:ext cx="4572000" cy="3429000"/>
          </a:xfrm>
          <a:prstGeom prst="rect">
            <a:avLst/>
          </a:prstGeom>
        </p:spPr>
        <p:txBody>
          <a:bodyPr/>
          <a:lstStyle/>
          <a:p>
            <a:pPr/>
          </a:p>
        </p:txBody>
      </p:sp>
      <p:sp>
        <p:nvSpPr>
          <p:cNvPr id="181" name="Shape 18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1" name="Shape 191"/>
          <p:cNvSpPr/>
          <p:nvPr>
            <p:ph type="sldImg"/>
          </p:nvPr>
        </p:nvSpPr>
        <p:spPr>
          <a:prstGeom prst="rect">
            <a:avLst/>
          </a:prstGeom>
        </p:spPr>
        <p:txBody>
          <a:bodyPr/>
          <a:lstStyle/>
          <a:p>
            <a:pPr/>
          </a:p>
        </p:txBody>
      </p:sp>
      <p:sp>
        <p:nvSpPr>
          <p:cNvPr id="192" name="Shape 192"/>
          <p:cNvSpPr/>
          <p:nvPr>
            <p:ph type="body" sz="quarter" idx="1"/>
          </p:nvPr>
        </p:nvSpPr>
        <p:spPr>
          <a:prstGeom prst="rect">
            <a:avLst/>
          </a:prstGeom>
        </p:spPr>
        <p:txBody>
          <a:bodyPr/>
          <a:lstStyle/>
          <a:p>
            <a:pPr defTabSz="914400">
              <a:lnSpc>
                <a:spcPct val="100000"/>
              </a:lnSpc>
              <a:spcBef>
                <a:spcPts val="200"/>
              </a:spcBef>
              <a:defRPr sz="700">
                <a:latin typeface="Arial Narrow"/>
                <a:ea typeface="Arial Narrow"/>
                <a:cs typeface="Arial Narrow"/>
                <a:sym typeface="Arial Narrow"/>
              </a:defRPr>
            </a:pPr>
            <a:r>
              <a:t>P</a:t>
            </a:r>
            <a:r>
              <a:rPr baseline="30000"/>
              <a:t>52 </a:t>
            </a:r>
            <a:r>
              <a:t>is the oldest known manuscript fragment of the New Testament. </a:t>
            </a:r>
            <a:br/>
            <a:r>
              <a:t>A Fragment of the Gospel of John. Egypt, 125-150 C.E.</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Title 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spTree>
      <p:nvGrpSpPr>
        <p:cNvPr id="1" name=""/>
        <p:cNvGrpSpPr/>
        <p:nvPr/>
      </p:nvGrpSpPr>
      <p:grpSpPr>
        <a:xfrm>
          <a:off x="0" y="0"/>
          <a:ext cx="0" cy="0"/>
          <a:chOff x="0" y="0"/>
          <a:chExt cx="0" cy="0"/>
        </a:xfrm>
      </p:grpSpPr>
      <p:sp>
        <p:nvSpPr>
          <p:cNvPr id="20" name="Shape 20"/>
          <p:cNvSpPr/>
          <p:nvPr>
            <p:ph type="pic" idx="13"/>
          </p:nvPr>
        </p:nvSpPr>
        <p:spPr>
          <a:xfrm>
            <a:off x="1606550" y="635000"/>
            <a:ext cx="9779000" cy="5918200"/>
          </a:xfrm>
          <a:prstGeom prst="rect">
            <a:avLst/>
          </a:prstGeom>
        </p:spPr>
        <p:txBody>
          <a:bodyPr lIns="91439" tIns="45719" rIns="91439" bIns="45719" anchor="t">
            <a:noAutofit/>
          </a:bodyPr>
          <a:lstStyle/>
          <a:p>
            <a:pPr/>
          </a:p>
        </p:txBody>
      </p:sp>
      <p:sp>
        <p:nvSpPr>
          <p:cNvPr id="21" name="Shape 21"/>
          <p:cNvSpPr/>
          <p:nvPr>
            <p:ph type="title"/>
          </p:nvPr>
        </p:nvSpPr>
        <p:spPr>
          <a:xfrm>
            <a:off x="1270000" y="6718300"/>
            <a:ext cx="10464800" cy="1422400"/>
          </a:xfrm>
          <a:prstGeom prst="rect">
            <a:avLst/>
          </a:prstGeom>
        </p:spPr>
        <p:txBody>
          <a:bodyPr anchor="b"/>
          <a:lstStyle/>
          <a:p>
            <a:pPr/>
            <a:r>
              <a:t>Title Text</a:t>
            </a:r>
          </a:p>
        </p:txBody>
      </p:sp>
      <p:sp>
        <p:nvSpPr>
          <p:cNvPr id="22" name="Shape 22"/>
          <p:cNvSpPr/>
          <p:nvPr>
            <p:ph type="body" sz="quarter"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311798" y="9245600"/>
            <a:ext cx="368504" cy="3810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270000" y="3225800"/>
            <a:ext cx="10464800" cy="33020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half" idx="13"/>
          </p:nvPr>
        </p:nvSpPr>
        <p:spPr>
          <a:xfrm>
            <a:off x="6718300" y="635000"/>
            <a:ext cx="5334000" cy="8229600"/>
          </a:xfrm>
          <a:prstGeom prst="rect">
            <a:avLst/>
          </a:prstGeom>
        </p:spPr>
        <p:txBody>
          <a:bodyPr lIns="91439" tIns="45719" rIns="91439" bIns="45719" anchor="t">
            <a:noAutofit/>
          </a:bodyPr>
          <a:lstStyle/>
          <a:p>
            <a:pPr/>
          </a:p>
        </p:txBody>
      </p:sp>
      <p:sp>
        <p:nvSpPr>
          <p:cNvPr id="39" name="Shape 39"/>
          <p:cNvSpPr/>
          <p:nvPr>
            <p:ph type="title"/>
          </p:nvPr>
        </p:nvSpPr>
        <p:spPr>
          <a:xfrm>
            <a:off x="952500" y="635000"/>
            <a:ext cx="5334000" cy="3987800"/>
          </a:xfrm>
          <a:prstGeom prst="rect">
            <a:avLst/>
          </a:prstGeom>
        </p:spPr>
        <p:txBody>
          <a:bodyPr anchor="b"/>
          <a:lstStyle>
            <a:lvl1pPr>
              <a:defRPr sz="6000"/>
            </a:lvl1pPr>
          </a:lstStyle>
          <a:p>
            <a:pPr/>
            <a:r>
              <a:t>Title Text</a:t>
            </a:r>
          </a:p>
        </p:txBody>
      </p:sp>
      <p:sp>
        <p:nvSpPr>
          <p:cNvPr id="40" name="Shape 40"/>
          <p:cNvSpPr/>
          <p:nvPr>
            <p:ph type="body" sz="quarter"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half" idx="13"/>
          </p:nvPr>
        </p:nvSpPr>
        <p:spPr>
          <a:xfrm>
            <a:off x="6718300" y="2603500"/>
            <a:ext cx="5334000" cy="6286500"/>
          </a:xfrm>
          <a:prstGeom prst="rect">
            <a:avLst/>
          </a:prstGeom>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952500" y="1270000"/>
            <a:ext cx="11099800" cy="7213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spTree>
      <p:nvGrpSpPr>
        <p:cNvPr id="1" name=""/>
        <p:cNvGrpSpPr/>
        <p:nvPr/>
      </p:nvGrpSpPr>
      <p:grpSpPr>
        <a:xfrm>
          <a:off x="0" y="0"/>
          <a:ext cx="0" cy="0"/>
          <a:chOff x="0" y="0"/>
          <a:chExt cx="0" cy="0"/>
        </a:xfrm>
      </p:grpSpPr>
      <p:sp>
        <p:nvSpPr>
          <p:cNvPr id="83" name="Shape 83"/>
          <p:cNvSpPr/>
          <p:nvPr>
            <p:ph type="pic" sz="quarter" idx="13"/>
          </p:nvPr>
        </p:nvSpPr>
        <p:spPr>
          <a:xfrm>
            <a:off x="6718300" y="5092700"/>
            <a:ext cx="5334000" cy="3771900"/>
          </a:xfrm>
          <a:prstGeom prst="rect">
            <a:avLst/>
          </a:prstGeom>
        </p:spPr>
        <p:txBody>
          <a:bodyPr lIns="91439" tIns="45719" rIns="91439" bIns="45719" anchor="t">
            <a:noAutofit/>
          </a:bodyPr>
          <a:lstStyle/>
          <a:p>
            <a:pPr/>
          </a:p>
        </p:txBody>
      </p:sp>
      <p:sp>
        <p:nvSpPr>
          <p:cNvPr id="84" name="Shape 84"/>
          <p:cNvSpPr/>
          <p:nvPr>
            <p:ph type="pic" sz="quarter" idx="14"/>
          </p:nvPr>
        </p:nvSpPr>
        <p:spPr>
          <a:xfrm>
            <a:off x="6724518" y="889000"/>
            <a:ext cx="5334001" cy="3771900"/>
          </a:xfrm>
          <a:prstGeom prst="rect">
            <a:avLst/>
          </a:prstGeom>
        </p:spPr>
        <p:txBody>
          <a:bodyPr lIns="91439" tIns="45719" rIns="91439" bIns="45719" anchor="t">
            <a:noAutofit/>
          </a:bodyPr>
          <a:lstStyle/>
          <a:p>
            <a:pPr/>
          </a:p>
        </p:txBody>
      </p:sp>
      <p:sp>
        <p:nvSpPr>
          <p:cNvPr id="85" name="Shape 85"/>
          <p:cNvSpPr/>
          <p:nvPr>
            <p:ph type="pic" sz="half" idx="15"/>
          </p:nvPr>
        </p:nvSpPr>
        <p:spPr>
          <a:xfrm>
            <a:off x="952500" y="889000"/>
            <a:ext cx="5334000" cy="7975600"/>
          </a:xfrm>
          <a:prstGeom prst="rect">
            <a:avLst/>
          </a:prstGeom>
        </p:spPr>
        <p:txBody>
          <a:bodyPr lIns="91439" tIns="45719" rIns="91439" bIns="45719" anchor="t">
            <a:noAutofit/>
          </a:bodyPr>
          <a:lstStyle/>
          <a:p>
            <a:pPr/>
          </a:p>
        </p:txBody>
      </p:sp>
      <p:sp>
        <p:nvSpPr>
          <p:cNvPr id="86" name="Shape 8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270000" y="6362700"/>
            <a:ext cx="10464800" cy="469900"/>
          </a:xfrm>
          <a:prstGeom prst="rect">
            <a:avLst/>
          </a:prstGeom>
        </p:spPr>
        <p:txBody>
          <a:bodyPr anchor="t">
            <a:spAutoFit/>
          </a:bodyPr>
          <a:lstStyle>
            <a:lvl1pPr marL="0" indent="0" algn="ctr">
              <a:spcBef>
                <a:spcPts val="0"/>
              </a:spcBef>
              <a:buSzTx/>
              <a:buNone/>
              <a:defRPr sz="2400"/>
            </a:lvl1pPr>
          </a:lstStyle>
          <a:p>
            <a:pPr/>
            <a:r>
              <a:t>–Johnny Appleseed</a:t>
            </a:r>
          </a:p>
        </p:txBody>
      </p:sp>
      <p:sp>
        <p:nvSpPr>
          <p:cNvPr id="94" name="Shape 94"/>
          <p:cNvSpPr/>
          <p:nvPr>
            <p:ph type="body" sz="quarter" idx="14"/>
          </p:nvPr>
        </p:nvSpPr>
        <p:spPr>
          <a:xfrm>
            <a:off x="1270000" y="4267200"/>
            <a:ext cx="10464800" cy="685800"/>
          </a:xfrm>
          <a:prstGeom prst="rect">
            <a:avLst/>
          </a:prstGeom>
        </p:spPr>
        <p:txBody>
          <a:bodyPr>
            <a:spAutoFit/>
          </a:bodyPr>
          <a:lstStyle>
            <a:lvl1pPr marL="0" indent="0" algn="ctr">
              <a:spcBef>
                <a:spcPts val="0"/>
              </a:spcBef>
              <a:buSzTx/>
              <a:buNone/>
              <a:defRPr sz="3800"/>
            </a:lvl1pPr>
          </a:lstStyle>
          <a:p>
            <a:pPr/>
            <a:r>
              <a:t>“Type a quote here.” </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copy 1">
    <p:spTree>
      <p:nvGrpSpPr>
        <p:cNvPr id="1" name=""/>
        <p:cNvGrpSpPr/>
        <p:nvPr/>
      </p:nvGrpSpPr>
      <p:grpSpPr>
        <a:xfrm>
          <a:off x="0" y="0"/>
          <a:ext cx="0" cy="0"/>
          <a:chOff x="0" y="0"/>
          <a:chExt cx="0" cy="0"/>
        </a:xfrm>
      </p:grpSpPr>
      <p:sp>
        <p:nvSpPr>
          <p:cNvPr id="117" name="Shape 117"/>
          <p:cNvSpPr/>
          <p:nvPr>
            <p:ph type="sldNum" sz="quarter" idx="2"/>
          </p:nvPr>
        </p:nvSpPr>
        <p:spPr>
          <a:xfrm>
            <a:off x="12039639" y="9249974"/>
            <a:ext cx="314921"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Only">
    <p:spTree>
      <p:nvGrpSpPr>
        <p:cNvPr id="1" name=""/>
        <p:cNvGrpSpPr/>
        <p:nvPr/>
      </p:nvGrpSpPr>
      <p:grpSpPr>
        <a:xfrm>
          <a:off x="0" y="0"/>
          <a:ext cx="0" cy="0"/>
          <a:chOff x="0" y="0"/>
          <a:chExt cx="0" cy="0"/>
        </a:xfrm>
      </p:grpSpPr>
      <p:sp>
        <p:nvSpPr>
          <p:cNvPr id="124" name="Shape 124"/>
          <p:cNvSpPr/>
          <p:nvPr>
            <p:ph type="title"/>
          </p:nvPr>
        </p:nvSpPr>
        <p:spPr>
          <a:xfrm>
            <a:off x="647700" y="0"/>
            <a:ext cx="11709400" cy="2406792"/>
          </a:xfrm>
          <a:prstGeom prst="rect">
            <a:avLst/>
          </a:prstGeom>
        </p:spPr>
        <p:txBody>
          <a:bodyPr lIns="38100" tIns="38100" rIns="38100" bIns="38100">
            <a:noAutofit/>
          </a:bodyPr>
          <a:lstStyle>
            <a:lvl1pPr defTabSz="1295400">
              <a:defRPr sz="6200">
                <a:uFill>
                  <a:solidFill>
                    <a:srgbClr val="000000"/>
                  </a:solidFill>
                </a:uFill>
                <a:latin typeface="Lucida Grande"/>
                <a:ea typeface="Lucida Grande"/>
                <a:cs typeface="Lucida Grande"/>
                <a:sym typeface="Lucida Grande"/>
              </a:defRPr>
            </a:lvl1pPr>
          </a:lstStyle>
          <a:p>
            <a:pPr/>
            <a:r>
              <a:t>Title Text</a:t>
            </a:r>
          </a:p>
        </p:txBody>
      </p:sp>
      <p:sp>
        <p:nvSpPr>
          <p:cNvPr id="125" name="Shape 125"/>
          <p:cNvSpPr/>
          <p:nvPr>
            <p:ph type="sldNum" sz="quarter" idx="2"/>
          </p:nvPr>
        </p:nvSpPr>
        <p:spPr>
          <a:xfrm>
            <a:off x="11967978" y="9206511"/>
            <a:ext cx="371278" cy="330201"/>
          </a:xfrm>
          <a:prstGeom prst="rect">
            <a:avLst/>
          </a:prstGeom>
        </p:spPr>
        <p:txBody>
          <a:bodyPr anchor="ctr"/>
          <a:lstStyle>
            <a:lvl1pPr defTabSz="825500">
              <a:defRPr sz="1600">
                <a:solidFill>
                  <a:srgbClr val="999999"/>
                </a:solidFill>
                <a:uFill>
                  <a:solidFill>
                    <a:srgbClr val="999999"/>
                  </a:solidFill>
                </a:uFill>
                <a:latin typeface="Lucida Grande"/>
                <a:ea typeface="Lucida Grande"/>
                <a:cs typeface="Lucida Grande"/>
                <a:sym typeface="Lucida Grand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and Content copy">
    <p:spTree>
      <p:nvGrpSpPr>
        <p:cNvPr id="1" name=""/>
        <p:cNvGrpSpPr/>
        <p:nvPr/>
      </p:nvGrpSpPr>
      <p:grpSpPr>
        <a:xfrm>
          <a:off x="0" y="0"/>
          <a:ext cx="0" cy="0"/>
          <a:chOff x="0" y="0"/>
          <a:chExt cx="0" cy="0"/>
        </a:xfrm>
      </p:grpSpPr>
      <p:sp>
        <p:nvSpPr>
          <p:cNvPr id="132" name="Shape 132"/>
          <p:cNvSpPr/>
          <p:nvPr>
            <p:ph type="title"/>
          </p:nvPr>
        </p:nvSpPr>
        <p:spPr>
          <a:xfrm>
            <a:off x="647700" y="390596"/>
            <a:ext cx="11709400" cy="1625601"/>
          </a:xfrm>
          <a:prstGeom prst="rect">
            <a:avLst/>
          </a:prstGeom>
          <a:ln>
            <a:round/>
          </a:ln>
        </p:spPr>
        <p:txBody>
          <a:bodyPr lIns="38100" tIns="38100" rIns="38100" bIns="38100">
            <a:noAutofit/>
          </a:bodyPr>
          <a:lstStyle>
            <a:lvl1pPr defTabSz="1295400">
              <a:defRPr sz="6200">
                <a:uFill>
                  <a:solidFill>
                    <a:srgbClr val="000000"/>
                  </a:solidFill>
                </a:uFill>
                <a:latin typeface="Calibri"/>
                <a:ea typeface="Calibri"/>
                <a:cs typeface="Calibri"/>
                <a:sym typeface="Calibri"/>
              </a:defRPr>
            </a:lvl1pPr>
          </a:lstStyle>
          <a:p>
            <a:pPr/>
            <a:r>
              <a:t>Title Text</a:t>
            </a:r>
          </a:p>
        </p:txBody>
      </p:sp>
      <p:sp>
        <p:nvSpPr>
          <p:cNvPr id="133" name="Shape 133"/>
          <p:cNvSpPr/>
          <p:nvPr>
            <p:ph type="body" idx="1"/>
          </p:nvPr>
        </p:nvSpPr>
        <p:spPr>
          <a:xfrm>
            <a:off x="647700" y="2273300"/>
            <a:ext cx="11709400" cy="6436926"/>
          </a:xfrm>
          <a:prstGeom prst="rect">
            <a:avLst/>
          </a:prstGeom>
          <a:ln>
            <a:round/>
          </a:ln>
        </p:spPr>
        <p:txBody>
          <a:bodyPr lIns="38100" tIns="38100" rIns="38100" bIns="38100" anchor="t">
            <a:noAutofit/>
          </a:bodyPr>
          <a:lstStyle>
            <a:lvl1pPr marL="342900" indent="-342900" defTabSz="1295400">
              <a:spcBef>
                <a:spcPts val="1000"/>
              </a:spcBef>
              <a:buClr>
                <a:srgbClr val="000000"/>
              </a:buClr>
              <a:buSzPct val="100000"/>
              <a:buFont typeface="Arial"/>
              <a:defRPr sz="4400">
                <a:uFill>
                  <a:solidFill>
                    <a:srgbClr val="000000"/>
                  </a:solidFill>
                </a:uFill>
                <a:latin typeface="Calibri"/>
                <a:ea typeface="Calibri"/>
                <a:cs typeface="Calibri"/>
                <a:sym typeface="Calibri"/>
              </a:defRPr>
            </a:lvl1pPr>
            <a:lvl2pPr marL="742950" indent="-285750" defTabSz="1295400">
              <a:spcBef>
                <a:spcPts val="900"/>
              </a:spcBef>
              <a:buClr>
                <a:srgbClr val="000000"/>
              </a:buClr>
              <a:buSzPct val="100000"/>
              <a:buFont typeface="Arial"/>
              <a:buChar char="–"/>
              <a:defRPr sz="3800">
                <a:uFill>
                  <a:solidFill>
                    <a:srgbClr val="000000"/>
                  </a:solidFill>
                </a:uFill>
                <a:latin typeface="Calibri"/>
                <a:ea typeface="Calibri"/>
                <a:cs typeface="Calibri"/>
                <a:sym typeface="Calibri"/>
              </a:defRPr>
            </a:lvl2pPr>
            <a:lvl3pPr marL="1143000" indent="-228600" defTabSz="1295400">
              <a:spcBef>
                <a:spcPts val="800"/>
              </a:spcBef>
              <a:buClr>
                <a:srgbClr val="000000"/>
              </a:buClr>
              <a:buSzPct val="100000"/>
              <a:buFont typeface="Arial"/>
              <a:defRPr sz="3400">
                <a:uFill>
                  <a:solidFill>
                    <a:srgbClr val="000000"/>
                  </a:solidFill>
                </a:uFill>
                <a:latin typeface="Calibri"/>
                <a:ea typeface="Calibri"/>
                <a:cs typeface="Calibri"/>
                <a:sym typeface="Calibri"/>
              </a:defRPr>
            </a:lvl3pPr>
            <a:lvl4pPr marL="1600200" indent="-228600" defTabSz="1295400">
              <a:spcBef>
                <a:spcPts val="600"/>
              </a:spcBef>
              <a:buClr>
                <a:srgbClr val="000000"/>
              </a:buClr>
              <a:buSzPct val="100000"/>
              <a:buFont typeface="Arial"/>
              <a:buChar char="–"/>
              <a:defRPr sz="2800">
                <a:uFill>
                  <a:solidFill>
                    <a:srgbClr val="000000"/>
                  </a:solidFill>
                </a:uFill>
                <a:latin typeface="Calibri"/>
                <a:ea typeface="Calibri"/>
                <a:cs typeface="Calibri"/>
                <a:sym typeface="Calibri"/>
              </a:defRPr>
            </a:lvl4pPr>
            <a:lvl5pPr marL="2057400" indent="-228600" defTabSz="1295400">
              <a:spcBef>
                <a:spcPts val="600"/>
              </a:spcBef>
              <a:buClr>
                <a:srgbClr val="000000"/>
              </a:buClr>
              <a:buSzPct val="100000"/>
              <a:buFont typeface="Arial"/>
              <a:buChar char="»"/>
              <a:defRPr sz="2800">
                <a:uFill>
                  <a:solidFill>
                    <a:srgbClr val="000000"/>
                  </a:solidFill>
                </a:u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34" name="Shape 134"/>
          <p:cNvSpPr/>
          <p:nvPr>
            <p:ph type="sldNum" sz="quarter" idx="2"/>
          </p:nvPr>
        </p:nvSpPr>
        <p:spPr>
          <a:xfrm>
            <a:off x="12039639" y="9249974"/>
            <a:ext cx="314921"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Default - Title Only">
    <p:spTree>
      <p:nvGrpSpPr>
        <p:cNvPr id="1" name=""/>
        <p:cNvGrpSpPr/>
        <p:nvPr/>
      </p:nvGrpSpPr>
      <p:grpSpPr>
        <a:xfrm>
          <a:off x="0" y="0"/>
          <a:ext cx="0" cy="0"/>
          <a:chOff x="0" y="0"/>
          <a:chExt cx="0" cy="0"/>
        </a:xfrm>
      </p:grpSpPr>
      <p:sp>
        <p:nvSpPr>
          <p:cNvPr id="141" name="Shape 141"/>
          <p:cNvSpPr/>
          <p:nvPr>
            <p:ph type="title"/>
          </p:nvPr>
        </p:nvSpPr>
        <p:spPr>
          <a:xfrm>
            <a:off x="647700" y="0"/>
            <a:ext cx="11709400" cy="2406793"/>
          </a:xfrm>
          <a:prstGeom prst="rect">
            <a:avLst/>
          </a:prstGeom>
        </p:spPr>
        <p:txBody>
          <a:bodyPr lIns="38100" tIns="38100" rIns="38100" bIns="38100"/>
          <a:lstStyle>
            <a:lvl1pPr defTabSz="1295400">
              <a:defRPr sz="6200">
                <a:uFill>
                  <a:solidFill>
                    <a:srgbClr val="000000"/>
                  </a:solidFill>
                </a:uFill>
                <a:latin typeface="Lucida Grande"/>
                <a:ea typeface="Lucida Grande"/>
                <a:cs typeface="Lucida Grande"/>
                <a:sym typeface="Lucida Grande"/>
              </a:defRPr>
            </a:lvl1pPr>
          </a:lstStyle>
          <a:p>
            <a:pPr/>
            <a:r>
              <a:t>Title Text</a:t>
            </a:r>
          </a:p>
        </p:txBody>
      </p:sp>
      <p:sp>
        <p:nvSpPr>
          <p:cNvPr id="142" name="Shape 142"/>
          <p:cNvSpPr/>
          <p:nvPr>
            <p:ph type="sldNum" sz="quarter" idx="2"/>
          </p:nvPr>
        </p:nvSpPr>
        <p:spPr>
          <a:xfrm>
            <a:off x="12018778" y="9257311"/>
            <a:ext cx="269678" cy="228601"/>
          </a:xfrm>
          <a:prstGeom prst="rect">
            <a:avLst/>
          </a:prstGeom>
        </p:spPr>
        <p:txBody>
          <a:bodyPr lIns="0" tIns="0" rIns="0" bIns="0" anchor="ctr"/>
          <a:lstStyle>
            <a:lvl1pPr defTabSz="825500">
              <a:defRPr sz="1600">
                <a:solidFill>
                  <a:srgbClr val="999999"/>
                </a:solidFill>
                <a:uFill>
                  <a:solidFill>
                    <a:srgbClr val="999999"/>
                  </a:solidFill>
                </a:uFill>
                <a:latin typeface="Lucida Grande"/>
                <a:ea typeface="Lucida Grande"/>
                <a:cs typeface="Lucida Grande"/>
                <a:sym typeface="Lucida Grand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149" name="Shape 149"/>
          <p:cNvSpPr/>
          <p:nvPr>
            <p:ph type="title"/>
          </p:nvPr>
        </p:nvSpPr>
        <p:spPr>
          <a:xfrm>
            <a:off x="1270000" y="0"/>
            <a:ext cx="10464800" cy="4940300"/>
          </a:xfrm>
          <a:prstGeom prst="rect">
            <a:avLst/>
          </a:prstGeom>
        </p:spPr>
        <p:txBody>
          <a:bodyPr lIns="0" tIns="0" rIns="0" bIns="0" anchor="b">
            <a:noAutofit/>
          </a:bodyPr>
          <a:lstStyle>
            <a:lvl1pPr>
              <a:defRPr sz="8400">
                <a:latin typeface="Gill Sans"/>
                <a:ea typeface="Gill Sans"/>
                <a:cs typeface="Gill Sans"/>
                <a:sym typeface="Gill Sans"/>
              </a:defRPr>
            </a:lvl1pPr>
          </a:lstStyle>
          <a:p>
            <a:pPr/>
            <a:r>
              <a:t>Title Text</a:t>
            </a:r>
          </a:p>
        </p:txBody>
      </p:sp>
      <p:sp>
        <p:nvSpPr>
          <p:cNvPr id="150" name="Shape 150"/>
          <p:cNvSpPr/>
          <p:nvPr>
            <p:ph type="body" sz="half" idx="1"/>
          </p:nvPr>
        </p:nvSpPr>
        <p:spPr>
          <a:xfrm>
            <a:off x="1270000" y="5029200"/>
            <a:ext cx="10464800" cy="3568700"/>
          </a:xfrm>
          <a:prstGeom prst="rect">
            <a:avLst/>
          </a:prstGeom>
        </p:spPr>
        <p:txBody>
          <a:bodyPr lIns="0" tIns="0" rIns="0" bIns="0" anchor="t">
            <a:noAutofit/>
          </a:bodyPr>
          <a:lstStyle>
            <a:lvl1pPr marL="0" indent="0" algn="ctr">
              <a:spcBef>
                <a:spcPts val="0"/>
              </a:spcBef>
              <a:buSzTx/>
              <a:buNone/>
              <a:defRPr>
                <a:latin typeface="Gill Sans"/>
                <a:ea typeface="Gill Sans"/>
                <a:cs typeface="Gill Sans"/>
                <a:sym typeface="Gill Sans"/>
              </a:defRPr>
            </a:lvl1pPr>
            <a:lvl2pPr marL="0" indent="0" algn="ctr">
              <a:spcBef>
                <a:spcPts val="0"/>
              </a:spcBef>
              <a:buSzTx/>
              <a:buNone/>
              <a:defRPr>
                <a:latin typeface="Gill Sans"/>
                <a:ea typeface="Gill Sans"/>
                <a:cs typeface="Gill Sans"/>
                <a:sym typeface="Gill Sans"/>
              </a:defRPr>
            </a:lvl2pPr>
            <a:lvl3pPr marL="0" indent="0" algn="ctr">
              <a:spcBef>
                <a:spcPts val="0"/>
              </a:spcBef>
              <a:buSzTx/>
              <a:buNone/>
              <a:defRPr>
                <a:latin typeface="Gill Sans"/>
                <a:ea typeface="Gill Sans"/>
                <a:cs typeface="Gill Sans"/>
                <a:sym typeface="Gill Sans"/>
              </a:defRPr>
            </a:lvl3pPr>
            <a:lvl4pPr marL="0" indent="0" algn="ctr">
              <a:spcBef>
                <a:spcPts val="0"/>
              </a:spcBef>
              <a:buSzTx/>
              <a:buNone/>
              <a:defRPr>
                <a:latin typeface="Gill Sans"/>
                <a:ea typeface="Gill Sans"/>
                <a:cs typeface="Gill Sans"/>
                <a:sym typeface="Gill Sans"/>
              </a:defRPr>
            </a:lvl4pPr>
            <a:lvl5pPr marL="0" indent="0" algn="ctr">
              <a:spcBef>
                <a:spcPts val="0"/>
              </a:spcBef>
              <a:buSzTx/>
              <a:buNone/>
              <a:defRPr>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51" name="Shape 151"/>
          <p:cNvSpPr/>
          <p:nvPr>
            <p:ph type="sldNum" sz="quarter" idx="2"/>
          </p:nvPr>
        </p:nvSpPr>
        <p:spPr>
          <a:xfrm>
            <a:off x="9320106" y="8779791"/>
            <a:ext cx="3034454" cy="520701"/>
          </a:xfrm>
          <a:prstGeom prst="rect">
            <a:avLst/>
          </a:prstGeom>
        </p:spPr>
        <p:txBody>
          <a:bodyPr wrap="square" lIns="65022" tIns="65022" rIns="65022" bIns="65022" anchor="ctr"/>
          <a:lstStyle>
            <a:lvl1pPr algn="r" defTabSz="914400">
              <a:defRPr sz="16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158" name="Shape 158"/>
          <p:cNvSpPr/>
          <p:nvPr>
            <p:ph type="title"/>
          </p:nvPr>
        </p:nvSpPr>
        <p:spPr>
          <a:xfrm>
            <a:off x="1270000" y="254000"/>
            <a:ext cx="10464800" cy="2438400"/>
          </a:xfrm>
          <a:prstGeom prst="rect">
            <a:avLst/>
          </a:prstGeom>
        </p:spPr>
        <p:txBody>
          <a:bodyPr>
            <a:noAutofit/>
          </a:bodyPr>
          <a:lstStyle>
            <a:lvl1pPr>
              <a:defRPr sz="8400">
                <a:latin typeface="Gill Sans"/>
                <a:ea typeface="Gill Sans"/>
                <a:cs typeface="Gill Sans"/>
                <a:sym typeface="Gill Sans"/>
              </a:defRPr>
            </a:lvl1pPr>
          </a:lstStyle>
          <a:p>
            <a:pPr/>
            <a:r>
              <a:t>Title Text</a:t>
            </a:r>
          </a:p>
        </p:txBody>
      </p:sp>
      <p:sp>
        <p:nvSpPr>
          <p:cNvPr id="159" name="Shape 159"/>
          <p:cNvSpPr/>
          <p:nvPr>
            <p:ph type="body" idx="1"/>
          </p:nvPr>
        </p:nvSpPr>
        <p:spPr>
          <a:xfrm>
            <a:off x="1270000" y="2768600"/>
            <a:ext cx="10464800" cy="5715000"/>
          </a:xfrm>
          <a:prstGeom prst="rect">
            <a:avLst/>
          </a:prstGeom>
        </p:spPr>
        <p:txBody>
          <a:bodyPr>
            <a:noAutofit/>
          </a:bodyPr>
          <a:lstStyle>
            <a:lvl1pPr marL="889000" indent="-571500">
              <a:spcBef>
                <a:spcPts val="2400"/>
              </a:spcBef>
              <a:buSzPct val="171000"/>
              <a:defRPr sz="4200">
                <a:latin typeface="Gill Sans"/>
                <a:ea typeface="Gill Sans"/>
                <a:cs typeface="Gill Sans"/>
                <a:sym typeface="Gill Sans"/>
              </a:defRPr>
            </a:lvl1pPr>
            <a:lvl2pPr marL="1333500" indent="-571500">
              <a:spcBef>
                <a:spcPts val="2400"/>
              </a:spcBef>
              <a:buSzPct val="171000"/>
              <a:defRPr sz="4200">
                <a:latin typeface="Gill Sans"/>
                <a:ea typeface="Gill Sans"/>
                <a:cs typeface="Gill Sans"/>
                <a:sym typeface="Gill Sans"/>
              </a:defRPr>
            </a:lvl2pPr>
            <a:lvl3pPr marL="1778000" indent="-571500">
              <a:spcBef>
                <a:spcPts val="2400"/>
              </a:spcBef>
              <a:buSzPct val="171000"/>
              <a:defRPr sz="4200">
                <a:latin typeface="Gill Sans"/>
                <a:ea typeface="Gill Sans"/>
                <a:cs typeface="Gill Sans"/>
                <a:sym typeface="Gill Sans"/>
              </a:defRPr>
            </a:lvl3pPr>
            <a:lvl4pPr marL="2222500" indent="-571500">
              <a:spcBef>
                <a:spcPts val="2400"/>
              </a:spcBef>
              <a:buSzPct val="171000"/>
              <a:defRPr sz="4200">
                <a:latin typeface="Gill Sans"/>
                <a:ea typeface="Gill Sans"/>
                <a:cs typeface="Gill Sans"/>
                <a:sym typeface="Gill Sans"/>
              </a:defRPr>
            </a:lvl4pPr>
            <a:lvl5pPr marL="2667000" indent="-571500">
              <a:spcBef>
                <a:spcPts val="2400"/>
              </a:spcBef>
              <a:buSzPct val="171000"/>
              <a:defRPr sz="4200">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60" name="Shape 160"/>
          <p:cNvSpPr/>
          <p:nvPr>
            <p:ph type="sldNum" sz="quarter" idx="2"/>
          </p:nvPr>
        </p:nvSpPr>
        <p:spPr>
          <a:xfrm>
            <a:off x="6324600" y="9258300"/>
            <a:ext cx="342900" cy="368300"/>
          </a:xfrm>
          <a:prstGeom prst="rect">
            <a:avLst/>
          </a:prstGeom>
        </p:spPr>
        <p:txBody>
          <a:bodyPr/>
          <a:lstStyle>
            <a:lvl1pPr>
              <a:defRPr>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p:spTree>
      <p:nvGrpSpPr>
        <p:cNvPr id="1" name=""/>
        <p:cNvGrpSpPr/>
        <p:nvPr/>
      </p:nvGrpSpPr>
      <p:grpSpPr>
        <a:xfrm>
          <a:off x="0" y="0"/>
          <a:ext cx="0" cy="0"/>
          <a:chOff x="0" y="0"/>
          <a:chExt cx="0" cy="0"/>
        </a:xfrm>
      </p:grpSpPr>
      <p:sp>
        <p:nvSpPr>
          <p:cNvPr id="167" name="Shape 167"/>
          <p:cNvSpPr/>
          <p:nvPr>
            <p:ph type="sldNum" sz="quarter" idx="2"/>
          </p:nvPr>
        </p:nvSpPr>
        <p:spPr>
          <a:xfrm>
            <a:off x="12007466" y="9194941"/>
            <a:ext cx="347094" cy="349674"/>
          </a:xfrm>
          <a:prstGeom prst="rect">
            <a:avLst/>
          </a:prstGeom>
          <a:ln>
            <a:round/>
          </a:ln>
        </p:spPr>
        <p:txBody>
          <a:bodyPr lIns="54186" tIns="54186" rIns="54186" bIns="54186" anchor="ctr"/>
          <a:lstStyle>
            <a:lvl1pPr algn="r" defTabSz="914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Default - Blank">
    <p:spTree>
      <p:nvGrpSpPr>
        <p:cNvPr id="1" name=""/>
        <p:cNvGrpSpPr/>
        <p:nvPr/>
      </p:nvGrpSpPr>
      <p:grpSpPr>
        <a:xfrm>
          <a:off x="0" y="0"/>
          <a:ext cx="0" cy="0"/>
          <a:chOff x="0" y="0"/>
          <a:chExt cx="0" cy="0"/>
        </a:xfrm>
      </p:grpSpPr>
      <p:sp>
        <p:nvSpPr>
          <p:cNvPr id="174" name="Shape 174"/>
          <p:cNvSpPr/>
          <p:nvPr>
            <p:ph type="sldNum" sz="quarter" idx="2"/>
          </p:nvPr>
        </p:nvSpPr>
        <p:spPr>
          <a:xfrm>
            <a:off x="12007466" y="9194941"/>
            <a:ext cx="347094" cy="349674"/>
          </a:xfrm>
          <a:prstGeom prst="rect">
            <a:avLst/>
          </a:prstGeom>
          <a:ln>
            <a:round/>
          </a:ln>
        </p:spPr>
        <p:txBody>
          <a:bodyPr lIns="54186" tIns="54186" rIns="54186" bIns="54186" anchor="ctr"/>
          <a:lstStyle>
            <a:lvl1pPr algn="r" defTabSz="130048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11798" y="925195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000000"/>
          </a:solidFill>
          <a:uFillTx/>
          <a:latin typeface="+mn-lt"/>
          <a:ea typeface="+mn-ea"/>
          <a:cs typeface="+mn-cs"/>
          <a:sym typeface="Helvetica Light"/>
        </a:defRPr>
      </a:lvl9pPr>
    </p:titleStyle>
    <p:bodyStyle>
      <a:lvl1pPr marL="444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1pPr>
      <a:lvl2pPr marL="889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2pPr>
      <a:lvl3pPr marL="1333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3pPr>
      <a:lvl4pPr marL="1778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4pPr>
      <a:lvl5pPr marL="2222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5pPr>
      <a:lvl6pPr marL="2667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6pPr>
      <a:lvl7pPr marL="3111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7pPr>
      <a:lvl8pPr marL="35560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8pPr>
      <a:lvl9pPr marL="4000500" marR="0" indent="-444500" algn="l" defTabSz="584200" rtl="0" latinLnBrk="0">
        <a:lnSpc>
          <a:spcPct val="100000"/>
        </a:lnSpc>
        <a:spcBef>
          <a:spcPts val="4200"/>
        </a:spcBef>
        <a:spcAft>
          <a:spcPts val="0"/>
        </a:spcAft>
        <a:buClrTx/>
        <a:buSzPct val="75000"/>
        <a:buFontTx/>
        <a:buChar char="•"/>
        <a:tabLst/>
        <a:defRPr b="0" baseline="0" cap="none" i="0" spc="0" strike="noStrike" sz="3600" u="none">
          <a:ln>
            <a:noFill/>
          </a:ln>
          <a:solidFill>
            <a:srgbClr val="000000"/>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bible.crosswalk.com/OnlineStudyBible/bible.cgi?word=John+1%3A16-18&amp;section=0&amp;version=nrs&amp;new=1&amp;oq=&amp;NavBook=joh&amp;NavGo=1&amp;NavCurrentChapter=1" TargetMode="External"/><Relationship Id="rId3" Type="http://schemas.openxmlformats.org/officeDocument/2006/relationships/hyperlink" Target="http://www.cranfordville.com/Jn1_1-18.htm" TargetMode="External"/><Relationship Id="rId4" Type="http://schemas.openxmlformats.org/officeDocument/2006/relationships/hyperlink" Target="http://www.cranfordville.com/MirTxt01Gk.html" TargetMode="External"/><Relationship Id="rId5" Type="http://schemas.openxmlformats.org/officeDocument/2006/relationships/hyperlink" Target="http://www.cranfordville.com/MirTxt01.html" TargetMode="External"/><Relationship Id="rId6" Type="http://schemas.openxmlformats.org/officeDocument/2006/relationships/hyperlink" Target="http://www.cranfordville.com/MirTxt02.html" TargetMode="Externa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bible.crosswalk.com/OnlineStudyBible/bible.cgi?word=John+1%3A16-18&amp;section=0&amp;version=nrs&amp;new=1&amp;oq=&amp;NavBook=joh&amp;NavGo=1&amp;NavCurrentChapter=1" TargetMode="External"/><Relationship Id="rId3" Type="http://schemas.openxmlformats.org/officeDocument/2006/relationships/hyperlink" Target="http://www.cranfordville.com/Jn1_1-18.htm" TargetMode="External"/><Relationship Id="rId4" Type="http://schemas.openxmlformats.org/officeDocument/2006/relationships/hyperlink" Target="http://www.cranfordville.com/MirTxt01Gk.html" TargetMode="External"/><Relationship Id="rId5" Type="http://schemas.openxmlformats.org/officeDocument/2006/relationships/hyperlink" Target="http://www.cranfordville.com/MirTxt01.html" TargetMode="External"/><Relationship Id="rId6" Type="http://schemas.openxmlformats.org/officeDocument/2006/relationships/hyperlink" Target="http://www.cranfordville.com/MirTxt02.html" TargetMode="Externa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 Id="rId3" Type="http://schemas.openxmlformats.org/officeDocument/2006/relationships/hyperlink" Target="https://en.wikipedia.org/wiki/Codex" TargetMode="External"/><Relationship Id="rId4" Type="http://schemas.openxmlformats.org/officeDocument/2006/relationships/hyperlink" Target="https://en.wikipedia.org/wiki/Gospel_of_John" TargetMode="External"/><Relationship Id="rId5" Type="http://schemas.openxmlformats.org/officeDocument/2006/relationships/hyperlink" Target="https://en.wikipedia.org/wiki/Bodmer_Papyri" TargetMode="External"/><Relationship Id="rId6" Type="http://schemas.openxmlformats.org/officeDocument/2006/relationships/image" Target="../media/image1.tif"/></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jpe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jpeg"/></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pn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jpe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5.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png"/></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jpeg"/></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png"/></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tif"/></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tif"/></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3" name="Shape 183"/>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184" name="Table 184"/>
          <p:cNvGraphicFramePr/>
          <p:nvPr/>
        </p:nvGraphicFramePr>
        <p:xfrm>
          <a:off x="601728" y="258067"/>
          <a:ext cx="12164501" cy="897647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489721"/>
                <a:gridCol w="9674778"/>
              </a:tblGrid>
              <a:tr h="533473">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sz="2600">
                          <a:solidFill>
                            <a:srgbClr val="232323"/>
                          </a:solidFill>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a:solidFill>
                            <a:srgbClr val="000000"/>
                          </a:solidFill>
                        </a:defRPr>
                      </a:pPr>
                      <a:r>
                        <a:rPr sz="2600">
                          <a:solidFill>
                            <a:srgbClr val="FFFFFF"/>
                          </a:solidFill>
                          <a:sym typeface="Helvetica"/>
                        </a:rPr>
                        <a:t>Gospel of John</a:t>
                      </a:r>
                    </a:p>
                  </a:txBody>
                  <a:tcPr marL="50800" marR="50800" marT="50800" marB="50800" anchor="ctr" anchorCtr="0" horzOverflow="overflow"/>
                </a:tc>
              </a:tr>
              <a:tr h="533473">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600">
                          <a:solidFill>
                            <a:srgbClr val="232323"/>
                          </a:solidFill>
                          <a:latin typeface="Helvetica"/>
                          <a:ea typeface="Helvetica"/>
                          <a:cs typeface="Helvetica"/>
                          <a:sym typeface="Helvetica"/>
                        </a:defRPr>
                      </a:pPr>
                      <a:r>
                        <a:t>1:1</a:t>
                      </a:r>
                      <a:r>
                        <a:rPr>
                          <a:hlinkClick r:id="rId2" invalidUrl="" action="" tgtFrame="" tooltip="" history="1" highlightClick="0" endSnd="0"/>
                        </a:rPr>
                        <a:t>-18</a:t>
                      </a:r>
                      <a:r>
                        <a:t>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600">
                          <a:solidFill>
                            <a:srgbClr val="232323"/>
                          </a:solidFill>
                          <a:latin typeface="Helvetica"/>
                          <a:ea typeface="Helvetica"/>
                          <a:cs typeface="Helvetica"/>
                          <a:sym typeface="Helvetica"/>
                        </a:defRPr>
                      </a:pPr>
                      <a:r>
                        <a:t>1. </a:t>
                      </a:r>
                      <a:r>
                        <a:rPr>
                          <a:hlinkClick r:id="rId3" invalidUrl="" action="" tgtFrame="" tooltip="" history="1" highlightClick="0" endSnd="0"/>
                        </a:rPr>
                        <a:t>Prologue</a:t>
                      </a:r>
                      <a:r>
                        <a:t>  </a:t>
                      </a:r>
                    </a:p>
                  </a:txBody>
                  <a:tcPr marL="50800" marR="50800" marT="50800" marB="50800" anchor="ctr" anchorCtr="0" horzOverflow="overflow"/>
                </a:tc>
              </a:tr>
              <a:tr h="528294">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latin typeface="Helvetica"/>
                          <a:ea typeface="Helvetica"/>
                          <a:cs typeface="Helvetica"/>
                          <a:sym typeface="Helvetica"/>
                        </a:rPr>
                        <a:t>1:19-34</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latin typeface="Helvetica"/>
                          <a:ea typeface="Helvetica"/>
                          <a:cs typeface="Helvetica"/>
                          <a:sym typeface="Helvetica"/>
                        </a:rPr>
                        <a:t>2. The witness of John the Baptist</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600">
                          <a:solidFill>
                            <a:srgbClr val="232323"/>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3. Introduction of The Lamb of God  </a:t>
                      </a:r>
                    </a:p>
                  </a:txBody>
                  <a:tcPr marL="50800" marR="50800" marT="50800" marB="50800" anchor="ctr" anchorCtr="0" horzOverflow="overflow"/>
                </a:tc>
              </a:tr>
              <a:tr h="518259">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1:35-51</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4. Call of the first disciples </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2:1-12</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600">
                          <a:solidFill>
                            <a:srgbClr val="232323"/>
                          </a:solidFill>
                          <a:latin typeface="Helvetica"/>
                          <a:ea typeface="Helvetica"/>
                          <a:cs typeface="Helvetica"/>
                          <a:sym typeface="Helvetica"/>
                        </a:defRPr>
                      </a:pPr>
                      <a:r>
                        <a:rPr>
                          <a:hlinkClick r:id="rId4" invalidUrl="" action="" tgtFrame="" tooltip="" history="1" highlightClick="0" endSnd="0"/>
                        </a:rPr>
                        <a:t>5.</a:t>
                      </a:r>
                      <a:r>
                        <a:t> </a:t>
                      </a:r>
                      <a:r>
                        <a:rPr>
                          <a:hlinkClick r:id="rId5" invalidUrl="" action="" tgtFrame="" tooltip="" history="1" highlightClick="0" endSnd="0"/>
                        </a:rPr>
                        <a:t>The first miracle at Cana in Galilee</a:t>
                      </a:r>
                      <a:r>
                        <a:t> </a:t>
                      </a:r>
                    </a:p>
                  </a:txBody>
                  <a:tcPr marL="50800" marR="50800" marT="50800" marB="50800" anchor="ctr" anchorCtr="0" horzOverflow="overflow"/>
                </a:tc>
              </a:tr>
              <a:tr h="528294">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2:13-23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6. The cleansing of the temple </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2:24-3:11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7. Interview with Nicodemus </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3:12-18</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8. God so loved the world … </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3:19-21</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9. … but the world hated the light</a:t>
                      </a:r>
                    </a:p>
                  </a:txBody>
                  <a:tcPr marL="50800" marR="50800" marT="50800" marB="50800" anchor="ctr" anchorCtr="0" horzOverflow="overflow"/>
                </a:tc>
              </a:tr>
              <a:tr h="606955">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3:22-4:3</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10. Further witness of John the Baptist </a:t>
                      </a:r>
                    </a:p>
                  </a:txBody>
                  <a:tcPr marL="50800" marR="50800" marT="50800" marB="50800" anchor="ctr" anchorCtr="0" horzOverflow="overflow"/>
                </a:tc>
              </a:tr>
              <a:tr h="530398">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4:3-26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11. Discussion with the woman of Samaria  </a:t>
                      </a:r>
                    </a:p>
                  </a:txBody>
                  <a:tcPr marL="50800" marR="50800" marT="50800" marB="50800" anchor="ctr" anchorCtr="0" horzOverflow="overflow"/>
                </a:tc>
              </a:tr>
              <a:tr h="530398">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4:27-42</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12. The harvest of Samaritans</a:t>
                      </a:r>
                    </a:p>
                  </a:txBody>
                  <a:tcPr marL="50800" marR="50800" marT="50800" marB="50800" anchor="ctr" anchorCtr="0" horzOverflow="overflow"/>
                </a:tc>
              </a:tr>
              <a:tr h="52505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4:43-54</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600">
                          <a:solidFill>
                            <a:srgbClr val="232323"/>
                          </a:solidFill>
                          <a:latin typeface="Helvetica"/>
                          <a:ea typeface="Helvetica"/>
                          <a:cs typeface="Helvetica"/>
                          <a:sym typeface="Helvetica"/>
                        </a:defRPr>
                      </a:pPr>
                      <a:r>
                        <a:t>13. </a:t>
                      </a:r>
                      <a:r>
                        <a:rPr>
                          <a:hlinkClick r:id="rId6" invalidUrl="" action="" tgtFrame="" tooltip="" history="1" highlightClick="0" endSnd="0"/>
                        </a:rPr>
                        <a:t>Healing of nobleman's son</a:t>
                      </a:r>
                      <a:r>
                        <a:t> at Cana in Galilee</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5:1-15</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14. Healing of the paralytic in Jerusalem </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5:16-18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15. Jews seek to kill Jesus</a:t>
                      </a:r>
                    </a:p>
                  </a:txBody>
                  <a:tcPr marL="50800" marR="50800" marT="50800" marB="50800" anchor="ctr" anchorCtr="0" horzOverflow="overflow"/>
                </a:tc>
              </a:tr>
              <a:tr h="412729">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5:19-30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16. Jesus' claim to authority from the Father</a:t>
                      </a:r>
                    </a:p>
                  </a:txBody>
                  <a:tcPr marL="50800" marR="50800" marT="50800" marB="50800" anchor="ctr" anchorCtr="0" horzOverflow="overflow"/>
                </a:tc>
              </a:tr>
              <a:tr h="46614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5:31-47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600">
                          <a:solidFill>
                            <a:srgbClr val="232323"/>
                          </a:solidFill>
                          <a:latin typeface="Helvetica"/>
                          <a:ea typeface="Helvetica"/>
                          <a:cs typeface="Helvetica"/>
                          <a:sym typeface="Helvetica"/>
                        </a:rPr>
                        <a:t>17. The witnesses that testify to his authority rejected by Jews</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86" name="Shape 186"/>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187" name="Table 187"/>
          <p:cNvGraphicFramePr/>
          <p:nvPr/>
        </p:nvGraphicFramePr>
        <p:xfrm>
          <a:off x="595990" y="241134"/>
          <a:ext cx="11812820" cy="9460344"/>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4041567"/>
                <a:gridCol w="1355675"/>
                <a:gridCol w="6801511"/>
              </a:tblGrid>
              <a:tr h="848745">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a:solidFill>
                            <a:srgbClr val="000000"/>
                          </a:solidFill>
                        </a:defRPr>
                      </a:pPr>
                      <a:r>
                        <a:rPr b="1" sz="2700">
                          <a:solidFill>
                            <a:srgbClr val="FFFFFF"/>
                          </a:solidFill>
                          <a:sym typeface="Helvetica"/>
                        </a:rPr>
                        <a:t>“I make all things new”.</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sz="2300">
                          <a:solidFill>
                            <a:srgbClr val="232323"/>
                          </a:solidFill>
                          <a:sym typeface="Helvetica"/>
                        </a:defRPr>
                      </a:pPr>
                    </a:p>
                  </a:txBody>
                  <a:tcPr marL="50800" marR="50800" marT="50800" marB="50800" anchor="ctr" anchorCtr="0" horzOverflow="overflow"/>
                </a:tc>
                <a:tc>
                  <a:txBody>
                    <a:bodyPr/>
                    <a:lstStyle/>
                    <a:p>
                      <a:pPr algn="l" defTabSz="914400">
                        <a:defRPr b="0">
                          <a:solidFill>
                            <a:srgbClr val="000000"/>
                          </a:solidFill>
                        </a:defRPr>
                      </a:pPr>
                      <a:r>
                        <a:rPr b="1" sz="2600">
                          <a:solidFill>
                            <a:srgbClr val="FFFFFF"/>
                          </a:solidFill>
                          <a:sym typeface="Helvetica"/>
                        </a:rPr>
                        <a:t>Gospel of John</a:t>
                      </a:r>
                    </a:p>
                  </a:txBody>
                  <a:tcPr marL="50800" marR="50800" marT="50800" marB="50800" anchor="ctr" anchorCtr="0" horzOverflow="overflow"/>
                </a:tc>
              </a:tr>
              <a:tr h="49757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CREATION</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232323"/>
                          </a:solidFill>
                          <a:latin typeface="Helvetica"/>
                          <a:ea typeface="Helvetica"/>
                          <a:cs typeface="Helvetica"/>
                          <a:sym typeface="Helvetica"/>
                        </a:defRPr>
                      </a:pPr>
                      <a:r>
                        <a:t>1:1</a:t>
                      </a:r>
                      <a:r>
                        <a:rPr>
                          <a:hlinkClick r:id="rId2" invalidUrl="" action="" tgtFrame="" tooltip="" history="1" highlightClick="0" endSnd="0"/>
                        </a:rPr>
                        <a:t>-18</a:t>
                      </a:r>
                      <a:r>
                        <a:t>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232323"/>
                          </a:solidFill>
                          <a:latin typeface="Helvetica"/>
                          <a:ea typeface="Helvetica"/>
                          <a:cs typeface="Helvetica"/>
                          <a:sym typeface="Helvetica"/>
                        </a:defRPr>
                      </a:pPr>
                      <a:r>
                        <a:t>1. </a:t>
                      </a:r>
                      <a:r>
                        <a:rPr>
                          <a:hlinkClick r:id="rId3" invalidUrl="" action="" tgtFrame="" tooltip="" history="1" highlightClick="0" endSnd="0"/>
                        </a:rPr>
                        <a:t>Prologue</a:t>
                      </a:r>
                      <a:r>
                        <a:t>  </a:t>
                      </a:r>
                    </a:p>
                  </a:txBody>
                  <a:tcPr marL="50800" marR="50800" marT="50800" marB="50800" anchor="ctr" anchorCtr="0" horzOverflow="overflow"/>
                </a:tc>
              </a:tr>
              <a:tr h="518344">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latin typeface="Helvetica"/>
                          <a:ea typeface="Helvetica"/>
                          <a:cs typeface="Helvetica"/>
                          <a:sym typeface="Helvetica"/>
                        </a:rPr>
                        <a:t>1:19-34</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latin typeface="Helvetica"/>
                          <a:ea typeface="Helvetica"/>
                          <a:cs typeface="Helvetica"/>
                          <a:sym typeface="Helvetica"/>
                        </a:rPr>
                        <a:t>2. The witness of John the Baptist</a:t>
                      </a:r>
                    </a:p>
                  </a:txBody>
                  <a:tcPr marL="50800" marR="50800" marT="50800" marB="50800" anchor="ctr" anchorCtr="0" horzOverflow="overflow"/>
                </a:tc>
              </a:tr>
              <a:tr h="484765">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MASTER</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1:35-51</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4. Call of the first disciples </a:t>
                      </a:r>
                    </a:p>
                  </a:txBody>
                  <a:tcPr marL="50800" marR="50800" marT="50800" marB="50800" anchor="ctr" anchorCtr="0" horzOverflow="overflow"/>
                </a:tc>
              </a:tr>
              <a:tr h="51817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WINE</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2:1-12</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232323"/>
                          </a:solidFill>
                          <a:latin typeface="Helvetica"/>
                          <a:ea typeface="Helvetica"/>
                          <a:cs typeface="Helvetica"/>
                          <a:sym typeface="Helvetica"/>
                        </a:defRPr>
                      </a:pPr>
                      <a:r>
                        <a:rPr>
                          <a:hlinkClick r:id="rId4" invalidUrl="" action="" tgtFrame="" tooltip="" history="1" highlightClick="0" endSnd="0"/>
                        </a:rPr>
                        <a:t>5.</a:t>
                      </a:r>
                      <a:r>
                        <a:t> </a:t>
                      </a:r>
                      <a:r>
                        <a:rPr>
                          <a:hlinkClick r:id="rId5" invalidUrl="" action="" tgtFrame="" tooltip="" history="1" highlightClick="0" endSnd="0"/>
                        </a:rPr>
                        <a:t>The first miracle at Cana in Galilee</a:t>
                      </a:r>
                      <a:r>
                        <a:t> </a:t>
                      </a:r>
                    </a:p>
                  </a:txBody>
                  <a:tcPr marL="50800" marR="50800" marT="50800" marB="50800" anchor="ctr" anchorCtr="0" horzOverflow="overflow"/>
                </a:tc>
              </a:tr>
              <a:tr h="502072">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SANCTUARY</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2:13-23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6. The cleansing of the temple </a:t>
                      </a:r>
                    </a:p>
                  </a:txBody>
                  <a:tcPr marL="50800" marR="50800" marT="50800" marB="50800" anchor="ctr" anchorCtr="0" horzOverflow="overflow"/>
                </a:tc>
              </a:tr>
              <a:tr h="626921">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BIRTH</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2:24-3:11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7. Interview with Nicodemus </a:t>
                      </a:r>
                    </a:p>
                  </a:txBody>
                  <a:tcPr marL="50800" marR="50800" marT="50800" marB="50800" anchor="ctr" anchorCtr="0" horzOverflow="overflow"/>
                </a:tc>
              </a:tr>
              <a:tr h="671768">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3:12-18</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8. God so loved the world … </a:t>
                      </a:r>
                    </a:p>
                  </a:txBody>
                  <a:tcPr marL="50800" marR="50800" marT="50800" marB="50800" anchor="ctr" anchorCtr="0" horzOverflow="overflow"/>
                </a:tc>
              </a:tr>
              <a:tr h="493769">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3:19-21</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9. … but the world hated the light</a:t>
                      </a:r>
                    </a:p>
                  </a:txBody>
                  <a:tcPr marL="50800" marR="50800" marT="50800" marB="50800" anchor="ctr" anchorCtr="0" horzOverflow="overflow"/>
                </a:tc>
              </a:tr>
              <a:tr h="521979">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3:22-4:3</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10. Further witness of John the Baptist </a:t>
                      </a:r>
                    </a:p>
                  </a:txBody>
                  <a:tcPr marL="50800" marR="50800" marT="50800" marB="50800" anchor="ctr" anchorCtr="0" horzOverflow="overflow"/>
                </a:tc>
              </a:tr>
              <a:tr h="58960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WORSHIP</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4:3-26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11. Discussion with the woman of Samaria  </a:t>
                      </a:r>
                    </a:p>
                  </a:txBody>
                  <a:tcPr marL="50800" marR="50800" marT="50800" marB="50800" anchor="ctr" anchorCtr="0" horzOverflow="overflow"/>
                </a:tc>
              </a:tr>
              <a:tr h="58960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4:27-42</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12. The harvest of Samaritans</a:t>
                      </a:r>
                    </a:p>
                  </a:txBody>
                  <a:tcPr marL="50800" marR="50800" marT="50800" marB="50800" anchor="ctr" anchorCtr="0" horzOverflow="overflow"/>
                </a:tc>
              </a:tr>
              <a:tr h="583669">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HEALTH</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4:43-54</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232323"/>
                          </a:solidFill>
                          <a:latin typeface="Helvetica"/>
                          <a:ea typeface="Helvetica"/>
                          <a:cs typeface="Helvetica"/>
                          <a:sym typeface="Helvetica"/>
                        </a:defRPr>
                      </a:pPr>
                      <a:r>
                        <a:t>13. </a:t>
                      </a:r>
                      <a:r>
                        <a:rPr>
                          <a:hlinkClick r:id="rId6" invalidUrl="" action="" tgtFrame="" tooltip="" history="1" highlightClick="0" endSnd="0"/>
                        </a:rPr>
                        <a:t>Healing of nobleman's son</a:t>
                      </a:r>
                      <a:r>
                        <a:t> at Cana in Galilee</a:t>
                      </a:r>
                    </a:p>
                  </a:txBody>
                  <a:tcPr marL="50800" marR="50800" marT="50800" marB="50800" anchor="ctr" anchorCtr="0" horzOverflow="overflow"/>
                </a:tc>
              </a:tr>
              <a:tr h="51817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WALK</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5:1-15</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14. Healing of the paralytic in Jerusalem </a:t>
                      </a:r>
                    </a:p>
                  </a:txBody>
                  <a:tcPr marL="50800" marR="50800" marT="50800" marB="50800" anchor="ctr" anchorCtr="0" horzOverflow="overflow"/>
                </a:tc>
              </a:tr>
              <a:tr h="51817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5:16-18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15. Jews seek to kill Jesus</a:t>
                      </a:r>
                    </a:p>
                  </a:txBody>
                  <a:tcPr marL="50800" marR="50800" marT="50800" marB="50800" anchor="ctr" anchorCtr="0" horzOverflow="overflow"/>
                </a:tc>
              </a:tr>
              <a:tr h="458803">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FFFFFF"/>
                          </a:solidFill>
                          <a:latin typeface="Helvetica"/>
                          <a:ea typeface="Helvetica"/>
                          <a:cs typeface="Helvetica"/>
                          <a:sym typeface="Helvetica"/>
                        </a:rPr>
                        <a:t>LIFE</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5:19-30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16. Jesus' claim to authority from the Father</a:t>
                      </a:r>
                    </a:p>
                  </a:txBody>
                  <a:tcPr marL="50800" marR="50800" marT="50800" marB="50800" anchor="ctr" anchorCtr="0" horzOverflow="overflow"/>
                </a:tc>
              </a:tr>
              <a:tr h="518177">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300">
                          <a:solidFill>
                            <a:srgbClr val="FFFFFF"/>
                          </a:solidFill>
                          <a:latin typeface="Helvetica"/>
                          <a:ea typeface="Helvetica"/>
                          <a:cs typeface="Helvetica"/>
                          <a:sym typeface="Helvetica"/>
                        </a:defRPr>
                      </a:pP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5:31-47 </a:t>
                      </a:r>
                    </a:p>
                  </a:txBody>
                  <a:tcPr marL="50800" marR="50800" marT="50800" marB="50800" anchor="ctr" anchorCtr="0" horzOverflow="overflow"/>
                </a:tc>
                <a:tc>
                  <a:txBody>
                    <a:bodyPr/>
                    <a:lstStyle/>
                    <a:p>
                      <a:pPr algn="l" defTabSz="9144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sz="2300">
                          <a:solidFill>
                            <a:srgbClr val="232323"/>
                          </a:solidFill>
                          <a:latin typeface="Helvetica"/>
                          <a:ea typeface="Helvetica"/>
                          <a:cs typeface="Helvetica"/>
                          <a:sym typeface="Helvetica"/>
                        </a:rPr>
                        <a:t>17. The witnesses that testify to his authority rejected by Jews</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89" name="image2.jpeg" descr="C:\WINNT\Profiles\plgavrilyuk\Desktop\Courses\101\Frag Gospel of John P52.jpg"/>
          <p:cNvPicPr>
            <a:picLocks noChangeAspect="1"/>
          </p:cNvPicPr>
          <p:nvPr/>
        </p:nvPicPr>
        <p:blipFill>
          <a:blip r:embed="rId3">
            <a:extLst/>
          </a:blip>
          <a:stretch>
            <a:fillRect/>
          </a:stretch>
        </p:blipFill>
        <p:spPr>
          <a:xfrm>
            <a:off x="995552" y="897155"/>
            <a:ext cx="5386702" cy="8472804"/>
          </a:xfrm>
          <a:prstGeom prst="rect">
            <a:avLst/>
          </a:prstGeom>
          <a:ln w="12700">
            <a:miter lim="400000"/>
          </a:ln>
        </p:spPr>
      </p:pic>
      <p:sp>
        <p:nvSpPr>
          <p:cNvPr id="190" name="Shape 190"/>
          <p:cNvSpPr/>
          <p:nvPr/>
        </p:nvSpPr>
        <p:spPr>
          <a:xfrm>
            <a:off x="7698974" y="1621928"/>
            <a:ext cx="4544822" cy="652343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1300480">
              <a:defRPr b="1" sz="4400">
                <a:latin typeface="Chalkboard"/>
                <a:ea typeface="Chalkboard"/>
                <a:cs typeface="Chalkboard"/>
                <a:sym typeface="Chalkboard"/>
              </a:defRPr>
            </a:pPr>
            <a:r>
              <a:t>P52. </a:t>
            </a:r>
          </a:p>
          <a:p>
            <a:pPr algn="l" defTabSz="1300480">
              <a:defRPr b="1" sz="4400">
                <a:latin typeface="Chalkboard"/>
                <a:ea typeface="Chalkboard"/>
                <a:cs typeface="Chalkboard"/>
                <a:sym typeface="Chalkboard"/>
              </a:defRPr>
            </a:pPr>
          </a:p>
          <a:p>
            <a:pPr algn="l" defTabSz="1300480">
              <a:defRPr b="1" sz="4400">
                <a:latin typeface="Chalkboard"/>
                <a:ea typeface="Chalkboard"/>
                <a:cs typeface="Chalkboard"/>
                <a:sym typeface="Chalkboard"/>
              </a:defRPr>
            </a:pPr>
            <a:r>
              <a:t>The earliest known fr. of the NT. John 18:31-33 (recto of a codex page). Date: 120 (?).</a:t>
            </a:r>
          </a:p>
        </p:txBody>
      </p:sp>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4" name="image2.png"/>
          <p:cNvPicPr>
            <a:picLocks noChangeAspect="1"/>
          </p:cNvPicPr>
          <p:nvPr/>
        </p:nvPicPr>
        <p:blipFill>
          <a:blip r:embed="rId2">
            <a:extLst/>
          </a:blip>
          <a:stretch>
            <a:fillRect/>
          </a:stretch>
        </p:blipFill>
        <p:spPr>
          <a:xfrm>
            <a:off x="338959" y="4504718"/>
            <a:ext cx="288999" cy="325124"/>
          </a:xfrm>
          <a:prstGeom prst="rect">
            <a:avLst/>
          </a:prstGeom>
          <a:ln w="12700">
            <a:miter lim="400000"/>
          </a:ln>
        </p:spPr>
      </p:pic>
      <p:sp>
        <p:nvSpPr>
          <p:cNvPr id="195" name="Shape 195"/>
          <p:cNvSpPr/>
          <p:nvPr/>
        </p:nvSpPr>
        <p:spPr>
          <a:xfrm>
            <a:off x="9103001" y="71860"/>
            <a:ext cx="3656942" cy="556564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defRPr sz="3700">
                <a:solidFill>
                  <a:srgbClr val="252525"/>
                </a:solidFill>
                <a:latin typeface="Helvetica"/>
                <a:ea typeface="Helvetica"/>
                <a:cs typeface="Helvetica"/>
                <a:sym typeface="Helvetica"/>
              </a:defRPr>
            </a:pPr>
          </a:p>
          <a:p>
            <a:pPr algn="l" defTabSz="650240">
              <a:defRPr b="1" sz="3700">
                <a:solidFill>
                  <a:srgbClr val="252525"/>
                </a:solidFill>
                <a:latin typeface="Helvetica"/>
                <a:ea typeface="Helvetica"/>
                <a:cs typeface="Helvetica"/>
                <a:sym typeface="Helvetica"/>
              </a:defRPr>
            </a:pPr>
            <a:r>
              <a:t>Papyrus 66</a:t>
            </a:r>
            <a:r>
              <a:rPr b="0"/>
              <a:t> </a:t>
            </a:r>
          </a:p>
          <a:p>
            <a:pPr algn="l" defTabSz="650240">
              <a:defRPr i="1" sz="2700">
                <a:solidFill>
                  <a:srgbClr val="252525"/>
                </a:solidFill>
                <a:latin typeface="Helvetica"/>
                <a:ea typeface="Helvetica"/>
                <a:cs typeface="Helvetica"/>
                <a:sym typeface="Helvetica"/>
              </a:defRPr>
            </a:pPr>
            <a:r>
              <a:t>( about 200AD)</a:t>
            </a:r>
            <a:endParaRPr b="1" sz="3700"/>
          </a:p>
          <a:p>
            <a:pPr algn="l" defTabSz="650240">
              <a:defRPr sz="3700">
                <a:solidFill>
                  <a:srgbClr val="252525"/>
                </a:solidFill>
                <a:latin typeface="Helvetica"/>
                <a:ea typeface="Helvetica"/>
                <a:cs typeface="Helvetica"/>
                <a:sym typeface="Helvetica"/>
              </a:defRPr>
            </a:pPr>
            <a:r>
              <a:t> is a near complete </a:t>
            </a:r>
            <a:r>
              <a:rPr u="sng">
                <a:solidFill>
                  <a:srgbClr val="0000FF"/>
                </a:solidFill>
                <a:uFill>
                  <a:solidFill>
                    <a:srgbClr val="0000FF"/>
                  </a:solidFill>
                </a:uFill>
                <a:hlinkClick r:id="rId3" invalidUrl="" action="" tgtFrame="" tooltip="" history="1" highlightClick="0" endSnd="0"/>
              </a:rPr>
              <a:t>codex</a:t>
            </a:r>
            <a:r>
              <a:t> of the </a:t>
            </a:r>
            <a:r>
              <a:rPr u="sng">
                <a:solidFill>
                  <a:srgbClr val="0000FF"/>
                </a:solidFill>
                <a:uFill>
                  <a:solidFill>
                    <a:srgbClr val="0000FF"/>
                  </a:solidFill>
                </a:uFill>
                <a:hlinkClick r:id="rId4" invalidUrl="" action="" tgtFrame="" tooltip="" history="1" highlightClick="0" endSnd="0"/>
              </a:rPr>
              <a:t>Gospel of John</a:t>
            </a:r>
            <a:r>
              <a:t>, and part of the collection known as the </a:t>
            </a:r>
            <a:r>
              <a:rPr u="sng">
                <a:solidFill>
                  <a:srgbClr val="0000FF"/>
                </a:solidFill>
                <a:uFill>
                  <a:solidFill>
                    <a:srgbClr val="0000FF"/>
                  </a:solidFill>
                </a:uFill>
                <a:hlinkClick r:id="rId5" invalidUrl="" action="" tgtFrame="" tooltip="" history="1" highlightClick="0" endSnd="0"/>
              </a:rPr>
              <a:t>Bodmer Papyri</a:t>
            </a:r>
            <a:r>
              <a:t>.</a:t>
            </a:r>
          </a:p>
        </p:txBody>
      </p:sp>
      <p:pic>
        <p:nvPicPr>
          <p:cNvPr id="196" name="image1.tif"/>
          <p:cNvPicPr>
            <a:picLocks noChangeAspect="1"/>
          </p:cNvPicPr>
          <p:nvPr/>
        </p:nvPicPr>
        <p:blipFill>
          <a:blip r:embed="rId6">
            <a:extLst/>
          </a:blip>
          <a:stretch>
            <a:fillRect/>
          </a:stretch>
        </p:blipFill>
        <p:spPr>
          <a:xfrm>
            <a:off x="344142" y="139078"/>
            <a:ext cx="8530674" cy="9753604"/>
          </a:xfrm>
          <a:prstGeom prst="rect">
            <a:avLst/>
          </a:prstGeom>
          <a:ln w="12700">
            <a:miter lim="400000"/>
          </a:ln>
        </p:spPr>
      </p:pic>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98" name="Shape 198"/>
          <p:cNvSpPr/>
          <p:nvPr/>
        </p:nvSpPr>
        <p:spPr>
          <a:xfrm>
            <a:off x="248878" y="913580"/>
            <a:ext cx="7365808" cy="8067545"/>
          </a:xfrm>
          <a:prstGeom prst="rect">
            <a:avLst/>
          </a:prstGeom>
          <a:ln w="12700">
            <a:miter lim="400000"/>
          </a:ln>
          <a:extLst>
            <a:ext uri="{C572A759-6A51-4108-AA02-DFA0A04FC94B}">
              <ma14:wrappingTextBoxFlag xmlns:ma14="http://schemas.microsoft.com/office/mac/drawingml/2011/main" val="1"/>
            </a:ext>
          </a:extLst>
        </p:spPr>
        <p:txBody>
          <a:bodyPr lIns="65022" tIns="65022" rIns="65022" bIns="65022">
            <a:spAutoFit/>
          </a:bodyPr>
          <a:lstStyle/>
          <a:p>
            <a:pPr algn="l" defTabSz="650240">
              <a:defRPr b="1" sz="2400">
                <a:latin typeface="Helvetica"/>
                <a:ea typeface="Helvetica"/>
                <a:cs typeface="Helvetica"/>
                <a:sym typeface="Helvetica"/>
              </a:defRPr>
            </a:pPr>
            <a:r>
              <a:t>Front</a:t>
            </a:r>
          </a:p>
          <a:p>
            <a:pPr algn="l" defTabSz="650240">
              <a:defRPr b="1" sz="2400">
                <a:latin typeface="Helvetica"/>
                <a:ea typeface="Helvetica"/>
                <a:cs typeface="Helvetica"/>
                <a:sym typeface="Helvetica"/>
              </a:defRPr>
            </a:pPr>
            <a:r>
              <a:t>ΟΙ ΙΟΥΔΑΙ</a:t>
            </a:r>
            <a:r>
              <a:rPr b="0"/>
              <a:t>ΟΙ </a:t>
            </a:r>
            <a:r>
              <a:t>ΗΜΙ</a:t>
            </a:r>
            <a:r>
              <a:rPr b="0"/>
              <a:t>Ν ΟΥΚ ΕΞΕΣΤΙΝ ΑΠΟΚΤΕΙΝΑΙ</a:t>
            </a:r>
          </a:p>
          <a:p>
            <a:pPr algn="l" defTabSz="650240">
              <a:defRPr b="1" sz="2400">
                <a:latin typeface="Helvetica"/>
                <a:ea typeface="Helvetica"/>
                <a:cs typeface="Helvetica"/>
                <a:sym typeface="Helvetica"/>
              </a:defRPr>
            </a:pPr>
            <a:r>
              <a:t>OYΔΕΝΑ ΙΝΑ Ο Λ</a:t>
            </a:r>
            <a:r>
              <a:rPr b="0"/>
              <a:t>ΟΓΟΣ ΤΟΥ ΙΗΣΟΥ ΠΛΗΡΩΘΗ ΟΝ ΕΙ-</a:t>
            </a:r>
          </a:p>
          <a:p>
            <a:pPr algn="l" defTabSz="650240">
              <a:defRPr b="1" sz="2400">
                <a:latin typeface="Helvetica"/>
                <a:ea typeface="Helvetica"/>
                <a:cs typeface="Helvetica"/>
                <a:sym typeface="Helvetica"/>
              </a:defRPr>
            </a:pPr>
            <a:r>
              <a:t>ΠΕΝ ΣHΜΑΙΝΩ</a:t>
            </a:r>
            <a:r>
              <a:rPr b="0"/>
              <a:t>Ν ΠΟΙΩ ΘΑΝΑΤΩ ΗΜΕΛΛΕΝ ΑΠΟ-</a:t>
            </a:r>
          </a:p>
          <a:p>
            <a:pPr algn="l" defTabSz="650240">
              <a:defRPr b="1" sz="2400">
                <a:latin typeface="Helvetica"/>
                <a:ea typeface="Helvetica"/>
                <a:cs typeface="Helvetica"/>
                <a:sym typeface="Helvetica"/>
              </a:defRPr>
            </a:pPr>
            <a:r>
              <a:t>ΘΝHΣΚΕΙΝ Ε</a:t>
            </a:r>
            <a:r>
              <a:rPr b="0"/>
              <a:t>ΙΣΗΛΘΕΝ ΟΥΝ ΠΑΛΙΝ ΕΙΣ ΤΟ ΠΡΑΙΤΩ-</a:t>
            </a:r>
          </a:p>
          <a:p>
            <a:pPr algn="l" defTabSz="650240">
              <a:defRPr b="1" sz="2400">
                <a:latin typeface="Helvetica"/>
                <a:ea typeface="Helvetica"/>
                <a:cs typeface="Helvetica"/>
                <a:sym typeface="Helvetica"/>
              </a:defRPr>
            </a:pPr>
            <a:r>
              <a:t>ΡΙΟΝ Ο Π</a:t>
            </a:r>
            <a:r>
              <a:rPr b="0"/>
              <a:t>IΛΑΤΟΣ ΚΑΙ ΕΦΩΝΗΣΕΝ ΤΟΝ ΙΗΣΟΥΝ</a:t>
            </a:r>
          </a:p>
          <a:p>
            <a:pPr algn="l" defTabSz="650240">
              <a:defRPr b="1" sz="2400">
                <a:latin typeface="Helvetica"/>
                <a:ea typeface="Helvetica"/>
                <a:cs typeface="Helvetica"/>
                <a:sym typeface="Helvetica"/>
              </a:defRPr>
            </a:pPr>
            <a:r>
              <a:t>ΚΑΙ ΕΙΠ</a:t>
            </a:r>
            <a:r>
              <a:rPr b="0"/>
              <a:t>ΕΝ ΑΥΤΩ ΣΥ ΕΙ O ΒΑΣΙΛΕΥΣ ΤΩΝ ΙΟΥ-</a:t>
            </a:r>
          </a:p>
          <a:p>
            <a:pPr algn="l" defTabSz="650240">
              <a:defRPr sz="2400">
                <a:latin typeface="Helvetica"/>
                <a:ea typeface="Helvetica"/>
                <a:cs typeface="Helvetica"/>
                <a:sym typeface="Helvetica"/>
              </a:defRPr>
            </a:pPr>
            <a:r>
              <a:t>Δ</a:t>
            </a:r>
            <a:r>
              <a:rPr b="1"/>
              <a:t>AΙΩ</a:t>
            </a:r>
            <a:r>
              <a:t>N</a:t>
            </a:r>
          </a:p>
          <a:p>
            <a:pPr algn="l" defTabSz="650240">
              <a:defRPr sz="2400">
                <a:latin typeface="Helvetica"/>
                <a:ea typeface="Helvetica"/>
                <a:cs typeface="Helvetica"/>
                <a:sym typeface="Helvetica"/>
              </a:defRPr>
            </a:pPr>
          </a:p>
          <a:p>
            <a:pPr algn="l" defTabSz="650240">
              <a:defRPr b="1" sz="2800">
                <a:latin typeface="Helvetica"/>
                <a:ea typeface="Helvetica"/>
                <a:cs typeface="Helvetica"/>
                <a:sym typeface="Helvetica"/>
              </a:defRPr>
            </a:pPr>
            <a:r>
              <a:t>the Jews, “For us</a:t>
            </a:r>
            <a:r>
              <a:rPr b="0"/>
              <a:t> it is not permitted to kill</a:t>
            </a:r>
          </a:p>
          <a:p>
            <a:pPr algn="l" defTabSz="650240">
              <a:defRPr b="1" sz="2800">
                <a:latin typeface="Helvetica"/>
                <a:ea typeface="Helvetica"/>
                <a:cs typeface="Helvetica"/>
                <a:sym typeface="Helvetica"/>
              </a:defRPr>
            </a:pPr>
            <a:r>
              <a:t>anyone,” so that the w</a:t>
            </a:r>
            <a:r>
              <a:rPr b="0"/>
              <a:t>ord of Jesus might be fulfilled, which he sp-</a:t>
            </a:r>
          </a:p>
          <a:p>
            <a:pPr algn="l" defTabSz="650240">
              <a:defRPr b="1" sz="2800">
                <a:latin typeface="Helvetica"/>
                <a:ea typeface="Helvetica"/>
                <a:cs typeface="Helvetica"/>
                <a:sym typeface="Helvetica"/>
              </a:defRPr>
            </a:pPr>
            <a:r>
              <a:t>oke signifyin</a:t>
            </a:r>
            <a:r>
              <a:rPr b="0"/>
              <a:t>g what kind of death he was going to</a:t>
            </a:r>
          </a:p>
          <a:p>
            <a:pPr algn="l" defTabSz="650240">
              <a:defRPr b="1" sz="2800">
                <a:latin typeface="Helvetica"/>
                <a:ea typeface="Helvetica"/>
                <a:cs typeface="Helvetica"/>
                <a:sym typeface="Helvetica"/>
              </a:defRPr>
            </a:pPr>
            <a:r>
              <a:t>die. En</a:t>
            </a:r>
            <a:r>
              <a:rPr b="0"/>
              <a:t>tered therefore again into the Praeto-</a:t>
            </a:r>
          </a:p>
          <a:p>
            <a:pPr algn="l" defTabSz="650240">
              <a:defRPr b="1" sz="2800">
                <a:latin typeface="Helvetica"/>
                <a:ea typeface="Helvetica"/>
                <a:cs typeface="Helvetica"/>
                <a:sym typeface="Helvetica"/>
              </a:defRPr>
            </a:pPr>
            <a:r>
              <a:t>rium P</a:t>
            </a:r>
            <a:r>
              <a:rPr b="0"/>
              <a:t>ilate and summoned Jesus</a:t>
            </a:r>
          </a:p>
          <a:p>
            <a:pPr algn="l" defTabSz="650240">
              <a:defRPr b="1" sz="2800">
                <a:latin typeface="Helvetica"/>
                <a:ea typeface="Helvetica"/>
                <a:cs typeface="Helvetica"/>
                <a:sym typeface="Helvetica"/>
              </a:defRPr>
            </a:pPr>
            <a:r>
              <a:t>and sai</a:t>
            </a:r>
            <a:r>
              <a:rPr b="0"/>
              <a:t>d to him, “Thou art king of the</a:t>
            </a:r>
          </a:p>
          <a:p>
            <a:pPr algn="l" defTabSz="650240">
              <a:defRPr b="1" sz="2800">
                <a:latin typeface="Helvetica"/>
                <a:ea typeface="Helvetica"/>
                <a:cs typeface="Helvetica"/>
                <a:sym typeface="Helvetica"/>
              </a:defRPr>
            </a:pPr>
            <a:r>
              <a:t>Jews?”</a:t>
            </a:r>
          </a:p>
        </p:txBody>
      </p:sp>
      <p:pic>
        <p:nvPicPr>
          <p:cNvPr id="199" name="image2.jpeg" descr="C:\WINNT\Profiles\plgavrilyuk\Desktop\Courses\101\Frag Gospel of John P52.jpg"/>
          <p:cNvPicPr>
            <a:picLocks noChangeAspect="1"/>
          </p:cNvPicPr>
          <p:nvPr/>
        </p:nvPicPr>
        <p:blipFill>
          <a:blip r:embed="rId2">
            <a:extLst/>
          </a:blip>
          <a:stretch>
            <a:fillRect/>
          </a:stretch>
        </p:blipFill>
        <p:spPr>
          <a:xfrm>
            <a:off x="7532430" y="685193"/>
            <a:ext cx="5329746" cy="8383214"/>
          </a:xfrm>
          <a:prstGeom prst="rect">
            <a:avLst/>
          </a:prstGeom>
          <a:ln w="12700">
            <a:miter lim="400000"/>
          </a:ln>
        </p:spPr>
      </p:pic>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Shape 201"/>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2" name="Shape 202"/>
          <p:cNvSpPr/>
          <p:nvPr/>
        </p:nvSpPr>
        <p:spPr>
          <a:xfrm>
            <a:off x="342900" y="190500"/>
            <a:ext cx="12319000" cy="93726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John 1:1-2</a:t>
            </a:r>
          </a:p>
          <a:p>
            <a:pPr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In the beginning was </a:t>
            </a:r>
            <a:r>
              <a:rPr b="1">
                <a:solidFill>
                  <a:srgbClr val="9929BD"/>
                </a:solidFill>
                <a:uFill>
                  <a:solidFill>
                    <a:srgbClr val="9929BD"/>
                  </a:solidFill>
                </a:uFill>
                <a:latin typeface="Helvetica"/>
                <a:ea typeface="Helvetica"/>
                <a:cs typeface="Helvetica"/>
                <a:sym typeface="Helvetica"/>
              </a:rPr>
              <a:t>the Word</a:t>
            </a:r>
            <a:endParaRPr b="1">
              <a:solidFill>
                <a:srgbClr val="9929BD"/>
              </a:solidFill>
              <a:uFill>
                <a:solidFill>
                  <a:srgbClr val="9929BD"/>
                </a:solidFill>
              </a:uFill>
              <a:latin typeface="Helvetica"/>
              <a:ea typeface="Helvetica"/>
              <a:cs typeface="Helvetica"/>
              <a:sym typeface="Helvetica"/>
            </a:endParaRPr>
          </a:p>
          <a:p>
            <a:pPr algn="l" defTabSz="1295400">
              <a:lnSpc>
                <a:spcPct val="80000"/>
              </a:lnSpc>
              <a:buClr>
                <a:srgbClr val="000000"/>
              </a:buClr>
              <a:buFont typeface="Calibri"/>
              <a:defRPr sz="3300">
                <a:uFill>
                  <a:solidFill>
                    <a:srgbClr val="000000"/>
                  </a:solidFill>
                </a:uFill>
                <a:latin typeface="Calibri"/>
                <a:ea typeface="Calibri"/>
                <a:cs typeface="Calibri"/>
                <a:sym typeface="Calibri"/>
              </a:defRPr>
            </a:pPr>
          </a:p>
          <a:p>
            <a:pPr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                           and </a:t>
            </a:r>
            <a:r>
              <a:rPr b="1">
                <a:solidFill>
                  <a:srgbClr val="9929BD"/>
                </a:solidFill>
                <a:uFill>
                  <a:solidFill>
                    <a:srgbClr val="9929BD"/>
                  </a:solidFill>
                </a:uFill>
                <a:latin typeface="Helvetica"/>
                <a:ea typeface="Helvetica"/>
                <a:cs typeface="Helvetica"/>
                <a:sym typeface="Helvetica"/>
              </a:rPr>
              <a:t>the Word</a:t>
            </a:r>
            <a:r>
              <a:t> was with </a:t>
            </a:r>
            <a:r>
              <a:rPr b="1">
                <a:latin typeface="Helvetica"/>
                <a:ea typeface="Helvetica"/>
                <a:cs typeface="Helvetica"/>
                <a:sym typeface="Helvetica"/>
              </a:rPr>
              <a:t>God</a:t>
            </a:r>
            <a:r>
              <a:t>, </a:t>
            </a:r>
          </a:p>
          <a:p>
            <a:pPr algn="l" defTabSz="1295400">
              <a:lnSpc>
                <a:spcPct val="80000"/>
              </a:lnSpc>
              <a:buClr>
                <a:srgbClr val="000000"/>
              </a:buClr>
              <a:buFont typeface="Calibri"/>
              <a:defRPr sz="3300">
                <a:uFill>
                  <a:solidFill>
                    <a:srgbClr val="000000"/>
                  </a:solidFill>
                </a:uFill>
                <a:latin typeface="Calibri"/>
                <a:ea typeface="Calibri"/>
                <a:cs typeface="Calibri"/>
                <a:sym typeface="Calibri"/>
              </a:defRPr>
            </a:pPr>
          </a:p>
          <a:p>
            <a:pPr lvl="8" indent="2743200"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                          and what </a:t>
            </a:r>
            <a:r>
              <a:rPr b="1">
                <a:latin typeface="Helvetica"/>
                <a:ea typeface="Helvetica"/>
                <a:cs typeface="Helvetica"/>
                <a:sym typeface="Helvetica"/>
              </a:rPr>
              <a:t>God</a:t>
            </a:r>
            <a:r>
              <a:t> was </a:t>
            </a:r>
            <a:r>
              <a:rPr b="1">
                <a:solidFill>
                  <a:srgbClr val="9929BD"/>
                </a:solidFill>
                <a:uFill>
                  <a:solidFill>
                    <a:srgbClr val="9929BD"/>
                  </a:solidFill>
                </a:uFill>
                <a:latin typeface="Helvetica"/>
                <a:ea typeface="Helvetica"/>
                <a:cs typeface="Helvetica"/>
                <a:sym typeface="Helvetica"/>
              </a:rPr>
              <a:t>the Word </a:t>
            </a:r>
            <a:r>
              <a:rPr>
                <a:uFill>
                  <a:solidFill>
                    <a:srgbClr val="9929BD"/>
                  </a:solidFill>
                </a:uFill>
              </a:rPr>
              <a:t>was.</a:t>
            </a:r>
            <a:r>
              <a:t> </a:t>
            </a:r>
          </a:p>
          <a:p>
            <a:pPr lvl="8" indent="2743200" algn="l" defTabSz="1295400">
              <a:lnSpc>
                <a:spcPct val="80000"/>
              </a:lnSpc>
              <a:defRPr sz="3300">
                <a:uFill>
                  <a:solidFill>
                    <a:srgbClr val="000000"/>
                  </a:solidFill>
                </a:uFill>
                <a:latin typeface="Calibri"/>
                <a:ea typeface="Calibri"/>
                <a:cs typeface="Calibri"/>
                <a:sym typeface="Calibri"/>
              </a:defRPr>
            </a:pPr>
          </a:p>
          <a:p>
            <a:pPr lvl="8" indent="2743200"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                                                         </a:t>
            </a:r>
            <a:r>
              <a:rPr b="1">
                <a:solidFill>
                  <a:srgbClr val="9929BD"/>
                </a:solidFill>
                <a:uFill>
                  <a:solidFill>
                    <a:srgbClr val="9929BD"/>
                  </a:solidFill>
                </a:uFill>
                <a:latin typeface="Helvetica"/>
                <a:ea typeface="Helvetica"/>
                <a:cs typeface="Helvetica"/>
                <a:sym typeface="Helvetica"/>
              </a:rPr>
              <a:t>The same</a:t>
            </a:r>
            <a:r>
              <a:t> was </a:t>
            </a:r>
          </a:p>
          <a:p>
            <a:pPr lvl="8" indent="2743200"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                                                        in the beginning  </a:t>
            </a:r>
          </a:p>
          <a:p>
            <a:pPr lvl="8" indent="2743200" algn="l" defTabSz="1295400">
              <a:lnSpc>
                <a:spcPct val="80000"/>
              </a:lnSpc>
              <a:buClr>
                <a:srgbClr val="000000"/>
              </a:buClr>
              <a:buFont typeface="Calibri"/>
              <a:defRPr sz="3300">
                <a:uFill>
                  <a:solidFill>
                    <a:srgbClr val="000000"/>
                  </a:solidFill>
                </a:uFill>
                <a:latin typeface="Calibri"/>
                <a:ea typeface="Calibri"/>
                <a:cs typeface="Calibri"/>
                <a:sym typeface="Calibri"/>
              </a:defRPr>
            </a:pPr>
            <a:r>
              <a:t>                                                        with </a:t>
            </a:r>
            <a:r>
              <a:rPr b="1">
                <a:latin typeface="Helvetica"/>
                <a:ea typeface="Helvetica"/>
                <a:cs typeface="Helvetica"/>
                <a:sym typeface="Helvetica"/>
              </a:rPr>
              <a:t>God</a:t>
            </a:r>
            <a:r>
              <a:t>.</a:t>
            </a:r>
          </a:p>
        </p:txBody>
      </p:sp>
      <p:sp>
        <p:nvSpPr>
          <p:cNvPr id="203" name="Shape 203"/>
          <p:cNvSpPr/>
          <p:nvPr/>
        </p:nvSpPr>
        <p:spPr>
          <a:xfrm>
            <a:off x="9766276" y="348430"/>
            <a:ext cx="2732281" cy="736601"/>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100">
                <a:latin typeface="Helvetica"/>
                <a:ea typeface="Helvetica"/>
                <a:cs typeface="Helvetica"/>
                <a:sym typeface="Helvetica"/>
              </a:defRPr>
            </a:lvl1pPr>
          </a:lstStyle>
          <a:p>
            <a:pPr/>
            <a:r>
              <a:t>anadiplosis</a:t>
            </a:r>
          </a:p>
        </p:txBody>
      </p:sp>
      <p:sp>
        <p:nvSpPr>
          <p:cNvPr id="204" name="Shape 204"/>
          <p:cNvSpPr/>
          <p:nvPr/>
        </p:nvSpPr>
        <p:spPr>
          <a:xfrm>
            <a:off x="342509" y="3969596"/>
            <a:ext cx="12780769" cy="43713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80000"/>
              </a:lnSpc>
              <a:defRPr sz="3400">
                <a:latin typeface="Helvetica"/>
                <a:ea typeface="Helvetica"/>
                <a:cs typeface="Helvetica"/>
                <a:sym typeface="Helvetica"/>
              </a:defRPr>
            </a:pPr>
            <a:r>
              <a:t>John 1:4 </a:t>
            </a:r>
          </a:p>
          <a:p>
            <a:pPr algn="l" defTabSz="457200">
              <a:lnSpc>
                <a:spcPct val="80000"/>
              </a:lnSpc>
              <a:defRPr sz="3400">
                <a:latin typeface="Helvetica"/>
                <a:ea typeface="Helvetica"/>
                <a:cs typeface="Helvetica"/>
                <a:sym typeface="Helvetica"/>
              </a:defRPr>
            </a:pPr>
            <a:r>
              <a:t>In him was </a:t>
            </a:r>
            <a:r>
              <a:rPr b="1">
                <a:solidFill>
                  <a:srgbClr val="0433FF"/>
                </a:solidFill>
              </a:rPr>
              <a:t>life</a:t>
            </a:r>
            <a:r>
              <a:t>;</a:t>
            </a:r>
          </a:p>
          <a:p>
            <a:pPr algn="l" defTabSz="457200">
              <a:lnSpc>
                <a:spcPct val="80000"/>
              </a:lnSpc>
              <a:defRPr sz="3400">
                <a:latin typeface="Helvetica"/>
                <a:ea typeface="Helvetica"/>
                <a:cs typeface="Helvetica"/>
                <a:sym typeface="Helvetica"/>
              </a:defRPr>
            </a:pPr>
          </a:p>
          <a:p>
            <a:pPr algn="l" defTabSz="457200">
              <a:lnSpc>
                <a:spcPct val="80000"/>
              </a:lnSpc>
              <a:defRPr sz="3400">
                <a:latin typeface="Helvetica"/>
                <a:ea typeface="Helvetica"/>
                <a:cs typeface="Helvetica"/>
                <a:sym typeface="Helvetica"/>
              </a:defRPr>
            </a:pPr>
            <a:r>
              <a:t>     and the </a:t>
            </a:r>
            <a:r>
              <a:rPr b="1">
                <a:solidFill>
                  <a:srgbClr val="0433FF"/>
                </a:solidFill>
              </a:rPr>
              <a:t>life</a:t>
            </a:r>
            <a:r>
              <a:t> was </a:t>
            </a:r>
            <a:r>
              <a:rPr b="1">
                <a:solidFill>
                  <a:srgbClr val="C4930E">
                    <a:alpha val="99000"/>
                  </a:srgbClr>
                </a:solidFill>
              </a:rPr>
              <a:t>the light</a:t>
            </a:r>
            <a:r>
              <a:t> of men. </a:t>
            </a:r>
          </a:p>
          <a:p>
            <a:pPr algn="l" defTabSz="457200">
              <a:lnSpc>
                <a:spcPct val="80000"/>
              </a:lnSpc>
              <a:defRPr sz="3400">
                <a:latin typeface="Helvetica"/>
                <a:ea typeface="Helvetica"/>
                <a:cs typeface="Helvetica"/>
                <a:sym typeface="Helvetica"/>
              </a:defRPr>
            </a:pPr>
          </a:p>
          <a:p>
            <a:pPr algn="l" defTabSz="457200">
              <a:lnSpc>
                <a:spcPct val="80000"/>
              </a:lnSpc>
              <a:defRPr sz="3400">
                <a:latin typeface="Helvetica"/>
                <a:ea typeface="Helvetica"/>
                <a:cs typeface="Helvetica"/>
                <a:sym typeface="Helvetica"/>
              </a:defRPr>
            </a:pPr>
            <a:r>
              <a:t>                     5 And </a:t>
            </a:r>
            <a:r>
              <a:rPr b="1">
                <a:solidFill>
                  <a:srgbClr val="C4930E">
                    <a:alpha val="99000"/>
                  </a:srgbClr>
                </a:solidFill>
              </a:rPr>
              <a:t>the light</a:t>
            </a:r>
            <a:r>
              <a:t> shineth in </a:t>
            </a:r>
            <a:r>
              <a:rPr b="1"/>
              <a:t>darkness</a:t>
            </a:r>
            <a:r>
              <a:t>; </a:t>
            </a:r>
          </a:p>
          <a:p>
            <a:pPr algn="l" defTabSz="457200">
              <a:lnSpc>
                <a:spcPct val="80000"/>
              </a:lnSpc>
              <a:defRPr sz="3400">
                <a:latin typeface="Helvetica"/>
                <a:ea typeface="Helvetica"/>
                <a:cs typeface="Helvetica"/>
                <a:sym typeface="Helvetica"/>
              </a:defRPr>
            </a:pPr>
          </a:p>
          <a:p>
            <a:pPr lvl="4" algn="l" defTabSz="457200">
              <a:lnSpc>
                <a:spcPct val="80000"/>
              </a:lnSpc>
              <a:defRPr sz="3400">
                <a:latin typeface="Helvetica"/>
                <a:ea typeface="Helvetica"/>
                <a:cs typeface="Helvetica"/>
                <a:sym typeface="Helvetica"/>
              </a:defRPr>
            </a:pPr>
            <a:r>
              <a:t>                                          and the </a:t>
            </a:r>
            <a:r>
              <a:rPr b="1"/>
              <a:t>darkness </a:t>
            </a:r>
            <a:r>
              <a:t>comprehended </a:t>
            </a:r>
          </a:p>
          <a:p>
            <a:pPr lvl="4" algn="l" defTabSz="457200">
              <a:lnSpc>
                <a:spcPct val="80000"/>
              </a:lnSpc>
              <a:defRPr sz="3400">
                <a:latin typeface="Helvetica"/>
                <a:ea typeface="Helvetica"/>
                <a:cs typeface="Helvetica"/>
                <a:sym typeface="Helvetica"/>
              </a:defRPr>
            </a:pPr>
            <a:r>
              <a:t>                                          it not.</a:t>
            </a:r>
          </a:p>
          <a:p>
            <a:pPr lvl="8" algn="l" defTabSz="457200">
              <a:lnSpc>
                <a:spcPct val="80000"/>
              </a:lnSpc>
              <a:defRPr sz="3400">
                <a:latin typeface="Helvetica"/>
                <a:ea typeface="Helvetica"/>
                <a:cs typeface="Helvetica"/>
                <a:sym typeface="Helvetica"/>
              </a:defRPr>
            </a:pPr>
            <a:r>
              <a:t>                                   </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3" grpId="1"/>
      <p:bldP build="whole" bldLvl="1" animBg="1" rev="0" advAuto="0" spid="204" grpId="2"/>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6" name="Shape 206"/>
          <p:cNvSpPr/>
          <p:nvPr>
            <p:ph type="sldNum" sz="quarter" idx="2"/>
          </p:nvPr>
        </p:nvSpPr>
        <p:spPr>
          <a:xfrm>
            <a:off x="12152649" y="9249974"/>
            <a:ext cx="201911"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Shape 207"/>
          <p:cNvSpPr/>
          <p:nvPr/>
        </p:nvSpPr>
        <p:spPr>
          <a:xfrm>
            <a:off x="476200" y="781050"/>
            <a:ext cx="7723461" cy="8191501"/>
          </a:xfrm>
          <a:prstGeom prst="rect">
            <a:avLst/>
          </a:prstGeom>
          <a:ln w="127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52638" indent="-652638" algn="l" defTabSz="1295400">
              <a:buSzPct val="100000"/>
              <a:buAutoNum type="alphaUcPeriod" startAt="1"/>
              <a:defRPr b="1" sz="4400">
                <a:solidFill>
                  <a:schemeClr val="accent1">
                    <a:hueOff val="47394"/>
                    <a:satOff val="-25753"/>
                    <a:lumOff val="-7544"/>
                  </a:schemeClr>
                </a:solidFill>
                <a:uFill>
                  <a:solidFill>
                    <a:srgbClr val="000000"/>
                  </a:solidFill>
                </a:uFill>
                <a:latin typeface="Helvetica"/>
                <a:ea typeface="Helvetica"/>
                <a:cs typeface="Helvetica"/>
                <a:sym typeface="Helvetica"/>
              </a:defRPr>
            </a:pPr>
            <a:r>
              <a:t>In the beginning</a:t>
            </a:r>
          </a:p>
          <a:p>
            <a:pPr algn="l" defTabSz="1295400">
              <a:defRPr sz="4400">
                <a:uFill>
                  <a:solidFill>
                    <a:srgbClr val="000000"/>
                  </a:solidFill>
                </a:uFill>
                <a:latin typeface="Calibri"/>
                <a:ea typeface="Calibri"/>
                <a:cs typeface="Calibri"/>
                <a:sym typeface="Calibri"/>
              </a:defRPr>
            </a:pPr>
            <a:r>
              <a:t>         B.</a:t>
            </a:r>
            <a:r>
              <a:rPr>
                <a:solidFill>
                  <a:schemeClr val="accent2">
                    <a:hueOff val="-554920"/>
                    <a:satOff val="-21482"/>
                    <a:lumOff val="-6228"/>
                  </a:schemeClr>
                </a:solidFill>
              </a:rPr>
              <a:t> </a:t>
            </a:r>
            <a:r>
              <a:rPr b="1">
                <a:latin typeface="Helvetica"/>
                <a:ea typeface="Helvetica"/>
                <a:cs typeface="Helvetica"/>
                <a:sym typeface="Helvetica"/>
              </a:rPr>
              <a:t>was</a:t>
            </a:r>
            <a:r>
              <a:rPr b="1">
                <a:solidFill>
                  <a:schemeClr val="accent2">
                    <a:hueOff val="-554920"/>
                    <a:satOff val="-21482"/>
                    <a:lumOff val="-6228"/>
                  </a:schemeClr>
                </a:solidFill>
                <a:latin typeface="Helvetica"/>
                <a:ea typeface="Helvetica"/>
                <a:cs typeface="Helvetica"/>
                <a:sym typeface="Helvetica"/>
              </a:rPr>
              <a:t> </a:t>
            </a:r>
            <a:endParaRPr b="1">
              <a:solidFill>
                <a:schemeClr val="accent2">
                  <a:hueOff val="-554920"/>
                  <a:satOff val="-21482"/>
                  <a:lumOff val="-6228"/>
                </a:schemeClr>
              </a:solidFill>
              <a:latin typeface="Helvetica"/>
              <a:ea typeface="Helvetica"/>
              <a:cs typeface="Helvetica"/>
              <a:sym typeface="Helvetica"/>
            </a:endParaRPr>
          </a:p>
          <a:p>
            <a:pPr lvl="6" algn="l" defTabSz="1295400">
              <a:defRPr sz="4400">
                <a:uFill>
                  <a:solidFill>
                    <a:srgbClr val="000000"/>
                  </a:solidFill>
                </a:uFill>
                <a:latin typeface="Calibri"/>
                <a:ea typeface="Calibri"/>
                <a:cs typeface="Calibri"/>
                <a:sym typeface="Calibri"/>
              </a:defRPr>
            </a:pPr>
            <a:r>
              <a:rPr>
                <a:solidFill>
                  <a:schemeClr val="accent2">
                    <a:hueOff val="-554920"/>
                    <a:satOff val="-21482"/>
                    <a:lumOff val="-6228"/>
                  </a:schemeClr>
                </a:solidFill>
              </a:rPr>
              <a:t>C.</a:t>
            </a:r>
            <a:r>
              <a:rPr b="1">
                <a:solidFill>
                  <a:schemeClr val="accent2">
                    <a:hueOff val="-554920"/>
                    <a:satOff val="-21482"/>
                    <a:lumOff val="-6228"/>
                  </a:schemeClr>
                </a:solidFill>
                <a:latin typeface="Helvetica"/>
                <a:ea typeface="Helvetica"/>
                <a:cs typeface="Helvetica"/>
                <a:sym typeface="Helvetica"/>
              </a:rPr>
              <a:t> the Word</a:t>
            </a:r>
            <a:r>
              <a:t>  </a:t>
            </a:r>
          </a:p>
          <a:p>
            <a:pPr lvl="4" indent="1371600" algn="l" defTabSz="1295400">
              <a:defRPr sz="4400">
                <a:uFill>
                  <a:solidFill>
                    <a:srgbClr val="000000"/>
                  </a:solidFill>
                </a:uFill>
                <a:latin typeface="Calibri"/>
                <a:ea typeface="Calibri"/>
                <a:cs typeface="Calibri"/>
                <a:sym typeface="Calibri"/>
              </a:defRPr>
            </a:pPr>
            <a:r>
              <a:t>      D</a:t>
            </a:r>
            <a:r>
              <a:rPr>
                <a:solidFill>
                  <a:schemeClr val="accent5">
                    <a:hueOff val="-176146"/>
                    <a:satOff val="3665"/>
                    <a:lumOff val="-13986"/>
                  </a:schemeClr>
                </a:solidFill>
              </a:rPr>
              <a:t>. and </a:t>
            </a:r>
            <a:r>
              <a:rPr b="1">
                <a:solidFill>
                  <a:schemeClr val="accent5">
                    <a:hueOff val="-176146"/>
                    <a:satOff val="3665"/>
                    <a:lumOff val="-13986"/>
                  </a:schemeClr>
                </a:solidFill>
                <a:latin typeface="Helvetica"/>
                <a:ea typeface="Helvetica"/>
                <a:cs typeface="Helvetica"/>
                <a:sym typeface="Helvetica"/>
              </a:rPr>
              <a:t>the Word</a:t>
            </a:r>
            <a:r>
              <a:rPr b="1">
                <a:latin typeface="Helvetica"/>
                <a:ea typeface="Helvetica"/>
                <a:cs typeface="Helvetica"/>
                <a:sym typeface="Helvetica"/>
              </a:rPr>
              <a:t> </a:t>
            </a:r>
          </a:p>
          <a:p>
            <a:pPr lvl="2" indent="685800" algn="l" defTabSz="1295400">
              <a:defRPr sz="4400">
                <a:uFill>
                  <a:solidFill>
                    <a:srgbClr val="000000"/>
                  </a:solidFill>
                </a:uFill>
                <a:latin typeface="Calibri"/>
                <a:ea typeface="Calibri"/>
                <a:cs typeface="Calibri"/>
                <a:sym typeface="Calibri"/>
              </a:defRPr>
            </a:pPr>
            <a:r>
              <a:t>		E. </a:t>
            </a:r>
            <a:r>
              <a:rPr b="1">
                <a:latin typeface="Helvetica"/>
                <a:ea typeface="Helvetica"/>
                <a:cs typeface="Helvetica"/>
                <a:sym typeface="Helvetica"/>
              </a:rPr>
              <a:t>was</a:t>
            </a:r>
            <a:r>
              <a:t> </a:t>
            </a:r>
          </a:p>
          <a:p>
            <a:pPr lvl="8" indent="2743200" algn="l" defTabSz="1295400">
              <a:defRPr sz="4400">
                <a:uFill>
                  <a:solidFill>
                    <a:srgbClr val="000000"/>
                  </a:solidFill>
                </a:uFill>
                <a:latin typeface="Calibri"/>
                <a:ea typeface="Calibri"/>
                <a:cs typeface="Calibri"/>
                <a:sym typeface="Calibri"/>
              </a:defRPr>
            </a:pPr>
            <a:r>
              <a:t>   F.  with </a:t>
            </a:r>
            <a:r>
              <a:rPr b="1">
                <a:latin typeface="Helvetica"/>
                <a:ea typeface="Helvetica"/>
                <a:cs typeface="Helvetica"/>
                <a:sym typeface="Helvetica"/>
              </a:rPr>
              <a:t>God</a:t>
            </a:r>
            <a:r>
              <a:t>      </a:t>
            </a:r>
          </a:p>
          <a:p>
            <a:pPr lvl="4" indent="1371600" algn="l" defTabSz="1295400">
              <a:defRPr sz="4400">
                <a:uFill>
                  <a:solidFill>
                    <a:srgbClr val="000000"/>
                  </a:solidFill>
                </a:uFill>
                <a:latin typeface="Calibri"/>
                <a:ea typeface="Calibri"/>
                <a:cs typeface="Calibri"/>
                <a:sym typeface="Calibri"/>
              </a:defRPr>
            </a:pPr>
            <a:r>
              <a:t>	    F’. and </a:t>
            </a:r>
            <a:r>
              <a:rPr b="1">
                <a:latin typeface="Helvetica"/>
                <a:ea typeface="Helvetica"/>
                <a:cs typeface="Helvetica"/>
                <a:sym typeface="Helvetica"/>
              </a:rPr>
              <a:t>God</a:t>
            </a:r>
            <a:r>
              <a:t> </a:t>
            </a:r>
          </a:p>
          <a:p>
            <a:pPr lvl="4" indent="1371600" algn="l" defTabSz="1295400">
              <a:defRPr sz="4400">
                <a:uFill>
                  <a:solidFill>
                    <a:srgbClr val="000000"/>
                  </a:solidFill>
                </a:uFill>
                <a:latin typeface="Calibri"/>
                <a:ea typeface="Calibri"/>
                <a:cs typeface="Calibri"/>
                <a:sym typeface="Calibri"/>
              </a:defRPr>
            </a:pPr>
            <a:r>
              <a:t>            E’. </a:t>
            </a:r>
            <a:r>
              <a:rPr b="1">
                <a:latin typeface="Helvetica"/>
                <a:ea typeface="Helvetica"/>
                <a:cs typeface="Helvetica"/>
                <a:sym typeface="Helvetica"/>
              </a:rPr>
              <a:t>was</a:t>
            </a:r>
            <a:r>
              <a:t> </a:t>
            </a:r>
          </a:p>
          <a:p>
            <a:pPr lvl="2" indent="685800" algn="l" defTabSz="1295400">
              <a:defRPr sz="4400">
                <a:uFill>
                  <a:solidFill>
                    <a:srgbClr val="000000"/>
                  </a:solidFill>
                </a:uFill>
                <a:latin typeface="Calibri"/>
                <a:ea typeface="Calibri"/>
                <a:cs typeface="Calibri"/>
                <a:sym typeface="Calibri"/>
              </a:defRPr>
            </a:pPr>
            <a:r>
              <a:t>	      D</a:t>
            </a:r>
            <a:r>
              <a:rPr>
                <a:solidFill>
                  <a:schemeClr val="accent5">
                    <a:hueOff val="-176146"/>
                    <a:satOff val="3665"/>
                    <a:lumOff val="-13986"/>
                  </a:schemeClr>
                </a:solidFill>
              </a:rPr>
              <a:t>’. </a:t>
            </a:r>
            <a:r>
              <a:rPr b="1">
                <a:solidFill>
                  <a:schemeClr val="accent5">
                    <a:hueOff val="-176146"/>
                    <a:satOff val="3665"/>
                    <a:lumOff val="-13986"/>
                  </a:schemeClr>
                </a:solidFill>
                <a:latin typeface="Helvetica"/>
                <a:ea typeface="Helvetica"/>
                <a:cs typeface="Helvetica"/>
                <a:sym typeface="Helvetica"/>
              </a:rPr>
              <a:t>the Word</a:t>
            </a:r>
          </a:p>
          <a:p>
            <a:pPr lvl="3" indent="1028700" algn="l" defTabSz="1295400">
              <a:buClr>
                <a:srgbClr val="000000"/>
              </a:buClr>
              <a:buFont typeface="Calibri"/>
              <a:defRPr sz="4400">
                <a:uFill>
                  <a:solidFill>
                    <a:srgbClr val="000000"/>
                  </a:solidFill>
                </a:uFill>
                <a:latin typeface="Calibri"/>
                <a:ea typeface="Calibri"/>
                <a:cs typeface="Calibri"/>
                <a:sym typeface="Calibri"/>
              </a:defRPr>
            </a:pPr>
            <a:r>
              <a:t>     C</a:t>
            </a:r>
            <a:r>
              <a:rPr>
                <a:solidFill>
                  <a:schemeClr val="accent2">
                    <a:hueOff val="-554920"/>
                    <a:satOff val="-21482"/>
                    <a:lumOff val="-6228"/>
                  </a:schemeClr>
                </a:solidFill>
              </a:rPr>
              <a:t>’. The </a:t>
            </a:r>
            <a:r>
              <a:rPr b="1">
                <a:solidFill>
                  <a:schemeClr val="accent2">
                    <a:hueOff val="-554920"/>
                    <a:satOff val="-21482"/>
                    <a:lumOff val="-6228"/>
                  </a:schemeClr>
                </a:solidFill>
                <a:latin typeface="Helvetica"/>
                <a:ea typeface="Helvetica"/>
                <a:cs typeface="Helvetica"/>
                <a:sym typeface="Helvetica"/>
              </a:rPr>
              <a:t>same</a:t>
            </a:r>
            <a:r>
              <a:rPr>
                <a:solidFill>
                  <a:schemeClr val="accent2">
                    <a:hueOff val="-554920"/>
                    <a:satOff val="-21482"/>
                    <a:lumOff val="-6228"/>
                  </a:schemeClr>
                </a:solidFill>
              </a:rPr>
              <a:t> </a:t>
            </a:r>
            <a:endParaRPr>
              <a:solidFill>
                <a:schemeClr val="accent2">
                  <a:hueOff val="-554920"/>
                  <a:satOff val="-21482"/>
                  <a:lumOff val="-6228"/>
                </a:schemeClr>
              </a:solidFill>
            </a:endParaRPr>
          </a:p>
          <a:p>
            <a:pPr lvl="3" indent="1028700" algn="l" defTabSz="1295400">
              <a:buClr>
                <a:srgbClr val="000000"/>
              </a:buClr>
              <a:buFont typeface="Calibri"/>
              <a:defRPr sz="4400">
                <a:uFill>
                  <a:solidFill>
                    <a:srgbClr val="000000"/>
                  </a:solidFill>
                </a:uFill>
                <a:latin typeface="Calibri"/>
                <a:ea typeface="Calibri"/>
                <a:cs typeface="Calibri"/>
                <a:sym typeface="Calibri"/>
              </a:defRPr>
            </a:pPr>
            <a:r>
              <a:t>B’. </a:t>
            </a:r>
            <a:r>
              <a:rPr b="1">
                <a:latin typeface="Helvetica"/>
                <a:ea typeface="Helvetica"/>
                <a:cs typeface="Helvetica"/>
                <a:sym typeface="Helvetica"/>
              </a:rPr>
              <a:t>was</a:t>
            </a:r>
            <a:r>
              <a:t> </a:t>
            </a:r>
          </a:p>
          <a:p>
            <a:pPr algn="l" defTabSz="1295400">
              <a:buClr>
                <a:srgbClr val="000000"/>
              </a:buClr>
              <a:buFont typeface="Calibri"/>
              <a:defRPr sz="4400">
                <a:uFill>
                  <a:solidFill>
                    <a:srgbClr val="000000"/>
                  </a:solidFill>
                </a:uFill>
                <a:latin typeface="Calibri"/>
                <a:ea typeface="Calibri"/>
                <a:cs typeface="Calibri"/>
                <a:sym typeface="Calibri"/>
              </a:defRPr>
            </a:pPr>
            <a:r>
              <a:t>A’.</a:t>
            </a:r>
            <a:r>
              <a:rPr>
                <a:solidFill>
                  <a:schemeClr val="accent1">
                    <a:hueOff val="47394"/>
                    <a:satOff val="-25753"/>
                    <a:lumOff val="-7544"/>
                  </a:schemeClr>
                </a:solidFill>
              </a:rPr>
              <a:t> </a:t>
            </a:r>
            <a:r>
              <a:rPr b="1">
                <a:solidFill>
                  <a:schemeClr val="accent1">
                    <a:hueOff val="47394"/>
                    <a:satOff val="-25753"/>
                    <a:lumOff val="-7544"/>
                  </a:schemeClr>
                </a:solidFill>
                <a:latin typeface="Helvetica"/>
                <a:ea typeface="Helvetica"/>
                <a:cs typeface="Helvetica"/>
                <a:sym typeface="Helvetica"/>
              </a:rPr>
              <a:t>in the beginning </a:t>
            </a:r>
            <a:r>
              <a:rPr>
                <a:solidFill>
                  <a:schemeClr val="accent1">
                    <a:hueOff val="47394"/>
                    <a:satOff val="-25753"/>
                    <a:lumOff val="-7544"/>
                  </a:schemeClr>
                </a:solidFill>
              </a:rPr>
              <a:t>with God</a:t>
            </a:r>
            <a:r>
              <a:t>.</a:t>
            </a:r>
          </a:p>
        </p:txBody>
      </p:sp>
      <p:sp>
        <p:nvSpPr>
          <p:cNvPr id="208" name="Shape 208"/>
          <p:cNvSpPr/>
          <p:nvPr/>
        </p:nvSpPr>
        <p:spPr>
          <a:xfrm>
            <a:off x="8438970" y="812799"/>
            <a:ext cx="4349082" cy="2032001"/>
          </a:xfrm>
          <a:prstGeom prst="rect">
            <a:avLst/>
          </a:prstGeom>
          <a:ln w="25400">
            <a:solidFill>
              <a:srgbClr val="000000"/>
            </a:solidFill>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4200">
                <a:latin typeface="Helvetica"/>
                <a:ea typeface="Helvetica"/>
                <a:cs typeface="Helvetica"/>
                <a:sym typeface="Helvetica"/>
              </a:defRPr>
            </a:pPr>
            <a:r>
              <a:t>Reverse/chiastic/</a:t>
            </a:r>
          </a:p>
          <a:p>
            <a:pPr algn="l" defTabSz="457200">
              <a:defRPr sz="4200">
                <a:latin typeface="Helvetica"/>
                <a:ea typeface="Helvetica"/>
                <a:cs typeface="Helvetica"/>
                <a:sym typeface="Helvetica"/>
              </a:defRPr>
            </a:pPr>
            <a:r>
              <a:t>introverted</a:t>
            </a:r>
          </a:p>
          <a:p>
            <a:pPr algn="l" defTabSz="457200">
              <a:defRPr sz="4200">
                <a:latin typeface="Helvetica"/>
                <a:ea typeface="Helvetica"/>
                <a:cs typeface="Helvetica"/>
                <a:sym typeface="Helvetica"/>
              </a:defRPr>
            </a:pPr>
            <a:r>
              <a:t>parallelism</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7" grpId="1"/>
      <p:bldP build="whole" bldLvl="1" animBg="1" rev="0" advAuto="0" spid="208" grpId="2"/>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Shape 210"/>
          <p:cNvSpPr/>
          <p:nvPr>
            <p:ph type="sldNum" sz="quarter" idx="4294967295"/>
          </p:nvPr>
        </p:nvSpPr>
        <p:spPr>
          <a:xfrm>
            <a:off x="9320107" y="9133162"/>
            <a:ext cx="3034454" cy="333249"/>
          </a:xfrm>
          <a:prstGeom prst="rect">
            <a:avLst/>
          </a:prstGeom>
          <a:extLst>
            <a:ext uri="{C572A759-6A51-4108-AA02-DFA0A04FC94B}">
              <ma14:wrappingTextBoxFlag xmlns:ma14="http://schemas.microsoft.com/office/mac/drawingml/2011/main" val="1"/>
            </a:ext>
          </a:extLst>
        </p:spPr>
        <p:txBody>
          <a:bodyPr wrap="square" lIns="65023" tIns="65023" rIns="65023" bIns="65023" anchor="ctr"/>
          <a:lstStyle>
            <a:lvl1pPr algn="r" defTabSz="914400">
              <a:defRPr sz="1400">
                <a:solidFill>
                  <a:srgbClr val="888888"/>
                </a:solidFill>
                <a:latin typeface="Calibri"/>
                <a:ea typeface="Calibri"/>
                <a:cs typeface="Calibri"/>
                <a:sym typeface="Calibri"/>
              </a:defRPr>
            </a:lvl1pPr>
          </a:lstStyle>
          <a:p>
            <a:pPr/>
            <a:fld id="{86CB4B4D-7CA3-9044-876B-883B54F8677D}" type="slidenum"/>
          </a:p>
        </p:txBody>
      </p:sp>
      <p:sp>
        <p:nvSpPr>
          <p:cNvPr id="211" name="Shape 211"/>
          <p:cNvSpPr/>
          <p:nvPr/>
        </p:nvSpPr>
        <p:spPr>
          <a:xfrm>
            <a:off x="712325" y="661690"/>
            <a:ext cx="11580150" cy="6084923"/>
          </a:xfrm>
          <a:prstGeom prst="rect">
            <a:avLst/>
          </a:prstGeom>
          <a:ln w="12700">
            <a:miter lim="400000"/>
          </a:ln>
          <a:extLst>
            <a:ext uri="{C572A759-6A51-4108-AA02-DFA0A04FC94B}">
              <ma14:wrappingTextBoxFlag xmlns:ma14="http://schemas.microsoft.com/office/mac/drawingml/2011/main" val="1"/>
            </a:ext>
          </a:extLst>
        </p:spPr>
        <p:txBody>
          <a:bodyPr lIns="65023" tIns="65023" rIns="65023" bIns="65023">
            <a:spAutoFit/>
          </a:bodyPr>
          <a:lstStyle/>
          <a:p>
            <a:pPr algn="l" defTabSz="650240">
              <a:tabLst>
                <a:tab pos="1295400" algn="l"/>
                <a:tab pos="2590800" algn="l"/>
                <a:tab pos="3898900" algn="l"/>
                <a:tab pos="5194300" algn="l"/>
                <a:tab pos="6502400" algn="l"/>
                <a:tab pos="7797800" algn="l"/>
              </a:tabLst>
              <a:defRPr sz="3400">
                <a:uFill>
                  <a:solidFill>
                    <a:srgbClr val="000000"/>
                  </a:solidFill>
                </a:uFill>
                <a:latin typeface="Calibri"/>
                <a:ea typeface="Calibri"/>
                <a:cs typeface="Calibri"/>
                <a:sym typeface="Calibri"/>
              </a:defRPr>
            </a:pPr>
            <a:r>
              <a:t>“</a:t>
            </a:r>
            <a:r>
              <a:rPr>
                <a:uFill>
                  <a:solidFill>
                    <a:srgbClr val="3F6797"/>
                  </a:solidFill>
                </a:uFill>
              </a:rPr>
              <a:t>Accepting the basic interpretation of the Apocalypse as expounded in Eureka, the Book of Revelation, is divisible into ten sections, so designed as to suggest a parallelism of ideas similar to that found in </a:t>
            </a:r>
            <a:r>
              <a:rPr b="1" i="1">
                <a:uFill>
                  <a:solidFill>
                    <a:srgbClr val="3F6797"/>
                  </a:solidFill>
                </a:uFill>
              </a:rPr>
              <a:t>introverted Hebrew poetry.</a:t>
            </a:r>
            <a:r>
              <a:rPr>
                <a:uFill>
                  <a:solidFill>
                    <a:srgbClr val="3F6797"/>
                  </a:solidFill>
                </a:uFill>
              </a:rPr>
              <a:t> Hebrew poetry represents a parallelism of ideas rather than of rhyme or rhythm. One idea builds upon another until the completed thought, or picture, is revealed. </a:t>
            </a:r>
            <a:r>
              <a:rPr b="1" i="1">
                <a:uFill>
                  <a:solidFill>
                    <a:srgbClr val="3F6797"/>
                  </a:solidFill>
                </a:uFill>
              </a:rPr>
              <a:t>In introverted Hebrew poetry, </a:t>
            </a:r>
            <a:r>
              <a:rPr b="1" i="1">
                <a:solidFill>
                  <a:srgbClr val="531B93"/>
                </a:solidFill>
                <a:uFill>
                  <a:solidFill>
                    <a:srgbClr val="3F6797"/>
                  </a:solidFill>
                </a:uFill>
              </a:rPr>
              <a:t>which is frequently found in Scripture,</a:t>
            </a:r>
            <a:r>
              <a:rPr b="1" i="1">
                <a:uFill>
                  <a:solidFill>
                    <a:srgbClr val="3F6797"/>
                  </a:solidFill>
                </a:uFill>
              </a:rPr>
              <a:t> the first line is answered by the last, the next by the second to last, and so on.”</a:t>
            </a:r>
            <a:endParaRPr b="1" i="1">
              <a:uFill>
                <a:solidFill>
                  <a:srgbClr val="3F6797"/>
                </a:solidFill>
              </a:uFill>
            </a:endParaRPr>
          </a:p>
          <a:p>
            <a:pPr algn="l" defTabSz="650240">
              <a:tabLst>
                <a:tab pos="1295400" algn="l"/>
                <a:tab pos="2590800" algn="l"/>
                <a:tab pos="3898900" algn="l"/>
                <a:tab pos="5194300" algn="l"/>
                <a:tab pos="6502400" algn="l"/>
                <a:tab pos="7797800" algn="l"/>
              </a:tabLst>
              <a:defRPr sz="3400">
                <a:uFill>
                  <a:solidFill>
                    <a:srgbClr val="000000"/>
                  </a:solidFill>
                </a:uFill>
                <a:latin typeface="Calibri"/>
                <a:ea typeface="Calibri"/>
                <a:cs typeface="Calibri"/>
                <a:sym typeface="Calibri"/>
              </a:defRPr>
            </a:pPr>
            <a:endParaRPr>
              <a:uFill>
                <a:solidFill>
                  <a:srgbClr val="3F6797"/>
                </a:solidFill>
              </a:uFill>
            </a:endParaRPr>
          </a:p>
          <a:p>
            <a:pPr algn="l" defTabSz="650240">
              <a:tabLst>
                <a:tab pos="1295400" algn="l"/>
                <a:tab pos="2590800" algn="l"/>
                <a:tab pos="3898900" algn="l"/>
                <a:tab pos="5194300" algn="l"/>
                <a:tab pos="6502400" algn="l"/>
                <a:tab pos="7797800" algn="l"/>
              </a:tabLst>
              <a:defRPr sz="3400">
                <a:uFill>
                  <a:solidFill>
                    <a:srgbClr val="000000"/>
                  </a:solidFill>
                </a:uFill>
                <a:latin typeface="Calibri"/>
                <a:ea typeface="Calibri"/>
                <a:cs typeface="Calibri"/>
                <a:sym typeface="Calibri"/>
              </a:defRPr>
            </a:pPr>
            <a:r>
              <a:rPr b="1" i="1" u="sng">
                <a:uFill>
                  <a:solidFill>
                    <a:srgbClr val="3F6797"/>
                  </a:solidFill>
                </a:uFill>
              </a:rPr>
              <a:t>The Apocalypse Epitomised</a:t>
            </a:r>
            <a:r>
              <a:rPr>
                <a:uFill>
                  <a:solidFill>
                    <a:srgbClr val="3F6797"/>
                  </a:solidFill>
                </a:uFill>
              </a:rPr>
              <a:t>, Bro HP Mansfield</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3" name="Shape 213"/>
          <p:cNvSpPr/>
          <p:nvPr/>
        </p:nvSpPr>
        <p:spPr>
          <a:xfrm>
            <a:off x="445695" y="1081914"/>
            <a:ext cx="11819534" cy="57271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200">
                <a:latin typeface="Arial"/>
                <a:ea typeface="Arial"/>
                <a:cs typeface="Arial"/>
                <a:sym typeface="Arial"/>
              </a:defRPr>
            </a:pPr>
            <a:r>
              <a:t>In 1949 Bro LG Sargent wrote an article in the Christadelphian Magazine about poetic parallelism in Matthew 7:6 -</a:t>
            </a:r>
          </a:p>
          <a:p>
            <a:pPr algn="l" defTabSz="457200">
              <a:defRPr sz="3200">
                <a:latin typeface="Arial"/>
                <a:ea typeface="Arial"/>
                <a:cs typeface="Arial"/>
                <a:sym typeface="Arial"/>
              </a:defRPr>
            </a:pPr>
          </a:p>
          <a:p>
            <a:pPr algn="l" defTabSz="457200">
              <a:defRPr sz="3200">
                <a:latin typeface="Arial"/>
                <a:ea typeface="Arial"/>
                <a:cs typeface="Arial"/>
                <a:sym typeface="Arial"/>
              </a:defRPr>
            </a:pPr>
            <a:r>
              <a:t>Give not / the holy thing / to the dogs</a:t>
            </a:r>
          </a:p>
          <a:p>
            <a:pPr algn="l" defTabSz="457200">
              <a:defRPr sz="3200">
                <a:latin typeface="Arial"/>
                <a:ea typeface="Arial"/>
                <a:cs typeface="Arial"/>
                <a:sym typeface="Arial"/>
              </a:defRPr>
            </a:pPr>
            <a:r>
              <a:t>Neither cast / your pearls / before swine,</a:t>
            </a:r>
          </a:p>
          <a:p>
            <a:pPr algn="l" defTabSz="457200">
              <a:defRPr sz="3200">
                <a:latin typeface="Arial"/>
                <a:ea typeface="Arial"/>
                <a:cs typeface="Arial"/>
                <a:sym typeface="Arial"/>
              </a:defRPr>
            </a:pPr>
            <a:r>
              <a:t>Lest they trample them under their feet,</a:t>
            </a:r>
          </a:p>
          <a:p>
            <a:pPr algn="l" defTabSz="457200">
              <a:defRPr sz="3200">
                <a:latin typeface="Arial"/>
                <a:ea typeface="Arial"/>
                <a:cs typeface="Arial"/>
                <a:sym typeface="Arial"/>
              </a:defRPr>
            </a:pPr>
            <a:r>
              <a:t>And having turned they rend you.</a:t>
            </a:r>
          </a:p>
          <a:p>
            <a:pPr algn="l" defTabSz="457200">
              <a:defRPr sz="3200">
                <a:latin typeface="Arial"/>
                <a:ea typeface="Arial"/>
                <a:cs typeface="Arial"/>
                <a:sym typeface="Arial"/>
              </a:defRPr>
            </a:pPr>
          </a:p>
          <a:p>
            <a:pPr algn="l" defTabSz="457200">
              <a:defRPr sz="3200">
                <a:latin typeface="Arial"/>
                <a:ea typeface="Arial"/>
                <a:cs typeface="Arial"/>
                <a:sym typeface="Arial"/>
              </a:defRPr>
            </a:pPr>
            <a:r>
              <a:t>“</a:t>
            </a:r>
            <a:r>
              <a:rPr b="1"/>
              <a:t>the parallelism appears to show a crossing over of the sense (technically a chiasmus), the fourth line being the counterpart of the first, and the third of the second</a:t>
            </a:r>
            <a:r>
              <a:t>. That is, it is the dogs who rend, and the swine who trample”.</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1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13">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13">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213">
                                            <p:txEl>
                                              <p:pRg st="2" end="2"/>
                                            </p:txEl>
                                          </p:spTgt>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1" fill="hold">
                                  <p:stCondLst>
                                    <p:cond delay="0"/>
                                  </p:stCondLst>
                                  <p:iterate type="el" backwards="0">
                                    <p:tmAbs val="0"/>
                                  </p:iterate>
                                  <p:childTnLst>
                                    <p:set>
                                      <p:cBhvr>
                                        <p:cTn id="17" fill="hold"/>
                                        <p:tgtEl>
                                          <p:spTgt spid="213">
                                            <p:txEl>
                                              <p:pRg st="3" end="3"/>
                                            </p:txEl>
                                          </p:spTgt>
                                        </p:tgtEl>
                                        <p:attrNameLst>
                                          <p:attrName>style.visibility</p:attrName>
                                        </p:attrNameLst>
                                      </p:cBhvr>
                                      <p:to>
                                        <p:strVal val="visible"/>
                                      </p:to>
                                    </p:set>
                                  </p:childTnLst>
                                </p:cTn>
                              </p:par>
                            </p:childTnLst>
                          </p:cTn>
                        </p:par>
                        <p:par>
                          <p:cTn id="18" fill="hold">
                            <p:stCondLst>
                              <p:cond delay="0"/>
                            </p:stCondLst>
                            <p:childTnLst>
                              <p:par>
                                <p:cTn id="19" presetClass="entr" nodeType="afterEffect" presetSubtype="0" presetID="1" grpId="1" fill="hold">
                                  <p:stCondLst>
                                    <p:cond delay="0"/>
                                  </p:stCondLst>
                                  <p:iterate type="el" backwards="0">
                                    <p:tmAbs val="0"/>
                                  </p:iterate>
                                  <p:childTnLst>
                                    <p:set>
                                      <p:cBhvr>
                                        <p:cTn id="20" fill="hold"/>
                                        <p:tgtEl>
                                          <p:spTgt spid="213">
                                            <p:txEl>
                                              <p:pRg st="4" end="4"/>
                                            </p:txEl>
                                          </p:spTgt>
                                        </p:tgtEl>
                                        <p:attrNameLst>
                                          <p:attrName>style.visibility</p:attrName>
                                        </p:attrNameLst>
                                      </p:cBhvr>
                                      <p:to>
                                        <p:strVal val="visible"/>
                                      </p:to>
                                    </p:set>
                                  </p:childTnLst>
                                </p:cTn>
                              </p:par>
                            </p:childTnLst>
                          </p:cTn>
                        </p:par>
                        <p:par>
                          <p:cTn id="21" fill="hold">
                            <p:stCondLst>
                              <p:cond delay="0"/>
                            </p:stCondLst>
                            <p:childTnLst>
                              <p:par>
                                <p:cTn id="22" presetClass="entr" nodeType="afterEffect" presetSubtype="0" presetID="1" grpId="1" fill="hold">
                                  <p:stCondLst>
                                    <p:cond delay="0"/>
                                  </p:stCondLst>
                                  <p:iterate type="el" backwards="0">
                                    <p:tmAbs val="0"/>
                                  </p:iterate>
                                  <p:childTnLst>
                                    <p:set>
                                      <p:cBhvr>
                                        <p:cTn id="23" fill="hold"/>
                                        <p:tgtEl>
                                          <p:spTgt spid="213">
                                            <p:txEl>
                                              <p:pRg st="5" end="5"/>
                                            </p:txEl>
                                          </p:spTgt>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1" fill="hold">
                                  <p:stCondLst>
                                    <p:cond delay="0"/>
                                  </p:stCondLst>
                                  <p:iterate type="el" backwards="0">
                                    <p:tmAbs val="0"/>
                                  </p:iterate>
                                  <p:childTnLst>
                                    <p:set>
                                      <p:cBhvr>
                                        <p:cTn id="26" fill="hold"/>
                                        <p:tgtEl>
                                          <p:spTgt spid="21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213">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3"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5" name="Shape 215"/>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6" name="Shape 216"/>
          <p:cNvSpPr/>
          <p:nvPr/>
        </p:nvSpPr>
        <p:spPr>
          <a:xfrm>
            <a:off x="260349" y="457200"/>
            <a:ext cx="12484101" cy="8280400"/>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algn="l" defTabSz="1295400">
              <a:buClr>
                <a:srgbClr val="000000"/>
              </a:buClr>
              <a:buFont typeface="Calibri"/>
              <a:defRPr b="1" sz="2800">
                <a:solidFill>
                  <a:srgbClr val="669C35"/>
                </a:solidFill>
                <a:uFill>
                  <a:solidFill>
                    <a:srgbClr val="669C35"/>
                  </a:solidFill>
                </a:uFill>
                <a:latin typeface="Helvetica"/>
                <a:ea typeface="Helvetica"/>
                <a:cs typeface="Helvetica"/>
                <a:sym typeface="Helvetica"/>
              </a:defRPr>
            </a:pPr>
            <a:r>
              <a:t>A: 1-2 In the beginning was the Word ... </a:t>
            </a:r>
          </a:p>
          <a:p>
            <a:pPr lvl="1" indent="342900" algn="l" defTabSz="1295400">
              <a:defRPr b="1" sz="2800">
                <a:uFill>
                  <a:solidFill>
                    <a:srgbClr val="000000"/>
                  </a:solidFill>
                </a:uFill>
                <a:latin typeface="Helvetica"/>
                <a:ea typeface="Helvetica"/>
                <a:cs typeface="Helvetica"/>
                <a:sym typeface="Helvetica"/>
              </a:defRPr>
            </a:pPr>
            <a:r>
              <a:t>      </a:t>
            </a:r>
            <a:r>
              <a:rPr>
                <a:solidFill>
                  <a:srgbClr val="B51A00"/>
                </a:solidFill>
                <a:uFill>
                  <a:solidFill>
                    <a:srgbClr val="B51A00"/>
                  </a:solidFill>
                </a:uFill>
              </a:rPr>
              <a:t>B: 3</a:t>
            </a:r>
            <a:r>
              <a:t> </a:t>
            </a:r>
            <a:r>
              <a:rPr>
                <a:solidFill>
                  <a:srgbClr val="B51A00"/>
                </a:solidFill>
                <a:uFill>
                  <a:solidFill>
                    <a:srgbClr val="B51A00"/>
                  </a:solidFill>
                </a:uFill>
              </a:rPr>
              <a:t>All things were made by him ...</a:t>
            </a:r>
          </a:p>
          <a:p>
            <a:pPr lvl="2" indent="685800" algn="l" defTabSz="1295400">
              <a:defRPr b="1" sz="2800">
                <a:uFill>
                  <a:solidFill>
                    <a:srgbClr val="000000"/>
                  </a:solidFill>
                </a:uFill>
                <a:latin typeface="Helvetica"/>
                <a:ea typeface="Helvetica"/>
                <a:cs typeface="Helvetica"/>
                <a:sym typeface="Helvetica"/>
              </a:defRPr>
            </a:pPr>
            <a:r>
              <a:t>          C: 4-5 In him was life; and the life was the light of men ... </a:t>
            </a:r>
          </a:p>
          <a:p>
            <a:pPr lvl="3" indent="1028700" algn="l" defTabSz="1295400">
              <a:defRPr b="1" sz="2800">
                <a:uFill>
                  <a:solidFill>
                    <a:srgbClr val="000000"/>
                  </a:solidFill>
                </a:uFill>
                <a:latin typeface="Helvetica"/>
                <a:ea typeface="Helvetica"/>
                <a:cs typeface="Helvetica"/>
                <a:sym typeface="Helvetica"/>
              </a:defRPr>
            </a:pPr>
            <a:r>
              <a:t>             </a:t>
            </a:r>
            <a:r>
              <a:rPr>
                <a:solidFill>
                  <a:srgbClr val="3A88FE"/>
                </a:solidFill>
                <a:uFill>
                  <a:solidFill>
                    <a:srgbClr val="3A88FE"/>
                  </a:solidFill>
                </a:uFill>
              </a:rPr>
              <a:t>  D: 6-8</a:t>
            </a:r>
            <a:r>
              <a:t> </a:t>
            </a:r>
            <a:r>
              <a:rPr>
                <a:solidFill>
                  <a:srgbClr val="3A88FE"/>
                </a:solidFill>
                <a:uFill>
                  <a:solidFill>
                    <a:srgbClr val="3A88FE"/>
                  </a:solidFill>
                </a:uFill>
              </a:rPr>
              <a:t>There was a man sent from God ... for a witness ... </a:t>
            </a:r>
          </a:p>
          <a:p>
            <a:pPr lvl="5" indent="1714500" algn="l" defTabSz="1295400">
              <a:defRPr b="1" sz="2800">
                <a:uFill>
                  <a:solidFill>
                    <a:srgbClr val="000000"/>
                  </a:solidFill>
                </a:uFill>
                <a:latin typeface="Helvetica"/>
                <a:ea typeface="Helvetica"/>
                <a:cs typeface="Helvetica"/>
                <a:sym typeface="Helvetica"/>
              </a:defRPr>
            </a:pPr>
            <a:r>
              <a:t>                 </a:t>
            </a:r>
            <a:r>
              <a:rPr>
                <a:solidFill>
                  <a:srgbClr val="9929BD"/>
                </a:solidFill>
                <a:uFill>
                  <a:solidFill>
                    <a:srgbClr val="9929BD"/>
                  </a:solidFill>
                </a:uFill>
              </a:rPr>
              <a:t>E:10</a:t>
            </a:r>
            <a:r>
              <a:t> </a:t>
            </a:r>
            <a:r>
              <a:rPr>
                <a:solidFill>
                  <a:srgbClr val="9929BD"/>
                </a:solidFill>
                <a:uFill>
                  <a:solidFill>
                    <a:srgbClr val="9929BD"/>
                  </a:solidFill>
                </a:uFill>
              </a:rPr>
              <a:t>That was the true Light ...</a:t>
            </a:r>
            <a:endParaRPr>
              <a:solidFill>
                <a:srgbClr val="9929BD"/>
              </a:solidFill>
              <a:uFill>
                <a:solidFill>
                  <a:srgbClr val="9929BD"/>
                </a:solidFill>
              </a:uFill>
            </a:endParaRPr>
          </a:p>
          <a:p>
            <a:pPr lvl="7" indent="2400300" algn="l" defTabSz="1295400">
              <a:defRPr b="1" sz="2800">
                <a:uFill>
                  <a:solidFill>
                    <a:srgbClr val="000000"/>
                  </a:solidFill>
                </a:uFill>
                <a:latin typeface="Helvetica"/>
                <a:ea typeface="Helvetica"/>
                <a:cs typeface="Helvetica"/>
                <a:sym typeface="Helvetica"/>
              </a:defRPr>
            </a:pPr>
            <a:r>
              <a:t>                   </a:t>
            </a:r>
            <a:r>
              <a:rPr>
                <a:solidFill>
                  <a:srgbClr val="77BB41"/>
                </a:solidFill>
                <a:uFill>
                  <a:solidFill>
                    <a:srgbClr val="77BB41"/>
                  </a:solidFill>
                </a:uFill>
              </a:rPr>
              <a:t>F: 10</a:t>
            </a:r>
            <a:r>
              <a:t> </a:t>
            </a:r>
            <a:r>
              <a:rPr>
                <a:solidFill>
                  <a:srgbClr val="669C35"/>
                </a:solidFill>
                <a:uFill>
                  <a:solidFill>
                    <a:srgbClr val="669C35"/>
                  </a:solidFill>
                </a:uFill>
              </a:rPr>
              <a:t>He was in the world ... knew him not</a:t>
            </a:r>
            <a:r>
              <a:t> </a:t>
            </a:r>
          </a:p>
          <a:p>
            <a:pPr lvl="8" indent="2743200" algn="l" defTabSz="1295400">
              <a:defRPr b="1" sz="2800">
                <a:uFill>
                  <a:solidFill>
                    <a:srgbClr val="000000"/>
                  </a:solidFill>
                </a:uFill>
                <a:latin typeface="Helvetica"/>
                <a:ea typeface="Helvetica"/>
                <a:cs typeface="Helvetica"/>
                <a:sym typeface="Helvetica"/>
              </a:defRPr>
            </a:pPr>
            <a:r>
              <a:t>                         </a:t>
            </a:r>
            <a:r>
              <a:rPr>
                <a:solidFill>
                  <a:srgbClr val="606060"/>
                </a:solidFill>
                <a:uFill>
                  <a:solidFill>
                    <a:srgbClr val="606060"/>
                  </a:solidFill>
                </a:uFill>
              </a:rPr>
              <a:t>G’:11</a:t>
            </a:r>
            <a:r>
              <a:t> </a:t>
            </a:r>
            <a:r>
              <a:rPr>
                <a:solidFill>
                  <a:srgbClr val="444444"/>
                </a:solidFill>
                <a:uFill>
                  <a:solidFill>
                    <a:srgbClr val="444444"/>
                  </a:solidFill>
                </a:uFill>
              </a:rPr>
              <a:t>his own ... received him not</a:t>
            </a:r>
            <a:endParaRPr>
              <a:solidFill>
                <a:srgbClr val="444444"/>
              </a:solidFill>
              <a:uFill>
                <a:solidFill>
                  <a:srgbClr val="444444"/>
                </a:solidFill>
              </a:uFill>
            </a:endParaRPr>
          </a:p>
          <a:p>
            <a:pPr lvl="8" indent="2743200" algn="l" defTabSz="1295400">
              <a:defRPr b="1" sz="2800">
                <a:uFill>
                  <a:solidFill>
                    <a:srgbClr val="000000"/>
                  </a:solidFill>
                </a:uFill>
                <a:latin typeface="Helvetica"/>
                <a:ea typeface="Helvetica"/>
                <a:cs typeface="Helvetica"/>
                <a:sym typeface="Helvetica"/>
              </a:defRPr>
            </a:pPr>
            <a:r>
              <a:t>                                  </a:t>
            </a:r>
            <a:r>
              <a:rPr>
                <a:solidFill>
                  <a:srgbClr val="371A94"/>
                </a:solidFill>
                <a:uFill>
                  <a:solidFill>
                    <a:srgbClr val="371A94"/>
                  </a:solidFill>
                </a:uFill>
              </a:rPr>
              <a:t>H:12 But as many as received him</a:t>
            </a:r>
            <a:endParaRPr>
              <a:solidFill>
                <a:srgbClr val="371A94"/>
              </a:solidFill>
              <a:uFill>
                <a:solidFill>
                  <a:srgbClr val="371A94"/>
                </a:solidFill>
              </a:uFill>
            </a:endParaRPr>
          </a:p>
          <a:p>
            <a:pPr lvl="8" indent="2743200" algn="l" defTabSz="1295400">
              <a:defRPr b="1" sz="2800">
                <a:uFill>
                  <a:solidFill>
                    <a:srgbClr val="000000"/>
                  </a:solidFill>
                </a:uFill>
                <a:latin typeface="Helvetica"/>
                <a:ea typeface="Helvetica"/>
                <a:cs typeface="Helvetica"/>
                <a:sym typeface="Helvetica"/>
              </a:defRPr>
            </a:pPr>
            <a:endParaRPr>
              <a:solidFill>
                <a:srgbClr val="371A94"/>
              </a:solidFill>
              <a:uFill>
                <a:solidFill>
                  <a:srgbClr val="371A94"/>
                </a:solidFill>
              </a:uFill>
            </a:endParaRPr>
          </a:p>
          <a:p>
            <a:pPr lvl="4" indent="1371600" algn="l" defTabSz="1295400">
              <a:buClr>
                <a:srgbClr val="000000"/>
              </a:buClr>
              <a:buFont typeface="Calibri"/>
              <a:defRPr b="1" sz="2800">
                <a:uFill>
                  <a:solidFill>
                    <a:srgbClr val="000000"/>
                  </a:solidFill>
                </a:uFill>
                <a:latin typeface="Helvetica"/>
                <a:ea typeface="Helvetica"/>
                <a:cs typeface="Helvetica"/>
                <a:sym typeface="Helvetica"/>
              </a:defRPr>
            </a:pPr>
            <a:r>
              <a:rPr>
                <a:solidFill>
                  <a:srgbClr val="371A94"/>
                </a:solidFill>
                <a:uFill>
                  <a:solidFill>
                    <a:srgbClr val="371A94"/>
                  </a:solidFill>
                </a:uFill>
              </a:rPr>
              <a:t> </a:t>
            </a:r>
            <a:r>
              <a:rPr>
                <a:uFill>
                  <a:solidFill>
                    <a:srgbClr val="371A94"/>
                  </a:solidFill>
                </a:uFill>
              </a:rPr>
              <a:t> I. </a:t>
            </a:r>
            <a:r>
              <a:rPr>
                <a:uFill>
                  <a:solidFill>
                    <a:srgbClr val="929292"/>
                  </a:solidFill>
                </a:uFill>
              </a:rPr>
              <a:t>t</a:t>
            </a:r>
            <a:r>
              <a:rPr>
                <a:uFill>
                  <a:solidFill>
                    <a:srgbClr val="7A7A7A"/>
                  </a:solidFill>
                </a:uFill>
              </a:rPr>
              <a:t>o them gave he power to become the children of God</a:t>
            </a:r>
            <a:r>
              <a:t> </a:t>
            </a:r>
          </a:p>
          <a:p>
            <a:pPr algn="l" defTabSz="1295400">
              <a:buClr>
                <a:srgbClr val="000000"/>
              </a:buClr>
              <a:buFont typeface="Calibri"/>
              <a:defRPr b="1" sz="2800">
                <a:uFill>
                  <a:solidFill>
                    <a:srgbClr val="000000"/>
                  </a:solidFill>
                </a:uFill>
                <a:latin typeface="Helvetica"/>
                <a:ea typeface="Helvetica"/>
                <a:cs typeface="Helvetica"/>
                <a:sym typeface="Helvetica"/>
              </a:defRPr>
            </a:pPr>
          </a:p>
          <a:p>
            <a:pPr lvl="1" indent="342900" algn="l" defTabSz="1295400">
              <a:defRPr b="1" sz="2800">
                <a:uFill>
                  <a:solidFill>
                    <a:srgbClr val="000000"/>
                  </a:solidFill>
                </a:uFill>
                <a:latin typeface="Helvetica"/>
                <a:ea typeface="Helvetica"/>
                <a:cs typeface="Helvetica"/>
                <a:sym typeface="Helvetica"/>
              </a:defRPr>
            </a:pPr>
            <a:r>
              <a:t>                                                          </a:t>
            </a:r>
            <a:r>
              <a:rPr>
                <a:solidFill>
                  <a:srgbClr val="371A94"/>
                </a:solidFill>
                <a:uFill>
                  <a:solidFill>
                    <a:srgbClr val="371A94"/>
                  </a:solidFill>
                </a:uFill>
              </a:rPr>
              <a:t>H’:12 them that believe on his name</a:t>
            </a:r>
            <a:endParaRPr>
              <a:solidFill>
                <a:srgbClr val="371A94"/>
              </a:solidFill>
              <a:uFill>
                <a:solidFill>
                  <a:srgbClr val="371A94"/>
                </a:solidFill>
              </a:uFill>
            </a:endParaRPr>
          </a:p>
          <a:p>
            <a:pPr lvl="1" indent="342900" algn="l" defTabSz="1295400">
              <a:defRPr b="1" sz="2800">
                <a:uFill>
                  <a:solidFill>
                    <a:srgbClr val="000000"/>
                  </a:solidFill>
                </a:uFill>
                <a:latin typeface="Helvetica"/>
                <a:ea typeface="Helvetica"/>
                <a:cs typeface="Helvetica"/>
                <a:sym typeface="Helvetica"/>
              </a:defRPr>
            </a:pPr>
            <a:r>
              <a:rPr>
                <a:solidFill>
                  <a:srgbClr val="F5EC00"/>
                </a:solidFill>
                <a:uFill>
                  <a:solidFill>
                    <a:srgbClr val="F5EC00"/>
                  </a:solidFill>
                </a:uFill>
              </a:rPr>
              <a:t> </a:t>
            </a:r>
            <a:r>
              <a:t>                                                 </a:t>
            </a:r>
            <a:r>
              <a:rPr>
                <a:solidFill>
                  <a:srgbClr val="606060"/>
                </a:solidFill>
                <a:uFill>
                  <a:solidFill>
                    <a:srgbClr val="606060"/>
                  </a:solidFill>
                </a:uFill>
              </a:rPr>
              <a:t>G’:13</a:t>
            </a:r>
            <a:r>
              <a:t> </a:t>
            </a:r>
            <a:r>
              <a:rPr>
                <a:solidFill>
                  <a:srgbClr val="444444"/>
                </a:solidFill>
                <a:uFill>
                  <a:solidFill>
                    <a:srgbClr val="444444"/>
                  </a:solidFill>
                </a:uFill>
              </a:rPr>
              <a:t>Which were born ... of God </a:t>
            </a:r>
          </a:p>
          <a:p>
            <a:pPr lvl="1" indent="342900" algn="l" defTabSz="1295400">
              <a:defRPr b="1" sz="2800">
                <a:uFill>
                  <a:solidFill>
                    <a:srgbClr val="000000"/>
                  </a:solidFill>
                </a:uFill>
                <a:latin typeface="Helvetica"/>
                <a:ea typeface="Helvetica"/>
                <a:cs typeface="Helvetica"/>
                <a:sym typeface="Helvetica"/>
              </a:defRPr>
            </a:pPr>
            <a:r>
              <a:t>                                           </a:t>
            </a:r>
            <a:r>
              <a:rPr>
                <a:solidFill>
                  <a:srgbClr val="77BB41"/>
                </a:solidFill>
                <a:uFill>
                  <a:solidFill>
                    <a:srgbClr val="77BB41"/>
                  </a:solidFill>
                </a:uFill>
              </a:rPr>
              <a:t>F’:14 </a:t>
            </a:r>
            <a:r>
              <a:rPr>
                <a:solidFill>
                  <a:srgbClr val="669C35"/>
                </a:solidFill>
                <a:uFill>
                  <a:solidFill>
                    <a:srgbClr val="669C35"/>
                  </a:solidFill>
                </a:uFill>
              </a:rPr>
              <a:t>the Word was made flesh ... dwelt 	</a:t>
            </a:r>
            <a:endParaRPr>
              <a:solidFill>
                <a:srgbClr val="669C35"/>
              </a:solidFill>
              <a:uFill>
                <a:solidFill>
                  <a:srgbClr val="669C35"/>
                </a:solidFill>
              </a:uFill>
            </a:endParaRPr>
          </a:p>
          <a:p>
            <a:pPr lvl="1" indent="342900" algn="l" defTabSz="1295400">
              <a:defRPr b="1" sz="2800">
                <a:uFill>
                  <a:solidFill>
                    <a:srgbClr val="000000"/>
                  </a:solidFill>
                </a:uFill>
                <a:latin typeface="Helvetica"/>
                <a:ea typeface="Helvetica"/>
                <a:cs typeface="Helvetica"/>
                <a:sym typeface="Helvetica"/>
              </a:defRPr>
            </a:pPr>
            <a:r>
              <a:t>                                </a:t>
            </a:r>
            <a:r>
              <a:rPr>
                <a:solidFill>
                  <a:srgbClr val="9929BD"/>
                </a:solidFill>
                <a:uFill>
                  <a:solidFill>
                    <a:srgbClr val="9929BD"/>
                  </a:solidFill>
                </a:uFill>
              </a:rPr>
              <a:t>E’:14</a:t>
            </a:r>
            <a:r>
              <a:t> </a:t>
            </a:r>
            <a:r>
              <a:rPr>
                <a:solidFill>
                  <a:srgbClr val="9929BD"/>
                </a:solidFill>
                <a:uFill>
                  <a:solidFill>
                    <a:srgbClr val="9929BD"/>
                  </a:solidFill>
                </a:uFill>
              </a:rPr>
              <a:t>and we beheld his glory ...</a:t>
            </a:r>
          </a:p>
          <a:p>
            <a:pPr lvl="1" indent="342900" algn="l" defTabSz="1295400">
              <a:defRPr b="1" sz="2800">
                <a:uFill>
                  <a:solidFill>
                    <a:srgbClr val="000000"/>
                  </a:solidFill>
                </a:uFill>
                <a:latin typeface="Helvetica"/>
                <a:ea typeface="Helvetica"/>
                <a:cs typeface="Helvetica"/>
                <a:sym typeface="Helvetica"/>
              </a:defRPr>
            </a:pPr>
            <a:r>
              <a:t>                      </a:t>
            </a:r>
            <a:r>
              <a:rPr>
                <a:solidFill>
                  <a:srgbClr val="0061FF"/>
                </a:solidFill>
                <a:uFill>
                  <a:solidFill>
                    <a:srgbClr val="0061FF"/>
                  </a:solidFill>
                </a:uFill>
              </a:rPr>
              <a:t>D’:15</a:t>
            </a:r>
            <a:r>
              <a:t> </a:t>
            </a:r>
            <a:r>
              <a:rPr>
                <a:solidFill>
                  <a:srgbClr val="0061FF"/>
                </a:solidFill>
                <a:uFill>
                  <a:solidFill>
                    <a:srgbClr val="0061FF"/>
                  </a:solidFill>
                </a:uFill>
              </a:rPr>
              <a:t>John bare witness of him ...</a:t>
            </a:r>
            <a:endParaRPr>
              <a:solidFill>
                <a:srgbClr val="0061FF"/>
              </a:solidFill>
              <a:uFill>
                <a:solidFill>
                  <a:srgbClr val="0061FF"/>
                </a:solidFill>
              </a:uFill>
            </a:endParaRPr>
          </a:p>
          <a:p>
            <a:pPr lvl="1" indent="342900" algn="l" defTabSz="1295400">
              <a:defRPr b="1" sz="2800">
                <a:uFill>
                  <a:solidFill>
                    <a:srgbClr val="000000"/>
                  </a:solidFill>
                </a:uFill>
                <a:latin typeface="Helvetica"/>
                <a:ea typeface="Helvetica"/>
                <a:cs typeface="Helvetica"/>
                <a:sym typeface="Helvetica"/>
              </a:defRPr>
            </a:pPr>
            <a:r>
              <a:t>            C’:16 And of his fulness have all we received </a:t>
            </a:r>
          </a:p>
          <a:p>
            <a:pPr lvl="1" indent="342900" algn="l" defTabSz="1295400">
              <a:defRPr b="1" sz="2800">
                <a:uFill>
                  <a:solidFill>
                    <a:srgbClr val="000000"/>
                  </a:solidFill>
                </a:uFill>
                <a:latin typeface="Helvetica"/>
                <a:ea typeface="Helvetica"/>
                <a:cs typeface="Helvetica"/>
                <a:sym typeface="Helvetica"/>
              </a:defRPr>
            </a:pPr>
            <a:r>
              <a:rPr>
                <a:solidFill>
                  <a:srgbClr val="9A244F"/>
                </a:solidFill>
                <a:uFill>
                  <a:solidFill>
                    <a:srgbClr val="9A244F"/>
                  </a:solidFill>
                </a:uFill>
              </a:rPr>
              <a:t> </a:t>
            </a:r>
            <a:r>
              <a:rPr>
                <a:solidFill>
                  <a:srgbClr val="B51A00"/>
                </a:solidFill>
                <a:uFill>
                  <a:solidFill>
                    <a:srgbClr val="B51A00"/>
                  </a:solidFill>
                </a:uFill>
              </a:rPr>
              <a:t>    B’:17 grace and truth came by Jesus Christ.</a:t>
            </a:r>
            <a:r>
              <a:rPr>
                <a:solidFill>
                  <a:srgbClr val="B92D5D"/>
                </a:solidFill>
                <a:uFill>
                  <a:solidFill>
                    <a:srgbClr val="B92D5D"/>
                  </a:solidFill>
                </a:uFill>
              </a:rPr>
              <a:t> </a:t>
            </a:r>
          </a:p>
          <a:p>
            <a:pPr algn="l" defTabSz="1295400">
              <a:buClr>
                <a:srgbClr val="000000"/>
              </a:buClr>
              <a:buFont typeface="Calibri"/>
              <a:defRPr b="1" sz="2800">
                <a:solidFill>
                  <a:srgbClr val="4F7A28"/>
                </a:solidFill>
                <a:uFill>
                  <a:solidFill>
                    <a:srgbClr val="4F7A28"/>
                  </a:solidFill>
                </a:uFill>
                <a:latin typeface="Helvetica"/>
                <a:ea typeface="Helvetica"/>
                <a:cs typeface="Helvetica"/>
                <a:sym typeface="Helvetica"/>
              </a:defRPr>
            </a:pPr>
            <a:r>
              <a:t>A’:18 No man hath seen God ... Son ... hath declared him.</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nvSpPr>
        <p:spPr>
          <a:xfrm>
            <a:off x="914400" y="711200"/>
            <a:ext cx="11288890" cy="7950201"/>
          </a:xfrm>
          <a:prstGeom prst="rect">
            <a:avLst/>
          </a:prstGeom>
          <a:ln w="12700">
            <a:miter lim="400000"/>
          </a:ln>
          <a:extLst>
            <a:ext uri="{C572A759-6A51-4108-AA02-DFA0A04FC94B}">
              <ma14:wrappingTextBoxFlag xmlns:ma14="http://schemas.microsoft.com/office/mac/drawingml/2011/main" val="1"/>
            </a:ext>
          </a:extLst>
        </p:spPr>
        <p:txBody>
          <a:bodyPr lIns="54186" tIns="54186" rIns="54186" bIns="54186">
            <a:spAutoFit/>
          </a:bodyPr>
          <a:lstStyle/>
          <a:p>
            <a:pPr algn="l" defTabSz="1300480">
              <a:buClr>
                <a:srgbClr val="000000"/>
              </a:buClr>
              <a:buFont typeface="Calibri"/>
              <a:defRPr sz="2400">
                <a:uFill>
                  <a:solidFill>
                    <a:srgbClr val="000000"/>
                  </a:solidFill>
                </a:uFill>
                <a:latin typeface="Arial"/>
                <a:ea typeface="Arial"/>
                <a:cs typeface="Arial"/>
                <a:sym typeface="Arial"/>
              </a:defRPr>
            </a:pPr>
            <a:r>
              <a:rPr b="1" sz="4400">
                <a:latin typeface="Helvetica"/>
                <a:ea typeface="Helvetica"/>
                <a:cs typeface="Helvetica"/>
                <a:sym typeface="Helvetica"/>
              </a:rPr>
              <a:t>In the beginning &lt;07225&gt; God created </a:t>
            </a:r>
          </a:p>
          <a:p>
            <a:pPr algn="l" defTabSz="1300480">
              <a:buClr>
                <a:srgbClr val="000000"/>
              </a:buClr>
              <a:buFont typeface="Calibri"/>
              <a:defRPr sz="2400">
                <a:uFill>
                  <a:solidFill>
                    <a:srgbClr val="000000"/>
                  </a:solidFill>
                </a:uFill>
                <a:latin typeface="Calibri"/>
                <a:ea typeface="Calibri"/>
                <a:cs typeface="Calibri"/>
                <a:sym typeface="Calibri"/>
              </a:defRPr>
            </a:pPr>
          </a:p>
          <a:p>
            <a:pPr algn="l" defTabSz="1300480">
              <a:buClr>
                <a:srgbClr val="000000"/>
              </a:buClr>
              <a:buFont typeface="Calibri"/>
              <a:defRPr sz="2400">
                <a:uFill>
                  <a:solidFill>
                    <a:srgbClr val="000000"/>
                  </a:solidFill>
                </a:uFill>
                <a:latin typeface="Arial"/>
                <a:ea typeface="Arial"/>
                <a:cs typeface="Arial"/>
                <a:sym typeface="Arial"/>
              </a:defRPr>
            </a:pPr>
            <a:r>
              <a:rPr>
                <a:latin typeface="Calibri"/>
                <a:ea typeface="Calibri"/>
                <a:cs typeface="Calibri"/>
                <a:sym typeface="Calibri"/>
              </a:rPr>
              <a:t>07225  </a:t>
            </a:r>
            <a:r>
              <a:rPr b="1" sz="4400">
                <a:solidFill>
                  <a:schemeClr val="accent3">
                    <a:hueOff val="-333989"/>
                    <a:satOff val="3917"/>
                    <a:lumOff val="-6666"/>
                  </a:schemeClr>
                </a:solidFill>
                <a:latin typeface="Helvetica"/>
                <a:ea typeface="Helvetica"/>
                <a:cs typeface="Helvetica"/>
                <a:sym typeface="Helvetica"/>
              </a:rPr>
              <a:t>re'shiyth  </a:t>
            </a:r>
            <a:r>
              <a:rPr>
                <a:latin typeface="Calibri"/>
                <a:ea typeface="Calibri"/>
                <a:cs typeface="Calibri"/>
                <a:sym typeface="Calibri"/>
              </a:rPr>
              <a:t>from the same as </a:t>
            </a:r>
            <a:r>
              <a:rPr u="sng">
                <a:latin typeface="Calibri"/>
                <a:ea typeface="Calibri"/>
                <a:cs typeface="Calibri"/>
                <a:sym typeface="Calibri"/>
              </a:rPr>
              <a:t>07218</a:t>
            </a:r>
            <a:r>
              <a:rPr>
                <a:latin typeface="Calibri"/>
                <a:ea typeface="Calibri"/>
                <a:cs typeface="Calibri"/>
                <a:sym typeface="Calibri"/>
              </a:rPr>
              <a:t> </a:t>
            </a:r>
            <a:r>
              <a:rPr b="1" sz="4400">
                <a:solidFill>
                  <a:schemeClr val="accent1"/>
                </a:solidFill>
                <a:latin typeface="Helvetica"/>
                <a:ea typeface="Helvetica"/>
                <a:cs typeface="Helvetica"/>
                <a:sym typeface="Helvetica"/>
              </a:rPr>
              <a:t>(ro’sh</a:t>
            </a:r>
            <a:r>
              <a:rPr b="1" i="1" sz="3800">
                <a:solidFill>
                  <a:schemeClr val="accent1"/>
                </a:solidFill>
                <a:latin typeface="Helvetica"/>
                <a:ea typeface="Helvetica"/>
                <a:cs typeface="Helvetica"/>
                <a:sym typeface="Helvetica"/>
              </a:rPr>
              <a:t>) - head</a:t>
            </a:r>
          </a:p>
          <a:p>
            <a:pPr algn="l" defTabSz="1300480">
              <a:buClr>
                <a:srgbClr val="000000"/>
              </a:buClr>
              <a:buFont typeface="Calibri"/>
              <a:defRPr sz="2400">
                <a:uFill>
                  <a:solidFill>
                    <a:srgbClr val="000000"/>
                  </a:solidFill>
                </a:uFill>
                <a:latin typeface="Calibri"/>
                <a:ea typeface="Calibri"/>
                <a:cs typeface="Calibri"/>
                <a:sym typeface="Calibri"/>
              </a:defRPr>
            </a:pPr>
          </a:p>
          <a:p>
            <a:pPr algn="l" defTabSz="1300480">
              <a:buClr>
                <a:srgbClr val="000000"/>
              </a:buClr>
              <a:buFont typeface="Calibri"/>
              <a:defRPr sz="2400">
                <a:uFill>
                  <a:solidFill>
                    <a:srgbClr val="000000"/>
                  </a:solidFill>
                </a:uFill>
                <a:latin typeface="Arial"/>
                <a:ea typeface="Arial"/>
                <a:cs typeface="Arial"/>
                <a:sym typeface="Arial"/>
              </a:defRPr>
            </a:pPr>
            <a:r>
              <a:rPr sz="3800">
                <a:latin typeface="Calibri"/>
                <a:ea typeface="Calibri"/>
                <a:cs typeface="Calibri"/>
                <a:sym typeface="Calibri"/>
              </a:rPr>
              <a:t>AV-beginning 18, firstfruits 11, first 9, chief 8, misc 5; 51</a:t>
            </a:r>
          </a:p>
          <a:p>
            <a:pPr algn="l" defTabSz="1300480">
              <a:buClr>
                <a:srgbClr val="000000"/>
              </a:buClr>
              <a:buFont typeface="Calibri"/>
              <a:defRPr sz="2400">
                <a:uFill>
                  <a:solidFill>
                    <a:srgbClr val="000000"/>
                  </a:solidFill>
                </a:uFill>
                <a:latin typeface="Arial"/>
                <a:ea typeface="Arial"/>
                <a:cs typeface="Arial"/>
                <a:sym typeface="Arial"/>
              </a:defRPr>
            </a:pPr>
            <a:r>
              <a:rPr sz="3800">
                <a:latin typeface="Calibri"/>
                <a:ea typeface="Calibri"/>
                <a:cs typeface="Calibri"/>
                <a:sym typeface="Calibri"/>
              </a:rPr>
              <a:t>1) first, beginning, best, chief</a:t>
            </a:r>
          </a:p>
          <a:p>
            <a:pPr lvl="1" marL="650240" indent="0" algn="l" defTabSz="1300480">
              <a:buClr>
                <a:srgbClr val="000000"/>
              </a:buClr>
              <a:buFont typeface="Calibri"/>
              <a:defRPr sz="2400">
                <a:uFill>
                  <a:solidFill>
                    <a:srgbClr val="000000"/>
                  </a:solidFill>
                </a:uFill>
                <a:latin typeface="Arial"/>
                <a:ea typeface="Arial"/>
                <a:cs typeface="Arial"/>
                <a:sym typeface="Arial"/>
              </a:defRPr>
            </a:pPr>
            <a:r>
              <a:rPr b="1" sz="3800">
                <a:latin typeface="Helvetica"/>
                <a:ea typeface="Helvetica"/>
                <a:cs typeface="Helvetica"/>
                <a:sym typeface="Helvetica"/>
              </a:rPr>
              <a:t>1a) beginning</a:t>
            </a:r>
          </a:p>
          <a:p>
            <a:pPr lvl="1" marL="650240" indent="0" algn="l" defTabSz="1300480">
              <a:buClr>
                <a:srgbClr val="000000"/>
              </a:buClr>
              <a:buFont typeface="Calibri"/>
              <a:defRPr sz="2400">
                <a:uFill>
                  <a:solidFill>
                    <a:srgbClr val="000000"/>
                  </a:solidFill>
                </a:uFill>
                <a:latin typeface="Arial"/>
                <a:ea typeface="Arial"/>
                <a:cs typeface="Arial"/>
                <a:sym typeface="Arial"/>
              </a:defRPr>
            </a:pPr>
            <a:r>
              <a:rPr b="1" sz="3800">
                <a:latin typeface="Helvetica"/>
                <a:ea typeface="Helvetica"/>
                <a:cs typeface="Helvetica"/>
                <a:sym typeface="Helvetica"/>
              </a:rPr>
              <a:t>1b) first</a:t>
            </a:r>
          </a:p>
          <a:p>
            <a:pPr lvl="1" marL="650240" indent="0" algn="l" defTabSz="1300480">
              <a:buClr>
                <a:srgbClr val="000000"/>
              </a:buClr>
              <a:buFont typeface="Calibri"/>
              <a:defRPr sz="2400">
                <a:uFill>
                  <a:solidFill>
                    <a:srgbClr val="000000"/>
                  </a:solidFill>
                </a:uFill>
                <a:latin typeface="Arial"/>
                <a:ea typeface="Arial"/>
                <a:cs typeface="Arial"/>
                <a:sym typeface="Arial"/>
              </a:defRPr>
            </a:pPr>
            <a:r>
              <a:rPr b="1" sz="3800">
                <a:latin typeface="Helvetica"/>
                <a:ea typeface="Helvetica"/>
                <a:cs typeface="Helvetica"/>
                <a:sym typeface="Helvetica"/>
              </a:rPr>
              <a:t>1c) chief</a:t>
            </a:r>
          </a:p>
          <a:p>
            <a:pPr algn="l" defTabSz="1300480">
              <a:buClr>
                <a:srgbClr val="000000"/>
              </a:buClr>
              <a:buFont typeface="Calibri"/>
              <a:defRPr sz="2400">
                <a:uFill>
                  <a:solidFill>
                    <a:srgbClr val="000000"/>
                  </a:solidFill>
                </a:uFill>
                <a:latin typeface="Arial"/>
                <a:ea typeface="Arial"/>
                <a:cs typeface="Arial"/>
                <a:sym typeface="Arial"/>
              </a:defRPr>
            </a:pPr>
            <a:r>
              <a:rPr>
                <a:latin typeface="Calibri"/>
                <a:ea typeface="Calibri"/>
                <a:cs typeface="Calibri"/>
                <a:sym typeface="Calibri"/>
              </a:rPr>
              <a:t>1d) choice part</a:t>
            </a:r>
          </a:p>
        </p:txBody>
      </p:sp>
      <p:sp>
        <p:nvSpPr>
          <p:cNvPr id="219" name="Shape 219"/>
          <p:cNvSpPr/>
          <p:nvPr/>
        </p:nvSpPr>
        <p:spPr>
          <a:xfrm>
            <a:off x="411641" y="7501467"/>
            <a:ext cx="12294408" cy="654475"/>
          </a:xfrm>
          <a:prstGeom prst="rect">
            <a:avLst/>
          </a:prstGeom>
          <a:solidFill>
            <a:srgbClr val="C5D6EA"/>
          </a:solidFill>
          <a:ln w="12700">
            <a:miter lim="400000"/>
          </a:ln>
          <a:extLst>
            <a:ext uri="{C572A759-6A51-4108-AA02-DFA0A04FC94B}">
              <ma14:wrappingTextBoxFlag xmlns:ma14="http://schemas.microsoft.com/office/mac/drawingml/2011/main" val="1"/>
            </a:ext>
          </a:extLst>
        </p:spPr>
        <p:txBody>
          <a:bodyPr lIns="54186" tIns="54186" rIns="54186" bIns="54186">
            <a:spAutoFit/>
          </a:bodyPr>
          <a:lstStyle>
            <a:lvl1pPr algn="l" defTabSz="1300480">
              <a:buClr>
                <a:srgbClr val="000000"/>
              </a:buClr>
              <a:buFont typeface="Calibri"/>
              <a:defRPr b="1">
                <a:uFill>
                  <a:solidFill>
                    <a:srgbClr val="000000"/>
                  </a:solidFill>
                </a:uFill>
                <a:latin typeface="Helvetica"/>
                <a:ea typeface="Helvetica"/>
                <a:cs typeface="Helvetica"/>
                <a:sym typeface="Helvetica"/>
              </a:defRPr>
            </a:lvl1pPr>
          </a:lstStyle>
          <a:p>
            <a:pPr>
              <a:defRPr b="0">
                <a:latin typeface="Arial"/>
                <a:ea typeface="Arial"/>
                <a:cs typeface="Arial"/>
                <a:sym typeface="Arial"/>
              </a:defRPr>
            </a:pPr>
            <a:r>
              <a:rPr b="1">
                <a:latin typeface="Helvetica"/>
                <a:ea typeface="Helvetica"/>
                <a:cs typeface="Helvetica"/>
                <a:sym typeface="Helvetica"/>
              </a:rPr>
              <a:t>Reshiyth = first  -  time, generation/harvest, importance</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 grpId="1" fill="hold">
                                  <p:stCondLst>
                                    <p:cond delay="0"/>
                                  </p:stCondLst>
                                  <p:iterate type="el" backwards="0">
                                    <p:tmAbs val="0"/>
                                  </p:iterate>
                                  <p:childTnLst>
                                    <p:set>
                                      <p:cBhvr>
                                        <p:cTn id="6" fill="hold"/>
                                        <p:tgtEl>
                                          <p:spTgt spid="218">
                                            <p:txEl>
                                              <p:pRg st="4" end="4"/>
                                            </p:txEl>
                                          </p:spTgt>
                                        </p:tgtEl>
                                        <p:attrNameLst>
                                          <p:attrName>style.visibility</p:attrName>
                                        </p:attrNameLst>
                                      </p:cBhvr>
                                      <p:to>
                                        <p:strVal val="visible"/>
                                      </p:to>
                                    </p:set>
                                    <p:anim calcmode="lin" valueType="num">
                                      <p:cBhvr>
                                        <p:cTn id="7" dur="500" fill="hold"/>
                                        <p:tgtEl>
                                          <p:spTgt spid="218">
                                            <p:txEl>
                                              <p:pRg st="4" end="4"/>
                                            </p:txEl>
                                          </p:spTgt>
                                        </p:tgtEl>
                                        <p:attrNameLst>
                                          <p:attrName>ppt_x</p:attrName>
                                        </p:attrNameLst>
                                      </p:cBhvr>
                                      <p:tavLst>
                                        <p:tav tm="0">
                                          <p:val>
                                            <p:strVal val="#ppt_x"/>
                                          </p:val>
                                        </p:tav>
                                        <p:tav tm="100000">
                                          <p:val>
                                            <p:strVal val="#ppt_x"/>
                                          </p:val>
                                        </p:tav>
                                      </p:tavLst>
                                    </p:anim>
                                    <p:anim calcmode="lin" valueType="num">
                                      <p:cBhvr>
                                        <p:cTn id="8" dur="500" fill="hold"/>
                                        <p:tgtEl>
                                          <p:spTgt spid="218">
                                            <p:txEl>
                                              <p:pRg st="4" end="4"/>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Class="entr" nodeType="afterEffect" presetSubtype="4" presetID="2" grpId="1" fill="hold">
                                  <p:stCondLst>
                                    <p:cond delay="0"/>
                                  </p:stCondLst>
                                  <p:iterate type="el" backwards="0">
                                    <p:tmAbs val="0"/>
                                  </p:iterate>
                                  <p:childTnLst>
                                    <p:set>
                                      <p:cBhvr>
                                        <p:cTn id="11" fill="hold"/>
                                        <p:tgtEl>
                                          <p:spTgt spid="218">
                                            <p:txEl>
                                              <p:pRg st="5" end="5"/>
                                            </p:txEl>
                                          </p:spTgt>
                                        </p:tgtEl>
                                        <p:attrNameLst>
                                          <p:attrName>style.visibility</p:attrName>
                                        </p:attrNameLst>
                                      </p:cBhvr>
                                      <p:to>
                                        <p:strVal val="visible"/>
                                      </p:to>
                                    </p:set>
                                    <p:anim calcmode="lin" valueType="num">
                                      <p:cBhvr>
                                        <p:cTn id="12" dur="500" fill="hold"/>
                                        <p:tgtEl>
                                          <p:spTgt spid="218">
                                            <p:txEl>
                                              <p:pRg st="5" end="5"/>
                                            </p:txEl>
                                          </p:spTgt>
                                        </p:tgtEl>
                                        <p:attrNameLst>
                                          <p:attrName>ppt_x</p:attrName>
                                        </p:attrNameLst>
                                      </p:cBhvr>
                                      <p:tavLst>
                                        <p:tav tm="0">
                                          <p:val>
                                            <p:strVal val="#ppt_x"/>
                                          </p:val>
                                        </p:tav>
                                        <p:tav tm="100000">
                                          <p:val>
                                            <p:strVal val="#ppt_x"/>
                                          </p:val>
                                        </p:tav>
                                      </p:tavLst>
                                    </p:anim>
                                    <p:anim calcmode="lin" valueType="num">
                                      <p:cBhvr>
                                        <p:cTn id="13" dur="500" fill="hold"/>
                                        <p:tgtEl>
                                          <p:spTgt spid="218">
                                            <p:txEl>
                                              <p:pRg st="5" end="5"/>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Class="entr" nodeType="afterEffect" presetSubtype="4" presetID="2" grpId="1" fill="hold">
                                  <p:stCondLst>
                                    <p:cond delay="0"/>
                                  </p:stCondLst>
                                  <p:iterate type="el" backwards="0">
                                    <p:tmAbs val="0"/>
                                  </p:iterate>
                                  <p:childTnLst>
                                    <p:set>
                                      <p:cBhvr>
                                        <p:cTn id="16" fill="hold"/>
                                        <p:tgtEl>
                                          <p:spTgt spid="218">
                                            <p:txEl>
                                              <p:pRg st="6" end="6"/>
                                            </p:txEl>
                                          </p:spTgt>
                                        </p:tgtEl>
                                        <p:attrNameLst>
                                          <p:attrName>style.visibility</p:attrName>
                                        </p:attrNameLst>
                                      </p:cBhvr>
                                      <p:to>
                                        <p:strVal val="visible"/>
                                      </p:to>
                                    </p:set>
                                    <p:anim calcmode="lin" valueType="num">
                                      <p:cBhvr>
                                        <p:cTn id="17" dur="500" fill="hold"/>
                                        <p:tgtEl>
                                          <p:spTgt spid="218">
                                            <p:txEl>
                                              <p:pRg st="6" end="6"/>
                                            </p:txEl>
                                          </p:spTgt>
                                        </p:tgtEl>
                                        <p:attrNameLst>
                                          <p:attrName>ppt_x</p:attrName>
                                        </p:attrNameLst>
                                      </p:cBhvr>
                                      <p:tavLst>
                                        <p:tav tm="0">
                                          <p:val>
                                            <p:strVal val="#ppt_x"/>
                                          </p:val>
                                        </p:tav>
                                        <p:tav tm="100000">
                                          <p:val>
                                            <p:strVal val="#ppt_x"/>
                                          </p:val>
                                        </p:tav>
                                      </p:tavLst>
                                    </p:anim>
                                    <p:anim calcmode="lin" valueType="num">
                                      <p:cBhvr>
                                        <p:cTn id="18" dur="500" fill="hold"/>
                                        <p:tgtEl>
                                          <p:spTgt spid="218">
                                            <p:txEl>
                                              <p:pRg st="6" end="6"/>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Class="entr" nodeType="afterEffect" presetSubtype="4" presetID="2" grpId="1" fill="hold">
                                  <p:stCondLst>
                                    <p:cond delay="500"/>
                                  </p:stCondLst>
                                  <p:iterate type="el" backwards="0">
                                    <p:tmAbs val="0"/>
                                  </p:iterate>
                                  <p:childTnLst>
                                    <p:set>
                                      <p:cBhvr>
                                        <p:cTn id="21" fill="hold"/>
                                        <p:tgtEl>
                                          <p:spTgt spid="218">
                                            <p:txEl>
                                              <p:pRg st="7" end="7"/>
                                            </p:txEl>
                                          </p:spTgt>
                                        </p:tgtEl>
                                        <p:attrNameLst>
                                          <p:attrName>style.visibility</p:attrName>
                                        </p:attrNameLst>
                                      </p:cBhvr>
                                      <p:to>
                                        <p:strVal val="visible"/>
                                      </p:to>
                                    </p:set>
                                    <p:anim calcmode="lin" valueType="num">
                                      <p:cBhvr>
                                        <p:cTn id="22" dur="500" fill="hold"/>
                                        <p:tgtEl>
                                          <p:spTgt spid="218">
                                            <p:txEl>
                                              <p:pRg st="7" end="7"/>
                                            </p:txEl>
                                          </p:spTgt>
                                        </p:tgtEl>
                                        <p:attrNameLst>
                                          <p:attrName>ppt_x</p:attrName>
                                        </p:attrNameLst>
                                      </p:cBhvr>
                                      <p:tavLst>
                                        <p:tav tm="0">
                                          <p:val>
                                            <p:strVal val="#ppt_x"/>
                                          </p:val>
                                        </p:tav>
                                        <p:tav tm="100000">
                                          <p:val>
                                            <p:strVal val="#ppt_x"/>
                                          </p:val>
                                        </p:tav>
                                      </p:tavLst>
                                    </p:anim>
                                    <p:anim calcmode="lin" valueType="num">
                                      <p:cBhvr>
                                        <p:cTn id="23" dur="500" fill="hold"/>
                                        <p:tgtEl>
                                          <p:spTgt spid="218">
                                            <p:txEl>
                                              <p:pRg st="7" end="7"/>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Class="entr" nodeType="afterEffect" presetSubtype="4" presetID="2" grpId="1" fill="hold">
                                  <p:stCondLst>
                                    <p:cond delay="500"/>
                                  </p:stCondLst>
                                  <p:iterate type="el" backwards="0">
                                    <p:tmAbs val="0"/>
                                  </p:iterate>
                                  <p:childTnLst>
                                    <p:set>
                                      <p:cBhvr>
                                        <p:cTn id="26" fill="hold"/>
                                        <p:tgtEl>
                                          <p:spTgt spid="218">
                                            <p:txEl>
                                              <p:pRg st="8" end="8"/>
                                            </p:txEl>
                                          </p:spTgt>
                                        </p:tgtEl>
                                        <p:attrNameLst>
                                          <p:attrName>style.visibility</p:attrName>
                                        </p:attrNameLst>
                                      </p:cBhvr>
                                      <p:to>
                                        <p:strVal val="visible"/>
                                      </p:to>
                                    </p:set>
                                    <p:anim calcmode="lin" valueType="num">
                                      <p:cBhvr>
                                        <p:cTn id="27" dur="500" fill="hold"/>
                                        <p:tgtEl>
                                          <p:spTgt spid="218">
                                            <p:txEl>
                                              <p:pRg st="8" end="8"/>
                                            </p:txEl>
                                          </p:spTgt>
                                        </p:tgtEl>
                                        <p:attrNameLst>
                                          <p:attrName>ppt_x</p:attrName>
                                        </p:attrNameLst>
                                      </p:cBhvr>
                                      <p:tavLst>
                                        <p:tav tm="0">
                                          <p:val>
                                            <p:strVal val="#ppt_x"/>
                                          </p:val>
                                        </p:tav>
                                        <p:tav tm="100000">
                                          <p:val>
                                            <p:strVal val="#ppt_x"/>
                                          </p:val>
                                        </p:tav>
                                      </p:tavLst>
                                    </p:anim>
                                    <p:anim calcmode="lin" valueType="num">
                                      <p:cBhvr>
                                        <p:cTn id="28" dur="500" fill="hold"/>
                                        <p:tgtEl>
                                          <p:spTgt spid="218">
                                            <p:txEl>
                                              <p:pRg st="8" end="8"/>
                                            </p:txEl>
                                          </p:spTgt>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Class="entr" nodeType="afterEffect" presetSubtype="4" presetID="2" grpId="1" fill="hold">
                                  <p:stCondLst>
                                    <p:cond delay="500"/>
                                  </p:stCondLst>
                                  <p:iterate type="el" backwards="0">
                                    <p:tmAbs val="0"/>
                                  </p:iterate>
                                  <p:childTnLst>
                                    <p:set>
                                      <p:cBhvr>
                                        <p:cTn id="31" fill="hold"/>
                                        <p:tgtEl>
                                          <p:spTgt spid="218">
                                            <p:txEl>
                                              <p:pRg st="9" end="9"/>
                                            </p:txEl>
                                          </p:spTgt>
                                        </p:tgtEl>
                                        <p:attrNameLst>
                                          <p:attrName>style.visibility</p:attrName>
                                        </p:attrNameLst>
                                      </p:cBhvr>
                                      <p:to>
                                        <p:strVal val="visible"/>
                                      </p:to>
                                    </p:set>
                                    <p:anim calcmode="lin" valueType="num">
                                      <p:cBhvr>
                                        <p:cTn id="32" dur="500" fill="hold"/>
                                        <p:tgtEl>
                                          <p:spTgt spid="218">
                                            <p:txEl>
                                              <p:pRg st="9" end="9"/>
                                            </p:txEl>
                                          </p:spTgt>
                                        </p:tgtEl>
                                        <p:attrNameLst>
                                          <p:attrName>ppt_x</p:attrName>
                                        </p:attrNameLst>
                                      </p:cBhvr>
                                      <p:tavLst>
                                        <p:tav tm="0">
                                          <p:val>
                                            <p:strVal val="#ppt_x"/>
                                          </p:val>
                                        </p:tav>
                                        <p:tav tm="100000">
                                          <p:val>
                                            <p:strVal val="#ppt_x"/>
                                          </p:val>
                                        </p:tav>
                                      </p:tavLst>
                                    </p:anim>
                                    <p:anim calcmode="lin" valueType="num">
                                      <p:cBhvr>
                                        <p:cTn id="33" dur="500" fill="hold"/>
                                        <p:tgtEl>
                                          <p:spTgt spid="21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2" fill="hold">
                                  <p:stCondLst>
                                    <p:cond delay="0"/>
                                  </p:stCondLst>
                                  <p:iterate type="el" backwards="0">
                                    <p:tmAbs val="0"/>
                                  </p:iterate>
                                  <p:childTnLst>
                                    <p:set>
                                      <p:cBhvr>
                                        <p:cTn id="37" fill="hold"/>
                                        <p:tgtEl>
                                          <p:spTgt spid="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18" grpId="1"/>
      <p:bldP build="whole" bldLvl="1" animBg="1" rev="0" advAuto="0" spid="219" grpId="2"/>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1" name="Shape 221"/>
          <p:cNvSpPr/>
          <p:nvPr/>
        </p:nvSpPr>
        <p:spPr>
          <a:xfrm>
            <a:off x="854198" y="1707703"/>
            <a:ext cx="11801226" cy="5493174"/>
          </a:xfrm>
          <a:prstGeom prst="rect">
            <a:avLst/>
          </a:prstGeom>
          <a:ln w="12700"/>
          <a:extLst>
            <a:ext uri="{C572A759-6A51-4108-AA02-DFA0A04FC94B}">
              <ma14:wrappingTextBoxFlag xmlns:ma14="http://schemas.microsoft.com/office/mac/drawingml/2011/main" val="1"/>
            </a:ext>
          </a:extLst>
        </p:spPr>
        <p:txBody>
          <a:bodyPr lIns="54186" tIns="54186" rIns="54186" bIns="54186">
            <a:spAutoFit/>
          </a:bodyPr>
          <a:lstStyle/>
          <a:p>
            <a:pPr algn="l" defTabSz="1300480">
              <a:buClr>
                <a:srgbClr val="000000"/>
              </a:buClr>
              <a:buFont typeface="Calibri"/>
              <a:defRPr sz="4400">
                <a:uFill>
                  <a:solidFill>
                    <a:srgbClr val="000000"/>
                  </a:solidFill>
                </a:uFill>
                <a:latin typeface="Arial"/>
                <a:ea typeface="Arial"/>
                <a:cs typeface="Arial"/>
                <a:sym typeface="Arial"/>
              </a:defRPr>
            </a:pPr>
            <a:r>
              <a:rPr>
                <a:latin typeface="Calibri"/>
                <a:ea typeface="Calibri"/>
                <a:cs typeface="Calibri"/>
                <a:sym typeface="Calibri"/>
              </a:rPr>
              <a:t>Colossians 1</a:t>
            </a:r>
          </a:p>
          <a:p>
            <a:pPr algn="l" defTabSz="1300480">
              <a:buClr>
                <a:srgbClr val="000000"/>
              </a:buClr>
              <a:buFont typeface="Calibri"/>
              <a:defRPr sz="4400">
                <a:uFill>
                  <a:solidFill>
                    <a:srgbClr val="000000"/>
                  </a:solidFill>
                </a:uFill>
                <a:latin typeface="Arial"/>
                <a:ea typeface="Arial"/>
                <a:cs typeface="Arial"/>
                <a:sym typeface="Arial"/>
              </a:defRPr>
            </a:pPr>
            <a:r>
              <a:rPr>
                <a:latin typeface="Calibri"/>
                <a:ea typeface="Calibri"/>
                <a:cs typeface="Calibri"/>
                <a:sym typeface="Calibri"/>
              </a:rPr>
              <a:t>17  And he is before all things, and by him all things consist.</a:t>
            </a:r>
          </a:p>
          <a:p>
            <a:pPr algn="l" defTabSz="1300480">
              <a:buClr>
                <a:srgbClr val="000000"/>
              </a:buClr>
              <a:buSzPct val="100000"/>
              <a:buFont typeface="Calibri"/>
              <a:buAutoNum type="arabicPeriod" startAt="18"/>
              <a:defRPr sz="4400">
                <a:uFill>
                  <a:solidFill>
                    <a:srgbClr val="000000"/>
                  </a:solidFill>
                </a:uFill>
                <a:latin typeface="Arial"/>
                <a:ea typeface="Arial"/>
                <a:cs typeface="Arial"/>
                <a:sym typeface="Arial"/>
              </a:defRPr>
            </a:pPr>
            <a:r>
              <a:rPr>
                <a:latin typeface="Calibri"/>
                <a:ea typeface="Calibri"/>
                <a:cs typeface="Calibri"/>
                <a:sym typeface="Calibri"/>
              </a:rPr>
              <a:t> And he is the </a:t>
            </a:r>
            <a:r>
              <a:rPr b="1">
                <a:solidFill>
                  <a:schemeClr val="accent1"/>
                </a:solidFill>
                <a:uFill>
                  <a:solidFill>
                    <a:srgbClr val="EB8104"/>
                  </a:solidFill>
                </a:uFill>
                <a:latin typeface="Helvetica"/>
                <a:ea typeface="Helvetica"/>
                <a:cs typeface="Helvetica"/>
                <a:sym typeface="Helvetica"/>
              </a:rPr>
              <a:t>head</a:t>
            </a:r>
            <a:r>
              <a:rPr>
                <a:latin typeface="Calibri"/>
                <a:ea typeface="Calibri"/>
                <a:cs typeface="Calibri"/>
                <a:sym typeface="Calibri"/>
              </a:rPr>
              <a:t> &lt;2776&gt; of the body, the church: who is </a:t>
            </a:r>
            <a:r>
              <a:rPr b="1">
                <a:solidFill>
                  <a:srgbClr val="E57E04"/>
                </a:solidFill>
                <a:uFill>
                  <a:solidFill>
                    <a:srgbClr val="E57E04"/>
                  </a:solidFill>
                </a:uFill>
                <a:latin typeface="Helvetica"/>
                <a:ea typeface="Helvetica"/>
                <a:cs typeface="Helvetica"/>
                <a:sym typeface="Helvetica"/>
              </a:rPr>
              <a:t>the beginning</a:t>
            </a:r>
            <a:r>
              <a:rPr b="1">
                <a:solidFill>
                  <a:srgbClr val="FCCBA1"/>
                </a:solidFill>
                <a:uFill>
                  <a:solidFill>
                    <a:srgbClr val="FCCBA1"/>
                  </a:solidFill>
                </a:uFill>
                <a:latin typeface="Helvetica"/>
                <a:ea typeface="Helvetica"/>
                <a:cs typeface="Helvetica"/>
                <a:sym typeface="Helvetica"/>
              </a:rPr>
              <a:t> </a:t>
            </a:r>
            <a:r>
              <a:rPr>
                <a:latin typeface="Calibri"/>
                <a:ea typeface="Calibri"/>
                <a:cs typeface="Calibri"/>
                <a:sym typeface="Calibri"/>
              </a:rPr>
              <a:t>&lt;746</a:t>
            </a:r>
            <a:r>
              <a:rPr b="1">
                <a:latin typeface="Helvetica"/>
                <a:ea typeface="Helvetica"/>
                <a:cs typeface="Helvetica"/>
                <a:sym typeface="Helvetica"/>
              </a:rPr>
              <a:t>&gt;</a:t>
            </a:r>
            <a:r>
              <a:rPr b="1">
                <a:solidFill>
                  <a:srgbClr val="FCCBA1"/>
                </a:solidFill>
                <a:uFill>
                  <a:solidFill>
                    <a:srgbClr val="FCCBA1"/>
                  </a:solidFill>
                </a:uFill>
                <a:latin typeface="Helvetica"/>
                <a:ea typeface="Helvetica"/>
                <a:cs typeface="Helvetica"/>
                <a:sym typeface="Helvetica"/>
              </a:rPr>
              <a:t>, </a:t>
            </a:r>
            <a:r>
              <a:rPr b="1">
                <a:solidFill>
                  <a:srgbClr val="E57E04"/>
                </a:solidFill>
                <a:uFill>
                  <a:solidFill>
                    <a:srgbClr val="E57E04"/>
                  </a:solidFill>
                </a:uFill>
                <a:latin typeface="Helvetica"/>
                <a:ea typeface="Helvetica"/>
                <a:cs typeface="Helvetica"/>
                <a:sym typeface="Helvetica"/>
              </a:rPr>
              <a:t>the firstborn</a:t>
            </a:r>
            <a:r>
              <a:rPr b="1">
                <a:solidFill>
                  <a:srgbClr val="FCCBA1"/>
                </a:solidFill>
                <a:uFill>
                  <a:solidFill>
                    <a:srgbClr val="FCCBA1"/>
                  </a:solidFill>
                </a:uFill>
                <a:latin typeface="Helvetica"/>
                <a:ea typeface="Helvetica"/>
                <a:cs typeface="Helvetica"/>
                <a:sym typeface="Helvetica"/>
              </a:rPr>
              <a:t> </a:t>
            </a:r>
            <a:r>
              <a:rPr>
                <a:latin typeface="Calibri"/>
                <a:ea typeface="Calibri"/>
                <a:cs typeface="Calibri"/>
                <a:sym typeface="Calibri"/>
              </a:rPr>
              <a:t>&lt;4416&gt; from the dead; that in all things he might have </a:t>
            </a:r>
            <a:r>
              <a:rPr b="1">
                <a:solidFill>
                  <a:srgbClr val="E57E04"/>
                </a:solidFill>
                <a:uFill>
                  <a:solidFill>
                    <a:srgbClr val="E57E04"/>
                  </a:solidFill>
                </a:uFill>
                <a:latin typeface="Helvetica"/>
                <a:ea typeface="Helvetica"/>
                <a:cs typeface="Helvetica"/>
                <a:sym typeface="Helvetica"/>
              </a:rPr>
              <a:t>the</a:t>
            </a:r>
            <a:r>
              <a:rPr>
                <a:solidFill>
                  <a:srgbClr val="E57E04"/>
                </a:solidFill>
                <a:uFill>
                  <a:solidFill>
                    <a:srgbClr val="E57E04"/>
                  </a:solidFill>
                </a:uFill>
                <a:latin typeface="Calibri"/>
                <a:ea typeface="Calibri"/>
                <a:cs typeface="Calibri"/>
                <a:sym typeface="Calibri"/>
              </a:rPr>
              <a:t> </a:t>
            </a:r>
            <a:r>
              <a:rPr b="1">
                <a:solidFill>
                  <a:srgbClr val="E57E04"/>
                </a:solidFill>
                <a:uFill>
                  <a:solidFill>
                    <a:srgbClr val="E57E04"/>
                  </a:solidFill>
                </a:uFill>
                <a:latin typeface="Helvetica"/>
                <a:ea typeface="Helvetica"/>
                <a:cs typeface="Helvetica"/>
                <a:sym typeface="Helvetica"/>
              </a:rPr>
              <a:t>pre-eminence</a:t>
            </a:r>
            <a:r>
              <a:rPr>
                <a:latin typeface="Calibri"/>
                <a:ea typeface="Calibri"/>
                <a:cs typeface="Calibri"/>
                <a:sym typeface="Calibri"/>
              </a:rPr>
              <a:t> &lt;4409&gt;.</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221"/>
                                        </p:tgtEl>
                                        <p:attrNameLst>
                                          <p:attrName>style.visibility</p:attrName>
                                        </p:attrNameLst>
                                      </p:cBhvr>
                                      <p:to>
                                        <p:strVal val="visible"/>
                                      </p:to>
                                    </p:set>
                                    <p:animEffect filter="wipe(up)" transition="in">
                                      <p:cBhvr>
                                        <p:cTn id="7" dur="5000"/>
                                        <p:tgtEl>
                                          <p:spTgt spid="2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1"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Shape 223"/>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graphicFrame>
        <p:nvGraphicFramePr>
          <p:cNvPr id="224" name="Table 224"/>
          <p:cNvGraphicFramePr/>
          <p:nvPr/>
        </p:nvGraphicFramePr>
        <p:xfrm>
          <a:off x="750093" y="340581"/>
          <a:ext cx="11030479" cy="8983053"/>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340415"/>
                <a:gridCol w="4891021"/>
                <a:gridCol w="1820928"/>
              </a:tblGrid>
              <a:tr h="564095">
                <a:tc>
                  <a:txBody>
                    <a:bodyPr/>
                    <a:lstStyle/>
                    <a:p>
                      <a:pPr algn="l" defTabSz="1295400">
                        <a:tabLst>
                          <a:tab pos="1295400" algn="l"/>
                        </a:tabLst>
                        <a:defRPr b="0">
                          <a:solidFill>
                            <a:srgbClr val="000000"/>
                          </a:solidFill>
                        </a:defRPr>
                      </a:pPr>
                      <a:r>
                        <a:rPr sz="3000">
                          <a:solidFill>
                            <a:srgbClr val="FFFFFF"/>
                          </a:solidFill>
                          <a:uFill>
                            <a:solidFill>
                              <a:srgbClr val="FFFFFF"/>
                            </a:solidFill>
                          </a:uFill>
                          <a:latin typeface="Calibri"/>
                          <a:ea typeface="Calibri"/>
                          <a:cs typeface="Calibri"/>
                          <a:sym typeface="Calibri"/>
                        </a:rPr>
                        <a:t>John</a:t>
                      </a:r>
                    </a:p>
                  </a:txBody>
                  <a:tcPr marL="50800" marR="50800" marT="50800" marB="50800" anchor="ctr" anchorCtr="0" horzOverflow="overflow">
                    <a:solidFill>
                      <a:srgbClr val="6095C9"/>
                    </a:solidFill>
                  </a:tcPr>
                </a:tc>
                <a:tc>
                  <a:txBody>
                    <a:bodyPr/>
                    <a:lstStyle/>
                    <a:p>
                      <a:pPr algn="l" defTabSz="1295400">
                        <a:tabLst>
                          <a:tab pos="1295400" algn="l"/>
                        </a:tabLst>
                        <a:defRPr b="0" sz="3000">
                          <a:uFill>
                            <a:solidFill>
                              <a:srgbClr val="FFFFFF"/>
                            </a:solidFill>
                          </a:uFill>
                          <a:latin typeface="Calibri"/>
                          <a:ea typeface="Calibri"/>
                          <a:cs typeface="Calibri"/>
                          <a:sym typeface="Calibri"/>
                        </a:defRPr>
                      </a:pPr>
                    </a:p>
                  </a:txBody>
                  <a:tcPr marL="50800" marR="50800" marT="50800" marB="50800" anchor="ctr" anchorCtr="0" horzOverflow="overflow">
                    <a:solidFill>
                      <a:srgbClr val="6095C9"/>
                    </a:solidFill>
                  </a:tcPr>
                </a:tc>
                <a:tc>
                  <a:txBody>
                    <a:bodyPr/>
                    <a:lstStyle/>
                    <a:p>
                      <a:pPr algn="l" defTabSz="1295400">
                        <a:tabLst>
                          <a:tab pos="1295400" algn="l"/>
                        </a:tabLst>
                        <a:defRPr b="0">
                          <a:solidFill>
                            <a:srgbClr val="000000"/>
                          </a:solidFill>
                        </a:defRPr>
                      </a:pPr>
                      <a:r>
                        <a:rPr sz="3000">
                          <a:solidFill>
                            <a:srgbClr val="FFFFFF"/>
                          </a:solidFill>
                          <a:uFill>
                            <a:solidFill>
                              <a:srgbClr val="FFFFFF"/>
                            </a:solidFill>
                          </a:uFill>
                          <a:latin typeface="Calibri"/>
                          <a:ea typeface="Calibri"/>
                          <a:cs typeface="Calibri"/>
                          <a:sym typeface="Calibri"/>
                        </a:rPr>
                        <a:t> Exodus</a:t>
                      </a:r>
                    </a:p>
                  </a:txBody>
                  <a:tcPr marL="50800" marR="50800" marT="50800" marB="50800" anchor="ctr" anchorCtr="0" horzOverflow="overflow">
                    <a:solidFill>
                      <a:srgbClr val="6095C9"/>
                    </a:solidFill>
                  </a:tcPr>
                </a:tc>
              </a:tr>
              <a:tr h="564095">
                <a:tc>
                  <a:txBody>
                    <a:bodyPr/>
                    <a:lstStyle/>
                    <a:p>
                      <a:pPr algn="l" defTabSz="1295400">
                        <a:tabLst>
                          <a:tab pos="1295400" algn="l"/>
                        </a:tabLst>
                      </a:pPr>
                      <a:r>
                        <a:rPr sz="3000">
                          <a:uFill>
                            <a:solidFill>
                              <a:srgbClr val="000000"/>
                            </a:solidFill>
                          </a:uFill>
                          <a:latin typeface="Calibri"/>
                          <a:ea typeface="Calibri"/>
                          <a:cs typeface="Calibri"/>
                          <a:sym typeface="Calibri"/>
                        </a:rPr>
                        <a:t>1:6      Sent from God</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I will send an angel</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33:2</a:t>
                      </a:r>
                    </a:p>
                  </a:txBody>
                  <a:tcPr marL="50800" marR="50800" marT="50800" marB="50800" anchor="ctr" anchorCtr="0" horzOverflow="overflow">
                    <a:solidFill>
                      <a:srgbClr val="E1EAF4"/>
                    </a:solidFill>
                  </a:tcPr>
                </a:tc>
              </a:tr>
              <a:tr h="564095">
                <a:tc>
                  <a:txBody>
                    <a:bodyPr/>
                    <a:lstStyle/>
                    <a:p>
                      <a:pPr algn="l" defTabSz="1295400">
                        <a:tabLst>
                          <a:tab pos="1295400" algn="l"/>
                        </a:tabLst>
                      </a:pPr>
                      <a:r>
                        <a:rPr b="1" sz="3000">
                          <a:uFill>
                            <a:solidFill>
                              <a:srgbClr val="000000"/>
                            </a:solidFill>
                          </a:uFill>
                          <a:latin typeface="Calibri"/>
                          <a:ea typeface="Calibri"/>
                          <a:cs typeface="Calibri"/>
                          <a:sym typeface="Calibri"/>
                        </a:rPr>
                        <a:t>1:10    Knew Him not</a:t>
                      </a:r>
                    </a:p>
                  </a:txBody>
                  <a:tcPr marL="50800" marR="50800" marT="50800" marB="50800" anchor="ctr" anchorCtr="0" horzOverflow="overflow">
                    <a:solidFill>
                      <a:srgbClr val="F1F5FA"/>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that I may know thee</a:t>
                      </a:r>
                    </a:p>
                  </a:txBody>
                  <a:tcPr marL="50800" marR="50800" marT="50800" marB="50800" anchor="ctr" anchorCtr="0" horzOverflow="overflow">
                    <a:solidFill>
                      <a:srgbClr val="F1F5FA"/>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33:13</a:t>
                      </a:r>
                    </a:p>
                  </a:txBody>
                  <a:tcPr marL="50800" marR="50800" marT="50800" marB="50800" anchor="ctr" anchorCtr="0" horzOverflow="overflow">
                    <a:solidFill>
                      <a:srgbClr val="F1F5FA"/>
                    </a:solidFill>
                  </a:tcPr>
                </a:tc>
              </a:tr>
              <a:tr h="564095">
                <a:tc>
                  <a:txBody>
                    <a:bodyPr/>
                    <a:lstStyle/>
                    <a:p>
                      <a:pPr algn="l" defTabSz="1295400">
                        <a:tabLst>
                          <a:tab pos="1295400" algn="l"/>
                        </a:tabLst>
                      </a:pPr>
                      <a:r>
                        <a:rPr sz="3000">
                          <a:uFill>
                            <a:solidFill>
                              <a:srgbClr val="000000"/>
                            </a:solidFill>
                          </a:uFill>
                          <a:latin typeface="Calibri"/>
                          <a:ea typeface="Calibri"/>
                          <a:cs typeface="Calibri"/>
                          <a:sym typeface="Calibri"/>
                        </a:rPr>
                        <a:t>1:14    Dwelt among us</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the pillar stand</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33:10</a:t>
                      </a:r>
                    </a:p>
                  </a:txBody>
                  <a:tcPr marL="50800" marR="50800" marT="50800" marB="50800" anchor="ctr" anchorCtr="0" horzOverflow="overflow">
                    <a:solidFill>
                      <a:srgbClr val="E1EAF4"/>
                    </a:solidFill>
                  </a:tcPr>
                </a:tc>
              </a:tr>
              <a:tr h="564095">
                <a:tc>
                  <a:txBody>
                    <a:bodyPr/>
                    <a:lstStyle/>
                    <a:p>
                      <a:pPr algn="l" defTabSz="1295400">
                        <a:tabLst>
                          <a:tab pos="1295400" algn="l"/>
                        </a:tabLst>
                      </a:pPr>
                      <a:r>
                        <a:rPr sz="3000">
                          <a:uFill>
                            <a:solidFill>
                              <a:srgbClr val="000000"/>
                            </a:solidFill>
                          </a:uFill>
                          <a:latin typeface="Calibri"/>
                          <a:ea typeface="Calibri"/>
                          <a:cs typeface="Calibri"/>
                          <a:sym typeface="Calibri"/>
                        </a:rPr>
                        <a:t>           beheld his glory</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show me thy glory</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33:18</a:t>
                      </a:r>
                    </a:p>
                  </a:txBody>
                  <a:tcPr marL="50800" marR="50800" marT="50800" marB="50800" anchor="ctr" anchorCtr="0" horzOverflow="overflow">
                    <a:solidFill>
                      <a:srgbClr val="F1F5FA"/>
                    </a:solidFill>
                  </a:tcPr>
                </a:tc>
              </a:tr>
              <a:tr h="837714">
                <a:tc>
                  <a:txBody>
                    <a:bodyPr/>
                    <a:lstStyle/>
                    <a:p>
                      <a:pPr algn="l" defTabSz="1295400">
                        <a:tabLst>
                          <a:tab pos="1295400" algn="l"/>
                        </a:tabLst>
                        <a:defRPr b="1" sz="3000">
                          <a:uFill>
                            <a:solidFill>
                              <a:srgbClr val="000000"/>
                            </a:solidFill>
                          </a:uFill>
                          <a:latin typeface="Calibri"/>
                          <a:ea typeface="Calibri"/>
                          <a:cs typeface="Calibri"/>
                          <a:sym typeface="Calibri"/>
                        </a:defRPr>
                      </a:pPr>
                      <a:r>
                        <a:t>           full of grace and</a:t>
                      </a:r>
                    </a:p>
                    <a:p>
                      <a:pPr algn="l" defTabSz="1295400">
                        <a:tabLst>
                          <a:tab pos="1295400" algn="l"/>
                        </a:tabLst>
                        <a:defRPr b="1" sz="3000">
                          <a:uFill>
                            <a:solidFill>
                              <a:srgbClr val="000000"/>
                            </a:solidFill>
                          </a:uFill>
                          <a:latin typeface="Calibri"/>
                          <a:ea typeface="Calibri"/>
                          <a:cs typeface="Calibri"/>
                          <a:sym typeface="Calibri"/>
                        </a:defRPr>
                      </a:pPr>
                      <a:r>
                        <a:t>           truth</a:t>
                      </a:r>
                    </a:p>
                  </a:txBody>
                  <a:tcPr marL="50800" marR="50800" marT="50800" marB="50800" anchor="ctr" anchorCtr="0" horzOverflow="overflow">
                    <a:solidFill>
                      <a:srgbClr val="E1EAF4"/>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abundant in goodness and truth</a:t>
                      </a:r>
                    </a:p>
                  </a:txBody>
                  <a:tcPr marL="50800" marR="50800" marT="50800" marB="50800" anchor="ctr" anchorCtr="0" horzOverflow="overflow">
                    <a:solidFill>
                      <a:srgbClr val="E1EAF4"/>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34:6</a:t>
                      </a:r>
                    </a:p>
                  </a:txBody>
                  <a:tcPr marL="50800" marR="50800" marT="50800" marB="50800" anchor="ctr" anchorCtr="0" horzOverflow="overflow">
                    <a:solidFill>
                      <a:srgbClr val="E1EAF4"/>
                    </a:solidFill>
                  </a:tcPr>
                </a:tc>
              </a:tr>
              <a:tr h="598760">
                <a:tc>
                  <a:txBody>
                    <a:bodyPr/>
                    <a:lstStyle/>
                    <a:p>
                      <a:pPr algn="l" defTabSz="1295400">
                        <a:tabLst>
                          <a:tab pos="1295400" algn="l"/>
                        </a:tabLst>
                      </a:pPr>
                      <a:r>
                        <a:rPr sz="3000">
                          <a:uFill>
                            <a:solidFill>
                              <a:srgbClr val="000000"/>
                            </a:solidFill>
                          </a:uFill>
                          <a:latin typeface="Calibri"/>
                          <a:ea typeface="Calibri"/>
                          <a:cs typeface="Calibri"/>
                          <a:sym typeface="Calibri"/>
                        </a:rPr>
                        <a:t>1:16    of his fulness</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abundant</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34:6</a:t>
                      </a:r>
                    </a:p>
                  </a:txBody>
                  <a:tcPr marL="50800" marR="50800" marT="50800" marB="50800" anchor="ctr" anchorCtr="0" horzOverflow="overflow">
                    <a:solidFill>
                      <a:srgbClr val="F1F5FA"/>
                    </a:solidFill>
                  </a:tcPr>
                </a:tc>
              </a:tr>
              <a:tr h="973468">
                <a:tc>
                  <a:txBody>
                    <a:bodyPr/>
                    <a:lstStyle/>
                    <a:p>
                      <a:pPr algn="l" defTabSz="1295400">
                        <a:tabLst>
                          <a:tab pos="1295400" algn="l"/>
                        </a:tabLst>
                      </a:pPr>
                      <a:r>
                        <a:rPr sz="3000">
                          <a:uFill>
                            <a:solidFill>
                              <a:srgbClr val="000000"/>
                            </a:solidFill>
                          </a:uFill>
                          <a:latin typeface="Calibri"/>
                          <a:ea typeface="Calibri"/>
                          <a:cs typeface="Calibri"/>
                          <a:sym typeface="Calibri"/>
                        </a:rPr>
                        <a:t>           grace for grace</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if I have found grace ... that I may find grace</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33:13,19</a:t>
                      </a:r>
                    </a:p>
                  </a:txBody>
                  <a:tcPr marL="50800" marR="50800" marT="50800" marB="50800" anchor="ctr" anchorCtr="0" horzOverflow="overflow">
                    <a:solidFill>
                      <a:srgbClr val="E1EAF4"/>
                    </a:solidFill>
                  </a:tcPr>
                </a:tc>
              </a:tr>
              <a:tr h="773578">
                <a:tc>
                  <a:txBody>
                    <a:bodyPr/>
                    <a:lstStyle/>
                    <a:p>
                      <a:pPr algn="l" defTabSz="1295400">
                        <a:tabLst>
                          <a:tab pos="1295400" algn="l"/>
                        </a:tabLst>
                      </a:pPr>
                      <a:r>
                        <a:rPr sz="3000">
                          <a:uFill>
                            <a:solidFill>
                              <a:srgbClr val="000000"/>
                            </a:solidFill>
                          </a:uFill>
                          <a:latin typeface="Calibri"/>
                          <a:ea typeface="Calibri"/>
                          <a:cs typeface="Calibri"/>
                          <a:sym typeface="Calibri"/>
                        </a:rPr>
                        <a:t>           law given by Moses</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ten commandments</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34:28</a:t>
                      </a:r>
                    </a:p>
                  </a:txBody>
                  <a:tcPr marL="50800" marR="50800" marT="50800" marB="50800" anchor="ctr" anchorCtr="0" horzOverflow="overflow">
                    <a:solidFill>
                      <a:srgbClr val="F1F5FA"/>
                    </a:solidFill>
                  </a:tcPr>
                </a:tc>
              </a:tr>
              <a:tr h="638571">
                <a:tc>
                  <a:txBody>
                    <a:bodyPr/>
                    <a:lstStyle/>
                    <a:p>
                      <a:pPr algn="l" defTabSz="1295400">
                        <a:tabLst>
                          <a:tab pos="1295400" algn="l"/>
                        </a:tabLst>
                      </a:pPr>
                      <a:r>
                        <a:rPr b="1" sz="3000">
                          <a:uFill>
                            <a:solidFill>
                              <a:srgbClr val="000000"/>
                            </a:solidFill>
                          </a:uFill>
                          <a:latin typeface="Calibri"/>
                          <a:ea typeface="Calibri"/>
                          <a:cs typeface="Calibri"/>
                          <a:sym typeface="Calibri"/>
                        </a:rPr>
                        <a:t>1:17    grace and truth</a:t>
                      </a:r>
                    </a:p>
                  </a:txBody>
                  <a:tcPr marL="50800" marR="50800" marT="50800" marB="50800" anchor="ctr" anchorCtr="0" horzOverflow="overflow">
                    <a:solidFill>
                      <a:srgbClr val="E1EAF4"/>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goodness and truth</a:t>
                      </a:r>
                    </a:p>
                  </a:txBody>
                  <a:tcPr marL="50800" marR="50800" marT="50800" marB="50800" anchor="ctr" anchorCtr="0" horzOverflow="overflow">
                    <a:solidFill>
                      <a:srgbClr val="E1EAF4"/>
                    </a:solidFill>
                  </a:tcPr>
                </a:tc>
                <a:tc>
                  <a:txBody>
                    <a:bodyPr/>
                    <a:lstStyle/>
                    <a:p>
                      <a:pPr algn="l" defTabSz="1295400">
                        <a:tabLst>
                          <a:tab pos="1295400" algn="l"/>
                        </a:tabLst>
                      </a:pPr>
                      <a:r>
                        <a:rPr b="1" sz="3000">
                          <a:uFill>
                            <a:solidFill>
                              <a:srgbClr val="000000"/>
                            </a:solidFill>
                          </a:uFill>
                          <a:latin typeface="Calibri"/>
                          <a:ea typeface="Calibri"/>
                          <a:cs typeface="Calibri"/>
                          <a:sym typeface="Calibri"/>
                        </a:rPr>
                        <a:t>34:6</a:t>
                      </a:r>
                    </a:p>
                  </a:txBody>
                  <a:tcPr marL="50800" marR="50800" marT="50800" marB="50800" anchor="ctr" anchorCtr="0" horzOverflow="overflow">
                    <a:solidFill>
                      <a:srgbClr val="E1EAF4"/>
                    </a:solidFill>
                  </a:tcPr>
                </a:tc>
              </a:tr>
              <a:tr h="825500">
                <a:tc>
                  <a:txBody>
                    <a:bodyPr/>
                    <a:lstStyle/>
                    <a:p>
                      <a:pPr algn="l" defTabSz="1295400">
                        <a:tabLst>
                          <a:tab pos="1295400" algn="l"/>
                        </a:tabLst>
                      </a:pPr>
                      <a:r>
                        <a:rPr sz="3000">
                          <a:uFill>
                            <a:solidFill>
                              <a:srgbClr val="000000"/>
                            </a:solidFill>
                          </a:uFill>
                          <a:latin typeface="Calibri"/>
                          <a:ea typeface="Calibri"/>
                          <a:cs typeface="Calibri"/>
                          <a:sym typeface="Calibri"/>
                        </a:rPr>
                        <a:t>1:18    no man hath seen God</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no man see me and live</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33:20,23</a:t>
                      </a:r>
                    </a:p>
                  </a:txBody>
                  <a:tcPr marL="50800" marR="50800" marT="50800" marB="50800" anchor="ctr" anchorCtr="0" horzOverflow="overflow">
                    <a:solidFill>
                      <a:srgbClr val="F1F5FA"/>
                    </a:solidFill>
                  </a:tcPr>
                </a:tc>
              </a:tr>
              <a:tr h="677271">
                <a:tc>
                  <a:txBody>
                    <a:bodyPr/>
                    <a:lstStyle/>
                    <a:p>
                      <a:pPr algn="l" defTabSz="1295400">
                        <a:tabLst>
                          <a:tab pos="1295400" algn="l"/>
                        </a:tabLst>
                      </a:pPr>
                      <a:r>
                        <a:rPr sz="3000">
                          <a:uFill>
                            <a:solidFill>
                              <a:srgbClr val="000000"/>
                            </a:solidFill>
                          </a:uFill>
                          <a:latin typeface="Calibri"/>
                          <a:ea typeface="Calibri"/>
                          <a:cs typeface="Calibri"/>
                          <a:sym typeface="Calibri"/>
                        </a:rPr>
                        <a:t>           declared</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proclaimed</a:t>
                      </a:r>
                    </a:p>
                  </a:txBody>
                  <a:tcPr marL="50800" marR="50800" marT="50800" marB="50800" anchor="ctr"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34:5,6</a:t>
                      </a:r>
                    </a:p>
                  </a:txBody>
                  <a:tcPr marL="50800" marR="50800" marT="50800" marB="50800" anchor="ctr" anchorCtr="0" horzOverflow="overflow">
                    <a:solidFill>
                      <a:srgbClr val="E1EAF4"/>
                    </a:solidFill>
                  </a:tcPr>
                </a:tc>
              </a:tr>
              <a:tr h="837714">
                <a:tc>
                  <a:txBody>
                    <a:bodyPr/>
                    <a:lstStyle/>
                    <a:p>
                      <a:pPr algn="l" defTabSz="1295400">
                        <a:tabLst>
                          <a:tab pos="1295400" algn="l"/>
                        </a:tabLst>
                      </a:pPr>
                      <a:r>
                        <a:rPr sz="3000">
                          <a:uFill>
                            <a:solidFill>
                              <a:srgbClr val="000000"/>
                            </a:solidFill>
                          </a:uFill>
                          <a:latin typeface="Calibri"/>
                          <a:ea typeface="Calibri"/>
                          <a:cs typeface="Calibri"/>
                          <a:sym typeface="Calibri"/>
                        </a:rPr>
                        <a:t>           bosom of the Father</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cover thee with my hand</a:t>
                      </a:r>
                    </a:p>
                  </a:txBody>
                  <a:tcPr marL="50800" marR="50800" marT="50800" marB="50800" anchor="ctr"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33:22</a:t>
                      </a:r>
                    </a:p>
                  </a:txBody>
                  <a:tcPr marL="50800" marR="50800" marT="50800" marB="50800" anchor="ctr" anchorCtr="0" horzOverflow="overflow">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6" name="Shape 22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7" name="Shape 227"/>
          <p:cNvSpPr/>
          <p:nvPr/>
        </p:nvSpPr>
        <p:spPr>
          <a:xfrm>
            <a:off x="876738" y="1253117"/>
            <a:ext cx="11251324" cy="72473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4100">
                <a:latin typeface="Arial"/>
                <a:ea typeface="Arial"/>
                <a:cs typeface="Arial"/>
                <a:sym typeface="Arial"/>
              </a:defRPr>
            </a:pPr>
            <a:r>
              <a:t>John 1:12-13 </a:t>
            </a:r>
          </a:p>
          <a:p>
            <a:pPr algn="l" defTabSz="457200">
              <a:defRPr sz="4100">
                <a:latin typeface="Arial"/>
                <a:ea typeface="Arial"/>
                <a:cs typeface="Arial"/>
                <a:sym typeface="Arial"/>
              </a:defRPr>
            </a:pPr>
          </a:p>
          <a:p>
            <a:pPr algn="l" defTabSz="457200">
              <a:defRPr sz="4100">
                <a:latin typeface="Arial"/>
                <a:ea typeface="Arial"/>
                <a:cs typeface="Arial"/>
                <a:sym typeface="Arial"/>
              </a:defRPr>
            </a:pPr>
            <a:r>
              <a:t>12 But as many as received him, to them gave he power to become the sons of God, </a:t>
            </a:r>
          </a:p>
          <a:p>
            <a:pPr algn="l" defTabSz="457200">
              <a:defRPr sz="4100">
                <a:latin typeface="Arial"/>
                <a:ea typeface="Arial"/>
                <a:cs typeface="Arial"/>
                <a:sym typeface="Arial"/>
              </a:defRPr>
            </a:pPr>
          </a:p>
          <a:p>
            <a:pPr algn="l" defTabSz="457200">
              <a:defRPr sz="4100">
                <a:latin typeface="Arial"/>
                <a:ea typeface="Arial"/>
                <a:cs typeface="Arial"/>
                <a:sym typeface="Arial"/>
              </a:defRPr>
            </a:pPr>
            <a:r>
              <a:t>even to them that believe on his name:</a:t>
            </a:r>
          </a:p>
          <a:p>
            <a:pPr lvl="5" algn="l" defTabSz="457200">
              <a:defRPr b="1" sz="4100">
                <a:solidFill>
                  <a:schemeClr val="accent5">
                    <a:hueOff val="-176146"/>
                    <a:satOff val="3665"/>
                    <a:lumOff val="-13986"/>
                  </a:schemeClr>
                </a:solidFill>
                <a:latin typeface="Arial"/>
                <a:ea typeface="Arial"/>
                <a:cs typeface="Arial"/>
                <a:sym typeface="Arial"/>
              </a:defRPr>
            </a:pPr>
            <a:r>
              <a:t>- Exodus 3:14, 4:1-9</a:t>
            </a:r>
          </a:p>
          <a:p>
            <a:pPr algn="l" defTabSz="457200">
              <a:defRPr sz="4100">
                <a:latin typeface="Arial"/>
                <a:ea typeface="Arial"/>
                <a:cs typeface="Arial"/>
                <a:sym typeface="Arial"/>
              </a:defRPr>
            </a:pPr>
          </a:p>
          <a:p>
            <a:pPr algn="l" defTabSz="457200">
              <a:defRPr sz="4100">
                <a:latin typeface="Arial"/>
                <a:ea typeface="Arial"/>
                <a:cs typeface="Arial"/>
                <a:sym typeface="Arial"/>
              </a:defRPr>
            </a:pPr>
            <a:r>
              <a:t>13 Which were born, not of blood, nor of the will of the flesh, nor of the will of man, but of God.</a:t>
            </a:r>
          </a:p>
          <a:p>
            <a:pPr lvl="5" algn="l" defTabSz="457200">
              <a:defRPr b="1" sz="4100">
                <a:solidFill>
                  <a:schemeClr val="accent5">
                    <a:hueOff val="-176146"/>
                    <a:satOff val="3665"/>
                    <a:lumOff val="-13986"/>
                  </a:schemeClr>
                </a:solidFill>
                <a:latin typeface="Arial"/>
                <a:ea typeface="Arial"/>
                <a:cs typeface="Arial"/>
                <a:sym typeface="Arial"/>
              </a:defRPr>
            </a:pPr>
            <a:r>
              <a:t>- Genesis 15:4, 17:16, 25:21, 30:22</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0" name="Shape 230"/>
          <p:cNvSpPr/>
          <p:nvPr/>
        </p:nvSpPr>
        <p:spPr>
          <a:xfrm>
            <a:off x="773054" y="730249"/>
            <a:ext cx="11458692" cy="829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Helvetica"/>
                <a:ea typeface="Helvetica"/>
                <a:cs typeface="Helvetica"/>
                <a:sym typeface="Helvetica"/>
              </a:defRPr>
            </a:pPr>
            <a:r>
              <a:t>1 John 2:28 And now, </a:t>
            </a:r>
            <a:r>
              <a:rPr b="1"/>
              <a:t>little children, abide in him</a:t>
            </a:r>
            <a:r>
              <a:t>, so that when he appears we may have confidence and not shrink from him in shame at his coming. 29 If you know (e</a:t>
            </a:r>
            <a:r>
              <a:rPr i="1"/>
              <a:t>ido</a:t>
            </a:r>
            <a:r>
              <a:t>) that he is righteous, you may be sure (</a:t>
            </a:r>
            <a:r>
              <a:rPr i="1"/>
              <a:t>ginosko</a:t>
            </a:r>
            <a:r>
              <a:t> - know) that everyone who practices righteousness has been born of him.</a:t>
            </a:r>
          </a:p>
          <a:p>
            <a:pPr algn="l">
              <a:defRPr>
                <a:latin typeface="Helvetica"/>
                <a:ea typeface="Helvetica"/>
                <a:cs typeface="Helvetica"/>
                <a:sym typeface="Helvetica"/>
              </a:defRPr>
            </a:pPr>
            <a:r>
              <a:t>3:1 See what kind of love the Father has given to us, that we should be called </a:t>
            </a:r>
            <a:r>
              <a:rPr b="1"/>
              <a:t>children of God</a:t>
            </a:r>
            <a:r>
              <a:t>; and so we are. The reason why</a:t>
            </a:r>
            <a:r>
              <a:rPr b="1"/>
              <a:t> the world does not know (</a:t>
            </a:r>
            <a:r>
              <a:rPr b="1" i="1"/>
              <a:t>ginosko</a:t>
            </a:r>
            <a:r>
              <a:rPr b="1"/>
              <a:t>) us is that it did not know (</a:t>
            </a:r>
            <a:r>
              <a:rPr b="1" i="1"/>
              <a:t>ginosko</a:t>
            </a:r>
            <a:r>
              <a:rPr b="1"/>
              <a:t>) him</a:t>
            </a:r>
            <a:r>
              <a:t>. 2 Beloved, </a:t>
            </a:r>
            <a:r>
              <a:rPr b="1"/>
              <a:t>we are God's children now,</a:t>
            </a:r>
            <a:r>
              <a:t> and what we will be has not yet appeared; but we know (</a:t>
            </a:r>
            <a:r>
              <a:rPr i="1"/>
              <a:t>eido</a:t>
            </a:r>
            <a:r>
              <a:t>) that when he appears we shall be like him, because </a:t>
            </a:r>
            <a:r>
              <a:rPr b="1"/>
              <a:t>we shall see (</a:t>
            </a:r>
            <a:r>
              <a:rPr b="1" i="1"/>
              <a:t>optanomai</a:t>
            </a:r>
            <a:r>
              <a:rPr b="1"/>
              <a:t>) him</a:t>
            </a:r>
            <a:r>
              <a:t> as he is. 3 And everyone who thus hopes in him purifies himself as he is pure.</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2" name="Shape 23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3" name="Shape 233"/>
          <p:cNvSpPr/>
          <p:nvPr/>
        </p:nvSpPr>
        <p:spPr>
          <a:xfrm>
            <a:off x="631846" y="494141"/>
            <a:ext cx="11554308" cy="47873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Arial"/>
                <a:ea typeface="Arial"/>
                <a:cs typeface="Arial"/>
                <a:sym typeface="Arial"/>
              </a:defRPr>
            </a:pPr>
            <a:r>
              <a:t>g3700 </a:t>
            </a:r>
            <a:r>
              <a:rPr b="1"/>
              <a:t>optanomai</a:t>
            </a:r>
            <a:r>
              <a:t>; a (middle voice) prolonged form of the primary (middle voice) </a:t>
            </a:r>
            <a:r>
              <a:rPr b="1"/>
              <a:t>optomai</a:t>
            </a:r>
            <a:r>
              <a:t>; which is used for it in certain tenses; and both as alternate of g3708 </a:t>
            </a:r>
            <a:r>
              <a:rPr b="1"/>
              <a:t>horaō</a:t>
            </a:r>
            <a:r>
              <a:t>  to gaze (i.e. with wide-open eyes, as at something remarkable; and thus differing from g991 </a:t>
            </a:r>
            <a:r>
              <a:rPr b="1"/>
              <a:t>blepō</a:t>
            </a:r>
            <a:r>
              <a:t>, which denotes simply voluntary observation; and from g1492 </a:t>
            </a:r>
            <a:r>
              <a:rPr b="1"/>
              <a:t>eidō</a:t>
            </a:r>
            <a:r>
              <a:t>, which expresses merely mechanical, passive or casual vision; while g2300 </a:t>
            </a:r>
            <a:r>
              <a:rPr b="1"/>
              <a:t>theaomai</a:t>
            </a:r>
            <a:r>
              <a:t>, and still more emphatically its intensive g2334 </a:t>
            </a:r>
            <a:r>
              <a:rPr b="1"/>
              <a:t>theōreō</a:t>
            </a:r>
            <a:r>
              <a:t>, signifies an earnest but more continued inspection; and g4648 </a:t>
            </a:r>
            <a:r>
              <a:rPr b="1"/>
              <a:t>skopeō</a:t>
            </a:r>
            <a:r>
              <a:t> a watching from a distance)</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5" name="Shape 23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6" name="Shape 236"/>
          <p:cNvSpPr/>
          <p:nvPr/>
        </p:nvSpPr>
        <p:spPr>
          <a:xfrm>
            <a:off x="3364442" y="308381"/>
            <a:ext cx="5848946" cy="62004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u="sng">
                <a:latin typeface="Arial"/>
                <a:ea typeface="Arial"/>
                <a:cs typeface="Arial"/>
                <a:sym typeface="Arial"/>
              </a:defRPr>
            </a:lvl1pPr>
          </a:lstStyle>
          <a:p>
            <a:pPr/>
            <a:r>
              <a:t>Words for “seeing” in John 1</a:t>
            </a:r>
          </a:p>
        </p:txBody>
      </p:sp>
      <p:sp>
        <p:nvSpPr>
          <p:cNvPr id="237" name="Shape 237"/>
          <p:cNvSpPr/>
          <p:nvPr/>
        </p:nvSpPr>
        <p:spPr>
          <a:xfrm>
            <a:off x="455190" y="1658793"/>
            <a:ext cx="12222149" cy="74297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321027" indent="-321027" algn="l" defTabSz="457200">
              <a:buSzPct val="75000"/>
              <a:buChar char="•"/>
              <a:defRPr sz="3000">
                <a:latin typeface="Arial"/>
                <a:ea typeface="Arial"/>
                <a:cs typeface="Arial"/>
                <a:sym typeface="Arial"/>
              </a:defRPr>
            </a:pPr>
            <a:r>
              <a:t>14 and we beheld [</a:t>
            </a:r>
            <a:r>
              <a:rPr b="1" i="1"/>
              <a:t>theaomai</a:t>
            </a:r>
            <a:r>
              <a:t>] his glory</a:t>
            </a:r>
          </a:p>
          <a:p>
            <a:pPr marL="321027" indent="-321027" algn="l" defTabSz="457200">
              <a:buSzPct val="75000"/>
              <a:buChar char="•"/>
              <a:defRPr sz="3000">
                <a:latin typeface="Arial"/>
                <a:ea typeface="Arial"/>
                <a:cs typeface="Arial"/>
                <a:sym typeface="Arial"/>
              </a:defRPr>
            </a:pPr>
            <a:r>
              <a:t>18 No man hath seen [</a:t>
            </a:r>
            <a:r>
              <a:rPr b="1" i="1"/>
              <a:t>horaō</a:t>
            </a:r>
            <a:r>
              <a:t>] God at any time</a:t>
            </a:r>
          </a:p>
          <a:p>
            <a:pPr marL="321027" indent="-321027" algn="l" defTabSz="457200">
              <a:buSzPct val="75000"/>
              <a:buChar char="•"/>
              <a:defRPr sz="3000">
                <a:latin typeface="Arial"/>
                <a:ea typeface="Arial"/>
                <a:cs typeface="Arial"/>
                <a:sym typeface="Arial"/>
              </a:defRPr>
            </a:pPr>
            <a:r>
              <a:t>29 The next day John seeth [</a:t>
            </a:r>
            <a:r>
              <a:rPr b="1" i="1"/>
              <a:t>blepo</a:t>
            </a:r>
            <a:r>
              <a:t>] Jesus coming unto him, and saith, Behold [</a:t>
            </a:r>
            <a:r>
              <a:rPr b="1" i="1"/>
              <a:t>ide</a:t>
            </a:r>
            <a:r>
              <a:t>] the Lamb of God</a:t>
            </a:r>
          </a:p>
          <a:p>
            <a:pPr marL="321027" indent="-321027" algn="l" defTabSz="457200">
              <a:buSzPct val="75000"/>
              <a:buChar char="•"/>
              <a:defRPr sz="3000">
                <a:latin typeface="Arial"/>
                <a:ea typeface="Arial"/>
                <a:cs typeface="Arial"/>
                <a:sym typeface="Arial"/>
              </a:defRPr>
            </a:pPr>
            <a:r>
              <a:t>32 I saw [</a:t>
            </a:r>
            <a:r>
              <a:rPr b="1" i="1"/>
              <a:t>theaomai</a:t>
            </a:r>
            <a:r>
              <a:rPr i="1"/>
              <a:t> </a:t>
            </a:r>
            <a:r>
              <a:t>] the Spirit descending from heaven like a dove </a:t>
            </a:r>
          </a:p>
          <a:p>
            <a:pPr marL="321027" indent="-321027" algn="l" defTabSz="457200">
              <a:buSzPct val="75000"/>
              <a:buChar char="•"/>
              <a:defRPr sz="3000">
                <a:latin typeface="Arial"/>
                <a:ea typeface="Arial"/>
                <a:cs typeface="Arial"/>
                <a:sym typeface="Arial"/>
              </a:defRPr>
            </a:pPr>
            <a:r>
              <a:t>33 Upon whom thou shalt see (</a:t>
            </a:r>
            <a:r>
              <a:rPr b="1" i="1"/>
              <a:t>eido</a:t>
            </a:r>
            <a:r>
              <a:t>) the Spirit descending,</a:t>
            </a:r>
          </a:p>
          <a:p>
            <a:pPr marL="321027" indent="-321027" algn="l" defTabSz="457200">
              <a:buSzPct val="75000"/>
              <a:buChar char="•"/>
              <a:defRPr sz="3000">
                <a:latin typeface="Arial"/>
                <a:ea typeface="Arial"/>
                <a:cs typeface="Arial"/>
                <a:sym typeface="Arial"/>
              </a:defRPr>
            </a:pPr>
            <a:r>
              <a:t>34 And I saw [</a:t>
            </a:r>
            <a:r>
              <a:rPr b="1" i="1"/>
              <a:t>horao</a:t>
            </a:r>
            <a:r>
              <a:t>], and bare record that this is the Son of God.</a:t>
            </a:r>
          </a:p>
          <a:p>
            <a:pPr marL="321027" indent="-321027" algn="l" defTabSz="457200">
              <a:buSzPct val="75000"/>
              <a:buChar char="•"/>
              <a:defRPr sz="3000">
                <a:latin typeface="Arial"/>
                <a:ea typeface="Arial"/>
                <a:cs typeface="Arial"/>
                <a:sym typeface="Arial"/>
              </a:defRPr>
            </a:pPr>
            <a:r>
              <a:t>36 And looking upon [</a:t>
            </a:r>
            <a:r>
              <a:rPr b="1" i="1"/>
              <a:t>emblepo</a:t>
            </a:r>
            <a:r>
              <a:t>] Jesus as he walked, he saith, Behold [ </a:t>
            </a:r>
            <a:r>
              <a:rPr b="1" i="1"/>
              <a:t>ide</a:t>
            </a:r>
            <a:r>
              <a:t>] the Lamb of God!</a:t>
            </a:r>
          </a:p>
          <a:p>
            <a:pPr marL="321027" indent="-321027" algn="l" defTabSz="457200">
              <a:buSzPct val="75000"/>
              <a:buChar char="•"/>
              <a:defRPr sz="3000">
                <a:latin typeface="Arial"/>
                <a:ea typeface="Arial"/>
                <a:cs typeface="Arial"/>
                <a:sym typeface="Arial"/>
              </a:defRPr>
            </a:pPr>
            <a:r>
              <a:t>38 Then Jesus turned, and saw  them [ </a:t>
            </a:r>
            <a:r>
              <a:rPr b="1" i="1"/>
              <a:t>theaomai</a:t>
            </a:r>
            <a:r>
              <a:rPr i="1"/>
              <a:t>]</a:t>
            </a:r>
          </a:p>
          <a:p>
            <a:pPr marL="321027" indent="-321027" algn="l" defTabSz="457200">
              <a:buSzPct val="75000"/>
              <a:buChar char="•"/>
              <a:defRPr sz="3000">
                <a:latin typeface="Arial"/>
                <a:ea typeface="Arial"/>
                <a:cs typeface="Arial"/>
                <a:sym typeface="Arial"/>
              </a:defRPr>
            </a:pPr>
            <a:r>
              <a:t>39 He saith unto them, Come and see (</a:t>
            </a:r>
            <a:r>
              <a:rPr b="1" i="1"/>
              <a:t>eido</a:t>
            </a:r>
            <a:r>
              <a:t>). They came and saw (</a:t>
            </a:r>
            <a:r>
              <a:rPr b="1" i="1"/>
              <a:t>eido</a:t>
            </a:r>
            <a:r>
              <a:t>) …</a:t>
            </a:r>
          </a:p>
          <a:p>
            <a:pPr marL="321027" indent="-321027" algn="l" defTabSz="457200">
              <a:buSzPct val="75000"/>
              <a:buChar char="•"/>
              <a:defRPr sz="3000">
                <a:latin typeface="Arial"/>
                <a:ea typeface="Arial"/>
                <a:cs typeface="Arial"/>
                <a:sym typeface="Arial"/>
              </a:defRPr>
            </a:pPr>
            <a:r>
              <a:t>42  And when Jesus beheld [</a:t>
            </a:r>
            <a:r>
              <a:rPr b="1" i="1"/>
              <a:t>emblepo</a:t>
            </a:r>
            <a:r>
              <a:t>] him,</a:t>
            </a:r>
          </a:p>
          <a:p>
            <a:pPr marL="321027" indent="-321027" algn="l" defTabSz="457200">
              <a:buSzPct val="75000"/>
              <a:buChar char="•"/>
              <a:defRPr sz="3000">
                <a:latin typeface="Arial"/>
                <a:ea typeface="Arial"/>
                <a:cs typeface="Arial"/>
                <a:sym typeface="Arial"/>
              </a:defRPr>
            </a:pPr>
            <a:r>
              <a:t>46 Philip saith unto him, Come and see (</a:t>
            </a:r>
            <a:r>
              <a:rPr b="1" i="1"/>
              <a:t>eido</a:t>
            </a:r>
            <a:r>
              <a:t>).</a:t>
            </a:r>
          </a:p>
          <a:p>
            <a:pPr marL="321027" indent="-321027" algn="l" defTabSz="457200">
              <a:buSzPct val="75000"/>
              <a:buChar char="•"/>
              <a:defRPr sz="3000">
                <a:latin typeface="Arial"/>
                <a:ea typeface="Arial"/>
                <a:cs typeface="Arial"/>
                <a:sym typeface="Arial"/>
              </a:defRPr>
            </a:pPr>
            <a:r>
              <a:t>47 Jesus saw (</a:t>
            </a:r>
            <a:r>
              <a:rPr b="1" i="1"/>
              <a:t>eido</a:t>
            </a:r>
            <a:r>
              <a:t>) Nathanael coming to him … when thou wast under the fig tree, I saw (</a:t>
            </a:r>
            <a:r>
              <a:rPr b="1" i="1"/>
              <a:t>eido</a:t>
            </a:r>
            <a:r>
              <a:t>) thee. </a:t>
            </a:r>
          </a:p>
          <a:p>
            <a:pPr marL="321027" indent="-321027" algn="l" defTabSz="457200">
              <a:buSzPct val="75000"/>
              <a:buChar char="•"/>
              <a:defRPr sz="3000">
                <a:latin typeface="Arial"/>
                <a:ea typeface="Arial"/>
                <a:cs typeface="Arial"/>
                <a:sym typeface="Arial"/>
              </a:defRPr>
            </a:pPr>
            <a:r>
              <a:t>51 Hereafter ye shall see [</a:t>
            </a:r>
            <a:r>
              <a:rPr b="1" i="1"/>
              <a:t>optanomai</a:t>
            </a:r>
            <a:r>
              <a:t>]  heaven open</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9" name="Shape 239"/>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
        <p:nvSpPr>
          <p:cNvPr id="240" name="Shape 240"/>
          <p:cNvSpPr/>
          <p:nvPr/>
        </p:nvSpPr>
        <p:spPr>
          <a:xfrm>
            <a:off x="872182" y="1104900"/>
            <a:ext cx="11635483" cy="4813536"/>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spAutoFit/>
          </a:bodyPr>
          <a:lstStyle/>
          <a:p>
            <a:pPr algn="l" defTabSz="1295400">
              <a:defRPr sz="3000" u="sng">
                <a:uFill>
                  <a:solidFill>
                    <a:srgbClr val="000000"/>
                  </a:solidFill>
                </a:uFill>
                <a:latin typeface="Arial"/>
                <a:ea typeface="Arial"/>
                <a:cs typeface="Arial"/>
                <a:sym typeface="Arial"/>
              </a:defRPr>
            </a:pPr>
            <a:r>
              <a:t>The titles of the WORD MADE FLESH (John 1)</a:t>
            </a:r>
          </a:p>
          <a:p>
            <a:pPr algn="l" defTabSz="1295400">
              <a:defRPr sz="3000">
                <a:uFill>
                  <a:solidFill>
                    <a:srgbClr val="000000"/>
                  </a:solidFill>
                </a:uFill>
                <a:latin typeface="Arial"/>
                <a:ea typeface="Arial"/>
                <a:cs typeface="Arial"/>
                <a:sym typeface="Arial"/>
              </a:defRPr>
            </a:pPr>
          </a:p>
          <a:p>
            <a:pPr algn="l" defTabSz="1295400">
              <a:defRPr sz="3000">
                <a:uFill>
                  <a:solidFill>
                    <a:srgbClr val="000000"/>
                  </a:solidFill>
                </a:uFill>
                <a:latin typeface="Arial"/>
                <a:ea typeface="Arial"/>
                <a:cs typeface="Arial"/>
                <a:sym typeface="Arial"/>
              </a:defRPr>
            </a:pPr>
            <a:r>
              <a:t>1:29 - the LAMB OF GOD</a:t>
            </a:r>
          </a:p>
          <a:p>
            <a:pPr algn="l" defTabSz="1295400">
              <a:defRPr sz="3000">
                <a:uFill>
                  <a:solidFill>
                    <a:srgbClr val="000000"/>
                  </a:solidFill>
                </a:uFill>
                <a:latin typeface="Arial"/>
                <a:ea typeface="Arial"/>
                <a:cs typeface="Arial"/>
                <a:sym typeface="Arial"/>
              </a:defRPr>
            </a:pPr>
            <a:r>
              <a:t>1:34 - the SON OF GOD</a:t>
            </a:r>
          </a:p>
          <a:p>
            <a:pPr algn="l" defTabSz="1295400">
              <a:defRPr sz="3000">
                <a:uFill>
                  <a:solidFill>
                    <a:srgbClr val="000000"/>
                  </a:solidFill>
                </a:uFill>
                <a:latin typeface="Arial"/>
                <a:ea typeface="Arial"/>
                <a:cs typeface="Arial"/>
                <a:sym typeface="Arial"/>
              </a:defRPr>
            </a:pPr>
            <a:r>
              <a:t>1:38 - RABBI</a:t>
            </a:r>
          </a:p>
          <a:p>
            <a:pPr algn="l" defTabSz="1295400">
              <a:defRPr sz="3000">
                <a:uFill>
                  <a:solidFill>
                    <a:srgbClr val="000000"/>
                  </a:solidFill>
                </a:uFill>
                <a:latin typeface="Arial"/>
                <a:ea typeface="Arial"/>
                <a:cs typeface="Arial"/>
                <a:sym typeface="Arial"/>
              </a:defRPr>
            </a:pPr>
            <a:r>
              <a:t>1:41 - MESSIAH</a:t>
            </a:r>
          </a:p>
          <a:p>
            <a:pPr algn="l" defTabSz="1295400">
              <a:defRPr sz="3000">
                <a:uFill>
                  <a:solidFill>
                    <a:srgbClr val="000000"/>
                  </a:solidFill>
                </a:uFill>
                <a:latin typeface="Arial"/>
                <a:ea typeface="Arial"/>
                <a:cs typeface="Arial"/>
                <a:sym typeface="Arial"/>
              </a:defRPr>
            </a:pPr>
            <a:r>
              <a:t>1:45 - [PROPHET] - HIM of WHOM MOSES ... DID WRITE</a:t>
            </a:r>
          </a:p>
          <a:p>
            <a:pPr algn="l" defTabSz="1295400">
              <a:defRPr sz="3000">
                <a:uFill>
                  <a:solidFill>
                    <a:srgbClr val="000000"/>
                  </a:solidFill>
                </a:uFill>
                <a:latin typeface="Arial"/>
                <a:ea typeface="Arial"/>
                <a:cs typeface="Arial"/>
                <a:sym typeface="Arial"/>
              </a:defRPr>
            </a:pPr>
            <a:r>
              <a:t>1:45 - JESUS OF NAZARETH</a:t>
            </a:r>
            <a:endParaRPr b="1" i="1"/>
          </a:p>
          <a:p>
            <a:pPr algn="l" defTabSz="1295400">
              <a:defRPr b="1" i="1" sz="3000">
                <a:uFill>
                  <a:solidFill>
                    <a:srgbClr val="000000"/>
                  </a:solidFill>
                </a:uFill>
                <a:latin typeface="Arial"/>
                <a:ea typeface="Arial"/>
                <a:cs typeface="Arial"/>
                <a:sym typeface="Arial"/>
              </a:defRPr>
            </a:pPr>
            <a:r>
              <a:t>1:45 - the “son of Joseph”</a:t>
            </a:r>
            <a:r>
              <a:rPr b="0"/>
              <a:t> </a:t>
            </a:r>
          </a:p>
          <a:p>
            <a:pPr algn="l" defTabSz="1295400">
              <a:defRPr sz="3000">
                <a:uFill>
                  <a:solidFill>
                    <a:srgbClr val="000000"/>
                  </a:solidFill>
                </a:uFill>
                <a:latin typeface="Arial"/>
                <a:ea typeface="Arial"/>
                <a:cs typeface="Arial"/>
                <a:sym typeface="Arial"/>
              </a:defRPr>
            </a:pPr>
            <a:r>
              <a:t>1:49 - the KING OF ISRAEL</a:t>
            </a:r>
          </a:p>
          <a:p>
            <a:pPr algn="l" defTabSz="1295400">
              <a:defRPr sz="3000">
                <a:uFill>
                  <a:solidFill>
                    <a:srgbClr val="000000"/>
                  </a:solidFill>
                </a:uFill>
                <a:latin typeface="Arial"/>
                <a:ea typeface="Arial"/>
                <a:cs typeface="Arial"/>
                <a:sym typeface="Arial"/>
              </a:defRPr>
            </a:pPr>
            <a:r>
              <a:t>1:51 - the SON OF MAN</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Shape 24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3" name="Shape 243"/>
          <p:cNvSpPr/>
          <p:nvPr/>
        </p:nvSpPr>
        <p:spPr>
          <a:xfrm>
            <a:off x="359843" y="1204058"/>
            <a:ext cx="12285114" cy="67951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2900">
                <a:solidFill>
                  <a:srgbClr val="801B80"/>
                </a:solidFill>
                <a:latin typeface="Arial"/>
                <a:ea typeface="Arial"/>
                <a:cs typeface="Arial"/>
                <a:sym typeface="Arial"/>
              </a:defRPr>
            </a:pPr>
            <a:r>
              <a:rPr b="0">
                <a:solidFill>
                  <a:srgbClr val="232323"/>
                </a:solidFill>
              </a:rPr>
              <a:t>A.1:19 </a:t>
            </a:r>
            <a:r>
              <a:rPr b="0">
                <a:solidFill>
                  <a:srgbClr val="000000"/>
                </a:solidFill>
              </a:rPr>
              <a:t>And this is the record of John when the Jews sent priests and Levites from Jerusalem </a:t>
            </a:r>
            <a:r>
              <a:rPr>
                <a:solidFill>
                  <a:srgbClr val="000000"/>
                </a:solidFill>
              </a:rPr>
              <a:t>to ask him</a:t>
            </a:r>
            <a:r>
              <a:rPr b="0">
                <a:solidFill>
                  <a:srgbClr val="000000"/>
                </a:solidFill>
              </a:rPr>
              <a:t>, Who art thou? 20 And he confessed, and denied not; but confessed, I am not the </a:t>
            </a:r>
            <a:r>
              <a:rPr>
                <a:solidFill>
                  <a:srgbClr val="FF40FF"/>
                </a:solidFill>
              </a:rPr>
              <a:t>Christ</a:t>
            </a:r>
            <a:r>
              <a:rPr b="0">
                <a:solidFill>
                  <a:srgbClr val="000000"/>
                </a:solidFill>
              </a:rPr>
              <a:t>.  21 And they asked him, What then? Art thou </a:t>
            </a:r>
            <a:r>
              <a:rPr>
                <a:solidFill>
                  <a:srgbClr val="000000"/>
                </a:solidFill>
              </a:rPr>
              <a:t>Elias</a:t>
            </a:r>
            <a:r>
              <a:rPr b="0">
                <a:solidFill>
                  <a:srgbClr val="000000"/>
                </a:solidFill>
              </a:rPr>
              <a:t>? And he saith, I am not. Art thou </a:t>
            </a:r>
            <a:r>
              <a:rPr>
                <a:solidFill>
                  <a:srgbClr val="009051"/>
                </a:solidFill>
              </a:rPr>
              <a:t>that prophet</a:t>
            </a:r>
            <a:r>
              <a:rPr b="0">
                <a:solidFill>
                  <a:srgbClr val="000000"/>
                </a:solidFill>
              </a:rPr>
              <a:t>? And he answered, No.</a:t>
            </a:r>
          </a:p>
          <a:p>
            <a:pPr algn="l" defTabSz="457200">
              <a:defRPr sz="2900">
                <a:solidFill>
                  <a:srgbClr val="232323"/>
                </a:solidFill>
                <a:latin typeface="Arial"/>
                <a:ea typeface="Arial"/>
                <a:cs typeface="Arial"/>
                <a:sym typeface="Arial"/>
              </a:defRPr>
            </a:pPr>
          </a:p>
          <a:p>
            <a:pPr algn="l" defTabSz="457200">
              <a:defRPr sz="2900">
                <a:solidFill>
                  <a:srgbClr val="232323"/>
                </a:solidFill>
                <a:latin typeface="Arial"/>
                <a:ea typeface="Arial"/>
                <a:cs typeface="Arial"/>
                <a:sym typeface="Arial"/>
              </a:defRPr>
            </a:pPr>
            <a:r>
              <a:t>      B.22 Then said they unto him, Who art thou that we may give  </a:t>
            </a:r>
          </a:p>
          <a:p>
            <a:pPr algn="l" defTabSz="457200">
              <a:defRPr sz="2900">
                <a:solidFill>
                  <a:srgbClr val="232323"/>
                </a:solidFill>
                <a:latin typeface="Arial"/>
                <a:ea typeface="Arial"/>
                <a:cs typeface="Arial"/>
                <a:sym typeface="Arial"/>
              </a:defRPr>
            </a:pPr>
            <a:r>
              <a:t>          an answer to </a:t>
            </a:r>
            <a:r>
              <a:rPr b="1">
                <a:solidFill>
                  <a:srgbClr val="011993"/>
                </a:solidFill>
              </a:rPr>
              <a:t>them that sent us. </a:t>
            </a:r>
            <a:r>
              <a:t>What sayest thou of thyself?</a:t>
            </a:r>
          </a:p>
          <a:p>
            <a:pPr algn="l" defTabSz="457200">
              <a:defRPr b="1" sz="2900">
                <a:solidFill>
                  <a:srgbClr val="232323"/>
                </a:solidFill>
                <a:latin typeface="Arial"/>
                <a:ea typeface="Arial"/>
                <a:cs typeface="Arial"/>
                <a:sym typeface="Arial"/>
              </a:defRPr>
            </a:pPr>
          </a:p>
          <a:p>
            <a:pPr lvl="5" algn="l" defTabSz="457200">
              <a:defRPr b="1" sz="2900">
                <a:solidFill>
                  <a:srgbClr val="232323"/>
                </a:solidFill>
                <a:latin typeface="Arial"/>
                <a:ea typeface="Arial"/>
                <a:cs typeface="Arial"/>
                <a:sym typeface="Arial"/>
              </a:defRPr>
            </a:pPr>
            <a:r>
              <a:t>C. 23 He said, I am the voice of one crying in the wilderness, Make straight the way of the Lord, as said the prophet Esaias.</a:t>
            </a:r>
            <a:endParaRPr b="0"/>
          </a:p>
          <a:p>
            <a:pPr algn="l" defTabSz="457200">
              <a:defRPr sz="2900">
                <a:solidFill>
                  <a:srgbClr val="232323"/>
                </a:solidFill>
                <a:latin typeface="Arial"/>
                <a:ea typeface="Arial"/>
                <a:cs typeface="Arial"/>
                <a:sym typeface="Arial"/>
              </a:defRPr>
            </a:pPr>
          </a:p>
          <a:p>
            <a:pPr algn="l" defTabSz="457200">
              <a:defRPr sz="2900">
                <a:solidFill>
                  <a:srgbClr val="232323"/>
                </a:solidFill>
                <a:latin typeface="Arial"/>
                <a:ea typeface="Arial"/>
                <a:cs typeface="Arial"/>
                <a:sym typeface="Arial"/>
              </a:defRPr>
            </a:pPr>
            <a:r>
              <a:t>      B</a:t>
            </a:r>
            <a:r>
              <a:t>’. 24 And </a:t>
            </a:r>
            <a:r>
              <a:rPr b="1">
                <a:solidFill>
                  <a:srgbClr val="011993"/>
                </a:solidFill>
              </a:rPr>
              <a:t>they which were sent</a:t>
            </a:r>
            <a:r>
              <a:t> were of the Pharisees.</a:t>
            </a:r>
          </a:p>
          <a:p>
            <a:pPr algn="l" defTabSz="457200">
              <a:defRPr sz="2900">
                <a:solidFill>
                  <a:srgbClr val="232323"/>
                </a:solidFill>
                <a:latin typeface="Arial"/>
                <a:ea typeface="Arial"/>
                <a:cs typeface="Arial"/>
                <a:sym typeface="Arial"/>
              </a:defRPr>
            </a:pPr>
          </a:p>
          <a:p>
            <a:pPr algn="l" defTabSz="457200">
              <a:defRPr sz="2900">
                <a:solidFill>
                  <a:srgbClr val="232323"/>
                </a:solidFill>
                <a:latin typeface="Arial"/>
                <a:ea typeface="Arial"/>
                <a:cs typeface="Arial"/>
                <a:sym typeface="Arial"/>
              </a:defRPr>
            </a:pPr>
            <a:r>
              <a:t>A’.25  And </a:t>
            </a:r>
            <a:r>
              <a:rPr b="1"/>
              <a:t>they asked him</a:t>
            </a:r>
            <a:r>
              <a:t>, and said unto him, Why baptizest thou then, if thou be not that </a:t>
            </a:r>
            <a:r>
              <a:rPr b="1">
                <a:solidFill>
                  <a:srgbClr val="FF40FF"/>
                </a:solidFill>
              </a:rPr>
              <a:t>Christ</a:t>
            </a:r>
            <a:r>
              <a:t>, nor </a:t>
            </a:r>
            <a:r>
              <a:rPr b="1"/>
              <a:t>Elias,</a:t>
            </a:r>
            <a:r>
              <a:t> neither </a:t>
            </a:r>
            <a:r>
              <a:rPr b="1">
                <a:solidFill>
                  <a:srgbClr val="009051"/>
                </a:solidFill>
              </a:rPr>
              <a:t>that prophet?</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5" name="Shape 24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46" name="Table 246"/>
          <p:cNvGraphicFramePr/>
          <p:nvPr/>
        </p:nvGraphicFramePr>
        <p:xfrm>
          <a:off x="952698" y="805325"/>
          <a:ext cx="11389850" cy="8518789"/>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597027"/>
                <a:gridCol w="4082488"/>
                <a:gridCol w="4110101"/>
                <a:gridCol w="1600232"/>
              </a:tblGrid>
              <a:tr h="1064848">
                <a:tc>
                  <a:txBody>
                    <a:bodyPr/>
                    <a:lstStyle/>
                    <a:p>
                      <a:pPr algn="l" defTabSz="914400"/>
                      <a:r>
                        <a:rPr sz="3400">
                          <a:latin typeface="Helvetica"/>
                          <a:ea typeface="Helvetica"/>
                          <a:cs typeface="Helvetica"/>
                          <a:sym typeface="Helvetica"/>
                        </a:rPr>
                        <a:t>Isaiah 40</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400">
                          <a:latin typeface="Helvetica"/>
                          <a:ea typeface="Helvetica"/>
                          <a:cs typeface="Helvetica"/>
                          <a:sym typeface="Helvetica"/>
                        </a:rPr>
                        <a:t>John 1</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v5</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the </a:t>
                      </a:r>
                      <a:r>
                        <a:rPr b="1"/>
                        <a:t>glory</a:t>
                      </a:r>
                      <a:r>
                        <a:t> of YHWH shall be revealed</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we beheld his </a:t>
                      </a:r>
                      <a:r>
                        <a:rPr b="1"/>
                        <a:t>glory</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v14</a:t>
                      </a:r>
                    </a:p>
                  </a:txBody>
                  <a:tcPr marL="50800" marR="50800" marT="50800" marB="50800" anchor="ctr" anchorCtr="0" horzOverflow="overflow"/>
                </a:tc>
              </a:tr>
              <a:tr h="1064848">
                <a:tc>
                  <a:txBody>
                    <a:bodyPr/>
                    <a:lstStyle/>
                    <a:p>
                      <a:pPr algn="l" defTabSz="914400">
                        <a:defRPr sz="3400">
                          <a:latin typeface="Helvetica"/>
                          <a:ea typeface="Helvetica"/>
                          <a:cs typeface="Helvetica"/>
                          <a:sym typeface="Helvetica"/>
                        </a:defRPr>
                      </a:pP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all flesh </a:t>
                      </a:r>
                      <a:r>
                        <a:rPr b="1"/>
                        <a:t>see</a:t>
                      </a:r>
                      <a:r>
                        <a:t> it </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the light shineth in darkness</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v5</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v6,7 </a:t>
                      </a:r>
                    </a:p>
                  </a:txBody>
                  <a:tcPr marL="50800" marR="50800" marT="50800" marB="50800" anchor="ctr" anchorCtr="0" horzOverflow="overflow"/>
                </a:tc>
                <a:tc>
                  <a:txBody>
                    <a:bodyPr/>
                    <a:lstStyle/>
                    <a:p>
                      <a:pPr algn="l" defTabSz="914400"/>
                      <a:r>
                        <a:rPr b="1" sz="3400">
                          <a:latin typeface="Helvetica"/>
                          <a:ea typeface="Helvetica"/>
                          <a:cs typeface="Helvetica"/>
                          <a:sym typeface="Helvetica"/>
                        </a:rPr>
                        <a:t>flesh</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was made </a:t>
                      </a:r>
                      <a:r>
                        <a:rPr b="1"/>
                        <a:t>flesh</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v14</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v8 </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the </a:t>
                      </a:r>
                      <a:r>
                        <a:rPr b="1"/>
                        <a:t>word</a:t>
                      </a:r>
                      <a:r>
                        <a:t> of our God </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the </a:t>
                      </a:r>
                      <a:r>
                        <a:rPr b="1"/>
                        <a:t>word </a:t>
                      </a:r>
                      <a:r>
                        <a:t>was made</a:t>
                      </a:r>
                    </a:p>
                    <a:p>
                      <a:pPr algn="l" defTabSz="914400">
                        <a:defRPr sz="3400">
                          <a:latin typeface="Helvetica"/>
                          <a:ea typeface="Helvetica"/>
                          <a:cs typeface="Helvetica"/>
                          <a:sym typeface="Helvetica"/>
                        </a:defRPr>
                      </a:pPr>
                      <a:r>
                        <a:t>flesh</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v14</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v9 </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behold your God</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no man hath </a:t>
                      </a:r>
                      <a:r>
                        <a:rPr b="1"/>
                        <a:t>seen</a:t>
                      </a:r>
                      <a:r>
                        <a:t> </a:t>
                      </a:r>
                      <a:r>
                        <a:rPr b="1"/>
                        <a:t>God</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v18</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v11</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like a shepherd</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they followed Jesus</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v37</a:t>
                      </a:r>
                    </a:p>
                  </a:txBody>
                  <a:tcPr marL="50800" marR="50800" marT="50800" marB="50800" anchor="ctr" anchorCtr="0" horzOverflow="overflow"/>
                </a:tc>
              </a:tr>
              <a:tr h="1064848">
                <a:tc>
                  <a:txBody>
                    <a:bodyPr/>
                    <a:lstStyle/>
                    <a:p>
                      <a:pPr algn="l" defTabSz="914400"/>
                      <a:r>
                        <a:rPr sz="3400">
                          <a:latin typeface="Helvetica"/>
                          <a:ea typeface="Helvetica"/>
                          <a:cs typeface="Helvetica"/>
                          <a:sym typeface="Helvetica"/>
                        </a:rPr>
                        <a:t>v21,28</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have ye not </a:t>
                      </a:r>
                      <a:r>
                        <a:rPr b="1"/>
                        <a:t>known</a:t>
                      </a:r>
                    </a:p>
                  </a:txBody>
                  <a:tcPr marL="50800" marR="50800" marT="50800" marB="50800" anchor="ctr" anchorCtr="0" horzOverflow="overflow"/>
                </a:tc>
                <a:tc>
                  <a:txBody>
                    <a:bodyPr/>
                    <a:lstStyle/>
                    <a:p>
                      <a:pPr algn="l" defTabSz="914400">
                        <a:defRPr sz="3400">
                          <a:latin typeface="Helvetica"/>
                          <a:ea typeface="Helvetica"/>
                          <a:cs typeface="Helvetica"/>
                          <a:sym typeface="Helvetica"/>
                        </a:defRPr>
                      </a:pPr>
                      <a:r>
                        <a:t>I </a:t>
                      </a:r>
                      <a:r>
                        <a:rPr b="1"/>
                        <a:t>knew</a:t>
                      </a:r>
                      <a:r>
                        <a:t> him not</a:t>
                      </a:r>
                    </a:p>
                  </a:txBody>
                  <a:tcPr marL="50800" marR="50800" marT="50800" marB="50800" anchor="ctr" anchorCtr="0" horzOverflow="overflow"/>
                </a:tc>
                <a:tc>
                  <a:txBody>
                    <a:bodyPr/>
                    <a:lstStyle/>
                    <a:p>
                      <a:pPr algn="l" defTabSz="914400"/>
                      <a:r>
                        <a:rPr sz="3400">
                          <a:latin typeface="Helvetica"/>
                          <a:ea typeface="Helvetica"/>
                          <a:cs typeface="Helvetica"/>
                          <a:sym typeface="Helvetica"/>
                        </a:rPr>
                        <a:t>v31,33</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48" name="pasted-image.tiff"/>
          <p:cNvPicPr>
            <a:picLocks noChangeAspect="1"/>
          </p:cNvPicPr>
          <p:nvPr/>
        </p:nvPicPr>
        <p:blipFill>
          <a:blip r:embed="rId2">
            <a:extLst/>
          </a:blip>
          <a:stretch>
            <a:fillRect/>
          </a:stretch>
        </p:blipFill>
        <p:spPr>
          <a:xfrm>
            <a:off x="3661118" y="271291"/>
            <a:ext cx="5944319" cy="9211018"/>
          </a:xfrm>
          <a:prstGeom prst="rect">
            <a:avLst/>
          </a:prstGeom>
          <a:ln w="12700">
            <a:miter lim="400000"/>
          </a:ln>
        </p:spPr>
      </p:pic>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Shape 250"/>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
        <p:nvSpPr>
          <p:cNvPr id="251" name="Shape 251"/>
          <p:cNvSpPr/>
          <p:nvPr/>
        </p:nvSpPr>
        <p:spPr>
          <a:xfrm>
            <a:off x="247674" y="372207"/>
            <a:ext cx="12623223" cy="97288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900">
                <a:latin typeface="Arial"/>
                <a:ea typeface="Arial"/>
                <a:cs typeface="Arial"/>
                <a:sym typeface="Arial"/>
              </a:defRPr>
            </a:pPr>
            <a:r>
              <a:t>A. 1:</a:t>
            </a:r>
            <a:r>
              <a:t>26 John answered them, saying, </a:t>
            </a:r>
            <a:r>
              <a:rPr b="1">
                <a:solidFill>
                  <a:schemeClr val="accent1"/>
                </a:solidFill>
              </a:rPr>
              <a:t>I baptize with water</a:t>
            </a:r>
            <a:r>
              <a:t>: but there 			   standeth one among you, </a:t>
            </a:r>
          </a:p>
          <a:p>
            <a:pPr algn="l" defTabSz="457200">
              <a:defRPr sz="2900">
                <a:latin typeface="Arial"/>
                <a:ea typeface="Arial"/>
                <a:cs typeface="Arial"/>
                <a:sym typeface="Arial"/>
              </a:defRPr>
            </a:pPr>
            <a:r>
              <a:t>		</a:t>
            </a:r>
            <a:endParaRPr b="1"/>
          </a:p>
          <a:p>
            <a:pPr lvl="1" indent="0" algn="l" defTabSz="457200">
              <a:defRPr sz="2900">
                <a:latin typeface="Arial"/>
                <a:ea typeface="Arial"/>
                <a:cs typeface="Arial"/>
                <a:sym typeface="Arial"/>
              </a:defRPr>
            </a:pPr>
            <a:r>
              <a:rPr b="1"/>
              <a:t>     </a:t>
            </a:r>
            <a:r>
              <a:t>B. </a:t>
            </a:r>
            <a:r>
              <a:rPr b="1">
                <a:solidFill>
                  <a:srgbClr val="009193"/>
                </a:solidFill>
              </a:rPr>
              <a:t>whom ye know not;</a:t>
            </a:r>
            <a:r>
              <a:rPr>
                <a:solidFill>
                  <a:srgbClr val="009193"/>
                </a:solidFill>
              </a:rPr>
              <a:t> </a:t>
            </a:r>
          </a:p>
          <a:p>
            <a:pPr algn="l" defTabSz="457200">
              <a:defRPr sz="2900">
                <a:latin typeface="Arial"/>
                <a:ea typeface="Arial"/>
                <a:cs typeface="Arial"/>
                <a:sym typeface="Arial"/>
              </a:defRPr>
            </a:pPr>
          </a:p>
          <a:p>
            <a:pPr algn="l" defTabSz="457200">
              <a:defRPr sz="2900">
                <a:latin typeface="Arial"/>
                <a:ea typeface="Arial"/>
                <a:cs typeface="Arial"/>
                <a:sym typeface="Arial"/>
              </a:defRPr>
            </a:pPr>
            <a:r>
              <a:t>         C. </a:t>
            </a:r>
            <a:r>
              <a:t>27 </a:t>
            </a:r>
            <a:r>
              <a:rPr b="1">
                <a:solidFill>
                  <a:schemeClr val="accent5"/>
                </a:solidFill>
              </a:rPr>
              <a:t>He it is, who coming after me is preferred before me,</a:t>
            </a:r>
            <a:r>
              <a:t>    </a:t>
            </a:r>
          </a:p>
          <a:p>
            <a:pPr algn="l" defTabSz="457200">
              <a:defRPr sz="2900">
                <a:latin typeface="Arial"/>
                <a:ea typeface="Arial"/>
                <a:cs typeface="Arial"/>
                <a:sym typeface="Arial"/>
              </a:defRPr>
            </a:pPr>
            <a:r>
              <a:t>              whose shoe's latchet I am not worthy to unloose. </a:t>
            </a:r>
          </a:p>
          <a:p>
            <a:pPr algn="l" defTabSz="457200">
              <a:defRPr sz="2900">
                <a:latin typeface="Arial"/>
                <a:ea typeface="Arial"/>
                <a:cs typeface="Arial"/>
                <a:sym typeface="Arial"/>
              </a:defRPr>
            </a:pPr>
            <a:r>
              <a:t> </a:t>
            </a:r>
          </a:p>
          <a:p>
            <a:pPr lvl="4" indent="0" algn="l" defTabSz="457200">
              <a:defRPr sz="2900">
                <a:latin typeface="Arial"/>
                <a:ea typeface="Arial"/>
                <a:cs typeface="Arial"/>
                <a:sym typeface="Arial"/>
              </a:defRPr>
            </a:pPr>
            <a:r>
              <a:t>                  D. 28 These things were done in </a:t>
            </a:r>
            <a:r>
              <a:rPr b="1"/>
              <a:t>Bethabara</a:t>
            </a:r>
            <a:r>
              <a:t> beyond Jordan,  </a:t>
            </a:r>
          </a:p>
          <a:p>
            <a:pPr lvl="4" indent="0" algn="l" defTabSz="457200">
              <a:defRPr sz="2900">
                <a:latin typeface="Arial"/>
                <a:ea typeface="Arial"/>
                <a:cs typeface="Arial"/>
                <a:sym typeface="Arial"/>
              </a:defRPr>
            </a:pPr>
            <a:r>
              <a:t>                  where John was baptizing.</a:t>
            </a:r>
          </a:p>
          <a:p>
            <a:pPr algn="l" defTabSz="457200">
              <a:defRPr b="1" sz="2900">
                <a:latin typeface="Arial"/>
                <a:ea typeface="Arial"/>
                <a:cs typeface="Arial"/>
                <a:sym typeface="Arial"/>
              </a:defRPr>
            </a:pPr>
          </a:p>
          <a:p>
            <a:pPr algn="l" defTabSz="457200">
              <a:defRPr sz="2900">
                <a:latin typeface="Arial"/>
                <a:ea typeface="Arial"/>
                <a:cs typeface="Arial"/>
                <a:sym typeface="Arial"/>
              </a:defRPr>
            </a:pPr>
            <a:r>
              <a:t>                  D’. </a:t>
            </a:r>
            <a:r>
              <a:t>29 The next day John seeth Jesus coming unto him, and  </a:t>
            </a:r>
          </a:p>
          <a:p>
            <a:pPr algn="l" defTabSz="457200">
              <a:defRPr sz="2900">
                <a:latin typeface="Arial"/>
                <a:ea typeface="Arial"/>
                <a:cs typeface="Arial"/>
                <a:sym typeface="Arial"/>
              </a:defRPr>
            </a:pPr>
            <a:r>
              <a:t>                  saith, </a:t>
            </a:r>
            <a:r>
              <a:rPr b="1"/>
              <a:t>Behold the Lamb of God</a:t>
            </a:r>
            <a:r>
              <a:t>, which taketh away the sin of  </a:t>
            </a:r>
          </a:p>
          <a:p>
            <a:pPr algn="l" defTabSz="457200">
              <a:defRPr sz="2900">
                <a:latin typeface="Arial"/>
                <a:ea typeface="Arial"/>
                <a:cs typeface="Arial"/>
                <a:sym typeface="Arial"/>
              </a:defRPr>
            </a:pPr>
            <a:r>
              <a:t>                  the world. </a:t>
            </a:r>
          </a:p>
          <a:p>
            <a:pPr algn="l" defTabSz="457200">
              <a:defRPr sz="2900">
                <a:latin typeface="Arial"/>
                <a:ea typeface="Arial"/>
                <a:cs typeface="Arial"/>
                <a:sym typeface="Arial"/>
              </a:defRPr>
            </a:pPr>
          </a:p>
          <a:p>
            <a:pPr algn="l" defTabSz="457200">
              <a:defRPr sz="2900">
                <a:latin typeface="Arial"/>
                <a:ea typeface="Arial"/>
                <a:cs typeface="Arial"/>
                <a:sym typeface="Arial"/>
              </a:defRPr>
            </a:pPr>
            <a:r>
              <a:t>         C’. </a:t>
            </a:r>
            <a:r>
              <a:t>30 This is he of whom I said, </a:t>
            </a:r>
            <a:r>
              <a:rPr b="1">
                <a:solidFill>
                  <a:schemeClr val="accent5"/>
                </a:solidFill>
              </a:rPr>
              <a:t>After me cometh a man which is  </a:t>
            </a:r>
            <a:endParaRPr b="1">
              <a:solidFill>
                <a:schemeClr val="accent5"/>
              </a:solidFill>
            </a:endParaRPr>
          </a:p>
          <a:p>
            <a:pPr algn="l" defTabSz="457200">
              <a:defRPr sz="2900">
                <a:latin typeface="Arial"/>
                <a:ea typeface="Arial"/>
                <a:cs typeface="Arial"/>
                <a:sym typeface="Arial"/>
              </a:defRPr>
            </a:pPr>
            <a:r>
              <a:rPr b="1">
                <a:solidFill>
                  <a:schemeClr val="accent5"/>
                </a:solidFill>
              </a:rPr>
              <a:t>              preferred before me: </a:t>
            </a:r>
            <a:r>
              <a:t>for he was before me. </a:t>
            </a:r>
          </a:p>
          <a:p>
            <a:pPr algn="l" defTabSz="457200">
              <a:defRPr sz="2900">
                <a:latin typeface="Arial"/>
                <a:ea typeface="Arial"/>
                <a:cs typeface="Arial"/>
                <a:sym typeface="Arial"/>
              </a:defRPr>
            </a:pPr>
          </a:p>
          <a:p>
            <a:pPr algn="l" defTabSz="457200">
              <a:defRPr sz="2900">
                <a:latin typeface="Arial"/>
                <a:ea typeface="Arial"/>
                <a:cs typeface="Arial"/>
                <a:sym typeface="Arial"/>
              </a:defRPr>
            </a:pPr>
            <a:r>
              <a:t>     B’. </a:t>
            </a:r>
            <a:r>
              <a:t>31 </a:t>
            </a:r>
            <a:r>
              <a:rPr b="1">
                <a:solidFill>
                  <a:srgbClr val="009193"/>
                </a:solidFill>
              </a:rPr>
              <a:t>And I knew him not</a:t>
            </a:r>
            <a:r>
              <a:t>:</a:t>
            </a:r>
          </a:p>
          <a:p>
            <a:pPr algn="l" defTabSz="457200">
              <a:defRPr sz="2900">
                <a:latin typeface="Arial"/>
                <a:ea typeface="Arial"/>
                <a:cs typeface="Arial"/>
                <a:sym typeface="Arial"/>
              </a:defRPr>
            </a:pPr>
          </a:p>
          <a:p>
            <a:pPr algn="l" defTabSz="457200">
              <a:defRPr sz="2900">
                <a:latin typeface="Arial"/>
                <a:ea typeface="Arial"/>
                <a:cs typeface="Arial"/>
                <a:sym typeface="Arial"/>
              </a:defRPr>
            </a:pPr>
            <a:r>
              <a:t>A’. </a:t>
            </a:r>
            <a:r>
              <a:t>but that he should be made manifest to Israel, therefore am </a:t>
            </a:r>
            <a:r>
              <a:rPr b="1">
                <a:solidFill>
                  <a:schemeClr val="accent1"/>
                </a:solidFill>
              </a:rPr>
              <a:t>I 	come baptizing with water. </a:t>
            </a:r>
            <a:endParaRPr b="1">
              <a:solidFill>
                <a:schemeClr val="accent1"/>
              </a:solidFill>
            </a:endParaRP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3" name="Shape 253"/>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254" name="image1.jpeg"/>
          <p:cNvPicPr>
            <a:picLocks noChangeAspect="1"/>
          </p:cNvPicPr>
          <p:nvPr/>
        </p:nvPicPr>
        <p:blipFill>
          <a:blip r:embed="rId2">
            <a:extLst/>
          </a:blip>
          <a:stretch>
            <a:fillRect/>
          </a:stretch>
        </p:blipFill>
        <p:spPr>
          <a:xfrm>
            <a:off x="990491" y="1526679"/>
            <a:ext cx="11023817" cy="7330839"/>
          </a:xfrm>
          <a:prstGeom prst="rect">
            <a:avLst/>
          </a:prstGeom>
          <a:ln w="12700">
            <a:miter lim="400000"/>
          </a:ln>
        </p:spPr>
      </p:pic>
      <p:sp>
        <p:nvSpPr>
          <p:cNvPr id="255" name="Shape 255"/>
          <p:cNvSpPr/>
          <p:nvPr/>
        </p:nvSpPr>
        <p:spPr>
          <a:xfrm>
            <a:off x="5196366" y="481780"/>
            <a:ext cx="4103954" cy="7805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700">
                <a:latin typeface="Arial"/>
                <a:ea typeface="Arial"/>
                <a:cs typeface="Arial"/>
                <a:sym typeface="Arial"/>
              </a:defRPr>
            </a:lvl1pPr>
          </a:lstStyle>
          <a:p>
            <a:pPr/>
            <a:r>
              <a:t>Bethabara</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257" name="Table 257"/>
          <p:cNvGraphicFramePr/>
          <p:nvPr/>
        </p:nvGraphicFramePr>
        <p:xfrm>
          <a:off x="791396" y="1076093"/>
          <a:ext cx="10464801" cy="7213601"/>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704852"/>
                <a:gridCol w="3906615"/>
                <a:gridCol w="4264406"/>
                <a:gridCol w="1937251"/>
              </a:tblGrid>
              <a:tr h="1202266">
                <a:tc>
                  <a:txBody>
                    <a:bodyPr/>
                    <a:lstStyle/>
                    <a:p>
                      <a:pPr algn="l" defTabSz="914400"/>
                      <a:r>
                        <a:rPr sz="3600">
                          <a:latin typeface="Helvetica"/>
                          <a:ea typeface="Helvetica"/>
                          <a:cs typeface="Helvetica"/>
                          <a:sym typeface="Helvetica"/>
                        </a:rPr>
                        <a:t>John 1</a:t>
                      </a:r>
                    </a:p>
                  </a:txBody>
                  <a:tcPr marL="50800" marR="50800" marT="50800" marB="50800" anchor="ctr" anchorCtr="0" horzOverflow="overflow"/>
                </a:tc>
                <a:tc>
                  <a:txBody>
                    <a:bodyPr/>
                    <a:lstStyle/>
                    <a:p>
                      <a:pPr algn="l" defTabSz="914400">
                        <a:defRPr sz="3600">
                          <a:latin typeface="Helvetica"/>
                          <a:ea typeface="Helvetica"/>
                          <a:cs typeface="Helvetica"/>
                          <a:sym typeface="Helvetica"/>
                        </a:defRPr>
                      </a:pPr>
                    </a:p>
                  </a:txBody>
                  <a:tcPr marL="50800" marR="50800" marT="50800" marB="50800" anchor="ctr" anchorCtr="0" horzOverflow="overflow"/>
                </a:tc>
                <a:tc>
                  <a:txBody>
                    <a:bodyPr/>
                    <a:lstStyle/>
                    <a:p>
                      <a:pPr algn="l" defTabSz="914400">
                        <a:defRPr sz="36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600">
                          <a:latin typeface="Helvetica"/>
                          <a:ea typeface="Helvetica"/>
                          <a:cs typeface="Helvetica"/>
                          <a:sym typeface="Helvetica"/>
                        </a:rPr>
                        <a:t>Joshua</a:t>
                      </a:r>
                    </a:p>
                  </a:txBody>
                  <a:tcPr marL="50800" marR="50800" marT="50800" marB="50800" anchor="ctr" anchorCtr="0" horzOverflow="overflow"/>
                </a:tc>
              </a:tr>
              <a:tr h="1202266">
                <a:tc>
                  <a:txBody>
                    <a:bodyPr/>
                    <a:lstStyle/>
                    <a:p>
                      <a:pPr algn="l" defTabSz="914400"/>
                      <a:r>
                        <a:rPr sz="3600">
                          <a:latin typeface="Helvetica"/>
                          <a:ea typeface="Helvetica"/>
                          <a:cs typeface="Helvetica"/>
                          <a:sym typeface="Helvetica"/>
                        </a:rPr>
                        <a:t>v19</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priests and levites</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priests and levites</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3:3</a:t>
                      </a:r>
                    </a:p>
                  </a:txBody>
                  <a:tcPr marL="50800" marR="50800" marT="50800" marB="50800" anchor="ctr" anchorCtr="0" horzOverflow="overflow"/>
                </a:tc>
              </a:tr>
              <a:tr h="1202266">
                <a:tc>
                  <a:txBody>
                    <a:bodyPr/>
                    <a:lstStyle/>
                    <a:p>
                      <a:pPr algn="l" defTabSz="914400"/>
                      <a:r>
                        <a:rPr sz="3600">
                          <a:latin typeface="Helvetica"/>
                          <a:ea typeface="Helvetica"/>
                          <a:cs typeface="Helvetica"/>
                          <a:sym typeface="Helvetica"/>
                        </a:rPr>
                        <a:t>v28</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Bethabara</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lodging place/passed over</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3:1, 4:1, 4:3</a:t>
                      </a:r>
                    </a:p>
                  </a:txBody>
                  <a:tcPr marL="50800" marR="50800" marT="50800" marB="50800" anchor="ctr" anchorCtr="0" horzOverflow="overflow"/>
                </a:tc>
              </a:tr>
              <a:tr h="1202266">
                <a:tc>
                  <a:txBody>
                    <a:bodyPr/>
                    <a:lstStyle/>
                    <a:p>
                      <a:pPr algn="l" defTabSz="914400"/>
                      <a:r>
                        <a:rPr sz="3600">
                          <a:latin typeface="Helvetica"/>
                          <a:ea typeface="Helvetica"/>
                          <a:cs typeface="Helvetica"/>
                          <a:sym typeface="Helvetica"/>
                        </a:rPr>
                        <a:t>v28</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beyond Jordan</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before they passed over</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3:1</a:t>
                      </a:r>
                    </a:p>
                  </a:txBody>
                  <a:tcPr marL="50800" marR="50800" marT="50800" marB="50800" anchor="ctr" anchorCtr="0" horzOverflow="overflow"/>
                </a:tc>
              </a:tr>
              <a:tr h="1202266">
                <a:tc>
                  <a:txBody>
                    <a:bodyPr/>
                    <a:lstStyle/>
                    <a:p>
                      <a:pPr algn="l" defTabSz="914400"/>
                      <a:r>
                        <a:rPr sz="3600">
                          <a:latin typeface="Helvetica"/>
                          <a:ea typeface="Helvetica"/>
                          <a:cs typeface="Helvetica"/>
                          <a:sym typeface="Helvetica"/>
                        </a:rPr>
                        <a:t>v29, v36</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behold the lamb of God</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10th day of the first month</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4:19</a:t>
                      </a:r>
                    </a:p>
                  </a:txBody>
                  <a:tcPr marL="50800" marR="50800" marT="50800" marB="50800" anchor="ctr" anchorCtr="0" horzOverflow="overflow"/>
                </a:tc>
              </a:tr>
              <a:tr h="1202266">
                <a:tc>
                  <a:txBody>
                    <a:bodyPr/>
                    <a:lstStyle/>
                    <a:p>
                      <a:pPr algn="l" defTabSz="914400"/>
                      <a:r>
                        <a:rPr sz="3600">
                          <a:latin typeface="Helvetica"/>
                          <a:ea typeface="Helvetica"/>
                          <a:cs typeface="Helvetica"/>
                          <a:sym typeface="Helvetica"/>
                        </a:rPr>
                        <a:t>v42</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a stone</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twelve stones</a:t>
                      </a:r>
                    </a:p>
                  </a:txBody>
                  <a:tcPr marL="50800" marR="50800" marT="50800" marB="50800" anchor="ctr" anchorCtr="0" horzOverflow="overflow"/>
                </a:tc>
                <a:tc>
                  <a:txBody>
                    <a:bodyPr/>
                    <a:lstStyle/>
                    <a:p>
                      <a:pPr algn="l" defTabSz="914400"/>
                      <a:r>
                        <a:rPr sz="3600">
                          <a:latin typeface="Helvetica"/>
                          <a:ea typeface="Helvetica"/>
                          <a:cs typeface="Helvetica"/>
                          <a:sym typeface="Helvetica"/>
                        </a:rPr>
                        <a:t>4:3</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9" name="Shape 25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60" name="Table 260"/>
          <p:cNvGraphicFramePr/>
          <p:nvPr/>
        </p:nvGraphicFramePr>
        <p:xfrm>
          <a:off x="850900" y="841110"/>
          <a:ext cx="11614299" cy="807138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6666260"/>
                <a:gridCol w="4948039"/>
              </a:tblGrid>
              <a:tr h="2878633">
                <a:tc>
                  <a:txBody>
                    <a:bodyPr/>
                    <a:lstStyle/>
                    <a:p>
                      <a:pPr algn="l" defTabSz="914400">
                        <a:defRPr sz="3100">
                          <a:latin typeface="Arial"/>
                          <a:ea typeface="Arial"/>
                          <a:cs typeface="Arial"/>
                          <a:sym typeface="Arial"/>
                        </a:defRPr>
                      </a:pPr>
                      <a:r>
                        <a:t>John 1:35 </a:t>
                      </a:r>
                    </a:p>
                    <a:p>
                      <a:pPr algn="l" defTabSz="914400">
                        <a:defRPr sz="3100">
                          <a:latin typeface="Arial"/>
                          <a:ea typeface="Arial"/>
                          <a:cs typeface="Arial"/>
                          <a:sym typeface="Arial"/>
                        </a:defRPr>
                      </a:pPr>
                    </a:p>
                    <a:p>
                      <a:pPr algn="l" defTabSz="914400">
                        <a:defRPr sz="3100">
                          <a:latin typeface="Arial"/>
                          <a:ea typeface="Arial"/>
                          <a:cs typeface="Arial"/>
                          <a:sym typeface="Arial"/>
                        </a:defRPr>
                      </a:pPr>
                      <a:r>
                        <a:t>Again the next day after John stood, and two of his disciples; 36 And looking upon Jesus </a:t>
                      </a:r>
                      <a:r>
                        <a:rPr b="1">
                          <a:solidFill>
                            <a:srgbClr val="0433FF"/>
                          </a:solidFill>
                        </a:rPr>
                        <a:t>as he walked</a:t>
                      </a:r>
                      <a:r>
                        <a:t>, he saith, Behold the Lamb of God!</a:t>
                      </a:r>
                    </a:p>
                  </a:txBody>
                  <a:tcPr marL="50800" marR="50800" marT="50800" marB="50800" anchor="t" anchorCtr="0" horzOverflow="overflow"/>
                </a:tc>
                <a:tc>
                  <a:txBody>
                    <a:bodyPr/>
                    <a:lstStyle/>
                    <a:p>
                      <a:pPr algn="l">
                        <a:defRPr sz="3100">
                          <a:latin typeface="Arial"/>
                          <a:ea typeface="Arial"/>
                          <a:cs typeface="Arial"/>
                          <a:sym typeface="Arial"/>
                        </a:defRPr>
                      </a:pPr>
                      <a:r>
                        <a:t>1 John 2:6 </a:t>
                      </a:r>
                    </a:p>
                    <a:p>
                      <a:pPr algn="l">
                        <a:defRPr sz="3100">
                          <a:latin typeface="Arial"/>
                          <a:ea typeface="Arial"/>
                          <a:cs typeface="Arial"/>
                          <a:sym typeface="Arial"/>
                        </a:defRPr>
                      </a:pPr>
                    </a:p>
                    <a:p>
                      <a:pPr algn="l">
                        <a:defRPr sz="3100">
                          <a:latin typeface="Arial"/>
                          <a:ea typeface="Arial"/>
                          <a:cs typeface="Arial"/>
                          <a:sym typeface="Arial"/>
                        </a:defRPr>
                      </a:pPr>
                      <a:r>
                        <a:t>He that saith </a:t>
                      </a:r>
                      <a:r>
                        <a:rPr b="1">
                          <a:solidFill>
                            <a:srgbClr val="008F00"/>
                          </a:solidFill>
                        </a:rPr>
                        <a:t>he abideth </a:t>
                      </a:r>
                      <a:r>
                        <a:t>in him</a:t>
                      </a:r>
                    </a:p>
                  </a:txBody>
                  <a:tcPr marL="50800" marR="50800" marT="50800" marB="50800" anchor="t" anchorCtr="0" horzOverflow="overflow"/>
                </a:tc>
              </a:tr>
              <a:tr h="5192746">
                <a:tc>
                  <a:txBody>
                    <a:bodyPr/>
                    <a:lstStyle/>
                    <a:p>
                      <a:pPr algn="l" defTabSz="914400">
                        <a:defRPr sz="3100">
                          <a:latin typeface="Arial"/>
                          <a:ea typeface="Arial"/>
                          <a:cs typeface="Arial"/>
                          <a:sym typeface="Arial"/>
                        </a:defRPr>
                      </a:pPr>
                      <a:r>
                        <a:t>37 And the two disciples heard him speak, and they followed Jesus. 38 Then Jesus turned, and saw them following, and saith unto them, What seek ye? They said unto him, Rabbi, (which is to say, being interpreted, Master,) where </a:t>
                      </a:r>
                      <a:r>
                        <a:rPr b="1">
                          <a:solidFill>
                            <a:srgbClr val="008F00"/>
                          </a:solidFill>
                        </a:rPr>
                        <a:t>dwellest</a:t>
                      </a:r>
                      <a:r>
                        <a:t> thou? 39 He saith unto them, Come and see. They came and saw where he </a:t>
                      </a:r>
                      <a:r>
                        <a:rPr b="1">
                          <a:solidFill>
                            <a:srgbClr val="008F00"/>
                          </a:solidFill>
                        </a:rPr>
                        <a:t>dwelt</a:t>
                      </a:r>
                      <a:r>
                        <a:t>, and </a:t>
                      </a:r>
                      <a:r>
                        <a:rPr b="1">
                          <a:solidFill>
                            <a:srgbClr val="008F00"/>
                          </a:solidFill>
                        </a:rPr>
                        <a:t>abode</a:t>
                      </a:r>
                      <a:r>
                        <a:t> with him that day: for it was about the tenth hour.</a:t>
                      </a:r>
                    </a:p>
                  </a:txBody>
                  <a:tcPr marL="50800" marR="50800" marT="50800" marB="50800" anchor="t" anchorCtr="0" horzOverflow="overflow"/>
                </a:tc>
                <a:tc>
                  <a:txBody>
                    <a:bodyPr/>
                    <a:lstStyle/>
                    <a:p>
                      <a:pPr algn="l">
                        <a:defRPr sz="3100">
                          <a:latin typeface="Arial"/>
                          <a:ea typeface="Arial"/>
                          <a:cs typeface="Arial"/>
                          <a:sym typeface="Arial"/>
                        </a:defRPr>
                      </a:pPr>
                      <a:r>
                        <a:t>ought himself also so to walk, even </a:t>
                      </a:r>
                      <a:r>
                        <a:rPr b="1">
                          <a:solidFill>
                            <a:srgbClr val="0433FF"/>
                          </a:solidFill>
                        </a:rPr>
                        <a:t>as he walked.</a:t>
                      </a:r>
                    </a:p>
                  </a:txBody>
                  <a:tcPr marL="50800" marR="50800" marT="50800" marB="50800" anchor="t" anchorCtr="0" horzOverflow="overflow"/>
                </a:tc>
              </a:tr>
            </a:tbl>
          </a:graphicData>
        </a:graphic>
      </p:graphicFrame>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2" name="Shape 26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3" name="Shape 263"/>
          <p:cNvSpPr/>
          <p:nvPr/>
        </p:nvSpPr>
        <p:spPr>
          <a:xfrm>
            <a:off x="213084" y="503688"/>
            <a:ext cx="12578632" cy="91483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000">
                <a:latin typeface="Arial"/>
                <a:ea typeface="Arial"/>
                <a:cs typeface="Arial"/>
                <a:sym typeface="Arial"/>
              </a:defRPr>
            </a:pPr>
            <a:r>
              <a:t>A. 32 I saw the Spirit </a:t>
            </a:r>
            <a:r>
              <a:rPr b="1">
                <a:solidFill>
                  <a:srgbClr val="FF40FF"/>
                </a:solidFill>
              </a:rPr>
              <a:t>descending from heaven</a:t>
            </a:r>
            <a:r>
              <a:t> like a dove, and it abode upon him … Upon whom thou shalt see the Spirit </a:t>
            </a:r>
            <a:r>
              <a:rPr b="1">
                <a:solidFill>
                  <a:srgbClr val="FF40FF"/>
                </a:solidFill>
              </a:rPr>
              <a:t>descending</a:t>
            </a:r>
            <a:r>
              <a:t>, and remaining </a:t>
            </a:r>
            <a:r>
              <a:rPr b="1">
                <a:solidFill>
                  <a:srgbClr val="FF40FF"/>
                </a:solidFill>
              </a:rPr>
              <a:t>on</a:t>
            </a:r>
            <a:r>
              <a:t> him … 34 And I saw, and bare record that </a:t>
            </a:r>
            <a:r>
              <a:rPr b="1">
                <a:solidFill>
                  <a:srgbClr val="011993"/>
                </a:solidFill>
              </a:rPr>
              <a:t>this is the Son of God.</a:t>
            </a:r>
            <a:endParaRPr b="1">
              <a:solidFill>
                <a:srgbClr val="011993"/>
              </a:solidFill>
            </a:endParaRP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B… 37 And the two disciples heard him speak, and they followed Jesus. 38 Then</a:t>
            </a:r>
            <a:r>
              <a:rPr b="1"/>
              <a:t> Jesus </a:t>
            </a:r>
            <a:r>
              <a:t>turned, and </a:t>
            </a:r>
            <a:r>
              <a:rPr b="1">
                <a:solidFill>
                  <a:srgbClr val="000000"/>
                </a:solidFill>
              </a:rPr>
              <a:t>saw  </a:t>
            </a:r>
            <a:endParaRPr b="1">
              <a:solidFill>
                <a:srgbClr val="000000"/>
              </a:solidFill>
            </a:endParaRPr>
          </a:p>
          <a:p>
            <a:pPr lvl="1" algn="l" defTabSz="457200">
              <a:defRPr sz="2000">
                <a:solidFill>
                  <a:srgbClr val="2B2B2B"/>
                </a:solidFill>
                <a:latin typeface="Arial"/>
                <a:ea typeface="Arial"/>
                <a:cs typeface="Arial"/>
                <a:sym typeface="Arial"/>
              </a:defRPr>
            </a:pPr>
            <a:r>
              <a:rPr b="1">
                <a:solidFill>
                  <a:srgbClr val="000000"/>
                </a:solidFill>
              </a:rPr>
              <a:t>   them</a:t>
            </a:r>
            <a:r>
              <a:t> following, and saith unto them, What seek ye? They said unto him, </a:t>
            </a:r>
            <a:r>
              <a:rPr>
                <a:solidFill>
                  <a:srgbClr val="000000"/>
                </a:solidFill>
              </a:rPr>
              <a:t>Rabbi</a:t>
            </a:r>
            <a:r>
              <a:t>, (which is to  </a:t>
            </a:r>
          </a:p>
          <a:p>
            <a:pPr lvl="1" algn="l" defTabSz="457200">
              <a:defRPr sz="2000">
                <a:solidFill>
                  <a:srgbClr val="2B2B2B"/>
                </a:solidFill>
                <a:latin typeface="Arial"/>
                <a:ea typeface="Arial"/>
                <a:cs typeface="Arial"/>
                <a:sym typeface="Arial"/>
              </a:defRPr>
            </a:pPr>
            <a:r>
              <a:t>   say, being interpreted, Master,) where dwellest thou?</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C. 39 He saith unto them, </a:t>
            </a:r>
            <a:r>
              <a:rPr b="1">
                <a:solidFill>
                  <a:srgbClr val="99CC00"/>
                </a:solidFill>
              </a:rPr>
              <a:t>Come and see</a:t>
            </a:r>
            <a:r>
              <a:t>. They came and saw …</a:t>
            </a:r>
          </a:p>
          <a:p>
            <a:pPr algn="l" defTabSz="457200">
              <a:defRPr sz="2000">
                <a:solidFill>
                  <a:srgbClr val="2B2B2B"/>
                </a:solidFill>
                <a:latin typeface="Arial"/>
                <a:ea typeface="Arial"/>
                <a:cs typeface="Arial"/>
                <a:sym typeface="Arial"/>
              </a:defRPr>
            </a:pPr>
          </a:p>
          <a:p>
            <a:pPr lvl="4" algn="l" defTabSz="457200">
              <a:defRPr sz="2000">
                <a:solidFill>
                  <a:srgbClr val="2B2B2B"/>
                </a:solidFill>
                <a:latin typeface="Arial"/>
                <a:ea typeface="Arial"/>
                <a:cs typeface="Arial"/>
                <a:sym typeface="Arial"/>
              </a:defRPr>
            </a:pPr>
            <a:r>
              <a:t>    D. 40 One of the two which heard John </a:t>
            </a:r>
            <a:r>
              <a:rPr i="1"/>
              <a:t>speak,</a:t>
            </a:r>
            <a:r>
              <a:t> </a:t>
            </a:r>
            <a:r>
              <a:rPr b="1"/>
              <a:t>and followed him</a:t>
            </a:r>
            <a:r>
              <a:t>, was Andrew, Simon Peter's  </a:t>
            </a:r>
          </a:p>
          <a:p>
            <a:pPr lvl="4" algn="l" defTabSz="457200">
              <a:defRPr sz="2000">
                <a:solidFill>
                  <a:srgbClr val="2B2B2B"/>
                </a:solidFill>
                <a:latin typeface="Arial"/>
                <a:ea typeface="Arial"/>
                <a:cs typeface="Arial"/>
                <a:sym typeface="Arial"/>
              </a:defRPr>
            </a:pPr>
            <a:r>
              <a:t>    brother. 41 He first </a:t>
            </a:r>
            <a:r>
              <a:rPr b="1">
                <a:solidFill>
                  <a:srgbClr val="FF2500"/>
                </a:solidFill>
              </a:rPr>
              <a:t>findeth</a:t>
            </a:r>
            <a:r>
              <a:rPr>
                <a:solidFill>
                  <a:srgbClr val="FF2500"/>
                </a:solidFill>
              </a:rPr>
              <a:t> </a:t>
            </a:r>
            <a:r>
              <a:t>his own brother Simon, and saith unto him, </a:t>
            </a:r>
            <a:r>
              <a:rPr b="1">
                <a:solidFill>
                  <a:srgbClr val="FF2500"/>
                </a:solidFill>
              </a:rPr>
              <a:t>We have found </a:t>
            </a:r>
            <a:r>
              <a:rPr b="1">
                <a:solidFill>
                  <a:srgbClr val="000000"/>
                </a:solidFill>
              </a:rPr>
              <a:t>the </a:t>
            </a:r>
            <a:endParaRPr b="1">
              <a:solidFill>
                <a:srgbClr val="000000"/>
              </a:solidFill>
            </a:endParaRPr>
          </a:p>
          <a:p>
            <a:pPr lvl="4" algn="l" defTabSz="457200">
              <a:defRPr sz="2000">
                <a:solidFill>
                  <a:srgbClr val="2B2B2B"/>
                </a:solidFill>
                <a:latin typeface="Arial"/>
                <a:ea typeface="Arial"/>
                <a:cs typeface="Arial"/>
                <a:sym typeface="Arial"/>
              </a:defRPr>
            </a:pPr>
            <a:r>
              <a:rPr b="1">
                <a:solidFill>
                  <a:srgbClr val="000000"/>
                </a:solidFill>
              </a:rPr>
              <a:t>   Messias</a:t>
            </a:r>
            <a:r>
              <a:t>, which is, being interpreted, the Christ.</a:t>
            </a:r>
          </a:p>
          <a:p>
            <a:pPr algn="l" defTabSz="457200">
              <a:defRPr b="1" sz="2000">
                <a:solidFill>
                  <a:srgbClr val="2B2B2B"/>
                </a:solidFill>
                <a:latin typeface="Arial"/>
                <a:ea typeface="Arial"/>
                <a:cs typeface="Arial"/>
                <a:sym typeface="Arial"/>
              </a:defRPr>
            </a:pPr>
          </a:p>
          <a:p>
            <a:pPr algn="l" defTabSz="457200">
              <a:defRPr b="1" sz="2000">
                <a:solidFill>
                  <a:srgbClr val="2B2B2B"/>
                </a:solidFill>
                <a:latin typeface="Arial"/>
                <a:ea typeface="Arial"/>
                <a:cs typeface="Arial"/>
                <a:sym typeface="Arial"/>
              </a:defRPr>
            </a:pPr>
            <a:r>
              <a:t>		</a:t>
            </a:r>
            <a:r>
              <a:rPr i="1"/>
              <a:t>E. (42)  And he brought him to Jesus. And when Jesus beheld him, he said, Thou art </a:t>
            </a:r>
            <a:endParaRPr i="1"/>
          </a:p>
          <a:p>
            <a:pPr algn="l" defTabSz="457200">
              <a:defRPr b="1" sz="2000">
                <a:solidFill>
                  <a:srgbClr val="2B2B2B"/>
                </a:solidFill>
                <a:latin typeface="Arial"/>
                <a:ea typeface="Arial"/>
                <a:cs typeface="Arial"/>
                <a:sym typeface="Arial"/>
              </a:defRPr>
            </a:pPr>
            <a:r>
              <a:rPr i="1"/>
              <a:t>                         Simon the son of Jona: thou shalt be called Cephas, which is by interpretation, A stone.</a:t>
            </a:r>
            <a:endParaRPr b="0"/>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a:t>
            </a:r>
            <a:r>
              <a:t>D’. 43 The day following Jesus would go forth into Galilee, and findeth Philip, and saith unto him,</a:t>
            </a:r>
            <a:r>
              <a:rPr b="1"/>
              <a:t> </a:t>
            </a:r>
            <a:endParaRPr b="1"/>
          </a:p>
          <a:p>
            <a:pPr algn="l" defTabSz="457200">
              <a:defRPr sz="2000">
                <a:solidFill>
                  <a:srgbClr val="2B2B2B"/>
                </a:solidFill>
                <a:latin typeface="Arial"/>
                <a:ea typeface="Arial"/>
                <a:cs typeface="Arial"/>
                <a:sym typeface="Arial"/>
              </a:defRPr>
            </a:pPr>
            <a:r>
              <a:rPr b="1"/>
              <a:t>                 Follow me</a:t>
            </a:r>
            <a:r>
              <a:t>. 44 Now Philip was of 	Bethsaida, the city of Andrew and Peter. 45 Philip </a:t>
            </a:r>
            <a:r>
              <a:rPr b="1">
                <a:solidFill>
                  <a:srgbClr val="FF2500"/>
                </a:solidFill>
              </a:rPr>
              <a:t>findeth</a:t>
            </a:r>
            <a:r>
              <a:rPr>
                <a:solidFill>
                  <a:srgbClr val="FF2500"/>
                </a:solidFill>
              </a:rPr>
              <a:t> </a:t>
            </a:r>
            <a:endParaRPr>
              <a:solidFill>
                <a:srgbClr val="FF2500"/>
              </a:solidFill>
            </a:endParaRPr>
          </a:p>
          <a:p>
            <a:pPr algn="l" defTabSz="457200">
              <a:defRPr sz="2000">
                <a:solidFill>
                  <a:srgbClr val="2B2B2B"/>
                </a:solidFill>
                <a:latin typeface="Arial"/>
                <a:ea typeface="Arial"/>
                <a:cs typeface="Arial"/>
                <a:sym typeface="Arial"/>
              </a:defRPr>
            </a:pPr>
            <a:r>
              <a:rPr>
                <a:solidFill>
                  <a:srgbClr val="FF2500"/>
                </a:solidFill>
              </a:rPr>
              <a:t>                </a:t>
            </a:r>
            <a:r>
              <a:t>Nathanael, and saith unto him, </a:t>
            </a:r>
            <a:r>
              <a:rPr b="1">
                <a:solidFill>
                  <a:srgbClr val="FF2500"/>
                </a:solidFill>
              </a:rPr>
              <a:t>We have found him</a:t>
            </a:r>
            <a:r>
              <a:t>, </a:t>
            </a:r>
            <a:r>
              <a:rPr b="1"/>
              <a:t>of whom Moses in the law, and the </a:t>
            </a:r>
            <a:endParaRPr b="1"/>
          </a:p>
          <a:p>
            <a:pPr algn="l" defTabSz="457200">
              <a:defRPr sz="2000">
                <a:solidFill>
                  <a:srgbClr val="2B2B2B"/>
                </a:solidFill>
                <a:latin typeface="Arial"/>
                <a:ea typeface="Arial"/>
                <a:cs typeface="Arial"/>
                <a:sym typeface="Arial"/>
              </a:defRPr>
            </a:pPr>
            <a:r>
              <a:rPr b="1"/>
              <a:t>                prophets</a:t>
            </a:r>
            <a:r>
              <a:t>, did write, Jesus of Nazareth, the son of Joseph.</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C’. 46 And Nathanael said unto him, Can there any good thing come out of Nazareth? Philip saith unto </a:t>
            </a:r>
          </a:p>
          <a:p>
            <a:pPr algn="l" defTabSz="457200">
              <a:defRPr sz="2000">
                <a:solidFill>
                  <a:srgbClr val="2B2B2B"/>
                </a:solidFill>
                <a:latin typeface="Arial"/>
                <a:ea typeface="Arial"/>
                <a:cs typeface="Arial"/>
                <a:sym typeface="Arial"/>
              </a:defRPr>
            </a:pPr>
            <a:r>
              <a:t>           him, </a:t>
            </a:r>
            <a:r>
              <a:rPr b="1">
                <a:solidFill>
                  <a:srgbClr val="99CC00"/>
                </a:solidFill>
              </a:rPr>
              <a:t>Come and see</a:t>
            </a:r>
            <a:r>
              <a:t>.</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B’. 47 </a:t>
            </a:r>
            <a:r>
              <a:rPr b="1"/>
              <a:t>Jesus saw</a:t>
            </a:r>
            <a:r>
              <a:t> Nathanael coming to him … when thou wast under the fig tree, I </a:t>
            </a:r>
            <a:r>
              <a:rPr b="1">
                <a:solidFill>
                  <a:srgbClr val="005493"/>
                </a:solidFill>
              </a:rPr>
              <a:t>saw</a:t>
            </a:r>
            <a:r>
              <a:rPr b="1"/>
              <a:t> </a:t>
            </a:r>
            <a:r>
              <a:t>thee. </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A’. 49 Nathanael answered and saith unto him, </a:t>
            </a:r>
            <a:r>
              <a:rPr>
                <a:solidFill>
                  <a:srgbClr val="000000"/>
                </a:solidFill>
              </a:rPr>
              <a:t>Rabbi</a:t>
            </a:r>
            <a:r>
              <a:t>, </a:t>
            </a:r>
            <a:r>
              <a:rPr b="1">
                <a:solidFill>
                  <a:srgbClr val="011993"/>
                </a:solidFill>
              </a:rPr>
              <a:t>thou art the Son of God</a:t>
            </a:r>
            <a:r>
              <a:rPr b="1"/>
              <a:t>; </a:t>
            </a:r>
            <a:r>
              <a:t>thou art the King of Israel … Hereafter ye shall see </a:t>
            </a:r>
            <a:r>
              <a:rPr b="1">
                <a:solidFill>
                  <a:srgbClr val="FF40FF"/>
                </a:solidFill>
              </a:rPr>
              <a:t>heaven</a:t>
            </a:r>
            <a:r>
              <a:rPr>
                <a:solidFill>
                  <a:srgbClr val="FF40FF"/>
                </a:solidFill>
              </a:rPr>
              <a:t> </a:t>
            </a:r>
            <a:r>
              <a:t>open, and the angels of God ascending and </a:t>
            </a:r>
            <a:r>
              <a:rPr b="1">
                <a:solidFill>
                  <a:srgbClr val="FF40FF"/>
                </a:solidFill>
              </a:rPr>
              <a:t>descending upon</a:t>
            </a:r>
            <a:r>
              <a:t> the Son of man.</a:t>
            </a:r>
          </a:p>
          <a:p>
            <a:pPr algn="l" defTabSz="457200">
              <a:defRPr sz="2000">
                <a:solidFill>
                  <a:srgbClr val="2B2B2B"/>
                </a:solidFill>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Shape 265"/>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66" name="Table 266"/>
          <p:cNvGraphicFramePr/>
          <p:nvPr/>
        </p:nvGraphicFramePr>
        <p:xfrm>
          <a:off x="570688" y="1009871"/>
          <a:ext cx="11601524" cy="700960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044161"/>
                <a:gridCol w="3750231"/>
                <a:gridCol w="4266677"/>
                <a:gridCol w="2312969"/>
              </a:tblGrid>
              <a:tr h="1421272">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Genesis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Jacob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The Israel of God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1 Timothy</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1927257">
                <a:tc>
                  <a:txBody>
                    <a:bodyPr/>
                    <a:lstStyle/>
                    <a:p>
                      <a:pPr algn="l" defTabSz="1295400">
                        <a:tabLst>
                          <a:tab pos="1295400" algn="l"/>
                        </a:tabLst>
                      </a:pPr>
                      <a:r>
                        <a:rPr sz="3500">
                          <a:uFill>
                            <a:solidFill>
                              <a:srgbClr val="000000"/>
                            </a:solidFill>
                          </a:uFill>
                          <a:latin typeface="Arial"/>
                          <a:ea typeface="Arial"/>
                          <a:cs typeface="Arial"/>
                          <a:sym typeface="Arial"/>
                        </a:rPr>
                        <a:t>28:16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YHWH is in this place and I knew it not</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God was manifest</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3:16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1658759">
                <a:tc>
                  <a:txBody>
                    <a:bodyPr/>
                    <a:lstStyle/>
                    <a:p>
                      <a:pPr algn="l" defTabSz="1295400">
                        <a:tabLst>
                          <a:tab pos="1295400" algn="l"/>
                        </a:tabLst>
                      </a:pPr>
                      <a:r>
                        <a:rPr sz="3500">
                          <a:uFill>
                            <a:solidFill>
                              <a:srgbClr val="000000"/>
                            </a:solidFill>
                          </a:uFill>
                          <a:latin typeface="Arial"/>
                          <a:ea typeface="Arial"/>
                          <a:cs typeface="Arial"/>
                          <a:sym typeface="Arial"/>
                        </a:rPr>
                        <a:t>28:17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the house of God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the house of God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3:15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161932">
                <a:tc>
                  <a:txBody>
                    <a:bodyPr/>
                    <a:lstStyle/>
                    <a:p>
                      <a:pPr algn="l" defTabSz="1295400">
                        <a:tabLst>
                          <a:tab pos="1295400" algn="l"/>
                        </a:tabLst>
                      </a:pPr>
                      <a:r>
                        <a:rPr sz="3500">
                          <a:uFill>
                            <a:solidFill>
                              <a:srgbClr val="000000"/>
                            </a:solidFill>
                          </a:uFill>
                          <a:latin typeface="Arial"/>
                          <a:ea typeface="Arial"/>
                          <a:cs typeface="Arial"/>
                          <a:sym typeface="Arial"/>
                        </a:rPr>
                        <a:t>28:22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stone for a pillar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457200"/>
                      <a:r>
                        <a:rPr sz="3500">
                          <a:latin typeface="Arial"/>
                          <a:ea typeface="Arial"/>
                          <a:cs typeface="Arial"/>
                          <a:sym typeface="Arial"/>
                        </a:rPr>
                        <a:t>the pillar and ground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3:15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8" name="Shape 268"/>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69" name="Table 269"/>
          <p:cNvGraphicFramePr/>
          <p:nvPr/>
        </p:nvGraphicFramePr>
        <p:xfrm>
          <a:off x="570688" y="1009871"/>
          <a:ext cx="11601524" cy="700960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445202"/>
                <a:gridCol w="4719362"/>
                <a:gridCol w="3392795"/>
                <a:gridCol w="2044161"/>
              </a:tblGrid>
              <a:tr h="1188343">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The Israel of God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Jacob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Genesis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826306">
                <a:tc>
                  <a:txBody>
                    <a:bodyPr/>
                    <a:lstStyle/>
                    <a:p>
                      <a:pPr algn="l" defTabSz="1295400">
                        <a:tabLst>
                          <a:tab pos="1295400" algn="l"/>
                        </a:tabLst>
                      </a:pPr>
                      <a:r>
                        <a:rPr sz="3500">
                          <a:uFill>
                            <a:solidFill>
                              <a:srgbClr val="000000"/>
                            </a:solidFill>
                          </a:uFill>
                          <a:latin typeface="Arial"/>
                          <a:ea typeface="Arial"/>
                          <a:cs typeface="Arial"/>
                          <a:sym typeface="Arial"/>
                        </a:rPr>
                        <a:t>1:47</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Israelite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Israel</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32:28</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874576">
                <a:tc>
                  <a:txBody>
                    <a:bodyPr/>
                    <a:lstStyle/>
                    <a:p>
                      <a:pPr algn="l" defTabSz="1295400">
                        <a:tabLst>
                          <a:tab pos="1295400" algn="l"/>
                        </a:tabLst>
                      </a:pPr>
                      <a:r>
                        <a:rPr sz="3500">
                          <a:uFill>
                            <a:solidFill>
                              <a:srgbClr val="000000"/>
                            </a:solidFill>
                          </a:uFill>
                          <a:latin typeface="Arial"/>
                          <a:ea typeface="Arial"/>
                          <a:cs typeface="Arial"/>
                          <a:sym typeface="Arial"/>
                        </a:rPr>
                        <a:t>1:47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in whom is no guile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guile (RSV)</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27:35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2268935">
                <a:tc>
                  <a:txBody>
                    <a:bodyPr/>
                    <a:lstStyle/>
                    <a:p>
                      <a:pPr algn="l" defTabSz="1295400">
                        <a:tabLst>
                          <a:tab pos="1295400" algn="l"/>
                        </a:tabLst>
                      </a:pPr>
                      <a:r>
                        <a:rPr sz="3500">
                          <a:uFill>
                            <a:solidFill>
                              <a:srgbClr val="000000"/>
                            </a:solidFill>
                          </a:uFill>
                          <a:latin typeface="Arial"/>
                          <a:ea typeface="Arial"/>
                          <a:cs typeface="Arial"/>
                          <a:sym typeface="Arial"/>
                        </a:rPr>
                        <a:t>1:51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457200"/>
                      <a:r>
                        <a:rPr sz="3500">
                          <a:latin typeface="Arial"/>
                          <a:ea typeface="Arial"/>
                          <a:cs typeface="Arial"/>
                          <a:sym typeface="Arial"/>
                        </a:rPr>
                        <a:t>the angels of God ascending and descending upon the Son of man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angels ascending and descending</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28:12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1011060">
                <a:tc>
                  <a:txBody>
                    <a:bodyPr/>
                    <a:lstStyle/>
                    <a:p>
                      <a:pPr algn="l" defTabSz="1295400">
                        <a:tabLst>
                          <a:tab pos="1295400" algn="l"/>
                        </a:tabLst>
                      </a:pPr>
                      <a:r>
                        <a:rPr sz="3500">
                          <a:uFill>
                            <a:solidFill>
                              <a:srgbClr val="000000"/>
                            </a:solidFill>
                          </a:uFill>
                          <a:latin typeface="Arial"/>
                          <a:ea typeface="Arial"/>
                          <a:cs typeface="Arial"/>
                          <a:sym typeface="Arial"/>
                        </a:rPr>
                        <a:t>1:51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the heaven open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gate of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28:17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1" name="Shape 27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72" name="Table 272"/>
          <p:cNvGraphicFramePr/>
          <p:nvPr/>
        </p:nvGraphicFramePr>
        <p:xfrm>
          <a:off x="701638" y="944375"/>
          <a:ext cx="11614224" cy="7877550"/>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241109"/>
                <a:gridCol w="4185367"/>
                <a:gridCol w="4304219"/>
                <a:gridCol w="1870826"/>
              </a:tblGrid>
              <a:tr h="1336016">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John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The Israel of God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Jacob </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500">
                          <a:solidFill>
                            <a:srgbClr val="FFFFFF"/>
                          </a:solidFill>
                          <a:uFill>
                            <a:solidFill>
                              <a:srgbClr val="FFFFFF"/>
                            </a:solidFill>
                          </a:uFill>
                          <a:latin typeface="Arial"/>
                          <a:ea typeface="Arial"/>
                          <a:cs typeface="Arial"/>
                          <a:sym typeface="Arial"/>
                        </a:rPr>
                        <a:t>Genesis </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1743526">
                <a:tc>
                  <a:txBody>
                    <a:bodyPr/>
                    <a:lstStyle/>
                    <a:p>
                      <a:pPr algn="l" defTabSz="1295400">
                        <a:tabLst>
                          <a:tab pos="1295400" algn="l"/>
                        </a:tabLst>
                      </a:pPr>
                      <a:r>
                        <a:rPr sz="3500">
                          <a:uFill>
                            <a:solidFill>
                              <a:srgbClr val="000000"/>
                            </a:solidFill>
                          </a:uFill>
                          <a:latin typeface="Arial"/>
                          <a:ea typeface="Arial"/>
                          <a:cs typeface="Arial"/>
                          <a:sym typeface="Arial"/>
                        </a:rPr>
                        <a:t>1:10</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defRPr sz="3500">
                          <a:uFill>
                            <a:solidFill>
                              <a:srgbClr val="000000"/>
                            </a:solidFill>
                          </a:uFill>
                          <a:latin typeface="Arial"/>
                          <a:ea typeface="Arial"/>
                          <a:cs typeface="Arial"/>
                          <a:sym typeface="Arial"/>
                        </a:defRPr>
                      </a:pPr>
                      <a:r>
                        <a:t>The </a:t>
                      </a:r>
                      <a:r>
                        <a:rPr b="1"/>
                        <a:t>world knew him not</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a:defRPr sz="3300">
                          <a:latin typeface="Helvetica"/>
                          <a:ea typeface="Helvetica"/>
                          <a:cs typeface="Helvetica"/>
                          <a:sym typeface="Helvetica"/>
                        </a:defRPr>
                      </a:pPr>
                      <a:r>
                        <a:t>Surely the Lord is in this place; </a:t>
                      </a:r>
                      <a:r>
                        <a:rPr b="1"/>
                        <a:t>and I knew it not.</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28:16</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653657">
                <a:tc>
                  <a:txBody>
                    <a:bodyPr/>
                    <a:lstStyle/>
                    <a:p>
                      <a:pPr algn="l" defTabSz="1295400">
                        <a:tabLst>
                          <a:tab pos="1295400" algn="l"/>
                        </a:tabLst>
                      </a:pPr>
                      <a:r>
                        <a:rPr sz="3500">
                          <a:uFill>
                            <a:solidFill>
                              <a:srgbClr val="000000"/>
                            </a:solidFill>
                          </a:uFill>
                          <a:latin typeface="Arial"/>
                          <a:ea typeface="Arial"/>
                          <a:cs typeface="Arial"/>
                          <a:sym typeface="Arial"/>
                        </a:rPr>
                        <a:t>1:47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Israelite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Israel</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32:28</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29407">
                <a:tc>
                  <a:txBody>
                    <a:bodyPr/>
                    <a:lstStyle/>
                    <a:p>
                      <a:pPr algn="l" defTabSz="1295400">
                        <a:tabLst>
                          <a:tab pos="1295400" algn="l"/>
                        </a:tabLst>
                      </a:pPr>
                      <a:r>
                        <a:rPr sz="3500">
                          <a:uFill>
                            <a:solidFill>
                              <a:srgbClr val="000000"/>
                            </a:solidFill>
                          </a:uFill>
                          <a:latin typeface="Arial"/>
                          <a:ea typeface="Arial"/>
                          <a:cs typeface="Arial"/>
                          <a:sym typeface="Arial"/>
                        </a:rPr>
                        <a:t>1:47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in whom is no guile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guile (RSV)</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27:35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2130203">
                <a:tc>
                  <a:txBody>
                    <a:bodyPr/>
                    <a:lstStyle/>
                    <a:p>
                      <a:pPr algn="l" defTabSz="1295400">
                        <a:tabLst>
                          <a:tab pos="1295400" algn="l"/>
                        </a:tabLst>
                      </a:pPr>
                      <a:r>
                        <a:rPr sz="3500">
                          <a:uFill>
                            <a:solidFill>
                              <a:srgbClr val="000000"/>
                            </a:solidFill>
                          </a:uFill>
                          <a:latin typeface="Arial"/>
                          <a:ea typeface="Arial"/>
                          <a:cs typeface="Arial"/>
                          <a:sym typeface="Arial"/>
                        </a:rPr>
                        <a:t>1:51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457200"/>
                      <a:r>
                        <a:rPr sz="3500">
                          <a:latin typeface="Arial"/>
                          <a:ea typeface="Arial"/>
                          <a:cs typeface="Arial"/>
                          <a:sym typeface="Arial"/>
                        </a:rPr>
                        <a:t>the angels of God ascending and descending upon the Son of man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angels ascending and descending</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500">
                          <a:uFill>
                            <a:solidFill>
                              <a:srgbClr val="000000"/>
                            </a:solidFill>
                          </a:uFill>
                          <a:latin typeface="Arial"/>
                          <a:ea typeface="Arial"/>
                          <a:cs typeface="Arial"/>
                          <a:sym typeface="Arial"/>
                        </a:rPr>
                        <a:t>28:12</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55405">
                <a:tc>
                  <a:txBody>
                    <a:bodyPr/>
                    <a:lstStyle/>
                    <a:p>
                      <a:pPr algn="l" defTabSz="1295400">
                        <a:tabLst>
                          <a:tab pos="1295400" algn="l"/>
                        </a:tabLst>
                      </a:pPr>
                      <a:r>
                        <a:rPr sz="3500">
                          <a:uFill>
                            <a:solidFill>
                              <a:srgbClr val="000000"/>
                            </a:solidFill>
                          </a:uFill>
                          <a:latin typeface="Arial"/>
                          <a:ea typeface="Arial"/>
                          <a:cs typeface="Arial"/>
                          <a:sym typeface="Arial"/>
                        </a:rPr>
                        <a:t>1:51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the heaven open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gate of heaven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500">
                          <a:uFill>
                            <a:solidFill>
                              <a:srgbClr val="000000"/>
                            </a:solidFill>
                          </a:uFill>
                          <a:latin typeface="Arial"/>
                          <a:ea typeface="Arial"/>
                          <a:cs typeface="Arial"/>
                          <a:sym typeface="Arial"/>
                        </a:rPr>
                        <a:t>28:17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4" name="Shape 274"/>
          <p:cNvSpPr/>
          <p:nvPr>
            <p:ph type="sldNum" sz="quarter" idx="4294967295"/>
          </p:nvPr>
        </p:nvSpPr>
        <p:spPr>
          <a:xfrm>
            <a:off x="12052536"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sp>
        <p:nvSpPr>
          <p:cNvPr id="275" name="Shape 275"/>
          <p:cNvSpPr/>
          <p:nvPr/>
        </p:nvSpPr>
        <p:spPr>
          <a:xfrm>
            <a:off x="514534" y="974131"/>
            <a:ext cx="11975732" cy="619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28600" indent="-228600" algn="l">
              <a:buSzPct val="100000"/>
              <a:buChar char="•"/>
              <a:defRPr sz="3300">
                <a:latin typeface="Helvetica"/>
                <a:ea typeface="Helvetica"/>
                <a:cs typeface="Helvetica"/>
                <a:sym typeface="Helvetica"/>
              </a:defRPr>
            </a:pPr>
            <a:r>
              <a:t>He was in the world, and the world was made by him, and </a:t>
            </a:r>
            <a:r>
              <a:rPr b="1"/>
              <a:t>the world knew him not</a:t>
            </a:r>
            <a:r>
              <a:t> (John 1:10)</a:t>
            </a:r>
          </a:p>
          <a:p>
            <a:pPr algn="l">
              <a:defRPr sz="3300">
                <a:latin typeface="Helvetica"/>
                <a:ea typeface="Helvetica"/>
                <a:cs typeface="Helvetica"/>
                <a:sym typeface="Helvetica"/>
              </a:defRPr>
            </a:pPr>
          </a:p>
          <a:p>
            <a:pPr marL="228600" indent="-228600" algn="l">
              <a:buSzPct val="100000"/>
              <a:buChar char="•"/>
              <a:defRPr sz="3300">
                <a:latin typeface="Helvetica"/>
                <a:ea typeface="Helvetica"/>
                <a:cs typeface="Helvetica"/>
                <a:sym typeface="Helvetica"/>
              </a:defRPr>
            </a:pPr>
            <a:r>
              <a:t>And Jacob awaked out of his sleep, and he said, Surely the Lord is in this place; </a:t>
            </a:r>
            <a:r>
              <a:rPr b="1"/>
              <a:t>and I knew it not</a:t>
            </a:r>
            <a:r>
              <a:t> (Genesis 28:16)</a:t>
            </a:r>
          </a:p>
          <a:p>
            <a:pPr marL="228600" indent="-228600" algn="l">
              <a:buSzPct val="100000"/>
              <a:buChar char="•"/>
              <a:defRPr sz="3300">
                <a:latin typeface="Helvetica"/>
                <a:ea typeface="Helvetica"/>
                <a:cs typeface="Helvetica"/>
                <a:sym typeface="Helvetica"/>
              </a:defRPr>
            </a:pPr>
          </a:p>
          <a:p>
            <a:pPr marL="228600" indent="-228600" algn="l">
              <a:buSzPct val="100000"/>
              <a:buChar char="•"/>
              <a:defRPr sz="3300">
                <a:latin typeface="Helvetica"/>
                <a:ea typeface="Helvetica"/>
                <a:cs typeface="Helvetica"/>
                <a:sym typeface="Helvetica"/>
              </a:defRPr>
            </a:pPr>
            <a:r>
              <a:t>Now therefore, I pray thee, if I have found grace in thy sight, shew me now thy way, </a:t>
            </a:r>
            <a:r>
              <a:rPr b="1"/>
              <a:t>that I may know thee</a:t>
            </a:r>
            <a:r>
              <a:t> (Exodus 33:13)</a:t>
            </a:r>
          </a:p>
          <a:p>
            <a:pPr marL="228600" indent="-228600" algn="l">
              <a:buSzPct val="100000"/>
              <a:buChar char="•"/>
              <a:defRPr sz="3300">
                <a:latin typeface="Helvetica"/>
                <a:ea typeface="Helvetica"/>
                <a:cs typeface="Helvetica"/>
                <a:sym typeface="Helvetica"/>
              </a:defRPr>
            </a:pPr>
          </a:p>
          <a:p>
            <a:pPr marL="228600" indent="-228600" algn="l">
              <a:buSzPct val="100000"/>
              <a:buChar char="•"/>
              <a:defRPr sz="3300">
                <a:latin typeface="Helvetica"/>
                <a:ea typeface="Helvetica"/>
                <a:cs typeface="Helvetica"/>
                <a:sym typeface="Helvetica"/>
              </a:defRPr>
            </a:pPr>
            <a:r>
              <a:t>And this is life eternal, </a:t>
            </a:r>
            <a:r>
              <a:rPr b="1"/>
              <a:t>that they might know thee</a:t>
            </a:r>
            <a:r>
              <a:t> the only true God, and Jesus Christ, whom thou hast sent (John 17:3)</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75">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75">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2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iterate type="el" backwards="0">
                                    <p:tmAbs val="0"/>
                                  </p:iterate>
                                  <p:childTnLst>
                                    <p:set>
                                      <p:cBhvr>
                                        <p:cTn id="26" fill="hold"/>
                                        <p:tgtEl>
                                          <p:spTgt spid="27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27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1" fill="hold">
                                  <p:stCondLst>
                                    <p:cond delay="0"/>
                                  </p:stCondLst>
                                  <p:iterate type="el" backwards="0">
                                    <p:tmAbs val="0"/>
                                  </p:iterate>
                                  <p:childTnLst>
                                    <p:set>
                                      <p:cBhvr>
                                        <p:cTn id="34" fill="hold"/>
                                        <p:tgtEl>
                                          <p:spTgt spid="275">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5" grpId="1"/>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7" name="Shape 27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8" name="Shape 278"/>
          <p:cNvSpPr/>
          <p:nvPr/>
        </p:nvSpPr>
        <p:spPr>
          <a:xfrm>
            <a:off x="1144932" y="862486"/>
            <a:ext cx="11136152" cy="7682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1295400">
              <a:buClr>
                <a:srgbClr val="000000"/>
              </a:buClr>
              <a:buFont typeface="Calibri"/>
              <a:defRPr b="1" sz="4600">
                <a:uFill>
                  <a:solidFill>
                    <a:srgbClr val="7A7A7A"/>
                  </a:solidFill>
                </a:uFill>
                <a:latin typeface="Arial"/>
                <a:ea typeface="Arial"/>
                <a:cs typeface="Arial"/>
                <a:sym typeface="Arial"/>
              </a:defRPr>
            </a:lvl1pPr>
          </a:lstStyle>
          <a:p>
            <a:pPr>
              <a:defRPr>
                <a:uFill>
                  <a:solidFill>
                    <a:srgbClr val="000000"/>
                  </a:solidFill>
                </a:uFill>
              </a:defRPr>
            </a:pPr>
            <a:r>
              <a:rPr>
                <a:uFill>
                  <a:solidFill>
                    <a:srgbClr val="7A7A7A"/>
                  </a:solidFill>
                </a:uFill>
              </a:rPr>
              <a:t>power to become the children of God!</a:t>
            </a:r>
          </a:p>
        </p:txBody>
      </p:sp>
      <p:sp>
        <p:nvSpPr>
          <p:cNvPr id="279" name="Shape 279"/>
          <p:cNvSpPr/>
          <p:nvPr/>
        </p:nvSpPr>
        <p:spPr>
          <a:xfrm>
            <a:off x="1124454" y="2601531"/>
            <a:ext cx="10755892" cy="55468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800">
                <a:latin typeface="Arial"/>
                <a:ea typeface="Arial"/>
                <a:cs typeface="Arial"/>
                <a:sym typeface="Arial"/>
              </a:defRPr>
            </a:pPr>
            <a:r>
              <a:t>Gen 32:27</a:t>
            </a:r>
          </a:p>
          <a:p>
            <a:pPr algn="l" defTabSz="457200">
              <a:defRPr sz="3800">
                <a:latin typeface="Arial"/>
                <a:ea typeface="Arial"/>
                <a:cs typeface="Arial"/>
                <a:sym typeface="Arial"/>
              </a:defRPr>
            </a:pPr>
            <a:r>
              <a:t>And he said, Jacob. And he said, Thy name shall be called no more Jacob, but </a:t>
            </a:r>
            <a:r>
              <a:rPr b="1"/>
              <a:t>Isra</a:t>
            </a:r>
            <a:r>
              <a:t>el: for </a:t>
            </a:r>
            <a:r>
              <a:rPr b="1"/>
              <a:t>as a prince hast thou power with God</a:t>
            </a:r>
            <a:r>
              <a:t> and with men, and hast prevailed.</a:t>
            </a:r>
          </a:p>
          <a:p>
            <a:pPr algn="l" defTabSz="457200">
              <a:defRPr sz="3800">
                <a:latin typeface="Arial"/>
                <a:ea typeface="Arial"/>
                <a:cs typeface="Arial"/>
                <a:sym typeface="Arial"/>
              </a:defRPr>
            </a:pPr>
          </a:p>
          <a:p>
            <a:pPr algn="l" defTabSz="457200">
              <a:defRPr sz="3800">
                <a:latin typeface="Arial"/>
                <a:ea typeface="Arial"/>
                <a:cs typeface="Arial"/>
                <a:sym typeface="Arial"/>
              </a:defRPr>
            </a:pPr>
            <a:r>
              <a:t>Hosea 12:3-4 He took his brother by the heel in the womb,and by his strength he had </a:t>
            </a:r>
            <a:r>
              <a:rPr b="1"/>
              <a:t>power</a:t>
            </a:r>
            <a:r>
              <a:t> </a:t>
            </a:r>
            <a:r>
              <a:rPr b="1"/>
              <a:t>with God:</a:t>
            </a:r>
            <a:r>
              <a:t> 4 Yea, he had power</a:t>
            </a:r>
            <a:r>
              <a:rPr b="1"/>
              <a:t> </a:t>
            </a:r>
            <a:r>
              <a:t>over the angel, and prevailed:</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9" grpId="1"/>
    </p:bldLst>
  </p:timing>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1" name="Shape 28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82" name="Table 282"/>
          <p:cNvGraphicFramePr/>
          <p:nvPr/>
        </p:nvGraphicFramePr>
        <p:xfrm>
          <a:off x="979530" y="854081"/>
          <a:ext cx="11477631" cy="830953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590343"/>
                <a:gridCol w="5576312"/>
                <a:gridCol w="2103975"/>
                <a:gridCol w="2206998"/>
              </a:tblGrid>
              <a:tr h="755412">
                <a:tc>
                  <a:txBody>
                    <a:bodyPr/>
                    <a:lstStyle/>
                    <a:p>
                      <a:pPr algn="l" defTabSz="914400"/>
                      <a:r>
                        <a:rPr sz="3800">
                          <a:latin typeface="Helvetica"/>
                          <a:ea typeface="Helvetica"/>
                          <a:cs typeface="Helvetica"/>
                          <a:sym typeface="Helvetica"/>
                        </a:rPr>
                        <a:t>Micah </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800">
                          <a:latin typeface="Helvetica"/>
                          <a:ea typeface="Helvetica"/>
                          <a:cs typeface="Helvetica"/>
                          <a:sym typeface="Helvetica"/>
                        </a:rPr>
                        <a:t>John</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Genesis</a:t>
                      </a: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4:2</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God of Jacob</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1:47-51</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4:4</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dwell under fig tree</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1:48</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4:5</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in the name</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1:12</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4:6</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halteth</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800">
                          <a:latin typeface="Helvetica"/>
                          <a:ea typeface="Helvetica"/>
                          <a:cs typeface="Helvetica"/>
                          <a:sym typeface="Helvetica"/>
                        </a:rPr>
                        <a:t>32:31</a:t>
                      </a: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4:8</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tower of flock</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800">
                          <a:latin typeface="Helvetica"/>
                          <a:ea typeface="Helvetica"/>
                          <a:cs typeface="Helvetica"/>
                          <a:sym typeface="Helvetica"/>
                        </a:rPr>
                        <a:t>35:21</a:t>
                      </a: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4:9</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woman in travail</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c>
                  <a:txBody>
                    <a:bodyPr/>
                    <a:lstStyle/>
                    <a:p>
                      <a:pPr algn="l" defTabSz="914400"/>
                      <a:r>
                        <a:rPr sz="3800">
                          <a:latin typeface="Helvetica"/>
                          <a:ea typeface="Helvetica"/>
                          <a:cs typeface="Helvetica"/>
                          <a:sym typeface="Helvetica"/>
                        </a:rPr>
                        <a:t>35:16</a:t>
                      </a: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5:2</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Bethlehem</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7:52</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5:2</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goings forth of old</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1:1</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5:4</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shepherd</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10:11</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r h="755412">
                <a:tc>
                  <a:txBody>
                    <a:bodyPr/>
                    <a:lstStyle/>
                    <a:p>
                      <a:pPr algn="l" defTabSz="914400"/>
                      <a:r>
                        <a:rPr sz="3800">
                          <a:latin typeface="Helvetica"/>
                          <a:ea typeface="Helvetica"/>
                          <a:cs typeface="Helvetica"/>
                          <a:sym typeface="Helvetica"/>
                        </a:rPr>
                        <a:t>5:7,8 </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Jacob</a:t>
                      </a:r>
                    </a:p>
                  </a:txBody>
                  <a:tcPr marL="50800" marR="50800" marT="50800" marB="50800" anchor="ctr" anchorCtr="0" horzOverflow="overflow"/>
                </a:tc>
                <a:tc>
                  <a:txBody>
                    <a:bodyPr/>
                    <a:lstStyle/>
                    <a:p>
                      <a:pPr algn="l" defTabSz="914400"/>
                      <a:r>
                        <a:rPr sz="3800">
                          <a:latin typeface="Helvetica"/>
                          <a:ea typeface="Helvetica"/>
                          <a:cs typeface="Helvetica"/>
                          <a:sym typeface="Helvetica"/>
                        </a:rPr>
                        <a:t>1:46-51</a:t>
                      </a:r>
                    </a:p>
                  </a:txBody>
                  <a:tcPr marL="50800" marR="50800" marT="50800" marB="50800" anchor="ctr" anchorCtr="0" horzOverflow="overflow"/>
                </a:tc>
                <a:tc>
                  <a:txBody>
                    <a:bodyPr/>
                    <a:lstStyle/>
                    <a:p>
                      <a:pPr algn="l" defTabSz="914400">
                        <a:defRPr sz="3800">
                          <a:latin typeface="Helvetica"/>
                          <a:ea typeface="Helvetica"/>
                          <a:cs typeface="Helvetica"/>
                          <a:sym typeface="Helvetica"/>
                        </a:defRPr>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4" name="Shape 284"/>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85" name="Table 285"/>
          <p:cNvGraphicFramePr/>
          <p:nvPr/>
        </p:nvGraphicFramePr>
        <p:xfrm>
          <a:off x="463550" y="364496"/>
          <a:ext cx="12077700" cy="939714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182175"/>
                <a:gridCol w="4964647"/>
                <a:gridCol w="4459106"/>
                <a:gridCol w="1786889"/>
              </a:tblGrid>
              <a:tr h="723184">
                <a:tc>
                  <a:txBody>
                    <a:bodyPr/>
                    <a:lstStyle/>
                    <a:p>
                      <a:pPr algn="l" defTabSz="914400">
                        <a:defRPr b="0" sz="3300">
                          <a:latin typeface="Arial"/>
                          <a:ea typeface="Arial"/>
                          <a:cs typeface="Arial"/>
                          <a:sym typeface="Arial"/>
                        </a:defRPr>
                      </a:pPr>
                    </a:p>
                  </a:txBody>
                  <a:tcPr marL="50800" marR="50800" marT="50800" marB="50800" anchor="ctr" anchorCtr="0" horzOverflow="overflow"/>
                </a:tc>
                <a:tc>
                  <a:txBody>
                    <a:bodyPr/>
                    <a:lstStyle/>
                    <a:p>
                      <a:pPr algn="l" defTabSz="914400">
                        <a:defRPr b="0">
                          <a:solidFill>
                            <a:srgbClr val="000000"/>
                          </a:solidFill>
                        </a:defRPr>
                      </a:pPr>
                      <a:r>
                        <a:rPr sz="3300">
                          <a:solidFill>
                            <a:srgbClr val="FFFFFF"/>
                          </a:solidFill>
                          <a:latin typeface="Arial"/>
                          <a:ea typeface="Arial"/>
                          <a:cs typeface="Arial"/>
                          <a:sym typeface="Arial"/>
                        </a:rPr>
                        <a:t>Genesis</a:t>
                      </a:r>
                    </a:p>
                  </a:txBody>
                  <a:tcPr marL="50800" marR="50800" marT="50800" marB="50800" anchor="ctr" anchorCtr="0" horzOverflow="overflow"/>
                </a:tc>
                <a:tc>
                  <a:txBody>
                    <a:bodyPr/>
                    <a:lstStyle/>
                    <a:p>
                      <a:pPr algn="l" defTabSz="914400">
                        <a:defRPr b="0">
                          <a:solidFill>
                            <a:srgbClr val="000000"/>
                          </a:solidFill>
                        </a:defRPr>
                      </a:pPr>
                      <a:r>
                        <a:rPr sz="3300">
                          <a:solidFill>
                            <a:srgbClr val="FFFFFF"/>
                          </a:solidFill>
                          <a:latin typeface="Arial"/>
                          <a:ea typeface="Arial"/>
                          <a:cs typeface="Arial"/>
                          <a:sym typeface="Arial"/>
                        </a:rPr>
                        <a:t>John</a:t>
                      </a:r>
                    </a:p>
                  </a:txBody>
                  <a:tcPr marL="50800" marR="50800" marT="50800" marB="50800" anchor="ctr" anchorCtr="0" horzOverflow="overflow"/>
                </a:tc>
                <a:tc>
                  <a:txBody>
                    <a:bodyPr/>
                    <a:lstStyle/>
                    <a:p>
                      <a:pPr algn="l" defTabSz="914400">
                        <a:defRPr b="0" sz="3300">
                          <a:latin typeface="Arial"/>
                          <a:ea typeface="Arial"/>
                          <a:cs typeface="Arial"/>
                          <a:sym typeface="Arial"/>
                        </a:defRPr>
                      </a:pPr>
                    </a:p>
                  </a:txBody>
                  <a:tcPr marL="50800" marR="50800" marT="50800" marB="50800" anchor="ctr" anchorCtr="0" horzOverflow="overflow"/>
                </a:tc>
              </a:tr>
              <a:tr h="1021247">
                <a:tc>
                  <a:txBody>
                    <a:bodyPr/>
                    <a:lstStyle/>
                    <a:p>
                      <a:pPr algn="l" defTabSz="914400"/>
                      <a:r>
                        <a:rPr sz="3300">
                          <a:latin typeface="Arial"/>
                          <a:ea typeface="Arial"/>
                          <a:cs typeface="Arial"/>
                          <a:sym typeface="Arial"/>
                        </a:rPr>
                        <a:t>37:2</a:t>
                      </a:r>
                    </a:p>
                  </a:txBody>
                  <a:tcPr marL="50800" marR="50800" marT="50800" marB="50800" anchor="ctr" anchorCtr="0" horzOverflow="overflow"/>
                </a:tc>
                <a:tc>
                  <a:txBody>
                    <a:bodyPr/>
                    <a:lstStyle/>
                    <a:p>
                      <a:pPr algn="l" defTabSz="914400"/>
                      <a:r>
                        <a:rPr sz="3300">
                          <a:latin typeface="Arial"/>
                          <a:ea typeface="Arial"/>
                          <a:cs typeface="Arial"/>
                          <a:sym typeface="Arial"/>
                        </a:rPr>
                        <a:t>feeding the flock</a:t>
                      </a:r>
                    </a:p>
                  </a:txBody>
                  <a:tcPr marL="50800" marR="50800" marT="50800" marB="50800" anchor="ctr" anchorCtr="0" horzOverflow="overflow"/>
                </a:tc>
                <a:tc>
                  <a:txBody>
                    <a:bodyPr/>
                    <a:lstStyle/>
                    <a:p>
                      <a:pPr algn="l" defTabSz="914400"/>
                      <a:r>
                        <a:rPr sz="3300">
                          <a:latin typeface="Arial"/>
                          <a:ea typeface="Arial"/>
                          <a:cs typeface="Arial"/>
                          <a:sym typeface="Arial"/>
                        </a:rPr>
                        <a:t>good shepherd - feed my sheep</a:t>
                      </a:r>
                    </a:p>
                  </a:txBody>
                  <a:tcPr marL="50800" marR="50800" marT="50800" marB="50800" anchor="ctr" anchorCtr="0" horzOverflow="overflow"/>
                </a:tc>
                <a:tc>
                  <a:txBody>
                    <a:bodyPr/>
                    <a:lstStyle/>
                    <a:p>
                      <a:pPr algn="l" defTabSz="914400"/>
                      <a:r>
                        <a:rPr sz="3300">
                          <a:latin typeface="Arial"/>
                          <a:ea typeface="Arial"/>
                          <a:cs typeface="Arial"/>
                          <a:sym typeface="Arial"/>
                        </a:rPr>
                        <a:t>10:11, 21:16</a:t>
                      </a:r>
                    </a:p>
                  </a:txBody>
                  <a:tcPr marL="50800" marR="50800" marT="50800" marB="50800" anchor="ctr" anchorCtr="0" horzOverflow="overflow"/>
                </a:tc>
              </a:tr>
              <a:tr h="552691">
                <a:tc>
                  <a:txBody>
                    <a:bodyPr/>
                    <a:lstStyle/>
                    <a:p>
                      <a:pPr algn="l" defTabSz="914400"/>
                      <a:r>
                        <a:rPr sz="3300">
                          <a:latin typeface="Arial"/>
                          <a:ea typeface="Arial"/>
                          <a:cs typeface="Arial"/>
                          <a:sym typeface="Arial"/>
                        </a:rPr>
                        <a:t>37:4</a:t>
                      </a:r>
                    </a:p>
                  </a:txBody>
                  <a:tcPr marL="50800" marR="50800" marT="50800" marB="50800" anchor="ctr" anchorCtr="0" horzOverflow="overflow"/>
                </a:tc>
                <a:tc>
                  <a:txBody>
                    <a:bodyPr/>
                    <a:lstStyle/>
                    <a:p>
                      <a:pPr algn="l" defTabSz="914400"/>
                      <a:r>
                        <a:rPr sz="3300">
                          <a:latin typeface="Arial"/>
                          <a:ea typeface="Arial"/>
                          <a:cs typeface="Arial"/>
                          <a:sym typeface="Arial"/>
                        </a:rPr>
                        <a:t>hated him</a:t>
                      </a:r>
                    </a:p>
                  </a:txBody>
                  <a:tcPr marL="50800" marR="50800" marT="50800" marB="50800" anchor="ctr" anchorCtr="0" horzOverflow="overflow"/>
                </a:tc>
                <a:tc>
                  <a:txBody>
                    <a:bodyPr/>
                    <a:lstStyle/>
                    <a:p>
                      <a:pPr algn="l" defTabSz="914400"/>
                      <a:r>
                        <a:rPr sz="3300">
                          <a:latin typeface="Arial"/>
                          <a:ea typeface="Arial"/>
                          <a:cs typeface="Arial"/>
                          <a:sym typeface="Arial"/>
                        </a:rPr>
                        <a:t>me it hateth</a:t>
                      </a:r>
                    </a:p>
                  </a:txBody>
                  <a:tcPr marL="50800" marR="50800" marT="50800" marB="50800" anchor="ctr" anchorCtr="0" horzOverflow="overflow"/>
                </a:tc>
                <a:tc>
                  <a:txBody>
                    <a:bodyPr/>
                    <a:lstStyle/>
                    <a:p>
                      <a:pPr algn="l" defTabSz="914400"/>
                      <a:r>
                        <a:rPr sz="3300">
                          <a:latin typeface="Arial"/>
                          <a:ea typeface="Arial"/>
                          <a:cs typeface="Arial"/>
                          <a:sym typeface="Arial"/>
                        </a:rPr>
                        <a:t>7:7</a:t>
                      </a:r>
                    </a:p>
                  </a:txBody>
                  <a:tcPr marL="50800" marR="50800" marT="50800" marB="50800" anchor="ctr" anchorCtr="0" horzOverflow="overflow"/>
                </a:tc>
              </a:tr>
              <a:tr h="736778">
                <a:tc>
                  <a:txBody>
                    <a:bodyPr/>
                    <a:lstStyle/>
                    <a:p>
                      <a:pPr algn="l" defTabSz="914400"/>
                      <a:r>
                        <a:rPr sz="3300">
                          <a:latin typeface="Arial"/>
                          <a:ea typeface="Arial"/>
                          <a:cs typeface="Arial"/>
                          <a:sym typeface="Arial"/>
                        </a:rPr>
                        <a:t>37:8</a:t>
                      </a:r>
                    </a:p>
                  </a:txBody>
                  <a:tcPr marL="50800" marR="50800" marT="50800" marB="50800" anchor="ctr" anchorCtr="0" horzOverflow="overflow"/>
                </a:tc>
                <a:tc>
                  <a:txBody>
                    <a:bodyPr/>
                    <a:lstStyle/>
                    <a:p>
                      <a:pPr algn="l" defTabSz="914400"/>
                      <a:r>
                        <a:rPr sz="3300">
                          <a:latin typeface="Arial"/>
                          <a:ea typeface="Arial"/>
                          <a:cs typeface="Arial"/>
                          <a:sym typeface="Arial"/>
                        </a:rPr>
                        <a:t>for his words</a:t>
                      </a:r>
                    </a:p>
                  </a:txBody>
                  <a:tcPr marL="50800" marR="50800" marT="50800" marB="50800" anchor="ctr" anchorCtr="0" horzOverflow="overflow"/>
                </a:tc>
                <a:tc>
                  <a:txBody>
                    <a:bodyPr/>
                    <a:lstStyle/>
                    <a:p>
                      <a:pPr algn="l" defTabSz="914400"/>
                      <a:r>
                        <a:rPr sz="3300">
                          <a:latin typeface="Arial"/>
                          <a:ea typeface="Arial"/>
                          <a:cs typeface="Arial"/>
                          <a:sym typeface="Arial"/>
                        </a:rPr>
                        <a:t>because my word</a:t>
                      </a:r>
                    </a:p>
                  </a:txBody>
                  <a:tcPr marL="50800" marR="50800" marT="50800" marB="50800" anchor="ctr" anchorCtr="0" horzOverflow="overflow"/>
                </a:tc>
                <a:tc>
                  <a:txBody>
                    <a:bodyPr/>
                    <a:lstStyle/>
                    <a:p>
                      <a:pPr algn="l" defTabSz="914400"/>
                      <a:r>
                        <a:rPr sz="3300">
                          <a:latin typeface="Arial"/>
                          <a:ea typeface="Arial"/>
                          <a:cs typeface="Arial"/>
                          <a:sym typeface="Arial"/>
                        </a:rPr>
                        <a:t>8:37</a:t>
                      </a:r>
                    </a:p>
                  </a:txBody>
                  <a:tcPr marL="50800" marR="50800" marT="50800" marB="50800" anchor="ctr" anchorCtr="0" horzOverflow="overflow"/>
                </a:tc>
              </a:tr>
              <a:tr h="1582676">
                <a:tc>
                  <a:txBody>
                    <a:bodyPr/>
                    <a:lstStyle/>
                    <a:p>
                      <a:pPr algn="l" defTabSz="914400"/>
                      <a:r>
                        <a:rPr sz="3300">
                          <a:latin typeface="Arial"/>
                          <a:ea typeface="Arial"/>
                          <a:cs typeface="Arial"/>
                          <a:sym typeface="Arial"/>
                        </a:rPr>
                        <a:t>37:8</a:t>
                      </a:r>
                    </a:p>
                  </a:txBody>
                  <a:tcPr marL="50800" marR="50800" marT="50800" marB="50800" anchor="ctr" anchorCtr="0" horzOverflow="overflow"/>
                </a:tc>
                <a:tc>
                  <a:txBody>
                    <a:bodyPr/>
                    <a:lstStyle/>
                    <a:p>
                      <a:pPr algn="l" defTabSz="914400"/>
                      <a:r>
                        <a:rPr sz="3300">
                          <a:latin typeface="Arial"/>
                          <a:ea typeface="Arial"/>
                          <a:cs typeface="Arial"/>
                          <a:sym typeface="Arial"/>
                        </a:rPr>
                        <a:t>his brethren said to him - shalt thou indeed reign over us</a:t>
                      </a:r>
                    </a:p>
                  </a:txBody>
                  <a:tcPr marL="50800" marR="50800" marT="50800" marB="50800" anchor="ctr" anchorCtr="0" horzOverflow="overflow"/>
                </a:tc>
                <a:tc>
                  <a:txBody>
                    <a:bodyPr/>
                    <a:lstStyle/>
                    <a:p>
                      <a:pPr algn="l" defTabSz="914400"/>
                      <a:r>
                        <a:rPr sz="3300">
                          <a:latin typeface="Arial"/>
                          <a:ea typeface="Arial"/>
                          <a:cs typeface="Arial"/>
                          <a:sym typeface="Arial"/>
                        </a:rPr>
                        <a:t>neither did his brethren believe in him</a:t>
                      </a:r>
                    </a:p>
                  </a:txBody>
                  <a:tcPr marL="50800" marR="50800" marT="50800" marB="50800" anchor="ctr" anchorCtr="0" horzOverflow="overflow"/>
                </a:tc>
                <a:tc>
                  <a:txBody>
                    <a:bodyPr/>
                    <a:lstStyle/>
                    <a:p>
                      <a:pPr algn="l" defTabSz="914400"/>
                      <a:r>
                        <a:rPr sz="3300">
                          <a:latin typeface="Arial"/>
                          <a:ea typeface="Arial"/>
                          <a:cs typeface="Arial"/>
                          <a:sym typeface="Arial"/>
                        </a:rPr>
                        <a:t>7:5</a:t>
                      </a:r>
                    </a:p>
                  </a:txBody>
                  <a:tcPr marL="50800" marR="50800" marT="50800" marB="50800" anchor="ctr" anchorCtr="0" horzOverflow="overflow"/>
                </a:tc>
              </a:tr>
              <a:tr h="1011749">
                <a:tc>
                  <a:txBody>
                    <a:bodyPr/>
                    <a:lstStyle/>
                    <a:p>
                      <a:pPr algn="l" defTabSz="914400"/>
                      <a:r>
                        <a:rPr sz="3300">
                          <a:latin typeface="Arial"/>
                          <a:ea typeface="Arial"/>
                          <a:cs typeface="Arial"/>
                          <a:sym typeface="Arial"/>
                        </a:rPr>
                        <a:t>37:13</a:t>
                      </a:r>
                    </a:p>
                  </a:txBody>
                  <a:tcPr marL="50800" marR="50800" marT="50800" marB="50800" anchor="ctr" anchorCtr="0" horzOverflow="overflow"/>
                </a:tc>
                <a:tc>
                  <a:txBody>
                    <a:bodyPr/>
                    <a:lstStyle/>
                    <a:p>
                      <a:pPr algn="l" defTabSz="914400"/>
                      <a:r>
                        <a:rPr sz="3300">
                          <a:latin typeface="Arial"/>
                          <a:ea typeface="Arial"/>
                          <a:cs typeface="Arial"/>
                          <a:sym typeface="Arial"/>
                        </a:rPr>
                        <a:t>I will send thee</a:t>
                      </a:r>
                    </a:p>
                  </a:txBody>
                  <a:tcPr marL="50800" marR="50800" marT="50800" marB="50800" anchor="ctr" anchorCtr="0" horzOverflow="overflow"/>
                </a:tc>
                <a:tc>
                  <a:txBody>
                    <a:bodyPr/>
                    <a:lstStyle/>
                    <a:p>
                      <a:pPr algn="l" defTabSz="914400"/>
                      <a:r>
                        <a:rPr sz="3300">
                          <a:latin typeface="Arial"/>
                          <a:ea typeface="Arial"/>
                          <a:cs typeface="Arial"/>
                          <a:sym typeface="Arial"/>
                        </a:rPr>
                        <a:t>as my Father hath sent me</a:t>
                      </a:r>
                    </a:p>
                  </a:txBody>
                  <a:tcPr marL="50800" marR="50800" marT="50800" marB="50800" anchor="ctr" anchorCtr="0" horzOverflow="overflow"/>
                </a:tc>
                <a:tc>
                  <a:txBody>
                    <a:bodyPr/>
                    <a:lstStyle/>
                    <a:p>
                      <a:pPr algn="l" defTabSz="914400"/>
                      <a:r>
                        <a:rPr sz="3300">
                          <a:latin typeface="Arial"/>
                          <a:ea typeface="Arial"/>
                          <a:cs typeface="Arial"/>
                          <a:sym typeface="Arial"/>
                        </a:rPr>
                        <a:t>20:21</a:t>
                      </a:r>
                    </a:p>
                  </a:txBody>
                  <a:tcPr marL="50800" marR="50800" marT="50800" marB="50800" anchor="ctr" anchorCtr="0" horzOverflow="overflow"/>
                </a:tc>
              </a:tr>
              <a:tr h="713622">
                <a:tc>
                  <a:txBody>
                    <a:bodyPr/>
                    <a:lstStyle/>
                    <a:p>
                      <a:pPr algn="l" defTabSz="914400"/>
                      <a:r>
                        <a:rPr sz="3300">
                          <a:latin typeface="Arial"/>
                          <a:ea typeface="Arial"/>
                          <a:cs typeface="Arial"/>
                          <a:sym typeface="Arial"/>
                        </a:rPr>
                        <a:t>37:13</a:t>
                      </a:r>
                    </a:p>
                  </a:txBody>
                  <a:tcPr marL="50800" marR="50800" marT="50800" marB="50800" anchor="ctr" anchorCtr="0" horzOverflow="overflow"/>
                </a:tc>
                <a:tc>
                  <a:txBody>
                    <a:bodyPr/>
                    <a:lstStyle/>
                    <a:p>
                      <a:pPr algn="l" defTabSz="914400"/>
                      <a:r>
                        <a:rPr sz="3300">
                          <a:latin typeface="Arial"/>
                          <a:ea typeface="Arial"/>
                          <a:cs typeface="Arial"/>
                          <a:sym typeface="Arial"/>
                        </a:rPr>
                        <a:t>Shechem</a:t>
                      </a:r>
                    </a:p>
                  </a:txBody>
                  <a:tcPr marL="50800" marR="50800" marT="50800" marB="50800" anchor="ctr" anchorCtr="0" horzOverflow="overflow"/>
                </a:tc>
                <a:tc>
                  <a:txBody>
                    <a:bodyPr/>
                    <a:lstStyle/>
                    <a:p>
                      <a:pPr algn="l" defTabSz="914400"/>
                      <a:r>
                        <a:rPr sz="3300">
                          <a:latin typeface="Arial"/>
                          <a:ea typeface="Arial"/>
                          <a:cs typeface="Arial"/>
                          <a:sym typeface="Arial"/>
                        </a:rPr>
                        <a:t>Sychar</a:t>
                      </a:r>
                    </a:p>
                  </a:txBody>
                  <a:tcPr marL="50800" marR="50800" marT="50800" marB="50800" anchor="ctr" anchorCtr="0" horzOverflow="overflow"/>
                </a:tc>
                <a:tc>
                  <a:txBody>
                    <a:bodyPr/>
                    <a:lstStyle/>
                    <a:p>
                      <a:pPr algn="l" defTabSz="914400"/>
                      <a:r>
                        <a:rPr sz="3300">
                          <a:latin typeface="Arial"/>
                          <a:ea typeface="Arial"/>
                          <a:cs typeface="Arial"/>
                          <a:sym typeface="Arial"/>
                        </a:rPr>
                        <a:t>4:4</a:t>
                      </a:r>
                    </a:p>
                  </a:txBody>
                  <a:tcPr marL="50800" marR="50800" marT="50800" marB="50800" anchor="ctr" anchorCtr="0" horzOverflow="overflow"/>
                </a:tc>
              </a:tr>
              <a:tr h="766691">
                <a:tc>
                  <a:txBody>
                    <a:bodyPr/>
                    <a:lstStyle/>
                    <a:p>
                      <a:pPr algn="l" defTabSz="914400"/>
                      <a:r>
                        <a:rPr sz="3300">
                          <a:latin typeface="Arial"/>
                          <a:ea typeface="Arial"/>
                          <a:cs typeface="Arial"/>
                          <a:sym typeface="Arial"/>
                        </a:rPr>
                        <a:t>37:20</a:t>
                      </a:r>
                    </a:p>
                  </a:txBody>
                  <a:tcPr marL="50800" marR="50800" marT="50800" marB="50800" anchor="ctr" anchorCtr="0" horzOverflow="overflow"/>
                </a:tc>
                <a:tc>
                  <a:txBody>
                    <a:bodyPr/>
                    <a:lstStyle/>
                    <a:p>
                      <a:pPr algn="l" defTabSz="914400"/>
                      <a:r>
                        <a:rPr sz="3300">
                          <a:latin typeface="Arial"/>
                          <a:ea typeface="Arial"/>
                          <a:cs typeface="Arial"/>
                          <a:sym typeface="Arial"/>
                        </a:rPr>
                        <a:t>let us slay him</a:t>
                      </a:r>
                    </a:p>
                  </a:txBody>
                  <a:tcPr marL="50800" marR="50800" marT="50800" marB="50800" anchor="ctr" anchorCtr="0" horzOverflow="overflow"/>
                </a:tc>
                <a:tc>
                  <a:txBody>
                    <a:bodyPr/>
                    <a:lstStyle/>
                    <a:p>
                      <a:pPr algn="l" defTabSz="914400"/>
                      <a:r>
                        <a:rPr sz="3300">
                          <a:latin typeface="Arial"/>
                          <a:ea typeface="Arial"/>
                          <a:cs typeface="Arial"/>
                          <a:sym typeface="Arial"/>
                        </a:rPr>
                        <a:t>seek to kill me </a:t>
                      </a:r>
                    </a:p>
                  </a:txBody>
                  <a:tcPr marL="50800" marR="50800" marT="50800" marB="50800" anchor="ctr" anchorCtr="0" horzOverflow="overflow"/>
                </a:tc>
                <a:tc>
                  <a:txBody>
                    <a:bodyPr/>
                    <a:lstStyle/>
                    <a:p>
                      <a:pPr algn="l" defTabSz="914400"/>
                      <a:r>
                        <a:rPr sz="3300">
                          <a:latin typeface="Arial"/>
                          <a:ea typeface="Arial"/>
                          <a:cs typeface="Arial"/>
                          <a:sym typeface="Arial"/>
                        </a:rPr>
                        <a:t>7:1 </a:t>
                      </a:r>
                    </a:p>
                  </a:txBody>
                  <a:tcPr marL="50800" marR="50800" marT="50800" marB="50800" anchor="ctr" anchorCtr="0" horzOverflow="overflow"/>
                </a:tc>
              </a:tr>
              <a:tr h="830028">
                <a:tc>
                  <a:txBody>
                    <a:bodyPr/>
                    <a:lstStyle/>
                    <a:p>
                      <a:pPr algn="l" defTabSz="914400"/>
                      <a:r>
                        <a:rPr sz="3300">
                          <a:latin typeface="Arial"/>
                          <a:ea typeface="Arial"/>
                          <a:cs typeface="Arial"/>
                          <a:sym typeface="Arial"/>
                        </a:rPr>
                        <a:t>37:23</a:t>
                      </a:r>
                    </a:p>
                  </a:txBody>
                  <a:tcPr marL="50800" marR="50800" marT="50800" marB="50800" anchor="ctr" anchorCtr="0" horzOverflow="overflow"/>
                </a:tc>
                <a:tc>
                  <a:txBody>
                    <a:bodyPr/>
                    <a:lstStyle/>
                    <a:p>
                      <a:pPr algn="l" defTabSz="914400"/>
                      <a:r>
                        <a:rPr sz="3300">
                          <a:latin typeface="Arial"/>
                          <a:ea typeface="Arial"/>
                          <a:cs typeface="Arial"/>
                          <a:sym typeface="Arial"/>
                        </a:rPr>
                        <a:t>his coat</a:t>
                      </a:r>
                    </a:p>
                  </a:txBody>
                  <a:tcPr marL="50800" marR="50800" marT="50800" marB="50800" anchor="ctr" anchorCtr="0" horzOverflow="overflow"/>
                </a:tc>
                <a:tc>
                  <a:txBody>
                    <a:bodyPr/>
                    <a:lstStyle/>
                    <a:p>
                      <a:pPr algn="l" defTabSz="914400"/>
                      <a:r>
                        <a:rPr sz="3300">
                          <a:latin typeface="Arial"/>
                          <a:ea typeface="Arial"/>
                          <a:cs typeface="Arial"/>
                          <a:sym typeface="Arial"/>
                        </a:rPr>
                        <a:t>his coat</a:t>
                      </a:r>
                    </a:p>
                  </a:txBody>
                  <a:tcPr marL="50800" marR="50800" marT="50800" marB="50800" anchor="ctr" anchorCtr="0" horzOverflow="overflow"/>
                </a:tc>
                <a:tc>
                  <a:txBody>
                    <a:bodyPr/>
                    <a:lstStyle/>
                    <a:p>
                      <a:pPr algn="l" defTabSz="914400"/>
                      <a:r>
                        <a:rPr sz="3300">
                          <a:latin typeface="Arial"/>
                          <a:ea typeface="Arial"/>
                          <a:cs typeface="Arial"/>
                          <a:sym typeface="Arial"/>
                        </a:rPr>
                        <a:t>19:23-24</a:t>
                      </a:r>
                    </a:p>
                  </a:txBody>
                  <a:tcPr marL="50800" marR="50800" marT="50800" marB="50800" anchor="ctr" anchorCtr="0" horzOverflow="overflow"/>
                </a:tc>
              </a:tr>
              <a:tr h="757483">
                <a:tc>
                  <a:txBody>
                    <a:bodyPr/>
                    <a:lstStyle/>
                    <a:p>
                      <a:pPr algn="l" defTabSz="914400"/>
                      <a:r>
                        <a:rPr sz="3300">
                          <a:latin typeface="Arial"/>
                          <a:ea typeface="Arial"/>
                          <a:cs typeface="Arial"/>
                          <a:sym typeface="Arial"/>
                        </a:rPr>
                        <a:t>39:2</a:t>
                      </a:r>
                    </a:p>
                  </a:txBody>
                  <a:tcPr marL="50800" marR="50800" marT="50800" marB="50800" anchor="ctr" anchorCtr="0" horzOverflow="overflow"/>
                </a:tc>
                <a:tc>
                  <a:txBody>
                    <a:bodyPr/>
                    <a:lstStyle/>
                    <a:p>
                      <a:pPr algn="l" defTabSz="914400"/>
                      <a:r>
                        <a:rPr sz="3300">
                          <a:latin typeface="Arial"/>
                          <a:ea typeface="Arial"/>
                          <a:cs typeface="Arial"/>
                          <a:sym typeface="Arial"/>
                        </a:rPr>
                        <a:t>LORD was with Joseph</a:t>
                      </a:r>
                    </a:p>
                  </a:txBody>
                  <a:tcPr marL="50800" marR="50800" marT="50800" marB="50800" anchor="ctr" anchorCtr="0" horzOverflow="overflow"/>
                </a:tc>
                <a:tc>
                  <a:txBody>
                    <a:bodyPr/>
                    <a:lstStyle/>
                    <a:p>
                      <a:pPr algn="l" defTabSz="914400"/>
                      <a:r>
                        <a:rPr sz="3300">
                          <a:latin typeface="Arial"/>
                          <a:ea typeface="Arial"/>
                          <a:cs typeface="Arial"/>
                          <a:sym typeface="Arial"/>
                        </a:rPr>
                        <a:t>the Father is with me</a:t>
                      </a:r>
                    </a:p>
                  </a:txBody>
                  <a:tcPr marL="50800" marR="50800" marT="50800" marB="50800" anchor="ctr" anchorCtr="0" horzOverflow="overflow"/>
                </a:tc>
                <a:tc>
                  <a:txBody>
                    <a:bodyPr/>
                    <a:lstStyle/>
                    <a:p>
                      <a:pPr algn="l" defTabSz="914400"/>
                      <a:r>
                        <a:rPr sz="3300">
                          <a:latin typeface="Arial"/>
                          <a:ea typeface="Arial"/>
                          <a:cs typeface="Arial"/>
                          <a:sym typeface="Arial"/>
                        </a:rPr>
                        <a:t>16:32</a:t>
                      </a:r>
                    </a:p>
                  </a:txBody>
                  <a:tcPr marL="50800" marR="50800" marT="50800" marB="50800" anchor="ctr" anchorCtr="0" horzOverflow="overflow"/>
                </a:tc>
              </a:tr>
              <a:tr h="700987">
                <a:tc>
                  <a:txBody>
                    <a:bodyPr/>
                    <a:lstStyle/>
                    <a:p>
                      <a:pPr algn="l" defTabSz="914400"/>
                      <a:r>
                        <a:rPr sz="3300">
                          <a:latin typeface="Arial"/>
                          <a:ea typeface="Arial"/>
                          <a:cs typeface="Arial"/>
                          <a:sym typeface="Arial"/>
                        </a:rPr>
                        <a:t>39:9</a:t>
                      </a:r>
                    </a:p>
                  </a:txBody>
                  <a:tcPr marL="50800" marR="50800" marT="50800" marB="50800" anchor="ctr" anchorCtr="0" horzOverflow="overflow"/>
                </a:tc>
                <a:tc>
                  <a:txBody>
                    <a:bodyPr/>
                    <a:lstStyle/>
                    <a:p>
                      <a:pPr algn="l" defTabSz="914400"/>
                      <a:r>
                        <a:rPr sz="3300">
                          <a:latin typeface="Arial"/>
                          <a:ea typeface="Arial"/>
                          <a:cs typeface="Arial"/>
                          <a:sym typeface="Arial"/>
                        </a:rPr>
                        <a:t>sin against God</a:t>
                      </a:r>
                    </a:p>
                  </a:txBody>
                  <a:tcPr marL="50800" marR="50800" marT="50800" marB="50800" anchor="ctr" anchorCtr="0" horzOverflow="overflow"/>
                </a:tc>
                <a:tc>
                  <a:txBody>
                    <a:bodyPr/>
                    <a:lstStyle/>
                    <a:p>
                      <a:pPr algn="l" defTabSz="914400"/>
                      <a:r>
                        <a:rPr sz="3300">
                          <a:latin typeface="Arial"/>
                          <a:ea typeface="Arial"/>
                          <a:cs typeface="Arial"/>
                          <a:sym typeface="Arial"/>
                        </a:rPr>
                        <a:t>convinceth me of sin</a:t>
                      </a:r>
                    </a:p>
                  </a:txBody>
                  <a:tcPr marL="50800" marR="50800" marT="50800" marB="50800" anchor="ctr" anchorCtr="0" horzOverflow="overflow"/>
                </a:tc>
                <a:tc>
                  <a:txBody>
                    <a:bodyPr/>
                    <a:lstStyle/>
                    <a:p>
                      <a:pPr algn="l" defTabSz="914400"/>
                      <a:r>
                        <a:rPr sz="3300">
                          <a:latin typeface="Arial"/>
                          <a:ea typeface="Arial"/>
                          <a:cs typeface="Arial"/>
                          <a:sym typeface="Arial"/>
                        </a:rPr>
                        <a:t>8:46</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5" grpId="1"/>
    </p:bldLst>
  </p:timing>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Shape 287"/>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88" name="Table 288"/>
          <p:cNvGraphicFramePr/>
          <p:nvPr/>
        </p:nvGraphicFramePr>
        <p:xfrm>
          <a:off x="556683" y="402166"/>
          <a:ext cx="12344401" cy="953770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335367"/>
                <a:gridCol w="4542448"/>
                <a:gridCol w="4835677"/>
                <a:gridCol w="1618206"/>
              </a:tblGrid>
              <a:tr h="678502">
                <a:tc>
                  <a:txBody>
                    <a:bodyPr/>
                    <a:lstStyle/>
                    <a:p>
                      <a:pPr algn="l" defTabSz="914400">
                        <a:defRPr b="0" sz="3400">
                          <a:latin typeface="Arial"/>
                          <a:ea typeface="Arial"/>
                          <a:cs typeface="Arial"/>
                          <a:sym typeface="Arial"/>
                        </a:defRPr>
                      </a:pPr>
                    </a:p>
                  </a:txBody>
                  <a:tcPr marL="50800" marR="50800" marT="50800" marB="50800" anchor="t" anchorCtr="0" horzOverflow="overflow"/>
                </a:tc>
                <a:tc>
                  <a:txBody>
                    <a:bodyPr/>
                    <a:lstStyle/>
                    <a:p>
                      <a:pPr algn="l" defTabSz="914400">
                        <a:defRPr b="0">
                          <a:solidFill>
                            <a:srgbClr val="000000"/>
                          </a:solidFill>
                        </a:defRPr>
                      </a:pPr>
                      <a:r>
                        <a:rPr sz="3400">
                          <a:solidFill>
                            <a:srgbClr val="FFFFFF"/>
                          </a:solidFill>
                          <a:latin typeface="Arial"/>
                          <a:ea typeface="Arial"/>
                          <a:cs typeface="Arial"/>
                          <a:sym typeface="Arial"/>
                        </a:rPr>
                        <a:t>Genesis</a:t>
                      </a:r>
                    </a:p>
                  </a:txBody>
                  <a:tcPr marL="50800" marR="50800" marT="50800" marB="50800" anchor="t" anchorCtr="0" horzOverflow="overflow"/>
                </a:tc>
                <a:tc>
                  <a:txBody>
                    <a:bodyPr/>
                    <a:lstStyle/>
                    <a:p>
                      <a:pPr algn="l" defTabSz="914400">
                        <a:defRPr b="0">
                          <a:solidFill>
                            <a:srgbClr val="000000"/>
                          </a:solidFill>
                        </a:defRPr>
                      </a:pPr>
                      <a:r>
                        <a:rPr sz="3400">
                          <a:solidFill>
                            <a:srgbClr val="FFFFFF"/>
                          </a:solidFill>
                          <a:latin typeface="Arial"/>
                          <a:ea typeface="Arial"/>
                          <a:cs typeface="Arial"/>
                          <a:sym typeface="Arial"/>
                        </a:rPr>
                        <a:t>John</a:t>
                      </a:r>
                    </a:p>
                  </a:txBody>
                  <a:tcPr marL="50800" marR="50800" marT="50800" marB="50800" anchor="t" anchorCtr="0" horzOverflow="overflow"/>
                </a:tc>
                <a:tc>
                  <a:txBody>
                    <a:bodyPr/>
                    <a:lstStyle/>
                    <a:p>
                      <a:pPr algn="l" defTabSz="914400">
                        <a:defRPr b="0" sz="3400">
                          <a:latin typeface="Arial"/>
                          <a:ea typeface="Arial"/>
                          <a:cs typeface="Arial"/>
                          <a:sym typeface="Arial"/>
                        </a:defRPr>
                      </a:pPr>
                    </a:p>
                  </a:txBody>
                  <a:tcPr marL="50800" marR="50800" marT="50800" marB="50800" anchor="t" anchorCtr="0" horzOverflow="overflow"/>
                </a:tc>
              </a:tr>
              <a:tr h="796285">
                <a:tc>
                  <a:txBody>
                    <a:bodyPr/>
                    <a:lstStyle/>
                    <a:p>
                      <a:pPr algn="l" defTabSz="914400"/>
                      <a:r>
                        <a:rPr sz="3400">
                          <a:latin typeface="Arial"/>
                          <a:ea typeface="Arial"/>
                          <a:cs typeface="Arial"/>
                          <a:sym typeface="Arial"/>
                        </a:rPr>
                        <a:t>40:15</a:t>
                      </a:r>
                    </a:p>
                  </a:txBody>
                  <a:tcPr marL="50800" marR="50800" marT="50800" marB="50800" anchor="ctr" anchorCtr="0" horzOverflow="overflow"/>
                </a:tc>
                <a:tc>
                  <a:txBody>
                    <a:bodyPr/>
                    <a:lstStyle/>
                    <a:p>
                      <a:pPr algn="l" defTabSz="914400"/>
                      <a:r>
                        <a:rPr sz="3400">
                          <a:latin typeface="Arial"/>
                          <a:ea typeface="Arial"/>
                          <a:cs typeface="Arial"/>
                          <a:sym typeface="Arial"/>
                        </a:rPr>
                        <a:t>have I done nothing</a:t>
                      </a:r>
                    </a:p>
                  </a:txBody>
                  <a:tcPr marL="50800" marR="50800" marT="50800" marB="50800" anchor="ctr" anchorCtr="0" horzOverflow="overflow"/>
                </a:tc>
                <a:tc>
                  <a:txBody>
                    <a:bodyPr/>
                    <a:lstStyle/>
                    <a:p>
                      <a:pPr algn="l" defTabSz="914400"/>
                      <a:r>
                        <a:rPr sz="3400">
                          <a:latin typeface="Arial"/>
                          <a:ea typeface="Arial"/>
                          <a:cs typeface="Arial"/>
                          <a:sym typeface="Arial"/>
                        </a:rPr>
                        <a:t>I find in him no fault</a:t>
                      </a:r>
                    </a:p>
                  </a:txBody>
                  <a:tcPr marL="50800" marR="50800" marT="50800" marB="50800" anchor="ctr" anchorCtr="0" horzOverflow="overflow"/>
                </a:tc>
                <a:tc>
                  <a:txBody>
                    <a:bodyPr/>
                    <a:lstStyle/>
                    <a:p>
                      <a:pPr algn="l" defTabSz="914400"/>
                      <a:r>
                        <a:rPr sz="3400">
                          <a:latin typeface="Arial"/>
                          <a:ea typeface="Arial"/>
                          <a:cs typeface="Arial"/>
                          <a:sym typeface="Arial"/>
                        </a:rPr>
                        <a:t>18:38</a:t>
                      </a:r>
                    </a:p>
                  </a:txBody>
                  <a:tcPr marL="50800" marR="50800" marT="50800" marB="50800" anchor="ctr" anchorCtr="0" horzOverflow="overflow"/>
                </a:tc>
              </a:tr>
              <a:tr h="635087">
                <a:tc>
                  <a:txBody>
                    <a:bodyPr/>
                    <a:lstStyle/>
                    <a:p>
                      <a:pPr algn="l" defTabSz="914400"/>
                      <a:r>
                        <a:rPr sz="3400">
                          <a:latin typeface="Arial"/>
                          <a:ea typeface="Arial"/>
                          <a:cs typeface="Arial"/>
                          <a:sym typeface="Arial"/>
                        </a:rPr>
                        <a:t>41:16</a:t>
                      </a:r>
                    </a:p>
                  </a:txBody>
                  <a:tcPr marL="50800" marR="50800" marT="50800" marB="50800" anchor="t" anchorCtr="0" horzOverflow="overflow"/>
                </a:tc>
                <a:tc>
                  <a:txBody>
                    <a:bodyPr/>
                    <a:lstStyle/>
                    <a:p>
                      <a:pPr algn="l" defTabSz="914400"/>
                      <a:r>
                        <a:rPr sz="3400">
                          <a:latin typeface="Arial"/>
                          <a:ea typeface="Arial"/>
                          <a:cs typeface="Arial"/>
                          <a:sym typeface="Arial"/>
                        </a:rPr>
                        <a:t>it is not in me</a:t>
                      </a:r>
                    </a:p>
                  </a:txBody>
                  <a:tcPr marL="50800" marR="50800" marT="50800" marB="50800" anchor="t" anchorCtr="0" horzOverflow="overflow"/>
                </a:tc>
                <a:tc>
                  <a:txBody>
                    <a:bodyPr/>
                    <a:lstStyle/>
                    <a:p>
                      <a:pPr algn="l" defTabSz="914400"/>
                      <a:r>
                        <a:rPr sz="3400">
                          <a:latin typeface="Arial"/>
                          <a:ea typeface="Arial"/>
                          <a:cs typeface="Arial"/>
                          <a:sym typeface="Arial"/>
                        </a:rPr>
                        <a:t>nothing of himself</a:t>
                      </a:r>
                    </a:p>
                  </a:txBody>
                  <a:tcPr marL="50800" marR="50800" marT="50800" marB="50800" anchor="t" anchorCtr="0" horzOverflow="overflow"/>
                </a:tc>
                <a:tc>
                  <a:txBody>
                    <a:bodyPr/>
                    <a:lstStyle/>
                    <a:p>
                      <a:pPr algn="l" defTabSz="914400"/>
                      <a:r>
                        <a:rPr sz="3400">
                          <a:latin typeface="Arial"/>
                          <a:ea typeface="Arial"/>
                          <a:cs typeface="Arial"/>
                          <a:sym typeface="Arial"/>
                        </a:rPr>
                        <a:t>5:19</a:t>
                      </a:r>
                    </a:p>
                  </a:txBody>
                  <a:tcPr marL="50800" marR="50800" marT="50800" marB="50800" anchor="t" anchorCtr="0" horzOverflow="overflow"/>
                </a:tc>
              </a:tr>
              <a:tr h="719171">
                <a:tc>
                  <a:txBody>
                    <a:bodyPr/>
                    <a:lstStyle/>
                    <a:p>
                      <a:pPr algn="l" defTabSz="914400"/>
                      <a:r>
                        <a:rPr sz="3400">
                          <a:latin typeface="Arial"/>
                          <a:ea typeface="Arial"/>
                          <a:cs typeface="Arial"/>
                          <a:sym typeface="Arial"/>
                        </a:rPr>
                        <a:t>41:39</a:t>
                      </a:r>
                    </a:p>
                  </a:txBody>
                  <a:tcPr marL="50800" marR="50800" marT="50800" marB="50800" anchor="t" anchorCtr="0" horzOverflow="overflow"/>
                </a:tc>
                <a:tc>
                  <a:txBody>
                    <a:bodyPr/>
                    <a:lstStyle/>
                    <a:p>
                      <a:pPr algn="l" defTabSz="914400"/>
                      <a:r>
                        <a:rPr sz="3400">
                          <a:latin typeface="Arial"/>
                          <a:ea typeface="Arial"/>
                          <a:cs typeface="Arial"/>
                          <a:sym typeface="Arial"/>
                        </a:rPr>
                        <a:t>God hath showed</a:t>
                      </a:r>
                    </a:p>
                  </a:txBody>
                  <a:tcPr marL="50800" marR="50800" marT="50800" marB="50800" anchor="t" anchorCtr="0" horzOverflow="overflow"/>
                </a:tc>
                <a:tc>
                  <a:txBody>
                    <a:bodyPr/>
                    <a:lstStyle/>
                    <a:p>
                      <a:pPr algn="l" defTabSz="914400"/>
                      <a:r>
                        <a:rPr sz="3400">
                          <a:latin typeface="Arial"/>
                          <a:ea typeface="Arial"/>
                          <a:cs typeface="Arial"/>
                          <a:sym typeface="Arial"/>
                        </a:rPr>
                        <a:t>sheweth him all things</a:t>
                      </a:r>
                    </a:p>
                  </a:txBody>
                  <a:tcPr marL="50800" marR="50800" marT="50800" marB="50800" anchor="t" anchorCtr="0" horzOverflow="overflow"/>
                </a:tc>
                <a:tc>
                  <a:txBody>
                    <a:bodyPr/>
                    <a:lstStyle/>
                    <a:p>
                      <a:pPr algn="l" defTabSz="914400"/>
                      <a:r>
                        <a:rPr sz="3400">
                          <a:latin typeface="Arial"/>
                          <a:ea typeface="Arial"/>
                          <a:cs typeface="Arial"/>
                          <a:sym typeface="Arial"/>
                        </a:rPr>
                        <a:t>5:20</a:t>
                      </a:r>
                    </a:p>
                  </a:txBody>
                  <a:tcPr marL="50800" marR="50800" marT="50800" marB="50800" anchor="t" anchorCtr="0" horzOverflow="overflow"/>
                </a:tc>
              </a:tr>
              <a:tr h="721167">
                <a:tc>
                  <a:txBody>
                    <a:bodyPr/>
                    <a:lstStyle/>
                    <a:p>
                      <a:pPr algn="l" defTabSz="914400"/>
                      <a:r>
                        <a:rPr sz="3400">
                          <a:latin typeface="Arial"/>
                          <a:ea typeface="Arial"/>
                          <a:cs typeface="Arial"/>
                          <a:sym typeface="Arial"/>
                        </a:rPr>
                        <a:t>41:40</a:t>
                      </a:r>
                    </a:p>
                  </a:txBody>
                  <a:tcPr marL="50800" marR="50800" marT="50800" marB="50800" anchor="t" anchorCtr="0" horzOverflow="overflow"/>
                </a:tc>
                <a:tc>
                  <a:txBody>
                    <a:bodyPr/>
                    <a:lstStyle/>
                    <a:p>
                      <a:pPr algn="l" defTabSz="914400"/>
                      <a:r>
                        <a:rPr sz="3400">
                          <a:latin typeface="Arial"/>
                          <a:ea typeface="Arial"/>
                          <a:cs typeface="Arial"/>
                          <a:sym typeface="Arial"/>
                        </a:rPr>
                        <a:t>over my house</a:t>
                      </a:r>
                    </a:p>
                  </a:txBody>
                  <a:tcPr marL="50800" marR="50800" marT="50800" marB="50800" anchor="t" anchorCtr="0" horzOverflow="overflow"/>
                </a:tc>
                <a:tc>
                  <a:txBody>
                    <a:bodyPr/>
                    <a:lstStyle/>
                    <a:p>
                      <a:pPr algn="l" defTabSz="914400"/>
                      <a:r>
                        <a:rPr sz="3400">
                          <a:latin typeface="Arial"/>
                          <a:ea typeface="Arial"/>
                          <a:cs typeface="Arial"/>
                          <a:sym typeface="Arial"/>
                        </a:rPr>
                        <a:t>my Father’s house</a:t>
                      </a:r>
                    </a:p>
                  </a:txBody>
                  <a:tcPr marL="50800" marR="50800" marT="50800" marB="50800" anchor="t" anchorCtr="0" horzOverflow="overflow"/>
                </a:tc>
                <a:tc>
                  <a:txBody>
                    <a:bodyPr/>
                    <a:lstStyle/>
                    <a:p>
                      <a:pPr algn="l" defTabSz="914400"/>
                      <a:r>
                        <a:rPr sz="3400">
                          <a:latin typeface="Arial"/>
                          <a:ea typeface="Arial"/>
                          <a:cs typeface="Arial"/>
                          <a:sym typeface="Arial"/>
                        </a:rPr>
                        <a:t>14:2</a:t>
                      </a:r>
                    </a:p>
                  </a:txBody>
                  <a:tcPr marL="50800" marR="50800" marT="50800" marB="50800" anchor="t" anchorCtr="0" horzOverflow="overflow"/>
                </a:tc>
              </a:tr>
              <a:tr h="738850">
                <a:tc>
                  <a:txBody>
                    <a:bodyPr/>
                    <a:lstStyle/>
                    <a:p>
                      <a:pPr algn="l" defTabSz="914400"/>
                      <a:r>
                        <a:rPr sz="3400">
                          <a:latin typeface="Arial"/>
                          <a:ea typeface="Arial"/>
                          <a:cs typeface="Arial"/>
                          <a:sym typeface="Arial"/>
                        </a:rPr>
                        <a:t>41:44</a:t>
                      </a:r>
                    </a:p>
                  </a:txBody>
                  <a:tcPr marL="50800" marR="50800" marT="50800" marB="50800" anchor="t" anchorCtr="0" horzOverflow="overflow"/>
                </a:tc>
                <a:tc>
                  <a:txBody>
                    <a:bodyPr/>
                    <a:lstStyle/>
                    <a:p>
                      <a:pPr algn="l" defTabSz="914400"/>
                      <a:r>
                        <a:rPr sz="3400">
                          <a:latin typeface="Arial"/>
                          <a:ea typeface="Arial"/>
                          <a:cs typeface="Arial"/>
                          <a:sym typeface="Arial"/>
                        </a:rPr>
                        <a:t>without thee</a:t>
                      </a:r>
                    </a:p>
                  </a:txBody>
                  <a:tcPr marL="50800" marR="50800" marT="50800" marB="50800" anchor="t" anchorCtr="0" horzOverflow="overflow"/>
                </a:tc>
                <a:tc>
                  <a:txBody>
                    <a:bodyPr/>
                    <a:lstStyle/>
                    <a:p>
                      <a:pPr algn="l" defTabSz="914400"/>
                      <a:r>
                        <a:rPr sz="3400">
                          <a:latin typeface="Arial"/>
                          <a:ea typeface="Arial"/>
                          <a:cs typeface="Arial"/>
                          <a:sym typeface="Arial"/>
                        </a:rPr>
                        <a:t>without me</a:t>
                      </a:r>
                    </a:p>
                  </a:txBody>
                  <a:tcPr marL="50800" marR="50800" marT="50800" marB="50800" anchor="t" anchorCtr="0" horzOverflow="overflow"/>
                </a:tc>
                <a:tc>
                  <a:txBody>
                    <a:bodyPr/>
                    <a:lstStyle/>
                    <a:p>
                      <a:pPr algn="l" defTabSz="914400"/>
                      <a:r>
                        <a:rPr sz="3400">
                          <a:latin typeface="Arial"/>
                          <a:ea typeface="Arial"/>
                          <a:cs typeface="Arial"/>
                          <a:sym typeface="Arial"/>
                        </a:rPr>
                        <a:t>15:5</a:t>
                      </a:r>
                    </a:p>
                  </a:txBody>
                  <a:tcPr marL="50800" marR="50800" marT="50800" marB="50800" anchor="t" anchorCtr="0" horzOverflow="overflow"/>
                </a:tc>
              </a:tr>
              <a:tr h="766633">
                <a:tc>
                  <a:txBody>
                    <a:bodyPr/>
                    <a:lstStyle/>
                    <a:p>
                      <a:pPr algn="l" defTabSz="914400"/>
                      <a:r>
                        <a:rPr sz="3400">
                          <a:latin typeface="Arial"/>
                          <a:ea typeface="Arial"/>
                          <a:cs typeface="Arial"/>
                          <a:sym typeface="Arial"/>
                        </a:rPr>
                        <a:t>41:55</a:t>
                      </a:r>
                    </a:p>
                  </a:txBody>
                  <a:tcPr marL="50800" marR="50800" marT="50800" marB="50800" anchor="t" anchorCtr="0" horzOverflow="overflow"/>
                </a:tc>
                <a:tc>
                  <a:txBody>
                    <a:bodyPr/>
                    <a:lstStyle/>
                    <a:p>
                      <a:pPr algn="l" defTabSz="914400"/>
                      <a:r>
                        <a:rPr sz="3400">
                          <a:latin typeface="Arial"/>
                          <a:ea typeface="Arial"/>
                          <a:cs typeface="Arial"/>
                          <a:sym typeface="Arial"/>
                        </a:rPr>
                        <a:t>go unto</a:t>
                      </a:r>
                    </a:p>
                  </a:txBody>
                  <a:tcPr marL="50800" marR="50800" marT="50800" marB="50800" anchor="t" anchorCtr="0" horzOverflow="overflow"/>
                </a:tc>
                <a:tc>
                  <a:txBody>
                    <a:bodyPr/>
                    <a:lstStyle/>
                    <a:p>
                      <a:pPr algn="l" defTabSz="914400"/>
                      <a:r>
                        <a:rPr sz="3400">
                          <a:latin typeface="Arial"/>
                          <a:ea typeface="Arial"/>
                          <a:cs typeface="Arial"/>
                          <a:sym typeface="Arial"/>
                        </a:rPr>
                        <a:t>to whom shall we go</a:t>
                      </a:r>
                    </a:p>
                  </a:txBody>
                  <a:tcPr marL="50800" marR="50800" marT="50800" marB="50800" anchor="t" anchorCtr="0" horzOverflow="overflow"/>
                </a:tc>
                <a:tc>
                  <a:txBody>
                    <a:bodyPr/>
                    <a:lstStyle/>
                    <a:p>
                      <a:pPr algn="l" defTabSz="914400"/>
                      <a:r>
                        <a:rPr sz="3400">
                          <a:latin typeface="Arial"/>
                          <a:ea typeface="Arial"/>
                          <a:cs typeface="Arial"/>
                          <a:sym typeface="Arial"/>
                        </a:rPr>
                        <a:t>6:68</a:t>
                      </a:r>
                    </a:p>
                  </a:txBody>
                  <a:tcPr marL="50800" marR="50800" marT="50800" marB="50800" anchor="t" anchorCtr="0" horzOverflow="overflow"/>
                </a:tc>
              </a:tr>
              <a:tr h="1094668">
                <a:tc>
                  <a:txBody>
                    <a:bodyPr/>
                    <a:lstStyle/>
                    <a:p>
                      <a:pPr algn="l" defTabSz="914400"/>
                      <a:r>
                        <a:rPr sz="3400">
                          <a:latin typeface="Arial"/>
                          <a:ea typeface="Arial"/>
                          <a:cs typeface="Arial"/>
                          <a:sym typeface="Arial"/>
                        </a:rPr>
                        <a:t>41:55</a:t>
                      </a:r>
                    </a:p>
                  </a:txBody>
                  <a:tcPr marL="50800" marR="50800" marT="50800" marB="50800" anchor="t" anchorCtr="0" horzOverflow="overflow"/>
                </a:tc>
                <a:tc>
                  <a:txBody>
                    <a:bodyPr/>
                    <a:lstStyle/>
                    <a:p>
                      <a:pPr algn="l" defTabSz="914400"/>
                      <a:r>
                        <a:rPr sz="3400">
                          <a:latin typeface="Arial"/>
                          <a:ea typeface="Arial"/>
                          <a:cs typeface="Arial"/>
                          <a:sym typeface="Arial"/>
                        </a:rPr>
                        <a:t>what he saith to you do</a:t>
                      </a:r>
                    </a:p>
                  </a:txBody>
                  <a:tcPr marL="50800" marR="50800" marT="50800" marB="50800" anchor="t" anchorCtr="0" horzOverflow="overflow"/>
                </a:tc>
                <a:tc>
                  <a:txBody>
                    <a:bodyPr/>
                    <a:lstStyle/>
                    <a:p>
                      <a:pPr algn="l" defTabSz="914400"/>
                      <a:r>
                        <a:rPr sz="3400">
                          <a:latin typeface="Arial"/>
                          <a:ea typeface="Arial"/>
                          <a:cs typeface="Arial"/>
                          <a:sym typeface="Arial"/>
                        </a:rPr>
                        <a:t>whatsoever he saith unto you do it</a:t>
                      </a:r>
                    </a:p>
                  </a:txBody>
                  <a:tcPr marL="50800" marR="50800" marT="50800" marB="50800" anchor="t" anchorCtr="0" horzOverflow="overflow"/>
                </a:tc>
                <a:tc>
                  <a:txBody>
                    <a:bodyPr/>
                    <a:lstStyle/>
                    <a:p>
                      <a:pPr algn="l" defTabSz="914400"/>
                      <a:r>
                        <a:rPr sz="3400">
                          <a:latin typeface="Arial"/>
                          <a:ea typeface="Arial"/>
                          <a:cs typeface="Arial"/>
                          <a:sym typeface="Arial"/>
                        </a:rPr>
                        <a:t>2:5</a:t>
                      </a:r>
                    </a:p>
                  </a:txBody>
                  <a:tcPr marL="50800" marR="50800" marT="50800" marB="50800" anchor="t" anchorCtr="0" horzOverflow="overflow"/>
                </a:tc>
              </a:tr>
              <a:tr h="666537">
                <a:tc>
                  <a:txBody>
                    <a:bodyPr/>
                    <a:lstStyle/>
                    <a:p>
                      <a:pPr algn="l" defTabSz="914400"/>
                      <a:r>
                        <a:rPr sz="3400">
                          <a:latin typeface="Arial"/>
                          <a:ea typeface="Arial"/>
                          <a:cs typeface="Arial"/>
                          <a:sym typeface="Arial"/>
                        </a:rPr>
                        <a:t>42:7</a:t>
                      </a:r>
                    </a:p>
                  </a:txBody>
                  <a:tcPr marL="50800" marR="50800" marT="50800" marB="50800" anchor="t" anchorCtr="0" horzOverflow="overflow"/>
                </a:tc>
                <a:tc>
                  <a:txBody>
                    <a:bodyPr/>
                    <a:lstStyle/>
                    <a:p>
                      <a:pPr algn="l" defTabSz="914400"/>
                      <a:r>
                        <a:rPr sz="3400">
                          <a:latin typeface="Arial"/>
                          <a:ea typeface="Arial"/>
                          <a:cs typeface="Arial"/>
                          <a:sym typeface="Arial"/>
                        </a:rPr>
                        <a:t>he knew them</a:t>
                      </a:r>
                    </a:p>
                  </a:txBody>
                  <a:tcPr marL="50800" marR="50800" marT="50800" marB="50800" anchor="t" anchorCtr="0" horzOverflow="overflow"/>
                </a:tc>
                <a:tc>
                  <a:txBody>
                    <a:bodyPr/>
                    <a:lstStyle/>
                    <a:p>
                      <a:pPr algn="l" defTabSz="914400"/>
                      <a:r>
                        <a:rPr sz="3400">
                          <a:latin typeface="Arial"/>
                          <a:ea typeface="Arial"/>
                          <a:cs typeface="Arial"/>
                          <a:sym typeface="Arial"/>
                        </a:rPr>
                        <a:t>he knew all men</a:t>
                      </a:r>
                    </a:p>
                  </a:txBody>
                  <a:tcPr marL="50800" marR="50800" marT="50800" marB="50800" anchor="t" anchorCtr="0" horzOverflow="overflow"/>
                </a:tc>
                <a:tc>
                  <a:txBody>
                    <a:bodyPr/>
                    <a:lstStyle/>
                    <a:p>
                      <a:pPr algn="l" defTabSz="914400"/>
                      <a:r>
                        <a:rPr sz="3400">
                          <a:latin typeface="Arial"/>
                          <a:ea typeface="Arial"/>
                          <a:cs typeface="Arial"/>
                          <a:sym typeface="Arial"/>
                        </a:rPr>
                        <a:t>2:24</a:t>
                      </a:r>
                    </a:p>
                  </a:txBody>
                  <a:tcPr marL="50800" marR="50800" marT="50800" marB="50800" anchor="t" anchorCtr="0" horzOverflow="overflow"/>
                </a:tc>
              </a:tr>
              <a:tr h="1005355">
                <a:tc>
                  <a:txBody>
                    <a:bodyPr/>
                    <a:lstStyle/>
                    <a:p>
                      <a:pPr algn="l" defTabSz="914400"/>
                      <a:r>
                        <a:rPr sz="3400">
                          <a:latin typeface="Arial"/>
                          <a:ea typeface="Arial"/>
                          <a:cs typeface="Arial"/>
                          <a:sym typeface="Arial"/>
                        </a:rPr>
                        <a:t>42:8</a:t>
                      </a:r>
                    </a:p>
                  </a:txBody>
                  <a:tcPr marL="50800" marR="50800" marT="50800" marB="50800" anchor="t" anchorCtr="0" horzOverflow="overflow"/>
                </a:tc>
                <a:tc>
                  <a:txBody>
                    <a:bodyPr/>
                    <a:lstStyle/>
                    <a:p>
                      <a:pPr algn="l" defTabSz="914400"/>
                      <a:r>
                        <a:rPr sz="3400">
                          <a:latin typeface="Arial"/>
                          <a:ea typeface="Arial"/>
                          <a:cs typeface="Arial"/>
                          <a:sym typeface="Arial"/>
                        </a:rPr>
                        <a:t>And Joseph knew his brethren
</a:t>
                      </a:r>
                    </a:p>
                  </a:txBody>
                  <a:tcPr marL="50800" marR="50800" marT="50800" marB="50800" anchor="t" anchorCtr="0" horzOverflow="overflow"/>
                </a:tc>
                <a:tc>
                  <a:txBody>
                    <a:bodyPr/>
                    <a:lstStyle/>
                    <a:p>
                      <a:pPr algn="l" defTabSz="914400"/>
                      <a:r>
                        <a:rPr sz="3400">
                          <a:latin typeface="Arial"/>
                          <a:ea typeface="Arial"/>
                          <a:cs typeface="Arial"/>
                          <a:sym typeface="Arial"/>
                        </a:rPr>
                        <a:t>he knew what was in man
</a:t>
                      </a:r>
                    </a:p>
                  </a:txBody>
                  <a:tcPr marL="50800" marR="50800" marT="50800" marB="50800" anchor="t" anchorCtr="0" horzOverflow="overflow"/>
                </a:tc>
                <a:tc>
                  <a:txBody>
                    <a:bodyPr/>
                    <a:lstStyle/>
                    <a:p>
                      <a:pPr algn="l" defTabSz="914400"/>
                      <a:r>
                        <a:rPr sz="3400">
                          <a:latin typeface="Arial"/>
                          <a:ea typeface="Arial"/>
                          <a:cs typeface="Arial"/>
                          <a:sym typeface="Arial"/>
                        </a:rPr>
                        <a:t>2:25
</a:t>
                      </a:r>
                    </a:p>
                  </a:txBody>
                  <a:tcPr marL="50800" marR="50800" marT="50800" marB="50800" anchor="t" anchorCtr="0" horzOverflow="overflow"/>
                </a:tc>
              </a:tr>
              <a:tr h="712689">
                <a:tc>
                  <a:txBody>
                    <a:bodyPr/>
                    <a:lstStyle/>
                    <a:p>
                      <a:pPr algn="l" defTabSz="914400"/>
                      <a:r>
                        <a:rPr sz="3400">
                          <a:latin typeface="Arial"/>
                          <a:ea typeface="Arial"/>
                          <a:cs typeface="Arial"/>
                          <a:sym typeface="Arial"/>
                        </a:rPr>
                        <a:t>42:8</a:t>
                      </a:r>
                    </a:p>
                  </a:txBody>
                  <a:tcPr marL="50800" marR="50800" marT="50800" marB="50800" anchor="t" anchorCtr="0" horzOverflow="overflow"/>
                </a:tc>
                <a:tc>
                  <a:txBody>
                    <a:bodyPr/>
                    <a:lstStyle/>
                    <a:p>
                      <a:pPr algn="l" defTabSz="914400"/>
                      <a:r>
                        <a:rPr sz="3400">
                          <a:latin typeface="Arial"/>
                          <a:ea typeface="Arial"/>
                          <a:cs typeface="Arial"/>
                          <a:sym typeface="Arial"/>
                        </a:rPr>
                        <a:t>knew not him</a:t>
                      </a:r>
                    </a:p>
                  </a:txBody>
                  <a:tcPr marL="50800" marR="50800" marT="50800" marB="50800" anchor="t" anchorCtr="0" horzOverflow="overflow"/>
                </a:tc>
                <a:tc>
                  <a:txBody>
                    <a:bodyPr/>
                    <a:lstStyle/>
                    <a:p>
                      <a:pPr algn="l" defTabSz="914400"/>
                      <a:r>
                        <a:rPr sz="3400">
                          <a:latin typeface="Arial"/>
                          <a:ea typeface="Arial"/>
                          <a:cs typeface="Arial"/>
                          <a:sym typeface="Arial"/>
                        </a:rPr>
                        <a:t>knew him not</a:t>
                      </a:r>
                    </a:p>
                  </a:txBody>
                  <a:tcPr marL="50800" marR="50800" marT="50800" marB="50800" anchor="t" anchorCtr="0" horzOverflow="overflow"/>
                </a:tc>
                <a:tc>
                  <a:txBody>
                    <a:bodyPr/>
                    <a:lstStyle/>
                    <a:p>
                      <a:pPr algn="l" defTabSz="914400"/>
                      <a:r>
                        <a:rPr sz="3400">
                          <a:latin typeface="Arial"/>
                          <a:ea typeface="Arial"/>
                          <a:cs typeface="Arial"/>
                          <a:sym typeface="Arial"/>
                        </a:rPr>
                        <a:t>1:10</a:t>
                      </a:r>
                    </a:p>
                  </a:txBody>
                  <a:tcPr marL="50800" marR="50800" marT="50800" marB="50800" anchor="t" anchorCtr="0" horzOverflow="overflow"/>
                </a:tc>
              </a:tr>
              <a:tr h="758473">
                <a:tc>
                  <a:txBody>
                    <a:bodyPr/>
                    <a:lstStyle/>
                    <a:p>
                      <a:pPr algn="l" defTabSz="914400"/>
                      <a:r>
                        <a:rPr sz="3400">
                          <a:latin typeface="Arial"/>
                          <a:ea typeface="Arial"/>
                          <a:cs typeface="Arial"/>
                          <a:sym typeface="Arial"/>
                        </a:rPr>
                        <a:t>42:21</a:t>
                      </a:r>
                    </a:p>
                  </a:txBody>
                  <a:tcPr marL="50800" marR="50800" marT="50800" marB="50800" anchor="t" anchorCtr="0" horzOverflow="overflow"/>
                </a:tc>
                <a:tc>
                  <a:txBody>
                    <a:bodyPr/>
                    <a:lstStyle/>
                    <a:p>
                      <a:pPr algn="l" defTabSz="914400"/>
                      <a:r>
                        <a:rPr sz="3400">
                          <a:latin typeface="Arial"/>
                          <a:ea typeface="Arial"/>
                          <a:cs typeface="Arial"/>
                          <a:sym typeface="Arial"/>
                        </a:rPr>
                        <a:t>one to another</a:t>
                      </a:r>
                    </a:p>
                  </a:txBody>
                  <a:tcPr marL="50800" marR="50800" marT="50800" marB="50800" anchor="t" anchorCtr="0" horzOverflow="overflow"/>
                </a:tc>
                <a:tc>
                  <a:txBody>
                    <a:bodyPr/>
                    <a:lstStyle/>
                    <a:p>
                      <a:pPr algn="l" defTabSz="914400"/>
                      <a:r>
                        <a:rPr sz="3400">
                          <a:latin typeface="Arial"/>
                          <a:ea typeface="Arial"/>
                          <a:cs typeface="Arial"/>
                          <a:sym typeface="Arial"/>
                        </a:rPr>
                        <a:t>looked one on another</a:t>
                      </a:r>
                    </a:p>
                  </a:txBody>
                  <a:tcPr marL="50800" marR="50800" marT="50800" marB="50800" anchor="t" anchorCtr="0" horzOverflow="overflow"/>
                </a:tc>
                <a:tc>
                  <a:txBody>
                    <a:bodyPr/>
                    <a:lstStyle/>
                    <a:p>
                      <a:pPr algn="l" defTabSz="914400"/>
                      <a:r>
                        <a:rPr sz="3400">
                          <a:latin typeface="Arial"/>
                          <a:ea typeface="Arial"/>
                          <a:cs typeface="Arial"/>
                          <a:sym typeface="Arial"/>
                        </a:rPr>
                        <a:t>13:22</a:t>
                      </a:r>
                    </a:p>
                  </a:txBody>
                  <a:tcPr marL="50800" marR="50800" marT="50800" marB="50800" anchor="t" anchorCtr="0" horzOverflow="overflow"/>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8" grpId="1"/>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0" name="Shape 290"/>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91" name="Table 291"/>
          <p:cNvGraphicFramePr/>
          <p:nvPr/>
        </p:nvGraphicFramePr>
        <p:xfrm>
          <a:off x="410633" y="681566"/>
          <a:ext cx="12469813" cy="6709768"/>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917176"/>
                <a:gridCol w="4264854"/>
                <a:gridCol w="4462226"/>
                <a:gridCol w="1825555"/>
              </a:tblGrid>
              <a:tr h="868605">
                <a:tc>
                  <a:txBody>
                    <a:bodyPr/>
                    <a:lstStyle/>
                    <a:p>
                      <a:pPr algn="l" defTabSz="914400">
                        <a:defRPr b="0" sz="3900">
                          <a:latin typeface="Arial"/>
                          <a:ea typeface="Arial"/>
                          <a:cs typeface="Arial"/>
                          <a:sym typeface="Arial"/>
                        </a:defRPr>
                      </a:pPr>
                    </a:p>
                  </a:txBody>
                  <a:tcPr marL="50800" marR="50800" marT="50800" marB="50800" anchor="t" anchorCtr="0" horzOverflow="overflow"/>
                </a:tc>
                <a:tc>
                  <a:txBody>
                    <a:bodyPr/>
                    <a:lstStyle/>
                    <a:p>
                      <a:pPr algn="l" defTabSz="914400">
                        <a:defRPr b="0">
                          <a:solidFill>
                            <a:srgbClr val="000000"/>
                          </a:solidFill>
                        </a:defRPr>
                      </a:pPr>
                      <a:r>
                        <a:rPr sz="3900">
                          <a:solidFill>
                            <a:srgbClr val="FFFFFF"/>
                          </a:solidFill>
                          <a:latin typeface="Arial"/>
                          <a:ea typeface="Arial"/>
                          <a:cs typeface="Arial"/>
                          <a:sym typeface="Arial"/>
                        </a:rPr>
                        <a:t>Genesis</a:t>
                      </a:r>
                    </a:p>
                  </a:txBody>
                  <a:tcPr marL="50800" marR="50800" marT="50800" marB="50800" anchor="t" anchorCtr="0" horzOverflow="overflow"/>
                </a:tc>
                <a:tc>
                  <a:txBody>
                    <a:bodyPr/>
                    <a:lstStyle/>
                    <a:p>
                      <a:pPr algn="l" defTabSz="914400">
                        <a:defRPr b="0">
                          <a:solidFill>
                            <a:srgbClr val="000000"/>
                          </a:solidFill>
                        </a:defRPr>
                      </a:pPr>
                      <a:r>
                        <a:rPr sz="3900">
                          <a:solidFill>
                            <a:srgbClr val="FFFFFF"/>
                          </a:solidFill>
                          <a:latin typeface="Arial"/>
                          <a:ea typeface="Arial"/>
                          <a:cs typeface="Arial"/>
                          <a:sym typeface="Arial"/>
                        </a:rPr>
                        <a:t>John</a:t>
                      </a:r>
                    </a:p>
                  </a:txBody>
                  <a:tcPr marL="50800" marR="50800" marT="50800" marB="50800" anchor="t" anchorCtr="0" horzOverflow="overflow"/>
                </a:tc>
                <a:tc>
                  <a:txBody>
                    <a:bodyPr/>
                    <a:lstStyle/>
                    <a:p>
                      <a:pPr algn="l" defTabSz="914400">
                        <a:defRPr b="0" sz="3900">
                          <a:latin typeface="Arial"/>
                          <a:ea typeface="Arial"/>
                          <a:cs typeface="Arial"/>
                          <a:sym typeface="Arial"/>
                        </a:defRPr>
                      </a:pPr>
                    </a:p>
                  </a:txBody>
                  <a:tcPr marL="50800" marR="50800" marT="50800" marB="50800" anchor="t" anchorCtr="0" horzOverflow="overflow"/>
                </a:tc>
              </a:tr>
              <a:tr h="816143">
                <a:tc>
                  <a:txBody>
                    <a:bodyPr/>
                    <a:lstStyle/>
                    <a:p>
                      <a:pPr algn="l" defTabSz="914400"/>
                      <a:r>
                        <a:rPr sz="3900">
                          <a:latin typeface="Arial"/>
                          <a:ea typeface="Arial"/>
                          <a:cs typeface="Arial"/>
                          <a:sym typeface="Arial"/>
                        </a:rPr>
                        <a:t>43:23</a:t>
                      </a:r>
                    </a:p>
                  </a:txBody>
                  <a:tcPr marL="50800" marR="50800" marT="50800" marB="50800" anchor="t" anchorCtr="0" horzOverflow="overflow"/>
                </a:tc>
                <a:tc>
                  <a:txBody>
                    <a:bodyPr/>
                    <a:lstStyle/>
                    <a:p>
                      <a:pPr algn="l" defTabSz="914400"/>
                      <a:r>
                        <a:rPr sz="3900">
                          <a:latin typeface="Arial"/>
                          <a:ea typeface="Arial"/>
                          <a:cs typeface="Arial"/>
                          <a:sym typeface="Arial"/>
                        </a:rPr>
                        <a:t>peace be to you</a:t>
                      </a:r>
                    </a:p>
                  </a:txBody>
                  <a:tcPr marL="50800" marR="50800" marT="50800" marB="50800" anchor="t" anchorCtr="0" horzOverflow="overflow"/>
                </a:tc>
                <a:tc>
                  <a:txBody>
                    <a:bodyPr/>
                    <a:lstStyle/>
                    <a:p>
                      <a:pPr algn="l" defTabSz="914400"/>
                      <a:r>
                        <a:rPr sz="3900">
                          <a:latin typeface="Arial"/>
                          <a:ea typeface="Arial"/>
                          <a:cs typeface="Arial"/>
                          <a:sym typeface="Arial"/>
                        </a:rPr>
                        <a:t>peace be unto you</a:t>
                      </a:r>
                    </a:p>
                  </a:txBody>
                  <a:tcPr marL="50800" marR="50800" marT="50800" marB="50800" anchor="t" anchorCtr="0" horzOverflow="overflow"/>
                </a:tc>
                <a:tc>
                  <a:txBody>
                    <a:bodyPr/>
                    <a:lstStyle/>
                    <a:p>
                      <a:pPr algn="l" defTabSz="914400"/>
                      <a:r>
                        <a:rPr sz="3900">
                          <a:latin typeface="Arial"/>
                          <a:ea typeface="Arial"/>
                          <a:cs typeface="Arial"/>
                          <a:sym typeface="Arial"/>
                        </a:rPr>
                        <a:t>20:21</a:t>
                      </a:r>
                    </a:p>
                  </a:txBody>
                  <a:tcPr marL="50800" marR="50800" marT="50800" marB="50800" anchor="t" anchorCtr="0" horzOverflow="overflow"/>
                </a:tc>
              </a:tr>
              <a:tr h="877374">
                <a:tc>
                  <a:txBody>
                    <a:bodyPr/>
                    <a:lstStyle/>
                    <a:p>
                      <a:pPr algn="l" defTabSz="914400"/>
                      <a:r>
                        <a:rPr sz="3900">
                          <a:latin typeface="Arial"/>
                          <a:ea typeface="Arial"/>
                          <a:cs typeface="Arial"/>
                          <a:sym typeface="Arial"/>
                        </a:rPr>
                        <a:t>43:30</a:t>
                      </a:r>
                    </a:p>
                  </a:txBody>
                  <a:tcPr marL="50800" marR="50800" marT="50800" marB="50800" anchor="t" anchorCtr="0" horzOverflow="overflow"/>
                </a:tc>
                <a:tc>
                  <a:txBody>
                    <a:bodyPr/>
                    <a:lstStyle/>
                    <a:p>
                      <a:pPr algn="l" defTabSz="914400"/>
                      <a:r>
                        <a:rPr sz="3900">
                          <a:latin typeface="Arial"/>
                          <a:ea typeface="Arial"/>
                          <a:cs typeface="Arial"/>
                          <a:sym typeface="Arial"/>
                        </a:rPr>
                        <a:t>to weep</a:t>
                      </a:r>
                    </a:p>
                  </a:txBody>
                  <a:tcPr marL="50800" marR="50800" marT="50800" marB="50800" anchor="t" anchorCtr="0" horzOverflow="overflow"/>
                </a:tc>
                <a:tc>
                  <a:txBody>
                    <a:bodyPr/>
                    <a:lstStyle/>
                    <a:p>
                      <a:pPr algn="l" defTabSz="914400"/>
                      <a:r>
                        <a:rPr sz="3900">
                          <a:latin typeface="Arial"/>
                          <a:ea typeface="Arial"/>
                          <a:cs typeface="Arial"/>
                          <a:sym typeface="Arial"/>
                        </a:rPr>
                        <a:t>Jesus wept</a:t>
                      </a:r>
                    </a:p>
                  </a:txBody>
                  <a:tcPr marL="50800" marR="50800" marT="50800" marB="50800" anchor="t" anchorCtr="0" horzOverflow="overflow"/>
                </a:tc>
                <a:tc>
                  <a:txBody>
                    <a:bodyPr/>
                    <a:lstStyle/>
                    <a:p>
                      <a:pPr algn="l" defTabSz="914400"/>
                      <a:r>
                        <a:rPr sz="3900">
                          <a:latin typeface="Arial"/>
                          <a:ea typeface="Arial"/>
                          <a:cs typeface="Arial"/>
                          <a:sym typeface="Arial"/>
                        </a:rPr>
                        <a:t>11:35</a:t>
                      </a:r>
                    </a:p>
                  </a:txBody>
                  <a:tcPr marL="50800" marR="50800" marT="50800" marB="50800" anchor="t" anchorCtr="0" horzOverflow="overflow"/>
                </a:tc>
              </a:tr>
              <a:tr h="887304">
                <a:tc>
                  <a:txBody>
                    <a:bodyPr/>
                    <a:lstStyle/>
                    <a:p>
                      <a:pPr algn="l" defTabSz="914400"/>
                      <a:r>
                        <a:rPr sz="3900">
                          <a:latin typeface="Arial"/>
                          <a:ea typeface="Arial"/>
                          <a:cs typeface="Arial"/>
                          <a:sym typeface="Arial"/>
                        </a:rPr>
                        <a:t>45:5</a:t>
                      </a:r>
                    </a:p>
                  </a:txBody>
                  <a:tcPr marL="50800" marR="50800" marT="50800" marB="50800" anchor="t" anchorCtr="0" horzOverflow="overflow"/>
                </a:tc>
                <a:tc>
                  <a:txBody>
                    <a:bodyPr/>
                    <a:lstStyle/>
                    <a:p>
                      <a:pPr algn="l" defTabSz="914400"/>
                      <a:r>
                        <a:rPr sz="3900">
                          <a:latin typeface="Arial"/>
                          <a:ea typeface="Arial"/>
                          <a:cs typeface="Arial"/>
                          <a:sym typeface="Arial"/>
                        </a:rPr>
                        <a:t>God did send me</a:t>
                      </a:r>
                    </a:p>
                  </a:txBody>
                  <a:tcPr marL="50800" marR="50800" marT="50800" marB="50800" anchor="t" anchorCtr="0" horzOverflow="overflow"/>
                </a:tc>
                <a:tc>
                  <a:txBody>
                    <a:bodyPr/>
                    <a:lstStyle/>
                    <a:p>
                      <a:pPr algn="l" defTabSz="914400"/>
                      <a:r>
                        <a:rPr sz="3900">
                          <a:latin typeface="Arial"/>
                          <a:ea typeface="Arial"/>
                          <a:cs typeface="Arial"/>
                          <a:sym typeface="Arial"/>
                        </a:rPr>
                        <a:t>God sent His Son</a:t>
                      </a:r>
                    </a:p>
                  </a:txBody>
                  <a:tcPr marL="50800" marR="50800" marT="50800" marB="50800" anchor="t" anchorCtr="0" horzOverflow="overflow"/>
                </a:tc>
                <a:tc>
                  <a:txBody>
                    <a:bodyPr/>
                    <a:lstStyle/>
                    <a:p>
                      <a:pPr algn="l" defTabSz="914400"/>
                      <a:r>
                        <a:rPr sz="3900">
                          <a:latin typeface="Arial"/>
                          <a:ea typeface="Arial"/>
                          <a:cs typeface="Arial"/>
                          <a:sym typeface="Arial"/>
                        </a:rPr>
                        <a:t>3:17</a:t>
                      </a:r>
                    </a:p>
                  </a:txBody>
                  <a:tcPr marL="50800" marR="50800" marT="50800" marB="50800" anchor="t" anchorCtr="0" horzOverflow="overflow"/>
                </a:tc>
              </a:tr>
              <a:tr h="983842">
                <a:tc>
                  <a:txBody>
                    <a:bodyPr/>
                    <a:lstStyle/>
                    <a:p>
                      <a:pPr algn="l" defTabSz="914400"/>
                      <a:r>
                        <a:rPr sz="3900">
                          <a:latin typeface="Arial"/>
                          <a:ea typeface="Arial"/>
                          <a:cs typeface="Arial"/>
                          <a:sym typeface="Arial"/>
                        </a:rPr>
                        <a:t>45:28</a:t>
                      </a:r>
                    </a:p>
                  </a:txBody>
                  <a:tcPr marL="50800" marR="50800" marT="50800" marB="50800" anchor="t" anchorCtr="0" horzOverflow="overflow"/>
                </a:tc>
                <a:tc>
                  <a:txBody>
                    <a:bodyPr/>
                    <a:lstStyle/>
                    <a:p>
                      <a:pPr algn="l" defTabSz="914400"/>
                      <a:r>
                        <a:rPr sz="3900">
                          <a:latin typeface="Arial"/>
                          <a:ea typeface="Arial"/>
                          <a:cs typeface="Arial"/>
                          <a:sym typeface="Arial"/>
                        </a:rPr>
                        <a:t>my son is yet alive</a:t>
                      </a:r>
                    </a:p>
                  </a:txBody>
                  <a:tcPr marL="50800" marR="50800" marT="50800" marB="50800" anchor="t" anchorCtr="0" horzOverflow="overflow"/>
                </a:tc>
                <a:tc>
                  <a:txBody>
                    <a:bodyPr/>
                    <a:lstStyle/>
                    <a:p>
                      <a:pPr algn="l" defTabSz="914400"/>
                      <a:r>
                        <a:rPr sz="3900">
                          <a:latin typeface="Arial"/>
                          <a:ea typeface="Arial"/>
                          <a:cs typeface="Arial"/>
                          <a:sym typeface="Arial"/>
                        </a:rPr>
                        <a:t>thy son liveth</a:t>
                      </a:r>
                    </a:p>
                  </a:txBody>
                  <a:tcPr marL="50800" marR="50800" marT="50800" marB="50800" anchor="t" anchorCtr="0" horzOverflow="overflow"/>
                </a:tc>
                <a:tc>
                  <a:txBody>
                    <a:bodyPr/>
                    <a:lstStyle/>
                    <a:p>
                      <a:pPr algn="l" defTabSz="914400"/>
                      <a:r>
                        <a:rPr sz="3900">
                          <a:latin typeface="Arial"/>
                          <a:ea typeface="Arial"/>
                          <a:cs typeface="Arial"/>
                          <a:sym typeface="Arial"/>
                        </a:rPr>
                        <a:t>4:50</a:t>
                      </a:r>
                    </a:p>
                  </a:txBody>
                  <a:tcPr marL="50800" marR="50800" marT="50800" marB="50800" anchor="t" anchorCtr="0" horzOverflow="overflow"/>
                </a:tc>
              </a:tr>
              <a:tr h="1393283">
                <a:tc>
                  <a:txBody>
                    <a:bodyPr/>
                    <a:lstStyle/>
                    <a:p>
                      <a:pPr algn="l" defTabSz="914400"/>
                      <a:r>
                        <a:rPr sz="3900">
                          <a:latin typeface="Arial"/>
                          <a:ea typeface="Arial"/>
                          <a:cs typeface="Arial"/>
                          <a:sym typeface="Arial"/>
                        </a:rPr>
                        <a:t>47:15</a:t>
                      </a:r>
                    </a:p>
                  </a:txBody>
                  <a:tcPr marL="50800" marR="50800" marT="50800" marB="50800" anchor="t" anchorCtr="0" horzOverflow="overflow"/>
                </a:tc>
                <a:tc>
                  <a:txBody>
                    <a:bodyPr/>
                    <a:lstStyle/>
                    <a:p>
                      <a:pPr algn="l" defTabSz="914400"/>
                      <a:r>
                        <a:rPr sz="3900">
                          <a:latin typeface="Arial"/>
                          <a:ea typeface="Arial"/>
                          <a:cs typeface="Arial"/>
                          <a:sym typeface="Arial"/>
                        </a:rPr>
                        <a:t>bread … why should we die</a:t>
                      </a:r>
                    </a:p>
                  </a:txBody>
                  <a:tcPr marL="50800" marR="50800" marT="50800" marB="50800" anchor="t" anchorCtr="0" horzOverflow="overflow"/>
                </a:tc>
                <a:tc>
                  <a:txBody>
                    <a:bodyPr/>
                    <a:lstStyle/>
                    <a:p>
                      <a:pPr algn="l" defTabSz="914400"/>
                      <a:r>
                        <a:rPr sz="3900">
                          <a:latin typeface="Arial"/>
                          <a:ea typeface="Arial"/>
                          <a:cs typeface="Arial"/>
                          <a:sym typeface="Arial"/>
                        </a:rPr>
                        <a:t>bread … not die</a:t>
                      </a:r>
                    </a:p>
                  </a:txBody>
                  <a:tcPr marL="50800" marR="50800" marT="50800" marB="50800" anchor="t" anchorCtr="0" horzOverflow="overflow"/>
                </a:tc>
                <a:tc>
                  <a:txBody>
                    <a:bodyPr/>
                    <a:lstStyle/>
                    <a:p>
                      <a:pPr algn="l" defTabSz="914400"/>
                      <a:r>
                        <a:rPr sz="3900">
                          <a:latin typeface="Arial"/>
                          <a:ea typeface="Arial"/>
                          <a:cs typeface="Arial"/>
                          <a:sym typeface="Arial"/>
                        </a:rPr>
                        <a:t>6:50</a:t>
                      </a:r>
                    </a:p>
                  </a:txBody>
                  <a:tcPr marL="50800" marR="50800" marT="50800" marB="50800" anchor="t" anchorCtr="0" horzOverflow="overflow"/>
                </a:tc>
              </a:tr>
              <a:tr h="883213">
                <a:tc>
                  <a:txBody>
                    <a:bodyPr/>
                    <a:lstStyle/>
                    <a:p>
                      <a:pPr algn="l" defTabSz="914400"/>
                      <a:r>
                        <a:rPr sz="3900">
                          <a:latin typeface="Arial"/>
                          <a:ea typeface="Arial"/>
                          <a:cs typeface="Arial"/>
                          <a:sym typeface="Arial"/>
                        </a:rPr>
                        <a:t>49:22</a:t>
                      </a:r>
                    </a:p>
                  </a:txBody>
                  <a:tcPr marL="50800" marR="50800" marT="50800" marB="50800" anchor="t" anchorCtr="0" horzOverflow="overflow"/>
                </a:tc>
                <a:tc>
                  <a:txBody>
                    <a:bodyPr/>
                    <a:lstStyle/>
                    <a:p>
                      <a:pPr algn="l" defTabSz="914400"/>
                      <a:r>
                        <a:rPr sz="3900">
                          <a:latin typeface="Arial"/>
                          <a:ea typeface="Arial"/>
                          <a:cs typeface="Arial"/>
                          <a:sym typeface="Arial"/>
                        </a:rPr>
                        <a:t>fruitful bough</a:t>
                      </a:r>
                    </a:p>
                  </a:txBody>
                  <a:tcPr marL="50800" marR="50800" marT="50800" marB="50800" anchor="t" anchorCtr="0" horzOverflow="overflow"/>
                </a:tc>
                <a:tc>
                  <a:txBody>
                    <a:bodyPr/>
                    <a:lstStyle/>
                    <a:p>
                      <a:pPr algn="l" defTabSz="914400"/>
                      <a:r>
                        <a:rPr sz="3900">
                          <a:latin typeface="Arial"/>
                          <a:ea typeface="Arial"/>
                          <a:cs typeface="Arial"/>
                          <a:sym typeface="Arial"/>
                        </a:rPr>
                        <a:t>branches ... fruit</a:t>
                      </a:r>
                    </a:p>
                  </a:txBody>
                  <a:tcPr marL="50800" marR="50800" marT="50800" marB="50800" anchor="t" anchorCtr="0" horzOverflow="overflow"/>
                </a:tc>
                <a:tc>
                  <a:txBody>
                    <a:bodyPr/>
                    <a:lstStyle/>
                    <a:p>
                      <a:pPr algn="l" defTabSz="914400"/>
                      <a:r>
                        <a:rPr sz="3900">
                          <a:latin typeface="Arial"/>
                          <a:ea typeface="Arial"/>
                          <a:cs typeface="Arial"/>
                          <a:sym typeface="Arial"/>
                        </a:rPr>
                        <a:t>15:5</a:t>
                      </a:r>
                    </a:p>
                  </a:txBody>
                  <a:tcPr marL="50800" marR="50800" marT="50800" marB="50800" anchor="t" anchorCtr="0" horzOverflow="overflow"/>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1" grpId="1"/>
    </p:bldLst>
  </p:timing>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3" name="Shape 293"/>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294" name="image5.jpeg"/>
          <p:cNvPicPr>
            <a:picLocks noChangeAspect="1"/>
          </p:cNvPicPr>
          <p:nvPr/>
        </p:nvPicPr>
        <p:blipFill>
          <a:blip r:embed="rId2">
            <a:extLst/>
          </a:blip>
          <a:stretch>
            <a:fillRect/>
          </a:stretch>
        </p:blipFill>
        <p:spPr>
          <a:xfrm>
            <a:off x="0" y="0"/>
            <a:ext cx="13004800" cy="9753600"/>
          </a:xfrm>
          <a:prstGeom prst="rect">
            <a:avLst/>
          </a:prstGeom>
          <a:ln w="12700">
            <a:miter lim="400000"/>
          </a:ln>
        </p:spPr>
      </p:pic>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6" name="Shape 29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297" name="Table 297"/>
          <p:cNvGraphicFramePr/>
          <p:nvPr/>
        </p:nvGraphicFramePr>
        <p:xfrm>
          <a:off x="1009650" y="558800"/>
          <a:ext cx="11631944" cy="888166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935699"/>
                <a:gridCol w="4561086"/>
                <a:gridCol w="4622139"/>
                <a:gridCol w="1513019"/>
              </a:tblGrid>
              <a:tr h="654138">
                <a:tc>
                  <a:txBody>
                    <a:bodyPr/>
                    <a:lstStyle/>
                    <a:p>
                      <a:pPr algn="l" defTabSz="914400">
                        <a:defRPr sz="3600">
                          <a:latin typeface="Arial"/>
                          <a:ea typeface="Arial"/>
                          <a:cs typeface="Arial"/>
                          <a:sym typeface="Arial"/>
                        </a:defRPr>
                      </a:pPr>
                    </a:p>
                  </a:txBody>
                  <a:tcPr marL="50800" marR="50800" marT="50800" marB="50800" anchor="ctr" anchorCtr="0" horzOverflow="overflow"/>
                </a:tc>
                <a:tc>
                  <a:txBody>
                    <a:bodyPr/>
                    <a:lstStyle/>
                    <a:p>
                      <a:pPr algn="l" defTabSz="914400"/>
                      <a:r>
                        <a:rPr sz="3600">
                          <a:latin typeface="Arial"/>
                          <a:ea typeface="Arial"/>
                          <a:cs typeface="Arial"/>
                          <a:sym typeface="Arial"/>
                        </a:rPr>
                        <a:t>John 2</a:t>
                      </a:r>
                    </a:p>
                  </a:txBody>
                  <a:tcPr marL="50800" marR="50800" marT="50800" marB="50800" anchor="ctr" anchorCtr="0" horzOverflow="overflow"/>
                </a:tc>
                <a:tc>
                  <a:txBody>
                    <a:bodyPr/>
                    <a:lstStyle/>
                    <a:p>
                      <a:pPr algn="l" defTabSz="914400"/>
                      <a:r>
                        <a:rPr sz="3600">
                          <a:latin typeface="Arial"/>
                          <a:ea typeface="Arial"/>
                          <a:cs typeface="Arial"/>
                          <a:sym typeface="Arial"/>
                        </a:rPr>
                        <a:t>John 4</a:t>
                      </a:r>
                    </a:p>
                  </a:txBody>
                  <a:tcPr marL="50800" marR="50800" marT="50800" marB="50800" anchor="ctr" anchorCtr="0" horzOverflow="overflow"/>
                </a:tc>
                <a:tc>
                  <a:txBody>
                    <a:bodyPr/>
                    <a:lstStyle/>
                    <a:p>
                      <a:pPr algn="l" defTabSz="914400">
                        <a:defRPr sz="3600">
                          <a:latin typeface="Arial"/>
                          <a:ea typeface="Arial"/>
                          <a:cs typeface="Arial"/>
                          <a:sym typeface="Arial"/>
                        </a:defRPr>
                      </a:pPr>
                    </a:p>
                  </a:txBody>
                  <a:tcPr marL="50800" marR="50800" marT="50800" marB="50800" anchor="ctr" anchorCtr="0" horzOverflow="overflow"/>
                </a:tc>
              </a:tr>
              <a:tr h="879364">
                <a:tc>
                  <a:txBody>
                    <a:bodyPr/>
                    <a:lstStyle/>
                    <a:p>
                      <a:pPr algn="l" defTabSz="914400"/>
                      <a:r>
                        <a:rPr sz="3600">
                          <a:latin typeface="Arial"/>
                          <a:ea typeface="Arial"/>
                          <a:cs typeface="Arial"/>
                          <a:sym typeface="Arial"/>
                        </a:rPr>
                        <a:t>1</a:t>
                      </a:r>
                    </a:p>
                  </a:txBody>
                  <a:tcPr marL="50800" marR="50800" marT="50800" marB="50800" anchor="ctr" anchorCtr="0" horzOverflow="overflow"/>
                </a:tc>
                <a:tc>
                  <a:txBody>
                    <a:bodyPr/>
                    <a:lstStyle/>
                    <a:p>
                      <a:pPr algn="l" defTabSz="914400"/>
                      <a:r>
                        <a:rPr sz="3600">
                          <a:latin typeface="Arial"/>
                          <a:ea typeface="Arial"/>
                          <a:cs typeface="Arial"/>
                          <a:sym typeface="Arial"/>
                        </a:rPr>
                        <a:t>Cana of Galilee</a:t>
                      </a:r>
                    </a:p>
                  </a:txBody>
                  <a:tcPr marL="50800" marR="50800" marT="50800" marB="50800" anchor="ctr" anchorCtr="0" horzOverflow="overflow"/>
                </a:tc>
                <a:tc>
                  <a:txBody>
                    <a:bodyPr/>
                    <a:lstStyle/>
                    <a:p>
                      <a:pPr algn="l" defTabSz="914400"/>
                      <a:r>
                        <a:rPr sz="3600">
                          <a:latin typeface="Arial"/>
                          <a:ea typeface="Arial"/>
                          <a:cs typeface="Arial"/>
                          <a:sym typeface="Arial"/>
                        </a:rPr>
                        <a:t>Cana of Galilee</a:t>
                      </a:r>
                    </a:p>
                  </a:txBody>
                  <a:tcPr marL="50800" marR="50800" marT="50800" marB="50800" anchor="ctr" anchorCtr="0" horzOverflow="overflow"/>
                </a:tc>
                <a:tc>
                  <a:txBody>
                    <a:bodyPr/>
                    <a:lstStyle/>
                    <a:p>
                      <a:pPr algn="l" defTabSz="914400"/>
                      <a:r>
                        <a:rPr sz="3600">
                          <a:latin typeface="Arial"/>
                          <a:ea typeface="Arial"/>
                          <a:cs typeface="Arial"/>
                          <a:sym typeface="Arial"/>
                        </a:rPr>
                        <a:t>46</a:t>
                      </a:r>
                    </a:p>
                  </a:txBody>
                  <a:tcPr marL="50800" marR="50800" marT="50800" marB="50800" anchor="ctr" anchorCtr="0" horzOverflow="overflow"/>
                </a:tc>
              </a:tr>
              <a:tr h="1111999">
                <a:tc>
                  <a:txBody>
                    <a:bodyPr/>
                    <a:lstStyle/>
                    <a:p>
                      <a:pPr algn="l" defTabSz="914400"/>
                      <a:r>
                        <a:rPr sz="3600">
                          <a:latin typeface="Arial"/>
                          <a:ea typeface="Arial"/>
                          <a:cs typeface="Arial"/>
                          <a:sym typeface="Arial"/>
                        </a:rPr>
                        <a:t>4</a:t>
                      </a:r>
                    </a:p>
                  </a:txBody>
                  <a:tcPr marL="50800" marR="50800" marT="50800" marB="50800" anchor="ctr" anchorCtr="0" horzOverflow="overflow"/>
                </a:tc>
                <a:tc>
                  <a:txBody>
                    <a:bodyPr/>
                    <a:lstStyle/>
                    <a:p>
                      <a:pPr algn="l" defTabSz="914400"/>
                      <a:r>
                        <a:rPr sz="3600">
                          <a:latin typeface="Arial"/>
                          <a:ea typeface="Arial"/>
                          <a:cs typeface="Arial"/>
                          <a:sym typeface="Arial"/>
                        </a:rPr>
                        <a:t>mine hour is not yet come</a:t>
                      </a:r>
                    </a:p>
                  </a:txBody>
                  <a:tcPr marL="50800" marR="50800" marT="50800" marB="50800" anchor="ctr" anchorCtr="0" horzOverflow="overflow"/>
                </a:tc>
                <a:tc>
                  <a:txBody>
                    <a:bodyPr/>
                    <a:lstStyle/>
                    <a:p>
                      <a:pPr algn="l" defTabSz="914400"/>
                      <a:r>
                        <a:rPr sz="3600">
                          <a:latin typeface="Arial"/>
                          <a:ea typeface="Arial"/>
                          <a:cs typeface="Arial"/>
                          <a:sym typeface="Arial"/>
                        </a:rPr>
                        <a:t>the hour cometh</a:t>
                      </a:r>
                    </a:p>
                  </a:txBody>
                  <a:tcPr marL="50800" marR="50800" marT="50800" marB="50800" anchor="ctr" anchorCtr="0" horzOverflow="overflow"/>
                </a:tc>
                <a:tc>
                  <a:txBody>
                    <a:bodyPr/>
                    <a:lstStyle/>
                    <a:p>
                      <a:pPr algn="l" defTabSz="914400"/>
                      <a:r>
                        <a:rPr sz="3600">
                          <a:latin typeface="Arial"/>
                          <a:ea typeface="Arial"/>
                          <a:cs typeface="Arial"/>
                          <a:sym typeface="Arial"/>
                        </a:rPr>
                        <a:t>21</a:t>
                      </a:r>
                    </a:p>
                  </a:txBody>
                  <a:tcPr marL="50800" marR="50800" marT="50800" marB="50800" anchor="ctr" anchorCtr="0" horzOverflow="overflow"/>
                </a:tc>
              </a:tr>
              <a:tr h="1125162">
                <a:tc>
                  <a:txBody>
                    <a:bodyPr/>
                    <a:lstStyle/>
                    <a:p>
                      <a:pPr algn="l" defTabSz="914400"/>
                      <a:r>
                        <a:rPr sz="3600">
                          <a:latin typeface="Arial"/>
                          <a:ea typeface="Arial"/>
                          <a:cs typeface="Arial"/>
                          <a:sym typeface="Arial"/>
                        </a:rPr>
                        <a:t>6</a:t>
                      </a:r>
                    </a:p>
                  </a:txBody>
                  <a:tcPr marL="50800" marR="50800" marT="50800" marB="50800" anchor="ctr" anchorCtr="0" horzOverflow="overflow"/>
                </a:tc>
                <a:tc>
                  <a:txBody>
                    <a:bodyPr/>
                    <a:lstStyle/>
                    <a:p>
                      <a:pPr algn="l" defTabSz="914400"/>
                      <a:r>
                        <a:rPr sz="3600">
                          <a:latin typeface="Arial"/>
                          <a:ea typeface="Arial"/>
                          <a:cs typeface="Arial"/>
                          <a:sym typeface="Arial"/>
                        </a:rPr>
                        <a:t>six</a:t>
                      </a:r>
                    </a:p>
                  </a:txBody>
                  <a:tcPr marL="50800" marR="50800" marT="50800" marB="50800" anchor="ctr" anchorCtr="0" horzOverflow="overflow"/>
                </a:tc>
                <a:tc>
                  <a:txBody>
                    <a:bodyPr/>
                    <a:lstStyle/>
                    <a:p>
                      <a:pPr algn="l" defTabSz="914400"/>
                      <a:r>
                        <a:rPr sz="3600">
                          <a:latin typeface="Arial"/>
                          <a:ea typeface="Arial"/>
                          <a:cs typeface="Arial"/>
                          <a:sym typeface="Arial"/>
                        </a:rPr>
                        <a:t>five plus one “husbands”</a:t>
                      </a:r>
                    </a:p>
                  </a:txBody>
                  <a:tcPr marL="50800" marR="50800" marT="50800" marB="50800" anchor="ctr" anchorCtr="0" horzOverflow="overflow"/>
                </a:tc>
                <a:tc>
                  <a:txBody>
                    <a:bodyPr/>
                    <a:lstStyle/>
                    <a:p>
                      <a:pPr algn="l" defTabSz="914400"/>
                      <a:r>
                        <a:rPr sz="3600">
                          <a:latin typeface="Arial"/>
                          <a:ea typeface="Arial"/>
                          <a:cs typeface="Arial"/>
                          <a:sym typeface="Arial"/>
                        </a:rPr>
                        <a:t>18</a:t>
                      </a:r>
                    </a:p>
                  </a:txBody>
                  <a:tcPr marL="50800" marR="50800" marT="50800" marB="50800" anchor="ctr" anchorCtr="0" horzOverflow="overflow"/>
                </a:tc>
              </a:tr>
              <a:tr h="815071">
                <a:tc>
                  <a:txBody>
                    <a:bodyPr/>
                    <a:lstStyle/>
                    <a:p>
                      <a:pPr algn="l" defTabSz="914400">
                        <a:defRPr sz="3600">
                          <a:latin typeface="Arial"/>
                          <a:ea typeface="Arial"/>
                          <a:cs typeface="Arial"/>
                          <a:sym typeface="Arial"/>
                        </a:defRPr>
                      </a:pPr>
                    </a:p>
                  </a:txBody>
                  <a:tcPr marL="50800" marR="50800" marT="50800" marB="50800" anchor="ctr" anchorCtr="0" horzOverflow="overflow"/>
                </a:tc>
                <a:tc>
                  <a:txBody>
                    <a:bodyPr/>
                    <a:lstStyle/>
                    <a:p>
                      <a:pPr algn="l" defTabSz="914400">
                        <a:defRPr sz="3600">
                          <a:latin typeface="Arial"/>
                          <a:ea typeface="Arial"/>
                          <a:cs typeface="Arial"/>
                          <a:sym typeface="Arial"/>
                        </a:defRPr>
                      </a:pPr>
                    </a:p>
                  </a:txBody>
                  <a:tcPr marL="50800" marR="50800" marT="50800" marB="50800" anchor="ctr" anchorCtr="0" horzOverflow="overflow"/>
                </a:tc>
                <a:tc>
                  <a:txBody>
                    <a:bodyPr/>
                    <a:lstStyle/>
                    <a:p>
                      <a:pPr algn="l" defTabSz="914400"/>
                      <a:r>
                        <a:rPr sz="3600">
                          <a:latin typeface="Arial"/>
                          <a:ea typeface="Arial"/>
                          <a:cs typeface="Arial"/>
                          <a:sym typeface="Arial"/>
                        </a:rPr>
                        <a:t>sixth hour</a:t>
                      </a:r>
                    </a:p>
                  </a:txBody>
                  <a:tcPr marL="50800" marR="50800" marT="50800" marB="50800" anchor="ctr" anchorCtr="0" horzOverflow="overflow"/>
                </a:tc>
                <a:tc>
                  <a:txBody>
                    <a:bodyPr/>
                    <a:lstStyle/>
                    <a:p>
                      <a:pPr algn="l" defTabSz="914400"/>
                      <a:r>
                        <a:rPr sz="3600">
                          <a:latin typeface="Arial"/>
                          <a:ea typeface="Arial"/>
                          <a:cs typeface="Arial"/>
                          <a:sym typeface="Arial"/>
                        </a:rPr>
                        <a:t>4</a:t>
                      </a:r>
                    </a:p>
                  </a:txBody>
                  <a:tcPr marL="50800" marR="50800" marT="50800" marB="50800" anchor="ctr" anchorCtr="0" horzOverflow="overflow"/>
                </a:tc>
              </a:tr>
              <a:tr h="923484">
                <a:tc>
                  <a:txBody>
                    <a:bodyPr/>
                    <a:lstStyle/>
                    <a:p>
                      <a:pPr algn="l" defTabSz="914400"/>
                      <a:r>
                        <a:rPr sz="3600">
                          <a:latin typeface="Arial"/>
                          <a:ea typeface="Arial"/>
                          <a:cs typeface="Arial"/>
                          <a:sym typeface="Arial"/>
                        </a:rPr>
                        <a:t>6,7 </a:t>
                      </a:r>
                    </a:p>
                  </a:txBody>
                  <a:tcPr marL="50800" marR="50800" marT="50800" marB="50800" anchor="ctr" anchorCtr="0" horzOverflow="overflow"/>
                </a:tc>
                <a:tc>
                  <a:txBody>
                    <a:bodyPr/>
                    <a:lstStyle/>
                    <a:p>
                      <a:pPr algn="l" defTabSz="914400"/>
                      <a:r>
                        <a:rPr sz="3600">
                          <a:latin typeface="Arial"/>
                          <a:ea typeface="Arial"/>
                          <a:cs typeface="Arial"/>
                          <a:sym typeface="Arial"/>
                        </a:rPr>
                        <a:t>waterpots</a:t>
                      </a:r>
                    </a:p>
                  </a:txBody>
                  <a:tcPr marL="50800" marR="50800" marT="50800" marB="50800" anchor="ctr" anchorCtr="0" horzOverflow="overflow"/>
                </a:tc>
                <a:tc>
                  <a:txBody>
                    <a:bodyPr/>
                    <a:lstStyle/>
                    <a:p>
                      <a:pPr algn="l" defTabSz="914400"/>
                      <a:r>
                        <a:rPr sz="3600">
                          <a:latin typeface="Arial"/>
                          <a:ea typeface="Arial"/>
                          <a:cs typeface="Arial"/>
                          <a:sym typeface="Arial"/>
                        </a:rPr>
                        <a:t>waterpots</a:t>
                      </a:r>
                    </a:p>
                  </a:txBody>
                  <a:tcPr marL="50800" marR="50800" marT="50800" marB="50800" anchor="ctr" anchorCtr="0" horzOverflow="overflow"/>
                </a:tc>
                <a:tc>
                  <a:txBody>
                    <a:bodyPr/>
                    <a:lstStyle/>
                    <a:p>
                      <a:pPr algn="l" defTabSz="914400"/>
                      <a:r>
                        <a:rPr sz="3600">
                          <a:latin typeface="Arial"/>
                          <a:ea typeface="Arial"/>
                          <a:cs typeface="Arial"/>
                          <a:sym typeface="Arial"/>
                        </a:rPr>
                        <a:t>28</a:t>
                      </a:r>
                    </a:p>
                  </a:txBody>
                  <a:tcPr marL="50800" marR="50800" marT="50800" marB="50800" anchor="ctr" anchorCtr="0" horzOverflow="overflow"/>
                </a:tc>
              </a:tr>
              <a:tr h="780675">
                <a:tc>
                  <a:txBody>
                    <a:bodyPr/>
                    <a:lstStyle/>
                    <a:p>
                      <a:pPr algn="l" defTabSz="914400"/>
                      <a:r>
                        <a:rPr sz="3600">
                          <a:latin typeface="Arial"/>
                          <a:ea typeface="Arial"/>
                          <a:cs typeface="Arial"/>
                          <a:sym typeface="Arial"/>
                        </a:rPr>
                        <a:t>8,9</a:t>
                      </a:r>
                    </a:p>
                  </a:txBody>
                  <a:tcPr marL="50800" marR="50800" marT="50800" marB="50800" anchor="ctr" anchorCtr="0" horzOverflow="overflow"/>
                </a:tc>
                <a:tc>
                  <a:txBody>
                    <a:bodyPr/>
                    <a:lstStyle/>
                    <a:p>
                      <a:pPr algn="l" defTabSz="914400"/>
                      <a:r>
                        <a:rPr sz="3600">
                          <a:latin typeface="Arial"/>
                          <a:ea typeface="Arial"/>
                          <a:cs typeface="Arial"/>
                          <a:sym typeface="Arial"/>
                        </a:rPr>
                        <a:t>draw out</a:t>
                      </a:r>
                    </a:p>
                  </a:txBody>
                  <a:tcPr marL="50800" marR="50800" marT="50800" marB="50800" anchor="ctr" anchorCtr="0" horzOverflow="overflow"/>
                </a:tc>
                <a:tc>
                  <a:txBody>
                    <a:bodyPr/>
                    <a:lstStyle/>
                    <a:p>
                      <a:pPr algn="l" defTabSz="914400"/>
                      <a:r>
                        <a:rPr sz="3600">
                          <a:latin typeface="Arial"/>
                          <a:ea typeface="Arial"/>
                          <a:cs typeface="Arial"/>
                          <a:sym typeface="Arial"/>
                        </a:rPr>
                        <a:t>draw</a:t>
                      </a:r>
                    </a:p>
                  </a:txBody>
                  <a:tcPr marL="50800" marR="50800" marT="50800" marB="50800" anchor="ctr" anchorCtr="0" horzOverflow="overflow"/>
                </a:tc>
                <a:tc>
                  <a:txBody>
                    <a:bodyPr/>
                    <a:lstStyle/>
                    <a:p>
                      <a:pPr algn="l" defTabSz="914400"/>
                      <a:r>
                        <a:rPr sz="3600">
                          <a:latin typeface="Arial"/>
                          <a:ea typeface="Arial"/>
                          <a:cs typeface="Arial"/>
                          <a:sym typeface="Arial"/>
                        </a:rPr>
                        <a:t>7, 15</a:t>
                      </a:r>
                    </a:p>
                  </a:txBody>
                  <a:tcPr marL="50800" marR="50800" marT="50800" marB="50800" anchor="ctr" anchorCtr="0" horzOverflow="overflow"/>
                </a:tc>
              </a:tr>
              <a:tr h="801378">
                <a:tc>
                  <a:txBody>
                    <a:bodyPr/>
                    <a:lstStyle/>
                    <a:p>
                      <a:pPr algn="l" defTabSz="914400"/>
                      <a:r>
                        <a:rPr sz="3600">
                          <a:latin typeface="Arial"/>
                          <a:ea typeface="Arial"/>
                          <a:cs typeface="Arial"/>
                          <a:sym typeface="Arial"/>
                        </a:rPr>
                        <a:t>9</a:t>
                      </a:r>
                    </a:p>
                  </a:txBody>
                  <a:tcPr marL="50800" marR="50800" marT="50800" marB="50800" anchor="ctr" anchorCtr="0" horzOverflow="overflow"/>
                </a:tc>
                <a:tc>
                  <a:txBody>
                    <a:bodyPr/>
                    <a:lstStyle/>
                    <a:p>
                      <a:pPr algn="l" defTabSz="914400"/>
                      <a:r>
                        <a:rPr sz="3600">
                          <a:latin typeface="Arial"/>
                          <a:ea typeface="Arial"/>
                          <a:cs typeface="Arial"/>
                          <a:sym typeface="Arial"/>
                        </a:rPr>
                        <a:t>knew not</a:t>
                      </a:r>
                    </a:p>
                  </a:txBody>
                  <a:tcPr marL="50800" marR="50800" marT="50800" marB="50800" anchor="ctr" anchorCtr="0" horzOverflow="overflow"/>
                </a:tc>
                <a:tc>
                  <a:txBody>
                    <a:bodyPr/>
                    <a:lstStyle/>
                    <a:p>
                      <a:pPr algn="l" defTabSz="914400"/>
                      <a:r>
                        <a:rPr sz="3600">
                          <a:latin typeface="Arial"/>
                          <a:ea typeface="Arial"/>
                          <a:cs typeface="Arial"/>
                          <a:sym typeface="Arial"/>
                        </a:rPr>
                        <a:t>ye know not</a:t>
                      </a:r>
                    </a:p>
                  </a:txBody>
                  <a:tcPr marL="50800" marR="50800" marT="50800" marB="50800" anchor="ctr" anchorCtr="0" horzOverflow="overflow"/>
                </a:tc>
                <a:tc>
                  <a:txBody>
                    <a:bodyPr/>
                    <a:lstStyle/>
                    <a:p>
                      <a:pPr algn="l" defTabSz="914400"/>
                      <a:r>
                        <a:rPr sz="3600">
                          <a:latin typeface="Arial"/>
                          <a:ea typeface="Arial"/>
                          <a:cs typeface="Arial"/>
                          <a:sym typeface="Arial"/>
                        </a:rPr>
                        <a:t>22, 32</a:t>
                      </a:r>
                    </a:p>
                  </a:txBody>
                  <a:tcPr marL="50800" marR="50800" marT="50800" marB="50800" anchor="ctr" anchorCtr="0" horzOverflow="overflow"/>
                </a:tc>
              </a:tr>
              <a:tr h="1153442">
                <a:tc>
                  <a:txBody>
                    <a:bodyPr/>
                    <a:lstStyle/>
                    <a:p>
                      <a:pPr algn="l" defTabSz="914400"/>
                      <a:r>
                        <a:rPr sz="3600">
                          <a:latin typeface="Arial"/>
                          <a:ea typeface="Arial"/>
                          <a:cs typeface="Arial"/>
                          <a:sym typeface="Arial"/>
                        </a:rPr>
                        <a:t>25</a:t>
                      </a:r>
                    </a:p>
                  </a:txBody>
                  <a:tcPr marL="50800" marR="50800" marT="50800" marB="50800" anchor="ctr" anchorCtr="0" horzOverflow="overflow"/>
                </a:tc>
                <a:tc>
                  <a:txBody>
                    <a:bodyPr/>
                    <a:lstStyle/>
                    <a:p>
                      <a:pPr algn="l" defTabSz="914400"/>
                      <a:r>
                        <a:rPr sz="3600">
                          <a:latin typeface="Arial"/>
                          <a:ea typeface="Arial"/>
                          <a:cs typeface="Arial"/>
                          <a:sym typeface="Arial"/>
                        </a:rPr>
                        <a:t>he knew what was in man</a:t>
                      </a:r>
                    </a:p>
                  </a:txBody>
                  <a:tcPr marL="50800" marR="50800" marT="50800" marB="50800" anchor="ctr" anchorCtr="0" horzOverflow="overflow"/>
                </a:tc>
                <a:tc>
                  <a:txBody>
                    <a:bodyPr/>
                    <a:lstStyle/>
                    <a:p>
                      <a:pPr algn="l" defTabSz="914400"/>
                      <a:r>
                        <a:rPr sz="3600">
                          <a:latin typeface="Arial"/>
                          <a:ea typeface="Arial"/>
                          <a:cs typeface="Arial"/>
                          <a:sym typeface="Arial"/>
                        </a:rPr>
                        <a:t>he told me all I ever did</a:t>
                      </a:r>
                    </a:p>
                  </a:txBody>
                  <a:tcPr marL="50800" marR="50800" marT="50800" marB="50800" anchor="ctr" anchorCtr="0" horzOverflow="overflow"/>
                </a:tc>
                <a:tc>
                  <a:txBody>
                    <a:bodyPr/>
                    <a:lstStyle/>
                    <a:p>
                      <a:pPr algn="l" defTabSz="914400"/>
                      <a:r>
                        <a:rPr sz="3600">
                          <a:latin typeface="Arial"/>
                          <a:ea typeface="Arial"/>
                          <a:cs typeface="Arial"/>
                          <a:sym typeface="Arial"/>
                        </a:rPr>
                        <a:t>39</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9" name="Shape 29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00" name="Shape 300"/>
          <p:cNvSpPr/>
          <p:nvPr/>
        </p:nvSpPr>
        <p:spPr>
          <a:xfrm>
            <a:off x="466133" y="872066"/>
            <a:ext cx="11800476" cy="147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Helvetica"/>
                <a:ea typeface="Helvetica"/>
                <a:cs typeface="Helvetica"/>
                <a:sym typeface="Helvetica"/>
              </a:defRPr>
            </a:pPr>
            <a:r>
              <a:t>g5201. ὑδριά hydria; </a:t>
            </a:r>
          </a:p>
          <a:p>
            <a:pPr algn="l">
              <a:defRPr sz="3000">
                <a:latin typeface="Helvetica"/>
                <a:ea typeface="Helvetica"/>
                <a:cs typeface="Helvetica"/>
                <a:sym typeface="Helvetica"/>
              </a:defRPr>
            </a:pPr>
            <a:r>
              <a:t>from 5204; a water-jar, i.e. receptacle for family supply: — water-pot. AV (3) - waterpot 3;</a:t>
            </a:r>
          </a:p>
        </p:txBody>
      </p:sp>
      <p:sp>
        <p:nvSpPr>
          <p:cNvPr id="301" name="Shape 301"/>
          <p:cNvSpPr/>
          <p:nvPr/>
        </p:nvSpPr>
        <p:spPr>
          <a:xfrm>
            <a:off x="814557" y="2607733"/>
            <a:ext cx="210450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000">
                <a:latin typeface="Helvetica"/>
                <a:ea typeface="Helvetica"/>
                <a:cs typeface="Helvetica"/>
                <a:sym typeface="Helvetica"/>
              </a:defRPr>
            </a:pPr>
            <a:r>
              <a:t>John 2:6,7</a:t>
            </a:r>
          </a:p>
          <a:p>
            <a:pPr algn="l">
              <a:defRPr b="1" sz="3000">
                <a:latin typeface="Helvetica"/>
                <a:ea typeface="Helvetica"/>
                <a:cs typeface="Helvetica"/>
                <a:sym typeface="Helvetica"/>
              </a:defRPr>
            </a:pPr>
            <a:r>
              <a:t>John 4:28</a:t>
            </a:r>
          </a:p>
        </p:txBody>
      </p:sp>
      <p:sp>
        <p:nvSpPr>
          <p:cNvPr id="302" name="Shape 302"/>
          <p:cNvSpPr/>
          <p:nvPr/>
        </p:nvSpPr>
        <p:spPr>
          <a:xfrm>
            <a:off x="556500" y="4292600"/>
            <a:ext cx="11619741" cy="1473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3000">
                <a:latin typeface="Helvetica"/>
                <a:ea typeface="Helvetica"/>
                <a:cs typeface="Helvetica"/>
                <a:sym typeface="Helvetica"/>
              </a:defRPr>
            </a:lvl1pPr>
          </a:lstStyle>
          <a:p>
            <a:pPr/>
            <a:r>
              <a:t>g0501. ἀντλέω antleō; from ἄντλος antlos (the hold of a ship); to bale up (properly, bilge water), i.e. dip water (with a bucket, pitcher, etc.): — draw (out). AV (4) - draw 3, draw out 1;</a:t>
            </a:r>
          </a:p>
        </p:txBody>
      </p:sp>
      <p:sp>
        <p:nvSpPr>
          <p:cNvPr id="303" name="Shape 303"/>
          <p:cNvSpPr/>
          <p:nvPr/>
        </p:nvSpPr>
        <p:spPr>
          <a:xfrm>
            <a:off x="729890" y="6140591"/>
            <a:ext cx="2210545"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3000">
                <a:latin typeface="Helvetica"/>
                <a:ea typeface="Helvetica"/>
                <a:cs typeface="Helvetica"/>
                <a:sym typeface="Helvetica"/>
              </a:defRPr>
            </a:pPr>
            <a:r>
              <a:t>John 2:8,9</a:t>
            </a:r>
          </a:p>
          <a:p>
            <a:pPr algn="l">
              <a:defRPr b="1" sz="3000">
                <a:latin typeface="Helvetica"/>
                <a:ea typeface="Helvetica"/>
                <a:cs typeface="Helvetica"/>
                <a:sym typeface="Helvetica"/>
              </a:defRPr>
            </a:pPr>
            <a:r>
              <a:t>John 4:7,15</a:t>
            </a:r>
          </a:p>
        </p:txBody>
      </p:sp>
    </p:spTree>
  </p:cSld>
  <p:clrMapOvr>
    <a:masterClrMapping/>
  </p:clrMapOvr>
  <p:transition xmlns:p14="http://schemas.microsoft.com/office/powerpoint/2010/main" spd="med" advClick="1" p14:dur="1000"/>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5" name="Shape 305"/>
          <p:cNvSpPr/>
          <p:nvPr/>
        </p:nvSpPr>
        <p:spPr>
          <a:xfrm>
            <a:off x="500614" y="5148661"/>
            <a:ext cx="12003572" cy="52707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000">
                <a:latin typeface="Arial"/>
                <a:ea typeface="Arial"/>
                <a:cs typeface="Arial"/>
                <a:sym typeface="Arial"/>
              </a:defRPr>
            </a:pPr>
            <a:r>
              <a:t>John 2:8 And he saith unto them, </a:t>
            </a:r>
            <a:r>
              <a:rPr b="1"/>
              <a:t>Draw out  [antleō - n=4] </a:t>
            </a:r>
            <a:r>
              <a:t>now, and bear unto the governor of the feast. And they bare it. 9 When the ruler of the feast had tasted the water that was made wine, and knew not whence it was: (but the servants which </a:t>
            </a:r>
            <a:r>
              <a:rPr b="1"/>
              <a:t>drew</a:t>
            </a:r>
            <a:r>
              <a:t> the water knew;)</a:t>
            </a:r>
          </a:p>
          <a:p>
            <a:pPr algn="l">
              <a:defRPr sz="3000">
                <a:latin typeface="Arial"/>
                <a:ea typeface="Arial"/>
                <a:cs typeface="Arial"/>
                <a:sym typeface="Arial"/>
              </a:defRPr>
            </a:pPr>
          </a:p>
          <a:p>
            <a:pPr algn="l">
              <a:defRPr sz="3000">
                <a:latin typeface="Arial"/>
                <a:ea typeface="Arial"/>
                <a:cs typeface="Arial"/>
                <a:sym typeface="Arial"/>
              </a:defRPr>
            </a:pPr>
            <a:r>
              <a:t>John 4:7 There cometh a woman of Samaria to </a:t>
            </a:r>
            <a:r>
              <a:rPr b="1"/>
              <a:t>draw</a:t>
            </a:r>
            <a:r>
              <a:t> water: Jesus saith unto her, Give me to drink.</a:t>
            </a:r>
          </a:p>
          <a:p>
            <a:pPr algn="l">
              <a:defRPr sz="3000">
                <a:latin typeface="Arial"/>
                <a:ea typeface="Arial"/>
                <a:cs typeface="Arial"/>
                <a:sym typeface="Arial"/>
              </a:defRPr>
            </a:pPr>
          </a:p>
          <a:p>
            <a:pPr algn="l">
              <a:defRPr sz="3000">
                <a:latin typeface="Arial"/>
                <a:ea typeface="Arial"/>
                <a:cs typeface="Arial"/>
                <a:sym typeface="Arial"/>
              </a:defRPr>
            </a:pPr>
            <a:r>
              <a:t>John 4:15 The woman saith unto him, Sir, give me this water, that I thirst not, neither come hither to </a:t>
            </a:r>
            <a:r>
              <a:rPr b="1"/>
              <a:t>draw</a:t>
            </a:r>
            <a:r>
              <a:t>.</a:t>
            </a:r>
          </a:p>
          <a:p>
            <a:pPr algn="l">
              <a:defRPr sz="3000">
                <a:latin typeface="Arial"/>
                <a:ea typeface="Arial"/>
                <a:cs typeface="Arial"/>
                <a:sym typeface="Arial"/>
              </a:defRPr>
            </a:pPr>
          </a:p>
        </p:txBody>
      </p:sp>
      <p:sp>
        <p:nvSpPr>
          <p:cNvPr id="306" name="Shape 306"/>
          <p:cNvSpPr/>
          <p:nvPr/>
        </p:nvSpPr>
        <p:spPr>
          <a:xfrm>
            <a:off x="600030" y="593702"/>
            <a:ext cx="11804740" cy="44071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l">
              <a:defRPr sz="3000">
                <a:latin typeface="Arial"/>
                <a:ea typeface="Arial"/>
                <a:cs typeface="Arial"/>
                <a:sym typeface="Arial"/>
              </a:defRPr>
            </a:pPr>
            <a:r>
              <a:t>John 2:6 And there were set there six </a:t>
            </a:r>
            <a:r>
              <a:rPr b="1">
                <a:solidFill>
                  <a:srgbClr val="011993"/>
                </a:solidFill>
              </a:rPr>
              <a:t>waterpots</a:t>
            </a:r>
            <a:r>
              <a:rPr b="1"/>
              <a:t> [hydria - n=3]</a:t>
            </a:r>
            <a:r>
              <a:t> of stone, after the manner of the purifying of the Jews, containing two or three firkins apiece.</a:t>
            </a:r>
          </a:p>
          <a:p>
            <a:pPr algn="l">
              <a:defRPr sz="3000">
                <a:latin typeface="Arial"/>
                <a:ea typeface="Arial"/>
                <a:cs typeface="Arial"/>
                <a:sym typeface="Arial"/>
              </a:defRPr>
            </a:pPr>
          </a:p>
          <a:p>
            <a:pPr algn="l">
              <a:defRPr sz="3000">
                <a:latin typeface="Arial"/>
                <a:ea typeface="Arial"/>
                <a:cs typeface="Arial"/>
                <a:sym typeface="Arial"/>
              </a:defRPr>
            </a:pPr>
            <a:r>
              <a:t>John 2:7 Jesus saith unto them, Fill the </a:t>
            </a:r>
            <a:r>
              <a:rPr b="1">
                <a:solidFill>
                  <a:srgbClr val="011993"/>
                </a:solidFill>
              </a:rPr>
              <a:t>waterpots</a:t>
            </a:r>
            <a:r>
              <a:t> with water. And they filled them up to the brim.</a:t>
            </a:r>
          </a:p>
          <a:p>
            <a:pPr algn="l">
              <a:defRPr sz="3000">
                <a:latin typeface="Arial"/>
                <a:ea typeface="Arial"/>
                <a:cs typeface="Arial"/>
                <a:sym typeface="Arial"/>
              </a:defRPr>
            </a:pPr>
          </a:p>
          <a:p>
            <a:pPr algn="l">
              <a:defRPr sz="3000">
                <a:latin typeface="Arial"/>
                <a:ea typeface="Arial"/>
                <a:cs typeface="Arial"/>
                <a:sym typeface="Arial"/>
              </a:defRPr>
            </a:pPr>
            <a:r>
              <a:t>John 4:28 The woman then left her </a:t>
            </a:r>
            <a:r>
              <a:rPr b="1">
                <a:solidFill>
                  <a:srgbClr val="011993"/>
                </a:solidFill>
              </a:rPr>
              <a:t>waterpot</a:t>
            </a:r>
            <a:r>
              <a:t>, and went her way into the city, and saith to the men,</a:t>
            </a:r>
          </a:p>
        </p:txBody>
      </p:sp>
    </p:spTree>
  </p:cSld>
  <p:clrMapOvr>
    <a:masterClrMapping/>
  </p:clrMapOvr>
  <p:transition xmlns:p14="http://schemas.microsoft.com/office/powerpoint/2010/main" spd="med" advClick="1" p14:dur="1000"/>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8" name="Shape 308"/>
          <p:cNvSpPr/>
          <p:nvPr/>
        </p:nvSpPr>
        <p:spPr>
          <a:xfrm>
            <a:off x="216482" y="379012"/>
            <a:ext cx="12571836" cy="86907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100">
                <a:solidFill>
                  <a:srgbClr val="2B2B2B"/>
                </a:solidFill>
                <a:latin typeface="Arial"/>
                <a:ea typeface="Arial"/>
                <a:cs typeface="Arial"/>
                <a:sym typeface="Arial"/>
              </a:defRPr>
            </a:pPr>
            <a:r>
              <a:t>A. 2:1 And </a:t>
            </a:r>
            <a:r>
              <a:rPr b="1"/>
              <a:t>the third day </a:t>
            </a:r>
            <a:r>
              <a:t>there was a marriage</a:t>
            </a:r>
            <a:r>
              <a:rPr b="1">
                <a:solidFill>
                  <a:srgbClr val="0433FF"/>
                </a:solidFill>
              </a:rPr>
              <a:t> in Cana of Galilee</a:t>
            </a:r>
            <a:r>
              <a:rPr>
                <a:solidFill>
                  <a:srgbClr val="0433FF"/>
                </a:solidFill>
              </a:rPr>
              <a:t>;</a:t>
            </a:r>
            <a:r>
              <a:t> and </a:t>
            </a:r>
            <a:r>
              <a:rPr b="1">
                <a:solidFill>
                  <a:srgbClr val="008F00"/>
                </a:solidFill>
              </a:rPr>
              <a:t>the mother of Jesus</a:t>
            </a:r>
            <a:r>
              <a:t> was there: 2 And both Jesus was called, and </a:t>
            </a:r>
            <a:r>
              <a:rPr b="1"/>
              <a:t>his disciples</a:t>
            </a:r>
            <a:r>
              <a:t>, to the marriage.</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B. 3 And when they wanted wine, the mother of Jesus saith unto him, </a:t>
            </a:r>
            <a:r>
              <a:rPr b="1">
                <a:solidFill>
                  <a:srgbClr val="801B80"/>
                </a:solidFill>
              </a:rPr>
              <a:t>They have no wine. </a:t>
            </a:r>
            <a:r>
              <a:t>4 Jesus </a:t>
            </a:r>
          </a:p>
          <a:p>
            <a:pPr algn="l" defTabSz="457200">
              <a:defRPr sz="2100">
                <a:solidFill>
                  <a:srgbClr val="2B2B2B"/>
                </a:solidFill>
                <a:latin typeface="Arial"/>
                <a:ea typeface="Arial"/>
                <a:cs typeface="Arial"/>
                <a:sym typeface="Arial"/>
              </a:defRPr>
            </a:pPr>
            <a:r>
              <a:t>      saith unto her, Woman, what have I to do with thee? </a:t>
            </a:r>
            <a:r>
              <a:rPr b="1"/>
              <a:t>mine hour is not yet come.</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C. 5 His mother saith unto </a:t>
            </a:r>
            <a:r>
              <a:rPr b="1">
                <a:solidFill>
                  <a:srgbClr val="018000"/>
                </a:solidFill>
              </a:rPr>
              <a:t>the servants</a:t>
            </a:r>
            <a:r>
              <a:t>, Whatsoever he saith unto you, do it.</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D. 6 And there were set there six waterpots of stone, after the manner of the purifying of the </a:t>
            </a:r>
          </a:p>
          <a:p>
            <a:pPr algn="l" defTabSz="457200">
              <a:defRPr sz="2100">
                <a:solidFill>
                  <a:srgbClr val="2B2B2B"/>
                </a:solidFill>
                <a:latin typeface="Arial"/>
                <a:ea typeface="Arial"/>
                <a:cs typeface="Arial"/>
                <a:sym typeface="Arial"/>
              </a:defRPr>
            </a:pPr>
            <a:r>
              <a:t>                    Jews, containing two or three firkins apiece. 7 </a:t>
            </a:r>
            <a:r>
              <a:rPr b="1"/>
              <a:t>Jesus saith unto them, </a:t>
            </a:r>
            <a:r>
              <a:rPr b="1" sz="2500"/>
              <a:t>Fill</a:t>
            </a:r>
            <a:r>
              <a:rPr b="1"/>
              <a:t> the waterpots </a:t>
            </a:r>
            <a:endParaRPr b="1"/>
          </a:p>
          <a:p>
            <a:pPr algn="l" defTabSz="457200">
              <a:defRPr sz="2100">
                <a:solidFill>
                  <a:srgbClr val="2B2B2B"/>
                </a:solidFill>
                <a:latin typeface="Arial"/>
                <a:ea typeface="Arial"/>
                <a:cs typeface="Arial"/>
                <a:sym typeface="Arial"/>
              </a:defRPr>
            </a:pPr>
            <a:r>
              <a:rPr b="1"/>
              <a:t>                     with water</a:t>
            </a:r>
            <a:r>
              <a:t>. </a:t>
            </a:r>
          </a:p>
          <a:p>
            <a:pPr algn="l" defTabSz="457200">
              <a:defRPr sz="2100">
                <a:solidFill>
                  <a:srgbClr val="2B2B2B"/>
                </a:solidFill>
                <a:latin typeface="Arial"/>
                <a:ea typeface="Arial"/>
                <a:cs typeface="Arial"/>
                <a:sym typeface="Arial"/>
              </a:defRPr>
            </a:pPr>
          </a:p>
          <a:p>
            <a:pPr algn="l" defTabSz="457200">
              <a:defRPr b="1" i="1" sz="2100">
                <a:solidFill>
                  <a:srgbClr val="2B2B2B"/>
                </a:solidFill>
                <a:latin typeface="Arial"/>
                <a:ea typeface="Arial"/>
                <a:cs typeface="Arial"/>
                <a:sym typeface="Arial"/>
              </a:defRPr>
            </a:pPr>
            <a:r>
              <a:t>				E. And they filled them up to the brim.</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D'. 8 </a:t>
            </a:r>
            <a:r>
              <a:rPr b="1"/>
              <a:t>And he saith unto them</a:t>
            </a:r>
            <a:r>
              <a:t>, </a:t>
            </a:r>
            <a:r>
              <a:rPr b="1"/>
              <a:t>Draw out now,</a:t>
            </a:r>
            <a:r>
              <a:t> and bear unto the governor of the feast. </a:t>
            </a:r>
          </a:p>
          <a:p>
            <a:pPr algn="l" defTabSz="457200">
              <a:defRPr sz="2100">
                <a:solidFill>
                  <a:srgbClr val="2B2B2B"/>
                </a:solidFill>
                <a:latin typeface="Arial"/>
                <a:ea typeface="Arial"/>
                <a:cs typeface="Arial"/>
                <a:sym typeface="Arial"/>
              </a:defRPr>
            </a:pPr>
            <a:r>
              <a:t>                        And they bare it.</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C’. 9 When the ruler of the feast had tasted the water that was made wine, and knew not </a:t>
            </a:r>
          </a:p>
          <a:p>
            <a:pPr algn="l" defTabSz="457200">
              <a:defRPr sz="2100">
                <a:solidFill>
                  <a:srgbClr val="2B2B2B"/>
                </a:solidFill>
                <a:latin typeface="Arial"/>
                <a:ea typeface="Arial"/>
                <a:cs typeface="Arial"/>
                <a:sym typeface="Arial"/>
              </a:defRPr>
            </a:pPr>
            <a:r>
              <a:t>                 whence it was: (but</a:t>
            </a:r>
            <a:r>
              <a:rPr b="1">
                <a:solidFill>
                  <a:srgbClr val="018000"/>
                </a:solidFill>
              </a:rPr>
              <a:t> the servants</a:t>
            </a:r>
            <a:r>
              <a:rPr>
                <a:solidFill>
                  <a:srgbClr val="018000"/>
                </a:solidFill>
              </a:rPr>
              <a:t> </a:t>
            </a:r>
            <a:r>
              <a:t>which drew the water knew;)</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	B'. the governor of the feast called the bridegroom, 10 And saith unto him, Every man at the beginning doth set forth good wine; and when men have well drunk, then 	that which is worse: but </a:t>
            </a:r>
            <a:r>
              <a:rPr b="1">
                <a:solidFill>
                  <a:srgbClr val="801B80"/>
                </a:solidFill>
              </a:rPr>
              <a:t>thou hast kept the good wine </a:t>
            </a:r>
            <a:r>
              <a:rPr b="1"/>
              <a:t>until now</a:t>
            </a:r>
            <a:r>
              <a:t>.</a:t>
            </a:r>
          </a:p>
          <a:p>
            <a:pPr algn="l" defTabSz="457200">
              <a:defRPr sz="2100">
                <a:solidFill>
                  <a:srgbClr val="2B2B2B"/>
                </a:solidFill>
                <a:latin typeface="Arial"/>
                <a:ea typeface="Arial"/>
                <a:cs typeface="Arial"/>
                <a:sym typeface="Arial"/>
              </a:defRPr>
            </a:pPr>
          </a:p>
          <a:p>
            <a:pPr algn="l" defTabSz="457200">
              <a:defRPr sz="2100">
                <a:solidFill>
                  <a:srgbClr val="2B2B2B"/>
                </a:solidFill>
                <a:latin typeface="Arial"/>
                <a:ea typeface="Arial"/>
                <a:cs typeface="Arial"/>
                <a:sym typeface="Arial"/>
              </a:defRPr>
            </a:pPr>
            <a:r>
              <a:t>A'. 11This beginning of miracles did Jesus</a:t>
            </a:r>
            <a:r>
              <a:rPr b="1">
                <a:solidFill>
                  <a:srgbClr val="0433FF"/>
                </a:solidFill>
              </a:rPr>
              <a:t> in Cana of Galilee</a:t>
            </a:r>
            <a:r>
              <a:rPr>
                <a:solidFill>
                  <a:srgbClr val="0433FF"/>
                </a:solidFill>
              </a:rPr>
              <a:t>,</a:t>
            </a:r>
            <a:r>
              <a:t> and manifested forth his glory; and </a:t>
            </a:r>
            <a:r>
              <a:rPr b="1"/>
              <a:t>his disciples</a:t>
            </a:r>
            <a:r>
              <a:t> believed on him.12 After this he went down to Capernaum, he, and </a:t>
            </a:r>
            <a:r>
              <a:rPr b="1">
                <a:solidFill>
                  <a:srgbClr val="008F00"/>
                </a:solidFill>
              </a:rPr>
              <a:t>his mother</a:t>
            </a:r>
            <a:r>
              <a:rPr>
                <a:solidFill>
                  <a:srgbClr val="008F00"/>
                </a:solidFill>
              </a:rPr>
              <a:t>,</a:t>
            </a:r>
            <a:r>
              <a:t> and his brethren, and his disciples: and they continued there </a:t>
            </a:r>
            <a:r>
              <a:rPr b="1"/>
              <a:t>not many days.</a:t>
            </a:r>
            <a:endParaRPr b="1"/>
          </a:p>
        </p:txBody>
      </p:sp>
    </p:spTree>
  </p:cSld>
  <p:clrMapOvr>
    <a:masterClrMapping/>
  </p:clrMapOvr>
  <p:transition xmlns:p14="http://schemas.microsoft.com/office/powerpoint/2010/main" spd="med" advClick="1" p14:dur="1000"/>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0" name="Shape 310"/>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11" name="Table 311"/>
          <p:cNvGraphicFramePr/>
          <p:nvPr/>
        </p:nvGraphicFramePr>
        <p:xfrm>
          <a:off x="629620" y="311394"/>
          <a:ext cx="12313952" cy="9258917"/>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590108"/>
                <a:gridCol w="4516702"/>
                <a:gridCol w="5212688"/>
                <a:gridCol w="981752"/>
              </a:tblGrid>
              <a:tr h="485140">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sz="2841">
                          <a:uFill>
                            <a:solidFill>
                              <a:srgbClr val="FFFFFF"/>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565454">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the Word</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so shall my word be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543551">
                <a:tc>
                  <a:txBody>
                    <a:bodyPr/>
                    <a:lstStyle/>
                    <a:p>
                      <a:pPr algn="l" defTabSz="1295400">
                        <a:tabLst>
                          <a:tab pos="1295400" algn="l"/>
                        </a:tabLst>
                      </a:pPr>
                      <a:r>
                        <a:rPr sz="2841">
                          <a:uFill>
                            <a:solidFill>
                              <a:srgbClr val="000000"/>
                            </a:solidFill>
                          </a:uFill>
                          <a:latin typeface="Calibri"/>
                          <a:ea typeface="Calibri"/>
                          <a:cs typeface="Calibri"/>
                          <a:sym typeface="Calibri"/>
                        </a:rPr>
                        <a:t>1:26, 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ye 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20149">
                <a:tc>
                  <a:txBody>
                    <a:bodyPr/>
                    <a:lstStyle/>
                    <a:p>
                      <a:pPr algn="l" defTabSz="1295400">
                        <a:tabLst>
                          <a:tab pos="1295400" algn="l"/>
                        </a:tabLst>
                      </a:pPr>
                      <a:r>
                        <a:rPr sz="2841">
                          <a:uFill>
                            <a:solidFill>
                              <a:srgbClr val="000000"/>
                            </a:solidFill>
                          </a:uFill>
                          <a:latin typeface="Calibri"/>
                          <a:ea typeface="Calibri"/>
                          <a:cs typeface="Calibri"/>
                          <a:sym typeface="Calibri"/>
                        </a:rPr>
                        <a:t>1:41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we have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91313">
                <a:tc>
                  <a:txBody>
                    <a:bodyPr/>
                    <a:lstStyle/>
                    <a:p>
                      <a:pPr algn="l" defTabSz="1295400">
                        <a:tabLst>
                          <a:tab pos="1295400" algn="l"/>
                        </a:tabLst>
                      </a:pPr>
                      <a:r>
                        <a:rPr sz="2841">
                          <a:uFill>
                            <a:solidFill>
                              <a:srgbClr val="000000"/>
                            </a:solidFill>
                          </a:uFill>
                          <a:latin typeface="Calibri"/>
                          <a:ea typeface="Calibri"/>
                          <a:cs typeface="Calibri"/>
                          <a:sym typeface="Calibri"/>
                        </a:rPr>
                        <a:t>1:43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Jesus would go forth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that goeth forth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31434">
                <a:tc>
                  <a:txBody>
                    <a:bodyPr/>
                    <a:lstStyle/>
                    <a:p>
                      <a:pPr algn="l" defTabSz="1295400">
                        <a:tabLst>
                          <a:tab pos="1295400" algn="l"/>
                        </a:tabLst>
                      </a:pPr>
                      <a:r>
                        <a:rPr sz="2841">
                          <a:uFill>
                            <a:solidFill>
                              <a:srgbClr val="000000"/>
                            </a:solidFill>
                          </a:uFill>
                          <a:latin typeface="Calibri"/>
                          <a:ea typeface="Calibri"/>
                          <a:cs typeface="Calibri"/>
                          <a:sym typeface="Calibri"/>
                        </a:rPr>
                        <a:t>1:45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we have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31434">
                <a:tc>
                  <a:txBody>
                    <a:bodyPr/>
                    <a:lstStyle/>
                    <a:p>
                      <a:pPr algn="l" defTabSz="1295400">
                        <a:tabLst>
                          <a:tab pos="1295400" algn="l"/>
                        </a:tabLst>
                      </a:pPr>
                      <a:r>
                        <a:rPr sz="2841">
                          <a:uFill>
                            <a:solidFill>
                              <a:srgbClr val="000000"/>
                            </a:solidFill>
                          </a:uFill>
                          <a:latin typeface="Calibri"/>
                          <a:ea typeface="Calibri"/>
                          <a:cs typeface="Calibri"/>
                          <a:sym typeface="Calibri"/>
                        </a:rPr>
                        <a:t>1:45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Nathaniel</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I have given him</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02877">
                <a:tc>
                  <a:txBody>
                    <a:bodyPr/>
                    <a:lstStyle/>
                    <a:p>
                      <a:pPr algn="l" defTabSz="1295400">
                        <a:tabLst>
                          <a:tab pos="1295400" algn="l"/>
                        </a:tabLst>
                      </a:pPr>
                      <a:r>
                        <a:rPr sz="2841">
                          <a:uFill>
                            <a:solidFill>
                              <a:srgbClr val="000000"/>
                            </a:solidFill>
                          </a:uFill>
                          <a:latin typeface="Calibri"/>
                          <a:ea typeface="Calibri"/>
                          <a:cs typeface="Calibri"/>
                          <a:sym typeface="Calibri"/>
                        </a:rPr>
                        <a:t>2:3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no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80036">
                <a:tc>
                  <a:txBody>
                    <a:bodyPr/>
                    <a:lstStyle/>
                    <a:p>
                      <a:pPr algn="l" defTabSz="1295400">
                        <a:tabLst>
                          <a:tab pos="1295400" algn="l"/>
                        </a:tabLst>
                      </a:pPr>
                      <a:r>
                        <a:rPr sz="2841">
                          <a:uFill>
                            <a:solidFill>
                              <a:srgbClr val="000000"/>
                            </a:solidFill>
                          </a:uFill>
                          <a:latin typeface="Calibri"/>
                          <a:ea typeface="Calibri"/>
                          <a:cs typeface="Calibri"/>
                          <a:sym typeface="Calibri"/>
                        </a:rPr>
                        <a:t>2:9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 …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 …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17815">
                <a:tc>
                  <a:txBody>
                    <a:bodyPr/>
                    <a:lstStyle/>
                    <a:p>
                      <a:pPr algn="l" defTabSz="1295400">
                        <a:tabLst>
                          <a:tab pos="1295400" algn="l"/>
                        </a:tabLst>
                      </a:pPr>
                      <a:r>
                        <a:rPr sz="2841">
                          <a:uFill>
                            <a:solidFill>
                              <a:srgbClr val="000000"/>
                            </a:solidFill>
                          </a:uFill>
                          <a:latin typeface="Calibri"/>
                          <a:ea typeface="Calibri"/>
                          <a:cs typeface="Calibri"/>
                          <a:sym typeface="Calibri"/>
                        </a:rPr>
                        <a:t>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born of water and the spirit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ye 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995809">
                <a:tc>
                  <a:txBody>
                    <a:bodyPr/>
                    <a:lstStyle/>
                    <a:p>
                      <a:pPr algn="l" defTabSz="1295400">
                        <a:tabLst>
                          <a:tab pos="1295400" algn="l"/>
                        </a:tabLst>
                      </a:pPr>
                      <a:r>
                        <a:rPr sz="2841">
                          <a:uFill>
                            <a:solidFill>
                              <a:srgbClr val="000000"/>
                            </a:solidFill>
                          </a:uFill>
                          <a:latin typeface="Calibri"/>
                          <a:ea typeface="Calibri"/>
                          <a:cs typeface="Calibri"/>
                          <a:sym typeface="Calibri"/>
                        </a:rPr>
                        <a:t>3:9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how can these things be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My thoughts are not your thoughts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59564">
                <a:tc>
                  <a:txBody>
                    <a:bodyPr/>
                    <a:lstStyle/>
                    <a:p>
                      <a:pPr algn="l" defTabSz="1295400">
                        <a:tabLst>
                          <a:tab pos="1295400" algn="l"/>
                        </a:tabLst>
                      </a:pPr>
                      <a:r>
                        <a:rPr sz="2841">
                          <a:uFill>
                            <a:solidFill>
                              <a:srgbClr val="000000"/>
                            </a:solidFill>
                          </a:uFill>
                          <a:latin typeface="Calibri"/>
                          <a:ea typeface="Calibri"/>
                          <a:cs typeface="Calibri"/>
                          <a:sym typeface="Calibri"/>
                        </a:rPr>
                        <a:t>3:12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earthly ... heavenly</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heavens ... earth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25123">
                <a:tc>
                  <a:txBody>
                    <a:bodyPr/>
                    <a:lstStyle/>
                    <a:p>
                      <a:pPr algn="l" defTabSz="1295400">
                        <a:tabLst>
                          <a:tab pos="1295400" algn="l"/>
                        </a:tabLst>
                      </a:pPr>
                      <a:r>
                        <a:rPr sz="2841">
                          <a:uFill>
                            <a:solidFill>
                              <a:srgbClr val="000000"/>
                            </a:solidFill>
                          </a:uFill>
                          <a:latin typeface="Calibri"/>
                          <a:ea typeface="Calibri"/>
                          <a:cs typeface="Calibri"/>
                          <a:sym typeface="Calibri"/>
                        </a:rPr>
                        <a:t>3:13,31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came down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32169">
                <a:tc>
                  <a:txBody>
                    <a:bodyPr/>
                    <a:lstStyle/>
                    <a:p>
                      <a:pPr algn="l" defTabSz="1295400">
                        <a:tabLst>
                          <a:tab pos="1295400" algn="l"/>
                        </a:tabLst>
                      </a:pPr>
                      <a:r>
                        <a:rPr sz="2841">
                          <a:uFill>
                            <a:solidFill>
                              <a:srgbClr val="000000"/>
                            </a:solidFill>
                          </a:uFill>
                          <a:latin typeface="Calibri"/>
                          <a:ea typeface="Calibri"/>
                          <a:cs typeface="Calibri"/>
                          <a:sym typeface="Calibri"/>
                        </a:rPr>
                        <a:t>3:26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to him</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32169">
                <a:tc>
                  <a:txBody>
                    <a:bodyPr/>
                    <a:lstStyle/>
                    <a:p>
                      <a:pPr algn="l" defTabSz="1295400">
                        <a:tabLst>
                          <a:tab pos="1295400" algn="l"/>
                        </a:tabLst>
                      </a:pPr>
                      <a:r>
                        <a:rPr sz="2841">
                          <a:uFill>
                            <a:solidFill>
                              <a:srgbClr val="000000"/>
                            </a:solidFill>
                          </a:uFill>
                          <a:latin typeface="Calibri"/>
                          <a:ea typeface="Calibri"/>
                          <a:cs typeface="Calibri"/>
                          <a:sym typeface="Calibri"/>
                        </a:rPr>
                        <a:t>3:31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from above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32169">
                <a:tc>
                  <a:txBody>
                    <a:bodyPr/>
                    <a:lstStyle/>
                    <a:p>
                      <a:pPr algn="l" defTabSz="1295400">
                        <a:tabLst>
                          <a:tab pos="1295400" algn="l"/>
                        </a:tabLst>
                      </a:pPr>
                      <a:r>
                        <a:rPr sz="2841">
                          <a:uFill>
                            <a:solidFill>
                              <a:srgbClr val="000000"/>
                            </a:solidFill>
                          </a:uFill>
                          <a:latin typeface="Calibri"/>
                          <a:ea typeface="Calibri"/>
                          <a:cs typeface="Calibri"/>
                          <a:sym typeface="Calibri"/>
                        </a:rPr>
                        <a:t>3:34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sent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1" grpId="1"/>
    </p:bldLst>
  </p:timing>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3" name="Shape 313"/>
          <p:cNvSpPr/>
          <p:nvPr/>
        </p:nvSpPr>
        <p:spPr>
          <a:xfrm>
            <a:off x="460186" y="1060124"/>
            <a:ext cx="11864089" cy="9277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2900">
                <a:latin typeface="Arial"/>
                <a:ea typeface="Arial"/>
                <a:cs typeface="Arial"/>
                <a:sym typeface="Arial"/>
              </a:defRPr>
            </a:pPr>
            <a:r>
              <a:t>John 2:4 Jesus saith unto her, Woman, what have I to do with thee? </a:t>
            </a:r>
            <a:r>
              <a:rPr b="1"/>
              <a:t>mine hour is not yet come.</a:t>
            </a:r>
          </a:p>
        </p:txBody>
      </p:sp>
      <p:sp>
        <p:nvSpPr>
          <p:cNvPr id="314" name="Shape 314"/>
          <p:cNvSpPr/>
          <p:nvPr/>
        </p:nvSpPr>
        <p:spPr>
          <a:xfrm>
            <a:off x="446131" y="2362082"/>
            <a:ext cx="11629170" cy="9527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Arial"/>
                <a:ea typeface="Arial"/>
                <a:cs typeface="Arial"/>
                <a:sym typeface="Arial"/>
              </a:defRPr>
            </a:pPr>
            <a:r>
              <a:t>John 7:30 Then they sought to take him: but no man laid hands on him, because </a:t>
            </a:r>
            <a:r>
              <a:rPr b="1"/>
              <a:t>his hour was not yet come</a:t>
            </a:r>
            <a:r>
              <a:t>.</a:t>
            </a:r>
          </a:p>
        </p:txBody>
      </p:sp>
      <p:sp>
        <p:nvSpPr>
          <p:cNvPr id="315" name="Shape 315"/>
          <p:cNvSpPr/>
          <p:nvPr/>
        </p:nvSpPr>
        <p:spPr>
          <a:xfrm>
            <a:off x="401240" y="3535222"/>
            <a:ext cx="11438323" cy="13845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Arial"/>
                <a:ea typeface="Arial"/>
                <a:cs typeface="Arial"/>
                <a:sym typeface="Arial"/>
              </a:defRPr>
            </a:pPr>
            <a:r>
              <a:t>John 8:20 These words spake Jesus in the treasury, as he taught in the temple: and no man laid hands on him; </a:t>
            </a:r>
            <a:r>
              <a:rPr b="1"/>
              <a:t>for his hour was not yet come.</a:t>
            </a:r>
          </a:p>
        </p:txBody>
      </p:sp>
      <p:sp>
        <p:nvSpPr>
          <p:cNvPr id="316" name="Shape 316"/>
          <p:cNvSpPr/>
          <p:nvPr/>
        </p:nvSpPr>
        <p:spPr>
          <a:xfrm>
            <a:off x="446131" y="5140162"/>
            <a:ext cx="11629169" cy="9527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Arial"/>
                <a:ea typeface="Arial"/>
                <a:cs typeface="Arial"/>
                <a:sym typeface="Arial"/>
              </a:defRPr>
            </a:pPr>
            <a:r>
              <a:t>John 12:23 And Jesus answered them, saying, </a:t>
            </a:r>
            <a:r>
              <a:rPr b="1"/>
              <a:t>The hour is come,</a:t>
            </a:r>
            <a:r>
              <a:t> that the Son of man should be glorified.</a:t>
            </a:r>
          </a:p>
        </p:txBody>
      </p:sp>
      <p:sp>
        <p:nvSpPr>
          <p:cNvPr id="317" name="Shape 317"/>
          <p:cNvSpPr/>
          <p:nvPr/>
        </p:nvSpPr>
        <p:spPr>
          <a:xfrm>
            <a:off x="407516" y="6467104"/>
            <a:ext cx="11807999" cy="18163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000">
                <a:latin typeface="Arial"/>
                <a:ea typeface="Arial"/>
                <a:cs typeface="Arial"/>
                <a:sym typeface="Arial"/>
              </a:defRPr>
            </a:pPr>
            <a:r>
              <a:t>John 13:1 Now before the feast of the passover, when Jesus knew that </a:t>
            </a:r>
            <a:r>
              <a:rPr b="1"/>
              <a:t>his hour was come</a:t>
            </a:r>
            <a:r>
              <a:t> that he should depart out of this world unto the Father, having loved his own which were in the world, he loved them unto the end.</a:t>
            </a:r>
          </a:p>
        </p:txBody>
      </p:sp>
    </p:spTree>
  </p:cSld>
  <p:clrMapOvr>
    <a:masterClrMapping/>
  </p:clrMapOvr>
  <p:transition xmlns:p14="http://schemas.microsoft.com/office/powerpoint/2010/main" spd="med" advClick="1" p14:dur="1000"/>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9" name="Shape 319"/>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320" name="image7.jpeg"/>
          <p:cNvPicPr>
            <a:picLocks noChangeAspect="1"/>
          </p:cNvPicPr>
          <p:nvPr/>
        </p:nvPicPr>
        <p:blipFill>
          <a:blip r:embed="rId2">
            <a:extLst/>
          </a:blip>
          <a:stretch>
            <a:fillRect/>
          </a:stretch>
        </p:blipFill>
        <p:spPr>
          <a:xfrm>
            <a:off x="1217731" y="1215179"/>
            <a:ext cx="10569338" cy="7052031"/>
          </a:xfrm>
          <a:prstGeom prst="rect">
            <a:avLst/>
          </a:prstGeom>
          <a:ln w="12700">
            <a:miter lim="400000"/>
          </a:ln>
        </p:spPr>
      </p:pic>
    </p:spTree>
  </p:cSld>
  <p:clrMapOvr>
    <a:masterClrMapping/>
  </p:clrMapOvr>
  <p:transition xmlns:p14="http://schemas.microsoft.com/office/powerpoint/2010/main" spd="med" advClick="1" p14:dur="1000"/>
</p:sld>
</file>

<file path=ppt/slides/slide4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2" name="Shape 322"/>
          <p:cNvSpPr/>
          <p:nvPr/>
        </p:nvSpPr>
        <p:spPr>
          <a:xfrm>
            <a:off x="493935" y="405658"/>
            <a:ext cx="12016930" cy="91454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700">
                <a:solidFill>
                  <a:srgbClr val="2B2B2B"/>
                </a:solidFill>
                <a:latin typeface="Arial"/>
                <a:ea typeface="Arial"/>
                <a:cs typeface="Arial"/>
                <a:sym typeface="Arial"/>
              </a:defRPr>
            </a:pPr>
            <a:r>
              <a:t>A. 2:13 And the Jews’ </a:t>
            </a:r>
            <a:r>
              <a:rPr b="1">
                <a:solidFill>
                  <a:srgbClr val="941100"/>
                </a:solidFill>
              </a:rPr>
              <a:t>passover</a:t>
            </a:r>
            <a:r>
              <a:t> was at hand, and </a:t>
            </a:r>
            <a:r>
              <a:rPr b="1"/>
              <a:t>Jesus went up to Jerusalem,</a:t>
            </a:r>
            <a:r>
              <a:t> 14 And found in the temple those that sold oxen and sheep and doves, and the changers of money sitting … Take these things hence; make not my Father's house an house of merchandise.</a:t>
            </a:r>
          </a:p>
          <a:p>
            <a:pPr lvl="2" algn="l" defTabSz="457200">
              <a:defRPr sz="2700">
                <a:solidFill>
                  <a:srgbClr val="2B2B2B"/>
                </a:solidFill>
                <a:latin typeface="Arial"/>
                <a:ea typeface="Arial"/>
                <a:cs typeface="Arial"/>
                <a:sym typeface="Arial"/>
              </a:defRPr>
            </a:pPr>
          </a:p>
          <a:p>
            <a:pPr lvl="2" algn="l" defTabSz="457200">
              <a:defRPr sz="2700">
                <a:solidFill>
                  <a:srgbClr val="2B2B2B"/>
                </a:solidFill>
                <a:latin typeface="Arial"/>
                <a:ea typeface="Arial"/>
                <a:cs typeface="Arial"/>
                <a:sym typeface="Arial"/>
              </a:defRPr>
            </a:pPr>
            <a:r>
              <a:t>B. 17 And </a:t>
            </a:r>
            <a:r>
              <a:rPr b="1">
                <a:solidFill>
                  <a:srgbClr val="0433FF"/>
                </a:solidFill>
              </a:rPr>
              <a:t>his disciples remembered</a:t>
            </a:r>
            <a:r>
              <a:rPr>
                <a:solidFill>
                  <a:srgbClr val="0433FF"/>
                </a:solidFill>
              </a:rPr>
              <a:t> </a:t>
            </a:r>
            <a:r>
              <a:rPr b="1"/>
              <a:t>that it was written</a:t>
            </a:r>
            <a:r>
              <a:t>, The zeal of thine house hath eaten me up.</a:t>
            </a:r>
          </a:p>
          <a:p>
            <a:pPr algn="l" defTabSz="457200">
              <a:defRPr sz="2700">
                <a:solidFill>
                  <a:srgbClr val="2B2B2B"/>
                </a:solidFill>
                <a:latin typeface="Arial"/>
                <a:ea typeface="Arial"/>
                <a:cs typeface="Arial"/>
                <a:sym typeface="Arial"/>
              </a:defRPr>
            </a:pPr>
            <a:r>
              <a:t>		</a:t>
            </a:r>
          </a:p>
          <a:p>
            <a:pPr lvl="8" algn="l" defTabSz="457200">
              <a:defRPr sz="2700">
                <a:solidFill>
                  <a:srgbClr val="2B2B2B"/>
                </a:solidFill>
                <a:latin typeface="Arial"/>
                <a:ea typeface="Arial"/>
                <a:cs typeface="Arial"/>
                <a:sym typeface="Arial"/>
              </a:defRPr>
            </a:pPr>
            <a:r>
              <a:t>C.18 </a:t>
            </a:r>
            <a:r>
              <a:rPr b="1">
                <a:solidFill>
                  <a:srgbClr val="FF40FF"/>
                </a:solidFill>
              </a:rPr>
              <a:t>Then answered the Jews</a:t>
            </a:r>
            <a:r>
              <a:rPr b="1"/>
              <a:t> </a:t>
            </a:r>
            <a:r>
              <a:t>and said unto him, What sign   </a:t>
            </a:r>
          </a:p>
          <a:p>
            <a:pPr algn="l" defTabSz="457200">
              <a:defRPr sz="2700">
                <a:solidFill>
                  <a:srgbClr val="2B2B2B"/>
                </a:solidFill>
                <a:latin typeface="Arial"/>
                <a:ea typeface="Arial"/>
                <a:cs typeface="Arial"/>
                <a:sym typeface="Arial"/>
              </a:defRPr>
            </a:pPr>
            <a:r>
              <a:t>                  shewest thou unto us, seeing that thou doest these things?</a:t>
            </a:r>
          </a:p>
          <a:p>
            <a:pPr algn="l" defTabSz="457200">
              <a:defRPr b="1" i="1" sz="2700">
                <a:solidFill>
                  <a:srgbClr val="2B2B2B"/>
                </a:solidFill>
                <a:latin typeface="Arial"/>
                <a:ea typeface="Arial"/>
                <a:cs typeface="Arial"/>
                <a:sym typeface="Arial"/>
              </a:defRPr>
            </a:pPr>
            <a:r>
              <a:t>			</a:t>
            </a:r>
          </a:p>
          <a:p>
            <a:pPr lvl="8" algn="l" defTabSz="457200">
              <a:defRPr b="1" i="1" sz="2700">
                <a:solidFill>
                  <a:srgbClr val="2B2B2B"/>
                </a:solidFill>
                <a:latin typeface="Arial"/>
                <a:ea typeface="Arial"/>
                <a:cs typeface="Arial"/>
                <a:sym typeface="Arial"/>
              </a:defRPr>
            </a:pPr>
            <a:r>
              <a:t>      D. 19 Jesus answered and said unto them, Destroy this  </a:t>
            </a:r>
          </a:p>
          <a:p>
            <a:pPr algn="l" defTabSz="457200">
              <a:defRPr b="1" i="1" sz="2700">
                <a:solidFill>
                  <a:srgbClr val="2B2B2B"/>
                </a:solidFill>
                <a:latin typeface="Arial"/>
                <a:ea typeface="Arial"/>
                <a:cs typeface="Arial"/>
                <a:sym typeface="Arial"/>
              </a:defRPr>
            </a:pPr>
            <a:r>
              <a:t>                        temple, and in three days I will raise it up.</a:t>
            </a:r>
            <a:endParaRPr b="0" i="0"/>
          </a:p>
          <a:p>
            <a:pPr algn="l" defTabSz="457200">
              <a:defRPr sz="2700">
                <a:solidFill>
                  <a:srgbClr val="2B2B2B"/>
                </a:solidFill>
                <a:latin typeface="Arial"/>
                <a:ea typeface="Arial"/>
                <a:cs typeface="Arial"/>
                <a:sym typeface="Arial"/>
              </a:defRPr>
            </a:pPr>
            <a:r>
              <a:t>		</a:t>
            </a:r>
          </a:p>
          <a:p>
            <a:pPr lvl="8" algn="l" defTabSz="457200">
              <a:defRPr sz="2700">
                <a:solidFill>
                  <a:srgbClr val="2B2B2B"/>
                </a:solidFill>
                <a:latin typeface="Arial"/>
                <a:ea typeface="Arial"/>
                <a:cs typeface="Arial"/>
                <a:sym typeface="Arial"/>
              </a:defRPr>
            </a:pPr>
            <a:r>
              <a:t>C'. 20 </a:t>
            </a:r>
            <a:r>
              <a:rPr b="1">
                <a:solidFill>
                  <a:srgbClr val="FF40FF"/>
                </a:solidFill>
              </a:rPr>
              <a:t>Then said the Jews</a:t>
            </a:r>
            <a:r>
              <a:t>, Forty and six years was this temple in building, and wilt thou rear it up in three days?</a:t>
            </a:r>
          </a:p>
          <a:p>
            <a:pPr algn="l" defTabSz="457200">
              <a:defRPr sz="2700">
                <a:solidFill>
                  <a:srgbClr val="2B2B2B"/>
                </a:solidFill>
                <a:latin typeface="Arial"/>
                <a:ea typeface="Arial"/>
                <a:cs typeface="Arial"/>
                <a:sym typeface="Arial"/>
              </a:defRPr>
            </a:pPr>
            <a:r>
              <a:t>	</a:t>
            </a:r>
          </a:p>
          <a:p>
            <a:pPr lvl="2" algn="l" defTabSz="457200">
              <a:defRPr sz="2700">
                <a:solidFill>
                  <a:srgbClr val="2B2B2B"/>
                </a:solidFill>
                <a:latin typeface="Arial"/>
                <a:ea typeface="Arial"/>
                <a:cs typeface="Arial"/>
                <a:sym typeface="Arial"/>
              </a:defRPr>
            </a:pPr>
            <a:r>
              <a:t>B’. 21 But he spake of the temple of his body. 22 When therefore he was risen from the dead, </a:t>
            </a:r>
            <a:r>
              <a:rPr b="1">
                <a:solidFill>
                  <a:srgbClr val="0433FF"/>
                </a:solidFill>
              </a:rPr>
              <a:t>his disciples remembered</a:t>
            </a:r>
            <a:r>
              <a:t> that he had  said this unto them; and they believed </a:t>
            </a:r>
            <a:r>
              <a:rPr b="1"/>
              <a:t>the scripture,</a:t>
            </a:r>
            <a:r>
              <a:t> and the word which Jesus had said.</a:t>
            </a:r>
          </a:p>
          <a:p>
            <a:pPr algn="l" defTabSz="457200">
              <a:defRPr sz="2700">
                <a:solidFill>
                  <a:srgbClr val="2B2B2B"/>
                </a:solidFill>
                <a:latin typeface="Arial"/>
                <a:ea typeface="Arial"/>
                <a:cs typeface="Arial"/>
                <a:sym typeface="Arial"/>
              </a:defRPr>
            </a:pPr>
          </a:p>
          <a:p>
            <a:pPr algn="l" defTabSz="457200">
              <a:defRPr sz="2700">
                <a:solidFill>
                  <a:srgbClr val="2B2B2B"/>
                </a:solidFill>
                <a:latin typeface="Arial"/>
                <a:ea typeface="Arial"/>
                <a:cs typeface="Arial"/>
                <a:sym typeface="Arial"/>
              </a:defRPr>
            </a:pPr>
            <a:r>
              <a:t>A'. 23 Now</a:t>
            </a:r>
            <a:r>
              <a:rPr b="1"/>
              <a:t> when he was in Jerusalem</a:t>
            </a:r>
            <a:r>
              <a:t> at </a:t>
            </a:r>
            <a:r>
              <a:rPr b="1">
                <a:solidFill>
                  <a:srgbClr val="800D00"/>
                </a:solidFill>
              </a:rPr>
              <a:t>the passover</a:t>
            </a:r>
            <a:r>
              <a:t>, in the feast day, many believed in his name …</a:t>
            </a:r>
          </a:p>
        </p:txBody>
      </p:sp>
    </p:spTree>
  </p:cSld>
  <p:clrMapOvr>
    <a:masterClrMapping/>
  </p:clrMapOvr>
  <p:transition xmlns:p14="http://schemas.microsoft.com/office/powerpoint/2010/main" spd="med" advClick="1" p14:dur="1000"/>
</p:sld>
</file>

<file path=ppt/slides/slide4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4" name="Shape 32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25" name="Table 325"/>
          <p:cNvGraphicFramePr/>
          <p:nvPr/>
        </p:nvGraphicFramePr>
        <p:xfrm>
          <a:off x="605366" y="1151466"/>
          <a:ext cx="11535768" cy="8328339"/>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190532"/>
                <a:gridCol w="4407290"/>
                <a:gridCol w="4127551"/>
                <a:gridCol w="1810393"/>
              </a:tblGrid>
              <a:tr h="3516260">
                <a:tc>
                  <a:txBody>
                    <a:bodyPr/>
                    <a:lstStyle/>
                    <a:p>
                      <a:pPr algn="l" defTabSz="914400"/>
                      <a:r>
                        <a:rPr sz="3200">
                          <a:latin typeface="Arial"/>
                          <a:ea typeface="Arial"/>
                          <a:cs typeface="Arial"/>
                          <a:sym typeface="Arial"/>
                        </a:rPr>
                        <a:t>John 2:12</a:t>
                      </a:r>
                    </a:p>
                  </a:txBody>
                  <a:tcPr marL="50800" marR="50800" marT="50800" marB="50800" anchor="t" anchorCtr="0" horzOverflow="overflow"/>
                </a:tc>
                <a:tc>
                  <a:txBody>
                    <a:bodyPr/>
                    <a:lstStyle/>
                    <a:p>
                      <a:pPr algn="l" defTabSz="914400">
                        <a:defRPr sz="3200">
                          <a:latin typeface="Arial"/>
                          <a:ea typeface="Arial"/>
                          <a:cs typeface="Arial"/>
                          <a:sym typeface="Arial"/>
                        </a:defRPr>
                      </a:pPr>
                      <a:r>
                        <a:t>12 After this he went down to Capernaum, he, </a:t>
                      </a:r>
                      <a:r>
                        <a:rPr b="1"/>
                        <a:t>and his mother, and his brethren, </a:t>
                      </a:r>
                      <a:r>
                        <a:t>and his disciples: and they continued there not many days.</a:t>
                      </a:r>
                    </a:p>
                  </a:txBody>
                  <a:tcPr marL="50800" marR="50800" marT="50800" marB="50800" anchor="t" anchorCtr="0" horzOverflow="overflow"/>
                </a:tc>
                <a:tc>
                  <a:txBody>
                    <a:bodyPr/>
                    <a:lstStyle/>
                    <a:p>
                      <a:pPr algn="l" defTabSz="914400">
                        <a:defRPr sz="3200">
                          <a:latin typeface="Arial"/>
                          <a:ea typeface="Arial"/>
                          <a:cs typeface="Arial"/>
                          <a:sym typeface="Arial"/>
                        </a:defRPr>
                      </a:pPr>
                      <a:r>
                        <a:t>8 I am become a stranger unto </a:t>
                      </a:r>
                      <a:r>
                        <a:rPr b="1"/>
                        <a:t>my brethren</a:t>
                      </a:r>
                      <a:r>
                        <a:t>, and an alien unto </a:t>
                      </a:r>
                      <a:r>
                        <a:rPr b="1"/>
                        <a:t>my mother's children.</a:t>
                      </a:r>
                    </a:p>
                  </a:txBody>
                  <a:tcPr marL="50800" marR="50800" marT="50800" marB="50800" anchor="t" anchorCtr="0" horzOverflow="overflow"/>
                </a:tc>
                <a:tc>
                  <a:txBody>
                    <a:bodyPr/>
                    <a:lstStyle/>
                    <a:p>
                      <a:pPr algn="l" defTabSz="914400"/>
                      <a:r>
                        <a:rPr sz="3200">
                          <a:latin typeface="Arial"/>
                          <a:ea typeface="Arial"/>
                          <a:cs typeface="Arial"/>
                          <a:sym typeface="Arial"/>
                        </a:rPr>
                        <a:t>Psalms 69:8</a:t>
                      </a:r>
                    </a:p>
                  </a:txBody>
                  <a:tcPr marL="50800" marR="50800" marT="50800" marB="50800" anchor="t" anchorCtr="0" horzOverflow="overflow"/>
                </a:tc>
              </a:tr>
              <a:tr h="3531728">
                <a:tc>
                  <a:txBody>
                    <a:bodyPr/>
                    <a:lstStyle/>
                    <a:p>
                      <a:pPr algn="l" defTabSz="914400"/>
                      <a:r>
                        <a:rPr sz="3200">
                          <a:latin typeface="Arial"/>
                          <a:ea typeface="Arial"/>
                          <a:cs typeface="Arial"/>
                          <a:sym typeface="Arial"/>
                        </a:rPr>
                        <a:t>John 2:17</a:t>
                      </a:r>
                    </a:p>
                  </a:txBody>
                  <a:tcPr marL="50800" marR="50800" marT="50800" marB="50800" anchor="t" anchorCtr="0" horzOverflow="overflow"/>
                </a:tc>
                <a:tc>
                  <a:txBody>
                    <a:bodyPr/>
                    <a:lstStyle/>
                    <a:p>
                      <a:pPr algn="l" defTabSz="914400">
                        <a:defRPr sz="3200">
                          <a:latin typeface="Arial"/>
                          <a:ea typeface="Arial"/>
                          <a:cs typeface="Arial"/>
                          <a:sym typeface="Arial"/>
                        </a:defRPr>
                      </a:pPr>
                      <a:r>
                        <a:t>17 And his disciples remembered that it was written, </a:t>
                      </a:r>
                      <a:r>
                        <a:rPr b="1"/>
                        <a:t>The zeal of thine house hath eaten me up.</a:t>
                      </a:r>
                    </a:p>
                  </a:txBody>
                  <a:tcPr marL="50800" marR="50800" marT="50800" marB="50800" anchor="t" anchorCtr="0" horzOverflow="overflow"/>
                </a:tc>
                <a:tc>
                  <a:txBody>
                    <a:bodyPr/>
                    <a:lstStyle/>
                    <a:p>
                      <a:pPr algn="l" defTabSz="914400">
                        <a:defRPr sz="3200">
                          <a:latin typeface="Arial"/>
                          <a:ea typeface="Arial"/>
                          <a:cs typeface="Arial"/>
                          <a:sym typeface="Arial"/>
                        </a:defRPr>
                      </a:pPr>
                      <a:r>
                        <a:t>9 For </a:t>
                      </a:r>
                      <a:r>
                        <a:rPr b="1"/>
                        <a:t>the zeal of thine house hath eaten me up</a:t>
                      </a:r>
                      <a:r>
                        <a:t>;and the reproaches of them that reproached thee are fallen upon me.</a:t>
                      </a:r>
                    </a:p>
                  </a:txBody>
                  <a:tcPr marL="50800" marR="50800" marT="50800" marB="50800" anchor="t" anchorCtr="0" horzOverflow="overflow"/>
                </a:tc>
                <a:tc>
                  <a:txBody>
                    <a:bodyPr/>
                    <a:lstStyle/>
                    <a:p>
                      <a:pPr algn="l" defTabSz="914400"/>
                      <a:r>
                        <a:rPr sz="3200">
                          <a:latin typeface="Arial"/>
                          <a:ea typeface="Arial"/>
                          <a:cs typeface="Arial"/>
                          <a:sym typeface="Arial"/>
                        </a:rPr>
                        <a:t>Psalms 69:9</a:t>
                      </a:r>
                    </a:p>
                  </a:txBody>
                  <a:tcPr marL="50800" marR="50800" marT="50800" marB="50800" anchor="t" anchorCtr="0" horzOverflow="overflow"/>
                </a:tc>
              </a:tr>
            </a:tbl>
          </a:graphicData>
        </a:graphic>
      </p:graphicFrame>
    </p:spTree>
  </p:cSld>
  <p:clrMapOvr>
    <a:masterClrMapping/>
  </p:clrMapOvr>
  <p:transition xmlns:p14="http://schemas.microsoft.com/office/powerpoint/2010/main" spd="med" advClick="1" p14:dur="1000"/>
</p:sld>
</file>

<file path=ppt/slides/slide4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7" name="Shape 327"/>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pic>
        <p:nvPicPr>
          <p:cNvPr id="328" name="pasted-image.png"/>
          <p:cNvPicPr>
            <a:picLocks noChangeAspect="1"/>
          </p:cNvPicPr>
          <p:nvPr/>
        </p:nvPicPr>
        <p:blipFill>
          <a:blip r:embed="rId2">
            <a:extLst/>
          </a:blip>
          <a:stretch>
            <a:fillRect/>
          </a:stretch>
        </p:blipFill>
        <p:spPr>
          <a:xfrm>
            <a:off x="1931016" y="681446"/>
            <a:ext cx="9142768" cy="7825480"/>
          </a:xfrm>
          <a:prstGeom prst="rect">
            <a:avLst/>
          </a:prstGeom>
          <a:ln w="12700">
            <a:miter lim="400000"/>
          </a:ln>
        </p:spPr>
      </p:pic>
      <p:sp>
        <p:nvSpPr>
          <p:cNvPr id="329" name="Shape 329"/>
          <p:cNvSpPr/>
          <p:nvPr/>
        </p:nvSpPr>
        <p:spPr>
          <a:xfrm>
            <a:off x="3153701" y="7036986"/>
            <a:ext cx="9265433" cy="14732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3000">
                <a:latin typeface="Helvetica"/>
                <a:ea typeface="Helvetica"/>
                <a:cs typeface="Helvetica"/>
                <a:sym typeface="Helvetica"/>
              </a:defRPr>
            </a:lvl1pPr>
          </a:lstStyle>
          <a:p>
            <a:pPr/>
            <a:r>
              <a:t>g3530. Νικόδημος Nikodēmos; from 3534 and 1218; victorious among his people; Nicodemus, an Israelite:— Nicodemus</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9" grpId="1"/>
    </p:bldLst>
  </p:timing>
</p:sld>
</file>

<file path=ppt/slides/slide4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1" name="image9.jpeg"/>
          <p:cNvPicPr>
            <a:picLocks noChangeAspect="1"/>
          </p:cNvPicPr>
          <p:nvPr/>
        </p:nvPicPr>
        <p:blipFill>
          <a:blip r:embed="rId2">
            <a:extLst/>
          </a:blip>
          <a:stretch>
            <a:fillRect/>
          </a:stretch>
        </p:blipFill>
        <p:spPr>
          <a:xfrm>
            <a:off x="298450" y="2083758"/>
            <a:ext cx="12407900" cy="4876802"/>
          </a:xfrm>
          <a:prstGeom prst="rect">
            <a:avLst/>
          </a:prstGeom>
          <a:ln w="12700">
            <a:miter lim="400000"/>
          </a:ln>
        </p:spPr>
      </p:pic>
    </p:spTree>
  </p:cSld>
  <p:clrMapOvr>
    <a:masterClrMapping/>
  </p:clrMapOvr>
  <p:transition xmlns:p14="http://schemas.microsoft.com/office/powerpoint/2010/main" spd="med" advClick="1" p14:dur="1000"/>
</p:sld>
</file>

<file path=ppt/slides/slide4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3" name="Shape 333"/>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graphicFrame>
        <p:nvGraphicFramePr>
          <p:cNvPr id="334" name="Table 334"/>
          <p:cNvGraphicFramePr/>
          <p:nvPr/>
        </p:nvGraphicFramePr>
        <p:xfrm>
          <a:off x="1041239" y="650510"/>
          <a:ext cx="11205791" cy="767364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925706"/>
                <a:gridCol w="5788942"/>
              </a:tblGrid>
              <a:tr h="801025">
                <a:tc>
                  <a:txBody>
                    <a:bodyPr/>
                    <a:lstStyle/>
                    <a:p>
                      <a:pPr algn="l" defTabSz="1295400">
                        <a:tabLst>
                          <a:tab pos="1295400" algn="l"/>
                        </a:tabLst>
                        <a:defRPr b="0">
                          <a:solidFill>
                            <a:srgbClr val="000000"/>
                          </a:solidFill>
                        </a:defRPr>
                      </a:pPr>
                      <a:r>
                        <a:rPr b="1" sz="3800">
                          <a:solidFill>
                            <a:srgbClr val="FFFFFF"/>
                          </a:solidFill>
                          <a:uFill>
                            <a:solidFill>
                              <a:srgbClr val="FFFFFF"/>
                            </a:solidFill>
                          </a:uFill>
                          <a:latin typeface="Calibri"/>
                          <a:ea typeface="Calibri"/>
                          <a:cs typeface="Calibri"/>
                          <a:sym typeface="Calibri"/>
                        </a:rPr>
                        <a:t>John 2-3:21</a:t>
                      </a:r>
                    </a:p>
                  </a:txBody>
                  <a:tcPr marL="50800" marR="50800" marT="50800" marB="50800" anchor="ctr" anchorCtr="0" horzOverflow="overflow">
                    <a:solidFill>
                      <a:srgbClr val="6095C9"/>
                    </a:solidFill>
                  </a:tcPr>
                </a:tc>
                <a:tc>
                  <a:txBody>
                    <a:bodyPr/>
                    <a:lstStyle/>
                    <a:p>
                      <a:pPr algn="l" defTabSz="1295400">
                        <a:tabLst>
                          <a:tab pos="1295400" algn="l"/>
                        </a:tabLst>
                        <a:defRPr b="0">
                          <a:solidFill>
                            <a:srgbClr val="000000"/>
                          </a:solidFill>
                        </a:defRPr>
                      </a:pPr>
                      <a:r>
                        <a:rPr b="1" sz="3800">
                          <a:solidFill>
                            <a:srgbClr val="FFFFFF"/>
                          </a:solidFill>
                          <a:uFill>
                            <a:solidFill>
                              <a:srgbClr val="FFFFFF"/>
                            </a:solidFill>
                          </a:uFill>
                          <a:latin typeface="Calibri"/>
                          <a:ea typeface="Calibri"/>
                          <a:cs typeface="Calibri"/>
                          <a:sym typeface="Calibri"/>
                        </a:rPr>
                        <a:t>John 3:22-4:54</a:t>
                      </a:r>
                    </a:p>
                  </a:txBody>
                  <a:tcPr marL="50800" marR="50800" marT="50800" marB="50800" anchor="ctr" anchorCtr="0" horzOverflow="overflow">
                    <a:solidFill>
                      <a:srgbClr val="6095C9"/>
                    </a:solidFill>
                  </a:tcPr>
                </a:tc>
              </a:tr>
              <a:tr h="2033124">
                <a:tc>
                  <a:txBody>
                    <a:bodyPr/>
                    <a:lstStyle/>
                    <a:p>
                      <a:pPr algn="l" defTabSz="1295400">
                        <a:tabLst>
                          <a:tab pos="1295400" algn="l"/>
                        </a:tabLst>
                        <a:defRPr sz="3800">
                          <a:uFill>
                            <a:solidFill>
                              <a:srgbClr val="000000"/>
                            </a:solidFill>
                          </a:uFill>
                          <a:latin typeface="Calibri"/>
                          <a:ea typeface="Calibri"/>
                          <a:cs typeface="Calibri"/>
                          <a:sym typeface="Calibri"/>
                        </a:defRPr>
                      </a:pPr>
                      <a:r>
                        <a:t>2:1-11</a:t>
                      </a:r>
                    </a:p>
                    <a:p>
                      <a:pPr algn="l" defTabSz="1295400">
                        <a:tabLst>
                          <a:tab pos="1295400" algn="l"/>
                        </a:tabLst>
                        <a:defRPr sz="3800">
                          <a:uFill>
                            <a:solidFill>
                              <a:srgbClr val="000000"/>
                            </a:solidFill>
                          </a:uFill>
                          <a:latin typeface="Calibri"/>
                          <a:ea typeface="Calibri"/>
                          <a:cs typeface="Calibri"/>
                          <a:sym typeface="Calibri"/>
                        </a:defRPr>
                      </a:pPr>
                      <a:r>
                        <a:t>Miracle at Cana - </a:t>
                      </a:r>
                    </a:p>
                    <a:p>
                      <a:pPr algn="l" defTabSz="1295400">
                        <a:tabLst>
                          <a:tab pos="1295400" algn="l"/>
                        </a:tabLst>
                        <a:defRPr b="1" sz="3800">
                          <a:uFill>
                            <a:solidFill>
                              <a:srgbClr val="000000"/>
                            </a:solidFill>
                          </a:uFill>
                          <a:latin typeface="Calibri"/>
                          <a:ea typeface="Calibri"/>
                          <a:cs typeface="Calibri"/>
                          <a:sym typeface="Calibri"/>
                        </a:defRPr>
                      </a:pPr>
                      <a:r>
                        <a:t>symbolic death</a:t>
                      </a:r>
                    </a:p>
                  </a:txBody>
                  <a:tcPr marL="50800" marR="50800" marT="50800" marB="50800" anchor="ctr" anchorCtr="0" horzOverflow="overflow">
                    <a:solidFill>
                      <a:srgbClr val="E1EAF4"/>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4:46-54</a:t>
                      </a:r>
                    </a:p>
                    <a:p>
                      <a:pPr algn="l" defTabSz="1295400">
                        <a:tabLst>
                          <a:tab pos="1295400" algn="l"/>
                        </a:tabLst>
                        <a:defRPr sz="3800">
                          <a:uFill>
                            <a:solidFill>
                              <a:srgbClr val="000000"/>
                            </a:solidFill>
                          </a:uFill>
                          <a:latin typeface="Calibri"/>
                          <a:ea typeface="Calibri"/>
                          <a:cs typeface="Calibri"/>
                          <a:sym typeface="Calibri"/>
                        </a:defRPr>
                      </a:pPr>
                      <a:r>
                        <a:t>Miracle at Cana - </a:t>
                      </a:r>
                    </a:p>
                    <a:p>
                      <a:pPr algn="l" defTabSz="1295400">
                        <a:tabLst>
                          <a:tab pos="1295400" algn="l"/>
                        </a:tabLst>
                        <a:defRPr b="1" sz="3800">
                          <a:uFill>
                            <a:solidFill>
                              <a:srgbClr val="000000"/>
                            </a:solidFill>
                          </a:uFill>
                          <a:latin typeface="Calibri"/>
                          <a:ea typeface="Calibri"/>
                          <a:cs typeface="Calibri"/>
                          <a:sym typeface="Calibri"/>
                        </a:defRPr>
                      </a:pPr>
                      <a:r>
                        <a:t>symbolic resurrection</a:t>
                      </a:r>
                    </a:p>
                  </a:txBody>
                  <a:tcPr marL="50800" marR="50800" marT="50800" marB="50800" anchor="ctr" anchorCtr="0" horzOverflow="overflow">
                    <a:solidFill>
                      <a:srgbClr val="E1EAF4"/>
                    </a:solidFill>
                  </a:tcPr>
                </a:tc>
              </a:tr>
              <a:tr h="2477558">
                <a:tc>
                  <a:txBody>
                    <a:bodyPr/>
                    <a:lstStyle/>
                    <a:p>
                      <a:pPr algn="l" defTabSz="1295400">
                        <a:tabLst>
                          <a:tab pos="1295400" algn="l"/>
                        </a:tabLst>
                        <a:defRPr sz="3800">
                          <a:uFill>
                            <a:solidFill>
                              <a:srgbClr val="000000"/>
                            </a:solidFill>
                          </a:uFill>
                          <a:latin typeface="Calibri"/>
                          <a:ea typeface="Calibri"/>
                          <a:cs typeface="Calibri"/>
                          <a:sym typeface="Calibri"/>
                        </a:defRPr>
                      </a:pPr>
                      <a:r>
                        <a:t>2:12-22</a:t>
                      </a:r>
                    </a:p>
                    <a:p>
                      <a:pPr algn="l" defTabSz="1295400">
                        <a:tabLst>
                          <a:tab pos="1295400" algn="l"/>
                        </a:tabLst>
                        <a:defRPr sz="3800">
                          <a:uFill>
                            <a:solidFill>
                              <a:srgbClr val="000000"/>
                            </a:solidFill>
                          </a:uFill>
                          <a:latin typeface="Calibri"/>
                          <a:ea typeface="Calibri"/>
                          <a:cs typeface="Calibri"/>
                          <a:sym typeface="Calibri"/>
                        </a:defRPr>
                      </a:pPr>
                      <a:r>
                        <a:t>Temple cleansed</a:t>
                      </a:r>
                    </a:p>
                    <a:p>
                      <a:pPr algn="l" defTabSz="1295400">
                        <a:tabLst>
                          <a:tab pos="1295400" algn="l"/>
                        </a:tabLst>
                        <a:defRPr sz="3800">
                          <a:uFill>
                            <a:solidFill>
                              <a:srgbClr val="000000"/>
                            </a:solidFill>
                          </a:uFill>
                          <a:latin typeface="Calibri"/>
                          <a:ea typeface="Calibri"/>
                          <a:cs typeface="Calibri"/>
                          <a:sym typeface="Calibri"/>
                        </a:defRPr>
                      </a:pPr>
                      <a:r>
                        <a:t>- </a:t>
                      </a:r>
                      <a:r>
                        <a:rPr b="1"/>
                        <a:t>new Temple</a:t>
                      </a:r>
                      <a:r>
                        <a:t> of his body</a:t>
                      </a:r>
                    </a:p>
                  </a:txBody>
                  <a:tcPr marL="50800" marR="50800" marT="50800" marB="50800" anchor="t" anchorCtr="0" horzOverflow="overflow">
                    <a:solidFill>
                      <a:srgbClr val="F1F5FA"/>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4:4-46</a:t>
                      </a:r>
                    </a:p>
                    <a:p>
                      <a:pPr algn="l" defTabSz="1295400">
                        <a:tabLst>
                          <a:tab pos="1295400" algn="l"/>
                        </a:tabLst>
                        <a:defRPr sz="3800">
                          <a:uFill>
                            <a:solidFill>
                              <a:srgbClr val="000000"/>
                            </a:solidFill>
                          </a:uFill>
                          <a:latin typeface="Calibri"/>
                          <a:ea typeface="Calibri"/>
                          <a:cs typeface="Calibri"/>
                          <a:sym typeface="Calibri"/>
                        </a:defRPr>
                      </a:pPr>
                      <a:r>
                        <a:t>Temple to be replaced by a </a:t>
                      </a:r>
                      <a:r>
                        <a:rPr b="1"/>
                        <a:t>new place of worship </a:t>
                      </a:r>
                      <a:r>
                        <a:t>- in spirit and truth</a:t>
                      </a:r>
                    </a:p>
                  </a:txBody>
                  <a:tcPr marL="50800" marR="50800" marT="50800" marB="50800" anchor="t" anchorCtr="0" horzOverflow="overflow">
                    <a:solidFill>
                      <a:srgbClr val="F1F5FA"/>
                    </a:solidFill>
                  </a:tcPr>
                </a:tc>
              </a:tr>
              <a:tr h="1806575">
                <a:tc>
                  <a:txBody>
                    <a:bodyPr/>
                    <a:lstStyle/>
                    <a:p>
                      <a:pPr algn="l" defTabSz="1295400">
                        <a:tabLst>
                          <a:tab pos="1295400" algn="l"/>
                        </a:tabLst>
                        <a:defRPr sz="3800">
                          <a:uFill>
                            <a:solidFill>
                              <a:srgbClr val="000000"/>
                            </a:solidFill>
                          </a:uFill>
                          <a:latin typeface="Calibri"/>
                          <a:ea typeface="Calibri"/>
                          <a:cs typeface="Calibri"/>
                          <a:sym typeface="Calibri"/>
                        </a:defRPr>
                      </a:pPr>
                      <a:r>
                        <a:t>2:23-3:13</a:t>
                      </a:r>
                    </a:p>
                    <a:p>
                      <a:pPr algn="l" defTabSz="1295400">
                        <a:tabLst>
                          <a:tab pos="1295400" algn="l"/>
                        </a:tabLst>
                        <a:defRPr sz="3800">
                          <a:uFill>
                            <a:solidFill>
                              <a:srgbClr val="000000"/>
                            </a:solidFill>
                          </a:uFill>
                          <a:latin typeface="Calibri"/>
                          <a:ea typeface="Calibri"/>
                          <a:cs typeface="Calibri"/>
                          <a:sym typeface="Calibri"/>
                        </a:defRPr>
                      </a:pPr>
                      <a:r>
                        <a:t>We must be born </a:t>
                      </a:r>
                      <a:r>
                        <a:rPr b="1"/>
                        <a:t>from above</a:t>
                      </a:r>
                    </a:p>
                  </a:txBody>
                  <a:tcPr marL="50800" marR="50800" marT="50800" marB="50800" anchor="ctr" anchorCtr="0" horzOverflow="overflow">
                    <a:solidFill>
                      <a:srgbClr val="E1EAF4"/>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3:22-4:3</a:t>
                      </a:r>
                    </a:p>
                    <a:p>
                      <a:pPr algn="l" defTabSz="1295400">
                        <a:tabLst>
                          <a:tab pos="1295400" algn="l"/>
                        </a:tabLst>
                        <a:defRPr sz="3800">
                          <a:uFill>
                            <a:solidFill>
                              <a:srgbClr val="000000"/>
                            </a:solidFill>
                          </a:uFill>
                          <a:latin typeface="Calibri"/>
                          <a:ea typeface="Calibri"/>
                          <a:cs typeface="Calibri"/>
                          <a:sym typeface="Calibri"/>
                        </a:defRPr>
                      </a:pPr>
                      <a:r>
                        <a:t>Christ comes </a:t>
                      </a:r>
                    </a:p>
                    <a:p>
                      <a:pPr algn="l" defTabSz="1295400">
                        <a:tabLst>
                          <a:tab pos="1295400" algn="l"/>
                        </a:tabLst>
                        <a:defRPr b="1" sz="3800">
                          <a:uFill>
                            <a:solidFill>
                              <a:srgbClr val="000000"/>
                            </a:solidFill>
                          </a:uFill>
                          <a:latin typeface="Calibri"/>
                          <a:ea typeface="Calibri"/>
                          <a:cs typeface="Calibri"/>
                          <a:sym typeface="Calibri"/>
                        </a:defRPr>
                      </a:pPr>
                      <a:r>
                        <a:t>from above</a:t>
                      </a:r>
                    </a:p>
                  </a:txBody>
                  <a:tcPr marL="50800" marR="50800" marT="50800" marB="50800" anchor="t" anchorCtr="0" horzOverflow="overflow">
                    <a:solidFill>
                      <a:srgbClr val="E1EAF4"/>
                    </a:solidFill>
                  </a:tcPr>
                </a:tc>
              </a:tr>
            </a:tbl>
          </a:graphicData>
        </a:graphic>
      </p:graphicFrame>
      <p:graphicFrame>
        <p:nvGraphicFramePr>
          <p:cNvPr id="335" name="Table 335"/>
          <p:cNvGraphicFramePr/>
          <p:nvPr/>
        </p:nvGraphicFramePr>
        <p:xfrm>
          <a:off x="4392168" y="8076589"/>
          <a:ext cx="11714649" cy="180657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220463"/>
              </a:tblGrid>
              <a:tr h="1231900">
                <a:tc>
                  <a:txBody>
                    <a:bodyPr/>
                    <a:lstStyle/>
                    <a:p>
                      <a:pPr algn="l" defTabSz="1295400">
                        <a:tabLst>
                          <a:tab pos="1295400" algn="l"/>
                        </a:tabLst>
                        <a:defRPr sz="3800">
                          <a:uFill>
                            <a:solidFill>
                              <a:srgbClr val="000000"/>
                            </a:solidFill>
                          </a:uFill>
                          <a:latin typeface="Calibri"/>
                          <a:ea typeface="Calibri"/>
                          <a:cs typeface="Calibri"/>
                          <a:sym typeface="Calibri"/>
                        </a:defRPr>
                      </a:pPr>
                      <a:r>
                        <a:t>3:14-21</a:t>
                      </a:r>
                    </a:p>
                    <a:p>
                      <a:pPr algn="l" defTabSz="1295400">
                        <a:tabLst>
                          <a:tab pos="1295400" algn="l"/>
                        </a:tabLst>
                        <a:defRPr b="1" sz="3800">
                          <a:uFill>
                            <a:solidFill>
                              <a:srgbClr val="000000"/>
                            </a:solidFill>
                          </a:uFill>
                          <a:latin typeface="Calibri"/>
                          <a:ea typeface="Calibri"/>
                          <a:cs typeface="Calibri"/>
                          <a:sym typeface="Calibri"/>
                        </a:defRPr>
                      </a:pPr>
                      <a:r>
                        <a:t>God gave His Son</a:t>
                      </a:r>
                    </a:p>
                  </a:txBody>
                  <a:tcPr marL="50800" marR="50800" marT="50800" marB="50800" anchor="t" anchorCtr="0" horzOverflow="overflow">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4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Shape 337"/>
          <p:cNvSpPr/>
          <p:nvPr/>
        </p:nvSpPr>
        <p:spPr>
          <a:xfrm>
            <a:off x="324342" y="613754"/>
            <a:ext cx="12449564" cy="885629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000">
                <a:solidFill>
                  <a:srgbClr val="2B2B2B"/>
                </a:solidFill>
                <a:latin typeface="Arial"/>
                <a:ea typeface="Arial"/>
                <a:cs typeface="Arial"/>
                <a:sym typeface="Arial"/>
              </a:defRPr>
            </a:pPr>
            <a:r>
              <a:t>A. 22 After these things came Jesus and his disciples </a:t>
            </a:r>
            <a:r>
              <a:rPr b="1">
                <a:solidFill>
                  <a:srgbClr val="018000"/>
                </a:solidFill>
              </a:rPr>
              <a:t>into the land of Judaea;</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B. and there </a:t>
            </a:r>
            <a:r>
              <a:rPr b="1">
                <a:solidFill>
                  <a:srgbClr val="0433FF"/>
                </a:solidFill>
              </a:rPr>
              <a:t>he</a:t>
            </a:r>
            <a:r>
              <a:t> tarried with them, </a:t>
            </a:r>
            <a:r>
              <a:rPr b="1">
                <a:solidFill>
                  <a:srgbClr val="0433FF"/>
                </a:solidFill>
              </a:rPr>
              <a:t>and baptized.</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C. 23 And </a:t>
            </a:r>
            <a:r>
              <a:rPr b="1">
                <a:solidFill>
                  <a:srgbClr val="011480"/>
                </a:solidFill>
              </a:rPr>
              <a:t>John also was baptizing</a:t>
            </a:r>
            <a:r>
              <a:t> in Aenon near to Salim, because there was much water there: </a:t>
            </a:r>
          </a:p>
          <a:p>
            <a:pPr algn="l" defTabSz="457200">
              <a:defRPr sz="2000">
                <a:solidFill>
                  <a:srgbClr val="2B2B2B"/>
                </a:solidFill>
                <a:latin typeface="Arial"/>
                <a:ea typeface="Arial"/>
                <a:cs typeface="Arial"/>
                <a:sym typeface="Arial"/>
              </a:defRPr>
            </a:pPr>
            <a:r>
              <a:t>               and they came, </a:t>
            </a:r>
            <a:r>
              <a:rPr b="1">
                <a:solidFill>
                  <a:srgbClr val="011480"/>
                </a:solidFill>
              </a:rPr>
              <a:t>and were baptized.</a:t>
            </a:r>
            <a:r>
              <a:t> 24 For John was not yet cast into prison. 25 Then there arose a </a:t>
            </a:r>
          </a:p>
          <a:p>
            <a:pPr algn="l" defTabSz="457200">
              <a:defRPr sz="2000">
                <a:solidFill>
                  <a:srgbClr val="2B2B2B"/>
                </a:solidFill>
                <a:latin typeface="Arial"/>
                <a:ea typeface="Arial"/>
                <a:cs typeface="Arial"/>
                <a:sym typeface="Arial"/>
              </a:defRPr>
            </a:pPr>
            <a:r>
              <a:t>               question between some of </a:t>
            </a:r>
            <a:r>
              <a:rPr b="1"/>
              <a:t>John's</a:t>
            </a:r>
            <a:r>
              <a:t> disciples and the Jews about purifying.  26 And they came unto </a:t>
            </a:r>
          </a:p>
          <a:p>
            <a:pPr lvl="1" algn="l" defTabSz="457200">
              <a:defRPr sz="2000">
                <a:solidFill>
                  <a:srgbClr val="2B2B2B"/>
                </a:solidFill>
                <a:latin typeface="Arial"/>
                <a:ea typeface="Arial"/>
                <a:cs typeface="Arial"/>
                <a:sym typeface="Arial"/>
              </a:defRPr>
            </a:pPr>
            <a:r>
              <a:t>            </a:t>
            </a:r>
            <a:r>
              <a:rPr b="1"/>
              <a:t>John</a:t>
            </a:r>
            <a:r>
              <a:t>, and said unto him, Rabbi, he that was with thee beyond Jordan,</a:t>
            </a:r>
            <a:r>
              <a:rPr>
                <a:solidFill>
                  <a:srgbClr val="000000"/>
                </a:solidFill>
              </a:rPr>
              <a:t> to whom </a:t>
            </a:r>
            <a:r>
              <a:rPr b="1">
                <a:solidFill>
                  <a:srgbClr val="666699"/>
                </a:solidFill>
              </a:rPr>
              <a:t>thou barest     </a:t>
            </a:r>
            <a:endParaRPr b="1">
              <a:solidFill>
                <a:srgbClr val="666699"/>
              </a:solidFill>
            </a:endParaRPr>
          </a:p>
          <a:p>
            <a:pPr lvl="1" algn="l" defTabSz="457200">
              <a:defRPr sz="2000">
                <a:solidFill>
                  <a:srgbClr val="2B2B2B"/>
                </a:solidFill>
                <a:latin typeface="Arial"/>
                <a:ea typeface="Arial"/>
                <a:cs typeface="Arial"/>
                <a:sym typeface="Arial"/>
              </a:defRPr>
            </a:pPr>
            <a:r>
              <a:rPr b="1">
                <a:solidFill>
                  <a:srgbClr val="666699"/>
                </a:solidFill>
              </a:rPr>
              <a:t>            witness</a:t>
            </a:r>
            <a:r>
              <a:rPr>
                <a:solidFill>
                  <a:srgbClr val="000000"/>
                </a:solidFill>
              </a:rPr>
              <a:t>,</a:t>
            </a:r>
            <a:r>
              <a:t>  behold, </a:t>
            </a:r>
            <a:r>
              <a:rPr b="1">
                <a:solidFill>
                  <a:srgbClr val="011480"/>
                </a:solidFill>
              </a:rPr>
              <a:t>the same baptizeth, and all men come to him</a:t>
            </a:r>
            <a:r>
              <a:t>.</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D. 27 John answered and said, A man can receive nothing, except it be given him </a:t>
            </a:r>
            <a:r>
              <a:rPr b="1">
                <a:solidFill>
                  <a:srgbClr val="800D00"/>
                </a:solidFill>
              </a:rPr>
              <a:t>from heaven. </a:t>
            </a:r>
            <a:endParaRPr b="1">
              <a:solidFill>
                <a:srgbClr val="800D00"/>
              </a:solidFill>
            </a:endParaRPr>
          </a:p>
          <a:p>
            <a:pPr algn="l" defTabSz="457200">
              <a:defRPr sz="2000">
                <a:solidFill>
                  <a:srgbClr val="2B2B2B"/>
                </a:solidFill>
                <a:latin typeface="Arial"/>
                <a:ea typeface="Arial"/>
                <a:cs typeface="Arial"/>
                <a:sym typeface="Arial"/>
              </a:defRPr>
            </a:pPr>
            <a:r>
              <a:rPr b="1">
                <a:solidFill>
                  <a:srgbClr val="800D00"/>
                </a:solidFill>
              </a:rPr>
              <a:t>                    </a:t>
            </a:r>
            <a:r>
              <a:t>28 Ye yourselves </a:t>
            </a:r>
            <a:r>
              <a:rPr b="1">
                <a:solidFill>
                  <a:srgbClr val="009193"/>
                </a:solidFill>
              </a:rPr>
              <a:t>bear me witness,</a:t>
            </a:r>
            <a:r>
              <a:t> that I said, I am not the Christ, but that I am </a:t>
            </a:r>
            <a:r>
              <a:rPr b="1"/>
              <a:t>sent</a:t>
            </a:r>
            <a:r>
              <a:t> before him.</a:t>
            </a:r>
          </a:p>
          <a:p>
            <a:pPr algn="l" defTabSz="457200">
              <a:defRPr b="1" i="1" sz="2000">
                <a:solidFill>
                  <a:srgbClr val="2B2B2B"/>
                </a:solidFill>
                <a:latin typeface="Arial"/>
                <a:ea typeface="Arial"/>
                <a:cs typeface="Arial"/>
                <a:sym typeface="Arial"/>
              </a:defRPr>
            </a:pPr>
          </a:p>
          <a:p>
            <a:pPr algn="l" defTabSz="457200">
              <a:defRPr b="1" i="1" sz="2000">
                <a:solidFill>
                  <a:srgbClr val="2B2B2B"/>
                </a:solidFill>
                <a:latin typeface="Arial"/>
                <a:ea typeface="Arial"/>
                <a:cs typeface="Arial"/>
                <a:sym typeface="Arial"/>
              </a:defRPr>
            </a:pPr>
            <a:r>
              <a:t>				E. 29 He that hath the bride is the bridegroom: but the friend of the bridegroom, which </a:t>
            </a:r>
          </a:p>
          <a:p>
            <a:pPr algn="l" defTabSz="457200">
              <a:defRPr b="1" i="1" sz="2000">
                <a:solidFill>
                  <a:srgbClr val="2B2B2B"/>
                </a:solidFill>
                <a:latin typeface="Arial"/>
                <a:ea typeface="Arial"/>
                <a:cs typeface="Arial"/>
                <a:sym typeface="Arial"/>
              </a:defRPr>
            </a:pPr>
            <a:r>
              <a:t>                            standeth and heareth him, rejoiceth greatly because of the bridegroom's voice: this </a:t>
            </a:r>
          </a:p>
          <a:p>
            <a:pPr algn="l" defTabSz="457200">
              <a:defRPr b="1" i="1" sz="2000">
                <a:solidFill>
                  <a:srgbClr val="2B2B2B"/>
                </a:solidFill>
                <a:latin typeface="Arial"/>
                <a:ea typeface="Arial"/>
                <a:cs typeface="Arial"/>
                <a:sym typeface="Arial"/>
              </a:defRPr>
            </a:pPr>
            <a:r>
              <a:t>                            my joy therefore is fulfilled.</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a:t>
            </a:r>
            <a:r>
              <a:rPr>
                <a:solidFill>
                  <a:srgbClr val="000000"/>
                </a:solidFill>
              </a:rPr>
              <a:t>D’. </a:t>
            </a:r>
            <a:r>
              <a:t>30 He must increase, but I must decrease.</a:t>
            </a:r>
            <a:r>
              <a:rPr b="1"/>
              <a:t> </a:t>
            </a:r>
            <a:r>
              <a:rPr>
                <a:solidFill>
                  <a:srgbClr val="000000"/>
                </a:solidFill>
              </a:rPr>
              <a:t>31 He that cometh</a:t>
            </a:r>
            <a:r>
              <a:t> </a:t>
            </a:r>
            <a:r>
              <a:rPr b="1">
                <a:solidFill>
                  <a:srgbClr val="800D00"/>
                </a:solidFill>
              </a:rPr>
              <a:t>from above</a:t>
            </a:r>
            <a:r>
              <a:t> is above all: he </a:t>
            </a:r>
          </a:p>
          <a:p>
            <a:pPr algn="l" defTabSz="457200">
              <a:defRPr sz="2000">
                <a:solidFill>
                  <a:srgbClr val="2B2B2B"/>
                </a:solidFill>
                <a:latin typeface="Arial"/>
                <a:ea typeface="Arial"/>
                <a:cs typeface="Arial"/>
                <a:sym typeface="Arial"/>
              </a:defRPr>
            </a:pPr>
            <a:r>
              <a:t>                     that is of the earth is earthly, and speaketh of the earth: he that cometh </a:t>
            </a:r>
            <a:r>
              <a:rPr b="1">
                <a:solidFill>
                  <a:srgbClr val="800D00"/>
                </a:solidFill>
              </a:rPr>
              <a:t>from heaven</a:t>
            </a:r>
            <a:r>
              <a:t> is above </a:t>
            </a:r>
          </a:p>
          <a:p>
            <a:pPr algn="l" defTabSz="457200">
              <a:defRPr sz="2000">
                <a:solidFill>
                  <a:srgbClr val="2B2B2B"/>
                </a:solidFill>
                <a:latin typeface="Arial"/>
                <a:ea typeface="Arial"/>
                <a:cs typeface="Arial"/>
                <a:sym typeface="Arial"/>
              </a:defRPr>
            </a:pPr>
            <a:r>
              <a:t>                     all. 32 And what he hath seen and heard, </a:t>
            </a:r>
            <a:r>
              <a:rPr b="1">
                <a:solidFill>
                  <a:srgbClr val="009193"/>
                </a:solidFill>
              </a:rPr>
              <a:t>that he testifieth;</a:t>
            </a:r>
            <a:r>
              <a:rPr b="1"/>
              <a:t> </a:t>
            </a:r>
            <a:r>
              <a:t>and no man receiveth </a:t>
            </a:r>
            <a:r>
              <a:rPr b="1">
                <a:solidFill>
                  <a:srgbClr val="009193"/>
                </a:solidFill>
              </a:rPr>
              <a:t>his </a:t>
            </a:r>
            <a:endParaRPr b="1">
              <a:solidFill>
                <a:srgbClr val="009193"/>
              </a:solidFill>
            </a:endParaRPr>
          </a:p>
          <a:p>
            <a:pPr algn="l" defTabSz="457200">
              <a:defRPr sz="2000">
                <a:solidFill>
                  <a:srgbClr val="2B2B2B"/>
                </a:solidFill>
                <a:latin typeface="Arial"/>
                <a:ea typeface="Arial"/>
                <a:cs typeface="Arial"/>
                <a:sym typeface="Arial"/>
              </a:defRPr>
            </a:pPr>
            <a:r>
              <a:rPr b="1">
                <a:solidFill>
                  <a:srgbClr val="009193"/>
                </a:solidFill>
              </a:rPr>
              <a:t>                     testimony.</a:t>
            </a:r>
            <a:r>
              <a:t> 33 He that hath received</a:t>
            </a:r>
            <a:r>
              <a:rPr b="1">
                <a:solidFill>
                  <a:srgbClr val="008080"/>
                </a:solidFill>
              </a:rPr>
              <a:t> </a:t>
            </a:r>
            <a:r>
              <a:rPr b="1">
                <a:solidFill>
                  <a:srgbClr val="009193"/>
                </a:solidFill>
              </a:rPr>
              <a:t>his testimony</a:t>
            </a:r>
            <a:r>
              <a:rPr>
                <a:solidFill>
                  <a:srgbClr val="008080"/>
                </a:solidFill>
              </a:rPr>
              <a:t> </a:t>
            </a:r>
            <a:r>
              <a:t>hath set to his seal that God is true. 34 For </a:t>
            </a:r>
          </a:p>
          <a:p>
            <a:pPr algn="l" defTabSz="457200">
              <a:defRPr sz="2000">
                <a:solidFill>
                  <a:srgbClr val="2B2B2B"/>
                </a:solidFill>
                <a:latin typeface="Arial"/>
                <a:ea typeface="Arial"/>
                <a:cs typeface="Arial"/>
                <a:sym typeface="Arial"/>
              </a:defRPr>
            </a:pPr>
            <a:r>
              <a:t>                     he whom God hath </a:t>
            </a:r>
            <a:r>
              <a:rPr b="1"/>
              <a:t>sent</a:t>
            </a:r>
            <a:r>
              <a:t> speaketh the words of God … </a:t>
            </a: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		C’. 4:1 When therefore the Lord knew how the Pharisees had heard that</a:t>
            </a:r>
            <a:r>
              <a:rPr b="1">
                <a:solidFill>
                  <a:srgbClr val="011480"/>
                </a:solidFill>
              </a:rPr>
              <a:t> Jesus made and baptized </a:t>
            </a:r>
            <a:endParaRPr b="1">
              <a:solidFill>
                <a:srgbClr val="011480"/>
              </a:solidFill>
            </a:endParaRPr>
          </a:p>
          <a:p>
            <a:pPr algn="l" defTabSz="457200">
              <a:defRPr sz="2000">
                <a:solidFill>
                  <a:srgbClr val="2B2B2B"/>
                </a:solidFill>
                <a:latin typeface="Arial"/>
                <a:ea typeface="Arial"/>
                <a:cs typeface="Arial"/>
                <a:sym typeface="Arial"/>
              </a:defRPr>
            </a:pPr>
            <a:r>
              <a:rPr b="1">
                <a:solidFill>
                  <a:srgbClr val="011480"/>
                </a:solidFill>
              </a:rPr>
              <a:t>             more disciples than John,</a:t>
            </a:r>
          </a:p>
          <a:p>
            <a:pPr algn="l" defTabSz="457200">
              <a:defRPr b="1" sz="2000">
                <a:solidFill>
                  <a:srgbClr val="0433FF"/>
                </a:solidFill>
                <a:latin typeface="Arial"/>
                <a:ea typeface="Arial"/>
                <a:cs typeface="Arial"/>
                <a:sym typeface="Arial"/>
              </a:defRPr>
            </a:pPr>
          </a:p>
          <a:p>
            <a:pPr algn="l" defTabSz="457200">
              <a:defRPr b="1" sz="2000">
                <a:solidFill>
                  <a:srgbClr val="0433FF"/>
                </a:solidFill>
                <a:latin typeface="Arial"/>
                <a:ea typeface="Arial"/>
                <a:cs typeface="Arial"/>
                <a:sym typeface="Arial"/>
              </a:defRPr>
            </a:pPr>
            <a:r>
              <a:t>	</a:t>
            </a:r>
            <a:r>
              <a:rPr b="0">
                <a:solidFill>
                  <a:srgbClr val="2B2B2B"/>
                </a:solidFill>
              </a:rPr>
              <a:t>B’. 2 (Though </a:t>
            </a:r>
            <a:r>
              <a:t>Jesus himself baptized not,</a:t>
            </a:r>
            <a:r>
              <a:rPr b="0">
                <a:solidFill>
                  <a:srgbClr val="2B2B2B"/>
                </a:solidFill>
              </a:rPr>
              <a:t> but his disciples,)</a:t>
            </a:r>
            <a:endParaRPr b="0">
              <a:solidFill>
                <a:srgbClr val="2B2B2B"/>
              </a:solidFill>
            </a:endParaRPr>
          </a:p>
          <a:p>
            <a:pPr algn="l" defTabSz="457200">
              <a:defRPr sz="2000">
                <a:solidFill>
                  <a:srgbClr val="2B2B2B"/>
                </a:solidFill>
                <a:latin typeface="Arial"/>
                <a:ea typeface="Arial"/>
                <a:cs typeface="Arial"/>
                <a:sym typeface="Arial"/>
              </a:defRPr>
            </a:pPr>
          </a:p>
          <a:p>
            <a:pPr algn="l" defTabSz="457200">
              <a:defRPr sz="2000">
                <a:solidFill>
                  <a:srgbClr val="2B2B2B"/>
                </a:solidFill>
                <a:latin typeface="Arial"/>
                <a:ea typeface="Arial"/>
                <a:cs typeface="Arial"/>
                <a:sym typeface="Arial"/>
              </a:defRPr>
            </a:pPr>
            <a:r>
              <a:t>A’. 3 </a:t>
            </a:r>
            <a:r>
              <a:rPr b="1">
                <a:solidFill>
                  <a:srgbClr val="018000"/>
                </a:solidFill>
              </a:rPr>
              <a:t>He left Judaea</a:t>
            </a:r>
            <a:r>
              <a:t>, and departed again into Galilee.</a:t>
            </a:r>
          </a:p>
        </p:txBody>
      </p:sp>
    </p:spTree>
  </p:cSld>
  <p:clrMapOvr>
    <a:masterClrMapping/>
  </p:clrMapOvr>
  <p:transition xmlns:p14="http://schemas.microsoft.com/office/powerpoint/2010/main" spd="med" advClick="1" p14:dur="1000"/>
</p:sld>
</file>

<file path=ppt/slides/slide5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9" name="Shape 339"/>
          <p:cNvSpPr/>
          <p:nvPr/>
        </p:nvSpPr>
        <p:spPr>
          <a:xfrm>
            <a:off x="731903" y="413878"/>
            <a:ext cx="11540994" cy="22202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latin typeface="Arial"/>
                <a:ea typeface="Arial"/>
                <a:cs typeface="Arial"/>
                <a:sym typeface="Arial"/>
              </a:defRPr>
            </a:pPr>
            <a:r>
              <a:t>John 3:34 </a:t>
            </a:r>
          </a:p>
          <a:p>
            <a:pPr>
              <a:defRPr>
                <a:latin typeface="Arial"/>
                <a:ea typeface="Arial"/>
                <a:cs typeface="Arial"/>
                <a:sym typeface="Arial"/>
              </a:defRPr>
            </a:pPr>
            <a:r>
              <a:t>34 For he whom God hath sent speaketh the words of God: </a:t>
            </a:r>
            <a:r>
              <a:rPr b="1"/>
              <a:t>for God giveth not the Spirit by measure unto him.</a:t>
            </a:r>
          </a:p>
        </p:txBody>
      </p:sp>
      <p:sp>
        <p:nvSpPr>
          <p:cNvPr id="340" name="Shape 340"/>
          <p:cNvSpPr/>
          <p:nvPr/>
        </p:nvSpPr>
        <p:spPr>
          <a:xfrm>
            <a:off x="770731" y="2923414"/>
            <a:ext cx="11747765" cy="19679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Arial"/>
                <a:ea typeface="Arial"/>
                <a:cs typeface="Arial"/>
                <a:sym typeface="Arial"/>
              </a:defRPr>
            </a:pPr>
            <a:r>
              <a:t>Isaiah 11: 2 And </a:t>
            </a:r>
            <a:r>
              <a:rPr b="1"/>
              <a:t>the spirit of the LORD shall rest upon him</a:t>
            </a:r>
            <a:r>
              <a:t>, the spirit of wisdom and understanding, the spirit of counsel and might, the spirit of knowledge and of the fear of the LORD; 3 And shall make him of quick understanding in the fear of the LORD:</a:t>
            </a:r>
          </a:p>
        </p:txBody>
      </p:sp>
      <p:sp>
        <p:nvSpPr>
          <p:cNvPr id="341" name="Shape 341"/>
          <p:cNvSpPr/>
          <p:nvPr/>
        </p:nvSpPr>
        <p:spPr>
          <a:xfrm>
            <a:off x="783081" y="5279264"/>
            <a:ext cx="11112700" cy="14980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3200">
                <a:latin typeface="Arial"/>
                <a:ea typeface="Arial"/>
                <a:cs typeface="Arial"/>
                <a:sym typeface="Arial"/>
              </a:defRPr>
            </a:pPr>
            <a:r>
              <a:t>Isaiah 42:1 Behold my servant, whom I uphold; mine elect, </a:t>
            </a:r>
          </a:p>
          <a:p>
            <a:pPr algn="l">
              <a:defRPr sz="3200">
                <a:latin typeface="Arial"/>
                <a:ea typeface="Arial"/>
                <a:cs typeface="Arial"/>
                <a:sym typeface="Arial"/>
              </a:defRPr>
            </a:pPr>
            <a:r>
              <a:t>in whom my soul delighteth; </a:t>
            </a:r>
            <a:r>
              <a:rPr b="1"/>
              <a:t>I have put my spirit upon him</a:t>
            </a:r>
            <a:r>
              <a:t>:</a:t>
            </a:r>
          </a:p>
          <a:p>
            <a:pPr algn="l">
              <a:defRPr sz="3200">
                <a:latin typeface="Arial"/>
                <a:ea typeface="Arial"/>
                <a:cs typeface="Arial"/>
                <a:sym typeface="Arial"/>
              </a:defRPr>
            </a:pPr>
            <a:r>
              <a:t>he shall bring forth judgment to the Gentiles.</a:t>
            </a:r>
          </a:p>
        </p:txBody>
      </p:sp>
      <p:sp>
        <p:nvSpPr>
          <p:cNvPr id="342" name="Shape 342"/>
          <p:cNvSpPr/>
          <p:nvPr/>
        </p:nvSpPr>
        <p:spPr>
          <a:xfrm>
            <a:off x="717847" y="7230830"/>
            <a:ext cx="11668523" cy="24378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Arial"/>
                <a:ea typeface="Arial"/>
                <a:cs typeface="Arial"/>
                <a:sym typeface="Arial"/>
              </a:defRPr>
            </a:pPr>
            <a:r>
              <a:t>Isaiah 61:1 </a:t>
            </a:r>
            <a:r>
              <a:rPr b="1"/>
              <a:t>The Spirit of the LORD God is upon me</a:t>
            </a:r>
            <a:r>
              <a:t>; because the LORD hath anointed me to preach good tidings unto the meek;he hath sent me to bind up the brokenhearted, to proclaim liberty to the captives,and the opening of the prison to them that are bound;</a:t>
            </a:r>
          </a:p>
        </p:txBody>
      </p:sp>
    </p:spTree>
  </p:cSld>
  <p:clrMapOvr>
    <a:masterClrMapping/>
  </p:clrMapOvr>
  <p:transition xmlns:p14="http://schemas.microsoft.com/office/powerpoint/2010/main" spd="med" advClick="1" p14:dur="1000"/>
</p:sld>
</file>

<file path=ppt/slides/slide5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Shape 344"/>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45" name="Table 345"/>
          <p:cNvGraphicFramePr/>
          <p:nvPr/>
        </p:nvGraphicFramePr>
        <p:xfrm>
          <a:off x="629620" y="311394"/>
          <a:ext cx="12313952" cy="7549718"/>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590108"/>
                <a:gridCol w="4141517"/>
                <a:gridCol w="5587873"/>
                <a:gridCol w="981752"/>
              </a:tblGrid>
              <a:tr h="1381908">
                <a:tc>
                  <a:txBody>
                    <a:bodyPr/>
                    <a:lstStyle/>
                    <a:p>
                      <a:pPr algn="l" defTabSz="1295400">
                        <a:tabLst>
                          <a:tab pos="1295400" algn="l"/>
                        </a:tabLst>
                        <a:defRPr b="0">
                          <a:solidFill>
                            <a:srgbClr val="000000"/>
                          </a:solidFill>
                        </a:defRPr>
                      </a:pPr>
                      <a:r>
                        <a:rPr sz="3141">
                          <a:solidFill>
                            <a:srgbClr val="FFFFFF"/>
                          </a:solidFill>
                          <a:uFill>
                            <a:solidFill>
                              <a:srgbClr val="FFFFFF"/>
                            </a:solidFill>
                          </a:uFill>
                          <a:latin typeface="Calibri"/>
                          <a:ea typeface="Calibri"/>
                          <a:cs typeface="Calibri"/>
                          <a:sym typeface="Calibri"/>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sz="3141">
                          <a:uFill>
                            <a:solidFill>
                              <a:srgbClr val="FFFFFF"/>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3141">
                          <a:solidFill>
                            <a:srgbClr val="FFFFFF"/>
                          </a:solidFill>
                          <a:uFill>
                            <a:solidFill>
                              <a:srgbClr val="FFFFFF"/>
                            </a:solidFill>
                          </a:uFill>
                          <a:latin typeface="Calibri"/>
                          <a:ea typeface="Calibri"/>
                          <a:cs typeface="Calibri"/>
                          <a:sym typeface="Calibri"/>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3141">
                          <a:solidFill>
                            <a:srgbClr val="FFFFFF"/>
                          </a:solidFill>
                          <a:uFill>
                            <a:solidFill>
                              <a:srgbClr val="FFFFFF"/>
                            </a:solidFill>
                          </a:uFill>
                          <a:latin typeface="Calibri"/>
                          <a:ea typeface="Calibri"/>
                          <a:cs typeface="Calibri"/>
                          <a:sym typeface="Calibri"/>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1231021">
                <a:tc>
                  <a:txBody>
                    <a:bodyPr/>
                    <a:lstStyle/>
                    <a:p>
                      <a:pPr algn="l" defTabSz="1295400">
                        <a:tabLst>
                          <a:tab pos="1295400" algn="l"/>
                        </a:tabLst>
                      </a:pPr>
                      <a:r>
                        <a:rPr sz="3141">
                          <a:uFill>
                            <a:solidFill>
                              <a:srgbClr val="000000"/>
                            </a:solidFill>
                          </a:uFill>
                          <a:latin typeface="Calibri"/>
                          <a:ea typeface="Calibri"/>
                          <a:cs typeface="Calibri"/>
                          <a:sym typeface="Calibri"/>
                        </a:rPr>
                        <a:t>3:26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come to him</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come to me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1231021">
                <a:tc>
                  <a:txBody>
                    <a:bodyPr/>
                    <a:lstStyle/>
                    <a:p>
                      <a:pPr algn="l" defTabSz="1295400">
                        <a:tabLst>
                          <a:tab pos="1295400" algn="l"/>
                        </a:tabLst>
                      </a:pPr>
                      <a:r>
                        <a:rPr sz="3141">
                          <a:uFill>
                            <a:solidFill>
                              <a:srgbClr val="000000"/>
                            </a:solidFill>
                          </a:uFill>
                          <a:latin typeface="Calibri"/>
                          <a:ea typeface="Calibri"/>
                          <a:cs typeface="Calibri"/>
                          <a:sym typeface="Calibri"/>
                        </a:rPr>
                        <a:t>3:27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given him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231021">
                <a:tc>
                  <a:txBody>
                    <a:bodyPr/>
                    <a:lstStyle/>
                    <a:p>
                      <a:pPr algn="l" defTabSz="1295400">
                        <a:tabLst>
                          <a:tab pos="1295400" algn="l"/>
                        </a:tabLst>
                      </a:pPr>
                      <a:r>
                        <a:rPr sz="3141">
                          <a:uFill>
                            <a:solidFill>
                              <a:srgbClr val="000000"/>
                            </a:solidFill>
                          </a:uFill>
                          <a:latin typeface="Calibri"/>
                          <a:ea typeface="Calibri"/>
                          <a:cs typeface="Calibri"/>
                          <a:sym typeface="Calibri"/>
                        </a:rPr>
                        <a:t>3:31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cometh from above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1231021">
                <a:tc>
                  <a:txBody>
                    <a:bodyPr/>
                    <a:lstStyle/>
                    <a:p>
                      <a:pPr algn="l" defTabSz="1295400">
                        <a:tabLst>
                          <a:tab pos="1295400" algn="l"/>
                        </a:tabLst>
                      </a:pPr>
                      <a:r>
                        <a:rPr sz="3141">
                          <a:uFill>
                            <a:solidFill>
                              <a:srgbClr val="000000"/>
                            </a:solidFill>
                          </a:uFill>
                          <a:latin typeface="Calibri"/>
                          <a:ea typeface="Calibri"/>
                          <a:cs typeface="Calibri"/>
                          <a:sym typeface="Calibri"/>
                        </a:rPr>
                        <a:t>3:31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earth … heaven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heavens … earth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231021">
                <a:tc>
                  <a:txBody>
                    <a:bodyPr/>
                    <a:lstStyle/>
                    <a:p>
                      <a:pPr algn="l" defTabSz="1295400">
                        <a:tabLst>
                          <a:tab pos="1295400" algn="l"/>
                        </a:tabLst>
                      </a:pPr>
                      <a:r>
                        <a:rPr sz="3141">
                          <a:uFill>
                            <a:solidFill>
                              <a:srgbClr val="000000"/>
                            </a:solidFill>
                          </a:uFill>
                          <a:latin typeface="Calibri"/>
                          <a:ea typeface="Calibri"/>
                          <a:cs typeface="Calibri"/>
                          <a:sym typeface="Calibri"/>
                        </a:rPr>
                        <a:t>3:34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sent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1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5" grpId="1"/>
    </p:bldLst>
  </p:timing>
</p:sld>
</file>

<file path=ppt/slides/slide5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7" name="Shape 347"/>
          <p:cNvSpPr/>
          <p:nvPr/>
        </p:nvSpPr>
        <p:spPr>
          <a:xfrm>
            <a:off x="276795" y="1084071"/>
            <a:ext cx="12451211" cy="79787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300">
                <a:solidFill>
                  <a:srgbClr val="2B2B2B"/>
                </a:solidFill>
                <a:latin typeface="Arial"/>
                <a:ea typeface="Arial"/>
                <a:cs typeface="Arial"/>
                <a:sym typeface="Arial"/>
              </a:defRPr>
            </a:pPr>
            <a:r>
              <a:t>B’. 3:1 There was a man of the Pharisees, named </a:t>
            </a:r>
            <a:r>
              <a:rPr b="1">
                <a:solidFill>
                  <a:srgbClr val="993300"/>
                </a:solidFill>
              </a:rPr>
              <a:t>Nicodemus,</a:t>
            </a:r>
            <a:r>
              <a:t> a ruler of the Jews: 2 The same </a:t>
            </a:r>
          </a:p>
          <a:p>
            <a:pPr lvl="1" algn="l" defTabSz="457200">
              <a:defRPr sz="2300">
                <a:solidFill>
                  <a:srgbClr val="2B2B2B"/>
                </a:solidFill>
                <a:latin typeface="Arial"/>
                <a:ea typeface="Arial"/>
                <a:cs typeface="Arial"/>
                <a:sym typeface="Arial"/>
              </a:defRPr>
            </a:pPr>
            <a:r>
              <a:t>  came to Jesus by night, and said unto him, Rabbi, </a:t>
            </a:r>
            <a:r>
              <a:rPr b="1"/>
              <a:t>we know (ido) </a:t>
            </a:r>
            <a:r>
              <a:t>that thou art a </a:t>
            </a:r>
            <a:r>
              <a:rPr b="1">
                <a:solidFill>
                  <a:srgbClr val="FF2500"/>
                </a:solidFill>
              </a:rPr>
              <a:t>teacher</a:t>
            </a:r>
            <a:r>
              <a:t>   come from God: for  no man can do these miracles that thou doest, except God be with him.</a:t>
            </a:r>
          </a:p>
          <a:p>
            <a:pPr algn="l" defTabSz="457200">
              <a:defRPr b="1" sz="2300">
                <a:solidFill>
                  <a:srgbClr val="0433FF"/>
                </a:solidFill>
                <a:latin typeface="Arial"/>
                <a:ea typeface="Arial"/>
                <a:cs typeface="Arial"/>
                <a:sym typeface="Arial"/>
              </a:defRPr>
            </a:pPr>
          </a:p>
          <a:p>
            <a:pPr algn="l" defTabSz="457200">
              <a:defRPr b="1" sz="2300">
                <a:solidFill>
                  <a:srgbClr val="0433FF"/>
                </a:solidFill>
                <a:latin typeface="Arial"/>
                <a:ea typeface="Arial"/>
                <a:cs typeface="Arial"/>
                <a:sym typeface="Arial"/>
              </a:defRPr>
            </a:pPr>
            <a:r>
              <a:t>	</a:t>
            </a:r>
            <a:r>
              <a:rPr b="0">
                <a:solidFill>
                  <a:srgbClr val="2B2B2B"/>
                </a:solidFill>
              </a:rPr>
              <a:t>C. 3 </a:t>
            </a:r>
            <a:r>
              <a:rPr b="0">
                <a:solidFill>
                  <a:srgbClr val="000000"/>
                </a:solidFill>
              </a:rPr>
              <a:t>Jesus answered and said unto him, Verily, verily,</a:t>
            </a:r>
            <a:r>
              <a:t> I say unto thee, Except a man be </a:t>
            </a:r>
          </a:p>
          <a:p>
            <a:pPr lvl="2" algn="l" defTabSz="457200">
              <a:defRPr b="1" sz="2300">
                <a:solidFill>
                  <a:srgbClr val="0433FF"/>
                </a:solidFill>
                <a:latin typeface="Arial"/>
                <a:ea typeface="Arial"/>
                <a:cs typeface="Arial"/>
                <a:sym typeface="Arial"/>
              </a:defRPr>
            </a:pPr>
            <a:r>
              <a:t>      born again</a:t>
            </a:r>
            <a:r>
              <a:rPr b="0">
                <a:solidFill>
                  <a:srgbClr val="000000"/>
                </a:solidFill>
              </a:rPr>
              <a:t>,</a:t>
            </a:r>
            <a:r>
              <a:rPr b="0">
                <a:solidFill>
                  <a:srgbClr val="2B2B2B"/>
                </a:solidFill>
              </a:rPr>
              <a:t> he cannot see the kingdom of God.</a:t>
            </a:r>
            <a:endParaRPr b="0">
              <a:solidFill>
                <a:srgbClr val="2B2B2B"/>
              </a:solidFill>
            </a:endParaRPr>
          </a:p>
          <a:p>
            <a:pPr algn="l" defTabSz="457200">
              <a:defRPr sz="2300">
                <a:solidFill>
                  <a:srgbClr val="2B2B2B"/>
                </a:solidFill>
                <a:latin typeface="Arial"/>
                <a:ea typeface="Arial"/>
                <a:cs typeface="Arial"/>
                <a:sym typeface="Arial"/>
              </a:defRPr>
            </a:pPr>
          </a:p>
          <a:p>
            <a:pPr algn="l" defTabSz="457200">
              <a:defRPr sz="2300">
                <a:solidFill>
                  <a:srgbClr val="2B2B2B"/>
                </a:solidFill>
                <a:latin typeface="Arial"/>
                <a:ea typeface="Arial"/>
                <a:cs typeface="Arial"/>
                <a:sym typeface="Arial"/>
              </a:defRPr>
            </a:pPr>
            <a:r>
              <a:t>		</a:t>
            </a:r>
            <a:r>
              <a:t>D. 4 Nicodemus saith unto him, How can a man be</a:t>
            </a:r>
            <a:r>
              <a:rPr b="1"/>
              <a:t> </a:t>
            </a:r>
            <a:r>
              <a:rPr b="1">
                <a:solidFill>
                  <a:srgbClr val="008F00"/>
                </a:solidFill>
              </a:rPr>
              <a:t>born</a:t>
            </a:r>
            <a:r>
              <a:t> when he is old? can he enter </a:t>
            </a:r>
          </a:p>
          <a:p>
            <a:pPr lvl="7" algn="l" defTabSz="457200">
              <a:defRPr sz="2300">
                <a:solidFill>
                  <a:srgbClr val="2B2B2B"/>
                </a:solidFill>
                <a:latin typeface="Arial"/>
                <a:ea typeface="Arial"/>
                <a:cs typeface="Arial"/>
                <a:sym typeface="Arial"/>
              </a:defRPr>
            </a:pPr>
            <a:r>
              <a:t>the second time into his mother's womb, and be </a:t>
            </a:r>
            <a:r>
              <a:rPr b="1">
                <a:solidFill>
                  <a:srgbClr val="008F00"/>
                </a:solidFill>
              </a:rPr>
              <a:t>born</a:t>
            </a:r>
            <a:r>
              <a:t>?</a:t>
            </a:r>
          </a:p>
          <a:p>
            <a:pPr algn="l" defTabSz="457200">
              <a:defRPr b="1" i="1" sz="2300">
                <a:solidFill>
                  <a:srgbClr val="2B2B2B"/>
                </a:solidFill>
                <a:latin typeface="Arial"/>
                <a:ea typeface="Arial"/>
                <a:cs typeface="Arial"/>
                <a:sym typeface="Arial"/>
              </a:defRPr>
            </a:pPr>
          </a:p>
          <a:p>
            <a:pPr algn="l" defTabSz="457200">
              <a:defRPr b="1" i="1" sz="2300">
                <a:solidFill>
                  <a:srgbClr val="2B2B2B"/>
                </a:solidFill>
                <a:latin typeface="Arial"/>
                <a:ea typeface="Arial"/>
                <a:cs typeface="Arial"/>
                <a:sym typeface="Arial"/>
              </a:defRPr>
            </a:pPr>
            <a:r>
              <a:t>			E. 5 Jesus answered, Verily, verily, I say unto thee, Except a man be born of </a:t>
            </a:r>
          </a:p>
          <a:p>
            <a:pPr lvl="8" algn="l" defTabSz="457200">
              <a:defRPr b="1" i="1" sz="2300">
                <a:solidFill>
                  <a:srgbClr val="2B2B2B"/>
                </a:solidFill>
                <a:latin typeface="Arial"/>
                <a:ea typeface="Arial"/>
                <a:cs typeface="Arial"/>
                <a:sym typeface="Arial"/>
              </a:defRPr>
            </a:pPr>
            <a:r>
              <a:t>water and of the Spirit, he cannot enter into the kingdom of God.</a:t>
            </a:r>
            <a:endParaRPr b="0" i="0"/>
          </a:p>
          <a:p>
            <a:pPr algn="l" defTabSz="457200">
              <a:defRPr sz="2300">
                <a:solidFill>
                  <a:srgbClr val="2B2B2B"/>
                </a:solidFill>
                <a:latin typeface="Arial"/>
                <a:ea typeface="Arial"/>
                <a:cs typeface="Arial"/>
                <a:sym typeface="Arial"/>
              </a:defRPr>
            </a:pPr>
          </a:p>
          <a:p>
            <a:pPr algn="l" defTabSz="457200">
              <a:defRPr sz="2300">
                <a:solidFill>
                  <a:srgbClr val="2B2B2B"/>
                </a:solidFill>
                <a:latin typeface="Arial"/>
                <a:ea typeface="Arial"/>
                <a:cs typeface="Arial"/>
                <a:sym typeface="Arial"/>
              </a:defRPr>
            </a:pPr>
            <a:r>
              <a:t>		</a:t>
            </a:r>
            <a:r>
              <a:t>D. 6 That which is </a:t>
            </a:r>
            <a:r>
              <a:rPr b="1">
                <a:solidFill>
                  <a:srgbClr val="008F00"/>
                </a:solidFill>
              </a:rPr>
              <a:t>born</a:t>
            </a:r>
            <a:r>
              <a:t> of the flesh is flesh; and that which is </a:t>
            </a:r>
            <a:r>
              <a:rPr b="1">
                <a:solidFill>
                  <a:srgbClr val="008F00"/>
                </a:solidFill>
              </a:rPr>
              <a:t>born</a:t>
            </a:r>
            <a:r>
              <a:rPr b="1"/>
              <a:t> </a:t>
            </a:r>
            <a:r>
              <a:t>of the Spirit is spirit.</a:t>
            </a:r>
          </a:p>
          <a:p>
            <a:pPr algn="l" defTabSz="457200">
              <a:defRPr sz="2300">
                <a:solidFill>
                  <a:srgbClr val="2B2B2B"/>
                </a:solidFill>
                <a:latin typeface="Arial"/>
                <a:ea typeface="Arial"/>
                <a:cs typeface="Arial"/>
                <a:sym typeface="Arial"/>
              </a:defRPr>
            </a:pPr>
          </a:p>
          <a:p>
            <a:pPr algn="l" defTabSz="457200">
              <a:defRPr sz="2300">
                <a:solidFill>
                  <a:srgbClr val="2B2B2B"/>
                </a:solidFill>
                <a:latin typeface="Arial"/>
                <a:ea typeface="Arial"/>
                <a:cs typeface="Arial"/>
                <a:sym typeface="Arial"/>
              </a:defRPr>
            </a:pPr>
            <a:r>
              <a:t>	C'. 7 Marvel not that</a:t>
            </a:r>
            <a:r>
              <a:rPr b="1">
                <a:solidFill>
                  <a:srgbClr val="0433FF"/>
                </a:solidFill>
              </a:rPr>
              <a:t> I said unto thee,</a:t>
            </a:r>
            <a:r>
              <a:rPr>
                <a:solidFill>
                  <a:srgbClr val="0433FF"/>
                </a:solidFill>
              </a:rPr>
              <a:t> </a:t>
            </a:r>
            <a:r>
              <a:rPr b="1">
                <a:solidFill>
                  <a:srgbClr val="0433FF"/>
                </a:solidFill>
              </a:rPr>
              <a:t>Ye must be born again.</a:t>
            </a:r>
            <a:r>
              <a:rPr b="1"/>
              <a:t> </a:t>
            </a:r>
            <a:r>
              <a:t>8 The wind bloweth where it </a:t>
            </a:r>
          </a:p>
          <a:p>
            <a:pPr algn="l" defTabSz="457200">
              <a:defRPr sz="2300">
                <a:solidFill>
                  <a:srgbClr val="2B2B2B"/>
                </a:solidFill>
                <a:latin typeface="Arial"/>
                <a:ea typeface="Arial"/>
                <a:cs typeface="Arial"/>
                <a:sym typeface="Arial"/>
              </a:defRPr>
            </a:pPr>
            <a:r>
              <a:t>       listeth, and thou hearest the sound thereof, but canst not tell whence it cometh, and </a:t>
            </a:r>
          </a:p>
          <a:p>
            <a:pPr lvl="2" algn="l" defTabSz="457200">
              <a:defRPr sz="2300">
                <a:solidFill>
                  <a:srgbClr val="2B2B2B"/>
                </a:solidFill>
                <a:latin typeface="Arial"/>
                <a:ea typeface="Arial"/>
                <a:cs typeface="Arial"/>
                <a:sym typeface="Arial"/>
              </a:defRPr>
            </a:pPr>
            <a:r>
              <a:t> whither it goeth: so is every one that is born of the Spirit.</a:t>
            </a:r>
          </a:p>
          <a:p>
            <a:pPr algn="l" defTabSz="457200">
              <a:defRPr sz="2300">
                <a:solidFill>
                  <a:srgbClr val="2B2B2B"/>
                </a:solidFill>
                <a:latin typeface="Arial"/>
                <a:ea typeface="Arial"/>
                <a:cs typeface="Arial"/>
                <a:sym typeface="Arial"/>
              </a:defRPr>
            </a:pPr>
          </a:p>
          <a:p>
            <a:pPr algn="l" defTabSz="457200">
              <a:defRPr sz="2300">
                <a:solidFill>
                  <a:srgbClr val="2B2B2B"/>
                </a:solidFill>
                <a:latin typeface="Arial"/>
                <a:ea typeface="Arial"/>
                <a:cs typeface="Arial"/>
                <a:sym typeface="Arial"/>
              </a:defRPr>
            </a:pPr>
            <a:r>
              <a:t>B'. 9</a:t>
            </a:r>
            <a:r>
              <a:rPr b="1"/>
              <a:t> </a:t>
            </a:r>
            <a:r>
              <a:rPr b="1">
                <a:solidFill>
                  <a:srgbClr val="993300"/>
                </a:solidFill>
              </a:rPr>
              <a:t>Nicodemus</a:t>
            </a:r>
            <a:r>
              <a:t> answered and said unto him, How can these things be? 10 Jesus answered and said unto him, Art thou a (the)  </a:t>
            </a:r>
            <a:r>
              <a:rPr b="1">
                <a:solidFill>
                  <a:srgbClr val="FF2500"/>
                </a:solidFill>
              </a:rPr>
              <a:t>master</a:t>
            </a:r>
            <a:r>
              <a:t> </a:t>
            </a:r>
            <a:r>
              <a:rPr b="1">
                <a:solidFill>
                  <a:srgbClr val="FF2500"/>
                </a:solidFill>
              </a:rPr>
              <a:t>(teacher)</a:t>
            </a:r>
            <a:r>
              <a:t> of Israel, and</a:t>
            </a:r>
            <a:r>
              <a:rPr b="1"/>
              <a:t> knowest (ido) not</a:t>
            </a:r>
            <a:r>
              <a:t> these things?</a:t>
            </a:r>
          </a:p>
        </p:txBody>
      </p:sp>
    </p:spTree>
  </p:cSld>
  <p:clrMapOvr>
    <a:masterClrMapping/>
  </p:clrMapOvr>
  <p:transition xmlns:p14="http://schemas.microsoft.com/office/powerpoint/2010/main" spd="med" advClick="1" p14:dur="1000"/>
</p:sld>
</file>

<file path=ppt/slides/slide5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9" name="Shape 349"/>
          <p:cNvSpPr/>
          <p:nvPr/>
        </p:nvSpPr>
        <p:spPr>
          <a:xfrm>
            <a:off x="619125" y="2264883"/>
            <a:ext cx="11383372" cy="366596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2" algn="l" defTabSz="457200">
              <a:defRPr b="1" sz="4100">
                <a:solidFill>
                  <a:srgbClr val="0433FF"/>
                </a:solidFill>
                <a:latin typeface="Arial"/>
                <a:ea typeface="Arial"/>
                <a:cs typeface="Arial"/>
                <a:sym typeface="Arial"/>
              </a:defRPr>
            </a:pPr>
            <a:r>
              <a:rPr b="0">
                <a:solidFill>
                  <a:srgbClr val="000000"/>
                </a:solidFill>
              </a:rPr>
              <a:t>[</a:t>
            </a:r>
            <a:r>
              <a:rPr b="0" i="1">
                <a:solidFill>
                  <a:srgbClr val="000000"/>
                </a:solidFill>
              </a:rPr>
              <a:t>g0509. ἄνωθεν </a:t>
            </a:r>
            <a:r>
              <a:rPr i="1">
                <a:solidFill>
                  <a:srgbClr val="000000"/>
                </a:solidFill>
              </a:rPr>
              <a:t>anōthen</a:t>
            </a:r>
            <a:r>
              <a:rPr b="0" i="1">
                <a:solidFill>
                  <a:srgbClr val="000000"/>
                </a:solidFill>
              </a:rPr>
              <a:t>; from 507; from above; by analogy, from the first; by implication, anew: — from above, again, from the beginning (very first), the top. - from above 5, top 3, again 2, from the first 1, from the beginning 1</a:t>
            </a:r>
            <a:r>
              <a:rPr b="0">
                <a:solidFill>
                  <a:srgbClr val="000000"/>
                </a:solidFill>
              </a:rPr>
              <a:t>]</a:t>
            </a:r>
          </a:p>
        </p:txBody>
      </p:sp>
    </p:spTree>
  </p:cSld>
  <p:clrMapOvr>
    <a:masterClrMapping/>
  </p:clrMapOvr>
  <p:transition xmlns:p14="http://schemas.microsoft.com/office/powerpoint/2010/main" spd="med" advClick="1" p14:dur="1000"/>
</p:sld>
</file>

<file path=ppt/slides/slide5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1" name="Shape 351"/>
          <p:cNvSpPr/>
          <p:nvPr>
            <p:ph type="title"/>
          </p:nvPr>
        </p:nvSpPr>
        <p:spPr>
          <a:xfrm>
            <a:off x="841621" y="539776"/>
            <a:ext cx="11709401" cy="3366185"/>
          </a:xfrm>
          <a:prstGeom prst="rect">
            <a:avLst/>
          </a:prstGeom>
        </p:spPr>
        <p:txBody>
          <a:bodyPr/>
          <a:lstStyle>
            <a:lvl1pPr algn="l">
              <a:defRPr sz="4700"/>
            </a:lvl1pPr>
          </a:lstStyle>
          <a:p>
            <a:pPr/>
            <a:r>
              <a:t>Isaiah 44:3 (Born of water and the Spirit)</a:t>
            </a:r>
          </a:p>
        </p:txBody>
      </p:sp>
      <p:sp>
        <p:nvSpPr>
          <p:cNvPr id="352" name="Shape 352"/>
          <p:cNvSpPr/>
          <p:nvPr>
            <p:ph type="body" idx="1"/>
          </p:nvPr>
        </p:nvSpPr>
        <p:spPr>
          <a:xfrm>
            <a:off x="647700" y="3193707"/>
            <a:ext cx="11614812" cy="4936554"/>
          </a:xfrm>
          <a:prstGeom prst="rect">
            <a:avLst/>
          </a:prstGeom>
        </p:spPr>
        <p:txBody>
          <a:bodyPr/>
          <a:lstStyle/>
          <a:p>
            <a:pPr marL="0" indent="0">
              <a:buClrTx/>
              <a:buSzTx/>
              <a:buFontTx/>
              <a:buNone/>
            </a:pPr>
            <a:r>
              <a:t>For </a:t>
            </a:r>
            <a:r>
              <a:rPr b="1">
                <a:latin typeface="Helvetica"/>
                <a:ea typeface="Helvetica"/>
                <a:cs typeface="Helvetica"/>
                <a:sym typeface="Helvetica"/>
              </a:rPr>
              <a:t>I will pour water</a:t>
            </a:r>
            <a:r>
              <a:t> upon him that is thirsty,</a:t>
            </a:r>
          </a:p>
          <a:p>
            <a:pPr marL="0" indent="0">
              <a:buClrTx/>
              <a:buSzTx/>
              <a:buFontTx/>
              <a:buNone/>
            </a:pPr>
            <a:r>
              <a:t>and floods upon the dry ground:</a:t>
            </a:r>
          </a:p>
          <a:p>
            <a:pPr marL="0" indent="0">
              <a:buClrTx/>
              <a:buSzTx/>
              <a:buFontTx/>
              <a:buNone/>
            </a:pPr>
          </a:p>
          <a:p>
            <a:pPr marL="0" indent="0">
              <a:buClrTx/>
              <a:buSzTx/>
              <a:buFontTx/>
              <a:buNone/>
            </a:pPr>
            <a:r>
              <a:rPr b="1">
                <a:latin typeface="Helvetica"/>
                <a:ea typeface="Helvetica"/>
                <a:cs typeface="Helvetica"/>
                <a:sym typeface="Helvetica"/>
              </a:rPr>
              <a:t>I will pour my spirit</a:t>
            </a:r>
            <a:r>
              <a:t> upon thy seed,</a:t>
            </a:r>
          </a:p>
          <a:p>
            <a:pPr marL="0" indent="0">
              <a:buClrTx/>
              <a:buSzTx/>
              <a:buFontTx/>
              <a:buNone/>
            </a:pPr>
            <a:r>
              <a:t>and my blessing upon thine offspring:</a:t>
            </a:r>
          </a:p>
        </p:txBody>
      </p:sp>
      <p:sp>
        <p:nvSpPr>
          <p:cNvPr id="353" name="Shape 353"/>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14:dur="1000"/>
</p:sld>
</file>

<file path=ppt/slides/slide5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Shape 35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6" name="Shape 356"/>
          <p:cNvSpPr/>
          <p:nvPr/>
        </p:nvSpPr>
        <p:spPr>
          <a:xfrm>
            <a:off x="956751" y="1235145"/>
            <a:ext cx="11091298" cy="542064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a:latin typeface="Arial"/>
                <a:ea typeface="Arial"/>
                <a:cs typeface="Arial"/>
                <a:sym typeface="Arial"/>
              </a:defRPr>
            </a:pPr>
            <a:r>
              <a:t>John 3:8 </a:t>
            </a:r>
            <a:r>
              <a:rPr b="1"/>
              <a:t>The wind (Spirit) bloweth</a:t>
            </a:r>
            <a:r>
              <a:t> where it listeth, and thou hearest the sound (</a:t>
            </a:r>
            <a:r>
              <a:rPr b="1"/>
              <a:t>voice</a:t>
            </a:r>
            <a:r>
              <a:t>) thereof, but canst not tell whence it cometh, and whither it goeth: so is every one that is born of the Spirit.</a:t>
            </a:r>
          </a:p>
          <a:p>
            <a:pPr algn="l">
              <a:defRPr>
                <a:latin typeface="Arial"/>
                <a:ea typeface="Arial"/>
                <a:cs typeface="Arial"/>
                <a:sym typeface="Arial"/>
              </a:defRPr>
            </a:pPr>
          </a:p>
          <a:p>
            <a:pPr algn="l">
              <a:defRPr>
                <a:latin typeface="Arial"/>
                <a:ea typeface="Arial"/>
                <a:cs typeface="Arial"/>
                <a:sym typeface="Arial"/>
              </a:defRPr>
            </a:pPr>
            <a:r>
              <a:t>Isaiah 40:3 The </a:t>
            </a:r>
            <a:r>
              <a:rPr b="1"/>
              <a:t>voice</a:t>
            </a:r>
            <a:r>
              <a:t> of him that crieth</a:t>
            </a:r>
          </a:p>
          <a:p>
            <a:pPr algn="l">
              <a:defRPr>
                <a:latin typeface="Arial"/>
                <a:ea typeface="Arial"/>
                <a:cs typeface="Arial"/>
                <a:sym typeface="Arial"/>
              </a:defRPr>
            </a:pPr>
          </a:p>
          <a:p>
            <a:pPr algn="l">
              <a:defRPr>
                <a:latin typeface="Arial"/>
                <a:ea typeface="Arial"/>
                <a:cs typeface="Arial"/>
                <a:sym typeface="Arial"/>
              </a:defRPr>
            </a:pPr>
            <a:r>
              <a:t>Isaiah 40:7 The grass withereth, the flower fadeth: because the </a:t>
            </a:r>
            <a:r>
              <a:rPr b="1"/>
              <a:t>spirit of the LORD bloweth upon it:</a:t>
            </a:r>
            <a:r>
              <a:t> surely the people is grass.</a:t>
            </a:r>
          </a:p>
        </p:txBody>
      </p:sp>
    </p:spTree>
  </p:cSld>
  <p:clrMapOvr>
    <a:masterClrMapping/>
  </p:clrMapOvr>
  <p:transition xmlns:p14="http://schemas.microsoft.com/office/powerpoint/2010/main" spd="med" advClick="1" p14:dur="1000"/>
</p:sld>
</file>

<file path=ppt/slides/slide5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Shape 358"/>
          <p:cNvSpPr/>
          <p:nvPr/>
        </p:nvSpPr>
        <p:spPr>
          <a:xfrm>
            <a:off x="830604" y="990235"/>
            <a:ext cx="11343592" cy="1202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900">
                <a:latin typeface="Arial"/>
                <a:ea typeface="Arial"/>
                <a:cs typeface="Arial"/>
                <a:sym typeface="Arial"/>
              </a:defRPr>
            </a:lvl1pPr>
          </a:lstStyle>
          <a:p>
            <a:pPr/>
            <a:r>
              <a:t>Question: What were the “earthly things” that Nicodemus could not understand?</a:t>
            </a:r>
          </a:p>
        </p:txBody>
      </p:sp>
      <p:sp>
        <p:nvSpPr>
          <p:cNvPr id="359" name="Shape 359"/>
          <p:cNvSpPr/>
          <p:nvPr/>
        </p:nvSpPr>
        <p:spPr>
          <a:xfrm>
            <a:off x="878958" y="3504835"/>
            <a:ext cx="11517818" cy="39969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900">
                <a:latin typeface="Arial"/>
                <a:ea typeface="Arial"/>
                <a:cs typeface="Arial"/>
                <a:sym typeface="Arial"/>
              </a:defRPr>
            </a:pPr>
            <a:r>
              <a:t>John 3:12 If I have told you </a:t>
            </a:r>
            <a:r>
              <a:rPr b="1"/>
              <a:t>earthly</a:t>
            </a:r>
            <a:r>
              <a:t> things, and ye believe not, how shall ye believe, if I tell you of </a:t>
            </a:r>
            <a:r>
              <a:rPr b="1"/>
              <a:t>heavenly</a:t>
            </a:r>
            <a:r>
              <a:t> things?</a:t>
            </a:r>
          </a:p>
          <a:p>
            <a:pPr algn="l">
              <a:defRPr sz="3900">
                <a:latin typeface="Arial"/>
                <a:ea typeface="Arial"/>
                <a:cs typeface="Arial"/>
                <a:sym typeface="Arial"/>
              </a:defRPr>
            </a:pPr>
          </a:p>
          <a:p>
            <a:pPr algn="l">
              <a:defRPr sz="3900">
                <a:latin typeface="Arial"/>
                <a:ea typeface="Arial"/>
                <a:cs typeface="Arial"/>
                <a:sym typeface="Arial"/>
              </a:defRPr>
            </a:pPr>
            <a:r>
              <a:t>John 3:31 He that cometh from above is above all: he that is of the earth is </a:t>
            </a:r>
            <a:r>
              <a:rPr b="1"/>
              <a:t>earthly</a:t>
            </a:r>
            <a:r>
              <a:t>, and speaketh of the earth: he that cometh </a:t>
            </a:r>
            <a:r>
              <a:rPr b="1"/>
              <a:t>from heaven</a:t>
            </a:r>
            <a:r>
              <a:t> is above all.</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59" grpId="1"/>
    </p:bldLst>
  </p:timing>
</p:sld>
</file>

<file path=ppt/slides/slide5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1" name="Shape 361"/>
          <p:cNvSpPr/>
          <p:nvPr/>
        </p:nvSpPr>
        <p:spPr>
          <a:xfrm>
            <a:off x="272667" y="653101"/>
            <a:ext cx="12459466" cy="87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600">
                <a:solidFill>
                  <a:srgbClr val="2B2B2B"/>
                </a:solidFill>
                <a:latin typeface="Arial"/>
                <a:ea typeface="Arial"/>
                <a:cs typeface="Arial"/>
                <a:sym typeface="Arial"/>
              </a:defRPr>
            </a:pPr>
            <a:r>
              <a:t>A. 12 If I have told you earthly things, and </a:t>
            </a:r>
            <a:r>
              <a:rPr b="1">
                <a:solidFill>
                  <a:srgbClr val="323300"/>
                </a:solidFill>
              </a:rPr>
              <a:t>ye believe not</a:t>
            </a:r>
            <a:r>
              <a:t>, how shall </a:t>
            </a:r>
            <a:r>
              <a:rPr b="1">
                <a:solidFill>
                  <a:srgbClr val="323300"/>
                </a:solidFill>
              </a:rPr>
              <a:t>ye believe,</a:t>
            </a:r>
            <a:r>
              <a:t> if I tell you of heavenly things? 13 And no man hath ascended up to heaven, but he that came down from heaven, even the </a:t>
            </a:r>
            <a:r>
              <a:rPr b="1"/>
              <a:t>Son of man</a:t>
            </a:r>
            <a:r>
              <a:t> which is in heaven.</a:t>
            </a: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	B.14 And as Moses lifted up the serpent in the wilderness, even so must </a:t>
            </a:r>
            <a:r>
              <a:rPr b="1">
                <a:solidFill>
                  <a:srgbClr val="008F00"/>
                </a:solidFill>
              </a:rPr>
              <a:t>the Son </a:t>
            </a:r>
            <a:endParaRPr b="1">
              <a:solidFill>
                <a:srgbClr val="008F00"/>
              </a:solidFill>
            </a:endParaRPr>
          </a:p>
          <a:p>
            <a:pPr algn="l" defTabSz="457200">
              <a:defRPr sz="2600">
                <a:solidFill>
                  <a:srgbClr val="2B2B2B"/>
                </a:solidFill>
                <a:latin typeface="Arial"/>
                <a:ea typeface="Arial"/>
                <a:cs typeface="Arial"/>
                <a:sym typeface="Arial"/>
              </a:defRPr>
            </a:pPr>
            <a:r>
              <a:rPr b="1">
                <a:solidFill>
                  <a:srgbClr val="008F00"/>
                </a:solidFill>
              </a:rPr>
              <a:t>     of man</a:t>
            </a:r>
            <a:r>
              <a:t> be lifted up:</a:t>
            </a:r>
          </a:p>
          <a:p>
            <a:pPr algn="l" defTabSz="457200">
              <a:defRPr b="1" sz="2600">
                <a:solidFill>
                  <a:srgbClr val="0433FF"/>
                </a:solidFill>
                <a:latin typeface="Arial"/>
                <a:ea typeface="Arial"/>
                <a:cs typeface="Arial"/>
                <a:sym typeface="Arial"/>
              </a:defRPr>
            </a:pPr>
          </a:p>
          <a:p>
            <a:pPr lvl="2" algn="l" defTabSz="457200">
              <a:defRPr b="1" sz="2600">
                <a:solidFill>
                  <a:srgbClr val="0433FF"/>
                </a:solidFill>
                <a:latin typeface="Arial"/>
                <a:ea typeface="Arial"/>
                <a:cs typeface="Arial"/>
                <a:sym typeface="Arial"/>
              </a:defRPr>
            </a:pPr>
            <a:r>
              <a:t>	</a:t>
            </a:r>
            <a:r>
              <a:rPr b="0">
                <a:solidFill>
                  <a:srgbClr val="2B2B2B"/>
                </a:solidFill>
              </a:rPr>
              <a:t>C.15 </a:t>
            </a:r>
            <a:r>
              <a:t>That whosoever believeth in him should not perish, but have  </a:t>
            </a:r>
          </a:p>
          <a:p>
            <a:pPr lvl="2" algn="l" defTabSz="457200">
              <a:defRPr b="1" sz="2600">
                <a:solidFill>
                  <a:srgbClr val="0433FF"/>
                </a:solidFill>
                <a:latin typeface="Arial"/>
                <a:ea typeface="Arial"/>
                <a:cs typeface="Arial"/>
                <a:sym typeface="Arial"/>
              </a:defRPr>
            </a:pPr>
            <a:r>
              <a:t>              eternal life.</a:t>
            </a:r>
            <a:endParaRPr b="0">
              <a:solidFill>
                <a:srgbClr val="2B2B2B"/>
              </a:solidFill>
            </a:endParaRPr>
          </a:p>
          <a:p>
            <a:pPr algn="l" defTabSz="457200">
              <a:defRPr b="1" i="1" sz="2600">
                <a:solidFill>
                  <a:srgbClr val="2B2B2B"/>
                </a:solidFill>
                <a:latin typeface="Arial"/>
                <a:ea typeface="Arial"/>
                <a:cs typeface="Arial"/>
                <a:sym typeface="Arial"/>
              </a:defRPr>
            </a:pPr>
            <a:endParaRPr b="0"/>
          </a:p>
          <a:p>
            <a:pPr algn="l" defTabSz="457200">
              <a:defRPr b="1" i="1" sz="2600">
                <a:solidFill>
                  <a:srgbClr val="2B2B2B"/>
                </a:solidFill>
                <a:latin typeface="Arial"/>
                <a:ea typeface="Arial"/>
                <a:cs typeface="Arial"/>
                <a:sym typeface="Arial"/>
              </a:defRPr>
            </a:pPr>
            <a:r>
              <a:rPr b="0"/>
              <a:t>			</a:t>
            </a:r>
            <a:r>
              <a:t>D. 16 For God so loved the world, that he gave his only begotten Son,</a:t>
            </a:r>
            <a:endParaRPr b="0" i="0"/>
          </a:p>
          <a:p>
            <a:pPr algn="l" defTabSz="457200">
              <a:defRPr b="1" sz="2600">
                <a:solidFill>
                  <a:srgbClr val="0433FF"/>
                </a:solidFill>
                <a:latin typeface="Arial"/>
                <a:ea typeface="Arial"/>
                <a:cs typeface="Arial"/>
                <a:sym typeface="Arial"/>
              </a:defRPr>
            </a:pPr>
            <a:endParaRPr b="0"/>
          </a:p>
          <a:p>
            <a:pPr lvl="2" algn="l" defTabSz="457200">
              <a:defRPr b="1" sz="2600">
                <a:solidFill>
                  <a:srgbClr val="0433FF"/>
                </a:solidFill>
                <a:latin typeface="Arial"/>
                <a:ea typeface="Arial"/>
                <a:cs typeface="Arial"/>
                <a:sym typeface="Arial"/>
              </a:defRPr>
            </a:pPr>
            <a:r>
              <a:rPr b="0"/>
              <a:t>	</a:t>
            </a:r>
            <a:r>
              <a:rPr b="0">
                <a:solidFill>
                  <a:srgbClr val="000000"/>
                </a:solidFill>
              </a:rPr>
              <a:t>C'. </a:t>
            </a:r>
            <a:r>
              <a:t>that whosoever believeth in him should not perish, but have </a:t>
            </a:r>
          </a:p>
          <a:p>
            <a:pPr lvl="2" algn="l" defTabSz="457200">
              <a:defRPr b="1" sz="2600">
                <a:solidFill>
                  <a:srgbClr val="0433FF"/>
                </a:solidFill>
                <a:latin typeface="Arial"/>
                <a:ea typeface="Arial"/>
                <a:cs typeface="Arial"/>
                <a:sym typeface="Arial"/>
              </a:defRPr>
            </a:pPr>
            <a:r>
              <a:t>          everlasting life.</a:t>
            </a:r>
            <a:endParaRPr b="0">
              <a:solidFill>
                <a:srgbClr val="2B2B2B"/>
              </a:solidFill>
            </a:endParaRP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	</a:t>
            </a:r>
            <a:r>
              <a:t>B’. 17 For God sent not </a:t>
            </a:r>
            <a:r>
              <a:rPr b="1">
                <a:solidFill>
                  <a:srgbClr val="993366"/>
                </a:solidFill>
              </a:rPr>
              <a:t>his Son</a:t>
            </a:r>
            <a:r>
              <a:t> into the world to condemn the world; but that the </a:t>
            </a:r>
          </a:p>
          <a:p>
            <a:pPr algn="l" defTabSz="457200">
              <a:defRPr sz="2600">
                <a:solidFill>
                  <a:srgbClr val="2B2B2B"/>
                </a:solidFill>
                <a:latin typeface="Arial"/>
                <a:ea typeface="Arial"/>
                <a:cs typeface="Arial"/>
                <a:sym typeface="Arial"/>
              </a:defRPr>
            </a:pPr>
            <a:r>
              <a:t>      world through him might be saved.</a:t>
            </a: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A'.18 He that believeth on him is not condemned: but </a:t>
            </a:r>
            <a:r>
              <a:rPr b="1">
                <a:solidFill>
                  <a:srgbClr val="323300"/>
                </a:solidFill>
              </a:rPr>
              <a:t>he that believeth no</a:t>
            </a:r>
            <a:r>
              <a:t>t is condemned already, because </a:t>
            </a:r>
            <a:r>
              <a:rPr b="1">
                <a:solidFill>
                  <a:srgbClr val="323300"/>
                </a:solidFill>
              </a:rPr>
              <a:t>he hath not believed</a:t>
            </a:r>
            <a:r>
              <a:t> in the name of the only begotten </a:t>
            </a:r>
            <a:r>
              <a:rPr b="1"/>
              <a:t>Son of God</a:t>
            </a:r>
            <a:r>
              <a:t>.</a:t>
            </a:r>
          </a:p>
        </p:txBody>
      </p:sp>
    </p:spTree>
  </p:cSld>
  <p:clrMapOvr>
    <a:masterClrMapping/>
  </p:clrMapOvr>
  <p:transition xmlns:p14="http://schemas.microsoft.com/office/powerpoint/2010/main" spd="med" advClick="1" p14:dur="1000"/>
</p:sld>
</file>

<file path=ppt/slides/slide5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3" name="Shape 363"/>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4" name="Shape 364"/>
          <p:cNvSpPr/>
          <p:nvPr/>
        </p:nvSpPr>
        <p:spPr>
          <a:xfrm>
            <a:off x="1043106" y="1905000"/>
            <a:ext cx="10918589" cy="594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800">
                <a:latin typeface="Helvetica"/>
                <a:ea typeface="Helvetica"/>
                <a:cs typeface="Helvetica"/>
                <a:sym typeface="Helvetica"/>
              </a:defRPr>
            </a:pPr>
            <a:r>
              <a:t>Num 21:8,9</a:t>
            </a:r>
          </a:p>
          <a:p>
            <a:pPr algn="l" defTabSz="457200">
              <a:defRPr sz="3800">
                <a:latin typeface="Helvetica"/>
                <a:ea typeface="Helvetica"/>
                <a:cs typeface="Helvetica"/>
                <a:sym typeface="Helvetica"/>
              </a:defRPr>
            </a:pPr>
          </a:p>
          <a:p>
            <a:pPr algn="l" defTabSz="457200">
              <a:defRPr sz="3800">
                <a:latin typeface="Helvetica"/>
                <a:ea typeface="Helvetica"/>
                <a:cs typeface="Helvetica"/>
                <a:sym typeface="Helvetica"/>
              </a:defRPr>
            </a:pPr>
            <a:r>
              <a:t>And the Lord said unto Moses, Make thee a fiery serpent, and set it upon a pole:and it shall come to pass, that every one that is bitten, when he looketh upon it, shall live. And Moses made a serpent of brass, and put it upon a pole, and it came to pass, that if a serpent had bitten any man, when he beheld the serpent of brass, he lived.</a:t>
            </a:r>
          </a:p>
        </p:txBody>
      </p:sp>
      <p:sp>
        <p:nvSpPr>
          <p:cNvPr id="365" name="Shape 365"/>
          <p:cNvSpPr/>
          <p:nvPr/>
        </p:nvSpPr>
        <p:spPr>
          <a:xfrm>
            <a:off x="770321" y="584685"/>
            <a:ext cx="11464157"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b="1" sz="4200">
                <a:latin typeface="Helvetica"/>
                <a:ea typeface="Helvetica"/>
                <a:cs typeface="Helvetica"/>
                <a:sym typeface="Helvetica"/>
              </a:defRPr>
            </a:lvl1pPr>
          </a:lstStyle>
          <a:p>
            <a:pPr/>
            <a:r>
              <a:t>The serpent on the pole - outside of the Law!</a:t>
            </a:r>
          </a:p>
        </p:txBody>
      </p:sp>
    </p:spTree>
  </p:cSld>
  <p:clrMapOvr>
    <a:masterClrMapping/>
  </p:clrMapOvr>
  <p:transition xmlns:p14="http://schemas.microsoft.com/office/powerpoint/2010/main" spd="med" advClick="1" p14:dur="1000"/>
</p:sld>
</file>

<file path=ppt/slides/slide5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7" name="Shape 367"/>
          <p:cNvSpPr/>
          <p:nvPr/>
        </p:nvSpPr>
        <p:spPr>
          <a:xfrm>
            <a:off x="1336650" y="603547"/>
            <a:ext cx="10667914" cy="85465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200">
                <a:solidFill>
                  <a:srgbClr val="323333"/>
                </a:solidFill>
                <a:latin typeface="Arial"/>
                <a:ea typeface="Arial"/>
                <a:cs typeface="Arial"/>
                <a:sym typeface="Arial"/>
              </a:defRPr>
            </a:pPr>
            <a:r>
              <a:t>A. 19 And this is the </a:t>
            </a:r>
            <a:r>
              <a:rPr b="1">
                <a:solidFill>
                  <a:srgbClr val="000000"/>
                </a:solidFill>
              </a:rPr>
              <a:t>condemnation (judgment)</a:t>
            </a:r>
            <a:r>
              <a:rPr b="1"/>
              <a:t>,</a:t>
            </a:r>
            <a:endParaRPr>
              <a:solidFill>
                <a:srgbClr val="2B2B2B"/>
              </a:solidFill>
            </a:endParaRPr>
          </a:p>
          <a:p>
            <a:pPr algn="l" defTabSz="457200">
              <a:defRPr b="1" sz="3200">
                <a:solidFill>
                  <a:srgbClr val="FF6600"/>
                </a:solidFill>
                <a:latin typeface="Arial"/>
                <a:ea typeface="Arial"/>
                <a:cs typeface="Arial"/>
                <a:sym typeface="Arial"/>
              </a:defRPr>
            </a:pPr>
            <a:endParaRPr>
              <a:solidFill>
                <a:srgbClr val="2B2B2B"/>
              </a:solidFill>
            </a:endParaRPr>
          </a:p>
          <a:p>
            <a:pPr algn="l" defTabSz="457200">
              <a:defRPr b="1" sz="3200">
                <a:solidFill>
                  <a:srgbClr val="FF6600"/>
                </a:solidFill>
                <a:latin typeface="Arial"/>
                <a:ea typeface="Arial"/>
                <a:cs typeface="Arial"/>
                <a:sym typeface="Arial"/>
              </a:defRPr>
            </a:pPr>
            <a:r>
              <a:rPr>
                <a:solidFill>
                  <a:srgbClr val="2B2B2B"/>
                </a:solidFill>
              </a:rPr>
              <a:t>	</a:t>
            </a:r>
            <a:r>
              <a:rPr b="0">
                <a:solidFill>
                  <a:srgbClr val="323333"/>
                </a:solidFill>
              </a:rPr>
              <a:t>B. that</a:t>
            </a:r>
            <a:r>
              <a:t> </a:t>
            </a:r>
            <a:r>
              <a:rPr>
                <a:solidFill>
                  <a:srgbClr val="FFFB00"/>
                </a:solidFill>
              </a:rPr>
              <a:t>light</a:t>
            </a:r>
            <a:r>
              <a:t> is come into</a:t>
            </a:r>
            <a:r>
              <a:rPr b="0">
                <a:solidFill>
                  <a:srgbClr val="323333"/>
                </a:solidFill>
              </a:rPr>
              <a:t> the world,</a:t>
            </a:r>
            <a:endParaRPr b="0">
              <a:solidFill>
                <a:srgbClr val="2B2B2B"/>
              </a:solidFill>
            </a:endParaRPr>
          </a:p>
          <a:p>
            <a:pPr algn="l" defTabSz="457200">
              <a:defRPr b="1" sz="3200">
                <a:solidFill>
                  <a:srgbClr val="666699"/>
                </a:solidFill>
                <a:latin typeface="Arial"/>
                <a:ea typeface="Arial"/>
                <a:cs typeface="Arial"/>
                <a:sym typeface="Arial"/>
              </a:defRPr>
            </a:pPr>
            <a:endParaRPr b="0">
              <a:solidFill>
                <a:srgbClr val="2B2B2B"/>
              </a:solidFill>
            </a:endParaRPr>
          </a:p>
          <a:p>
            <a:pPr algn="l" defTabSz="457200">
              <a:defRPr b="1" sz="3200">
                <a:solidFill>
                  <a:srgbClr val="666699"/>
                </a:solidFill>
                <a:latin typeface="Arial"/>
                <a:ea typeface="Arial"/>
                <a:cs typeface="Arial"/>
                <a:sym typeface="Arial"/>
              </a:defRPr>
            </a:pPr>
            <a:r>
              <a:rPr b="0">
                <a:solidFill>
                  <a:srgbClr val="2B2B2B"/>
                </a:solidFill>
              </a:rPr>
              <a:t>		</a:t>
            </a:r>
            <a:r>
              <a:rPr b="0">
                <a:solidFill>
                  <a:srgbClr val="323333"/>
                </a:solidFill>
              </a:rPr>
              <a:t>C. and men </a:t>
            </a:r>
            <a:r>
              <a:rPr>
                <a:solidFill>
                  <a:srgbClr val="5E5E5E"/>
                </a:solidFill>
              </a:rPr>
              <a:t>lo</a:t>
            </a:r>
            <a:r>
              <a:t>ved darkness </a:t>
            </a:r>
            <a:r>
              <a:rPr b="0">
                <a:solidFill>
                  <a:srgbClr val="323333"/>
                </a:solidFill>
              </a:rPr>
              <a:t>rather than </a:t>
            </a:r>
            <a:r>
              <a:rPr>
                <a:solidFill>
                  <a:srgbClr val="FFFB00"/>
                </a:solidFill>
              </a:rPr>
              <a:t>light</a:t>
            </a:r>
            <a:r>
              <a:rPr b="0">
                <a:solidFill>
                  <a:srgbClr val="323333"/>
                </a:solidFill>
              </a:rPr>
              <a:t>,</a:t>
            </a:r>
            <a:endParaRPr b="0">
              <a:solidFill>
                <a:srgbClr val="2B2B2B"/>
              </a:solidFill>
            </a:endParaRPr>
          </a:p>
          <a:p>
            <a:pPr algn="l" defTabSz="457200">
              <a:defRPr sz="3200">
                <a:solidFill>
                  <a:srgbClr val="323333"/>
                </a:solidFill>
                <a:latin typeface="Arial"/>
                <a:ea typeface="Arial"/>
                <a:cs typeface="Arial"/>
                <a:sym typeface="Arial"/>
              </a:defRPr>
            </a:pPr>
            <a:endParaRPr>
              <a:solidFill>
                <a:srgbClr val="2B2B2B"/>
              </a:solidFill>
            </a:endParaRPr>
          </a:p>
          <a:p>
            <a:pPr algn="l" defTabSz="457200">
              <a:defRPr sz="3200">
                <a:solidFill>
                  <a:srgbClr val="323333"/>
                </a:solidFill>
                <a:latin typeface="Arial"/>
                <a:ea typeface="Arial"/>
                <a:cs typeface="Arial"/>
                <a:sym typeface="Arial"/>
              </a:defRPr>
            </a:pPr>
            <a:r>
              <a:rPr>
                <a:solidFill>
                  <a:srgbClr val="2B2B2B"/>
                </a:solidFill>
              </a:rPr>
              <a:t>			</a:t>
            </a:r>
            <a:r>
              <a:t>D. because their deeds were </a:t>
            </a:r>
            <a:r>
              <a:rPr b="1">
                <a:solidFill>
                  <a:srgbClr val="5E5E5E"/>
                </a:solidFill>
              </a:rPr>
              <a:t>evil</a:t>
            </a:r>
            <a:r>
              <a:rPr b="1">
                <a:solidFill>
                  <a:srgbClr val="FF2500"/>
                </a:solidFill>
              </a:rPr>
              <a:t>.</a:t>
            </a:r>
            <a:endParaRPr>
              <a:solidFill>
                <a:srgbClr val="2B2B2B"/>
              </a:solidFill>
            </a:endParaRPr>
          </a:p>
          <a:p>
            <a:pPr algn="l" defTabSz="457200">
              <a:defRPr sz="3200">
                <a:solidFill>
                  <a:srgbClr val="323333"/>
                </a:solidFill>
                <a:latin typeface="Arial"/>
                <a:ea typeface="Arial"/>
                <a:cs typeface="Arial"/>
                <a:sym typeface="Arial"/>
              </a:defRPr>
            </a:pPr>
            <a:endParaRPr>
              <a:solidFill>
                <a:srgbClr val="2B2B2B"/>
              </a:solidFill>
            </a:endParaRPr>
          </a:p>
          <a:p>
            <a:pPr algn="l" defTabSz="457200">
              <a:defRPr sz="3200">
                <a:solidFill>
                  <a:srgbClr val="323333"/>
                </a:solidFill>
                <a:latin typeface="Arial"/>
                <a:ea typeface="Arial"/>
                <a:cs typeface="Arial"/>
                <a:sym typeface="Arial"/>
              </a:defRPr>
            </a:pPr>
            <a:r>
              <a:rPr>
                <a:solidFill>
                  <a:srgbClr val="2B2B2B"/>
                </a:solidFill>
              </a:rPr>
              <a:t>			</a:t>
            </a:r>
            <a:r>
              <a:t>D'. 20 For every one </a:t>
            </a:r>
            <a:r>
              <a:rPr>
                <a:solidFill>
                  <a:srgbClr val="000000"/>
                </a:solidFill>
              </a:rPr>
              <a:t>that doeth</a:t>
            </a:r>
            <a:r>
              <a:t> </a:t>
            </a:r>
            <a:r>
              <a:rPr b="1">
                <a:solidFill>
                  <a:srgbClr val="5E5E5E"/>
                </a:solidFill>
              </a:rPr>
              <a:t>evil</a:t>
            </a:r>
            <a:endParaRPr>
              <a:solidFill>
                <a:srgbClr val="2B2B2B"/>
              </a:solidFill>
            </a:endParaRPr>
          </a:p>
          <a:p>
            <a:pPr algn="l" defTabSz="457200">
              <a:defRPr b="1" sz="3200">
                <a:solidFill>
                  <a:srgbClr val="666699"/>
                </a:solidFill>
                <a:latin typeface="Arial"/>
                <a:ea typeface="Arial"/>
                <a:cs typeface="Arial"/>
                <a:sym typeface="Arial"/>
              </a:defRPr>
            </a:pPr>
            <a:endParaRPr>
              <a:solidFill>
                <a:srgbClr val="2B2B2B"/>
              </a:solidFill>
            </a:endParaRPr>
          </a:p>
          <a:p>
            <a:pPr algn="l" defTabSz="457200">
              <a:defRPr b="1" sz="3200">
                <a:solidFill>
                  <a:srgbClr val="666699"/>
                </a:solidFill>
                <a:latin typeface="Arial"/>
                <a:ea typeface="Arial"/>
                <a:cs typeface="Arial"/>
                <a:sym typeface="Arial"/>
              </a:defRPr>
            </a:pPr>
            <a:r>
              <a:rPr>
                <a:solidFill>
                  <a:srgbClr val="2B2B2B"/>
                </a:solidFill>
              </a:rPr>
              <a:t>		</a:t>
            </a:r>
            <a:r>
              <a:rPr b="0">
                <a:solidFill>
                  <a:srgbClr val="323333"/>
                </a:solidFill>
              </a:rPr>
              <a:t>C'. </a:t>
            </a:r>
            <a:r>
              <a:t>hateth the </a:t>
            </a:r>
            <a:r>
              <a:rPr>
                <a:solidFill>
                  <a:srgbClr val="FFFB00"/>
                </a:solidFill>
              </a:rPr>
              <a:t>light</a:t>
            </a:r>
            <a:r>
              <a:t>,  </a:t>
            </a:r>
            <a:endParaRPr b="0">
              <a:solidFill>
                <a:srgbClr val="2B2B2B"/>
              </a:solidFill>
            </a:endParaRPr>
          </a:p>
          <a:p>
            <a:pPr algn="l" defTabSz="457200">
              <a:defRPr b="1" sz="3200">
                <a:solidFill>
                  <a:srgbClr val="FF6600"/>
                </a:solidFill>
                <a:latin typeface="Arial"/>
                <a:ea typeface="Arial"/>
                <a:cs typeface="Arial"/>
                <a:sym typeface="Arial"/>
              </a:defRPr>
            </a:pPr>
            <a:endParaRPr b="0">
              <a:solidFill>
                <a:srgbClr val="2B2B2B"/>
              </a:solidFill>
            </a:endParaRPr>
          </a:p>
          <a:p>
            <a:pPr algn="l" defTabSz="457200">
              <a:defRPr b="1" sz="3200">
                <a:solidFill>
                  <a:srgbClr val="FF6600"/>
                </a:solidFill>
                <a:latin typeface="Arial"/>
                <a:ea typeface="Arial"/>
                <a:cs typeface="Arial"/>
                <a:sym typeface="Arial"/>
              </a:defRPr>
            </a:pPr>
            <a:r>
              <a:rPr b="0">
                <a:solidFill>
                  <a:srgbClr val="2B2B2B"/>
                </a:solidFill>
              </a:rPr>
              <a:t>	</a:t>
            </a:r>
            <a:r>
              <a:rPr b="0">
                <a:solidFill>
                  <a:srgbClr val="323333"/>
                </a:solidFill>
              </a:rPr>
              <a:t>B'. neither </a:t>
            </a:r>
            <a:r>
              <a:t>cometh to the </a:t>
            </a:r>
            <a:r>
              <a:rPr>
                <a:solidFill>
                  <a:srgbClr val="FFFB00"/>
                </a:solidFill>
              </a:rPr>
              <a:t>light</a:t>
            </a:r>
            <a:r>
              <a:t>,  </a:t>
            </a:r>
            <a:endParaRPr b="0">
              <a:solidFill>
                <a:srgbClr val="2B2B2B"/>
              </a:solidFill>
            </a:endParaRPr>
          </a:p>
          <a:p>
            <a:pPr algn="l" defTabSz="457200">
              <a:defRPr sz="3200">
                <a:solidFill>
                  <a:srgbClr val="323333"/>
                </a:solidFill>
                <a:latin typeface="Arial"/>
                <a:ea typeface="Arial"/>
                <a:cs typeface="Arial"/>
                <a:sym typeface="Arial"/>
              </a:defRPr>
            </a:pPr>
            <a:endParaRPr>
              <a:solidFill>
                <a:srgbClr val="2B2B2B"/>
              </a:solidFill>
            </a:endParaRPr>
          </a:p>
          <a:p>
            <a:pPr algn="l" defTabSz="457200">
              <a:defRPr sz="3200">
                <a:solidFill>
                  <a:srgbClr val="323333"/>
                </a:solidFill>
                <a:latin typeface="Arial"/>
                <a:ea typeface="Arial"/>
                <a:cs typeface="Arial"/>
                <a:sym typeface="Arial"/>
              </a:defRPr>
            </a:pPr>
            <a:r>
              <a:t>A'. </a:t>
            </a:r>
            <a:r>
              <a:rPr>
                <a:solidFill>
                  <a:srgbClr val="000000"/>
                </a:solidFill>
              </a:rPr>
              <a:t>lest </a:t>
            </a:r>
            <a:r>
              <a:rPr b="1">
                <a:solidFill>
                  <a:srgbClr val="000000"/>
                </a:solidFill>
              </a:rPr>
              <a:t>his deeds should be reproved</a:t>
            </a:r>
            <a:r>
              <a:rPr>
                <a:solidFill>
                  <a:srgbClr val="000000"/>
                </a:solidFill>
              </a:rPr>
              <a:t>. 21 But he that doeth truth cometh to the light, </a:t>
            </a:r>
            <a:r>
              <a:t>that </a:t>
            </a:r>
            <a:r>
              <a:rPr b="1"/>
              <a:t>his deeds may be made manifest,</a:t>
            </a:r>
            <a:r>
              <a:t> that they are wrought in God.</a:t>
            </a:r>
          </a:p>
        </p:txBody>
      </p:sp>
    </p:spTree>
  </p:cSld>
  <p:clrMapOvr>
    <a:masterClrMapping/>
  </p:clrMapOvr>
  <p:transition xmlns:p14="http://schemas.microsoft.com/office/powerpoint/2010/main" spd="med" advClick="1" p14:dur="1000"/>
</p:sld>
</file>

<file path=ppt/slides/slide6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Shape 369"/>
          <p:cNvSpPr/>
          <p:nvPr/>
        </p:nvSpPr>
        <p:spPr>
          <a:xfrm>
            <a:off x="598157" y="626533"/>
            <a:ext cx="11808487" cy="203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Helvetica"/>
                <a:ea typeface="Helvetica"/>
                <a:cs typeface="Helvetica"/>
                <a:sym typeface="Helvetica"/>
              </a:defRPr>
            </a:pPr>
            <a:r>
              <a:t>1 John 4:9 </a:t>
            </a:r>
          </a:p>
          <a:p>
            <a:pPr algn="l">
              <a:defRPr sz="3200">
                <a:latin typeface="Helvetica"/>
                <a:ea typeface="Helvetica"/>
                <a:cs typeface="Helvetica"/>
                <a:sym typeface="Helvetica"/>
              </a:defRPr>
            </a:pPr>
            <a:r>
              <a:t>9 In this was manifested </a:t>
            </a:r>
            <a:r>
              <a:rPr b="1"/>
              <a:t>the love of God</a:t>
            </a:r>
            <a:r>
              <a:t> toward us, because that </a:t>
            </a:r>
            <a:r>
              <a:rPr b="1"/>
              <a:t>God sent his only begotten Son</a:t>
            </a:r>
            <a:r>
              <a:t> into the world, that we might </a:t>
            </a:r>
            <a:r>
              <a:rPr b="1"/>
              <a:t>live</a:t>
            </a:r>
            <a:r>
              <a:t> through him.</a:t>
            </a:r>
          </a:p>
        </p:txBody>
      </p:sp>
      <p:sp>
        <p:nvSpPr>
          <p:cNvPr id="370" name="Shape 370"/>
          <p:cNvSpPr/>
          <p:nvPr/>
        </p:nvSpPr>
        <p:spPr>
          <a:xfrm>
            <a:off x="599454" y="3369733"/>
            <a:ext cx="11559845" cy="203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3200">
                <a:latin typeface="Helvetica"/>
                <a:ea typeface="Helvetica"/>
                <a:cs typeface="Helvetica"/>
                <a:sym typeface="Helvetica"/>
              </a:defRPr>
            </a:pPr>
            <a:r>
              <a:t>1 John 5:1 </a:t>
            </a:r>
          </a:p>
          <a:p>
            <a:pPr algn="l">
              <a:defRPr sz="3200">
                <a:latin typeface="Helvetica"/>
                <a:ea typeface="Helvetica"/>
                <a:cs typeface="Helvetica"/>
                <a:sym typeface="Helvetica"/>
              </a:defRPr>
            </a:pPr>
            <a:r>
              <a:t>1 Whosoever believeth that Jesus is the Christ is </a:t>
            </a:r>
            <a:r>
              <a:rPr b="1"/>
              <a:t>born of God:</a:t>
            </a:r>
            <a:r>
              <a:t> and </a:t>
            </a:r>
            <a:r>
              <a:rPr b="1"/>
              <a:t>every one that loveth him that begat loveth him also that is begotten of him.</a:t>
            </a:r>
          </a:p>
        </p:txBody>
      </p:sp>
    </p:spTree>
  </p:cSld>
  <p:clrMapOvr>
    <a:masterClrMapping/>
  </p:clrMapOvr>
  <p:transition xmlns:p14="http://schemas.microsoft.com/office/powerpoint/2010/main" spd="med" advClick="1" p14:dur="1000"/>
</p:sld>
</file>

<file path=ppt/slides/slide6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2" name="Shape 372"/>
          <p:cNvSpPr/>
          <p:nvPr>
            <p:ph type="title"/>
          </p:nvPr>
        </p:nvSpPr>
        <p:spPr>
          <a:xfrm>
            <a:off x="520700" y="-12700"/>
            <a:ext cx="11709400" cy="1625600"/>
          </a:xfrm>
          <a:prstGeom prst="rect">
            <a:avLst/>
          </a:prstGeom>
        </p:spPr>
        <p:txBody>
          <a:bodyPr/>
          <a:lstStyle/>
          <a:p>
            <a:pPr/>
            <a:r>
              <a:t>We must be born again!</a:t>
            </a:r>
          </a:p>
        </p:txBody>
      </p:sp>
      <p:sp>
        <p:nvSpPr>
          <p:cNvPr id="373" name="Shape 373"/>
          <p:cNvSpPr/>
          <p:nvPr>
            <p:ph type="body" idx="1"/>
          </p:nvPr>
        </p:nvSpPr>
        <p:spPr>
          <a:xfrm>
            <a:off x="767362" y="1906870"/>
            <a:ext cx="11367665" cy="7476032"/>
          </a:xfrm>
          <a:prstGeom prst="rect">
            <a:avLst/>
          </a:prstGeom>
        </p:spPr>
        <p:txBody>
          <a:bodyPr/>
          <a:lstStyle/>
          <a:p>
            <a:pPr>
              <a:defRPr sz="3300">
                <a:latin typeface="Arial"/>
                <a:ea typeface="Arial"/>
                <a:cs typeface="Arial"/>
                <a:sym typeface="Arial"/>
              </a:defRPr>
            </a:pPr>
            <a:r>
              <a:t>Jno 3:3  Jesus answered and said unto him, Verily, verily, I say unto thee, Except a man </a:t>
            </a:r>
            <a:r>
              <a:rPr b="1"/>
              <a:t>be born again</a:t>
            </a:r>
            <a:r>
              <a:t>, he cannot see the kingdom of God.</a:t>
            </a:r>
          </a:p>
          <a:p>
            <a:pPr>
              <a:defRPr sz="3300">
                <a:latin typeface="Arial"/>
                <a:ea typeface="Arial"/>
                <a:cs typeface="Arial"/>
                <a:sym typeface="Arial"/>
              </a:defRPr>
            </a:pPr>
            <a:r>
              <a:t>Ga 4:19  My little children, of whom I travail in birth again until </a:t>
            </a:r>
            <a:r>
              <a:rPr b="1"/>
              <a:t>Christ be formed in you </a:t>
            </a:r>
            <a:endParaRPr b="1"/>
          </a:p>
          <a:p>
            <a:pPr>
              <a:defRPr sz="3300">
                <a:latin typeface="Arial"/>
                <a:ea typeface="Arial"/>
                <a:cs typeface="Arial"/>
                <a:sym typeface="Arial"/>
              </a:defRPr>
            </a:pPr>
            <a:r>
              <a:t>Tit 3:5  Not by works of righteousness which we have done, but according to his mercy he saved us, by the washing of </a:t>
            </a:r>
            <a:r>
              <a:rPr b="1"/>
              <a:t>regeneration</a:t>
            </a:r>
            <a:r>
              <a:t>, and </a:t>
            </a:r>
            <a:r>
              <a:rPr b="1"/>
              <a:t>renewing</a:t>
            </a:r>
            <a:r>
              <a:t> of the Holy Spirit; </a:t>
            </a:r>
          </a:p>
          <a:p>
            <a:pPr>
              <a:defRPr sz="3300">
                <a:latin typeface="Arial"/>
                <a:ea typeface="Arial"/>
                <a:cs typeface="Arial"/>
                <a:sym typeface="Arial"/>
              </a:defRPr>
            </a:pPr>
            <a:r>
              <a:t>Jas 1:18  Of his own will </a:t>
            </a:r>
            <a:r>
              <a:rPr b="1"/>
              <a:t>begat he us </a:t>
            </a:r>
            <a:r>
              <a:t>with the word of truth, that we should be a kind of firstfruits of his creatures. </a:t>
            </a:r>
          </a:p>
          <a:p>
            <a:pPr>
              <a:defRPr sz="3300">
                <a:latin typeface="Arial"/>
                <a:ea typeface="Arial"/>
                <a:cs typeface="Arial"/>
                <a:sym typeface="Arial"/>
              </a:defRPr>
            </a:pPr>
            <a:r>
              <a:t>1Pe 1:23  </a:t>
            </a:r>
            <a:r>
              <a:rPr b="1"/>
              <a:t>Being born again</a:t>
            </a:r>
            <a:r>
              <a:t>, not of corruptible seed, but of incorruptible, by the word of God, which liveth and abideth for ever. </a:t>
            </a:r>
          </a:p>
          <a:p>
            <a:pPr>
              <a:defRPr sz="3300">
                <a:latin typeface="Arial"/>
                <a:ea typeface="Arial"/>
                <a:cs typeface="Arial"/>
                <a:sym typeface="Arial"/>
              </a:defRPr>
            </a:pPr>
          </a:p>
          <a:p>
            <a:pPr>
              <a:defRPr sz="3300">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6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5" name="Shape 375"/>
          <p:cNvSpPr/>
          <p:nvPr>
            <p:ph type="title"/>
          </p:nvPr>
        </p:nvSpPr>
        <p:spPr>
          <a:xfrm>
            <a:off x="419100" y="-254000"/>
            <a:ext cx="11709400" cy="1625600"/>
          </a:xfrm>
          <a:prstGeom prst="rect">
            <a:avLst/>
          </a:prstGeom>
        </p:spPr>
        <p:txBody>
          <a:bodyPr/>
          <a:lstStyle/>
          <a:p>
            <a:pPr/>
            <a:r>
              <a:t>We must be born again!</a:t>
            </a:r>
          </a:p>
        </p:txBody>
      </p:sp>
      <p:sp>
        <p:nvSpPr>
          <p:cNvPr id="376" name="Shape 376"/>
          <p:cNvSpPr/>
          <p:nvPr>
            <p:ph type="body" idx="1"/>
          </p:nvPr>
        </p:nvSpPr>
        <p:spPr>
          <a:xfrm>
            <a:off x="818568" y="1801883"/>
            <a:ext cx="11367664" cy="7476032"/>
          </a:xfrm>
          <a:prstGeom prst="rect">
            <a:avLst/>
          </a:prstGeom>
        </p:spPr>
        <p:txBody>
          <a:bodyPr/>
          <a:lstStyle/>
          <a:p>
            <a:pPr>
              <a:defRPr sz="3700"/>
            </a:pPr>
            <a:r>
              <a:t>2Co 5:17  Therefore if any man be in Christ, he is a </a:t>
            </a:r>
            <a:r>
              <a:rPr b="1">
                <a:latin typeface="Helvetica"/>
                <a:ea typeface="Helvetica"/>
                <a:cs typeface="Helvetica"/>
                <a:sym typeface="Helvetica"/>
              </a:rPr>
              <a:t>new creature</a:t>
            </a:r>
            <a:r>
              <a:t>: old things are passed away; behold, all things are become new.</a:t>
            </a:r>
          </a:p>
          <a:p>
            <a:pPr>
              <a:defRPr sz="3700"/>
            </a:pPr>
            <a:r>
              <a:t>Gal 6:15  For in Christ Jesus neither circumcision availeth any thing, nor </a:t>
            </a:r>
            <a:r>
              <a:rPr>
                <a:latin typeface="Arial"/>
                <a:ea typeface="Arial"/>
                <a:cs typeface="Arial"/>
                <a:sym typeface="Arial"/>
              </a:rPr>
              <a:t>uncircumcision</a:t>
            </a:r>
            <a:r>
              <a:t>, but a </a:t>
            </a:r>
            <a:r>
              <a:rPr b="1">
                <a:latin typeface="Helvetica"/>
                <a:ea typeface="Helvetica"/>
                <a:cs typeface="Helvetica"/>
                <a:sym typeface="Helvetica"/>
              </a:rPr>
              <a:t>new  creature</a:t>
            </a:r>
            <a:r>
              <a:t>. </a:t>
            </a:r>
          </a:p>
          <a:p>
            <a:pPr>
              <a:defRPr sz="3700"/>
            </a:pPr>
            <a:r>
              <a:t>Eph 4:24  And that ye put on </a:t>
            </a:r>
            <a:r>
              <a:rPr b="1">
                <a:latin typeface="Helvetica"/>
                <a:ea typeface="Helvetica"/>
                <a:cs typeface="Helvetica"/>
                <a:sym typeface="Helvetica"/>
              </a:rPr>
              <a:t>the new man</a:t>
            </a:r>
            <a:r>
              <a:t>, which after God is created in righteousness and true holiness.</a:t>
            </a:r>
          </a:p>
          <a:p>
            <a:pPr>
              <a:defRPr sz="3700"/>
            </a:pPr>
            <a:r>
              <a:t>Col 3:10  And have put on </a:t>
            </a:r>
            <a:r>
              <a:rPr b="1">
                <a:latin typeface="Helvetica"/>
                <a:ea typeface="Helvetica"/>
                <a:cs typeface="Helvetica"/>
                <a:sym typeface="Helvetica"/>
              </a:rPr>
              <a:t>the new man</a:t>
            </a:r>
            <a:r>
              <a:t>, which is renewed in knowledge after the image of him that created him:</a:t>
            </a:r>
          </a:p>
        </p:txBody>
      </p:sp>
    </p:spTree>
  </p:cSld>
  <p:clrMapOvr>
    <a:masterClrMapping/>
  </p:clrMapOvr>
  <p:transition xmlns:p14="http://schemas.microsoft.com/office/powerpoint/2010/main" spd="med" advClick="1" p14:dur="1000"/>
</p:sld>
</file>

<file path=ppt/slides/slide6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379" name="Table 379"/>
          <p:cNvGraphicFramePr/>
          <p:nvPr/>
        </p:nvGraphicFramePr>
        <p:xfrm>
          <a:off x="629620" y="311394"/>
          <a:ext cx="12313952" cy="9258917"/>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430498"/>
                <a:gridCol w="4506582"/>
                <a:gridCol w="5382419"/>
                <a:gridCol w="981752"/>
              </a:tblGrid>
              <a:tr h="520700">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sz="2841">
                          <a:uFill>
                            <a:solidFill>
                              <a:srgbClr val="FFFFFF"/>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sz="2841">
                          <a:solidFill>
                            <a:srgbClr val="FFFFFF"/>
                          </a:solidFill>
                          <a:uFill>
                            <a:solidFill>
                              <a:srgbClr val="FFFFFF"/>
                            </a:solidFill>
                          </a:uFill>
                          <a:latin typeface="Calibri"/>
                          <a:ea typeface="Calibri"/>
                          <a:cs typeface="Calibri"/>
                          <a:sym typeface="Calibri"/>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606900">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the Word</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so shall my word be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583392">
                <a:tc>
                  <a:txBody>
                    <a:bodyPr/>
                    <a:lstStyle/>
                    <a:p>
                      <a:pPr algn="l" defTabSz="1295400">
                        <a:tabLst>
                          <a:tab pos="1295400" algn="l"/>
                        </a:tabLst>
                      </a:pPr>
                      <a:r>
                        <a:rPr sz="2841">
                          <a:uFill>
                            <a:solidFill>
                              <a:srgbClr val="000000"/>
                            </a:solidFill>
                          </a:uFill>
                          <a:latin typeface="Calibri"/>
                          <a:ea typeface="Calibri"/>
                          <a:cs typeface="Calibri"/>
                          <a:sym typeface="Calibri"/>
                        </a:rPr>
                        <a:t>1:26, 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ye 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65604">
                <a:tc>
                  <a:txBody>
                    <a:bodyPr/>
                    <a:lstStyle/>
                    <a:p>
                      <a:pPr algn="l" defTabSz="1295400">
                        <a:tabLst>
                          <a:tab pos="1295400" algn="l"/>
                        </a:tabLst>
                      </a:pPr>
                      <a:r>
                        <a:rPr sz="2841">
                          <a:uFill>
                            <a:solidFill>
                              <a:srgbClr val="000000"/>
                            </a:solidFill>
                          </a:uFill>
                          <a:latin typeface="Calibri"/>
                          <a:ea typeface="Calibri"/>
                          <a:cs typeface="Calibri"/>
                          <a:sym typeface="Calibri"/>
                        </a:rPr>
                        <a:t>1:41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we have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34654">
                <a:tc>
                  <a:txBody>
                    <a:bodyPr/>
                    <a:lstStyle/>
                    <a:p>
                      <a:pPr algn="l" defTabSz="1295400">
                        <a:tabLst>
                          <a:tab pos="1295400" algn="l"/>
                        </a:tabLst>
                      </a:pPr>
                      <a:r>
                        <a:rPr sz="2841">
                          <a:uFill>
                            <a:solidFill>
                              <a:srgbClr val="000000"/>
                            </a:solidFill>
                          </a:uFill>
                          <a:latin typeface="Calibri"/>
                          <a:ea typeface="Calibri"/>
                          <a:cs typeface="Calibri"/>
                          <a:sym typeface="Calibri"/>
                        </a:rPr>
                        <a:t>1:43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Jesus would go forth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that goeth forth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77717">
                <a:tc>
                  <a:txBody>
                    <a:bodyPr/>
                    <a:lstStyle/>
                    <a:p>
                      <a:pPr algn="l" defTabSz="1295400">
                        <a:tabLst>
                          <a:tab pos="1295400" algn="l"/>
                        </a:tabLst>
                      </a:pPr>
                      <a:r>
                        <a:rPr sz="2841">
                          <a:uFill>
                            <a:solidFill>
                              <a:srgbClr val="000000"/>
                            </a:solidFill>
                          </a:uFill>
                          <a:latin typeface="Calibri"/>
                          <a:ea typeface="Calibri"/>
                          <a:cs typeface="Calibri"/>
                          <a:sym typeface="Calibri"/>
                        </a:rPr>
                        <a:t>1:45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we have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9736">
                <a:tc>
                  <a:txBody>
                    <a:bodyPr/>
                    <a:lstStyle/>
                    <a:p>
                      <a:pPr algn="l" defTabSz="1295400">
                        <a:tabLst>
                          <a:tab pos="1295400" algn="l"/>
                        </a:tabLst>
                      </a:pPr>
                      <a:r>
                        <a:rPr sz="2841">
                          <a:uFill>
                            <a:solidFill>
                              <a:srgbClr val="000000"/>
                            </a:solidFill>
                          </a:uFill>
                          <a:latin typeface="Calibri"/>
                          <a:ea typeface="Calibri"/>
                          <a:cs typeface="Calibri"/>
                          <a:sym typeface="Calibri"/>
                        </a:rPr>
                        <a:t>2:3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no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22551">
                <a:tc>
                  <a:txBody>
                    <a:bodyPr/>
                    <a:lstStyle/>
                    <a:p>
                      <a:pPr algn="l" defTabSz="1295400">
                        <a:tabLst>
                          <a:tab pos="1295400" algn="l"/>
                        </a:tabLst>
                      </a:pPr>
                      <a:r>
                        <a:rPr sz="2841">
                          <a:uFill>
                            <a:solidFill>
                              <a:srgbClr val="000000"/>
                            </a:solidFill>
                          </a:uFill>
                          <a:latin typeface="Calibri"/>
                          <a:ea typeface="Calibri"/>
                          <a:cs typeface="Calibri"/>
                          <a:sym typeface="Calibri"/>
                        </a:rPr>
                        <a:t>2:9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 …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water …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82082">
                <a:tc>
                  <a:txBody>
                    <a:bodyPr/>
                    <a:lstStyle/>
                    <a:p>
                      <a:pPr algn="l" defTabSz="1295400">
                        <a:tabLst>
                          <a:tab pos="1295400" algn="l"/>
                        </a:tabLst>
                      </a:pPr>
                      <a:r>
                        <a:rPr sz="2841">
                          <a:uFill>
                            <a:solidFill>
                              <a:srgbClr val="000000"/>
                            </a:solidFill>
                          </a:uFill>
                          <a:latin typeface="Calibri"/>
                          <a:ea typeface="Calibri"/>
                          <a:cs typeface="Calibri"/>
                          <a:sym typeface="Calibri"/>
                        </a:rPr>
                        <a:t>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born of water and the spirit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ye 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049815">
                <a:tc>
                  <a:txBody>
                    <a:bodyPr/>
                    <a:lstStyle/>
                    <a:p>
                      <a:pPr algn="l" defTabSz="1295400">
                        <a:tabLst>
                          <a:tab pos="1295400" algn="l"/>
                        </a:tabLst>
                      </a:pPr>
                      <a:r>
                        <a:rPr sz="2841">
                          <a:uFill>
                            <a:solidFill>
                              <a:srgbClr val="000000"/>
                            </a:solidFill>
                          </a:uFill>
                          <a:latin typeface="Calibri"/>
                          <a:ea typeface="Calibri"/>
                          <a:cs typeface="Calibri"/>
                          <a:sym typeface="Calibri"/>
                        </a:rPr>
                        <a:t>3:8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how can these things be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My thoughts are not your thoughts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00578">
                <a:tc>
                  <a:txBody>
                    <a:bodyPr/>
                    <a:lstStyle/>
                    <a:p>
                      <a:pPr algn="l" defTabSz="1295400">
                        <a:tabLst>
                          <a:tab pos="1295400" algn="l"/>
                        </a:tabLst>
                      </a:pPr>
                      <a:r>
                        <a:rPr sz="2841">
                          <a:uFill>
                            <a:solidFill>
                              <a:srgbClr val="000000"/>
                            </a:solidFill>
                          </a:uFill>
                          <a:latin typeface="Calibri"/>
                          <a:ea typeface="Calibri"/>
                          <a:cs typeface="Calibri"/>
                          <a:sym typeface="Calibri"/>
                        </a:rPr>
                        <a:t>3:12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earthly ... heavenly</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heavens ... earth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70943">
                <a:tc>
                  <a:txBody>
                    <a:bodyPr/>
                    <a:lstStyle/>
                    <a:p>
                      <a:pPr algn="l" defTabSz="1295400">
                        <a:tabLst>
                          <a:tab pos="1295400" algn="l"/>
                        </a:tabLst>
                      </a:pPr>
                      <a:r>
                        <a:rPr sz="2841">
                          <a:uFill>
                            <a:solidFill>
                              <a:srgbClr val="000000"/>
                            </a:solidFill>
                          </a:uFill>
                          <a:latin typeface="Calibri"/>
                          <a:ea typeface="Calibri"/>
                          <a:cs typeface="Calibri"/>
                          <a:sym typeface="Calibri"/>
                        </a:rPr>
                        <a:t>3:13,31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came down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63846">
                <a:tc>
                  <a:txBody>
                    <a:bodyPr/>
                    <a:lstStyle/>
                    <a:p>
                      <a:pPr algn="l" defTabSz="1295400">
                        <a:tabLst>
                          <a:tab pos="1295400" algn="l"/>
                        </a:tabLst>
                      </a:pPr>
                      <a:r>
                        <a:rPr sz="2841">
                          <a:uFill>
                            <a:solidFill>
                              <a:srgbClr val="000000"/>
                            </a:solidFill>
                          </a:uFill>
                          <a:latin typeface="Calibri"/>
                          <a:ea typeface="Calibri"/>
                          <a:cs typeface="Calibri"/>
                          <a:sym typeface="Calibri"/>
                        </a:rPr>
                        <a:t>3:26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to him</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 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63846">
                <a:tc>
                  <a:txBody>
                    <a:bodyPr/>
                    <a:lstStyle/>
                    <a:p>
                      <a:pPr algn="l" defTabSz="1295400">
                        <a:tabLst>
                          <a:tab pos="1295400" algn="l"/>
                        </a:tabLst>
                      </a:pPr>
                      <a:r>
                        <a:rPr sz="2841">
                          <a:uFill>
                            <a:solidFill>
                              <a:srgbClr val="000000"/>
                            </a:solidFill>
                          </a:uFill>
                          <a:latin typeface="Calibri"/>
                          <a:ea typeface="Calibri"/>
                          <a:cs typeface="Calibri"/>
                          <a:sym typeface="Calibri"/>
                        </a:rPr>
                        <a:t>3:31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from above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63846">
                <a:tc>
                  <a:txBody>
                    <a:bodyPr/>
                    <a:lstStyle/>
                    <a:p>
                      <a:pPr algn="l" defTabSz="1295400">
                        <a:tabLst>
                          <a:tab pos="1295400" algn="l"/>
                        </a:tabLst>
                      </a:pPr>
                      <a:r>
                        <a:rPr sz="2841">
                          <a:uFill>
                            <a:solidFill>
                              <a:srgbClr val="000000"/>
                            </a:solidFill>
                          </a:uFill>
                          <a:latin typeface="Calibri"/>
                          <a:ea typeface="Calibri"/>
                          <a:cs typeface="Calibri"/>
                          <a:sym typeface="Calibri"/>
                        </a:rPr>
                        <a:t>3:34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sent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41">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6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1" name="Shape 38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2" name="Shape 382"/>
          <p:cNvSpPr/>
          <p:nvPr/>
        </p:nvSpPr>
        <p:spPr>
          <a:xfrm>
            <a:off x="298837" y="602645"/>
            <a:ext cx="12407125" cy="91454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700">
                <a:latin typeface="Arial"/>
                <a:ea typeface="Arial"/>
                <a:cs typeface="Arial"/>
                <a:sym typeface="Arial"/>
              </a:defRPr>
            </a:pPr>
            <a:r>
              <a:t>Isaiah 55:1-3</a:t>
            </a:r>
          </a:p>
          <a:p>
            <a:pPr algn="l" defTabSz="457200">
              <a:defRPr sz="2700">
                <a:latin typeface="Arial"/>
                <a:ea typeface="Arial"/>
                <a:cs typeface="Arial"/>
                <a:sym typeface="Arial"/>
              </a:defRPr>
            </a:pPr>
            <a:r>
              <a:t>Ho, every one that </a:t>
            </a:r>
            <a:r>
              <a:rPr b="1"/>
              <a:t>thirsteth</a:t>
            </a:r>
            <a:r>
              <a:t>, </a:t>
            </a:r>
          </a:p>
          <a:p>
            <a:pPr lvl="1" algn="l" defTabSz="457200">
              <a:defRPr sz="2700">
                <a:latin typeface="Arial"/>
                <a:ea typeface="Arial"/>
                <a:cs typeface="Arial"/>
                <a:sym typeface="Arial"/>
              </a:defRPr>
            </a:pPr>
            <a:r>
              <a:rPr b="1"/>
              <a:t>come ye</a:t>
            </a:r>
            <a:r>
              <a:t> to the </a:t>
            </a:r>
            <a:r>
              <a:rPr b="1"/>
              <a:t>waters</a:t>
            </a:r>
            <a:r>
              <a:t>,</a:t>
            </a:r>
          </a:p>
          <a:p>
            <a:pPr algn="l" defTabSz="457200">
              <a:defRPr sz="2700">
                <a:latin typeface="Arial"/>
                <a:ea typeface="Arial"/>
                <a:cs typeface="Arial"/>
                <a:sym typeface="Arial"/>
              </a:defRPr>
            </a:pPr>
          </a:p>
          <a:p>
            <a:pPr algn="l" defTabSz="457200">
              <a:defRPr sz="2700">
                <a:latin typeface="Arial"/>
                <a:ea typeface="Arial"/>
                <a:cs typeface="Arial"/>
                <a:sym typeface="Arial"/>
              </a:defRPr>
            </a:pPr>
            <a:r>
              <a:t>and he that hath </a:t>
            </a:r>
            <a:r>
              <a:rPr b="1"/>
              <a:t>no money; </a:t>
            </a:r>
            <a:endParaRPr b="1"/>
          </a:p>
          <a:p>
            <a:pPr lvl="1" algn="l" defTabSz="457200">
              <a:defRPr sz="2700">
                <a:latin typeface="Arial"/>
                <a:ea typeface="Arial"/>
                <a:cs typeface="Arial"/>
                <a:sym typeface="Arial"/>
              </a:defRPr>
            </a:pPr>
            <a:r>
              <a:t>come ye, </a:t>
            </a:r>
            <a:r>
              <a:rPr b="1"/>
              <a:t>buy</a:t>
            </a:r>
            <a:r>
              <a:t>, and </a:t>
            </a:r>
            <a:r>
              <a:rPr b="1"/>
              <a:t>eat</a:t>
            </a:r>
            <a:r>
              <a:t>;</a:t>
            </a:r>
          </a:p>
          <a:p>
            <a:pPr lvl="1" algn="l" defTabSz="457200">
              <a:defRPr sz="2700">
                <a:latin typeface="Arial"/>
                <a:ea typeface="Arial"/>
                <a:cs typeface="Arial"/>
                <a:sym typeface="Arial"/>
              </a:defRPr>
            </a:pPr>
            <a:r>
              <a:t>yea, </a:t>
            </a:r>
            <a:r>
              <a:rPr b="1"/>
              <a:t>come</a:t>
            </a:r>
            <a:r>
              <a:t>, </a:t>
            </a:r>
            <a:r>
              <a:rPr b="1"/>
              <a:t>buy</a:t>
            </a:r>
            <a:r>
              <a:t> </a:t>
            </a:r>
            <a:r>
              <a:rPr b="1"/>
              <a:t>wine</a:t>
            </a:r>
            <a:r>
              <a:t> and milk </a:t>
            </a:r>
          </a:p>
          <a:p>
            <a:pPr algn="l" defTabSz="457200">
              <a:defRPr sz="2700">
                <a:latin typeface="Arial"/>
                <a:ea typeface="Arial"/>
                <a:cs typeface="Arial"/>
                <a:sym typeface="Arial"/>
              </a:defRPr>
            </a:pPr>
            <a:r>
              <a:rPr b="1"/>
              <a:t>without money</a:t>
            </a:r>
            <a:r>
              <a:t> </a:t>
            </a:r>
          </a:p>
          <a:p>
            <a:pPr algn="l" defTabSz="457200">
              <a:defRPr sz="2700">
                <a:latin typeface="Arial"/>
                <a:ea typeface="Arial"/>
                <a:cs typeface="Arial"/>
                <a:sym typeface="Arial"/>
              </a:defRPr>
            </a:pPr>
            <a:r>
              <a:t>and without price.</a:t>
            </a:r>
          </a:p>
          <a:p>
            <a:pPr algn="l" defTabSz="457200">
              <a:defRPr sz="2700">
                <a:latin typeface="Arial"/>
                <a:ea typeface="Arial"/>
                <a:cs typeface="Arial"/>
                <a:sym typeface="Arial"/>
              </a:defRPr>
            </a:pPr>
          </a:p>
          <a:p>
            <a:pPr algn="l" defTabSz="457200">
              <a:defRPr sz="2700">
                <a:latin typeface="Arial"/>
                <a:ea typeface="Arial"/>
                <a:cs typeface="Arial"/>
                <a:sym typeface="Arial"/>
              </a:defRPr>
            </a:pPr>
            <a:r>
              <a:t>Wherefore do ye spend money for that which is not </a:t>
            </a:r>
            <a:r>
              <a:rPr b="1"/>
              <a:t>bread</a:t>
            </a:r>
            <a:r>
              <a:t>?</a:t>
            </a:r>
          </a:p>
          <a:p>
            <a:pPr algn="l" defTabSz="457200">
              <a:defRPr sz="2700">
                <a:latin typeface="Arial"/>
                <a:ea typeface="Arial"/>
                <a:cs typeface="Arial"/>
                <a:sym typeface="Arial"/>
              </a:defRPr>
            </a:pPr>
            <a:r>
              <a:t>and your </a:t>
            </a:r>
            <a:r>
              <a:rPr b="1"/>
              <a:t>labour</a:t>
            </a:r>
            <a:r>
              <a:t> for that which satisfieth not?</a:t>
            </a:r>
          </a:p>
          <a:p>
            <a:pPr algn="l" defTabSz="457200">
              <a:defRPr sz="2700">
                <a:latin typeface="Arial"/>
                <a:ea typeface="Arial"/>
                <a:cs typeface="Arial"/>
                <a:sym typeface="Arial"/>
              </a:defRPr>
            </a:pPr>
          </a:p>
          <a:p>
            <a:pPr algn="l" defTabSz="457200">
              <a:defRPr sz="2700">
                <a:latin typeface="Arial"/>
                <a:ea typeface="Arial"/>
                <a:cs typeface="Arial"/>
                <a:sym typeface="Arial"/>
              </a:defRPr>
            </a:pPr>
            <a:r>
              <a:rPr b="1"/>
              <a:t>hearken</a:t>
            </a:r>
            <a:r>
              <a:t> diligently </a:t>
            </a:r>
            <a:r>
              <a:rPr b="1"/>
              <a:t>unto me</a:t>
            </a:r>
            <a:r>
              <a:t>, </a:t>
            </a:r>
          </a:p>
          <a:p>
            <a:pPr lvl="1" algn="l" defTabSz="457200">
              <a:defRPr sz="2700">
                <a:latin typeface="Arial"/>
                <a:ea typeface="Arial"/>
                <a:cs typeface="Arial"/>
                <a:sym typeface="Arial"/>
              </a:defRPr>
            </a:pPr>
            <a:r>
              <a:t>and eat ye that which is good,</a:t>
            </a:r>
          </a:p>
          <a:p>
            <a:pPr lvl="1" algn="l" defTabSz="457200">
              <a:defRPr sz="2700">
                <a:latin typeface="Arial"/>
                <a:ea typeface="Arial"/>
                <a:cs typeface="Arial"/>
                <a:sym typeface="Arial"/>
              </a:defRPr>
            </a:pPr>
            <a:r>
              <a:t>and let your soul delight itself in fatness.</a:t>
            </a:r>
          </a:p>
          <a:p>
            <a:pPr algn="l" defTabSz="457200">
              <a:defRPr sz="2700">
                <a:latin typeface="Arial"/>
                <a:ea typeface="Arial"/>
                <a:cs typeface="Arial"/>
                <a:sym typeface="Arial"/>
              </a:defRPr>
            </a:pPr>
            <a:r>
              <a:t>Incline your ear, and </a:t>
            </a:r>
            <a:r>
              <a:rPr b="1"/>
              <a:t>come unto me:</a:t>
            </a:r>
            <a:endParaRPr b="1"/>
          </a:p>
          <a:p>
            <a:pPr algn="l" defTabSz="457200">
              <a:defRPr b="1" sz="2700">
                <a:latin typeface="Arial"/>
                <a:ea typeface="Arial"/>
                <a:cs typeface="Arial"/>
                <a:sym typeface="Arial"/>
              </a:defRPr>
            </a:pPr>
            <a:r>
              <a:t>hear, and your soul shall live;</a:t>
            </a:r>
          </a:p>
          <a:p>
            <a:pPr algn="l" defTabSz="457200">
              <a:defRPr b="1" sz="2700">
                <a:latin typeface="Arial"/>
                <a:ea typeface="Arial"/>
                <a:cs typeface="Arial"/>
                <a:sym typeface="Arial"/>
              </a:defRPr>
            </a:pPr>
          </a:p>
          <a:p>
            <a:pPr algn="l" defTabSz="457200">
              <a:defRPr sz="2700">
                <a:latin typeface="Arial"/>
                <a:ea typeface="Arial"/>
                <a:cs typeface="Arial"/>
                <a:sym typeface="Arial"/>
              </a:defRPr>
            </a:pPr>
            <a:r>
              <a:t>and I will make an everlasting covenant with you,</a:t>
            </a:r>
          </a:p>
          <a:p>
            <a:pPr algn="l" defTabSz="457200">
              <a:defRPr sz="2700">
                <a:latin typeface="Arial"/>
                <a:ea typeface="Arial"/>
                <a:cs typeface="Arial"/>
                <a:sym typeface="Arial"/>
              </a:defRPr>
            </a:pPr>
            <a:r>
              <a:t>even the sure mercies of </a:t>
            </a:r>
            <a:r>
              <a:rPr b="1"/>
              <a:t>David</a:t>
            </a:r>
            <a:r>
              <a:t>.</a:t>
            </a:r>
          </a:p>
          <a:p>
            <a:pPr algn="l" defTabSz="457200">
              <a:defRPr sz="2700">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6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4" name="Shape 38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5" name="Shape 385"/>
          <p:cNvSpPr/>
          <p:nvPr/>
        </p:nvSpPr>
        <p:spPr>
          <a:xfrm>
            <a:off x="850176" y="848588"/>
            <a:ext cx="11068477" cy="760670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200">
                <a:latin typeface="Arial"/>
                <a:ea typeface="Arial"/>
                <a:cs typeface="Arial"/>
                <a:sym typeface="Arial"/>
              </a:defRPr>
            </a:pPr>
            <a:r>
              <a:t>Isaiah 55:4-6</a:t>
            </a:r>
          </a:p>
          <a:p>
            <a:pPr algn="l" defTabSz="457200">
              <a:defRPr sz="3200">
                <a:latin typeface="Arial"/>
                <a:ea typeface="Arial"/>
                <a:cs typeface="Arial"/>
                <a:sym typeface="Arial"/>
              </a:defRPr>
            </a:pPr>
          </a:p>
          <a:p>
            <a:pPr algn="l" defTabSz="457200">
              <a:defRPr sz="3200">
                <a:latin typeface="Arial"/>
                <a:ea typeface="Arial"/>
                <a:cs typeface="Arial"/>
                <a:sym typeface="Arial"/>
              </a:defRPr>
            </a:pPr>
            <a:r>
              <a:t>Behold, I have given him for a </a:t>
            </a:r>
            <a:r>
              <a:rPr b="1"/>
              <a:t>witness</a:t>
            </a:r>
            <a:r>
              <a:t> to the people,</a:t>
            </a:r>
          </a:p>
          <a:p>
            <a:pPr algn="l" defTabSz="457200">
              <a:defRPr sz="3200">
                <a:latin typeface="Arial"/>
                <a:ea typeface="Arial"/>
                <a:cs typeface="Arial"/>
                <a:sym typeface="Arial"/>
              </a:defRPr>
            </a:pPr>
            <a:r>
              <a:t>a leader and commander to the people.</a:t>
            </a:r>
          </a:p>
          <a:p>
            <a:pPr algn="l" defTabSz="457200">
              <a:defRPr sz="3200">
                <a:latin typeface="Arial"/>
                <a:ea typeface="Arial"/>
                <a:cs typeface="Arial"/>
                <a:sym typeface="Arial"/>
              </a:defRPr>
            </a:pPr>
            <a:r>
              <a:t> </a:t>
            </a:r>
          </a:p>
          <a:p>
            <a:pPr algn="l" defTabSz="457200">
              <a:defRPr sz="3200">
                <a:latin typeface="Arial"/>
                <a:ea typeface="Arial"/>
                <a:cs typeface="Arial"/>
                <a:sym typeface="Arial"/>
              </a:defRPr>
            </a:pPr>
            <a:r>
              <a:t>Behold, thou shalt call a </a:t>
            </a:r>
            <a:r>
              <a:rPr b="1"/>
              <a:t>nation</a:t>
            </a:r>
            <a:r>
              <a:t> </a:t>
            </a:r>
            <a:r>
              <a:rPr b="1"/>
              <a:t>that thou knowest not</a:t>
            </a:r>
            <a:r>
              <a:t>,</a:t>
            </a:r>
          </a:p>
          <a:p>
            <a:pPr algn="l" defTabSz="457200">
              <a:defRPr sz="3200">
                <a:latin typeface="Arial"/>
                <a:ea typeface="Arial"/>
                <a:cs typeface="Arial"/>
                <a:sym typeface="Arial"/>
              </a:defRPr>
            </a:pPr>
            <a:r>
              <a:t>and </a:t>
            </a:r>
            <a:r>
              <a:rPr b="1"/>
              <a:t>nations</a:t>
            </a:r>
            <a:r>
              <a:t> that </a:t>
            </a:r>
            <a:r>
              <a:rPr b="1"/>
              <a:t>knew not thee</a:t>
            </a:r>
            <a:r>
              <a:t> shall run unto thee </a:t>
            </a:r>
          </a:p>
          <a:p>
            <a:pPr algn="l" defTabSz="457200">
              <a:defRPr sz="3200">
                <a:latin typeface="Arial"/>
                <a:ea typeface="Arial"/>
                <a:cs typeface="Arial"/>
                <a:sym typeface="Arial"/>
              </a:defRPr>
            </a:pPr>
          </a:p>
          <a:p>
            <a:pPr algn="l" defTabSz="457200">
              <a:defRPr sz="3200">
                <a:latin typeface="Arial"/>
                <a:ea typeface="Arial"/>
                <a:cs typeface="Arial"/>
                <a:sym typeface="Arial"/>
              </a:defRPr>
            </a:pPr>
            <a:r>
              <a:t>because of the LORD thy God,</a:t>
            </a:r>
          </a:p>
          <a:p>
            <a:pPr algn="l" defTabSz="457200">
              <a:defRPr sz="3200">
                <a:latin typeface="Arial"/>
                <a:ea typeface="Arial"/>
                <a:cs typeface="Arial"/>
                <a:sym typeface="Arial"/>
              </a:defRPr>
            </a:pPr>
            <a:r>
              <a:t>and for the Holy One of Israel; </a:t>
            </a:r>
          </a:p>
          <a:p>
            <a:pPr algn="l" defTabSz="457200">
              <a:defRPr sz="3200">
                <a:latin typeface="Arial"/>
                <a:ea typeface="Arial"/>
                <a:cs typeface="Arial"/>
                <a:sym typeface="Arial"/>
              </a:defRPr>
            </a:pPr>
            <a:r>
              <a:t>for he hath glorified thee.</a:t>
            </a:r>
          </a:p>
          <a:p>
            <a:pPr algn="l" defTabSz="457200">
              <a:defRPr sz="3200">
                <a:latin typeface="Arial"/>
                <a:ea typeface="Arial"/>
                <a:cs typeface="Arial"/>
                <a:sym typeface="Arial"/>
              </a:defRPr>
            </a:pPr>
          </a:p>
          <a:p>
            <a:pPr algn="l" defTabSz="457200">
              <a:defRPr sz="3200">
                <a:latin typeface="Arial"/>
                <a:ea typeface="Arial"/>
                <a:cs typeface="Arial"/>
                <a:sym typeface="Arial"/>
              </a:defRPr>
            </a:pPr>
            <a:r>
              <a:t>Seek ye the LORD while he may be found,</a:t>
            </a:r>
          </a:p>
          <a:p>
            <a:pPr algn="l" defTabSz="457200">
              <a:defRPr sz="3200">
                <a:latin typeface="Arial"/>
                <a:ea typeface="Arial"/>
                <a:cs typeface="Arial"/>
                <a:sym typeface="Arial"/>
              </a:defRPr>
            </a:pPr>
            <a:r>
              <a:t>call ye upon him while he is near:</a:t>
            </a:r>
          </a:p>
          <a:p>
            <a:pPr algn="l" defTabSz="457200">
              <a:defRPr sz="3200">
                <a:latin typeface="Arial"/>
                <a:ea typeface="Arial"/>
                <a:cs typeface="Arial"/>
                <a:sym typeface="Arial"/>
              </a:defRPr>
            </a:pPr>
          </a:p>
        </p:txBody>
      </p:sp>
    </p:spTree>
  </p:cSld>
  <p:clrMapOvr>
    <a:masterClrMapping/>
  </p:clrMapOvr>
  <p:transition xmlns:p14="http://schemas.microsoft.com/office/powerpoint/2010/main" spd="med" advClick="1" p14:dur="1000"/>
</p:sld>
</file>

<file path=ppt/slides/slide6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7" name="Shape 38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8" name="Shape 388"/>
          <p:cNvSpPr/>
          <p:nvPr/>
        </p:nvSpPr>
        <p:spPr>
          <a:xfrm>
            <a:off x="965893" y="946031"/>
            <a:ext cx="11752077" cy="78615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000">
                <a:latin typeface="Arial"/>
                <a:ea typeface="Arial"/>
                <a:cs typeface="Arial"/>
                <a:sym typeface="Arial"/>
              </a:defRPr>
            </a:pPr>
            <a:r>
              <a:t>Isaiah 55:7-9</a:t>
            </a:r>
          </a:p>
          <a:p>
            <a:pPr algn="l" defTabSz="457200">
              <a:defRPr sz="3000">
                <a:latin typeface="Arial"/>
                <a:ea typeface="Arial"/>
                <a:cs typeface="Arial"/>
                <a:sym typeface="Arial"/>
              </a:defRPr>
            </a:pPr>
          </a:p>
          <a:p>
            <a:pPr algn="l" defTabSz="457200">
              <a:defRPr sz="3000">
                <a:latin typeface="Arial"/>
                <a:ea typeface="Arial"/>
                <a:cs typeface="Arial"/>
                <a:sym typeface="Arial"/>
              </a:defRPr>
            </a:pPr>
            <a:r>
              <a:t>A. Let the wicked forsake his </a:t>
            </a:r>
            <a:r>
              <a:rPr b="1">
                <a:solidFill>
                  <a:srgbClr val="009051"/>
                </a:solidFill>
              </a:rPr>
              <a:t>way</a:t>
            </a:r>
            <a:r>
              <a:t>,</a:t>
            </a:r>
          </a:p>
          <a:p>
            <a:pPr lvl="3" algn="l" defTabSz="457200">
              <a:defRPr sz="3000">
                <a:latin typeface="Arial"/>
                <a:ea typeface="Arial"/>
                <a:cs typeface="Arial"/>
                <a:sym typeface="Arial"/>
              </a:defRPr>
            </a:pPr>
            <a:r>
              <a:t>  and the unrighteous man his </a:t>
            </a:r>
            <a:r>
              <a:rPr b="1">
                <a:solidFill>
                  <a:srgbClr val="005493"/>
                </a:solidFill>
              </a:rPr>
              <a:t>thoughts</a:t>
            </a:r>
            <a:r>
              <a:t>:</a:t>
            </a:r>
          </a:p>
          <a:p>
            <a:pPr algn="l" defTabSz="457200">
              <a:defRPr i="1" sz="3000">
                <a:latin typeface="Arial"/>
                <a:ea typeface="Arial"/>
                <a:cs typeface="Arial"/>
                <a:sym typeface="Arial"/>
              </a:defRPr>
            </a:pPr>
          </a:p>
          <a:p>
            <a:pPr algn="l" defTabSz="457200">
              <a:defRPr i="1" sz="3000">
                <a:latin typeface="Arial"/>
                <a:ea typeface="Arial"/>
                <a:cs typeface="Arial"/>
                <a:sym typeface="Arial"/>
              </a:defRPr>
            </a:pPr>
            <a:r>
              <a:t>				B. and let him return unto the LORD, </a:t>
            </a:r>
          </a:p>
          <a:p>
            <a:pPr algn="l" defTabSz="457200">
              <a:defRPr i="1" sz="3000">
                <a:latin typeface="Arial"/>
                <a:ea typeface="Arial"/>
                <a:cs typeface="Arial"/>
                <a:sym typeface="Arial"/>
              </a:defRPr>
            </a:pPr>
            <a:r>
              <a:t>						and </a:t>
            </a:r>
            <a:r>
              <a:rPr b="1"/>
              <a:t>he will have mercy</a:t>
            </a:r>
            <a:r>
              <a:t> upon him;</a:t>
            </a:r>
          </a:p>
          <a:p>
            <a:pPr algn="l" defTabSz="457200">
              <a:defRPr i="1" sz="3000">
                <a:latin typeface="Arial"/>
                <a:ea typeface="Arial"/>
                <a:cs typeface="Arial"/>
                <a:sym typeface="Arial"/>
              </a:defRPr>
            </a:pPr>
            <a:r>
              <a:t>				</a:t>
            </a:r>
          </a:p>
          <a:p>
            <a:pPr lvl="8" algn="l" defTabSz="457200">
              <a:defRPr i="1" sz="3000">
                <a:latin typeface="Arial"/>
                <a:ea typeface="Arial"/>
                <a:cs typeface="Arial"/>
                <a:sym typeface="Arial"/>
              </a:defRPr>
            </a:pPr>
            <a:r>
              <a:t>B’. and to our God, </a:t>
            </a:r>
          </a:p>
          <a:p>
            <a:pPr algn="l" defTabSz="457200">
              <a:defRPr i="1" sz="3000">
                <a:latin typeface="Arial"/>
                <a:ea typeface="Arial"/>
                <a:cs typeface="Arial"/>
                <a:sym typeface="Arial"/>
              </a:defRPr>
            </a:pPr>
            <a:r>
              <a:t>						for </a:t>
            </a:r>
            <a:r>
              <a:rPr b="1"/>
              <a:t>he will abundantly pardon</a:t>
            </a:r>
            <a:r>
              <a:t>.</a:t>
            </a:r>
          </a:p>
          <a:p>
            <a:pPr algn="l" defTabSz="457200">
              <a:defRPr sz="3000">
                <a:latin typeface="Arial"/>
                <a:ea typeface="Arial"/>
                <a:cs typeface="Arial"/>
                <a:sym typeface="Arial"/>
              </a:defRPr>
            </a:pPr>
            <a:r>
              <a:t> 		</a:t>
            </a:r>
          </a:p>
          <a:p>
            <a:pPr algn="l" defTabSz="457200">
              <a:defRPr sz="3000">
                <a:latin typeface="Arial"/>
                <a:ea typeface="Arial"/>
                <a:cs typeface="Arial"/>
                <a:sym typeface="Arial"/>
              </a:defRPr>
            </a:pPr>
            <a:r>
              <a:t>A’. For my thoughts are not your </a:t>
            </a:r>
            <a:r>
              <a:rPr b="1">
                <a:solidFill>
                  <a:srgbClr val="005493"/>
                </a:solidFill>
              </a:rPr>
              <a:t>thoughts</a:t>
            </a:r>
            <a:r>
              <a:t>,</a:t>
            </a:r>
          </a:p>
          <a:p>
            <a:pPr algn="l" defTabSz="457200">
              <a:defRPr sz="3000">
                <a:latin typeface="Arial"/>
                <a:ea typeface="Arial"/>
                <a:cs typeface="Arial"/>
                <a:sym typeface="Arial"/>
              </a:defRPr>
            </a:pPr>
            <a:r>
              <a:t>        neither are your </a:t>
            </a:r>
            <a:r>
              <a:rPr b="1">
                <a:solidFill>
                  <a:srgbClr val="009051"/>
                </a:solidFill>
              </a:rPr>
              <a:t>ways</a:t>
            </a:r>
            <a:r>
              <a:t> my </a:t>
            </a:r>
            <a:r>
              <a:rPr b="1">
                <a:solidFill>
                  <a:srgbClr val="009051"/>
                </a:solidFill>
              </a:rPr>
              <a:t>ways</a:t>
            </a:r>
            <a:r>
              <a:t>, saith the LORD.</a:t>
            </a:r>
          </a:p>
          <a:p>
            <a:pPr algn="l" defTabSz="457200">
              <a:defRPr sz="3000">
                <a:latin typeface="Arial"/>
                <a:ea typeface="Arial"/>
                <a:cs typeface="Arial"/>
                <a:sym typeface="Arial"/>
              </a:defRPr>
            </a:pPr>
          </a:p>
          <a:p>
            <a:pPr algn="l" defTabSz="457200">
              <a:defRPr sz="3000">
                <a:latin typeface="Arial"/>
                <a:ea typeface="Arial"/>
                <a:cs typeface="Arial"/>
                <a:sym typeface="Arial"/>
              </a:defRPr>
            </a:pPr>
            <a:r>
              <a:t>For as </a:t>
            </a:r>
            <a:r>
              <a:rPr b="1"/>
              <a:t>the heavens are higher than the earth,</a:t>
            </a:r>
          </a:p>
          <a:p>
            <a:pPr algn="l" defTabSz="457200">
              <a:defRPr sz="3000">
                <a:latin typeface="Arial"/>
                <a:ea typeface="Arial"/>
                <a:cs typeface="Arial"/>
                <a:sym typeface="Arial"/>
              </a:defRPr>
            </a:pPr>
          </a:p>
          <a:p>
            <a:pPr algn="l" defTabSz="457200">
              <a:defRPr sz="3000">
                <a:latin typeface="Arial"/>
                <a:ea typeface="Arial"/>
                <a:cs typeface="Arial"/>
                <a:sym typeface="Arial"/>
              </a:defRPr>
            </a:pPr>
            <a:r>
              <a:t>        so are my </a:t>
            </a:r>
            <a:r>
              <a:rPr b="1">
                <a:solidFill>
                  <a:srgbClr val="009051"/>
                </a:solidFill>
              </a:rPr>
              <a:t>ways</a:t>
            </a:r>
            <a:r>
              <a:t> higher than your </a:t>
            </a:r>
            <a:r>
              <a:rPr b="1">
                <a:solidFill>
                  <a:srgbClr val="009051"/>
                </a:solidFill>
              </a:rPr>
              <a:t>ways</a:t>
            </a:r>
            <a:r>
              <a:t>,</a:t>
            </a:r>
          </a:p>
          <a:p>
            <a:pPr algn="l" defTabSz="457200">
              <a:defRPr sz="3000">
                <a:latin typeface="Arial"/>
                <a:ea typeface="Arial"/>
                <a:cs typeface="Arial"/>
                <a:sym typeface="Arial"/>
              </a:defRPr>
            </a:pPr>
            <a:r>
              <a:t>     and my </a:t>
            </a:r>
            <a:r>
              <a:rPr b="1">
                <a:solidFill>
                  <a:srgbClr val="005493"/>
                </a:solidFill>
              </a:rPr>
              <a:t>thoughts</a:t>
            </a:r>
            <a:r>
              <a:t> than your </a:t>
            </a:r>
            <a:r>
              <a:rPr b="1">
                <a:solidFill>
                  <a:srgbClr val="005493"/>
                </a:solidFill>
              </a:rPr>
              <a:t>thoughts</a:t>
            </a:r>
          </a:p>
        </p:txBody>
      </p:sp>
    </p:spTree>
  </p:cSld>
  <p:clrMapOvr>
    <a:masterClrMapping/>
  </p:clrMapOvr>
  <p:transition xmlns:p14="http://schemas.microsoft.com/office/powerpoint/2010/main" spd="med" advClick="1" p14:dur="1000"/>
</p:sld>
</file>

<file path=ppt/slides/slide6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0" name="Shape 39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1" name="Shape 391"/>
          <p:cNvSpPr/>
          <p:nvPr/>
        </p:nvSpPr>
        <p:spPr>
          <a:xfrm>
            <a:off x="507601" y="253569"/>
            <a:ext cx="12403291" cy="8331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3000">
                <a:latin typeface="Helvetica"/>
                <a:ea typeface="Helvetica"/>
                <a:cs typeface="Helvetica"/>
                <a:sym typeface="Helvetica"/>
              </a:defRPr>
            </a:pPr>
            <a:r>
              <a:t>Isaiah 55:10-11</a:t>
            </a:r>
          </a:p>
          <a:p>
            <a:pPr algn="l" defTabSz="457200">
              <a:defRPr b="1" sz="3000">
                <a:latin typeface="Helvetica"/>
                <a:ea typeface="Helvetica"/>
                <a:cs typeface="Helvetica"/>
                <a:sym typeface="Helvetica"/>
              </a:defRPr>
            </a:pPr>
          </a:p>
          <a:p>
            <a:pPr algn="l" defTabSz="457200">
              <a:defRPr sz="3000">
                <a:latin typeface="Helvetica"/>
                <a:ea typeface="Helvetica"/>
                <a:cs typeface="Helvetica"/>
                <a:sym typeface="Helvetica"/>
              </a:defRPr>
            </a:pPr>
            <a:r>
              <a:t>A. For as the rain </a:t>
            </a:r>
            <a:r>
              <a:rPr b="1"/>
              <a:t>cometh down</a:t>
            </a:r>
            <a:r>
              <a:t>,</a:t>
            </a:r>
          </a:p>
          <a:p>
            <a:pPr algn="l" defTabSz="457200">
              <a:defRPr sz="3000">
                <a:latin typeface="Helvetica"/>
                <a:ea typeface="Helvetica"/>
                <a:cs typeface="Helvetica"/>
                <a:sym typeface="Helvetica"/>
              </a:defRPr>
            </a:pPr>
            <a:r>
              <a:t>        and the snow </a:t>
            </a:r>
            <a:r>
              <a:rPr b="1"/>
              <a:t>from heaven</a:t>
            </a:r>
            <a:r>
              <a:t>, </a:t>
            </a:r>
          </a:p>
          <a:p>
            <a:pPr algn="l" defTabSz="457200">
              <a:defRPr sz="3000">
                <a:latin typeface="Helvetica"/>
                <a:ea typeface="Helvetica"/>
                <a:cs typeface="Helvetica"/>
                <a:sym typeface="Helvetica"/>
              </a:defRPr>
            </a:pPr>
          </a:p>
          <a:p>
            <a:pPr lvl="3" algn="l" defTabSz="457200">
              <a:defRPr sz="3000">
                <a:latin typeface="Helvetica"/>
                <a:ea typeface="Helvetica"/>
                <a:cs typeface="Helvetica"/>
                <a:sym typeface="Helvetica"/>
              </a:defRPr>
            </a:pPr>
            <a:r>
              <a:t>B. and </a:t>
            </a:r>
            <a:r>
              <a:rPr b="1" i="1">
                <a:solidFill>
                  <a:srgbClr val="009051"/>
                </a:solidFill>
              </a:rPr>
              <a:t>returneth not</a:t>
            </a:r>
            <a:r>
              <a:rPr i="1"/>
              <a:t> thither</a:t>
            </a:r>
            <a:r>
              <a:t>, </a:t>
            </a:r>
          </a:p>
          <a:p>
            <a:pPr algn="l" defTabSz="457200">
              <a:defRPr sz="3000">
                <a:latin typeface="Helvetica"/>
                <a:ea typeface="Helvetica"/>
                <a:cs typeface="Helvetica"/>
                <a:sym typeface="Helvetica"/>
              </a:defRPr>
            </a:pPr>
          </a:p>
          <a:p>
            <a:pPr lvl="5" algn="l" defTabSz="457200">
              <a:defRPr sz="3000">
                <a:latin typeface="Helvetica"/>
                <a:ea typeface="Helvetica"/>
                <a:cs typeface="Helvetica"/>
                <a:sym typeface="Helvetica"/>
              </a:defRPr>
            </a:pPr>
            <a:r>
              <a:t>C. but watereth the earth, and </a:t>
            </a:r>
            <a:r>
              <a:rPr b="1"/>
              <a:t>maketh it bring forth and bud</a:t>
            </a:r>
            <a:r>
              <a:t>,</a:t>
            </a:r>
          </a:p>
          <a:p>
            <a:pPr lvl="5" algn="l" defTabSz="457200">
              <a:defRPr sz="3000">
                <a:latin typeface="Helvetica"/>
                <a:ea typeface="Helvetica"/>
                <a:cs typeface="Helvetica"/>
                <a:sym typeface="Helvetica"/>
              </a:defRPr>
            </a:pPr>
            <a:r>
              <a:t>      </a:t>
            </a:r>
            <a:r>
              <a:rPr b="1"/>
              <a:t>that it may give seed to the sower, and bread to the eater:</a:t>
            </a:r>
          </a:p>
          <a:p>
            <a:pPr algn="l" defTabSz="457200">
              <a:defRPr sz="3000">
                <a:latin typeface="Helvetica"/>
                <a:ea typeface="Helvetica"/>
                <a:cs typeface="Helvetica"/>
                <a:sym typeface="Helvetica"/>
              </a:defRPr>
            </a:pPr>
            <a:r>
              <a:t> </a:t>
            </a:r>
          </a:p>
          <a:p>
            <a:pPr algn="l" defTabSz="457200">
              <a:defRPr sz="3000">
                <a:latin typeface="Helvetica"/>
                <a:ea typeface="Helvetica"/>
                <a:cs typeface="Helvetica"/>
                <a:sym typeface="Helvetica"/>
              </a:defRPr>
            </a:pPr>
            <a:r>
              <a:t>A’. </a:t>
            </a:r>
            <a:r>
              <a:rPr b="1"/>
              <a:t>So shall my word be </a:t>
            </a:r>
            <a:endParaRPr b="1"/>
          </a:p>
          <a:p>
            <a:pPr algn="l" defTabSz="457200">
              <a:defRPr sz="3000">
                <a:latin typeface="Helvetica"/>
                <a:ea typeface="Helvetica"/>
                <a:cs typeface="Helvetica"/>
                <a:sym typeface="Helvetica"/>
              </a:defRPr>
            </a:pPr>
            <a:r>
              <a:rPr b="1"/>
              <a:t>         that goeth forth out of my mouth</a:t>
            </a:r>
            <a:r>
              <a:t>:</a:t>
            </a:r>
          </a:p>
          <a:p>
            <a:pPr algn="l" defTabSz="457200">
              <a:defRPr sz="3000">
                <a:latin typeface="Helvetica"/>
                <a:ea typeface="Helvetica"/>
                <a:cs typeface="Helvetica"/>
                <a:sym typeface="Helvetica"/>
              </a:defRPr>
            </a:pPr>
          </a:p>
          <a:p>
            <a:pPr lvl="3" algn="l" defTabSz="457200">
              <a:defRPr sz="3000">
                <a:latin typeface="Helvetica"/>
                <a:ea typeface="Helvetica"/>
                <a:cs typeface="Helvetica"/>
                <a:sym typeface="Helvetica"/>
              </a:defRPr>
            </a:pPr>
            <a:r>
              <a:t>B’. </a:t>
            </a:r>
            <a:r>
              <a:rPr b="1" i="1">
                <a:solidFill>
                  <a:srgbClr val="4F8F00"/>
                </a:solidFill>
              </a:rPr>
              <a:t>it</a:t>
            </a:r>
            <a:r>
              <a:rPr b="1" i="1">
                <a:solidFill>
                  <a:srgbClr val="009051"/>
                </a:solidFill>
              </a:rPr>
              <a:t> shall not return</a:t>
            </a:r>
            <a:r>
              <a:t> unto me void,</a:t>
            </a:r>
          </a:p>
          <a:p>
            <a:pPr algn="l" defTabSz="457200">
              <a:defRPr sz="3000">
                <a:latin typeface="Helvetica"/>
                <a:ea typeface="Helvetica"/>
                <a:cs typeface="Helvetica"/>
                <a:sym typeface="Helvetica"/>
              </a:defRPr>
            </a:pPr>
          </a:p>
          <a:p>
            <a:pPr lvl="5" algn="l" defTabSz="457200">
              <a:defRPr sz="3000">
                <a:latin typeface="Helvetica"/>
                <a:ea typeface="Helvetica"/>
                <a:cs typeface="Helvetica"/>
                <a:sym typeface="Helvetica"/>
              </a:defRPr>
            </a:pPr>
            <a:r>
              <a:t>C’. but it shall accomplish </a:t>
            </a:r>
            <a:r>
              <a:rPr b="1"/>
              <a:t>that which I please</a:t>
            </a:r>
            <a:r>
              <a:t>,</a:t>
            </a:r>
          </a:p>
          <a:p>
            <a:pPr lvl="5" algn="l" defTabSz="457200">
              <a:defRPr sz="3000">
                <a:latin typeface="Helvetica"/>
                <a:ea typeface="Helvetica"/>
                <a:cs typeface="Helvetica"/>
                <a:sym typeface="Helvetica"/>
              </a:defRPr>
            </a:pPr>
            <a:r>
              <a:t>         and it shall prosper in </a:t>
            </a:r>
            <a:r>
              <a:rPr b="1"/>
              <a:t>the thing whereto</a:t>
            </a:r>
            <a:r>
              <a:t> </a:t>
            </a:r>
            <a:r>
              <a:rPr b="1"/>
              <a:t>I sent it.</a:t>
            </a:r>
          </a:p>
        </p:txBody>
      </p:sp>
    </p:spTree>
  </p:cSld>
  <p:clrMapOvr>
    <a:masterClrMapping/>
  </p:clrMapOvr>
  <p:transition xmlns:p14="http://schemas.microsoft.com/office/powerpoint/2010/main" spd="med" advClick="1" p14:dur="1000"/>
</p:sld>
</file>

<file path=ppt/slides/slide6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3" name="Shape 393"/>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graphicFrame>
        <p:nvGraphicFramePr>
          <p:cNvPr id="394" name="Table 394"/>
          <p:cNvGraphicFramePr/>
          <p:nvPr/>
        </p:nvGraphicFramePr>
        <p:xfrm>
          <a:off x="1041239" y="650510"/>
          <a:ext cx="11205791" cy="767364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925706"/>
                <a:gridCol w="5788942"/>
              </a:tblGrid>
              <a:tr h="801025">
                <a:tc>
                  <a:txBody>
                    <a:bodyPr/>
                    <a:lstStyle/>
                    <a:p>
                      <a:pPr algn="l" defTabSz="1295400">
                        <a:tabLst>
                          <a:tab pos="1295400" algn="l"/>
                        </a:tabLst>
                        <a:defRPr b="0">
                          <a:solidFill>
                            <a:srgbClr val="000000"/>
                          </a:solidFill>
                        </a:defRPr>
                      </a:pPr>
                      <a:r>
                        <a:rPr b="1" sz="3800">
                          <a:solidFill>
                            <a:srgbClr val="FFFFFF"/>
                          </a:solidFill>
                          <a:uFill>
                            <a:solidFill>
                              <a:srgbClr val="FFFFFF"/>
                            </a:solidFill>
                          </a:uFill>
                          <a:latin typeface="Calibri"/>
                          <a:ea typeface="Calibri"/>
                          <a:cs typeface="Calibri"/>
                          <a:sym typeface="Calibri"/>
                        </a:rPr>
                        <a:t>John 2-3:21</a:t>
                      </a:r>
                    </a:p>
                  </a:txBody>
                  <a:tcPr marL="50800" marR="50800" marT="50800" marB="50800" anchor="ctr" anchorCtr="0" horzOverflow="overflow">
                    <a:solidFill>
                      <a:srgbClr val="6095C9"/>
                    </a:solidFill>
                  </a:tcPr>
                </a:tc>
                <a:tc>
                  <a:txBody>
                    <a:bodyPr/>
                    <a:lstStyle/>
                    <a:p>
                      <a:pPr algn="l" defTabSz="1295400">
                        <a:tabLst>
                          <a:tab pos="1295400" algn="l"/>
                        </a:tabLst>
                        <a:defRPr b="0">
                          <a:solidFill>
                            <a:srgbClr val="000000"/>
                          </a:solidFill>
                        </a:defRPr>
                      </a:pPr>
                      <a:r>
                        <a:rPr b="1" sz="3800">
                          <a:solidFill>
                            <a:srgbClr val="FFFFFF"/>
                          </a:solidFill>
                          <a:uFill>
                            <a:solidFill>
                              <a:srgbClr val="FFFFFF"/>
                            </a:solidFill>
                          </a:uFill>
                          <a:latin typeface="Calibri"/>
                          <a:ea typeface="Calibri"/>
                          <a:cs typeface="Calibri"/>
                          <a:sym typeface="Calibri"/>
                        </a:rPr>
                        <a:t>John 3:22-4:54</a:t>
                      </a:r>
                    </a:p>
                  </a:txBody>
                  <a:tcPr marL="50800" marR="50800" marT="50800" marB="50800" anchor="ctr" anchorCtr="0" horzOverflow="overflow">
                    <a:solidFill>
                      <a:srgbClr val="6095C9"/>
                    </a:solidFill>
                  </a:tcPr>
                </a:tc>
              </a:tr>
              <a:tr h="2033124">
                <a:tc>
                  <a:txBody>
                    <a:bodyPr/>
                    <a:lstStyle/>
                    <a:p>
                      <a:pPr algn="l" defTabSz="1295400">
                        <a:tabLst>
                          <a:tab pos="1295400" algn="l"/>
                        </a:tabLst>
                        <a:defRPr sz="3800">
                          <a:uFill>
                            <a:solidFill>
                              <a:srgbClr val="000000"/>
                            </a:solidFill>
                          </a:uFill>
                          <a:latin typeface="Calibri"/>
                          <a:ea typeface="Calibri"/>
                          <a:cs typeface="Calibri"/>
                          <a:sym typeface="Calibri"/>
                        </a:defRPr>
                      </a:pPr>
                      <a:r>
                        <a:t>2:1-11</a:t>
                      </a:r>
                    </a:p>
                    <a:p>
                      <a:pPr algn="l" defTabSz="1295400">
                        <a:tabLst>
                          <a:tab pos="1295400" algn="l"/>
                        </a:tabLst>
                        <a:defRPr sz="3800">
                          <a:uFill>
                            <a:solidFill>
                              <a:srgbClr val="000000"/>
                            </a:solidFill>
                          </a:uFill>
                          <a:latin typeface="Calibri"/>
                          <a:ea typeface="Calibri"/>
                          <a:cs typeface="Calibri"/>
                          <a:sym typeface="Calibri"/>
                        </a:defRPr>
                      </a:pPr>
                      <a:r>
                        <a:t>Miracle at Cana - </a:t>
                      </a:r>
                    </a:p>
                    <a:p>
                      <a:pPr algn="l" defTabSz="1295400">
                        <a:tabLst>
                          <a:tab pos="1295400" algn="l"/>
                        </a:tabLst>
                        <a:defRPr b="1" sz="3800">
                          <a:uFill>
                            <a:solidFill>
                              <a:srgbClr val="000000"/>
                            </a:solidFill>
                          </a:uFill>
                          <a:latin typeface="Calibri"/>
                          <a:ea typeface="Calibri"/>
                          <a:cs typeface="Calibri"/>
                          <a:sym typeface="Calibri"/>
                        </a:defRPr>
                      </a:pPr>
                      <a:r>
                        <a:t>symbolic death</a:t>
                      </a:r>
                    </a:p>
                  </a:txBody>
                  <a:tcPr marL="50800" marR="50800" marT="50800" marB="50800" anchor="ctr" anchorCtr="0" horzOverflow="overflow">
                    <a:solidFill>
                      <a:srgbClr val="E1EAF4"/>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4:46-54</a:t>
                      </a:r>
                    </a:p>
                    <a:p>
                      <a:pPr algn="l" defTabSz="1295400">
                        <a:tabLst>
                          <a:tab pos="1295400" algn="l"/>
                        </a:tabLst>
                        <a:defRPr sz="3800">
                          <a:uFill>
                            <a:solidFill>
                              <a:srgbClr val="000000"/>
                            </a:solidFill>
                          </a:uFill>
                          <a:latin typeface="Calibri"/>
                          <a:ea typeface="Calibri"/>
                          <a:cs typeface="Calibri"/>
                          <a:sym typeface="Calibri"/>
                        </a:defRPr>
                      </a:pPr>
                      <a:r>
                        <a:t>Miracle at Cana - </a:t>
                      </a:r>
                    </a:p>
                    <a:p>
                      <a:pPr algn="l" defTabSz="1295400">
                        <a:tabLst>
                          <a:tab pos="1295400" algn="l"/>
                        </a:tabLst>
                        <a:defRPr b="1" sz="3800">
                          <a:uFill>
                            <a:solidFill>
                              <a:srgbClr val="000000"/>
                            </a:solidFill>
                          </a:uFill>
                          <a:latin typeface="Calibri"/>
                          <a:ea typeface="Calibri"/>
                          <a:cs typeface="Calibri"/>
                          <a:sym typeface="Calibri"/>
                        </a:defRPr>
                      </a:pPr>
                      <a:r>
                        <a:t>symbolic resurrection</a:t>
                      </a:r>
                    </a:p>
                  </a:txBody>
                  <a:tcPr marL="50800" marR="50800" marT="50800" marB="50800" anchor="ctr" anchorCtr="0" horzOverflow="overflow">
                    <a:solidFill>
                      <a:srgbClr val="E1EAF4"/>
                    </a:solidFill>
                  </a:tcPr>
                </a:tc>
              </a:tr>
              <a:tr h="2477558">
                <a:tc>
                  <a:txBody>
                    <a:bodyPr/>
                    <a:lstStyle/>
                    <a:p>
                      <a:pPr algn="l" defTabSz="1295400">
                        <a:tabLst>
                          <a:tab pos="1295400" algn="l"/>
                        </a:tabLst>
                        <a:defRPr sz="3800">
                          <a:uFill>
                            <a:solidFill>
                              <a:srgbClr val="000000"/>
                            </a:solidFill>
                          </a:uFill>
                          <a:latin typeface="Calibri"/>
                          <a:ea typeface="Calibri"/>
                          <a:cs typeface="Calibri"/>
                          <a:sym typeface="Calibri"/>
                        </a:defRPr>
                      </a:pPr>
                      <a:r>
                        <a:t>2:12-22</a:t>
                      </a:r>
                    </a:p>
                    <a:p>
                      <a:pPr algn="l" defTabSz="1295400">
                        <a:tabLst>
                          <a:tab pos="1295400" algn="l"/>
                        </a:tabLst>
                        <a:defRPr sz="3800">
                          <a:uFill>
                            <a:solidFill>
                              <a:srgbClr val="000000"/>
                            </a:solidFill>
                          </a:uFill>
                          <a:latin typeface="Calibri"/>
                          <a:ea typeface="Calibri"/>
                          <a:cs typeface="Calibri"/>
                          <a:sym typeface="Calibri"/>
                        </a:defRPr>
                      </a:pPr>
                      <a:r>
                        <a:t>Temple cleansed</a:t>
                      </a:r>
                    </a:p>
                    <a:p>
                      <a:pPr algn="l" defTabSz="1295400">
                        <a:tabLst>
                          <a:tab pos="1295400" algn="l"/>
                        </a:tabLst>
                        <a:defRPr sz="3800">
                          <a:uFill>
                            <a:solidFill>
                              <a:srgbClr val="000000"/>
                            </a:solidFill>
                          </a:uFill>
                          <a:latin typeface="Calibri"/>
                          <a:ea typeface="Calibri"/>
                          <a:cs typeface="Calibri"/>
                          <a:sym typeface="Calibri"/>
                        </a:defRPr>
                      </a:pPr>
                      <a:r>
                        <a:t>- </a:t>
                      </a:r>
                      <a:r>
                        <a:rPr b="1"/>
                        <a:t>new Temple</a:t>
                      </a:r>
                      <a:r>
                        <a:t> of his body</a:t>
                      </a:r>
                    </a:p>
                  </a:txBody>
                  <a:tcPr marL="50800" marR="50800" marT="50800" marB="50800" anchor="t" anchorCtr="0" horzOverflow="overflow">
                    <a:solidFill>
                      <a:srgbClr val="F1F5FA"/>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4:4-46</a:t>
                      </a:r>
                    </a:p>
                    <a:p>
                      <a:pPr algn="l" defTabSz="1295400">
                        <a:tabLst>
                          <a:tab pos="1295400" algn="l"/>
                        </a:tabLst>
                        <a:defRPr sz="3800">
                          <a:uFill>
                            <a:solidFill>
                              <a:srgbClr val="000000"/>
                            </a:solidFill>
                          </a:uFill>
                          <a:latin typeface="Calibri"/>
                          <a:ea typeface="Calibri"/>
                          <a:cs typeface="Calibri"/>
                          <a:sym typeface="Calibri"/>
                        </a:defRPr>
                      </a:pPr>
                      <a:r>
                        <a:t>Temple to be replaced by a </a:t>
                      </a:r>
                      <a:r>
                        <a:rPr b="1"/>
                        <a:t>new place of worship </a:t>
                      </a:r>
                      <a:r>
                        <a:t>- in spirit and truth</a:t>
                      </a:r>
                    </a:p>
                  </a:txBody>
                  <a:tcPr marL="50800" marR="50800" marT="50800" marB="50800" anchor="t" anchorCtr="0" horzOverflow="overflow">
                    <a:solidFill>
                      <a:srgbClr val="F1F5FA"/>
                    </a:solidFill>
                  </a:tcPr>
                </a:tc>
              </a:tr>
              <a:tr h="1806575">
                <a:tc>
                  <a:txBody>
                    <a:bodyPr/>
                    <a:lstStyle/>
                    <a:p>
                      <a:pPr algn="l" defTabSz="1295400">
                        <a:tabLst>
                          <a:tab pos="1295400" algn="l"/>
                        </a:tabLst>
                        <a:defRPr sz="3800">
                          <a:uFill>
                            <a:solidFill>
                              <a:srgbClr val="000000"/>
                            </a:solidFill>
                          </a:uFill>
                          <a:latin typeface="Calibri"/>
                          <a:ea typeface="Calibri"/>
                          <a:cs typeface="Calibri"/>
                          <a:sym typeface="Calibri"/>
                        </a:defRPr>
                      </a:pPr>
                      <a:r>
                        <a:t>2:23-3:13</a:t>
                      </a:r>
                    </a:p>
                    <a:p>
                      <a:pPr algn="l" defTabSz="1295400">
                        <a:tabLst>
                          <a:tab pos="1295400" algn="l"/>
                        </a:tabLst>
                        <a:defRPr sz="3800">
                          <a:uFill>
                            <a:solidFill>
                              <a:srgbClr val="000000"/>
                            </a:solidFill>
                          </a:uFill>
                          <a:latin typeface="Calibri"/>
                          <a:ea typeface="Calibri"/>
                          <a:cs typeface="Calibri"/>
                          <a:sym typeface="Calibri"/>
                        </a:defRPr>
                      </a:pPr>
                      <a:r>
                        <a:t>We must be born </a:t>
                      </a:r>
                      <a:r>
                        <a:rPr b="1"/>
                        <a:t>from above</a:t>
                      </a:r>
                    </a:p>
                  </a:txBody>
                  <a:tcPr marL="50800" marR="50800" marT="50800" marB="50800" anchor="ctr" anchorCtr="0" horzOverflow="overflow">
                    <a:solidFill>
                      <a:srgbClr val="E1EAF4"/>
                    </a:solidFill>
                  </a:tcPr>
                </a:tc>
                <a:tc>
                  <a:txBody>
                    <a:bodyPr/>
                    <a:lstStyle/>
                    <a:p>
                      <a:pPr algn="l" defTabSz="1295400">
                        <a:tabLst>
                          <a:tab pos="1295400" algn="l"/>
                        </a:tabLst>
                        <a:defRPr sz="3800">
                          <a:uFill>
                            <a:solidFill>
                              <a:srgbClr val="000000"/>
                            </a:solidFill>
                          </a:uFill>
                          <a:latin typeface="Calibri"/>
                          <a:ea typeface="Calibri"/>
                          <a:cs typeface="Calibri"/>
                          <a:sym typeface="Calibri"/>
                        </a:defRPr>
                      </a:pPr>
                      <a:r>
                        <a:t>3:22-4:3</a:t>
                      </a:r>
                    </a:p>
                    <a:p>
                      <a:pPr algn="l" defTabSz="1295400">
                        <a:tabLst>
                          <a:tab pos="1295400" algn="l"/>
                        </a:tabLst>
                        <a:defRPr sz="3800">
                          <a:uFill>
                            <a:solidFill>
                              <a:srgbClr val="000000"/>
                            </a:solidFill>
                          </a:uFill>
                          <a:latin typeface="Calibri"/>
                          <a:ea typeface="Calibri"/>
                          <a:cs typeface="Calibri"/>
                          <a:sym typeface="Calibri"/>
                        </a:defRPr>
                      </a:pPr>
                      <a:r>
                        <a:t>Christ comes </a:t>
                      </a:r>
                    </a:p>
                    <a:p>
                      <a:pPr algn="l" defTabSz="1295400">
                        <a:tabLst>
                          <a:tab pos="1295400" algn="l"/>
                        </a:tabLst>
                        <a:defRPr b="1" sz="3800">
                          <a:uFill>
                            <a:solidFill>
                              <a:srgbClr val="000000"/>
                            </a:solidFill>
                          </a:uFill>
                          <a:latin typeface="Calibri"/>
                          <a:ea typeface="Calibri"/>
                          <a:cs typeface="Calibri"/>
                          <a:sym typeface="Calibri"/>
                        </a:defRPr>
                      </a:pPr>
                      <a:r>
                        <a:t>from above</a:t>
                      </a:r>
                    </a:p>
                  </a:txBody>
                  <a:tcPr marL="50800" marR="50800" marT="50800" marB="50800" anchor="t" anchorCtr="0" horzOverflow="overflow">
                    <a:solidFill>
                      <a:srgbClr val="E1EAF4"/>
                    </a:solidFill>
                  </a:tcPr>
                </a:tc>
              </a:tr>
            </a:tbl>
          </a:graphicData>
        </a:graphic>
      </p:graphicFrame>
      <p:graphicFrame>
        <p:nvGraphicFramePr>
          <p:cNvPr id="395" name="Table 395"/>
          <p:cNvGraphicFramePr/>
          <p:nvPr/>
        </p:nvGraphicFramePr>
        <p:xfrm>
          <a:off x="4392168" y="8076589"/>
          <a:ext cx="11714649" cy="180657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4220463"/>
              </a:tblGrid>
              <a:tr h="1231900">
                <a:tc>
                  <a:txBody>
                    <a:bodyPr/>
                    <a:lstStyle/>
                    <a:p>
                      <a:pPr algn="l" defTabSz="1295400">
                        <a:tabLst>
                          <a:tab pos="1295400" algn="l"/>
                        </a:tabLst>
                        <a:defRPr sz="3800">
                          <a:uFill>
                            <a:solidFill>
                              <a:srgbClr val="000000"/>
                            </a:solidFill>
                          </a:uFill>
                          <a:latin typeface="Calibri"/>
                          <a:ea typeface="Calibri"/>
                          <a:cs typeface="Calibri"/>
                          <a:sym typeface="Calibri"/>
                        </a:defRPr>
                      </a:pPr>
                      <a:r>
                        <a:t>3:14-21</a:t>
                      </a:r>
                    </a:p>
                    <a:p>
                      <a:pPr algn="l" defTabSz="1295400">
                        <a:tabLst>
                          <a:tab pos="1295400" algn="l"/>
                        </a:tabLst>
                        <a:defRPr b="1" sz="3800">
                          <a:uFill>
                            <a:solidFill>
                              <a:srgbClr val="000000"/>
                            </a:solidFill>
                          </a:uFill>
                          <a:latin typeface="Calibri"/>
                          <a:ea typeface="Calibri"/>
                          <a:cs typeface="Calibri"/>
                          <a:sym typeface="Calibri"/>
                        </a:defRPr>
                      </a:pPr>
                      <a:r>
                        <a:t>God gave His Son</a:t>
                      </a:r>
                    </a:p>
                  </a:txBody>
                  <a:tcPr marL="50800" marR="50800" marT="50800" marB="50800" anchor="t" anchorCtr="0" horzOverflow="overflow">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6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7" name="Shape 39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8" name="shechem.png"/>
          <p:cNvPicPr>
            <a:picLocks noChangeAspect="1"/>
          </p:cNvPicPr>
          <p:nvPr/>
        </p:nvPicPr>
        <p:blipFill>
          <a:blip r:embed="rId2">
            <a:extLst/>
          </a:blip>
          <a:srcRect l="3991" t="1805" r="22057" b="21247"/>
          <a:stretch>
            <a:fillRect/>
          </a:stretch>
        </p:blipFill>
        <p:spPr>
          <a:xfrm>
            <a:off x="1699617" y="1596252"/>
            <a:ext cx="9605665" cy="5899547"/>
          </a:xfrm>
          <a:prstGeom prst="rect">
            <a:avLst/>
          </a:prstGeom>
          <a:ln w="12700">
            <a:miter lim="400000"/>
          </a:ln>
        </p:spPr>
      </p:pic>
    </p:spTree>
  </p:cSld>
  <p:clrMapOvr>
    <a:masterClrMapping/>
  </p:clrMapOvr>
  <p:transition xmlns:p14="http://schemas.microsoft.com/office/powerpoint/2010/main" spd="med" advClick="1" p14:dur="1000"/>
</p:sld>
</file>

<file path=ppt/slides/slide7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0" name="Shape 400"/>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401" name="image13.jpeg"/>
          <p:cNvPicPr>
            <a:picLocks noChangeAspect="1"/>
          </p:cNvPicPr>
          <p:nvPr/>
        </p:nvPicPr>
        <p:blipFill>
          <a:blip r:embed="rId2">
            <a:extLst/>
          </a:blip>
          <a:stretch>
            <a:fillRect/>
          </a:stretch>
        </p:blipFill>
        <p:spPr>
          <a:xfrm>
            <a:off x="553589" y="279867"/>
            <a:ext cx="6727221" cy="9193866"/>
          </a:xfrm>
          <a:prstGeom prst="rect">
            <a:avLst/>
          </a:prstGeom>
          <a:ln w="12700">
            <a:miter lim="400000"/>
          </a:ln>
        </p:spPr>
      </p:pic>
      <p:sp>
        <p:nvSpPr>
          <p:cNvPr id="402" name="Shape 402"/>
          <p:cNvSpPr/>
          <p:nvPr/>
        </p:nvSpPr>
        <p:spPr>
          <a:xfrm>
            <a:off x="8139086" y="3581121"/>
            <a:ext cx="4429796" cy="1600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900">
                <a:latin typeface="Helvetica"/>
                <a:ea typeface="Helvetica"/>
                <a:cs typeface="Helvetica"/>
                <a:sym typeface="Helvetica"/>
              </a:defRPr>
            </a:lvl1pPr>
          </a:lstStyle>
          <a:p>
            <a:pPr/>
            <a:r>
              <a:t>Jacob’s well at Shechem</a:t>
            </a:r>
          </a:p>
        </p:txBody>
      </p:sp>
    </p:spTree>
  </p:cSld>
  <p:clrMapOvr>
    <a:masterClrMapping/>
  </p:clrMapOvr>
  <p:transition xmlns:p14="http://schemas.microsoft.com/office/powerpoint/2010/main" spd="med" advClick="1" p14:dur="1000"/>
</p:sld>
</file>

<file path=ppt/slides/slide7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4" name="Shape 404"/>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405" name="image4.png"/>
          <p:cNvPicPr>
            <a:picLocks noChangeAspect="1"/>
          </p:cNvPicPr>
          <p:nvPr/>
        </p:nvPicPr>
        <p:blipFill>
          <a:blip r:embed="rId2">
            <a:extLst/>
          </a:blip>
          <a:stretch>
            <a:fillRect/>
          </a:stretch>
        </p:blipFill>
        <p:spPr>
          <a:xfrm>
            <a:off x="1745008" y="515858"/>
            <a:ext cx="9514784" cy="8721884"/>
          </a:xfrm>
          <a:prstGeom prst="rect">
            <a:avLst/>
          </a:prstGeom>
          <a:ln w="12700">
            <a:miter lim="400000"/>
          </a:ln>
        </p:spPr>
      </p:pic>
    </p:spTree>
  </p:cSld>
  <p:clrMapOvr>
    <a:masterClrMapping/>
  </p:clrMapOvr>
  <p:transition xmlns:p14="http://schemas.microsoft.com/office/powerpoint/2010/main" spd="med" advClick="1" p14:dur="1000"/>
</p:sld>
</file>

<file path=ppt/slides/slide7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7" name="Shape 407"/>
          <p:cNvSpPr/>
          <p:nvPr>
            <p:ph type="sldNum" sz="quarter" idx="4294967295"/>
          </p:nvPr>
        </p:nvSpPr>
        <p:spPr>
          <a:xfrm>
            <a:off x="12008683" y="9097574"/>
            <a:ext cx="345878" cy="317501"/>
          </a:xfrm>
          <a:prstGeom prst="rect">
            <a:avLst/>
          </a:prstGeom>
          <a:extLst>
            <a:ext uri="{C572A759-6A51-4108-AA02-DFA0A04FC94B}">
              <ma14:wrappingTextBoxFlag xmlns:ma14="http://schemas.microsoft.com/office/mac/drawingml/2011/main" val="1"/>
            </a:ext>
          </a:extLst>
        </p:spPr>
        <p:txBody>
          <a:bodyPr wrap="square" lIns="38100" tIns="38100" rIns="38100" bIns="38100" anchor="ctr">
            <a:normAutofit fontScale="100000" lnSpcReduction="0"/>
          </a:bodyPr>
          <a:lstStyle>
            <a:lvl1pPr algn="r" defTabSz="1295400">
              <a:defRPr sz="1600">
                <a:solidFill>
                  <a:srgbClr val="9A9A9A"/>
                </a:solidFill>
                <a:uFill>
                  <a:solidFill>
                    <a:srgbClr val="9A9A9A"/>
                  </a:solidFill>
                </a:uFill>
                <a:latin typeface="Calibri"/>
                <a:ea typeface="Calibri"/>
                <a:cs typeface="Calibri"/>
                <a:sym typeface="Calibri"/>
              </a:defRPr>
            </a:lvl1pPr>
          </a:lstStyle>
          <a:p>
            <a:pPr>
              <a:defRPr sz="1800">
                <a:solidFill>
                  <a:srgbClr val="000000"/>
                </a:solidFill>
                <a:uFillTx/>
              </a:defRPr>
            </a:pPr>
            <a:fld id="{86CB4B4D-7CA3-9044-876B-883B54F8677D}" type="slidenum">
              <a:rPr sz="1600">
                <a:solidFill>
                  <a:srgbClr val="9A9A9A"/>
                </a:solidFill>
                <a:uFill>
                  <a:solidFill>
                    <a:srgbClr val="9A9A9A"/>
                  </a:solidFill>
                </a:uFill>
              </a:rPr>
            </a:fld>
          </a:p>
        </p:txBody>
      </p:sp>
      <p:pic>
        <p:nvPicPr>
          <p:cNvPr id="408" name="image14.jpeg"/>
          <p:cNvPicPr>
            <a:picLocks noChangeAspect="1"/>
          </p:cNvPicPr>
          <p:nvPr/>
        </p:nvPicPr>
        <p:blipFill>
          <a:blip r:embed="rId2">
            <a:extLst/>
          </a:blip>
          <a:stretch>
            <a:fillRect/>
          </a:stretch>
        </p:blipFill>
        <p:spPr>
          <a:xfrm>
            <a:off x="614884" y="576671"/>
            <a:ext cx="11775032" cy="8379899"/>
          </a:xfrm>
          <a:prstGeom prst="rect">
            <a:avLst/>
          </a:prstGeom>
          <a:ln w="12700">
            <a:miter lim="400000"/>
          </a:ln>
        </p:spPr>
      </p:pic>
      <p:sp>
        <p:nvSpPr>
          <p:cNvPr id="409" name="Shape 409"/>
          <p:cNvSpPr/>
          <p:nvPr/>
        </p:nvSpPr>
        <p:spPr>
          <a:xfrm>
            <a:off x="2501788" y="667458"/>
            <a:ext cx="8001224" cy="850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457200">
              <a:defRPr sz="4900">
                <a:latin typeface="Helvetica"/>
                <a:ea typeface="Helvetica"/>
                <a:cs typeface="Helvetica"/>
                <a:sym typeface="Helvetica"/>
              </a:defRPr>
            </a:lvl1pPr>
          </a:lstStyle>
          <a:p>
            <a:pPr/>
            <a:r>
              <a:t>Tomb of Joseph at Shechem</a:t>
            </a:r>
          </a:p>
        </p:txBody>
      </p:sp>
    </p:spTree>
  </p:cSld>
  <p:clrMapOvr>
    <a:masterClrMapping/>
  </p:clrMapOvr>
  <p:transition xmlns:p14="http://schemas.microsoft.com/office/powerpoint/2010/main" spd="med" advClick="1" p14:dur="1000"/>
</p:sld>
</file>

<file path=ppt/slides/slide7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1" name="Shape 41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2" name="Shape 412"/>
          <p:cNvSpPr/>
          <p:nvPr/>
        </p:nvSpPr>
        <p:spPr>
          <a:xfrm>
            <a:off x="685729" y="4527210"/>
            <a:ext cx="11633343" cy="5130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700">
                <a:latin typeface="Helvetica"/>
                <a:ea typeface="Helvetica"/>
                <a:cs typeface="Helvetica"/>
                <a:sym typeface="Helvetica"/>
              </a:defRPr>
            </a:pPr>
          </a:p>
          <a:p>
            <a:pPr algn="l" defTabSz="457200">
              <a:defRPr sz="3700">
                <a:latin typeface="Helvetica"/>
                <a:ea typeface="Helvetica"/>
                <a:cs typeface="Helvetica"/>
                <a:sym typeface="Helvetica"/>
              </a:defRPr>
            </a:pPr>
          </a:p>
          <a:p>
            <a:pPr algn="l" defTabSz="457200">
              <a:defRPr sz="3700">
                <a:latin typeface="Helvetica"/>
                <a:ea typeface="Helvetica"/>
                <a:cs typeface="Helvetica"/>
                <a:sym typeface="Helvetica"/>
              </a:defRPr>
            </a:pPr>
            <a:r>
              <a:t>Gen 45:7,8</a:t>
            </a:r>
          </a:p>
          <a:p>
            <a:pPr algn="l" defTabSz="457200">
              <a:defRPr sz="3700">
                <a:latin typeface="Helvetica"/>
                <a:ea typeface="Helvetica"/>
                <a:cs typeface="Helvetica"/>
                <a:sym typeface="Helvetica"/>
              </a:defRPr>
            </a:pPr>
            <a:r>
              <a:t>And</a:t>
            </a:r>
            <a:r>
              <a:rPr>
                <a:solidFill>
                  <a:srgbClr val="942193"/>
                </a:solidFill>
              </a:rPr>
              <a:t> </a:t>
            </a:r>
            <a:r>
              <a:rPr b="1">
                <a:solidFill>
                  <a:srgbClr val="942193"/>
                </a:solidFill>
              </a:rPr>
              <a:t>God sent me</a:t>
            </a:r>
            <a:r>
              <a:t> before you to preserve you a posterity in the earth, and </a:t>
            </a:r>
            <a:r>
              <a:rPr b="1">
                <a:solidFill>
                  <a:srgbClr val="0433FF"/>
                </a:solidFill>
              </a:rPr>
              <a:t>to save your lives</a:t>
            </a:r>
            <a:r>
              <a:t> by a great deliverance. So now it was not you that </a:t>
            </a:r>
            <a:r>
              <a:rPr b="1">
                <a:solidFill>
                  <a:srgbClr val="942193"/>
                </a:solidFill>
              </a:rPr>
              <a:t>sent me hither, but God</a:t>
            </a:r>
            <a:r>
              <a:rPr>
                <a:solidFill>
                  <a:srgbClr val="942193"/>
                </a:solidFill>
              </a:rPr>
              <a:t>.</a:t>
            </a:r>
            <a:endParaRPr>
              <a:solidFill>
                <a:srgbClr val="942193"/>
              </a:solidFill>
            </a:endParaRPr>
          </a:p>
          <a:p>
            <a:pPr algn="l" defTabSz="457200">
              <a:defRPr sz="3700">
                <a:latin typeface="Helvetica"/>
                <a:ea typeface="Helvetica"/>
                <a:cs typeface="Helvetica"/>
                <a:sym typeface="Helvetica"/>
              </a:defRPr>
            </a:pPr>
          </a:p>
        </p:txBody>
      </p:sp>
      <p:sp>
        <p:nvSpPr>
          <p:cNvPr id="413" name="Shape 413"/>
          <p:cNvSpPr/>
          <p:nvPr/>
        </p:nvSpPr>
        <p:spPr>
          <a:xfrm>
            <a:off x="709807" y="1378330"/>
            <a:ext cx="11585186" cy="3454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700">
                <a:latin typeface="Helvetica"/>
                <a:ea typeface="Helvetica"/>
                <a:cs typeface="Helvetica"/>
                <a:sym typeface="Helvetica"/>
              </a:defRPr>
            </a:pPr>
            <a:r>
              <a:t>John 3:16,17</a:t>
            </a:r>
          </a:p>
          <a:p>
            <a:pPr algn="l" defTabSz="457200">
              <a:defRPr sz="3700">
                <a:latin typeface="Helvetica"/>
                <a:ea typeface="Helvetica"/>
                <a:cs typeface="Helvetica"/>
                <a:sym typeface="Helvetica"/>
              </a:defRPr>
            </a:pPr>
            <a:r>
              <a:t>For God so loved the world, that he gave his only begotten Son, that whosoever believeth in him should not perish, but have everlasting life. For </a:t>
            </a:r>
            <a:r>
              <a:rPr b="1">
                <a:solidFill>
                  <a:srgbClr val="942193"/>
                </a:solidFill>
              </a:rPr>
              <a:t>God sent</a:t>
            </a:r>
            <a:r>
              <a:rPr b="1"/>
              <a:t> </a:t>
            </a:r>
            <a:r>
              <a:t>not</a:t>
            </a:r>
            <a:r>
              <a:rPr b="1"/>
              <a:t> </a:t>
            </a:r>
            <a:r>
              <a:rPr b="1">
                <a:solidFill>
                  <a:srgbClr val="942193"/>
                </a:solidFill>
              </a:rPr>
              <a:t>his Son</a:t>
            </a:r>
            <a:r>
              <a:t> into the world to condemn the world; but that the world through him might</a:t>
            </a:r>
            <a:r>
              <a:rPr b="1"/>
              <a:t> </a:t>
            </a:r>
            <a:r>
              <a:rPr b="1">
                <a:solidFill>
                  <a:srgbClr val="0433FF"/>
                </a:solidFill>
              </a:rPr>
              <a:t>be saved</a:t>
            </a:r>
            <a:r>
              <a:rPr b="1"/>
              <a:t>.</a:t>
            </a:r>
          </a:p>
        </p:txBody>
      </p:sp>
      <p:sp>
        <p:nvSpPr>
          <p:cNvPr id="414" name="Shape 414"/>
          <p:cNvSpPr/>
          <p:nvPr/>
        </p:nvSpPr>
        <p:spPr>
          <a:xfrm>
            <a:off x="970633" y="425916"/>
            <a:ext cx="10521666" cy="7060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300" u="sng">
                <a:latin typeface="Arial"/>
                <a:ea typeface="Arial"/>
                <a:cs typeface="Arial"/>
                <a:sym typeface="Arial"/>
              </a:defRPr>
            </a:lvl1pPr>
          </a:lstStyle>
          <a:p>
            <a:pPr/>
            <a:r>
              <a:t>Echoes of Joseph in the Gospel of John</a:t>
            </a:r>
          </a:p>
        </p:txBody>
      </p:sp>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12" grpId="1"/>
    </p:bldLst>
  </p:timing>
</p:sld>
</file>

<file path=ppt/slides/slide7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16" name="image6.png"/>
          <p:cNvPicPr>
            <a:picLocks noChangeAspect="1"/>
          </p:cNvPicPr>
          <p:nvPr/>
        </p:nvPicPr>
        <p:blipFill>
          <a:blip r:embed="rId2">
            <a:extLst/>
          </a:blip>
          <a:stretch>
            <a:fillRect/>
          </a:stretch>
        </p:blipFill>
        <p:spPr>
          <a:xfrm>
            <a:off x="2960734" y="1721928"/>
            <a:ext cx="6205375" cy="6848076"/>
          </a:xfrm>
          <a:prstGeom prst="rect">
            <a:avLst/>
          </a:prstGeom>
          <a:ln w="12700">
            <a:miter lim="400000"/>
          </a:ln>
        </p:spPr>
      </p:pic>
      <p:sp>
        <p:nvSpPr>
          <p:cNvPr id="417" name="Shape 417"/>
          <p:cNvSpPr/>
          <p:nvPr/>
        </p:nvSpPr>
        <p:spPr>
          <a:xfrm>
            <a:off x="1309424" y="939195"/>
            <a:ext cx="11292551" cy="73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457200">
              <a:defRPr sz="4200">
                <a:latin typeface="Helvetica"/>
                <a:ea typeface="Helvetica"/>
                <a:cs typeface="Helvetica"/>
                <a:sym typeface="Helvetica"/>
              </a:defRPr>
            </a:lvl1pPr>
          </a:lstStyle>
          <a:p>
            <a:pPr/>
            <a:r>
              <a:t>Samaritan centre of worship at Mt Gerizim</a:t>
            </a:r>
          </a:p>
        </p:txBody>
      </p:sp>
    </p:spTree>
  </p:cSld>
  <p:clrMapOvr>
    <a:masterClrMapping/>
  </p:clrMapOvr>
  <p:transition xmlns:p14="http://schemas.microsoft.com/office/powerpoint/2010/main" spd="med" advClick="1" p14:dur="1000"/>
</p:sld>
</file>

<file path=ppt/slides/slide7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9" name="Shape 419"/>
          <p:cNvSpPr/>
          <p:nvPr/>
        </p:nvSpPr>
        <p:spPr>
          <a:xfrm>
            <a:off x="344289" y="627493"/>
            <a:ext cx="12316223" cy="893041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500">
                <a:solidFill>
                  <a:srgbClr val="2B2B2B"/>
                </a:solidFill>
                <a:latin typeface="Arial"/>
                <a:ea typeface="Arial"/>
                <a:cs typeface="Arial"/>
                <a:sym typeface="Arial"/>
              </a:defRPr>
            </a:pPr>
            <a:r>
              <a:t>A. 4:4 And he must needs go through Samaria. 5 Then cometh he to a city of Samaria, which is called Sychar, near to the parcel of ground that </a:t>
            </a:r>
            <a:r>
              <a:rPr b="1">
                <a:solidFill>
                  <a:srgbClr val="011480"/>
                </a:solidFill>
              </a:rPr>
              <a:t>Jacob</a:t>
            </a:r>
            <a:r>
              <a:t> gave to his son Joseph. 6 Now </a:t>
            </a:r>
            <a:r>
              <a:rPr b="1">
                <a:solidFill>
                  <a:srgbClr val="011480"/>
                </a:solidFill>
              </a:rPr>
              <a:t>Jacob’s well</a:t>
            </a:r>
            <a:r>
              <a:t> was there. Jesus therefore, being wearied with his journey, sat thus on the </a:t>
            </a:r>
            <a:r>
              <a:rPr b="1">
                <a:solidFill>
                  <a:srgbClr val="011993"/>
                </a:solidFill>
              </a:rPr>
              <a:t>well</a:t>
            </a:r>
            <a:r>
              <a:t>: and it was about the sixth hour.</a:t>
            </a:r>
          </a:p>
          <a:p>
            <a:pPr algn="l" defTabSz="457200">
              <a:defRPr sz="2500">
                <a:solidFill>
                  <a:srgbClr val="2B2B2B"/>
                </a:solidFill>
                <a:latin typeface="Arial"/>
                <a:ea typeface="Arial"/>
                <a:cs typeface="Arial"/>
                <a:sym typeface="Arial"/>
              </a:defRPr>
            </a:pPr>
          </a:p>
          <a:p>
            <a:pPr algn="l" defTabSz="457200">
              <a:defRPr sz="2500">
                <a:solidFill>
                  <a:srgbClr val="2B2B2B"/>
                </a:solidFill>
                <a:latin typeface="Arial"/>
                <a:ea typeface="Arial"/>
                <a:cs typeface="Arial"/>
                <a:sym typeface="Arial"/>
              </a:defRPr>
            </a:pPr>
            <a:r>
              <a:t>	B. 7 There cometh a </a:t>
            </a:r>
            <a:r>
              <a:rPr b="1">
                <a:solidFill>
                  <a:srgbClr val="993300"/>
                </a:solidFill>
              </a:rPr>
              <a:t>woman</a:t>
            </a:r>
            <a:r>
              <a:t> of Samaria to </a:t>
            </a:r>
            <a:r>
              <a:rPr b="1">
                <a:solidFill>
                  <a:srgbClr val="993300"/>
                </a:solidFill>
              </a:rPr>
              <a:t>draw</a:t>
            </a:r>
            <a:r>
              <a:t> </a:t>
            </a:r>
            <a:r>
              <a:rPr b="1"/>
              <a:t>water</a:t>
            </a:r>
            <a:r>
              <a:t>:</a:t>
            </a:r>
          </a:p>
          <a:p>
            <a:pPr algn="l" defTabSz="457200">
              <a:defRPr sz="2500">
                <a:solidFill>
                  <a:srgbClr val="2B2B2B"/>
                </a:solidFill>
                <a:latin typeface="Arial"/>
                <a:ea typeface="Arial"/>
                <a:cs typeface="Arial"/>
                <a:sym typeface="Arial"/>
              </a:defRPr>
            </a:pPr>
          </a:p>
          <a:p>
            <a:pPr algn="l" defTabSz="457200">
              <a:defRPr sz="2500">
                <a:solidFill>
                  <a:srgbClr val="2B2B2B"/>
                </a:solidFill>
                <a:latin typeface="Arial"/>
                <a:ea typeface="Arial"/>
                <a:cs typeface="Arial"/>
                <a:sym typeface="Arial"/>
              </a:defRPr>
            </a:pPr>
            <a:r>
              <a:t>		C. </a:t>
            </a:r>
            <a:r>
              <a:rPr b="1"/>
              <a:t>Jesus saith unto her</a:t>
            </a:r>
            <a:r>
              <a:t>, </a:t>
            </a:r>
            <a:r>
              <a:rPr b="1">
                <a:solidFill>
                  <a:srgbClr val="0433FF"/>
                </a:solidFill>
              </a:rPr>
              <a:t>Give me to drink.</a:t>
            </a:r>
            <a:r>
              <a:rPr b="1"/>
              <a:t> </a:t>
            </a:r>
            <a:r>
              <a:t>8 (</a:t>
            </a:r>
            <a:r>
              <a:rPr b="1" i="1">
                <a:solidFill>
                  <a:srgbClr val="941751"/>
                </a:solidFill>
              </a:rPr>
              <a:t>For his disciples were gone </a:t>
            </a:r>
            <a:endParaRPr b="1" i="1">
              <a:solidFill>
                <a:srgbClr val="941751"/>
              </a:solidFill>
            </a:endParaRPr>
          </a:p>
          <a:p>
            <a:pPr lvl="2" algn="l" defTabSz="457200">
              <a:defRPr sz="2500">
                <a:solidFill>
                  <a:srgbClr val="2B2B2B"/>
                </a:solidFill>
                <a:latin typeface="Arial"/>
                <a:ea typeface="Arial"/>
                <a:cs typeface="Arial"/>
                <a:sym typeface="Arial"/>
              </a:defRPr>
            </a:pPr>
            <a:r>
              <a:rPr b="1" i="1">
                <a:solidFill>
                  <a:srgbClr val="941751"/>
                </a:solidFill>
              </a:rPr>
              <a:t>         away unto the city to buy meat.</a:t>
            </a:r>
            <a:r>
              <a:t>) 9 Then saith the woman of Samaria unto  </a:t>
            </a:r>
          </a:p>
          <a:p>
            <a:pPr lvl="3" algn="l" defTabSz="457200">
              <a:defRPr sz="2500">
                <a:solidFill>
                  <a:srgbClr val="2B2B2B"/>
                </a:solidFill>
                <a:latin typeface="Arial"/>
                <a:ea typeface="Arial"/>
                <a:cs typeface="Arial"/>
                <a:sym typeface="Arial"/>
              </a:defRPr>
            </a:pPr>
            <a:r>
              <a:t>      him, How is it that thou, being a Jew, </a:t>
            </a:r>
            <a:r>
              <a:rPr b="1"/>
              <a:t>askest drink of me</a:t>
            </a:r>
            <a:r>
              <a:t>, which am a woman       </a:t>
            </a:r>
          </a:p>
          <a:p>
            <a:pPr lvl="5" algn="l" defTabSz="457200">
              <a:defRPr sz="2500">
                <a:solidFill>
                  <a:srgbClr val="2B2B2B"/>
                </a:solidFill>
                <a:latin typeface="Arial"/>
                <a:ea typeface="Arial"/>
                <a:cs typeface="Arial"/>
                <a:sym typeface="Arial"/>
              </a:defRPr>
            </a:pPr>
            <a:r>
              <a:t> of Samaria?</a:t>
            </a:r>
          </a:p>
          <a:p>
            <a:pPr algn="l" defTabSz="457200">
              <a:defRPr b="1" i="1" sz="2500">
                <a:solidFill>
                  <a:srgbClr val="2B2B2B"/>
                </a:solidFill>
                <a:latin typeface="Arial"/>
                <a:ea typeface="Arial"/>
                <a:cs typeface="Arial"/>
                <a:sym typeface="Arial"/>
              </a:defRPr>
            </a:pPr>
          </a:p>
          <a:p>
            <a:pPr algn="l" defTabSz="457200">
              <a:defRPr b="1" i="1" sz="2500">
                <a:solidFill>
                  <a:srgbClr val="2B2B2B"/>
                </a:solidFill>
                <a:latin typeface="Arial"/>
                <a:ea typeface="Arial"/>
                <a:cs typeface="Arial"/>
                <a:sym typeface="Arial"/>
              </a:defRPr>
            </a:pPr>
            <a:r>
              <a:t>			D. for the Jews have no dealings with the Samaritans.</a:t>
            </a:r>
            <a:endParaRPr b="0" i="0"/>
          </a:p>
          <a:p>
            <a:pPr algn="l" defTabSz="457200">
              <a:defRPr sz="2500">
                <a:solidFill>
                  <a:srgbClr val="2B2B2B"/>
                </a:solidFill>
                <a:latin typeface="Arial"/>
                <a:ea typeface="Arial"/>
                <a:cs typeface="Arial"/>
                <a:sym typeface="Arial"/>
              </a:defRPr>
            </a:pPr>
          </a:p>
          <a:p>
            <a:pPr lvl="4" algn="l" defTabSz="457200">
              <a:defRPr sz="2500">
                <a:solidFill>
                  <a:srgbClr val="2B2B2B"/>
                </a:solidFill>
                <a:latin typeface="Arial"/>
                <a:ea typeface="Arial"/>
                <a:cs typeface="Arial"/>
                <a:sym typeface="Arial"/>
              </a:defRPr>
            </a:pPr>
            <a:r>
              <a:t>C</a:t>
            </a:r>
            <a:r>
              <a:t>'.10 </a:t>
            </a:r>
            <a:r>
              <a:rPr b="1"/>
              <a:t>Jesus answered and said unto her, </a:t>
            </a:r>
            <a:r>
              <a:t>If thou knewest the gift of God, and</a:t>
            </a:r>
            <a:r>
              <a:rPr b="1"/>
              <a:t> who it is that saith to thee,</a:t>
            </a:r>
            <a:r>
              <a:t> </a:t>
            </a:r>
            <a:r>
              <a:rPr b="1">
                <a:solidFill>
                  <a:srgbClr val="0433FF"/>
                </a:solidFill>
              </a:rPr>
              <a:t>Give me to drink</a:t>
            </a:r>
            <a:r>
              <a:t>; thou wouldest have asked of him, and he would have given thee living water.</a:t>
            </a:r>
          </a:p>
          <a:p>
            <a:pPr algn="l" defTabSz="457200">
              <a:defRPr sz="2500">
                <a:solidFill>
                  <a:srgbClr val="2B2B2B"/>
                </a:solidFill>
                <a:latin typeface="Arial"/>
                <a:ea typeface="Arial"/>
                <a:cs typeface="Arial"/>
                <a:sym typeface="Arial"/>
              </a:defRPr>
            </a:pPr>
          </a:p>
          <a:p>
            <a:pPr algn="l" defTabSz="457200">
              <a:defRPr sz="2500">
                <a:solidFill>
                  <a:srgbClr val="2B2B2B"/>
                </a:solidFill>
                <a:latin typeface="Arial"/>
                <a:ea typeface="Arial"/>
                <a:cs typeface="Arial"/>
                <a:sym typeface="Arial"/>
              </a:defRPr>
            </a:pPr>
            <a:r>
              <a:t>	B'.11 The </a:t>
            </a:r>
            <a:r>
              <a:rPr b="1">
                <a:solidFill>
                  <a:srgbClr val="993300"/>
                </a:solidFill>
              </a:rPr>
              <a:t>woman</a:t>
            </a:r>
            <a:r>
              <a:t> saith unto him, Sir, thou hast nothing to </a:t>
            </a:r>
            <a:r>
              <a:rPr b="1">
                <a:solidFill>
                  <a:srgbClr val="993300"/>
                </a:solidFill>
              </a:rPr>
              <a:t>draw</a:t>
            </a:r>
            <a:r>
              <a:t> with, and the well is  </a:t>
            </a:r>
          </a:p>
          <a:p>
            <a:pPr algn="l" defTabSz="457200">
              <a:defRPr sz="2500">
                <a:solidFill>
                  <a:srgbClr val="2B2B2B"/>
                </a:solidFill>
                <a:latin typeface="Arial"/>
                <a:ea typeface="Arial"/>
                <a:cs typeface="Arial"/>
                <a:sym typeface="Arial"/>
              </a:defRPr>
            </a:pPr>
            <a:r>
              <a:t>     deep: from whence then hast thou that living </a:t>
            </a:r>
            <a:r>
              <a:rPr b="1"/>
              <a:t>water</a:t>
            </a:r>
            <a:r>
              <a:t>?</a:t>
            </a:r>
          </a:p>
          <a:p>
            <a:pPr algn="l" defTabSz="457200">
              <a:defRPr sz="2500">
                <a:solidFill>
                  <a:srgbClr val="2B2B2B"/>
                </a:solidFill>
                <a:latin typeface="Arial"/>
                <a:ea typeface="Arial"/>
                <a:cs typeface="Arial"/>
                <a:sym typeface="Arial"/>
              </a:defRPr>
            </a:pPr>
          </a:p>
          <a:p>
            <a:pPr algn="l" defTabSz="457200">
              <a:defRPr sz="2500">
                <a:solidFill>
                  <a:srgbClr val="2B2B2B"/>
                </a:solidFill>
                <a:latin typeface="Arial"/>
                <a:ea typeface="Arial"/>
                <a:cs typeface="Arial"/>
                <a:sym typeface="Arial"/>
              </a:defRPr>
            </a:pPr>
            <a:r>
              <a:t>A’.12 Art thou greater than our father </a:t>
            </a:r>
            <a:r>
              <a:rPr b="1">
                <a:solidFill>
                  <a:srgbClr val="011480"/>
                </a:solidFill>
              </a:rPr>
              <a:t>Jacob</a:t>
            </a:r>
            <a:r>
              <a:t>, which gave us the </a:t>
            </a:r>
            <a:r>
              <a:rPr b="1">
                <a:solidFill>
                  <a:srgbClr val="011480"/>
                </a:solidFill>
              </a:rPr>
              <a:t>well,</a:t>
            </a:r>
            <a:r>
              <a:t> and drank thereof himself, and his children, and his cattle?</a:t>
            </a:r>
          </a:p>
        </p:txBody>
      </p:sp>
    </p:spTree>
  </p:cSld>
  <p:clrMapOvr>
    <a:masterClrMapping/>
  </p:clrMapOvr>
  <p:transition xmlns:p14="http://schemas.microsoft.com/office/powerpoint/2010/main" spd="med" advClick="1" p14:dur="1000"/>
</p:sld>
</file>

<file path=ppt/slides/slide7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421" name="Table 421"/>
          <p:cNvGraphicFramePr/>
          <p:nvPr/>
        </p:nvGraphicFramePr>
        <p:xfrm>
          <a:off x="1060331" y="812699"/>
          <a:ext cx="10884138" cy="847788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5267077"/>
                <a:gridCol w="5617060"/>
              </a:tblGrid>
              <a:tr h="770716">
                <a:tc>
                  <a:txBody>
                    <a:bodyPr/>
                    <a:lstStyle/>
                    <a:p>
                      <a:pPr defTabSz="914400"/>
                      <a:r>
                        <a:rPr b="1" sz="3100">
                          <a:latin typeface="Arial"/>
                          <a:ea typeface="Arial"/>
                          <a:cs typeface="Arial"/>
                          <a:sym typeface="Arial"/>
                        </a:rPr>
                        <a:t>Nicodemas</a:t>
                      </a:r>
                    </a:p>
                  </a:txBody>
                  <a:tcPr marL="50800" marR="50800" marT="50800" marB="50800" anchor="ctr" anchorCtr="0" horzOverflow="overflow"/>
                </a:tc>
                <a:tc>
                  <a:txBody>
                    <a:bodyPr/>
                    <a:lstStyle/>
                    <a:p>
                      <a:pPr defTabSz="914400"/>
                      <a:r>
                        <a:rPr b="1" sz="3100">
                          <a:latin typeface="Arial"/>
                          <a:ea typeface="Arial"/>
                          <a:cs typeface="Arial"/>
                          <a:sym typeface="Arial"/>
                        </a:rPr>
                        <a:t>Woman of Samaria</a:t>
                      </a:r>
                    </a:p>
                  </a:txBody>
                  <a:tcPr marL="50800" marR="50800" marT="50800" marB="50800" anchor="ctr" anchorCtr="0" horzOverflow="overflow"/>
                </a:tc>
              </a:tr>
              <a:tr h="770716">
                <a:tc>
                  <a:txBody>
                    <a:bodyPr/>
                    <a:lstStyle/>
                    <a:p>
                      <a:pPr defTabSz="914400"/>
                      <a:r>
                        <a:rPr sz="3100">
                          <a:latin typeface="Arial"/>
                          <a:ea typeface="Arial"/>
                          <a:cs typeface="Arial"/>
                          <a:sym typeface="Arial"/>
                        </a:rPr>
                        <a:t>Greek name - victory+people</a:t>
                      </a:r>
                    </a:p>
                  </a:txBody>
                  <a:tcPr marL="50800" marR="50800" marT="50800" marB="50800" anchor="ctr" anchorCtr="0" horzOverflow="overflow"/>
                </a:tc>
                <a:tc>
                  <a:txBody>
                    <a:bodyPr/>
                    <a:lstStyle/>
                    <a:p>
                      <a:pPr defTabSz="914400"/>
                      <a:r>
                        <a:rPr sz="3100">
                          <a:latin typeface="Arial"/>
                          <a:ea typeface="Arial"/>
                          <a:cs typeface="Arial"/>
                          <a:sym typeface="Arial"/>
                        </a:rPr>
                        <a:t>anonymous</a:t>
                      </a:r>
                    </a:p>
                  </a:txBody>
                  <a:tcPr marL="50800" marR="50800" marT="50800" marB="50800" anchor="ctr" anchorCtr="0" horzOverflow="overflow"/>
                </a:tc>
              </a:tr>
              <a:tr h="770716">
                <a:tc>
                  <a:txBody>
                    <a:bodyPr/>
                    <a:lstStyle/>
                    <a:p>
                      <a:pPr defTabSz="914400"/>
                      <a:r>
                        <a:rPr sz="3100">
                          <a:latin typeface="Arial"/>
                          <a:ea typeface="Arial"/>
                          <a:cs typeface="Arial"/>
                          <a:sym typeface="Arial"/>
                        </a:rPr>
                        <a:t>Man</a:t>
                      </a:r>
                    </a:p>
                  </a:txBody>
                  <a:tcPr marL="50800" marR="50800" marT="50800" marB="50800" anchor="ctr" anchorCtr="0" horzOverflow="overflow"/>
                </a:tc>
                <a:tc>
                  <a:txBody>
                    <a:bodyPr/>
                    <a:lstStyle/>
                    <a:p>
                      <a:pPr defTabSz="914400"/>
                      <a:r>
                        <a:rPr sz="3100">
                          <a:latin typeface="Arial"/>
                          <a:ea typeface="Arial"/>
                          <a:cs typeface="Arial"/>
                          <a:sym typeface="Arial"/>
                        </a:rPr>
                        <a:t>Woman</a:t>
                      </a:r>
                    </a:p>
                  </a:txBody>
                  <a:tcPr marL="50800" marR="50800" marT="50800" marB="50800" anchor="ctr" anchorCtr="0" horzOverflow="overflow"/>
                </a:tc>
              </a:tr>
              <a:tr h="770716">
                <a:tc>
                  <a:txBody>
                    <a:bodyPr/>
                    <a:lstStyle/>
                    <a:p>
                      <a:pPr defTabSz="914400"/>
                      <a:r>
                        <a:rPr sz="3100">
                          <a:latin typeface="Arial"/>
                          <a:ea typeface="Arial"/>
                          <a:cs typeface="Arial"/>
                          <a:sym typeface="Arial"/>
                        </a:rPr>
                        <a:t>Jew</a:t>
                      </a:r>
                    </a:p>
                  </a:txBody>
                  <a:tcPr marL="50800" marR="50800" marT="50800" marB="50800" anchor="ctr" anchorCtr="0" horzOverflow="overflow"/>
                </a:tc>
                <a:tc>
                  <a:txBody>
                    <a:bodyPr/>
                    <a:lstStyle/>
                    <a:p>
                      <a:pPr defTabSz="914400"/>
                      <a:r>
                        <a:rPr sz="3100">
                          <a:latin typeface="Arial"/>
                          <a:ea typeface="Arial"/>
                          <a:cs typeface="Arial"/>
                          <a:sym typeface="Arial"/>
                        </a:rPr>
                        <a:t>Gentile</a:t>
                      </a:r>
                    </a:p>
                  </a:txBody>
                  <a:tcPr marL="50800" marR="50800" marT="50800" marB="50800" anchor="ctr" anchorCtr="0" horzOverflow="overflow"/>
                </a:tc>
              </a:tr>
              <a:tr h="770716">
                <a:tc>
                  <a:txBody>
                    <a:bodyPr/>
                    <a:lstStyle/>
                    <a:p>
                      <a:pPr defTabSz="914400"/>
                      <a:r>
                        <a:rPr sz="3100">
                          <a:latin typeface="Arial"/>
                          <a:ea typeface="Arial"/>
                          <a:cs typeface="Arial"/>
                          <a:sym typeface="Arial"/>
                        </a:rPr>
                        <a:t>highest status</a:t>
                      </a:r>
                    </a:p>
                  </a:txBody>
                  <a:tcPr marL="50800" marR="50800" marT="50800" marB="50800" anchor="ctr" anchorCtr="0" horzOverflow="overflow"/>
                </a:tc>
                <a:tc>
                  <a:txBody>
                    <a:bodyPr/>
                    <a:lstStyle/>
                    <a:p>
                      <a:pPr defTabSz="914400"/>
                      <a:r>
                        <a:rPr sz="3100">
                          <a:latin typeface="Arial"/>
                          <a:ea typeface="Arial"/>
                          <a:cs typeface="Arial"/>
                          <a:sym typeface="Arial"/>
                        </a:rPr>
                        <a:t>lowest status</a:t>
                      </a:r>
                    </a:p>
                  </a:txBody>
                  <a:tcPr marL="50800" marR="50800" marT="50800" marB="50800" anchor="ctr" anchorCtr="0" horzOverflow="overflow"/>
                </a:tc>
              </a:tr>
              <a:tr h="770716">
                <a:tc>
                  <a:txBody>
                    <a:bodyPr/>
                    <a:lstStyle/>
                    <a:p>
                      <a:pPr defTabSz="914400"/>
                      <a:r>
                        <a:rPr sz="3100">
                          <a:latin typeface="Arial"/>
                          <a:ea typeface="Arial"/>
                          <a:cs typeface="Arial"/>
                          <a:sym typeface="Arial"/>
                        </a:rPr>
                        <a:t>worship at Jerusalem</a:t>
                      </a:r>
                    </a:p>
                  </a:txBody>
                  <a:tcPr marL="50800" marR="50800" marT="50800" marB="50800" anchor="ctr" anchorCtr="0" horzOverflow="overflow"/>
                </a:tc>
                <a:tc>
                  <a:txBody>
                    <a:bodyPr/>
                    <a:lstStyle/>
                    <a:p>
                      <a:pPr defTabSz="914400"/>
                      <a:r>
                        <a:rPr sz="3100">
                          <a:latin typeface="Arial"/>
                          <a:ea typeface="Arial"/>
                          <a:cs typeface="Arial"/>
                          <a:sym typeface="Arial"/>
                        </a:rPr>
                        <a:t>worship at Gerazim</a:t>
                      </a:r>
                    </a:p>
                  </a:txBody>
                  <a:tcPr marL="50800" marR="50800" marT="50800" marB="50800" anchor="ctr" anchorCtr="0" horzOverflow="overflow"/>
                </a:tc>
              </a:tr>
              <a:tr h="770716">
                <a:tc>
                  <a:txBody>
                    <a:bodyPr/>
                    <a:lstStyle/>
                    <a:p>
                      <a:pPr defTabSz="914400"/>
                      <a:r>
                        <a:rPr sz="3100">
                          <a:latin typeface="Arial"/>
                          <a:ea typeface="Arial"/>
                          <a:cs typeface="Arial"/>
                          <a:sym typeface="Arial"/>
                        </a:rPr>
                        <a:t>teacher of the law</a:t>
                      </a:r>
                    </a:p>
                  </a:txBody>
                  <a:tcPr marL="50800" marR="50800" marT="50800" marB="50800" anchor="ctr" anchorCtr="0" horzOverflow="overflow"/>
                </a:tc>
                <a:tc>
                  <a:txBody>
                    <a:bodyPr/>
                    <a:lstStyle/>
                    <a:p>
                      <a:pPr defTabSz="914400"/>
                      <a:r>
                        <a:rPr sz="3100">
                          <a:latin typeface="Arial"/>
                          <a:ea typeface="Arial"/>
                          <a:cs typeface="Arial"/>
                          <a:sym typeface="Arial"/>
                        </a:rPr>
                        <a:t>breaker of the law</a:t>
                      </a:r>
                    </a:p>
                  </a:txBody>
                  <a:tcPr marL="50800" marR="50800" marT="50800" marB="50800" anchor="ctr" anchorCtr="0" horzOverflow="overflow"/>
                </a:tc>
              </a:tr>
              <a:tr h="770716">
                <a:tc>
                  <a:txBody>
                    <a:bodyPr/>
                    <a:lstStyle/>
                    <a:p>
                      <a:pPr defTabSz="914400"/>
                      <a:r>
                        <a:rPr sz="3100">
                          <a:latin typeface="Arial"/>
                          <a:ea typeface="Arial"/>
                          <a:cs typeface="Arial"/>
                          <a:sym typeface="Arial"/>
                        </a:rPr>
                        <a:t>colleagues disbelieved</a:t>
                      </a:r>
                    </a:p>
                  </a:txBody>
                  <a:tcPr marL="50800" marR="50800" marT="50800" marB="50800" anchor="ctr" anchorCtr="0" horzOverflow="overflow"/>
                </a:tc>
                <a:tc>
                  <a:txBody>
                    <a:bodyPr/>
                    <a:lstStyle/>
                    <a:p>
                      <a:pPr defTabSz="914400"/>
                      <a:r>
                        <a:rPr sz="3100">
                          <a:latin typeface="Arial"/>
                          <a:ea typeface="Arial"/>
                          <a:cs typeface="Arial"/>
                          <a:sym typeface="Arial"/>
                        </a:rPr>
                        <a:t>neighbours believed</a:t>
                      </a:r>
                    </a:p>
                  </a:txBody>
                  <a:tcPr marL="50800" marR="50800" marT="50800" marB="50800" anchor="ctr" anchorCtr="0" horzOverflow="overflow"/>
                </a:tc>
              </a:tr>
              <a:tr h="770716">
                <a:tc>
                  <a:txBody>
                    <a:bodyPr/>
                    <a:lstStyle/>
                    <a:p>
                      <a:pPr defTabSz="914400"/>
                      <a:r>
                        <a:rPr sz="3100">
                          <a:latin typeface="Arial"/>
                          <a:ea typeface="Arial"/>
                          <a:cs typeface="Arial"/>
                          <a:sym typeface="Arial"/>
                        </a:rPr>
                        <a:t>a later convert?</a:t>
                      </a:r>
                    </a:p>
                  </a:txBody>
                  <a:tcPr marL="50800" marR="50800" marT="50800" marB="50800" anchor="ctr" anchorCtr="0" horzOverflow="overflow"/>
                </a:tc>
                <a:tc>
                  <a:txBody>
                    <a:bodyPr/>
                    <a:lstStyle/>
                    <a:p>
                      <a:pPr defTabSz="914400"/>
                      <a:r>
                        <a:rPr sz="3100">
                          <a:latin typeface="Arial"/>
                          <a:ea typeface="Arial"/>
                          <a:cs typeface="Arial"/>
                          <a:sym typeface="Arial"/>
                        </a:rPr>
                        <a:t>an early convert?</a:t>
                      </a:r>
                    </a:p>
                  </a:txBody>
                  <a:tcPr marL="50800" marR="50800" marT="50800" marB="50800" anchor="ctr" anchorCtr="0" horzOverflow="overflow"/>
                </a:tc>
              </a:tr>
              <a:tr h="770716">
                <a:tc>
                  <a:txBody>
                    <a:bodyPr/>
                    <a:lstStyle/>
                    <a:p>
                      <a:pPr defTabSz="914400"/>
                      <a:r>
                        <a:rPr sz="3100">
                          <a:latin typeface="Arial"/>
                          <a:ea typeface="Arial"/>
                          <a:cs typeface="Arial"/>
                          <a:sym typeface="Arial"/>
                        </a:rPr>
                        <a:t>water baptism</a:t>
                      </a:r>
                    </a:p>
                  </a:txBody>
                  <a:tcPr marL="50800" marR="50800" marT="50800" marB="50800" anchor="ctr" anchorCtr="0" horzOverflow="overflow"/>
                </a:tc>
                <a:tc>
                  <a:txBody>
                    <a:bodyPr/>
                    <a:lstStyle/>
                    <a:p>
                      <a:pPr defTabSz="914400"/>
                      <a:r>
                        <a:rPr sz="3100">
                          <a:latin typeface="Arial"/>
                          <a:ea typeface="Arial"/>
                          <a:cs typeface="Arial"/>
                          <a:sym typeface="Arial"/>
                        </a:rPr>
                        <a:t>water to drink</a:t>
                      </a:r>
                    </a:p>
                  </a:txBody>
                  <a:tcPr marL="50800" marR="50800" marT="50800" marB="50800" anchor="ctr" anchorCtr="0" horzOverflow="overflow"/>
                </a:tc>
              </a:tr>
              <a:tr h="770716">
                <a:tc>
                  <a:txBody>
                    <a:bodyPr/>
                    <a:lstStyle/>
                    <a:p>
                      <a:pPr defTabSz="914400"/>
                      <a:r>
                        <a:rPr sz="3100">
                          <a:latin typeface="Arial"/>
                          <a:ea typeface="Arial"/>
                          <a:cs typeface="Arial"/>
                          <a:sym typeface="Arial"/>
                        </a:rPr>
                        <a:t>“whosoever believeth”</a:t>
                      </a:r>
                    </a:p>
                  </a:txBody>
                  <a:tcPr marL="50800" marR="50800" marT="50800" marB="50800" anchor="ctr" anchorCtr="0" horzOverflow="overflow"/>
                </a:tc>
                <a:tc>
                  <a:txBody>
                    <a:bodyPr/>
                    <a:lstStyle/>
                    <a:p>
                      <a:pPr defTabSz="914400"/>
                      <a:r>
                        <a:rPr sz="3100">
                          <a:latin typeface="Arial"/>
                          <a:ea typeface="Arial"/>
                          <a:cs typeface="Arial"/>
                          <a:sym typeface="Arial"/>
                        </a:rPr>
                        <a:t>“salvation is of the Jews”</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7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3" name="Shape 423"/>
          <p:cNvSpPr/>
          <p:nvPr/>
        </p:nvSpPr>
        <p:spPr>
          <a:xfrm>
            <a:off x="674985" y="716601"/>
            <a:ext cx="11972768" cy="87521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600">
                <a:solidFill>
                  <a:srgbClr val="2B2B2B"/>
                </a:solidFill>
                <a:latin typeface="Arial"/>
                <a:ea typeface="Arial"/>
                <a:cs typeface="Arial"/>
                <a:sym typeface="Arial"/>
              </a:defRPr>
            </a:pPr>
            <a:r>
              <a:t>A.13 Jesus answered and said unto her, Whosoever drinketh of </a:t>
            </a:r>
            <a:r>
              <a:rPr b="1">
                <a:solidFill>
                  <a:srgbClr val="008F00"/>
                </a:solidFill>
              </a:rPr>
              <a:t>this water shall thirst again:</a:t>
            </a:r>
            <a:endParaRPr>
              <a:solidFill>
                <a:srgbClr val="008F00"/>
              </a:solidFill>
            </a:endParaRP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	       B. 14 But whosoever drinketh of </a:t>
            </a:r>
            <a:r>
              <a:rPr b="1">
                <a:solidFill>
                  <a:srgbClr val="3366FF"/>
                </a:solidFill>
              </a:rPr>
              <a:t>the water that I shall give him</a:t>
            </a:r>
            <a:r>
              <a:rPr>
                <a:solidFill>
                  <a:srgbClr val="3366FF"/>
                </a:solidFill>
              </a:rPr>
              <a:t>  </a:t>
            </a:r>
            <a:endParaRPr>
              <a:solidFill>
                <a:srgbClr val="3366FF"/>
              </a:solidFill>
            </a:endParaRPr>
          </a:p>
          <a:p>
            <a:pPr algn="l" defTabSz="457200">
              <a:defRPr sz="2600">
                <a:solidFill>
                  <a:srgbClr val="2B2B2B"/>
                </a:solidFill>
                <a:latin typeface="Arial"/>
                <a:ea typeface="Arial"/>
                <a:cs typeface="Arial"/>
                <a:sym typeface="Arial"/>
              </a:defRPr>
            </a:pPr>
            <a:r>
              <a:rPr>
                <a:solidFill>
                  <a:srgbClr val="3366FF"/>
                </a:solidFill>
              </a:rPr>
              <a:t>             </a:t>
            </a:r>
            <a:r>
              <a:t>shall never thirst;</a:t>
            </a: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	       B'.</a:t>
            </a:r>
            <a:r>
              <a:rPr b="1">
                <a:solidFill>
                  <a:srgbClr val="3366FF"/>
                </a:solidFill>
              </a:rPr>
              <a:t> but the water that I shall give him</a:t>
            </a:r>
            <a:r>
              <a:rPr>
                <a:solidFill>
                  <a:srgbClr val="3366FF"/>
                </a:solidFill>
              </a:rPr>
              <a:t> </a:t>
            </a:r>
            <a:r>
              <a:t>shall be in him a well of  </a:t>
            </a:r>
          </a:p>
          <a:p>
            <a:pPr algn="l" defTabSz="457200">
              <a:defRPr sz="2600">
                <a:solidFill>
                  <a:srgbClr val="2B2B2B"/>
                </a:solidFill>
                <a:latin typeface="Arial"/>
                <a:ea typeface="Arial"/>
                <a:cs typeface="Arial"/>
                <a:sym typeface="Arial"/>
              </a:defRPr>
            </a:pPr>
            <a:r>
              <a:t>            water springing up into everlasting life.</a:t>
            </a: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A'.15 The woman saith unto him, Sir, give me</a:t>
            </a:r>
            <a:r>
              <a:rPr b="1">
                <a:solidFill>
                  <a:srgbClr val="0433FF"/>
                </a:solidFill>
              </a:rPr>
              <a:t> </a:t>
            </a:r>
            <a:r>
              <a:rPr b="1">
                <a:solidFill>
                  <a:srgbClr val="008F00"/>
                </a:solidFill>
              </a:rPr>
              <a:t>this water, that I thirst not</a:t>
            </a:r>
            <a:r>
              <a:rPr>
                <a:solidFill>
                  <a:srgbClr val="008F00"/>
                </a:solidFill>
              </a:rPr>
              <a:t>,</a:t>
            </a:r>
            <a:r>
              <a:t> neither come hither to draw.</a:t>
            </a: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A.16 Jesus saith unto her, Go, call</a:t>
            </a:r>
            <a:r>
              <a:rPr b="1">
                <a:solidFill>
                  <a:srgbClr val="800D00"/>
                </a:solidFill>
              </a:rPr>
              <a:t> thy husband</a:t>
            </a:r>
            <a:r>
              <a:t>, and come hither.</a:t>
            </a:r>
          </a:p>
          <a:p>
            <a:pPr algn="l" defTabSz="457200">
              <a:defRPr sz="2600">
                <a:solidFill>
                  <a:srgbClr val="2B2B2B"/>
                </a:solidFill>
                <a:latin typeface="Arial"/>
                <a:ea typeface="Arial"/>
                <a:cs typeface="Arial"/>
                <a:sym typeface="Arial"/>
              </a:defRPr>
            </a:pPr>
          </a:p>
          <a:p>
            <a:pPr algn="l" defTabSz="457200">
              <a:defRPr b="1" sz="2600">
                <a:solidFill>
                  <a:srgbClr val="2B2B2B"/>
                </a:solidFill>
                <a:latin typeface="Arial"/>
                <a:ea typeface="Arial"/>
                <a:cs typeface="Arial"/>
                <a:sym typeface="Arial"/>
              </a:defRPr>
            </a:pPr>
            <a:r>
              <a:t>	       </a:t>
            </a:r>
            <a:r>
              <a:rPr b="0"/>
              <a:t>B. 17 </a:t>
            </a:r>
            <a:r>
              <a:t>The woman answered and said</a:t>
            </a:r>
            <a:r>
              <a:rPr b="0"/>
              <a:t>,</a:t>
            </a:r>
            <a:r>
              <a:rPr b="0">
                <a:solidFill>
                  <a:srgbClr val="FF2600"/>
                </a:solidFill>
              </a:rPr>
              <a:t> </a:t>
            </a:r>
            <a:r>
              <a:rPr>
                <a:solidFill>
                  <a:srgbClr val="FF2600"/>
                </a:solidFill>
              </a:rPr>
              <a:t>I have no husband.</a:t>
            </a:r>
            <a:endParaRPr b="0">
              <a:solidFill>
                <a:srgbClr val="FF2600"/>
              </a:solidFill>
            </a:endParaRPr>
          </a:p>
          <a:p>
            <a:pPr algn="l" defTabSz="457200">
              <a:defRPr sz="2600">
                <a:solidFill>
                  <a:srgbClr val="2B2B2B"/>
                </a:solidFill>
                <a:latin typeface="Arial"/>
                <a:ea typeface="Arial"/>
                <a:cs typeface="Arial"/>
                <a:sym typeface="Arial"/>
              </a:defRPr>
            </a:pPr>
          </a:p>
          <a:p>
            <a:pPr algn="l" defTabSz="457200">
              <a:defRPr sz="2600">
                <a:solidFill>
                  <a:srgbClr val="2B2B2B"/>
                </a:solidFill>
                <a:latin typeface="Arial"/>
                <a:ea typeface="Arial"/>
                <a:cs typeface="Arial"/>
                <a:sym typeface="Arial"/>
              </a:defRPr>
            </a:pPr>
            <a:r>
              <a:t>	       </a:t>
            </a:r>
            <a:r>
              <a:t>B'. Jesus said unto her, </a:t>
            </a:r>
            <a:r>
              <a:rPr b="1"/>
              <a:t>Thou hast well said</a:t>
            </a:r>
            <a:r>
              <a:t>, </a:t>
            </a:r>
            <a:r>
              <a:rPr b="1">
                <a:solidFill>
                  <a:srgbClr val="FF2600"/>
                </a:solidFill>
              </a:rPr>
              <a:t>I have no husband:</a:t>
            </a:r>
            <a:endParaRPr>
              <a:solidFill>
                <a:srgbClr val="FF2600"/>
              </a:solidFill>
            </a:endParaRPr>
          </a:p>
          <a:p>
            <a:pPr algn="l" defTabSz="457200">
              <a:defRPr b="1" sz="2600">
                <a:solidFill>
                  <a:srgbClr val="800D00"/>
                </a:solidFill>
                <a:latin typeface="Arial"/>
                <a:ea typeface="Arial"/>
                <a:cs typeface="Arial"/>
                <a:sym typeface="Arial"/>
              </a:defRPr>
            </a:pPr>
          </a:p>
          <a:p>
            <a:pPr algn="l" defTabSz="457200">
              <a:defRPr b="1" sz="2600">
                <a:solidFill>
                  <a:srgbClr val="800D00"/>
                </a:solidFill>
                <a:latin typeface="Arial"/>
                <a:ea typeface="Arial"/>
                <a:cs typeface="Arial"/>
                <a:sym typeface="Arial"/>
              </a:defRPr>
            </a:pPr>
            <a:r>
              <a:rPr b="0">
                <a:solidFill>
                  <a:srgbClr val="2B2B2B"/>
                </a:solidFill>
              </a:rPr>
              <a:t>A'.18 For thou hast had five husbands; </a:t>
            </a:r>
            <a:r>
              <a:rPr b="0">
                <a:solidFill>
                  <a:srgbClr val="000000"/>
                </a:solidFill>
              </a:rPr>
              <a:t>and he whom thou now hast is not </a:t>
            </a:r>
            <a:r>
              <a:t>thy husband</a:t>
            </a:r>
            <a:r>
              <a:rPr b="0">
                <a:solidFill>
                  <a:srgbClr val="2B2B2B"/>
                </a:solidFill>
              </a:rPr>
              <a:t>: in that saidst thou truly.</a:t>
            </a:r>
            <a:endParaRPr b="0">
              <a:solidFill>
                <a:srgbClr val="2B2B2B"/>
              </a:solidFill>
            </a:endParaRPr>
          </a:p>
        </p:txBody>
      </p:sp>
    </p:spTree>
  </p:cSld>
  <p:clrMapOvr>
    <a:masterClrMapping/>
  </p:clrMapOvr>
  <p:transition xmlns:p14="http://schemas.microsoft.com/office/powerpoint/2010/main" spd="med" advClick="1" p14:dur="1000"/>
</p:sld>
</file>

<file path=ppt/slides/slide7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5" name="Shape 425"/>
          <p:cNvSpPr/>
          <p:nvPr/>
        </p:nvSpPr>
        <p:spPr>
          <a:xfrm>
            <a:off x="158791" y="347990"/>
            <a:ext cx="12687218" cy="93380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2200">
                <a:solidFill>
                  <a:srgbClr val="801B80"/>
                </a:solidFill>
                <a:latin typeface="Arial"/>
                <a:ea typeface="Arial"/>
                <a:cs typeface="Arial"/>
                <a:sym typeface="Arial"/>
              </a:defRPr>
            </a:pPr>
            <a:r>
              <a:rPr b="0">
                <a:solidFill>
                  <a:srgbClr val="2B2B2B"/>
                </a:solidFill>
              </a:rPr>
              <a:t>A.19 The woman saith unto him, </a:t>
            </a:r>
            <a:r>
              <a:rPr>
                <a:solidFill>
                  <a:srgbClr val="2B2B2B"/>
                </a:solidFill>
              </a:rPr>
              <a:t>Sir,</a:t>
            </a:r>
            <a:r>
              <a:rPr>
                <a:solidFill>
                  <a:srgbClr val="000000"/>
                </a:solidFill>
              </a:rPr>
              <a:t> I perceive that thou art a prophet.</a:t>
            </a:r>
            <a:r>
              <a:rPr b="0">
                <a:solidFill>
                  <a:srgbClr val="2B2B2B"/>
                </a:solidFill>
              </a:rPr>
              <a:t> </a:t>
            </a:r>
            <a:r>
              <a:t> </a:t>
            </a:r>
          </a:p>
          <a:p>
            <a:pPr algn="l" defTabSz="457200">
              <a:defRPr b="1" sz="2200">
                <a:solidFill>
                  <a:srgbClr val="801B80"/>
                </a:solidFill>
                <a:latin typeface="Arial"/>
                <a:ea typeface="Arial"/>
                <a:cs typeface="Arial"/>
                <a:sym typeface="Arial"/>
              </a:defRPr>
            </a:pPr>
          </a:p>
          <a:p>
            <a:pPr algn="l" defTabSz="457200">
              <a:defRPr b="1" sz="2200">
                <a:solidFill>
                  <a:srgbClr val="801B80"/>
                </a:solidFill>
                <a:latin typeface="Arial"/>
                <a:ea typeface="Arial"/>
                <a:cs typeface="Arial"/>
                <a:sym typeface="Arial"/>
              </a:defRPr>
            </a:pPr>
            <a:r>
              <a:t>	</a:t>
            </a:r>
            <a:r>
              <a:rPr>
                <a:solidFill>
                  <a:srgbClr val="000000"/>
                </a:solidFill>
              </a:rPr>
              <a:t>1</a:t>
            </a:r>
            <a:r>
              <a:rPr b="0">
                <a:solidFill>
                  <a:srgbClr val="000000"/>
                </a:solidFill>
              </a:rPr>
              <a:t>B. 20 Our fathers </a:t>
            </a:r>
            <a:r>
              <a:rPr>
                <a:solidFill>
                  <a:srgbClr val="0433FF"/>
                </a:solidFill>
              </a:rPr>
              <a:t>worshipped</a:t>
            </a:r>
            <a:r>
              <a:rPr>
                <a:solidFill>
                  <a:srgbClr val="000000"/>
                </a:solidFill>
              </a:rPr>
              <a:t> </a:t>
            </a:r>
            <a:r>
              <a:rPr b="0">
                <a:solidFill>
                  <a:srgbClr val="000000"/>
                </a:solidFill>
              </a:rPr>
              <a:t>in this mountain;</a:t>
            </a:r>
            <a:endParaRPr b="0">
              <a:solidFill>
                <a:srgbClr val="000000"/>
              </a:solidFill>
            </a:endParaRPr>
          </a:p>
          <a:p>
            <a:pPr lvl="1" algn="l" defTabSz="457200">
              <a:defRPr sz="2200">
                <a:solidFill>
                  <a:srgbClr val="2B2B2B"/>
                </a:solidFill>
                <a:latin typeface="Arial"/>
                <a:ea typeface="Arial"/>
                <a:cs typeface="Arial"/>
                <a:sym typeface="Arial"/>
              </a:defRPr>
            </a:pPr>
            <a:r>
              <a:rPr>
                <a:solidFill>
                  <a:srgbClr val="000000"/>
                </a:solidFill>
              </a:rPr>
              <a:t>            </a:t>
            </a:r>
            <a:r>
              <a:rPr b="1">
                <a:solidFill>
                  <a:srgbClr val="FF6600"/>
                </a:solidFill>
              </a:rPr>
              <a:t>and ye say,</a:t>
            </a:r>
            <a:r>
              <a:t> that in Jerusalem is the place where men ought to </a:t>
            </a:r>
            <a:r>
              <a:rPr b="1">
                <a:solidFill>
                  <a:srgbClr val="0433FF"/>
                </a:solidFill>
              </a:rPr>
              <a:t>worship.</a:t>
            </a:r>
            <a:endParaRPr b="1">
              <a:solidFill>
                <a:srgbClr val="0433FF"/>
              </a:solidFill>
            </a:endParaRPr>
          </a:p>
          <a:p>
            <a:pPr algn="l" defTabSz="457200">
              <a:defRPr sz="2200">
                <a:solidFill>
                  <a:srgbClr val="2B2B2B"/>
                </a:solidFill>
                <a:latin typeface="Arial"/>
                <a:ea typeface="Arial"/>
                <a:cs typeface="Arial"/>
                <a:sym typeface="Arial"/>
              </a:defRPr>
            </a:pPr>
          </a:p>
          <a:p>
            <a:pPr algn="l" defTabSz="457200">
              <a:defRPr b="1" sz="2200">
                <a:solidFill>
                  <a:srgbClr val="2B2B2B"/>
                </a:solidFill>
                <a:latin typeface="Arial"/>
                <a:ea typeface="Arial"/>
                <a:cs typeface="Arial"/>
                <a:sym typeface="Arial"/>
              </a:defRPr>
            </a:pPr>
            <a:r>
              <a:t>			1C</a:t>
            </a:r>
            <a:r>
              <a:rPr i="1"/>
              <a:t>. 21 Jesus saith unto her, Woman, believe me, the hour cometh, when  </a:t>
            </a:r>
            <a:endParaRPr i="1"/>
          </a:p>
          <a:p>
            <a:pPr algn="l" defTabSz="457200">
              <a:defRPr b="1" sz="2200">
                <a:solidFill>
                  <a:srgbClr val="2B2B2B"/>
                </a:solidFill>
                <a:latin typeface="Arial"/>
                <a:ea typeface="Arial"/>
                <a:cs typeface="Arial"/>
                <a:sym typeface="Arial"/>
              </a:defRPr>
            </a:pPr>
            <a:r>
              <a:rPr i="1"/>
              <a:t>               ye shall neither in this mountain, nor yet at Jerusalem, worship the Father.</a:t>
            </a:r>
            <a:endParaRPr b="0"/>
          </a:p>
          <a:p>
            <a:pPr algn="l" defTabSz="457200">
              <a:defRPr b="1" sz="2200">
                <a:solidFill>
                  <a:srgbClr val="FF6600"/>
                </a:solidFill>
                <a:latin typeface="Arial"/>
                <a:ea typeface="Arial"/>
                <a:cs typeface="Arial"/>
                <a:sym typeface="Arial"/>
              </a:defRPr>
            </a:pPr>
            <a:endParaRPr b="0"/>
          </a:p>
          <a:p>
            <a:pPr algn="l" defTabSz="457200">
              <a:defRPr b="1" sz="2200">
                <a:solidFill>
                  <a:srgbClr val="FF6600"/>
                </a:solidFill>
                <a:latin typeface="Arial"/>
                <a:ea typeface="Arial"/>
                <a:cs typeface="Arial"/>
                <a:sym typeface="Arial"/>
              </a:defRPr>
            </a:pPr>
            <a:r>
              <a:rPr b="0"/>
              <a:t>	</a:t>
            </a:r>
            <a:r>
              <a:rPr b="0">
                <a:solidFill>
                  <a:srgbClr val="000000"/>
                </a:solidFill>
              </a:rPr>
              <a:t>1B’</a:t>
            </a:r>
            <a:r>
              <a:rPr b="0">
                <a:solidFill>
                  <a:srgbClr val="2B2B2B"/>
                </a:solidFill>
              </a:rPr>
              <a:t>. 22 Ye </a:t>
            </a:r>
            <a:r>
              <a:rPr>
                <a:solidFill>
                  <a:srgbClr val="0433FF"/>
                </a:solidFill>
              </a:rPr>
              <a:t>worship</a:t>
            </a:r>
            <a:r>
              <a:rPr b="0">
                <a:solidFill>
                  <a:srgbClr val="2B2B2B"/>
                </a:solidFill>
              </a:rPr>
              <a:t> </a:t>
            </a:r>
            <a:r>
              <a:t>ye know not what:</a:t>
            </a:r>
            <a:endParaRPr b="0">
              <a:solidFill>
                <a:srgbClr val="2B2B2B"/>
              </a:solidFill>
            </a:endParaRPr>
          </a:p>
          <a:p>
            <a:pPr algn="l" defTabSz="457200">
              <a:defRPr sz="2200">
                <a:solidFill>
                  <a:srgbClr val="2B2B2B"/>
                </a:solidFill>
                <a:latin typeface="Arial"/>
                <a:ea typeface="Arial"/>
                <a:cs typeface="Arial"/>
                <a:sym typeface="Arial"/>
              </a:defRPr>
            </a:pPr>
            <a:r>
              <a:t>            </a:t>
            </a:r>
            <a:r>
              <a:t>we know what we </a:t>
            </a:r>
            <a:r>
              <a:rPr b="1">
                <a:solidFill>
                  <a:srgbClr val="0433FF"/>
                </a:solidFill>
              </a:rPr>
              <a:t>worship</a:t>
            </a:r>
            <a:r>
              <a:t>: for salvation is of the Jews.</a:t>
            </a:r>
          </a:p>
          <a:p>
            <a:pPr algn="l" defTabSz="457200">
              <a:defRPr sz="2200">
                <a:solidFill>
                  <a:srgbClr val="2B2B2B"/>
                </a:solidFill>
                <a:latin typeface="Arial"/>
                <a:ea typeface="Arial"/>
                <a:cs typeface="Arial"/>
                <a:sym typeface="Arial"/>
              </a:defRPr>
            </a:pPr>
          </a:p>
          <a:p>
            <a:pPr lvl="2" algn="l" defTabSz="457200">
              <a:defRPr sz="2200">
                <a:solidFill>
                  <a:srgbClr val="2B2B2B"/>
                </a:solidFill>
                <a:latin typeface="Arial"/>
                <a:ea typeface="Arial"/>
                <a:cs typeface="Arial"/>
                <a:sym typeface="Arial"/>
              </a:defRPr>
            </a:pPr>
            <a:r>
              <a:t>2B. 23 But the </a:t>
            </a:r>
            <a:r>
              <a:rPr b="1">
                <a:solidFill>
                  <a:srgbClr val="FF2500"/>
                </a:solidFill>
              </a:rPr>
              <a:t>hour</a:t>
            </a:r>
            <a:r>
              <a:t> </a:t>
            </a:r>
            <a:r>
              <a:rPr b="1">
                <a:solidFill>
                  <a:srgbClr val="FF2500"/>
                </a:solidFill>
              </a:rPr>
              <a:t>cometh,</a:t>
            </a:r>
            <a:r>
              <a:rPr b="1"/>
              <a:t> </a:t>
            </a:r>
            <a:r>
              <a:t>and now is,</a:t>
            </a:r>
          </a:p>
          <a:p>
            <a:pPr algn="l" defTabSz="457200">
              <a:defRPr b="1" sz="2200">
                <a:solidFill>
                  <a:srgbClr val="0433FF"/>
                </a:solidFill>
                <a:latin typeface="Arial"/>
                <a:ea typeface="Arial"/>
                <a:cs typeface="Arial"/>
                <a:sym typeface="Arial"/>
              </a:defRPr>
            </a:pPr>
          </a:p>
          <a:p>
            <a:pPr algn="l" defTabSz="457200">
              <a:defRPr b="1" sz="2200">
                <a:solidFill>
                  <a:srgbClr val="0433FF"/>
                </a:solidFill>
                <a:latin typeface="Arial"/>
                <a:ea typeface="Arial"/>
                <a:cs typeface="Arial"/>
                <a:sym typeface="Arial"/>
              </a:defRPr>
            </a:pPr>
            <a:r>
              <a:t>		</a:t>
            </a:r>
            <a:r>
              <a:rPr b="0">
                <a:solidFill>
                  <a:srgbClr val="000000"/>
                </a:solidFill>
              </a:rPr>
              <a:t>2C.</a:t>
            </a:r>
            <a:r>
              <a:rPr b="0">
                <a:solidFill>
                  <a:srgbClr val="2B2B2B"/>
                </a:solidFill>
              </a:rPr>
              <a:t> when the true </a:t>
            </a:r>
            <a:r>
              <a:t>worshippers</a:t>
            </a:r>
            <a:r>
              <a:rPr b="0">
                <a:solidFill>
                  <a:srgbClr val="2B2B2B"/>
                </a:solidFill>
              </a:rPr>
              <a:t> shall </a:t>
            </a:r>
            <a:r>
              <a:t>worship</a:t>
            </a:r>
            <a:r>
              <a:rPr b="0">
                <a:solidFill>
                  <a:srgbClr val="2B2B2B"/>
                </a:solidFill>
              </a:rPr>
              <a:t> the Father in </a:t>
            </a:r>
            <a:r>
              <a:rPr>
                <a:solidFill>
                  <a:srgbClr val="4F8F00"/>
                </a:solidFill>
              </a:rPr>
              <a:t>spirit and in truth:</a:t>
            </a:r>
            <a:endParaRPr b="0">
              <a:solidFill>
                <a:srgbClr val="4F8F00"/>
              </a:solidFill>
            </a:endParaRP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2D</a:t>
            </a:r>
            <a:r>
              <a:t>. for the Father seeketh such to </a:t>
            </a:r>
            <a:r>
              <a:rPr b="1">
                <a:solidFill>
                  <a:srgbClr val="0433FF"/>
                </a:solidFill>
              </a:rPr>
              <a:t>worship</a:t>
            </a:r>
            <a:r>
              <a:rPr b="1">
                <a:solidFill>
                  <a:srgbClr val="00F900"/>
                </a:solidFill>
              </a:rPr>
              <a:t> </a:t>
            </a:r>
            <a:r>
              <a:rPr b="1">
                <a:solidFill>
                  <a:srgbClr val="0433FF"/>
                </a:solidFill>
              </a:rPr>
              <a:t>him</a:t>
            </a:r>
            <a:r>
              <a:rPr b="1">
                <a:solidFill>
                  <a:srgbClr val="00F900"/>
                </a:solidFill>
              </a:rPr>
              <a:t>.</a:t>
            </a:r>
            <a:endParaRPr>
              <a:solidFill>
                <a:srgbClr val="00F900"/>
              </a:solidFill>
            </a:endParaRPr>
          </a:p>
          <a:p>
            <a:pPr algn="l" defTabSz="457200">
              <a:defRPr b="1" sz="2200">
                <a:solidFill>
                  <a:srgbClr val="2B2B2B"/>
                </a:solidFill>
                <a:latin typeface="Arial"/>
                <a:ea typeface="Arial"/>
                <a:cs typeface="Arial"/>
                <a:sym typeface="Arial"/>
              </a:defRPr>
            </a:pPr>
          </a:p>
          <a:p>
            <a:pPr algn="l" defTabSz="457200">
              <a:defRPr b="1" sz="2200">
                <a:solidFill>
                  <a:srgbClr val="2B2B2B"/>
                </a:solidFill>
                <a:latin typeface="Arial"/>
                <a:ea typeface="Arial"/>
                <a:cs typeface="Arial"/>
                <a:sym typeface="Arial"/>
              </a:defRPr>
            </a:pPr>
            <a:r>
              <a:t>		</a:t>
            </a:r>
            <a:r>
              <a:rPr i="1"/>
              <a:t>		2E. 24 God is a Spirit:</a:t>
            </a:r>
            <a:endParaRPr b="0"/>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2D</a:t>
            </a:r>
            <a:r>
              <a:t>’. and they that</a:t>
            </a:r>
            <a:r>
              <a:rPr b="1">
                <a:solidFill>
                  <a:srgbClr val="FF40FF"/>
                </a:solidFill>
              </a:rPr>
              <a:t> </a:t>
            </a:r>
            <a:r>
              <a:rPr b="1">
                <a:solidFill>
                  <a:srgbClr val="0433FF"/>
                </a:solidFill>
              </a:rPr>
              <a:t>worship</a:t>
            </a:r>
            <a:r>
              <a:rPr b="1">
                <a:solidFill>
                  <a:srgbClr val="00F900"/>
                </a:solidFill>
              </a:rPr>
              <a:t> </a:t>
            </a:r>
            <a:r>
              <a:rPr b="1">
                <a:solidFill>
                  <a:srgbClr val="0433FF"/>
                </a:solidFill>
              </a:rPr>
              <a:t>him</a:t>
            </a:r>
            <a:endParaRPr>
              <a:solidFill>
                <a:srgbClr val="00F900"/>
              </a:solidFill>
            </a:endParaRPr>
          </a:p>
          <a:p>
            <a:pPr algn="l" defTabSz="457200">
              <a:defRPr b="1" sz="2200">
                <a:solidFill>
                  <a:srgbClr val="0433FF"/>
                </a:solidFill>
                <a:latin typeface="Arial"/>
                <a:ea typeface="Arial"/>
                <a:cs typeface="Arial"/>
                <a:sym typeface="Arial"/>
              </a:defRPr>
            </a:pPr>
          </a:p>
          <a:p>
            <a:pPr algn="l" defTabSz="457200">
              <a:defRPr b="1" sz="2200">
                <a:solidFill>
                  <a:srgbClr val="0433FF"/>
                </a:solidFill>
                <a:latin typeface="Arial"/>
                <a:ea typeface="Arial"/>
                <a:cs typeface="Arial"/>
                <a:sym typeface="Arial"/>
              </a:defRPr>
            </a:pPr>
            <a:r>
              <a:t>		</a:t>
            </a:r>
            <a:r>
              <a:rPr b="0">
                <a:solidFill>
                  <a:srgbClr val="000000"/>
                </a:solidFill>
              </a:rPr>
              <a:t>2C’</a:t>
            </a:r>
            <a:r>
              <a:rPr b="0">
                <a:solidFill>
                  <a:srgbClr val="2B2B2B"/>
                </a:solidFill>
              </a:rPr>
              <a:t>. must </a:t>
            </a:r>
            <a:r>
              <a:t>worship</a:t>
            </a:r>
            <a:r>
              <a:rPr>
                <a:solidFill>
                  <a:srgbClr val="00F900"/>
                </a:solidFill>
              </a:rPr>
              <a:t> </a:t>
            </a:r>
            <a:r>
              <a:t>him</a:t>
            </a:r>
            <a:r>
              <a:rPr b="0">
                <a:solidFill>
                  <a:srgbClr val="2B2B2B"/>
                </a:solidFill>
              </a:rPr>
              <a:t> in </a:t>
            </a:r>
            <a:r>
              <a:rPr>
                <a:solidFill>
                  <a:srgbClr val="4F8F00"/>
                </a:solidFill>
              </a:rPr>
              <a:t>spirit and in truth.</a:t>
            </a:r>
            <a:endParaRPr b="0">
              <a:solidFill>
                <a:srgbClr val="4F8F00"/>
              </a:solidFill>
            </a:endParaRP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2B</a:t>
            </a:r>
            <a:r>
              <a:t>’. 25 The woman saith unto him, I know that </a:t>
            </a:r>
            <a:r>
              <a:rPr>
                <a:solidFill>
                  <a:srgbClr val="000000"/>
                </a:solidFill>
              </a:rPr>
              <a:t>Messias</a:t>
            </a:r>
            <a:r>
              <a:rPr b="1">
                <a:solidFill>
                  <a:srgbClr val="FF2500"/>
                </a:solidFill>
              </a:rPr>
              <a:t> cometh,</a:t>
            </a:r>
            <a:r>
              <a:rPr>
                <a:solidFill>
                  <a:srgbClr val="FF2500"/>
                </a:solidFill>
              </a:rPr>
              <a:t> </a:t>
            </a:r>
            <a:r>
              <a:t>which is called  Christ: </a:t>
            </a:r>
          </a:p>
          <a:p>
            <a:pPr algn="l" defTabSz="457200">
              <a:defRPr sz="2200">
                <a:solidFill>
                  <a:srgbClr val="2B2B2B"/>
                </a:solidFill>
                <a:latin typeface="Arial"/>
                <a:ea typeface="Arial"/>
                <a:cs typeface="Arial"/>
                <a:sym typeface="Arial"/>
              </a:defRPr>
            </a:pPr>
            <a:r>
              <a:t>             </a:t>
            </a:r>
            <a:r>
              <a:rPr b="1">
                <a:solidFill>
                  <a:srgbClr val="FF2500"/>
                </a:solidFill>
              </a:rPr>
              <a:t>when he is come</a:t>
            </a:r>
            <a:r>
              <a:t>, he will tell us all things. </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A’. </a:t>
            </a:r>
            <a:r>
              <a:t>26 Jesus saith unto her,</a:t>
            </a:r>
            <a:r>
              <a:rPr b="1"/>
              <a:t> </a:t>
            </a:r>
            <a:r>
              <a:rPr b="1"/>
              <a:t>I that speak unto thee am he.</a:t>
            </a:r>
          </a:p>
        </p:txBody>
      </p:sp>
    </p:spTree>
  </p:cSld>
  <p:clrMapOvr>
    <a:masterClrMapping/>
  </p:clrMapOvr>
  <p:transition xmlns:p14="http://schemas.microsoft.com/office/powerpoint/2010/main" spd="med" advClick="1" p14:dur="1000"/>
</p:sld>
</file>

<file path=ppt/slides/slide7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7" name="Shape 427"/>
          <p:cNvSpPr/>
          <p:nvPr/>
        </p:nvSpPr>
        <p:spPr>
          <a:xfrm>
            <a:off x="316147" y="284178"/>
            <a:ext cx="12372505" cy="969324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b="1" sz="2300">
                <a:solidFill>
                  <a:srgbClr val="801B80"/>
                </a:solidFill>
                <a:latin typeface="Arial"/>
                <a:ea typeface="Arial"/>
                <a:cs typeface="Arial"/>
                <a:sym typeface="Arial"/>
              </a:defRPr>
            </a:pPr>
            <a:r>
              <a:rPr b="0">
                <a:solidFill>
                  <a:srgbClr val="000000"/>
                </a:solidFill>
              </a:rPr>
              <a:t>A. 27 And upon this came his disciples, and marvelled that he talked with the woman: yet no man said, What seekest thou? or, Why talkest thou with her? 28 The woman then left her waterpot, and went her way into </a:t>
            </a:r>
            <a:r>
              <a:rPr>
                <a:solidFill>
                  <a:srgbClr val="FF40FF"/>
                </a:solidFill>
              </a:rPr>
              <a:t>the city</a:t>
            </a:r>
            <a:r>
              <a:rPr b="0">
                <a:solidFill>
                  <a:srgbClr val="000000"/>
                </a:solidFill>
              </a:rPr>
              <a:t>, and saith to the men, 29</a:t>
            </a:r>
            <a:r>
              <a:t> </a:t>
            </a:r>
            <a:r>
              <a:rPr>
                <a:solidFill>
                  <a:srgbClr val="0433FF"/>
                </a:solidFill>
              </a:rPr>
              <a:t>Come, see a man, which told me all things that ever I did: is not this the Christ?</a:t>
            </a:r>
            <a:r>
              <a:t> </a:t>
            </a:r>
            <a:r>
              <a:rPr b="0">
                <a:solidFill>
                  <a:srgbClr val="000000"/>
                </a:solidFill>
              </a:rPr>
              <a:t>30 Then they went out of the city,</a:t>
            </a:r>
            <a:r>
              <a:t> </a:t>
            </a:r>
            <a:r>
              <a:rPr>
                <a:solidFill>
                  <a:srgbClr val="0433FF"/>
                </a:solidFill>
              </a:rPr>
              <a:t>and came unto him.</a:t>
            </a:r>
          </a:p>
          <a:p>
            <a:pPr algn="l" defTabSz="457200">
              <a:defRPr b="1" i="1" sz="2300">
                <a:solidFill>
                  <a:srgbClr val="2B2B2B"/>
                </a:solidFill>
                <a:latin typeface="Arial"/>
                <a:ea typeface="Arial"/>
                <a:cs typeface="Arial"/>
                <a:sym typeface="Arial"/>
              </a:defRPr>
            </a:pPr>
          </a:p>
          <a:p>
            <a:pPr lvl="2" algn="l" defTabSz="457200">
              <a:defRPr b="1" i="1" sz="2300">
                <a:solidFill>
                  <a:srgbClr val="2B2B2B"/>
                </a:solidFill>
                <a:latin typeface="Arial"/>
                <a:ea typeface="Arial"/>
                <a:cs typeface="Arial"/>
                <a:sym typeface="Arial"/>
              </a:defRPr>
            </a:pPr>
            <a:r>
              <a:rPr b="0" i="0"/>
              <a:t>B. 31 In the mean while his disciples prayed him, saying, Master, eat. 32 But he said unto them, I have </a:t>
            </a:r>
            <a:r>
              <a:rPr i="0"/>
              <a:t>meat to eat </a:t>
            </a:r>
            <a:r>
              <a:rPr b="0" i="0"/>
              <a:t>that ye know not of. 33 Therefore said the disciples one to another, Hath any man brought him </a:t>
            </a:r>
            <a:r>
              <a:rPr i="0"/>
              <a:t>ought to eat</a:t>
            </a:r>
            <a:r>
              <a:rPr b="0" i="0"/>
              <a:t>? 34 Jesus saith unto them, </a:t>
            </a:r>
            <a:r>
              <a:rPr i="0"/>
              <a:t>My meat</a:t>
            </a:r>
            <a:r>
              <a:rPr b="0" i="0"/>
              <a:t> is to do the will of him that sent me, and to finish his </a:t>
            </a:r>
            <a:r>
              <a:rPr i="0"/>
              <a:t>work</a:t>
            </a:r>
            <a:r>
              <a:rPr b="0" i="0"/>
              <a:t>.</a:t>
            </a:r>
          </a:p>
          <a:p>
            <a:pPr algn="l" defTabSz="457200">
              <a:defRPr b="1" i="1" sz="2300">
                <a:solidFill>
                  <a:srgbClr val="2B2B2B"/>
                </a:solidFill>
                <a:latin typeface="Arial"/>
                <a:ea typeface="Arial"/>
                <a:cs typeface="Arial"/>
                <a:sym typeface="Arial"/>
              </a:defRPr>
            </a:pPr>
          </a:p>
          <a:p>
            <a:pPr algn="l" defTabSz="457200">
              <a:defRPr b="1" i="1" sz="2300">
                <a:solidFill>
                  <a:srgbClr val="2B2B2B"/>
                </a:solidFill>
                <a:latin typeface="Arial"/>
                <a:ea typeface="Arial"/>
                <a:cs typeface="Arial"/>
                <a:sym typeface="Arial"/>
              </a:defRPr>
            </a:pPr>
            <a:r>
              <a:t>		</a:t>
            </a:r>
            <a:r>
              <a:rPr b="0" i="0"/>
              <a:t>C. 35 </a:t>
            </a:r>
            <a:r>
              <a:rPr i="0"/>
              <a:t>Say not ye</a:t>
            </a:r>
            <a:r>
              <a:rPr b="0" i="0"/>
              <a:t>, There are yet four months, and then cometh </a:t>
            </a:r>
            <a:r>
              <a:rPr i="0">
                <a:solidFill>
                  <a:srgbClr val="008F00"/>
                </a:solidFill>
              </a:rPr>
              <a:t>harvest</a:t>
            </a:r>
            <a:r>
              <a:rPr b="0" i="0"/>
              <a:t>? 		</a:t>
            </a:r>
            <a:endParaRPr b="0" i="0"/>
          </a:p>
          <a:p>
            <a:pPr algn="l" defTabSz="457200">
              <a:defRPr sz="2300">
                <a:solidFill>
                  <a:srgbClr val="2B2B2B"/>
                </a:solidFill>
                <a:latin typeface="Arial"/>
                <a:ea typeface="Arial"/>
                <a:cs typeface="Arial"/>
                <a:sym typeface="Arial"/>
              </a:defRPr>
            </a:pPr>
            <a:r>
              <a:t>		</a:t>
            </a:r>
          </a:p>
          <a:p>
            <a:pPr lvl="4" algn="l" defTabSz="457200">
              <a:defRPr sz="2300">
                <a:solidFill>
                  <a:srgbClr val="2B2B2B"/>
                </a:solidFill>
                <a:latin typeface="Arial"/>
                <a:ea typeface="Arial"/>
                <a:cs typeface="Arial"/>
                <a:sym typeface="Arial"/>
              </a:defRPr>
            </a:pPr>
            <a:r>
              <a:t>C’. behold,</a:t>
            </a:r>
            <a:r>
              <a:rPr b="1"/>
              <a:t> I say unto you</a:t>
            </a:r>
            <a:r>
              <a:t>, Lift up your eyes, and look on the fields; for they are white already to </a:t>
            </a:r>
            <a:r>
              <a:rPr b="1">
                <a:solidFill>
                  <a:srgbClr val="008F00"/>
                </a:solidFill>
              </a:rPr>
              <a:t>harvest</a:t>
            </a:r>
            <a:r>
              <a:t>.</a:t>
            </a:r>
          </a:p>
          <a:p>
            <a:pPr algn="l" defTabSz="457200">
              <a:defRPr sz="2300">
                <a:solidFill>
                  <a:srgbClr val="2B2B2B"/>
                </a:solidFill>
                <a:latin typeface="Arial"/>
                <a:ea typeface="Arial"/>
                <a:cs typeface="Arial"/>
                <a:sym typeface="Arial"/>
              </a:defRPr>
            </a:pPr>
          </a:p>
          <a:p>
            <a:pPr lvl="2" algn="l" defTabSz="457200">
              <a:defRPr sz="2300">
                <a:solidFill>
                  <a:srgbClr val="2B2B2B"/>
                </a:solidFill>
                <a:latin typeface="Arial"/>
                <a:ea typeface="Arial"/>
                <a:cs typeface="Arial"/>
                <a:sym typeface="Arial"/>
              </a:defRPr>
            </a:pPr>
            <a:r>
              <a:t>B.36 And he that </a:t>
            </a:r>
            <a:r>
              <a:rPr b="1"/>
              <a:t>reapeth</a:t>
            </a:r>
            <a:r>
              <a:t> receiveth wages, and </a:t>
            </a:r>
            <a:r>
              <a:rPr b="1"/>
              <a:t>gathereth fruit </a:t>
            </a:r>
            <a:r>
              <a:t>unto life eternal: that both he that soweth and he that </a:t>
            </a:r>
            <a:r>
              <a:rPr b="1"/>
              <a:t>reapeth</a:t>
            </a:r>
            <a:r>
              <a:t> may rejoice together. 37 And herein is that saying true, One soweth, and another </a:t>
            </a:r>
            <a:r>
              <a:rPr b="1"/>
              <a:t>reapeth</a:t>
            </a:r>
            <a:r>
              <a:t>. 38 I sent you to </a:t>
            </a:r>
            <a:r>
              <a:rPr b="1"/>
              <a:t>reap</a:t>
            </a:r>
            <a:r>
              <a:t> that whereon ye bestowed no </a:t>
            </a:r>
            <a:r>
              <a:rPr b="1"/>
              <a:t>labour</a:t>
            </a:r>
            <a:r>
              <a:t>: other men </a:t>
            </a:r>
            <a:r>
              <a:rPr b="1"/>
              <a:t>laboured</a:t>
            </a:r>
            <a:r>
              <a:t>, and ye are entered into their </a:t>
            </a:r>
            <a:r>
              <a:rPr b="1"/>
              <a:t>labours</a:t>
            </a:r>
            <a:r>
              <a:t>.</a:t>
            </a:r>
          </a:p>
          <a:p>
            <a:pPr algn="l" defTabSz="457200">
              <a:defRPr sz="2300">
                <a:solidFill>
                  <a:srgbClr val="2B2B2B"/>
                </a:solidFill>
                <a:latin typeface="Arial"/>
                <a:ea typeface="Arial"/>
                <a:cs typeface="Arial"/>
                <a:sym typeface="Arial"/>
              </a:defRPr>
            </a:pPr>
          </a:p>
          <a:p>
            <a:pPr algn="l" defTabSz="457200">
              <a:defRPr sz="2300">
                <a:solidFill>
                  <a:srgbClr val="2B2B2B"/>
                </a:solidFill>
                <a:latin typeface="Arial"/>
                <a:ea typeface="Arial"/>
                <a:cs typeface="Arial"/>
                <a:sym typeface="Arial"/>
              </a:defRPr>
            </a:pPr>
            <a:r>
              <a:t>A’. 39 And many of the Samaritans of </a:t>
            </a:r>
            <a:r>
              <a:rPr b="1">
                <a:solidFill>
                  <a:srgbClr val="FF40FF"/>
                </a:solidFill>
              </a:rPr>
              <a:t>that city</a:t>
            </a:r>
            <a:r>
              <a:t> believed on him f</a:t>
            </a:r>
            <a:r>
              <a:rPr b="1">
                <a:solidFill>
                  <a:srgbClr val="0433FF"/>
                </a:solidFill>
              </a:rPr>
              <a:t>or the saying of the woman, which testified, He told me all that ever I did.</a:t>
            </a:r>
            <a:r>
              <a:rPr>
                <a:solidFill>
                  <a:srgbClr val="0433FF"/>
                </a:solidFill>
              </a:rPr>
              <a:t> </a:t>
            </a:r>
            <a:r>
              <a:t>40 So when the Samaritans </a:t>
            </a:r>
            <a:r>
              <a:rPr b="1">
                <a:solidFill>
                  <a:srgbClr val="0433FF"/>
                </a:solidFill>
              </a:rPr>
              <a:t>were come unto him,</a:t>
            </a:r>
            <a:r>
              <a:rPr b="1"/>
              <a:t> </a:t>
            </a:r>
            <a:r>
              <a:t>they besought him that he would tarry with them: and he abode there two days. 41 And many more believed because of his own word; 42 And said unto the woman, Now we believe, </a:t>
            </a:r>
            <a:r>
              <a:rPr b="1">
                <a:solidFill>
                  <a:srgbClr val="0433FF"/>
                </a:solidFill>
              </a:rPr>
              <a:t>not because of thy saying</a:t>
            </a:r>
            <a:r>
              <a:t>: for we have heard him ourselves, </a:t>
            </a:r>
            <a:r>
              <a:rPr b="1">
                <a:solidFill>
                  <a:srgbClr val="0433FF"/>
                </a:solidFill>
              </a:rPr>
              <a:t>and know that this is indeed the Christ</a:t>
            </a:r>
            <a:r>
              <a:t>, the Saviour of the world.</a:t>
            </a:r>
          </a:p>
        </p:txBody>
      </p:sp>
    </p:spTree>
  </p:cSld>
  <p:clrMapOvr>
    <a:masterClrMapping/>
  </p:clrMapOvr>
  <p:transition xmlns:p14="http://schemas.microsoft.com/office/powerpoint/2010/main" spd="med" advClick="1" p14:dur="1000"/>
</p:sld>
</file>

<file path=ppt/slides/slide8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29" name="Shape 42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30" name="Table 430"/>
          <p:cNvGraphicFramePr/>
          <p:nvPr/>
        </p:nvGraphicFramePr>
        <p:xfrm>
          <a:off x="593669" y="430880"/>
          <a:ext cx="12405100" cy="9168932"/>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769401"/>
                <a:gridCol w="3320238"/>
                <a:gridCol w="6084837"/>
                <a:gridCol w="1217921"/>
              </a:tblGrid>
              <a:tr h="648325">
                <a:tc>
                  <a:txBody>
                    <a:bodyPr/>
                    <a:lstStyle/>
                    <a:p>
                      <a:pPr algn="l" defTabSz="1295400">
                        <a:tabLst>
                          <a:tab pos="1295400" algn="l"/>
                        </a:tabLst>
                        <a:defRPr b="0">
                          <a:solidFill>
                            <a:srgbClr val="000000"/>
                          </a:solidFill>
                        </a:defRPr>
                      </a:pPr>
                      <a:r>
                        <a:rPr b="1" sz="3208">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3208">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208">
                          <a:solidFill>
                            <a:srgbClr val="FFFFFF"/>
                          </a:solidFill>
                          <a:uFill>
                            <a:solidFill>
                              <a:srgbClr val="FFFFFF"/>
                            </a:solidFill>
                          </a:uFill>
                          <a:sym typeface="Helvetica"/>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208">
                          <a:solidFill>
                            <a:srgbClr val="FFFFFF"/>
                          </a:solidFill>
                          <a:uFill>
                            <a:solidFill>
                              <a:srgbClr val="FFFFFF"/>
                            </a:solidFill>
                          </a:uFill>
                          <a:sym typeface="Helvetica"/>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702040">
                <a:tc>
                  <a:txBody>
                    <a:bodyPr/>
                    <a:lstStyle/>
                    <a:p>
                      <a:pPr algn="l" defTabSz="1295400">
                        <a:tabLst>
                          <a:tab pos="1295400" algn="l"/>
                        </a:tabLst>
                      </a:pPr>
                      <a:r>
                        <a:rPr sz="3208">
                          <a:uFill>
                            <a:solidFill>
                              <a:srgbClr val="000000"/>
                            </a:solidFill>
                          </a:uFill>
                          <a:latin typeface="Calibri"/>
                          <a:ea typeface="Calibri"/>
                          <a:cs typeface="Calibri"/>
                          <a:sym typeface="Calibri"/>
                        </a:rPr>
                        <a:t>4:7</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to draw water</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come ye to the waters</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663797">
                <a:tc>
                  <a:txBody>
                    <a:bodyPr/>
                    <a:lstStyle/>
                    <a:p>
                      <a:pPr algn="l" defTabSz="1295400">
                        <a:tabLst>
                          <a:tab pos="1295400" algn="l"/>
                        </a:tabLst>
                      </a:pPr>
                      <a:r>
                        <a:rPr sz="3208">
                          <a:uFill>
                            <a:solidFill>
                              <a:srgbClr val="000000"/>
                            </a:solidFill>
                          </a:uFill>
                          <a:latin typeface="Calibri"/>
                          <a:ea typeface="Calibri"/>
                          <a:cs typeface="Calibri"/>
                          <a:sym typeface="Calibri"/>
                        </a:rPr>
                        <a:t>4:8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buy meat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buy meat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14612">
                <a:tc>
                  <a:txBody>
                    <a:bodyPr/>
                    <a:lstStyle/>
                    <a:p>
                      <a:pPr algn="l" defTabSz="1295400">
                        <a:tabLst>
                          <a:tab pos="1295400" algn="l"/>
                        </a:tabLst>
                      </a:pPr>
                      <a:r>
                        <a:rPr sz="3208">
                          <a:uFill>
                            <a:solidFill>
                              <a:srgbClr val="000000"/>
                            </a:solidFill>
                          </a:uFill>
                          <a:latin typeface="Calibri"/>
                          <a:ea typeface="Calibri"/>
                          <a:cs typeface="Calibri"/>
                          <a:sym typeface="Calibri"/>
                        </a:rPr>
                        <a:t>4:10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gift of God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without money, I have given him</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1, 5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791900">
                <a:tc>
                  <a:txBody>
                    <a:bodyPr/>
                    <a:lstStyle/>
                    <a:p>
                      <a:pPr algn="l" defTabSz="1295400">
                        <a:tabLst>
                          <a:tab pos="1295400" algn="l"/>
                        </a:tabLst>
                      </a:pPr>
                      <a:r>
                        <a:rPr sz="3208">
                          <a:uFill>
                            <a:solidFill>
                              <a:srgbClr val="FFFFFF"/>
                            </a:solidFill>
                          </a:uFill>
                          <a:latin typeface="Calibri"/>
                          <a:ea typeface="Calibri"/>
                          <a:cs typeface="Calibri"/>
                          <a:sym typeface="Calibri"/>
                        </a:rPr>
                        <a:t>4:10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FFFFFF"/>
                            </a:solidFill>
                          </a:uFill>
                          <a:latin typeface="Calibri"/>
                          <a:ea typeface="Calibri"/>
                          <a:cs typeface="Calibri"/>
                          <a:sym typeface="Calibri"/>
                        </a:rPr>
                        <a:t>give me to drink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defRPr sz="3208">
                          <a:solidFill>
                            <a:srgbClr val="FFFFFF"/>
                          </a:solidFill>
                          <a:uFill>
                            <a:solidFill>
                              <a:srgbClr val="FFFFFF"/>
                            </a:solidFill>
                          </a:uFill>
                          <a:latin typeface="Calibri"/>
                          <a:ea typeface="Calibri"/>
                          <a:cs typeface="Calibri"/>
                          <a:sym typeface="Calibri"/>
                        </a:defRPr>
                      </a:pPr>
                      <a:r>
                        <a:rPr>
                          <a:solidFill>
                            <a:srgbClr val="000000"/>
                          </a:solidFill>
                        </a:rPr>
                        <a:t>ho every one that thirsteth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FFFFFF"/>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36625">
                <a:tc>
                  <a:txBody>
                    <a:bodyPr/>
                    <a:lstStyle/>
                    <a:p>
                      <a:pPr algn="l" defTabSz="1295400">
                        <a:tabLst>
                          <a:tab pos="1295400" algn="l"/>
                        </a:tabLst>
                      </a:pPr>
                      <a:r>
                        <a:rPr sz="3208">
                          <a:uFill>
                            <a:solidFill>
                              <a:srgbClr val="000000"/>
                            </a:solidFill>
                          </a:uFill>
                          <a:latin typeface="Calibri"/>
                          <a:ea typeface="Calibri"/>
                          <a:cs typeface="Calibri"/>
                          <a:sym typeface="Calibri"/>
                        </a:rPr>
                        <a:t>4:13-15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thirst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thirsteth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754475">
                <a:tc>
                  <a:txBody>
                    <a:bodyPr/>
                    <a:lstStyle/>
                    <a:p>
                      <a:pPr algn="l" defTabSz="1295400">
                        <a:tabLst>
                          <a:tab pos="1295400" algn="l"/>
                        </a:tabLst>
                      </a:pPr>
                      <a:r>
                        <a:rPr sz="3208">
                          <a:uFill>
                            <a:solidFill>
                              <a:srgbClr val="000000"/>
                            </a:solidFill>
                          </a:uFill>
                          <a:latin typeface="Calibri"/>
                          <a:ea typeface="Calibri"/>
                          <a:cs typeface="Calibri"/>
                          <a:sym typeface="Calibri"/>
                        </a:rPr>
                        <a:t>4:27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what seekest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seek ye the LORD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59142">
                <a:tc>
                  <a:txBody>
                    <a:bodyPr/>
                    <a:lstStyle/>
                    <a:p>
                      <a:pPr algn="l" defTabSz="1295400">
                        <a:tabLst>
                          <a:tab pos="1295400" algn="l"/>
                        </a:tabLst>
                      </a:pPr>
                      <a:r>
                        <a:rPr sz="3208">
                          <a:uFill>
                            <a:solidFill>
                              <a:srgbClr val="000000"/>
                            </a:solidFill>
                          </a:uFill>
                          <a:latin typeface="Calibri"/>
                          <a:ea typeface="Calibri"/>
                          <a:cs typeface="Calibri"/>
                          <a:sym typeface="Calibri"/>
                        </a:rPr>
                        <a:t>4:31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eat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eat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721019">
                <a:tc>
                  <a:txBody>
                    <a:bodyPr/>
                    <a:lstStyle/>
                    <a:p>
                      <a:pPr algn="l" defTabSz="1295400">
                        <a:tabLst>
                          <a:tab pos="1295400" algn="l"/>
                        </a:tabLst>
                      </a:pPr>
                      <a:r>
                        <a:rPr sz="3208">
                          <a:uFill>
                            <a:solidFill>
                              <a:srgbClr val="000000"/>
                            </a:solidFill>
                          </a:uFill>
                          <a:latin typeface="Calibri"/>
                          <a:ea typeface="Calibri"/>
                          <a:cs typeface="Calibri"/>
                          <a:sym typeface="Calibri"/>
                        </a:rPr>
                        <a:t>4:34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do the will</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that which I please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41235">
                <a:tc>
                  <a:txBody>
                    <a:bodyPr/>
                    <a:lstStyle/>
                    <a:p>
                      <a:pPr algn="l" defTabSz="1295400">
                        <a:tabLst>
                          <a:tab pos="1295400" algn="l"/>
                        </a:tabLst>
                      </a:pPr>
                      <a:r>
                        <a:rPr sz="3208">
                          <a:uFill>
                            <a:solidFill>
                              <a:srgbClr val="000000"/>
                            </a:solidFill>
                          </a:uFill>
                          <a:latin typeface="Calibri"/>
                          <a:ea typeface="Calibri"/>
                          <a:cs typeface="Calibri"/>
                          <a:sym typeface="Calibri"/>
                        </a:rPr>
                        <a:t>4:35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field white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bring forth and bud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34201">
                <a:tc>
                  <a:txBody>
                    <a:bodyPr/>
                    <a:lstStyle/>
                    <a:p>
                      <a:pPr algn="l" defTabSz="1295400">
                        <a:tabLst>
                          <a:tab pos="1295400" algn="l"/>
                        </a:tabLst>
                      </a:pPr>
                      <a:r>
                        <a:rPr sz="3208">
                          <a:uFill>
                            <a:solidFill>
                              <a:srgbClr val="000000"/>
                            </a:solidFill>
                          </a:uFill>
                          <a:latin typeface="Calibri"/>
                          <a:ea typeface="Calibri"/>
                          <a:cs typeface="Calibri"/>
                          <a:sym typeface="Calibri"/>
                        </a:rPr>
                        <a:t>4:38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no labour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your labour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29162">
                <a:tc>
                  <a:txBody>
                    <a:bodyPr/>
                    <a:lstStyle/>
                    <a:p>
                      <a:pPr algn="l" defTabSz="1295400">
                        <a:tabLst>
                          <a:tab pos="1295400" algn="l"/>
                        </a:tabLst>
                      </a:pPr>
                      <a:r>
                        <a:rPr sz="3208">
                          <a:uFill>
                            <a:solidFill>
                              <a:srgbClr val="000000"/>
                            </a:solidFill>
                          </a:uFill>
                          <a:latin typeface="Calibri"/>
                          <a:ea typeface="Calibri"/>
                          <a:cs typeface="Calibri"/>
                          <a:sym typeface="Calibri"/>
                        </a:rPr>
                        <a:t>4:46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water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waters … wine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8">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759693">
                <a:tc>
                  <a:txBody>
                    <a:bodyPr/>
                    <a:lstStyle/>
                    <a:p>
                      <a:pPr algn="l" defTabSz="1295400">
                        <a:tabLst>
                          <a:tab pos="1295400" algn="l"/>
                        </a:tabLst>
                      </a:pPr>
                      <a:r>
                        <a:rPr sz="3208">
                          <a:uFill>
                            <a:solidFill>
                              <a:srgbClr val="FFFFFF"/>
                            </a:solidFill>
                          </a:uFill>
                          <a:latin typeface="Calibri"/>
                          <a:ea typeface="Calibri"/>
                          <a:cs typeface="Calibri"/>
                          <a:sym typeface="Calibri"/>
                        </a:rPr>
                        <a:t>4:49</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FFFFFF"/>
                            </a:solidFill>
                          </a:uFill>
                          <a:latin typeface="Calibri"/>
                          <a:ea typeface="Calibri"/>
                          <a:cs typeface="Calibri"/>
                          <a:sym typeface="Calibri"/>
                        </a:rPr>
                        <a:t>come down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defRPr sz="3208">
                          <a:solidFill>
                            <a:srgbClr val="FFFFFF"/>
                          </a:solidFill>
                          <a:uFill>
                            <a:solidFill>
                              <a:srgbClr val="FFFFFF"/>
                            </a:solidFill>
                          </a:uFill>
                          <a:latin typeface="Calibri"/>
                          <a:ea typeface="Calibri"/>
                          <a:cs typeface="Calibri"/>
                          <a:sym typeface="Calibri"/>
                        </a:defRPr>
                      </a:pPr>
                      <a:r>
                        <a:rPr>
                          <a:solidFill>
                            <a:srgbClr val="000000"/>
                          </a:solidFill>
                        </a:rPr>
                        <a:t>cometh down</a:t>
                      </a:r>
                      <a:r>
                        <a:t>down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8">
                          <a:uFill>
                            <a:solidFill>
                              <a:srgbClr val="FFFFFF"/>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0" grpId="1"/>
    </p:bldLst>
  </p:timing>
</p:sld>
</file>

<file path=ppt/slides/slide8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2" name="Shape 43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33" name="Table 433"/>
          <p:cNvGraphicFramePr/>
          <p:nvPr/>
        </p:nvGraphicFramePr>
        <p:xfrm>
          <a:off x="739594" y="533604"/>
          <a:ext cx="11525613" cy="9101265"/>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5444098"/>
                <a:gridCol w="6587265"/>
              </a:tblGrid>
              <a:tr h="572754">
                <a:tc>
                  <a:txBody>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b="0">
                          <a:solidFill>
                            <a:srgbClr val="000000"/>
                          </a:solidFill>
                        </a:defRPr>
                      </a:pPr>
                      <a:r>
                        <a:rPr b="1" sz="2700">
                          <a:solidFill>
                            <a:srgbClr val="FFFFFF"/>
                          </a:solidFill>
                          <a:sym typeface="Helvetica"/>
                        </a:rPr>
                        <a:t>John 4</a:t>
                      </a:r>
                    </a:p>
                  </a:txBody>
                  <a:tcPr marL="50800" marR="50800" marT="50800" marB="50800" anchor="ctr" anchorCtr="0" horzOverflow="overflow"/>
                </a:tc>
                <a:tc>
                  <a:txBody>
                    <a:bodyPr/>
                    <a:lstStyle/>
                    <a:p>
                      <a:pPr defTabSz="914400">
                        <a:defRPr b="0">
                          <a:solidFill>
                            <a:srgbClr val="000000"/>
                          </a:solidFill>
                        </a:defRPr>
                      </a:pPr>
                      <a:r>
                        <a:rPr b="1" sz="2700">
                          <a:solidFill>
                            <a:srgbClr val="FFFFFF"/>
                          </a:solidFill>
                          <a:sym typeface="Helvetica"/>
                        </a:rPr>
                        <a:t>Joshua 24</a:t>
                      </a:r>
                    </a:p>
                  </a:txBody>
                  <a:tcPr marL="50800" marR="50800" marT="50800" marB="50800" anchor="ctr" anchorCtr="0" horzOverflow="overflow"/>
                </a:tc>
              </a:tr>
              <a:tr h="3388432">
                <a:tc>
                  <a:txBody>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700">
                          <a:latin typeface="Helvetica"/>
                          <a:ea typeface="Helvetica"/>
                          <a:cs typeface="Helvetica"/>
                          <a:sym typeface="Helvetica"/>
                        </a:defRPr>
                      </a:pPr>
                      <a:r>
                        <a:t>5 Then cometh he to a city of Samaria, which is called Sychar, near to </a:t>
                      </a:r>
                      <a:r>
                        <a:rPr b="1"/>
                        <a:t>the parcel of ground that Jacob gave to his son Joseph.</a:t>
                      </a:r>
                    </a:p>
                  </a:txBody>
                  <a:tcPr marL="50800" marR="50800" marT="50800" marB="50800" anchor="t" anchorCtr="0" horzOverflow="overflow"/>
                </a:tc>
                <a:tc>
                  <a:txBody>
                    <a:bodyPr/>
                    <a:lstStyle/>
                    <a:p>
                      <a:pPr algn="l" defTabSz="914400">
                        <a:defRPr sz="2700">
                          <a:latin typeface="Helvetica"/>
                          <a:ea typeface="Helvetica"/>
                          <a:cs typeface="Helvetica"/>
                          <a:sym typeface="Helvetica"/>
                        </a:defRPr>
                      </a:pPr>
                      <a:r>
                        <a:t>32 And the bones of Joseph, which the children of Israel brought up out of Egypt, buried they in Shechem, in </a:t>
                      </a:r>
                      <a:r>
                        <a:rPr b="1"/>
                        <a:t>a parcel of ground which Jacob</a:t>
                      </a:r>
                      <a:r>
                        <a:t> bought of the sons of Hamor the father of Shechem for an hundred pieces of silver: </a:t>
                      </a:r>
                      <a:r>
                        <a:rPr b="1"/>
                        <a:t>and it became the inheritance of the children of Joseph.</a:t>
                      </a:r>
                    </a:p>
                  </a:txBody>
                  <a:tcPr marL="50800" marR="50800" marT="50800" marB="50800" anchor="ctr" anchorCtr="0" horzOverflow="overflow"/>
                </a:tc>
              </a:tr>
              <a:tr h="2565850">
                <a:tc>
                  <a:txBody>
                    <a:bodyPr/>
                    <a:lstStyle/>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700">
                          <a:latin typeface="Helvetica"/>
                          <a:ea typeface="Helvetica"/>
                          <a:cs typeface="Helvetica"/>
                          <a:sym typeface="Helvetica"/>
                        </a:defRPr>
                      </a:pPr>
                      <a:r>
                        <a:t>23 But the hour cometh, and now is, when the true worshippers shall worship the Father </a:t>
                      </a:r>
                      <a:r>
                        <a:rPr b="1"/>
                        <a:t>in spirit and in truth</a:t>
                      </a:r>
                      <a:r>
                        <a:t>: for the Father seeketh such to worship him.</a:t>
                      </a: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700">
                          <a:latin typeface="Helvetica"/>
                          <a:ea typeface="Helvetica"/>
                          <a:cs typeface="Helvetica"/>
                          <a:sym typeface="Helvetica"/>
                        </a:defRPr>
                      </a:pPr>
                    </a:p>
                    <a:p>
                      <a:pPr algn="l"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700">
                          <a:latin typeface="Helvetica"/>
                          <a:ea typeface="Helvetica"/>
                          <a:cs typeface="Helvetica"/>
                          <a:sym typeface="Helvetica"/>
                        </a:defRPr>
                      </a:pPr>
                    </a:p>
                  </a:txBody>
                  <a:tcPr marL="50800" marR="50800" marT="50800" marB="50800" anchor="ctr" anchorCtr="0" horzOverflow="overflow"/>
                </a:tc>
                <a:tc>
                  <a:txBody>
                    <a:bodyPr/>
                    <a:lstStyle/>
                    <a:p>
                      <a:pPr algn="l" defTabSz="914400">
                        <a:defRPr sz="2700">
                          <a:latin typeface="Helvetica"/>
                          <a:ea typeface="Helvetica"/>
                          <a:cs typeface="Helvetica"/>
                          <a:sym typeface="Helvetica"/>
                        </a:defRPr>
                      </a:pPr>
                      <a:r>
                        <a:t>14 Now therefore fear the LORD, and serve him </a:t>
                      </a:r>
                      <a:r>
                        <a:rPr b="1"/>
                        <a:t>in sincerity and in truth</a:t>
                      </a:r>
                      <a:r>
                        <a:t>:and put away the gods which your fathers served on the other side of the flood, and in Egypt; and serve ye the LORD.</a:t>
                      </a:r>
                    </a:p>
                  </a:txBody>
                  <a:tcPr marL="50800" marR="50800" marT="50800" marB="50800" anchor="t" anchorCtr="0" horzOverflow="overflow"/>
                </a:tc>
              </a:tr>
              <a:tr h="2574226">
                <a:tc>
                  <a:txBody>
                    <a:bodyPr/>
                    <a:lstStyle/>
                    <a:p>
                      <a:pPr algn="l" defTabSz="914400">
                        <a:defRPr sz="2700">
                          <a:latin typeface="Helvetica"/>
                          <a:ea typeface="Helvetica"/>
                          <a:cs typeface="Helvetica"/>
                          <a:sym typeface="Helvetica"/>
                        </a:defRPr>
                      </a:pPr>
                      <a:r>
                        <a:t>38 I sent you to reap that whereon ye bestowed </a:t>
                      </a:r>
                      <a:r>
                        <a:rPr b="1"/>
                        <a:t>no labour</a:t>
                      </a:r>
                      <a:r>
                        <a:t>: other men laboured, and ye are entered into their labours.</a:t>
                      </a:r>
                    </a:p>
                  </a:txBody>
                  <a:tcPr marL="50800" marR="50800" marT="50800" marB="50800" anchor="t" anchorCtr="0" horzOverflow="overflow"/>
                </a:tc>
                <a:tc>
                  <a:txBody>
                    <a:bodyPr/>
                    <a:lstStyle/>
                    <a:p>
                      <a:pPr algn="l" defTabSz="914400">
                        <a:defRPr sz="2700">
                          <a:latin typeface="Helvetica"/>
                          <a:ea typeface="Helvetica"/>
                          <a:cs typeface="Helvetica"/>
                          <a:sym typeface="Helvetica"/>
                        </a:defRPr>
                      </a:pPr>
                      <a:r>
                        <a:t>13 And I have given you a land for which </a:t>
                      </a:r>
                      <a:r>
                        <a:rPr b="1"/>
                        <a:t>ye did not labour</a:t>
                      </a:r>
                      <a:r>
                        <a:t>, and cities which ye built not, and ye dwell in them; of the vineyards and oliveyards which ye planted not do ye eat.</a:t>
                      </a:r>
                    </a:p>
                  </a:txBody>
                  <a:tcPr marL="50800" marR="50800" marT="50800" marB="50800" anchor="t" anchorCtr="0" horzOverflow="overflow"/>
                </a:tc>
              </a:tr>
            </a:tbl>
          </a:graphicData>
        </a:graphic>
      </p:graphicFrame>
    </p:spTree>
  </p:cSld>
  <p:clrMapOvr>
    <a:masterClrMapping/>
  </p:clrMapOvr>
  <p:transition xmlns:p14="http://schemas.microsoft.com/office/powerpoint/2010/main" spd="med" advClick="1" p14:dur="1000"/>
</p:sld>
</file>

<file path=ppt/slides/slide8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5" name="Shape 435"/>
          <p:cNvSpPr/>
          <p:nvPr/>
        </p:nvSpPr>
        <p:spPr>
          <a:xfrm>
            <a:off x="370445" y="112923"/>
            <a:ext cx="12393093" cy="952775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80000"/>
              </a:lnSpc>
              <a:defRPr sz="2800">
                <a:solidFill>
                  <a:srgbClr val="001220"/>
                </a:solidFill>
                <a:latin typeface="Arial"/>
                <a:ea typeface="Arial"/>
                <a:cs typeface="Arial"/>
                <a:sym typeface="Arial"/>
              </a:defRPr>
            </a:pPr>
            <a:r>
              <a:t>A. 47 When he heard that </a:t>
            </a:r>
            <a:r>
              <a:rPr b="1">
                <a:solidFill>
                  <a:srgbClr val="FF40FF"/>
                </a:solidFill>
              </a:rPr>
              <a:t>Jesus was come out of</a:t>
            </a:r>
            <a:r>
              <a:rPr>
                <a:solidFill>
                  <a:srgbClr val="FF40FF"/>
                </a:solidFill>
              </a:rPr>
              <a:t> </a:t>
            </a:r>
            <a:r>
              <a:rPr b="1">
                <a:solidFill>
                  <a:srgbClr val="FF40FF"/>
                </a:solidFill>
              </a:rPr>
              <a:t>Judaea into Galilee</a:t>
            </a:r>
            <a:r>
              <a:t>,</a:t>
            </a:r>
          </a:p>
          <a:p>
            <a:pPr algn="l" defTabSz="457200">
              <a:lnSpc>
                <a:spcPct val="80000"/>
              </a:lnSpc>
              <a:defRPr b="1" i="1" sz="2800">
                <a:solidFill>
                  <a:srgbClr val="2B2B2B"/>
                </a:solidFill>
                <a:latin typeface="Arial"/>
                <a:ea typeface="Arial"/>
                <a:cs typeface="Arial"/>
                <a:sym typeface="Arial"/>
              </a:defRPr>
            </a:pPr>
            <a:r>
              <a:t>	</a:t>
            </a:r>
          </a:p>
          <a:p>
            <a:pPr lvl="1" algn="l" defTabSz="457200">
              <a:defRPr b="1" i="1" sz="2800">
                <a:solidFill>
                  <a:srgbClr val="2B2B2B"/>
                </a:solidFill>
                <a:latin typeface="Arial"/>
                <a:ea typeface="Arial"/>
                <a:cs typeface="Arial"/>
                <a:sym typeface="Arial"/>
              </a:defRPr>
            </a:pPr>
            <a:r>
              <a:t>   </a:t>
            </a:r>
            <a:r>
              <a:rPr b="0" i="0"/>
              <a:t>B. he went unto him, and </a:t>
            </a:r>
            <a:r>
              <a:t>besought him that he would come down</a:t>
            </a:r>
            <a:r>
              <a:rPr b="0" i="0"/>
              <a:t>, and  </a:t>
            </a:r>
            <a:endParaRPr b="0" i="0"/>
          </a:p>
          <a:p>
            <a:pPr algn="l" defTabSz="457200">
              <a:defRPr b="1" i="1" sz="2800">
                <a:solidFill>
                  <a:srgbClr val="2B2B2B"/>
                </a:solidFill>
                <a:latin typeface="Arial"/>
                <a:ea typeface="Arial"/>
                <a:cs typeface="Arial"/>
                <a:sym typeface="Arial"/>
              </a:defRPr>
            </a:pPr>
            <a:r>
              <a:rPr b="0" i="0"/>
              <a:t>     </a:t>
            </a:r>
            <a:r>
              <a:rPr i="0">
                <a:solidFill>
                  <a:srgbClr val="008F00"/>
                </a:solidFill>
              </a:rPr>
              <a:t>heal</a:t>
            </a:r>
            <a:r>
              <a:rPr b="0" i="0">
                <a:solidFill>
                  <a:srgbClr val="008F00"/>
                </a:solidFill>
              </a:rPr>
              <a:t> </a:t>
            </a:r>
            <a:r>
              <a:rPr i="0">
                <a:solidFill>
                  <a:srgbClr val="008F00"/>
                </a:solidFill>
              </a:rPr>
              <a:t>his</a:t>
            </a:r>
            <a:r>
              <a:rPr b="0" i="0">
                <a:solidFill>
                  <a:srgbClr val="008F00"/>
                </a:solidFill>
              </a:rPr>
              <a:t> </a:t>
            </a:r>
            <a:r>
              <a:rPr i="0">
                <a:solidFill>
                  <a:srgbClr val="008F00"/>
                </a:solidFill>
              </a:rPr>
              <a:t>son</a:t>
            </a:r>
            <a:r>
              <a:rPr b="0" i="0">
                <a:solidFill>
                  <a:srgbClr val="008F00"/>
                </a:solidFill>
              </a:rPr>
              <a:t>:</a:t>
            </a:r>
            <a:endParaRPr b="0" i="0">
              <a:solidFill>
                <a:srgbClr val="008F00"/>
              </a:solidFill>
            </a:endParaRPr>
          </a:p>
          <a:p>
            <a:pPr algn="l" defTabSz="457200">
              <a:defRPr b="1" i="1" sz="2800">
                <a:solidFill>
                  <a:srgbClr val="2B2B2B"/>
                </a:solidFill>
                <a:latin typeface="Arial"/>
                <a:ea typeface="Arial"/>
                <a:cs typeface="Arial"/>
                <a:sym typeface="Arial"/>
              </a:defRPr>
            </a:pPr>
            <a:r>
              <a:rPr b="0" i="0">
                <a:solidFill>
                  <a:srgbClr val="008F00"/>
                </a:solidFill>
              </a:rPr>
              <a:t>		</a:t>
            </a:r>
            <a:r>
              <a:rPr b="0" i="0"/>
              <a:t>C. for he was </a:t>
            </a:r>
            <a:r>
              <a:rPr i="0"/>
              <a:t>at the point of </a:t>
            </a:r>
            <a:r>
              <a:rPr i="0">
                <a:solidFill>
                  <a:srgbClr val="99CC00"/>
                </a:solidFill>
              </a:rPr>
              <a:t>death</a:t>
            </a:r>
            <a:r>
              <a:rPr b="0" i="0"/>
              <a:t>.</a:t>
            </a:r>
          </a:p>
          <a:p>
            <a:pPr algn="l" defTabSz="457200">
              <a:defRPr b="1" sz="2800">
                <a:solidFill>
                  <a:srgbClr val="2B2B2B"/>
                </a:solidFill>
                <a:latin typeface="Arial"/>
                <a:ea typeface="Arial"/>
                <a:cs typeface="Arial"/>
                <a:sym typeface="Arial"/>
              </a:defRPr>
            </a:pPr>
            <a:r>
              <a:t>			</a:t>
            </a:r>
            <a:r>
              <a:rPr i="1"/>
              <a:t>D. 48 Then said Jesus unto him, Except ye see signs and  </a:t>
            </a:r>
            <a:endParaRPr i="1"/>
          </a:p>
          <a:p>
            <a:pPr algn="l" defTabSz="457200">
              <a:defRPr b="1" sz="2800">
                <a:solidFill>
                  <a:srgbClr val="2B2B2B"/>
                </a:solidFill>
                <a:latin typeface="Arial"/>
                <a:ea typeface="Arial"/>
                <a:cs typeface="Arial"/>
                <a:sym typeface="Arial"/>
              </a:defRPr>
            </a:pPr>
            <a:r>
              <a:rPr i="1"/>
              <a:t>              wonders, ye will not believe.</a:t>
            </a:r>
            <a:endParaRPr b="0"/>
          </a:p>
          <a:p>
            <a:pPr algn="l" defTabSz="457200">
              <a:defRPr sz="2800">
                <a:solidFill>
                  <a:srgbClr val="2B2B2B"/>
                </a:solidFill>
                <a:latin typeface="Arial"/>
                <a:ea typeface="Arial"/>
                <a:cs typeface="Arial"/>
                <a:sym typeface="Arial"/>
              </a:defRPr>
            </a:pPr>
            <a:r>
              <a:t>		</a:t>
            </a:r>
            <a:r>
              <a:t>C’. 49 The nobleman saith unto him, Sir, come down </a:t>
            </a:r>
            <a:r>
              <a:rPr b="1"/>
              <a:t>ere</a:t>
            </a:r>
            <a:r>
              <a:t> my child </a:t>
            </a:r>
            <a:r>
              <a:rPr b="1">
                <a:solidFill>
                  <a:srgbClr val="99CC00"/>
                </a:solidFill>
              </a:rPr>
              <a:t>die</a:t>
            </a:r>
            <a:r>
              <a:t>.</a:t>
            </a:r>
          </a:p>
          <a:p>
            <a:pPr algn="l" defTabSz="457200">
              <a:defRPr sz="2800">
                <a:solidFill>
                  <a:srgbClr val="2B2B2B"/>
                </a:solidFill>
                <a:latin typeface="Arial"/>
                <a:ea typeface="Arial"/>
                <a:cs typeface="Arial"/>
                <a:sym typeface="Arial"/>
              </a:defRPr>
            </a:pPr>
            <a:r>
              <a:t>	B’. 50 Jesus saith unto him, </a:t>
            </a:r>
            <a:r>
              <a:rPr b="1" i="1"/>
              <a:t>Go thy way</a:t>
            </a:r>
            <a:r>
              <a:t>; </a:t>
            </a:r>
            <a:r>
              <a:rPr b="1">
                <a:solidFill>
                  <a:srgbClr val="008F00"/>
                </a:solidFill>
              </a:rPr>
              <a:t>thy</a:t>
            </a:r>
            <a:r>
              <a:rPr>
                <a:solidFill>
                  <a:srgbClr val="008F00"/>
                </a:solidFill>
              </a:rPr>
              <a:t> </a:t>
            </a:r>
            <a:r>
              <a:rPr b="1">
                <a:solidFill>
                  <a:srgbClr val="008F00"/>
                </a:solidFill>
              </a:rPr>
              <a:t>son liveth</a:t>
            </a:r>
            <a:r>
              <a:rPr>
                <a:solidFill>
                  <a:srgbClr val="008F00"/>
                </a:solidFill>
              </a:rPr>
              <a:t>.</a:t>
            </a:r>
          </a:p>
          <a:p>
            <a:pPr algn="l" defTabSz="457200">
              <a:defRPr sz="2800">
                <a:solidFill>
                  <a:srgbClr val="2B2B2B"/>
                </a:solidFill>
                <a:latin typeface="Arial"/>
                <a:ea typeface="Arial"/>
                <a:cs typeface="Arial"/>
                <a:sym typeface="Arial"/>
              </a:defRPr>
            </a:pPr>
            <a:r>
              <a:t>	</a:t>
            </a:r>
          </a:p>
          <a:p>
            <a:pPr algn="l" defTabSz="457200">
              <a:defRPr sz="2800">
                <a:solidFill>
                  <a:srgbClr val="2B2B2B"/>
                </a:solidFill>
                <a:latin typeface="Arial"/>
                <a:ea typeface="Arial"/>
                <a:cs typeface="Arial"/>
                <a:sym typeface="Arial"/>
              </a:defRPr>
            </a:pPr>
            <a:r>
              <a:t>    B. And the man </a:t>
            </a:r>
            <a:r>
              <a:rPr b="1">
                <a:solidFill>
                  <a:srgbClr val="FF9900"/>
                </a:solidFill>
              </a:rPr>
              <a:t>believed</a:t>
            </a:r>
            <a:r>
              <a:rPr>
                <a:solidFill>
                  <a:srgbClr val="FF9900"/>
                </a:solidFill>
              </a:rPr>
              <a:t> </a:t>
            </a:r>
            <a:r>
              <a:t>the word that Jesus had spoken unto him, and </a:t>
            </a:r>
          </a:p>
          <a:p>
            <a:pPr algn="l" defTabSz="457200">
              <a:defRPr sz="2800">
                <a:solidFill>
                  <a:srgbClr val="2B2B2B"/>
                </a:solidFill>
                <a:latin typeface="Arial"/>
                <a:ea typeface="Arial"/>
                <a:cs typeface="Arial"/>
                <a:sym typeface="Arial"/>
              </a:defRPr>
            </a:pPr>
            <a:r>
              <a:t>     he went his way.</a:t>
            </a:r>
          </a:p>
          <a:p>
            <a:pPr algn="l" defTabSz="457200">
              <a:defRPr sz="2800">
                <a:solidFill>
                  <a:srgbClr val="2B2B2B"/>
                </a:solidFill>
                <a:latin typeface="Arial"/>
                <a:ea typeface="Arial"/>
                <a:cs typeface="Arial"/>
                <a:sym typeface="Arial"/>
              </a:defRPr>
            </a:pPr>
            <a:r>
              <a:t>		C. 51 And as he was now going down, his servants met him, and told </a:t>
            </a:r>
          </a:p>
          <a:p>
            <a:pPr algn="l" defTabSz="457200">
              <a:defRPr sz="2800">
                <a:solidFill>
                  <a:srgbClr val="2B2B2B"/>
                </a:solidFill>
                <a:latin typeface="Arial"/>
                <a:ea typeface="Arial"/>
                <a:cs typeface="Arial"/>
                <a:sym typeface="Arial"/>
              </a:defRPr>
            </a:pPr>
            <a:r>
              <a:t>         </a:t>
            </a:r>
            <a:r>
              <a:rPr i="1"/>
              <a:t>him,</a:t>
            </a:r>
            <a:r>
              <a:t> saying, </a:t>
            </a:r>
            <a:r>
              <a:rPr b="1">
                <a:solidFill>
                  <a:srgbClr val="FF2500"/>
                </a:solidFill>
              </a:rPr>
              <a:t>Thy son liveth</a:t>
            </a:r>
            <a:r>
              <a:t>.</a:t>
            </a:r>
          </a:p>
          <a:p>
            <a:pPr algn="l" defTabSz="457200">
              <a:defRPr sz="2800">
                <a:solidFill>
                  <a:srgbClr val="2B2B2B"/>
                </a:solidFill>
                <a:latin typeface="Arial"/>
                <a:ea typeface="Arial"/>
                <a:cs typeface="Arial"/>
                <a:sym typeface="Arial"/>
              </a:defRPr>
            </a:pPr>
            <a:r>
              <a:t>			D. 52 Then enquired he of them </a:t>
            </a:r>
            <a:r>
              <a:rPr b="1">
                <a:solidFill>
                  <a:srgbClr val="FF40FF"/>
                </a:solidFill>
              </a:rPr>
              <a:t>the hour when </a:t>
            </a:r>
            <a:r>
              <a:t>he began to  </a:t>
            </a:r>
          </a:p>
          <a:p>
            <a:pPr algn="l" defTabSz="457200">
              <a:defRPr sz="2800">
                <a:solidFill>
                  <a:srgbClr val="2B2B2B"/>
                </a:solidFill>
                <a:latin typeface="Arial"/>
                <a:ea typeface="Arial"/>
                <a:cs typeface="Arial"/>
                <a:sym typeface="Arial"/>
              </a:defRPr>
            </a:pPr>
            <a:r>
              <a:t>               amend.</a:t>
            </a:r>
          </a:p>
          <a:p>
            <a:pPr algn="l" defTabSz="457200">
              <a:defRPr b="1" sz="2800">
                <a:solidFill>
                  <a:srgbClr val="2B2B2B"/>
                </a:solidFill>
                <a:latin typeface="Arial"/>
                <a:ea typeface="Arial"/>
                <a:cs typeface="Arial"/>
                <a:sym typeface="Arial"/>
              </a:defRPr>
            </a:pPr>
            <a:r>
              <a:t>			</a:t>
            </a:r>
            <a:r>
              <a:rPr i="1"/>
              <a:t>	E.  And they said unto him, Yesterday at the seventh hour </a:t>
            </a:r>
            <a:endParaRPr i="1"/>
          </a:p>
          <a:p>
            <a:pPr algn="l" defTabSz="457200">
              <a:defRPr b="1" sz="2800">
                <a:solidFill>
                  <a:srgbClr val="2B2B2B"/>
                </a:solidFill>
                <a:latin typeface="Arial"/>
                <a:ea typeface="Arial"/>
                <a:cs typeface="Arial"/>
                <a:sym typeface="Arial"/>
              </a:defRPr>
            </a:pPr>
            <a:r>
              <a:rPr i="1"/>
              <a:t>                   the fever left him.</a:t>
            </a:r>
            <a:endParaRPr b="0"/>
          </a:p>
          <a:p>
            <a:pPr algn="l" defTabSz="457200">
              <a:defRPr sz="2800">
                <a:solidFill>
                  <a:srgbClr val="2B2B2B"/>
                </a:solidFill>
                <a:latin typeface="Arial"/>
                <a:ea typeface="Arial"/>
                <a:cs typeface="Arial"/>
                <a:sym typeface="Arial"/>
              </a:defRPr>
            </a:pPr>
            <a:r>
              <a:t>			</a:t>
            </a:r>
            <a:r>
              <a:t>D’. 53 So the father knew that </a:t>
            </a:r>
            <a:r>
              <a:rPr i="1"/>
              <a:t>it was</a:t>
            </a:r>
            <a:r>
              <a:t> at </a:t>
            </a:r>
            <a:r>
              <a:rPr b="1">
                <a:solidFill>
                  <a:srgbClr val="FF40FF"/>
                </a:solidFill>
              </a:rPr>
              <a:t>the same hour,</a:t>
            </a:r>
          </a:p>
          <a:p>
            <a:pPr algn="l" defTabSz="457200">
              <a:defRPr sz="2800">
                <a:solidFill>
                  <a:srgbClr val="2B2B2B"/>
                </a:solidFill>
                <a:latin typeface="Arial"/>
                <a:ea typeface="Arial"/>
                <a:cs typeface="Arial"/>
                <a:sym typeface="Arial"/>
              </a:defRPr>
            </a:pPr>
            <a:r>
              <a:t>		C’. in the which Jesus said unto him, </a:t>
            </a:r>
            <a:r>
              <a:rPr b="1">
                <a:solidFill>
                  <a:srgbClr val="FF2500"/>
                </a:solidFill>
              </a:rPr>
              <a:t>Thy son liveth</a:t>
            </a:r>
            <a:r>
              <a:t>:</a:t>
            </a:r>
          </a:p>
          <a:p>
            <a:pPr algn="l" defTabSz="457200">
              <a:defRPr sz="2800">
                <a:solidFill>
                  <a:srgbClr val="2B2B2B"/>
                </a:solidFill>
                <a:latin typeface="Arial"/>
                <a:ea typeface="Arial"/>
                <a:cs typeface="Arial"/>
                <a:sym typeface="Arial"/>
              </a:defRPr>
            </a:pPr>
            <a:r>
              <a:t>	B’. and himself </a:t>
            </a:r>
            <a:r>
              <a:rPr b="1">
                <a:solidFill>
                  <a:srgbClr val="FF9900"/>
                </a:solidFill>
              </a:rPr>
              <a:t>believed</a:t>
            </a:r>
            <a:r>
              <a:t>, and his whole house.</a:t>
            </a:r>
          </a:p>
          <a:p>
            <a:pPr algn="l" defTabSz="457200">
              <a:lnSpc>
                <a:spcPct val="80000"/>
              </a:lnSpc>
              <a:defRPr sz="2800">
                <a:solidFill>
                  <a:srgbClr val="2B2B2B"/>
                </a:solidFill>
                <a:latin typeface="Arial"/>
                <a:ea typeface="Arial"/>
                <a:cs typeface="Arial"/>
                <a:sym typeface="Arial"/>
              </a:defRPr>
            </a:pPr>
          </a:p>
          <a:p>
            <a:pPr algn="l" defTabSz="457200">
              <a:lnSpc>
                <a:spcPct val="80000"/>
              </a:lnSpc>
              <a:defRPr sz="2800">
                <a:solidFill>
                  <a:srgbClr val="2B2B2B"/>
                </a:solidFill>
                <a:latin typeface="Arial"/>
                <a:ea typeface="Arial"/>
                <a:cs typeface="Arial"/>
                <a:sym typeface="Arial"/>
              </a:defRPr>
            </a:pPr>
            <a:r>
              <a:t>A’. 54 </a:t>
            </a:r>
            <a:r>
              <a:rPr b="1"/>
              <a:t>This is again the second miracle </a:t>
            </a:r>
            <a:r>
              <a:t>that Jesus did, when </a:t>
            </a:r>
            <a:r>
              <a:rPr b="1">
                <a:solidFill>
                  <a:srgbClr val="FF40FF"/>
                </a:solidFill>
              </a:rPr>
              <a:t>he was come out of Judaea into Galilee.</a:t>
            </a:r>
          </a:p>
        </p:txBody>
      </p:sp>
    </p:spTree>
  </p:cSld>
  <p:clrMapOvr>
    <a:masterClrMapping/>
  </p:clrMapOvr>
  <p:transition xmlns:p14="http://schemas.microsoft.com/office/powerpoint/2010/main" spd="med" advClick="1" p14:dur="1000"/>
</p:sld>
</file>

<file path=ppt/slides/slide83.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437" name="Shape 437"/>
          <p:cNvSpPr/>
          <p:nvPr/>
        </p:nvSpPr>
        <p:spPr>
          <a:xfrm>
            <a:off x="305853" y="147522"/>
            <a:ext cx="12393093" cy="94585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300">
                <a:solidFill>
                  <a:srgbClr val="001220"/>
                </a:solidFill>
                <a:latin typeface="Arial"/>
                <a:ea typeface="Arial"/>
                <a:cs typeface="Arial"/>
                <a:sym typeface="Arial"/>
              </a:defRPr>
            </a:pPr>
            <a:r>
              <a:t>A.46 … And there was a certain nobleman, whose son was sick at Capernaum. 47 When he heard that Jesus was come out of Judaea into Galilee,47 When he heard that </a:t>
            </a:r>
            <a:r>
              <a:rPr b="1">
                <a:solidFill>
                  <a:srgbClr val="FF40FF"/>
                </a:solidFill>
              </a:rPr>
              <a:t>Jesus was come out of</a:t>
            </a:r>
            <a:r>
              <a:rPr>
                <a:solidFill>
                  <a:srgbClr val="FF40FF"/>
                </a:solidFill>
              </a:rPr>
              <a:t> </a:t>
            </a:r>
            <a:r>
              <a:rPr b="1">
                <a:solidFill>
                  <a:srgbClr val="FF40FF"/>
                </a:solidFill>
              </a:rPr>
              <a:t>Judaea into Galilee</a:t>
            </a:r>
            <a:r>
              <a:t>,</a:t>
            </a:r>
          </a:p>
          <a:p>
            <a:pPr algn="l" defTabSz="457200">
              <a:lnSpc>
                <a:spcPct val="80000"/>
              </a:lnSpc>
              <a:defRPr b="1" i="1" sz="3300">
                <a:solidFill>
                  <a:srgbClr val="2B2B2B"/>
                </a:solidFill>
                <a:latin typeface="Arial"/>
                <a:ea typeface="Arial"/>
                <a:cs typeface="Arial"/>
                <a:sym typeface="Arial"/>
              </a:defRPr>
            </a:pPr>
            <a:r>
              <a:t>	</a:t>
            </a:r>
          </a:p>
          <a:p>
            <a:pPr lvl="1" algn="l" defTabSz="457200">
              <a:defRPr b="1" i="1" sz="3300">
                <a:solidFill>
                  <a:srgbClr val="2B2B2B"/>
                </a:solidFill>
                <a:latin typeface="Arial"/>
                <a:ea typeface="Arial"/>
                <a:cs typeface="Arial"/>
                <a:sym typeface="Arial"/>
              </a:defRPr>
            </a:pPr>
            <a:r>
              <a:t>   </a:t>
            </a:r>
            <a:r>
              <a:rPr b="0" i="0"/>
              <a:t>B. he went unto him, and </a:t>
            </a:r>
            <a:r>
              <a:t>besought him that he would come  </a:t>
            </a:r>
          </a:p>
          <a:p>
            <a:pPr lvl="1" algn="l" defTabSz="457200">
              <a:defRPr b="1" i="1" sz="3300">
                <a:solidFill>
                  <a:srgbClr val="2B2B2B"/>
                </a:solidFill>
                <a:latin typeface="Arial"/>
                <a:ea typeface="Arial"/>
                <a:cs typeface="Arial"/>
                <a:sym typeface="Arial"/>
              </a:defRPr>
            </a:pPr>
            <a:r>
              <a:t>       down</a:t>
            </a:r>
            <a:r>
              <a:rPr b="0" i="0"/>
              <a:t>, and </a:t>
            </a:r>
            <a:r>
              <a:rPr i="0">
                <a:solidFill>
                  <a:srgbClr val="008F00"/>
                </a:solidFill>
              </a:rPr>
              <a:t>heal</a:t>
            </a:r>
            <a:r>
              <a:rPr b="0" i="0">
                <a:solidFill>
                  <a:srgbClr val="008F00"/>
                </a:solidFill>
              </a:rPr>
              <a:t> </a:t>
            </a:r>
            <a:r>
              <a:rPr i="0">
                <a:solidFill>
                  <a:srgbClr val="008F00"/>
                </a:solidFill>
              </a:rPr>
              <a:t>his</a:t>
            </a:r>
            <a:r>
              <a:rPr b="0" i="0">
                <a:solidFill>
                  <a:srgbClr val="008F00"/>
                </a:solidFill>
              </a:rPr>
              <a:t> </a:t>
            </a:r>
            <a:r>
              <a:rPr i="0">
                <a:solidFill>
                  <a:srgbClr val="008F00"/>
                </a:solidFill>
              </a:rPr>
              <a:t>son</a:t>
            </a:r>
            <a:r>
              <a:rPr b="0" i="0">
                <a:solidFill>
                  <a:srgbClr val="008F00"/>
                </a:solidFill>
              </a:rPr>
              <a:t>:</a:t>
            </a:r>
            <a:endParaRPr b="0" i="0">
              <a:solidFill>
                <a:srgbClr val="008F00"/>
              </a:solidFill>
            </a:endParaRPr>
          </a:p>
          <a:p>
            <a:pPr algn="l" defTabSz="457200">
              <a:defRPr b="1" i="1" sz="3300">
                <a:solidFill>
                  <a:srgbClr val="2B2B2B"/>
                </a:solidFill>
                <a:latin typeface="Arial"/>
                <a:ea typeface="Arial"/>
                <a:cs typeface="Arial"/>
                <a:sym typeface="Arial"/>
              </a:defRPr>
            </a:pPr>
            <a:r>
              <a:rPr b="0" i="0">
                <a:solidFill>
                  <a:srgbClr val="008F00"/>
                </a:solidFill>
              </a:rPr>
              <a:t>		</a:t>
            </a:r>
            <a:endParaRPr b="0" i="0">
              <a:solidFill>
                <a:srgbClr val="008F00"/>
              </a:solidFill>
            </a:endParaRPr>
          </a:p>
          <a:p>
            <a:pPr lvl="5" algn="l" defTabSz="457200">
              <a:defRPr b="1" i="1" sz="3300">
                <a:solidFill>
                  <a:srgbClr val="2B2B2B"/>
                </a:solidFill>
                <a:latin typeface="Arial"/>
                <a:ea typeface="Arial"/>
                <a:cs typeface="Arial"/>
                <a:sym typeface="Arial"/>
              </a:defRPr>
            </a:pPr>
            <a:r>
              <a:rPr b="0" i="0"/>
              <a:t>C. for he was </a:t>
            </a:r>
            <a:r>
              <a:rPr i="0"/>
              <a:t>at the point of </a:t>
            </a:r>
            <a:r>
              <a:rPr i="0">
                <a:solidFill>
                  <a:srgbClr val="99CC00"/>
                </a:solidFill>
              </a:rPr>
              <a:t>death</a:t>
            </a:r>
            <a:r>
              <a:rPr b="0" i="0"/>
              <a:t>.</a:t>
            </a:r>
          </a:p>
          <a:p>
            <a:pPr algn="l" defTabSz="457200">
              <a:defRPr b="1" sz="3300">
                <a:solidFill>
                  <a:srgbClr val="2B2B2B"/>
                </a:solidFill>
                <a:latin typeface="Arial"/>
                <a:ea typeface="Arial"/>
                <a:cs typeface="Arial"/>
                <a:sym typeface="Arial"/>
              </a:defRPr>
            </a:pPr>
            <a:r>
              <a:t>			</a:t>
            </a:r>
          </a:p>
          <a:p>
            <a:pPr lvl="7" algn="l" defTabSz="457200">
              <a:defRPr b="1" sz="3300">
                <a:solidFill>
                  <a:srgbClr val="2B2B2B"/>
                </a:solidFill>
                <a:latin typeface="Arial"/>
                <a:ea typeface="Arial"/>
                <a:cs typeface="Arial"/>
                <a:sym typeface="Arial"/>
              </a:defRPr>
            </a:pPr>
            <a:r>
              <a:rPr i="1"/>
              <a:t>D. 48 Then said Jesus unto him, Except ye see signs and wonders, ye will not believe.</a:t>
            </a:r>
            <a:endParaRPr b="0"/>
          </a:p>
          <a:p>
            <a:pPr algn="l" defTabSz="457200">
              <a:defRPr sz="3300">
                <a:solidFill>
                  <a:srgbClr val="2B2B2B"/>
                </a:solidFill>
                <a:latin typeface="Arial"/>
                <a:ea typeface="Arial"/>
                <a:cs typeface="Arial"/>
                <a:sym typeface="Arial"/>
              </a:defRPr>
            </a:pPr>
            <a:r>
              <a:t>		</a:t>
            </a:r>
          </a:p>
          <a:p>
            <a:pPr lvl="5" algn="l" defTabSz="457200">
              <a:defRPr sz="3300">
                <a:solidFill>
                  <a:srgbClr val="2B2B2B"/>
                </a:solidFill>
                <a:latin typeface="Arial"/>
                <a:ea typeface="Arial"/>
                <a:cs typeface="Arial"/>
                <a:sym typeface="Arial"/>
              </a:defRPr>
            </a:pPr>
            <a:r>
              <a:t>C’. 49 The nobleman saith unto him, Sir, come down </a:t>
            </a:r>
            <a:r>
              <a:rPr b="1"/>
              <a:t>ere</a:t>
            </a:r>
            <a:r>
              <a:t> </a:t>
            </a:r>
            <a:r>
              <a:rPr b="1"/>
              <a:t>my child</a:t>
            </a:r>
            <a:r>
              <a:t> </a:t>
            </a:r>
            <a:r>
              <a:rPr b="1">
                <a:solidFill>
                  <a:srgbClr val="99CC00"/>
                </a:solidFill>
              </a:rPr>
              <a:t>die</a:t>
            </a:r>
            <a:r>
              <a:t>.</a:t>
            </a:r>
          </a:p>
          <a:p>
            <a:pPr algn="l" defTabSz="457200">
              <a:defRPr sz="3300">
                <a:solidFill>
                  <a:srgbClr val="2B2B2B"/>
                </a:solidFill>
                <a:latin typeface="Arial"/>
                <a:ea typeface="Arial"/>
                <a:cs typeface="Arial"/>
                <a:sym typeface="Arial"/>
              </a:defRPr>
            </a:pPr>
            <a:r>
              <a:t>	</a:t>
            </a:r>
          </a:p>
          <a:p>
            <a:pPr lvl="2" algn="l" defTabSz="457200">
              <a:defRPr sz="3300">
                <a:solidFill>
                  <a:srgbClr val="2B2B2B"/>
                </a:solidFill>
                <a:latin typeface="Arial"/>
                <a:ea typeface="Arial"/>
                <a:cs typeface="Arial"/>
                <a:sym typeface="Arial"/>
              </a:defRPr>
            </a:pPr>
            <a:r>
              <a:t>B’. 50 Jesus saith unto him, </a:t>
            </a:r>
            <a:r>
              <a:rPr b="1" i="1"/>
              <a:t>Go thy way</a:t>
            </a:r>
            <a:r>
              <a:t>; </a:t>
            </a:r>
            <a:r>
              <a:rPr b="1">
                <a:solidFill>
                  <a:srgbClr val="008F00"/>
                </a:solidFill>
              </a:rPr>
              <a:t>thy</a:t>
            </a:r>
            <a:r>
              <a:rPr>
                <a:solidFill>
                  <a:srgbClr val="008F00"/>
                </a:solidFill>
              </a:rPr>
              <a:t> </a:t>
            </a:r>
            <a:r>
              <a:rPr b="1">
                <a:solidFill>
                  <a:srgbClr val="008F00"/>
                </a:solidFill>
              </a:rPr>
              <a:t>son liveth</a:t>
            </a:r>
            <a:r>
              <a:rPr>
                <a:solidFill>
                  <a:srgbClr val="008F00"/>
                </a:solidFill>
              </a:rPr>
              <a:t>.</a:t>
            </a:r>
          </a:p>
          <a:p>
            <a:pPr algn="l" defTabSz="457200">
              <a:lnSpc>
                <a:spcPct val="80000"/>
              </a:lnSpc>
              <a:defRPr sz="3300">
                <a:solidFill>
                  <a:srgbClr val="2B2B2B"/>
                </a:solidFill>
                <a:latin typeface="Arial"/>
                <a:ea typeface="Arial"/>
                <a:cs typeface="Arial"/>
                <a:sym typeface="Arial"/>
              </a:defRPr>
            </a:pPr>
          </a:p>
          <a:p>
            <a:pPr algn="l" defTabSz="457200">
              <a:lnSpc>
                <a:spcPct val="80000"/>
              </a:lnSpc>
              <a:defRPr sz="3300">
                <a:solidFill>
                  <a:srgbClr val="2B2B2B"/>
                </a:solidFill>
                <a:latin typeface="Arial"/>
                <a:ea typeface="Arial"/>
                <a:cs typeface="Arial"/>
                <a:sym typeface="Arial"/>
              </a:defRPr>
            </a:pPr>
            <a:r>
              <a:t>A’. 54 </a:t>
            </a:r>
            <a:r>
              <a:rPr b="1"/>
              <a:t>This is again the second miracle </a:t>
            </a:r>
            <a:r>
              <a:t>that Jesus did, when </a:t>
            </a:r>
            <a:r>
              <a:rPr b="1">
                <a:solidFill>
                  <a:srgbClr val="FF40FF"/>
                </a:solidFill>
              </a:rPr>
              <a:t>he was come out of Judaea into Galilee.</a:t>
            </a:r>
          </a:p>
        </p:txBody>
      </p:sp>
    </p:spTree>
  </p:cSld>
  <p:clrMapOvr>
    <a:masterClrMapping/>
  </p:clrMapOvr>
  <p:transition xmlns:p14="http://schemas.microsoft.com/office/powerpoint/2010/main" spd="med" advClick="1" p14:dur="1000"/>
</p:sld>
</file>

<file path=ppt/slides/slide84.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439" name="Shape 439"/>
          <p:cNvSpPr/>
          <p:nvPr/>
        </p:nvSpPr>
        <p:spPr>
          <a:xfrm>
            <a:off x="305853" y="313302"/>
            <a:ext cx="12393093" cy="94233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lnSpc>
                <a:spcPct val="80000"/>
              </a:lnSpc>
              <a:defRPr sz="3100">
                <a:solidFill>
                  <a:srgbClr val="001220"/>
                </a:solidFill>
                <a:latin typeface="Arial"/>
                <a:ea typeface="Arial"/>
                <a:cs typeface="Arial"/>
                <a:sym typeface="Arial"/>
              </a:defRPr>
            </a:pPr>
            <a:r>
              <a:t>A. 47 When he heard that </a:t>
            </a:r>
            <a:r>
              <a:rPr b="1">
                <a:solidFill>
                  <a:srgbClr val="FF40FF"/>
                </a:solidFill>
              </a:rPr>
              <a:t>Jesus was come out of</a:t>
            </a:r>
            <a:r>
              <a:rPr>
                <a:solidFill>
                  <a:srgbClr val="FF40FF"/>
                </a:solidFill>
              </a:rPr>
              <a:t> </a:t>
            </a:r>
            <a:r>
              <a:rPr b="1">
                <a:solidFill>
                  <a:srgbClr val="FF40FF"/>
                </a:solidFill>
              </a:rPr>
              <a:t>Judaea into Galilee</a:t>
            </a:r>
            <a:r>
              <a:t>,</a:t>
            </a:r>
          </a:p>
          <a:p>
            <a:pPr algn="l" defTabSz="457200">
              <a:lnSpc>
                <a:spcPct val="80000"/>
              </a:lnSpc>
              <a:defRPr b="1" i="1" sz="3100">
                <a:solidFill>
                  <a:srgbClr val="2B2B2B"/>
                </a:solidFill>
                <a:latin typeface="Arial"/>
                <a:ea typeface="Arial"/>
                <a:cs typeface="Arial"/>
                <a:sym typeface="Arial"/>
              </a:defRPr>
            </a:pPr>
            <a:r>
              <a:t>	</a:t>
            </a:r>
          </a:p>
          <a:p>
            <a:pPr lvl="1" algn="l" defTabSz="457200">
              <a:defRPr sz="3100">
                <a:solidFill>
                  <a:srgbClr val="2B2B2B"/>
                </a:solidFill>
                <a:latin typeface="Arial"/>
                <a:ea typeface="Arial"/>
                <a:cs typeface="Arial"/>
                <a:sym typeface="Arial"/>
              </a:defRPr>
            </a:pPr>
            <a:r>
              <a:t> B. 50 … And the man </a:t>
            </a:r>
            <a:r>
              <a:rPr b="1">
                <a:solidFill>
                  <a:srgbClr val="FF9900"/>
                </a:solidFill>
              </a:rPr>
              <a:t>believed</a:t>
            </a:r>
            <a:r>
              <a:rPr>
                <a:solidFill>
                  <a:srgbClr val="FF9900"/>
                </a:solidFill>
              </a:rPr>
              <a:t> </a:t>
            </a:r>
            <a:r>
              <a:t>the word that Jesus had spoken </a:t>
            </a:r>
          </a:p>
          <a:p>
            <a:pPr lvl="1" algn="l" defTabSz="457200">
              <a:defRPr sz="3100">
                <a:solidFill>
                  <a:srgbClr val="2B2B2B"/>
                </a:solidFill>
                <a:latin typeface="Arial"/>
                <a:ea typeface="Arial"/>
                <a:cs typeface="Arial"/>
                <a:sym typeface="Arial"/>
              </a:defRPr>
            </a:pPr>
            <a:r>
              <a:t> unto him, and he went his way.</a:t>
            </a:r>
          </a:p>
          <a:p>
            <a:pPr algn="l" defTabSz="457200">
              <a:defRPr sz="3100">
                <a:solidFill>
                  <a:srgbClr val="2B2B2B"/>
                </a:solidFill>
                <a:latin typeface="Arial"/>
                <a:ea typeface="Arial"/>
                <a:cs typeface="Arial"/>
                <a:sym typeface="Arial"/>
              </a:defRPr>
            </a:pPr>
          </a:p>
          <a:p>
            <a:pPr algn="l" defTabSz="457200">
              <a:defRPr sz="3100">
                <a:solidFill>
                  <a:srgbClr val="2B2B2B"/>
                </a:solidFill>
                <a:latin typeface="Arial"/>
                <a:ea typeface="Arial"/>
                <a:cs typeface="Arial"/>
                <a:sym typeface="Arial"/>
              </a:defRPr>
            </a:pPr>
            <a:r>
              <a:t>		C. 51 And as he was now going down, his servants met him, </a:t>
            </a:r>
          </a:p>
          <a:p>
            <a:pPr algn="l" defTabSz="457200">
              <a:defRPr sz="3100">
                <a:solidFill>
                  <a:srgbClr val="2B2B2B"/>
                </a:solidFill>
                <a:latin typeface="Arial"/>
                <a:ea typeface="Arial"/>
                <a:cs typeface="Arial"/>
                <a:sym typeface="Arial"/>
              </a:defRPr>
            </a:pPr>
            <a:r>
              <a:t>         and told </a:t>
            </a:r>
            <a:r>
              <a:rPr i="1"/>
              <a:t>him,</a:t>
            </a:r>
            <a:r>
              <a:t> saying, </a:t>
            </a:r>
            <a:r>
              <a:rPr b="1">
                <a:solidFill>
                  <a:srgbClr val="FF2500"/>
                </a:solidFill>
              </a:rPr>
              <a:t>Thy son liveth</a:t>
            </a:r>
            <a:r>
              <a:t>.</a:t>
            </a:r>
          </a:p>
          <a:p>
            <a:pPr algn="l" defTabSz="457200">
              <a:defRPr sz="3100">
                <a:solidFill>
                  <a:srgbClr val="2B2B2B"/>
                </a:solidFill>
                <a:latin typeface="Arial"/>
                <a:ea typeface="Arial"/>
                <a:cs typeface="Arial"/>
                <a:sym typeface="Arial"/>
              </a:defRPr>
            </a:pPr>
          </a:p>
          <a:p>
            <a:pPr algn="l" defTabSz="457200">
              <a:defRPr sz="3100">
                <a:solidFill>
                  <a:srgbClr val="2B2B2B"/>
                </a:solidFill>
                <a:latin typeface="Arial"/>
                <a:ea typeface="Arial"/>
                <a:cs typeface="Arial"/>
                <a:sym typeface="Arial"/>
              </a:defRPr>
            </a:pPr>
            <a:r>
              <a:t>			D. 52 Then enquired he of them </a:t>
            </a:r>
            <a:r>
              <a:rPr b="1">
                <a:solidFill>
                  <a:srgbClr val="FF40FF"/>
                </a:solidFill>
              </a:rPr>
              <a:t>the hour when </a:t>
            </a:r>
            <a:r>
              <a:t>he began </a:t>
            </a:r>
          </a:p>
          <a:p>
            <a:pPr algn="l" defTabSz="457200">
              <a:defRPr sz="3100">
                <a:solidFill>
                  <a:srgbClr val="2B2B2B"/>
                </a:solidFill>
                <a:latin typeface="Arial"/>
                <a:ea typeface="Arial"/>
                <a:cs typeface="Arial"/>
                <a:sym typeface="Arial"/>
              </a:defRPr>
            </a:pPr>
            <a:r>
              <a:t>            to amend.</a:t>
            </a:r>
          </a:p>
          <a:p>
            <a:pPr algn="l" defTabSz="457200">
              <a:defRPr b="1" sz="3100">
                <a:solidFill>
                  <a:srgbClr val="2B2B2B"/>
                </a:solidFill>
                <a:latin typeface="Arial"/>
                <a:ea typeface="Arial"/>
                <a:cs typeface="Arial"/>
                <a:sym typeface="Arial"/>
              </a:defRPr>
            </a:pPr>
            <a:r>
              <a:t>			</a:t>
            </a:r>
            <a:r>
              <a:rPr i="1"/>
              <a:t>	E.  And they said unto him, Yesterday at the seventh </a:t>
            </a:r>
            <a:endParaRPr i="1"/>
          </a:p>
          <a:p>
            <a:pPr algn="l" defTabSz="457200">
              <a:defRPr b="1" sz="3100">
                <a:solidFill>
                  <a:srgbClr val="2B2B2B"/>
                </a:solidFill>
                <a:latin typeface="Arial"/>
                <a:ea typeface="Arial"/>
                <a:cs typeface="Arial"/>
                <a:sym typeface="Arial"/>
              </a:defRPr>
            </a:pPr>
            <a:r>
              <a:rPr i="1"/>
              <a:t>               hour the fever left him.</a:t>
            </a:r>
            <a:endParaRPr b="0"/>
          </a:p>
          <a:p>
            <a:pPr algn="l" defTabSz="457200">
              <a:defRPr sz="3100">
                <a:solidFill>
                  <a:srgbClr val="2B2B2B"/>
                </a:solidFill>
                <a:latin typeface="Arial"/>
                <a:ea typeface="Arial"/>
                <a:cs typeface="Arial"/>
                <a:sym typeface="Arial"/>
              </a:defRPr>
            </a:pPr>
            <a:r>
              <a:t>			</a:t>
            </a:r>
            <a:r>
              <a:t>D’. 53 So the father knew that </a:t>
            </a:r>
            <a:r>
              <a:rPr i="1"/>
              <a:t>it was</a:t>
            </a:r>
            <a:r>
              <a:t> at </a:t>
            </a:r>
            <a:r>
              <a:rPr b="1">
                <a:solidFill>
                  <a:srgbClr val="FF40FF"/>
                </a:solidFill>
              </a:rPr>
              <a:t>the same hour,</a:t>
            </a:r>
            <a:endParaRPr b="1">
              <a:solidFill>
                <a:srgbClr val="FF40FF"/>
              </a:solidFill>
            </a:endParaRPr>
          </a:p>
          <a:p>
            <a:pPr algn="l" defTabSz="457200">
              <a:defRPr sz="3100">
                <a:solidFill>
                  <a:srgbClr val="2B2B2B"/>
                </a:solidFill>
                <a:latin typeface="Arial"/>
                <a:ea typeface="Arial"/>
                <a:cs typeface="Arial"/>
                <a:sym typeface="Arial"/>
              </a:defRPr>
            </a:pPr>
          </a:p>
          <a:p>
            <a:pPr algn="l" defTabSz="457200">
              <a:defRPr sz="3100">
                <a:solidFill>
                  <a:srgbClr val="2B2B2B"/>
                </a:solidFill>
                <a:latin typeface="Arial"/>
                <a:ea typeface="Arial"/>
                <a:cs typeface="Arial"/>
                <a:sym typeface="Arial"/>
              </a:defRPr>
            </a:pPr>
            <a:r>
              <a:t>		C’. in the which Jesus said unto him, </a:t>
            </a:r>
            <a:r>
              <a:rPr b="1">
                <a:solidFill>
                  <a:srgbClr val="FF2500"/>
                </a:solidFill>
              </a:rPr>
              <a:t>Thy son liveth</a:t>
            </a:r>
            <a:r>
              <a:t>:</a:t>
            </a:r>
          </a:p>
          <a:p>
            <a:pPr algn="l" defTabSz="457200">
              <a:defRPr sz="3100">
                <a:solidFill>
                  <a:srgbClr val="2B2B2B"/>
                </a:solidFill>
                <a:latin typeface="Arial"/>
                <a:ea typeface="Arial"/>
                <a:cs typeface="Arial"/>
                <a:sym typeface="Arial"/>
              </a:defRPr>
            </a:pPr>
          </a:p>
          <a:p>
            <a:pPr algn="l" defTabSz="457200">
              <a:defRPr sz="3100">
                <a:solidFill>
                  <a:srgbClr val="2B2B2B"/>
                </a:solidFill>
                <a:latin typeface="Arial"/>
                <a:ea typeface="Arial"/>
                <a:cs typeface="Arial"/>
                <a:sym typeface="Arial"/>
              </a:defRPr>
            </a:pPr>
            <a:r>
              <a:t>	B’. and himself </a:t>
            </a:r>
            <a:r>
              <a:rPr b="1">
                <a:solidFill>
                  <a:srgbClr val="FF9900"/>
                </a:solidFill>
              </a:rPr>
              <a:t>believed</a:t>
            </a:r>
            <a:r>
              <a:t>, and his whole house.</a:t>
            </a:r>
          </a:p>
          <a:p>
            <a:pPr algn="l" defTabSz="457200">
              <a:defRPr sz="3100">
                <a:solidFill>
                  <a:srgbClr val="2B2B2B"/>
                </a:solidFill>
                <a:latin typeface="Arial"/>
                <a:ea typeface="Arial"/>
                <a:cs typeface="Arial"/>
                <a:sym typeface="Arial"/>
              </a:defRPr>
            </a:pPr>
          </a:p>
          <a:p>
            <a:pPr algn="l" defTabSz="457200">
              <a:defRPr sz="3100">
                <a:solidFill>
                  <a:srgbClr val="2B2B2B"/>
                </a:solidFill>
                <a:latin typeface="Arial"/>
                <a:ea typeface="Arial"/>
                <a:cs typeface="Arial"/>
                <a:sym typeface="Arial"/>
              </a:defRPr>
            </a:pPr>
            <a:r>
              <a:t>A’. 54 </a:t>
            </a:r>
            <a:r>
              <a:rPr b="1"/>
              <a:t>This is again the second miracle </a:t>
            </a:r>
            <a:r>
              <a:t>that Jesus did, when </a:t>
            </a:r>
            <a:r>
              <a:rPr b="1">
                <a:solidFill>
                  <a:srgbClr val="FF40FF"/>
                </a:solidFill>
              </a:rPr>
              <a:t>he was come out of Judaea into Galilee.</a:t>
            </a:r>
          </a:p>
        </p:txBody>
      </p:sp>
    </p:spTree>
  </p:cSld>
  <p:clrMapOvr>
    <a:masterClrMapping/>
  </p:clrMapOvr>
  <p:transition xmlns:p14="http://schemas.microsoft.com/office/powerpoint/2010/main" spd="med" advClick="1" p14:dur="1000"/>
</p:sld>
</file>

<file path=ppt/slides/slide8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1" name="Shape 44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2" name="Shape 442"/>
          <p:cNvSpPr/>
          <p:nvPr/>
        </p:nvSpPr>
        <p:spPr>
          <a:xfrm>
            <a:off x="736291" y="313588"/>
            <a:ext cx="11532218" cy="863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700">
                <a:latin typeface="Helvetica"/>
                <a:ea typeface="Helvetica"/>
                <a:cs typeface="Helvetica"/>
                <a:sym typeface="Helvetica"/>
              </a:defRPr>
            </a:pPr>
            <a:r>
              <a:t>John 4:49 </a:t>
            </a:r>
          </a:p>
          <a:p>
            <a:pPr algn="l" defTabSz="457200">
              <a:defRPr sz="2700">
                <a:latin typeface="Helvetica"/>
                <a:ea typeface="Helvetica"/>
                <a:cs typeface="Helvetica"/>
                <a:sym typeface="Helvetica"/>
              </a:defRPr>
            </a:pPr>
            <a:r>
              <a:t>49 The nobleman saith unto him, Sir, come down ere my child die. 50 Jesus saith unto him, Go thy way; </a:t>
            </a:r>
            <a:r>
              <a:rPr b="1">
                <a:solidFill>
                  <a:srgbClr val="FF2600"/>
                </a:solidFill>
              </a:rPr>
              <a:t>thy son liveth</a:t>
            </a:r>
            <a:r>
              <a:rPr b="1"/>
              <a:t>.</a:t>
            </a:r>
            <a:r>
              <a:t> </a:t>
            </a:r>
            <a:r>
              <a:rPr>
                <a:solidFill>
                  <a:srgbClr val="0433FF"/>
                </a:solidFill>
              </a:rPr>
              <a:t>And </a:t>
            </a:r>
            <a:r>
              <a:rPr b="1">
                <a:solidFill>
                  <a:srgbClr val="0433FF"/>
                </a:solidFill>
              </a:rPr>
              <a:t>the man believed</a:t>
            </a:r>
            <a:r>
              <a:rPr b="1"/>
              <a:t> </a:t>
            </a:r>
            <a:r>
              <a:rPr b="1">
                <a:solidFill>
                  <a:srgbClr val="008F00"/>
                </a:solidFill>
              </a:rPr>
              <a:t>the word that Jesus had spoken unto him</a:t>
            </a:r>
            <a:r>
              <a:t>, and he went his way. 51 And as he was now going down, his servants met him, and told him, saying, </a:t>
            </a:r>
            <a:r>
              <a:rPr b="1">
                <a:solidFill>
                  <a:srgbClr val="FF2600"/>
                </a:solidFill>
              </a:rPr>
              <a:t>Thy son liveth.</a:t>
            </a:r>
            <a:r>
              <a:t> 52 Then enquired he of them the hour when he began to amend. And they said unto him, Yesterday at the seventh hour the fever left him. 53 So the father knew that it was at the same hour, in the which Jesus said unto him, </a:t>
            </a:r>
            <a:r>
              <a:rPr b="1">
                <a:solidFill>
                  <a:srgbClr val="FF2600"/>
                </a:solidFill>
              </a:rPr>
              <a:t>Thy son liveth</a:t>
            </a:r>
            <a:r>
              <a:rPr b="1"/>
              <a:t>:</a:t>
            </a:r>
            <a:r>
              <a:t> </a:t>
            </a:r>
            <a:r>
              <a:rPr b="1">
                <a:solidFill>
                  <a:srgbClr val="0433FF"/>
                </a:solidFill>
              </a:rPr>
              <a:t>and himself believed</a:t>
            </a:r>
            <a:r>
              <a:t>, </a:t>
            </a:r>
            <a:r>
              <a:rPr b="1">
                <a:solidFill>
                  <a:srgbClr val="531B93"/>
                </a:solidFill>
              </a:rPr>
              <a:t>and his whole house.</a:t>
            </a:r>
            <a:endParaRPr b="1">
              <a:solidFill>
                <a:srgbClr val="531B93"/>
              </a:solidFill>
            </a:endParaRPr>
          </a:p>
          <a:p>
            <a:pPr algn="l" defTabSz="457200">
              <a:defRPr sz="2700">
                <a:latin typeface="Helvetica"/>
                <a:ea typeface="Helvetica"/>
                <a:cs typeface="Helvetica"/>
                <a:sym typeface="Helvetica"/>
              </a:defRPr>
            </a:pPr>
          </a:p>
          <a:p>
            <a:pPr algn="l" defTabSz="457200">
              <a:defRPr sz="2700">
                <a:latin typeface="Helvetica"/>
                <a:ea typeface="Helvetica"/>
                <a:cs typeface="Helvetica"/>
                <a:sym typeface="Helvetica"/>
              </a:defRPr>
            </a:pPr>
            <a:r>
              <a:t>Gen 45:25-28</a:t>
            </a:r>
          </a:p>
          <a:p>
            <a:pPr algn="l" defTabSz="457200">
              <a:defRPr sz="2700">
                <a:latin typeface="Helvetica"/>
                <a:ea typeface="Helvetica"/>
                <a:cs typeface="Helvetica"/>
                <a:sym typeface="Helvetica"/>
              </a:defRPr>
            </a:pPr>
            <a:r>
              <a:t>25 And they went up out of Egypt, and came into the land of Canaan unto Jacob their father, 26 And told him, saying, </a:t>
            </a:r>
            <a:r>
              <a:rPr b="1">
                <a:solidFill>
                  <a:srgbClr val="FF2600"/>
                </a:solidFill>
              </a:rPr>
              <a:t>Joseph is yet alive</a:t>
            </a:r>
            <a:r>
              <a:t>, and he is governor over all the land of Egypt. And Jacob's heart fainted, for </a:t>
            </a:r>
            <a:r>
              <a:rPr b="1">
                <a:solidFill>
                  <a:srgbClr val="0433FF"/>
                </a:solidFill>
              </a:rPr>
              <a:t>he believed them not</a:t>
            </a:r>
            <a:r>
              <a:rPr b="1"/>
              <a:t>.</a:t>
            </a:r>
            <a:r>
              <a:t> 27 And they told him </a:t>
            </a:r>
            <a:r>
              <a:rPr b="1">
                <a:solidFill>
                  <a:srgbClr val="008F00"/>
                </a:solidFill>
              </a:rPr>
              <a:t>all the words</a:t>
            </a:r>
            <a:r>
              <a:rPr b="1"/>
              <a:t> </a:t>
            </a:r>
            <a:r>
              <a:t>of Joseph, </a:t>
            </a:r>
            <a:r>
              <a:rPr b="1">
                <a:solidFill>
                  <a:srgbClr val="008F00"/>
                </a:solidFill>
              </a:rPr>
              <a:t>which he had said unto them</a:t>
            </a:r>
            <a:r>
              <a:t>: and </a:t>
            </a:r>
            <a:r>
              <a:rPr b="1"/>
              <a:t>when he saw</a:t>
            </a:r>
            <a:r>
              <a:t> the wagons which Joseph had sent to carry him, </a:t>
            </a:r>
            <a:r>
              <a:rPr>
                <a:solidFill>
                  <a:srgbClr val="531B93"/>
                </a:solidFill>
              </a:rPr>
              <a:t>the </a:t>
            </a:r>
            <a:r>
              <a:rPr b="1">
                <a:solidFill>
                  <a:srgbClr val="531B93"/>
                </a:solidFill>
              </a:rPr>
              <a:t>spirit of Jacob their father</a:t>
            </a:r>
            <a:r>
              <a:rPr>
                <a:solidFill>
                  <a:srgbClr val="531B93"/>
                </a:solidFill>
              </a:rPr>
              <a:t> </a:t>
            </a:r>
            <a:r>
              <a:rPr b="1">
                <a:solidFill>
                  <a:srgbClr val="531B93"/>
                </a:solidFill>
              </a:rPr>
              <a:t>revived</a:t>
            </a:r>
            <a:r>
              <a:rPr>
                <a:solidFill>
                  <a:srgbClr val="531B93"/>
                </a:solidFill>
              </a:rPr>
              <a:t>:</a:t>
            </a:r>
            <a:r>
              <a:t> 28 </a:t>
            </a:r>
            <a:r>
              <a:rPr b="1">
                <a:solidFill>
                  <a:srgbClr val="531B93"/>
                </a:solidFill>
              </a:rPr>
              <a:t>And Israel said</a:t>
            </a:r>
            <a:r>
              <a:t>, It is enough; Joseph </a:t>
            </a:r>
            <a:r>
              <a:rPr b="1">
                <a:solidFill>
                  <a:srgbClr val="FF2600"/>
                </a:solidFill>
              </a:rPr>
              <a:t>my son is yet alive</a:t>
            </a:r>
            <a:r>
              <a:t>:</a:t>
            </a:r>
            <a:r>
              <a:rPr b="1"/>
              <a:t> </a:t>
            </a:r>
            <a:r>
              <a:t>I will go and see him before I die.</a:t>
            </a:r>
          </a:p>
        </p:txBody>
      </p:sp>
    </p:spTree>
  </p:cSld>
  <p:clrMapOvr>
    <a:masterClrMapping/>
  </p:clrMapOvr>
  <p:transition xmlns:p14="http://schemas.microsoft.com/office/powerpoint/2010/main" spd="med" advClick="1" p14:dur="1000"/>
</p:sld>
</file>

<file path=ppt/slides/slide8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4" name="Shape 44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5" name="pasted-image.tif"/>
          <p:cNvPicPr>
            <a:picLocks noChangeAspect="1"/>
          </p:cNvPicPr>
          <p:nvPr/>
        </p:nvPicPr>
        <p:blipFill>
          <a:blip r:embed="rId2">
            <a:extLst/>
          </a:blip>
          <a:stretch>
            <a:fillRect/>
          </a:stretch>
        </p:blipFill>
        <p:spPr>
          <a:xfrm>
            <a:off x="450850" y="1130300"/>
            <a:ext cx="12103100" cy="7493000"/>
          </a:xfrm>
          <a:prstGeom prst="rect">
            <a:avLst/>
          </a:prstGeom>
          <a:ln w="12700">
            <a:miter lim="400000"/>
          </a:ln>
        </p:spPr>
      </p:pic>
    </p:spTree>
  </p:cSld>
  <p:clrMapOvr>
    <a:masterClrMapping/>
  </p:clrMapOvr>
  <p:transition xmlns:p14="http://schemas.microsoft.com/office/powerpoint/2010/main" spd="med" advClick="1" p14:dur="1000"/>
</p:sld>
</file>

<file path=ppt/slides/slide8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7" name="Shape 447"/>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8" name="pasted-image.tif"/>
          <p:cNvPicPr>
            <a:picLocks noChangeAspect="1"/>
          </p:cNvPicPr>
          <p:nvPr/>
        </p:nvPicPr>
        <p:blipFill>
          <a:blip r:embed="rId2">
            <a:extLst/>
          </a:blip>
          <a:stretch>
            <a:fillRect/>
          </a:stretch>
        </p:blipFill>
        <p:spPr>
          <a:xfrm>
            <a:off x="0" y="339537"/>
            <a:ext cx="13004801" cy="8679512"/>
          </a:xfrm>
          <a:prstGeom prst="rect">
            <a:avLst/>
          </a:prstGeom>
          <a:ln w="12700">
            <a:miter lim="400000"/>
          </a:ln>
        </p:spPr>
      </p:pic>
      <p:sp>
        <p:nvSpPr>
          <p:cNvPr id="449" name="Shape 449"/>
          <p:cNvSpPr/>
          <p:nvPr/>
        </p:nvSpPr>
        <p:spPr>
          <a:xfrm>
            <a:off x="5461916" y="6310579"/>
            <a:ext cx="7232800" cy="226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7100">
                <a:latin typeface="Helvetica"/>
                <a:ea typeface="Helvetica"/>
                <a:cs typeface="Helvetica"/>
                <a:sym typeface="Helvetica"/>
              </a:defRPr>
            </a:pPr>
            <a:r>
              <a:t>John 5</a:t>
            </a:r>
          </a:p>
          <a:p>
            <a:pPr algn="l" defTabSz="457200">
              <a:defRPr sz="7100">
                <a:latin typeface="Helvetica"/>
                <a:ea typeface="Helvetica"/>
                <a:cs typeface="Helvetica"/>
                <a:sym typeface="Helvetica"/>
              </a:defRPr>
            </a:pPr>
            <a:r>
              <a:t>Pool of Bethesda </a:t>
            </a:r>
          </a:p>
        </p:txBody>
      </p:sp>
    </p:spTree>
  </p:cSld>
  <p:clrMapOvr>
    <a:masterClrMapping/>
  </p:clrMapOvr>
  <p:transition xmlns:p14="http://schemas.microsoft.com/office/powerpoint/2010/main" spd="med" advClick="1" p14:dur="1000"/>
</p:sld>
</file>

<file path=ppt/slides/slide8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1" name="Shape 451"/>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52" name="Table 452"/>
          <p:cNvGraphicFramePr/>
          <p:nvPr/>
        </p:nvGraphicFramePr>
        <p:xfrm>
          <a:off x="1151466" y="479207"/>
          <a:ext cx="11750847" cy="880788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020514"/>
                <a:gridCol w="3697381"/>
                <a:gridCol w="4291537"/>
                <a:gridCol w="2728714"/>
              </a:tblGrid>
              <a:tr h="537922">
                <a:tc>
                  <a:txBody>
                    <a:bodyPr/>
                    <a:lstStyle/>
                    <a:p>
                      <a:pPr algn="l" defTabSz="1295400">
                        <a:tabLst>
                          <a:tab pos="1295400" algn="l"/>
                        </a:tabLst>
                        <a:defRPr sz="28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Israel</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28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5:5</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38 years</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38 years</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2:14</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rise ... walk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rise up … come over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2:13,24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condemnation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generation … wasted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7922">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passed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get you over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 voice … live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 voice … live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4:33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execute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execute the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10:18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5:30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judgment is just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just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16:18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26089">
                <a:tc>
                  <a:txBody>
                    <a:bodyPr/>
                    <a:lstStyle/>
                    <a:p>
                      <a:pPr algn="l" defTabSz="1295400">
                        <a:tabLst>
                          <a:tab pos="1295400" algn="l"/>
                        </a:tabLst>
                      </a:pPr>
                      <a:r>
                        <a:rPr sz="2800">
                          <a:uFill>
                            <a:solidFill>
                              <a:srgbClr val="000000"/>
                            </a:solidFill>
                          </a:uFill>
                          <a:latin typeface="Calibri"/>
                          <a:ea typeface="Calibri"/>
                          <a:cs typeface="Calibri"/>
                          <a:sym typeface="Calibri"/>
                        </a:rPr>
                        <a:t>5:31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bear witness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two or three witnesses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17:6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90812">
                <a:tc>
                  <a:txBody>
                    <a:bodyPr/>
                    <a:lstStyle/>
                    <a:p>
                      <a:pPr algn="l" defTabSz="1295400">
                        <a:tabLst>
                          <a:tab pos="1295400" algn="l"/>
                        </a:tabLst>
                      </a:pPr>
                      <a:r>
                        <a:rPr sz="2800">
                          <a:uFill>
                            <a:solidFill>
                              <a:srgbClr val="000000"/>
                            </a:solidFill>
                          </a:uFill>
                          <a:latin typeface="Calibri"/>
                          <a:ea typeface="Calibri"/>
                          <a:cs typeface="Calibri"/>
                          <a:sym typeface="Calibri"/>
                        </a:rPr>
                        <a:t>5:37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heard his voice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the voice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4:33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952500">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seen His shape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my face shall not be seen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Exod 33:20,23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90812">
                <a:tc>
                  <a:txBody>
                    <a:bodyPr/>
                    <a:lstStyle/>
                    <a:p>
                      <a:pPr algn="l" defTabSz="1295400">
                        <a:tabLst>
                          <a:tab pos="1295400" algn="l"/>
                        </a:tabLst>
                      </a:pPr>
                      <a:r>
                        <a:rPr sz="2800">
                          <a:uFill>
                            <a:solidFill>
                              <a:srgbClr val="000000"/>
                            </a:solidFill>
                          </a:uFill>
                          <a:latin typeface="Calibri"/>
                          <a:ea typeface="Calibri"/>
                          <a:cs typeface="Calibri"/>
                          <a:sym typeface="Calibri"/>
                        </a:rPr>
                        <a:t>5:46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 wrote of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a Prophet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18:18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866201">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believed Moses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believed … His servant Moses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Exod 14:31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65387">
                <a:tc>
                  <a:txBody>
                    <a:bodyPr/>
                    <a:lstStyle/>
                    <a:p>
                      <a:pPr algn="l" defTabSz="1295400">
                        <a:tabLst>
                          <a:tab pos="1295400" algn="l"/>
                        </a:tabLst>
                      </a:pPr>
                      <a:r>
                        <a:rPr sz="2800">
                          <a:uFill>
                            <a:solidFill>
                              <a:srgbClr val="000000"/>
                            </a:solidFill>
                          </a:uFill>
                          <a:latin typeface="Calibri"/>
                          <a:ea typeface="Calibri"/>
                          <a:cs typeface="Calibri"/>
                          <a:sym typeface="Calibri"/>
                        </a:rPr>
                        <a:t>5:47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his writings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Moses … writing</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31:9,24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8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4" name="Shape 454"/>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55" name="Table 455"/>
          <p:cNvGraphicFramePr/>
          <p:nvPr/>
        </p:nvGraphicFramePr>
        <p:xfrm>
          <a:off x="642648" y="790112"/>
          <a:ext cx="12105780" cy="8536658"/>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327576"/>
                <a:gridCol w="4114819"/>
                <a:gridCol w="4307425"/>
                <a:gridCol w="1343258"/>
              </a:tblGrid>
              <a:tr h="500068">
                <a:tc>
                  <a:txBody>
                    <a:bodyPr/>
                    <a:lstStyle/>
                    <a:p>
                      <a:pPr algn="l" defTabSz="1295400">
                        <a:tabLst>
                          <a:tab pos="1295400" algn="l"/>
                        </a:tabLst>
                        <a:defRPr b="0">
                          <a:solidFill>
                            <a:srgbClr val="000000"/>
                          </a:solidFill>
                        </a:defRPr>
                      </a:pPr>
                      <a:r>
                        <a:rPr b="1" sz="2400">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24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400">
                          <a:solidFill>
                            <a:srgbClr val="FFFFFF"/>
                          </a:solidFill>
                          <a:uFill>
                            <a:solidFill>
                              <a:srgbClr val="FFFFFF"/>
                            </a:solidFill>
                          </a:uFill>
                          <a:sym typeface="Helvetica"/>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400">
                          <a:solidFill>
                            <a:srgbClr val="FFFFFF"/>
                          </a:solidFill>
                          <a:uFill>
                            <a:solidFill>
                              <a:srgbClr val="FFFFFF"/>
                            </a:solidFill>
                          </a:uFill>
                          <a:sym typeface="Helvetica"/>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418536">
                <a:tc>
                  <a:txBody>
                    <a:bodyPr/>
                    <a:lstStyle/>
                    <a:p>
                      <a:pPr algn="l" defTabSz="1295400">
                        <a:tabLst>
                          <a:tab pos="1295400" algn="l"/>
                        </a:tabLst>
                      </a:pPr>
                      <a:r>
                        <a:rPr sz="2400">
                          <a:uFill>
                            <a:solidFill>
                              <a:srgbClr val="000000"/>
                            </a:solidFill>
                          </a:uFill>
                          <a:latin typeface="Calibri"/>
                          <a:ea typeface="Calibri"/>
                          <a:cs typeface="Calibri"/>
                          <a:sym typeface="Calibri"/>
                        </a:rPr>
                        <a:t>5:14</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findeth him</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418536">
                <a:tc>
                  <a:txBody>
                    <a:bodyPr/>
                    <a:lstStyle/>
                    <a:p>
                      <a:pPr algn="l" defTabSz="1295400">
                        <a:tabLst>
                          <a:tab pos="1295400" algn="l"/>
                        </a:tabLst>
                      </a:pPr>
                      <a:r>
                        <a:rPr sz="2400">
                          <a:uFill>
                            <a:solidFill>
                              <a:srgbClr val="000000"/>
                            </a:solidFill>
                          </a:uFill>
                          <a:latin typeface="Calibri"/>
                          <a:ea typeface="Calibri"/>
                          <a:cs typeface="Calibri"/>
                          <a:sym typeface="Calibri"/>
                        </a:rPr>
                        <a:t>5:24, 37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him that sent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18536">
                <a:tc>
                  <a:txBody>
                    <a:bodyPr/>
                    <a:lstStyle/>
                    <a:p>
                      <a:pPr algn="l" defTabSz="1295400">
                        <a:tabLst>
                          <a:tab pos="1295400" algn="l"/>
                        </a:tabLst>
                      </a:pPr>
                      <a:r>
                        <a:rPr sz="2400">
                          <a:uFill>
                            <a:solidFill>
                              <a:srgbClr val="000000"/>
                            </a:solidFill>
                          </a:uFill>
                          <a:latin typeface="Calibri"/>
                          <a:ea typeface="Calibri"/>
                          <a:cs typeface="Calibri"/>
                          <a:sym typeface="Calibri"/>
                        </a:rPr>
                        <a:t>5:31-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witness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witness to the people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18536">
                <a:tc>
                  <a:txBody>
                    <a:bodyPr/>
                    <a:lstStyle/>
                    <a:p>
                      <a:pPr algn="l" defTabSz="1295400">
                        <a:tabLst>
                          <a:tab pos="1295400" algn="l"/>
                        </a:tabLst>
                      </a:pPr>
                      <a:r>
                        <a:rPr sz="2400">
                          <a:uFill>
                            <a:solidFill>
                              <a:srgbClr val="000000"/>
                            </a:solidFill>
                          </a:uFill>
                          <a:latin typeface="Calibri"/>
                          <a:ea typeface="Calibri"/>
                          <a:cs typeface="Calibri"/>
                          <a:sym typeface="Calibri"/>
                        </a:rPr>
                        <a:t>5:40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 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 unto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00131">
                <a:tc>
                  <a:txBody>
                    <a:bodyPr/>
                    <a:lstStyle/>
                    <a:p>
                      <a:pPr algn="l" defTabSz="1295400">
                        <a:tabLst>
                          <a:tab pos="1295400" algn="l"/>
                        </a:tabLst>
                      </a:pPr>
                      <a:r>
                        <a:rPr sz="2400">
                          <a:uFill>
                            <a:solidFill>
                              <a:srgbClr val="000000"/>
                            </a:solidFill>
                          </a:uFill>
                          <a:latin typeface="Calibri"/>
                          <a:ea typeface="Calibri"/>
                          <a:cs typeface="Calibri"/>
                          <a:sym typeface="Calibri"/>
                        </a:rPr>
                        <a:t>6:5,45,65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 unto him</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 unto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00131">
                <a:tc>
                  <a:txBody>
                    <a:bodyPr/>
                    <a:lstStyle/>
                    <a:p>
                      <a:pPr algn="l" defTabSz="1295400">
                        <a:tabLst>
                          <a:tab pos="1295400" algn="l"/>
                        </a:tabLst>
                      </a:pPr>
                      <a:r>
                        <a:rPr sz="2400">
                          <a:uFill>
                            <a:solidFill>
                              <a:srgbClr val="000000"/>
                            </a:solidFill>
                          </a:uFill>
                          <a:latin typeface="Calibri"/>
                          <a:ea typeface="Calibri"/>
                          <a:cs typeface="Calibri"/>
                          <a:sym typeface="Calibri"/>
                        </a:rPr>
                        <a:t>6:5,7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buy bread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buy and eat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57188">
                <a:tc>
                  <a:txBody>
                    <a:bodyPr/>
                    <a:lstStyle/>
                    <a:p>
                      <a:pPr algn="l" defTabSz="1295400">
                        <a:tabLst>
                          <a:tab pos="1295400" algn="l"/>
                        </a:tabLst>
                      </a:pPr>
                      <a:r>
                        <a:rPr sz="2400">
                          <a:uFill>
                            <a:solidFill>
                              <a:srgbClr val="000000"/>
                            </a:solidFill>
                          </a:uFill>
                          <a:latin typeface="Calibri"/>
                          <a:ea typeface="Calibri"/>
                          <a:cs typeface="Calibri"/>
                          <a:sym typeface="Calibri"/>
                        </a:rPr>
                        <a:t>6:25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they had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while he may be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57188">
                <a:tc>
                  <a:txBody>
                    <a:bodyPr/>
                    <a:lstStyle/>
                    <a:p>
                      <a:pPr algn="l" defTabSz="1295400">
                        <a:tabLst>
                          <a:tab pos="1295400" algn="l"/>
                        </a:tabLst>
                      </a:pPr>
                      <a:r>
                        <a:rPr sz="2400">
                          <a:uFill>
                            <a:solidFill>
                              <a:srgbClr val="000000"/>
                            </a:solidFill>
                          </a:uFill>
                          <a:latin typeface="Calibri"/>
                          <a:ea typeface="Calibri"/>
                          <a:cs typeface="Calibri"/>
                          <a:sym typeface="Calibri"/>
                        </a:rPr>
                        <a:t>6:26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seek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seek ye the LORD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72056">
                <a:tc>
                  <a:txBody>
                    <a:bodyPr/>
                    <a:lstStyle/>
                    <a:p>
                      <a:pPr algn="l" defTabSz="1295400">
                        <a:tabLst>
                          <a:tab pos="1295400" algn="l"/>
                        </a:tabLst>
                      </a:pPr>
                      <a:r>
                        <a:rPr sz="2400">
                          <a:uFill>
                            <a:solidFill>
                              <a:srgbClr val="000000"/>
                            </a:solidFill>
                          </a:uFill>
                          <a:latin typeface="Calibri"/>
                          <a:ea typeface="Calibri"/>
                          <a:cs typeface="Calibri"/>
                          <a:sym typeface="Calibri"/>
                        </a:rPr>
                        <a:t>6:27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labour not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your labour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72056">
                <a:tc>
                  <a:txBody>
                    <a:bodyPr/>
                    <a:lstStyle/>
                    <a:p>
                      <a:pPr algn="l" defTabSz="1295400">
                        <a:tabLst>
                          <a:tab pos="1295400" algn="l"/>
                        </a:tabLst>
                      </a:pPr>
                      <a:r>
                        <a:rPr sz="2400">
                          <a:uFill>
                            <a:solidFill>
                              <a:srgbClr val="000000"/>
                            </a:solidFill>
                          </a:uFill>
                          <a:latin typeface="Calibri"/>
                          <a:ea typeface="Calibri"/>
                          <a:cs typeface="Calibri"/>
                          <a:sym typeface="Calibri"/>
                        </a:rPr>
                        <a:t>6:29,39,40,57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sent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72056">
                <a:tc>
                  <a:txBody>
                    <a:bodyPr/>
                    <a:lstStyle/>
                    <a:p>
                      <a:pPr algn="l" defTabSz="1295400">
                        <a:tabLst>
                          <a:tab pos="1295400" algn="l"/>
                        </a:tabLst>
                      </a:pPr>
                      <a:r>
                        <a:rPr sz="2400">
                          <a:uFill>
                            <a:solidFill>
                              <a:srgbClr val="000000"/>
                            </a:solidFill>
                          </a:uFill>
                          <a:latin typeface="Calibri"/>
                          <a:ea typeface="Calibri"/>
                          <a:cs typeface="Calibri"/>
                          <a:sym typeface="Calibri"/>
                        </a:rPr>
                        <a:t>6:32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bread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from heaven … bread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94900">
                <a:tc>
                  <a:txBody>
                    <a:bodyPr/>
                    <a:lstStyle/>
                    <a:p>
                      <a:pPr algn="l" defTabSz="1295400">
                        <a:tabLst>
                          <a:tab pos="1295400" algn="l"/>
                        </a:tabLst>
                      </a:pPr>
                      <a:r>
                        <a:rPr sz="2400">
                          <a:uFill>
                            <a:solidFill>
                              <a:srgbClr val="000000"/>
                            </a:solidFill>
                          </a:uFill>
                          <a:latin typeface="Calibri"/>
                          <a:ea typeface="Calibri"/>
                          <a:cs typeface="Calibri"/>
                          <a:sym typeface="Calibri"/>
                        </a:rPr>
                        <a:t>6:33-58    </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cometh down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cometh down ... from heaven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83807">
                <a:tc>
                  <a:txBody>
                    <a:bodyPr/>
                    <a:lstStyle/>
                    <a:p>
                      <a:pPr algn="l" defTabSz="1295400">
                        <a:tabLst>
                          <a:tab pos="1295400" algn="l"/>
                        </a:tabLst>
                      </a:pPr>
                      <a:r>
                        <a:rPr sz="2400">
                          <a:uFill>
                            <a:solidFill>
                              <a:srgbClr val="000000"/>
                            </a:solidFill>
                          </a:uFill>
                          <a:latin typeface="Calibri"/>
                          <a:ea typeface="Calibri"/>
                          <a:cs typeface="Calibri"/>
                          <a:sym typeface="Calibri"/>
                        </a:rPr>
                        <a:t>6:35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thirst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every one that thirsteth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83807">
                <a:tc>
                  <a:txBody>
                    <a:bodyPr/>
                    <a:lstStyle/>
                    <a:p>
                      <a:pPr algn="l" defTabSz="1295400">
                        <a:tabLst>
                          <a:tab pos="1295400" algn="l"/>
                        </a:tabLst>
                      </a:pPr>
                      <a:r>
                        <a:rPr sz="2400">
                          <a:uFill>
                            <a:solidFill>
                              <a:srgbClr val="000000"/>
                            </a:solidFill>
                          </a:uFill>
                          <a:latin typeface="Calibri"/>
                          <a:ea typeface="Calibri"/>
                          <a:cs typeface="Calibri"/>
                          <a:sym typeface="Calibri"/>
                        </a:rPr>
                        <a:t>6:51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bread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not bread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83807">
                <a:tc>
                  <a:txBody>
                    <a:bodyPr/>
                    <a:lstStyle/>
                    <a:p>
                      <a:pPr algn="l" defTabSz="1295400">
                        <a:tabLst>
                          <a:tab pos="1295400" algn="l"/>
                        </a:tabLst>
                      </a:pPr>
                      <a:r>
                        <a:rPr sz="2400">
                          <a:uFill>
                            <a:solidFill>
                              <a:srgbClr val="000000"/>
                            </a:solidFill>
                          </a:uFill>
                          <a:latin typeface="Calibri"/>
                          <a:ea typeface="Calibri"/>
                          <a:cs typeface="Calibri"/>
                          <a:sym typeface="Calibri"/>
                        </a:rPr>
                        <a:t>6:35-65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cometh 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come unto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72610">
                <a:tc>
                  <a:txBody>
                    <a:bodyPr/>
                    <a:lstStyle/>
                    <a:p>
                      <a:pPr algn="l" defTabSz="1295400">
                        <a:tabLst>
                          <a:tab pos="1295400" algn="l"/>
                        </a:tabLst>
                      </a:pPr>
                      <a:r>
                        <a:rPr sz="2400">
                          <a:uFill>
                            <a:solidFill>
                              <a:srgbClr val="000000"/>
                            </a:solidFill>
                          </a:uFill>
                          <a:latin typeface="Calibri"/>
                          <a:ea typeface="Calibri"/>
                          <a:cs typeface="Calibri"/>
                          <a:sym typeface="Calibri"/>
                        </a:rPr>
                        <a:t>6:35-58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bread of life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bread to the eater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400">
                          <a:uFill>
                            <a:solidFill>
                              <a:srgbClr val="000000"/>
                            </a:solidFill>
                          </a:uFill>
                          <a:latin typeface="Calibri"/>
                          <a:ea typeface="Calibri"/>
                          <a:cs typeface="Calibri"/>
                          <a:sym typeface="Calibri"/>
                        </a:rPr>
                        <a:t>10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9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7" name="Shape 457"/>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58" name="Table 458"/>
          <p:cNvGraphicFramePr/>
          <p:nvPr/>
        </p:nvGraphicFramePr>
        <p:xfrm>
          <a:off x="566584" y="329281"/>
          <a:ext cx="12671792" cy="9107738"/>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549400"/>
                <a:gridCol w="4173136"/>
                <a:gridCol w="5632180"/>
                <a:gridCol w="1304373"/>
              </a:tblGrid>
              <a:tr h="824237">
                <a:tc>
                  <a:txBody>
                    <a:bodyPr/>
                    <a:lstStyle/>
                    <a:p>
                      <a:pPr algn="l" defTabSz="1295400">
                        <a:tabLst>
                          <a:tab pos="1295400" algn="l"/>
                        </a:tabLst>
                        <a:defRPr b="0">
                          <a:solidFill>
                            <a:srgbClr val="000000"/>
                          </a:solidFill>
                        </a:defRPr>
                      </a:pPr>
                      <a:r>
                        <a:rPr b="1" sz="3800">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38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800">
                          <a:solidFill>
                            <a:srgbClr val="FFFFFF"/>
                          </a:solidFill>
                          <a:uFill>
                            <a:solidFill>
                              <a:srgbClr val="FFFFFF"/>
                            </a:solidFill>
                          </a:uFill>
                          <a:sym typeface="Helvetica"/>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800">
                          <a:solidFill>
                            <a:srgbClr val="FFFFFF"/>
                          </a:solidFill>
                          <a:uFill>
                            <a:solidFill>
                              <a:srgbClr val="FFFFFF"/>
                            </a:solidFill>
                          </a:uFill>
                          <a:sym typeface="Helvetica"/>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1219792">
                <a:tc>
                  <a:txBody>
                    <a:bodyPr/>
                    <a:lstStyle/>
                    <a:p>
                      <a:pPr algn="l" defTabSz="1295400">
                        <a:tabLst>
                          <a:tab pos="1295400" algn="l"/>
                        </a:tabLst>
                      </a:pPr>
                      <a:r>
                        <a:rPr sz="3800">
                          <a:uFill>
                            <a:solidFill>
                              <a:srgbClr val="000000"/>
                            </a:solidFill>
                          </a:uFill>
                          <a:latin typeface="Calibri"/>
                          <a:ea typeface="Calibri"/>
                          <a:cs typeface="Calibri"/>
                          <a:sym typeface="Calibri"/>
                        </a:rPr>
                        <a:t>7:16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my doctrine ... sent me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724598">
                <a:tc>
                  <a:txBody>
                    <a:bodyPr/>
                    <a:lstStyle/>
                    <a:p>
                      <a:pPr algn="l" defTabSz="1295400">
                        <a:tabLst>
                          <a:tab pos="1295400" algn="l"/>
                        </a:tabLst>
                      </a:pPr>
                      <a:r>
                        <a:rPr sz="3800">
                          <a:uFill>
                            <a:solidFill>
                              <a:srgbClr val="000000"/>
                            </a:solidFill>
                          </a:uFill>
                          <a:latin typeface="Calibri"/>
                          <a:ea typeface="Calibri"/>
                          <a:cs typeface="Calibri"/>
                          <a:sym typeface="Calibri"/>
                        </a:rPr>
                        <a:t>7:18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seeketh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seek ye the LORD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198770">
                <a:tc>
                  <a:txBody>
                    <a:bodyPr/>
                    <a:lstStyle/>
                    <a:p>
                      <a:pPr algn="l" defTabSz="1295400">
                        <a:tabLst>
                          <a:tab pos="1295400" algn="l"/>
                        </a:tabLst>
                      </a:pPr>
                      <a:r>
                        <a:rPr sz="3800">
                          <a:uFill>
                            <a:solidFill>
                              <a:srgbClr val="000000"/>
                            </a:solidFill>
                          </a:uFill>
                          <a:latin typeface="Calibri"/>
                          <a:ea typeface="Calibri"/>
                          <a:cs typeface="Calibri"/>
                          <a:sym typeface="Calibri"/>
                        </a:rPr>
                        <a:t>7:34, 36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seek ... not find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seek ...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1257300">
                <a:tc>
                  <a:txBody>
                    <a:bodyPr/>
                    <a:lstStyle/>
                    <a:p>
                      <a:pPr algn="l" defTabSz="1295400">
                        <a:tabLst>
                          <a:tab pos="1295400" algn="l"/>
                        </a:tabLst>
                      </a:pPr>
                      <a:r>
                        <a:rPr sz="3800">
                          <a:uFill>
                            <a:solidFill>
                              <a:srgbClr val="000000"/>
                            </a:solidFill>
                          </a:uFill>
                          <a:latin typeface="Calibri"/>
                          <a:ea typeface="Calibri"/>
                          <a:cs typeface="Calibri"/>
                          <a:sym typeface="Calibri"/>
                        </a:rPr>
                        <a:t>7:35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Gentiles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a nation thou knowest not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1089301">
                <a:tc>
                  <a:txBody>
                    <a:bodyPr/>
                    <a:lstStyle/>
                    <a:p>
                      <a:pPr algn="l" defTabSz="1295400">
                        <a:tabLst>
                          <a:tab pos="1295400" algn="l"/>
                        </a:tabLst>
                      </a:pPr>
                      <a:r>
                        <a:rPr sz="3800">
                          <a:uFill>
                            <a:solidFill>
                              <a:srgbClr val="000000"/>
                            </a:solidFill>
                          </a:uFill>
                          <a:latin typeface="Calibri"/>
                          <a:ea typeface="Calibri"/>
                          <a:cs typeface="Calibri"/>
                          <a:sym typeface="Calibri"/>
                        </a:rPr>
                        <a:t>7:36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if any man thirst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every one that thirsteth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1257300">
                <a:tc>
                  <a:txBody>
                    <a:bodyPr/>
                    <a:lstStyle/>
                    <a:p>
                      <a:pPr algn="l" defTabSz="1295400">
                        <a:tabLst>
                          <a:tab pos="1295400" algn="l"/>
                        </a:tabLst>
                        <a:defRPr sz="3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let him come unto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come ye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837937">
                <a:tc>
                  <a:txBody>
                    <a:bodyPr/>
                    <a:lstStyle/>
                    <a:p>
                      <a:pPr algn="l" defTabSz="1295400">
                        <a:tabLst>
                          <a:tab pos="1295400" algn="l"/>
                        </a:tabLst>
                        <a:defRPr sz="3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and drink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85800">
                <a:tc>
                  <a:txBody>
                    <a:bodyPr/>
                    <a:lstStyle/>
                    <a:p>
                      <a:pPr algn="l" defTabSz="1295400">
                        <a:tabLst>
                          <a:tab pos="1295400" algn="l"/>
                        </a:tabLst>
                      </a:pPr>
                      <a:r>
                        <a:rPr sz="3800">
                          <a:uFill>
                            <a:solidFill>
                              <a:srgbClr val="000000"/>
                            </a:solidFill>
                          </a:uFill>
                          <a:latin typeface="Calibri"/>
                          <a:ea typeface="Calibri"/>
                          <a:cs typeface="Calibri"/>
                          <a:sym typeface="Calibri"/>
                        </a:rPr>
                        <a:t>7:42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David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sure mercies of David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800">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9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0" name="Shape 460"/>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61" name="Table 461"/>
          <p:cNvGraphicFramePr/>
          <p:nvPr/>
        </p:nvGraphicFramePr>
        <p:xfrm>
          <a:off x="1151466" y="479207"/>
          <a:ext cx="11750847" cy="8807886"/>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020514"/>
                <a:gridCol w="3697381"/>
                <a:gridCol w="4291537"/>
                <a:gridCol w="2728714"/>
              </a:tblGrid>
              <a:tr h="537922">
                <a:tc>
                  <a:txBody>
                    <a:bodyPr/>
                    <a:lstStyle/>
                    <a:p>
                      <a:pPr algn="l" defTabSz="1295400">
                        <a:tabLst>
                          <a:tab pos="1295400" algn="l"/>
                        </a:tabLst>
                        <a:defRPr sz="28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Israel</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28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5:5</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38 years</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38 years</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2:14</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rise ... walk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rise up … come over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2:13,24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condemnation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generation … wasted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7922">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passed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get you over</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2:13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 voice … live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 voice … live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4:33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5:27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execute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execute the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10:18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7922">
                <a:tc>
                  <a:txBody>
                    <a:bodyPr/>
                    <a:lstStyle/>
                    <a:p>
                      <a:pPr algn="l" defTabSz="1295400">
                        <a:tabLst>
                          <a:tab pos="1295400" algn="l"/>
                        </a:tabLst>
                      </a:pPr>
                      <a:r>
                        <a:rPr sz="2800">
                          <a:uFill>
                            <a:solidFill>
                              <a:srgbClr val="000000"/>
                            </a:solidFill>
                          </a:uFill>
                          <a:latin typeface="Calibri"/>
                          <a:ea typeface="Calibri"/>
                          <a:cs typeface="Calibri"/>
                          <a:sym typeface="Calibri"/>
                        </a:rPr>
                        <a:t>5:30</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judgment is just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just judgment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16:18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626089">
                <a:tc>
                  <a:txBody>
                    <a:bodyPr/>
                    <a:lstStyle/>
                    <a:p>
                      <a:pPr algn="l" defTabSz="1295400">
                        <a:tabLst>
                          <a:tab pos="1295400" algn="l"/>
                        </a:tabLst>
                      </a:pPr>
                      <a:r>
                        <a:rPr sz="2800">
                          <a:uFill>
                            <a:solidFill>
                              <a:srgbClr val="000000"/>
                            </a:solidFill>
                          </a:uFill>
                          <a:latin typeface="Calibri"/>
                          <a:ea typeface="Calibri"/>
                          <a:cs typeface="Calibri"/>
                          <a:sym typeface="Calibri"/>
                        </a:rPr>
                        <a:t>5:31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bear witness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two or three witnesses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17:6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90812">
                <a:tc>
                  <a:txBody>
                    <a:bodyPr/>
                    <a:lstStyle/>
                    <a:p>
                      <a:pPr algn="l" defTabSz="1295400">
                        <a:tabLst>
                          <a:tab pos="1295400" algn="l"/>
                        </a:tabLst>
                      </a:pPr>
                      <a:r>
                        <a:rPr sz="2800">
                          <a:uFill>
                            <a:solidFill>
                              <a:srgbClr val="000000"/>
                            </a:solidFill>
                          </a:uFill>
                          <a:latin typeface="Calibri"/>
                          <a:ea typeface="Calibri"/>
                          <a:cs typeface="Calibri"/>
                          <a:sym typeface="Calibri"/>
                        </a:rPr>
                        <a:t>5:37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heard his voice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hear the voice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4:33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952500">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seen His shape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my face shall not be seen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Exod 33:20,23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90812">
                <a:tc>
                  <a:txBody>
                    <a:bodyPr/>
                    <a:lstStyle/>
                    <a:p>
                      <a:pPr algn="l" defTabSz="1295400">
                        <a:tabLst>
                          <a:tab pos="1295400" algn="l"/>
                        </a:tabLst>
                      </a:pPr>
                      <a:r>
                        <a:rPr sz="2800">
                          <a:uFill>
                            <a:solidFill>
                              <a:srgbClr val="000000"/>
                            </a:solidFill>
                          </a:uFill>
                          <a:latin typeface="Calibri"/>
                          <a:ea typeface="Calibri"/>
                          <a:cs typeface="Calibri"/>
                          <a:sym typeface="Calibri"/>
                        </a:rPr>
                        <a:t>5:46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he wrote of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a Prophet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18:18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866201">
                <a:tc>
                  <a:txBody>
                    <a:bodyPr/>
                    <a:lstStyle/>
                    <a:p>
                      <a:pPr algn="l" defTabSz="1295400">
                        <a:tabLst>
                          <a:tab pos="1295400" algn="l"/>
                        </a:tabLst>
                        <a:defRPr sz="28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believed Moses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believed … His servant Moses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Exod 14:31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665387">
                <a:tc>
                  <a:txBody>
                    <a:bodyPr/>
                    <a:lstStyle/>
                    <a:p>
                      <a:pPr algn="l" defTabSz="1295400">
                        <a:tabLst>
                          <a:tab pos="1295400" algn="l"/>
                        </a:tabLst>
                      </a:pPr>
                      <a:r>
                        <a:rPr sz="2800">
                          <a:uFill>
                            <a:solidFill>
                              <a:srgbClr val="000000"/>
                            </a:solidFill>
                          </a:uFill>
                          <a:latin typeface="Calibri"/>
                          <a:ea typeface="Calibri"/>
                          <a:cs typeface="Calibri"/>
                          <a:sym typeface="Calibri"/>
                        </a:rPr>
                        <a:t>5:47</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his writings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Moses … writing</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Deut 31:9,24</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bl>
          </a:graphicData>
        </a:graphic>
      </p:graphicFrame>
    </p:spTree>
  </p:cSld>
  <p:clrMapOvr>
    <a:masterClrMapping/>
  </p:clrMapOvr>
  <p:transition xmlns:p14="http://schemas.microsoft.com/office/powerpoint/2010/main" spd="med" advClick="1" p14:dur="1000"/>
</p:sld>
</file>

<file path=ppt/slides/slide9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3" name="Shape 463"/>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64" name="pasted-image.tif"/>
          <p:cNvPicPr>
            <a:picLocks noChangeAspect="1"/>
          </p:cNvPicPr>
          <p:nvPr/>
        </p:nvPicPr>
        <p:blipFill>
          <a:blip r:embed="rId2">
            <a:extLst/>
          </a:blip>
          <a:stretch>
            <a:fillRect/>
          </a:stretch>
        </p:blipFill>
        <p:spPr>
          <a:xfrm>
            <a:off x="0" y="339537"/>
            <a:ext cx="13004801" cy="8679512"/>
          </a:xfrm>
          <a:prstGeom prst="rect">
            <a:avLst/>
          </a:prstGeom>
          <a:ln w="12700">
            <a:miter lim="400000"/>
          </a:ln>
        </p:spPr>
      </p:pic>
      <p:sp>
        <p:nvSpPr>
          <p:cNvPr id="465" name="Shape 465"/>
          <p:cNvSpPr/>
          <p:nvPr/>
        </p:nvSpPr>
        <p:spPr>
          <a:xfrm>
            <a:off x="5461916" y="6310579"/>
            <a:ext cx="7232800" cy="2260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457200">
              <a:defRPr sz="7100">
                <a:latin typeface="Helvetica"/>
                <a:ea typeface="Helvetica"/>
                <a:cs typeface="Helvetica"/>
                <a:sym typeface="Helvetica"/>
              </a:defRPr>
            </a:pPr>
            <a:r>
              <a:t>John 5</a:t>
            </a:r>
          </a:p>
          <a:p>
            <a:pPr algn="l" defTabSz="457200">
              <a:defRPr sz="7100">
                <a:latin typeface="Helvetica"/>
                <a:ea typeface="Helvetica"/>
                <a:cs typeface="Helvetica"/>
                <a:sym typeface="Helvetica"/>
              </a:defRPr>
            </a:pPr>
            <a:r>
              <a:t>Pool of Bethesda </a:t>
            </a:r>
          </a:p>
        </p:txBody>
      </p:sp>
    </p:spTree>
  </p:cSld>
  <p:clrMapOvr>
    <a:masterClrMapping/>
  </p:clrMapOvr>
  <p:transition xmlns:p14="http://schemas.microsoft.com/office/powerpoint/2010/main" spd="med" advClick="1" p14:dur="1000"/>
</p:sld>
</file>

<file path=ppt/slides/slide9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7" name="Shape 467"/>
          <p:cNvSpPr/>
          <p:nvPr/>
        </p:nvSpPr>
        <p:spPr>
          <a:xfrm>
            <a:off x="535770" y="773088"/>
            <a:ext cx="11933259" cy="73268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300">
                <a:solidFill>
                  <a:srgbClr val="2B2B2B"/>
                </a:solidFill>
                <a:latin typeface="Arial"/>
                <a:ea typeface="Arial"/>
                <a:cs typeface="Arial"/>
                <a:sym typeface="Arial"/>
              </a:defRPr>
            </a:pPr>
            <a:r>
              <a:t>A. 5:1 After this there was a feast of </a:t>
            </a:r>
            <a:r>
              <a:rPr>
                <a:solidFill>
                  <a:srgbClr val="000000"/>
                </a:solidFill>
              </a:rPr>
              <a:t>the Jews;</a:t>
            </a:r>
            <a:r>
              <a:t> and Jesus went up to Jerusalem. 2 Now there is at Jerusalem by the sheep market </a:t>
            </a:r>
            <a:r>
              <a:rPr b="1"/>
              <a:t>a pool</a:t>
            </a:r>
            <a:r>
              <a:t>, which is called in the Hebrew tongue Bethesda, having five porches. 3 In these lay a great multitude of </a:t>
            </a:r>
            <a:r>
              <a:rPr b="1">
                <a:solidFill>
                  <a:srgbClr val="4F8F00"/>
                </a:solidFill>
              </a:rPr>
              <a:t>impotent folk, of blind, halt, withered</a:t>
            </a:r>
            <a:r>
              <a:t>, </a:t>
            </a: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	B. waiting for </a:t>
            </a:r>
            <a:r>
              <a:rPr b="1"/>
              <a:t>the moving of the water. </a:t>
            </a:r>
            <a:endParaRPr b="1"/>
          </a:p>
          <a:p>
            <a:pPr algn="l" defTabSz="457200">
              <a:defRPr sz="3300">
                <a:solidFill>
                  <a:srgbClr val="2B2B2B"/>
                </a:solidFill>
                <a:latin typeface="Arial"/>
                <a:ea typeface="Arial"/>
                <a:cs typeface="Arial"/>
                <a:sym typeface="Arial"/>
              </a:defRPr>
            </a:pPr>
          </a:p>
          <a:p>
            <a:pPr lvl="1" indent="1371600" algn="l" defTabSz="457200">
              <a:defRPr sz="3300">
                <a:solidFill>
                  <a:srgbClr val="2B2B2B"/>
                </a:solidFill>
                <a:latin typeface="Arial"/>
                <a:ea typeface="Arial"/>
                <a:cs typeface="Arial"/>
                <a:sym typeface="Arial"/>
              </a:defRPr>
            </a:pPr>
            <a:r>
              <a:t>	</a:t>
            </a:r>
            <a:r>
              <a:rPr b="1" i="1"/>
              <a:t>C. 4 For an angel went down at a certain season into the pool, and 	troubled the water: </a:t>
            </a: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	B’. whosoever then first after </a:t>
            </a:r>
            <a:r>
              <a:rPr b="1"/>
              <a:t>the troubling of the water</a:t>
            </a:r>
            <a:r>
              <a:t> stepped in </a:t>
            </a: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A’. was </a:t>
            </a:r>
            <a:r>
              <a:rPr b="1">
                <a:solidFill>
                  <a:srgbClr val="018000"/>
                </a:solidFill>
              </a:rPr>
              <a:t>made whole</a:t>
            </a:r>
            <a:r>
              <a:rPr>
                <a:solidFill>
                  <a:srgbClr val="018000"/>
                </a:solidFill>
              </a:rPr>
              <a:t> </a:t>
            </a:r>
            <a:r>
              <a:rPr b="1">
                <a:solidFill>
                  <a:srgbClr val="008F00"/>
                </a:solidFill>
              </a:rPr>
              <a:t>of whatsoever disease he had.</a:t>
            </a:r>
          </a:p>
        </p:txBody>
      </p:sp>
    </p:spTree>
  </p:cSld>
  <p:clrMapOvr>
    <a:masterClrMapping/>
  </p:clrMapOvr>
  <p:transition xmlns:p14="http://schemas.microsoft.com/office/powerpoint/2010/main" spd="med" advClick="1" p14:dur="1000"/>
</p:sld>
</file>

<file path=ppt/slides/slide9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9" name="Shape 469"/>
          <p:cNvSpPr/>
          <p:nvPr/>
        </p:nvSpPr>
        <p:spPr>
          <a:xfrm>
            <a:off x="362425" y="576070"/>
            <a:ext cx="12555221" cy="9007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200">
                <a:solidFill>
                  <a:srgbClr val="2B2B2B"/>
                </a:solidFill>
                <a:latin typeface="Arial"/>
                <a:ea typeface="Arial"/>
                <a:cs typeface="Arial"/>
                <a:sym typeface="Arial"/>
              </a:defRPr>
            </a:pPr>
            <a:r>
              <a:t>A. 5 And a certain man was there, which had an infirmity thirty and eight years. 6 	When </a:t>
            </a:r>
            <a:r>
              <a:rPr b="1"/>
              <a:t>Jesus</a:t>
            </a:r>
            <a:r>
              <a:t> saw him lie, and knew that he had been now a long time in that case, he saith unto him, </a:t>
            </a:r>
            <a:r>
              <a:rPr b="1">
                <a:solidFill>
                  <a:srgbClr val="018000"/>
                </a:solidFill>
              </a:rPr>
              <a:t>Wilt thou be made whole?</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B.7 The impotent man answered him, </a:t>
            </a:r>
            <a:r>
              <a:rPr b="1"/>
              <a:t>Sir, I have no man</a:t>
            </a:r>
            <a:r>
              <a:t>, when the water is troubled, to put </a:t>
            </a:r>
          </a:p>
          <a:p>
            <a:pPr algn="l" defTabSz="457200">
              <a:defRPr sz="2200">
                <a:solidFill>
                  <a:srgbClr val="2B2B2B"/>
                </a:solidFill>
                <a:latin typeface="Arial"/>
                <a:ea typeface="Arial"/>
                <a:cs typeface="Arial"/>
                <a:sym typeface="Arial"/>
              </a:defRPr>
            </a:pPr>
            <a:r>
              <a:t>      me into the pool: but while I am coming, another steppeth 	down before me.</a:t>
            </a:r>
          </a:p>
          <a:p>
            <a:pPr algn="l" defTabSz="457200">
              <a:defRPr b="1" sz="2200">
                <a:solidFill>
                  <a:srgbClr val="0433FF"/>
                </a:solidFill>
                <a:latin typeface="Arial"/>
                <a:ea typeface="Arial"/>
                <a:cs typeface="Arial"/>
                <a:sym typeface="Arial"/>
              </a:defRPr>
            </a:pPr>
          </a:p>
          <a:p>
            <a:pPr algn="l" defTabSz="457200">
              <a:defRPr b="1" sz="2200">
                <a:solidFill>
                  <a:srgbClr val="0433FF"/>
                </a:solidFill>
                <a:latin typeface="Arial"/>
                <a:ea typeface="Arial"/>
                <a:cs typeface="Arial"/>
                <a:sym typeface="Arial"/>
              </a:defRPr>
            </a:pPr>
            <a:r>
              <a:t>		</a:t>
            </a:r>
            <a:r>
              <a:rPr b="0">
                <a:solidFill>
                  <a:srgbClr val="000000"/>
                </a:solidFill>
              </a:rPr>
              <a:t>C. </a:t>
            </a:r>
            <a:r>
              <a:rPr b="0">
                <a:solidFill>
                  <a:srgbClr val="2B2B2B"/>
                </a:solidFill>
              </a:rPr>
              <a:t>8</a:t>
            </a:r>
            <a:r>
              <a:t> Jesus</a:t>
            </a:r>
            <a:r>
              <a:rPr b="0">
                <a:solidFill>
                  <a:srgbClr val="2B2B2B"/>
                </a:solidFill>
              </a:rPr>
              <a:t> </a:t>
            </a:r>
            <a:r>
              <a:t>saith</a:t>
            </a:r>
            <a:r>
              <a:rPr b="0">
                <a:solidFill>
                  <a:srgbClr val="2B2B2B"/>
                </a:solidFill>
              </a:rPr>
              <a:t> unto him, Rise, </a:t>
            </a:r>
            <a:r>
              <a:t>take up thy bed, and walk</a:t>
            </a:r>
            <a:r>
              <a:rPr b="0">
                <a:solidFill>
                  <a:srgbClr val="2B2B2B"/>
                </a:solidFill>
              </a:rPr>
              <a:t>.</a:t>
            </a:r>
            <a:endParaRPr b="0">
              <a:solidFill>
                <a:srgbClr val="2B2B2B"/>
              </a:solidFill>
            </a:endParaRPr>
          </a:p>
          <a:p>
            <a:pPr algn="l" defTabSz="457200">
              <a:defRPr b="1" sz="2200">
                <a:solidFill>
                  <a:srgbClr val="011480"/>
                </a:solidFill>
                <a:latin typeface="Arial"/>
                <a:ea typeface="Arial"/>
                <a:cs typeface="Arial"/>
                <a:sym typeface="Arial"/>
              </a:defRPr>
            </a:pPr>
            <a:endParaRPr b="0">
              <a:solidFill>
                <a:srgbClr val="2B2B2B"/>
              </a:solidFill>
            </a:endParaRPr>
          </a:p>
          <a:p>
            <a:pPr algn="l" defTabSz="457200">
              <a:defRPr b="1" sz="2200">
                <a:solidFill>
                  <a:srgbClr val="011480"/>
                </a:solidFill>
                <a:latin typeface="Arial"/>
                <a:ea typeface="Arial"/>
                <a:cs typeface="Arial"/>
                <a:sym typeface="Arial"/>
              </a:defRPr>
            </a:pPr>
            <a:r>
              <a:rPr b="0">
                <a:solidFill>
                  <a:srgbClr val="2B2B2B"/>
                </a:solidFill>
              </a:rPr>
              <a:t>			D. 9 And immediately </a:t>
            </a:r>
            <a:r>
              <a:t>the man was made whole</a:t>
            </a:r>
            <a:r>
              <a:rPr b="0"/>
              <a:t>, </a:t>
            </a:r>
            <a:r>
              <a:t>and took up his bed, and walked:</a:t>
            </a:r>
            <a:endParaRPr b="0">
              <a:solidFill>
                <a:srgbClr val="2B2B2B"/>
              </a:solidFill>
            </a:endParaRPr>
          </a:p>
          <a:p>
            <a:pPr algn="l" defTabSz="457200">
              <a:defRPr b="1" sz="2200">
                <a:solidFill>
                  <a:srgbClr val="2B2B2B"/>
                </a:solidFill>
                <a:latin typeface="Arial"/>
                <a:ea typeface="Arial"/>
                <a:cs typeface="Arial"/>
                <a:sym typeface="Arial"/>
              </a:defRPr>
            </a:pPr>
          </a:p>
          <a:p>
            <a:pPr algn="l" defTabSz="457200">
              <a:defRPr b="1" sz="2200">
                <a:solidFill>
                  <a:srgbClr val="2B2B2B"/>
                </a:solidFill>
                <a:latin typeface="Arial"/>
                <a:ea typeface="Arial"/>
                <a:cs typeface="Arial"/>
                <a:sym typeface="Arial"/>
              </a:defRPr>
            </a:pPr>
            <a:r>
              <a:t>				E</a:t>
            </a:r>
            <a:r>
              <a:t>. and on the same day was </a:t>
            </a:r>
            <a:r>
              <a:rPr>
                <a:solidFill>
                  <a:srgbClr val="FF40FF"/>
                </a:solidFill>
              </a:rPr>
              <a:t>the sabbath</a:t>
            </a:r>
            <a:r>
              <a:t>.10 The Jews therefore said unto him  </a:t>
            </a:r>
          </a:p>
          <a:p>
            <a:pPr lvl="8" algn="l" defTabSz="457200">
              <a:defRPr b="1" sz="2200">
                <a:solidFill>
                  <a:srgbClr val="2B2B2B"/>
                </a:solidFill>
                <a:latin typeface="Arial"/>
                <a:ea typeface="Arial"/>
                <a:cs typeface="Arial"/>
                <a:sym typeface="Arial"/>
              </a:defRPr>
            </a:pPr>
            <a:r>
              <a:t>that was cured, It is </a:t>
            </a:r>
            <a:r>
              <a:rPr>
                <a:solidFill>
                  <a:srgbClr val="FF40FF"/>
                </a:solidFill>
              </a:rPr>
              <a:t>the sabbath day:</a:t>
            </a:r>
            <a:r>
              <a:t> it is not lawful for thee to carry thy bed.</a:t>
            </a:r>
            <a:endParaRPr b="0"/>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D</a:t>
            </a:r>
            <a:r>
              <a:t>'. 11 He answered them, </a:t>
            </a:r>
            <a:r>
              <a:rPr b="1">
                <a:solidFill>
                  <a:srgbClr val="011480"/>
                </a:solidFill>
              </a:rPr>
              <a:t>He that made me whole</a:t>
            </a:r>
            <a:r>
              <a:rPr b="1">
                <a:solidFill>
                  <a:srgbClr val="0433FF"/>
                </a:solidFill>
              </a:rPr>
              <a:t>,</a:t>
            </a:r>
            <a:r>
              <a:t> the same said unto me, </a:t>
            </a:r>
            <a:r>
              <a:rPr b="1">
                <a:solidFill>
                  <a:srgbClr val="011480"/>
                </a:solidFill>
              </a:rPr>
              <a:t>Take up </a:t>
            </a:r>
            <a:endParaRPr b="1">
              <a:solidFill>
                <a:srgbClr val="011480"/>
              </a:solidFill>
            </a:endParaRPr>
          </a:p>
          <a:p>
            <a:pPr lvl="6" algn="l" defTabSz="457200">
              <a:defRPr sz="2200">
                <a:solidFill>
                  <a:srgbClr val="2B2B2B"/>
                </a:solidFill>
                <a:latin typeface="Arial"/>
                <a:ea typeface="Arial"/>
                <a:cs typeface="Arial"/>
                <a:sym typeface="Arial"/>
              </a:defRPr>
            </a:pPr>
            <a:r>
              <a:rPr b="1">
                <a:solidFill>
                  <a:srgbClr val="011480"/>
                </a:solidFill>
              </a:rPr>
              <a:t>thy bed, and walk</a:t>
            </a:r>
            <a:r>
              <a:rPr>
                <a:solidFill>
                  <a:srgbClr val="011480"/>
                </a:solidFill>
              </a:rPr>
              <a:t>.</a:t>
            </a:r>
          </a:p>
          <a:p>
            <a:pPr algn="l" defTabSz="457200">
              <a:defRPr b="1" sz="2200">
                <a:solidFill>
                  <a:srgbClr val="0433FF"/>
                </a:solidFill>
                <a:latin typeface="Arial"/>
                <a:ea typeface="Arial"/>
                <a:cs typeface="Arial"/>
                <a:sym typeface="Arial"/>
              </a:defRPr>
            </a:pPr>
          </a:p>
          <a:p>
            <a:pPr algn="l" defTabSz="457200">
              <a:defRPr b="1" sz="2200">
                <a:solidFill>
                  <a:srgbClr val="0433FF"/>
                </a:solidFill>
                <a:latin typeface="Arial"/>
                <a:ea typeface="Arial"/>
                <a:cs typeface="Arial"/>
                <a:sym typeface="Arial"/>
              </a:defRPr>
            </a:pPr>
            <a:r>
              <a:t>		</a:t>
            </a:r>
            <a:r>
              <a:rPr b="0">
                <a:solidFill>
                  <a:srgbClr val="000000"/>
                </a:solidFill>
              </a:rPr>
              <a:t>C'</a:t>
            </a:r>
            <a:r>
              <a:rPr b="0">
                <a:solidFill>
                  <a:srgbClr val="2B2B2B"/>
                </a:solidFill>
              </a:rPr>
              <a:t>.12 Then asked they him, </a:t>
            </a:r>
            <a:r>
              <a:t>What man is that which said unto thee,</a:t>
            </a:r>
            <a:r>
              <a:rPr b="0">
                <a:solidFill>
                  <a:srgbClr val="2B2B2B"/>
                </a:solidFill>
              </a:rPr>
              <a:t> </a:t>
            </a:r>
            <a:r>
              <a:t>Take up thy bed, </a:t>
            </a:r>
          </a:p>
          <a:p>
            <a:pPr lvl="4" algn="l" defTabSz="457200">
              <a:defRPr b="1" sz="2200">
                <a:solidFill>
                  <a:srgbClr val="0433FF"/>
                </a:solidFill>
                <a:latin typeface="Arial"/>
                <a:ea typeface="Arial"/>
                <a:cs typeface="Arial"/>
                <a:sym typeface="Arial"/>
              </a:defRPr>
            </a:pPr>
            <a:r>
              <a:t>and walk?</a:t>
            </a:r>
            <a:endParaRPr b="0">
              <a:solidFill>
                <a:srgbClr val="2B2B2B"/>
              </a:solidFill>
            </a:endParaRP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	B</a:t>
            </a:r>
            <a:r>
              <a:t>'.13 And he that was healed </a:t>
            </a:r>
            <a:r>
              <a:rPr b="1"/>
              <a:t>wist not who it was</a:t>
            </a:r>
            <a:r>
              <a:t>: for Jesus had conveyed himself away, a </a:t>
            </a:r>
          </a:p>
          <a:p>
            <a:pPr lvl="2" algn="l" defTabSz="457200">
              <a:defRPr sz="2200">
                <a:solidFill>
                  <a:srgbClr val="2B2B2B"/>
                </a:solidFill>
                <a:latin typeface="Arial"/>
                <a:ea typeface="Arial"/>
                <a:cs typeface="Arial"/>
                <a:sym typeface="Arial"/>
              </a:defRPr>
            </a:pPr>
            <a:r>
              <a:t>multitude being in that place.</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A'.14 Afterward </a:t>
            </a:r>
            <a:r>
              <a:rPr b="1"/>
              <a:t>Jesus</a:t>
            </a:r>
            <a:r>
              <a:t> findeth him in the temple, and said unto him, </a:t>
            </a:r>
            <a:r>
              <a:rPr b="1">
                <a:solidFill>
                  <a:srgbClr val="018000"/>
                </a:solidFill>
              </a:rPr>
              <a:t>Behold, thou art made whole</a:t>
            </a:r>
            <a:r>
              <a:t>: sin no more, lest a worse thing come unto thee. </a:t>
            </a:r>
            <a:r>
              <a:t>15 The man departed, and told </a:t>
            </a:r>
            <a:r>
              <a:rPr>
                <a:solidFill>
                  <a:srgbClr val="000000"/>
                </a:solidFill>
              </a:rPr>
              <a:t>the Jews</a:t>
            </a:r>
            <a:r>
              <a:t> that</a:t>
            </a:r>
            <a:r>
              <a:rPr>
                <a:solidFill>
                  <a:srgbClr val="333399"/>
                </a:solidFill>
              </a:rPr>
              <a:t> </a:t>
            </a:r>
            <a:r>
              <a:rPr>
                <a:solidFill>
                  <a:srgbClr val="000000"/>
                </a:solidFill>
              </a:rPr>
              <a:t>it was </a:t>
            </a:r>
            <a:r>
              <a:rPr b="1">
                <a:solidFill>
                  <a:srgbClr val="000000"/>
                </a:solidFill>
              </a:rPr>
              <a:t>Jesus</a:t>
            </a:r>
            <a:r>
              <a:rPr>
                <a:solidFill>
                  <a:srgbClr val="000000"/>
                </a:solidFill>
              </a:rPr>
              <a:t>, which had</a:t>
            </a:r>
            <a:r>
              <a:rPr b="1">
                <a:solidFill>
                  <a:srgbClr val="333399"/>
                </a:solidFill>
              </a:rPr>
              <a:t> </a:t>
            </a:r>
            <a:r>
              <a:rPr b="1">
                <a:solidFill>
                  <a:srgbClr val="018000"/>
                </a:solidFill>
              </a:rPr>
              <a:t>made him whole.</a:t>
            </a:r>
            <a:endParaRPr>
              <a:solidFill>
                <a:srgbClr val="018000"/>
              </a:solidFill>
            </a:endParaRPr>
          </a:p>
        </p:txBody>
      </p:sp>
    </p:spTree>
  </p:cSld>
  <p:clrMapOvr>
    <a:masterClrMapping/>
  </p:clrMapOvr>
  <p:transition xmlns:p14="http://schemas.microsoft.com/office/powerpoint/2010/main" spd="med" advClick="1" p14:dur="1000"/>
</p:sld>
</file>

<file path=ppt/slides/slide9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1" name="Shape 471"/>
          <p:cNvSpPr/>
          <p:nvPr/>
        </p:nvSpPr>
        <p:spPr>
          <a:xfrm>
            <a:off x="412154" y="626870"/>
            <a:ext cx="12180492" cy="900786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200">
                <a:solidFill>
                  <a:srgbClr val="2B2B2B"/>
                </a:solidFill>
                <a:latin typeface="Arial"/>
                <a:ea typeface="Arial"/>
                <a:cs typeface="Arial"/>
                <a:sym typeface="Arial"/>
              </a:defRPr>
            </a:pPr>
            <a:r>
              <a:t>A.19 Then answered Jesus and said unto them, Verily, verily, I say unto you, The Son can do </a:t>
            </a:r>
            <a:r>
              <a:rPr b="1">
                <a:solidFill>
                  <a:srgbClr val="FF40FF"/>
                </a:solidFill>
              </a:rPr>
              <a:t>nothing</a:t>
            </a:r>
            <a:r>
              <a:rPr>
                <a:solidFill>
                  <a:srgbClr val="FF40FF"/>
                </a:solidFill>
              </a:rPr>
              <a:t> </a:t>
            </a:r>
            <a:r>
              <a:t>of </a:t>
            </a:r>
            <a:r>
              <a:rPr b="1">
                <a:solidFill>
                  <a:srgbClr val="FF40FF"/>
                </a:solidFill>
              </a:rPr>
              <a:t>himself</a:t>
            </a:r>
            <a:r>
              <a:t>, but what he seeth </a:t>
            </a:r>
            <a:r>
              <a:rPr b="1"/>
              <a:t>the Father </a:t>
            </a:r>
            <a:r>
              <a:t>do: for what things soever he doeth, these also doeth the Son likewise.</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B. 20 For the Father loveth the Son, and sheweth him all things that himself </a:t>
            </a:r>
            <a:r>
              <a:t>doeth</a:t>
            </a:r>
            <a:r>
              <a:t>: 	and he will shew him greater works than these, that ye may </a:t>
            </a:r>
            <a:r>
              <a:rPr b="1">
                <a:solidFill>
                  <a:srgbClr val="6C2085"/>
                </a:solidFill>
              </a:rPr>
              <a:t>marvel</a:t>
            </a:r>
            <a:r>
              <a:t>. 21 </a:t>
            </a:r>
            <a:r>
              <a:rPr>
                <a:solidFill>
                  <a:srgbClr val="212121"/>
                </a:solidFill>
              </a:rPr>
              <a:t>For as the Father</a:t>
            </a:r>
            <a:r>
              <a:rPr b="1">
                <a:solidFill>
                  <a:srgbClr val="008F00"/>
                </a:solidFill>
              </a:rPr>
              <a:t> raiseth up the dead</a:t>
            </a:r>
            <a:r>
              <a:t>, and quickeneth them; </a:t>
            </a:r>
            <a:r>
              <a:rPr>
                <a:solidFill>
                  <a:srgbClr val="000000"/>
                </a:solidFill>
              </a:rPr>
              <a:t>even so the Son</a:t>
            </a:r>
            <a:r>
              <a:t> quickeneth whom he will. </a:t>
            </a:r>
          </a:p>
          <a:p>
            <a:pPr algn="l" defTabSz="457200">
              <a:defRPr sz="2200">
                <a:solidFill>
                  <a:srgbClr val="2B2B2B"/>
                </a:solidFill>
                <a:latin typeface="Arial"/>
                <a:ea typeface="Arial"/>
                <a:cs typeface="Arial"/>
                <a:sym typeface="Arial"/>
              </a:defRPr>
            </a:pPr>
            <a:r>
              <a:t>		</a:t>
            </a:r>
          </a:p>
          <a:p>
            <a:pPr algn="l" defTabSz="457200">
              <a:defRPr sz="2200">
                <a:solidFill>
                  <a:srgbClr val="2B2B2B"/>
                </a:solidFill>
                <a:latin typeface="Arial"/>
                <a:ea typeface="Arial"/>
                <a:cs typeface="Arial"/>
                <a:sym typeface="Arial"/>
              </a:defRPr>
            </a:pPr>
            <a:r>
              <a:t>C. 22 For </a:t>
            </a:r>
            <a:r>
              <a:rPr b="1"/>
              <a:t>the Father</a:t>
            </a:r>
            <a:r>
              <a:t> </a:t>
            </a:r>
            <a:r>
              <a:rPr b="1">
                <a:solidFill>
                  <a:srgbClr val="941751"/>
                </a:solidFill>
              </a:rPr>
              <a:t>judgeth</a:t>
            </a:r>
            <a:r>
              <a:t> no man, but hath </a:t>
            </a:r>
            <a:r>
              <a:rPr b="1">
                <a:solidFill>
                  <a:srgbClr val="941751"/>
                </a:solidFill>
              </a:rPr>
              <a:t>committed</a:t>
            </a:r>
            <a:r>
              <a:rPr>
                <a:solidFill>
                  <a:srgbClr val="FFCC00"/>
                </a:solidFill>
              </a:rPr>
              <a:t> </a:t>
            </a:r>
            <a:r>
              <a:t>all </a:t>
            </a:r>
            <a:r>
              <a:rPr b="1">
                <a:solidFill>
                  <a:srgbClr val="941751"/>
                </a:solidFill>
              </a:rPr>
              <a:t>judgment</a:t>
            </a:r>
            <a:r>
              <a:rPr>
                <a:solidFill>
                  <a:srgbClr val="FFCC00"/>
                </a:solidFill>
              </a:rPr>
              <a:t> </a:t>
            </a:r>
            <a:r>
              <a:t>unto the Son: 23 That all men should honour the </a:t>
            </a:r>
            <a:r>
              <a:rPr b="1"/>
              <a:t>Son</a:t>
            </a:r>
            <a:r>
              <a:t>, even as they honour the </a:t>
            </a:r>
            <a:r>
              <a:rPr b="1">
                <a:solidFill>
                  <a:srgbClr val="941751"/>
                </a:solidFill>
              </a:rPr>
              <a:t>Father</a:t>
            </a:r>
            <a:r>
              <a:t>. He that honoureth not the </a:t>
            </a:r>
            <a:r>
              <a:rPr b="1"/>
              <a:t>Son</a:t>
            </a:r>
            <a:r>
              <a:t> honoureth not the </a:t>
            </a:r>
            <a:r>
              <a:rPr b="1">
                <a:solidFill>
                  <a:srgbClr val="941751"/>
                </a:solidFill>
              </a:rPr>
              <a:t>Father</a:t>
            </a:r>
            <a:r>
              <a:t> which hath sent him.</a:t>
            </a:r>
          </a:p>
          <a:p>
            <a:pPr algn="l" defTabSz="457200">
              <a:defRPr b="1" sz="2200">
                <a:solidFill>
                  <a:srgbClr val="2B2B2B"/>
                </a:solidFill>
                <a:latin typeface="Arial"/>
                <a:ea typeface="Arial"/>
                <a:cs typeface="Arial"/>
                <a:sym typeface="Arial"/>
              </a:defRPr>
            </a:pPr>
            <a:r>
              <a:t>			</a:t>
            </a:r>
          </a:p>
          <a:p>
            <a:pPr algn="l" defTabSz="457200">
              <a:defRPr b="1" sz="2200">
                <a:solidFill>
                  <a:srgbClr val="2B2B2B"/>
                </a:solidFill>
                <a:latin typeface="Arial"/>
                <a:ea typeface="Arial"/>
                <a:cs typeface="Arial"/>
                <a:sym typeface="Arial"/>
              </a:defRPr>
            </a:pPr>
            <a:r>
              <a:rPr b="0"/>
              <a:t>D. 24 </a:t>
            </a:r>
            <a:r>
              <a:rPr>
                <a:solidFill>
                  <a:srgbClr val="011993"/>
                </a:solidFill>
              </a:rPr>
              <a:t>Verily, verily, I say unto you,</a:t>
            </a:r>
            <a:r>
              <a:rPr b="0"/>
              <a:t> He that </a:t>
            </a:r>
            <a:r>
              <a:rPr>
                <a:solidFill>
                  <a:srgbClr val="99CC00"/>
                </a:solidFill>
              </a:rPr>
              <a:t>heareth</a:t>
            </a:r>
            <a:r>
              <a:rPr b="0"/>
              <a:t> my word, and believeth on him that sent me, hath everlasting </a:t>
            </a:r>
            <a:r>
              <a:t>life</a:t>
            </a:r>
            <a:r>
              <a:rPr b="0"/>
              <a:t>,and shall not come into condemnation; but is passed from death unto </a:t>
            </a:r>
            <a:r>
              <a:t>life</a:t>
            </a:r>
            <a:r>
              <a:rPr b="0"/>
              <a:t>.</a:t>
            </a:r>
            <a:endParaRPr b="0"/>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D’. 25 </a:t>
            </a:r>
            <a:r>
              <a:rPr b="1">
                <a:solidFill>
                  <a:srgbClr val="011993"/>
                </a:solidFill>
              </a:rPr>
              <a:t> Verily, verily, I say unto you</a:t>
            </a:r>
            <a:r>
              <a:t>, The hour is coming, and now is, 	when the dead shall </a:t>
            </a:r>
            <a:r>
              <a:rPr b="1">
                <a:solidFill>
                  <a:srgbClr val="99CC00"/>
                </a:solidFill>
              </a:rPr>
              <a:t>hear</a:t>
            </a:r>
            <a:r>
              <a:t> the voice of the Son of God: and they that </a:t>
            </a:r>
            <a:r>
              <a:rPr b="1">
                <a:solidFill>
                  <a:srgbClr val="99CC00"/>
                </a:solidFill>
              </a:rPr>
              <a:t>hear</a:t>
            </a:r>
            <a:r>
              <a:t> shall </a:t>
            </a:r>
            <a:r>
              <a:rPr b="1"/>
              <a:t>live</a:t>
            </a:r>
            <a:r>
              <a:t>.</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C’. 26 </a:t>
            </a:r>
            <a:r>
              <a:rPr b="1">
                <a:solidFill>
                  <a:srgbClr val="000000"/>
                </a:solidFill>
              </a:rPr>
              <a:t>For as the Father</a:t>
            </a:r>
            <a:r>
              <a:rPr>
                <a:solidFill>
                  <a:srgbClr val="941751"/>
                </a:solidFill>
              </a:rPr>
              <a:t> </a:t>
            </a:r>
            <a:r>
              <a:t>hath life in himself; </a:t>
            </a:r>
            <a:r>
              <a:rPr>
                <a:solidFill>
                  <a:srgbClr val="000000"/>
                </a:solidFill>
              </a:rPr>
              <a:t>so</a:t>
            </a:r>
            <a:r>
              <a:rPr>
                <a:solidFill>
                  <a:srgbClr val="FF6600"/>
                </a:solidFill>
              </a:rPr>
              <a:t> </a:t>
            </a:r>
            <a:r>
              <a:t>hath he given to the Son to have life in himself; 27 And hath </a:t>
            </a:r>
            <a:r>
              <a:rPr b="1">
                <a:solidFill>
                  <a:srgbClr val="941751"/>
                </a:solidFill>
              </a:rPr>
              <a:t>given</a:t>
            </a:r>
            <a:r>
              <a:rPr b="1">
                <a:solidFill>
                  <a:srgbClr val="FFCC00"/>
                </a:solidFill>
              </a:rPr>
              <a:t> </a:t>
            </a:r>
            <a:r>
              <a:t>him authority to execute </a:t>
            </a:r>
            <a:r>
              <a:rPr b="1">
                <a:solidFill>
                  <a:srgbClr val="941751"/>
                </a:solidFill>
              </a:rPr>
              <a:t>judgment</a:t>
            </a:r>
            <a:r>
              <a:rPr>
                <a:solidFill>
                  <a:srgbClr val="FFCC00"/>
                </a:solidFill>
              </a:rPr>
              <a:t> </a:t>
            </a:r>
            <a:r>
              <a:t>also, because he is the </a:t>
            </a:r>
            <a:r>
              <a:rPr b="1"/>
              <a:t>Son</a:t>
            </a:r>
            <a:r>
              <a:t> of man.</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B’. 28 </a:t>
            </a:r>
            <a:r>
              <a:rPr b="1">
                <a:solidFill>
                  <a:srgbClr val="6C2085"/>
                </a:solidFill>
              </a:rPr>
              <a:t>Marvel</a:t>
            </a:r>
            <a:r>
              <a:rPr>
                <a:solidFill>
                  <a:srgbClr val="02FDFF"/>
                </a:solidFill>
              </a:rPr>
              <a:t> </a:t>
            </a:r>
            <a:r>
              <a:t>not at this: for the hour is coming, in the which all that are in the graves shall hear his voice, 29 And shall come forth; they that have </a:t>
            </a:r>
            <a:r>
              <a:t>done </a:t>
            </a:r>
            <a:r>
              <a:t> good, unto the </a:t>
            </a:r>
            <a:r>
              <a:rPr b="1">
                <a:solidFill>
                  <a:srgbClr val="008F00"/>
                </a:solidFill>
              </a:rPr>
              <a:t>resurrection</a:t>
            </a:r>
            <a:r>
              <a:t> of life; and they that have done evil, unto the </a:t>
            </a:r>
            <a:r>
              <a:rPr b="1">
                <a:solidFill>
                  <a:srgbClr val="008F00"/>
                </a:solidFill>
              </a:rPr>
              <a:t>resurrection</a:t>
            </a:r>
            <a:r>
              <a:t> of damnation.</a:t>
            </a:r>
          </a:p>
          <a:p>
            <a:pPr algn="l" defTabSz="457200">
              <a:defRPr sz="2200">
                <a:solidFill>
                  <a:srgbClr val="2B2B2B"/>
                </a:solidFill>
                <a:latin typeface="Arial"/>
                <a:ea typeface="Arial"/>
                <a:cs typeface="Arial"/>
                <a:sym typeface="Arial"/>
              </a:defRPr>
            </a:pPr>
          </a:p>
          <a:p>
            <a:pPr algn="l" defTabSz="457200">
              <a:defRPr sz="2200">
                <a:solidFill>
                  <a:srgbClr val="2B2B2B"/>
                </a:solidFill>
                <a:latin typeface="Arial"/>
                <a:ea typeface="Arial"/>
                <a:cs typeface="Arial"/>
                <a:sym typeface="Arial"/>
              </a:defRPr>
            </a:pPr>
            <a:r>
              <a:t>A’. 30 I can of </a:t>
            </a:r>
            <a:r>
              <a:rPr b="1">
                <a:solidFill>
                  <a:srgbClr val="FF40FF"/>
                </a:solidFill>
              </a:rPr>
              <a:t>mine</a:t>
            </a:r>
            <a:r>
              <a:rPr>
                <a:solidFill>
                  <a:srgbClr val="FF40FF"/>
                </a:solidFill>
              </a:rPr>
              <a:t> </a:t>
            </a:r>
            <a:r>
              <a:rPr b="1">
                <a:solidFill>
                  <a:srgbClr val="FF40FF"/>
                </a:solidFill>
              </a:rPr>
              <a:t>own self</a:t>
            </a:r>
            <a:r>
              <a:t> do </a:t>
            </a:r>
            <a:r>
              <a:rPr b="1">
                <a:solidFill>
                  <a:srgbClr val="FF40FF"/>
                </a:solidFill>
              </a:rPr>
              <a:t>nothing</a:t>
            </a:r>
            <a:r>
              <a:t>: as I hear, I judge: and my judgment is just; because I seek not mine own will, but the will of</a:t>
            </a:r>
            <a:r>
              <a:rPr b="1"/>
              <a:t> the Father</a:t>
            </a:r>
            <a:r>
              <a:t> which hath sent me.</a:t>
            </a:r>
          </a:p>
        </p:txBody>
      </p:sp>
    </p:spTree>
  </p:cSld>
  <p:clrMapOvr>
    <a:masterClrMapping/>
  </p:clrMapOvr>
  <p:transition xmlns:p14="http://schemas.microsoft.com/office/powerpoint/2010/main" spd="med" advClick="1" p14:dur="1000"/>
</p:sld>
</file>

<file path=ppt/slides/slide9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3" name="Shape 473"/>
          <p:cNvSpPr/>
          <p:nvPr/>
        </p:nvSpPr>
        <p:spPr>
          <a:xfrm>
            <a:off x="893609" y="1269674"/>
            <a:ext cx="11464240" cy="72142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900">
                <a:solidFill>
                  <a:srgbClr val="2B2B2B"/>
                </a:solidFill>
                <a:latin typeface="Arial"/>
                <a:ea typeface="Arial"/>
                <a:cs typeface="Arial"/>
                <a:sym typeface="Arial"/>
              </a:defRPr>
            </a:pPr>
            <a:r>
              <a:t>A. 31 </a:t>
            </a:r>
            <a:r>
              <a:rPr b="1">
                <a:solidFill>
                  <a:srgbClr val="2455AF"/>
                </a:solidFill>
              </a:rPr>
              <a:t>If I bear witness </a:t>
            </a:r>
            <a:r>
              <a:rPr b="1">
                <a:solidFill>
                  <a:srgbClr val="941100"/>
                </a:solidFill>
              </a:rPr>
              <a:t>of myself</a:t>
            </a:r>
            <a:r>
              <a:rPr b="1">
                <a:solidFill>
                  <a:srgbClr val="2455AF"/>
                </a:solidFill>
              </a:rPr>
              <a:t>,</a:t>
            </a:r>
            <a:r>
              <a:t> my </a:t>
            </a:r>
            <a:r>
              <a:rPr b="1">
                <a:solidFill>
                  <a:srgbClr val="2455AF"/>
                </a:solidFill>
              </a:rPr>
              <a:t>witness</a:t>
            </a:r>
            <a:r>
              <a:rPr>
                <a:solidFill>
                  <a:srgbClr val="99CC00"/>
                </a:solidFill>
              </a:rPr>
              <a:t> </a:t>
            </a:r>
            <a:r>
              <a:t>is not true. </a:t>
            </a:r>
            <a:r>
              <a:rPr>
                <a:solidFill>
                  <a:srgbClr val="000000"/>
                </a:solidFill>
              </a:rPr>
              <a:t>32 </a:t>
            </a:r>
            <a:r>
              <a:rPr b="1">
                <a:solidFill>
                  <a:srgbClr val="941100"/>
                </a:solidFill>
              </a:rPr>
              <a:t>There is another</a:t>
            </a:r>
            <a:r>
              <a:rPr>
                <a:solidFill>
                  <a:srgbClr val="000000"/>
                </a:solidFill>
              </a:rPr>
              <a:t> that </a:t>
            </a:r>
            <a:r>
              <a:rPr b="1">
                <a:solidFill>
                  <a:srgbClr val="2455AF"/>
                </a:solidFill>
              </a:rPr>
              <a:t>beareth witness of me</a:t>
            </a:r>
            <a:r>
              <a:rPr>
                <a:solidFill>
                  <a:srgbClr val="000000"/>
                </a:solidFill>
              </a:rPr>
              <a:t>; and I know that </a:t>
            </a:r>
            <a:r>
              <a:rPr b="1">
                <a:solidFill>
                  <a:srgbClr val="2455AF"/>
                </a:solidFill>
              </a:rPr>
              <a:t>the witness 	which he witnesseth </a:t>
            </a:r>
            <a:r>
              <a:rPr>
                <a:solidFill>
                  <a:srgbClr val="000000"/>
                </a:solidFill>
              </a:rPr>
              <a:t>of me is true. </a:t>
            </a:r>
            <a:endParaRPr>
              <a:solidFill>
                <a:srgbClr val="000000"/>
              </a:solidFill>
            </a:endParaRPr>
          </a:p>
          <a:p>
            <a:pPr algn="l" defTabSz="457200">
              <a:defRPr sz="2900">
                <a:solidFill>
                  <a:srgbClr val="2B2B2B"/>
                </a:solidFill>
                <a:latin typeface="Arial"/>
                <a:ea typeface="Arial"/>
                <a:cs typeface="Arial"/>
                <a:sym typeface="Arial"/>
              </a:defRPr>
            </a:pPr>
            <a:endParaRPr>
              <a:solidFill>
                <a:srgbClr val="000000"/>
              </a:solidFill>
            </a:endParaRPr>
          </a:p>
          <a:p>
            <a:pPr algn="l" defTabSz="457200">
              <a:defRPr sz="2900">
                <a:solidFill>
                  <a:srgbClr val="2B2B2B"/>
                </a:solidFill>
                <a:latin typeface="Arial"/>
                <a:ea typeface="Arial"/>
                <a:cs typeface="Arial"/>
                <a:sym typeface="Arial"/>
              </a:defRPr>
            </a:pPr>
            <a:r>
              <a:rPr>
                <a:solidFill>
                  <a:srgbClr val="000000"/>
                </a:solidFill>
              </a:rPr>
              <a:t>	B. 33 Ye sent unto </a:t>
            </a:r>
            <a:r>
              <a:rPr b="1">
                <a:solidFill>
                  <a:srgbClr val="941100"/>
                </a:solidFill>
              </a:rPr>
              <a:t>John</a:t>
            </a:r>
            <a:r>
              <a:rPr>
                <a:solidFill>
                  <a:srgbClr val="000000"/>
                </a:solidFill>
              </a:rPr>
              <a:t>, and </a:t>
            </a:r>
            <a:r>
              <a:rPr b="1">
                <a:solidFill>
                  <a:srgbClr val="2455AF"/>
                </a:solidFill>
              </a:rPr>
              <a:t>he bare witness </a:t>
            </a:r>
            <a:r>
              <a:rPr>
                <a:solidFill>
                  <a:srgbClr val="000000"/>
                </a:solidFill>
              </a:rPr>
              <a:t>unto the truth.</a:t>
            </a:r>
            <a:r>
              <a:rPr>
                <a:solidFill>
                  <a:srgbClr val="000000"/>
                </a:solidFill>
              </a:rPr>
              <a:t>34 </a:t>
            </a:r>
            <a:endParaRPr>
              <a:solidFill>
                <a:srgbClr val="000000"/>
              </a:solidFill>
            </a:endParaRPr>
          </a:p>
          <a:p>
            <a:pPr lvl="2" algn="l" defTabSz="457200">
              <a:defRPr sz="2900">
                <a:solidFill>
                  <a:srgbClr val="2B2B2B"/>
                </a:solidFill>
                <a:latin typeface="Arial"/>
                <a:ea typeface="Arial"/>
                <a:cs typeface="Arial"/>
                <a:sym typeface="Arial"/>
              </a:defRPr>
            </a:pPr>
            <a:r>
              <a:rPr>
                <a:solidFill>
                  <a:srgbClr val="000000"/>
                </a:solidFill>
              </a:rPr>
              <a:t>But</a:t>
            </a:r>
            <a:r>
              <a:rPr b="1">
                <a:solidFill>
                  <a:srgbClr val="2455AF"/>
                </a:solidFill>
              </a:rPr>
              <a:t> I receive not testimony from man</a:t>
            </a:r>
            <a:r>
              <a:rPr b="1">
                <a:solidFill>
                  <a:srgbClr val="000000"/>
                </a:solidFill>
              </a:rPr>
              <a:t>:</a:t>
            </a:r>
            <a:r>
              <a:rPr>
                <a:solidFill>
                  <a:srgbClr val="000000"/>
                </a:solidFill>
              </a:rPr>
              <a:t> </a:t>
            </a:r>
            <a:endParaRPr>
              <a:solidFill>
                <a:srgbClr val="000000"/>
              </a:solidFill>
            </a:endParaRPr>
          </a:p>
          <a:p>
            <a:pPr algn="l" defTabSz="457200">
              <a:defRPr sz="2900">
                <a:solidFill>
                  <a:srgbClr val="2B2B2B"/>
                </a:solidFill>
                <a:latin typeface="Arial"/>
                <a:ea typeface="Arial"/>
                <a:cs typeface="Arial"/>
                <a:sym typeface="Arial"/>
              </a:defRPr>
            </a:pPr>
            <a:endParaRPr>
              <a:solidFill>
                <a:srgbClr val="000000"/>
              </a:solidFill>
            </a:endParaRPr>
          </a:p>
          <a:p>
            <a:pPr algn="l" defTabSz="457200">
              <a:defRPr sz="2900">
                <a:solidFill>
                  <a:srgbClr val="2B2B2B"/>
                </a:solidFill>
                <a:latin typeface="Arial"/>
                <a:ea typeface="Arial"/>
                <a:cs typeface="Arial"/>
                <a:sym typeface="Arial"/>
              </a:defRPr>
            </a:pPr>
            <a:r>
              <a:rPr>
                <a:solidFill>
                  <a:srgbClr val="000000"/>
                </a:solidFill>
              </a:rPr>
              <a:t>		</a:t>
            </a:r>
            <a:r>
              <a:rPr b="1" i="1">
                <a:solidFill>
                  <a:srgbClr val="000000"/>
                </a:solidFill>
              </a:rPr>
              <a:t>C. but these things I say, that ye might be saved. </a:t>
            </a:r>
            <a:endParaRPr>
              <a:solidFill>
                <a:srgbClr val="000000"/>
              </a:solidFill>
            </a:endParaRPr>
          </a:p>
          <a:p>
            <a:pPr algn="l" defTabSz="457200">
              <a:defRPr sz="2900">
                <a:solidFill>
                  <a:srgbClr val="2B2B2B"/>
                </a:solidFill>
                <a:latin typeface="Arial"/>
                <a:ea typeface="Arial"/>
                <a:cs typeface="Arial"/>
                <a:sym typeface="Arial"/>
              </a:defRPr>
            </a:pPr>
            <a:endParaRPr>
              <a:solidFill>
                <a:srgbClr val="000000"/>
              </a:solidFill>
            </a:endParaRPr>
          </a:p>
          <a:p>
            <a:pPr algn="l" defTabSz="457200">
              <a:defRPr sz="2900">
                <a:solidFill>
                  <a:srgbClr val="2B2B2B"/>
                </a:solidFill>
                <a:latin typeface="Arial"/>
                <a:ea typeface="Arial"/>
                <a:cs typeface="Arial"/>
                <a:sym typeface="Arial"/>
              </a:defRPr>
            </a:pPr>
            <a:r>
              <a:rPr>
                <a:solidFill>
                  <a:srgbClr val="000000"/>
                </a:solidFill>
              </a:rPr>
              <a:t>	B’. </a:t>
            </a:r>
            <a:r>
              <a:t>35 He was a burning and a shining light: and ye were willing for </a:t>
            </a:r>
          </a:p>
          <a:p>
            <a:pPr lvl="2" algn="l" defTabSz="457200">
              <a:defRPr sz="2900">
                <a:solidFill>
                  <a:srgbClr val="2B2B2B"/>
                </a:solidFill>
                <a:latin typeface="Arial"/>
                <a:ea typeface="Arial"/>
                <a:cs typeface="Arial"/>
                <a:sym typeface="Arial"/>
              </a:defRPr>
            </a:pPr>
            <a:r>
              <a:t>a season to rejoice in his light. 36 </a:t>
            </a:r>
            <a:r>
              <a:rPr b="1">
                <a:solidFill>
                  <a:srgbClr val="005493"/>
                </a:solidFill>
              </a:rPr>
              <a:t>But I have greater witness than that of </a:t>
            </a:r>
            <a:r>
              <a:rPr b="1">
                <a:solidFill>
                  <a:srgbClr val="941100"/>
                </a:solidFill>
              </a:rPr>
              <a:t>John</a:t>
            </a:r>
            <a:r>
              <a:rPr b="1">
                <a:solidFill>
                  <a:srgbClr val="005493"/>
                </a:solidFill>
              </a:rPr>
              <a:t>:</a:t>
            </a:r>
            <a:r>
              <a:t> </a:t>
            </a:r>
          </a:p>
          <a:p>
            <a:pPr algn="l" defTabSz="457200">
              <a:defRPr sz="2900">
                <a:solidFill>
                  <a:srgbClr val="2B2B2B"/>
                </a:solidFill>
                <a:latin typeface="Arial"/>
                <a:ea typeface="Arial"/>
                <a:cs typeface="Arial"/>
                <a:sym typeface="Arial"/>
              </a:defRPr>
            </a:pPr>
          </a:p>
          <a:p>
            <a:pPr algn="l" defTabSz="457200">
              <a:defRPr sz="2900">
                <a:solidFill>
                  <a:srgbClr val="2B2B2B"/>
                </a:solidFill>
                <a:latin typeface="Arial"/>
                <a:ea typeface="Arial"/>
                <a:cs typeface="Arial"/>
                <a:sym typeface="Arial"/>
              </a:defRPr>
            </a:pPr>
            <a:r>
              <a:t>A’. for</a:t>
            </a:r>
            <a:r>
              <a:rPr>
                <a:solidFill>
                  <a:srgbClr val="941100"/>
                </a:solidFill>
              </a:rPr>
              <a:t> </a:t>
            </a:r>
            <a:r>
              <a:rPr b="1">
                <a:solidFill>
                  <a:srgbClr val="941100"/>
                </a:solidFill>
              </a:rPr>
              <a:t>the works which the Father hath given me</a:t>
            </a:r>
            <a:r>
              <a:rPr>
                <a:solidFill>
                  <a:srgbClr val="941100"/>
                </a:solidFill>
              </a:rPr>
              <a:t> </a:t>
            </a:r>
            <a:r>
              <a:t>to finish, the same works that I do,</a:t>
            </a:r>
            <a:r>
              <a:rPr b="1">
                <a:solidFill>
                  <a:srgbClr val="2455AF"/>
                </a:solidFill>
              </a:rPr>
              <a:t> bear witness of me,</a:t>
            </a:r>
            <a:r>
              <a:t> </a:t>
            </a:r>
            <a:r>
              <a:t>that the Father </a:t>
            </a:r>
            <a:r>
              <a:rPr>
                <a:solidFill>
                  <a:srgbClr val="000000"/>
                </a:solidFill>
              </a:rPr>
              <a:t>hath sent me. </a:t>
            </a:r>
            <a:r>
              <a:t>37 And</a:t>
            </a:r>
            <a:r>
              <a:rPr b="1"/>
              <a:t> </a:t>
            </a:r>
            <a:r>
              <a:rPr b="1">
                <a:solidFill>
                  <a:srgbClr val="941100"/>
                </a:solidFill>
              </a:rPr>
              <a:t>the Father himself,</a:t>
            </a:r>
            <a:r>
              <a:t> which</a:t>
            </a:r>
            <a:r>
              <a:rPr>
                <a:solidFill>
                  <a:srgbClr val="FF2500"/>
                </a:solidFill>
              </a:rPr>
              <a:t> </a:t>
            </a:r>
            <a:r>
              <a:rPr>
                <a:solidFill>
                  <a:srgbClr val="000000"/>
                </a:solidFill>
              </a:rPr>
              <a:t>hath sent me </a:t>
            </a:r>
            <a:r>
              <a:rPr b="1">
                <a:solidFill>
                  <a:srgbClr val="2455AF"/>
                </a:solidFill>
              </a:rPr>
              <a:t>hath borne witness of me.</a:t>
            </a:r>
          </a:p>
        </p:txBody>
      </p:sp>
    </p:spTree>
  </p:cSld>
  <p:clrMapOvr>
    <a:masterClrMapping/>
  </p:clrMapOvr>
  <p:transition xmlns:p14="http://schemas.microsoft.com/office/powerpoint/2010/main" spd="med" advClick="1" p14:dur="1000"/>
</p:sld>
</file>

<file path=ppt/slides/slide9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5" name="Shape 475"/>
          <p:cNvSpPr/>
          <p:nvPr/>
        </p:nvSpPr>
        <p:spPr>
          <a:xfrm>
            <a:off x="550127" y="850158"/>
            <a:ext cx="11904547" cy="83580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2700">
                <a:solidFill>
                  <a:srgbClr val="2B2B2B"/>
                </a:solidFill>
                <a:latin typeface="Arial"/>
                <a:ea typeface="Arial"/>
                <a:cs typeface="Arial"/>
                <a:sym typeface="Arial"/>
              </a:defRPr>
            </a:pPr>
            <a:r>
              <a:t>A. 37 Ye have neither heard his voice at any time, nor seen his shape. 38 And ye have not his word abiding in you: for whom he hath sent, him ye believe not. 39 Search </a:t>
            </a:r>
            <a:r>
              <a:rPr b="1">
                <a:solidFill>
                  <a:srgbClr val="941100"/>
                </a:solidFill>
              </a:rPr>
              <a:t>the</a:t>
            </a:r>
            <a:r>
              <a:rPr b="1"/>
              <a:t> </a:t>
            </a:r>
            <a:r>
              <a:rPr b="1">
                <a:solidFill>
                  <a:srgbClr val="941100"/>
                </a:solidFill>
              </a:rPr>
              <a:t>scriptures</a:t>
            </a:r>
            <a:r>
              <a:rPr b="1"/>
              <a:t>;</a:t>
            </a:r>
            <a:r>
              <a:t> for in them ye think ye have eternal life: </a:t>
            </a:r>
            <a:r>
              <a:rPr>
                <a:solidFill>
                  <a:srgbClr val="000000"/>
                </a:solidFill>
              </a:rPr>
              <a:t>and they are</a:t>
            </a:r>
            <a:r>
              <a:rPr b="1">
                <a:solidFill>
                  <a:srgbClr val="941100"/>
                </a:solidFill>
              </a:rPr>
              <a:t> they which testify of me.</a:t>
            </a:r>
            <a:r>
              <a:t> 40 And ye will not come to me,</a:t>
            </a:r>
            <a:r>
              <a:rPr>
                <a:solidFill>
                  <a:srgbClr val="000000"/>
                </a:solidFill>
              </a:rPr>
              <a:t> that ye might have life. </a:t>
            </a:r>
            <a:endParaRPr>
              <a:solidFill>
                <a:srgbClr val="000000"/>
              </a:solidFill>
            </a:endParaRPr>
          </a:p>
          <a:p>
            <a:pPr algn="l" defTabSz="457200">
              <a:defRPr sz="2700">
                <a:solidFill>
                  <a:srgbClr val="2B2B2B"/>
                </a:solidFill>
                <a:latin typeface="Arial"/>
                <a:ea typeface="Arial"/>
                <a:cs typeface="Arial"/>
                <a:sym typeface="Arial"/>
              </a:defRPr>
            </a:pPr>
            <a:endParaRPr>
              <a:solidFill>
                <a:srgbClr val="000000"/>
              </a:solidFill>
            </a:endParaRPr>
          </a:p>
          <a:p>
            <a:pPr algn="l" defTabSz="457200">
              <a:defRPr sz="2700">
                <a:solidFill>
                  <a:srgbClr val="2B2B2B"/>
                </a:solidFill>
                <a:latin typeface="Arial"/>
                <a:ea typeface="Arial"/>
                <a:cs typeface="Arial"/>
                <a:sym typeface="Arial"/>
              </a:defRPr>
            </a:pPr>
            <a:r>
              <a:rPr>
                <a:solidFill>
                  <a:srgbClr val="000000"/>
                </a:solidFill>
              </a:rPr>
              <a:t>	B. </a:t>
            </a:r>
            <a:r>
              <a:t>41 I receive </a:t>
            </a:r>
            <a:r>
              <a:rPr b="1">
                <a:solidFill>
                  <a:srgbClr val="FF40FF"/>
                </a:solidFill>
              </a:rPr>
              <a:t>not honour from men.</a:t>
            </a:r>
            <a:r>
              <a:rPr>
                <a:solidFill>
                  <a:srgbClr val="000000"/>
                </a:solidFill>
              </a:rPr>
              <a:t> </a:t>
            </a:r>
            <a:r>
              <a:t> 42 But I know you, that ye have not the love 	of God in you. </a:t>
            </a:r>
          </a:p>
          <a:p>
            <a:pPr algn="l" defTabSz="457200">
              <a:defRPr sz="2700">
                <a:solidFill>
                  <a:srgbClr val="2B2B2B"/>
                </a:solidFill>
                <a:latin typeface="Arial"/>
                <a:ea typeface="Arial"/>
                <a:cs typeface="Arial"/>
                <a:sym typeface="Arial"/>
              </a:defRPr>
            </a:pPr>
          </a:p>
          <a:p>
            <a:pPr algn="l" defTabSz="457200">
              <a:defRPr sz="2700">
                <a:solidFill>
                  <a:srgbClr val="2B2B2B"/>
                </a:solidFill>
                <a:latin typeface="Arial"/>
                <a:ea typeface="Arial"/>
                <a:cs typeface="Arial"/>
                <a:sym typeface="Arial"/>
              </a:defRPr>
            </a:pPr>
            <a:r>
              <a:t>		C. 43 </a:t>
            </a:r>
            <a:r>
              <a:rPr b="1"/>
              <a:t>I am come </a:t>
            </a:r>
            <a:r>
              <a:t>in my Father's </a:t>
            </a:r>
            <a:r>
              <a:rPr b="1"/>
              <a:t>name, and ye receive me not: </a:t>
            </a:r>
            <a:endParaRPr b="1"/>
          </a:p>
          <a:p>
            <a:pPr algn="l" defTabSz="457200">
              <a:defRPr sz="2700">
                <a:solidFill>
                  <a:srgbClr val="2B2B2B"/>
                </a:solidFill>
                <a:latin typeface="Arial"/>
                <a:ea typeface="Arial"/>
                <a:cs typeface="Arial"/>
                <a:sym typeface="Arial"/>
              </a:defRPr>
            </a:pPr>
          </a:p>
          <a:p>
            <a:pPr algn="l" defTabSz="457200">
              <a:defRPr sz="2700">
                <a:solidFill>
                  <a:srgbClr val="2B2B2B"/>
                </a:solidFill>
                <a:latin typeface="Arial"/>
                <a:ea typeface="Arial"/>
                <a:cs typeface="Arial"/>
                <a:sym typeface="Arial"/>
              </a:defRPr>
            </a:pPr>
            <a:r>
              <a:t>		C’.</a:t>
            </a:r>
            <a:r>
              <a:rPr b="1"/>
              <a:t> if another shall come</a:t>
            </a:r>
            <a:r>
              <a:t> in his own </a:t>
            </a:r>
            <a:r>
              <a:rPr b="1"/>
              <a:t>name, him ye will receive. </a:t>
            </a:r>
            <a:endParaRPr b="1">
              <a:solidFill>
                <a:srgbClr val="FF40FF"/>
              </a:solidFill>
            </a:endParaRPr>
          </a:p>
          <a:p>
            <a:pPr algn="l" defTabSz="457200">
              <a:defRPr sz="2700">
                <a:latin typeface="Arial"/>
                <a:ea typeface="Arial"/>
                <a:cs typeface="Arial"/>
                <a:sym typeface="Arial"/>
              </a:defRPr>
            </a:pPr>
          </a:p>
          <a:p>
            <a:pPr algn="l" defTabSz="457200">
              <a:defRPr sz="2700">
                <a:latin typeface="Arial"/>
                <a:ea typeface="Arial"/>
                <a:cs typeface="Arial"/>
                <a:sym typeface="Arial"/>
              </a:defRPr>
            </a:pPr>
            <a:r>
              <a:t>	B’. 44 How can ye believe, </a:t>
            </a:r>
            <a:r>
              <a:rPr b="1">
                <a:solidFill>
                  <a:srgbClr val="FF40FF"/>
                </a:solidFill>
              </a:rPr>
              <a:t>which receive honour one of another,</a:t>
            </a:r>
            <a:r>
              <a:t> and seek not</a:t>
            </a:r>
            <a:r>
              <a:rPr b="1">
                <a:solidFill>
                  <a:srgbClr val="FF2600"/>
                </a:solidFill>
              </a:rPr>
              <a:t> 	</a:t>
            </a:r>
            <a:r>
              <a:rPr b="1">
                <a:solidFill>
                  <a:srgbClr val="FF40FF"/>
                </a:solidFill>
              </a:rPr>
              <a:t>the honour </a:t>
            </a:r>
            <a:r>
              <a:t>that cometh from </a:t>
            </a:r>
            <a:r>
              <a:rPr b="1"/>
              <a:t>God</a:t>
            </a:r>
            <a:r>
              <a:t> only? </a:t>
            </a:r>
          </a:p>
          <a:p>
            <a:pPr algn="l" defTabSz="457200">
              <a:defRPr sz="2700">
                <a:latin typeface="Arial"/>
                <a:ea typeface="Arial"/>
                <a:cs typeface="Arial"/>
                <a:sym typeface="Arial"/>
              </a:defRPr>
            </a:pPr>
          </a:p>
          <a:p>
            <a:pPr algn="l" defTabSz="457200">
              <a:defRPr sz="2700">
                <a:latin typeface="Arial"/>
                <a:ea typeface="Arial"/>
                <a:cs typeface="Arial"/>
                <a:sym typeface="Arial"/>
              </a:defRPr>
            </a:pPr>
            <a:r>
              <a:t>A’. 45 Do not think that I will accuse you to</a:t>
            </a:r>
            <a:r>
              <a:rPr b="1"/>
              <a:t> </a:t>
            </a:r>
            <a:r>
              <a:t>the Father: there is one that accuseth 	you, even Moses, in whom ye trust. 46 For had ye believed Moses, ye would have believed me: for </a:t>
            </a:r>
            <a:r>
              <a:rPr b="1">
                <a:solidFill>
                  <a:srgbClr val="941100"/>
                </a:solidFill>
              </a:rPr>
              <a:t>he wrote of me.</a:t>
            </a:r>
            <a:r>
              <a:rPr b="1"/>
              <a:t> </a:t>
            </a:r>
            <a:r>
              <a:t>47 But if ye believe not </a:t>
            </a:r>
            <a:r>
              <a:rPr b="1">
                <a:solidFill>
                  <a:srgbClr val="941100"/>
                </a:solidFill>
              </a:rPr>
              <a:t>his writings,</a:t>
            </a:r>
            <a:r>
              <a:t> how shall ye believe my words?</a:t>
            </a:r>
          </a:p>
        </p:txBody>
      </p:sp>
    </p:spTree>
  </p:cSld>
  <p:clrMapOvr>
    <a:masterClrMapping/>
  </p:clrMapOvr>
  <p:transition xmlns:p14="http://schemas.microsoft.com/office/powerpoint/2010/main" spd="med" advClick="1" p14:dur="1000"/>
</p:sld>
</file>

<file path=ppt/slides/slide9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7" name="Shape 477"/>
          <p:cNvSpPr/>
          <p:nvPr>
            <p:ph type="sldNum" sz="quarter" idx="4294967295"/>
          </p:nvPr>
        </p:nvSpPr>
        <p:spPr>
          <a:xfrm>
            <a:off x="12052538" y="9249974"/>
            <a:ext cx="302023" cy="317501"/>
          </a:xfrm>
          <a:prstGeom prst="rect">
            <a:avLst/>
          </a:prstGeom>
          <a:extLst>
            <a:ext uri="{C572A759-6A51-4108-AA02-DFA0A04FC94B}">
              <ma14:wrappingTextBoxFlag xmlns:ma14="http://schemas.microsoft.com/office/mac/drawingml/2011/main" val="1"/>
            </a:ext>
          </a:extLst>
        </p:spPr>
        <p:txBody>
          <a:bodyPr lIns="38100" tIns="38100" rIns="38100" bIns="38100" anchor="ctr"/>
          <a:lstStyle>
            <a:lvl1pPr algn="r" defTabSz="1295400">
              <a:defRPr sz="1600">
                <a:solidFill>
                  <a:srgbClr val="9A9A9A"/>
                </a:solidFill>
                <a:uFill>
                  <a:solidFill>
                    <a:srgbClr val="9A9A9A"/>
                  </a:solidFill>
                </a:uFill>
                <a:latin typeface="Calibri"/>
                <a:ea typeface="Calibri"/>
                <a:cs typeface="Calibri"/>
                <a:sym typeface="Calibri"/>
              </a:defRPr>
            </a:lvl1pPr>
          </a:lstStyle>
          <a:p>
            <a:pPr/>
            <a:fld id="{86CB4B4D-7CA3-9044-876B-883B54F8677D}" type="slidenum"/>
          </a:p>
        </p:txBody>
      </p:sp>
      <p:graphicFrame>
        <p:nvGraphicFramePr>
          <p:cNvPr id="478" name="Table 478"/>
          <p:cNvGraphicFramePr/>
          <p:nvPr/>
        </p:nvGraphicFramePr>
        <p:xfrm>
          <a:off x="732551" y="393376"/>
          <a:ext cx="11891578" cy="8575034"/>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020513"/>
                <a:gridCol w="3634449"/>
                <a:gridCol w="4391417"/>
                <a:gridCol w="2832497"/>
              </a:tblGrid>
              <a:tr h="558800">
                <a:tc>
                  <a:txBody>
                    <a:bodyPr/>
                    <a:lstStyle/>
                    <a:p>
                      <a:pPr algn="l" defTabSz="1295400">
                        <a:tabLst>
                          <a:tab pos="1295400" algn="l"/>
                        </a:tabLst>
                        <a:defRPr sz="3000">
                          <a:uFill>
                            <a:solidFill>
                              <a:srgbClr val="FFFFFF"/>
                            </a:solidFill>
                          </a:uFill>
                          <a:latin typeface="Calibri"/>
                          <a:ea typeface="Calibri"/>
                          <a:cs typeface="Calibri"/>
                          <a:sym typeface="Calibri"/>
                        </a:defRPr>
                      </a:pPr>
                    </a:p>
                  </a:txBody>
                  <a:tcPr marL="50800" marR="50800" marT="50800" marB="50800" anchor="t" anchorCtr="0" horzOverflow="overflow">
                    <a:solidFill>
                      <a:srgbClr val="6095C9"/>
                    </a:solidFill>
                  </a:tcPr>
                </a:tc>
                <a:tc>
                  <a:txBody>
                    <a:bodyPr/>
                    <a:lstStyle/>
                    <a:p>
                      <a:pPr algn="l" defTabSz="1295400">
                        <a:tabLst>
                          <a:tab pos="1295400" algn="l"/>
                        </a:tabLst>
                        <a:defRPr b="0">
                          <a:solidFill>
                            <a:srgbClr val="000000"/>
                          </a:solidFill>
                        </a:defRPr>
                      </a:pPr>
                      <a:r>
                        <a:rPr b="1" sz="3000">
                          <a:solidFill>
                            <a:srgbClr val="FFFFFF"/>
                          </a:solidFill>
                          <a:uFill>
                            <a:solidFill>
                              <a:srgbClr val="FFFFFF"/>
                            </a:solidFill>
                          </a:uFill>
                          <a:latin typeface="Calibri"/>
                          <a:ea typeface="Calibri"/>
                          <a:cs typeface="Calibri"/>
                          <a:sym typeface="Calibri"/>
                        </a:rPr>
                        <a:t>John</a:t>
                      </a:r>
                    </a:p>
                  </a:txBody>
                  <a:tcPr marL="50800" marR="50800" marT="50800" marB="50800" anchor="t" anchorCtr="0" horzOverflow="overflow">
                    <a:solidFill>
                      <a:srgbClr val="6095C9"/>
                    </a:solidFill>
                  </a:tcPr>
                </a:tc>
                <a:tc>
                  <a:txBody>
                    <a:bodyPr/>
                    <a:lstStyle/>
                    <a:p>
                      <a:pPr algn="l" defTabSz="1295400">
                        <a:tabLst>
                          <a:tab pos="1295400" algn="l"/>
                        </a:tabLst>
                        <a:defRPr b="0">
                          <a:solidFill>
                            <a:srgbClr val="000000"/>
                          </a:solidFill>
                        </a:defRPr>
                      </a:pPr>
                      <a:r>
                        <a:rPr b="1" sz="3000">
                          <a:solidFill>
                            <a:srgbClr val="FFFFFF"/>
                          </a:solidFill>
                          <a:uFill>
                            <a:solidFill>
                              <a:srgbClr val="FFFFFF"/>
                            </a:solidFill>
                          </a:uFill>
                          <a:latin typeface="Calibri"/>
                          <a:ea typeface="Calibri"/>
                          <a:cs typeface="Calibri"/>
                          <a:sym typeface="Calibri"/>
                        </a:rPr>
                        <a:t>Israel</a:t>
                      </a:r>
                    </a:p>
                  </a:txBody>
                  <a:tcPr marL="50800" marR="50800" marT="50800" marB="50800" anchor="t" anchorCtr="0" horzOverflow="overflow">
                    <a:solidFill>
                      <a:srgbClr val="6095C9"/>
                    </a:solidFill>
                  </a:tcPr>
                </a:tc>
                <a:tc>
                  <a:txBody>
                    <a:bodyPr/>
                    <a:lstStyle/>
                    <a:p>
                      <a:pPr algn="l" defTabSz="1295400">
                        <a:tabLst>
                          <a:tab pos="1295400" algn="l"/>
                        </a:tabLst>
                        <a:defRPr sz="3000">
                          <a:uFill>
                            <a:solidFill>
                              <a:srgbClr val="FFFFFF"/>
                            </a:solidFill>
                          </a:uFill>
                          <a:latin typeface="Calibri"/>
                          <a:ea typeface="Calibri"/>
                          <a:cs typeface="Calibri"/>
                          <a:sym typeface="Calibri"/>
                        </a:defRPr>
                      </a:pPr>
                    </a:p>
                  </a:txBody>
                  <a:tcPr marL="50800" marR="50800" marT="50800" marB="50800" anchor="t" anchorCtr="0" horzOverflow="overflow">
                    <a:solidFill>
                      <a:srgbClr val="6095C9"/>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5:5</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38 years</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38 years</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2:14</a:t>
                      </a:r>
                    </a:p>
                  </a:txBody>
                  <a:tcPr marL="50800" marR="50800" marT="50800" marB="50800" anchor="t" anchorCtr="0" horzOverflow="overflow">
                    <a:solidFill>
                      <a:srgbClr val="E1EAF4"/>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5:8</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rise ... walk</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rise up … come over</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2:13,24</a:t>
                      </a:r>
                    </a:p>
                  </a:txBody>
                  <a:tcPr marL="50800" marR="50800" marT="50800" marB="50800" anchor="t" anchorCtr="0" horzOverflow="overflow">
                    <a:solidFill>
                      <a:srgbClr val="F1F5FA"/>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5:24</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condemnation</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generation … wasted</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2:14</a:t>
                      </a:r>
                    </a:p>
                  </a:txBody>
                  <a:tcPr marL="50800" marR="50800" marT="50800" marB="50800" anchor="t" anchorCtr="0" horzOverflow="overflow">
                    <a:solidFill>
                      <a:srgbClr val="E1EAF4"/>
                    </a:solidFill>
                  </a:tcPr>
                </a:tc>
              </a:tr>
              <a:tr h="558800">
                <a:tc>
                  <a:txBody>
                    <a:bodyPr/>
                    <a:lstStyle/>
                    <a:p>
                      <a:pPr algn="l" defTabSz="1295400">
                        <a:tabLst>
                          <a:tab pos="1295400" algn="l"/>
                        </a:tabLst>
                        <a:defRPr sz="3000">
                          <a:uFill>
                            <a:solidFill>
                              <a:srgbClr val="000000"/>
                            </a:solidFill>
                          </a:uFill>
                          <a:latin typeface="Calibri"/>
                          <a:ea typeface="Calibri"/>
                          <a:cs typeface="Calibri"/>
                          <a:sym typeface="Calibri"/>
                        </a:defRPr>
                      </a:pP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passed</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get you over</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2:13</a:t>
                      </a:r>
                    </a:p>
                  </a:txBody>
                  <a:tcPr marL="50800" marR="50800" marT="50800" marB="50800" anchor="t" anchorCtr="0" horzOverflow="overflow">
                    <a:solidFill>
                      <a:srgbClr val="F1F5FA"/>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5:25</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hear … voice … live</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hear … voice … live</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4:33</a:t>
                      </a:r>
                    </a:p>
                  </a:txBody>
                  <a:tcPr marL="50800" marR="50800" marT="50800" marB="50800" anchor="t" anchorCtr="0" horzOverflow="overflow">
                    <a:solidFill>
                      <a:srgbClr val="E1EAF4"/>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5:27</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execute judgment</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execute the judgment</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10:18</a:t>
                      </a:r>
                    </a:p>
                  </a:txBody>
                  <a:tcPr marL="50800" marR="50800" marT="50800" marB="50800" anchor="t" anchorCtr="0" horzOverflow="overflow">
                    <a:solidFill>
                      <a:srgbClr val="F1F5FA"/>
                    </a:solidFill>
                  </a:tcPr>
                </a:tc>
              </a:tr>
              <a:tr h="558800">
                <a:tc>
                  <a:txBody>
                    <a:bodyPr/>
                    <a:lstStyle/>
                    <a:p>
                      <a:pPr algn="l" defTabSz="1295400">
                        <a:tabLst>
                          <a:tab pos="1295400" algn="l"/>
                        </a:tabLst>
                      </a:pPr>
                      <a:r>
                        <a:rPr sz="3000">
                          <a:uFill>
                            <a:solidFill>
                              <a:srgbClr val="000000"/>
                            </a:solidFill>
                          </a:uFill>
                          <a:latin typeface="Calibri"/>
                          <a:ea typeface="Calibri"/>
                          <a:cs typeface="Calibri"/>
                          <a:sym typeface="Calibri"/>
                        </a:rPr>
                        <a:t>5:30</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judgment is just</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just judgment</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16:18</a:t>
                      </a:r>
                    </a:p>
                  </a:txBody>
                  <a:tcPr marL="50800" marR="50800" marT="50800" marB="50800" anchor="t" anchorCtr="0" horzOverflow="overflow">
                    <a:solidFill>
                      <a:srgbClr val="E1EAF4"/>
                    </a:solidFill>
                  </a:tcPr>
                </a:tc>
              </a:tr>
              <a:tr h="592036">
                <a:tc>
                  <a:txBody>
                    <a:bodyPr/>
                    <a:lstStyle/>
                    <a:p>
                      <a:pPr algn="l" defTabSz="1295400">
                        <a:tabLst>
                          <a:tab pos="1295400" algn="l"/>
                        </a:tabLst>
                      </a:pPr>
                      <a:r>
                        <a:rPr sz="3000">
                          <a:uFill>
                            <a:solidFill>
                              <a:srgbClr val="000000"/>
                            </a:solidFill>
                          </a:uFill>
                          <a:latin typeface="Calibri"/>
                          <a:ea typeface="Calibri"/>
                          <a:cs typeface="Calibri"/>
                          <a:sym typeface="Calibri"/>
                        </a:rPr>
                        <a:t>5:31</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bear witness</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two or three witnesses</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17:6</a:t>
                      </a:r>
                    </a:p>
                  </a:txBody>
                  <a:tcPr marL="50800" marR="50800" marT="50800" marB="50800" anchor="t" anchorCtr="0" horzOverflow="overflow">
                    <a:solidFill>
                      <a:srgbClr val="F1F5FA"/>
                    </a:solidFill>
                  </a:tcPr>
                </a:tc>
              </a:tr>
              <a:tr h="653239">
                <a:tc>
                  <a:txBody>
                    <a:bodyPr/>
                    <a:lstStyle/>
                    <a:p>
                      <a:pPr algn="l" defTabSz="1295400">
                        <a:tabLst>
                          <a:tab pos="1295400" algn="l"/>
                        </a:tabLst>
                      </a:pPr>
                      <a:r>
                        <a:rPr sz="3000">
                          <a:uFill>
                            <a:solidFill>
                              <a:srgbClr val="000000"/>
                            </a:solidFill>
                          </a:uFill>
                          <a:latin typeface="Calibri"/>
                          <a:ea typeface="Calibri"/>
                          <a:cs typeface="Calibri"/>
                          <a:sym typeface="Calibri"/>
                        </a:rPr>
                        <a:t>5:37</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heard his voice</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hear the voice</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4:33</a:t>
                      </a:r>
                    </a:p>
                  </a:txBody>
                  <a:tcPr marL="50800" marR="50800" marT="50800" marB="50800" anchor="t" anchorCtr="0" horzOverflow="overflow">
                    <a:solidFill>
                      <a:srgbClr val="E1EAF4"/>
                    </a:solidFill>
                  </a:tcPr>
                </a:tc>
              </a:tr>
              <a:tr h="558800">
                <a:tc>
                  <a:txBody>
                    <a:bodyPr/>
                    <a:lstStyle/>
                    <a:p>
                      <a:pPr algn="l" defTabSz="1295400">
                        <a:tabLst>
                          <a:tab pos="1295400" algn="l"/>
                        </a:tabLst>
                        <a:defRPr sz="3000">
                          <a:uFill>
                            <a:solidFill>
                              <a:srgbClr val="000000"/>
                            </a:solidFill>
                          </a:uFill>
                          <a:latin typeface="Calibri"/>
                          <a:ea typeface="Calibri"/>
                          <a:cs typeface="Calibri"/>
                          <a:sym typeface="Calibri"/>
                        </a:defRPr>
                      </a:pP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seen His shape</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my face shall not be seen</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Exod 33:20,23</a:t>
                      </a:r>
                    </a:p>
                  </a:txBody>
                  <a:tcPr marL="50800" marR="50800" marT="50800" marB="50800" anchor="t" anchorCtr="0" horzOverflow="overflow">
                    <a:solidFill>
                      <a:srgbClr val="F1F5FA"/>
                    </a:solidFill>
                  </a:tcPr>
                </a:tc>
              </a:tr>
              <a:tr h="653239">
                <a:tc>
                  <a:txBody>
                    <a:bodyPr/>
                    <a:lstStyle/>
                    <a:p>
                      <a:pPr algn="l" defTabSz="1295400">
                        <a:tabLst>
                          <a:tab pos="1295400" algn="l"/>
                        </a:tabLst>
                      </a:pPr>
                      <a:r>
                        <a:rPr sz="3000">
                          <a:uFill>
                            <a:solidFill>
                              <a:srgbClr val="000000"/>
                            </a:solidFill>
                          </a:uFill>
                          <a:latin typeface="Calibri"/>
                          <a:ea typeface="Calibri"/>
                          <a:cs typeface="Calibri"/>
                          <a:sym typeface="Calibri"/>
                        </a:rPr>
                        <a:t>5:46</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he wrote of me</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a Prophet</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18:18</a:t>
                      </a:r>
                    </a:p>
                  </a:txBody>
                  <a:tcPr marL="50800" marR="50800" marT="50800" marB="50800" anchor="t" anchorCtr="0" horzOverflow="overflow">
                    <a:solidFill>
                      <a:srgbClr val="E1EAF4"/>
                    </a:solidFill>
                  </a:tcPr>
                </a:tc>
              </a:tr>
              <a:tr h="1003300">
                <a:tc>
                  <a:txBody>
                    <a:bodyPr/>
                    <a:lstStyle/>
                    <a:p>
                      <a:pPr algn="l" defTabSz="1295400">
                        <a:tabLst>
                          <a:tab pos="1295400" algn="l"/>
                        </a:tabLst>
                        <a:defRPr sz="3000">
                          <a:uFill>
                            <a:solidFill>
                              <a:srgbClr val="000000"/>
                            </a:solidFill>
                          </a:uFill>
                          <a:latin typeface="Calibri"/>
                          <a:ea typeface="Calibri"/>
                          <a:cs typeface="Calibri"/>
                          <a:sym typeface="Calibri"/>
                        </a:defRPr>
                      </a:pP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believed Moses</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believed … His servant Moses</a:t>
                      </a:r>
                    </a:p>
                  </a:txBody>
                  <a:tcPr marL="50800" marR="50800" marT="50800" marB="50800" anchor="t" anchorCtr="0" horzOverflow="overflow">
                    <a:solidFill>
                      <a:srgbClr val="F1F5FA"/>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Exod 14:31</a:t>
                      </a:r>
                    </a:p>
                  </a:txBody>
                  <a:tcPr marL="50800" marR="50800" marT="50800" marB="50800" anchor="t" anchorCtr="0" horzOverflow="overflow">
                    <a:solidFill>
                      <a:srgbClr val="F1F5FA"/>
                    </a:solidFill>
                  </a:tcPr>
                </a:tc>
              </a:tr>
              <a:tr h="629197">
                <a:tc>
                  <a:txBody>
                    <a:bodyPr/>
                    <a:lstStyle/>
                    <a:p>
                      <a:pPr algn="l" defTabSz="1295400">
                        <a:tabLst>
                          <a:tab pos="1295400" algn="l"/>
                        </a:tabLst>
                      </a:pPr>
                      <a:r>
                        <a:rPr sz="3000">
                          <a:uFill>
                            <a:solidFill>
                              <a:srgbClr val="000000"/>
                            </a:solidFill>
                          </a:uFill>
                          <a:latin typeface="Calibri"/>
                          <a:ea typeface="Calibri"/>
                          <a:cs typeface="Calibri"/>
                          <a:sym typeface="Calibri"/>
                        </a:rPr>
                        <a:t>5:47</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his writings</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Moses … writing</a:t>
                      </a:r>
                    </a:p>
                  </a:txBody>
                  <a:tcPr marL="50800" marR="50800" marT="50800" marB="50800" anchor="t" anchorCtr="0" horzOverflow="overflow">
                    <a:solidFill>
                      <a:srgbClr val="E1EAF4"/>
                    </a:solidFill>
                  </a:tcPr>
                </a:tc>
                <a:tc>
                  <a:txBody>
                    <a:bodyPr/>
                    <a:lstStyle/>
                    <a:p>
                      <a:pPr algn="l" defTabSz="1295400">
                        <a:tabLst>
                          <a:tab pos="1295400" algn="l"/>
                        </a:tabLst>
                      </a:pPr>
                      <a:r>
                        <a:rPr sz="3000">
                          <a:uFill>
                            <a:solidFill>
                              <a:srgbClr val="000000"/>
                            </a:solidFill>
                          </a:uFill>
                          <a:latin typeface="Calibri"/>
                          <a:ea typeface="Calibri"/>
                          <a:cs typeface="Calibri"/>
                          <a:sym typeface="Calibri"/>
                        </a:rPr>
                        <a:t>Deut 31:9,24</a:t>
                      </a:r>
                    </a:p>
                  </a:txBody>
                  <a:tcPr marL="50800" marR="50800" marT="50800" marB="50800" anchor="t" anchorCtr="0" horzOverflow="overflow">
                    <a:solidFill>
                      <a:srgbClr val="E1EAF4"/>
                    </a:solidFill>
                  </a:tcPr>
                </a:tc>
              </a:tr>
            </a:tbl>
          </a:graphicData>
        </a:graphic>
      </p:graphicFrame>
    </p:spTree>
  </p:cSld>
  <p:clrMapOvr>
    <a:masterClrMapping/>
  </p:clrMapOvr>
  <p:transition xmlns:p14="http://schemas.microsoft.com/office/powerpoint/2010/main" spd="med" advClick="1" p14:dur="1000"/>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8" grpId="1"/>
    </p:bldLst>
  </p:timing>
</p:sld>
</file>

<file path=ppt/slides/slide9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0" name="Shape 480"/>
          <p:cNvSpPr/>
          <p:nvPr/>
        </p:nvSpPr>
        <p:spPr>
          <a:xfrm>
            <a:off x="708037" y="1213355"/>
            <a:ext cx="11588725" cy="73268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457200">
              <a:defRPr sz="3300">
                <a:solidFill>
                  <a:srgbClr val="2B2B2B"/>
                </a:solidFill>
                <a:latin typeface="Arial"/>
                <a:ea typeface="Arial"/>
                <a:cs typeface="Arial"/>
                <a:sym typeface="Arial"/>
              </a:defRPr>
            </a:pPr>
            <a:r>
              <a:t>A.</a:t>
            </a:r>
            <a:r>
              <a:t>16 And therefore did </a:t>
            </a:r>
            <a:r>
              <a:rPr b="1">
                <a:solidFill>
                  <a:srgbClr val="800D00"/>
                </a:solidFill>
              </a:rPr>
              <a:t>the Jews</a:t>
            </a:r>
            <a:r>
              <a:rPr>
                <a:solidFill>
                  <a:srgbClr val="800D00"/>
                </a:solidFill>
              </a:rPr>
              <a:t> </a:t>
            </a:r>
            <a:r>
              <a:t>persecute Jesus, and </a:t>
            </a:r>
            <a:r>
              <a:rPr b="1">
                <a:solidFill>
                  <a:srgbClr val="FF2500"/>
                </a:solidFill>
              </a:rPr>
              <a:t>sought to slay him,</a:t>
            </a: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	B. because he had done these things on </a:t>
            </a:r>
            <a:r>
              <a:rPr b="1">
                <a:solidFill>
                  <a:srgbClr val="003400"/>
                </a:solidFill>
              </a:rPr>
              <a:t>the sabbath day.</a:t>
            </a:r>
          </a:p>
          <a:p>
            <a:pPr algn="l" defTabSz="457200">
              <a:defRPr b="1" sz="3300">
                <a:solidFill>
                  <a:srgbClr val="333399"/>
                </a:solidFill>
                <a:latin typeface="Arial"/>
                <a:ea typeface="Arial"/>
                <a:cs typeface="Arial"/>
                <a:sym typeface="Arial"/>
              </a:defRPr>
            </a:pPr>
          </a:p>
          <a:p>
            <a:pPr algn="l" defTabSz="457200">
              <a:defRPr b="1" sz="3300">
                <a:solidFill>
                  <a:srgbClr val="333399"/>
                </a:solidFill>
                <a:latin typeface="Arial"/>
                <a:ea typeface="Arial"/>
                <a:cs typeface="Arial"/>
                <a:sym typeface="Arial"/>
              </a:defRPr>
            </a:pPr>
            <a:r>
              <a:t>		</a:t>
            </a:r>
            <a:r>
              <a:rPr b="0">
                <a:solidFill>
                  <a:srgbClr val="000000"/>
                </a:solidFill>
              </a:rPr>
              <a:t>C.</a:t>
            </a:r>
            <a:r>
              <a:t> </a:t>
            </a:r>
            <a:r>
              <a:rPr b="0">
                <a:solidFill>
                  <a:srgbClr val="2B2B2B"/>
                </a:solidFill>
              </a:rPr>
              <a:t>17 But Jesus answered them, </a:t>
            </a:r>
            <a:r>
              <a:t>My Father </a:t>
            </a:r>
            <a:r>
              <a:rPr b="0">
                <a:solidFill>
                  <a:srgbClr val="000000"/>
                </a:solidFill>
              </a:rPr>
              <a:t>worketh </a:t>
            </a:r>
            <a:endParaRPr b="0">
              <a:solidFill>
                <a:srgbClr val="000000"/>
              </a:solidFill>
            </a:endParaRPr>
          </a:p>
          <a:p>
            <a:pPr lvl="4" algn="l" defTabSz="457200">
              <a:defRPr b="1" sz="3300">
                <a:solidFill>
                  <a:srgbClr val="333399"/>
                </a:solidFill>
                <a:latin typeface="Arial"/>
                <a:ea typeface="Arial"/>
                <a:cs typeface="Arial"/>
                <a:sym typeface="Arial"/>
              </a:defRPr>
            </a:pPr>
            <a:r>
              <a:rPr b="0">
                <a:solidFill>
                  <a:srgbClr val="000000"/>
                </a:solidFill>
              </a:rPr>
              <a:t>hitherto, and I work.</a:t>
            </a:r>
            <a:endParaRPr b="0">
              <a:solidFill>
                <a:srgbClr val="2B2B2B"/>
              </a:solidFill>
            </a:endParaRPr>
          </a:p>
          <a:p>
            <a:pPr algn="l" defTabSz="457200">
              <a:defRPr b="1" sz="3300">
                <a:solidFill>
                  <a:srgbClr val="FF2500"/>
                </a:solidFill>
                <a:latin typeface="Arial"/>
                <a:ea typeface="Arial"/>
                <a:cs typeface="Arial"/>
                <a:sym typeface="Arial"/>
              </a:defRPr>
            </a:pPr>
            <a:endParaRPr b="0">
              <a:solidFill>
                <a:srgbClr val="2B2B2B"/>
              </a:solidFill>
            </a:endParaRPr>
          </a:p>
          <a:p>
            <a:pPr algn="l" defTabSz="457200">
              <a:defRPr b="1" sz="3300">
                <a:solidFill>
                  <a:srgbClr val="FF2500"/>
                </a:solidFill>
                <a:latin typeface="Arial"/>
                <a:ea typeface="Arial"/>
                <a:cs typeface="Arial"/>
                <a:sym typeface="Arial"/>
              </a:defRPr>
            </a:pPr>
            <a:r>
              <a:rPr b="0">
                <a:solidFill>
                  <a:srgbClr val="2B2B2B"/>
                </a:solidFill>
              </a:rPr>
              <a:t>A'. 18 Therefore</a:t>
            </a:r>
            <a:r>
              <a:rPr>
                <a:solidFill>
                  <a:srgbClr val="800D00"/>
                </a:solidFill>
              </a:rPr>
              <a:t> the Jews</a:t>
            </a:r>
            <a:r>
              <a:rPr b="0">
                <a:solidFill>
                  <a:srgbClr val="2B2B2B"/>
                </a:solidFill>
              </a:rPr>
              <a:t> </a:t>
            </a:r>
            <a:r>
              <a:t>sought the more to kill him</a:t>
            </a:r>
            <a:r>
              <a:rPr b="0"/>
              <a:t>,</a:t>
            </a:r>
            <a:endParaRPr b="0">
              <a:solidFill>
                <a:srgbClr val="2B2B2B"/>
              </a:solidFill>
            </a:endParaRP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	</a:t>
            </a:r>
            <a:r>
              <a:t>B'. because he not only had broken </a:t>
            </a:r>
            <a:r>
              <a:rPr b="1">
                <a:solidFill>
                  <a:srgbClr val="003400"/>
                </a:solidFill>
              </a:rPr>
              <a:t>the sabbath</a:t>
            </a:r>
            <a:r>
              <a:rPr b="1"/>
              <a:t>,</a:t>
            </a:r>
            <a:r>
              <a:t> </a:t>
            </a:r>
          </a:p>
          <a:p>
            <a:pPr algn="l" defTabSz="457200">
              <a:defRPr sz="3300">
                <a:solidFill>
                  <a:srgbClr val="2B2B2B"/>
                </a:solidFill>
                <a:latin typeface="Arial"/>
                <a:ea typeface="Arial"/>
                <a:cs typeface="Arial"/>
                <a:sym typeface="Arial"/>
              </a:defRPr>
            </a:pPr>
          </a:p>
          <a:p>
            <a:pPr algn="l" defTabSz="457200">
              <a:defRPr sz="3300">
                <a:solidFill>
                  <a:srgbClr val="2B2B2B"/>
                </a:solidFill>
                <a:latin typeface="Arial"/>
                <a:ea typeface="Arial"/>
                <a:cs typeface="Arial"/>
                <a:sym typeface="Arial"/>
              </a:defRPr>
            </a:pPr>
            <a:r>
              <a:t>		C’. but said also that </a:t>
            </a:r>
            <a:r>
              <a:rPr b="1">
                <a:solidFill>
                  <a:srgbClr val="011993"/>
                </a:solidFill>
              </a:rPr>
              <a:t>God was his Father</a:t>
            </a:r>
            <a:r>
              <a:t>, making </a:t>
            </a:r>
          </a:p>
          <a:p>
            <a:pPr lvl="4" algn="l" defTabSz="457200">
              <a:defRPr sz="3300">
                <a:solidFill>
                  <a:srgbClr val="2B2B2B"/>
                </a:solidFill>
                <a:latin typeface="Arial"/>
                <a:ea typeface="Arial"/>
                <a:cs typeface="Arial"/>
                <a:sym typeface="Arial"/>
              </a:defRPr>
            </a:pPr>
            <a:r>
              <a:t>himself equal with God.</a:t>
            </a:r>
          </a:p>
        </p:txBody>
      </p:sp>
    </p:spTree>
  </p:cSld>
  <p:clrMapOvr>
    <a:masterClrMapping/>
  </p:clrMapOvr>
  <p:transition xmlns:p14="http://schemas.microsoft.com/office/powerpoint/2010/main" spd="med" advClick="1" p14:dur="1000"/>
</p:sld>
</file>

<file path=ppt/slides/slide10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2" name="Shape 48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83" name="Table 483"/>
          <p:cNvGraphicFramePr/>
          <p:nvPr/>
        </p:nvGraphicFramePr>
        <p:xfrm>
          <a:off x="940351" y="840316"/>
          <a:ext cx="11124098" cy="7226301"/>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162300"/>
                <a:gridCol w="3938962"/>
                <a:gridCol w="4022835"/>
              </a:tblGrid>
              <a:tr h="1204383">
                <a:tc>
                  <a:txBody>
                    <a:bodyPr/>
                    <a:lstStyle/>
                    <a:p>
                      <a:pPr defTabSz="914400">
                        <a:defRPr b="0">
                          <a:solidFill>
                            <a:srgbClr val="000000"/>
                          </a:solidFill>
                        </a:defRPr>
                      </a:pPr>
                      <a:r>
                        <a:rPr b="1" sz="3300">
                          <a:solidFill>
                            <a:srgbClr val="FFFFFF"/>
                          </a:solidFill>
                          <a:sym typeface="Helvetica"/>
                        </a:rPr>
                        <a:t>Gospel of John</a:t>
                      </a:r>
                    </a:p>
                  </a:txBody>
                  <a:tcPr marL="50800" marR="50800" marT="50800" marB="50800" anchor="ctr" anchorCtr="0" horzOverflow="overflow"/>
                </a:tc>
                <a:tc>
                  <a:txBody>
                    <a:bodyPr/>
                    <a:lstStyle/>
                    <a:p>
                      <a:pPr defTabSz="914400">
                        <a:defRPr b="0">
                          <a:solidFill>
                            <a:srgbClr val="000000"/>
                          </a:solidFill>
                        </a:defRPr>
                      </a:pPr>
                      <a:r>
                        <a:rPr b="1" sz="3300">
                          <a:solidFill>
                            <a:srgbClr val="FFFFFF"/>
                          </a:solidFill>
                          <a:sym typeface="Helvetica"/>
                        </a:rPr>
                        <a:t>connecting idea</a:t>
                      </a:r>
                    </a:p>
                  </a:txBody>
                  <a:tcPr marL="50800" marR="50800" marT="50800" marB="50800" anchor="ctr" anchorCtr="0" horzOverflow="overflow"/>
                </a:tc>
                <a:tc>
                  <a:txBody>
                    <a:bodyPr/>
                    <a:lstStyle/>
                    <a:p>
                      <a:pPr defTabSz="914400">
                        <a:defRPr b="0">
                          <a:solidFill>
                            <a:srgbClr val="000000"/>
                          </a:solidFill>
                        </a:defRPr>
                      </a:pPr>
                      <a:r>
                        <a:rPr b="1" sz="3300">
                          <a:solidFill>
                            <a:srgbClr val="FFFFFF"/>
                          </a:solidFill>
                          <a:sym typeface="Helvetica"/>
                        </a:rPr>
                        <a:t>1 John </a:t>
                      </a:r>
                    </a:p>
                  </a:txBody>
                  <a:tcPr marL="50800" marR="50800" marT="50800" marB="50800" anchor="ctr" anchorCtr="0" horzOverflow="overflow"/>
                </a:tc>
              </a:tr>
              <a:tr h="1204383">
                <a:tc>
                  <a:txBody>
                    <a:bodyPr/>
                    <a:lstStyle/>
                    <a:p>
                      <a:pPr defTabSz="914400"/>
                      <a:r>
                        <a:rPr b="1" sz="3300">
                          <a:latin typeface="Helvetica"/>
                          <a:ea typeface="Helvetica"/>
                          <a:cs typeface="Helvetica"/>
                          <a:sym typeface="Helvetica"/>
                        </a:rPr>
                        <a:t>1</a:t>
                      </a:r>
                    </a:p>
                  </a:txBody>
                  <a:tcPr marL="50800" marR="50800" marT="50800" marB="50800" anchor="ctr" anchorCtr="0" horzOverflow="overflow"/>
                </a:tc>
                <a:tc>
                  <a:txBody>
                    <a:bodyPr/>
                    <a:lstStyle/>
                    <a:p>
                      <a:pPr defTabSz="914400"/>
                      <a:r>
                        <a:rPr b="1" sz="3300">
                          <a:latin typeface="Helvetica"/>
                          <a:ea typeface="Helvetica"/>
                          <a:cs typeface="Helvetica"/>
                          <a:sym typeface="Helvetica"/>
                        </a:rPr>
                        <a:t>WORD made known</a:t>
                      </a:r>
                    </a:p>
                  </a:txBody>
                  <a:tcPr marL="50800" marR="50800" marT="50800" marB="50800" anchor="ctr" anchorCtr="0" horzOverflow="overflow"/>
                </a:tc>
                <a:tc>
                  <a:txBody>
                    <a:bodyPr/>
                    <a:lstStyle/>
                    <a:p>
                      <a:pPr defTabSz="914400"/>
                      <a:r>
                        <a:rPr b="1" sz="3300">
                          <a:latin typeface="Helvetica"/>
                          <a:ea typeface="Helvetica"/>
                          <a:cs typeface="Helvetica"/>
                          <a:sym typeface="Helvetica"/>
                        </a:rPr>
                        <a:t>1:1,10</a:t>
                      </a:r>
                    </a:p>
                  </a:txBody>
                  <a:tcPr marL="50800" marR="50800" marT="50800" marB="50800" anchor="ctr" anchorCtr="0" horzOverflow="overflow"/>
                </a:tc>
              </a:tr>
              <a:tr h="1204383">
                <a:tc>
                  <a:txBody>
                    <a:bodyPr/>
                    <a:lstStyle/>
                    <a:p>
                      <a:pPr defTabSz="914400"/>
                      <a:r>
                        <a:rPr b="1" sz="3300">
                          <a:latin typeface="Helvetica"/>
                          <a:ea typeface="Helvetica"/>
                          <a:cs typeface="Helvetica"/>
                          <a:sym typeface="Helvetica"/>
                        </a:rPr>
                        <a:t>2</a:t>
                      </a:r>
                    </a:p>
                  </a:txBody>
                  <a:tcPr marL="50800" marR="50800" marT="50800" marB="50800" anchor="ctr" anchorCtr="0" horzOverflow="overflow"/>
                </a:tc>
                <a:tc>
                  <a:txBody>
                    <a:bodyPr/>
                    <a:lstStyle/>
                    <a:p>
                      <a:pPr defTabSz="914400"/>
                      <a:r>
                        <a:rPr b="1" sz="3300">
                          <a:latin typeface="Helvetica"/>
                          <a:ea typeface="Helvetica"/>
                          <a:cs typeface="Helvetica"/>
                          <a:sym typeface="Helvetica"/>
                        </a:rPr>
                        <a:t>water into  blood</a:t>
                      </a:r>
                    </a:p>
                  </a:txBody>
                  <a:tcPr marL="50800" marR="50800" marT="50800" marB="50800" anchor="ctr" anchorCtr="0" horzOverflow="overflow"/>
                </a:tc>
                <a:tc>
                  <a:txBody>
                    <a:bodyPr/>
                    <a:lstStyle/>
                    <a:p>
                      <a:pPr defTabSz="914400"/>
                      <a:r>
                        <a:rPr b="1" sz="3300">
                          <a:latin typeface="Helvetica"/>
                          <a:ea typeface="Helvetica"/>
                          <a:cs typeface="Helvetica"/>
                          <a:sym typeface="Helvetica"/>
                        </a:rPr>
                        <a:t>1:7; 5:6,8</a:t>
                      </a:r>
                    </a:p>
                  </a:txBody>
                  <a:tcPr marL="50800" marR="50800" marT="50800" marB="50800" anchor="ctr" anchorCtr="0" horzOverflow="overflow"/>
                </a:tc>
              </a:tr>
              <a:tr h="1204383">
                <a:tc>
                  <a:txBody>
                    <a:bodyPr/>
                    <a:lstStyle/>
                    <a:p>
                      <a:pPr defTabSz="914400"/>
                      <a:r>
                        <a:rPr b="1" sz="3300">
                          <a:latin typeface="Helvetica"/>
                          <a:ea typeface="Helvetica"/>
                          <a:cs typeface="Helvetica"/>
                          <a:sym typeface="Helvetica"/>
                        </a:rPr>
                        <a:t>3</a:t>
                      </a:r>
                    </a:p>
                  </a:txBody>
                  <a:tcPr marL="50800" marR="50800" marT="50800" marB="50800" anchor="ctr" anchorCtr="0" horzOverflow="overflow"/>
                </a:tc>
                <a:tc>
                  <a:txBody>
                    <a:bodyPr/>
                    <a:lstStyle/>
                    <a:p>
                      <a:pPr defTabSz="914400"/>
                      <a:r>
                        <a:rPr b="1" sz="3300">
                          <a:latin typeface="Helvetica"/>
                          <a:ea typeface="Helvetica"/>
                          <a:cs typeface="Helvetica"/>
                          <a:sym typeface="Helvetica"/>
                        </a:rPr>
                        <a:t>born from above</a:t>
                      </a:r>
                    </a:p>
                  </a:txBody>
                  <a:tcPr marL="50800" marR="50800" marT="50800" marB="50800" anchor="ctr" anchorCtr="0" horzOverflow="overflow"/>
                </a:tc>
                <a:tc>
                  <a:txBody>
                    <a:bodyPr/>
                    <a:lstStyle/>
                    <a:p>
                      <a:pPr defTabSz="914400"/>
                      <a:r>
                        <a:rPr b="1" sz="3300">
                          <a:latin typeface="Helvetica"/>
                          <a:ea typeface="Helvetica"/>
                          <a:cs typeface="Helvetica"/>
                          <a:sym typeface="Helvetica"/>
                        </a:rPr>
                        <a:t>2:29; 4:7,9; 5:1,4</a:t>
                      </a:r>
                    </a:p>
                  </a:txBody>
                  <a:tcPr marL="50800" marR="50800" marT="50800" marB="50800" anchor="ctr" anchorCtr="0" horzOverflow="overflow"/>
                </a:tc>
              </a:tr>
              <a:tr h="1204383">
                <a:tc>
                  <a:txBody>
                    <a:bodyPr/>
                    <a:lstStyle/>
                    <a:p>
                      <a:pPr defTabSz="914400"/>
                      <a:r>
                        <a:rPr b="1" sz="3300">
                          <a:latin typeface="Helvetica"/>
                          <a:ea typeface="Helvetica"/>
                          <a:cs typeface="Helvetica"/>
                          <a:sym typeface="Helvetica"/>
                        </a:rPr>
                        <a:t>4</a:t>
                      </a:r>
                    </a:p>
                  </a:txBody>
                  <a:tcPr marL="50800" marR="50800" marT="50800" marB="50800" anchor="ctr" anchorCtr="0" horzOverflow="overflow"/>
                </a:tc>
                <a:tc>
                  <a:txBody>
                    <a:bodyPr/>
                    <a:lstStyle/>
                    <a:p>
                      <a:pPr defTabSz="914400"/>
                      <a:r>
                        <a:rPr b="1" sz="3300">
                          <a:latin typeface="Helvetica"/>
                          <a:ea typeface="Helvetica"/>
                          <a:cs typeface="Helvetica"/>
                          <a:sym typeface="Helvetica"/>
                        </a:rPr>
                        <a:t>in spirit  and truth</a:t>
                      </a:r>
                    </a:p>
                  </a:txBody>
                  <a:tcPr marL="50800" marR="50800" marT="50800" marB="50800" anchor="ctr" anchorCtr="0" horzOverflow="overflow"/>
                </a:tc>
                <a:tc>
                  <a:txBody>
                    <a:bodyPr/>
                    <a:lstStyle/>
                    <a:p>
                      <a:pPr defTabSz="914400"/>
                      <a:r>
                        <a:rPr b="1" sz="3300">
                          <a:latin typeface="Helvetica"/>
                          <a:ea typeface="Helvetica"/>
                          <a:cs typeface="Helvetica"/>
                          <a:sym typeface="Helvetica"/>
                        </a:rPr>
                        <a:t>1:8; 3:18; 4:6</a:t>
                      </a:r>
                    </a:p>
                  </a:txBody>
                  <a:tcPr marL="50800" marR="50800" marT="50800" marB="50800" anchor="ctr" anchorCtr="0" horzOverflow="overflow"/>
                </a:tc>
              </a:tr>
              <a:tr h="1204383">
                <a:tc>
                  <a:txBody>
                    <a:bodyPr/>
                    <a:lstStyle/>
                    <a:p>
                      <a:pPr defTabSz="914400"/>
                      <a:r>
                        <a:rPr b="1" sz="3300">
                          <a:latin typeface="Helvetica"/>
                          <a:ea typeface="Helvetica"/>
                          <a:cs typeface="Helvetica"/>
                          <a:sym typeface="Helvetica"/>
                        </a:rPr>
                        <a:t>5</a:t>
                      </a:r>
                    </a:p>
                  </a:txBody>
                  <a:tcPr marL="50800" marR="50800" marT="50800" marB="50800" anchor="ctr" anchorCtr="0" horzOverflow="overflow"/>
                </a:tc>
                <a:tc>
                  <a:txBody>
                    <a:bodyPr/>
                    <a:lstStyle/>
                    <a:p>
                      <a:pPr defTabSz="914400"/>
                      <a:r>
                        <a:rPr b="1" sz="3300">
                          <a:latin typeface="Helvetica"/>
                          <a:ea typeface="Helvetica"/>
                          <a:cs typeface="Helvetica"/>
                          <a:sym typeface="Helvetica"/>
                        </a:rPr>
                        <a:t>passed from death unto life</a:t>
                      </a:r>
                    </a:p>
                  </a:txBody>
                  <a:tcPr marL="50800" marR="50800" marT="50800" marB="50800" anchor="ctr" anchorCtr="0" horzOverflow="overflow"/>
                </a:tc>
                <a:tc>
                  <a:txBody>
                    <a:bodyPr/>
                    <a:lstStyle/>
                    <a:p>
                      <a:pPr defTabSz="914400"/>
                      <a:r>
                        <a:rPr b="1" sz="3300">
                          <a:latin typeface="Helvetica"/>
                          <a:ea typeface="Helvetica"/>
                          <a:cs typeface="Helvetica"/>
                          <a:sym typeface="Helvetica"/>
                        </a:rPr>
                        <a:t>3:14</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slides/slide10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5" name="Shape 485"/>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86" name="Table 486"/>
          <p:cNvGraphicFramePr/>
          <p:nvPr/>
        </p:nvGraphicFramePr>
        <p:xfrm>
          <a:off x="659581" y="191488"/>
          <a:ext cx="12105780" cy="9146258"/>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2327576"/>
                <a:gridCol w="4114819"/>
                <a:gridCol w="4707938"/>
                <a:gridCol w="942745"/>
              </a:tblGrid>
              <a:tr h="489198">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John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2800">
                          <a:uFill>
                            <a:solidFill>
                              <a:srgbClr val="FFFFFF"/>
                            </a:solidFill>
                          </a:uFill>
                          <a:sym typeface="Helvetica"/>
                        </a:defRPr>
                      </a:pP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Isaiah</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2800">
                          <a:solidFill>
                            <a:srgbClr val="FFFFFF"/>
                          </a:solidFill>
                          <a:uFill>
                            <a:solidFill>
                              <a:srgbClr val="FFFFFF"/>
                            </a:solidFill>
                          </a:uFill>
                          <a:sym typeface="Helvetica"/>
                        </a:rPr>
                        <a:t>55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495101">
                <a:tc>
                  <a:txBody>
                    <a:bodyPr/>
                    <a:lstStyle/>
                    <a:p>
                      <a:pPr algn="l" defTabSz="1295400">
                        <a:tabLst>
                          <a:tab pos="1295400" algn="l"/>
                        </a:tabLst>
                      </a:pPr>
                      <a:r>
                        <a:rPr sz="2800">
                          <a:uFill>
                            <a:solidFill>
                              <a:srgbClr val="000000"/>
                            </a:solidFill>
                          </a:uFill>
                          <a:latin typeface="Calibri"/>
                          <a:ea typeface="Calibri"/>
                          <a:cs typeface="Calibri"/>
                          <a:sym typeface="Calibri"/>
                        </a:rPr>
                        <a:t>5:14</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findeth him</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while he may be found</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6</a:t>
                      </a:r>
                    </a:p>
                  </a:txBody>
                  <a:tcPr marL="50800" marR="50800" marT="50800" marB="50800" anchor="t"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448468">
                <a:tc>
                  <a:txBody>
                    <a:bodyPr/>
                    <a:lstStyle/>
                    <a:p>
                      <a:pPr algn="l" defTabSz="1295400">
                        <a:tabLst>
                          <a:tab pos="1295400" algn="l"/>
                        </a:tabLst>
                      </a:pPr>
                      <a:r>
                        <a:rPr sz="2800">
                          <a:uFill>
                            <a:solidFill>
                              <a:srgbClr val="000000"/>
                            </a:solidFill>
                          </a:uFill>
                          <a:latin typeface="Calibri"/>
                          <a:ea typeface="Calibri"/>
                          <a:cs typeface="Calibri"/>
                          <a:sym typeface="Calibri"/>
                        </a:rPr>
                        <a:t>5:24, 37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him that sent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I sent it</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48468">
                <a:tc>
                  <a:txBody>
                    <a:bodyPr/>
                    <a:lstStyle/>
                    <a:p>
                      <a:pPr algn="l" defTabSz="1295400">
                        <a:tabLst>
                          <a:tab pos="1295400" algn="l"/>
                        </a:tabLst>
                      </a:pPr>
                      <a:r>
                        <a:rPr sz="2800">
                          <a:uFill>
                            <a:solidFill>
                              <a:srgbClr val="000000"/>
                            </a:solidFill>
                          </a:uFill>
                          <a:latin typeface="Calibri"/>
                          <a:ea typeface="Calibri"/>
                          <a:cs typeface="Calibri"/>
                          <a:sym typeface="Calibri"/>
                        </a:rPr>
                        <a:t>5:31-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witness</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witness to the people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4</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48468">
                <a:tc>
                  <a:txBody>
                    <a:bodyPr/>
                    <a:lstStyle/>
                    <a:p>
                      <a:pPr algn="l" defTabSz="1295400">
                        <a:tabLst>
                          <a:tab pos="1295400" algn="l"/>
                        </a:tabLst>
                      </a:pPr>
                      <a:r>
                        <a:rPr sz="2800">
                          <a:uFill>
                            <a:solidFill>
                              <a:srgbClr val="000000"/>
                            </a:solidFill>
                          </a:uFill>
                          <a:latin typeface="Calibri"/>
                          <a:ea typeface="Calibri"/>
                          <a:cs typeface="Calibri"/>
                          <a:sym typeface="Calibri"/>
                        </a:rPr>
                        <a:t>5:40</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 to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 unto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35899">
                <a:tc>
                  <a:txBody>
                    <a:bodyPr/>
                    <a:lstStyle/>
                    <a:p>
                      <a:pPr algn="l" defTabSz="1295400">
                        <a:tabLst>
                          <a:tab pos="1295400" algn="l"/>
                        </a:tabLst>
                      </a:pPr>
                      <a:r>
                        <a:rPr sz="2800">
                          <a:uFill>
                            <a:solidFill>
                              <a:srgbClr val="000000"/>
                            </a:solidFill>
                          </a:uFill>
                          <a:latin typeface="Calibri"/>
                          <a:ea typeface="Calibri"/>
                          <a:cs typeface="Calibri"/>
                          <a:sym typeface="Calibri"/>
                        </a:rPr>
                        <a:t>6:5,45,65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 unto him</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 unto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3</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5899">
                <a:tc>
                  <a:txBody>
                    <a:bodyPr/>
                    <a:lstStyle/>
                    <a:p>
                      <a:pPr algn="l" defTabSz="1295400">
                        <a:tabLst>
                          <a:tab pos="1295400" algn="l"/>
                        </a:tabLst>
                      </a:pPr>
                      <a:r>
                        <a:rPr sz="2800">
                          <a:uFill>
                            <a:solidFill>
                              <a:srgbClr val="000000"/>
                            </a:solidFill>
                          </a:uFill>
                          <a:latin typeface="Calibri"/>
                          <a:ea typeface="Calibri"/>
                          <a:cs typeface="Calibri"/>
                          <a:sym typeface="Calibri"/>
                        </a:rPr>
                        <a:t>6:5,7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buy bread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buy and eat</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04187">
                <a:tc>
                  <a:txBody>
                    <a:bodyPr/>
                    <a:lstStyle/>
                    <a:p>
                      <a:pPr algn="l" defTabSz="1295400">
                        <a:tabLst>
                          <a:tab pos="1295400" algn="l"/>
                        </a:tabLst>
                      </a:pPr>
                      <a:r>
                        <a:rPr sz="2800">
                          <a:uFill>
                            <a:solidFill>
                              <a:srgbClr val="000000"/>
                            </a:solidFill>
                          </a:uFill>
                          <a:latin typeface="Calibri"/>
                          <a:ea typeface="Calibri"/>
                          <a:cs typeface="Calibri"/>
                          <a:sym typeface="Calibri"/>
                        </a:rPr>
                        <a:t>6:25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they had found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while he may be found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6</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32870">
                <a:tc>
                  <a:txBody>
                    <a:bodyPr/>
                    <a:lstStyle/>
                    <a:p>
                      <a:pPr algn="l" defTabSz="1295400">
                        <a:tabLst>
                          <a:tab pos="1295400" algn="l"/>
                        </a:tabLst>
                      </a:pPr>
                      <a:r>
                        <a:rPr sz="2800">
                          <a:uFill>
                            <a:solidFill>
                              <a:srgbClr val="000000"/>
                            </a:solidFill>
                          </a:uFill>
                          <a:latin typeface="Calibri"/>
                          <a:ea typeface="Calibri"/>
                          <a:cs typeface="Calibri"/>
                          <a:sym typeface="Calibri"/>
                        </a:rPr>
                        <a:t>6:26</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seek</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seek ye the LORD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6</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58467">
                <a:tc>
                  <a:txBody>
                    <a:bodyPr/>
                    <a:lstStyle/>
                    <a:p>
                      <a:pPr algn="l" defTabSz="1295400">
                        <a:tabLst>
                          <a:tab pos="1295400" algn="l"/>
                        </a:tabLst>
                      </a:pPr>
                      <a:r>
                        <a:rPr sz="2800">
                          <a:uFill>
                            <a:solidFill>
                              <a:srgbClr val="000000"/>
                            </a:solidFill>
                          </a:uFill>
                          <a:latin typeface="Calibri"/>
                          <a:ea typeface="Calibri"/>
                          <a:cs typeface="Calibri"/>
                          <a:sym typeface="Calibri"/>
                        </a:rPr>
                        <a:t>6:27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labour not </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your labour</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2</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44510">
                <a:tc>
                  <a:txBody>
                    <a:bodyPr/>
                    <a:lstStyle/>
                    <a:p>
                      <a:pPr algn="l" defTabSz="1295400">
                        <a:tabLst>
                          <a:tab pos="1295400" algn="l"/>
                        </a:tabLst>
                      </a:pPr>
                      <a:r>
                        <a:rPr sz="2800">
                          <a:uFill>
                            <a:solidFill>
                              <a:srgbClr val="000000"/>
                            </a:solidFill>
                          </a:uFill>
                          <a:latin typeface="Calibri"/>
                          <a:ea typeface="Calibri"/>
                          <a:cs typeface="Calibri"/>
                          <a:sym typeface="Calibri"/>
                        </a:rPr>
                        <a:t>6:29,39,40,57</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sent</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I sent it</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85785">
                <a:tc>
                  <a:txBody>
                    <a:bodyPr/>
                    <a:lstStyle/>
                    <a:p>
                      <a:pPr algn="l" defTabSz="1295400">
                        <a:tabLst>
                          <a:tab pos="1295400" algn="l"/>
                        </a:tabLst>
                      </a:pPr>
                      <a:r>
                        <a:rPr sz="2800">
                          <a:uFill>
                            <a:solidFill>
                              <a:srgbClr val="000000"/>
                            </a:solidFill>
                          </a:uFill>
                          <a:latin typeface="Calibri"/>
                          <a:ea typeface="Calibri"/>
                          <a:cs typeface="Calibri"/>
                          <a:sym typeface="Calibri"/>
                        </a:rPr>
                        <a:t>6:32</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bread from heaven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from heaven … bread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10</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882973">
                <a:tc>
                  <a:txBody>
                    <a:bodyPr/>
                    <a:lstStyle/>
                    <a:p>
                      <a:pPr algn="l" defTabSz="1295400">
                        <a:tabLst>
                          <a:tab pos="1295400" algn="l"/>
                        </a:tabLst>
                      </a:pPr>
                      <a:r>
                        <a:rPr sz="2800">
                          <a:uFill>
                            <a:solidFill>
                              <a:srgbClr val="000000"/>
                            </a:solidFill>
                          </a:uFill>
                          <a:latin typeface="Calibri"/>
                          <a:ea typeface="Calibri"/>
                          <a:cs typeface="Calibri"/>
                          <a:sym typeface="Calibri"/>
                        </a:rPr>
                        <a:t>6:33-58    </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cometh down from heaven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cometh down ... from heaven</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10</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86458">
                <a:tc>
                  <a:txBody>
                    <a:bodyPr/>
                    <a:lstStyle/>
                    <a:p>
                      <a:pPr algn="l" defTabSz="1295400">
                        <a:tabLst>
                          <a:tab pos="1295400" algn="l"/>
                        </a:tabLst>
                      </a:pPr>
                      <a:r>
                        <a:rPr sz="2800">
                          <a:uFill>
                            <a:solidFill>
                              <a:srgbClr val="000000"/>
                            </a:solidFill>
                          </a:uFill>
                          <a:latin typeface="Calibri"/>
                          <a:ea typeface="Calibri"/>
                          <a:cs typeface="Calibri"/>
                          <a:sym typeface="Calibri"/>
                        </a:rPr>
                        <a:t>6:35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thirst</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every one that thirsteth</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563452">
                <a:tc>
                  <a:txBody>
                    <a:bodyPr/>
                    <a:lstStyle/>
                    <a:p>
                      <a:pPr algn="l" defTabSz="1295400">
                        <a:tabLst>
                          <a:tab pos="1295400" algn="l"/>
                        </a:tabLst>
                      </a:pPr>
                      <a:r>
                        <a:rPr sz="2800">
                          <a:uFill>
                            <a:solidFill>
                              <a:srgbClr val="000000"/>
                            </a:solidFill>
                          </a:uFill>
                          <a:latin typeface="Calibri"/>
                          <a:ea typeface="Calibri"/>
                          <a:cs typeface="Calibri"/>
                          <a:sym typeface="Calibri"/>
                        </a:rPr>
                        <a:t>6:51</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bread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not bread</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2</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472039">
                <a:tc>
                  <a:txBody>
                    <a:bodyPr/>
                    <a:lstStyle/>
                    <a:p>
                      <a:pPr algn="l" defTabSz="1295400">
                        <a:tabLst>
                          <a:tab pos="1295400" algn="l"/>
                        </a:tabLst>
                      </a:pPr>
                      <a:r>
                        <a:rPr sz="2800">
                          <a:uFill>
                            <a:solidFill>
                              <a:srgbClr val="000000"/>
                            </a:solidFill>
                          </a:uFill>
                          <a:latin typeface="Calibri"/>
                          <a:ea typeface="Calibri"/>
                          <a:cs typeface="Calibri"/>
                          <a:sym typeface="Calibri"/>
                        </a:rPr>
                        <a:t>6:35-65</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cometh to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come unto me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1,3</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69169">
                <a:tc>
                  <a:txBody>
                    <a:bodyPr/>
                    <a:lstStyle/>
                    <a:p>
                      <a:pPr algn="l" defTabSz="1295400">
                        <a:tabLst>
                          <a:tab pos="1295400" algn="l"/>
                        </a:tabLst>
                      </a:pPr>
                      <a:r>
                        <a:rPr sz="2800">
                          <a:uFill>
                            <a:solidFill>
                              <a:srgbClr val="000000"/>
                            </a:solidFill>
                          </a:uFill>
                          <a:latin typeface="Calibri"/>
                          <a:ea typeface="Calibri"/>
                          <a:cs typeface="Calibri"/>
                          <a:sym typeface="Calibri"/>
                        </a:rPr>
                        <a:t>6:35-58</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bread of life</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bread to the eater</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2800">
                          <a:uFill>
                            <a:solidFill>
                              <a:srgbClr val="000000"/>
                            </a:solidFill>
                          </a:uFill>
                          <a:latin typeface="Calibri"/>
                          <a:ea typeface="Calibri"/>
                          <a:cs typeface="Calibri"/>
                          <a:sym typeface="Calibri"/>
                        </a:rPr>
                        <a:t>10</a:t>
                      </a:r>
                    </a:p>
                  </a:txBody>
                  <a:tcPr marL="50800" marR="50800" marT="50800" marB="50800" anchor="t"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10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8" name="Shape 488"/>
          <p:cNvSpPr/>
          <p:nvPr>
            <p:ph type="sldNum" sz="quarter" idx="2"/>
          </p:nvPr>
        </p:nvSpPr>
        <p:spPr>
          <a:xfrm>
            <a:off x="12008683" y="9249974"/>
            <a:ext cx="345877" cy="3175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aphicFrame>
        <p:nvGraphicFramePr>
          <p:cNvPr id="489" name="Table 489"/>
          <p:cNvGraphicFramePr/>
          <p:nvPr/>
        </p:nvGraphicFramePr>
        <p:xfrm>
          <a:off x="566584" y="329281"/>
          <a:ext cx="12671792" cy="6457757"/>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1549400"/>
                <a:gridCol w="4173136"/>
                <a:gridCol w="5632180"/>
                <a:gridCol w="1304373"/>
              </a:tblGrid>
              <a:tr h="584083">
                <a:tc>
                  <a:txBody>
                    <a:bodyPr/>
                    <a:lstStyle/>
                    <a:p>
                      <a:pPr algn="l" defTabSz="1295400">
                        <a:tabLst>
                          <a:tab pos="1295400" algn="l"/>
                        </a:tabLst>
                        <a:defRPr b="0">
                          <a:solidFill>
                            <a:srgbClr val="000000"/>
                          </a:solidFill>
                        </a:defRPr>
                      </a:pPr>
                      <a:r>
                        <a:rPr b="1" sz="3200">
                          <a:solidFill>
                            <a:srgbClr val="FFFFFF"/>
                          </a:solidFill>
                          <a:uFill>
                            <a:solidFill>
                              <a:srgbClr val="FFFFFF"/>
                            </a:solidFill>
                          </a:uFill>
                          <a:sym typeface="Helvetica"/>
                        </a:rPr>
                        <a:t>John</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sz="3200">
                          <a:uFill>
                            <a:solidFill>
                              <a:srgbClr val="FFFFFF"/>
                            </a:solidFill>
                          </a:uFill>
                          <a:sym typeface="Helvetica"/>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200">
                          <a:solidFill>
                            <a:srgbClr val="FFFFFF"/>
                          </a:solidFill>
                          <a:uFill>
                            <a:solidFill>
                              <a:srgbClr val="FFFFFF"/>
                            </a:solidFill>
                          </a:uFill>
                          <a:sym typeface="Helvetica"/>
                        </a:rPr>
                        <a:t>Isaiah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c>
                  <a:txBody>
                    <a:bodyPr/>
                    <a:lstStyle/>
                    <a:p>
                      <a:pPr algn="l" defTabSz="1295400">
                        <a:tabLst>
                          <a:tab pos="1295400" algn="l"/>
                        </a:tabLst>
                        <a:defRPr b="0">
                          <a:solidFill>
                            <a:srgbClr val="000000"/>
                          </a:solidFill>
                        </a:defRPr>
                      </a:pPr>
                      <a:r>
                        <a:rPr b="1" sz="3200">
                          <a:solidFill>
                            <a:srgbClr val="FFFFFF"/>
                          </a:solidFill>
                          <a:uFill>
                            <a:solidFill>
                              <a:srgbClr val="FFFFFF"/>
                            </a:solidFill>
                          </a:uFill>
                          <a:sym typeface="Helvetica"/>
                        </a:rPr>
                        <a:t>55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38100">
                      <a:solidFill>
                        <a:srgbClr val="FFFFFF"/>
                      </a:solidFill>
                    </a:lnB>
                    <a:solidFill>
                      <a:srgbClr val="6095C9"/>
                    </a:solidFill>
                  </a:tcPr>
                </a:tc>
              </a:tr>
              <a:tr h="864386">
                <a:tc>
                  <a:txBody>
                    <a:bodyPr/>
                    <a:lstStyle/>
                    <a:p>
                      <a:pPr algn="l" defTabSz="1295400">
                        <a:tabLst>
                          <a:tab pos="1295400" algn="l"/>
                        </a:tabLst>
                      </a:pPr>
                      <a:r>
                        <a:rPr sz="3200">
                          <a:uFill>
                            <a:solidFill>
                              <a:srgbClr val="000000"/>
                            </a:solidFill>
                          </a:uFill>
                          <a:latin typeface="Calibri"/>
                          <a:ea typeface="Calibri"/>
                          <a:cs typeface="Calibri"/>
                          <a:sym typeface="Calibri"/>
                        </a:rPr>
                        <a:t>7:16</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my doctrine ... sent me</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I sent it</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11</a:t>
                      </a:r>
                    </a:p>
                  </a:txBody>
                  <a:tcPr marL="50800" marR="50800" marT="50800" marB="50800" anchor="ctr" anchorCtr="0" horzOverflow="overflow">
                    <a:lnL w="12700">
                      <a:solidFill>
                        <a:srgbClr val="FFFFFF"/>
                      </a:solidFill>
                    </a:lnL>
                    <a:lnR w="12700">
                      <a:solidFill>
                        <a:srgbClr val="FFFFFF"/>
                      </a:solidFill>
                    </a:lnR>
                    <a:lnT w="38100">
                      <a:solidFill>
                        <a:srgbClr val="FFFFFF"/>
                      </a:solidFill>
                    </a:lnT>
                    <a:lnB w="12700">
                      <a:solidFill>
                        <a:srgbClr val="FFFFFF"/>
                      </a:solidFill>
                    </a:lnB>
                    <a:solidFill>
                      <a:srgbClr val="E1EAF4"/>
                    </a:solidFill>
                  </a:tcPr>
                </a:tc>
              </a:tr>
              <a:tr h="513475">
                <a:tc>
                  <a:txBody>
                    <a:bodyPr/>
                    <a:lstStyle/>
                    <a:p>
                      <a:pPr algn="l" defTabSz="1295400">
                        <a:tabLst>
                          <a:tab pos="1295400" algn="l"/>
                        </a:tabLst>
                      </a:pPr>
                      <a:r>
                        <a:rPr sz="3200">
                          <a:uFill>
                            <a:solidFill>
                              <a:srgbClr val="000000"/>
                            </a:solidFill>
                          </a:uFill>
                          <a:latin typeface="Calibri"/>
                          <a:ea typeface="Calibri"/>
                          <a:cs typeface="Calibri"/>
                          <a:sym typeface="Calibri"/>
                        </a:rPr>
                        <a:t>7:18</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seeketh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seek ye the LORD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849489">
                <a:tc>
                  <a:txBody>
                    <a:bodyPr/>
                    <a:lstStyle/>
                    <a:p>
                      <a:pPr algn="l" defTabSz="1295400">
                        <a:tabLst>
                          <a:tab pos="1295400" algn="l"/>
                        </a:tabLst>
                      </a:pPr>
                      <a:r>
                        <a:rPr sz="3200">
                          <a:uFill>
                            <a:solidFill>
                              <a:srgbClr val="000000"/>
                            </a:solidFill>
                          </a:uFill>
                          <a:latin typeface="Calibri"/>
                          <a:ea typeface="Calibri"/>
                          <a:cs typeface="Calibri"/>
                          <a:sym typeface="Calibri"/>
                        </a:rPr>
                        <a:t>7:34, 36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seek ... not find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seek ... found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890965">
                <a:tc>
                  <a:txBody>
                    <a:bodyPr/>
                    <a:lstStyle/>
                    <a:p>
                      <a:pPr algn="l" defTabSz="1295400">
                        <a:tabLst>
                          <a:tab pos="1295400" algn="l"/>
                        </a:tabLst>
                      </a:pPr>
                      <a:r>
                        <a:rPr sz="3200">
                          <a:uFill>
                            <a:solidFill>
                              <a:srgbClr val="000000"/>
                            </a:solidFill>
                          </a:uFill>
                          <a:latin typeface="Calibri"/>
                          <a:ea typeface="Calibri"/>
                          <a:cs typeface="Calibri"/>
                          <a:sym typeface="Calibri"/>
                        </a:rPr>
                        <a:t>7:35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Gentiles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a nation thou knowest not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5</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771916">
                <a:tc>
                  <a:txBody>
                    <a:bodyPr/>
                    <a:lstStyle/>
                    <a:p>
                      <a:pPr algn="l" defTabSz="1295400">
                        <a:tabLst>
                          <a:tab pos="1295400" algn="l"/>
                        </a:tabLst>
                      </a:pPr>
                      <a:r>
                        <a:rPr sz="3200">
                          <a:uFill>
                            <a:solidFill>
                              <a:srgbClr val="000000"/>
                            </a:solidFill>
                          </a:uFill>
                          <a:latin typeface="Calibri"/>
                          <a:ea typeface="Calibri"/>
                          <a:cs typeface="Calibri"/>
                          <a:sym typeface="Calibri"/>
                        </a:rPr>
                        <a:t>7:36</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if any man thirst</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every one that thirsteth</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890965">
                <a:tc>
                  <a:txBody>
                    <a:bodyPr/>
                    <a:lstStyle/>
                    <a:p>
                      <a:pPr algn="l" defTabSz="1295400">
                        <a:tabLst>
                          <a:tab pos="1295400" algn="l"/>
                        </a:tabLst>
                        <a:defRPr sz="32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let him come unto me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come ye</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r h="593791">
                <a:tc>
                  <a:txBody>
                    <a:bodyPr/>
                    <a:lstStyle/>
                    <a:p>
                      <a:pPr algn="l" defTabSz="1295400">
                        <a:tabLst>
                          <a:tab pos="1295400" algn="l"/>
                        </a:tabLst>
                        <a:defRPr sz="3200">
                          <a:uFill>
                            <a:solidFill>
                              <a:srgbClr val="000000"/>
                            </a:solidFill>
                          </a:uFill>
                          <a:latin typeface="Calibri"/>
                          <a:ea typeface="Calibri"/>
                          <a:cs typeface="Calibri"/>
                          <a:sym typeface="Calibri"/>
                        </a:defRPr>
                      </a:pP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and drink</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to the waters</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1</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E1EAF4"/>
                    </a:solidFill>
                  </a:tcPr>
                </a:tc>
              </a:tr>
              <a:tr h="485981">
                <a:tc>
                  <a:txBody>
                    <a:bodyPr/>
                    <a:lstStyle/>
                    <a:p>
                      <a:pPr algn="l" defTabSz="1295400">
                        <a:tabLst>
                          <a:tab pos="1295400" algn="l"/>
                        </a:tabLst>
                      </a:pPr>
                      <a:r>
                        <a:rPr sz="3200">
                          <a:uFill>
                            <a:solidFill>
                              <a:srgbClr val="000000"/>
                            </a:solidFill>
                          </a:uFill>
                          <a:latin typeface="Calibri"/>
                          <a:ea typeface="Calibri"/>
                          <a:cs typeface="Calibri"/>
                          <a:sym typeface="Calibri"/>
                        </a:rPr>
                        <a:t>7:42</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David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sure mercies of David</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c>
                  <a:txBody>
                    <a:bodyPr/>
                    <a:lstStyle/>
                    <a:p>
                      <a:pPr algn="l" defTabSz="1295400">
                        <a:tabLst>
                          <a:tab pos="1295400" algn="l"/>
                        </a:tabLst>
                      </a:pPr>
                      <a:r>
                        <a:rPr sz="3200">
                          <a:uFill>
                            <a:solidFill>
                              <a:srgbClr val="000000"/>
                            </a:solidFill>
                          </a:uFill>
                          <a:latin typeface="Calibri"/>
                          <a:ea typeface="Calibri"/>
                          <a:cs typeface="Calibri"/>
                          <a:sym typeface="Calibri"/>
                        </a:rPr>
                        <a:t>3</a:t>
                      </a:r>
                    </a:p>
                  </a:txBody>
                  <a:tcPr marL="50800" marR="50800" marT="50800" marB="50800" anchor="ctr" anchorCtr="0" horzOverflow="overflow">
                    <a:lnL w="12700">
                      <a:solidFill>
                        <a:srgbClr val="FFFFFF"/>
                      </a:solidFill>
                    </a:lnL>
                    <a:lnR w="12700">
                      <a:solidFill>
                        <a:srgbClr val="FFFFFF"/>
                      </a:solidFill>
                    </a:lnR>
                    <a:lnT w="12700">
                      <a:solidFill>
                        <a:srgbClr val="FFFFFF"/>
                      </a:solidFill>
                    </a:lnT>
                    <a:lnB w="12700">
                      <a:solidFill>
                        <a:srgbClr val="FFFFFF"/>
                      </a:solidFill>
                    </a:lnB>
                    <a:solidFill>
                      <a:srgbClr val="F1F5FA"/>
                    </a:solidFill>
                  </a:tcPr>
                </a:tc>
              </a:tr>
            </a:tbl>
          </a:graphicData>
        </a:graphic>
      </p:graphicFrame>
    </p:spTree>
  </p:cSld>
  <p:clrMapOvr>
    <a:masterClrMapping/>
  </p:clrMapOvr>
  <p:transition xmlns:p14="http://schemas.microsoft.com/office/powerpoint/2010/main" spd="med" advClick="1" p14:dur="1000"/>
</p:sld>
</file>

<file path=ppt/slides/slide10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1" name="Shape 491"/>
          <p:cNvSpPr/>
          <p:nvPr/>
        </p:nvSpPr>
        <p:spPr>
          <a:xfrm>
            <a:off x="2624235" y="730963"/>
            <a:ext cx="7451528" cy="702167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400">
                <a:latin typeface="Arial"/>
                <a:ea typeface="Arial"/>
                <a:cs typeface="Arial"/>
                <a:sym typeface="Arial"/>
              </a:defRPr>
            </a:pPr>
            <a:r>
              <a:t>The Good Shepherd 5-11 [Ezekiel 34]</a:t>
            </a:r>
          </a:p>
          <a:p>
            <a:pPr algn="l">
              <a:defRPr sz="3400">
                <a:latin typeface="Arial"/>
                <a:ea typeface="Arial"/>
                <a:cs typeface="Arial"/>
                <a:sym typeface="Arial"/>
              </a:defRPr>
            </a:pPr>
          </a:p>
          <a:p>
            <a:pPr marL="419804" indent="-419804" algn="l">
              <a:buSzPct val="75000"/>
              <a:buChar char="•"/>
              <a:defRPr sz="3400">
                <a:latin typeface="Arial"/>
                <a:ea typeface="Arial"/>
                <a:cs typeface="Arial"/>
                <a:sym typeface="Arial"/>
              </a:defRPr>
            </a:pPr>
            <a:r>
              <a:t>Isaiah 40 quote ch 1</a:t>
            </a:r>
          </a:p>
          <a:p>
            <a:pPr marL="419804" indent="-419804" algn="l">
              <a:buSzPct val="75000"/>
              <a:buChar char="•"/>
              <a:defRPr sz="3400">
                <a:latin typeface="Arial"/>
                <a:ea typeface="Arial"/>
                <a:cs typeface="Arial"/>
                <a:sym typeface="Arial"/>
              </a:defRPr>
            </a:pPr>
            <a:r>
              <a:t>Allusions to Joseph and Jacob</a:t>
            </a:r>
          </a:p>
          <a:p>
            <a:pPr marL="419804" indent="-419804" algn="l">
              <a:buSzPct val="75000"/>
              <a:buChar char="•"/>
              <a:defRPr sz="3400">
                <a:latin typeface="Arial"/>
                <a:ea typeface="Arial"/>
                <a:cs typeface="Arial"/>
                <a:sym typeface="Arial"/>
              </a:defRPr>
            </a:pPr>
            <a:r>
              <a:t>lost sheep - ch 4, 8</a:t>
            </a:r>
          </a:p>
          <a:p>
            <a:pPr marL="419804" indent="-419804" algn="l">
              <a:buSzPct val="75000"/>
              <a:buChar char="•"/>
              <a:defRPr sz="3400">
                <a:latin typeface="Arial"/>
                <a:ea typeface="Arial"/>
                <a:cs typeface="Arial"/>
                <a:sym typeface="Arial"/>
              </a:defRPr>
            </a:pPr>
            <a:r>
              <a:t>the sheep gate - ch 5:1</a:t>
            </a:r>
          </a:p>
          <a:p>
            <a:pPr marL="419804" indent="-419804" algn="l">
              <a:buSzPct val="75000"/>
              <a:buChar char="•"/>
              <a:defRPr sz="3400">
                <a:latin typeface="Arial"/>
                <a:ea typeface="Arial"/>
                <a:cs typeface="Arial"/>
                <a:sym typeface="Arial"/>
              </a:defRPr>
            </a:pPr>
            <a:r>
              <a:t>finding - ch 5:14</a:t>
            </a:r>
          </a:p>
          <a:p>
            <a:pPr marL="419804" indent="-419804" algn="l">
              <a:buSzPct val="75000"/>
              <a:buChar char="•"/>
              <a:defRPr sz="3400">
                <a:latin typeface="Arial"/>
                <a:ea typeface="Arial"/>
                <a:cs typeface="Arial"/>
                <a:sym typeface="Arial"/>
              </a:defRPr>
            </a:pPr>
            <a:r>
              <a:t>feeding the flock - ch 6</a:t>
            </a:r>
          </a:p>
          <a:p>
            <a:pPr marL="419804" indent="-419804" algn="l">
              <a:buSzPct val="75000"/>
              <a:buChar char="•"/>
              <a:defRPr sz="3400">
                <a:latin typeface="Arial"/>
                <a:ea typeface="Arial"/>
                <a:cs typeface="Arial"/>
                <a:sym typeface="Arial"/>
              </a:defRPr>
            </a:pPr>
            <a:r>
              <a:t>watering the flock - ch 4, 7</a:t>
            </a:r>
          </a:p>
          <a:p>
            <a:pPr marL="419804" indent="-419804" algn="l">
              <a:buSzPct val="75000"/>
              <a:buChar char="•"/>
              <a:defRPr sz="3400">
                <a:latin typeface="Arial"/>
                <a:ea typeface="Arial"/>
                <a:cs typeface="Arial"/>
                <a:sym typeface="Arial"/>
              </a:defRPr>
            </a:pPr>
            <a:r>
              <a:t>the blind - ch 9</a:t>
            </a:r>
          </a:p>
          <a:p>
            <a:pPr marL="419804" indent="-419804" algn="l">
              <a:buSzPct val="75000"/>
              <a:buChar char="•"/>
              <a:defRPr sz="3400">
                <a:latin typeface="Arial"/>
                <a:ea typeface="Arial"/>
                <a:cs typeface="Arial"/>
                <a:sym typeface="Arial"/>
              </a:defRPr>
            </a:pPr>
            <a:r>
              <a:t>finding rejected - ch 9:35</a:t>
            </a:r>
          </a:p>
          <a:p>
            <a:pPr marL="419804" indent="-419804" algn="l">
              <a:buSzPct val="75000"/>
              <a:buChar char="•"/>
              <a:defRPr sz="3400">
                <a:latin typeface="Arial"/>
                <a:ea typeface="Arial"/>
                <a:cs typeface="Arial"/>
                <a:sym typeface="Arial"/>
              </a:defRPr>
            </a:pPr>
            <a:r>
              <a:t>good shepherd - ch 10</a:t>
            </a:r>
          </a:p>
          <a:p>
            <a:pPr marL="419804" indent="-419804" algn="l">
              <a:buSzPct val="75000"/>
              <a:buChar char="•"/>
              <a:defRPr sz="3400">
                <a:latin typeface="Arial"/>
                <a:ea typeface="Arial"/>
                <a:cs typeface="Arial"/>
                <a:sym typeface="Arial"/>
              </a:defRPr>
            </a:pPr>
            <a:r>
              <a:t>hearing the voice - ch 11</a:t>
            </a:r>
          </a:p>
        </p:txBody>
      </p:sp>
    </p:spTree>
  </p:cSld>
  <p:clrMapOvr>
    <a:masterClrMapping/>
  </p:clrMapOvr>
  <p:transition xmlns:p14="http://schemas.microsoft.com/office/powerpoint/2010/main" spd="med" advClick="1" p14:dur="1000"/>
</p:sld>
</file>

<file path=ppt/slides/slide10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3" name="Shape 493"/>
          <p:cNvSpPr/>
          <p:nvPr>
            <p:ph type="subTitle" sz="quarter" idx="1"/>
          </p:nvPr>
        </p:nvSpPr>
        <p:spPr>
          <a:xfrm>
            <a:off x="1361876" y="305541"/>
            <a:ext cx="10464801" cy="1130301"/>
          </a:xfrm>
          <a:prstGeom prst="rect">
            <a:avLst/>
          </a:prstGeom>
        </p:spPr>
        <p:txBody>
          <a:bodyPr/>
          <a:lstStyle>
            <a:lvl1pPr>
              <a:defRPr>
                <a:latin typeface="Arial"/>
                <a:ea typeface="Arial"/>
                <a:cs typeface="Arial"/>
                <a:sym typeface="Arial"/>
              </a:defRPr>
            </a:lvl1pPr>
          </a:lstStyle>
          <a:p>
            <a:pPr/>
            <a:r>
              <a:t>Comparison of John11 and 5</a:t>
            </a:r>
          </a:p>
        </p:txBody>
      </p:sp>
      <p:graphicFrame>
        <p:nvGraphicFramePr>
          <p:cNvPr id="494" name="Table 494"/>
          <p:cNvGraphicFramePr/>
          <p:nvPr/>
        </p:nvGraphicFramePr>
        <p:xfrm>
          <a:off x="1757950" y="1288215"/>
          <a:ext cx="11800020" cy="717717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051446"/>
                <a:gridCol w="3620753"/>
                <a:gridCol w="2732219"/>
                <a:gridCol w="1627640"/>
              </a:tblGrid>
              <a:tr h="600974">
                <a:tc>
                  <a:txBody>
                    <a:bodyPr/>
                    <a:lstStyle/>
                    <a:p>
                      <a:pPr algn="l" defTabSz="914400"/>
                      <a:r>
                        <a:rPr sz="3200">
                          <a:latin typeface="Arial"/>
                          <a:ea typeface="Arial"/>
                          <a:cs typeface="Arial"/>
                          <a:sym typeface="Arial"/>
                        </a:rPr>
                        <a:t>John 5</a:t>
                      </a:r>
                    </a:p>
                  </a:txBody>
                  <a:tcPr marL="50800" marR="50800" marT="50800" marB="50800" anchor="ctr" anchorCtr="0" horzOverflow="overflow"/>
                </a:tc>
                <a:tc>
                  <a:txBody>
                    <a:bodyPr/>
                    <a:lstStyle/>
                    <a:p>
                      <a:pPr algn="l" defTabSz="914400">
                        <a:defRPr sz="3200">
                          <a:latin typeface="Arial"/>
                          <a:ea typeface="Arial"/>
                          <a:cs typeface="Arial"/>
                          <a:sym typeface="Arial"/>
                        </a:defRPr>
                      </a:pPr>
                    </a:p>
                  </a:txBody>
                  <a:tcPr marL="50800" marR="50800" marT="50800" marB="50800" anchor="ctr" anchorCtr="0" horzOverflow="overflow"/>
                </a:tc>
                <a:tc>
                  <a:txBody>
                    <a:bodyPr/>
                    <a:lstStyle/>
                    <a:p>
                      <a:pPr algn="l" defTabSz="914400">
                        <a:defRPr sz="3200">
                          <a:latin typeface="Arial"/>
                          <a:ea typeface="Arial"/>
                          <a:cs typeface="Arial"/>
                          <a:sym typeface="Arial"/>
                        </a:defRPr>
                      </a:pPr>
                    </a:p>
                  </a:txBody>
                  <a:tcPr marL="50800" marR="50800" marT="50800" marB="50800" anchor="ctr" anchorCtr="0" horzOverflow="overflow"/>
                </a:tc>
                <a:tc>
                  <a:txBody>
                    <a:bodyPr/>
                    <a:lstStyle/>
                    <a:p>
                      <a:pPr algn="l" defTabSz="914400"/>
                      <a:r>
                        <a:rPr sz="3200">
                          <a:latin typeface="Arial"/>
                          <a:ea typeface="Arial"/>
                          <a:cs typeface="Arial"/>
                          <a:sym typeface="Arial"/>
                        </a:rPr>
                        <a:t>John 11</a:t>
                      </a:r>
                    </a:p>
                  </a:txBody>
                  <a:tcPr marL="50800" marR="50800" marT="50800" marB="50800" anchor="ctr" anchorCtr="0" horzOverflow="overflow"/>
                </a:tc>
              </a:tr>
              <a:tr h="551991">
                <a:tc>
                  <a:txBody>
                    <a:bodyPr/>
                    <a:lstStyle/>
                    <a:p>
                      <a:pPr algn="l" defTabSz="914400"/>
                      <a:r>
                        <a:rPr sz="3200">
                          <a:latin typeface="Arial"/>
                          <a:ea typeface="Arial"/>
                          <a:cs typeface="Arial"/>
                          <a:sym typeface="Arial"/>
                        </a:rPr>
                        <a:t>3, 7</a:t>
                      </a:r>
                    </a:p>
                  </a:txBody>
                  <a:tcPr marL="50800" marR="50800" marT="50800" marB="50800" anchor="ctr" anchorCtr="0" horzOverflow="overflow"/>
                </a:tc>
                <a:tc>
                  <a:txBody>
                    <a:bodyPr/>
                    <a:lstStyle/>
                    <a:p>
                      <a:pPr algn="l" defTabSz="914400"/>
                      <a:r>
                        <a:rPr sz="3200">
                          <a:latin typeface="Arial"/>
                          <a:ea typeface="Arial"/>
                          <a:cs typeface="Arial"/>
                          <a:sym typeface="Arial"/>
                        </a:rPr>
                        <a:t>impotent</a:t>
                      </a:r>
                    </a:p>
                  </a:txBody>
                  <a:tcPr marL="50800" marR="50800" marT="50800" marB="50800" anchor="ctr" anchorCtr="0" horzOverflow="overflow"/>
                </a:tc>
                <a:tc>
                  <a:txBody>
                    <a:bodyPr/>
                    <a:lstStyle/>
                    <a:p>
                      <a:pPr algn="l" defTabSz="914400"/>
                      <a:r>
                        <a:rPr sz="3200">
                          <a:latin typeface="Arial"/>
                          <a:ea typeface="Arial"/>
                          <a:cs typeface="Arial"/>
                          <a:sym typeface="Arial"/>
                        </a:rPr>
                        <a:t>sick</a:t>
                      </a:r>
                    </a:p>
                  </a:txBody>
                  <a:tcPr marL="50800" marR="50800" marT="50800" marB="50800" anchor="ctr" anchorCtr="0" horzOverflow="overflow"/>
                </a:tc>
                <a:tc>
                  <a:txBody>
                    <a:bodyPr/>
                    <a:lstStyle/>
                    <a:p>
                      <a:pPr algn="l" defTabSz="914400"/>
                      <a:r>
                        <a:rPr sz="3200">
                          <a:latin typeface="Arial"/>
                          <a:ea typeface="Arial"/>
                          <a:cs typeface="Arial"/>
                          <a:sym typeface="Arial"/>
                        </a:rPr>
                        <a:t>1-4</a:t>
                      </a:r>
                    </a:p>
                  </a:txBody>
                  <a:tcPr marL="50800" marR="50800" marT="50800" marB="50800" anchor="ctr" anchorCtr="0" horzOverflow="overflow"/>
                </a:tc>
              </a:tr>
              <a:tr h="666160">
                <a:tc>
                  <a:txBody>
                    <a:bodyPr/>
                    <a:lstStyle/>
                    <a:p>
                      <a:pPr algn="l" defTabSz="914400"/>
                      <a:r>
                        <a:rPr sz="3200">
                          <a:latin typeface="Arial"/>
                          <a:ea typeface="Arial"/>
                          <a:cs typeface="Arial"/>
                          <a:sym typeface="Arial"/>
                        </a:rPr>
                        <a:t>8,9,11</a:t>
                      </a:r>
                    </a:p>
                  </a:txBody>
                  <a:tcPr marL="50800" marR="50800" marT="50800" marB="50800" anchor="ctr" anchorCtr="0" horzOverflow="overflow"/>
                </a:tc>
                <a:tc>
                  <a:txBody>
                    <a:bodyPr/>
                    <a:lstStyle/>
                    <a:p>
                      <a:pPr algn="l" defTabSz="914400"/>
                      <a:r>
                        <a:rPr sz="3200">
                          <a:latin typeface="Arial"/>
                          <a:ea typeface="Arial"/>
                          <a:cs typeface="Arial"/>
                          <a:sym typeface="Arial"/>
                        </a:rPr>
                        <a:t>walk</a:t>
                      </a:r>
                    </a:p>
                  </a:txBody>
                  <a:tcPr marL="50800" marR="50800" marT="50800" marB="50800" anchor="ctr" anchorCtr="0" horzOverflow="overflow"/>
                </a:tc>
                <a:tc>
                  <a:txBody>
                    <a:bodyPr/>
                    <a:lstStyle/>
                    <a:p>
                      <a:pPr algn="l" defTabSz="914400"/>
                      <a:r>
                        <a:rPr sz="3200">
                          <a:latin typeface="Arial"/>
                          <a:ea typeface="Arial"/>
                          <a:cs typeface="Arial"/>
                          <a:sym typeface="Arial"/>
                        </a:rPr>
                        <a:t>walk</a:t>
                      </a:r>
                    </a:p>
                  </a:txBody>
                  <a:tcPr marL="50800" marR="50800" marT="50800" marB="50800" anchor="ctr" anchorCtr="0" horzOverflow="overflow"/>
                </a:tc>
                <a:tc>
                  <a:txBody>
                    <a:bodyPr/>
                    <a:lstStyle/>
                    <a:p>
                      <a:pPr algn="l" defTabSz="914400"/>
                      <a:r>
                        <a:rPr sz="3200">
                          <a:latin typeface="Arial"/>
                          <a:ea typeface="Arial"/>
                          <a:cs typeface="Arial"/>
                          <a:sym typeface="Arial"/>
                        </a:rPr>
                        <a:t>10</a:t>
                      </a:r>
                    </a:p>
                  </a:txBody>
                  <a:tcPr marL="50800" marR="50800" marT="50800" marB="50800" anchor="ctr" anchorCtr="0" horzOverflow="overflow"/>
                </a:tc>
              </a:tr>
              <a:tr h="933986">
                <a:tc>
                  <a:txBody>
                    <a:bodyPr/>
                    <a:lstStyle/>
                    <a:p>
                      <a:pPr algn="l" defTabSz="914400"/>
                      <a:r>
                        <a:rPr sz="3200">
                          <a:latin typeface="Arial"/>
                          <a:ea typeface="Arial"/>
                          <a:cs typeface="Arial"/>
                          <a:sym typeface="Arial"/>
                        </a:rPr>
                        <a:t>16</a:t>
                      </a:r>
                    </a:p>
                  </a:txBody>
                  <a:tcPr marL="50800" marR="50800" marT="50800" marB="50800" anchor="ctr" anchorCtr="0" horzOverflow="overflow"/>
                </a:tc>
                <a:tc>
                  <a:txBody>
                    <a:bodyPr/>
                    <a:lstStyle/>
                    <a:p>
                      <a:pPr algn="l" defTabSz="914400"/>
                      <a:r>
                        <a:rPr sz="3200">
                          <a:latin typeface="Arial"/>
                          <a:ea typeface="Arial"/>
                          <a:cs typeface="Arial"/>
                          <a:sym typeface="Arial"/>
                        </a:rPr>
                        <a:t>sought to slay him </a:t>
                      </a:r>
                    </a:p>
                  </a:txBody>
                  <a:tcPr marL="50800" marR="50800" marT="50800" marB="50800" anchor="ctr" anchorCtr="0" horzOverflow="overflow"/>
                </a:tc>
                <a:tc>
                  <a:txBody>
                    <a:bodyPr/>
                    <a:lstStyle/>
                    <a:p>
                      <a:pPr algn="l" defTabSz="914400"/>
                      <a:r>
                        <a:rPr sz="3200">
                          <a:latin typeface="Arial"/>
                          <a:ea typeface="Arial"/>
                          <a:cs typeface="Arial"/>
                          <a:sym typeface="Arial"/>
                        </a:rPr>
                        <a:t>stone thee</a:t>
                      </a:r>
                    </a:p>
                  </a:txBody>
                  <a:tcPr marL="50800" marR="50800" marT="50800" marB="50800" anchor="ctr" anchorCtr="0" horzOverflow="overflow"/>
                </a:tc>
                <a:tc>
                  <a:txBody>
                    <a:bodyPr/>
                    <a:lstStyle/>
                    <a:p>
                      <a:pPr algn="l" defTabSz="914400"/>
                      <a:r>
                        <a:rPr sz="3200">
                          <a:latin typeface="Arial"/>
                          <a:ea typeface="Arial"/>
                          <a:cs typeface="Arial"/>
                          <a:sym typeface="Arial"/>
                        </a:rPr>
                        <a:t>8</a:t>
                      </a:r>
                    </a:p>
                  </a:txBody>
                  <a:tcPr marL="50800" marR="50800" marT="50800" marB="50800" anchor="ctr" anchorCtr="0" horzOverflow="overflow"/>
                </a:tc>
              </a:tr>
              <a:tr h="958637">
                <a:tc>
                  <a:txBody>
                    <a:bodyPr/>
                    <a:lstStyle/>
                    <a:p>
                      <a:pPr algn="l" defTabSz="914400"/>
                      <a:r>
                        <a:rPr sz="3200">
                          <a:latin typeface="Arial"/>
                          <a:ea typeface="Arial"/>
                          <a:cs typeface="Arial"/>
                          <a:sym typeface="Arial"/>
                        </a:rPr>
                        <a:t>24</a:t>
                      </a:r>
                    </a:p>
                  </a:txBody>
                  <a:tcPr marL="50800" marR="50800" marT="50800" marB="50800" anchor="ctr" anchorCtr="0" horzOverflow="overflow"/>
                </a:tc>
                <a:tc>
                  <a:txBody>
                    <a:bodyPr/>
                    <a:lstStyle/>
                    <a:p>
                      <a:pPr algn="l" defTabSz="914400"/>
                      <a:r>
                        <a:rPr sz="3200">
                          <a:latin typeface="Arial"/>
                          <a:ea typeface="Arial"/>
                          <a:cs typeface="Arial"/>
                          <a:sym typeface="Arial"/>
                        </a:rPr>
                        <a:t>believe on him</a:t>
                      </a:r>
                    </a:p>
                  </a:txBody>
                  <a:tcPr marL="50800" marR="50800" marT="50800" marB="50800" anchor="ctr" anchorCtr="0" horzOverflow="overflow"/>
                </a:tc>
                <a:tc>
                  <a:txBody>
                    <a:bodyPr/>
                    <a:lstStyle/>
                    <a:p>
                      <a:pPr algn="l" defTabSz="914400"/>
                      <a:r>
                        <a:rPr sz="3200">
                          <a:latin typeface="Arial"/>
                          <a:ea typeface="Arial"/>
                          <a:cs typeface="Arial"/>
                          <a:sym typeface="Arial"/>
                        </a:rPr>
                        <a:t>believe in me</a:t>
                      </a:r>
                    </a:p>
                  </a:txBody>
                  <a:tcPr marL="50800" marR="50800" marT="50800" marB="50800" anchor="ctr" anchorCtr="0" horzOverflow="overflow"/>
                </a:tc>
                <a:tc>
                  <a:txBody>
                    <a:bodyPr/>
                    <a:lstStyle/>
                    <a:p>
                      <a:pPr algn="l" defTabSz="914400"/>
                      <a:r>
                        <a:rPr sz="3200">
                          <a:latin typeface="Arial"/>
                          <a:ea typeface="Arial"/>
                          <a:cs typeface="Arial"/>
                          <a:sym typeface="Arial"/>
                        </a:rPr>
                        <a:t>26</a:t>
                      </a:r>
                    </a:p>
                  </a:txBody>
                  <a:tcPr marL="50800" marR="50800" marT="50800" marB="50800" anchor="ctr" anchorCtr="0" horzOverflow="overflow"/>
                </a:tc>
              </a:tr>
              <a:tr h="606021">
                <a:tc>
                  <a:txBody>
                    <a:bodyPr/>
                    <a:lstStyle/>
                    <a:p>
                      <a:pPr algn="l" defTabSz="914400"/>
                      <a:r>
                        <a:rPr sz="3200">
                          <a:latin typeface="Arial"/>
                          <a:ea typeface="Arial"/>
                          <a:cs typeface="Arial"/>
                          <a:sym typeface="Arial"/>
                        </a:rPr>
                        <a:t>24</a:t>
                      </a:r>
                    </a:p>
                  </a:txBody>
                  <a:tcPr marL="50800" marR="50800" marT="50800" marB="50800" anchor="ctr" anchorCtr="0" horzOverflow="overflow"/>
                </a:tc>
                <a:tc>
                  <a:txBody>
                    <a:bodyPr/>
                    <a:lstStyle/>
                    <a:p>
                      <a:pPr algn="l" defTabSz="914400"/>
                      <a:r>
                        <a:rPr sz="3200">
                          <a:latin typeface="Arial"/>
                          <a:ea typeface="Arial"/>
                          <a:cs typeface="Arial"/>
                          <a:sym typeface="Arial"/>
                        </a:rPr>
                        <a:t>death</a:t>
                      </a:r>
                    </a:p>
                  </a:txBody>
                  <a:tcPr marL="50800" marR="50800" marT="50800" marB="50800" anchor="ctr" anchorCtr="0" horzOverflow="overflow"/>
                </a:tc>
                <a:tc>
                  <a:txBody>
                    <a:bodyPr/>
                    <a:lstStyle/>
                    <a:p>
                      <a:pPr algn="l" defTabSz="914400"/>
                      <a:r>
                        <a:rPr sz="3200">
                          <a:latin typeface="Arial"/>
                          <a:ea typeface="Arial"/>
                          <a:cs typeface="Arial"/>
                          <a:sym typeface="Arial"/>
                        </a:rPr>
                        <a:t>death</a:t>
                      </a:r>
                    </a:p>
                  </a:txBody>
                  <a:tcPr marL="50800" marR="50800" marT="50800" marB="50800" anchor="ctr" anchorCtr="0" horzOverflow="overflow"/>
                </a:tc>
                <a:tc>
                  <a:txBody>
                    <a:bodyPr/>
                    <a:lstStyle/>
                    <a:p>
                      <a:pPr algn="l" defTabSz="914400"/>
                      <a:r>
                        <a:rPr sz="3200">
                          <a:latin typeface="Arial"/>
                          <a:ea typeface="Arial"/>
                          <a:cs typeface="Arial"/>
                          <a:sym typeface="Arial"/>
                        </a:rPr>
                        <a:t>4</a:t>
                      </a:r>
                    </a:p>
                  </a:txBody>
                  <a:tcPr marL="50800" marR="50800" marT="50800" marB="50800" anchor="ctr" anchorCtr="0" horzOverflow="overflow"/>
                </a:tc>
              </a:tr>
              <a:tr h="712485">
                <a:tc>
                  <a:txBody>
                    <a:bodyPr/>
                    <a:lstStyle/>
                    <a:p>
                      <a:pPr algn="l" defTabSz="914400"/>
                      <a:r>
                        <a:rPr sz="3200">
                          <a:latin typeface="Arial"/>
                          <a:ea typeface="Arial"/>
                          <a:cs typeface="Arial"/>
                          <a:sym typeface="Arial"/>
                        </a:rPr>
                        <a:t>25, 28, 37</a:t>
                      </a:r>
                    </a:p>
                  </a:txBody>
                  <a:tcPr marL="50800" marR="50800" marT="50800" marB="50800" anchor="ctr" anchorCtr="0" horzOverflow="overflow"/>
                </a:tc>
                <a:tc>
                  <a:txBody>
                    <a:bodyPr/>
                    <a:lstStyle/>
                    <a:p>
                      <a:pPr algn="l" defTabSz="914400"/>
                      <a:r>
                        <a:rPr sz="3200">
                          <a:latin typeface="Arial"/>
                          <a:ea typeface="Arial"/>
                          <a:cs typeface="Arial"/>
                          <a:sym typeface="Arial"/>
                        </a:rPr>
                        <a:t>hear his voice</a:t>
                      </a:r>
                    </a:p>
                  </a:txBody>
                  <a:tcPr marL="50800" marR="50800" marT="50800" marB="50800" anchor="ctr" anchorCtr="0" horzOverflow="overflow"/>
                </a:tc>
                <a:tc>
                  <a:txBody>
                    <a:bodyPr/>
                    <a:lstStyle/>
                    <a:p>
                      <a:pPr algn="l" defTabSz="914400"/>
                      <a:r>
                        <a:rPr sz="3200">
                          <a:latin typeface="Arial"/>
                          <a:ea typeface="Arial"/>
                          <a:cs typeface="Arial"/>
                          <a:sym typeface="Arial"/>
                        </a:rPr>
                        <a:t>loud voice</a:t>
                      </a:r>
                    </a:p>
                  </a:txBody>
                  <a:tcPr marL="50800" marR="50800" marT="50800" marB="50800" anchor="ctr" anchorCtr="0" horzOverflow="overflow"/>
                </a:tc>
                <a:tc>
                  <a:txBody>
                    <a:bodyPr/>
                    <a:lstStyle/>
                    <a:p>
                      <a:pPr algn="l" defTabSz="914400"/>
                      <a:r>
                        <a:rPr sz="3200">
                          <a:latin typeface="Arial"/>
                          <a:ea typeface="Arial"/>
                          <a:cs typeface="Arial"/>
                          <a:sym typeface="Arial"/>
                        </a:rPr>
                        <a:t>43</a:t>
                      </a:r>
                    </a:p>
                  </a:txBody>
                  <a:tcPr marL="50800" marR="50800" marT="50800" marB="50800" anchor="ctr" anchorCtr="0" horzOverflow="overflow"/>
                </a:tc>
              </a:tr>
              <a:tr h="712485">
                <a:tc>
                  <a:txBody>
                    <a:bodyPr/>
                    <a:lstStyle/>
                    <a:p>
                      <a:pPr algn="l" defTabSz="914400"/>
                      <a:r>
                        <a:rPr sz="3200">
                          <a:latin typeface="Arial"/>
                          <a:ea typeface="Arial"/>
                          <a:cs typeface="Arial"/>
                          <a:sym typeface="Arial"/>
                        </a:rPr>
                        <a:t>28</a:t>
                      </a:r>
                    </a:p>
                  </a:txBody>
                  <a:tcPr marL="50800" marR="50800" marT="50800" marB="50800" anchor="ctr" anchorCtr="0" horzOverflow="overflow"/>
                </a:tc>
                <a:tc>
                  <a:txBody>
                    <a:bodyPr/>
                    <a:lstStyle/>
                    <a:p>
                      <a:pPr algn="l" defTabSz="914400"/>
                      <a:r>
                        <a:rPr sz="3200">
                          <a:latin typeface="Arial"/>
                          <a:ea typeface="Arial"/>
                          <a:cs typeface="Arial"/>
                          <a:sym typeface="Arial"/>
                        </a:rPr>
                        <a:t>graves</a:t>
                      </a:r>
                    </a:p>
                  </a:txBody>
                  <a:tcPr marL="50800" marR="50800" marT="50800" marB="50800" anchor="ctr" anchorCtr="0" horzOverflow="overflow"/>
                </a:tc>
                <a:tc>
                  <a:txBody>
                    <a:bodyPr/>
                    <a:lstStyle/>
                    <a:p>
                      <a:pPr algn="l" defTabSz="914400"/>
                      <a:r>
                        <a:rPr sz="3200">
                          <a:latin typeface="Arial"/>
                          <a:ea typeface="Arial"/>
                          <a:cs typeface="Arial"/>
                          <a:sym typeface="Arial"/>
                        </a:rPr>
                        <a:t>graves </a:t>
                      </a:r>
                    </a:p>
                  </a:txBody>
                  <a:tcPr marL="50800" marR="50800" marT="50800" marB="50800" anchor="ctr" anchorCtr="0" horzOverflow="overflow"/>
                </a:tc>
                <a:tc>
                  <a:txBody>
                    <a:bodyPr/>
                    <a:lstStyle/>
                    <a:p>
                      <a:pPr algn="l" defTabSz="914400"/>
                      <a:r>
                        <a:rPr sz="3200">
                          <a:latin typeface="Arial"/>
                          <a:ea typeface="Arial"/>
                          <a:cs typeface="Arial"/>
                          <a:sym typeface="Arial"/>
                        </a:rPr>
                        <a:t>17</a:t>
                      </a:r>
                    </a:p>
                  </a:txBody>
                  <a:tcPr marL="50800" marR="50800" marT="50800" marB="50800" anchor="ctr" anchorCtr="0" horzOverflow="overflow"/>
                </a:tc>
              </a:tr>
              <a:tr h="845910">
                <a:tc>
                  <a:txBody>
                    <a:bodyPr/>
                    <a:lstStyle/>
                    <a:p>
                      <a:pPr algn="l" defTabSz="914400"/>
                      <a:r>
                        <a:rPr sz="3200">
                          <a:latin typeface="Arial"/>
                          <a:ea typeface="Arial"/>
                          <a:cs typeface="Arial"/>
                          <a:sym typeface="Arial"/>
                        </a:rPr>
                        <a:t>29</a:t>
                      </a:r>
                    </a:p>
                  </a:txBody>
                  <a:tcPr marL="50800" marR="50800" marT="50800" marB="50800" anchor="ctr" anchorCtr="0" horzOverflow="overflow"/>
                </a:tc>
                <a:tc>
                  <a:txBody>
                    <a:bodyPr/>
                    <a:lstStyle/>
                    <a:p>
                      <a:pPr algn="l" defTabSz="914400"/>
                      <a:r>
                        <a:rPr sz="3200">
                          <a:latin typeface="Arial"/>
                          <a:ea typeface="Arial"/>
                          <a:cs typeface="Arial"/>
                          <a:sym typeface="Arial"/>
                        </a:rPr>
                        <a:t>resurrection</a:t>
                      </a:r>
                    </a:p>
                  </a:txBody>
                  <a:tcPr marL="50800" marR="50800" marT="50800" marB="50800" anchor="ctr" anchorCtr="0" horzOverflow="overflow"/>
                </a:tc>
                <a:tc>
                  <a:txBody>
                    <a:bodyPr/>
                    <a:lstStyle/>
                    <a:p>
                      <a:pPr algn="l" defTabSz="914400"/>
                      <a:r>
                        <a:rPr sz="3200">
                          <a:latin typeface="Arial"/>
                          <a:ea typeface="Arial"/>
                          <a:cs typeface="Arial"/>
                          <a:sym typeface="Arial"/>
                        </a:rPr>
                        <a:t>resurrection</a:t>
                      </a:r>
                    </a:p>
                  </a:txBody>
                  <a:tcPr marL="50800" marR="50800" marT="50800" marB="50800" anchor="ctr" anchorCtr="0" horzOverflow="overflow"/>
                </a:tc>
                <a:tc>
                  <a:txBody>
                    <a:bodyPr/>
                    <a:lstStyle/>
                    <a:p>
                      <a:pPr algn="l" defTabSz="914400"/>
                      <a:r>
                        <a:rPr sz="3200">
                          <a:latin typeface="Arial"/>
                          <a:ea typeface="Arial"/>
                          <a:cs typeface="Arial"/>
                          <a:sym typeface="Arial"/>
                        </a:rPr>
                        <a:t>24</a:t>
                      </a:r>
                    </a:p>
                  </a:txBody>
                  <a:tcPr marL="50800" marR="50800" marT="50800" marB="50800" anchor="ctr" anchorCtr="0" horzOverflow="overflow"/>
                </a:tc>
              </a:tr>
              <a:tr h="588514">
                <a:tc>
                  <a:txBody>
                    <a:bodyPr/>
                    <a:lstStyle/>
                    <a:p>
                      <a:pPr algn="l" defTabSz="914400"/>
                      <a:r>
                        <a:rPr sz="3200">
                          <a:latin typeface="Arial"/>
                          <a:ea typeface="Arial"/>
                          <a:cs typeface="Arial"/>
                          <a:sym typeface="Arial"/>
                        </a:rPr>
                        <a:t>41,44</a:t>
                      </a:r>
                    </a:p>
                  </a:txBody>
                  <a:tcPr marL="50800" marR="50800" marT="50800" marB="50800" anchor="ctr" anchorCtr="0" horzOverflow="overflow"/>
                </a:tc>
                <a:tc>
                  <a:txBody>
                    <a:bodyPr/>
                    <a:lstStyle/>
                    <a:p>
                      <a:pPr algn="l" defTabSz="914400"/>
                      <a:r>
                        <a:rPr sz="3200">
                          <a:latin typeface="Arial"/>
                          <a:ea typeface="Arial"/>
                          <a:cs typeface="Arial"/>
                          <a:sym typeface="Arial"/>
                        </a:rPr>
                        <a:t>honour</a:t>
                      </a:r>
                    </a:p>
                  </a:txBody>
                  <a:tcPr marL="50800" marR="50800" marT="50800" marB="50800" anchor="ctr" anchorCtr="0" horzOverflow="overflow"/>
                </a:tc>
                <a:tc>
                  <a:txBody>
                    <a:bodyPr/>
                    <a:lstStyle/>
                    <a:p>
                      <a:pPr algn="l" defTabSz="914400"/>
                      <a:r>
                        <a:rPr sz="3200">
                          <a:latin typeface="Arial"/>
                          <a:ea typeface="Arial"/>
                          <a:cs typeface="Arial"/>
                          <a:sym typeface="Arial"/>
                        </a:rPr>
                        <a:t>glory</a:t>
                      </a:r>
                    </a:p>
                  </a:txBody>
                  <a:tcPr marL="50800" marR="50800" marT="50800" marB="50800" anchor="ctr" anchorCtr="0" horzOverflow="overflow"/>
                </a:tc>
                <a:tc>
                  <a:txBody>
                    <a:bodyPr/>
                    <a:lstStyle/>
                    <a:p>
                      <a:pPr algn="l" defTabSz="914400"/>
                      <a:r>
                        <a:rPr sz="3200">
                          <a:latin typeface="Arial"/>
                          <a:ea typeface="Arial"/>
                          <a:cs typeface="Arial"/>
                          <a:sym typeface="Arial"/>
                        </a:rPr>
                        <a:t>4</a:t>
                      </a: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14:dur="1000"/>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400000">
              <a:srgbClr val="000000">
                <a:alpha val="50000"/>
              </a:srgbClr>
            </a:outerShdw>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400000">
            <a:srgbClr val="000000">
              <a:alpha val="5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