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2" r:id="rId2"/>
    <p:sldMasterId id="2147483674" r:id="rId3"/>
  </p:sldMasterIdLst>
  <p:notesMasterIdLst>
    <p:notesMasterId r:id="rId23"/>
  </p:notesMasterIdLst>
  <p:sldIdLst>
    <p:sldId id="278" r:id="rId4"/>
    <p:sldId id="303" r:id="rId5"/>
    <p:sldId id="269" r:id="rId6"/>
    <p:sldId id="280" r:id="rId7"/>
    <p:sldId id="281" r:id="rId8"/>
    <p:sldId id="289" r:id="rId9"/>
    <p:sldId id="291" r:id="rId10"/>
    <p:sldId id="292" r:id="rId11"/>
    <p:sldId id="293" r:id="rId12"/>
    <p:sldId id="294" r:id="rId13"/>
    <p:sldId id="296" r:id="rId14"/>
    <p:sldId id="297" r:id="rId15"/>
    <p:sldId id="290" r:id="rId16"/>
    <p:sldId id="298" r:id="rId17"/>
    <p:sldId id="295" r:id="rId18"/>
    <p:sldId id="305" r:id="rId19"/>
    <p:sldId id="301" r:id="rId20"/>
    <p:sldId id="304" r:id="rId21"/>
    <p:sldId id="302"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varScale="1">
        <p:scale>
          <a:sx n="51" d="100"/>
          <a:sy n="51" d="100"/>
        </p:scale>
        <p:origin x="1788"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heme" Target="theme/theme1.xml"/><Relationship Id="rId3" Type="http://schemas.openxmlformats.org/officeDocument/2006/relationships/slideMaster" Target="slideMasters/slideMaster2.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viewProps" Target="viewProps.xml"/><Relationship Id="rId2" Type="http://schemas.openxmlformats.org/officeDocument/2006/relationships/slideMaster" Target="slideMasters/slideMaster1.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039956C-1727-44B4-AC11-69081DDDEDF8}" type="datetimeFigureOut">
              <a:rPr lang="en-US" smtClean="0"/>
              <a:pPr/>
              <a:t>8/15/2017</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FA500F7-EE76-48C8-9A19-4444F2A51A5D}" type="slidenum">
              <a:rPr lang="en-US" smtClean="0"/>
              <a:pPr/>
              <a:t>‹#›</a:t>
            </a:fld>
            <a:endParaRPr lang="en-US" dirty="0"/>
          </a:p>
        </p:txBody>
      </p:sp>
    </p:spTree>
    <p:extLst>
      <p:ext uri="{BB962C8B-B14F-4D97-AF65-F5344CB8AC3E}">
        <p14:creationId xmlns:p14="http://schemas.microsoft.com/office/powerpoint/2010/main" val="12647142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30250" y="1905000"/>
            <a:ext cx="7681913" cy="1523495"/>
          </a:xfrm>
        </p:spPr>
        <p:txBody>
          <a:bodyPr>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730249" y="4344988"/>
            <a:ext cx="7681913" cy="461665"/>
          </a:xfrm>
        </p:spPr>
        <p:txBody>
          <a:bodyPr>
            <a:noAutofit/>
          </a:bodyPr>
          <a:lstStyle>
            <a:lvl1pPr marL="0" indent="0" algn="l">
              <a:lnSpc>
                <a:spcPct val="90000"/>
              </a:lnSpc>
              <a:spcBef>
                <a:spcPts val="0"/>
              </a:spcBef>
              <a:buNone/>
              <a:defRPr>
                <a:solidFill>
                  <a:schemeClr val="tx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spTree>
      <p:nvGrpSpPr>
        <p:cNvPr id="1" name=""/>
        <p:cNvGrpSpPr/>
        <p:nvPr/>
      </p:nvGrpSpPr>
      <p:grpSpPr>
        <a:xfrm>
          <a:off x="0" y="0"/>
          <a:ext cx="0" cy="0"/>
          <a:chOff x="0" y="0"/>
          <a:chExt cx="0" cy="0"/>
        </a:xfrm>
      </p:grpSpPr>
      <p:pic>
        <p:nvPicPr>
          <p:cNvPr id="5" name="Picture 4" descr="white bar"/>
          <p:cNvPicPr>
            <a:picLocks noChangeAspect="1" noChangeArrowheads="1"/>
          </p:cNvPicPr>
          <p:nvPr userDrawn="1"/>
        </p:nvPicPr>
        <p:blipFill>
          <a:blip r:embed="rId2"/>
          <a:srcRect/>
          <a:stretch>
            <a:fillRect/>
          </a:stretch>
        </p:blipFill>
        <p:spPr bwMode="auto">
          <a:xfrm>
            <a:off x="0" y="2355850"/>
            <a:ext cx="7623810" cy="1623060"/>
          </a:xfrm>
          <a:prstGeom prst="rect">
            <a:avLst/>
          </a:prstGeom>
          <a:noFill/>
        </p:spPr>
      </p:pic>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vert="horz" lIns="0" tIns="0" rIns="0" bIns="0" rtlCol="0" anchor="t" anchorCtr="0">
            <a:noAutofit/>
            <a:scene3d>
              <a:camera prst="orthographicFront"/>
              <a:lightRig rig="flat" dir="t"/>
            </a:scene3d>
            <a:sp3d extrusionH="88900" contourW="2540">
              <a:bevelT w="38100" h="31750"/>
              <a:contourClr>
                <a:srgbClr val="F4A234"/>
              </a:contourClr>
            </a:sp3d>
          </a:bodyPr>
          <a:lstStyle>
            <a:lvl1pPr marL="0" indent="0" algn="l" defTabSz="914363" rtl="0" eaLnBrk="1" latinLnBrk="0" hangingPunct="1">
              <a:lnSpc>
                <a:spcPct val="90000"/>
              </a:lnSpc>
              <a:spcBef>
                <a:spcPct val="20000"/>
              </a:spcBef>
              <a:buFont typeface="Arial" pitchFamily="34" charset="0"/>
              <a:buNone/>
              <a:defRPr lang="en-US" sz="10000" b="0" i="1" kern="1200" baseline="0" dirty="0" smtClean="0">
                <a:ln>
                  <a:solidFill>
                    <a:schemeClr val="tx1">
                      <a:alpha val="21000"/>
                    </a:schemeClr>
                  </a:solidFill>
                </a:ln>
                <a:gradFill>
                  <a:gsLst>
                    <a:gs pos="6000">
                      <a:schemeClr val="accent4">
                        <a:lumMod val="75000"/>
                      </a:schemeClr>
                    </a:gs>
                    <a:gs pos="50000">
                      <a:schemeClr val="accent4">
                        <a:lumMod val="50000"/>
                      </a:schemeClr>
                    </a:gs>
                    <a:gs pos="100000">
                      <a:schemeClr val="bg2">
                        <a:lumMod val="85000"/>
                        <a:lumOff val="15000"/>
                      </a:schemeClr>
                    </a:gs>
                  </a:gsLst>
                  <a:lin ang="5400000" scaled="0"/>
                </a:gradFill>
                <a:effectLst>
                  <a:outerShdw blurRad="139700" dir="16200000" rotWithShape="0">
                    <a:schemeClr val="tx1">
                      <a:alpha val="34000"/>
                    </a:schemeClr>
                  </a:outerShdw>
                </a:effectLst>
                <a:latin typeface="+mn-lt"/>
                <a:ea typeface="+mn-ea"/>
                <a:cs typeface="Arial" pitchFamily="34" charset="0"/>
              </a:defRPr>
            </a:lvl1pPr>
          </a:lstStyle>
          <a:p>
            <a:pPr lvl="0"/>
            <a:r>
              <a:rPr lang="en-US" dirty="0" smtClean="0"/>
              <a:t>click to…</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1411553"/>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411553"/>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0" y="1411553"/>
            <a:ext cx="4114800"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0999" y="2174875"/>
            <a:ext cx="4114800" cy="1537344"/>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1" y="1411553"/>
            <a:ext cx="4117019"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117974" cy="1537344"/>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WALKIN - Prints in GRAYSCALE">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solidFill>
                  <a:srgbClr val="FFFFFF"/>
                </a:soli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solidFill>
                  <a:srgbClr val="FFFFFF"/>
                </a:solidFill>
              </a:defRPr>
            </a:lvl1pPr>
            <a:lvl2pPr>
              <a:buClr>
                <a:srgbClr val="FFFFFF"/>
              </a:buClr>
              <a:buSzPct val="70000"/>
              <a:buFont typeface="Wingdings" pitchFamily="2" charset="2"/>
              <a:buChar char="l"/>
              <a:defRPr>
                <a:solidFill>
                  <a:srgbClr val="FFFFFF"/>
                </a:solidFill>
              </a:defRPr>
            </a:lvl2pPr>
            <a:lvl3pPr>
              <a:buClr>
                <a:srgbClr val="FFFFFF"/>
              </a:buClr>
              <a:buSzPct val="70000"/>
              <a:buFont typeface="Wingdings" pitchFamily="2" charset="2"/>
              <a:buChar char="l"/>
              <a:defRPr>
                <a:solidFill>
                  <a:srgbClr val="FFFFFF"/>
                </a:solidFill>
              </a:defRPr>
            </a:lvl3pPr>
            <a:lvl4pPr>
              <a:buClr>
                <a:srgbClr val="FFFFFF"/>
              </a:buClr>
              <a:buSzPct val="70000"/>
              <a:buFont typeface="Wingdings" pitchFamily="2" charset="2"/>
              <a:buChar char="l"/>
              <a:defRPr>
                <a:solidFill>
                  <a:srgbClr val="FFFFFF"/>
                </a:solidFill>
              </a:defRPr>
            </a:lvl4pPr>
            <a:lvl5pPr>
              <a:buClr>
                <a:srgbClr val="FFFFFF"/>
              </a:buClr>
              <a:buSzPct val="70000"/>
              <a:buFont typeface="Wingdings" pitchFamily="2" charset="2"/>
              <a:buChar char="l"/>
              <a:defRPr>
                <a:solidFill>
                  <a:srgbClr val="FFFFFF"/>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3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solidFill>
                  <a:srgbClr val="FFFFFF"/>
                </a:soli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solidFill>
                  <a:srgbClr val="FFFFFF"/>
                </a:solidFill>
              </a:defRPr>
            </a:lvl1pPr>
            <a:lvl2pPr>
              <a:buClr>
                <a:srgbClr val="FFFFFF"/>
              </a:buClr>
              <a:buSzPct val="70000"/>
              <a:buFont typeface="Wingdings" pitchFamily="2" charset="2"/>
              <a:buChar char="l"/>
              <a:defRPr>
                <a:solidFill>
                  <a:srgbClr val="FFFFFF"/>
                </a:solidFill>
              </a:defRPr>
            </a:lvl2pPr>
            <a:lvl3pPr>
              <a:buClr>
                <a:srgbClr val="FFFFFF"/>
              </a:buClr>
              <a:buSzPct val="70000"/>
              <a:buFont typeface="Wingdings" pitchFamily="2" charset="2"/>
              <a:buChar char="l"/>
              <a:defRPr>
                <a:solidFill>
                  <a:srgbClr val="FFFFFF"/>
                </a:solidFill>
              </a:defRPr>
            </a:lvl3pPr>
            <a:lvl4pPr>
              <a:buClr>
                <a:srgbClr val="FFFFFF"/>
              </a:buClr>
              <a:buSzPct val="70000"/>
              <a:buFont typeface="Wingdings" pitchFamily="2" charset="2"/>
              <a:buChar char="l"/>
              <a:defRPr>
                <a:solidFill>
                  <a:srgbClr val="FFFFFF"/>
                </a:solidFill>
              </a:defRPr>
            </a:lvl4pPr>
            <a:lvl5pPr>
              <a:buClr>
                <a:srgbClr val="FFFFFF"/>
              </a:buClr>
              <a:buSzPct val="70000"/>
              <a:buFont typeface="Wingdings" pitchFamily="2" charset="2"/>
              <a:buChar char="l"/>
              <a:defRPr>
                <a:solidFill>
                  <a:srgbClr val="FFFFFF"/>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0" y="6238875"/>
            <a:ext cx="9144001" cy="619125"/>
          </a:xfrm>
          <a:solidFill>
            <a:srgbClr val="FFFF99"/>
          </a:solidFill>
        </p:spPr>
        <p:txBody>
          <a:bodyPr wrap="square" lIns="152394" tIns="76197" rIns="152394" bIns="76197" anchor="b" anchorCtr="0">
            <a:noAutofit/>
          </a:bodyPr>
          <a:lstStyle>
            <a:lvl1pPr algn="r">
              <a:buFont typeface="Arial" pitchFamily="34" charset="0"/>
              <a:buNone/>
              <a:defRPr>
                <a:solidFill>
                  <a:srgbClr val="000000"/>
                </a:solidFill>
                <a:effectLst/>
                <a:latin typeface="+mj-lt"/>
              </a:defRPr>
            </a:lvl1pPr>
          </a:lstStyle>
          <a:p>
            <a:pPr lvl="0"/>
            <a:r>
              <a:rPr lang="en-US" smtClean="0"/>
              <a:t>Click to edit Master text styles</a:t>
            </a:r>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Demo, Video etc. &quot;special&quot; slides">
    <p:spTree>
      <p:nvGrpSpPr>
        <p:cNvPr id="1" name=""/>
        <p:cNvGrpSpPr/>
        <p:nvPr/>
      </p:nvGrpSpPr>
      <p:grpSpPr>
        <a:xfrm>
          <a:off x="0" y="0"/>
          <a:ext cx="0" cy="0"/>
          <a:chOff x="0" y="0"/>
          <a:chExt cx="0" cy="0"/>
        </a:xfrm>
      </p:grpSpPr>
      <p:pic>
        <p:nvPicPr>
          <p:cNvPr id="5" name="Picture 4" descr="white bar"/>
          <p:cNvPicPr>
            <a:picLocks noChangeAspect="1" noChangeArrowheads="1"/>
          </p:cNvPicPr>
          <p:nvPr userDrawn="1"/>
        </p:nvPicPr>
        <p:blipFill>
          <a:blip r:embed="rId2"/>
          <a:srcRect/>
          <a:stretch>
            <a:fillRect/>
          </a:stretch>
        </p:blipFill>
        <p:spPr bwMode="auto">
          <a:xfrm>
            <a:off x="0" y="2355850"/>
            <a:ext cx="7623810" cy="1623060"/>
          </a:xfrm>
          <a:prstGeom prst="rect">
            <a:avLst/>
          </a:prstGeom>
          <a:noFill/>
        </p:spPr>
      </p:pic>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vert="horz" lIns="0" tIns="0" rIns="0" bIns="0" rtlCol="0" anchor="t" anchorCtr="0">
            <a:noAutofit/>
            <a:scene3d>
              <a:camera prst="orthographicFront"/>
              <a:lightRig rig="flat" dir="t"/>
            </a:scene3d>
            <a:sp3d extrusionH="88900" contourW="2540">
              <a:bevelT w="38100" h="31750"/>
              <a:contourClr>
                <a:srgbClr val="F4A234"/>
              </a:contourClr>
            </a:sp3d>
          </a:bodyPr>
          <a:lstStyle>
            <a:lvl1pPr marL="0" indent="0" algn="l" defTabSz="914363" rtl="0" eaLnBrk="1" latinLnBrk="0" hangingPunct="1">
              <a:lnSpc>
                <a:spcPct val="90000"/>
              </a:lnSpc>
              <a:spcBef>
                <a:spcPct val="20000"/>
              </a:spcBef>
              <a:buFont typeface="Arial" pitchFamily="34" charset="0"/>
              <a:buNone/>
              <a:defRPr lang="en-US" sz="10000" b="0" i="1" kern="1200" baseline="0" dirty="0" smtClean="0">
                <a:ln>
                  <a:solidFill>
                    <a:schemeClr val="tx1">
                      <a:alpha val="21000"/>
                    </a:schemeClr>
                  </a:solidFill>
                </a:ln>
                <a:gradFill>
                  <a:gsLst>
                    <a:gs pos="6000">
                      <a:schemeClr val="accent4">
                        <a:lumMod val="75000"/>
                      </a:schemeClr>
                    </a:gs>
                    <a:gs pos="50000">
                      <a:schemeClr val="accent4">
                        <a:lumMod val="50000"/>
                      </a:schemeClr>
                    </a:gs>
                    <a:gs pos="100000">
                      <a:schemeClr val="bg2">
                        <a:lumMod val="85000"/>
                        <a:lumOff val="15000"/>
                      </a:schemeClr>
                    </a:gs>
                  </a:gsLst>
                  <a:lin ang="5400000" scaled="0"/>
                </a:gradFill>
                <a:effectLst>
                  <a:outerShdw blurRad="139700" dir="16200000" rotWithShape="0">
                    <a:schemeClr val="tx1">
                      <a:alpha val="34000"/>
                    </a:schemeClr>
                  </a:outerShdw>
                </a:effectLst>
                <a:latin typeface="+mn-lt"/>
                <a:ea typeface="+mn-ea"/>
                <a:cs typeface="Arial" pitchFamily="34" charset="0"/>
              </a:defRPr>
            </a:lvl1pPr>
          </a:lstStyle>
          <a:p>
            <a:pPr lvl="0"/>
            <a:r>
              <a:rPr lang="en-US" dirty="0" smtClean="0"/>
              <a:t>click to…</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Use for slides with Software Co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722313" y="1905000"/>
            <a:ext cx="8040688" cy="193899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4.png"/><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13.xml"/><Relationship Id="rId4"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l="-1000" r="-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381000" y="1412875"/>
            <a:ext cx="8382000" cy="2135969"/>
          </a:xfrm>
          <a:prstGeom prst="rect">
            <a:avLst/>
          </a:prstGeom>
        </p:spPr>
        <p:txBody>
          <a:bodyPr vert="horz"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4" name="Picture 3" descr="bottombar.png"/>
          <p:cNvPicPr>
            <a:picLocks noChangeAspect="1"/>
          </p:cNvPicPr>
          <p:nvPr/>
        </p:nvPicPr>
        <p:blipFill>
          <a:blip r:embed="rId15"/>
          <a:stretch>
            <a:fillRect/>
          </a:stretch>
        </p:blipFill>
        <p:spPr>
          <a:xfrm>
            <a:off x="0" y="6299337"/>
            <a:ext cx="9144000" cy="557076"/>
          </a:xfrm>
          <a:prstGeom prst="rect">
            <a:avLst/>
          </a:prstGeom>
        </p:spPr>
      </p:pic>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61" r:id="rId12"/>
  </p:sldLayoutIdLst>
  <p:transition>
    <p:fade/>
  </p:transition>
  <p:hf hdr="0" dt="0"/>
  <p:txStyles>
    <p:titleStyle>
      <a:lvl1pPr algn="l" defTabSz="914363" rtl="0" eaLnBrk="1" latinLnBrk="0" hangingPunct="1">
        <a:lnSpc>
          <a:spcPct val="90000"/>
        </a:lnSpc>
        <a:spcBef>
          <a:spcPct val="0"/>
        </a:spcBef>
        <a:buNone/>
        <a:defRPr lang="en-US" sz="4800" b="0" kern="0" cap="none" spc="-150" dirty="0">
          <a:ln w="3175">
            <a:noFill/>
          </a:ln>
          <a:solidFill>
            <a:srgbClr val="005825"/>
          </a:solidFill>
          <a:effectLst/>
          <a:latin typeface="+mj-lt"/>
          <a:ea typeface="+mn-ea"/>
          <a:cs typeface="Arial" pitchFamily="34" charset="0"/>
        </a:defRPr>
      </a:lvl1pPr>
    </p:titleStyle>
    <p:bodyStyle>
      <a:lvl1pPr marL="396875" indent="-396875" algn="l" defTabSz="914363" rtl="0" eaLnBrk="1" latinLnBrk="0" hangingPunct="1">
        <a:lnSpc>
          <a:spcPct val="90000"/>
        </a:lnSpc>
        <a:spcBef>
          <a:spcPct val="20000"/>
        </a:spcBef>
        <a:buFontTx/>
        <a:buBlip>
          <a:blip r:embed="rId16"/>
        </a:buBlip>
        <a:defRPr sz="3200" kern="1200">
          <a:solidFill>
            <a:schemeClr val="tx1"/>
          </a:solidFill>
          <a:latin typeface="+mn-lt"/>
          <a:ea typeface="+mn-ea"/>
          <a:cs typeface="+mn-cs"/>
        </a:defRPr>
      </a:lvl1pPr>
      <a:lvl2pPr marL="914400" indent="-396875" algn="l" defTabSz="914363" rtl="0" eaLnBrk="1" latinLnBrk="0" hangingPunct="1">
        <a:lnSpc>
          <a:spcPct val="90000"/>
        </a:lnSpc>
        <a:spcBef>
          <a:spcPct val="20000"/>
        </a:spcBef>
        <a:buFontTx/>
        <a:buBlip>
          <a:blip r:embed="rId17"/>
        </a:buBlip>
        <a:defRPr sz="2800" kern="1200">
          <a:solidFill>
            <a:schemeClr val="tx1"/>
          </a:solidFill>
          <a:latin typeface="+mn-lt"/>
          <a:ea typeface="+mn-ea"/>
          <a:cs typeface="+mn-cs"/>
        </a:defRPr>
      </a:lvl2pPr>
      <a:lvl3pPr marL="1258888" indent="-344488" algn="l" defTabSz="914363" rtl="0" eaLnBrk="1" latinLnBrk="0" hangingPunct="1">
        <a:lnSpc>
          <a:spcPct val="90000"/>
        </a:lnSpc>
        <a:spcBef>
          <a:spcPct val="20000"/>
        </a:spcBef>
        <a:buFontTx/>
        <a:buBlip>
          <a:blip r:embed="rId17"/>
        </a:buBlip>
        <a:defRPr sz="2400" kern="1200">
          <a:solidFill>
            <a:schemeClr val="tx1"/>
          </a:solidFill>
          <a:latin typeface="+mn-lt"/>
          <a:ea typeface="+mn-ea"/>
          <a:cs typeface="+mn-cs"/>
        </a:defRPr>
      </a:lvl3pPr>
      <a:lvl4pPr marL="1604963" indent="-346075" algn="l" defTabSz="914363" rtl="0" eaLnBrk="1" latinLnBrk="0" hangingPunct="1">
        <a:lnSpc>
          <a:spcPct val="90000"/>
        </a:lnSpc>
        <a:spcBef>
          <a:spcPct val="20000"/>
        </a:spcBef>
        <a:buFontTx/>
        <a:buBlip>
          <a:blip r:embed="rId17"/>
        </a:buBlip>
        <a:defRPr sz="2400" kern="1200">
          <a:solidFill>
            <a:schemeClr val="tx1"/>
          </a:solidFill>
          <a:latin typeface="+mn-lt"/>
          <a:ea typeface="+mn-ea"/>
          <a:cs typeface="+mn-cs"/>
        </a:defRPr>
      </a:lvl4pPr>
      <a:lvl5pPr marL="1941513" indent="-336550" algn="l" defTabSz="914363" rtl="0" eaLnBrk="1" latinLnBrk="0" hangingPunct="1">
        <a:lnSpc>
          <a:spcPct val="90000"/>
        </a:lnSpc>
        <a:spcBef>
          <a:spcPct val="20000"/>
        </a:spcBef>
        <a:buFontTx/>
        <a:buBlip>
          <a:blip r:embed="rId17"/>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l="-1000" r="-1000"/>
          </a:stretch>
        </a:blipFill>
        <a:effectLst/>
      </p:bgPr>
    </p:bg>
    <p:spTree>
      <p:nvGrpSpPr>
        <p:cNvPr id="1" name=""/>
        <p:cNvGrpSpPr/>
        <p:nvPr/>
      </p:nvGrpSpPr>
      <p:grpSpPr>
        <a:xfrm>
          <a:off x="0" y="0"/>
          <a:ext cx="0" cy="0"/>
          <a:chOff x="0" y="0"/>
          <a:chExt cx="0" cy="0"/>
        </a:xfrm>
      </p:grpSpPr>
      <p:pic>
        <p:nvPicPr>
          <p:cNvPr id="4" name="Picture 3" descr="white rectangle.png"/>
          <p:cNvPicPr>
            <a:picLocks noChangeAspect="1"/>
          </p:cNvPicPr>
          <p:nvPr/>
        </p:nvPicPr>
        <p:blipFill>
          <a:blip r:embed="rId4"/>
          <a:srcRect b="10453"/>
          <a:stretch>
            <a:fillRect/>
          </a:stretch>
        </p:blipFill>
        <p:spPr>
          <a:xfrm>
            <a:off x="0" y="1299706"/>
            <a:ext cx="9144000" cy="5558294"/>
          </a:xfrm>
          <a:prstGeom prst="rect">
            <a:avLst/>
          </a:prstGeom>
        </p:spPr>
      </p:pic>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722312" y="1905000"/>
            <a:ext cx="8040688" cy="2108269"/>
          </a:xfrm>
          <a:prstGeom prst="rect">
            <a:avLst/>
          </a:prstGeom>
        </p:spPr>
        <p:txBody>
          <a:bodyPr vert="horz" wrap="square"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75" r:id="rId1"/>
  </p:sldLayoutIdLst>
  <p:transition>
    <p:fade/>
  </p:transition>
  <p:hf hdr="0" dt="0"/>
  <p:txStyles>
    <p:titleStyle>
      <a:lvl1pPr algn="l" defTabSz="914363" rtl="0" eaLnBrk="1" latinLnBrk="0" hangingPunct="1">
        <a:lnSpc>
          <a:spcPct val="90000"/>
        </a:lnSpc>
        <a:spcBef>
          <a:spcPct val="0"/>
        </a:spcBef>
        <a:buNone/>
        <a:defRPr lang="en-US" sz="4800" b="0" kern="0" cap="none" spc="-150" dirty="0">
          <a:ln w="3175">
            <a:noFill/>
          </a:ln>
          <a:solidFill>
            <a:srgbClr val="005825"/>
          </a:solidFill>
          <a:effectLst/>
          <a:latin typeface="+mj-lt"/>
          <a:ea typeface="+mn-ea"/>
          <a:cs typeface="Arial" pitchFamily="34" charset="0"/>
        </a:defRPr>
      </a:lvl1pPr>
    </p:titleStyle>
    <p:bodyStyle>
      <a:lvl1pPr marL="0" indent="0" algn="l" defTabSz="914363" rtl="0" eaLnBrk="1" latinLnBrk="0" hangingPunct="1">
        <a:lnSpc>
          <a:spcPct val="90000"/>
        </a:lnSpc>
        <a:spcBef>
          <a:spcPct val="20000"/>
        </a:spcBef>
        <a:buFont typeface="Arial" pitchFamily="34" charset="0"/>
        <a:buNone/>
        <a:defRPr sz="3000" b="1" kern="1200">
          <a:solidFill>
            <a:schemeClr val="tx1"/>
          </a:solidFill>
          <a:latin typeface="Courier New" pitchFamily="49" charset="0"/>
          <a:ea typeface="+mn-ea"/>
          <a:cs typeface="Courier New" pitchFamily="49" charset="0"/>
        </a:defRPr>
      </a:lvl1pPr>
      <a:lvl2pPr marL="384954" indent="-7937" algn="l" defTabSz="914363" rtl="0" eaLnBrk="1" latinLnBrk="0" hangingPunct="1">
        <a:lnSpc>
          <a:spcPct val="90000"/>
        </a:lnSpc>
        <a:spcBef>
          <a:spcPct val="20000"/>
        </a:spcBef>
        <a:buFont typeface="Arial" pitchFamily="34" charset="0"/>
        <a:buNone/>
        <a:defRPr sz="2800" b="1" kern="1200">
          <a:solidFill>
            <a:schemeClr val="tx1"/>
          </a:solidFill>
          <a:latin typeface="Courier New" pitchFamily="49" charset="0"/>
          <a:ea typeface="+mn-ea"/>
          <a:cs typeface="Courier New" pitchFamily="49" charset="0"/>
        </a:defRPr>
      </a:lvl2pPr>
      <a:lvl3pPr marL="761970"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3pPr>
      <a:lvl4pPr marL="1094009"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4pPr>
      <a:lvl5pPr marL="1426047" indent="0"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image" Target="../media/image7.wmf"/><Relationship Id="rId1" Type="http://schemas.openxmlformats.org/officeDocument/2006/relationships/slideLayout" Target="../slideLayouts/slideLayout3.xml"/><Relationship Id="rId5" Type="http://schemas.openxmlformats.org/officeDocument/2006/relationships/image" Target="../media/image10.wmf"/><Relationship Id="rId4" Type="http://schemas.openxmlformats.org/officeDocument/2006/relationships/image" Target="../media/image9.w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428596" y="2428868"/>
            <a:ext cx="8001056" cy="3714776"/>
          </a:xfrm>
        </p:spPr>
        <p:txBody>
          <a:bodyPr/>
          <a:lstStyle/>
          <a:p>
            <a:r>
              <a:rPr lang="en-AU" sz="6000" b="1" dirty="0"/>
              <a:t>Exhortations from the edge of the Kingdom</a:t>
            </a:r>
            <a:r>
              <a:rPr lang="en-AU" dirty="0"/>
              <a:t/>
            </a:r>
            <a:br>
              <a:rPr lang="en-AU" dirty="0"/>
            </a:br>
            <a:endParaRPr lang="en-AU" dirty="0" smtClean="0"/>
          </a:p>
          <a:p>
            <a:r>
              <a:rPr lang="en-AU" sz="4800" dirty="0" smtClean="0"/>
              <a:t>Study 2- The Sons of </a:t>
            </a:r>
            <a:r>
              <a:rPr lang="en-AU" sz="4800" dirty="0" err="1" smtClean="0"/>
              <a:t>Korah</a:t>
            </a:r>
            <a:r>
              <a:rPr lang="en-AU" sz="4800" dirty="0" smtClean="0"/>
              <a:t> </a:t>
            </a:r>
            <a:endParaRPr lang="en-AU" sz="4800" dirty="0"/>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1329595"/>
          </a:xfrm>
        </p:spPr>
        <p:txBody>
          <a:bodyPr>
            <a:normAutofit/>
          </a:bodyPr>
          <a:lstStyle/>
          <a:p>
            <a:pPr algn="ctr"/>
            <a:r>
              <a:rPr lang="en-AU" b="1" dirty="0" smtClean="0"/>
              <a:t>THE LESSON OF THE </a:t>
            </a:r>
            <a:br>
              <a:rPr lang="en-AU" b="1" dirty="0" smtClean="0"/>
            </a:br>
            <a:r>
              <a:rPr lang="en-AU" b="1" dirty="0" smtClean="0"/>
              <a:t>WILDERNESS GENERATION</a:t>
            </a:r>
            <a:endParaRPr lang="en-AU" b="1" dirty="0"/>
          </a:p>
        </p:txBody>
      </p:sp>
      <p:sp>
        <p:nvSpPr>
          <p:cNvPr id="3" name="Text Placeholder 2"/>
          <p:cNvSpPr>
            <a:spLocks noGrp="1"/>
          </p:cNvSpPr>
          <p:nvPr>
            <p:ph type="body" sz="quarter" idx="10"/>
          </p:nvPr>
        </p:nvSpPr>
        <p:spPr>
          <a:xfrm>
            <a:off x="71406" y="1571612"/>
            <a:ext cx="8929718" cy="4401205"/>
          </a:xfrm>
        </p:spPr>
        <p:txBody>
          <a:bodyPr>
            <a:normAutofit/>
          </a:bodyPr>
          <a:lstStyle/>
          <a:p>
            <a:pPr marL="541338" indent="-4763">
              <a:buNone/>
            </a:pPr>
            <a:r>
              <a:rPr lang="en-AU" sz="4400" dirty="0" smtClean="0"/>
              <a:t>Now all these things happened unto them for ensamples: and they are </a:t>
            </a:r>
            <a:r>
              <a:rPr lang="en-AU" sz="4400" u="sng" dirty="0" smtClean="0"/>
              <a:t>written for our admonition</a:t>
            </a:r>
            <a:r>
              <a:rPr lang="en-AU" sz="4400" dirty="0" smtClean="0"/>
              <a:t>, upon whom the ends of the world are come. Wherefore let him that thinketh he standeth take heed lest he fall.</a:t>
            </a:r>
            <a:endParaRPr lang="en-US" sz="4400" dirty="0" smtClean="0">
              <a:solidFill>
                <a:srgbClr val="000000"/>
              </a:solidFill>
            </a:endParaRPr>
          </a:p>
        </p:txBody>
      </p:sp>
      <p:sp>
        <p:nvSpPr>
          <p:cNvPr id="4" name="TextBox 3"/>
          <p:cNvSpPr txBox="1"/>
          <p:nvPr/>
        </p:nvSpPr>
        <p:spPr>
          <a:xfrm>
            <a:off x="4214778" y="5715016"/>
            <a:ext cx="4929222" cy="707886"/>
          </a:xfrm>
          <a:prstGeom prst="rect">
            <a:avLst/>
          </a:prstGeom>
          <a:noFill/>
        </p:spPr>
        <p:txBody>
          <a:bodyPr wrap="square" rtlCol="0">
            <a:spAutoFit/>
          </a:bodyPr>
          <a:lstStyle/>
          <a:p>
            <a:r>
              <a:rPr lang="en-US" sz="4000" b="1" dirty="0" smtClean="0">
                <a:solidFill>
                  <a:srgbClr val="C00000"/>
                </a:solidFill>
              </a:rPr>
              <a:t>1 Corinthians 10:11-12</a:t>
            </a:r>
            <a:endParaRPr lang="en-AU" b="1" dirty="0">
              <a:solidFill>
                <a:srgbClr val="C00000"/>
              </a:solidFill>
            </a:endParaRPr>
          </a:p>
        </p:txBody>
      </p:sp>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64797"/>
          </a:xfrm>
        </p:spPr>
        <p:txBody>
          <a:bodyPr/>
          <a:lstStyle/>
          <a:p>
            <a:pPr algn="ctr"/>
            <a:r>
              <a:rPr lang="en-AU" b="1" dirty="0" smtClean="0"/>
              <a:t>THE 4 SQUARE            ENCAMPMENT </a:t>
            </a:r>
            <a:endParaRPr lang="en-AU" b="1" dirty="0"/>
          </a:p>
        </p:txBody>
      </p:sp>
      <p:sp>
        <p:nvSpPr>
          <p:cNvPr id="10" name="Bevel 9"/>
          <p:cNvSpPr/>
          <p:nvPr/>
        </p:nvSpPr>
        <p:spPr bwMode="auto">
          <a:xfrm>
            <a:off x="1857356" y="857232"/>
            <a:ext cx="5214974" cy="5214974"/>
          </a:xfrm>
          <a:prstGeom prst="bevel">
            <a:avLst>
              <a:gd name="adj" fmla="val 23633"/>
            </a:avLst>
          </a:prstGeom>
          <a:noFill/>
          <a:ln w="38100" cmpd="sng">
            <a:prstDash val="solid"/>
            <a:headEnd type="none" w="med" len="med"/>
            <a:tailEnd type="none" w="med" len="med"/>
          </a:ln>
          <a:effectLst/>
          <a:scene3d>
            <a:camera prst="orthographicFront">
              <a:rot lat="0" lon="0" rev="0"/>
            </a:camera>
            <a:lightRig rig="threePt" dir="t">
              <a:rot lat="0" lon="0" rev="1200000"/>
            </a:lightRig>
          </a:scene3d>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AU" sz="2300" dirty="0" smtClean="0">
              <a:solidFill>
                <a:schemeClr val="tx1"/>
              </a:solidFill>
              <a:latin typeface="Trebuchet MS" pitchFamily="34" charset="0"/>
            </a:endParaRPr>
          </a:p>
        </p:txBody>
      </p:sp>
      <p:grpSp>
        <p:nvGrpSpPr>
          <p:cNvPr id="59" name="Group 58"/>
          <p:cNvGrpSpPr/>
          <p:nvPr/>
        </p:nvGrpSpPr>
        <p:grpSpPr>
          <a:xfrm>
            <a:off x="214281" y="-214338"/>
            <a:ext cx="8929719" cy="7551463"/>
            <a:chOff x="214281" y="-214338"/>
            <a:chExt cx="8929719" cy="7551463"/>
          </a:xfrm>
        </p:grpSpPr>
        <p:grpSp>
          <p:nvGrpSpPr>
            <p:cNvPr id="58" name="Group 57"/>
            <p:cNvGrpSpPr/>
            <p:nvPr/>
          </p:nvGrpSpPr>
          <p:grpSpPr>
            <a:xfrm>
              <a:off x="2071669" y="1000108"/>
              <a:ext cx="4929223" cy="5000660"/>
              <a:chOff x="2071669" y="1000108"/>
              <a:chExt cx="4929223" cy="5000660"/>
            </a:xfrm>
          </p:grpSpPr>
          <p:grpSp>
            <p:nvGrpSpPr>
              <p:cNvPr id="51" name="Group 50"/>
              <p:cNvGrpSpPr/>
              <p:nvPr/>
            </p:nvGrpSpPr>
            <p:grpSpPr>
              <a:xfrm>
                <a:off x="2071669" y="1000108"/>
                <a:ext cx="4929223" cy="4962259"/>
                <a:chOff x="2071669" y="1000108"/>
                <a:chExt cx="4929223" cy="4962259"/>
              </a:xfrm>
            </p:grpSpPr>
            <p:grpSp>
              <p:nvGrpSpPr>
                <p:cNvPr id="34" name="Group 33"/>
                <p:cNvGrpSpPr/>
                <p:nvPr/>
              </p:nvGrpSpPr>
              <p:grpSpPr>
                <a:xfrm>
                  <a:off x="2071669" y="1000108"/>
                  <a:ext cx="4929223" cy="4962259"/>
                  <a:chOff x="2071669" y="1000108"/>
                  <a:chExt cx="4929223" cy="4962259"/>
                </a:xfrm>
              </p:grpSpPr>
              <p:sp>
                <p:nvSpPr>
                  <p:cNvPr id="11" name="Frame 10"/>
                  <p:cNvSpPr/>
                  <p:nvPr/>
                </p:nvSpPr>
                <p:spPr bwMode="auto">
                  <a:xfrm>
                    <a:off x="2071670" y="1000108"/>
                    <a:ext cx="4929222" cy="4929222"/>
                  </a:xfrm>
                  <a:prstGeom prst="frame">
                    <a:avLst>
                      <a:gd name="adj1" fmla="val 24420"/>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AU" sz="2300" dirty="0" smtClean="0">
                      <a:solidFill>
                        <a:schemeClr val="tx1"/>
                      </a:solidFill>
                      <a:latin typeface="Trebuchet MS" pitchFamily="34" charset="0"/>
                    </a:endParaRPr>
                  </a:p>
                </p:txBody>
              </p:sp>
              <p:sp>
                <p:nvSpPr>
                  <p:cNvPr id="12" name="Rounded Rectangle 11"/>
                  <p:cNvSpPr/>
                  <p:nvPr/>
                </p:nvSpPr>
                <p:spPr bwMode="auto">
                  <a:xfrm>
                    <a:off x="3786182" y="3071810"/>
                    <a:ext cx="1341129" cy="487683"/>
                  </a:xfrm>
                  <a:prstGeom prst="roundRect">
                    <a:avLst>
                      <a:gd name="adj" fmla="val 0"/>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AU" sz="1600" dirty="0" smtClean="0">
                        <a:solidFill>
                          <a:schemeClr val="tx1"/>
                        </a:solidFill>
                        <a:latin typeface="Trebuchet MS" pitchFamily="34" charset="0"/>
                      </a:rPr>
                      <a:t>Tabernacle</a:t>
                    </a:r>
                  </a:p>
                </p:txBody>
              </p:sp>
              <p:sp>
                <p:nvSpPr>
                  <p:cNvPr id="17" name="Rectangle 16"/>
                  <p:cNvSpPr/>
                  <p:nvPr/>
                </p:nvSpPr>
                <p:spPr bwMode="auto">
                  <a:xfrm>
                    <a:off x="5072066" y="3071810"/>
                    <a:ext cx="71438" cy="500066"/>
                  </a:xfrm>
                  <a:prstGeom prst="rect">
                    <a:avLst/>
                  </a:prstGeom>
                  <a:solidFill>
                    <a:schemeClr val="tx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AU" sz="2300" dirty="0" smtClean="0">
                      <a:solidFill>
                        <a:schemeClr val="tx1"/>
                      </a:solidFill>
                      <a:latin typeface="Trebuchet MS" pitchFamily="34" charset="0"/>
                    </a:endParaRPr>
                  </a:p>
                </p:txBody>
              </p:sp>
              <p:sp>
                <p:nvSpPr>
                  <p:cNvPr id="18" name="TextBox 17"/>
                  <p:cNvSpPr txBox="1"/>
                  <p:nvPr/>
                </p:nvSpPr>
                <p:spPr>
                  <a:xfrm>
                    <a:off x="3786182" y="4786322"/>
                    <a:ext cx="1357322" cy="461665"/>
                  </a:xfrm>
                  <a:prstGeom prst="rect">
                    <a:avLst/>
                  </a:prstGeom>
                  <a:noFill/>
                  <a:ln w="19050">
                    <a:noFill/>
                    <a:prstDash val="sysDash"/>
                  </a:ln>
                </p:spPr>
                <p:txBody>
                  <a:bodyPr wrap="square" rtlCol="0">
                    <a:spAutoFit/>
                  </a:bodyPr>
                  <a:lstStyle/>
                  <a:p>
                    <a:pPr algn="ctr"/>
                    <a:r>
                      <a:rPr lang="en-AU" sz="2400" b="1" dirty="0" smtClean="0"/>
                      <a:t>SIMEON</a:t>
                    </a:r>
                    <a:endParaRPr lang="en-AU" sz="2400" b="1" dirty="0"/>
                  </a:p>
                </p:txBody>
              </p:sp>
              <p:sp>
                <p:nvSpPr>
                  <p:cNvPr id="19" name="TextBox 18"/>
                  <p:cNvSpPr txBox="1"/>
                  <p:nvPr/>
                </p:nvSpPr>
                <p:spPr>
                  <a:xfrm>
                    <a:off x="3857620" y="2214554"/>
                    <a:ext cx="1214446" cy="461665"/>
                  </a:xfrm>
                  <a:prstGeom prst="rect">
                    <a:avLst/>
                  </a:prstGeom>
                  <a:noFill/>
                  <a:ln w="19050">
                    <a:noFill/>
                    <a:prstDash val="sysDash"/>
                  </a:ln>
                </p:spPr>
                <p:txBody>
                  <a:bodyPr wrap="square" rtlCol="0">
                    <a:spAutoFit/>
                  </a:bodyPr>
                  <a:lstStyle/>
                  <a:p>
                    <a:pPr algn="ctr"/>
                    <a:r>
                      <a:rPr lang="en-AU" sz="2400" b="1" dirty="0" smtClean="0"/>
                      <a:t>MERARI</a:t>
                    </a:r>
                    <a:endParaRPr lang="en-AU" sz="2400" b="1" dirty="0"/>
                  </a:p>
                </p:txBody>
              </p:sp>
              <p:sp>
                <p:nvSpPr>
                  <p:cNvPr id="20" name="TextBox 19"/>
                  <p:cNvSpPr txBox="1"/>
                  <p:nvPr/>
                </p:nvSpPr>
                <p:spPr>
                  <a:xfrm rot="16200000">
                    <a:off x="2588255" y="3227321"/>
                    <a:ext cx="1714512" cy="461665"/>
                  </a:xfrm>
                  <a:prstGeom prst="rect">
                    <a:avLst/>
                  </a:prstGeom>
                  <a:noFill/>
                  <a:ln w="19050">
                    <a:noFill/>
                    <a:prstDash val="sysDash"/>
                  </a:ln>
                </p:spPr>
                <p:txBody>
                  <a:bodyPr wrap="square" rtlCol="0">
                    <a:spAutoFit/>
                  </a:bodyPr>
                  <a:lstStyle/>
                  <a:p>
                    <a:pPr algn="ctr"/>
                    <a:r>
                      <a:rPr lang="en-AU" sz="2400" b="1" dirty="0" smtClean="0"/>
                      <a:t>GERSHOM</a:t>
                    </a:r>
                    <a:endParaRPr lang="en-AU" sz="2400" b="1" dirty="0"/>
                  </a:p>
                </p:txBody>
              </p:sp>
              <p:sp>
                <p:nvSpPr>
                  <p:cNvPr id="21" name="TextBox 20"/>
                  <p:cNvSpPr txBox="1"/>
                  <p:nvPr/>
                </p:nvSpPr>
                <p:spPr>
                  <a:xfrm rot="5400000">
                    <a:off x="4345051" y="3227321"/>
                    <a:ext cx="2630075" cy="461665"/>
                  </a:xfrm>
                  <a:prstGeom prst="rect">
                    <a:avLst/>
                  </a:prstGeom>
                  <a:noFill/>
                  <a:ln w="19050">
                    <a:noFill/>
                    <a:prstDash val="sysDash"/>
                  </a:ln>
                </p:spPr>
                <p:txBody>
                  <a:bodyPr wrap="square" rtlCol="0">
                    <a:spAutoFit/>
                  </a:bodyPr>
                  <a:lstStyle/>
                  <a:p>
                    <a:pPr algn="ctr"/>
                    <a:r>
                      <a:rPr lang="en-AU" sz="2400" b="1" dirty="0" smtClean="0"/>
                      <a:t>MOSES &amp; AARON</a:t>
                    </a:r>
                    <a:endParaRPr lang="en-AU" sz="2400" b="1" dirty="0"/>
                  </a:p>
                </p:txBody>
              </p:sp>
              <p:sp>
                <p:nvSpPr>
                  <p:cNvPr id="22" name="TextBox 21"/>
                  <p:cNvSpPr txBox="1"/>
                  <p:nvPr/>
                </p:nvSpPr>
                <p:spPr>
                  <a:xfrm>
                    <a:off x="2285984" y="1000108"/>
                    <a:ext cx="1214446" cy="461665"/>
                  </a:xfrm>
                  <a:prstGeom prst="rect">
                    <a:avLst/>
                  </a:prstGeom>
                  <a:noFill/>
                  <a:ln w="19050">
                    <a:noFill/>
                    <a:prstDash val="sysDash"/>
                  </a:ln>
                </p:spPr>
                <p:txBody>
                  <a:bodyPr wrap="square" rtlCol="0">
                    <a:spAutoFit/>
                  </a:bodyPr>
                  <a:lstStyle/>
                  <a:p>
                    <a:pPr algn="ctr"/>
                    <a:r>
                      <a:rPr lang="en-AU" sz="2400" b="1" dirty="0" smtClean="0"/>
                      <a:t>DAN</a:t>
                    </a:r>
                    <a:endParaRPr lang="en-AU" sz="2400" b="1" dirty="0"/>
                  </a:p>
                </p:txBody>
              </p:sp>
              <p:sp>
                <p:nvSpPr>
                  <p:cNvPr id="23" name="TextBox 22"/>
                  <p:cNvSpPr txBox="1"/>
                  <p:nvPr/>
                </p:nvSpPr>
                <p:spPr>
                  <a:xfrm>
                    <a:off x="3857620" y="1714488"/>
                    <a:ext cx="1214446" cy="461665"/>
                  </a:xfrm>
                  <a:prstGeom prst="rect">
                    <a:avLst/>
                  </a:prstGeom>
                  <a:noFill/>
                  <a:ln w="19050">
                    <a:noFill/>
                    <a:prstDash val="sysDash"/>
                  </a:ln>
                </p:spPr>
                <p:txBody>
                  <a:bodyPr wrap="square" rtlCol="0">
                    <a:spAutoFit/>
                  </a:bodyPr>
                  <a:lstStyle/>
                  <a:p>
                    <a:pPr algn="ctr"/>
                    <a:r>
                      <a:rPr lang="en-AU" sz="2400" b="1" dirty="0" smtClean="0"/>
                      <a:t>ASHER</a:t>
                    </a:r>
                    <a:endParaRPr lang="en-AU" sz="2400" b="1" dirty="0"/>
                  </a:p>
                </p:txBody>
              </p:sp>
              <p:sp>
                <p:nvSpPr>
                  <p:cNvPr id="24" name="TextBox 23"/>
                  <p:cNvSpPr txBox="1"/>
                  <p:nvPr/>
                </p:nvSpPr>
                <p:spPr>
                  <a:xfrm>
                    <a:off x="5214942" y="1000108"/>
                    <a:ext cx="1500198" cy="461665"/>
                  </a:xfrm>
                  <a:prstGeom prst="rect">
                    <a:avLst/>
                  </a:prstGeom>
                  <a:noFill/>
                  <a:ln w="19050">
                    <a:noFill/>
                    <a:prstDash val="sysDash"/>
                  </a:ln>
                </p:spPr>
                <p:txBody>
                  <a:bodyPr wrap="square" rtlCol="0">
                    <a:spAutoFit/>
                  </a:bodyPr>
                  <a:lstStyle/>
                  <a:p>
                    <a:pPr algn="ctr"/>
                    <a:r>
                      <a:rPr lang="en-AU" sz="2400" b="1" dirty="0" smtClean="0"/>
                      <a:t>NAPHTALI</a:t>
                    </a:r>
                    <a:endParaRPr lang="en-AU" sz="2400" b="1" dirty="0"/>
                  </a:p>
                </p:txBody>
              </p:sp>
              <p:sp>
                <p:nvSpPr>
                  <p:cNvPr id="25" name="TextBox 24"/>
                  <p:cNvSpPr txBox="1"/>
                  <p:nvPr/>
                </p:nvSpPr>
                <p:spPr>
                  <a:xfrm rot="5400000">
                    <a:off x="6052998" y="1662250"/>
                    <a:ext cx="1357321" cy="461665"/>
                  </a:xfrm>
                  <a:prstGeom prst="rect">
                    <a:avLst/>
                  </a:prstGeom>
                  <a:noFill/>
                  <a:ln w="19050">
                    <a:noFill/>
                    <a:prstDash val="sysDash"/>
                  </a:ln>
                </p:spPr>
                <p:txBody>
                  <a:bodyPr wrap="square" rtlCol="0">
                    <a:spAutoFit/>
                  </a:bodyPr>
                  <a:lstStyle/>
                  <a:p>
                    <a:pPr algn="ctr"/>
                    <a:r>
                      <a:rPr lang="en-AU" sz="2400" b="1" dirty="0" smtClean="0"/>
                      <a:t>JUDAH</a:t>
                    </a:r>
                    <a:endParaRPr lang="en-AU" sz="2400" b="1" dirty="0"/>
                  </a:p>
                </p:txBody>
              </p:sp>
              <p:sp>
                <p:nvSpPr>
                  <p:cNvPr id="26" name="TextBox 25"/>
                  <p:cNvSpPr txBox="1"/>
                  <p:nvPr/>
                </p:nvSpPr>
                <p:spPr>
                  <a:xfrm rot="5400000">
                    <a:off x="5338617" y="3055292"/>
                    <a:ext cx="1643074" cy="461665"/>
                  </a:xfrm>
                  <a:prstGeom prst="rect">
                    <a:avLst/>
                  </a:prstGeom>
                  <a:noFill/>
                  <a:ln w="19050">
                    <a:noFill/>
                    <a:prstDash val="sysDash"/>
                  </a:ln>
                </p:spPr>
                <p:txBody>
                  <a:bodyPr wrap="square" rtlCol="0">
                    <a:spAutoFit/>
                  </a:bodyPr>
                  <a:lstStyle/>
                  <a:p>
                    <a:pPr algn="ctr"/>
                    <a:r>
                      <a:rPr lang="en-AU" sz="2400" b="1" dirty="0" smtClean="0"/>
                      <a:t>ISSACHAR</a:t>
                    </a:r>
                    <a:endParaRPr lang="en-AU" sz="2400" b="1" dirty="0"/>
                  </a:p>
                </p:txBody>
              </p:sp>
              <p:sp>
                <p:nvSpPr>
                  <p:cNvPr id="27" name="TextBox 26"/>
                  <p:cNvSpPr txBox="1"/>
                  <p:nvPr/>
                </p:nvSpPr>
                <p:spPr>
                  <a:xfrm rot="5400000">
                    <a:off x="5981559" y="4734085"/>
                    <a:ext cx="1500198" cy="461665"/>
                  </a:xfrm>
                  <a:prstGeom prst="rect">
                    <a:avLst/>
                  </a:prstGeom>
                  <a:noFill/>
                  <a:ln w="19050">
                    <a:noFill/>
                    <a:prstDash val="sysDash"/>
                  </a:ln>
                </p:spPr>
                <p:txBody>
                  <a:bodyPr wrap="square" rtlCol="0">
                    <a:spAutoFit/>
                  </a:bodyPr>
                  <a:lstStyle/>
                  <a:p>
                    <a:pPr algn="ctr"/>
                    <a:r>
                      <a:rPr lang="en-AU" sz="2400" b="1" dirty="0" smtClean="0"/>
                      <a:t>ZEBULON</a:t>
                    </a:r>
                    <a:endParaRPr lang="en-AU" sz="2400" b="1" dirty="0"/>
                  </a:p>
                </p:txBody>
              </p:sp>
              <p:sp>
                <p:nvSpPr>
                  <p:cNvPr id="28" name="TextBox 27"/>
                  <p:cNvSpPr txBox="1"/>
                  <p:nvPr/>
                </p:nvSpPr>
                <p:spPr>
                  <a:xfrm>
                    <a:off x="5357818" y="5500702"/>
                    <a:ext cx="1357322" cy="461665"/>
                  </a:xfrm>
                  <a:prstGeom prst="rect">
                    <a:avLst/>
                  </a:prstGeom>
                  <a:noFill/>
                  <a:ln w="19050">
                    <a:noFill/>
                    <a:prstDash val="sysDash"/>
                  </a:ln>
                </p:spPr>
                <p:txBody>
                  <a:bodyPr wrap="square" rtlCol="0">
                    <a:spAutoFit/>
                  </a:bodyPr>
                  <a:lstStyle/>
                  <a:p>
                    <a:pPr algn="ctr"/>
                    <a:r>
                      <a:rPr lang="en-AU" sz="2400" b="1" dirty="0" smtClean="0"/>
                      <a:t>REUBEN</a:t>
                    </a:r>
                    <a:endParaRPr lang="en-AU" sz="2400" b="1" dirty="0"/>
                  </a:p>
                </p:txBody>
              </p:sp>
              <p:sp>
                <p:nvSpPr>
                  <p:cNvPr id="29" name="TextBox 28"/>
                  <p:cNvSpPr txBox="1"/>
                  <p:nvPr/>
                </p:nvSpPr>
                <p:spPr>
                  <a:xfrm>
                    <a:off x="2214546" y="5500702"/>
                    <a:ext cx="1357322" cy="461665"/>
                  </a:xfrm>
                  <a:prstGeom prst="rect">
                    <a:avLst/>
                  </a:prstGeom>
                  <a:noFill/>
                  <a:ln w="19050">
                    <a:noFill/>
                    <a:prstDash val="sysDash"/>
                  </a:ln>
                </p:spPr>
                <p:txBody>
                  <a:bodyPr wrap="square" rtlCol="0">
                    <a:spAutoFit/>
                  </a:bodyPr>
                  <a:lstStyle/>
                  <a:p>
                    <a:pPr algn="ctr"/>
                    <a:r>
                      <a:rPr lang="en-AU" sz="2400" b="1" dirty="0" smtClean="0"/>
                      <a:t>GAD</a:t>
                    </a:r>
                    <a:endParaRPr lang="en-AU" sz="2400" b="1" dirty="0"/>
                  </a:p>
                </p:txBody>
              </p:sp>
              <p:sp>
                <p:nvSpPr>
                  <p:cNvPr id="30" name="TextBox 29"/>
                  <p:cNvSpPr txBox="1"/>
                  <p:nvPr/>
                </p:nvSpPr>
                <p:spPr>
                  <a:xfrm>
                    <a:off x="3821901" y="4214818"/>
                    <a:ext cx="1285884" cy="461665"/>
                  </a:xfrm>
                  <a:prstGeom prst="rect">
                    <a:avLst/>
                  </a:prstGeom>
                  <a:noFill/>
                  <a:ln w="19050">
                    <a:noFill/>
                    <a:prstDash val="sysDash"/>
                  </a:ln>
                </p:spPr>
                <p:txBody>
                  <a:bodyPr wrap="square" rtlCol="0">
                    <a:spAutoFit/>
                  </a:bodyPr>
                  <a:lstStyle/>
                  <a:p>
                    <a:pPr algn="ctr"/>
                    <a:r>
                      <a:rPr lang="en-AU" sz="2400" b="1" dirty="0" smtClean="0"/>
                      <a:t>KOHATH</a:t>
                    </a:r>
                    <a:endParaRPr lang="en-AU" sz="2400" b="1" dirty="0"/>
                  </a:p>
                </p:txBody>
              </p:sp>
              <p:sp>
                <p:nvSpPr>
                  <p:cNvPr id="31" name="TextBox 30"/>
                  <p:cNvSpPr txBox="1"/>
                  <p:nvPr/>
                </p:nvSpPr>
                <p:spPr>
                  <a:xfrm rot="16200000">
                    <a:off x="1516686" y="4698364"/>
                    <a:ext cx="1571634" cy="461665"/>
                  </a:xfrm>
                  <a:prstGeom prst="rect">
                    <a:avLst/>
                  </a:prstGeom>
                  <a:noFill/>
                  <a:ln w="19050">
                    <a:noFill/>
                    <a:prstDash val="sysDash"/>
                  </a:ln>
                </p:spPr>
                <p:txBody>
                  <a:bodyPr wrap="square" rtlCol="0">
                    <a:spAutoFit/>
                  </a:bodyPr>
                  <a:lstStyle/>
                  <a:p>
                    <a:pPr algn="ctr"/>
                    <a:r>
                      <a:rPr lang="en-AU" sz="2400" b="1" dirty="0" smtClean="0"/>
                      <a:t>EPHRAIM</a:t>
                    </a:r>
                    <a:endParaRPr lang="en-AU" sz="2400" b="1" dirty="0"/>
                  </a:p>
                </p:txBody>
              </p:sp>
              <p:sp>
                <p:nvSpPr>
                  <p:cNvPr id="32" name="TextBox 31"/>
                  <p:cNvSpPr txBox="1"/>
                  <p:nvPr/>
                </p:nvSpPr>
                <p:spPr>
                  <a:xfrm rot="16200000">
                    <a:off x="2088190" y="3055292"/>
                    <a:ext cx="1714512" cy="461665"/>
                  </a:xfrm>
                  <a:prstGeom prst="rect">
                    <a:avLst/>
                  </a:prstGeom>
                  <a:noFill/>
                  <a:ln w="19050">
                    <a:noFill/>
                    <a:prstDash val="sysDash"/>
                  </a:ln>
                </p:spPr>
                <p:txBody>
                  <a:bodyPr wrap="square" rtlCol="0">
                    <a:spAutoFit/>
                  </a:bodyPr>
                  <a:lstStyle/>
                  <a:p>
                    <a:pPr algn="ctr"/>
                    <a:r>
                      <a:rPr lang="en-AU" sz="2400" b="1" dirty="0" smtClean="0"/>
                      <a:t>MANASSEH</a:t>
                    </a:r>
                    <a:endParaRPr lang="en-AU" sz="2400" b="1" dirty="0"/>
                  </a:p>
                </p:txBody>
              </p:sp>
              <p:sp>
                <p:nvSpPr>
                  <p:cNvPr id="33" name="TextBox 32"/>
                  <p:cNvSpPr txBox="1"/>
                  <p:nvPr/>
                </p:nvSpPr>
                <p:spPr>
                  <a:xfrm rot="16200000">
                    <a:off x="1480965" y="1876564"/>
                    <a:ext cx="1643074" cy="461665"/>
                  </a:xfrm>
                  <a:prstGeom prst="rect">
                    <a:avLst/>
                  </a:prstGeom>
                  <a:noFill/>
                  <a:ln w="19050">
                    <a:noFill/>
                    <a:prstDash val="sysDash"/>
                  </a:ln>
                </p:spPr>
                <p:txBody>
                  <a:bodyPr wrap="square" rtlCol="0">
                    <a:spAutoFit/>
                  </a:bodyPr>
                  <a:lstStyle/>
                  <a:p>
                    <a:pPr algn="ctr"/>
                    <a:r>
                      <a:rPr lang="en-AU" sz="2400" b="1" dirty="0" smtClean="0"/>
                      <a:t>BENJAMIN</a:t>
                    </a:r>
                    <a:endParaRPr lang="en-AU" sz="2400" b="1" dirty="0"/>
                  </a:p>
                </p:txBody>
              </p:sp>
            </p:grpSp>
            <p:cxnSp>
              <p:nvCxnSpPr>
                <p:cNvPr id="36" name="Straight Connector 35"/>
                <p:cNvCxnSpPr/>
                <p:nvPr/>
              </p:nvCxnSpPr>
              <p:spPr>
                <a:xfrm rot="16200000" flipH="1">
                  <a:off x="2071670" y="1000108"/>
                  <a:ext cx="1214446" cy="1214446"/>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16200000" flipH="1">
                  <a:off x="5786446" y="4714885"/>
                  <a:ext cx="1214446" cy="1214446"/>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5400000">
                  <a:off x="5786446" y="1000108"/>
                  <a:ext cx="1214446" cy="1214446"/>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rot="5400000">
                  <a:off x="2071670" y="4714884"/>
                  <a:ext cx="1214446" cy="1214446"/>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5400000">
                  <a:off x="3107521" y="1607331"/>
                  <a:ext cx="1214446"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rot="5400000">
                  <a:off x="3107521" y="5321313"/>
                  <a:ext cx="1214446"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rot="5400000">
                  <a:off x="4679951" y="1607331"/>
                  <a:ext cx="1214446"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rot="5400000">
                  <a:off x="4679951" y="5321313"/>
                  <a:ext cx="1214446"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2071670" y="4143380"/>
                  <a:ext cx="1214446"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5786446" y="4143380"/>
                  <a:ext cx="1214446"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2071670" y="2500306"/>
                  <a:ext cx="1214446"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5786446" y="2500306"/>
                  <a:ext cx="1214446" cy="1588"/>
                </a:xfrm>
                <a:prstGeom prst="line">
                  <a:avLst/>
                </a:prstGeom>
              </p:spPr>
              <p:style>
                <a:lnRef idx="1">
                  <a:schemeClr val="accent1"/>
                </a:lnRef>
                <a:fillRef idx="0">
                  <a:schemeClr val="accent1"/>
                </a:fillRef>
                <a:effectRef idx="0">
                  <a:schemeClr val="accent1"/>
                </a:effectRef>
                <a:fontRef idx="minor">
                  <a:schemeClr val="tx1"/>
                </a:fontRef>
              </p:style>
            </p:cxnSp>
          </p:grpSp>
          <p:sp>
            <p:nvSpPr>
              <p:cNvPr id="54" name="Oval 53"/>
              <p:cNvSpPr/>
              <p:nvPr/>
            </p:nvSpPr>
            <p:spPr bwMode="auto">
              <a:xfrm>
                <a:off x="3786182" y="4214818"/>
                <a:ext cx="1357322" cy="500066"/>
              </a:xfrm>
              <a:prstGeom prst="ellipse">
                <a:avLst/>
              </a:prstGeom>
              <a:noFill/>
              <a:ln w="38100" cmpd="sng">
                <a:solidFill>
                  <a:srgbClr val="C00000">
                    <a:alpha val="80000"/>
                  </a:srgbClr>
                </a:solidFill>
                <a:headEnd type="none" w="med" len="med"/>
                <a:tailEnd type="none" w="med" len="med"/>
              </a:ln>
              <a:effectLst/>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AU" sz="2300" dirty="0" smtClean="0">
                  <a:solidFill>
                    <a:schemeClr val="tx1"/>
                  </a:solidFill>
                  <a:latin typeface="Trebuchet MS" pitchFamily="34" charset="0"/>
                </a:endParaRPr>
              </a:p>
            </p:txBody>
          </p:sp>
          <p:sp>
            <p:nvSpPr>
              <p:cNvPr id="55" name="Oval 54"/>
              <p:cNvSpPr/>
              <p:nvPr/>
            </p:nvSpPr>
            <p:spPr bwMode="auto">
              <a:xfrm>
                <a:off x="5357818" y="5500702"/>
                <a:ext cx="1357322" cy="500066"/>
              </a:xfrm>
              <a:prstGeom prst="ellipse">
                <a:avLst/>
              </a:prstGeom>
              <a:noFill/>
              <a:ln w="38100" cmpd="sng">
                <a:solidFill>
                  <a:srgbClr val="C00000">
                    <a:alpha val="80000"/>
                  </a:srgbClr>
                </a:solidFill>
                <a:headEnd type="none" w="med" len="med"/>
                <a:tailEnd type="none" w="med" len="med"/>
              </a:ln>
              <a:effectLst/>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AU" sz="2300" dirty="0" smtClean="0">
                  <a:solidFill>
                    <a:schemeClr val="tx1"/>
                  </a:solidFill>
                  <a:latin typeface="Trebuchet MS" pitchFamily="34" charset="0"/>
                </a:endParaRPr>
              </a:p>
            </p:txBody>
          </p:sp>
          <p:cxnSp>
            <p:nvCxnSpPr>
              <p:cNvPr id="57" name="Straight Connector 56"/>
              <p:cNvCxnSpPr/>
              <p:nvPr/>
            </p:nvCxnSpPr>
            <p:spPr>
              <a:xfrm rot="16200000" flipH="1">
                <a:off x="4929190" y="4714884"/>
                <a:ext cx="928694" cy="642942"/>
              </a:xfrm>
              <a:prstGeom prst="line">
                <a:avLst/>
              </a:prstGeom>
              <a:ln w="38100" cmpd="sng">
                <a:solidFill>
                  <a:srgbClr val="C00000">
                    <a:alpha val="81000"/>
                  </a:srgbClr>
                </a:solidFill>
              </a:ln>
            </p:spPr>
            <p:style>
              <a:lnRef idx="1">
                <a:schemeClr val="accent1"/>
              </a:lnRef>
              <a:fillRef idx="0">
                <a:schemeClr val="accent1"/>
              </a:fillRef>
              <a:effectRef idx="0">
                <a:schemeClr val="accent1"/>
              </a:effectRef>
              <a:fontRef idx="minor">
                <a:schemeClr val="tx1"/>
              </a:fontRef>
            </p:style>
          </p:cxnSp>
        </p:grpSp>
        <p:pic>
          <p:nvPicPr>
            <p:cNvPr id="1031" name="Picture 7" descr="C:\Documents and Settings\Andrew\Local Settings\Temporary Internet Files\Content.IE5\UONDY2R3\MC900036452[1].wmf"/>
            <p:cNvPicPr>
              <a:picLocks noChangeAspect="1" noChangeArrowheads="1"/>
            </p:cNvPicPr>
            <p:nvPr/>
          </p:nvPicPr>
          <p:blipFill>
            <a:blip r:embed="rId2"/>
            <a:srcRect/>
            <a:stretch>
              <a:fillRect/>
            </a:stretch>
          </p:blipFill>
          <p:spPr bwMode="auto">
            <a:xfrm>
              <a:off x="3857620" y="5286388"/>
              <a:ext cx="1420915" cy="2050737"/>
            </a:xfrm>
            <a:prstGeom prst="rect">
              <a:avLst/>
            </a:prstGeom>
            <a:noFill/>
          </p:spPr>
        </p:pic>
        <p:pic>
          <p:nvPicPr>
            <p:cNvPr id="1029" name="Picture 5" descr="C:\Documents and Settings\Andrew\Local Settings\Temporary Internet Files\Content.IE5\QLHETJDB\MC900059274[1].wmf"/>
            <p:cNvPicPr>
              <a:picLocks noChangeAspect="1" noChangeArrowheads="1"/>
            </p:cNvPicPr>
            <p:nvPr/>
          </p:nvPicPr>
          <p:blipFill>
            <a:blip r:embed="rId3"/>
            <a:srcRect/>
            <a:stretch>
              <a:fillRect/>
            </a:stretch>
          </p:blipFill>
          <p:spPr bwMode="auto">
            <a:xfrm>
              <a:off x="3786182" y="-214338"/>
              <a:ext cx="1575645" cy="2045288"/>
            </a:xfrm>
            <a:prstGeom prst="rect">
              <a:avLst/>
            </a:prstGeom>
            <a:noFill/>
          </p:spPr>
        </p:pic>
        <p:pic>
          <p:nvPicPr>
            <p:cNvPr id="1027" name="Picture 3" descr="C:\Documents and Settings\Andrew\Local Settings\Temporary Internet Files\Content.IE5\QLHETJDB\MC900370064[1].wmf"/>
            <p:cNvPicPr>
              <a:picLocks noChangeAspect="1" noChangeArrowheads="1"/>
            </p:cNvPicPr>
            <p:nvPr/>
          </p:nvPicPr>
          <p:blipFill>
            <a:blip r:embed="rId4"/>
            <a:srcRect/>
            <a:stretch>
              <a:fillRect/>
            </a:stretch>
          </p:blipFill>
          <p:spPr bwMode="auto">
            <a:xfrm>
              <a:off x="6888401" y="1785926"/>
              <a:ext cx="2255599" cy="1449545"/>
            </a:xfrm>
            <a:prstGeom prst="rect">
              <a:avLst/>
            </a:prstGeom>
            <a:noFill/>
          </p:spPr>
        </p:pic>
        <p:sp>
          <p:nvSpPr>
            <p:cNvPr id="53" name="Right Arrow 52"/>
            <p:cNvSpPr/>
            <p:nvPr/>
          </p:nvSpPr>
          <p:spPr bwMode="auto">
            <a:xfrm>
              <a:off x="7429520" y="2928934"/>
              <a:ext cx="1285884" cy="928694"/>
            </a:xfrm>
            <a:prstGeom prst="rightArrow">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en-AU" sz="2300" dirty="0" smtClean="0">
                  <a:solidFill>
                    <a:schemeClr val="tx1"/>
                  </a:solidFill>
                  <a:latin typeface="Trebuchet MS" pitchFamily="34" charset="0"/>
                </a:rPr>
                <a:t>EAST</a:t>
              </a:r>
            </a:p>
          </p:txBody>
        </p:sp>
        <p:pic>
          <p:nvPicPr>
            <p:cNvPr id="1030" name="Picture 6" descr="C:\Documents and Settings\Andrew\Local Settings\Temporary Internet Files\Content.IE5\QNGJS8R2\MC900324462[1].wmf"/>
            <p:cNvPicPr>
              <a:picLocks noChangeAspect="1" noChangeArrowheads="1"/>
            </p:cNvPicPr>
            <p:nvPr/>
          </p:nvPicPr>
          <p:blipFill>
            <a:blip r:embed="rId5"/>
            <a:srcRect/>
            <a:stretch>
              <a:fillRect/>
            </a:stretch>
          </p:blipFill>
          <p:spPr bwMode="auto">
            <a:xfrm>
              <a:off x="214281" y="2786058"/>
              <a:ext cx="2169509" cy="1785950"/>
            </a:xfrm>
            <a:prstGeom prst="rect">
              <a:avLst/>
            </a:prstGeom>
            <a:noFill/>
          </p:spPr>
        </p:pic>
      </p:grpSp>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664797"/>
          </a:xfrm>
        </p:spPr>
        <p:txBody>
          <a:bodyPr/>
          <a:lstStyle/>
          <a:p>
            <a:pPr algn="ctr"/>
            <a:r>
              <a:rPr lang="en-AU" b="1" dirty="0" smtClean="0"/>
              <a:t>THE  REBELLION OF KORAH</a:t>
            </a:r>
            <a:endParaRPr lang="en-AU" b="1" dirty="0"/>
          </a:p>
        </p:txBody>
      </p:sp>
      <p:sp>
        <p:nvSpPr>
          <p:cNvPr id="3" name="Text Placeholder 2"/>
          <p:cNvSpPr>
            <a:spLocks noGrp="1"/>
          </p:cNvSpPr>
          <p:nvPr>
            <p:ph type="body" sz="quarter" idx="10"/>
          </p:nvPr>
        </p:nvSpPr>
        <p:spPr>
          <a:xfrm>
            <a:off x="166718" y="1142984"/>
            <a:ext cx="8763000" cy="6358664"/>
          </a:xfrm>
        </p:spPr>
        <p:txBody>
          <a:bodyPr/>
          <a:lstStyle/>
          <a:p>
            <a:pPr>
              <a:buClr>
                <a:srgbClr val="C00000"/>
              </a:buClr>
              <a:buNone/>
            </a:pPr>
            <a:r>
              <a:rPr lang="en-AU" sz="4000" b="1" dirty="0" smtClean="0"/>
              <a:t>Reubenites &amp; Kohathites together</a:t>
            </a:r>
          </a:p>
          <a:p>
            <a:pPr lvl="1">
              <a:buClr>
                <a:srgbClr val="C00000"/>
              </a:buClr>
              <a:buFont typeface="Wingdings" pitchFamily="2" charset="2"/>
              <a:buChar char="§"/>
            </a:pPr>
            <a:r>
              <a:rPr lang="en-AU" sz="4000" b="1" dirty="0" smtClean="0"/>
              <a:t>Both located on the south side of the tabernacle</a:t>
            </a:r>
          </a:p>
          <a:p>
            <a:pPr lvl="1">
              <a:buClr>
                <a:srgbClr val="C00000"/>
              </a:buClr>
              <a:buFont typeface="Wingdings" pitchFamily="2" charset="2"/>
              <a:buChar char="§"/>
            </a:pPr>
            <a:r>
              <a:rPr lang="en-AU" sz="4000" b="1" dirty="0" smtClean="0"/>
              <a:t>Both overlooked for prized roles</a:t>
            </a:r>
          </a:p>
          <a:p>
            <a:pPr lvl="2">
              <a:buClr>
                <a:srgbClr val="C00000"/>
              </a:buClr>
              <a:buFont typeface="Wingdings" pitchFamily="2" charset="2"/>
              <a:buChar char="§"/>
            </a:pPr>
            <a:r>
              <a:rPr lang="en-AU" sz="3200" b="1" dirty="0" smtClean="0"/>
              <a:t>Reuben lost firstborn role</a:t>
            </a:r>
          </a:p>
          <a:p>
            <a:pPr lvl="2">
              <a:buClr>
                <a:srgbClr val="C00000"/>
              </a:buClr>
              <a:buFont typeface="Wingdings" pitchFamily="2" charset="2"/>
              <a:buChar char="§"/>
            </a:pPr>
            <a:r>
              <a:rPr lang="en-AU" sz="3200" b="1" dirty="0" smtClean="0"/>
              <a:t>Reuben lost Kingship &amp; Priesthood</a:t>
            </a:r>
          </a:p>
          <a:p>
            <a:pPr lvl="2">
              <a:buClr>
                <a:srgbClr val="C00000"/>
              </a:buClr>
              <a:buFont typeface="Wingdings" pitchFamily="2" charset="2"/>
              <a:buChar char="§"/>
            </a:pPr>
            <a:r>
              <a:rPr lang="en-AU" sz="3200" b="1" dirty="0" smtClean="0"/>
              <a:t>Family of Izhar was overlooked for the priesthood and chieftainship </a:t>
            </a:r>
            <a:r>
              <a:rPr lang="en-AU" sz="3200" b="1" dirty="0" smtClean="0">
                <a:solidFill>
                  <a:srgbClr val="C00000"/>
                </a:solidFill>
              </a:rPr>
              <a:t>(Num 3:27-30)</a:t>
            </a:r>
          </a:p>
          <a:p>
            <a:pPr>
              <a:buNone/>
            </a:pPr>
            <a:endParaRPr lang="en-AU" sz="3600" b="1" dirty="0" smtClean="0"/>
          </a:p>
          <a:p>
            <a:pPr>
              <a:buNone/>
            </a:pPr>
            <a:endParaRPr lang="en-AU" sz="3600" b="1" dirty="0" smtClean="0"/>
          </a:p>
          <a:p>
            <a:pPr>
              <a:buNone/>
            </a:pPr>
            <a:endParaRPr lang="en-AU" sz="3600" b="1" dirty="0" smtClean="0"/>
          </a:p>
        </p:txBody>
      </p:sp>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158" y="285728"/>
            <a:ext cx="8382000" cy="664797"/>
          </a:xfrm>
        </p:spPr>
        <p:txBody>
          <a:bodyPr/>
          <a:lstStyle/>
          <a:p>
            <a:pPr algn="ctr"/>
            <a:r>
              <a:rPr lang="en-AU" b="1" dirty="0" smtClean="0"/>
              <a:t>THE REBELLION OF KORAH</a:t>
            </a:r>
            <a:endParaRPr lang="en-AU" b="1" dirty="0"/>
          </a:p>
        </p:txBody>
      </p:sp>
      <p:sp>
        <p:nvSpPr>
          <p:cNvPr id="3" name="Text Placeholder 2"/>
          <p:cNvSpPr>
            <a:spLocks noGrp="1"/>
          </p:cNvSpPr>
          <p:nvPr>
            <p:ph type="body" sz="quarter" idx="10"/>
          </p:nvPr>
        </p:nvSpPr>
        <p:spPr>
          <a:xfrm>
            <a:off x="428596" y="1071546"/>
            <a:ext cx="8382000" cy="4672048"/>
          </a:xfrm>
        </p:spPr>
        <p:txBody>
          <a:bodyPr/>
          <a:lstStyle/>
          <a:p>
            <a:pPr marL="179388" indent="-4763">
              <a:buNone/>
            </a:pPr>
            <a:r>
              <a:rPr lang="en-AU" sz="4400" dirty="0" smtClean="0"/>
              <a:t>Instead of Korah rejoicing in his very responsible </a:t>
            </a:r>
            <a:r>
              <a:rPr lang="en-AU" sz="4400" b="1" dirty="0" smtClean="0">
                <a:solidFill>
                  <a:srgbClr val="C00000"/>
                </a:solidFill>
              </a:rPr>
              <a:t>duties  </a:t>
            </a:r>
            <a:r>
              <a:rPr lang="en-AU" sz="4400" dirty="0" smtClean="0"/>
              <a:t>in the tabernacle he incited </a:t>
            </a:r>
            <a:r>
              <a:rPr lang="en-AU" sz="4400" b="1" dirty="0" smtClean="0">
                <a:solidFill>
                  <a:srgbClr val="C00000"/>
                </a:solidFill>
              </a:rPr>
              <a:t>envy &amp; discontent  </a:t>
            </a:r>
            <a:r>
              <a:rPr lang="en-AU" sz="4400" dirty="0" smtClean="0"/>
              <a:t>among the Reubenites</a:t>
            </a:r>
          </a:p>
          <a:p>
            <a:pPr marL="179388" indent="-4763">
              <a:buNone/>
            </a:pPr>
            <a:endParaRPr lang="en-AU" sz="4400" dirty="0" smtClean="0"/>
          </a:p>
          <a:p>
            <a:pPr marL="179388" indent="-4763">
              <a:buNone/>
            </a:pPr>
            <a:r>
              <a:rPr lang="en-AU" sz="4400" dirty="0" smtClean="0"/>
              <a:t>The Lesson –</a:t>
            </a:r>
          </a:p>
          <a:p>
            <a:pPr marL="179388" indent="-4763">
              <a:buNone/>
            </a:pPr>
            <a:r>
              <a:rPr lang="en-AU" sz="4400" dirty="0" smtClean="0"/>
              <a:t>“Bad company ruins good morals…”</a:t>
            </a:r>
            <a:endParaRPr lang="en-AU" sz="4400" dirty="0"/>
          </a:p>
        </p:txBody>
      </p:sp>
      <p:sp>
        <p:nvSpPr>
          <p:cNvPr id="4" name="TextBox 3"/>
          <p:cNvSpPr txBox="1"/>
          <p:nvPr/>
        </p:nvSpPr>
        <p:spPr>
          <a:xfrm>
            <a:off x="5000628" y="5572140"/>
            <a:ext cx="3786214" cy="707886"/>
          </a:xfrm>
          <a:prstGeom prst="rect">
            <a:avLst/>
          </a:prstGeom>
          <a:noFill/>
        </p:spPr>
        <p:txBody>
          <a:bodyPr wrap="square" rtlCol="0">
            <a:spAutoFit/>
          </a:bodyPr>
          <a:lstStyle/>
          <a:p>
            <a:r>
              <a:rPr lang="en-AU" sz="4000" b="1" dirty="0" smtClean="0">
                <a:solidFill>
                  <a:srgbClr val="C00000"/>
                </a:solidFill>
              </a:rPr>
              <a:t>1 Cor 15:33 RSV</a:t>
            </a:r>
            <a:endParaRPr lang="en-AU" sz="4000" b="1" dirty="0">
              <a:solidFill>
                <a:srgbClr val="C00000"/>
              </a:solidFill>
            </a:endParaRPr>
          </a:p>
        </p:txBody>
      </p:sp>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158" y="285728"/>
            <a:ext cx="8382000" cy="553998"/>
          </a:xfrm>
        </p:spPr>
        <p:txBody>
          <a:bodyPr/>
          <a:lstStyle/>
          <a:p>
            <a:pPr algn="ctr"/>
            <a:r>
              <a:rPr lang="en-AU" sz="4000" b="1" dirty="0" smtClean="0"/>
              <a:t>KORAH’S REBELLION</a:t>
            </a:r>
            <a:endParaRPr lang="en-AU" sz="4000" b="1" dirty="0"/>
          </a:p>
        </p:txBody>
      </p:sp>
      <p:sp>
        <p:nvSpPr>
          <p:cNvPr id="3" name="Text Placeholder 2"/>
          <p:cNvSpPr>
            <a:spLocks noGrp="1"/>
          </p:cNvSpPr>
          <p:nvPr>
            <p:ph type="body" sz="quarter" idx="10"/>
          </p:nvPr>
        </p:nvSpPr>
        <p:spPr>
          <a:xfrm>
            <a:off x="142844" y="857232"/>
            <a:ext cx="8929718" cy="5219891"/>
          </a:xfrm>
        </p:spPr>
        <p:txBody>
          <a:bodyPr/>
          <a:lstStyle/>
          <a:p>
            <a:pPr marL="179388" indent="-4763">
              <a:buNone/>
            </a:pPr>
            <a:r>
              <a:rPr lang="en-AU" sz="4000" dirty="0" smtClean="0"/>
              <a:t>They thought...“They gathered themselves together </a:t>
            </a:r>
            <a:r>
              <a:rPr lang="en-AU" sz="4000" u="sng" dirty="0" smtClean="0"/>
              <a:t>against Moses”</a:t>
            </a:r>
            <a:r>
              <a:rPr lang="en-AU" sz="4400" b="1" dirty="0" smtClean="0">
                <a:solidFill>
                  <a:srgbClr val="C00000"/>
                </a:solidFill>
              </a:rPr>
              <a:t>   </a:t>
            </a:r>
            <a:r>
              <a:rPr lang="en-AU" sz="3600" b="1" dirty="0" smtClean="0">
                <a:solidFill>
                  <a:srgbClr val="C00000"/>
                </a:solidFill>
              </a:rPr>
              <a:t>Numbers 16:3</a:t>
            </a:r>
          </a:p>
          <a:p>
            <a:pPr marL="179388" indent="-4763" algn="ctr">
              <a:buNone/>
            </a:pPr>
            <a:r>
              <a:rPr lang="en-AU" sz="1400" dirty="0" smtClean="0"/>
              <a:t> </a:t>
            </a:r>
            <a:r>
              <a:rPr lang="en-AU" sz="4400" dirty="0" smtClean="0"/>
              <a:t/>
            </a:r>
            <a:br>
              <a:rPr lang="en-AU" sz="4400" dirty="0" smtClean="0"/>
            </a:br>
            <a:r>
              <a:rPr lang="en-AU" sz="4400" b="1" dirty="0" smtClean="0"/>
              <a:t>BUT </a:t>
            </a:r>
            <a:r>
              <a:rPr lang="en-AU" sz="4400" dirty="0" smtClean="0"/>
              <a:t> </a:t>
            </a:r>
            <a:r>
              <a:rPr lang="en-AU" sz="4400" b="1" dirty="0" smtClean="0"/>
              <a:t>IT WAS ACTUALLY AGAINST GOD</a:t>
            </a:r>
            <a:br>
              <a:rPr lang="en-AU" sz="4400" b="1" dirty="0" smtClean="0"/>
            </a:br>
            <a:r>
              <a:rPr lang="en-AU" sz="1000" b="1" dirty="0" smtClean="0"/>
              <a:t> </a:t>
            </a:r>
          </a:p>
          <a:p>
            <a:pPr marL="179388" indent="-4763">
              <a:buNone/>
            </a:pPr>
            <a:r>
              <a:rPr lang="en-AU" sz="4000" dirty="0" smtClean="0"/>
              <a:t>“They strove </a:t>
            </a:r>
            <a:r>
              <a:rPr lang="en-AU" sz="4000" u="sng" dirty="0" smtClean="0"/>
              <a:t>against God</a:t>
            </a:r>
            <a:r>
              <a:rPr lang="en-AU" sz="4000" dirty="0" smtClean="0"/>
              <a:t>..”</a:t>
            </a:r>
            <a:r>
              <a:rPr lang="en-AU" sz="4000" b="1" dirty="0" smtClean="0">
                <a:solidFill>
                  <a:srgbClr val="C00000"/>
                </a:solidFill>
              </a:rPr>
              <a:t> </a:t>
            </a:r>
            <a:r>
              <a:rPr lang="en-AU" sz="3600" b="1" dirty="0" smtClean="0">
                <a:solidFill>
                  <a:srgbClr val="C00000"/>
                </a:solidFill>
              </a:rPr>
              <a:t>Numbers 26:9</a:t>
            </a:r>
            <a:endParaRPr lang="en-AU" sz="3600" dirty="0" smtClean="0"/>
          </a:p>
          <a:p>
            <a:pPr marL="179388" indent="-4763">
              <a:buNone/>
            </a:pPr>
            <a:r>
              <a:rPr lang="en-AU" sz="4000" dirty="0" smtClean="0"/>
              <a:t>“…they gathered themselves together </a:t>
            </a:r>
            <a:r>
              <a:rPr lang="en-AU" sz="4000" u="sng" dirty="0" smtClean="0"/>
              <a:t>against Yahweh </a:t>
            </a:r>
            <a:r>
              <a:rPr lang="en-AU" sz="4000" dirty="0" smtClean="0"/>
              <a:t>in the company of Korah ”</a:t>
            </a:r>
            <a:br>
              <a:rPr lang="en-AU" sz="4000" dirty="0" smtClean="0"/>
            </a:br>
            <a:r>
              <a:rPr lang="en-AU" sz="4000" dirty="0" smtClean="0"/>
              <a:t>						    </a:t>
            </a:r>
            <a:r>
              <a:rPr lang="en-AU" sz="3600" b="1" dirty="0" smtClean="0">
                <a:solidFill>
                  <a:srgbClr val="C00000"/>
                </a:solidFill>
              </a:rPr>
              <a:t>Numbers 27:3</a:t>
            </a:r>
          </a:p>
          <a:p>
            <a:pPr marL="179388" indent="-4763">
              <a:buNone/>
            </a:pPr>
            <a:endParaRPr lang="en-AU" sz="3600" b="1" dirty="0"/>
          </a:p>
        </p:txBody>
      </p:sp>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158" y="285728"/>
            <a:ext cx="8382000" cy="664797"/>
          </a:xfrm>
        </p:spPr>
        <p:txBody>
          <a:bodyPr/>
          <a:lstStyle/>
          <a:p>
            <a:pPr algn="ctr"/>
            <a:r>
              <a:rPr lang="en-AU" b="1" dirty="0" smtClean="0"/>
              <a:t>KORAH’S REBELLION</a:t>
            </a:r>
            <a:endParaRPr lang="en-AU" b="1" dirty="0"/>
          </a:p>
        </p:txBody>
      </p:sp>
      <p:sp>
        <p:nvSpPr>
          <p:cNvPr id="3" name="Text Placeholder 2"/>
          <p:cNvSpPr>
            <a:spLocks noGrp="1"/>
          </p:cNvSpPr>
          <p:nvPr>
            <p:ph type="body" sz="quarter" idx="10"/>
          </p:nvPr>
        </p:nvSpPr>
        <p:spPr>
          <a:xfrm>
            <a:off x="142844" y="1214422"/>
            <a:ext cx="8929718" cy="4622804"/>
          </a:xfrm>
        </p:spPr>
        <p:txBody>
          <a:bodyPr/>
          <a:lstStyle/>
          <a:p>
            <a:pPr marL="179388" indent="-4763">
              <a:buNone/>
            </a:pPr>
            <a:r>
              <a:rPr lang="en-AU" sz="4000" dirty="0" smtClean="0"/>
              <a:t>“</a:t>
            </a:r>
            <a:r>
              <a:rPr lang="en-AU" sz="4000" u="sng" dirty="0" smtClean="0"/>
              <a:t>They gathered themselves </a:t>
            </a:r>
            <a:r>
              <a:rPr lang="en-AU" sz="4000" dirty="0" smtClean="0"/>
              <a:t>together   against Moses” </a:t>
            </a:r>
            <a:r>
              <a:rPr lang="en-AU" sz="4000" b="1" dirty="0" smtClean="0">
                <a:solidFill>
                  <a:srgbClr val="C00000"/>
                </a:solidFill>
              </a:rPr>
              <a:t> </a:t>
            </a:r>
            <a:r>
              <a:rPr lang="en-AU" sz="4400" b="1" dirty="0" smtClean="0">
                <a:solidFill>
                  <a:srgbClr val="C00000"/>
                </a:solidFill>
              </a:rPr>
              <a:t>	   </a:t>
            </a:r>
            <a:r>
              <a:rPr lang="en-AU" sz="3600" b="1" dirty="0" smtClean="0">
                <a:solidFill>
                  <a:srgbClr val="C00000"/>
                </a:solidFill>
              </a:rPr>
              <a:t>Numbers 16:3</a:t>
            </a:r>
            <a:br>
              <a:rPr lang="en-AU" sz="3600" b="1" dirty="0" smtClean="0">
                <a:solidFill>
                  <a:srgbClr val="C00000"/>
                </a:solidFill>
              </a:rPr>
            </a:br>
            <a:r>
              <a:rPr lang="en-AU" sz="1400" dirty="0" smtClean="0"/>
              <a:t> </a:t>
            </a:r>
            <a:r>
              <a:rPr lang="en-AU" sz="4400" dirty="0" smtClean="0"/>
              <a:t/>
            </a:r>
            <a:br>
              <a:rPr lang="en-AU" sz="4400" dirty="0" smtClean="0"/>
            </a:br>
            <a:r>
              <a:rPr lang="en-AU" sz="4400" b="1" dirty="0" smtClean="0"/>
              <a:t>BUT</a:t>
            </a:r>
            <a:r>
              <a:rPr lang="en-AU" sz="4400" dirty="0" smtClean="0"/>
              <a:t> </a:t>
            </a:r>
            <a:r>
              <a:rPr lang="en-AU" sz="4400" b="1" dirty="0" smtClean="0"/>
              <a:t>THE</a:t>
            </a:r>
            <a:r>
              <a:rPr lang="en-AU" sz="4400" dirty="0" smtClean="0"/>
              <a:t> </a:t>
            </a:r>
            <a:r>
              <a:rPr lang="en-AU" sz="4400" b="1" dirty="0" smtClean="0"/>
              <a:t>BLAME WAS SQUARELY LAID WITH KORAH....</a:t>
            </a:r>
            <a:br>
              <a:rPr lang="en-AU" sz="4400" b="1" dirty="0" smtClean="0"/>
            </a:br>
            <a:r>
              <a:rPr lang="en-AU" sz="1000" b="1" dirty="0" smtClean="0"/>
              <a:t> </a:t>
            </a:r>
          </a:p>
          <a:p>
            <a:pPr marL="179388" indent="-4763">
              <a:buNone/>
            </a:pPr>
            <a:r>
              <a:rPr lang="en-AU" sz="4000" dirty="0" smtClean="0"/>
              <a:t>“Shall </a:t>
            </a:r>
            <a:r>
              <a:rPr lang="en-AU" sz="4000" u="sng" dirty="0" smtClean="0"/>
              <a:t>one man </a:t>
            </a:r>
            <a:r>
              <a:rPr lang="en-AU" sz="4000" dirty="0" smtClean="0"/>
              <a:t>sin…?”</a:t>
            </a:r>
            <a:r>
              <a:rPr lang="en-AU" sz="4000" b="1" dirty="0" smtClean="0">
                <a:solidFill>
                  <a:srgbClr val="C00000"/>
                </a:solidFill>
              </a:rPr>
              <a:t> 	 </a:t>
            </a:r>
            <a:r>
              <a:rPr lang="en-AU" sz="3600" b="1" dirty="0" smtClean="0">
                <a:solidFill>
                  <a:srgbClr val="C00000"/>
                </a:solidFill>
              </a:rPr>
              <a:t>Numbers 16:22</a:t>
            </a:r>
            <a:endParaRPr lang="en-AU" sz="3600" dirty="0" smtClean="0"/>
          </a:p>
          <a:p>
            <a:pPr marL="179388" indent="-4763">
              <a:buNone/>
            </a:pPr>
            <a:r>
              <a:rPr lang="en-AU" sz="4000" dirty="0" smtClean="0"/>
              <a:t>“…perished in the gainsaying of Korah.”</a:t>
            </a:r>
            <a:br>
              <a:rPr lang="en-AU" sz="4000" dirty="0" smtClean="0"/>
            </a:br>
            <a:r>
              <a:rPr lang="en-AU" sz="4000" dirty="0" smtClean="0"/>
              <a:t>						    	    </a:t>
            </a:r>
            <a:r>
              <a:rPr lang="en-AU" sz="3600" b="1" dirty="0" smtClean="0">
                <a:solidFill>
                  <a:srgbClr val="C00000"/>
                </a:solidFill>
              </a:rPr>
              <a:t>Jude v11</a:t>
            </a:r>
            <a:endParaRPr lang="en-AU" sz="3600" b="1" dirty="0"/>
          </a:p>
        </p:txBody>
      </p:sp>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158" y="142852"/>
            <a:ext cx="8382000" cy="553998"/>
          </a:xfrm>
          <a:solidFill>
            <a:srgbClr val="FFFF00"/>
          </a:solidFill>
        </p:spPr>
        <p:txBody>
          <a:bodyPr/>
          <a:lstStyle/>
          <a:p>
            <a:pPr algn="ctr"/>
            <a:r>
              <a:rPr lang="en-AU" sz="4000" b="1" dirty="0" smtClean="0"/>
              <a:t>THE GAINSAYING OF KORAH</a:t>
            </a:r>
            <a:endParaRPr lang="en-AU" sz="4000" b="1" dirty="0"/>
          </a:p>
        </p:txBody>
      </p:sp>
      <p:sp>
        <p:nvSpPr>
          <p:cNvPr id="3" name="Text Placeholder 2"/>
          <p:cNvSpPr>
            <a:spLocks noGrp="1"/>
          </p:cNvSpPr>
          <p:nvPr>
            <p:ph type="body" sz="quarter" idx="10"/>
          </p:nvPr>
        </p:nvSpPr>
        <p:spPr>
          <a:xfrm>
            <a:off x="0" y="714356"/>
            <a:ext cx="9144000" cy="6450997"/>
          </a:xfrm>
        </p:spPr>
        <p:txBody>
          <a:bodyPr/>
          <a:lstStyle/>
          <a:p>
            <a:pPr marL="179388" indent="-4763">
              <a:buNone/>
              <a:tabLst>
                <a:tab pos="1349375" algn="l"/>
              </a:tabLst>
            </a:pPr>
            <a:r>
              <a:rPr lang="en-AU" dirty="0" smtClean="0"/>
              <a:t>Gainsaying = Greek- “Anti-logia”</a:t>
            </a:r>
          </a:p>
          <a:p>
            <a:pPr marL="179388" indent="-4763">
              <a:buNone/>
              <a:tabLst>
                <a:tab pos="1349375" algn="l"/>
              </a:tabLst>
            </a:pPr>
            <a:r>
              <a:rPr lang="en-AU" u="sng" dirty="0" smtClean="0"/>
              <a:t>Means</a:t>
            </a:r>
            <a:r>
              <a:rPr lang="en-AU" dirty="0" smtClean="0"/>
              <a:t>	- “against the Word”  e.g. to contradict, especially to misapply the word							</a:t>
            </a:r>
            <a:r>
              <a:rPr lang="en-AU" u="sng" dirty="0" smtClean="0"/>
              <a:t>Examples of “Anti-logia” in Numbers 16</a:t>
            </a:r>
          </a:p>
          <a:p>
            <a:pPr marL="179388" indent="-4763">
              <a:buNone/>
            </a:pPr>
            <a:r>
              <a:rPr lang="en-AU" dirty="0" smtClean="0"/>
              <a:t>V3	All the congregation are holy </a:t>
            </a:r>
            <a:r>
              <a:rPr lang="en-AU" b="1" dirty="0" smtClean="0">
                <a:solidFill>
                  <a:srgbClr val="C00000"/>
                </a:solidFill>
              </a:rPr>
              <a:t>(Exod 19:6)</a:t>
            </a:r>
          </a:p>
          <a:p>
            <a:pPr marL="179388" indent="-4763">
              <a:buNone/>
            </a:pPr>
            <a:r>
              <a:rPr lang="en-AU" dirty="0" smtClean="0"/>
              <a:t>V3	Yahweh is among them </a:t>
            </a:r>
            <a:r>
              <a:rPr lang="en-AU" b="1" dirty="0" smtClean="0">
                <a:solidFill>
                  <a:srgbClr val="C00000"/>
                </a:solidFill>
              </a:rPr>
              <a:t>(Exod 29:45)</a:t>
            </a:r>
          </a:p>
          <a:p>
            <a:pPr marL="179388" indent="-4763">
              <a:buNone/>
            </a:pPr>
            <a:r>
              <a:rPr lang="en-AU" dirty="0" smtClean="0"/>
              <a:t>V13	“it is a small thing” (using Moses’ words </a:t>
            </a:r>
            <a:r>
              <a:rPr lang="en-AU" b="1" dirty="0" smtClean="0">
                <a:solidFill>
                  <a:srgbClr val="C00000"/>
                </a:solidFill>
              </a:rPr>
              <a:t>v9</a:t>
            </a:r>
            <a:r>
              <a:rPr lang="en-AU" dirty="0" smtClean="0"/>
              <a:t>)</a:t>
            </a:r>
          </a:p>
          <a:p>
            <a:pPr marL="179388" indent="-4763">
              <a:buNone/>
            </a:pPr>
            <a:r>
              <a:rPr lang="en-AU" dirty="0" smtClean="0"/>
              <a:t>V13	“Egypt...a land flowing with milk &amp; honey”</a:t>
            </a:r>
            <a:br>
              <a:rPr lang="en-AU" dirty="0" smtClean="0"/>
            </a:br>
            <a:r>
              <a:rPr lang="en-AU" dirty="0" smtClean="0"/>
              <a:t>	</a:t>
            </a:r>
            <a:r>
              <a:rPr lang="en-AU" sz="2400" dirty="0" smtClean="0"/>
              <a:t>( completely forgetting the oppressions of </a:t>
            </a:r>
            <a:r>
              <a:rPr lang="en-AU" sz="2400" b="1" dirty="0" smtClean="0">
                <a:solidFill>
                  <a:srgbClr val="C00000"/>
                </a:solidFill>
              </a:rPr>
              <a:t>Exod 1-7</a:t>
            </a:r>
            <a:r>
              <a:rPr lang="en-AU" sz="2400" dirty="0" smtClean="0"/>
              <a:t>)</a:t>
            </a:r>
          </a:p>
          <a:p>
            <a:pPr marL="179388" indent="-4763">
              <a:buNone/>
            </a:pPr>
            <a:r>
              <a:rPr lang="en-AU" dirty="0" smtClean="0"/>
              <a:t>V13	“to kill us …” </a:t>
            </a:r>
            <a:r>
              <a:rPr lang="en-AU" sz="2800" dirty="0" smtClean="0"/>
              <a:t>(the same fate as male sons in Egypt)</a:t>
            </a:r>
          </a:p>
          <a:p>
            <a:pPr marL="179388" indent="-4763">
              <a:buNone/>
            </a:pPr>
            <a:r>
              <a:rPr lang="en-AU" dirty="0" smtClean="0"/>
              <a:t>V13	“except thou make thyself a prince over us…”</a:t>
            </a:r>
            <a:br>
              <a:rPr lang="en-AU" dirty="0" smtClean="0"/>
            </a:br>
            <a:r>
              <a:rPr lang="en-AU" dirty="0" smtClean="0"/>
              <a:t> 					</a:t>
            </a:r>
            <a:r>
              <a:rPr lang="en-AU" b="1" dirty="0" smtClean="0">
                <a:solidFill>
                  <a:srgbClr val="C00000"/>
                </a:solidFill>
              </a:rPr>
              <a:t> 		(cp Exod 2:14)</a:t>
            </a:r>
            <a:r>
              <a:rPr lang="en-AU" dirty="0" smtClean="0"/>
              <a:t/>
            </a:r>
            <a:br>
              <a:rPr lang="en-AU" dirty="0" smtClean="0"/>
            </a:br>
            <a:endParaRPr lang="en-AU" dirty="0" smtClean="0"/>
          </a:p>
        </p:txBody>
      </p:sp>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158" y="142852"/>
            <a:ext cx="8382000" cy="553998"/>
          </a:xfrm>
        </p:spPr>
        <p:txBody>
          <a:bodyPr/>
          <a:lstStyle/>
          <a:p>
            <a:pPr algn="ctr"/>
            <a:r>
              <a:rPr lang="en-AU" sz="4000" b="1" dirty="0" smtClean="0"/>
              <a:t>THE GAINSAYING OF KORAH</a:t>
            </a:r>
            <a:endParaRPr lang="en-AU" sz="4000" b="1" dirty="0"/>
          </a:p>
        </p:txBody>
      </p:sp>
      <p:sp>
        <p:nvSpPr>
          <p:cNvPr id="3" name="Text Placeholder 2"/>
          <p:cNvSpPr>
            <a:spLocks noGrp="1"/>
          </p:cNvSpPr>
          <p:nvPr>
            <p:ph type="body" sz="quarter" idx="10"/>
          </p:nvPr>
        </p:nvSpPr>
        <p:spPr>
          <a:xfrm>
            <a:off x="0" y="714356"/>
            <a:ext cx="9144000" cy="7811369"/>
          </a:xfrm>
        </p:spPr>
        <p:txBody>
          <a:bodyPr/>
          <a:lstStyle/>
          <a:p>
            <a:pPr marL="179388" indent="-4763" algn="ctr">
              <a:buNone/>
              <a:tabLst>
                <a:tab pos="1349375" algn="l"/>
              </a:tabLst>
            </a:pPr>
            <a:r>
              <a:rPr lang="en-AU" sz="4000" b="1" dirty="0" smtClean="0">
                <a:solidFill>
                  <a:srgbClr val="C00000"/>
                </a:solidFill>
              </a:rPr>
              <a:t>Jude v11</a:t>
            </a:r>
          </a:p>
          <a:p>
            <a:pPr marL="179388" indent="-4763">
              <a:buNone/>
              <a:tabLst>
                <a:tab pos="1349375" algn="l"/>
              </a:tabLst>
            </a:pPr>
            <a:r>
              <a:rPr lang="en-AU" sz="4000" dirty="0" smtClean="0"/>
              <a:t>Moses was accused of:-</a:t>
            </a:r>
          </a:p>
          <a:p>
            <a:pPr marL="179388" indent="-4763">
              <a:buClr>
                <a:srgbClr val="C00000"/>
              </a:buClr>
              <a:buNone/>
              <a:tabLst>
                <a:tab pos="1349375" algn="l"/>
              </a:tabLst>
            </a:pPr>
            <a:r>
              <a:rPr lang="en-AU" sz="2000" dirty="0" smtClean="0"/>
              <a:t> </a:t>
            </a:r>
          </a:p>
          <a:p>
            <a:pPr marL="179388" indent="-4763">
              <a:buClr>
                <a:srgbClr val="C00000"/>
              </a:buClr>
              <a:buFont typeface="Wingdings" pitchFamily="2" charset="2"/>
              <a:buChar char="§"/>
              <a:tabLst>
                <a:tab pos="1349375" algn="l"/>
              </a:tabLst>
            </a:pPr>
            <a:r>
              <a:rPr lang="en-AU" sz="4000" dirty="0" smtClean="0"/>
              <a:t> Failure to bring Israel in to promised land</a:t>
            </a:r>
          </a:p>
          <a:p>
            <a:pPr marL="179388" indent="-4763">
              <a:buClr>
                <a:srgbClr val="C00000"/>
              </a:buClr>
              <a:buFont typeface="Wingdings" pitchFamily="2" charset="2"/>
              <a:buChar char="§"/>
              <a:tabLst>
                <a:tab pos="1349375" algn="l"/>
              </a:tabLst>
            </a:pPr>
            <a:r>
              <a:rPr lang="en-AU" sz="4000" dirty="0" smtClean="0"/>
              <a:t> Wanting to kill </a:t>
            </a:r>
            <a:r>
              <a:rPr lang="en-AU" sz="4000" dirty="0" smtClean="0"/>
              <a:t>God’s </a:t>
            </a:r>
            <a:r>
              <a:rPr lang="en-AU" sz="4000" dirty="0" smtClean="0"/>
              <a:t>holy people </a:t>
            </a:r>
          </a:p>
          <a:p>
            <a:pPr marL="179388" indent="-4763">
              <a:buClr>
                <a:srgbClr val="C00000"/>
              </a:buClr>
              <a:buFont typeface="Wingdings" pitchFamily="2" charset="2"/>
              <a:buChar char="§"/>
              <a:tabLst>
                <a:tab pos="1349375" algn="l"/>
              </a:tabLst>
            </a:pPr>
            <a:r>
              <a:rPr lang="en-AU" sz="4000" dirty="0" smtClean="0"/>
              <a:t> Being lifted up with pride</a:t>
            </a:r>
          </a:p>
          <a:p>
            <a:pPr marL="179388" indent="-4763">
              <a:buClr>
                <a:srgbClr val="C00000"/>
              </a:buClr>
              <a:buFont typeface="Wingdings" pitchFamily="2" charset="2"/>
              <a:buChar char="§"/>
              <a:tabLst>
                <a:tab pos="1349375" algn="l"/>
              </a:tabLst>
            </a:pPr>
            <a:r>
              <a:rPr lang="en-AU" sz="4000" dirty="0" smtClean="0"/>
              <a:t> Desiring to bore out the eyes of his  	opponents</a:t>
            </a:r>
          </a:p>
          <a:p>
            <a:pPr marL="179388" indent="-4763">
              <a:buClr>
                <a:srgbClr val="C00000"/>
              </a:buClr>
              <a:buFont typeface="Wingdings" pitchFamily="2" charset="2"/>
              <a:buChar char="§"/>
              <a:tabLst>
                <a:tab pos="1349375" algn="l"/>
              </a:tabLst>
            </a:pPr>
            <a:r>
              <a:rPr lang="en-AU" sz="4000" dirty="0" smtClean="0"/>
              <a:t> Taking too much on himself</a:t>
            </a:r>
          </a:p>
          <a:p>
            <a:pPr marL="179388" indent="-4763">
              <a:buClr>
                <a:srgbClr val="C00000"/>
              </a:buClr>
              <a:buFont typeface="Wingdings" pitchFamily="2" charset="2"/>
              <a:buChar char="§"/>
              <a:tabLst>
                <a:tab pos="1349375" algn="l"/>
              </a:tabLst>
            </a:pPr>
            <a:endParaRPr lang="en-AU" sz="4000" dirty="0" smtClean="0"/>
          </a:p>
          <a:p>
            <a:pPr marL="179388" indent="-4763">
              <a:buNone/>
              <a:tabLst>
                <a:tab pos="1349375" algn="l"/>
              </a:tabLst>
            </a:pPr>
            <a:endParaRPr lang="en-AU" dirty="0" smtClean="0"/>
          </a:p>
          <a:p>
            <a:pPr marL="179388" indent="-4763">
              <a:buNone/>
              <a:tabLst>
                <a:tab pos="1349375" algn="l"/>
              </a:tabLst>
            </a:pPr>
            <a:endParaRPr lang="en-AU" dirty="0" smtClean="0"/>
          </a:p>
          <a:p>
            <a:pPr marL="179388" indent="-4763">
              <a:buNone/>
              <a:tabLst>
                <a:tab pos="1349375" algn="l"/>
              </a:tabLst>
            </a:pPr>
            <a:endParaRPr lang="en-AU" dirty="0" smtClean="0"/>
          </a:p>
        </p:txBody>
      </p:sp>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158" y="142852"/>
            <a:ext cx="8382000" cy="553998"/>
          </a:xfrm>
        </p:spPr>
        <p:txBody>
          <a:bodyPr/>
          <a:lstStyle/>
          <a:p>
            <a:pPr algn="ctr"/>
            <a:r>
              <a:rPr lang="en-AU" sz="4000" b="1" u="sng" dirty="0" smtClean="0"/>
              <a:t>THE SIGN </a:t>
            </a:r>
            <a:r>
              <a:rPr lang="en-AU" sz="4000" b="1" dirty="0" smtClean="0"/>
              <a:t>of KORAH’S REBELLION</a:t>
            </a:r>
            <a:endParaRPr lang="en-AU" sz="4000" b="1" dirty="0"/>
          </a:p>
        </p:txBody>
      </p:sp>
      <p:sp>
        <p:nvSpPr>
          <p:cNvPr id="3" name="Text Placeholder 2"/>
          <p:cNvSpPr>
            <a:spLocks noGrp="1"/>
          </p:cNvSpPr>
          <p:nvPr>
            <p:ph type="body" sz="quarter" idx="10"/>
          </p:nvPr>
        </p:nvSpPr>
        <p:spPr>
          <a:xfrm>
            <a:off x="0" y="714356"/>
            <a:ext cx="9144000" cy="4339650"/>
          </a:xfrm>
        </p:spPr>
        <p:txBody>
          <a:bodyPr/>
          <a:lstStyle/>
          <a:p>
            <a:pPr marL="179388" indent="-4763">
              <a:buClr>
                <a:srgbClr val="C00000"/>
              </a:buClr>
              <a:buNone/>
              <a:tabLst>
                <a:tab pos="1349375" algn="l"/>
              </a:tabLst>
            </a:pPr>
            <a:r>
              <a:rPr lang="en-AU" sz="2000" dirty="0" smtClean="0"/>
              <a:t> </a:t>
            </a:r>
          </a:p>
          <a:p>
            <a:pPr marL="179388" indent="-4763">
              <a:buClr>
                <a:srgbClr val="C00000"/>
              </a:buClr>
              <a:buFont typeface="Wingdings" pitchFamily="2" charset="2"/>
              <a:buChar char="§"/>
              <a:tabLst>
                <a:tab pos="1349375" algn="l"/>
              </a:tabLst>
            </a:pPr>
            <a:r>
              <a:rPr lang="en-AU" sz="4000" dirty="0" smtClean="0"/>
              <a:t> Discontents stir each other up</a:t>
            </a:r>
          </a:p>
          <a:p>
            <a:pPr marL="179388" indent="-4763">
              <a:buClr>
                <a:srgbClr val="C00000"/>
              </a:buClr>
              <a:buFont typeface="Wingdings" pitchFamily="2" charset="2"/>
              <a:buChar char="§"/>
              <a:tabLst>
                <a:tab pos="1349375" algn="l"/>
              </a:tabLst>
            </a:pPr>
            <a:r>
              <a:rPr lang="en-AU" sz="4000" dirty="0" smtClean="0"/>
              <a:t> They incite less articulate supporters</a:t>
            </a:r>
          </a:p>
          <a:p>
            <a:pPr marL="179388" indent="-4763">
              <a:buClr>
                <a:srgbClr val="C00000"/>
              </a:buClr>
              <a:buFont typeface="Wingdings" pitchFamily="2" charset="2"/>
              <a:buChar char="§"/>
              <a:tabLst>
                <a:tab pos="1349375" algn="l"/>
              </a:tabLst>
            </a:pPr>
            <a:r>
              <a:rPr lang="en-AU" sz="4000" dirty="0" smtClean="0"/>
              <a:t> They misapply the scriptures</a:t>
            </a:r>
          </a:p>
          <a:p>
            <a:pPr marL="179388" indent="-4763">
              <a:buClr>
                <a:srgbClr val="C00000"/>
              </a:buClr>
              <a:buFont typeface="Wingdings" pitchFamily="2" charset="2"/>
              <a:buChar char="§"/>
              <a:tabLst>
                <a:tab pos="1349375" algn="l"/>
              </a:tabLst>
            </a:pPr>
            <a:r>
              <a:rPr lang="en-AU" sz="4000" dirty="0" smtClean="0"/>
              <a:t> Accuse responsible brethren </a:t>
            </a:r>
            <a:r>
              <a:rPr lang="en-AU" sz="4000" b="1" dirty="0" smtClean="0">
                <a:solidFill>
                  <a:srgbClr val="C00000"/>
                </a:solidFill>
              </a:rPr>
              <a:t>(Num 16:41)</a:t>
            </a:r>
          </a:p>
          <a:p>
            <a:pPr marL="179388" indent="-4763">
              <a:buClr>
                <a:srgbClr val="C00000"/>
              </a:buClr>
              <a:buFont typeface="Wingdings" pitchFamily="2" charset="2"/>
              <a:buChar char="§"/>
              <a:tabLst>
                <a:tab pos="1349375" algn="l"/>
              </a:tabLst>
            </a:pPr>
            <a:r>
              <a:rPr lang="en-AU" sz="4000" dirty="0" smtClean="0"/>
              <a:t> Bring own incense (revolutionary ideas)</a:t>
            </a:r>
          </a:p>
          <a:p>
            <a:pPr marL="179388" indent="-4763">
              <a:buClr>
                <a:srgbClr val="C00000"/>
              </a:buClr>
              <a:buFont typeface="Wingdings" pitchFamily="2" charset="2"/>
              <a:buChar char="§"/>
              <a:tabLst>
                <a:tab pos="1349375" algn="l"/>
              </a:tabLst>
            </a:pPr>
            <a:r>
              <a:rPr lang="en-AU" sz="4000" dirty="0" smtClean="0"/>
              <a:t> Refuse to meet to discuss the issues </a:t>
            </a:r>
            <a:endParaRPr lang="en-AU" dirty="0" smtClean="0"/>
          </a:p>
        </p:txBody>
      </p:sp>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158" y="428604"/>
            <a:ext cx="8382000" cy="553998"/>
          </a:xfrm>
        </p:spPr>
        <p:txBody>
          <a:bodyPr/>
          <a:lstStyle/>
          <a:p>
            <a:pPr algn="ctr"/>
            <a:r>
              <a:rPr lang="en-AU" sz="4000" b="1" dirty="0" smtClean="0"/>
              <a:t>THE PERVERSITY of  HUMAN THINKING</a:t>
            </a:r>
            <a:endParaRPr lang="en-AU" sz="4000" b="1" dirty="0"/>
          </a:p>
        </p:txBody>
      </p:sp>
      <p:sp>
        <p:nvSpPr>
          <p:cNvPr id="3" name="Text Placeholder 2"/>
          <p:cNvSpPr>
            <a:spLocks noGrp="1"/>
          </p:cNvSpPr>
          <p:nvPr>
            <p:ph type="body" sz="quarter" idx="10"/>
          </p:nvPr>
        </p:nvSpPr>
        <p:spPr>
          <a:xfrm>
            <a:off x="500034" y="1285860"/>
            <a:ext cx="8286808" cy="5509200"/>
          </a:xfrm>
        </p:spPr>
        <p:txBody>
          <a:bodyPr/>
          <a:lstStyle/>
          <a:p>
            <a:pPr marL="179388" indent="-4763">
              <a:buClr>
                <a:srgbClr val="C00000"/>
              </a:buClr>
              <a:buNone/>
              <a:tabLst>
                <a:tab pos="1349375" algn="l"/>
              </a:tabLst>
            </a:pPr>
            <a:r>
              <a:rPr lang="en-AU" sz="2000" dirty="0" smtClean="0"/>
              <a:t> </a:t>
            </a:r>
          </a:p>
          <a:p>
            <a:pPr marL="541338" indent="-279400">
              <a:buClr>
                <a:srgbClr val="C00000"/>
              </a:buClr>
              <a:buFont typeface="Wingdings" pitchFamily="2" charset="2"/>
              <a:buChar char="§"/>
              <a:tabLst>
                <a:tab pos="1349375" algn="l"/>
              </a:tabLst>
            </a:pPr>
            <a:r>
              <a:rPr lang="en-AU" sz="4000" dirty="0" smtClean="0"/>
              <a:t> Even </a:t>
            </a:r>
            <a:r>
              <a:rPr lang="en-AU" sz="4000" u="sng" dirty="0" smtClean="0"/>
              <a:t>after</a:t>
            </a:r>
            <a:r>
              <a:rPr lang="en-AU" sz="4000" dirty="0" smtClean="0"/>
              <a:t> God clearly and dramatically  declares His hand, the people blame the responsible brethren for the problem </a:t>
            </a:r>
            <a:br>
              <a:rPr lang="en-AU" sz="4000" dirty="0" smtClean="0"/>
            </a:br>
            <a:r>
              <a:rPr lang="en-AU" sz="4000" dirty="0" smtClean="0"/>
              <a:t> </a:t>
            </a:r>
            <a:r>
              <a:rPr lang="en-AU" sz="4000" b="1" dirty="0" smtClean="0">
                <a:solidFill>
                  <a:srgbClr val="C00000"/>
                </a:solidFill>
              </a:rPr>
              <a:t>v41  The usual implication...</a:t>
            </a:r>
            <a:r>
              <a:rPr lang="en-AU" sz="4000" dirty="0" smtClean="0"/>
              <a:t> “you handled it all the wrong way…..”</a:t>
            </a:r>
          </a:p>
          <a:p>
            <a:pPr marL="541338" indent="-279400">
              <a:buClr>
                <a:srgbClr val="C00000"/>
              </a:buClr>
              <a:buFont typeface="Wingdings" pitchFamily="2" charset="2"/>
              <a:buChar char="§"/>
              <a:tabLst>
                <a:tab pos="1349375" algn="l"/>
              </a:tabLst>
            </a:pPr>
            <a:r>
              <a:rPr lang="en-AU" sz="4000" dirty="0" smtClean="0"/>
              <a:t> Then they complain that the Truth is all too hard and inflexible </a:t>
            </a:r>
            <a:r>
              <a:rPr lang="en-AU" sz="4000" b="1" dirty="0" smtClean="0">
                <a:solidFill>
                  <a:srgbClr val="C00000"/>
                </a:solidFill>
              </a:rPr>
              <a:t>(Num 17:12-13)</a:t>
            </a:r>
            <a:r>
              <a:rPr lang="en-AU" sz="4000" dirty="0" smtClean="0"/>
              <a:t> </a:t>
            </a:r>
            <a:endParaRPr lang="en-AU" dirty="0" smtClean="0"/>
          </a:p>
        </p:txBody>
      </p:sp>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158" y="214290"/>
            <a:ext cx="8382000" cy="1218795"/>
          </a:xfrm>
        </p:spPr>
        <p:txBody>
          <a:bodyPr/>
          <a:lstStyle/>
          <a:p>
            <a:pPr algn="ctr"/>
            <a:r>
              <a:rPr lang="en-AU" b="1" dirty="0" smtClean="0"/>
              <a:t>PHINEHAS </a:t>
            </a:r>
            <a:r>
              <a:rPr lang="en-AU" sz="4000" b="1" dirty="0" smtClean="0"/>
              <a:t/>
            </a:r>
            <a:br>
              <a:rPr lang="en-AU" sz="4000" b="1" dirty="0" smtClean="0"/>
            </a:br>
            <a:r>
              <a:rPr lang="en-AU" sz="4000" b="1" u="sng" dirty="0" smtClean="0"/>
              <a:t>Father to the Sons of Korah</a:t>
            </a:r>
            <a:endParaRPr lang="en-AU" sz="4000" b="1" u="sng" dirty="0"/>
          </a:p>
        </p:txBody>
      </p:sp>
      <p:sp>
        <p:nvSpPr>
          <p:cNvPr id="3" name="Text Placeholder 2"/>
          <p:cNvSpPr>
            <a:spLocks noGrp="1"/>
          </p:cNvSpPr>
          <p:nvPr>
            <p:ph type="body" sz="quarter" idx="10"/>
          </p:nvPr>
        </p:nvSpPr>
        <p:spPr>
          <a:xfrm>
            <a:off x="428596" y="1643050"/>
            <a:ext cx="8286808" cy="4087273"/>
          </a:xfrm>
        </p:spPr>
        <p:txBody>
          <a:bodyPr/>
          <a:lstStyle/>
          <a:p>
            <a:pPr marL="179388" indent="-4763">
              <a:buClr>
                <a:srgbClr val="C00000"/>
              </a:buClr>
              <a:buNone/>
              <a:tabLst>
                <a:tab pos="1349375" algn="l"/>
              </a:tabLst>
            </a:pPr>
            <a:r>
              <a:rPr lang="en-AU" dirty="0" smtClean="0"/>
              <a:t>  And Shallum the son of Kore, the son of Ebiasaph, the son of Korah, and his brethren, of the house of his father, the Korahites, were over the work of the service, keepers of the gates of the tabernacle: and their fathers, being over the host of the LORD, were keepers of the entry. </a:t>
            </a:r>
          </a:p>
          <a:p>
            <a:pPr marL="179388" indent="-4763">
              <a:buClr>
                <a:srgbClr val="C00000"/>
              </a:buClr>
              <a:buNone/>
              <a:tabLst>
                <a:tab pos="1349375" algn="l"/>
              </a:tabLst>
            </a:pPr>
            <a:r>
              <a:rPr lang="en-AU" b="1" dirty="0" smtClean="0"/>
              <a:t>And Phinehas the son of Eleazar was the ruler over them in time past</a:t>
            </a:r>
            <a:r>
              <a:rPr lang="en-AU" dirty="0" smtClean="0"/>
              <a:t>, and the LORD was with him. 					    </a:t>
            </a:r>
            <a:r>
              <a:rPr lang="en-AU" b="1" dirty="0" smtClean="0">
                <a:solidFill>
                  <a:srgbClr val="C00000"/>
                </a:solidFill>
              </a:rPr>
              <a:t>(1 Chron 9:19-20)</a:t>
            </a:r>
            <a:r>
              <a:rPr lang="en-AU" dirty="0" smtClean="0"/>
              <a:t> </a:t>
            </a:r>
          </a:p>
        </p:txBody>
      </p:sp>
    </p:spTree>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1329595"/>
          </a:xfrm>
        </p:spPr>
        <p:txBody>
          <a:bodyPr/>
          <a:lstStyle/>
          <a:p>
            <a:pPr algn="ctr"/>
            <a:r>
              <a:rPr lang="en-AU" b="1" dirty="0" smtClean="0"/>
              <a:t>DUTIES OF THE SONS OF KORAH</a:t>
            </a:r>
            <a:br>
              <a:rPr lang="en-AU" b="1" dirty="0" smtClean="0"/>
            </a:br>
            <a:r>
              <a:rPr lang="en-AU" b="1" dirty="0" smtClean="0"/>
              <a:t>1 Chronicles  9</a:t>
            </a:r>
            <a:endParaRPr lang="en-AU" b="1" dirty="0"/>
          </a:p>
        </p:txBody>
      </p:sp>
      <p:sp>
        <p:nvSpPr>
          <p:cNvPr id="3" name="Text Placeholder 2"/>
          <p:cNvSpPr>
            <a:spLocks noGrp="1"/>
          </p:cNvSpPr>
          <p:nvPr>
            <p:ph type="body" sz="quarter" idx="10"/>
          </p:nvPr>
        </p:nvSpPr>
        <p:spPr>
          <a:xfrm>
            <a:off x="381000" y="1718204"/>
            <a:ext cx="8382000" cy="2609945"/>
          </a:xfrm>
        </p:spPr>
        <p:txBody>
          <a:bodyPr/>
          <a:lstStyle/>
          <a:p>
            <a:pPr>
              <a:buClr>
                <a:srgbClr val="C00000"/>
              </a:buClr>
              <a:buFont typeface="Wingdings" pitchFamily="2" charset="2"/>
              <a:buChar char="§"/>
            </a:pPr>
            <a:r>
              <a:rPr lang="en-AU" dirty="0" smtClean="0"/>
              <a:t>Guardians of the Sanctuary of God </a:t>
            </a:r>
            <a:r>
              <a:rPr lang="en-AU" b="1" dirty="0" smtClean="0">
                <a:solidFill>
                  <a:srgbClr val="C00000"/>
                </a:solidFill>
              </a:rPr>
              <a:t>(v19)</a:t>
            </a:r>
          </a:p>
          <a:p>
            <a:pPr>
              <a:buClr>
                <a:srgbClr val="C00000"/>
              </a:buClr>
              <a:buFont typeface="Wingdings" pitchFamily="2" charset="2"/>
              <a:buChar char="§"/>
            </a:pPr>
            <a:r>
              <a:rPr lang="en-AU" dirty="0" smtClean="0"/>
              <a:t>Responsible to open the doors daily </a:t>
            </a:r>
            <a:r>
              <a:rPr lang="en-AU" b="1" dirty="0" smtClean="0">
                <a:solidFill>
                  <a:srgbClr val="C00000"/>
                </a:solidFill>
              </a:rPr>
              <a:t>(v27)</a:t>
            </a:r>
          </a:p>
          <a:p>
            <a:pPr>
              <a:buClr>
                <a:srgbClr val="C00000"/>
              </a:buClr>
              <a:buFont typeface="Wingdings" pitchFamily="2" charset="2"/>
              <a:buChar char="§"/>
            </a:pPr>
            <a:r>
              <a:rPr lang="en-AU" dirty="0" smtClean="0"/>
              <a:t>Care of the sacred vessels </a:t>
            </a:r>
            <a:r>
              <a:rPr lang="en-AU" b="1" dirty="0" smtClean="0">
                <a:solidFill>
                  <a:srgbClr val="C00000"/>
                </a:solidFill>
              </a:rPr>
              <a:t>(v28)</a:t>
            </a:r>
          </a:p>
          <a:p>
            <a:pPr>
              <a:buClr>
                <a:srgbClr val="C00000"/>
              </a:buClr>
              <a:buFont typeface="Wingdings" pitchFamily="2" charset="2"/>
              <a:buChar char="§"/>
            </a:pPr>
            <a:r>
              <a:rPr lang="en-AU" dirty="0" smtClean="0"/>
              <a:t>Handling precious substances </a:t>
            </a:r>
            <a:r>
              <a:rPr lang="en-AU" b="1" dirty="0" smtClean="0">
                <a:solidFill>
                  <a:srgbClr val="C00000"/>
                </a:solidFill>
              </a:rPr>
              <a:t>(v29-32)</a:t>
            </a:r>
          </a:p>
          <a:p>
            <a:pPr>
              <a:buClr>
                <a:srgbClr val="C00000"/>
              </a:buClr>
              <a:buFont typeface="Wingdings" pitchFamily="2" charset="2"/>
              <a:buChar char="§"/>
            </a:pPr>
            <a:r>
              <a:rPr lang="en-AU" dirty="0" smtClean="0"/>
              <a:t>To act as doorkeepers </a:t>
            </a:r>
            <a:r>
              <a:rPr lang="en-AU" b="1" dirty="0" smtClean="0">
                <a:solidFill>
                  <a:srgbClr val="C00000"/>
                </a:solidFill>
              </a:rPr>
              <a:t>(v19)</a:t>
            </a:r>
            <a:endParaRPr lang="en-AU" b="1" dirty="0">
              <a:solidFill>
                <a:srgbClr val="C00000"/>
              </a:solidFill>
            </a:endParaRPr>
          </a:p>
        </p:txBody>
      </p:sp>
      <p:sp>
        <p:nvSpPr>
          <p:cNvPr id="4" name="Text Placeholder 2"/>
          <p:cNvSpPr txBox="1">
            <a:spLocks/>
          </p:cNvSpPr>
          <p:nvPr/>
        </p:nvSpPr>
        <p:spPr>
          <a:xfrm>
            <a:off x="0" y="4956925"/>
            <a:ext cx="9144000" cy="1329595"/>
          </a:xfrm>
          <a:prstGeom prst="rect">
            <a:avLst/>
          </a:prstGeom>
        </p:spPr>
        <p:txBody>
          <a:bodyPr vert="horz" wrap="square" lIns="0" tIns="0" rIns="0" bIns="0" rtlCol="0">
            <a:spAutoFit/>
          </a:bodyPr>
          <a:lstStyle/>
          <a:p>
            <a:pPr marL="396875" marR="0" lvl="0" indent="-33338" defTabSz="914363" rtl="0" eaLnBrk="1" fontAlgn="auto" latinLnBrk="0" hangingPunct="1">
              <a:lnSpc>
                <a:spcPct val="90000"/>
              </a:lnSpc>
              <a:spcBef>
                <a:spcPct val="20000"/>
              </a:spcBef>
              <a:spcAft>
                <a:spcPts val="0"/>
              </a:spcAft>
              <a:buClrTx/>
              <a:buSzTx/>
              <a:tabLst/>
              <a:defRPr/>
            </a:pPr>
            <a:r>
              <a:rPr kumimoji="0" lang="en-AU" sz="3200" b="1" i="1" u="none" strike="noStrike" kern="1200" cap="none" spc="0" normalizeH="0" baseline="0" noProof="0" dirty="0" smtClean="0">
                <a:ln>
                  <a:noFill/>
                </a:ln>
                <a:solidFill>
                  <a:schemeClr val="tx1"/>
                </a:solidFill>
                <a:effectLst/>
                <a:uLnTx/>
                <a:uFillTx/>
                <a:latin typeface="+mn-lt"/>
                <a:ea typeface="+mn-ea"/>
                <a:cs typeface="+mn-cs"/>
              </a:rPr>
              <a:t>The Sons</a:t>
            </a:r>
            <a:r>
              <a:rPr kumimoji="0" lang="en-AU" sz="3200" b="1" i="1" u="none" strike="noStrike" kern="1200" cap="none" spc="0" normalizeH="0" noProof="0" dirty="0" smtClean="0">
                <a:ln>
                  <a:noFill/>
                </a:ln>
                <a:solidFill>
                  <a:schemeClr val="tx1"/>
                </a:solidFill>
                <a:effectLst/>
                <a:uLnTx/>
                <a:uFillTx/>
                <a:latin typeface="+mn-lt"/>
                <a:ea typeface="+mn-ea"/>
                <a:cs typeface="+mn-cs"/>
              </a:rPr>
              <a:t> of Korah became the dedicated attendants of the High Priest elect, who was responsible for the worship detail.  </a:t>
            </a:r>
            <a:r>
              <a:rPr kumimoji="0" lang="en-AU" sz="3200" b="0" i="1" u="none" strike="noStrike" kern="1200" cap="none" spc="0" normalizeH="0" noProof="0" dirty="0" smtClean="0">
                <a:ln>
                  <a:noFill/>
                </a:ln>
                <a:solidFill>
                  <a:schemeClr val="tx1"/>
                </a:solidFill>
                <a:effectLst/>
                <a:uLnTx/>
                <a:uFillTx/>
                <a:latin typeface="+mn-lt"/>
                <a:ea typeface="+mn-ea"/>
                <a:cs typeface="+mn-cs"/>
              </a:rPr>
              <a:t>		</a:t>
            </a:r>
            <a:r>
              <a:rPr lang="en-AU" sz="3200" i="1" dirty="0" smtClean="0">
                <a:solidFill>
                  <a:srgbClr val="C00000"/>
                </a:solidFill>
              </a:rPr>
              <a:t>Numbers 4v16</a:t>
            </a:r>
            <a:endParaRPr lang="en-AU" sz="3200" i="1" dirty="0">
              <a:solidFill>
                <a:srgbClr val="C00000"/>
              </a:solidFill>
            </a:endParaRPr>
          </a:p>
        </p:txBody>
      </p:sp>
    </p:spTree>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908" y="0"/>
            <a:ext cx="9144000" cy="1218795"/>
          </a:xfrm>
        </p:spPr>
        <p:txBody>
          <a:bodyPr/>
          <a:lstStyle/>
          <a:p>
            <a:r>
              <a:rPr lang="en-AU" sz="4400" b="1" dirty="0" smtClean="0"/>
              <a:t>AND PHINEHAS THE SON OF ELEAZAR WAS RULER OVER THEM…. </a:t>
            </a:r>
            <a:r>
              <a:rPr lang="en-AU" sz="4400" b="1" dirty="0" smtClean="0">
                <a:solidFill>
                  <a:srgbClr val="C00000"/>
                </a:solidFill>
              </a:rPr>
              <a:t>1 Chron 9v20</a:t>
            </a:r>
            <a:endParaRPr lang="en-AU" sz="4400" b="1" dirty="0">
              <a:solidFill>
                <a:srgbClr val="C00000"/>
              </a:solidFill>
            </a:endParaRPr>
          </a:p>
        </p:txBody>
      </p:sp>
      <p:graphicFrame>
        <p:nvGraphicFramePr>
          <p:cNvPr id="4" name="Table 3"/>
          <p:cNvGraphicFramePr>
            <a:graphicFrameLocks noGrp="1"/>
          </p:cNvGraphicFramePr>
          <p:nvPr/>
        </p:nvGraphicFramePr>
        <p:xfrm>
          <a:off x="214282" y="1248750"/>
          <a:ext cx="8715436" cy="5394960"/>
        </p:xfrm>
        <a:graphic>
          <a:graphicData uri="http://schemas.openxmlformats.org/drawingml/2006/table">
            <a:tbl>
              <a:tblPr firstRow="1" bandRow="1">
                <a:tableStyleId>{5C22544A-7EE6-4342-B048-85BDC9FD1C3A}</a:tableStyleId>
              </a:tblPr>
              <a:tblGrid>
                <a:gridCol w="1188468"/>
                <a:gridCol w="3169250"/>
                <a:gridCol w="3169251"/>
                <a:gridCol w="1188467"/>
              </a:tblGrid>
              <a:tr h="370840">
                <a:tc gridSpan="2">
                  <a:txBody>
                    <a:bodyPr/>
                    <a:lstStyle/>
                    <a:p>
                      <a:r>
                        <a:rPr lang="en-AU" sz="2400" dirty="0" smtClean="0">
                          <a:solidFill>
                            <a:schemeClr val="tx1"/>
                          </a:solidFill>
                        </a:rPr>
                        <a:t>Duties</a:t>
                      </a:r>
                      <a:r>
                        <a:rPr lang="en-AU" sz="2400" baseline="0" dirty="0" smtClean="0">
                          <a:solidFill>
                            <a:schemeClr val="tx1"/>
                          </a:solidFill>
                        </a:rPr>
                        <a:t> of the Sons of Korah</a:t>
                      </a:r>
                    </a:p>
                    <a:p>
                      <a:r>
                        <a:rPr lang="en-AU" sz="2400" baseline="0" dirty="0" smtClean="0">
                          <a:solidFill>
                            <a:schemeClr val="tx1"/>
                          </a:solidFill>
                        </a:rPr>
                        <a:t>1Chron 9</a:t>
                      </a:r>
                      <a:endParaRPr lang="en-AU" sz="2400" dirty="0">
                        <a:solidFill>
                          <a:schemeClr val="tx1"/>
                        </a:solidFill>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38100" cmpd="sng">
                      <a:noFill/>
                    </a:lnB>
                  </a:tcPr>
                </a:tc>
                <a:tc hMerge="1">
                  <a:txBody>
                    <a:bodyPr/>
                    <a:lstStyle/>
                    <a:p>
                      <a:endParaRPr lang="en-AU" dirty="0"/>
                    </a:p>
                  </a:txBody>
                  <a:tcPr/>
                </a:tc>
                <a:tc gridSpan="2">
                  <a:txBody>
                    <a:bodyPr/>
                    <a:lstStyle/>
                    <a:p>
                      <a:pPr marL="0" marR="0" indent="0" algn="r" defTabSz="914363" rtl="0" eaLnBrk="1" fontAlgn="auto" latinLnBrk="0" hangingPunct="1">
                        <a:lnSpc>
                          <a:spcPct val="100000"/>
                        </a:lnSpc>
                        <a:spcBef>
                          <a:spcPts val="0"/>
                        </a:spcBef>
                        <a:spcAft>
                          <a:spcPts val="0"/>
                        </a:spcAft>
                        <a:buClrTx/>
                        <a:buSzTx/>
                        <a:buFontTx/>
                        <a:buNone/>
                        <a:tabLst/>
                        <a:defRPr/>
                      </a:pPr>
                      <a:r>
                        <a:rPr lang="en-AU" sz="2400" dirty="0" smtClean="0">
                          <a:solidFill>
                            <a:schemeClr val="tx1"/>
                          </a:solidFill>
                        </a:rPr>
                        <a:t>Duties  of the High Priest</a:t>
                      </a:r>
                      <a:r>
                        <a:rPr lang="en-AU" sz="2400" baseline="0" dirty="0" smtClean="0">
                          <a:solidFill>
                            <a:schemeClr val="tx1"/>
                          </a:solidFill>
                        </a:rPr>
                        <a:t>  Elect</a:t>
                      </a:r>
                    </a:p>
                    <a:p>
                      <a:pPr marL="0" marR="0" indent="0" algn="r" defTabSz="914363" rtl="0" eaLnBrk="1" fontAlgn="auto" latinLnBrk="0" hangingPunct="1">
                        <a:lnSpc>
                          <a:spcPct val="100000"/>
                        </a:lnSpc>
                        <a:spcBef>
                          <a:spcPts val="0"/>
                        </a:spcBef>
                        <a:spcAft>
                          <a:spcPts val="0"/>
                        </a:spcAft>
                        <a:buClrTx/>
                        <a:buSzTx/>
                        <a:buFontTx/>
                        <a:buNone/>
                        <a:tabLst/>
                        <a:defRPr/>
                      </a:pPr>
                      <a:r>
                        <a:rPr lang="en-AU" sz="2400" baseline="0" dirty="0" smtClean="0">
                          <a:solidFill>
                            <a:schemeClr val="tx1"/>
                          </a:solidFill>
                        </a:rPr>
                        <a:t>Numbers 4</a:t>
                      </a:r>
                      <a:endParaRPr lang="en-AU" sz="2400" dirty="0">
                        <a:solidFill>
                          <a:schemeClr val="tx1"/>
                        </a:solidFill>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38100" cmpd="sng">
                      <a:noFill/>
                    </a:lnB>
                  </a:tcPr>
                </a:tc>
                <a:tc hMerge="1">
                  <a:txBody>
                    <a:bodyPr/>
                    <a:lstStyle/>
                    <a:p>
                      <a:endParaRPr lang="en-AU" dirty="0"/>
                    </a:p>
                  </a:txBody>
                  <a:tcPr/>
                </a:tc>
              </a:tr>
              <a:tr h="370840">
                <a:tc>
                  <a:txBody>
                    <a:bodyPr/>
                    <a:lstStyle/>
                    <a:p>
                      <a:pPr algn="ctr"/>
                      <a:endParaRPr lang="en-AU" sz="2400" dirty="0" smtClean="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tcPr>
                </a:tc>
                <a:tc gridSpan="2">
                  <a:txBody>
                    <a:bodyPr/>
                    <a:lstStyle/>
                    <a:p>
                      <a:pPr algn="ctr"/>
                      <a:r>
                        <a:rPr lang="en-AU" sz="2400" dirty="0" smtClean="0"/>
                        <a:t>Store the pure beaten olive oil for the daily lighting of the lamp</a:t>
                      </a:r>
                      <a:endParaRPr lang="en-AU" sz="2400"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tcPr>
                </a:tc>
                <a:tc hMerge="1">
                  <a:txBody>
                    <a:bodyPr/>
                    <a:lstStyle/>
                    <a:p>
                      <a:endParaRPr lang="en-AU"/>
                    </a:p>
                  </a:txBody>
                  <a:tcPr/>
                </a:tc>
                <a:tc>
                  <a:txBody>
                    <a:bodyPr/>
                    <a:lstStyle/>
                    <a:p>
                      <a:pPr algn="ctr"/>
                      <a:r>
                        <a:rPr lang="en-AU" sz="2400" dirty="0" smtClean="0"/>
                        <a:t>V16</a:t>
                      </a:r>
                      <a:endParaRPr lang="en-AU" sz="2400"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tcPr>
                </a:tc>
              </a:tr>
              <a:tr h="370840">
                <a:tc>
                  <a:txBody>
                    <a:bodyPr/>
                    <a:lstStyle/>
                    <a:p>
                      <a:pPr algn="ctr"/>
                      <a:r>
                        <a:rPr lang="en-AU" sz="2400" dirty="0" smtClean="0"/>
                        <a:t>V29</a:t>
                      </a:r>
                      <a:endParaRPr lang="en-AU" sz="2400"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gridSpan="2">
                  <a:txBody>
                    <a:bodyPr/>
                    <a:lstStyle/>
                    <a:p>
                      <a:pPr algn="ctr"/>
                      <a:r>
                        <a:rPr lang="en-AU" sz="2400" dirty="0" smtClean="0"/>
                        <a:t>Maintain the special spices for the daily sweet incense of the holy perfume</a:t>
                      </a:r>
                      <a:endParaRPr lang="en-AU" sz="2400"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hMerge="1">
                  <a:txBody>
                    <a:bodyPr/>
                    <a:lstStyle/>
                    <a:p>
                      <a:endParaRPr lang="en-AU"/>
                    </a:p>
                  </a:txBody>
                  <a:tcPr/>
                </a:tc>
                <a:tc>
                  <a:txBody>
                    <a:bodyPr/>
                    <a:lstStyle/>
                    <a:p>
                      <a:pPr algn="ctr"/>
                      <a:r>
                        <a:rPr lang="en-AU" sz="2400" dirty="0" smtClean="0"/>
                        <a:t>V16</a:t>
                      </a:r>
                      <a:endParaRPr lang="en-AU" sz="2400"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r>
              <a:tr h="370840">
                <a:tc>
                  <a:txBody>
                    <a:bodyPr/>
                    <a:lstStyle/>
                    <a:p>
                      <a:pPr algn="ctr"/>
                      <a:r>
                        <a:rPr lang="en-AU" sz="2400" dirty="0" smtClean="0"/>
                        <a:t>V29</a:t>
                      </a:r>
                      <a:endParaRPr lang="en-AU" sz="2400"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gridSpan="2">
                  <a:txBody>
                    <a:bodyPr/>
                    <a:lstStyle/>
                    <a:p>
                      <a:pPr algn="ctr"/>
                      <a:r>
                        <a:rPr lang="en-AU" sz="2400" dirty="0" smtClean="0"/>
                        <a:t>Organise the fine flour and wine for the daily meal offering </a:t>
                      </a:r>
                      <a:endParaRPr lang="en-AU" sz="2400"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hMerge="1">
                  <a:txBody>
                    <a:bodyPr/>
                    <a:lstStyle/>
                    <a:p>
                      <a:endParaRPr lang="en-AU"/>
                    </a:p>
                  </a:txBody>
                  <a:tcPr/>
                </a:tc>
                <a:tc>
                  <a:txBody>
                    <a:bodyPr/>
                    <a:lstStyle/>
                    <a:p>
                      <a:pPr algn="ctr"/>
                      <a:r>
                        <a:rPr lang="en-AU" sz="2400" dirty="0" smtClean="0"/>
                        <a:t>V16</a:t>
                      </a:r>
                      <a:endParaRPr lang="en-AU" sz="2400"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r>
              <a:tr h="370840">
                <a:tc>
                  <a:txBody>
                    <a:bodyPr/>
                    <a:lstStyle/>
                    <a:p>
                      <a:pPr algn="ctr"/>
                      <a:r>
                        <a:rPr lang="en-AU" sz="2400" dirty="0" smtClean="0"/>
                        <a:t>V30</a:t>
                      </a:r>
                      <a:endParaRPr lang="en-AU" sz="2400"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gridSpan="2">
                  <a:txBody>
                    <a:bodyPr/>
                    <a:lstStyle/>
                    <a:p>
                      <a:pPr algn="ctr"/>
                      <a:r>
                        <a:rPr lang="en-AU" sz="2400" dirty="0" smtClean="0"/>
                        <a:t>Prepare the principle spices for the compounding</a:t>
                      </a:r>
                      <a:r>
                        <a:rPr lang="en-AU" sz="2400" baseline="0" dirty="0" smtClean="0"/>
                        <a:t> of the holy anointing oil </a:t>
                      </a:r>
                      <a:endParaRPr lang="en-AU" sz="2400"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hMerge="1">
                  <a:txBody>
                    <a:bodyPr/>
                    <a:lstStyle/>
                    <a:p>
                      <a:endParaRPr lang="en-AU"/>
                    </a:p>
                  </a:txBody>
                  <a:tcPr/>
                </a:tc>
                <a:tc>
                  <a:txBody>
                    <a:bodyPr/>
                    <a:lstStyle/>
                    <a:p>
                      <a:pPr algn="ctr"/>
                      <a:r>
                        <a:rPr lang="en-AU" sz="2400" dirty="0" smtClean="0"/>
                        <a:t>V16</a:t>
                      </a:r>
                      <a:endParaRPr lang="en-AU" sz="2400"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r>
              <a:tr h="370840">
                <a:tc>
                  <a:txBody>
                    <a:bodyPr/>
                    <a:lstStyle/>
                    <a:p>
                      <a:pPr algn="ctr"/>
                      <a:r>
                        <a:rPr lang="en-AU" sz="2400" dirty="0" smtClean="0"/>
                        <a:t>V28</a:t>
                      </a:r>
                      <a:endParaRPr lang="en-AU" sz="2400"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gridSpan="2">
                  <a:txBody>
                    <a:bodyPr/>
                    <a:lstStyle/>
                    <a:p>
                      <a:pPr algn="ctr"/>
                      <a:r>
                        <a:rPr lang="en-AU" sz="2400" dirty="0" smtClean="0"/>
                        <a:t>Supervise</a:t>
                      </a:r>
                      <a:r>
                        <a:rPr lang="en-AU" sz="2400" baseline="0" dirty="0" smtClean="0"/>
                        <a:t> the numbering of all the holy vessels </a:t>
                      </a:r>
                      <a:endParaRPr lang="en-AU" sz="2400"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hMerge="1">
                  <a:txBody>
                    <a:bodyPr/>
                    <a:lstStyle/>
                    <a:p>
                      <a:endParaRPr lang="en-AU"/>
                    </a:p>
                  </a:txBody>
                  <a:tcPr/>
                </a:tc>
                <a:tc>
                  <a:txBody>
                    <a:bodyPr/>
                    <a:lstStyle/>
                    <a:p>
                      <a:pPr algn="ctr"/>
                      <a:r>
                        <a:rPr lang="en-AU" sz="2400" dirty="0" smtClean="0"/>
                        <a:t>V16</a:t>
                      </a:r>
                      <a:endParaRPr lang="en-AU" sz="2400"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r>
              <a:tr h="370840">
                <a:tc>
                  <a:txBody>
                    <a:bodyPr/>
                    <a:lstStyle/>
                    <a:p>
                      <a:pPr algn="ctr"/>
                      <a:r>
                        <a:rPr lang="en-AU" sz="2400" dirty="0" smtClean="0"/>
                        <a:t>V27</a:t>
                      </a:r>
                      <a:endParaRPr lang="en-AU" sz="2400"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a:r>
                        <a:rPr lang="en-AU" sz="2400" dirty="0" smtClean="0"/>
                        <a:t>Fulfil the charge and the guardianship of all things within the tabernacle </a:t>
                      </a:r>
                      <a:endParaRPr lang="en-AU" sz="2400"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AU"/>
                    </a:p>
                  </a:txBody>
                  <a:tcPr/>
                </a:tc>
                <a:tc>
                  <a:txBody>
                    <a:bodyPr/>
                    <a:lstStyle/>
                    <a:p>
                      <a:pPr algn="ctr"/>
                      <a:r>
                        <a:rPr lang="en-AU" sz="2400" dirty="0" smtClean="0"/>
                        <a:t>V16</a:t>
                      </a:r>
                      <a:endParaRPr lang="en-AU" sz="2400"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Tree>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8950"/>
            <a:ext cx="8382000" cy="1052596"/>
          </a:xfrm>
        </p:spPr>
        <p:txBody>
          <a:bodyPr/>
          <a:lstStyle/>
          <a:p>
            <a:pPr algn="ctr"/>
            <a:r>
              <a:rPr lang="en-AU" b="1" dirty="0" smtClean="0"/>
              <a:t>THE 3 SONS of KORAH</a:t>
            </a:r>
            <a:br>
              <a:rPr lang="en-AU" b="1" dirty="0" smtClean="0"/>
            </a:br>
            <a:r>
              <a:rPr lang="en-AU" sz="2800" b="1" dirty="0" smtClean="0"/>
              <a:t>Assir, Ebiasaph &amp; Elkanah</a:t>
            </a:r>
            <a:endParaRPr lang="en-AU" sz="2800" b="1" dirty="0"/>
          </a:p>
        </p:txBody>
      </p:sp>
      <p:sp>
        <p:nvSpPr>
          <p:cNvPr id="3" name="Text Placeholder 2"/>
          <p:cNvSpPr>
            <a:spLocks noGrp="1"/>
          </p:cNvSpPr>
          <p:nvPr>
            <p:ph type="body" sz="quarter" idx="10"/>
          </p:nvPr>
        </p:nvSpPr>
        <p:spPr>
          <a:xfrm>
            <a:off x="381000" y="1214422"/>
            <a:ext cx="8382000" cy="7048083"/>
          </a:xfrm>
        </p:spPr>
        <p:txBody>
          <a:bodyPr/>
          <a:lstStyle/>
          <a:p>
            <a:pPr>
              <a:buClr>
                <a:srgbClr val="C00000"/>
              </a:buClr>
              <a:buFont typeface="Wingdings" pitchFamily="2" charset="2"/>
              <a:buChar char="§"/>
            </a:pPr>
            <a:r>
              <a:rPr lang="en-AU" dirty="0" smtClean="0"/>
              <a:t>Given to the charge of Phinehas </a:t>
            </a:r>
            <a:r>
              <a:rPr lang="en-AU" sz="2400" b="1" dirty="0" smtClean="0">
                <a:solidFill>
                  <a:srgbClr val="C00000"/>
                </a:solidFill>
              </a:rPr>
              <a:t>(1Chron 9v20) </a:t>
            </a:r>
          </a:p>
          <a:p>
            <a:pPr>
              <a:buClr>
                <a:srgbClr val="C00000"/>
              </a:buClr>
              <a:buFont typeface="Wingdings" pitchFamily="2" charset="2"/>
              <a:buChar char="§"/>
            </a:pPr>
            <a:r>
              <a:rPr lang="en-AU" dirty="0" smtClean="0"/>
              <a:t>Learned the value of faithful doorkeeping</a:t>
            </a:r>
          </a:p>
          <a:p>
            <a:pPr lvl="1">
              <a:buClr>
                <a:srgbClr val="C00000"/>
              </a:buClr>
              <a:buFont typeface="Wingdings" pitchFamily="2" charset="2"/>
              <a:buChar char="§"/>
            </a:pPr>
            <a:r>
              <a:rPr lang="en-AU" sz="2400" dirty="0" smtClean="0"/>
              <a:t>To protect </a:t>
            </a:r>
            <a:r>
              <a:rPr lang="en-AU" sz="2400" dirty="0" smtClean="0"/>
              <a:t>God’s </a:t>
            </a:r>
            <a:r>
              <a:rPr lang="en-AU" sz="2400" dirty="0" smtClean="0"/>
              <a:t>place of worship</a:t>
            </a:r>
          </a:p>
          <a:p>
            <a:pPr lvl="1">
              <a:buClr>
                <a:srgbClr val="C00000"/>
              </a:buClr>
              <a:buFont typeface="Wingdings" pitchFamily="2" charset="2"/>
              <a:buChar char="§"/>
            </a:pPr>
            <a:r>
              <a:rPr lang="en-AU" sz="2400" dirty="0" smtClean="0"/>
              <a:t>To follow the zeal of Phinehas</a:t>
            </a:r>
          </a:p>
          <a:p>
            <a:pPr>
              <a:buClr>
                <a:srgbClr val="C00000"/>
              </a:buClr>
              <a:buFont typeface="Wingdings" pitchFamily="2" charset="2"/>
              <a:buChar char="§"/>
            </a:pPr>
            <a:r>
              <a:rPr lang="en-AU" dirty="0" smtClean="0"/>
              <a:t>Samuel was a faithful descendant of Korah</a:t>
            </a:r>
            <a:br>
              <a:rPr lang="en-AU" dirty="0" smtClean="0"/>
            </a:br>
            <a:r>
              <a:rPr lang="en-AU" dirty="0" smtClean="0"/>
              <a:t>- he opened the doors 	</a:t>
            </a:r>
            <a:r>
              <a:rPr lang="en-AU" sz="2400" b="1" dirty="0" smtClean="0">
                <a:solidFill>
                  <a:srgbClr val="C00000"/>
                </a:solidFill>
              </a:rPr>
              <a:t>(1 Chron 6V22-28)</a:t>
            </a:r>
          </a:p>
          <a:p>
            <a:pPr>
              <a:buClr>
                <a:srgbClr val="C00000"/>
              </a:buClr>
              <a:buFont typeface="Wingdings" pitchFamily="2" charset="2"/>
              <a:buChar char="§"/>
            </a:pPr>
            <a:r>
              <a:rPr lang="en-AU" dirty="0" smtClean="0"/>
              <a:t>Heman, </a:t>
            </a:r>
            <a:r>
              <a:rPr lang="en-AU" dirty="0" smtClean="0"/>
              <a:t>Samuel’s </a:t>
            </a:r>
            <a:r>
              <a:rPr lang="en-AU" dirty="0" smtClean="0"/>
              <a:t>grandson </a:t>
            </a:r>
            <a:r>
              <a:rPr lang="en-AU" sz="2400" b="1" dirty="0" smtClean="0">
                <a:solidFill>
                  <a:srgbClr val="C00000"/>
                </a:solidFill>
              </a:rPr>
              <a:t>(1 Chron 6v33-34)</a:t>
            </a:r>
          </a:p>
          <a:p>
            <a:pPr marL="812800" lvl="1" indent="-449263">
              <a:buClr>
                <a:srgbClr val="C00000"/>
              </a:buClr>
              <a:buFont typeface="Wingdings" pitchFamily="2" charset="2"/>
              <a:buChar char="§"/>
            </a:pPr>
            <a:r>
              <a:rPr lang="en-AU" sz="2400" dirty="0" smtClean="0"/>
              <a:t>Led in David’s musical order </a:t>
            </a:r>
            <a:r>
              <a:rPr lang="en-AU" sz="2400" b="1" dirty="0" smtClean="0">
                <a:solidFill>
                  <a:srgbClr val="C00000"/>
                </a:solidFill>
              </a:rPr>
              <a:t>(1 Chron 25v4-5)</a:t>
            </a:r>
          </a:p>
          <a:p>
            <a:pPr marL="812800" lvl="1" indent="-449263">
              <a:buClr>
                <a:srgbClr val="C00000"/>
              </a:buClr>
              <a:buFont typeface="Wingdings" pitchFamily="2" charset="2"/>
              <a:buChar char="§"/>
            </a:pPr>
            <a:r>
              <a:rPr lang="en-AU" sz="2400" dirty="0" smtClean="0"/>
              <a:t>Given charge of East’n &amp; North’n Gates </a:t>
            </a:r>
            <a:r>
              <a:rPr lang="en-AU" sz="2400" b="1" dirty="0" smtClean="0">
                <a:solidFill>
                  <a:srgbClr val="C00000"/>
                </a:solidFill>
              </a:rPr>
              <a:t>(1 Chron 26v1, 13)</a:t>
            </a:r>
          </a:p>
          <a:p>
            <a:pPr algn="ctr">
              <a:buNone/>
            </a:pPr>
            <a:r>
              <a:rPr lang="en-AU" dirty="0" smtClean="0"/>
              <a:t>“……</a:t>
            </a:r>
            <a:r>
              <a:rPr lang="en-AU" i="1" dirty="0" smtClean="0">
                <a:latin typeface="Bernard MT Condensed" pitchFamily="18" charset="0"/>
              </a:rPr>
              <a:t>no good thing will he withhold from them that walk uprightly.) Psa 84v11 </a:t>
            </a:r>
            <a:endParaRPr lang="en-AU" dirty="0" smtClean="0">
              <a:latin typeface="Bernard MT Condensed" pitchFamily="18" charset="0"/>
            </a:endParaRPr>
          </a:p>
          <a:p>
            <a:pPr lvl="8"/>
            <a:endParaRPr lang="en-AU" dirty="0" smtClean="0"/>
          </a:p>
          <a:p>
            <a:endParaRPr lang="en-AU" dirty="0" smtClean="0"/>
          </a:p>
          <a:p>
            <a:pPr lvl="1"/>
            <a:endParaRPr lang="en-AU" dirty="0" smtClean="0"/>
          </a:p>
          <a:p>
            <a:endParaRPr lang="en-AU" dirty="0" smtClean="0"/>
          </a:p>
        </p:txBody>
      </p:sp>
    </p:spTree>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Text Placeholder 2"/>
          <p:cNvSpPr>
            <a:spLocks noGrp="1"/>
          </p:cNvSpPr>
          <p:nvPr>
            <p:ph type="body" sz="quarter" idx="10"/>
          </p:nvPr>
        </p:nvSpPr>
        <p:spPr/>
        <p:txBody>
          <a:bodyPr/>
          <a:lstStyle/>
          <a:p>
            <a:endParaRPr lang="en-AU"/>
          </a:p>
        </p:txBody>
      </p:sp>
      <p:pic>
        <p:nvPicPr>
          <p:cNvPr id="4" name="Picture 2"/>
          <p:cNvPicPr>
            <a:picLocks noChangeAspect="1" noChangeArrowheads="1"/>
          </p:cNvPicPr>
          <p:nvPr/>
        </p:nvPicPr>
        <p:blipFill>
          <a:blip r:embed="rId2"/>
          <a:srcRect/>
          <a:stretch>
            <a:fillRect/>
          </a:stretch>
        </p:blipFill>
        <p:spPr bwMode="auto">
          <a:xfrm>
            <a:off x="357158" y="357166"/>
            <a:ext cx="8429684" cy="6500834"/>
          </a:xfrm>
          <a:prstGeom prst="rect">
            <a:avLst/>
          </a:prstGeom>
          <a:noFill/>
          <a:ln w="9525">
            <a:noFill/>
            <a:miter lim="800000"/>
            <a:headEnd/>
            <a:tailEnd/>
          </a:ln>
          <a:effectLst/>
        </p:spPr>
      </p:pic>
    </p:spTree>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1329595"/>
          </a:xfrm>
        </p:spPr>
        <p:txBody>
          <a:bodyPr/>
          <a:lstStyle/>
          <a:p>
            <a:pPr algn="ctr"/>
            <a:r>
              <a:rPr lang="en-AU" b="1" dirty="0" smtClean="0"/>
              <a:t>THE FAMILY POLICY OF THE SONS OF KORAH</a:t>
            </a:r>
            <a:endParaRPr lang="en-AU" b="1" dirty="0"/>
          </a:p>
        </p:txBody>
      </p:sp>
      <p:sp>
        <p:nvSpPr>
          <p:cNvPr id="3" name="Text Placeholder 2"/>
          <p:cNvSpPr>
            <a:spLocks noGrp="1"/>
          </p:cNvSpPr>
          <p:nvPr>
            <p:ph type="body" sz="quarter" idx="10"/>
          </p:nvPr>
        </p:nvSpPr>
        <p:spPr>
          <a:xfrm>
            <a:off x="381000" y="1718204"/>
            <a:ext cx="8382000" cy="4124206"/>
          </a:xfrm>
        </p:spPr>
        <p:txBody>
          <a:bodyPr/>
          <a:lstStyle/>
          <a:p>
            <a:pPr algn="ctr">
              <a:buNone/>
            </a:pPr>
            <a:r>
              <a:rPr lang="en-AU" sz="4000" i="1" dirty="0" smtClean="0"/>
              <a:t>Behold, O God our shield, and look upon the face of thine anointed.</a:t>
            </a:r>
          </a:p>
          <a:p>
            <a:pPr algn="ctr">
              <a:buNone/>
            </a:pPr>
            <a:r>
              <a:rPr lang="en-AU" sz="4000" i="1" dirty="0" smtClean="0"/>
              <a:t>For a day in thy courts is better than a thousand… </a:t>
            </a:r>
          </a:p>
          <a:p>
            <a:pPr algn="ctr">
              <a:buNone/>
            </a:pPr>
            <a:r>
              <a:rPr lang="en-AU" sz="4000" i="1" dirty="0" smtClean="0"/>
              <a:t>I had rather be a </a:t>
            </a:r>
            <a:r>
              <a:rPr lang="en-AU" sz="4000" b="1" i="1" dirty="0" smtClean="0">
                <a:solidFill>
                  <a:srgbClr val="C00000"/>
                </a:solidFill>
              </a:rPr>
              <a:t>doorkeeper</a:t>
            </a:r>
            <a:r>
              <a:rPr lang="en-AU" sz="4000" i="1" dirty="0" smtClean="0"/>
              <a:t> in the house of my God than to dwell in the tents of wickedness.</a:t>
            </a:r>
          </a:p>
        </p:txBody>
      </p:sp>
      <p:sp>
        <p:nvSpPr>
          <p:cNvPr id="4" name="Text Placeholder 2"/>
          <p:cNvSpPr txBox="1">
            <a:spLocks/>
          </p:cNvSpPr>
          <p:nvPr/>
        </p:nvSpPr>
        <p:spPr>
          <a:xfrm>
            <a:off x="4857720" y="5715016"/>
            <a:ext cx="4286280" cy="553998"/>
          </a:xfrm>
          <a:prstGeom prst="rect">
            <a:avLst/>
          </a:prstGeom>
        </p:spPr>
        <p:txBody>
          <a:bodyPr vert="horz" wrap="square" lIns="0" tIns="0" rIns="0" bIns="0" rtlCol="0">
            <a:spAutoFit/>
          </a:bodyPr>
          <a:lstStyle/>
          <a:p>
            <a:pPr marL="396875" marR="0" lvl="0" indent="-33338" defTabSz="914363" rtl="0" eaLnBrk="1" fontAlgn="auto" latinLnBrk="0" hangingPunct="1">
              <a:lnSpc>
                <a:spcPct val="90000"/>
              </a:lnSpc>
              <a:spcBef>
                <a:spcPct val="20000"/>
              </a:spcBef>
              <a:spcAft>
                <a:spcPts val="0"/>
              </a:spcAft>
              <a:buClrTx/>
              <a:buSzTx/>
              <a:tabLst/>
              <a:defRPr/>
            </a:pPr>
            <a:r>
              <a:rPr lang="en-AU" sz="4000" b="1" i="1" dirty="0" smtClean="0">
                <a:solidFill>
                  <a:srgbClr val="C00000"/>
                </a:solidFill>
              </a:rPr>
              <a:t>Psalm 84V9-10</a:t>
            </a:r>
            <a:endParaRPr lang="en-AU" sz="4000" b="1" i="1" dirty="0">
              <a:solidFill>
                <a:srgbClr val="C00000"/>
              </a:solidFill>
            </a:endParaRPr>
          </a:p>
        </p:txBody>
      </p:sp>
    </p:spTree>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smtClean="0"/>
              <a:t>          </a:t>
            </a:r>
            <a:r>
              <a:rPr b="1" smtClean="0"/>
              <a:t>DEPART FROM EVIL</a:t>
            </a:r>
            <a:endParaRPr lang="en-AU" b="1" dirty="0"/>
          </a:p>
        </p:txBody>
      </p:sp>
      <p:sp>
        <p:nvSpPr>
          <p:cNvPr id="5" name="Text Placeholder 4"/>
          <p:cNvSpPr>
            <a:spLocks noGrp="1"/>
          </p:cNvSpPr>
          <p:nvPr>
            <p:ph type="body" sz="quarter" idx="10"/>
          </p:nvPr>
        </p:nvSpPr>
        <p:spPr>
          <a:xfrm>
            <a:off x="381000" y="1411552"/>
            <a:ext cx="8382000" cy="5072158"/>
          </a:xfrm>
        </p:spPr>
        <p:txBody>
          <a:bodyPr/>
          <a:lstStyle/>
          <a:p>
            <a:r>
              <a:rPr lang="en-AU" sz="4800" dirty="0" smtClean="0"/>
              <a:t>But God's firm foundation stands, bearing this seal: "The Lord knows those who are his," and, "Let everyone who names the name of the Lord depart from iniquity.“    </a:t>
            </a:r>
            <a:r>
              <a:rPr lang="en-AU" sz="4800" dirty="0" smtClean="0">
                <a:solidFill>
                  <a:srgbClr val="FF0000"/>
                </a:solidFill>
              </a:rPr>
              <a:t>2 </a:t>
            </a:r>
            <a:r>
              <a:rPr lang="en-AU" sz="4800" dirty="0" smtClean="0">
                <a:solidFill>
                  <a:srgbClr val="FF0000"/>
                </a:solidFill>
              </a:rPr>
              <a:t>Tim 2v19 ESV </a:t>
            </a:r>
          </a:p>
          <a:p>
            <a:endParaRPr lang="en-AU" dirty="0" smtClean="0"/>
          </a:p>
          <a:p>
            <a:endParaRPr lang="en-AU" dirty="0"/>
          </a:p>
        </p:txBody>
      </p:sp>
    </p:spTree>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1329595"/>
          </a:xfrm>
        </p:spPr>
        <p:txBody>
          <a:bodyPr/>
          <a:lstStyle/>
          <a:p>
            <a:pPr algn="ctr"/>
            <a:r>
              <a:rPr lang="en-AU" b="1" dirty="0" smtClean="0"/>
              <a:t>LESSONS FROM THE SONS OF KORAH</a:t>
            </a:r>
            <a:endParaRPr lang="en-AU" b="1" dirty="0"/>
          </a:p>
        </p:txBody>
      </p:sp>
      <p:sp>
        <p:nvSpPr>
          <p:cNvPr id="5" name="Text Placeholder 4"/>
          <p:cNvSpPr>
            <a:spLocks noGrp="1"/>
          </p:cNvSpPr>
          <p:nvPr>
            <p:ph type="body" sz="quarter" idx="10"/>
          </p:nvPr>
        </p:nvSpPr>
        <p:spPr>
          <a:xfrm>
            <a:off x="357158" y="1428736"/>
            <a:ext cx="8477280" cy="4930581"/>
          </a:xfrm>
        </p:spPr>
        <p:txBody>
          <a:bodyPr/>
          <a:lstStyle/>
          <a:p>
            <a:pPr>
              <a:buClr>
                <a:srgbClr val="C00000"/>
              </a:buClr>
              <a:buFont typeface="Wingdings" pitchFamily="2" charset="2"/>
              <a:buChar char="§"/>
            </a:pPr>
            <a:r>
              <a:rPr lang="en-AU" sz="3600" dirty="0" smtClean="0"/>
              <a:t>Avoid murmurings and unrest based on envy and pride</a:t>
            </a:r>
          </a:p>
          <a:p>
            <a:pPr>
              <a:buClr>
                <a:srgbClr val="C00000"/>
              </a:buClr>
              <a:buFont typeface="Wingdings" pitchFamily="2" charset="2"/>
              <a:buChar char="§"/>
            </a:pPr>
            <a:r>
              <a:rPr lang="en-AU" sz="3600" dirty="0" smtClean="0"/>
              <a:t>Always put God first – even above family loyalty</a:t>
            </a:r>
          </a:p>
          <a:p>
            <a:pPr>
              <a:buClr>
                <a:srgbClr val="C00000"/>
              </a:buClr>
              <a:buFont typeface="Wingdings" pitchFamily="2" charset="2"/>
              <a:buChar char="§"/>
            </a:pPr>
            <a:r>
              <a:rPr lang="en-AU" sz="3600" dirty="0" smtClean="0"/>
              <a:t>Keep the door of God’s house faithfully</a:t>
            </a:r>
          </a:p>
          <a:p>
            <a:pPr>
              <a:buClr>
                <a:srgbClr val="C00000"/>
              </a:buClr>
              <a:buFont typeface="Wingdings" pitchFamily="2" charset="2"/>
              <a:buChar char="§"/>
            </a:pPr>
            <a:r>
              <a:rPr lang="en-AU" sz="3600" dirty="0" smtClean="0"/>
              <a:t>Value the example of faithful mentors – as the Sons of </a:t>
            </a:r>
            <a:r>
              <a:rPr lang="en-AU" sz="3600" dirty="0" err="1" smtClean="0"/>
              <a:t>Korah</a:t>
            </a:r>
            <a:r>
              <a:rPr lang="en-AU" sz="3600" dirty="0" smtClean="0"/>
              <a:t> did     </a:t>
            </a:r>
            <a:r>
              <a:rPr lang="en-AU" sz="3600" b="1" i="1" dirty="0" smtClean="0">
                <a:solidFill>
                  <a:srgbClr val="C00000"/>
                </a:solidFill>
              </a:rPr>
              <a:t>(Heb 13V7)</a:t>
            </a:r>
          </a:p>
          <a:p>
            <a:pPr>
              <a:buClr>
                <a:srgbClr val="C00000"/>
              </a:buClr>
              <a:buFont typeface="Wingdings" pitchFamily="2" charset="2"/>
              <a:buChar char="§"/>
            </a:pPr>
            <a:r>
              <a:rPr lang="en-AU" sz="3600" dirty="0" smtClean="0"/>
              <a:t>Pass on the essential  values of  the Truth to future  generations</a:t>
            </a:r>
            <a:endParaRPr lang="en-AU" sz="3600" dirty="0"/>
          </a:p>
        </p:txBody>
      </p:sp>
    </p:spTree>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TS010286746">
  <a:themeElements>
    <a:clrScheme name="White - blue accents template template">
      <a:dk1>
        <a:srgbClr val="000000"/>
      </a:dk1>
      <a:lt1>
        <a:srgbClr val="FFFFFF"/>
      </a:lt1>
      <a:dk2>
        <a:srgbClr val="1D4775"/>
      </a:dk2>
      <a:lt2>
        <a:srgbClr val="FEF194"/>
      </a:lt2>
      <a:accent1>
        <a:srgbClr val="FFC000"/>
      </a:accent1>
      <a:accent2>
        <a:srgbClr val="3497AE"/>
      </a:accent2>
      <a:accent3>
        <a:srgbClr val="DF8045"/>
      </a:accent3>
      <a:accent4>
        <a:srgbClr val="7DCC2E"/>
      </a:accent4>
      <a:accent5>
        <a:srgbClr val="FF9929"/>
      </a:accent5>
      <a:accent6>
        <a:srgbClr val="A061C3"/>
      </a:accent6>
      <a:hlink>
        <a:srgbClr val="1D4775"/>
      </a:hlink>
      <a:folHlink>
        <a:srgbClr val="1D4775"/>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300" dirty="0" smtClean="0">
            <a:solidFill>
              <a:schemeClr val="tx1"/>
            </a:solidFill>
            <a:latin typeface="Trebuchet MS"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2.xml><?xml version="1.0" encoding="utf-8"?>
<a:theme xmlns:a="http://schemas.openxmlformats.org/drawingml/2006/main" name="White with Courier font for code slides">
  <a:themeElements>
    <a:clrScheme name="Blue Template-Template">
      <a:dk1>
        <a:srgbClr val="000000"/>
      </a:dk1>
      <a:lt1>
        <a:srgbClr val="FFFFFF"/>
      </a:lt1>
      <a:dk2>
        <a:srgbClr val="050595"/>
      </a:dk2>
      <a:lt2>
        <a:srgbClr val="FFFFFF"/>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109728" tIns="54864" rIns="109728" bIns="54864" numCol="1" rtlCol="0" anchor="ctr" anchorCtr="0" compatLnSpc="1">
        <a:prstTxWarp prst="textNoShape">
          <a:avLst/>
        </a:prstTxWarp>
      </a:bodyPr>
      <a:lstStyle>
        <a:defPPr marL="0" marR="0" indent="0" algn="ctr" defTabSz="1096963" rtl="0" eaLnBrk="1" fontAlgn="base" latinLnBrk="0" hangingPunct="1">
          <a:lnSpc>
            <a:spcPct val="100000"/>
          </a:lnSpc>
          <a:spcBef>
            <a:spcPct val="0"/>
          </a:spcBef>
          <a:spcAft>
            <a:spcPct val="0"/>
          </a:spcAft>
          <a:buClrTx/>
          <a:buSzTx/>
          <a:buFontTx/>
          <a:buNone/>
          <a:tabLst/>
          <a:defRPr kumimoji="0" sz="2800" b="0" i="0" u="none" strike="noStrike" cap="none" normalizeH="0" baseline="0" dirty="0" smtClean="0">
            <a:solidFill>
              <a:schemeClr val="tx1"/>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80550262-B63B-494B-9216-80B9C429110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TS010286746</Template>
  <TotalTime>734</TotalTime>
  <Words>781</Words>
  <Application>Microsoft Office PowerPoint</Application>
  <PresentationFormat>On-screen Show (4:3)</PresentationFormat>
  <Paragraphs>136</Paragraphs>
  <Slides>19</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19</vt:i4>
      </vt:variant>
    </vt:vector>
  </HeadingPairs>
  <TitlesOfParts>
    <vt:vector size="27" baseType="lpstr">
      <vt:lpstr>Arial</vt:lpstr>
      <vt:lpstr>Bernard MT Condensed</vt:lpstr>
      <vt:lpstr>Calibri</vt:lpstr>
      <vt:lpstr>Courier New</vt:lpstr>
      <vt:lpstr>Trebuchet MS</vt:lpstr>
      <vt:lpstr>Wingdings</vt:lpstr>
      <vt:lpstr>TS010286746</vt:lpstr>
      <vt:lpstr>White with Courier font for code slides</vt:lpstr>
      <vt:lpstr>PowerPoint Presentation</vt:lpstr>
      <vt:lpstr>THE LESSON OF THE  WILDERNESS GENERATION</vt:lpstr>
      <vt:lpstr>THE 4 SQUARE            ENCAMPMENT </vt:lpstr>
      <vt:lpstr>THE  REBELLION OF KORAH</vt:lpstr>
      <vt:lpstr>THE REBELLION OF KORAH</vt:lpstr>
      <vt:lpstr>KORAH’S REBELLION</vt:lpstr>
      <vt:lpstr>KORAH’S REBELLION</vt:lpstr>
      <vt:lpstr>THE GAINSAYING OF KORAH</vt:lpstr>
      <vt:lpstr>THE GAINSAYING OF KORAH</vt:lpstr>
      <vt:lpstr>THE SIGN of KORAH’S REBELLION</vt:lpstr>
      <vt:lpstr>THE PERVERSITY of  HUMAN THINKING</vt:lpstr>
      <vt:lpstr>PHINEHAS  Father to the Sons of Korah</vt:lpstr>
      <vt:lpstr>DUTIES OF THE SONS OF KORAH 1 Chronicles  9</vt:lpstr>
      <vt:lpstr>AND PHINEHAS THE SON OF ELEAZAR WAS RULER OVER THEM…. 1 Chron 9v20</vt:lpstr>
      <vt:lpstr>THE 3 SONS of KORAH Assir, Ebiasaph &amp; Elkanah</vt:lpstr>
      <vt:lpstr>PowerPoint Presentation</vt:lpstr>
      <vt:lpstr>THE FAMILY POLICY OF THE SONS OF KORAH</vt:lpstr>
      <vt:lpstr>          DEPART FROM EVIL</vt:lpstr>
      <vt:lpstr>LESSONS FROM THE SONS OF KORAH</vt:lpstr>
    </vt:vector>
  </TitlesOfParts>
  <Company>Home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Exhortations from the edge of the Kingdom</dc:title>
  <dc:creator>Andrew Pitcher</dc:creator>
  <cp:keywords/>
  <cp:lastModifiedBy>ron cowie</cp:lastModifiedBy>
  <cp:revision>76</cp:revision>
  <dcterms:created xsi:type="dcterms:W3CDTF">2012-08-02T12:58:33Z</dcterms:created>
  <dcterms:modified xsi:type="dcterms:W3CDTF">2017-08-14T18:15:13Z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TC102867469990</vt:lpwstr>
  </property>
</Properties>
</file>