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23"/>
  </p:notesMasterIdLst>
  <p:handoutMasterIdLst>
    <p:handoutMasterId r:id="rId24"/>
  </p:handoutMasterIdLst>
  <p:sldIdLst>
    <p:sldId id="279" r:id="rId4"/>
    <p:sldId id="283" r:id="rId5"/>
    <p:sldId id="269" r:id="rId6"/>
    <p:sldId id="270" r:id="rId7"/>
    <p:sldId id="271" r:id="rId8"/>
    <p:sldId id="285" r:id="rId9"/>
    <p:sldId id="281" r:id="rId10"/>
    <p:sldId id="280" r:id="rId11"/>
    <p:sldId id="272" r:id="rId12"/>
    <p:sldId id="278" r:id="rId13"/>
    <p:sldId id="277" r:id="rId14"/>
    <p:sldId id="273" r:id="rId15"/>
    <p:sldId id="274" r:id="rId16"/>
    <p:sldId id="275" r:id="rId17"/>
    <p:sldId id="286" r:id="rId18"/>
    <p:sldId id="288" r:id="rId19"/>
    <p:sldId id="276" r:id="rId20"/>
    <p:sldId id="287" r:id="rId21"/>
    <p:sldId id="284"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7" d="100"/>
          <a:sy n="47" d="100"/>
        </p:scale>
        <p:origin x="183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376037C-7F0D-4AA9-81D3-377421A5A95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 xmlns:a16="http://schemas.microsoft.com/office/drawing/2014/main" id="{8C5C01E9-27B0-4DBB-91F9-55BC5BF31F53}"/>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10DBBF9-4075-49A6-88F0-C8A8E9EDAC64}" type="datetimeFigureOut">
              <a:rPr lang="en-US" smtClean="0"/>
              <a:t>8/16/2017</a:t>
            </a:fld>
            <a:endParaRPr lang="en-US"/>
          </a:p>
        </p:txBody>
      </p:sp>
      <p:sp>
        <p:nvSpPr>
          <p:cNvPr id="4" name="Footer Placeholder 3">
            <a:extLst>
              <a:ext uri="{FF2B5EF4-FFF2-40B4-BE49-F238E27FC236}">
                <a16:creationId xmlns="" xmlns:a16="http://schemas.microsoft.com/office/drawing/2014/main" id="{8F924526-B3ED-446B-BAC0-6786C4B33AA4}"/>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A7ADFF90-E630-4833-9CC8-4D60BDB1FCA3}"/>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1233703-6AF3-4612-AA2F-9B91C4E54BE0}" type="slidenum">
              <a:rPr lang="en-US" smtClean="0"/>
              <a:t>‹#›</a:t>
            </a:fld>
            <a:endParaRPr lang="en-US"/>
          </a:p>
        </p:txBody>
      </p:sp>
    </p:spTree>
    <p:extLst>
      <p:ext uri="{BB962C8B-B14F-4D97-AF65-F5344CB8AC3E}">
        <p14:creationId xmlns:p14="http://schemas.microsoft.com/office/powerpoint/2010/main" val="229252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039956C-1727-44B4-AC11-69081DDDEDF8}" type="datetimeFigureOut">
              <a:rPr lang="en-US" smtClean="0"/>
              <a:pPr/>
              <a:t>8/16/2017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FA500F7-EE76-48C8-9A19-4444F2A51A5D}" type="slidenum">
              <a:rPr lang="en-US" smtClean="0"/>
              <a:pPr/>
              <a:t>‹#›</a:t>
            </a:fld>
            <a:endParaRPr lang="en-US" dirty="0"/>
          </a:p>
        </p:txBody>
      </p:sp>
    </p:spTree>
    <p:extLst>
      <p:ext uri="{BB962C8B-B14F-4D97-AF65-F5344CB8AC3E}">
        <p14:creationId xmlns:p14="http://schemas.microsoft.com/office/powerpoint/2010/main" val="2632984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6FA500F7-EE76-48C8-9A19-4444F2A51A5D}" type="slidenum">
              <a:rPr lang="en-US" smtClean="0"/>
              <a:pPr/>
              <a:t>13</a:t>
            </a:fld>
            <a:endParaRPr lang="en-US" dirty="0"/>
          </a:p>
        </p:txBody>
      </p:sp>
    </p:spTree>
    <p:extLst>
      <p:ext uri="{BB962C8B-B14F-4D97-AF65-F5344CB8AC3E}">
        <p14:creationId xmlns:p14="http://schemas.microsoft.com/office/powerpoint/2010/main" val="55007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6FA500F7-EE76-48C8-9A19-4444F2A51A5D}" type="slidenum">
              <a:rPr lang="en-US" smtClean="0"/>
              <a:pPr/>
              <a:t>16</a:t>
            </a:fld>
            <a:endParaRPr lang="en-US" dirty="0"/>
          </a:p>
        </p:txBody>
      </p:sp>
    </p:spTree>
    <p:extLst>
      <p:ext uri="{BB962C8B-B14F-4D97-AF65-F5344CB8AC3E}">
        <p14:creationId xmlns:p14="http://schemas.microsoft.com/office/powerpoint/2010/main" val="3921438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bottombar.png"/>
          <p:cNvPicPr>
            <a:picLocks noChangeAspect="1"/>
          </p:cNvPicPr>
          <p:nvPr/>
        </p:nvPicPr>
        <p:blipFill>
          <a:blip r:embed="rId15"/>
          <a:stretch>
            <a:fillRect/>
          </a:stretch>
        </p:blipFill>
        <p:spPr>
          <a:xfrm>
            <a:off x="0" y="6299337"/>
            <a:ext cx="9144000" cy="557076"/>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3.xml"/><Relationship Id="rId5" Type="http://schemas.openxmlformats.org/officeDocument/2006/relationships/image" Target="../media/image14.wmf"/><Relationship Id="rId4" Type="http://schemas.openxmlformats.org/officeDocument/2006/relationships/image" Target="../media/image1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28596" y="1500174"/>
            <a:ext cx="8001056" cy="4643470"/>
          </a:xfrm>
        </p:spPr>
        <p:txBody>
          <a:bodyPr/>
          <a:lstStyle/>
          <a:p>
            <a:r>
              <a:rPr lang="en-AU" sz="6000" b="1" dirty="0"/>
              <a:t>Exhortations from the edge of the Kingdom</a:t>
            </a:r>
          </a:p>
          <a:p>
            <a:endParaRPr lang="en-AU" sz="6000" b="1" dirty="0"/>
          </a:p>
          <a:p>
            <a:r>
              <a:rPr lang="en-AU" sz="4000" b="1" dirty="0"/>
              <a:t>Rueben and Gad – walking in unbroken rank </a:t>
            </a:r>
            <a:endParaRPr lang="en-AU" dirty="0"/>
          </a:p>
          <a:p>
            <a:r>
              <a:rPr lang="en-AU" sz="4800" dirty="0"/>
              <a:t>Study 3</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normAutofit/>
          </a:bodyPr>
          <a:lstStyle/>
          <a:p>
            <a:pPr algn="ctr"/>
            <a:r>
              <a:rPr lang="en-AU" b="1" dirty="0"/>
              <a:t>THE LESSON OF THE </a:t>
            </a:r>
            <a:br>
              <a:rPr lang="en-AU" b="1" dirty="0"/>
            </a:br>
            <a:r>
              <a:rPr lang="en-AU" b="1" dirty="0"/>
              <a:t>WILDERNESS GENERATION</a:t>
            </a:r>
          </a:p>
        </p:txBody>
      </p:sp>
      <p:sp>
        <p:nvSpPr>
          <p:cNvPr id="3" name="Text Placeholder 2"/>
          <p:cNvSpPr>
            <a:spLocks noGrp="1"/>
          </p:cNvSpPr>
          <p:nvPr>
            <p:ph type="body" sz="quarter" idx="10"/>
          </p:nvPr>
        </p:nvSpPr>
        <p:spPr>
          <a:xfrm>
            <a:off x="71406" y="1571612"/>
            <a:ext cx="8929718" cy="4401205"/>
          </a:xfrm>
        </p:spPr>
        <p:txBody>
          <a:bodyPr>
            <a:normAutofit/>
          </a:bodyPr>
          <a:lstStyle/>
          <a:p>
            <a:pPr marL="541338" indent="-4763">
              <a:buNone/>
            </a:pPr>
            <a:r>
              <a:rPr lang="en-AU" sz="4400" dirty="0"/>
              <a:t>Now all these things happened unto them for ensamples: and they are written </a:t>
            </a:r>
            <a:r>
              <a:rPr lang="en-AU" sz="4400" u="sng" dirty="0"/>
              <a:t>for our admonition</a:t>
            </a:r>
            <a:r>
              <a:rPr lang="en-AU" sz="4400" dirty="0"/>
              <a:t>, upon whom the ends of the world are come. Wherefore let him that thinketh he standeth </a:t>
            </a:r>
            <a:r>
              <a:rPr lang="en-AU" sz="4400" u="sng" dirty="0"/>
              <a:t>take heed </a:t>
            </a:r>
            <a:r>
              <a:rPr lang="en-AU" sz="4400" dirty="0"/>
              <a:t>lest he fall.</a:t>
            </a:r>
            <a:endParaRPr lang="en-US" sz="4400" dirty="0">
              <a:solidFill>
                <a:srgbClr val="000000"/>
              </a:solidFill>
            </a:endParaRPr>
          </a:p>
        </p:txBody>
      </p:sp>
      <p:sp>
        <p:nvSpPr>
          <p:cNvPr id="4" name="TextBox 3"/>
          <p:cNvSpPr txBox="1"/>
          <p:nvPr/>
        </p:nvSpPr>
        <p:spPr>
          <a:xfrm>
            <a:off x="4214778" y="5715016"/>
            <a:ext cx="4929222" cy="707886"/>
          </a:xfrm>
          <a:prstGeom prst="rect">
            <a:avLst/>
          </a:prstGeom>
          <a:noFill/>
        </p:spPr>
        <p:txBody>
          <a:bodyPr wrap="square" rtlCol="0">
            <a:spAutoFit/>
          </a:bodyPr>
          <a:lstStyle/>
          <a:p>
            <a:r>
              <a:rPr lang="en-US" sz="4000" b="1" dirty="0">
                <a:solidFill>
                  <a:srgbClr val="C00000"/>
                </a:solidFill>
              </a:rPr>
              <a:t>1 Corinthians 10:11-12</a:t>
            </a:r>
            <a:endParaRPr lang="en-AU" b="1" dirty="0">
              <a:solidFill>
                <a:srgbClr val="C00000"/>
              </a:solidFil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DANGERS OF THE LAST DAYS</a:t>
            </a:r>
          </a:p>
        </p:txBody>
      </p:sp>
      <p:sp>
        <p:nvSpPr>
          <p:cNvPr id="3" name="Text Placeholder 2"/>
          <p:cNvSpPr>
            <a:spLocks noGrp="1"/>
          </p:cNvSpPr>
          <p:nvPr>
            <p:ph type="body" sz="quarter" idx="10"/>
          </p:nvPr>
        </p:nvSpPr>
        <p:spPr>
          <a:xfrm>
            <a:off x="0" y="1000109"/>
            <a:ext cx="8929718" cy="5626156"/>
          </a:xfrm>
        </p:spPr>
        <p:txBody>
          <a:bodyPr/>
          <a:lstStyle/>
          <a:p>
            <a:pPr marL="363538" indent="0">
              <a:buNone/>
            </a:pPr>
            <a:r>
              <a:rPr lang="en-AU" b="1" dirty="0">
                <a:solidFill>
                  <a:srgbClr val="000000"/>
                </a:solidFill>
              </a:rPr>
              <a:t>This know also, that in the last days perilous (dangerous)  times shall come. </a:t>
            </a:r>
            <a:r>
              <a:rPr lang="en-AU" sz="3600" b="1" u="sng" dirty="0">
                <a:solidFill>
                  <a:srgbClr val="000000"/>
                </a:solidFill>
              </a:rPr>
              <a:t>For men shall be lovers of their </a:t>
            </a:r>
            <a:r>
              <a:rPr lang="en-AU" sz="3600" b="1" u="sng" dirty="0">
                <a:solidFill>
                  <a:srgbClr val="C00000"/>
                </a:solidFill>
              </a:rPr>
              <a:t>own selves</a:t>
            </a:r>
            <a:r>
              <a:rPr lang="en-AU" b="1" dirty="0">
                <a:solidFill>
                  <a:srgbClr val="000000"/>
                </a:solidFill>
              </a:rPr>
              <a:t>, covetous, boasters, proud, blasphemers, disobedient to parents, </a:t>
            </a:r>
            <a:r>
              <a:rPr lang="en-AU" b="1" dirty="0">
                <a:solidFill>
                  <a:srgbClr val="C00000"/>
                </a:solidFill>
              </a:rPr>
              <a:t>unthankful</a:t>
            </a:r>
            <a:r>
              <a:rPr lang="en-AU" b="1" dirty="0">
                <a:solidFill>
                  <a:srgbClr val="000000"/>
                </a:solidFill>
              </a:rPr>
              <a:t>, unholy, Without natural affection, trucebreakers, false accusers, incontinent, fierce, </a:t>
            </a:r>
            <a:r>
              <a:rPr lang="en-AU" b="1" dirty="0">
                <a:solidFill>
                  <a:srgbClr val="C00000"/>
                </a:solidFill>
              </a:rPr>
              <a:t>despisers of those that are good</a:t>
            </a:r>
            <a:r>
              <a:rPr lang="en-AU" b="1" dirty="0">
                <a:solidFill>
                  <a:srgbClr val="000000"/>
                </a:solidFill>
              </a:rPr>
              <a:t>, Traitors, heady, highminded, </a:t>
            </a:r>
            <a:r>
              <a:rPr lang="en-AU" b="1" dirty="0">
                <a:solidFill>
                  <a:srgbClr val="C00000"/>
                </a:solidFill>
              </a:rPr>
              <a:t>lovers of pleasures</a:t>
            </a:r>
            <a:r>
              <a:rPr lang="en-AU" b="1" dirty="0">
                <a:solidFill>
                  <a:srgbClr val="000000"/>
                </a:solidFill>
              </a:rPr>
              <a:t> more than lovers of God; Having a form of godliness, but denying the power thereof: from such turn away. </a:t>
            </a:r>
          </a:p>
          <a:p>
            <a:pPr>
              <a:buNone/>
            </a:pPr>
            <a:endParaRPr lang="en-AU" dirty="0">
              <a:solidFill>
                <a:srgbClr val="000000"/>
              </a:solidFill>
            </a:endParaRPr>
          </a:p>
          <a:p>
            <a:pPr>
              <a:buNone/>
            </a:pPr>
            <a:endParaRPr lang="en-US" dirty="0">
              <a:solidFill>
                <a:srgbClr val="000000"/>
              </a:solidFill>
            </a:endParaRPr>
          </a:p>
        </p:txBody>
      </p:sp>
      <p:sp>
        <p:nvSpPr>
          <p:cNvPr id="4" name="TextBox 3"/>
          <p:cNvSpPr txBox="1"/>
          <p:nvPr/>
        </p:nvSpPr>
        <p:spPr>
          <a:xfrm>
            <a:off x="5286380" y="5643578"/>
            <a:ext cx="4214842" cy="984885"/>
          </a:xfrm>
          <a:prstGeom prst="rect">
            <a:avLst/>
          </a:prstGeom>
          <a:noFill/>
        </p:spPr>
        <p:txBody>
          <a:bodyPr wrap="square" rtlCol="0">
            <a:spAutoFit/>
          </a:bodyPr>
          <a:lstStyle/>
          <a:p>
            <a:r>
              <a:rPr lang="en-US" sz="4000" b="1" dirty="0">
                <a:solidFill>
                  <a:srgbClr val="000000"/>
                </a:solidFill>
              </a:rPr>
              <a:t>(2 Timothy 3:1-5)</a:t>
            </a:r>
          </a:p>
          <a:p>
            <a:endParaRPr lang="en-AU" b="1"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THE MOST SELFISH GENERATION</a:t>
            </a:r>
          </a:p>
        </p:txBody>
      </p:sp>
      <p:sp>
        <p:nvSpPr>
          <p:cNvPr id="3" name="Text Placeholder 2"/>
          <p:cNvSpPr>
            <a:spLocks noGrp="1"/>
          </p:cNvSpPr>
          <p:nvPr>
            <p:ph type="body" sz="quarter" idx="10"/>
          </p:nvPr>
        </p:nvSpPr>
        <p:spPr>
          <a:xfrm>
            <a:off x="381000" y="1411552"/>
            <a:ext cx="6405578" cy="2210862"/>
          </a:xfrm>
        </p:spPr>
        <p:txBody>
          <a:bodyPr/>
          <a:lstStyle/>
          <a:p>
            <a:endParaRPr lang="en-AU" dirty="0"/>
          </a:p>
        </p:txBody>
      </p:sp>
      <p:pic>
        <p:nvPicPr>
          <p:cNvPr id="4" name="Picture 3" descr="1976_.jpg"/>
          <p:cNvPicPr>
            <a:picLocks noChangeAspect="1"/>
          </p:cNvPicPr>
          <p:nvPr/>
        </p:nvPicPr>
        <p:blipFill>
          <a:blip r:embed="rId2"/>
          <a:stretch>
            <a:fillRect/>
          </a:stretch>
        </p:blipFill>
        <p:spPr>
          <a:xfrm>
            <a:off x="214283" y="785794"/>
            <a:ext cx="4429156" cy="6072206"/>
          </a:xfrm>
          <a:prstGeom prst="rect">
            <a:avLst/>
          </a:prstGeom>
        </p:spPr>
      </p:pic>
      <p:pic>
        <p:nvPicPr>
          <p:cNvPr id="5" name="Picture 4" descr="2007.jpg"/>
          <p:cNvPicPr>
            <a:picLocks noChangeAspect="1"/>
          </p:cNvPicPr>
          <p:nvPr/>
        </p:nvPicPr>
        <p:blipFill>
          <a:blip r:embed="rId3"/>
          <a:stretch>
            <a:fillRect/>
          </a:stretch>
        </p:blipFill>
        <p:spPr>
          <a:xfrm>
            <a:off x="4643438" y="785794"/>
            <a:ext cx="4286280" cy="607220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30188"/>
            <a:ext cx="8405842" cy="1329595"/>
          </a:xfrm>
        </p:spPr>
        <p:txBody>
          <a:bodyPr/>
          <a:lstStyle/>
          <a:p>
            <a:r>
              <a:rPr lang="en-AU" b="1" dirty="0"/>
              <a:t> THE ‘ME GENERATION’ REPLACED    BY  THE   </a:t>
            </a:r>
          </a:p>
        </p:txBody>
      </p:sp>
      <p:sp>
        <p:nvSpPr>
          <p:cNvPr id="3" name="Text Placeholder 2"/>
          <p:cNvSpPr>
            <a:spLocks noGrp="1"/>
          </p:cNvSpPr>
          <p:nvPr>
            <p:ph type="body" sz="quarter" idx="10"/>
          </p:nvPr>
        </p:nvSpPr>
        <p:spPr/>
        <p:txBody>
          <a:bodyPr/>
          <a:lstStyle/>
          <a:p>
            <a:endParaRPr lang="en-AU" dirty="0"/>
          </a:p>
        </p:txBody>
      </p:sp>
      <p:pic>
        <p:nvPicPr>
          <p:cNvPr id="4" name="Picture 3" descr="1101130520_600.jpg"/>
          <p:cNvPicPr>
            <a:picLocks noChangeAspect="1"/>
          </p:cNvPicPr>
          <p:nvPr/>
        </p:nvPicPr>
        <p:blipFill>
          <a:blip r:embed="rId2"/>
          <a:stretch>
            <a:fillRect/>
          </a:stretch>
        </p:blipFill>
        <p:spPr>
          <a:xfrm>
            <a:off x="2428860" y="857232"/>
            <a:ext cx="6000792" cy="5800742"/>
          </a:xfrm>
          <a:prstGeom prst="rect">
            <a:avLst/>
          </a:prstGeom>
        </p:spPr>
      </p:pic>
      <p:sp>
        <p:nvSpPr>
          <p:cNvPr id="5" name="TextBox 4"/>
          <p:cNvSpPr txBox="1"/>
          <p:nvPr/>
        </p:nvSpPr>
        <p:spPr>
          <a:xfrm>
            <a:off x="0" y="1643050"/>
            <a:ext cx="3143240" cy="1015663"/>
          </a:xfrm>
          <a:prstGeom prst="rect">
            <a:avLst/>
          </a:prstGeom>
          <a:solidFill>
            <a:srgbClr val="FFFF00"/>
          </a:solidFill>
        </p:spPr>
        <p:txBody>
          <a:bodyPr wrap="square" rtlCol="0">
            <a:spAutoFit/>
          </a:bodyPr>
          <a:lstStyle/>
          <a:p>
            <a:r>
              <a:rPr lang="en-US" sz="6000" dirty="0"/>
              <a:t>SELFIES</a:t>
            </a:r>
            <a:endParaRPr lang="en-AU" sz="6000"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8BF7C23F-9413-425C-B4D4-14F330A29988}"/>
              </a:ext>
            </a:extLst>
          </p:cNvPr>
          <p:cNvSpPr>
            <a:spLocks noGrp="1"/>
          </p:cNvSpPr>
          <p:nvPr>
            <p:ph type="title"/>
          </p:nvPr>
        </p:nvSpPr>
        <p:spPr>
          <a:xfrm>
            <a:off x="381000" y="230188"/>
            <a:ext cx="8382000" cy="664797"/>
          </a:xfrm>
          <a:solidFill>
            <a:srgbClr val="FFFF00"/>
          </a:solidFill>
        </p:spPr>
        <p:txBody>
          <a:bodyPr/>
          <a:lstStyle/>
          <a:p>
            <a:r>
              <a:rPr lang="en-US" dirty="0" smtClean="0"/>
              <a:t>REUBEN’S </a:t>
            </a:r>
            <a:r>
              <a:rPr lang="en-US" dirty="0"/>
              <a:t>POOR START IN HISTORY</a:t>
            </a:r>
          </a:p>
        </p:txBody>
      </p:sp>
      <p:sp>
        <p:nvSpPr>
          <p:cNvPr id="5" name="Text Placeholder 4">
            <a:extLst>
              <a:ext uri="{FF2B5EF4-FFF2-40B4-BE49-F238E27FC236}">
                <a16:creationId xmlns="" xmlns:a16="http://schemas.microsoft.com/office/drawing/2014/main" id="{B1C05404-38B6-4924-8A63-925E154299EC}"/>
              </a:ext>
            </a:extLst>
          </p:cNvPr>
          <p:cNvSpPr>
            <a:spLocks noGrp="1"/>
          </p:cNvSpPr>
          <p:nvPr>
            <p:ph type="body" sz="quarter" idx="10"/>
          </p:nvPr>
        </p:nvSpPr>
        <p:spPr>
          <a:xfrm>
            <a:off x="381000" y="1196752"/>
            <a:ext cx="8382000" cy="4579715"/>
          </a:xfrm>
        </p:spPr>
        <p:txBody>
          <a:bodyPr/>
          <a:lstStyle/>
          <a:p>
            <a:r>
              <a:rPr lang="en-US" dirty="0"/>
              <a:t>Gen 35v22 Disgraced his father-a great shame </a:t>
            </a:r>
          </a:p>
          <a:p>
            <a:r>
              <a:rPr lang="en-US" dirty="0"/>
              <a:t>Gen 37v21/29 Failed to lead to save Joseph</a:t>
            </a:r>
          </a:p>
          <a:p>
            <a:r>
              <a:rPr lang="en-US" dirty="0"/>
              <a:t>Gen 42v37 Insensitive offer to Jacob- “kill your grandchildren” if I fail in this mission.</a:t>
            </a:r>
          </a:p>
          <a:p>
            <a:r>
              <a:rPr lang="en-US" dirty="0"/>
              <a:t>Gen 49v3 Sarcastic blessing-unstable as water </a:t>
            </a:r>
          </a:p>
          <a:p>
            <a:r>
              <a:rPr lang="en-US" dirty="0"/>
              <a:t>Gen 48v5, 22  Double portion to Joseph</a:t>
            </a:r>
          </a:p>
          <a:p>
            <a:r>
              <a:rPr lang="en-US" dirty="0"/>
              <a:t>Gen 49v10 Kingship given to Judah</a:t>
            </a:r>
          </a:p>
          <a:p>
            <a:r>
              <a:rPr lang="en-US" dirty="0" err="1"/>
              <a:t>Deut</a:t>
            </a:r>
            <a:r>
              <a:rPr lang="en-US" dirty="0"/>
              <a:t> </a:t>
            </a:r>
            <a:r>
              <a:rPr lang="en-US"/>
              <a:t>27v13 Placed </a:t>
            </a:r>
            <a:r>
              <a:rPr lang="en-US" dirty="0"/>
              <a:t>on the mount of Cursing with the </a:t>
            </a:r>
            <a:r>
              <a:rPr lang="en-US"/>
              <a:t>lesser tribes</a:t>
            </a:r>
            <a:endParaRPr lang="en-US" dirty="0"/>
          </a:p>
        </p:txBody>
      </p:sp>
    </p:spTree>
    <p:extLst>
      <p:ext uri="{BB962C8B-B14F-4D97-AF65-F5344CB8AC3E}">
        <p14:creationId xmlns:p14="http://schemas.microsoft.com/office/powerpoint/2010/main" val="381230729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Text Placeholder 2"/>
          <p:cNvSpPr>
            <a:spLocks noGrp="1"/>
          </p:cNvSpPr>
          <p:nvPr>
            <p:ph type="body" sz="quarter" idx="10"/>
          </p:nvPr>
        </p:nvSpPr>
        <p:spPr>
          <a:xfrm>
            <a:off x="381000" y="1411552"/>
            <a:ext cx="8382000" cy="443198"/>
          </a:xfrm>
        </p:spPr>
        <p:txBody>
          <a:bodyPr>
            <a:normAutofit/>
          </a:bodyPr>
          <a:lstStyle/>
          <a:p>
            <a:endParaRPr lang="en-AU" dirty="0"/>
          </a:p>
        </p:txBody>
      </p:sp>
      <p:pic>
        <p:nvPicPr>
          <p:cNvPr id="8" name="Picture 7" descr="394px-12_Tribes_of_Israel_Map_svg_1.png"/>
          <p:cNvPicPr>
            <a:picLocks noChangeAspect="1"/>
          </p:cNvPicPr>
          <p:nvPr/>
        </p:nvPicPr>
        <p:blipFill>
          <a:blip r:embed="rId2"/>
          <a:stretch>
            <a:fillRect/>
          </a:stretch>
        </p:blipFill>
        <p:spPr>
          <a:xfrm>
            <a:off x="1214414" y="0"/>
            <a:ext cx="5857916" cy="7858156"/>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64797"/>
          </a:xfrm>
        </p:spPr>
        <p:txBody>
          <a:bodyPr/>
          <a:lstStyle/>
          <a:p>
            <a:pPr algn="ctr"/>
            <a:r>
              <a:rPr lang="en-AU" b="1" dirty="0"/>
              <a:t>THE 4 SQUARE            ENCAMPMENT </a:t>
            </a:r>
          </a:p>
        </p:txBody>
      </p:sp>
      <p:sp>
        <p:nvSpPr>
          <p:cNvPr id="10" name="Bevel 9"/>
          <p:cNvSpPr/>
          <p:nvPr/>
        </p:nvSpPr>
        <p:spPr bwMode="auto">
          <a:xfrm>
            <a:off x="1857356" y="857232"/>
            <a:ext cx="5214974" cy="5214974"/>
          </a:xfrm>
          <a:prstGeom prst="bevel">
            <a:avLst>
              <a:gd name="adj" fmla="val 23633"/>
            </a:avLst>
          </a:prstGeom>
          <a:noFill/>
          <a:ln w="38100" cmpd="sng">
            <a:prstDash val="solid"/>
            <a:headEnd type="none" w="med" len="med"/>
            <a:tailEnd type="none" w="med" len="med"/>
          </a:ln>
          <a:effectLst/>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a:solidFill>
                <a:schemeClr val="tx1"/>
              </a:solidFill>
              <a:latin typeface="Trebuchet MS" pitchFamily="34" charset="0"/>
            </a:endParaRPr>
          </a:p>
        </p:txBody>
      </p:sp>
      <p:grpSp>
        <p:nvGrpSpPr>
          <p:cNvPr id="3" name="Group 58"/>
          <p:cNvGrpSpPr/>
          <p:nvPr/>
        </p:nvGrpSpPr>
        <p:grpSpPr>
          <a:xfrm>
            <a:off x="214281" y="-214338"/>
            <a:ext cx="8929719" cy="7551463"/>
            <a:chOff x="214281" y="-214338"/>
            <a:chExt cx="8929719" cy="7551463"/>
          </a:xfrm>
        </p:grpSpPr>
        <p:grpSp>
          <p:nvGrpSpPr>
            <p:cNvPr id="4" name="Group 57"/>
            <p:cNvGrpSpPr/>
            <p:nvPr/>
          </p:nvGrpSpPr>
          <p:grpSpPr>
            <a:xfrm>
              <a:off x="2071669" y="1000108"/>
              <a:ext cx="4929223" cy="5000660"/>
              <a:chOff x="2071669" y="1000108"/>
              <a:chExt cx="4929223" cy="5000660"/>
            </a:xfrm>
          </p:grpSpPr>
          <p:grpSp>
            <p:nvGrpSpPr>
              <p:cNvPr id="5" name="Group 50"/>
              <p:cNvGrpSpPr/>
              <p:nvPr/>
            </p:nvGrpSpPr>
            <p:grpSpPr>
              <a:xfrm>
                <a:off x="2071669" y="1000108"/>
                <a:ext cx="4929223" cy="4962259"/>
                <a:chOff x="2071669" y="1000108"/>
                <a:chExt cx="4929223" cy="4962259"/>
              </a:xfrm>
            </p:grpSpPr>
            <p:grpSp>
              <p:nvGrpSpPr>
                <p:cNvPr id="6" name="Group 33"/>
                <p:cNvGrpSpPr/>
                <p:nvPr/>
              </p:nvGrpSpPr>
              <p:grpSpPr>
                <a:xfrm>
                  <a:off x="2071669" y="1000108"/>
                  <a:ext cx="4929223" cy="4962259"/>
                  <a:chOff x="2071669" y="1000108"/>
                  <a:chExt cx="4929223" cy="4962259"/>
                </a:xfrm>
              </p:grpSpPr>
              <p:sp>
                <p:nvSpPr>
                  <p:cNvPr id="11" name="Frame 10"/>
                  <p:cNvSpPr/>
                  <p:nvPr/>
                </p:nvSpPr>
                <p:spPr bwMode="auto">
                  <a:xfrm>
                    <a:off x="2071670" y="1000108"/>
                    <a:ext cx="4929222" cy="4929222"/>
                  </a:xfrm>
                  <a:prstGeom prst="frame">
                    <a:avLst>
                      <a:gd name="adj1" fmla="val 2442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a:solidFill>
                        <a:schemeClr val="tx1"/>
                      </a:solidFill>
                      <a:latin typeface="Trebuchet MS" pitchFamily="34" charset="0"/>
                    </a:endParaRPr>
                  </a:p>
                </p:txBody>
              </p:sp>
              <p:sp>
                <p:nvSpPr>
                  <p:cNvPr id="12" name="Rounded Rectangle 11"/>
                  <p:cNvSpPr/>
                  <p:nvPr/>
                </p:nvSpPr>
                <p:spPr bwMode="auto">
                  <a:xfrm>
                    <a:off x="3786182" y="3071810"/>
                    <a:ext cx="1341129" cy="487683"/>
                  </a:xfrm>
                  <a:prstGeom prst="roundRect">
                    <a:avLst>
                      <a:gd name="adj" fmla="val 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AU" sz="1600" dirty="0">
                        <a:solidFill>
                          <a:schemeClr val="tx1"/>
                        </a:solidFill>
                        <a:latin typeface="Trebuchet MS" pitchFamily="34" charset="0"/>
                      </a:rPr>
                      <a:t>Tabernacle</a:t>
                    </a:r>
                  </a:p>
                </p:txBody>
              </p:sp>
              <p:sp>
                <p:nvSpPr>
                  <p:cNvPr id="17" name="Rectangle 16"/>
                  <p:cNvSpPr/>
                  <p:nvPr/>
                </p:nvSpPr>
                <p:spPr bwMode="auto">
                  <a:xfrm>
                    <a:off x="5072066" y="3071810"/>
                    <a:ext cx="71438" cy="500066"/>
                  </a:xfrm>
                  <a:prstGeom prst="rect">
                    <a:avLst/>
                  </a:prstGeom>
                  <a:solidFill>
                    <a:schemeClr val="tx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a:solidFill>
                        <a:schemeClr val="tx1"/>
                      </a:solidFill>
                      <a:latin typeface="Trebuchet MS" pitchFamily="34" charset="0"/>
                    </a:endParaRPr>
                  </a:p>
                </p:txBody>
              </p:sp>
              <p:sp>
                <p:nvSpPr>
                  <p:cNvPr id="18" name="TextBox 17"/>
                  <p:cNvSpPr txBox="1"/>
                  <p:nvPr/>
                </p:nvSpPr>
                <p:spPr>
                  <a:xfrm>
                    <a:off x="3786182" y="4786322"/>
                    <a:ext cx="1357322" cy="461665"/>
                  </a:xfrm>
                  <a:prstGeom prst="rect">
                    <a:avLst/>
                  </a:prstGeom>
                  <a:noFill/>
                  <a:ln w="19050">
                    <a:noFill/>
                    <a:prstDash val="sysDash"/>
                  </a:ln>
                </p:spPr>
                <p:txBody>
                  <a:bodyPr wrap="square" rtlCol="0">
                    <a:spAutoFit/>
                  </a:bodyPr>
                  <a:lstStyle/>
                  <a:p>
                    <a:pPr algn="ctr"/>
                    <a:r>
                      <a:rPr lang="en-AU" sz="2400" b="1" dirty="0"/>
                      <a:t>SIMEON</a:t>
                    </a:r>
                  </a:p>
                </p:txBody>
              </p:sp>
              <p:sp>
                <p:nvSpPr>
                  <p:cNvPr id="19" name="TextBox 18"/>
                  <p:cNvSpPr txBox="1"/>
                  <p:nvPr/>
                </p:nvSpPr>
                <p:spPr>
                  <a:xfrm>
                    <a:off x="3857620" y="2214554"/>
                    <a:ext cx="1214446" cy="461665"/>
                  </a:xfrm>
                  <a:prstGeom prst="rect">
                    <a:avLst/>
                  </a:prstGeom>
                  <a:noFill/>
                  <a:ln w="19050">
                    <a:noFill/>
                    <a:prstDash val="sysDash"/>
                  </a:ln>
                </p:spPr>
                <p:txBody>
                  <a:bodyPr wrap="square" rtlCol="0">
                    <a:spAutoFit/>
                  </a:bodyPr>
                  <a:lstStyle/>
                  <a:p>
                    <a:pPr algn="ctr"/>
                    <a:r>
                      <a:rPr lang="en-AU" sz="2400" b="1" dirty="0"/>
                      <a:t>MERARI</a:t>
                    </a:r>
                  </a:p>
                </p:txBody>
              </p:sp>
              <p:sp>
                <p:nvSpPr>
                  <p:cNvPr id="20" name="TextBox 19"/>
                  <p:cNvSpPr txBox="1"/>
                  <p:nvPr/>
                </p:nvSpPr>
                <p:spPr>
                  <a:xfrm rot="16200000">
                    <a:off x="2588255" y="3227321"/>
                    <a:ext cx="1714512" cy="461665"/>
                  </a:xfrm>
                  <a:prstGeom prst="rect">
                    <a:avLst/>
                  </a:prstGeom>
                  <a:noFill/>
                  <a:ln w="19050">
                    <a:noFill/>
                    <a:prstDash val="sysDash"/>
                  </a:ln>
                </p:spPr>
                <p:txBody>
                  <a:bodyPr wrap="square" rtlCol="0">
                    <a:spAutoFit/>
                  </a:bodyPr>
                  <a:lstStyle/>
                  <a:p>
                    <a:pPr algn="ctr"/>
                    <a:r>
                      <a:rPr lang="en-AU" sz="2400" b="1" dirty="0"/>
                      <a:t>GERSHOM</a:t>
                    </a:r>
                  </a:p>
                </p:txBody>
              </p:sp>
              <p:sp>
                <p:nvSpPr>
                  <p:cNvPr id="21" name="TextBox 20"/>
                  <p:cNvSpPr txBox="1"/>
                  <p:nvPr/>
                </p:nvSpPr>
                <p:spPr>
                  <a:xfrm rot="5400000">
                    <a:off x="4345051" y="3227321"/>
                    <a:ext cx="2630075" cy="461665"/>
                  </a:xfrm>
                  <a:prstGeom prst="rect">
                    <a:avLst/>
                  </a:prstGeom>
                  <a:noFill/>
                  <a:ln w="19050">
                    <a:noFill/>
                    <a:prstDash val="sysDash"/>
                  </a:ln>
                </p:spPr>
                <p:txBody>
                  <a:bodyPr wrap="square" rtlCol="0">
                    <a:spAutoFit/>
                  </a:bodyPr>
                  <a:lstStyle/>
                  <a:p>
                    <a:pPr algn="ctr"/>
                    <a:r>
                      <a:rPr lang="en-AU" sz="2400" b="1" dirty="0"/>
                      <a:t>MOSES &amp; AARON</a:t>
                    </a:r>
                  </a:p>
                </p:txBody>
              </p:sp>
              <p:sp>
                <p:nvSpPr>
                  <p:cNvPr id="22" name="TextBox 21"/>
                  <p:cNvSpPr txBox="1"/>
                  <p:nvPr/>
                </p:nvSpPr>
                <p:spPr>
                  <a:xfrm>
                    <a:off x="2285984" y="1000108"/>
                    <a:ext cx="1214446" cy="461665"/>
                  </a:xfrm>
                  <a:prstGeom prst="rect">
                    <a:avLst/>
                  </a:prstGeom>
                  <a:noFill/>
                  <a:ln w="19050">
                    <a:noFill/>
                    <a:prstDash val="sysDash"/>
                  </a:ln>
                </p:spPr>
                <p:txBody>
                  <a:bodyPr wrap="square" rtlCol="0">
                    <a:spAutoFit/>
                  </a:bodyPr>
                  <a:lstStyle/>
                  <a:p>
                    <a:pPr algn="ctr"/>
                    <a:r>
                      <a:rPr lang="en-AU" sz="2400" b="1" dirty="0"/>
                      <a:t>DAN</a:t>
                    </a:r>
                  </a:p>
                </p:txBody>
              </p:sp>
              <p:sp>
                <p:nvSpPr>
                  <p:cNvPr id="23" name="TextBox 22"/>
                  <p:cNvSpPr txBox="1"/>
                  <p:nvPr/>
                </p:nvSpPr>
                <p:spPr>
                  <a:xfrm>
                    <a:off x="3857620" y="1714488"/>
                    <a:ext cx="1214446" cy="461665"/>
                  </a:xfrm>
                  <a:prstGeom prst="rect">
                    <a:avLst/>
                  </a:prstGeom>
                  <a:noFill/>
                  <a:ln w="19050">
                    <a:noFill/>
                    <a:prstDash val="sysDash"/>
                  </a:ln>
                </p:spPr>
                <p:txBody>
                  <a:bodyPr wrap="square" rtlCol="0">
                    <a:spAutoFit/>
                  </a:bodyPr>
                  <a:lstStyle/>
                  <a:p>
                    <a:pPr algn="ctr"/>
                    <a:r>
                      <a:rPr lang="en-AU" sz="2400" b="1" dirty="0"/>
                      <a:t>ASHER</a:t>
                    </a:r>
                  </a:p>
                </p:txBody>
              </p:sp>
              <p:sp>
                <p:nvSpPr>
                  <p:cNvPr id="24" name="TextBox 23"/>
                  <p:cNvSpPr txBox="1"/>
                  <p:nvPr/>
                </p:nvSpPr>
                <p:spPr>
                  <a:xfrm>
                    <a:off x="5214942" y="1000108"/>
                    <a:ext cx="1500198" cy="461665"/>
                  </a:xfrm>
                  <a:prstGeom prst="rect">
                    <a:avLst/>
                  </a:prstGeom>
                  <a:noFill/>
                  <a:ln w="19050">
                    <a:noFill/>
                    <a:prstDash val="sysDash"/>
                  </a:ln>
                </p:spPr>
                <p:txBody>
                  <a:bodyPr wrap="square" rtlCol="0">
                    <a:spAutoFit/>
                  </a:bodyPr>
                  <a:lstStyle/>
                  <a:p>
                    <a:pPr algn="ctr"/>
                    <a:r>
                      <a:rPr lang="en-AU" sz="2400" b="1" dirty="0"/>
                      <a:t>NAPHTALI</a:t>
                    </a:r>
                  </a:p>
                </p:txBody>
              </p:sp>
              <p:sp>
                <p:nvSpPr>
                  <p:cNvPr id="25" name="TextBox 24"/>
                  <p:cNvSpPr txBox="1"/>
                  <p:nvPr/>
                </p:nvSpPr>
                <p:spPr>
                  <a:xfrm rot="5400000">
                    <a:off x="6052998" y="1662250"/>
                    <a:ext cx="1357321" cy="461665"/>
                  </a:xfrm>
                  <a:prstGeom prst="rect">
                    <a:avLst/>
                  </a:prstGeom>
                  <a:noFill/>
                  <a:ln w="19050">
                    <a:noFill/>
                    <a:prstDash val="sysDash"/>
                  </a:ln>
                </p:spPr>
                <p:txBody>
                  <a:bodyPr wrap="square" rtlCol="0">
                    <a:spAutoFit/>
                  </a:bodyPr>
                  <a:lstStyle/>
                  <a:p>
                    <a:pPr algn="ctr"/>
                    <a:r>
                      <a:rPr lang="en-AU" sz="2400" b="1" dirty="0"/>
                      <a:t>JUDAH</a:t>
                    </a:r>
                  </a:p>
                </p:txBody>
              </p:sp>
              <p:sp>
                <p:nvSpPr>
                  <p:cNvPr id="26" name="TextBox 25"/>
                  <p:cNvSpPr txBox="1"/>
                  <p:nvPr/>
                </p:nvSpPr>
                <p:spPr>
                  <a:xfrm rot="5400000">
                    <a:off x="5338617" y="3055292"/>
                    <a:ext cx="1643074" cy="461665"/>
                  </a:xfrm>
                  <a:prstGeom prst="rect">
                    <a:avLst/>
                  </a:prstGeom>
                  <a:noFill/>
                  <a:ln w="19050">
                    <a:noFill/>
                    <a:prstDash val="sysDash"/>
                  </a:ln>
                </p:spPr>
                <p:txBody>
                  <a:bodyPr wrap="square" rtlCol="0">
                    <a:spAutoFit/>
                  </a:bodyPr>
                  <a:lstStyle/>
                  <a:p>
                    <a:pPr algn="ctr"/>
                    <a:r>
                      <a:rPr lang="en-AU" sz="2400" b="1" dirty="0"/>
                      <a:t>ISSACHAR</a:t>
                    </a:r>
                  </a:p>
                </p:txBody>
              </p:sp>
              <p:sp>
                <p:nvSpPr>
                  <p:cNvPr id="27" name="TextBox 26"/>
                  <p:cNvSpPr txBox="1"/>
                  <p:nvPr/>
                </p:nvSpPr>
                <p:spPr>
                  <a:xfrm rot="5400000">
                    <a:off x="5981559" y="4734085"/>
                    <a:ext cx="1500198" cy="461665"/>
                  </a:xfrm>
                  <a:prstGeom prst="rect">
                    <a:avLst/>
                  </a:prstGeom>
                  <a:noFill/>
                  <a:ln w="19050">
                    <a:noFill/>
                    <a:prstDash val="sysDash"/>
                  </a:ln>
                </p:spPr>
                <p:txBody>
                  <a:bodyPr wrap="square" rtlCol="0">
                    <a:spAutoFit/>
                  </a:bodyPr>
                  <a:lstStyle/>
                  <a:p>
                    <a:pPr algn="ctr"/>
                    <a:r>
                      <a:rPr lang="en-AU" sz="2400" b="1" dirty="0"/>
                      <a:t>ZEBULON</a:t>
                    </a:r>
                  </a:p>
                </p:txBody>
              </p:sp>
              <p:sp>
                <p:nvSpPr>
                  <p:cNvPr id="28" name="TextBox 27"/>
                  <p:cNvSpPr txBox="1"/>
                  <p:nvPr/>
                </p:nvSpPr>
                <p:spPr>
                  <a:xfrm>
                    <a:off x="5357818" y="5500702"/>
                    <a:ext cx="1357322" cy="461665"/>
                  </a:xfrm>
                  <a:prstGeom prst="rect">
                    <a:avLst/>
                  </a:prstGeom>
                  <a:noFill/>
                  <a:ln w="19050">
                    <a:noFill/>
                    <a:prstDash val="sysDash"/>
                  </a:ln>
                </p:spPr>
                <p:txBody>
                  <a:bodyPr wrap="square" rtlCol="0">
                    <a:spAutoFit/>
                  </a:bodyPr>
                  <a:lstStyle/>
                  <a:p>
                    <a:pPr algn="ctr"/>
                    <a:r>
                      <a:rPr lang="en-AU" sz="2400" b="1" dirty="0"/>
                      <a:t>REUBEN</a:t>
                    </a:r>
                  </a:p>
                </p:txBody>
              </p:sp>
              <p:sp>
                <p:nvSpPr>
                  <p:cNvPr id="29" name="TextBox 28"/>
                  <p:cNvSpPr txBox="1"/>
                  <p:nvPr/>
                </p:nvSpPr>
                <p:spPr>
                  <a:xfrm>
                    <a:off x="2214546" y="5500702"/>
                    <a:ext cx="1357322" cy="461665"/>
                  </a:xfrm>
                  <a:prstGeom prst="rect">
                    <a:avLst/>
                  </a:prstGeom>
                  <a:noFill/>
                  <a:ln w="19050">
                    <a:noFill/>
                    <a:prstDash val="sysDash"/>
                  </a:ln>
                </p:spPr>
                <p:txBody>
                  <a:bodyPr wrap="square" rtlCol="0">
                    <a:spAutoFit/>
                  </a:bodyPr>
                  <a:lstStyle/>
                  <a:p>
                    <a:pPr algn="ctr"/>
                    <a:r>
                      <a:rPr lang="en-AU" sz="2400" b="1" dirty="0"/>
                      <a:t>GAD</a:t>
                    </a:r>
                  </a:p>
                </p:txBody>
              </p:sp>
              <p:sp>
                <p:nvSpPr>
                  <p:cNvPr id="30" name="TextBox 29"/>
                  <p:cNvSpPr txBox="1"/>
                  <p:nvPr/>
                </p:nvSpPr>
                <p:spPr>
                  <a:xfrm>
                    <a:off x="3821901" y="4214818"/>
                    <a:ext cx="1285884" cy="461665"/>
                  </a:xfrm>
                  <a:prstGeom prst="rect">
                    <a:avLst/>
                  </a:prstGeom>
                  <a:noFill/>
                  <a:ln w="19050">
                    <a:noFill/>
                    <a:prstDash val="sysDash"/>
                  </a:ln>
                </p:spPr>
                <p:txBody>
                  <a:bodyPr wrap="square" rtlCol="0">
                    <a:spAutoFit/>
                  </a:bodyPr>
                  <a:lstStyle/>
                  <a:p>
                    <a:pPr algn="ctr"/>
                    <a:r>
                      <a:rPr lang="en-AU" sz="2400" b="1" dirty="0"/>
                      <a:t>KOHATH</a:t>
                    </a:r>
                  </a:p>
                </p:txBody>
              </p:sp>
              <p:sp>
                <p:nvSpPr>
                  <p:cNvPr id="31" name="TextBox 30"/>
                  <p:cNvSpPr txBox="1"/>
                  <p:nvPr/>
                </p:nvSpPr>
                <p:spPr>
                  <a:xfrm rot="16200000">
                    <a:off x="1516686" y="4698364"/>
                    <a:ext cx="1571634" cy="461665"/>
                  </a:xfrm>
                  <a:prstGeom prst="rect">
                    <a:avLst/>
                  </a:prstGeom>
                  <a:noFill/>
                  <a:ln w="19050">
                    <a:noFill/>
                    <a:prstDash val="sysDash"/>
                  </a:ln>
                </p:spPr>
                <p:txBody>
                  <a:bodyPr wrap="square" rtlCol="0">
                    <a:spAutoFit/>
                  </a:bodyPr>
                  <a:lstStyle/>
                  <a:p>
                    <a:pPr algn="ctr"/>
                    <a:r>
                      <a:rPr lang="en-AU" sz="2400" b="1" dirty="0"/>
                      <a:t>EPHRAIM</a:t>
                    </a:r>
                  </a:p>
                </p:txBody>
              </p:sp>
              <p:sp>
                <p:nvSpPr>
                  <p:cNvPr id="32" name="TextBox 31"/>
                  <p:cNvSpPr txBox="1"/>
                  <p:nvPr/>
                </p:nvSpPr>
                <p:spPr>
                  <a:xfrm rot="16200000">
                    <a:off x="2088190" y="3055292"/>
                    <a:ext cx="1714512" cy="461665"/>
                  </a:xfrm>
                  <a:prstGeom prst="rect">
                    <a:avLst/>
                  </a:prstGeom>
                  <a:noFill/>
                  <a:ln w="19050">
                    <a:noFill/>
                    <a:prstDash val="sysDash"/>
                  </a:ln>
                </p:spPr>
                <p:txBody>
                  <a:bodyPr wrap="square" rtlCol="0">
                    <a:spAutoFit/>
                  </a:bodyPr>
                  <a:lstStyle/>
                  <a:p>
                    <a:pPr algn="ctr"/>
                    <a:r>
                      <a:rPr lang="en-AU" sz="2400" b="1" dirty="0"/>
                      <a:t>MANASSEH</a:t>
                    </a:r>
                  </a:p>
                </p:txBody>
              </p:sp>
              <p:sp>
                <p:nvSpPr>
                  <p:cNvPr id="33" name="TextBox 32"/>
                  <p:cNvSpPr txBox="1"/>
                  <p:nvPr/>
                </p:nvSpPr>
                <p:spPr>
                  <a:xfrm rot="16200000">
                    <a:off x="1480965" y="1876564"/>
                    <a:ext cx="1643074" cy="461665"/>
                  </a:xfrm>
                  <a:prstGeom prst="rect">
                    <a:avLst/>
                  </a:prstGeom>
                  <a:noFill/>
                  <a:ln w="19050">
                    <a:noFill/>
                    <a:prstDash val="sysDash"/>
                  </a:ln>
                </p:spPr>
                <p:txBody>
                  <a:bodyPr wrap="square" rtlCol="0">
                    <a:spAutoFit/>
                  </a:bodyPr>
                  <a:lstStyle/>
                  <a:p>
                    <a:pPr algn="ctr"/>
                    <a:r>
                      <a:rPr lang="en-AU" sz="2400" b="1" dirty="0"/>
                      <a:t>BENJAMIN</a:t>
                    </a:r>
                  </a:p>
                </p:txBody>
              </p:sp>
            </p:grpSp>
            <p:cxnSp>
              <p:nvCxnSpPr>
                <p:cNvPr id="36" name="Straight Connector 35"/>
                <p:cNvCxnSpPr/>
                <p:nvPr/>
              </p:nvCxnSpPr>
              <p:spPr>
                <a:xfrm rot="16200000" flipH="1">
                  <a:off x="2071670" y="1000108"/>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5786446" y="4714885"/>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786446" y="1000108"/>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071670" y="4714884"/>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3107521" y="1607331"/>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3107521" y="5321313"/>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4679951" y="1607331"/>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4679951" y="5321313"/>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071670" y="4143380"/>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786446" y="4143380"/>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071670" y="2500306"/>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786446" y="2500306"/>
                  <a:ext cx="1214446"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54" name="Oval 53"/>
              <p:cNvSpPr/>
              <p:nvPr/>
            </p:nvSpPr>
            <p:spPr bwMode="auto">
              <a:xfrm>
                <a:off x="3786182" y="4214818"/>
                <a:ext cx="1357322" cy="500066"/>
              </a:xfrm>
              <a:prstGeom prst="ellipse">
                <a:avLst/>
              </a:prstGeom>
              <a:noFill/>
              <a:ln w="38100" cmpd="sng">
                <a:solidFill>
                  <a:srgbClr val="C00000">
                    <a:alpha val="80000"/>
                  </a:srgbClr>
                </a:solidFill>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a:solidFill>
                    <a:schemeClr val="tx1"/>
                  </a:solidFill>
                  <a:latin typeface="Trebuchet MS" pitchFamily="34" charset="0"/>
                </a:endParaRPr>
              </a:p>
            </p:txBody>
          </p:sp>
          <p:sp>
            <p:nvSpPr>
              <p:cNvPr id="55" name="Oval 54"/>
              <p:cNvSpPr/>
              <p:nvPr/>
            </p:nvSpPr>
            <p:spPr bwMode="auto">
              <a:xfrm>
                <a:off x="5357818" y="5500702"/>
                <a:ext cx="1357322" cy="500066"/>
              </a:xfrm>
              <a:prstGeom prst="ellipse">
                <a:avLst/>
              </a:prstGeom>
              <a:noFill/>
              <a:ln w="38100" cmpd="sng">
                <a:solidFill>
                  <a:srgbClr val="C00000">
                    <a:alpha val="80000"/>
                  </a:srgbClr>
                </a:solidFill>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a:solidFill>
                    <a:schemeClr val="tx1"/>
                  </a:solidFill>
                  <a:latin typeface="Trebuchet MS" pitchFamily="34" charset="0"/>
                </a:endParaRPr>
              </a:p>
            </p:txBody>
          </p:sp>
          <p:cxnSp>
            <p:nvCxnSpPr>
              <p:cNvPr id="57" name="Straight Connector 56"/>
              <p:cNvCxnSpPr/>
              <p:nvPr/>
            </p:nvCxnSpPr>
            <p:spPr>
              <a:xfrm rot="16200000" flipH="1">
                <a:off x="4929190" y="4714884"/>
                <a:ext cx="928694" cy="642942"/>
              </a:xfrm>
              <a:prstGeom prst="line">
                <a:avLst/>
              </a:prstGeom>
              <a:ln w="38100" cmpd="sng">
                <a:solidFill>
                  <a:srgbClr val="C00000">
                    <a:alpha val="81000"/>
                  </a:srgbClr>
                </a:solidFill>
              </a:ln>
            </p:spPr>
            <p:style>
              <a:lnRef idx="1">
                <a:schemeClr val="accent1"/>
              </a:lnRef>
              <a:fillRef idx="0">
                <a:schemeClr val="accent1"/>
              </a:fillRef>
              <a:effectRef idx="0">
                <a:schemeClr val="accent1"/>
              </a:effectRef>
              <a:fontRef idx="minor">
                <a:schemeClr val="tx1"/>
              </a:fontRef>
            </p:style>
          </p:cxnSp>
        </p:grpSp>
        <p:pic>
          <p:nvPicPr>
            <p:cNvPr id="1031" name="Picture 7" descr="C:\Documents and Settings\Andrew\Local Settings\Temporary Internet Files\Content.IE5\UONDY2R3\MC900036452[1].wmf"/>
            <p:cNvPicPr>
              <a:picLocks noChangeAspect="1" noChangeArrowheads="1"/>
            </p:cNvPicPr>
            <p:nvPr/>
          </p:nvPicPr>
          <p:blipFill>
            <a:blip r:embed="rId2"/>
            <a:srcRect/>
            <a:stretch>
              <a:fillRect/>
            </a:stretch>
          </p:blipFill>
          <p:spPr bwMode="auto">
            <a:xfrm>
              <a:off x="3857620" y="5286388"/>
              <a:ext cx="1420915" cy="2050737"/>
            </a:xfrm>
            <a:prstGeom prst="rect">
              <a:avLst/>
            </a:prstGeom>
            <a:noFill/>
          </p:spPr>
        </p:pic>
        <p:pic>
          <p:nvPicPr>
            <p:cNvPr id="1029" name="Picture 5" descr="C:\Documents and Settings\Andrew\Local Settings\Temporary Internet Files\Content.IE5\QLHETJDB\MC900059274[1].wmf"/>
            <p:cNvPicPr>
              <a:picLocks noChangeAspect="1" noChangeArrowheads="1"/>
            </p:cNvPicPr>
            <p:nvPr/>
          </p:nvPicPr>
          <p:blipFill>
            <a:blip r:embed="rId3"/>
            <a:srcRect/>
            <a:stretch>
              <a:fillRect/>
            </a:stretch>
          </p:blipFill>
          <p:spPr bwMode="auto">
            <a:xfrm>
              <a:off x="3786182" y="-214338"/>
              <a:ext cx="1575645" cy="2045288"/>
            </a:xfrm>
            <a:prstGeom prst="rect">
              <a:avLst/>
            </a:prstGeom>
            <a:noFill/>
          </p:spPr>
        </p:pic>
        <p:pic>
          <p:nvPicPr>
            <p:cNvPr id="1027" name="Picture 3" descr="C:\Documents and Settings\Andrew\Local Settings\Temporary Internet Files\Content.IE5\QLHETJDB\MC900370064[1].wmf"/>
            <p:cNvPicPr>
              <a:picLocks noChangeAspect="1" noChangeArrowheads="1"/>
            </p:cNvPicPr>
            <p:nvPr/>
          </p:nvPicPr>
          <p:blipFill>
            <a:blip r:embed="rId4"/>
            <a:srcRect/>
            <a:stretch>
              <a:fillRect/>
            </a:stretch>
          </p:blipFill>
          <p:spPr bwMode="auto">
            <a:xfrm>
              <a:off x="6888401" y="1785926"/>
              <a:ext cx="2255599" cy="1449545"/>
            </a:xfrm>
            <a:prstGeom prst="rect">
              <a:avLst/>
            </a:prstGeom>
            <a:noFill/>
          </p:spPr>
        </p:pic>
        <p:sp>
          <p:nvSpPr>
            <p:cNvPr id="53" name="Right Arrow 52"/>
            <p:cNvSpPr/>
            <p:nvPr/>
          </p:nvSpPr>
          <p:spPr bwMode="auto">
            <a:xfrm>
              <a:off x="7429520" y="2928934"/>
              <a:ext cx="1285884" cy="928694"/>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AU" sz="2300" dirty="0">
                  <a:solidFill>
                    <a:schemeClr val="tx1"/>
                  </a:solidFill>
                  <a:latin typeface="Trebuchet MS" pitchFamily="34" charset="0"/>
                </a:rPr>
                <a:t>EAST</a:t>
              </a:r>
            </a:p>
          </p:txBody>
        </p:sp>
        <p:pic>
          <p:nvPicPr>
            <p:cNvPr id="1030" name="Picture 6" descr="C:\Documents and Settings\Andrew\Local Settings\Temporary Internet Files\Content.IE5\QNGJS8R2\MC900324462[1].wmf"/>
            <p:cNvPicPr>
              <a:picLocks noChangeAspect="1" noChangeArrowheads="1"/>
            </p:cNvPicPr>
            <p:nvPr/>
          </p:nvPicPr>
          <p:blipFill>
            <a:blip r:embed="rId5"/>
            <a:srcRect/>
            <a:stretch>
              <a:fillRect/>
            </a:stretch>
          </p:blipFill>
          <p:spPr bwMode="auto">
            <a:xfrm>
              <a:off x="214281" y="2786058"/>
              <a:ext cx="2169509" cy="1785950"/>
            </a:xfrm>
            <a:prstGeom prst="rect">
              <a:avLst/>
            </a:prstGeom>
            <a:noFill/>
          </p:spPr>
        </p:pic>
      </p:gr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a:solidFill>
            <a:srgbClr val="FFFF00"/>
          </a:solidFill>
        </p:spPr>
        <p:txBody>
          <a:bodyPr/>
          <a:lstStyle/>
          <a:p>
            <a:r>
              <a:rPr lang="en-AU" b="1" dirty="0"/>
              <a:t>		THE REAL ISSUE 	</a:t>
            </a:r>
          </a:p>
        </p:txBody>
      </p:sp>
      <p:sp>
        <p:nvSpPr>
          <p:cNvPr id="3" name="Text Placeholder 2"/>
          <p:cNvSpPr>
            <a:spLocks noGrp="1"/>
          </p:cNvSpPr>
          <p:nvPr>
            <p:ph type="body" sz="quarter" idx="10"/>
          </p:nvPr>
        </p:nvSpPr>
        <p:spPr>
          <a:xfrm>
            <a:off x="0" y="1000109"/>
            <a:ext cx="8929718" cy="4555093"/>
          </a:xfrm>
        </p:spPr>
        <p:txBody>
          <a:bodyPr/>
          <a:lstStyle/>
          <a:p>
            <a:pPr marL="363538" indent="0">
              <a:buNone/>
            </a:pPr>
            <a:r>
              <a:rPr lang="en-AU" sz="4000" b="1" dirty="0"/>
              <a:t>And Moses said unto the children of Gad and to the children of Reuben, Shall your brethren go to war, and </a:t>
            </a:r>
            <a:r>
              <a:rPr lang="en-AU" sz="4000" b="1" u="sng" dirty="0"/>
              <a:t>shall ye sit here? </a:t>
            </a:r>
          </a:p>
          <a:p>
            <a:pPr marL="363538" indent="0">
              <a:buNone/>
            </a:pPr>
            <a:r>
              <a:rPr lang="en-AU" sz="4000" b="1" dirty="0"/>
              <a:t>And wherefore </a:t>
            </a:r>
            <a:r>
              <a:rPr lang="en-AU" sz="4000" b="1" u="sng" dirty="0"/>
              <a:t>discourage</a:t>
            </a:r>
            <a:r>
              <a:rPr lang="en-AU" sz="4000" b="1" dirty="0"/>
              <a:t> ye the heart of the children of Israel from going over into the land which the LORD hath given them? </a:t>
            </a:r>
            <a:endParaRPr lang="en-US" dirty="0">
              <a:solidFill>
                <a:srgbClr val="000000"/>
              </a:solidFill>
            </a:endParaRPr>
          </a:p>
        </p:txBody>
      </p:sp>
      <p:sp>
        <p:nvSpPr>
          <p:cNvPr id="4" name="TextBox 3"/>
          <p:cNvSpPr txBox="1"/>
          <p:nvPr/>
        </p:nvSpPr>
        <p:spPr>
          <a:xfrm>
            <a:off x="5286380" y="5643578"/>
            <a:ext cx="4214842" cy="707886"/>
          </a:xfrm>
          <a:prstGeom prst="rect">
            <a:avLst/>
          </a:prstGeom>
          <a:noFill/>
        </p:spPr>
        <p:txBody>
          <a:bodyPr wrap="square" rtlCol="0">
            <a:spAutoFit/>
          </a:bodyPr>
          <a:lstStyle/>
          <a:p>
            <a:r>
              <a:rPr lang="en-AU" sz="4000" b="1" dirty="0">
                <a:solidFill>
                  <a:srgbClr val="FF0000"/>
                </a:solidFill>
              </a:rPr>
              <a:t>(Numbers 32:6-7)</a:t>
            </a:r>
            <a:endParaRPr lang="en-AU" b="1" dirty="0">
              <a:solidFill>
                <a:srgbClr val="FF0000"/>
              </a:solidFill>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CONSIDER ONE ANOTHER</a:t>
            </a:r>
          </a:p>
        </p:txBody>
      </p:sp>
      <p:sp>
        <p:nvSpPr>
          <p:cNvPr id="3" name="Text Placeholder 2"/>
          <p:cNvSpPr>
            <a:spLocks noGrp="1"/>
          </p:cNvSpPr>
          <p:nvPr>
            <p:ph type="body" sz="quarter" idx="10"/>
          </p:nvPr>
        </p:nvSpPr>
        <p:spPr>
          <a:xfrm>
            <a:off x="285720" y="1000108"/>
            <a:ext cx="8382000" cy="4875181"/>
          </a:xfrm>
        </p:spPr>
        <p:txBody>
          <a:bodyPr/>
          <a:lstStyle/>
          <a:p>
            <a:pPr marL="92075" indent="-4763">
              <a:buNone/>
            </a:pPr>
            <a:r>
              <a:rPr lang="en-AU" dirty="0"/>
              <a:t>“If thy brother be grieved with thy meat, now walkest thou not charitably. Destroy not him with thy meat, for whom Christ died… It is good neither to eat flesh, nor to drink wine, nor anything whereby thy brother stumbleth, or is offended, or is made weak.” it is manifest that by the law of Christ, </a:t>
            </a:r>
            <a:r>
              <a:rPr lang="en-AU" u="sng" dirty="0"/>
              <a:t>we are under an obligation to consider the bearing of our actions on others</a:t>
            </a:r>
            <a:r>
              <a:rPr lang="en-AU" dirty="0"/>
              <a:t>. If we are indifferent on this head, we may find ourselves unexpectedly confronted with the unknown responsibilities in the day of account.    </a:t>
            </a:r>
          </a:p>
        </p:txBody>
      </p:sp>
      <p:sp>
        <p:nvSpPr>
          <p:cNvPr id="4" name="TextBox 3"/>
          <p:cNvSpPr txBox="1"/>
          <p:nvPr/>
        </p:nvSpPr>
        <p:spPr>
          <a:xfrm>
            <a:off x="5929322" y="5929330"/>
            <a:ext cx="2928958" cy="369332"/>
          </a:xfrm>
          <a:prstGeom prst="rect">
            <a:avLst/>
          </a:prstGeom>
          <a:noFill/>
        </p:spPr>
        <p:txBody>
          <a:bodyPr wrap="square" rtlCol="0">
            <a:spAutoFit/>
          </a:bodyPr>
          <a:lstStyle/>
          <a:p>
            <a:r>
              <a:rPr lang="en-AU" b="1" dirty="0">
                <a:solidFill>
                  <a:srgbClr val="C00000"/>
                </a:solidFill>
              </a:rPr>
              <a:t>Nazareth Revisited page 406</a:t>
            </a: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BIBLICAL PRINCIPLES of SERVICE</a:t>
            </a:r>
          </a:p>
        </p:txBody>
      </p:sp>
      <p:sp>
        <p:nvSpPr>
          <p:cNvPr id="3" name="Text Placeholder 2"/>
          <p:cNvSpPr>
            <a:spLocks noGrp="1"/>
          </p:cNvSpPr>
          <p:nvPr>
            <p:ph type="body" sz="quarter" idx="10"/>
          </p:nvPr>
        </p:nvSpPr>
        <p:spPr>
          <a:xfrm>
            <a:off x="251520" y="1071546"/>
            <a:ext cx="8892480" cy="5121402"/>
          </a:xfrm>
        </p:spPr>
        <p:txBody>
          <a:bodyPr/>
          <a:lstStyle/>
          <a:p>
            <a:pPr>
              <a:tabLst>
                <a:tab pos="8796338" algn="r"/>
              </a:tabLst>
            </a:pPr>
            <a:r>
              <a:rPr lang="en-AU" dirty="0"/>
              <a:t>‘By love serve one another’	</a:t>
            </a:r>
            <a:r>
              <a:rPr lang="en-AU" dirty="0">
                <a:solidFill>
                  <a:srgbClr val="C00000"/>
                </a:solidFill>
              </a:rPr>
              <a:t>Gal 5v13</a:t>
            </a:r>
          </a:p>
          <a:p>
            <a:pPr>
              <a:tabLst>
                <a:tab pos="8796338" algn="r"/>
              </a:tabLst>
            </a:pPr>
            <a:r>
              <a:rPr lang="en-AU" dirty="0"/>
              <a:t>‘It is more blessed to give than receive’	</a:t>
            </a:r>
            <a:r>
              <a:rPr lang="en-AU" dirty="0">
                <a:solidFill>
                  <a:srgbClr val="C00000"/>
                </a:solidFill>
              </a:rPr>
              <a:t>Acts 20 v35</a:t>
            </a:r>
          </a:p>
          <a:p>
            <a:pPr>
              <a:tabLst>
                <a:tab pos="8796338" algn="r"/>
              </a:tabLst>
            </a:pPr>
            <a:r>
              <a:rPr lang="en-AU" dirty="0"/>
              <a:t>‘Addicted to the ministry of the saints’	</a:t>
            </a:r>
            <a:r>
              <a:rPr lang="en-AU" dirty="0">
                <a:solidFill>
                  <a:srgbClr val="C00000"/>
                </a:solidFill>
              </a:rPr>
              <a:t>1 Cor. 16v15</a:t>
            </a:r>
          </a:p>
          <a:p>
            <a:pPr>
              <a:tabLst>
                <a:tab pos="8796338" algn="r"/>
              </a:tabLst>
            </a:pPr>
            <a:r>
              <a:rPr lang="en-AU" dirty="0"/>
              <a:t>‘Fellowhelpers to the truth’ 	</a:t>
            </a:r>
            <a:r>
              <a:rPr lang="en-AU" dirty="0">
                <a:solidFill>
                  <a:srgbClr val="C00000"/>
                </a:solidFill>
              </a:rPr>
              <a:t>3 John v8</a:t>
            </a:r>
          </a:p>
          <a:p>
            <a:pPr>
              <a:tabLst>
                <a:tab pos="8796338" algn="r"/>
              </a:tabLst>
            </a:pPr>
            <a:r>
              <a:rPr lang="en-AU" dirty="0" smtClean="0"/>
              <a:t> ‘</a:t>
            </a:r>
            <a:r>
              <a:rPr lang="en-AU" dirty="0"/>
              <a:t>I will very gladly spend and be spent for you</a:t>
            </a:r>
            <a:r>
              <a:rPr lang="en-AU" dirty="0" smtClean="0"/>
              <a:t>’</a:t>
            </a:r>
            <a:r>
              <a:rPr lang="en-AU" dirty="0"/>
              <a:t>		 </a:t>
            </a:r>
            <a:r>
              <a:rPr lang="en-AU" dirty="0">
                <a:solidFill>
                  <a:srgbClr val="C00000"/>
                </a:solidFill>
              </a:rPr>
              <a:t>2Cor 12v15</a:t>
            </a:r>
          </a:p>
          <a:p>
            <a:pPr>
              <a:tabLst>
                <a:tab pos="8796338" algn="r"/>
              </a:tabLst>
            </a:pPr>
            <a:r>
              <a:rPr lang="en-AU" dirty="0"/>
              <a:t>‘Bear one anothers burdens and so fulfil the law of Christ’	</a:t>
            </a:r>
            <a:r>
              <a:rPr lang="en-AU" dirty="0">
                <a:solidFill>
                  <a:srgbClr val="C00000"/>
                </a:solidFill>
              </a:rPr>
              <a:t>Gal </a:t>
            </a:r>
            <a:r>
              <a:rPr lang="en-AU" dirty="0" smtClean="0">
                <a:solidFill>
                  <a:srgbClr val="C00000"/>
                </a:solidFill>
              </a:rPr>
              <a:t>6v2</a:t>
            </a:r>
          </a:p>
          <a:p>
            <a:pPr marL="0" indent="0">
              <a:buNone/>
              <a:tabLst>
                <a:tab pos="8796338" algn="r"/>
              </a:tabLst>
            </a:pPr>
            <a:r>
              <a:rPr lang="en-AU" dirty="0" smtClean="0">
                <a:solidFill>
                  <a:srgbClr val="C00000"/>
                </a:solidFill>
              </a:rPr>
              <a:t>        Always abounding in the work of the Lord </a:t>
            </a:r>
            <a:endParaRPr lang="en-AU" dirty="0">
              <a:solidFill>
                <a:srgbClr val="C00000"/>
              </a:solidFill>
            </a:endParaRPr>
          </a:p>
          <a:p>
            <a:endParaRPr lang="en-AU"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661993"/>
          </a:xfrm>
        </p:spPr>
        <p:txBody>
          <a:bodyPr/>
          <a:lstStyle/>
          <a:p>
            <a:pPr algn="ctr"/>
            <a:r>
              <a:rPr lang="en-AU" b="1" dirty="0"/>
              <a:t>REUBEN,GAD &amp; MANASSEH</a:t>
            </a:r>
            <a:br>
              <a:rPr lang="en-AU" b="1" dirty="0"/>
            </a:br>
            <a:r>
              <a:rPr lang="en-AU" b="1" i="1" dirty="0">
                <a:solidFill>
                  <a:srgbClr val="C00000"/>
                </a:solidFill>
              </a:rPr>
              <a:t>A Vital Covenant made</a:t>
            </a:r>
            <a:r>
              <a:rPr lang="en-AU" b="1" dirty="0"/>
              <a:t/>
            </a:r>
            <a:br>
              <a:rPr lang="en-AU" b="1" dirty="0"/>
            </a:br>
            <a:r>
              <a:rPr lang="en-AU" sz="2400" b="1" dirty="0"/>
              <a:t>Num 32:25-31</a:t>
            </a:r>
          </a:p>
        </p:txBody>
      </p:sp>
      <p:sp>
        <p:nvSpPr>
          <p:cNvPr id="4" name="Text Placeholder 2"/>
          <p:cNvSpPr>
            <a:spLocks noGrp="1"/>
          </p:cNvSpPr>
          <p:nvPr>
            <p:ph type="body" sz="quarter" idx="10"/>
          </p:nvPr>
        </p:nvSpPr>
        <p:spPr>
          <a:xfrm>
            <a:off x="428596" y="2000240"/>
            <a:ext cx="8501122" cy="3397853"/>
          </a:xfrm>
        </p:spPr>
        <p:txBody>
          <a:bodyPr/>
          <a:lstStyle/>
          <a:p>
            <a:pPr>
              <a:tabLst>
                <a:tab pos="2598738" algn="l"/>
                <a:tab pos="3048000" algn="l"/>
              </a:tabLst>
            </a:pPr>
            <a:r>
              <a:rPr lang="en-AU" b="1" dirty="0"/>
              <a:t>DEUT. 3V18	- 	Reiterated by Moses</a:t>
            </a:r>
          </a:p>
          <a:p>
            <a:pPr>
              <a:tabLst>
                <a:tab pos="2598738" algn="l"/>
                <a:tab pos="3048000" algn="l"/>
              </a:tabLst>
            </a:pPr>
            <a:r>
              <a:rPr lang="en-AU" b="1" dirty="0"/>
              <a:t>JOSH. 1V12-15- Immediately after Joshua was</a:t>
            </a:r>
            <a:br>
              <a:rPr lang="en-AU" b="1" dirty="0"/>
            </a:br>
            <a:r>
              <a:rPr lang="en-AU" b="1" dirty="0"/>
              <a:t>		appointed, the covenant is </a:t>
            </a:r>
            <a:br>
              <a:rPr lang="en-AU" b="1" dirty="0"/>
            </a:br>
            <a:r>
              <a:rPr lang="en-AU" b="1" dirty="0"/>
              <a:t>		confirmed	</a:t>
            </a:r>
          </a:p>
          <a:p>
            <a:pPr>
              <a:tabLst>
                <a:tab pos="2598738" algn="l"/>
                <a:tab pos="3048000" algn="l"/>
              </a:tabLst>
            </a:pPr>
            <a:r>
              <a:rPr lang="en-AU" b="1" dirty="0"/>
              <a:t>JOSH. 4V12	-	Their promise kept faithfully</a:t>
            </a:r>
          </a:p>
          <a:p>
            <a:pPr>
              <a:tabLst>
                <a:tab pos="2598738" algn="l"/>
                <a:tab pos="3048000" algn="l"/>
              </a:tabLst>
            </a:pPr>
            <a:r>
              <a:rPr lang="en-AU" b="1" dirty="0"/>
              <a:t>JOSH. 22:3-4	-	Their promise fulfilled – 				released after 7 years of war </a:t>
            </a:r>
          </a:p>
        </p:txBody>
      </p:sp>
      <p:sp>
        <p:nvSpPr>
          <p:cNvPr id="5" name="Title 1"/>
          <p:cNvSpPr txBox="1">
            <a:spLocks/>
          </p:cNvSpPr>
          <p:nvPr/>
        </p:nvSpPr>
        <p:spPr>
          <a:xfrm>
            <a:off x="285720" y="5500702"/>
            <a:ext cx="8382000" cy="997196"/>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kumimoji="0" lang="en-AU" sz="3600" b="1" i="1" u="none" strike="noStrike" kern="0" cap="none" spc="-150" normalizeH="0" baseline="0" noProof="0" dirty="0">
                <a:ln w="3175">
                  <a:noFill/>
                </a:ln>
                <a:solidFill>
                  <a:srgbClr val="C00000"/>
                </a:solidFill>
                <a:effectLst/>
                <a:uLnTx/>
                <a:uFillTx/>
                <a:latin typeface="+mj-lt"/>
                <a:ea typeface="+mn-ea"/>
                <a:cs typeface="Arial" pitchFamily="34" charset="0"/>
              </a:rPr>
              <a:t>God</a:t>
            </a:r>
            <a:r>
              <a:rPr kumimoji="0" lang="en-AU" sz="3600" b="1" i="1" u="none" strike="noStrike" kern="0" cap="none" spc="-150" normalizeH="0" noProof="0" dirty="0">
                <a:ln w="3175">
                  <a:noFill/>
                </a:ln>
                <a:solidFill>
                  <a:srgbClr val="C00000"/>
                </a:solidFill>
                <a:effectLst/>
                <a:uLnTx/>
                <a:uFillTx/>
                <a:latin typeface="+mj-lt"/>
                <a:ea typeface="+mn-ea"/>
                <a:cs typeface="Arial" pitchFamily="34" charset="0"/>
              </a:rPr>
              <a:t> protected their families and flocks because they honoured their  covenant  </a:t>
            </a:r>
            <a:r>
              <a:rPr kumimoji="0" lang="en-AU" sz="3600" b="1" i="1" u="none" strike="noStrike" kern="0" cap="none" spc="-150" normalizeH="0" noProof="0" dirty="0">
                <a:ln w="3175">
                  <a:noFill/>
                </a:ln>
                <a:solidFill>
                  <a:schemeClr val="accent4">
                    <a:lumMod val="50000"/>
                  </a:schemeClr>
                </a:solidFill>
                <a:effectLst/>
                <a:uLnTx/>
                <a:uFillTx/>
                <a:latin typeface="+mj-lt"/>
                <a:ea typeface="+mn-ea"/>
                <a:cs typeface="Arial" pitchFamily="34" charset="0"/>
              </a:rPr>
              <a:t>EXODUS 34v24</a:t>
            </a:r>
            <a:endParaRPr kumimoji="0" lang="en-AU" sz="3600" b="1" i="0" u="none" strike="noStrike" kern="0" cap="none" spc="-150" normalizeH="0" baseline="0" noProof="0" dirty="0">
              <a:ln w="3175">
                <a:noFill/>
              </a:ln>
              <a:solidFill>
                <a:schemeClr val="accent4">
                  <a:lumMod val="50000"/>
                </a:schemeClr>
              </a:solidFill>
              <a:effectLst/>
              <a:uLnTx/>
              <a:uFillTx/>
              <a:latin typeface="+mj-lt"/>
              <a:ea typeface="+mn-ea"/>
              <a:cs typeface="Arial" pitchFamily="34"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
            <a:ext cx="8929718" cy="664797"/>
          </a:xfrm>
        </p:spPr>
        <p:txBody>
          <a:bodyPr/>
          <a:lstStyle/>
          <a:p>
            <a:r>
              <a:rPr lang="en-AU" b="1" dirty="0"/>
              <a:t>GOING BEFORE YAHWEH TO BATTLE</a:t>
            </a:r>
          </a:p>
        </p:txBody>
      </p:sp>
      <p:sp>
        <p:nvSpPr>
          <p:cNvPr id="3" name="Text Placeholder 2"/>
          <p:cNvSpPr>
            <a:spLocks noGrp="1"/>
          </p:cNvSpPr>
          <p:nvPr>
            <p:ph type="body" sz="quarter" idx="10"/>
          </p:nvPr>
        </p:nvSpPr>
        <p:spPr>
          <a:xfrm>
            <a:off x="357158" y="714356"/>
            <a:ext cx="8382000" cy="7041928"/>
          </a:xfrm>
        </p:spPr>
        <p:txBody>
          <a:bodyPr/>
          <a:lstStyle/>
          <a:p>
            <a:r>
              <a:rPr lang="en-AU" b="1" i="1" dirty="0">
                <a:solidFill>
                  <a:srgbClr val="C00000"/>
                </a:solidFill>
              </a:rPr>
              <a:t>Their first perception</a:t>
            </a:r>
          </a:p>
          <a:p>
            <a:pPr lvl="1"/>
            <a:r>
              <a:rPr lang="en-AU" dirty="0"/>
              <a:t>v17 “We will go ready armed before Israel”</a:t>
            </a:r>
          </a:p>
          <a:p>
            <a:r>
              <a:rPr lang="en-AU" b="1" i="1" dirty="0">
                <a:solidFill>
                  <a:srgbClr val="C00000"/>
                </a:solidFill>
              </a:rPr>
              <a:t>Moses corrects them</a:t>
            </a:r>
          </a:p>
          <a:p>
            <a:pPr lvl="1"/>
            <a:r>
              <a:rPr lang="en-AU" dirty="0"/>
              <a:t>v20 – Go armed before Yahweh to war”</a:t>
            </a:r>
          </a:p>
          <a:p>
            <a:pPr lvl="1"/>
            <a:r>
              <a:rPr lang="en-AU" dirty="0"/>
              <a:t>v 21 – “go all of you armed over Jordan before   	Yahweh”</a:t>
            </a:r>
          </a:p>
          <a:p>
            <a:pPr lvl="1"/>
            <a:r>
              <a:rPr lang="en-AU" dirty="0"/>
              <a:t>v22 – “land be subdued before Yahweh”</a:t>
            </a:r>
            <a:br>
              <a:rPr lang="en-AU" dirty="0"/>
            </a:br>
            <a:r>
              <a:rPr lang="en-AU" dirty="0"/>
              <a:t>       – “your possession before Yahweh”</a:t>
            </a:r>
          </a:p>
          <a:p>
            <a:pPr lvl="1"/>
            <a:r>
              <a:rPr lang="en-AU" dirty="0"/>
              <a:t>v29 – “before Yahweh”</a:t>
            </a:r>
          </a:p>
          <a:p>
            <a:r>
              <a:rPr lang="en-AU" b="1" i="1" dirty="0">
                <a:solidFill>
                  <a:srgbClr val="C00000"/>
                </a:solidFill>
              </a:rPr>
              <a:t>Their mature response</a:t>
            </a:r>
          </a:p>
          <a:p>
            <a:pPr lvl="1"/>
            <a:r>
              <a:rPr lang="en-AU" dirty="0"/>
              <a:t>v27 – “…before Yahweh to battle </a:t>
            </a:r>
            <a:r>
              <a:rPr lang="en-AU" u="sng" dirty="0"/>
              <a:t>as my Lord said</a:t>
            </a:r>
            <a:r>
              <a:rPr lang="en-AU" dirty="0"/>
              <a:t>”</a:t>
            </a:r>
          </a:p>
          <a:p>
            <a:pPr lvl="1"/>
            <a:r>
              <a:rPr lang="en-AU" dirty="0"/>
              <a:t>v32 – “We will pass over armed before Yahweh”</a:t>
            </a:r>
          </a:p>
          <a:p>
            <a:pPr lvl="3"/>
            <a:endParaRPr lang="en-AU" i="1" dirty="0">
              <a:solidFill>
                <a:srgbClr val="C00000"/>
              </a:solidFill>
            </a:endParaRPr>
          </a:p>
          <a:p>
            <a:pPr lvl="1">
              <a:buNone/>
            </a:pPr>
            <a:endParaRPr lang="en-AU" i="1" dirty="0">
              <a:solidFill>
                <a:srgbClr val="C00000"/>
              </a:solidFill>
            </a:endParaRPr>
          </a:p>
          <a:p>
            <a:endParaRPr lang="en-AU" dirty="0">
              <a:solidFill>
                <a:srgbClr val="C00000"/>
              </a:solidFil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Labourers together with God</a:t>
            </a:r>
          </a:p>
        </p:txBody>
      </p:sp>
      <p:sp>
        <p:nvSpPr>
          <p:cNvPr id="3" name="Text Placeholder 2"/>
          <p:cNvSpPr>
            <a:spLocks noGrp="1"/>
          </p:cNvSpPr>
          <p:nvPr>
            <p:ph type="body" sz="quarter" idx="10"/>
          </p:nvPr>
        </p:nvSpPr>
        <p:spPr>
          <a:xfrm>
            <a:off x="381000" y="1071546"/>
            <a:ext cx="8382000" cy="4555093"/>
          </a:xfrm>
        </p:spPr>
        <p:txBody>
          <a:bodyPr/>
          <a:lstStyle/>
          <a:p>
            <a:r>
              <a:rPr lang="en-AU" sz="4000" dirty="0"/>
              <a:t>“Israel were made to realise that whilst they could do nothing if God were not with them, He could not in a sense do His part unless they did theirs”</a:t>
            </a:r>
          </a:p>
          <a:p>
            <a:r>
              <a:rPr lang="en-AU" sz="4000" dirty="0"/>
              <a:t>“There is a time to stand still and see the salvation of God, but it is not when he proposes to work by us</a:t>
            </a:r>
            <a:r>
              <a:rPr lang="en-AU" sz="4000" dirty="0" smtClean="0"/>
              <a:t>.”</a:t>
            </a:r>
            <a:endParaRPr lang="en-AU" sz="4000" dirty="0"/>
          </a:p>
        </p:txBody>
      </p:sp>
      <p:sp>
        <p:nvSpPr>
          <p:cNvPr id="4" name="TextBox 3"/>
          <p:cNvSpPr txBox="1"/>
          <p:nvPr/>
        </p:nvSpPr>
        <p:spPr>
          <a:xfrm>
            <a:off x="5286380" y="5929330"/>
            <a:ext cx="3429024" cy="369332"/>
          </a:xfrm>
          <a:prstGeom prst="rect">
            <a:avLst/>
          </a:prstGeom>
          <a:noFill/>
        </p:spPr>
        <p:txBody>
          <a:bodyPr wrap="square" rtlCol="0">
            <a:spAutoFit/>
          </a:bodyPr>
          <a:lstStyle/>
          <a:p>
            <a:r>
              <a:rPr lang="en-AU" b="1" dirty="0">
                <a:solidFill>
                  <a:srgbClr val="C00000"/>
                </a:solidFill>
              </a:rPr>
              <a:t>The Ways of Providence page 237</a:t>
            </a: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2FF2C7-55EA-4C5F-A897-4ED41D55B911}"/>
              </a:ext>
            </a:extLst>
          </p:cNvPr>
          <p:cNvSpPr>
            <a:spLocks noGrp="1"/>
          </p:cNvSpPr>
          <p:nvPr>
            <p:ph type="title"/>
          </p:nvPr>
        </p:nvSpPr>
        <p:spPr>
          <a:xfrm>
            <a:off x="381000" y="230188"/>
            <a:ext cx="8381999" cy="664797"/>
          </a:xfrm>
          <a:solidFill>
            <a:schemeClr val="bg2">
              <a:lumMod val="75000"/>
            </a:schemeClr>
          </a:solidFill>
        </p:spPr>
        <p:txBody>
          <a:bodyPr/>
          <a:lstStyle/>
          <a:p>
            <a:r>
              <a:rPr lang="en-US" dirty="0"/>
              <a:t>   LABORERS TOGETHER WITH GOD  </a:t>
            </a:r>
          </a:p>
        </p:txBody>
      </p:sp>
      <p:sp>
        <p:nvSpPr>
          <p:cNvPr id="3" name="Text Placeholder 2">
            <a:extLst>
              <a:ext uri="{FF2B5EF4-FFF2-40B4-BE49-F238E27FC236}">
                <a16:creationId xmlns="" xmlns:a16="http://schemas.microsoft.com/office/drawing/2014/main" id="{0F94C983-44EF-42C0-9D97-4D8ECAADF497}"/>
              </a:ext>
            </a:extLst>
          </p:cNvPr>
          <p:cNvSpPr>
            <a:spLocks noGrp="1"/>
          </p:cNvSpPr>
          <p:nvPr>
            <p:ph type="body" sz="quarter" idx="10"/>
          </p:nvPr>
        </p:nvSpPr>
        <p:spPr>
          <a:xfrm>
            <a:off x="381000" y="1411552"/>
            <a:ext cx="8382000" cy="3588675"/>
          </a:xfrm>
        </p:spPr>
        <p:txBody>
          <a:bodyPr/>
          <a:lstStyle/>
          <a:p>
            <a:r>
              <a:rPr lang="en-US" sz="4400" dirty="0" smtClean="0"/>
              <a:t>All </a:t>
            </a:r>
            <a:r>
              <a:rPr lang="en-US" sz="4400" dirty="0"/>
              <a:t>the promises of God presuppose active , diligent and courageous cooperation on the part of those to whom they are made .</a:t>
            </a:r>
          </a:p>
          <a:p>
            <a:r>
              <a:rPr lang="en-US" dirty="0"/>
              <a:t>Robert Roberts Ways of Providence p237</a:t>
            </a:r>
          </a:p>
        </p:txBody>
      </p:sp>
    </p:spTree>
    <p:extLst>
      <p:ext uri="{BB962C8B-B14F-4D97-AF65-F5344CB8AC3E}">
        <p14:creationId xmlns:p14="http://schemas.microsoft.com/office/powerpoint/2010/main" val="271461505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
            <a:ext cx="8929718" cy="664797"/>
          </a:xfrm>
        </p:spPr>
        <p:txBody>
          <a:bodyPr/>
          <a:lstStyle/>
          <a:p>
            <a:r>
              <a:rPr lang="en-AU" b="1" dirty="0"/>
              <a:t>GOING BEFORE YAHWEH TO BATTLE</a:t>
            </a:r>
          </a:p>
        </p:txBody>
      </p:sp>
      <p:sp>
        <p:nvSpPr>
          <p:cNvPr id="3" name="Text Placeholder 2"/>
          <p:cNvSpPr>
            <a:spLocks noGrp="1"/>
          </p:cNvSpPr>
          <p:nvPr>
            <p:ph type="body" sz="quarter" idx="10"/>
          </p:nvPr>
        </p:nvSpPr>
        <p:spPr>
          <a:xfrm>
            <a:off x="357158" y="714356"/>
            <a:ext cx="8382000" cy="7041928"/>
          </a:xfrm>
        </p:spPr>
        <p:txBody>
          <a:bodyPr/>
          <a:lstStyle/>
          <a:p>
            <a:r>
              <a:rPr lang="en-AU" b="1" i="1" dirty="0">
                <a:solidFill>
                  <a:srgbClr val="C00000"/>
                </a:solidFill>
              </a:rPr>
              <a:t>Their first perception</a:t>
            </a:r>
          </a:p>
          <a:p>
            <a:pPr lvl="1"/>
            <a:r>
              <a:rPr lang="en-AU" dirty="0"/>
              <a:t>v17 “We will go ready armed before Israel”</a:t>
            </a:r>
          </a:p>
          <a:p>
            <a:r>
              <a:rPr lang="en-AU" b="1" i="1" dirty="0">
                <a:solidFill>
                  <a:srgbClr val="C00000"/>
                </a:solidFill>
              </a:rPr>
              <a:t>Moses corrects them</a:t>
            </a:r>
          </a:p>
          <a:p>
            <a:pPr lvl="1"/>
            <a:r>
              <a:rPr lang="en-AU" dirty="0"/>
              <a:t>v20 – Go armed before Yahweh to war”</a:t>
            </a:r>
          </a:p>
          <a:p>
            <a:pPr lvl="1"/>
            <a:r>
              <a:rPr lang="en-AU" dirty="0"/>
              <a:t>v 21 – “go all of you armed over Jordan before   	Yahweh”</a:t>
            </a:r>
          </a:p>
          <a:p>
            <a:pPr lvl="1"/>
            <a:r>
              <a:rPr lang="en-AU" dirty="0"/>
              <a:t>v22 – “land be subdued before Yahweh”</a:t>
            </a:r>
            <a:br>
              <a:rPr lang="en-AU" dirty="0"/>
            </a:br>
            <a:r>
              <a:rPr lang="en-AU" dirty="0"/>
              <a:t>       – “your possession before Yahweh”</a:t>
            </a:r>
          </a:p>
          <a:p>
            <a:pPr lvl="1"/>
            <a:r>
              <a:rPr lang="en-AU" dirty="0"/>
              <a:t>v29 – “before Yahweh”</a:t>
            </a:r>
          </a:p>
          <a:p>
            <a:r>
              <a:rPr lang="en-AU" b="1" i="1" dirty="0">
                <a:solidFill>
                  <a:srgbClr val="C00000"/>
                </a:solidFill>
              </a:rPr>
              <a:t>Their mature response</a:t>
            </a:r>
          </a:p>
          <a:p>
            <a:pPr lvl="1"/>
            <a:r>
              <a:rPr lang="en-AU" dirty="0"/>
              <a:t>v27 – “…before Yahweh to battle </a:t>
            </a:r>
            <a:r>
              <a:rPr lang="en-AU" u="sng" dirty="0"/>
              <a:t>as my Lord said</a:t>
            </a:r>
            <a:r>
              <a:rPr lang="en-AU" dirty="0"/>
              <a:t>”</a:t>
            </a:r>
          </a:p>
          <a:p>
            <a:pPr lvl="1"/>
            <a:r>
              <a:rPr lang="en-AU" dirty="0"/>
              <a:t>v32 – “We will pass over armed before Yahweh”</a:t>
            </a:r>
          </a:p>
          <a:p>
            <a:pPr lvl="3"/>
            <a:endParaRPr lang="en-AU" i="1" dirty="0">
              <a:solidFill>
                <a:srgbClr val="C00000"/>
              </a:solidFill>
            </a:endParaRPr>
          </a:p>
          <a:p>
            <a:pPr lvl="1">
              <a:buNone/>
            </a:pPr>
            <a:endParaRPr lang="en-AU" i="1" dirty="0">
              <a:solidFill>
                <a:srgbClr val="C00000"/>
              </a:solidFill>
            </a:endParaRPr>
          </a:p>
          <a:p>
            <a:endParaRPr lang="en-AU" dirty="0">
              <a:solidFill>
                <a:srgbClr val="C00000"/>
              </a:solidFill>
            </a:endParaRPr>
          </a:p>
        </p:txBody>
      </p:sp>
    </p:spTree>
    <p:extLst>
      <p:ext uri="{BB962C8B-B14F-4D97-AF65-F5344CB8AC3E}">
        <p14:creationId xmlns:p14="http://schemas.microsoft.com/office/powerpoint/2010/main" val="71874051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Walking together in unbroken rank</a:t>
            </a:r>
          </a:p>
        </p:txBody>
      </p:sp>
      <p:sp>
        <p:nvSpPr>
          <p:cNvPr id="3" name="Text Placeholder 2"/>
          <p:cNvSpPr>
            <a:spLocks noGrp="1"/>
          </p:cNvSpPr>
          <p:nvPr>
            <p:ph type="body" sz="quarter" idx="10"/>
          </p:nvPr>
        </p:nvSpPr>
        <p:spPr>
          <a:xfrm>
            <a:off x="357158" y="1000108"/>
            <a:ext cx="8501122" cy="2215991"/>
          </a:xfrm>
        </p:spPr>
        <p:txBody>
          <a:bodyPr/>
          <a:lstStyle/>
          <a:p>
            <a:pPr marL="0" indent="0">
              <a:buNone/>
            </a:pPr>
            <a:r>
              <a:rPr lang="en-AU" dirty="0"/>
              <a:t>“Only let your conversation be as it becometh the gospel of Christ: that whether I come and see you, or else be absent, I may hear of your affairs, that ye stand fast in one spirit, </a:t>
            </a:r>
            <a:r>
              <a:rPr lang="en-AU" b="1" dirty="0"/>
              <a:t>with one mind striving together for the faith of the gospel;”	</a:t>
            </a:r>
            <a:r>
              <a:rPr lang="en-AU" b="1" dirty="0">
                <a:solidFill>
                  <a:srgbClr val="C00000"/>
                </a:solidFill>
              </a:rPr>
              <a:t>Phil </a:t>
            </a:r>
            <a:r>
              <a:rPr lang="en-AU" dirty="0">
                <a:solidFill>
                  <a:srgbClr val="C00000"/>
                </a:solidFill>
              </a:rPr>
              <a:t>1v27</a:t>
            </a:r>
          </a:p>
        </p:txBody>
      </p:sp>
      <p:sp>
        <p:nvSpPr>
          <p:cNvPr id="4" name="Text Placeholder 2"/>
          <p:cNvSpPr txBox="1">
            <a:spLocks/>
          </p:cNvSpPr>
          <p:nvPr/>
        </p:nvSpPr>
        <p:spPr>
          <a:xfrm>
            <a:off x="357158" y="3357562"/>
            <a:ext cx="8501122" cy="1477328"/>
          </a:xfrm>
          <a:prstGeom prst="rect">
            <a:avLst/>
          </a:prstGeom>
        </p:spPr>
        <p:txBody>
          <a:bodyPr vert="horz" wrap="square" lIns="0" tIns="0" rIns="0" bIns="0" rtlCol="0">
            <a:spAutoFit/>
          </a:bodyPr>
          <a:lstStyle/>
          <a:p>
            <a:r>
              <a:rPr lang="en-AU" sz="3200" dirty="0"/>
              <a:t>“If we live in the Spirit, let us also </a:t>
            </a:r>
            <a:r>
              <a:rPr lang="en-AU" sz="3200" u="sng" dirty="0"/>
              <a:t>walk </a:t>
            </a:r>
            <a:r>
              <a:rPr lang="en-AU" sz="3200" dirty="0"/>
              <a:t>in the Spirit. Let us not be desirous of vain glory, provoking one another, envying one another.” </a:t>
            </a:r>
            <a:r>
              <a:rPr kumimoji="0" lang="en-AU" sz="3200" b="0" i="0" u="none" strike="noStrike" kern="1200" cap="none" spc="0" normalizeH="0" baseline="0" noProof="0" dirty="0">
                <a:ln>
                  <a:noFill/>
                </a:ln>
                <a:solidFill>
                  <a:schemeClr val="tx1"/>
                </a:solidFill>
                <a:effectLst/>
                <a:uLnTx/>
                <a:uFillTx/>
                <a:latin typeface="+mn-lt"/>
                <a:ea typeface="+mn-ea"/>
                <a:cs typeface="+mn-cs"/>
              </a:rPr>
              <a:t>	</a:t>
            </a:r>
            <a:r>
              <a:rPr lang="en-AU" sz="3200" dirty="0"/>
              <a:t>	</a:t>
            </a:r>
            <a:r>
              <a:rPr kumimoji="0" lang="en-AU" sz="3200" b="0" i="0" u="none" strike="noStrike" kern="1200" cap="none" spc="0" normalizeH="0" baseline="0" noProof="0" dirty="0">
                <a:ln>
                  <a:noFill/>
                </a:ln>
                <a:solidFill>
                  <a:srgbClr val="C00000"/>
                </a:solidFill>
                <a:effectLst/>
                <a:uLnTx/>
                <a:uFillTx/>
                <a:latin typeface="+mn-lt"/>
                <a:ea typeface="+mn-ea"/>
                <a:cs typeface="+mn-cs"/>
              </a:rPr>
              <a:t>Gal 5v25-26</a:t>
            </a:r>
          </a:p>
        </p:txBody>
      </p:sp>
      <p:sp>
        <p:nvSpPr>
          <p:cNvPr id="5" name="Text Placeholder 2"/>
          <p:cNvSpPr txBox="1">
            <a:spLocks/>
          </p:cNvSpPr>
          <p:nvPr/>
        </p:nvSpPr>
        <p:spPr>
          <a:xfrm>
            <a:off x="357158" y="5000636"/>
            <a:ext cx="8429684" cy="984885"/>
          </a:xfrm>
          <a:prstGeom prst="rect">
            <a:avLst/>
          </a:prstGeom>
        </p:spPr>
        <p:txBody>
          <a:bodyPr vert="horz" wrap="square" lIns="0" tIns="0" rIns="0" bIns="0" rtlCol="0">
            <a:spAutoFit/>
          </a:bodyPr>
          <a:lstStyle/>
          <a:p>
            <a:r>
              <a:rPr kumimoji="0" lang="en-US" sz="3200" b="0" i="0" u="none" strike="noStrike" kern="1200" cap="none" spc="0" normalizeH="0" baseline="0" noProof="0" dirty="0">
                <a:ln>
                  <a:noFill/>
                </a:ln>
                <a:solidFill>
                  <a:schemeClr val="accent6">
                    <a:lumMod val="75000"/>
                  </a:schemeClr>
                </a:solidFill>
                <a:effectLst/>
                <a:uLnTx/>
                <a:uFillTx/>
                <a:latin typeface="+mn-lt"/>
                <a:ea typeface="+mn-ea"/>
                <a:cs typeface="+mn-cs"/>
              </a:rPr>
              <a:t>Always abounding in the work of the Lord .</a:t>
            </a:r>
          </a:p>
          <a:p>
            <a:r>
              <a:rPr lang="en-US" sz="3200" dirty="0">
                <a:solidFill>
                  <a:schemeClr val="accent6">
                    <a:lumMod val="75000"/>
                  </a:schemeClr>
                </a:solidFill>
              </a:rPr>
              <a:t>Not forsaking the assembling of ourselves together </a:t>
            </a:r>
            <a:endParaRPr kumimoji="0" lang="en-AU" sz="3200" b="0" i="0" u="none" strike="noStrike" kern="1200" cap="none" spc="0" normalizeH="0" baseline="0" noProof="0" dirty="0">
              <a:ln>
                <a:noFill/>
              </a:ln>
              <a:solidFill>
                <a:schemeClr val="accent6">
                  <a:lumMod val="75000"/>
                </a:schemeClr>
              </a:solidFill>
              <a:effectLst/>
              <a:uLnTx/>
              <a:uFillTx/>
              <a:latin typeface="+mn-lt"/>
              <a:ea typeface="+mn-ea"/>
              <a:cs typeface="+mn-cs"/>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E00AAD-0C22-41CB-A254-3DACE6582E10}"/>
              </a:ext>
            </a:extLst>
          </p:cNvPr>
          <p:cNvSpPr>
            <a:spLocks noGrp="1"/>
          </p:cNvSpPr>
          <p:nvPr>
            <p:ph type="title"/>
          </p:nvPr>
        </p:nvSpPr>
        <p:spPr>
          <a:xfrm>
            <a:off x="410816" y="230188"/>
            <a:ext cx="8352183" cy="664797"/>
          </a:xfrm>
          <a:solidFill>
            <a:schemeClr val="bg2">
              <a:lumMod val="75000"/>
            </a:schemeClr>
          </a:solidFill>
        </p:spPr>
        <p:txBody>
          <a:bodyPr/>
          <a:lstStyle/>
          <a:p>
            <a:r>
              <a:rPr lang="en-US" dirty="0"/>
              <a:t>LESSONS FROM </a:t>
            </a:r>
            <a:r>
              <a:rPr lang="en-US" dirty="0" smtClean="0"/>
              <a:t>REUBEN </a:t>
            </a:r>
            <a:r>
              <a:rPr lang="en-US" dirty="0"/>
              <a:t>AND GAD                                    </a:t>
            </a:r>
          </a:p>
        </p:txBody>
      </p:sp>
      <p:sp>
        <p:nvSpPr>
          <p:cNvPr id="3" name="Text Placeholder 2">
            <a:extLst>
              <a:ext uri="{FF2B5EF4-FFF2-40B4-BE49-F238E27FC236}">
                <a16:creationId xmlns="" xmlns:a16="http://schemas.microsoft.com/office/drawing/2014/main" id="{9AD874EF-F561-46E0-A796-1DB118904FD7}"/>
              </a:ext>
            </a:extLst>
          </p:cNvPr>
          <p:cNvSpPr>
            <a:spLocks noGrp="1"/>
          </p:cNvSpPr>
          <p:nvPr>
            <p:ph type="body" sz="quarter" idx="10"/>
          </p:nvPr>
        </p:nvSpPr>
        <p:spPr>
          <a:xfrm>
            <a:off x="381000" y="1411552"/>
            <a:ext cx="8382000" cy="3933384"/>
          </a:xfrm>
        </p:spPr>
        <p:txBody>
          <a:bodyPr/>
          <a:lstStyle/>
          <a:p>
            <a:r>
              <a:rPr lang="en-US" sz="3600" dirty="0"/>
              <a:t>Commitment to the brotherhood</a:t>
            </a:r>
          </a:p>
          <a:p>
            <a:r>
              <a:rPr lang="en-US" sz="3600" dirty="0"/>
              <a:t>Attendance and support of the ecclesia</a:t>
            </a:r>
          </a:p>
          <a:p>
            <a:r>
              <a:rPr lang="en-US" sz="3600" dirty="0"/>
              <a:t>See it as God’s work </a:t>
            </a:r>
            <a:r>
              <a:rPr lang="en-US" sz="3600" dirty="0" smtClean="0"/>
              <a:t>we cooperate with</a:t>
            </a:r>
            <a:endParaRPr lang="en-US" sz="3600" dirty="0"/>
          </a:p>
          <a:p>
            <a:r>
              <a:rPr lang="en-US" sz="3600" dirty="0"/>
              <a:t>Consider the ramifications of our actions </a:t>
            </a:r>
            <a:r>
              <a:rPr lang="en-US" sz="3600" dirty="0" smtClean="0"/>
              <a:t>and decisions on </a:t>
            </a:r>
            <a:r>
              <a:rPr lang="en-US" sz="3600" dirty="0"/>
              <a:t>others </a:t>
            </a:r>
          </a:p>
          <a:p>
            <a:r>
              <a:rPr lang="en-US" sz="3600" dirty="0"/>
              <a:t>March </a:t>
            </a:r>
            <a:r>
              <a:rPr lang="en-US" sz="3600" dirty="0" smtClean="0"/>
              <a:t>together in </a:t>
            </a:r>
            <a:r>
              <a:rPr lang="en-US" sz="3600" dirty="0"/>
              <a:t>unbroken rank until we inherit </a:t>
            </a:r>
            <a:r>
              <a:rPr lang="en-US" sz="3600"/>
              <a:t>the </a:t>
            </a:r>
            <a:r>
              <a:rPr lang="en-US" sz="3600" smtClean="0"/>
              <a:t>promised Kingdom  </a:t>
            </a:r>
            <a:endParaRPr lang="en-US" sz="3600" dirty="0"/>
          </a:p>
        </p:txBody>
      </p:sp>
      <p:sp>
        <p:nvSpPr>
          <p:cNvPr id="4" name="Text Placeholder 2">
            <a:extLst>
              <a:ext uri="{FF2B5EF4-FFF2-40B4-BE49-F238E27FC236}">
                <a16:creationId xmlns="" xmlns:a16="http://schemas.microsoft.com/office/drawing/2014/main" id="{27ACF5F9-EDAD-454D-9DB5-5F6869FC8316}"/>
              </a:ext>
            </a:extLst>
          </p:cNvPr>
          <p:cNvSpPr txBox="1">
            <a:spLocks/>
          </p:cNvSpPr>
          <p:nvPr/>
        </p:nvSpPr>
        <p:spPr>
          <a:xfrm>
            <a:off x="354615" y="1928119"/>
            <a:ext cx="8382000" cy="2210862"/>
          </a:xfrm>
          <a:prstGeom prst="rect">
            <a:avLst/>
          </a:prstGeom>
        </p:spPr>
        <p:txBody>
          <a:bodyPr vert="horz" lIns="0" tIns="0" rIns="0" bIns="0" rtlCol="0">
            <a:spAutoFit/>
          </a:bodyPr>
          <a:lstStyle>
            <a:lvl1pPr marL="396875" indent="-396875" algn="l" defTabSz="914363" rtl="0" eaLnBrk="1" latinLnBrk="0" hangingPunct="1">
              <a:lnSpc>
                <a:spcPct val="90000"/>
              </a:lnSpc>
              <a:spcBef>
                <a:spcPct val="20000"/>
              </a:spcBef>
              <a:buFontTx/>
              <a:buBlip>
                <a:blip r:embed="rId2"/>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3"/>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45468441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THE ASSURANCE OF OUR REWARD</a:t>
            </a:r>
          </a:p>
        </p:txBody>
      </p:sp>
      <p:sp>
        <p:nvSpPr>
          <p:cNvPr id="3" name="Text Placeholder 2"/>
          <p:cNvSpPr>
            <a:spLocks noGrp="1"/>
          </p:cNvSpPr>
          <p:nvPr>
            <p:ph type="body" sz="quarter" idx="10"/>
          </p:nvPr>
        </p:nvSpPr>
        <p:spPr>
          <a:xfrm>
            <a:off x="381000" y="1411552"/>
            <a:ext cx="8382000" cy="4628960"/>
          </a:xfrm>
        </p:spPr>
        <p:txBody>
          <a:bodyPr/>
          <a:lstStyle/>
          <a:p>
            <a:pPr marL="179388" indent="-4763">
              <a:buNone/>
            </a:pPr>
            <a:r>
              <a:rPr lang="en-AU" dirty="0"/>
              <a:t>For God is not unrighteous to forget your work and labour of love, which ye have shewed toward his name, in that ye have ministered to the saints, and do minister. And we desire that every one of you do shew the same diligence to the full assurance of hope unto the end: That ye be not slothful, but followers of them who through faith and patience inherit the promises.</a:t>
            </a:r>
          </a:p>
          <a:p>
            <a:pPr marL="179388" indent="-4763" algn="r">
              <a:buNone/>
            </a:pPr>
            <a:endParaRPr lang="en-AU" dirty="0">
              <a:solidFill>
                <a:srgbClr val="C00000"/>
              </a:solidFill>
            </a:endParaRPr>
          </a:p>
          <a:p>
            <a:pPr marL="179388" indent="-4763" algn="r">
              <a:buNone/>
            </a:pPr>
            <a:r>
              <a:rPr lang="en-AU" dirty="0">
                <a:solidFill>
                  <a:srgbClr val="C00000"/>
                </a:solidFill>
              </a:rPr>
              <a:t>Hebrews 6:10-12</a:t>
            </a:r>
          </a:p>
        </p:txBody>
      </p:sp>
    </p:spTree>
  </p:cSld>
  <p:clrMapOvr>
    <a:masterClrMapping/>
  </p:clrMapOvr>
  <p:transition>
    <p:fade/>
  </p:transition>
</p:sld>
</file>

<file path=ppt/theme/theme1.xml><?xml version="1.0" encoding="utf-8"?>
<a:theme xmlns:a="http://schemas.openxmlformats.org/drawingml/2006/main" name="TS010286746">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0550262-B63B-494B-9216-80B9C42911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TS010286746</Template>
  <TotalTime>320</TotalTime>
  <Words>903</Words>
  <Application>Microsoft Office PowerPoint</Application>
  <PresentationFormat>On-screen Show (4:3)</PresentationFormat>
  <Paragraphs>109</Paragraphs>
  <Slides>19</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Courier New</vt:lpstr>
      <vt:lpstr>Trebuchet MS</vt:lpstr>
      <vt:lpstr>Wingdings</vt:lpstr>
      <vt:lpstr>TS010286746</vt:lpstr>
      <vt:lpstr>White with Courier font for code slides</vt:lpstr>
      <vt:lpstr>PowerPoint Presentation</vt:lpstr>
      <vt:lpstr>THE LESSON OF THE  WILDERNESS GENERATION</vt:lpstr>
      <vt:lpstr>DANGERS OF THE LAST DAYS</vt:lpstr>
      <vt:lpstr>THE MOST SELFISH GENERATION</vt:lpstr>
      <vt:lpstr> THE ‘ME GENERATION’ REPLACED    BY  THE   </vt:lpstr>
      <vt:lpstr>REUBEN’S POOR START IN HISTORY</vt:lpstr>
      <vt:lpstr>PowerPoint Presentation</vt:lpstr>
      <vt:lpstr>THE 4 SQUARE            ENCAMPMENT </vt:lpstr>
      <vt:lpstr>  THE REAL ISSUE  </vt:lpstr>
      <vt:lpstr>CONSIDER ONE ANOTHER</vt:lpstr>
      <vt:lpstr>BIBLICAL PRINCIPLES of SERVICE</vt:lpstr>
      <vt:lpstr>REUBEN,GAD &amp; MANASSEH A Vital Covenant made Num 32:25-31</vt:lpstr>
      <vt:lpstr>GOING BEFORE YAHWEH TO BATTLE</vt:lpstr>
      <vt:lpstr>Labourers together with God</vt:lpstr>
      <vt:lpstr>   LABORERS TOGETHER WITH GOD  </vt:lpstr>
      <vt:lpstr>GOING BEFORE YAHWEH TO BATTLE</vt:lpstr>
      <vt:lpstr>Walking together in unbroken rank</vt:lpstr>
      <vt:lpstr>LESSONS FROM REUBEN AND GAD                                    </vt:lpstr>
      <vt:lpstr>THE ASSURANCE OF OUR REWARD</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Exhortations from the edge of the Kingdom</dc:title>
  <dc:creator>Andrew Pitcher</dc:creator>
  <cp:keywords/>
  <cp:lastModifiedBy>ron cowie</cp:lastModifiedBy>
  <cp:revision>36</cp:revision>
  <cp:lastPrinted>2017-06-21T12:27:42Z</cp:lastPrinted>
  <dcterms:created xsi:type="dcterms:W3CDTF">2012-08-02T12:58:33Z</dcterms:created>
  <dcterms:modified xsi:type="dcterms:W3CDTF">2017-08-15T14:52:47Z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TC102867469990</vt:lpwstr>
  </property>
</Properties>
</file>