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25"/>
  </p:handoutMasterIdLst>
  <p:sldIdLst>
    <p:sldId id="280" r:id="rId2"/>
    <p:sldId id="276" r:id="rId3"/>
    <p:sldId id="257" r:id="rId4"/>
    <p:sldId id="265" r:id="rId5"/>
    <p:sldId id="264" r:id="rId6"/>
    <p:sldId id="275" r:id="rId7"/>
    <p:sldId id="258" r:id="rId8"/>
    <p:sldId id="259" r:id="rId9"/>
    <p:sldId id="260" r:id="rId10"/>
    <p:sldId id="261" r:id="rId11"/>
    <p:sldId id="263" r:id="rId12"/>
    <p:sldId id="266" r:id="rId13"/>
    <p:sldId id="269" r:id="rId14"/>
    <p:sldId id="282" r:id="rId15"/>
    <p:sldId id="262" r:id="rId16"/>
    <p:sldId id="267" r:id="rId17"/>
    <p:sldId id="273" r:id="rId18"/>
    <p:sldId id="268" r:id="rId19"/>
    <p:sldId id="272" r:id="rId20"/>
    <p:sldId id="279" r:id="rId21"/>
    <p:sldId id="283" r:id="rId22"/>
    <p:sldId id="274" r:id="rId23"/>
    <p:sldId id="271" r:id="rId24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DEA545B5-5F87-4072-8B54-261500A03DDA}" type="datetimeFigureOut">
              <a:rPr lang="en-US" smtClean="0"/>
              <a:pPr/>
              <a:t>8/16/2017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BC59BF2B-EC3E-45B5-957A-917574369560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735244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A76A9290-434C-4A2C-BAA2-EEEEB9737628}" type="datetimeFigureOut">
              <a:rPr lang="en-US" smtClean="0"/>
              <a:pPr/>
              <a:t>8/16/2017</a:t>
            </a:fld>
            <a:endParaRPr lang="en-A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A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96F6881C-5B9E-43A5-88C6-7D3396888FCB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A9290-434C-4A2C-BAA2-EEEEB9737628}" type="datetimeFigureOut">
              <a:rPr lang="en-US" smtClean="0"/>
              <a:pPr/>
              <a:t>8/16/2017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6881C-5B9E-43A5-88C6-7D3396888FCB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A9290-434C-4A2C-BAA2-EEEEB9737628}" type="datetimeFigureOut">
              <a:rPr lang="en-US" smtClean="0"/>
              <a:pPr/>
              <a:t>8/16/2017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6881C-5B9E-43A5-88C6-7D3396888FCB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A9290-434C-4A2C-BAA2-EEEEB9737628}" type="datetimeFigureOut">
              <a:rPr lang="en-US" smtClean="0"/>
              <a:pPr/>
              <a:t>8/16/2017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6881C-5B9E-43A5-88C6-7D3396888FCB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A9290-434C-4A2C-BAA2-EEEEB9737628}" type="datetimeFigureOut">
              <a:rPr lang="en-US" smtClean="0"/>
              <a:pPr/>
              <a:t>8/16/2017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6881C-5B9E-43A5-88C6-7D3396888FCB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A9290-434C-4A2C-BAA2-EEEEB9737628}" type="datetimeFigureOut">
              <a:rPr lang="en-US" smtClean="0"/>
              <a:pPr/>
              <a:t>8/16/2017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6881C-5B9E-43A5-88C6-7D3396888FCB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A9290-434C-4A2C-BAA2-EEEEB9737628}" type="datetimeFigureOut">
              <a:rPr lang="en-US" smtClean="0"/>
              <a:pPr/>
              <a:t>8/16/2017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6881C-5B9E-43A5-88C6-7D3396888FCB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A76A9290-434C-4A2C-BAA2-EEEEB9737628}" type="datetimeFigureOut">
              <a:rPr lang="en-US" smtClean="0"/>
              <a:pPr/>
              <a:t>8/16/2017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6881C-5B9E-43A5-88C6-7D3396888FCB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A76A9290-434C-4A2C-BAA2-EEEEB9737628}" type="datetimeFigureOut">
              <a:rPr lang="en-US" smtClean="0"/>
              <a:pPr/>
              <a:t>8/16/2017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96F6881C-5B9E-43A5-88C6-7D3396888FCB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A9290-434C-4A2C-BAA2-EEEEB9737628}" type="datetimeFigureOut">
              <a:rPr lang="en-US" smtClean="0"/>
              <a:pPr/>
              <a:t>8/16/2017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6881C-5B9E-43A5-88C6-7D3396888FCB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A9290-434C-4A2C-BAA2-EEEEB9737628}" type="datetimeFigureOut">
              <a:rPr lang="en-US" smtClean="0"/>
              <a:pPr/>
              <a:t>8/16/2017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6881C-5B9E-43A5-88C6-7D3396888FCB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A76A9290-434C-4A2C-BAA2-EEEEB9737628}" type="datetimeFigureOut">
              <a:rPr lang="en-US" smtClean="0"/>
              <a:pPr/>
              <a:t>8/16/2017</a:t>
            </a:fld>
            <a:endParaRPr lang="en-A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A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96F6881C-5B9E-43A5-88C6-7D3396888FCB}" type="slidenum">
              <a:rPr lang="en-AU" smtClean="0"/>
              <a:pPr/>
              <a:t>‹#›</a:t>
            </a:fld>
            <a:endParaRPr lang="en-A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29642" cy="1296974"/>
          </a:xfrm>
          <a:solidFill>
            <a:srgbClr val="FFFF00"/>
          </a:solidFill>
        </p:spPr>
        <p:txBody>
          <a:bodyPr>
            <a:normAutofit/>
          </a:bodyPr>
          <a:lstStyle/>
          <a:p>
            <a:endParaRPr lang="en-AU" sz="3600" dirty="0"/>
          </a:p>
        </p:txBody>
      </p:sp>
      <p:pic>
        <p:nvPicPr>
          <p:cNvPr id="4" name="Content Placeholder 3" descr="61SO5ySQ9nL__AA300_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7158" y="0"/>
            <a:ext cx="8501122" cy="7643842"/>
          </a:xfrm>
        </p:spPr>
      </p:pic>
      <p:sp>
        <p:nvSpPr>
          <p:cNvPr id="5" name="Rectangle 4"/>
          <p:cNvSpPr/>
          <p:nvPr/>
        </p:nvSpPr>
        <p:spPr>
          <a:xfrm>
            <a:off x="428596" y="1"/>
            <a:ext cx="8429684" cy="9541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2800" dirty="0" smtClean="0">
                <a:latin typeface="Arial Rounded MT Bold" pitchFamily="34" charset="0"/>
              </a:rPr>
              <a:t>THE 5 </a:t>
            </a:r>
            <a:r>
              <a:rPr lang="en-US" sz="2800" dirty="0">
                <a:latin typeface="Arial Rounded MT Bold" pitchFamily="34" charset="0"/>
              </a:rPr>
              <a:t>WISE DAUGHTERS OF </a:t>
            </a:r>
            <a:r>
              <a:rPr lang="en-US" sz="2800" dirty="0" smtClean="0">
                <a:latin typeface="Arial Rounded MT Bold" pitchFamily="34" charset="0"/>
              </a:rPr>
              <a:t>ZELOPHEHAD-seizing </a:t>
            </a:r>
            <a:r>
              <a:rPr lang="en-US" sz="2800" dirty="0">
                <a:latin typeface="Arial Rounded MT Bold" pitchFamily="34" charset="0"/>
              </a:rPr>
              <a:t>the inheritanc</a:t>
            </a:r>
            <a:r>
              <a:rPr lang="en-US" sz="2800" dirty="0"/>
              <a:t>e </a:t>
            </a:r>
            <a:endParaRPr lang="en-AU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5214974"/>
          </a:xfrm>
        </p:spPr>
        <p:txBody>
          <a:bodyPr>
            <a:normAutofit/>
          </a:bodyPr>
          <a:lstStyle/>
          <a:p>
            <a:r>
              <a:rPr lang="en-AU" sz="6000" dirty="0">
                <a:latin typeface="Times New Roman" pitchFamily="18" charset="0"/>
                <a:cs typeface="Times New Roman" pitchFamily="18" charset="0"/>
              </a:rPr>
              <a:t>The Deity delights in stimulating the intellect of his creatures....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154230"/>
          </a:xfrm>
        </p:spPr>
        <p:txBody>
          <a:bodyPr/>
          <a:lstStyle/>
          <a:p>
            <a:endParaRPr lang="en-A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AU" dirty="0"/>
              <a:t>Most of of Numbers 27</a:t>
            </a:r>
          </a:p>
          <a:p>
            <a:r>
              <a:rPr lang="en-AU" dirty="0"/>
              <a:t>All of Numbers 36</a:t>
            </a:r>
          </a:p>
          <a:p>
            <a:r>
              <a:rPr lang="en-AU" dirty="0"/>
              <a:t>Part of Joshua 17</a:t>
            </a:r>
          </a:p>
          <a:p>
            <a:r>
              <a:rPr lang="en-AU" dirty="0"/>
              <a:t>Twice in his very last days Moses is required to deal with this matter.</a:t>
            </a:r>
          </a:p>
          <a:p>
            <a:r>
              <a:rPr lang="en-AU" dirty="0"/>
              <a:t>Twice God speaks his mind.</a:t>
            </a:r>
          </a:p>
          <a:p>
            <a:r>
              <a:rPr lang="en-AU" dirty="0"/>
              <a:t>Twice the Law of Moses is enlarged.</a:t>
            </a:r>
          </a:p>
          <a:p>
            <a:endParaRPr lang="en-AU" dirty="0"/>
          </a:p>
          <a:p>
            <a:pPr>
              <a:buNone/>
            </a:pPr>
            <a:r>
              <a:rPr lang="en-AU" sz="2800" dirty="0">
                <a:latin typeface="French Script MT" pitchFamily="66" charset="0"/>
              </a:rPr>
              <a:t> </a:t>
            </a:r>
            <a:r>
              <a:rPr lang="en-AU" sz="2800" dirty="0" smtClean="0">
                <a:latin typeface="French Script MT" pitchFamily="66" charset="0"/>
              </a:rPr>
              <a:t> </a:t>
            </a:r>
            <a:r>
              <a:rPr lang="en-AU" sz="4000" dirty="0">
                <a:latin typeface="French Script MT" pitchFamily="66" charset="0"/>
              </a:rPr>
              <a:t>Are they the five wise virgins of the Old Testament ?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The importance of the story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AU" u="sng" dirty="0"/>
              <a:t>From Tragedy to Inheritance </a:t>
            </a:r>
          </a:p>
          <a:p>
            <a:r>
              <a:rPr lang="en-AU" dirty="0" err="1"/>
              <a:t>Zelophehad</a:t>
            </a:r>
            <a:r>
              <a:rPr lang="en-AU" dirty="0"/>
              <a:t>... ‘shadow of fear/first breach”</a:t>
            </a:r>
          </a:p>
          <a:p>
            <a:endParaRPr lang="en-AU" dirty="0"/>
          </a:p>
          <a:p>
            <a:pPr>
              <a:buNone/>
            </a:pPr>
            <a:r>
              <a:rPr lang="en-AU" u="sng" dirty="0"/>
              <a:t>The FIVE daughters</a:t>
            </a:r>
          </a:p>
          <a:p>
            <a:r>
              <a:rPr lang="en-AU" dirty="0" err="1"/>
              <a:t>Mahlah</a:t>
            </a:r>
            <a:r>
              <a:rPr lang="en-AU" dirty="0"/>
              <a:t>- sickness</a:t>
            </a:r>
          </a:p>
          <a:p>
            <a:r>
              <a:rPr lang="en-AU" dirty="0"/>
              <a:t>Noah (different word to Gen 6)-wandering</a:t>
            </a:r>
          </a:p>
          <a:p>
            <a:r>
              <a:rPr lang="en-AU" dirty="0" err="1"/>
              <a:t>Hoglah</a:t>
            </a:r>
            <a:r>
              <a:rPr lang="en-AU" dirty="0"/>
              <a:t>-the feast has languished </a:t>
            </a:r>
          </a:p>
          <a:p>
            <a:r>
              <a:rPr lang="en-AU" dirty="0" err="1"/>
              <a:t>Milcah</a:t>
            </a:r>
            <a:r>
              <a:rPr lang="en-AU" dirty="0"/>
              <a:t>- a queen</a:t>
            </a:r>
          </a:p>
          <a:p>
            <a:r>
              <a:rPr lang="en-AU" dirty="0" err="1"/>
              <a:t>Tirzah</a:t>
            </a:r>
            <a:r>
              <a:rPr lang="en-AU" dirty="0"/>
              <a:t>- delightsome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THE FAMILY OF ZELOPHEHAD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/>
              <a:t>Were probably only teenagers in Numbers 27</a:t>
            </a:r>
          </a:p>
          <a:p>
            <a:r>
              <a:rPr lang="en-AU" dirty="0"/>
              <a:t>Almost every time </a:t>
            </a:r>
            <a:r>
              <a:rPr lang="en-AU" dirty="0" err="1"/>
              <a:t>Zelophehad</a:t>
            </a:r>
            <a:r>
              <a:rPr lang="en-AU" dirty="0"/>
              <a:t> is mentioned they are also listed.(this is </a:t>
            </a:r>
            <a:r>
              <a:rPr lang="en-AU" dirty="0" smtClean="0"/>
              <a:t>very unusual </a:t>
            </a:r>
            <a:r>
              <a:rPr lang="en-AU" dirty="0"/>
              <a:t>in male orientated genealogies)</a:t>
            </a:r>
          </a:p>
          <a:p>
            <a:r>
              <a:rPr lang="en-AU" dirty="0"/>
              <a:t>They changed the </a:t>
            </a:r>
            <a:r>
              <a:rPr lang="en-AU" dirty="0" smtClean="0"/>
              <a:t>established  </a:t>
            </a:r>
            <a:r>
              <a:rPr lang="en-AU" dirty="0"/>
              <a:t>law of inheritance by their faith.</a:t>
            </a:r>
          </a:p>
          <a:p>
            <a:r>
              <a:rPr lang="en-AU" dirty="0"/>
              <a:t>Had to front up to Moses (and Joshua) and all the elders on 3 separate occasions </a:t>
            </a:r>
          </a:p>
          <a:p>
            <a:r>
              <a:rPr lang="en-AU" dirty="0"/>
              <a:t>They had a very correct view of God’s words.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AU" dirty="0"/>
              <a:t>THE DAUGHTERS OF ZELOPHEHAD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AU" sz="3600" dirty="0"/>
              <a:t>For the LORD your God is a God of gods, and a Lord of lords, a great God, a mighty, and a terrible, which </a:t>
            </a:r>
            <a:r>
              <a:rPr lang="en-AU" sz="3600" dirty="0" err="1"/>
              <a:t>regardeth</a:t>
            </a:r>
            <a:r>
              <a:rPr lang="en-AU" sz="3600" dirty="0"/>
              <a:t> not persons, nor </a:t>
            </a:r>
            <a:r>
              <a:rPr lang="en-AU" sz="3600" dirty="0" err="1"/>
              <a:t>taketh</a:t>
            </a:r>
            <a:r>
              <a:rPr lang="en-AU" sz="3600" dirty="0"/>
              <a:t> reward .</a:t>
            </a:r>
          </a:p>
          <a:p>
            <a:r>
              <a:rPr lang="en-AU" sz="3600" dirty="0"/>
              <a:t>He doth execute the judgement of the fatherless and the widow , and </a:t>
            </a:r>
            <a:r>
              <a:rPr lang="en-AU" sz="3600" dirty="0" err="1"/>
              <a:t>loveth</a:t>
            </a:r>
            <a:r>
              <a:rPr lang="en-AU" sz="3600" dirty="0"/>
              <a:t> the stranger.....	</a:t>
            </a:r>
            <a:r>
              <a:rPr lang="en-AU" dirty="0"/>
              <a:t>								Deut 10v17-18</a:t>
            </a:r>
          </a:p>
          <a:p>
            <a:r>
              <a:rPr lang="en-AU" sz="3900" dirty="0"/>
              <a:t>A father of the fatherless </a:t>
            </a:r>
            <a:r>
              <a:rPr lang="en-AU" dirty="0"/>
              <a:t>..PSA 68v5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God loves the fatherless...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/>
              <a:t>Numbers  26v53-55....5 times</a:t>
            </a:r>
          </a:p>
          <a:p>
            <a:r>
              <a:rPr lang="en-AU" dirty="0"/>
              <a:t>Numbers 27...... 6 times </a:t>
            </a:r>
          </a:p>
          <a:p>
            <a:r>
              <a:rPr lang="en-AU" dirty="0"/>
              <a:t>Numbers 36........17 times</a:t>
            </a:r>
          </a:p>
          <a:p>
            <a:r>
              <a:rPr lang="en-AU" dirty="0"/>
              <a:t>Joshua 17...........3 times</a:t>
            </a:r>
          </a:p>
          <a:p>
            <a:pPr>
              <a:buNone/>
            </a:pPr>
            <a:endParaRPr lang="en-AU" dirty="0"/>
          </a:p>
          <a:p>
            <a:pPr>
              <a:buNone/>
            </a:pPr>
            <a:endParaRPr lang="en-AU" dirty="0"/>
          </a:p>
          <a:p>
            <a:pPr>
              <a:buNone/>
            </a:pPr>
            <a:r>
              <a:rPr lang="en-AU" dirty="0"/>
              <a:t>  </a:t>
            </a:r>
            <a:r>
              <a:rPr lang="en-AU" i="1" dirty="0">
                <a:latin typeface="Constantia" pitchFamily="18" charset="0"/>
              </a:rPr>
              <a:t>Therefore according to the commandment of Yahweh he gave them an </a:t>
            </a:r>
            <a:r>
              <a:rPr lang="en-AU" b="1" i="1" dirty="0">
                <a:latin typeface="Constantia" pitchFamily="18" charset="0"/>
              </a:rPr>
              <a:t>inheritance</a:t>
            </a:r>
            <a:r>
              <a:rPr lang="en-AU" i="1" dirty="0">
                <a:latin typeface="Constantia" pitchFamily="18" charset="0"/>
              </a:rPr>
              <a:t> among the brethren of their father</a:t>
            </a:r>
            <a:r>
              <a:rPr lang="en-AU" dirty="0"/>
              <a:t>.             Joshua 17v4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INHERITANCE –the main issue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AU" dirty="0"/>
              <a:t>In whom we have also obtained an </a:t>
            </a:r>
            <a:r>
              <a:rPr lang="en-AU" u="sng" dirty="0"/>
              <a:t>inheritance</a:t>
            </a:r>
            <a:r>
              <a:rPr lang="en-AU" dirty="0"/>
              <a:t>   EPH 1v11</a:t>
            </a:r>
          </a:p>
          <a:p>
            <a:r>
              <a:rPr lang="en-AU" dirty="0"/>
              <a:t>The holy spirit of promise, which is the earnest of our </a:t>
            </a:r>
            <a:r>
              <a:rPr lang="en-AU" u="sng" dirty="0"/>
              <a:t>inheritance</a:t>
            </a:r>
            <a:r>
              <a:rPr lang="en-AU" dirty="0"/>
              <a:t>.  EPH 1v14</a:t>
            </a:r>
          </a:p>
          <a:p>
            <a:r>
              <a:rPr lang="en-AU" dirty="0"/>
              <a:t>That ye may know what is the hope of his calling, and what the riches of his glory of his </a:t>
            </a:r>
            <a:r>
              <a:rPr lang="en-AU" u="sng" dirty="0"/>
              <a:t>inheritance </a:t>
            </a:r>
            <a:r>
              <a:rPr lang="en-AU" dirty="0"/>
              <a:t>in the saints . EPH 1v18</a:t>
            </a:r>
          </a:p>
          <a:p>
            <a:r>
              <a:rPr lang="en-AU" dirty="0"/>
              <a:t>.. hath any </a:t>
            </a:r>
            <a:r>
              <a:rPr lang="en-AU" u="sng" dirty="0"/>
              <a:t>inheritance</a:t>
            </a:r>
            <a:r>
              <a:rPr lang="en-AU" dirty="0"/>
              <a:t> in the Kingdom of Christ and of God.    EPH 5v5  </a:t>
            </a:r>
          </a:p>
          <a:p>
            <a:endParaRPr lang="en-AU" dirty="0"/>
          </a:p>
          <a:p>
            <a:pPr>
              <a:buNone/>
            </a:pPr>
            <a:r>
              <a:rPr lang="en-AU" dirty="0">
                <a:latin typeface="French Script MT" pitchFamily="66" charset="0"/>
              </a:rPr>
              <a:t>										</a:t>
            </a:r>
            <a:r>
              <a:rPr lang="en-AU" sz="4300" b="1" dirty="0">
                <a:latin typeface="French Script MT" pitchFamily="66" charset="0"/>
              </a:rPr>
              <a:t>Heirs according to the promise</a:t>
            </a:r>
            <a:r>
              <a:rPr lang="en-AU" sz="4300" b="1" dirty="0"/>
              <a:t>...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Our Inheritance in Christ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71678"/>
            <a:ext cx="8229600" cy="3935613"/>
          </a:xfrm>
        </p:spPr>
        <p:txBody>
          <a:bodyPr/>
          <a:lstStyle/>
          <a:p>
            <a:r>
              <a:rPr lang="en-AU" dirty="0"/>
              <a:t>Not one clause oppresses or belittles women</a:t>
            </a:r>
          </a:p>
          <a:p>
            <a:r>
              <a:rPr lang="en-AU" dirty="0"/>
              <a:t>Newly wed husbands exempted from battle</a:t>
            </a:r>
          </a:p>
          <a:p>
            <a:r>
              <a:rPr lang="en-AU" dirty="0" err="1"/>
              <a:t>Honor</a:t>
            </a:r>
            <a:r>
              <a:rPr lang="en-AU" dirty="0"/>
              <a:t> thy father </a:t>
            </a:r>
            <a:r>
              <a:rPr lang="en-AU" u="sng" dirty="0"/>
              <a:t>and thy mother </a:t>
            </a:r>
            <a:r>
              <a:rPr lang="en-AU" dirty="0"/>
              <a:t>(unique)</a:t>
            </a:r>
          </a:p>
          <a:p>
            <a:r>
              <a:rPr lang="en-AU" dirty="0"/>
              <a:t>Tight regulation of divorce</a:t>
            </a:r>
          </a:p>
          <a:p>
            <a:r>
              <a:rPr lang="en-AU" dirty="0"/>
              <a:t>Strong punishment of rape</a:t>
            </a:r>
          </a:p>
          <a:p>
            <a:r>
              <a:rPr lang="en-AU" dirty="0"/>
              <a:t>Equal opportunity to donate to the tabernacle</a:t>
            </a:r>
          </a:p>
          <a:p>
            <a:r>
              <a:rPr lang="en-AU" dirty="0"/>
              <a:t>Even captive women had protection</a:t>
            </a:r>
          </a:p>
          <a:p>
            <a:r>
              <a:rPr lang="en-AU" dirty="0"/>
              <a:t>Maidservants specifically included in worship  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28670"/>
            <a:ext cx="8229600" cy="488968"/>
          </a:xfrm>
        </p:spPr>
        <p:txBody>
          <a:bodyPr>
            <a:normAutofit fontScale="90000"/>
          </a:bodyPr>
          <a:lstStyle/>
          <a:p>
            <a:r>
              <a:rPr lang="en-AU" dirty="0"/>
              <a:t>HOW THE GOD OF ISRAEL HONORED WOMEN-</a:t>
            </a:r>
            <a:br>
              <a:rPr lang="en-AU" dirty="0"/>
            </a:br>
            <a:r>
              <a:rPr lang="en-AU" dirty="0"/>
              <a:t> </a:t>
            </a:r>
            <a:r>
              <a:rPr lang="en-AU" sz="2700" dirty="0"/>
              <a:t>Divine laws very different to other nations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450499"/>
          </a:xfrm>
        </p:spPr>
        <p:txBody>
          <a:bodyPr>
            <a:normAutofit fontScale="85000" lnSpcReduction="20000"/>
          </a:bodyPr>
          <a:lstStyle/>
          <a:p>
            <a:r>
              <a:rPr lang="en-AU" sz="2800" dirty="0"/>
              <a:t>Special provisions to protect handmaids from </a:t>
            </a:r>
            <a:r>
              <a:rPr lang="en-AU" sz="2800" dirty="0" smtClean="0"/>
              <a:t>abuse and being overworked</a:t>
            </a:r>
          </a:p>
          <a:p>
            <a:r>
              <a:rPr lang="en-AU" sz="2800" dirty="0" smtClean="0"/>
              <a:t>Provision for widows  </a:t>
            </a:r>
            <a:endParaRPr lang="en-AU" sz="2800" dirty="0"/>
          </a:p>
          <a:p>
            <a:r>
              <a:rPr lang="en-AU" sz="2800" dirty="0"/>
              <a:t>Equal access to sacrificial code </a:t>
            </a:r>
          </a:p>
          <a:p>
            <a:r>
              <a:rPr lang="en-AU" sz="2800" dirty="0"/>
              <a:t>Opportunity for service in the </a:t>
            </a:r>
            <a:r>
              <a:rPr lang="en-AU" sz="2800" dirty="0" smtClean="0"/>
              <a:t>Temple</a:t>
            </a:r>
          </a:p>
          <a:p>
            <a:r>
              <a:rPr lang="en-AU" sz="2800" dirty="0" smtClean="0"/>
              <a:t>Protection from unjust accusations  </a:t>
            </a:r>
            <a:endParaRPr lang="en-AU" sz="2800" dirty="0"/>
          </a:p>
          <a:p>
            <a:r>
              <a:rPr lang="en-AU" sz="2800" dirty="0"/>
              <a:t>Property inheritance for daughters (orphans)</a:t>
            </a:r>
          </a:p>
          <a:p>
            <a:r>
              <a:rPr lang="en-AU" sz="2800" dirty="0"/>
              <a:t>Equal opportunity to be a </a:t>
            </a:r>
            <a:r>
              <a:rPr lang="en-AU" sz="2800" dirty="0" err="1"/>
              <a:t>Nazarite</a:t>
            </a:r>
            <a:r>
              <a:rPr lang="en-AU" sz="2800" dirty="0"/>
              <a:t>..and offer with your own hands.  Num 6v2 </a:t>
            </a:r>
          </a:p>
          <a:p>
            <a:endParaRPr lang="en-AU" dirty="0"/>
          </a:p>
          <a:p>
            <a:pPr>
              <a:buNone/>
            </a:pPr>
            <a:r>
              <a:rPr lang="en-AU" dirty="0"/>
              <a:t>	</a:t>
            </a:r>
            <a:r>
              <a:rPr lang="en-AU" sz="3200" dirty="0">
                <a:latin typeface="French Script MT" pitchFamily="66" charset="0"/>
              </a:rPr>
              <a:t>Not all males could be priests..and no women could do what some men could do...but in matters of salvation and worship ..all are the seed of Abraham by faith</a:t>
            </a:r>
            <a:r>
              <a:rPr lang="en-AU" dirty="0"/>
              <a:t>....</a:t>
            </a:r>
            <a:r>
              <a:rPr lang="en-AU" dirty="0">
                <a:latin typeface="Bodoni MT Condensed" panose="02070606080606020203" pitchFamily="18" charset="0"/>
              </a:rPr>
              <a:t>all one in Christ </a:t>
            </a:r>
            <a:r>
              <a:rPr lang="en-AU" dirty="0" smtClean="0">
                <a:latin typeface="Bodoni MT Condensed" panose="02070606080606020203" pitchFamily="18" charset="0"/>
              </a:rPr>
              <a:t>Jesus </a:t>
            </a:r>
            <a:endParaRPr lang="en-AU" dirty="0">
              <a:latin typeface="Bodoni MT Condensed" panose="02070606080606020203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AU" dirty="0"/>
              <a:t>How God’s laws </a:t>
            </a:r>
            <a:r>
              <a:rPr lang="en-AU" dirty="0" err="1"/>
              <a:t>honored</a:t>
            </a:r>
            <a:r>
              <a:rPr lang="en-AU" dirty="0"/>
              <a:t> Jewish women......continued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AU" u="sng" dirty="0"/>
              <a:t>The original seven</a:t>
            </a:r>
          </a:p>
          <a:p>
            <a:r>
              <a:rPr lang="en-AU" dirty="0"/>
              <a:t>Aaron’s family are the priests</a:t>
            </a:r>
          </a:p>
          <a:p>
            <a:r>
              <a:rPr lang="en-AU" dirty="0"/>
              <a:t>All the fat of sacrifices is Yahweh’s </a:t>
            </a:r>
          </a:p>
          <a:p>
            <a:r>
              <a:rPr lang="en-AU" dirty="0"/>
              <a:t>The Day of Atonement</a:t>
            </a:r>
          </a:p>
          <a:p>
            <a:r>
              <a:rPr lang="en-AU" dirty="0"/>
              <a:t>The Shewbread</a:t>
            </a:r>
          </a:p>
          <a:p>
            <a:r>
              <a:rPr lang="en-AU" dirty="0"/>
              <a:t>The Red Heifer</a:t>
            </a:r>
          </a:p>
          <a:p>
            <a:r>
              <a:rPr lang="en-AU" dirty="0"/>
              <a:t>The Cities of Refuge</a:t>
            </a:r>
          </a:p>
          <a:p>
            <a:r>
              <a:rPr lang="en-AU" dirty="0"/>
              <a:t>The feasts of the new moon </a:t>
            </a:r>
          </a:p>
          <a:p>
            <a:r>
              <a:rPr lang="en-AU" u="sng" dirty="0"/>
              <a:t>Now</a:t>
            </a:r>
            <a:r>
              <a:rPr lang="en-AU" dirty="0"/>
              <a:t>...Orphaned daughters inherit equally</a:t>
            </a:r>
          </a:p>
          <a:p>
            <a:endParaRPr lang="en-AU" dirty="0"/>
          </a:p>
          <a:p>
            <a:pPr>
              <a:buNone/>
            </a:pPr>
            <a:r>
              <a:rPr lang="en-AU" sz="4300" dirty="0">
                <a:latin typeface="French Script MT" pitchFamily="66" charset="0"/>
              </a:rPr>
              <a:t>Only one other </a:t>
            </a:r>
            <a:r>
              <a:rPr lang="en-AU" sz="4300">
                <a:latin typeface="French Script MT" pitchFamily="66" charset="0"/>
              </a:rPr>
              <a:t>statute was </a:t>
            </a:r>
            <a:r>
              <a:rPr lang="en-AU" sz="4300" dirty="0">
                <a:latin typeface="French Script MT" pitchFamily="66" charset="0"/>
              </a:rPr>
              <a:t>ever added later ?</a:t>
            </a:r>
          </a:p>
          <a:p>
            <a:endParaRPr lang="en-AU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The Statutes of Israel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624078" indent="-514350"/>
            <a:r>
              <a:rPr lang="en-AU" dirty="0" err="1"/>
              <a:t>Machir</a:t>
            </a:r>
            <a:endParaRPr lang="en-AU" dirty="0"/>
          </a:p>
          <a:p>
            <a:pPr marL="624078" indent="-514350"/>
            <a:r>
              <a:rPr lang="en-AU" dirty="0" err="1"/>
              <a:t>Ashriel</a:t>
            </a:r>
            <a:endParaRPr lang="en-AU" dirty="0"/>
          </a:p>
          <a:p>
            <a:pPr marL="624078" indent="-514350"/>
            <a:r>
              <a:rPr lang="en-AU" dirty="0" err="1"/>
              <a:t>Shechem</a:t>
            </a:r>
            <a:endParaRPr lang="en-AU" dirty="0"/>
          </a:p>
          <a:p>
            <a:pPr marL="624078" indent="-514350"/>
            <a:r>
              <a:rPr lang="en-AU" dirty="0" err="1"/>
              <a:t>Helek</a:t>
            </a:r>
            <a:endParaRPr lang="en-AU" dirty="0"/>
          </a:p>
          <a:p>
            <a:pPr marL="624078" indent="-514350"/>
            <a:r>
              <a:rPr lang="en-AU" dirty="0" err="1"/>
              <a:t>Shemidah</a:t>
            </a:r>
            <a:endParaRPr lang="en-AU" dirty="0"/>
          </a:p>
          <a:p>
            <a:pPr marL="624078" indent="-514350"/>
            <a:r>
              <a:rPr lang="en-AU" dirty="0" err="1"/>
              <a:t>Abiezer</a:t>
            </a:r>
            <a:endParaRPr lang="en-AU" dirty="0"/>
          </a:p>
          <a:p>
            <a:pPr marL="624078" indent="-514350"/>
            <a:endParaRPr lang="en-AU" dirty="0"/>
          </a:p>
          <a:p>
            <a:pPr marL="624078" indent="-514350"/>
            <a:r>
              <a:rPr lang="en-AU" dirty="0" err="1"/>
              <a:t>Machir</a:t>
            </a:r>
            <a:r>
              <a:rPr lang="en-AU" dirty="0"/>
              <a:t> was the father of Gilead</a:t>
            </a:r>
          </a:p>
          <a:p>
            <a:pPr marL="624078" indent="-514350"/>
            <a:r>
              <a:rPr lang="en-AU" dirty="0"/>
              <a:t>Gilead had 4 sons..3 of whom inherit </a:t>
            </a:r>
            <a:r>
              <a:rPr lang="en-AU" dirty="0" err="1" smtClean="0"/>
              <a:t>Og’s</a:t>
            </a:r>
            <a:r>
              <a:rPr lang="en-AU" dirty="0" smtClean="0"/>
              <a:t> kingdom (Gilead </a:t>
            </a:r>
            <a:r>
              <a:rPr lang="en-AU" dirty="0"/>
              <a:t>and </a:t>
            </a:r>
            <a:r>
              <a:rPr lang="en-AU" dirty="0" smtClean="0"/>
              <a:t>Bashan-east </a:t>
            </a:r>
            <a:r>
              <a:rPr lang="en-AU" dirty="0"/>
              <a:t>of Jordan)</a:t>
            </a:r>
          </a:p>
          <a:p>
            <a:pPr marL="624078" indent="-514350"/>
            <a:r>
              <a:rPr lang="en-AU" dirty="0" err="1"/>
              <a:t>Hepher</a:t>
            </a:r>
            <a:r>
              <a:rPr lang="en-AU" dirty="0"/>
              <a:t>, Gilead’s 4</a:t>
            </a:r>
            <a:r>
              <a:rPr lang="en-AU" baseline="30000" dirty="0"/>
              <a:t>th</a:t>
            </a:r>
            <a:r>
              <a:rPr lang="en-AU" dirty="0"/>
              <a:t> son, was the father of  </a:t>
            </a:r>
            <a:r>
              <a:rPr lang="en-AU" dirty="0" err="1"/>
              <a:t>Zelophehad</a:t>
            </a:r>
            <a:r>
              <a:rPr lang="en-AU" dirty="0"/>
              <a:t>. </a:t>
            </a:r>
          </a:p>
          <a:p>
            <a:pPr marL="624078" indent="-514350">
              <a:buFont typeface="+mj-lt"/>
              <a:buAutoNum type="arabicPeriod"/>
            </a:pPr>
            <a:endParaRPr lang="en-AU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THE SIX SONS OF MANASSEH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/>
              <a:t>Ephesians 1v11,14,18,5v5</a:t>
            </a:r>
          </a:p>
          <a:p>
            <a:r>
              <a:rPr lang="en-AU" dirty="0"/>
              <a:t>Matthew 5v5</a:t>
            </a:r>
          </a:p>
          <a:p>
            <a:r>
              <a:rPr lang="en-AU" dirty="0"/>
              <a:t>Psalm 37v9,11,18,22,29,34</a:t>
            </a:r>
          </a:p>
          <a:p>
            <a:r>
              <a:rPr lang="en-AU" dirty="0"/>
              <a:t>Psalm 69v35-36</a:t>
            </a:r>
          </a:p>
          <a:p>
            <a:r>
              <a:rPr lang="en-AU" dirty="0"/>
              <a:t>Matt19v29</a:t>
            </a:r>
          </a:p>
          <a:p>
            <a:r>
              <a:rPr lang="en-AU" dirty="0"/>
              <a:t>Matt 25v34</a:t>
            </a:r>
          </a:p>
          <a:p>
            <a:r>
              <a:rPr lang="en-AU" dirty="0"/>
              <a:t>Acts 20v32</a:t>
            </a:r>
          </a:p>
          <a:p>
            <a:r>
              <a:rPr lang="en-AU" dirty="0"/>
              <a:t>Acts 26v18</a:t>
            </a:r>
          </a:p>
          <a:p>
            <a:r>
              <a:rPr lang="en-AU" dirty="0"/>
              <a:t>Col 1v12,3v24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dirty="0"/>
              <a:t>OUR INHERITANCE IN CHRIST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29256" y="3429000"/>
            <a:ext cx="314327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4000" dirty="0">
                <a:latin typeface="French Script MT" pitchFamily="66" charset="0"/>
              </a:rPr>
              <a:t>He that </a:t>
            </a:r>
            <a:r>
              <a:rPr lang="en-AU" sz="4000" dirty="0" err="1">
                <a:latin typeface="French Script MT" pitchFamily="66" charset="0"/>
              </a:rPr>
              <a:t>overcometh</a:t>
            </a:r>
            <a:r>
              <a:rPr lang="en-AU" sz="4000" dirty="0">
                <a:latin typeface="French Script MT" pitchFamily="66" charset="0"/>
              </a:rPr>
              <a:t> shall inherit all things....Rev 21v7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624078" indent="-514350"/>
            <a:r>
              <a:rPr lang="en-AU" dirty="0" err="1"/>
              <a:t>Machir</a:t>
            </a:r>
            <a:endParaRPr lang="en-AU" dirty="0"/>
          </a:p>
          <a:p>
            <a:pPr marL="624078" indent="-514350"/>
            <a:r>
              <a:rPr lang="en-AU" dirty="0" err="1"/>
              <a:t>Ashriel</a:t>
            </a:r>
            <a:endParaRPr lang="en-AU" dirty="0"/>
          </a:p>
          <a:p>
            <a:pPr marL="624078" indent="-514350"/>
            <a:r>
              <a:rPr lang="en-AU" dirty="0" err="1"/>
              <a:t>Shechem</a:t>
            </a:r>
            <a:endParaRPr lang="en-AU" dirty="0"/>
          </a:p>
          <a:p>
            <a:pPr marL="624078" indent="-514350"/>
            <a:r>
              <a:rPr lang="en-AU" dirty="0" err="1"/>
              <a:t>Helek</a:t>
            </a:r>
            <a:endParaRPr lang="en-AU" dirty="0"/>
          </a:p>
          <a:p>
            <a:pPr marL="624078" indent="-514350"/>
            <a:r>
              <a:rPr lang="en-AU" dirty="0" err="1"/>
              <a:t>Shemidah</a:t>
            </a:r>
            <a:endParaRPr lang="en-AU" dirty="0"/>
          </a:p>
          <a:p>
            <a:pPr marL="624078" indent="-514350"/>
            <a:r>
              <a:rPr lang="en-AU" dirty="0" err="1"/>
              <a:t>Abiezer</a:t>
            </a:r>
            <a:endParaRPr lang="en-AU" dirty="0"/>
          </a:p>
          <a:p>
            <a:pPr marL="624078" indent="-514350"/>
            <a:endParaRPr lang="en-AU" dirty="0"/>
          </a:p>
          <a:p>
            <a:pPr marL="624078" indent="-514350"/>
            <a:r>
              <a:rPr lang="en-AU" dirty="0" err="1"/>
              <a:t>Machir</a:t>
            </a:r>
            <a:r>
              <a:rPr lang="en-AU" dirty="0"/>
              <a:t> was the father of Gilead</a:t>
            </a:r>
          </a:p>
          <a:p>
            <a:pPr marL="624078" indent="-514350"/>
            <a:r>
              <a:rPr lang="en-AU" dirty="0"/>
              <a:t>Gilead had 4 sons..3 of whom inherit </a:t>
            </a:r>
            <a:r>
              <a:rPr lang="en-AU" dirty="0" err="1" smtClean="0"/>
              <a:t>Og’s</a:t>
            </a:r>
            <a:r>
              <a:rPr lang="en-AU" dirty="0" smtClean="0"/>
              <a:t> kingdom (Gilead </a:t>
            </a:r>
            <a:r>
              <a:rPr lang="en-AU" dirty="0"/>
              <a:t>and </a:t>
            </a:r>
            <a:r>
              <a:rPr lang="en-AU" dirty="0" smtClean="0"/>
              <a:t>Bashan-east </a:t>
            </a:r>
            <a:r>
              <a:rPr lang="en-AU" dirty="0"/>
              <a:t>of Jordan)</a:t>
            </a:r>
          </a:p>
          <a:p>
            <a:pPr marL="624078" indent="-514350"/>
            <a:r>
              <a:rPr lang="en-AU" dirty="0" err="1"/>
              <a:t>Hepher</a:t>
            </a:r>
            <a:r>
              <a:rPr lang="en-AU" dirty="0"/>
              <a:t>, Gilead’s 4</a:t>
            </a:r>
            <a:r>
              <a:rPr lang="en-AU" baseline="30000" dirty="0"/>
              <a:t>th</a:t>
            </a:r>
            <a:r>
              <a:rPr lang="en-AU" dirty="0"/>
              <a:t> son, was the father of  </a:t>
            </a:r>
            <a:r>
              <a:rPr lang="en-AU" dirty="0" err="1"/>
              <a:t>Zelophehad</a:t>
            </a:r>
            <a:r>
              <a:rPr lang="en-AU" dirty="0"/>
              <a:t>. </a:t>
            </a:r>
          </a:p>
          <a:p>
            <a:pPr marL="624078" indent="-514350">
              <a:buFont typeface="+mj-lt"/>
              <a:buAutoNum type="arabicPeriod"/>
            </a:pPr>
            <a:endParaRPr lang="en-AU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THE SIX SONS OF MANASSEH</a:t>
            </a:r>
          </a:p>
        </p:txBody>
      </p:sp>
    </p:spTree>
    <p:extLst>
      <p:ext uri="{BB962C8B-B14F-4D97-AF65-F5344CB8AC3E}">
        <p14:creationId xmlns:p14="http://schemas.microsoft.com/office/powerpoint/2010/main" val="35413535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394px-12_Tribes_of_Israel_Map_svg_1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57422" y="908720"/>
            <a:ext cx="4786346" cy="6806560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en-AU" dirty="0">
                <a:latin typeface="Franklin Gothic Medium" pitchFamily="34" charset="0"/>
              </a:rPr>
              <a:t>THE HUGE INHERITANCE OF MANASSEH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328"/>
            <a:ext cx="8363272" cy="4525963"/>
          </a:xfrm>
        </p:spPr>
        <p:txBody>
          <a:bodyPr>
            <a:normAutofit fontScale="92500"/>
          </a:bodyPr>
          <a:lstStyle/>
          <a:p>
            <a:r>
              <a:rPr lang="en-AU" dirty="0"/>
              <a:t>The western inheritance of Manasseh was split into 10 lots-five for the sons of Manasseh (besides Machir and his son Gilead in the east of Jordan ) and five for the daughters of </a:t>
            </a:r>
            <a:r>
              <a:rPr lang="en-AU" dirty="0" err="1"/>
              <a:t>Zelophehad</a:t>
            </a:r>
            <a:r>
              <a:rPr lang="en-AU" dirty="0"/>
              <a:t>.</a:t>
            </a:r>
          </a:p>
          <a:p>
            <a:r>
              <a:rPr lang="en-AU" dirty="0"/>
              <a:t>They are now called “daughters of Manasseh” v6</a:t>
            </a:r>
          </a:p>
          <a:p>
            <a:r>
              <a:rPr lang="en-AU" dirty="0"/>
              <a:t>Thus these girls jumped 3 generations to inherit their portions as direct </a:t>
            </a:r>
            <a:r>
              <a:rPr lang="en-AU" dirty="0" smtClean="0"/>
              <a:t>children of Manasseh.</a:t>
            </a:r>
            <a:endParaRPr lang="en-AU" dirty="0"/>
          </a:p>
          <a:p>
            <a:r>
              <a:rPr lang="en-AU" dirty="0"/>
              <a:t>They held the key to possibly almost 25% of their  tribe’s land inheritance  </a:t>
            </a:r>
          </a:p>
          <a:p>
            <a:r>
              <a:rPr lang="en-AU" dirty="0"/>
              <a:t>No wonder there was concern about who they might marry.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00034" y="357166"/>
            <a:ext cx="8229600" cy="714380"/>
          </a:xfrm>
        </p:spPr>
        <p:txBody>
          <a:bodyPr>
            <a:normAutofit fontScale="90000"/>
          </a:bodyPr>
          <a:lstStyle/>
          <a:p>
            <a:r>
              <a:rPr lang="en-AU" dirty="0"/>
              <a:t>THE VERY SPECIAL INHERITANCE </a:t>
            </a:r>
            <a:br>
              <a:rPr lang="en-AU" dirty="0"/>
            </a:br>
            <a:r>
              <a:rPr lang="en-AU" sz="3100" dirty="0"/>
              <a:t>see Joshua 17v1-9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tribu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14348" y="1195386"/>
            <a:ext cx="7358114" cy="8091530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sz="2800" dirty="0"/>
              <a:t>THE WESTERN INHERITANCE OF MANASSEH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/>
              <a:t>These girls fulfilled the prophecy of Jacob</a:t>
            </a:r>
          </a:p>
          <a:p>
            <a:endParaRPr lang="en-AU" dirty="0"/>
          </a:p>
          <a:p>
            <a:r>
              <a:rPr lang="en-AU" dirty="0"/>
              <a:t>Joseph is a fruitful bough, even a fruitful bough by a well, whose branches (Heb ‘Daughters’ see Mg) run over the </a:t>
            </a:r>
            <a:r>
              <a:rPr lang="en-AU" dirty="0" smtClean="0"/>
              <a:t>wall (exceed all expectations).</a:t>
            </a:r>
            <a:endParaRPr lang="en-AU" dirty="0"/>
          </a:p>
          <a:p>
            <a:pPr>
              <a:buNone/>
            </a:pPr>
            <a:r>
              <a:rPr lang="en-AU" dirty="0"/>
              <a:t>														Genesis 49v22</a:t>
            </a:r>
          </a:p>
          <a:p>
            <a:pPr>
              <a:buNone/>
            </a:pPr>
            <a:r>
              <a:rPr lang="en-AU" sz="3200" dirty="0">
                <a:latin typeface="French Script MT" pitchFamily="66" charset="0"/>
              </a:rPr>
              <a:t>What part of the western inheritance might they have inherited?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</p:spPr>
        <p:txBody>
          <a:bodyPr>
            <a:normAutofit fontScale="90000"/>
          </a:bodyPr>
          <a:lstStyle/>
          <a:p>
            <a:r>
              <a:rPr lang="en-AU" dirty="0"/>
              <a:t>     THE DAUGHTERS OF JOSEPH</a:t>
            </a:r>
            <a:br>
              <a:rPr lang="en-AU" dirty="0"/>
            </a:br>
            <a:r>
              <a:rPr lang="en-AU" dirty="0" smtClean="0"/>
              <a:t>  </a:t>
            </a:r>
            <a:r>
              <a:rPr lang="en-AU" sz="2400" dirty="0" err="1"/>
              <a:t>Zelophehad</a:t>
            </a:r>
            <a:r>
              <a:rPr lang="en-AU" sz="2400" dirty="0"/>
              <a:t> was of the tribe of </a:t>
            </a:r>
            <a:r>
              <a:rPr lang="en-AU" sz="2400" dirty="0" err="1" smtClean="0"/>
              <a:t>Manasseh,son</a:t>
            </a:r>
            <a:r>
              <a:rPr lang="en-AU" sz="2400" dirty="0" smtClean="0"/>
              <a:t> of Joseph </a:t>
            </a:r>
            <a:endParaRPr lang="en-AU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AU" dirty="0"/>
              <a:t>She is at liberty to be married to whomsoever she will; but only in the Lord.  1Cor 7v39</a:t>
            </a:r>
          </a:p>
          <a:p>
            <a:endParaRPr lang="en-AU" dirty="0"/>
          </a:p>
          <a:p>
            <a:endParaRPr lang="en-AU" dirty="0"/>
          </a:p>
          <a:p>
            <a:endParaRPr lang="en-AU" dirty="0"/>
          </a:p>
          <a:p>
            <a:endParaRPr lang="en-AU" dirty="0"/>
          </a:p>
          <a:p>
            <a:endParaRPr lang="en-AU" dirty="0"/>
          </a:p>
          <a:p>
            <a:endParaRPr lang="en-AU" dirty="0"/>
          </a:p>
          <a:p>
            <a:endParaRPr lang="en-AU" dirty="0"/>
          </a:p>
          <a:p>
            <a:endParaRPr lang="en-AU" sz="4800" dirty="0">
              <a:latin typeface="French Script MT" pitchFamily="66" charset="0"/>
            </a:endParaRPr>
          </a:p>
          <a:p>
            <a:endParaRPr lang="en-AU" sz="4800" dirty="0">
              <a:latin typeface="French Script MT" pitchFamily="66" charset="0"/>
            </a:endParaRPr>
          </a:p>
          <a:p>
            <a:endParaRPr lang="en-AU" sz="4800" dirty="0">
              <a:latin typeface="French Script MT" pitchFamily="66" charset="0"/>
            </a:endParaRPr>
          </a:p>
          <a:p>
            <a:r>
              <a:rPr lang="en-AU" sz="4800" dirty="0">
                <a:latin typeface="French Script MT" pitchFamily="66" charset="0"/>
              </a:rPr>
              <a:t>Be not unequally yoked with unbelievers...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</p:spPr>
        <p:txBody>
          <a:bodyPr>
            <a:normAutofit/>
          </a:bodyPr>
          <a:lstStyle/>
          <a:p>
            <a:r>
              <a:rPr lang="en-AU" dirty="0" smtClean="0"/>
              <a:t>A NT </a:t>
            </a:r>
            <a:r>
              <a:rPr lang="en-AU" dirty="0"/>
              <a:t>application of the new law </a:t>
            </a:r>
          </a:p>
        </p:txBody>
      </p:sp>
      <p:pic>
        <p:nvPicPr>
          <p:cNvPr id="4" name="Picture 3" descr="plow colo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3042" y="2000240"/>
            <a:ext cx="5357850" cy="3429024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CCI00012.bmp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27905" t="14206" r="2892" b="14766"/>
          <a:stretch>
            <a:fillRect/>
          </a:stretch>
        </p:blipFill>
        <p:spPr>
          <a:xfrm>
            <a:off x="257116" y="1417638"/>
            <a:ext cx="8429684" cy="5440362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</p:spPr>
        <p:txBody>
          <a:bodyPr/>
          <a:lstStyle/>
          <a:p>
            <a:r>
              <a:rPr lang="en-AU" dirty="0"/>
              <a:t>KEEPING  OUR  INHERITANCE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AU" dirty="0"/>
              <a:t>Caleb..Now therefore give me this mountain..and Joshua ..</a:t>
            </a:r>
            <a:r>
              <a:rPr lang="en-AU" dirty="0">
                <a:solidFill>
                  <a:srgbClr val="FF0000"/>
                </a:solidFill>
              </a:rPr>
              <a:t>gave unto </a:t>
            </a:r>
            <a:r>
              <a:rPr lang="en-AU" dirty="0"/>
              <a:t>Caleb the son of </a:t>
            </a:r>
            <a:r>
              <a:rPr lang="en-AU" dirty="0" err="1"/>
              <a:t>Jephunneh</a:t>
            </a:r>
            <a:r>
              <a:rPr lang="en-AU" dirty="0"/>
              <a:t> Hebron for an inheritance.</a:t>
            </a:r>
          </a:p>
          <a:p>
            <a:pPr>
              <a:buNone/>
            </a:pPr>
            <a:r>
              <a:rPr lang="en-AU" dirty="0"/>
              <a:t>						Joshua 14v12-13</a:t>
            </a:r>
          </a:p>
          <a:p>
            <a:r>
              <a:rPr lang="en-AU" dirty="0"/>
              <a:t>And </a:t>
            </a:r>
            <a:r>
              <a:rPr lang="en-AU" dirty="0" err="1"/>
              <a:t>Achsah</a:t>
            </a:r>
            <a:r>
              <a:rPr lang="en-AU" dirty="0"/>
              <a:t> said..give me a blessing..give me also springs of water..and Caleb </a:t>
            </a:r>
            <a:r>
              <a:rPr lang="en-AU" dirty="0">
                <a:solidFill>
                  <a:srgbClr val="FF0000"/>
                </a:solidFill>
              </a:rPr>
              <a:t>gave her </a:t>
            </a:r>
            <a:r>
              <a:rPr lang="en-AU" dirty="0"/>
              <a:t>the upper springs and the nether springs. 							Judges 1v15</a:t>
            </a:r>
          </a:p>
          <a:p>
            <a:r>
              <a:rPr lang="en-AU" dirty="0"/>
              <a:t>Look at </a:t>
            </a:r>
            <a:r>
              <a:rPr lang="en-AU" dirty="0" err="1"/>
              <a:t>Jabez</a:t>
            </a:r>
            <a:r>
              <a:rPr lang="en-AU" dirty="0"/>
              <a:t>...1Chron 4v9-10...God </a:t>
            </a:r>
            <a:r>
              <a:rPr lang="en-AU" dirty="0">
                <a:solidFill>
                  <a:srgbClr val="FF0000"/>
                </a:solidFill>
              </a:rPr>
              <a:t>granted </a:t>
            </a:r>
            <a:r>
              <a:rPr lang="en-AU" dirty="0"/>
              <a:t>him that which he requested. </a:t>
            </a:r>
          </a:p>
          <a:p>
            <a:r>
              <a:rPr lang="en-AU" sz="3600" dirty="0">
                <a:latin typeface="French Script MT" pitchFamily="66" charset="0"/>
              </a:rPr>
              <a:t>Any thoughts on Job 42v15 welcome ?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</p:spPr>
        <p:txBody>
          <a:bodyPr/>
          <a:lstStyle/>
          <a:p>
            <a:pPr algn="ctr"/>
            <a:r>
              <a:rPr lang="en-AU" dirty="0"/>
              <a:t>Seizing our inheritance </a:t>
            </a:r>
          </a:p>
        </p:txBody>
      </p:sp>
    </p:spTree>
    <p:extLst>
      <p:ext uri="{BB962C8B-B14F-4D97-AF65-F5344CB8AC3E}">
        <p14:creationId xmlns:p14="http://schemas.microsoft.com/office/powerpoint/2010/main" val="168714030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/>
              <a:t>Since John the Kingdom of heaven is achieved by vital action to seize it –and the energetic take it by forceful activity. </a:t>
            </a:r>
          </a:p>
          <a:p>
            <a:endParaRPr lang="en-AU" dirty="0"/>
          </a:p>
          <a:p>
            <a:r>
              <a:rPr lang="en-AU" sz="2400" dirty="0"/>
              <a:t>(</a:t>
            </a:r>
            <a:r>
              <a:rPr lang="en-AU" sz="2400" dirty="0" smtClean="0"/>
              <a:t>A literal  </a:t>
            </a:r>
            <a:r>
              <a:rPr lang="en-AU" sz="2400" dirty="0"/>
              <a:t>interpretation of the Greek.)</a:t>
            </a:r>
          </a:p>
          <a:p>
            <a:endParaRPr lang="en-AU" sz="2400" dirty="0"/>
          </a:p>
          <a:p>
            <a:pPr>
              <a:buNone/>
            </a:pPr>
            <a:r>
              <a:rPr lang="en-AU" sz="3200" dirty="0">
                <a:latin typeface="French Script MT" pitchFamily="66" charset="0"/>
              </a:rPr>
              <a:t>No one who ever sought or prayed for an inheritance was refused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AU" dirty="0"/>
              <a:t>The words of Jesus –Matt 11v12 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AU" sz="4000" dirty="0"/>
              <a:t>To them who by patient continuance in well doing </a:t>
            </a:r>
            <a:r>
              <a:rPr lang="en-AU" sz="4000" u="sng" dirty="0"/>
              <a:t>seek for glory and honour and immortality</a:t>
            </a:r>
            <a:r>
              <a:rPr lang="en-AU" sz="4000" dirty="0"/>
              <a:t>, eternal life. </a:t>
            </a:r>
            <a:r>
              <a:rPr lang="en-AU" sz="2000" dirty="0"/>
              <a:t>Romans </a:t>
            </a:r>
            <a:r>
              <a:rPr lang="en-AU" sz="2000" dirty="0" smtClean="0"/>
              <a:t>2v7</a:t>
            </a:r>
          </a:p>
          <a:p>
            <a:pPr algn="ctr"/>
            <a:r>
              <a:rPr lang="en-AU" sz="3600" dirty="0" smtClean="0">
                <a:latin typeface="Castellar" panose="020A0402060406010301" pitchFamily="18" charset="0"/>
                <a:cs typeface="Andalus" panose="02020603050405020304" pitchFamily="18" charset="-78"/>
              </a:rPr>
              <a:t>”….an inheritance among all those who are sanctified.” </a:t>
            </a:r>
            <a:endParaRPr lang="en-AU" sz="3600" dirty="0">
              <a:latin typeface="Castellar" panose="020A0402060406010301" pitchFamily="18" charset="0"/>
              <a:cs typeface="Andalus" panose="02020603050405020304" pitchFamily="18" charset="-78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93928" y="325110"/>
            <a:ext cx="8229600" cy="1143000"/>
          </a:xfrm>
          <a:solidFill>
            <a:schemeClr val="bg2">
              <a:lumMod val="90000"/>
            </a:schemeClr>
          </a:solidFill>
        </p:spPr>
        <p:txBody>
          <a:bodyPr/>
          <a:lstStyle/>
          <a:p>
            <a:pPr algn="ctr"/>
            <a:r>
              <a:rPr lang="en-AU" dirty="0"/>
              <a:t>SEIZING OUR INHERITANCE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501</TotalTime>
  <Words>953</Words>
  <Application>Microsoft Office PowerPoint</Application>
  <PresentationFormat>On-screen Show (4:3)</PresentationFormat>
  <Paragraphs>153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7" baseType="lpstr">
      <vt:lpstr>Andalus</vt:lpstr>
      <vt:lpstr>Arial Rounded MT Bold</vt:lpstr>
      <vt:lpstr>Bodoni MT Condensed</vt:lpstr>
      <vt:lpstr>Calibri</vt:lpstr>
      <vt:lpstr>Castellar</vt:lpstr>
      <vt:lpstr>Constantia</vt:lpstr>
      <vt:lpstr>Franklin Gothic Medium</vt:lpstr>
      <vt:lpstr>French Script MT</vt:lpstr>
      <vt:lpstr>Lucida Sans Unicode</vt:lpstr>
      <vt:lpstr>Times New Roman</vt:lpstr>
      <vt:lpstr>Verdana</vt:lpstr>
      <vt:lpstr>Wingdings 2</vt:lpstr>
      <vt:lpstr>Wingdings 3</vt:lpstr>
      <vt:lpstr>Concourse</vt:lpstr>
      <vt:lpstr>PowerPoint Presentation</vt:lpstr>
      <vt:lpstr>PowerPoint Presentation</vt:lpstr>
      <vt:lpstr>The importance of the story</vt:lpstr>
      <vt:lpstr>THE FAMILY OF ZELOPHEHAD</vt:lpstr>
      <vt:lpstr>THE DAUGHTERS OF ZELOPHEHAD</vt:lpstr>
      <vt:lpstr>God loves the fatherless...</vt:lpstr>
      <vt:lpstr>INHERITANCE –the main issue </vt:lpstr>
      <vt:lpstr>Our Inheritance in Christ</vt:lpstr>
      <vt:lpstr>HOW THE GOD OF ISRAEL HONORED WOMEN-  Divine laws very different to other nations </vt:lpstr>
      <vt:lpstr>How God’s laws honored Jewish women......continued </vt:lpstr>
      <vt:lpstr>The Statutes of Israel</vt:lpstr>
      <vt:lpstr>THE SIX SONS OF MANASSEH</vt:lpstr>
      <vt:lpstr>OUR INHERITANCE IN CHRIST </vt:lpstr>
      <vt:lpstr>THE SIX SONS OF MANASSEH</vt:lpstr>
      <vt:lpstr>THE HUGE INHERITANCE OF MANASSEH</vt:lpstr>
      <vt:lpstr>THE VERY SPECIAL INHERITANCE  see Joshua 17v1-9</vt:lpstr>
      <vt:lpstr>THE WESTERN INHERITANCE OF MANASSEH</vt:lpstr>
      <vt:lpstr>     THE DAUGHTERS OF JOSEPH   Zelophehad was of the tribe of Manasseh,son of Joseph </vt:lpstr>
      <vt:lpstr>A NT application of the new law </vt:lpstr>
      <vt:lpstr>KEEPING  OUR  INHERITANCE</vt:lpstr>
      <vt:lpstr>Seizing our inheritance </vt:lpstr>
      <vt:lpstr>The words of Jesus –Matt 11v12 </vt:lpstr>
      <vt:lpstr>SEIZING OUR INHERITANCE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DAUGHTERS OF ZELOPHEHAD</dc:title>
  <dc:creator>User</dc:creator>
  <cp:lastModifiedBy>ron cowie</cp:lastModifiedBy>
  <cp:revision>53</cp:revision>
  <cp:lastPrinted>2017-06-21T12:41:46Z</cp:lastPrinted>
  <dcterms:created xsi:type="dcterms:W3CDTF">2012-06-18T06:11:49Z</dcterms:created>
  <dcterms:modified xsi:type="dcterms:W3CDTF">2017-08-16T14:49:39Z</dcterms:modified>
</cp:coreProperties>
</file>