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handoutMasterIdLst>
    <p:handoutMasterId r:id="rId27"/>
  </p:handoutMasterIdLst>
  <p:sldIdLst>
    <p:sldId id="262" r:id="rId2"/>
    <p:sldId id="263" r:id="rId3"/>
    <p:sldId id="277" r:id="rId4"/>
    <p:sldId id="274" r:id="rId5"/>
    <p:sldId id="278" r:id="rId6"/>
    <p:sldId id="281" r:id="rId7"/>
    <p:sldId id="271" r:id="rId8"/>
    <p:sldId id="270" r:id="rId9"/>
    <p:sldId id="269" r:id="rId10"/>
    <p:sldId id="268" r:id="rId11"/>
    <p:sldId id="267" r:id="rId12"/>
    <p:sldId id="275" r:id="rId13"/>
    <p:sldId id="265" r:id="rId14"/>
    <p:sldId id="282" r:id="rId15"/>
    <p:sldId id="264" r:id="rId16"/>
    <p:sldId id="266" r:id="rId17"/>
    <p:sldId id="280" r:id="rId18"/>
    <p:sldId id="276" r:id="rId19"/>
    <p:sldId id="279" r:id="rId20"/>
    <p:sldId id="261" r:id="rId21"/>
    <p:sldId id="260" r:id="rId22"/>
    <p:sldId id="259" r:id="rId23"/>
    <p:sldId id="258" r:id="rId24"/>
    <p:sldId id="273" r:id="rId25"/>
    <p:sldId id="283" r:id="rId2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32" autoAdjust="0"/>
    <p:restoredTop sz="94660"/>
  </p:normalViewPr>
  <p:slideViewPr>
    <p:cSldViewPr>
      <p:cViewPr varScale="1">
        <p:scale>
          <a:sx n="70" d="100"/>
          <a:sy n="70" d="100"/>
        </p:scale>
        <p:origin x="162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7D3A92FD-346B-46B3-892C-7713026C5F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9A2A159-BE96-49A0-8A93-BD1A5096F3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95DF609-DC4B-4CDF-BA05-50DA256FF726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E29137C-8DD1-40DE-A478-1C7690BDB15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502CDA6-DD42-4BE3-B461-A7730A5CEE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98B8747-F52D-41B6-8D68-09E7BB0F3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17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1E10-DA12-4CFA-A65E-3B4A6893A10A}" type="datetimeFigureOut">
              <a:rPr lang="en-US" smtClean="0"/>
              <a:pPr/>
              <a:t>8/17/2017</a:t>
            </a:fld>
            <a:endParaRPr lang="en-A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99DB-7C0C-49F5-9868-DDD6CF15931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1E10-DA12-4CFA-A65E-3B4A6893A10A}" type="datetimeFigureOut">
              <a:rPr lang="en-US" smtClean="0"/>
              <a:pPr/>
              <a:t>8/17/2017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99DB-7C0C-49F5-9868-DDD6CF15931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1E10-DA12-4CFA-A65E-3B4A6893A10A}" type="datetimeFigureOut">
              <a:rPr lang="en-US" smtClean="0"/>
              <a:pPr/>
              <a:t>8/17/2017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99DB-7C0C-49F5-9868-DDD6CF15931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1E10-DA12-4CFA-A65E-3B4A6893A10A}" type="datetimeFigureOut">
              <a:rPr lang="en-US" smtClean="0"/>
              <a:pPr/>
              <a:t>8/17/2017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99DB-7C0C-49F5-9868-DDD6CF15931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1E10-DA12-4CFA-A65E-3B4A6893A10A}" type="datetimeFigureOut">
              <a:rPr lang="en-US" smtClean="0"/>
              <a:pPr/>
              <a:t>8/17/2017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99DB-7C0C-49F5-9868-DDD6CF15931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1E10-DA12-4CFA-A65E-3B4A6893A10A}" type="datetimeFigureOut">
              <a:rPr lang="en-US" smtClean="0"/>
              <a:pPr/>
              <a:t>8/17/2017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99DB-7C0C-49F5-9868-DDD6CF15931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1E10-DA12-4CFA-A65E-3B4A6893A10A}" type="datetimeFigureOut">
              <a:rPr lang="en-US" smtClean="0"/>
              <a:pPr/>
              <a:t>8/17/2017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99DB-7C0C-49F5-9868-DDD6CF15931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1E10-DA12-4CFA-A65E-3B4A6893A10A}" type="datetimeFigureOut">
              <a:rPr lang="en-US" smtClean="0"/>
              <a:pPr/>
              <a:t>8/17/2017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99DB-7C0C-49F5-9868-DDD6CF15931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1E10-DA12-4CFA-A65E-3B4A6893A10A}" type="datetimeFigureOut">
              <a:rPr lang="en-US" smtClean="0"/>
              <a:pPr/>
              <a:t>8/17/2017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12A99DB-7C0C-49F5-9868-DDD6CF159317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1E10-DA12-4CFA-A65E-3B4A6893A10A}" type="datetimeFigureOut">
              <a:rPr lang="en-US" smtClean="0"/>
              <a:pPr/>
              <a:t>8/17/2017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99DB-7C0C-49F5-9868-DDD6CF15931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1E10-DA12-4CFA-A65E-3B4A6893A10A}" type="datetimeFigureOut">
              <a:rPr lang="en-US" smtClean="0"/>
              <a:pPr/>
              <a:t>8/17/2017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A99DB-7C0C-49F5-9868-DDD6CF159317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EC1E10-DA12-4CFA-A65E-3B4A6893A10A}" type="datetimeFigureOut">
              <a:rPr lang="en-US" smtClean="0"/>
              <a:pPr/>
              <a:t>8/17/2017</a:t>
            </a:fld>
            <a:endParaRPr lang="en-A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2A99DB-7C0C-49F5-9868-DDD6CF159317}" type="slidenum">
              <a:rPr lang="en-AU" smtClean="0"/>
              <a:pPr/>
              <a:t>‹#›</a:t>
            </a:fld>
            <a:endParaRPr lang="en-A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/>
          </p:cNvSpPr>
          <p:nvPr/>
        </p:nvSpPr>
        <p:spPr bwMode="auto">
          <a:xfrm>
            <a:off x="2000233" y="2272606"/>
            <a:ext cx="5214974" cy="206210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sz="6700" dirty="0"/>
              <a:t>PHINEHAS</a:t>
            </a:r>
          </a:p>
          <a:p>
            <a:endParaRPr lang="en-US" sz="6700" dirty="0"/>
          </a:p>
        </p:txBody>
      </p:sp>
      <p:sp>
        <p:nvSpPr>
          <p:cNvPr id="45059" name="Rectangle 2"/>
          <p:cNvSpPr>
            <a:spLocks/>
          </p:cNvSpPr>
          <p:nvPr/>
        </p:nvSpPr>
        <p:spPr bwMode="auto">
          <a:xfrm rot="10800000" flipV="1">
            <a:off x="1785918" y="3724036"/>
            <a:ext cx="5286412" cy="5539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ZEALOUS FOR YAHWEH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F75AC70-D13D-4CD6-8A16-7EC6957DB46F}"/>
              </a:ext>
            </a:extLst>
          </p:cNvPr>
          <p:cNvSpPr txBox="1"/>
          <p:nvPr/>
        </p:nvSpPr>
        <p:spPr>
          <a:xfrm>
            <a:off x="827584" y="5013176"/>
            <a:ext cx="7920880" cy="15696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Algerian" panose="04020705040A02060702" pitchFamily="82" charset="0"/>
              </a:rPr>
              <a:t>Who will stand up for me against evildoers?  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"/>
          <p:cNvSpPr>
            <a:spLocks/>
          </p:cNvSpPr>
          <p:nvPr/>
        </p:nvSpPr>
        <p:spPr bwMode="auto">
          <a:xfrm>
            <a:off x="598289" y="1553766"/>
            <a:ext cx="7947422" cy="373260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321457" bIns="0" anchor="ctr"/>
          <a:lstStyle/>
          <a:p>
            <a:r>
              <a:rPr lang="en-US" sz="2500" b="1" dirty="0"/>
              <a:t>THE LESSON OF THE WILDERNESS GENERATION</a:t>
            </a:r>
          </a:p>
          <a:p>
            <a:endParaRPr lang="en-US" sz="2500" dirty="0"/>
          </a:p>
          <a:p>
            <a:r>
              <a:rPr lang="en-US" sz="2800" dirty="0"/>
              <a:t>Now all these things happened unto them for ensamples: and they are written for our admonition upon whom the ends of this world are come. </a:t>
            </a:r>
          </a:p>
          <a:p>
            <a:endParaRPr lang="en-US" sz="2800" dirty="0"/>
          </a:p>
          <a:p>
            <a:r>
              <a:rPr lang="en-US" sz="2800" dirty="0"/>
              <a:t>Wherefore let him that </a:t>
            </a:r>
            <a:r>
              <a:rPr lang="en-US" sz="2800" dirty="0" err="1"/>
              <a:t>thinketh</a:t>
            </a:r>
            <a:r>
              <a:rPr lang="en-US" sz="2800" dirty="0"/>
              <a:t> he </a:t>
            </a:r>
            <a:r>
              <a:rPr lang="en-US" sz="2800" dirty="0" err="1"/>
              <a:t>standeth</a:t>
            </a:r>
            <a:r>
              <a:rPr lang="en-US" sz="2800" dirty="0"/>
              <a:t> take heed lest he fall. </a:t>
            </a:r>
          </a:p>
          <a:p>
            <a:r>
              <a:rPr lang="en-US" sz="2800" dirty="0"/>
              <a:t>1 Corinthians 10:11-12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AU" dirty="0"/>
              <a:t>THE DOCTRINE OF BALAAM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dirty="0"/>
              <a:t>Thou hast there them that hold the doctrine of Balaam , who taught </a:t>
            </a:r>
            <a:r>
              <a:rPr lang="en-AU" sz="3200" dirty="0" err="1"/>
              <a:t>Balac</a:t>
            </a:r>
            <a:r>
              <a:rPr lang="en-AU" sz="3200" dirty="0"/>
              <a:t> to cast a stumbling block before the children of Israel, to eat things sacrificed unto idols and to commit fornication.	REV 2v14</a:t>
            </a:r>
          </a:p>
          <a:p>
            <a:endParaRPr lang="en-AU" sz="3200" dirty="0"/>
          </a:p>
          <a:p>
            <a:r>
              <a:rPr lang="en-AU" sz="3200" dirty="0"/>
              <a:t>They joined themselves to Baal-</a:t>
            </a:r>
            <a:r>
              <a:rPr lang="en-AU" sz="3200" dirty="0" err="1"/>
              <a:t>Peor</a:t>
            </a:r>
            <a:r>
              <a:rPr lang="en-AU" sz="3200" dirty="0"/>
              <a:t> and ate the sacrifices of the dead   </a:t>
            </a:r>
            <a:r>
              <a:rPr lang="en-AU" sz="3200" dirty="0" err="1"/>
              <a:t>Psa</a:t>
            </a:r>
            <a:r>
              <a:rPr lang="en-AU" sz="3200" dirty="0"/>
              <a:t> 106v28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/>
          </p:cNvSpPr>
          <p:nvPr/>
        </p:nvSpPr>
        <p:spPr bwMode="auto">
          <a:xfrm>
            <a:off x="214282" y="1928802"/>
            <a:ext cx="8733234" cy="41880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321457" bIns="0" anchor="ctr"/>
          <a:lstStyle/>
          <a:p>
            <a:r>
              <a:rPr lang="en-US" sz="4400" b="1" dirty="0"/>
              <a:t>			</a:t>
            </a:r>
            <a:endParaRPr lang="en-US" sz="4400" dirty="0"/>
          </a:p>
          <a:p>
            <a:endParaRPr lang="en-US" sz="2500" dirty="0"/>
          </a:p>
          <a:p>
            <a:r>
              <a:rPr lang="en-US" sz="2500" u="sng" dirty="0"/>
              <a:t>		Father to the Sons of </a:t>
            </a:r>
            <a:r>
              <a:rPr lang="en-US" sz="2500" u="sng" dirty="0" err="1"/>
              <a:t>Korah</a:t>
            </a:r>
            <a:endParaRPr lang="en-US" sz="2500" dirty="0"/>
          </a:p>
          <a:p>
            <a:pPr algn="l"/>
            <a:endParaRPr lang="en-US" sz="2500" dirty="0"/>
          </a:p>
          <a:p>
            <a:pPr algn="just"/>
            <a:r>
              <a:rPr lang="en-US" sz="2500" dirty="0"/>
              <a:t>“</a:t>
            </a:r>
            <a:r>
              <a:rPr lang="en-US" sz="2500" dirty="0">
                <a:latin typeface="Franklin Gothic Medium" pitchFamily="34" charset="0"/>
              </a:rPr>
              <a:t>And </a:t>
            </a:r>
            <a:r>
              <a:rPr lang="en-US" sz="2500" dirty="0" err="1">
                <a:latin typeface="Franklin Gothic Medium" pitchFamily="34" charset="0"/>
              </a:rPr>
              <a:t>Shallum</a:t>
            </a:r>
            <a:r>
              <a:rPr lang="en-US" sz="2500" dirty="0">
                <a:latin typeface="Franklin Gothic Medium" pitchFamily="34" charset="0"/>
              </a:rPr>
              <a:t> the son of </a:t>
            </a:r>
            <a:r>
              <a:rPr lang="en-US" sz="2500" dirty="0" err="1">
                <a:latin typeface="Franklin Gothic Medium" pitchFamily="34" charset="0"/>
              </a:rPr>
              <a:t>Kore</a:t>
            </a:r>
            <a:r>
              <a:rPr lang="en-US" sz="2500" dirty="0">
                <a:latin typeface="Franklin Gothic Medium" pitchFamily="34" charset="0"/>
              </a:rPr>
              <a:t>, the son of </a:t>
            </a:r>
            <a:r>
              <a:rPr lang="en-US" sz="2500" dirty="0" err="1">
                <a:latin typeface="Franklin Gothic Medium" pitchFamily="34" charset="0"/>
              </a:rPr>
              <a:t>Ebiasaph</a:t>
            </a:r>
            <a:r>
              <a:rPr lang="en-US" sz="2500" dirty="0">
                <a:latin typeface="Franklin Gothic Medium" pitchFamily="34" charset="0"/>
              </a:rPr>
              <a:t>, the son of </a:t>
            </a:r>
            <a:r>
              <a:rPr lang="en-US" sz="2500" dirty="0" err="1">
                <a:latin typeface="Franklin Gothic Medium" pitchFamily="34" charset="0"/>
              </a:rPr>
              <a:t>Korah</a:t>
            </a:r>
            <a:r>
              <a:rPr lang="en-US" sz="2500" dirty="0">
                <a:latin typeface="Franklin Gothic Medium" pitchFamily="34" charset="0"/>
              </a:rPr>
              <a:t>, and his brethren, of the house of his father, the </a:t>
            </a:r>
            <a:r>
              <a:rPr lang="en-US" sz="2500" dirty="0" err="1">
                <a:latin typeface="Franklin Gothic Medium" pitchFamily="34" charset="0"/>
              </a:rPr>
              <a:t>Korahites</a:t>
            </a:r>
            <a:r>
              <a:rPr lang="en-US" sz="2500" dirty="0">
                <a:latin typeface="Franklin Gothic Medium" pitchFamily="34" charset="0"/>
              </a:rPr>
              <a:t>, were over the work of the service, keepers of the gates of the tabernacle: and their fathers, being over the host of the LORD, were keepers of the entry. </a:t>
            </a:r>
          </a:p>
          <a:p>
            <a:pPr algn="just"/>
            <a:r>
              <a:rPr lang="en-US" sz="2500" dirty="0">
                <a:latin typeface="Franklin Gothic Medium" pitchFamily="34" charset="0"/>
              </a:rPr>
              <a:t>And </a:t>
            </a:r>
            <a:r>
              <a:rPr lang="en-US" sz="2500" dirty="0" err="1">
                <a:latin typeface="Franklin Gothic Medium" pitchFamily="34" charset="0"/>
              </a:rPr>
              <a:t>Phinehas</a:t>
            </a:r>
            <a:r>
              <a:rPr lang="en-US" sz="2500" dirty="0">
                <a:latin typeface="Franklin Gothic Medium" pitchFamily="34" charset="0"/>
              </a:rPr>
              <a:t> the son of </a:t>
            </a:r>
            <a:r>
              <a:rPr lang="en-US" sz="2500" dirty="0" err="1">
                <a:latin typeface="Franklin Gothic Medium" pitchFamily="34" charset="0"/>
              </a:rPr>
              <a:t>Eleazar</a:t>
            </a:r>
            <a:r>
              <a:rPr lang="en-US" sz="2500" dirty="0">
                <a:latin typeface="Franklin Gothic Medium" pitchFamily="34" charset="0"/>
              </a:rPr>
              <a:t> was the ruler over them in time past, and the LORD was with him” </a:t>
            </a:r>
          </a:p>
          <a:p>
            <a:pPr algn="l"/>
            <a:r>
              <a:rPr lang="en-US" sz="2500" dirty="0">
                <a:latin typeface="Franklin Gothic Medium" pitchFamily="34" charset="0"/>
              </a:rPr>
              <a:t>1 </a:t>
            </a:r>
            <a:r>
              <a:rPr lang="en-US" sz="2500" dirty="0" err="1">
                <a:latin typeface="Franklin Gothic Medium" pitchFamily="34" charset="0"/>
              </a:rPr>
              <a:t>Chron</a:t>
            </a:r>
            <a:r>
              <a:rPr lang="en-US" sz="2500" dirty="0">
                <a:latin typeface="Franklin Gothic Medium" pitchFamily="34" charset="0"/>
              </a:rPr>
              <a:t> 9v19-20 </a:t>
            </a:r>
          </a:p>
        </p:txBody>
      </p:sp>
      <p:sp>
        <p:nvSpPr>
          <p:cNvPr id="3" name="Rectangle 2"/>
          <p:cNvSpPr/>
          <p:nvPr/>
        </p:nvSpPr>
        <p:spPr>
          <a:xfrm>
            <a:off x="928662" y="1357298"/>
            <a:ext cx="7143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prstClr val="black"/>
                </a:solidFill>
              </a:rPr>
              <a:t>          PHINEHAS</a:t>
            </a:r>
          </a:p>
          <a:p>
            <a:r>
              <a:rPr lang="en-US" sz="3600" b="1" dirty="0">
                <a:solidFill>
                  <a:prstClr val="black"/>
                </a:solidFill>
              </a:rPr>
              <a:t>HIS GREATEST LEGACY</a:t>
            </a:r>
            <a:endParaRPr lang="en-AU" sz="3600" dirty="0"/>
          </a:p>
        </p:txBody>
      </p:sp>
      <p:pic>
        <p:nvPicPr>
          <p:cNvPr id="4" name="Picture 3" descr="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12" y="714356"/>
            <a:ext cx="2857488" cy="26098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AU" dirty="0"/>
              <a:t>       BALAAM- CURSING ISRAEL</a:t>
            </a:r>
          </a:p>
        </p:txBody>
      </p:sp>
      <p:pic>
        <p:nvPicPr>
          <p:cNvPr id="4" name="Content Placeholder 3" descr="04022011-C13-Numbers-22-11-Balak-and-Balaa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412777"/>
            <a:ext cx="4357686" cy="5445224"/>
          </a:xfrm>
        </p:spPr>
      </p:pic>
      <p:sp>
        <p:nvSpPr>
          <p:cNvPr id="5" name="TextBox 4"/>
          <p:cNvSpPr txBox="1"/>
          <p:nvPr/>
        </p:nvSpPr>
        <p:spPr>
          <a:xfrm>
            <a:off x="4429124" y="2000240"/>
            <a:ext cx="471487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AU" sz="2000" dirty="0"/>
              <a:t>A relative of Abraham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/>
              <a:t>Reputation based on </a:t>
            </a:r>
            <a:r>
              <a:rPr lang="en-AU" sz="2000" dirty="0" err="1"/>
              <a:t>Abrahamic</a:t>
            </a:r>
            <a:r>
              <a:rPr lang="en-AU" sz="2000" dirty="0"/>
              <a:t> promises 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/>
              <a:t>Familiar  with God and angels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/>
              <a:t>Greedy for money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/>
              <a:t>Defies God to go to </a:t>
            </a:r>
            <a:r>
              <a:rPr lang="en-AU" sz="2000" dirty="0" err="1"/>
              <a:t>Balac</a:t>
            </a:r>
            <a:endParaRPr lang="en-AU" sz="2000" dirty="0"/>
          </a:p>
          <a:p>
            <a:pPr>
              <a:buFont typeface="Arial" pitchFamily="34" charset="0"/>
              <a:buChar char="•"/>
            </a:pPr>
            <a:r>
              <a:rPr lang="en-AU" sz="2000" dirty="0"/>
              <a:t>Tries repeatedly to curse Israel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/>
              <a:t>In the end God uses him to give positive   prophecies about  Israel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/>
              <a:t>Gives </a:t>
            </a:r>
            <a:r>
              <a:rPr lang="en-AU" sz="2000" dirty="0" err="1"/>
              <a:t>Balak</a:t>
            </a:r>
            <a:r>
              <a:rPr lang="en-AU" sz="2000" dirty="0"/>
              <a:t> evil advice on how to destroy Israel.</a:t>
            </a:r>
          </a:p>
          <a:p>
            <a:pPr>
              <a:buFont typeface="Arial" pitchFamily="34" charset="0"/>
              <a:buChar char="•"/>
            </a:pPr>
            <a:r>
              <a:rPr lang="en-AU" sz="2000" dirty="0"/>
              <a:t>Joins the elders of </a:t>
            </a:r>
            <a:r>
              <a:rPr lang="en-AU" sz="2000" dirty="0" err="1"/>
              <a:t>Midian</a:t>
            </a:r>
            <a:endParaRPr lang="en-AU" sz="2000" dirty="0"/>
          </a:p>
          <a:p>
            <a:pPr>
              <a:buFont typeface="Arial" pitchFamily="34" charset="0"/>
              <a:buChar char="•"/>
            </a:pPr>
            <a:r>
              <a:rPr lang="en-AU" sz="2000" dirty="0"/>
              <a:t>Slain by the sword</a:t>
            </a:r>
            <a:r>
              <a:rPr lang="en-AU" dirty="0"/>
              <a:t>.</a:t>
            </a:r>
          </a:p>
          <a:p>
            <a:pPr>
              <a:buFont typeface="Arial" pitchFamily="34" charset="0"/>
              <a:buChar char="•"/>
            </a:pPr>
            <a:endParaRPr lang="en-AU" dirty="0"/>
          </a:p>
          <a:p>
            <a:pPr>
              <a:buFont typeface="Arial" pitchFamily="34" charset="0"/>
              <a:buChar char="•"/>
            </a:pPr>
            <a:endParaRPr lang="en-A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r>
              <a:rPr lang="en-AU" dirty="0"/>
              <a:t>THE EVIL PLAN OF BALAAM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lnSpcReduction="10000"/>
          </a:bodyPr>
          <a:lstStyle/>
          <a:p>
            <a:r>
              <a:rPr lang="en-AU" sz="3200" dirty="0"/>
              <a:t>Thou hast there ..doctrine of Balaam , who taught </a:t>
            </a:r>
            <a:r>
              <a:rPr lang="en-AU" sz="3200" dirty="0" err="1"/>
              <a:t>Balac</a:t>
            </a:r>
            <a:r>
              <a:rPr lang="en-AU" sz="3200" dirty="0"/>
              <a:t> to cast a stumbling block before the children of Israel, to eat things sacrificed unto idols and to commit fornication.	REV 2v14</a:t>
            </a:r>
          </a:p>
          <a:p>
            <a:r>
              <a:rPr lang="en-US" sz="3200" dirty="0"/>
              <a:t>O my people, remember now what </a:t>
            </a:r>
            <a:r>
              <a:rPr lang="en-US" sz="3200" dirty="0" err="1"/>
              <a:t>Balak</a:t>
            </a:r>
            <a:r>
              <a:rPr lang="en-US" sz="3200" dirty="0"/>
              <a:t> king of Moab consulted, and what Balaam the son of </a:t>
            </a:r>
            <a:r>
              <a:rPr lang="en-US" sz="3200" dirty="0" err="1"/>
              <a:t>Beor</a:t>
            </a:r>
            <a:r>
              <a:rPr lang="en-US" sz="3200" dirty="0"/>
              <a:t> answered him from </a:t>
            </a:r>
            <a:r>
              <a:rPr lang="en-US" sz="3200" dirty="0" err="1"/>
              <a:t>Shittim</a:t>
            </a:r>
            <a:r>
              <a:rPr lang="en-US" sz="3200" dirty="0"/>
              <a:t> unto Gilgal; that ye may know the righteousness of the LORD. (Micah 6:5</a:t>
            </a:r>
            <a:r>
              <a:rPr lang="en-US" dirty="0"/>
              <a:t>) </a:t>
            </a:r>
          </a:p>
          <a:p>
            <a:endParaRPr lang="en-US" dirty="0"/>
          </a:p>
          <a:p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682548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2151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9395" name="AutoShape 2"/>
          <p:cNvSpPr>
            <a:spLocks/>
          </p:cNvSpPr>
          <p:nvPr/>
        </p:nvSpPr>
        <p:spPr bwMode="auto">
          <a:xfrm rot="-2998184">
            <a:off x="1285875" y="4348758"/>
            <a:ext cx="1580555" cy="723305"/>
          </a:xfrm>
          <a:prstGeom prst="rightArrow">
            <a:avLst>
              <a:gd name="adj1" fmla="val 36028"/>
              <a:gd name="adj2" fmla="val 94894"/>
            </a:avLst>
          </a:prstGeom>
          <a:solidFill>
            <a:srgbClr val="FF0502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AU"/>
          </a:p>
        </p:txBody>
      </p:sp>
      <p:sp>
        <p:nvSpPr>
          <p:cNvPr id="4" name="TextBox 3"/>
          <p:cNvSpPr txBox="1"/>
          <p:nvPr/>
        </p:nvSpPr>
        <p:spPr>
          <a:xfrm>
            <a:off x="2643174" y="3929066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>
                <a:solidFill>
                  <a:srgbClr val="FF0000"/>
                </a:solidFill>
                <a:latin typeface="Arial Black" pitchFamily="34" charset="0"/>
              </a:rPr>
              <a:t>SIMEON</a:t>
            </a:r>
            <a:r>
              <a:rPr lang="en-AU" sz="3600" dirty="0">
                <a:latin typeface="Arial Black" pitchFamily="34" charset="0"/>
              </a:rPr>
              <a:t> 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"/>
          <p:cNvSpPr>
            <a:spLocks/>
          </p:cNvSpPr>
          <p:nvPr/>
        </p:nvSpPr>
        <p:spPr bwMode="auto">
          <a:xfrm>
            <a:off x="857224" y="1857364"/>
            <a:ext cx="7340203" cy="358080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COZBI</a:t>
            </a:r>
            <a:r>
              <a:rPr lang="en-US" dirty="0">
                <a:solidFill>
                  <a:schemeClr val="tx1"/>
                </a:solidFill>
              </a:rPr>
              <a:t>     - “</a:t>
            </a:r>
            <a:r>
              <a:rPr lang="en-US" sz="2800" dirty="0">
                <a:solidFill>
                  <a:schemeClr val="tx1"/>
                </a:solidFill>
              </a:rPr>
              <a:t>False”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ZUR    -   “ Rock,  or refuge”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ZIMRI    -  “ Pertaining to an antelope, in sense 			of sure-footedness “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SALU    -  “To hang up, to weigh”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An Israelite who was as sure-footed as an antelope, sought false refuge and was hung up, condemned</a:t>
            </a:r>
          </a:p>
        </p:txBody>
      </p:sp>
      <p:sp>
        <p:nvSpPr>
          <p:cNvPr id="3" name="Rectangle 2"/>
          <p:cNvSpPr/>
          <p:nvPr/>
        </p:nvSpPr>
        <p:spPr>
          <a:xfrm>
            <a:off x="1428728" y="1000109"/>
            <a:ext cx="67866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dirty="0">
                <a:solidFill>
                  <a:prstClr val="black"/>
                </a:solidFill>
                <a:latin typeface="Arial Black" pitchFamily="34" charset="0"/>
              </a:rPr>
              <a:t>THE MAIN CHARACTERS 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69" name="Group 1"/>
          <p:cNvGraphicFramePr>
            <a:graphicFrameLocks noGrp="1"/>
          </p:cNvGraphicFramePr>
          <p:nvPr/>
        </p:nvGraphicFramePr>
        <p:xfrm>
          <a:off x="196453" y="141760"/>
          <a:ext cx="8751095" cy="6925473"/>
        </p:xfrm>
        <a:graphic>
          <a:graphicData uri="http://schemas.openxmlformats.org/drawingml/2006/table">
            <a:tbl>
              <a:tblPr/>
              <a:tblGrid>
                <a:gridCol w="17502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502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502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5021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5021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27509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Comparison of the Census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93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TRIBE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1st Census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2nd Census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Increase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Decrease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93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Numbers 1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Numbers 26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93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Reuben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46,500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43,730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2,770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93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Simeon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59,300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22,200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502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37,100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93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Gad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45,650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40,500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5,150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93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Judah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74,600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76,500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1,900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93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Issachar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54,400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64,300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9,900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93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Zebulun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57,400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60,500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3,100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93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Manasseh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32,200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52,700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20,500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93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Ephraim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40,500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32,500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8,000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393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Benjamin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35,400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45,600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10,200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393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Dan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62,700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64,400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1,700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393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Asher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41,500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53,400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11,900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393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Naphtali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53,400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45,400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8,000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393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603,550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601,730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59,280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61,020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6072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Overall Decrease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1,820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33932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3393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l Sans" charset="0"/>
                        <a:sym typeface="Gill Sans" charset="0"/>
                      </a:endParaRP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</a:tbl>
          </a:graphicData>
        </a:graphic>
      </p:graphicFrame>
      <p:sp>
        <p:nvSpPr>
          <p:cNvPr id="57439" name="Rectangle 297"/>
          <p:cNvSpPr>
            <a:spLocks/>
          </p:cNvSpPr>
          <p:nvPr/>
        </p:nvSpPr>
        <p:spPr bwMode="auto">
          <a:xfrm>
            <a:off x="265658" y="6290965"/>
            <a:ext cx="8599289" cy="53578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600" dirty="0"/>
              <a:t>The greatest decrease was in the tribe of Simeon, of which the rebel </a:t>
            </a:r>
            <a:r>
              <a:rPr lang="en-US" sz="1600" dirty="0" err="1"/>
              <a:t>Zimri</a:t>
            </a:r>
            <a:r>
              <a:rPr lang="en-US" sz="1600" dirty="0"/>
              <a:t> was a prominent member (Numbers 25:14)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"/>
          <p:cNvSpPr>
            <a:spLocks/>
          </p:cNvSpPr>
          <p:nvPr/>
        </p:nvSpPr>
        <p:spPr bwMode="auto">
          <a:xfrm>
            <a:off x="214282" y="1000108"/>
            <a:ext cx="8751094" cy="48309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321457" bIns="0" anchor="ctr"/>
          <a:lstStyle/>
          <a:p>
            <a:r>
              <a:rPr lang="en-US" sz="2500" b="1" dirty="0"/>
              <a:t>		</a:t>
            </a:r>
            <a:r>
              <a:rPr lang="en-US" sz="3600" b="1" dirty="0">
                <a:latin typeface="Arial Black" pitchFamily="34" charset="0"/>
              </a:rPr>
              <a:t>THE ELDERS OF MIDIAN</a:t>
            </a:r>
          </a:p>
          <a:p>
            <a:pPr algn="just"/>
            <a:r>
              <a:rPr lang="en-US" sz="2500" dirty="0"/>
              <a:t> </a:t>
            </a:r>
          </a:p>
          <a:p>
            <a:pPr algn="just">
              <a:buSzPct val="125000"/>
              <a:buFont typeface="Gill Sans" charset="0"/>
              <a:buChar char="•"/>
            </a:pPr>
            <a:r>
              <a:rPr lang="en-US" sz="2500" dirty="0"/>
              <a:t>Descendants of Abraham - through </a:t>
            </a:r>
            <a:r>
              <a:rPr lang="en-US" sz="2500" dirty="0" err="1"/>
              <a:t>Keturah</a:t>
            </a:r>
            <a:r>
              <a:rPr lang="en-US" sz="2500" dirty="0"/>
              <a:t> (Gen 25v2) </a:t>
            </a:r>
          </a:p>
          <a:p>
            <a:pPr algn="just">
              <a:buSzPct val="125000"/>
              <a:buFont typeface="Gill Sans" charset="0"/>
              <a:buChar char="•"/>
            </a:pPr>
            <a:r>
              <a:rPr lang="en-US" sz="2500" dirty="0"/>
              <a:t>Friends of </a:t>
            </a:r>
            <a:r>
              <a:rPr lang="en-US" sz="2500" dirty="0" err="1"/>
              <a:t>Balak</a:t>
            </a:r>
            <a:r>
              <a:rPr lang="en-US" sz="2500" dirty="0"/>
              <a:t> - King of Moab (Num 22v4) </a:t>
            </a:r>
          </a:p>
          <a:p>
            <a:pPr algn="just">
              <a:buSzPct val="125000"/>
              <a:buFont typeface="Gill Sans" charset="0"/>
              <a:buChar char="•"/>
            </a:pPr>
            <a:r>
              <a:rPr lang="en-US" sz="2500" dirty="0"/>
              <a:t>Suggest to </a:t>
            </a:r>
            <a:r>
              <a:rPr lang="en-US" sz="2500" dirty="0" err="1"/>
              <a:t>Balak</a:t>
            </a:r>
            <a:r>
              <a:rPr lang="en-US" sz="2500" dirty="0"/>
              <a:t> to use Balaam (Num 22v7) </a:t>
            </a:r>
          </a:p>
          <a:p>
            <a:pPr algn="just">
              <a:buSzPct val="125000"/>
              <a:buFont typeface="Gill Sans" charset="0"/>
              <a:buChar char="•"/>
            </a:pPr>
            <a:r>
              <a:rPr lang="en-US" sz="2500" dirty="0" err="1"/>
              <a:t>Cozbi</a:t>
            </a:r>
            <a:r>
              <a:rPr lang="en-US" sz="2500" dirty="0"/>
              <a:t>, daughter of </a:t>
            </a:r>
            <a:r>
              <a:rPr lang="en-US" sz="2500" dirty="0" err="1"/>
              <a:t>Zur</a:t>
            </a:r>
            <a:r>
              <a:rPr lang="en-US" sz="2500" dirty="0"/>
              <a:t>, leads the corruption (Num 25v15 </a:t>
            </a:r>
          </a:p>
          <a:p>
            <a:pPr algn="just">
              <a:buSzPct val="125000"/>
              <a:buFont typeface="Gill Sans" charset="0"/>
              <a:buChar char="•"/>
            </a:pPr>
            <a:r>
              <a:rPr lang="en-US" sz="2500" dirty="0"/>
              <a:t>God declares war on </a:t>
            </a:r>
            <a:r>
              <a:rPr lang="en-US" sz="2500" dirty="0" err="1"/>
              <a:t>Midian</a:t>
            </a:r>
            <a:r>
              <a:rPr lang="en-US" sz="2500" dirty="0"/>
              <a:t>, not Moab (Num 25v17-18) </a:t>
            </a:r>
          </a:p>
          <a:p>
            <a:pPr algn="just">
              <a:buSzPct val="125000"/>
              <a:buFont typeface="Gill Sans" charset="0"/>
              <a:buChar char="•"/>
            </a:pPr>
            <a:r>
              <a:rPr lang="en-US" sz="2500" dirty="0"/>
              <a:t>Balaam was finally found sheltering among the elders of   	</a:t>
            </a:r>
            <a:r>
              <a:rPr lang="en-US" sz="2500" dirty="0" err="1"/>
              <a:t>Midian</a:t>
            </a:r>
            <a:r>
              <a:rPr lang="en-US" sz="2500" dirty="0"/>
              <a:t> (Num 31v1-8)</a:t>
            </a:r>
          </a:p>
          <a:p>
            <a:pPr algn="just">
              <a:buSzPct val="125000"/>
              <a:buFont typeface="Gill Sans" charset="0"/>
              <a:buChar char="•"/>
            </a:pPr>
            <a:r>
              <a:rPr lang="en-US" sz="2500" dirty="0"/>
              <a:t>Women of </a:t>
            </a:r>
            <a:r>
              <a:rPr lang="en-US" sz="2500" dirty="0" err="1"/>
              <a:t>Midian</a:t>
            </a:r>
            <a:r>
              <a:rPr lang="en-US" sz="2500" dirty="0"/>
              <a:t> were not suffered to live (Num 31v16) </a:t>
            </a:r>
          </a:p>
          <a:p>
            <a:pPr>
              <a:buSzPct val="125000"/>
              <a:buFont typeface="Gill Sans" charset="0"/>
              <a:buChar char="•"/>
            </a:pPr>
            <a:endParaRPr lang="en-US" sz="2500" dirty="0"/>
          </a:p>
          <a:p>
            <a:r>
              <a:rPr lang="en-US" sz="2500" dirty="0">
                <a:latin typeface="Arial Black" pitchFamily="34" charset="0"/>
              </a:rPr>
              <a:t>“Vex the </a:t>
            </a:r>
            <a:r>
              <a:rPr lang="en-US" sz="2500" dirty="0" err="1">
                <a:latin typeface="Arial Black" pitchFamily="34" charset="0"/>
              </a:rPr>
              <a:t>Midianites</a:t>
            </a:r>
            <a:r>
              <a:rPr lang="en-US" sz="2500" dirty="0">
                <a:latin typeface="Arial Black" pitchFamily="34" charset="0"/>
              </a:rPr>
              <a:t>, and smite them: for they  			vex you with their wiles”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/>
          </p:cNvSpPr>
          <p:nvPr/>
        </p:nvSpPr>
        <p:spPr bwMode="auto">
          <a:xfrm>
            <a:off x="178594" y="1196578"/>
            <a:ext cx="8768953" cy="44648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321457" bIns="0" anchor="ctr"/>
          <a:lstStyle/>
          <a:p>
            <a:pPr lvl="3"/>
            <a:r>
              <a:rPr lang="en-US" sz="3600" b="1" dirty="0"/>
              <a:t>BALAAM’S DESTRUCTION</a:t>
            </a:r>
          </a:p>
          <a:p>
            <a:r>
              <a:rPr lang="en-US" sz="2500" b="1" dirty="0"/>
              <a:t>Slain with the Sword</a:t>
            </a:r>
            <a:endParaRPr lang="en-US" sz="2500" dirty="0"/>
          </a:p>
          <a:p>
            <a:pPr algn="l"/>
            <a:endParaRPr lang="en-US" sz="2500" dirty="0"/>
          </a:p>
          <a:p>
            <a:pPr algn="just"/>
            <a:r>
              <a:rPr lang="en-US" sz="2500" dirty="0"/>
              <a:t>“And they slew the kings of </a:t>
            </a:r>
            <a:r>
              <a:rPr lang="en-US" sz="2500" dirty="0" err="1"/>
              <a:t>Midian</a:t>
            </a:r>
            <a:r>
              <a:rPr lang="en-US" sz="2500" dirty="0"/>
              <a:t>, beside the rest of them that were slain: namely, </a:t>
            </a:r>
            <a:r>
              <a:rPr lang="en-US" sz="2500" dirty="0" err="1"/>
              <a:t>Evi</a:t>
            </a:r>
            <a:r>
              <a:rPr lang="en-US" sz="2500" dirty="0"/>
              <a:t>, and </a:t>
            </a:r>
            <a:r>
              <a:rPr lang="en-US" sz="2500" dirty="0" err="1"/>
              <a:t>Rekem</a:t>
            </a:r>
            <a:r>
              <a:rPr lang="en-US" sz="2500" dirty="0"/>
              <a:t>, and </a:t>
            </a:r>
            <a:r>
              <a:rPr lang="en-US" sz="2500" dirty="0" err="1"/>
              <a:t>Zur</a:t>
            </a:r>
            <a:r>
              <a:rPr lang="en-US" sz="2500" dirty="0"/>
              <a:t> and </a:t>
            </a:r>
            <a:r>
              <a:rPr lang="en-US" sz="2500" dirty="0" err="1"/>
              <a:t>Hur</a:t>
            </a:r>
            <a:r>
              <a:rPr lang="en-US" sz="2500" dirty="0"/>
              <a:t>, and Reba, five kings of </a:t>
            </a:r>
            <a:r>
              <a:rPr lang="en-US" sz="2500" dirty="0" err="1"/>
              <a:t>Midian</a:t>
            </a:r>
            <a:r>
              <a:rPr lang="en-US" sz="2500" dirty="0"/>
              <a:t>: </a:t>
            </a:r>
            <a:r>
              <a:rPr lang="en-US" sz="2500" b="1" dirty="0"/>
              <a:t>Balaam</a:t>
            </a:r>
            <a:r>
              <a:rPr lang="en-US" sz="2500" dirty="0"/>
              <a:t> also the son of </a:t>
            </a:r>
            <a:r>
              <a:rPr lang="en-US" sz="2500" dirty="0" err="1"/>
              <a:t>Beor</a:t>
            </a:r>
            <a:r>
              <a:rPr lang="en-US" sz="2500" dirty="0"/>
              <a:t> they slew with the sword” </a:t>
            </a:r>
          </a:p>
          <a:p>
            <a:pPr algn="just"/>
            <a:r>
              <a:rPr lang="en-US" sz="2500" dirty="0"/>
              <a:t>NUM 31:8 </a:t>
            </a:r>
          </a:p>
          <a:p>
            <a:pPr algn="just"/>
            <a:endParaRPr lang="en-US" sz="2500" dirty="0"/>
          </a:p>
          <a:p>
            <a:pPr algn="just"/>
            <a:r>
              <a:rPr lang="en-US" sz="2500" dirty="0"/>
              <a:t>“</a:t>
            </a:r>
            <a:r>
              <a:rPr lang="en-US" sz="2500" b="1" dirty="0"/>
              <a:t>Balaam</a:t>
            </a:r>
            <a:r>
              <a:rPr lang="en-US" sz="2500" dirty="0"/>
              <a:t> also the son of </a:t>
            </a:r>
            <a:r>
              <a:rPr lang="en-US" sz="2500" dirty="0" err="1"/>
              <a:t>Beor</a:t>
            </a:r>
            <a:r>
              <a:rPr lang="en-US" sz="2500" dirty="0"/>
              <a:t> the soothsayer, did the children of Israel slay with the sword among them that were slain by them”</a:t>
            </a:r>
          </a:p>
          <a:p>
            <a:pPr algn="just"/>
            <a:r>
              <a:rPr lang="en-US" sz="2500" dirty="0"/>
              <a:t>JOSH 13:22 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REWARD FOR PHINEHAS</a:t>
            </a:r>
          </a:p>
        </p:txBody>
      </p:sp>
      <p:pic>
        <p:nvPicPr>
          <p:cNvPr id="5" name="Content Placeholder 4" descr="3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3570" y="2214554"/>
            <a:ext cx="3357586" cy="3220252"/>
          </a:xfrm>
        </p:spPr>
      </p:pic>
      <p:sp>
        <p:nvSpPr>
          <p:cNvPr id="4" name="Rectangle 3"/>
          <p:cNvSpPr/>
          <p:nvPr/>
        </p:nvSpPr>
        <p:spPr>
          <a:xfrm>
            <a:off x="357158" y="2000240"/>
            <a:ext cx="850112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/>
              <a:t>Given covenant of peace                             			</a:t>
            </a:r>
            <a:r>
              <a:rPr lang="en-US" sz="2400" dirty="0"/>
              <a:t>Numbers 25:12, Malachi 2:5-7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/>
              <a:t>Promised everlasting priesthood                	</a:t>
            </a:r>
            <a:r>
              <a:rPr lang="en-US" sz="2400" dirty="0"/>
              <a:t>Numbers 25:13 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/>
              <a:t>Zeal counted to him for righteousness         	</a:t>
            </a:r>
            <a:r>
              <a:rPr lang="en-US" sz="2400" dirty="0"/>
              <a:t>Psalm 106:31 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/>
              <a:t>Yahweh was with him                         	                	1 </a:t>
            </a:r>
            <a:r>
              <a:rPr lang="en-US" sz="2400" dirty="0"/>
              <a:t>Chronicles 9:20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"/>
          <p:cNvSpPr>
            <a:spLocks/>
          </p:cNvSpPr>
          <p:nvPr/>
        </p:nvSpPr>
        <p:spPr bwMode="auto">
          <a:xfrm>
            <a:off x="196453" y="678656"/>
            <a:ext cx="8733234" cy="55006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4000" dirty="0"/>
              <a:t>			PHINEHAS</a:t>
            </a:r>
          </a:p>
          <a:p>
            <a:r>
              <a:rPr lang="en-US" sz="2000" dirty="0"/>
              <a:t>‘	“He made an </a:t>
            </a:r>
            <a:r>
              <a:rPr lang="en-US" sz="2000" u="sng" dirty="0"/>
              <a:t>atonement</a:t>
            </a:r>
            <a:r>
              <a:rPr lang="en-US" sz="2000" dirty="0"/>
              <a:t> for the children of Israel’”</a:t>
            </a:r>
          </a:p>
          <a:p>
            <a:endParaRPr lang="en-US" sz="2000" dirty="0"/>
          </a:p>
          <a:p>
            <a:r>
              <a:rPr lang="en-US" sz="2000" dirty="0">
                <a:latin typeface="Arial Black" pitchFamily="34" charset="0"/>
              </a:rPr>
              <a:t>NUMBERS 25 </a:t>
            </a:r>
          </a:p>
          <a:p>
            <a:r>
              <a:rPr lang="en-US" sz="2000" dirty="0"/>
              <a:t>• Sin is rampant  v1 </a:t>
            </a:r>
          </a:p>
          <a:p>
            <a:r>
              <a:rPr lang="en-US" sz="2000" dirty="0"/>
              <a:t>• Men are dying of a plague v8 </a:t>
            </a:r>
          </a:p>
          <a:p>
            <a:r>
              <a:rPr lang="en-US" sz="2000" dirty="0"/>
              <a:t>• Corruption through lust is at work v 3 </a:t>
            </a:r>
          </a:p>
          <a:p>
            <a:r>
              <a:rPr lang="en-US" sz="2000" dirty="0"/>
              <a:t>• Flesh is defiant v6 </a:t>
            </a:r>
          </a:p>
          <a:p>
            <a:r>
              <a:rPr lang="en-US" sz="2000" dirty="0"/>
              <a:t>• The Law is unable to stop the flesh v6 </a:t>
            </a:r>
          </a:p>
          <a:p>
            <a:r>
              <a:rPr lang="en-US" sz="2000" dirty="0"/>
              <a:t>• A new high priest must rise up v7 </a:t>
            </a:r>
          </a:p>
          <a:p>
            <a:r>
              <a:rPr lang="en-US" sz="2000" dirty="0"/>
              <a:t>• The new high priest destroys the flesh v7 </a:t>
            </a:r>
          </a:p>
          <a:p>
            <a:r>
              <a:rPr lang="en-US" sz="2000" dirty="0"/>
              <a:t>• Turned away God's wrath v11 </a:t>
            </a:r>
          </a:p>
          <a:p>
            <a:r>
              <a:rPr lang="en-US" sz="2000" dirty="0"/>
              <a:t>• Receives an everlasting priesthood v13 </a:t>
            </a:r>
          </a:p>
          <a:p>
            <a:r>
              <a:rPr lang="en-US" sz="2000" dirty="0"/>
              <a:t>• Establishes a covenant of peace v12 </a:t>
            </a:r>
          </a:p>
          <a:p>
            <a:r>
              <a:rPr lang="en-US" sz="2000" dirty="0"/>
              <a:t>• Receives an inheritance in Judah (Josh 24:33) </a:t>
            </a:r>
          </a:p>
          <a:p>
            <a:r>
              <a:rPr lang="en-US" sz="2000" dirty="0"/>
              <a:t>• Counted to him for righteousness .. .for evermore (Psa. 106:28) </a:t>
            </a:r>
          </a:p>
          <a:p>
            <a:r>
              <a:rPr lang="en-US" sz="2000" dirty="0"/>
              <a:t>• The plague of death was stayed (Psa. 106:30) </a:t>
            </a:r>
          </a:p>
          <a:p>
            <a:r>
              <a:rPr lang="en-US" sz="2000" dirty="0">
                <a:latin typeface="Arial Black" pitchFamily="34" charset="0"/>
              </a:rPr>
              <a:t>“My covenant was with him of life and peace”   Malachi 2:5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PHINEHAS..making atonement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/>
              <a:t>  The new high priest destroys flesh with its lusts v7 </a:t>
            </a:r>
          </a:p>
          <a:p>
            <a:r>
              <a:rPr lang="en-US" sz="2800" dirty="0"/>
              <a:t>• Turned away God's wrath v11 </a:t>
            </a:r>
          </a:p>
          <a:p>
            <a:r>
              <a:rPr lang="en-US" sz="2800" dirty="0"/>
              <a:t>• Receives an everlasting priesthood v13 </a:t>
            </a:r>
          </a:p>
          <a:p>
            <a:r>
              <a:rPr lang="en-US" sz="2800" dirty="0"/>
              <a:t>• Establishes a covenant of peace v12 </a:t>
            </a:r>
          </a:p>
          <a:p>
            <a:r>
              <a:rPr lang="en-US" sz="2800" dirty="0"/>
              <a:t>• Receives an inheritance in Judah –kingly tribe 	(Josh 24:33) </a:t>
            </a:r>
          </a:p>
          <a:p>
            <a:r>
              <a:rPr lang="en-US" sz="2800" dirty="0"/>
              <a:t>• Counted to him for righteousness .. .for evermore 	(Psa. 106:28) –shares with Abraham</a:t>
            </a:r>
          </a:p>
          <a:p>
            <a:r>
              <a:rPr lang="en-US" sz="2800" dirty="0"/>
              <a:t>• The plague of death was stayed (Psa. 106:30)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68364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"/>
          <p:cNvSpPr>
            <a:spLocks/>
          </p:cNvSpPr>
          <p:nvPr/>
        </p:nvSpPr>
        <p:spPr bwMode="auto">
          <a:xfrm>
            <a:off x="1142976" y="928670"/>
            <a:ext cx="7215459" cy="61555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THE ZEAL OF PHINEHAS</a:t>
            </a:r>
          </a:p>
        </p:txBody>
      </p:sp>
      <p:sp>
        <p:nvSpPr>
          <p:cNvPr id="52227" name="Rectangle 2"/>
          <p:cNvSpPr>
            <a:spLocks/>
          </p:cNvSpPr>
          <p:nvPr/>
        </p:nvSpPr>
        <p:spPr bwMode="auto">
          <a:xfrm>
            <a:off x="270123" y="1585019"/>
            <a:ext cx="8599289" cy="785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l"/>
            <a:r>
              <a:rPr lang="en-US" sz="2500" dirty="0"/>
              <a:t>ZEAL - is a consuming passion to elevate God</a:t>
            </a:r>
          </a:p>
          <a:p>
            <a:pPr algn="l"/>
            <a:r>
              <a:rPr lang="en-US" sz="2500" dirty="0"/>
              <a:t>         - it involves both loving righteousness and hating evil</a:t>
            </a:r>
          </a:p>
        </p:txBody>
      </p:sp>
      <p:sp>
        <p:nvSpPr>
          <p:cNvPr id="52228" name="Rectangle 3"/>
          <p:cNvSpPr>
            <a:spLocks/>
          </p:cNvSpPr>
          <p:nvPr/>
        </p:nvSpPr>
        <p:spPr bwMode="auto">
          <a:xfrm>
            <a:off x="267891" y="2906613"/>
            <a:ext cx="8590359" cy="10358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2200" dirty="0"/>
              <a:t>“… he was zealous for his God, and made an atonement for the children of Israel.” Numbers 25:13</a:t>
            </a:r>
          </a:p>
        </p:txBody>
      </p:sp>
      <p:sp>
        <p:nvSpPr>
          <p:cNvPr id="52229" name="Rectangle 4"/>
          <p:cNvSpPr>
            <a:spLocks/>
          </p:cNvSpPr>
          <p:nvPr/>
        </p:nvSpPr>
        <p:spPr bwMode="auto">
          <a:xfrm>
            <a:off x="269007" y="4380011"/>
            <a:ext cx="8599289" cy="785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just"/>
            <a:r>
              <a:rPr lang="en-US" sz="2500" dirty="0"/>
              <a:t>ZEAL - </a:t>
            </a:r>
            <a:r>
              <a:rPr lang="en-US" sz="2500" dirty="0" err="1"/>
              <a:t>Phinehas</a:t>
            </a:r>
            <a:r>
              <a:rPr lang="en-US" sz="2500" dirty="0"/>
              <a:t> passed on to the sons of </a:t>
            </a:r>
            <a:r>
              <a:rPr lang="en-US" sz="2500" dirty="0" err="1"/>
              <a:t>Korah</a:t>
            </a:r>
            <a:r>
              <a:rPr lang="en-US" sz="2500" dirty="0"/>
              <a:t> a devotion to holiness, a love of purity and a hatred of corrupting influences</a:t>
            </a:r>
          </a:p>
        </p:txBody>
      </p:sp>
      <p:sp>
        <p:nvSpPr>
          <p:cNvPr id="52230" name="Rectangle 5"/>
          <p:cNvSpPr>
            <a:spLocks/>
          </p:cNvSpPr>
          <p:nvPr/>
        </p:nvSpPr>
        <p:spPr bwMode="auto">
          <a:xfrm>
            <a:off x="267891" y="5737324"/>
            <a:ext cx="8733265" cy="94654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libri" pitchFamily="34" charset="0"/>
              </a:rPr>
              <a:t>To light the flame </a:t>
            </a:r>
            <a:r>
              <a:rPr lang="en-US" sz="3200" dirty="0" smtClean="0">
                <a:solidFill>
                  <a:schemeClr val="tx1"/>
                </a:solidFill>
                <a:latin typeface="Calibri" pitchFamily="34" charset="0"/>
              </a:rPr>
              <a:t>in </a:t>
            </a:r>
            <a:r>
              <a:rPr lang="en-US" sz="3200" dirty="0">
                <a:solidFill>
                  <a:schemeClr val="tx1"/>
                </a:solidFill>
                <a:latin typeface="Calibri" pitchFamily="34" charset="0"/>
              </a:rPr>
              <a:t>the generation to come is the greatest outworking of zeal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"/>
          <p:cNvSpPr>
            <a:spLocks/>
          </p:cNvSpPr>
          <p:nvPr/>
        </p:nvSpPr>
        <p:spPr bwMode="auto">
          <a:xfrm>
            <a:off x="428596" y="959941"/>
            <a:ext cx="8436351" cy="50988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4000" dirty="0"/>
              <a:t>WHO WILL STAND UP FOR ME 	AGAINST EVILDOERS </a:t>
            </a:r>
            <a:r>
              <a:rPr lang="en-US" sz="2500" dirty="0"/>
              <a:t>		</a:t>
            </a:r>
          </a:p>
          <a:p>
            <a:r>
              <a:rPr lang="en-US" sz="2500" dirty="0"/>
              <a:t>			(Psalm 94:16)</a:t>
            </a:r>
            <a:endParaRPr lang="en-US" sz="1000" dirty="0"/>
          </a:p>
          <a:p>
            <a:pPr algn="l"/>
            <a:endParaRPr lang="en-US" sz="1000" dirty="0"/>
          </a:p>
          <a:p>
            <a:r>
              <a:rPr lang="en-US" sz="1900" dirty="0">
                <a:latin typeface="Arial Black" pitchFamily="34" charset="0"/>
              </a:rPr>
              <a:t>	PHINEHAS -ZEALOUS FOR YAHWEH  </a:t>
            </a:r>
          </a:p>
          <a:p>
            <a:endParaRPr lang="en-US" sz="1900" dirty="0"/>
          </a:p>
          <a:p>
            <a:pPr algn="l">
              <a:buFontTx/>
              <a:buChar char="•"/>
            </a:pPr>
            <a:r>
              <a:rPr lang="en-US" sz="2800" dirty="0"/>
              <a:t>Slew </a:t>
            </a:r>
            <a:r>
              <a:rPr lang="en-US" sz="2800" dirty="0" err="1"/>
              <a:t>Zimri</a:t>
            </a:r>
            <a:r>
              <a:rPr lang="en-US" sz="2800" dirty="0"/>
              <a:t> and </a:t>
            </a:r>
            <a:r>
              <a:rPr lang="en-US" sz="2800" dirty="0" err="1"/>
              <a:t>Cozbi</a:t>
            </a:r>
            <a:r>
              <a:rPr lang="en-US" sz="2800" dirty="0"/>
              <a:t> 	                            Numbers 25:8 </a:t>
            </a:r>
          </a:p>
          <a:p>
            <a:pPr algn="l">
              <a:buFontTx/>
              <a:buChar char="•"/>
            </a:pPr>
            <a:r>
              <a:rPr lang="en-US" sz="2800" dirty="0"/>
              <a:t>Avenged Israel against </a:t>
            </a:r>
            <a:r>
              <a:rPr lang="en-US" sz="2800" dirty="0" err="1"/>
              <a:t>Midian</a:t>
            </a:r>
            <a:r>
              <a:rPr lang="en-US" sz="2800" dirty="0"/>
              <a:t> 	        Numbers 31:6 </a:t>
            </a:r>
          </a:p>
          <a:p>
            <a:pPr algn="l">
              <a:buFontTx/>
              <a:buChar char="•"/>
            </a:pPr>
            <a:r>
              <a:rPr lang="en-US" sz="2800" dirty="0"/>
              <a:t>Slew Balaam 	                                       Numbers 31:8 </a:t>
            </a:r>
          </a:p>
          <a:p>
            <a:pPr algn="l">
              <a:buFontTx/>
              <a:buChar char="•"/>
            </a:pPr>
            <a:r>
              <a:rPr lang="en-US" sz="2800" dirty="0"/>
              <a:t>Fought corruption in Israel - Joshua 22:13, Judges 20:28 </a:t>
            </a:r>
          </a:p>
          <a:p>
            <a:pPr algn="l">
              <a:buFontTx/>
              <a:buChar char="•"/>
            </a:pPr>
            <a:r>
              <a:rPr lang="en-US" sz="2800" dirty="0"/>
              <a:t>Zealous for God 	                                      Numbers 25:13 </a:t>
            </a:r>
          </a:p>
          <a:p>
            <a:pPr algn="l">
              <a:buFontTx/>
              <a:buChar char="•"/>
            </a:pPr>
            <a:endParaRPr lang="en-US" sz="1900" dirty="0"/>
          </a:p>
          <a:p>
            <a:pPr algn="l">
              <a:buFontTx/>
              <a:buAutoNum type="arabicPeriod"/>
            </a:pPr>
            <a:endParaRPr lang="en-US" sz="1900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LESSONS  FROM PHINEHAS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Be prepared to uphold God’s </a:t>
            </a:r>
            <a:r>
              <a:rPr lang="en-AU" dirty="0" err="1"/>
              <a:t>honor</a:t>
            </a:r>
            <a:r>
              <a:rPr lang="en-AU" dirty="0"/>
              <a:t> , even if it means some unpopularity.</a:t>
            </a:r>
          </a:p>
          <a:p>
            <a:r>
              <a:rPr lang="en-AU" dirty="0"/>
              <a:t>Be prepared to take </a:t>
            </a:r>
            <a:r>
              <a:rPr lang="en-AU" dirty="0" smtClean="0"/>
              <a:t>decisive action </a:t>
            </a:r>
            <a:r>
              <a:rPr lang="en-AU" dirty="0"/>
              <a:t>to stop immorality</a:t>
            </a:r>
          </a:p>
          <a:p>
            <a:r>
              <a:rPr lang="en-AU" dirty="0"/>
              <a:t>Be zealous for </a:t>
            </a:r>
            <a:r>
              <a:rPr lang="en-AU" dirty="0" smtClean="0"/>
              <a:t>God and His righteousness</a:t>
            </a:r>
            <a:endParaRPr lang="en-AU" dirty="0"/>
          </a:p>
          <a:p>
            <a:r>
              <a:rPr lang="en-AU" dirty="0"/>
              <a:t>Exercise zeal with caution , establish the facts first </a:t>
            </a:r>
          </a:p>
          <a:p>
            <a:r>
              <a:rPr lang="en-AU" dirty="0"/>
              <a:t>Pass on the Truth and its power to the next generation </a:t>
            </a:r>
          </a:p>
          <a:p>
            <a:endParaRPr lang="en-A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FIGHTING IMMORALITY</a:t>
            </a:r>
          </a:p>
        </p:txBody>
      </p:sp>
      <p:pic>
        <p:nvPicPr>
          <p:cNvPr id="4" name="Content Placeholder 3" descr="imagesCARG0DK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000240"/>
            <a:ext cx="6143635" cy="4857759"/>
          </a:xfrm>
        </p:spPr>
      </p:pic>
      <p:pic>
        <p:nvPicPr>
          <p:cNvPr id="5" name="Picture 4" descr="phineha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36" y="2000240"/>
            <a:ext cx="4000528" cy="485776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HISTORY OF PHINEHAS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Brought in to deal with a supposed </a:t>
            </a:r>
            <a:r>
              <a:rPr lang="en-AU" dirty="0" err="1"/>
              <a:t>apostacy</a:t>
            </a:r>
            <a:r>
              <a:rPr lang="en-AU" dirty="0"/>
              <a:t> in the matter of the altar of Ed. Joshua 22v13</a:t>
            </a:r>
          </a:p>
          <a:p>
            <a:r>
              <a:rPr lang="en-AU" dirty="0"/>
              <a:t>Wrongly jumped to conclusions about Reuben, Gad and Manasseh .</a:t>
            </a:r>
          </a:p>
          <a:p>
            <a:r>
              <a:rPr lang="en-AU" dirty="0"/>
              <a:t>Resolved the misunderstanding peacefully and prevented civil war.</a:t>
            </a:r>
          </a:p>
          <a:p>
            <a:r>
              <a:rPr lang="en-AU" dirty="0"/>
              <a:t>As high priest in the days of the Judges , was called on to take on the evil attitudes of the </a:t>
            </a:r>
            <a:r>
              <a:rPr lang="en-AU" dirty="0" err="1"/>
              <a:t>Benjaminites</a:t>
            </a:r>
            <a:r>
              <a:rPr lang="en-AU" dirty="0"/>
              <a:t>, and their support of wicked men. Judges 20v28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/>
          </p:cNvSpPr>
          <p:nvPr/>
        </p:nvSpPr>
        <p:spPr bwMode="auto">
          <a:xfrm>
            <a:off x="214282" y="855584"/>
            <a:ext cx="9674990" cy="61555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Depart from the tents of these wicked</a:t>
            </a:r>
          </a:p>
        </p:txBody>
      </p:sp>
      <p:sp>
        <p:nvSpPr>
          <p:cNvPr id="43011" name="Rectangle 2"/>
          <p:cNvSpPr>
            <a:spLocks/>
          </p:cNvSpPr>
          <p:nvPr/>
        </p:nvSpPr>
        <p:spPr bwMode="auto">
          <a:xfrm>
            <a:off x="187524" y="1785926"/>
            <a:ext cx="8768953" cy="1857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just">
              <a:tabLst>
                <a:tab pos="250022" algn="l"/>
                <a:tab pos="500045" algn="l"/>
                <a:tab pos="750067" algn="l"/>
                <a:tab pos="1000089" algn="l"/>
                <a:tab pos="1250112" algn="l"/>
                <a:tab pos="1500134" algn="l"/>
                <a:tab pos="1750157" algn="l"/>
                <a:tab pos="2000179" algn="l"/>
                <a:tab pos="2250201" algn="l"/>
                <a:tab pos="2500224" algn="l"/>
                <a:tab pos="2750246" algn="l"/>
                <a:tab pos="3000268" algn="l"/>
              </a:tabLst>
            </a:pPr>
            <a:r>
              <a:rPr lang="en-US" sz="3000" dirty="0"/>
              <a:t>“For a day in thy courts is better than a thousand. I had rather be a doorkeeper in the house of my God, than to dwell in the tents of wickedness” (</a:t>
            </a:r>
            <a:r>
              <a:rPr lang="en-US" sz="3000" dirty="0" err="1"/>
              <a:t>Psa</a:t>
            </a:r>
            <a:r>
              <a:rPr lang="en-US" sz="3000" dirty="0"/>
              <a:t> 84:10)</a:t>
            </a:r>
          </a:p>
        </p:txBody>
      </p:sp>
      <p:sp>
        <p:nvSpPr>
          <p:cNvPr id="43012" name="Rectangle 3"/>
          <p:cNvSpPr>
            <a:spLocks/>
          </p:cNvSpPr>
          <p:nvPr/>
        </p:nvSpPr>
        <p:spPr bwMode="auto">
          <a:xfrm>
            <a:off x="178594" y="4112121"/>
            <a:ext cx="8777883" cy="18216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just">
              <a:tabLst>
                <a:tab pos="250022" algn="l"/>
                <a:tab pos="500045" algn="l"/>
                <a:tab pos="750067" algn="l"/>
                <a:tab pos="1000089" algn="l"/>
                <a:tab pos="1250112" algn="l"/>
                <a:tab pos="1500134" algn="l"/>
                <a:tab pos="1750157" algn="l"/>
                <a:tab pos="2000179" algn="l"/>
                <a:tab pos="2250201" algn="l"/>
                <a:tab pos="2500224" algn="l"/>
                <a:tab pos="2750246" algn="l"/>
                <a:tab pos="3000268" algn="l"/>
              </a:tabLst>
            </a:pPr>
            <a:r>
              <a:rPr lang="en-US" sz="3000" dirty="0"/>
              <a:t>“Nevertheless the foundation of God </a:t>
            </a:r>
            <a:r>
              <a:rPr lang="en-US" sz="3000" dirty="0" err="1"/>
              <a:t>standeth</a:t>
            </a:r>
            <a:r>
              <a:rPr lang="en-US" sz="3000" dirty="0"/>
              <a:t> sure, having this seal, The Lord </a:t>
            </a:r>
            <a:r>
              <a:rPr lang="en-US" sz="3000" dirty="0" err="1"/>
              <a:t>knoweth</a:t>
            </a:r>
            <a:r>
              <a:rPr lang="en-US" sz="3000" dirty="0"/>
              <a:t> them that are his. And, Let every one that </a:t>
            </a:r>
            <a:r>
              <a:rPr lang="en-US" sz="3000" dirty="0" err="1"/>
              <a:t>nameth</a:t>
            </a:r>
            <a:r>
              <a:rPr lang="en-US" sz="3000" dirty="0"/>
              <a:t> the name of Christ depart from iniquity” (2 Tim 2:19)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"/>
          <p:cNvSpPr>
            <a:spLocks/>
          </p:cNvSpPr>
          <p:nvPr/>
        </p:nvSpPr>
        <p:spPr bwMode="auto">
          <a:xfrm>
            <a:off x="1285853" y="276820"/>
            <a:ext cx="5143536" cy="67710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The Sons of </a:t>
            </a:r>
            <a:r>
              <a:rPr lang="en-US" sz="4400" dirty="0" err="1">
                <a:solidFill>
                  <a:schemeClr val="tx1"/>
                </a:solidFill>
              </a:rPr>
              <a:t>Korah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41987" name="Rectangle 2"/>
          <p:cNvSpPr>
            <a:spLocks/>
          </p:cNvSpPr>
          <p:nvPr/>
        </p:nvSpPr>
        <p:spPr bwMode="auto">
          <a:xfrm>
            <a:off x="1500166" y="1071545"/>
            <a:ext cx="4714908" cy="86177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sz="2800" dirty="0" err="1">
                <a:solidFill>
                  <a:schemeClr val="tx1"/>
                </a:solidFill>
              </a:rPr>
              <a:t>Assir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dirty="0" err="1">
                <a:solidFill>
                  <a:schemeClr val="tx1"/>
                </a:solidFill>
              </a:rPr>
              <a:t>Ebiasaph</a:t>
            </a:r>
            <a:r>
              <a:rPr lang="en-US" sz="2800" dirty="0">
                <a:solidFill>
                  <a:schemeClr val="tx1"/>
                </a:solidFill>
              </a:rPr>
              <a:t> &amp; </a:t>
            </a:r>
            <a:r>
              <a:rPr lang="en-US" sz="2800" dirty="0" err="1">
                <a:solidFill>
                  <a:schemeClr val="tx1"/>
                </a:solidFill>
              </a:rPr>
              <a:t>Elkanah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1988" name="Rectangle 3"/>
          <p:cNvSpPr>
            <a:spLocks/>
          </p:cNvSpPr>
          <p:nvPr/>
        </p:nvSpPr>
        <p:spPr bwMode="auto">
          <a:xfrm>
            <a:off x="285720" y="1500174"/>
            <a:ext cx="8581430" cy="50988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357175" indent="-357175" algn="just">
              <a:spcBef>
                <a:spcPts val="1406"/>
              </a:spcBef>
              <a:buSzPct val="125000"/>
              <a:buFont typeface="Gill Sans" charset="0"/>
              <a:buChar char="•"/>
            </a:pPr>
            <a:r>
              <a:rPr lang="en-US" sz="2000" dirty="0"/>
              <a:t>Given to the charge of </a:t>
            </a:r>
            <a:r>
              <a:rPr lang="en-US" sz="2000" dirty="0" err="1"/>
              <a:t>Phinehas</a:t>
            </a:r>
            <a:endParaRPr lang="en-US" sz="2000" dirty="0"/>
          </a:p>
          <a:p>
            <a:pPr marL="357175" indent="-357175" algn="just">
              <a:spcBef>
                <a:spcPts val="1406"/>
              </a:spcBef>
              <a:buSzPct val="125000"/>
              <a:buFont typeface="Gill Sans" charset="0"/>
              <a:buChar char="•"/>
            </a:pPr>
            <a:r>
              <a:rPr lang="en-US" sz="2000" dirty="0"/>
              <a:t>Learned the value of faithful </a:t>
            </a:r>
            <a:r>
              <a:rPr lang="en-US" sz="2000" dirty="0" err="1"/>
              <a:t>doorkeeping</a:t>
            </a:r>
            <a:r>
              <a:rPr lang="en-US" sz="2000" dirty="0"/>
              <a:t> </a:t>
            </a:r>
          </a:p>
          <a:p>
            <a:pPr marL="1080454" lvl="2" indent="-357175" algn="just">
              <a:spcBef>
                <a:spcPts val="1406"/>
              </a:spcBef>
              <a:buSzPct val="125000"/>
              <a:buFont typeface="Gill Sans" charset="0"/>
              <a:buChar char="•"/>
            </a:pPr>
            <a:r>
              <a:rPr lang="en-US" sz="2000" dirty="0"/>
              <a:t>To protect God’s place of worship </a:t>
            </a:r>
          </a:p>
          <a:p>
            <a:pPr marL="1080454" lvl="2" indent="-357175" algn="just">
              <a:spcBef>
                <a:spcPts val="1406"/>
              </a:spcBef>
              <a:buSzPct val="125000"/>
              <a:buFont typeface="Gill Sans" charset="0"/>
              <a:buChar char="•"/>
            </a:pPr>
            <a:r>
              <a:rPr lang="en-US" sz="2000" dirty="0"/>
              <a:t>To follow the zeal of </a:t>
            </a:r>
            <a:r>
              <a:rPr lang="en-US" sz="2000" dirty="0" err="1"/>
              <a:t>Phinehas</a:t>
            </a:r>
            <a:r>
              <a:rPr lang="en-US" sz="2000" dirty="0"/>
              <a:t> </a:t>
            </a:r>
          </a:p>
          <a:p>
            <a:pPr marL="357175" indent="-357175" algn="just">
              <a:spcBef>
                <a:spcPts val="1406"/>
              </a:spcBef>
              <a:buSzPct val="125000"/>
              <a:buFont typeface="Gill Sans" charset="0"/>
              <a:buChar char="•"/>
            </a:pPr>
            <a:r>
              <a:rPr lang="en-US" sz="2000" dirty="0"/>
              <a:t>Samuel was a faithful descendant of </a:t>
            </a:r>
            <a:r>
              <a:rPr lang="en-US" sz="2000" dirty="0" err="1"/>
              <a:t>Korah</a:t>
            </a:r>
            <a:r>
              <a:rPr lang="en-US" sz="2000" dirty="0"/>
              <a:t> (I </a:t>
            </a:r>
            <a:r>
              <a:rPr lang="en-US" sz="2000" dirty="0" err="1"/>
              <a:t>Chron</a:t>
            </a:r>
            <a:r>
              <a:rPr lang="en-US" sz="2000" dirty="0"/>
              <a:t> 6:22-28) </a:t>
            </a:r>
          </a:p>
          <a:p>
            <a:pPr marL="357175" indent="-357175" algn="just">
              <a:spcBef>
                <a:spcPts val="1406"/>
              </a:spcBef>
              <a:buSzPct val="125000"/>
              <a:buFont typeface="Gill Sans" charset="0"/>
              <a:buChar char="•"/>
            </a:pPr>
            <a:r>
              <a:rPr lang="en-US" sz="2000" dirty="0" err="1"/>
              <a:t>Heman</a:t>
            </a:r>
            <a:r>
              <a:rPr lang="en-US" sz="2000" dirty="0"/>
              <a:t>, Samuel's grandson (I </a:t>
            </a:r>
            <a:r>
              <a:rPr lang="en-US" sz="2000" dirty="0" err="1"/>
              <a:t>Chron</a:t>
            </a:r>
            <a:r>
              <a:rPr lang="en-US" sz="2000" dirty="0"/>
              <a:t> 6:33-34), became one of 3 lead singers in David’s musical order (I </a:t>
            </a:r>
            <a:r>
              <a:rPr lang="en-US" sz="2000" dirty="0" err="1"/>
              <a:t>Chron</a:t>
            </a:r>
            <a:r>
              <a:rPr lang="en-US" sz="2000" dirty="0"/>
              <a:t> 25:4-5). Blessed by God with 14 sons and 3 daughters </a:t>
            </a:r>
          </a:p>
          <a:p>
            <a:pPr marL="357175" indent="-357175" algn="just">
              <a:spcBef>
                <a:spcPts val="1406"/>
              </a:spcBef>
              <a:buSzPct val="125000"/>
              <a:buFont typeface="Gill Sans" charset="0"/>
              <a:buChar char="•"/>
            </a:pPr>
            <a:r>
              <a:rPr lang="en-US" sz="2000" dirty="0"/>
              <a:t>Sons of </a:t>
            </a:r>
            <a:r>
              <a:rPr lang="en-US" sz="2000" dirty="0" err="1"/>
              <a:t>Korah</a:t>
            </a:r>
            <a:r>
              <a:rPr lang="en-US" sz="2000" dirty="0"/>
              <a:t> given the charge of Eastern &amp; Northern gates (I </a:t>
            </a:r>
            <a:r>
              <a:rPr lang="en-US" sz="2000" dirty="0" err="1"/>
              <a:t>Chron</a:t>
            </a:r>
            <a:r>
              <a:rPr lang="en-US" sz="2000" dirty="0"/>
              <a:t> 26:I, 13-14) </a:t>
            </a:r>
          </a:p>
          <a:p>
            <a:pPr marL="357175" indent="-357175" algn="just"/>
            <a:endParaRPr lang="en-US" sz="2000" dirty="0"/>
          </a:p>
          <a:p>
            <a:pPr marL="357175" indent="-357175" algn="just"/>
            <a:endParaRPr lang="en-US" sz="2000" dirty="0"/>
          </a:p>
          <a:p>
            <a:pPr marL="357175" indent="-357175" algn="just"/>
            <a:r>
              <a:rPr lang="en-US" sz="2000" dirty="0"/>
              <a:t>“</a:t>
            </a:r>
            <a:r>
              <a:rPr lang="en-US" sz="2000" dirty="0">
                <a:latin typeface="Franklin Gothic Medium" pitchFamily="34" charset="0"/>
              </a:rPr>
              <a:t>No good thing will He withhold from them that walk uprightly” (</a:t>
            </a:r>
            <a:r>
              <a:rPr lang="en-US" sz="2000" dirty="0" err="1">
                <a:latin typeface="Franklin Gothic Medium" pitchFamily="34" charset="0"/>
              </a:rPr>
              <a:t>Psa</a:t>
            </a:r>
            <a:r>
              <a:rPr lang="en-US" sz="2000" dirty="0">
                <a:latin typeface="Franklin Gothic Medium" pitchFamily="34" charset="0"/>
              </a:rPr>
              <a:t> 84:11</a:t>
            </a:r>
            <a:r>
              <a:rPr lang="en-US" sz="2000" dirty="0"/>
              <a:t>)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/>
          <p:cNvSpPr>
            <a:spLocks/>
          </p:cNvSpPr>
          <p:nvPr/>
        </p:nvSpPr>
        <p:spPr bwMode="auto">
          <a:xfrm>
            <a:off x="723278" y="357166"/>
            <a:ext cx="8420722" cy="94654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4000" dirty="0">
                <a:solidFill>
                  <a:schemeClr val="tx1"/>
                </a:solidFill>
              </a:rPr>
              <a:t>AND PHINEHAS THE SON OF </a:t>
            </a:r>
          </a:p>
          <a:p>
            <a:r>
              <a:rPr lang="en-US" sz="4000" dirty="0">
                <a:solidFill>
                  <a:schemeClr val="tx1"/>
                </a:solidFill>
              </a:rPr>
              <a:t>ELEAZAR WAS RULER OVER THEM</a:t>
            </a:r>
          </a:p>
        </p:txBody>
      </p:sp>
      <p:graphicFrame>
        <p:nvGraphicFramePr>
          <p:cNvPr id="41986" name="Group 2"/>
          <p:cNvGraphicFramePr>
            <a:graphicFrameLocks noGrp="1"/>
          </p:cNvGraphicFramePr>
          <p:nvPr/>
        </p:nvGraphicFramePr>
        <p:xfrm>
          <a:off x="285750" y="1643063"/>
          <a:ext cx="8571384" cy="4884540"/>
        </p:xfrm>
        <a:graphic>
          <a:graphicData uri="http://schemas.openxmlformats.org/drawingml/2006/table">
            <a:tbl>
              <a:tblPr/>
              <a:tblGrid>
                <a:gridCol w="15359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92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269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934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97632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Duties of the Sons of Korah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1 Chron 9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Duties of the High Priest Elect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Numbers 4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7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v29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Store the pure beaten olive oil for the daily lighting of the lamp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v16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7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v29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Maintain the special spices for the daily sweet incense of the holy perfume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v16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97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v29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Organise the fine flour and wine for the daily meal offering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v16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97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v30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Prepare the principal spices for the compounding of the holy anointing oil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v16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7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v28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Supervise the numbering and care of all the holy vessels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v16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987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v27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Fulfill the charge and the guardianship of all things within the Tabernacle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sym typeface="Gill Sans" charset="0"/>
                        </a:rPr>
                        <a:t>v16</a:t>
                      </a:r>
                    </a:p>
                  </a:txBody>
                  <a:tcPr marL="35719" marR="35719" marT="35719" marB="35719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/>
          </p:cNvSpPr>
          <p:nvPr/>
        </p:nvSpPr>
        <p:spPr bwMode="auto">
          <a:xfrm>
            <a:off x="282402" y="1241227"/>
            <a:ext cx="8572500" cy="43666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2500" dirty="0"/>
              <a:t>1 Chronicles 9 </a:t>
            </a:r>
          </a:p>
          <a:p>
            <a:pPr algn="l"/>
            <a:endParaRPr lang="en-US" sz="2500" dirty="0"/>
          </a:p>
          <a:p>
            <a:pPr algn="l">
              <a:buSzPct val="125000"/>
              <a:buFont typeface="Gill Sans" charset="0"/>
              <a:buChar char="•"/>
            </a:pPr>
            <a:r>
              <a:rPr lang="en-US" sz="2500" dirty="0"/>
              <a:t>Guardians of the Sanctuary of God (v19) </a:t>
            </a:r>
          </a:p>
          <a:p>
            <a:pPr algn="l">
              <a:buSzPct val="125000"/>
              <a:buFont typeface="Gill Sans" charset="0"/>
              <a:buChar char="•"/>
            </a:pPr>
            <a:r>
              <a:rPr lang="en-US" sz="2500" dirty="0"/>
              <a:t>Responsible to open the doors daily (v27) </a:t>
            </a:r>
          </a:p>
          <a:p>
            <a:pPr algn="l">
              <a:buSzPct val="125000"/>
              <a:buFont typeface="Gill Sans" charset="0"/>
              <a:buChar char="•"/>
            </a:pPr>
            <a:r>
              <a:rPr lang="en-US" sz="2500" dirty="0"/>
              <a:t>Care of sacred vessels (v28) </a:t>
            </a:r>
          </a:p>
          <a:p>
            <a:pPr algn="l">
              <a:buSzPct val="125000"/>
              <a:buFont typeface="Gill Sans" charset="0"/>
              <a:buChar char="•"/>
            </a:pPr>
            <a:r>
              <a:rPr lang="en-US" sz="2500" dirty="0"/>
              <a:t>Handling precious substances (v29-32) </a:t>
            </a:r>
          </a:p>
          <a:p>
            <a:pPr algn="l">
              <a:buSzPct val="125000"/>
              <a:buFont typeface="Gill Sans" charset="0"/>
              <a:buChar char="•"/>
            </a:pPr>
            <a:r>
              <a:rPr lang="en-US" sz="2500" dirty="0"/>
              <a:t>To act as door keepers (v19) </a:t>
            </a:r>
          </a:p>
          <a:p>
            <a:pPr algn="l">
              <a:buSzPct val="125000"/>
              <a:buFont typeface="Gill Sans" charset="0"/>
              <a:buChar char="•"/>
            </a:pPr>
            <a:endParaRPr lang="en-US" sz="2500" dirty="0"/>
          </a:p>
          <a:p>
            <a:pPr algn="l">
              <a:buSzPct val="125000"/>
              <a:buFont typeface="Gill Sans" charset="0"/>
              <a:buChar char="•"/>
            </a:pPr>
            <a:endParaRPr lang="en-US" sz="2500" dirty="0"/>
          </a:p>
          <a:p>
            <a:pPr algn="just"/>
            <a:r>
              <a:rPr lang="en-US" sz="2500" dirty="0"/>
              <a:t>The Sons of </a:t>
            </a:r>
            <a:r>
              <a:rPr lang="en-US" sz="2500" dirty="0" err="1"/>
              <a:t>Korah</a:t>
            </a:r>
            <a:r>
              <a:rPr lang="en-US" sz="2500" dirty="0"/>
              <a:t> became the dedicated attendants of the high priest elect, who was responsible for the daily worship detail.   Numbers 4:16</a:t>
            </a:r>
          </a:p>
        </p:txBody>
      </p:sp>
      <p:sp>
        <p:nvSpPr>
          <p:cNvPr id="39939" name="Rectangle 2"/>
          <p:cNvSpPr>
            <a:spLocks/>
          </p:cNvSpPr>
          <p:nvPr/>
        </p:nvSpPr>
        <p:spPr bwMode="auto">
          <a:xfrm>
            <a:off x="2402086" y="267891"/>
            <a:ext cx="6037037" cy="61555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Duties of the Sons of </a:t>
            </a:r>
            <a:r>
              <a:rPr lang="en-US" sz="4000" dirty="0" err="1">
                <a:solidFill>
                  <a:schemeClr val="tx1"/>
                </a:solidFill>
              </a:rPr>
              <a:t>Korah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/>
          </p:cNvSpPr>
          <p:nvPr/>
        </p:nvSpPr>
        <p:spPr bwMode="auto">
          <a:xfrm rot="10800000" flipV="1">
            <a:off x="1285852" y="858382"/>
            <a:ext cx="6286544" cy="86177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Arial Black" pitchFamily="34" charset="0"/>
              </a:rPr>
              <a:t>THE FAMILY POLICY OF THE SONS OF KORAH</a:t>
            </a:r>
          </a:p>
        </p:txBody>
      </p:sp>
      <p:sp>
        <p:nvSpPr>
          <p:cNvPr id="62467" name="Rectangle 2"/>
          <p:cNvSpPr>
            <a:spLocks/>
          </p:cNvSpPr>
          <p:nvPr/>
        </p:nvSpPr>
        <p:spPr bwMode="auto">
          <a:xfrm>
            <a:off x="280169" y="1625203"/>
            <a:ext cx="8590359" cy="43219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>
              <a:tabLst>
                <a:tab pos="250022" algn="l"/>
                <a:tab pos="500045" algn="l"/>
                <a:tab pos="750067" algn="l"/>
                <a:tab pos="1000089" algn="l"/>
                <a:tab pos="1250112" algn="l"/>
                <a:tab pos="1500134" algn="l"/>
                <a:tab pos="1750157" algn="l"/>
                <a:tab pos="2000179" algn="l"/>
                <a:tab pos="2250201" algn="l"/>
                <a:tab pos="2500224" algn="l"/>
                <a:tab pos="2750246" algn="l"/>
                <a:tab pos="3000268" algn="l"/>
              </a:tabLst>
            </a:pPr>
            <a:r>
              <a:rPr lang="en-US" sz="3200" dirty="0"/>
              <a:t>“Behold, O God our shield, and look upon the face of </a:t>
            </a:r>
            <a:r>
              <a:rPr lang="en-US" sz="3200" dirty="0" err="1"/>
              <a:t>thine</a:t>
            </a:r>
            <a:r>
              <a:rPr lang="en-US" sz="3200" dirty="0"/>
              <a:t> anointed. </a:t>
            </a:r>
          </a:p>
          <a:p>
            <a:pPr>
              <a:tabLst>
                <a:tab pos="250022" algn="l"/>
                <a:tab pos="500045" algn="l"/>
                <a:tab pos="750067" algn="l"/>
                <a:tab pos="1000089" algn="l"/>
                <a:tab pos="1250112" algn="l"/>
                <a:tab pos="1500134" algn="l"/>
                <a:tab pos="1750157" algn="l"/>
                <a:tab pos="2000179" algn="l"/>
                <a:tab pos="2250201" algn="l"/>
                <a:tab pos="2500224" algn="l"/>
                <a:tab pos="2750246" algn="l"/>
                <a:tab pos="3000268" algn="l"/>
              </a:tabLst>
            </a:pPr>
            <a:endParaRPr lang="en-US" sz="3200" dirty="0"/>
          </a:p>
          <a:p>
            <a:pPr>
              <a:tabLst>
                <a:tab pos="250022" algn="l"/>
                <a:tab pos="500045" algn="l"/>
                <a:tab pos="750067" algn="l"/>
                <a:tab pos="1000089" algn="l"/>
                <a:tab pos="1250112" algn="l"/>
                <a:tab pos="1500134" algn="l"/>
                <a:tab pos="1750157" algn="l"/>
                <a:tab pos="2000179" algn="l"/>
                <a:tab pos="2250201" algn="l"/>
                <a:tab pos="2500224" algn="l"/>
                <a:tab pos="2750246" algn="l"/>
                <a:tab pos="3000268" algn="l"/>
              </a:tabLst>
            </a:pPr>
            <a:r>
              <a:rPr lang="en-US" sz="3200" dirty="0"/>
              <a:t>For a day in thy courts is better than a thousand. I had rather be </a:t>
            </a:r>
            <a:r>
              <a:rPr lang="en-US" sz="3200" dirty="0">
                <a:solidFill>
                  <a:srgbClr val="FF0502"/>
                </a:solidFill>
              </a:rPr>
              <a:t>a doorkeeper</a:t>
            </a:r>
            <a:r>
              <a:rPr lang="en-US" sz="3200" dirty="0"/>
              <a:t> in the house of my God, than to dwell in the tents of wickedness.”</a:t>
            </a:r>
          </a:p>
        </p:txBody>
      </p:sp>
      <p:sp>
        <p:nvSpPr>
          <p:cNvPr id="62468" name="Rectangle 3"/>
          <p:cNvSpPr>
            <a:spLocks/>
          </p:cNvSpPr>
          <p:nvPr/>
        </p:nvSpPr>
        <p:spPr bwMode="auto">
          <a:xfrm>
            <a:off x="6641455" y="6134695"/>
            <a:ext cx="1323696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Psalm 84:9-10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"/>
          <p:cNvSpPr>
            <a:spLocks/>
          </p:cNvSpPr>
          <p:nvPr/>
        </p:nvSpPr>
        <p:spPr bwMode="auto">
          <a:xfrm rot="10800000" flipV="1">
            <a:off x="357158" y="920114"/>
            <a:ext cx="8358245" cy="5539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Arial Black" pitchFamily="34" charset="0"/>
              </a:rPr>
              <a:t>THE CHALLENGE OF THE DOOR</a:t>
            </a:r>
          </a:p>
        </p:txBody>
      </p:sp>
      <p:sp>
        <p:nvSpPr>
          <p:cNvPr id="61443" name="Rectangle 2"/>
          <p:cNvSpPr>
            <a:spLocks/>
          </p:cNvSpPr>
          <p:nvPr/>
        </p:nvSpPr>
        <p:spPr bwMode="auto">
          <a:xfrm>
            <a:off x="269007" y="1455539"/>
            <a:ext cx="8599289" cy="48488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535762" indent="-535762">
              <a:spcBef>
                <a:spcPts val="633"/>
              </a:spcBef>
              <a:buSzPct val="125000"/>
              <a:buFont typeface="Gill Sans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The door is where God’s priests should abide (Lev 8:31,33,35)</a:t>
            </a:r>
          </a:p>
          <a:p>
            <a:pPr marL="535762" indent="-535762">
              <a:spcBef>
                <a:spcPts val="633"/>
              </a:spcBef>
              <a:buSzPct val="125000"/>
              <a:buFont typeface="Gill Sans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The place where </a:t>
            </a:r>
            <a:r>
              <a:rPr lang="en-US" sz="2400" dirty="0" err="1">
                <a:solidFill>
                  <a:schemeClr val="tx1"/>
                </a:solidFill>
              </a:rPr>
              <a:t>Nadab</a:t>
            </a:r>
            <a:r>
              <a:rPr lang="en-US" sz="2400" dirty="0">
                <a:solidFill>
                  <a:schemeClr val="tx1"/>
                </a:solidFill>
              </a:rPr>
              <a:t> and </a:t>
            </a:r>
            <a:r>
              <a:rPr lang="en-US" sz="2400" dirty="0" err="1">
                <a:solidFill>
                  <a:schemeClr val="tx1"/>
                </a:solidFill>
              </a:rPr>
              <a:t>Abihu</a:t>
            </a:r>
            <a:r>
              <a:rPr lang="en-US" sz="2400" dirty="0">
                <a:solidFill>
                  <a:schemeClr val="tx1"/>
                </a:solidFill>
              </a:rPr>
              <a:t> were slain (Lev 10:1-2)</a:t>
            </a:r>
          </a:p>
          <a:p>
            <a:pPr marL="535762" indent="-535762">
              <a:spcBef>
                <a:spcPts val="633"/>
              </a:spcBef>
              <a:buSzPct val="125000"/>
              <a:buFont typeface="Gill Sans" charset="0"/>
              <a:buChar char="•"/>
            </a:pPr>
            <a:r>
              <a:rPr lang="en-US" sz="2400" dirty="0"/>
              <a:t>The place that </a:t>
            </a:r>
            <a:r>
              <a:rPr lang="en-US" sz="2400" dirty="0" err="1"/>
              <a:t>Korah</a:t>
            </a:r>
            <a:r>
              <a:rPr lang="en-US" sz="2400" dirty="0"/>
              <a:t> challenged Moses (Num 16v18-19)</a:t>
            </a:r>
            <a:endParaRPr lang="en-US" sz="2400" dirty="0">
              <a:solidFill>
                <a:schemeClr val="tx1"/>
              </a:solidFill>
            </a:endParaRPr>
          </a:p>
          <a:p>
            <a:pPr marL="535762" indent="-535762">
              <a:spcBef>
                <a:spcPts val="633"/>
              </a:spcBef>
              <a:buSzPct val="125000"/>
              <a:buFont typeface="Gill Sans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The place where </a:t>
            </a:r>
            <a:r>
              <a:rPr lang="en-US" sz="2400" dirty="0" err="1">
                <a:solidFill>
                  <a:schemeClr val="tx1"/>
                </a:solidFill>
              </a:rPr>
              <a:t>Zimri</a:t>
            </a:r>
            <a:r>
              <a:rPr lang="en-US" sz="2400" dirty="0">
                <a:solidFill>
                  <a:schemeClr val="tx1"/>
                </a:solidFill>
              </a:rPr>
              <a:t> challenged Moses (Num 25:6)</a:t>
            </a:r>
          </a:p>
          <a:p>
            <a:pPr marL="535762" indent="-535762">
              <a:spcBef>
                <a:spcPts val="633"/>
              </a:spcBef>
              <a:buSzPct val="125000"/>
              <a:buFont typeface="Gill Sans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The door was abused by Eli’s sons, driving people  away from worshipping  God  (1 Sam 2:22)</a:t>
            </a:r>
          </a:p>
          <a:p>
            <a:pPr marL="535762" indent="-535762">
              <a:spcBef>
                <a:spcPts val="633"/>
              </a:spcBef>
              <a:buSzPct val="125000"/>
              <a:buFont typeface="Gill Sans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Samuel ( a son of </a:t>
            </a:r>
            <a:r>
              <a:rPr lang="en-US" sz="2400" dirty="0" err="1">
                <a:solidFill>
                  <a:schemeClr val="tx1"/>
                </a:solidFill>
              </a:rPr>
              <a:t>Korah</a:t>
            </a:r>
            <a:r>
              <a:rPr lang="en-US" sz="2400" dirty="0">
                <a:solidFill>
                  <a:schemeClr val="tx1"/>
                </a:solidFill>
              </a:rPr>
              <a:t>)‘opened’ the doors (1 Sam 3:15)</a:t>
            </a:r>
          </a:p>
          <a:p>
            <a:pPr marL="535762" indent="-535762">
              <a:spcBef>
                <a:spcPts val="633"/>
              </a:spcBef>
              <a:buSzPct val="125000"/>
              <a:buFont typeface="Gill Sans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The Sons of </a:t>
            </a:r>
            <a:r>
              <a:rPr lang="en-US" sz="2400" dirty="0" err="1">
                <a:solidFill>
                  <a:schemeClr val="tx1"/>
                </a:solidFill>
              </a:rPr>
              <a:t>Korah</a:t>
            </a:r>
            <a:r>
              <a:rPr lang="en-US" sz="2400" dirty="0">
                <a:solidFill>
                  <a:schemeClr val="tx1"/>
                </a:solidFill>
              </a:rPr>
              <a:t> were given charge of the door to God’s  house  under </a:t>
            </a:r>
            <a:r>
              <a:rPr lang="en-US" sz="2400" dirty="0" err="1">
                <a:solidFill>
                  <a:schemeClr val="tx1"/>
                </a:solidFill>
              </a:rPr>
              <a:t>Phinahas</a:t>
            </a:r>
            <a:r>
              <a:rPr lang="en-US" sz="2400" dirty="0">
                <a:solidFill>
                  <a:schemeClr val="tx1"/>
                </a:solidFill>
              </a:rPr>
              <a:t> (1 </a:t>
            </a:r>
            <a:r>
              <a:rPr lang="en-US" sz="2400" dirty="0" err="1">
                <a:solidFill>
                  <a:schemeClr val="tx1"/>
                </a:solidFill>
              </a:rPr>
              <a:t>Chron</a:t>
            </a:r>
            <a:r>
              <a:rPr lang="en-US" sz="2400" dirty="0">
                <a:solidFill>
                  <a:schemeClr val="tx1"/>
                </a:solidFill>
              </a:rPr>
              <a:t> 9:19)</a:t>
            </a:r>
          </a:p>
        </p:txBody>
      </p:sp>
    </p:spTree>
    <p:extLst>
      <p:ext uri="{BB962C8B-B14F-4D97-AF65-F5344CB8AC3E}">
        <p14:creationId xmlns:p14="http://schemas.microsoft.com/office/powerpoint/2010/main" val="1077649655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Words>1235</Words>
  <Application>Microsoft Office PowerPoint</Application>
  <PresentationFormat>On-screen Show (4:3)</PresentationFormat>
  <Paragraphs>249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Algerian</vt:lpstr>
      <vt:lpstr>Arial</vt:lpstr>
      <vt:lpstr>Arial Black</vt:lpstr>
      <vt:lpstr>Calibri</vt:lpstr>
      <vt:lpstr>Constantia</vt:lpstr>
      <vt:lpstr>Franklin Gothic Medium</vt:lpstr>
      <vt:lpstr>Gill Sans</vt:lpstr>
      <vt:lpstr>Wingdings 2</vt:lpstr>
      <vt:lpstr>Flow</vt:lpstr>
      <vt:lpstr>PowerPoint Presentation</vt:lpstr>
      <vt:lpstr>PowerPoint Presentation</vt:lpstr>
      <vt:lpstr>THE DOCTRINE OF BALAAM</vt:lpstr>
      <vt:lpstr>PowerPoint Presentation</vt:lpstr>
      <vt:lpstr>       BALAAM- CURSING ISRAEL</vt:lpstr>
      <vt:lpstr>THE EVIL PLAN OF BALAAM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REWARD FOR PHINEHAS</vt:lpstr>
      <vt:lpstr>PowerPoint Presentation</vt:lpstr>
      <vt:lpstr>PHINEHAS..making atonement</vt:lpstr>
      <vt:lpstr>PowerPoint Presentation</vt:lpstr>
      <vt:lpstr>PowerPoint Presentation</vt:lpstr>
      <vt:lpstr>LESSONS  FROM PHINEHAS </vt:lpstr>
      <vt:lpstr>FIGHTING IMMORALITY</vt:lpstr>
      <vt:lpstr>THE HISTORY OF PHINEHAS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ron cowie</cp:lastModifiedBy>
  <cp:revision>15</cp:revision>
  <cp:lastPrinted>2017-06-22T04:35:26Z</cp:lastPrinted>
  <dcterms:created xsi:type="dcterms:W3CDTF">2013-03-20T01:41:12Z</dcterms:created>
  <dcterms:modified xsi:type="dcterms:W3CDTF">2017-08-16T21:20:50Z</dcterms:modified>
</cp:coreProperties>
</file>