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2" r:id="rId2"/>
    <p:sldMasterId id="2147483674" r:id="rId3"/>
  </p:sldMasterIdLst>
  <p:notesMasterIdLst>
    <p:notesMasterId r:id="rId28"/>
  </p:notesMasterIdLst>
  <p:handoutMasterIdLst>
    <p:handoutMasterId r:id="rId29"/>
  </p:handoutMasterIdLst>
  <p:sldIdLst>
    <p:sldId id="278" r:id="rId4"/>
    <p:sldId id="308" r:id="rId5"/>
    <p:sldId id="290" r:id="rId6"/>
    <p:sldId id="303" r:id="rId7"/>
    <p:sldId id="305" r:id="rId8"/>
    <p:sldId id="306" r:id="rId9"/>
    <p:sldId id="309" r:id="rId10"/>
    <p:sldId id="307" r:id="rId11"/>
    <p:sldId id="301" r:id="rId12"/>
    <p:sldId id="297" r:id="rId13"/>
    <p:sldId id="302" r:id="rId14"/>
    <p:sldId id="300" r:id="rId15"/>
    <p:sldId id="269" r:id="rId16"/>
    <p:sldId id="279" r:id="rId17"/>
    <p:sldId id="280" r:id="rId18"/>
    <p:sldId id="281" r:id="rId19"/>
    <p:sldId id="282" r:id="rId20"/>
    <p:sldId id="294" r:id="rId21"/>
    <p:sldId id="283" r:id="rId22"/>
    <p:sldId id="287" r:id="rId23"/>
    <p:sldId id="292" r:id="rId24"/>
    <p:sldId id="286" r:id="rId25"/>
    <p:sldId id="285" r:id="rId26"/>
    <p:sldId id="288"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2.xml"/><Relationship Id="rId21" Type="http://schemas.openxmlformats.org/officeDocument/2006/relationships/slide" Target="slides/slide18.xml"/><Relationship Id="rId34" Type="http://schemas.microsoft.com/office/2015/10/relationships/revisionInfo" Target="revisionInfo.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80D55AF-CC71-4C69-89BE-2D755437B5D5}" type="datetimeFigureOut">
              <a:rPr lang="en-US" smtClean="0"/>
              <a:pPr/>
              <a:t>8/16/2017</a:t>
            </a:fld>
            <a:endParaRPr lang="en-AU"/>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015B896-F9C8-4BD3-8857-CCF00E9FEC33}" type="slidenum">
              <a:rPr lang="en-AU" smtClean="0"/>
              <a:pPr/>
              <a:t>‹#›</a:t>
            </a:fld>
            <a:endParaRPr lang="en-AU"/>
          </a:p>
        </p:txBody>
      </p:sp>
    </p:spTree>
    <p:extLst>
      <p:ext uri="{BB962C8B-B14F-4D97-AF65-F5344CB8AC3E}">
        <p14:creationId xmlns:p14="http://schemas.microsoft.com/office/powerpoint/2010/main" val="34841737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39956C-1727-44B4-AC11-69081DDDEDF8}" type="datetimeFigureOut">
              <a:rPr lang="en-US" smtClean="0"/>
              <a:pPr/>
              <a:t>8/16/2017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A500F7-EE76-48C8-9A19-4444F2A51A5D}" type="slidenum">
              <a:rPr lang="en-US" smtClean="0"/>
              <a:pPr/>
              <a:t>‹#›</a:t>
            </a:fld>
            <a:endParaRPr lang="en-US"/>
          </a:p>
        </p:txBody>
      </p:sp>
    </p:spTree>
    <p:extLst>
      <p:ext uri="{BB962C8B-B14F-4D97-AF65-F5344CB8AC3E}">
        <p14:creationId xmlns:p14="http://schemas.microsoft.com/office/powerpoint/2010/main" val="2311398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pic>
        <p:nvPicPr>
          <p:cNvPr id="5" name="Picture 4" descr="white bar"/>
          <p:cNvPicPr>
            <a:picLocks noChangeAspect="1" noChangeArrowheads="1"/>
          </p:cNvPicPr>
          <p:nvPr userDrawn="1"/>
        </p:nvPicPr>
        <p:blipFill>
          <a:blip r:embed="rId2"/>
          <a:srcRect/>
          <a:stretch>
            <a:fillRect/>
          </a:stretch>
        </p:blipFill>
        <p:spPr bwMode="auto">
          <a:xfrm>
            <a:off x="0" y="2355850"/>
            <a:ext cx="7623810" cy="1623060"/>
          </a:xfrm>
          <a:prstGeom prst="rect">
            <a:avLst/>
          </a:prstGeom>
          <a:noFill/>
        </p:spPr>
      </p:pic>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vert="horz" lIns="0" tIns="0" rIns="0" bIns="0" rtlCol="0" anchor="t" anchorCtr="0">
            <a:noAutofit/>
            <a:scene3d>
              <a:camera prst="orthographicFront"/>
              <a:lightRig rig="flat" dir="t"/>
            </a:scene3d>
            <a:sp3d extrusionH="88900" contourW="2540">
              <a:bevelT w="38100" h="31750"/>
              <a:contourClr>
                <a:srgbClr val="F4A234"/>
              </a:contourClr>
            </a:sp3d>
          </a:bodyPr>
          <a:lstStyle>
            <a:lvl1pPr marL="0" indent="0" algn="l" defTabSz="914363" rtl="0" eaLnBrk="1" latinLnBrk="0" hangingPunct="1">
              <a:lnSpc>
                <a:spcPct val="90000"/>
              </a:lnSpc>
              <a:spcBef>
                <a:spcPct val="20000"/>
              </a:spcBef>
              <a:buFont typeface="Arial" pitchFamily="34" charset="0"/>
              <a:buNone/>
              <a:defRPr lang="en-US" sz="10000" b="0" i="1" kern="1200" baseline="0" dirty="0" smtClean="0">
                <a:ln>
                  <a:solidFill>
                    <a:schemeClr val="tx1">
                      <a:alpha val="21000"/>
                    </a:schemeClr>
                  </a:solidFill>
                </a:ln>
                <a:gradFill>
                  <a:gsLst>
                    <a:gs pos="6000">
                      <a:schemeClr val="accent4">
                        <a:lumMod val="75000"/>
                      </a:schemeClr>
                    </a:gs>
                    <a:gs pos="50000">
                      <a:schemeClr val="accent4">
                        <a:lumMod val="50000"/>
                      </a:schemeClr>
                    </a:gs>
                    <a:gs pos="100000">
                      <a:schemeClr val="bg2">
                        <a:lumMod val="85000"/>
                        <a:lumOff val="15000"/>
                      </a:schemeClr>
                    </a:gs>
                  </a:gsLst>
                  <a:lin ang="5400000" scaled="0"/>
                </a:gradFill>
                <a:effectLst>
                  <a:outerShdw blurRad="139700" dir="16200000" rotWithShape="0">
                    <a:schemeClr val="tx1">
                      <a:alpha val="34000"/>
                    </a:schemeClr>
                  </a:outerShdw>
                </a:effectLst>
                <a:latin typeface="+mn-lt"/>
                <a:ea typeface="+mn-ea"/>
                <a:cs typeface="Arial" pitchFamily="34" charset="0"/>
              </a:defRPr>
            </a:lvl1pPr>
          </a:lstStyle>
          <a:p>
            <a:pPr lvl="0"/>
            <a:r>
              <a:rPr lang="en-US" dirty="0"/>
              <a:t>click to…</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pic>
        <p:nvPicPr>
          <p:cNvPr id="5" name="Picture 4" descr="white bar"/>
          <p:cNvPicPr>
            <a:picLocks noChangeAspect="1" noChangeArrowheads="1"/>
          </p:cNvPicPr>
          <p:nvPr userDrawn="1"/>
        </p:nvPicPr>
        <p:blipFill>
          <a:blip r:embed="rId2"/>
          <a:srcRect/>
          <a:stretch>
            <a:fillRect/>
          </a:stretch>
        </p:blipFill>
        <p:spPr bwMode="auto">
          <a:xfrm>
            <a:off x="0" y="2355850"/>
            <a:ext cx="7623810" cy="1623060"/>
          </a:xfrm>
          <a:prstGeom prst="rect">
            <a:avLst/>
          </a:prstGeom>
          <a:noFill/>
        </p:spPr>
      </p:pic>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vert="horz" lIns="0" tIns="0" rIns="0" bIns="0" rtlCol="0" anchor="t" anchorCtr="0">
            <a:noAutofit/>
            <a:scene3d>
              <a:camera prst="orthographicFront"/>
              <a:lightRig rig="flat" dir="t"/>
            </a:scene3d>
            <a:sp3d extrusionH="88900" contourW="2540">
              <a:bevelT w="38100" h="31750"/>
              <a:contourClr>
                <a:srgbClr val="F4A234"/>
              </a:contourClr>
            </a:sp3d>
          </a:bodyPr>
          <a:lstStyle>
            <a:lvl1pPr marL="0" indent="0" algn="l" defTabSz="914363" rtl="0" eaLnBrk="1" latinLnBrk="0" hangingPunct="1">
              <a:lnSpc>
                <a:spcPct val="90000"/>
              </a:lnSpc>
              <a:spcBef>
                <a:spcPct val="20000"/>
              </a:spcBef>
              <a:buFont typeface="Arial" pitchFamily="34" charset="0"/>
              <a:buNone/>
              <a:defRPr lang="en-US" sz="10000" b="0" i="1" kern="1200" baseline="0" dirty="0" smtClean="0">
                <a:ln>
                  <a:solidFill>
                    <a:schemeClr val="tx1">
                      <a:alpha val="21000"/>
                    </a:schemeClr>
                  </a:solidFill>
                </a:ln>
                <a:gradFill>
                  <a:gsLst>
                    <a:gs pos="6000">
                      <a:schemeClr val="accent4">
                        <a:lumMod val="75000"/>
                      </a:schemeClr>
                    </a:gs>
                    <a:gs pos="50000">
                      <a:schemeClr val="accent4">
                        <a:lumMod val="50000"/>
                      </a:schemeClr>
                    </a:gs>
                    <a:gs pos="100000">
                      <a:schemeClr val="bg2">
                        <a:lumMod val="85000"/>
                        <a:lumOff val="15000"/>
                      </a:schemeClr>
                    </a:gs>
                  </a:gsLst>
                  <a:lin ang="5400000" scaled="0"/>
                </a:gradFill>
                <a:effectLst>
                  <a:outerShdw blurRad="139700" dir="16200000" rotWithShape="0">
                    <a:schemeClr val="tx1">
                      <a:alpha val="34000"/>
                    </a:schemeClr>
                  </a:outerShdw>
                </a:effectLst>
                <a:latin typeface="+mn-lt"/>
                <a:ea typeface="+mn-ea"/>
                <a:cs typeface="Arial" pitchFamily="34" charset="0"/>
              </a:defRPr>
            </a:lvl1pPr>
          </a:lstStyle>
          <a:p>
            <a:pPr lvl="0"/>
            <a:r>
              <a:rPr lang="en-US" dirty="0"/>
              <a:t>click to…</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descr="bottombar.png"/>
          <p:cNvPicPr>
            <a:picLocks noChangeAspect="1"/>
          </p:cNvPicPr>
          <p:nvPr/>
        </p:nvPicPr>
        <p:blipFill>
          <a:blip r:embed="rId14"/>
          <a:stretch>
            <a:fillRect/>
          </a:stretch>
        </p:blipFill>
        <p:spPr>
          <a:xfrm>
            <a:off x="0" y="6299337"/>
            <a:ext cx="9144000" cy="557076"/>
          </a:xfrm>
          <a:prstGeom prst="rect">
            <a:avLst/>
          </a:prstGeom>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hf hdr="0" dt="0"/>
  <p:txStyles>
    <p:titleStyle>
      <a:lvl1pPr algn="l" defTabSz="914363" rtl="0" eaLnBrk="1" latinLnBrk="0" hangingPunct="1">
        <a:lnSpc>
          <a:spcPct val="90000"/>
        </a:lnSpc>
        <a:spcBef>
          <a:spcPct val="0"/>
        </a:spcBef>
        <a:buNone/>
        <a:defRPr lang="en-US" sz="4800" b="0" kern="0" cap="none" spc="-150" dirty="0">
          <a:ln w="3175">
            <a:noFill/>
          </a:ln>
          <a:solidFill>
            <a:srgbClr val="005825"/>
          </a:solidFill>
          <a:effectLst/>
          <a:latin typeface="+mj-lt"/>
          <a:ea typeface="+mn-ea"/>
          <a:cs typeface="Arial" pitchFamily="34"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hf hdr="0" dt="0"/>
  <p:txStyles>
    <p:titleStyle>
      <a:lvl1pPr algn="l" defTabSz="914363" rtl="0" eaLnBrk="1" latinLnBrk="0" hangingPunct="1">
        <a:lnSpc>
          <a:spcPct val="90000"/>
        </a:lnSpc>
        <a:spcBef>
          <a:spcPct val="0"/>
        </a:spcBef>
        <a:buNone/>
        <a:defRPr lang="en-US" sz="4800" b="0" kern="0" cap="none" spc="-150" dirty="0">
          <a:ln w="3175">
            <a:noFill/>
          </a:ln>
          <a:solidFill>
            <a:srgbClr val="005825"/>
          </a:solidFill>
          <a:effectLst/>
          <a:latin typeface="+mj-lt"/>
          <a:ea typeface="+mn-ea"/>
          <a:cs typeface="Arial" pitchFamily="34"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28596" y="571480"/>
            <a:ext cx="8001056" cy="5572164"/>
          </a:xfrm>
        </p:spPr>
        <p:txBody>
          <a:bodyPr/>
          <a:lstStyle/>
          <a:p>
            <a:pPr algn="ctr"/>
            <a:r>
              <a:rPr lang="en-AU" sz="4000" b="1" dirty="0">
                <a:solidFill>
                  <a:schemeClr val="tx1"/>
                </a:solidFill>
              </a:rPr>
              <a:t>Exhortations from the edge of the Promised Land </a:t>
            </a:r>
          </a:p>
          <a:p>
            <a:pPr algn="ctr"/>
            <a:r>
              <a:rPr sz="4000" b="1" dirty="0">
                <a:solidFill>
                  <a:schemeClr val="tx1"/>
                </a:solidFill>
              </a:rPr>
              <a:t>Joshua 22</a:t>
            </a:r>
          </a:p>
          <a:p>
            <a:pPr algn="ctr"/>
            <a:endParaRPr lang="en-AU" sz="4000" b="1" dirty="0">
              <a:solidFill>
                <a:schemeClr val="tx1"/>
              </a:solidFill>
            </a:endParaRPr>
          </a:p>
          <a:p>
            <a:r>
              <a:rPr lang="en-AU" sz="6600" dirty="0">
                <a:solidFill>
                  <a:schemeClr val="tx1"/>
                </a:solidFill>
              </a:rPr>
              <a:t>The Controversy of Ed</a:t>
            </a:r>
          </a:p>
          <a:p>
            <a:endParaRPr lang="en-AU" sz="6600" dirty="0">
              <a:solidFill>
                <a:schemeClr val="tx1"/>
              </a:solidFill>
            </a:endParaRPr>
          </a:p>
        </p:txBody>
      </p:sp>
      <p:pic>
        <p:nvPicPr>
          <p:cNvPr id="3" name="Picture 2" descr="altar-assyrian.jpg"/>
          <p:cNvPicPr>
            <a:picLocks noChangeAspect="1"/>
          </p:cNvPicPr>
          <p:nvPr/>
        </p:nvPicPr>
        <p:blipFill>
          <a:blip r:embed="rId2"/>
          <a:stretch>
            <a:fillRect/>
          </a:stretch>
        </p:blipFill>
        <p:spPr>
          <a:xfrm>
            <a:off x="2133600" y="4286256"/>
            <a:ext cx="4010036" cy="2357454"/>
          </a:xfrm>
          <a:prstGeom prst="rect">
            <a:avLst/>
          </a:prstGeom>
        </p:spPr>
      </p:pic>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AU" dirty="0"/>
              <a:t>      THE HISTORY OF PHINEHAS </a:t>
            </a:r>
          </a:p>
        </p:txBody>
      </p:sp>
      <p:sp>
        <p:nvSpPr>
          <p:cNvPr id="3" name="Content Placeholder 2"/>
          <p:cNvSpPr>
            <a:spLocks noGrp="1"/>
          </p:cNvSpPr>
          <p:nvPr>
            <p:ph idx="1"/>
          </p:nvPr>
        </p:nvSpPr>
        <p:spPr>
          <a:xfrm>
            <a:off x="381000" y="1000108"/>
            <a:ext cx="8382000" cy="5810822"/>
          </a:xfrm>
        </p:spPr>
        <p:txBody>
          <a:bodyPr/>
          <a:lstStyle/>
          <a:p>
            <a:r>
              <a:rPr lang="en-US" dirty="0"/>
              <a:t>The high priest elect- son of </a:t>
            </a:r>
            <a:r>
              <a:rPr lang="en-US" dirty="0" err="1"/>
              <a:t>Eleazar</a:t>
            </a:r>
            <a:r>
              <a:rPr lang="en-US" dirty="0"/>
              <a:t> </a:t>
            </a:r>
          </a:p>
          <a:p>
            <a:r>
              <a:rPr lang="en-US" dirty="0"/>
              <a:t>Saved Israel from the Balaam incident.(Num 25)</a:t>
            </a:r>
          </a:p>
          <a:p>
            <a:r>
              <a:rPr lang="en-US" dirty="0"/>
              <a:t>He led the army (not Joshua)  against the pernicious </a:t>
            </a:r>
            <a:r>
              <a:rPr lang="en-US" dirty="0" err="1"/>
              <a:t>Midianites</a:t>
            </a:r>
            <a:r>
              <a:rPr lang="en-US" dirty="0"/>
              <a:t> (Num 31v8)</a:t>
            </a:r>
            <a:endParaRPr lang="en-AU" dirty="0"/>
          </a:p>
          <a:p>
            <a:r>
              <a:rPr lang="en-AU" dirty="0"/>
              <a:t>As high priest in the early days of the Judges , was called on to take on the evil attitudes of the </a:t>
            </a:r>
            <a:r>
              <a:rPr lang="en-AU" dirty="0" err="1"/>
              <a:t>Benjaminites</a:t>
            </a:r>
            <a:r>
              <a:rPr lang="en-AU" dirty="0"/>
              <a:t>, and their support of wicked men. Judges 20v28</a:t>
            </a:r>
          </a:p>
          <a:p>
            <a:r>
              <a:rPr lang="en-AU" dirty="0" smtClean="0"/>
              <a:t>Called </a:t>
            </a:r>
            <a:r>
              <a:rPr lang="en-AU" dirty="0"/>
              <a:t>in to deal with a supposed </a:t>
            </a:r>
            <a:r>
              <a:rPr lang="en-AU" dirty="0" err="1"/>
              <a:t>apostacy</a:t>
            </a:r>
            <a:r>
              <a:rPr lang="en-AU" dirty="0"/>
              <a:t> in the matter of the altar of Ed. (Joshua 22v13)</a:t>
            </a:r>
          </a:p>
          <a:p>
            <a:r>
              <a:rPr lang="en-AU" dirty="0"/>
              <a:t>Wrongly jumped to conclusions, but resolved the matter peacefully </a:t>
            </a:r>
            <a:r>
              <a:rPr lang="en-AU" dirty="0" smtClean="0"/>
              <a:t>- averting </a:t>
            </a:r>
            <a:r>
              <a:rPr lang="en-AU" dirty="0"/>
              <a:t>a civil war</a:t>
            </a:r>
            <a:r>
              <a:rPr lang="en-AU" dirty="0" smtClean="0"/>
              <a:t>.</a:t>
            </a:r>
            <a:endParaRPr lang="en-AU"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AU" dirty="0">
                <a:solidFill>
                  <a:srgbClr val="FF0000"/>
                </a:solidFill>
              </a:rPr>
              <a:t>          </a:t>
            </a:r>
            <a:r>
              <a:rPr lang="en-AU" b="1" dirty="0">
                <a:solidFill>
                  <a:srgbClr val="FF0000"/>
                </a:solidFill>
              </a:rPr>
              <a:t>FIGHTING IMMORALITY</a:t>
            </a:r>
          </a:p>
        </p:txBody>
      </p:sp>
      <p:pic>
        <p:nvPicPr>
          <p:cNvPr id="4" name="Content Placeholder 3" descr="imagesCARG0DKD.jpg"/>
          <p:cNvPicPr>
            <a:picLocks noGrp="1" noChangeAspect="1"/>
          </p:cNvPicPr>
          <p:nvPr>
            <p:ph idx="1"/>
          </p:nvPr>
        </p:nvPicPr>
        <p:blipFill>
          <a:blip r:embed="rId2"/>
          <a:stretch>
            <a:fillRect/>
          </a:stretch>
        </p:blipFill>
        <p:spPr>
          <a:xfrm>
            <a:off x="1" y="928670"/>
            <a:ext cx="5429256" cy="5929329"/>
          </a:xfrm>
        </p:spPr>
      </p:pic>
      <p:pic>
        <p:nvPicPr>
          <p:cNvPr id="5" name="Picture 4" descr="phinehas.jpg"/>
          <p:cNvPicPr>
            <a:picLocks noChangeAspect="1"/>
          </p:cNvPicPr>
          <p:nvPr/>
        </p:nvPicPr>
        <p:blipFill>
          <a:blip r:embed="rId3"/>
          <a:stretch>
            <a:fillRect/>
          </a:stretch>
        </p:blipFill>
        <p:spPr>
          <a:xfrm>
            <a:off x="5286380" y="928670"/>
            <a:ext cx="3857620" cy="5929330"/>
          </a:xfrm>
          <a:prstGeom prst="rect">
            <a:avLst/>
          </a:prstGeom>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AU" dirty="0"/>
              <a:t>        THE REWARD FOR PHINEHAS</a:t>
            </a:r>
          </a:p>
        </p:txBody>
      </p:sp>
      <p:pic>
        <p:nvPicPr>
          <p:cNvPr id="5" name="Content Placeholder 4" descr="34.jpg"/>
          <p:cNvPicPr>
            <a:picLocks noGrp="1" noChangeAspect="1"/>
          </p:cNvPicPr>
          <p:nvPr>
            <p:ph idx="1"/>
          </p:nvPr>
        </p:nvPicPr>
        <p:blipFill>
          <a:blip r:embed="rId2"/>
          <a:stretch>
            <a:fillRect/>
          </a:stretch>
        </p:blipFill>
        <p:spPr>
          <a:xfrm>
            <a:off x="5357818" y="2214554"/>
            <a:ext cx="3643338" cy="4000528"/>
          </a:xfrm>
        </p:spPr>
      </p:pic>
      <p:sp>
        <p:nvSpPr>
          <p:cNvPr id="4" name="Rectangle 3"/>
          <p:cNvSpPr/>
          <p:nvPr/>
        </p:nvSpPr>
        <p:spPr>
          <a:xfrm>
            <a:off x="357158" y="1142984"/>
            <a:ext cx="8501122" cy="4524315"/>
          </a:xfrm>
          <a:prstGeom prst="rect">
            <a:avLst/>
          </a:prstGeom>
        </p:spPr>
        <p:txBody>
          <a:bodyPr wrap="square">
            <a:spAutoFit/>
          </a:bodyPr>
          <a:lstStyle/>
          <a:p>
            <a:pPr>
              <a:buFont typeface="Arial" pitchFamily="34" charset="0"/>
              <a:buChar char="•"/>
            </a:pPr>
            <a:r>
              <a:rPr lang="en-US" sz="3600" dirty="0"/>
              <a:t>Given covenant of peace                             			Numbers 25:12, Malachi 2:5-7</a:t>
            </a:r>
          </a:p>
          <a:p>
            <a:pPr>
              <a:buFont typeface="Arial" pitchFamily="34" charset="0"/>
              <a:buChar char="•"/>
            </a:pPr>
            <a:r>
              <a:rPr lang="en-US" sz="3600" dirty="0"/>
              <a:t>Promised everlasting priesthood                	Numbers 25:13 </a:t>
            </a:r>
          </a:p>
          <a:p>
            <a:pPr>
              <a:buFont typeface="Arial" pitchFamily="34" charset="0"/>
              <a:buChar char="•"/>
            </a:pPr>
            <a:r>
              <a:rPr lang="en-US" sz="3600" dirty="0"/>
              <a:t>Zeal counted to him for righteousness  </a:t>
            </a:r>
          </a:p>
          <a:p>
            <a:r>
              <a:rPr lang="en-US" sz="3600" dirty="0"/>
              <a:t>       	Psalm 106:31 </a:t>
            </a:r>
          </a:p>
          <a:p>
            <a:pPr>
              <a:buFont typeface="Arial" pitchFamily="34" charset="0"/>
              <a:buChar char="•"/>
            </a:pPr>
            <a:r>
              <a:rPr lang="en-US" sz="3600" dirty="0"/>
              <a:t>Yahweh was with him                         	                	1 Chronicles 9:20</a:t>
            </a: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
          <p:cNvSpPr>
            <a:spLocks/>
          </p:cNvSpPr>
          <p:nvPr/>
        </p:nvSpPr>
        <p:spPr bwMode="auto">
          <a:xfrm>
            <a:off x="214282" y="1571612"/>
            <a:ext cx="8733234" cy="4545211"/>
          </a:xfrm>
          <a:prstGeom prst="rect">
            <a:avLst/>
          </a:prstGeom>
          <a:noFill/>
          <a:ln w="12700">
            <a:noFill/>
            <a:miter lim="800000"/>
            <a:headEnd/>
            <a:tailEnd/>
          </a:ln>
        </p:spPr>
        <p:txBody>
          <a:bodyPr lIns="0" tIns="0" rIns="321457" bIns="0" anchor="ctr"/>
          <a:lstStyle/>
          <a:p>
            <a:r>
              <a:rPr lang="en-US" sz="4400" b="1" dirty="0"/>
              <a:t>			</a:t>
            </a:r>
            <a:endParaRPr lang="en-US" sz="4400" dirty="0"/>
          </a:p>
          <a:p>
            <a:endParaRPr lang="en-US" sz="2500" dirty="0"/>
          </a:p>
          <a:p>
            <a:r>
              <a:rPr lang="en-US" sz="2800" u="sng" dirty="0"/>
              <a:t>Spiritual Father to the Sons of </a:t>
            </a:r>
            <a:r>
              <a:rPr lang="en-US" sz="2800" u="sng" dirty="0" err="1"/>
              <a:t>Korah</a:t>
            </a:r>
            <a:endParaRPr lang="en-US" sz="2800" dirty="0"/>
          </a:p>
          <a:p>
            <a:pPr algn="l"/>
            <a:endParaRPr lang="en-US" sz="2800" dirty="0"/>
          </a:p>
          <a:p>
            <a:pPr algn="just"/>
            <a:r>
              <a:rPr lang="en-US" sz="2800" dirty="0"/>
              <a:t>“</a:t>
            </a:r>
            <a:r>
              <a:rPr lang="en-US" sz="2800" dirty="0">
                <a:latin typeface="Franklin Gothic Medium" pitchFamily="34" charset="0"/>
              </a:rPr>
              <a:t>And </a:t>
            </a:r>
            <a:r>
              <a:rPr lang="en-US" sz="2800" dirty="0" err="1">
                <a:latin typeface="Franklin Gothic Medium" pitchFamily="34" charset="0"/>
              </a:rPr>
              <a:t>Shallum</a:t>
            </a:r>
            <a:r>
              <a:rPr lang="en-US" sz="2800" dirty="0">
                <a:latin typeface="Franklin Gothic Medium" pitchFamily="34" charset="0"/>
              </a:rPr>
              <a:t> the son of </a:t>
            </a:r>
            <a:r>
              <a:rPr lang="en-US" sz="2800" dirty="0" err="1">
                <a:latin typeface="Franklin Gothic Medium" pitchFamily="34" charset="0"/>
              </a:rPr>
              <a:t>Kore</a:t>
            </a:r>
            <a:r>
              <a:rPr lang="en-US" sz="2800" dirty="0">
                <a:latin typeface="Franklin Gothic Medium" pitchFamily="34" charset="0"/>
              </a:rPr>
              <a:t>, the son of </a:t>
            </a:r>
            <a:r>
              <a:rPr lang="en-US" sz="2800" dirty="0" err="1">
                <a:latin typeface="Franklin Gothic Medium" pitchFamily="34" charset="0"/>
              </a:rPr>
              <a:t>Ebiasaph</a:t>
            </a:r>
            <a:r>
              <a:rPr lang="en-US" sz="2800" dirty="0">
                <a:latin typeface="Franklin Gothic Medium" pitchFamily="34" charset="0"/>
              </a:rPr>
              <a:t>, the son of </a:t>
            </a:r>
            <a:r>
              <a:rPr lang="en-US" sz="2800" dirty="0" err="1">
                <a:latin typeface="Franklin Gothic Medium" pitchFamily="34" charset="0"/>
              </a:rPr>
              <a:t>Korah</a:t>
            </a:r>
            <a:r>
              <a:rPr lang="en-US" sz="2800" dirty="0">
                <a:latin typeface="Franklin Gothic Medium" pitchFamily="34" charset="0"/>
              </a:rPr>
              <a:t>, and his brethren, of the house of his father, the </a:t>
            </a:r>
            <a:r>
              <a:rPr lang="en-US" sz="2800" dirty="0" err="1">
                <a:latin typeface="Franklin Gothic Medium" pitchFamily="34" charset="0"/>
              </a:rPr>
              <a:t>Korahites</a:t>
            </a:r>
            <a:r>
              <a:rPr lang="en-US" sz="2800" dirty="0">
                <a:latin typeface="Franklin Gothic Medium" pitchFamily="34" charset="0"/>
              </a:rPr>
              <a:t>, were over the work of the service, keepers of the gates of the tabernacle: and their fathers, being over the host of the LORD, were keepers of the entry. </a:t>
            </a:r>
          </a:p>
          <a:p>
            <a:pPr algn="just"/>
            <a:r>
              <a:rPr lang="en-US" sz="2800" u="sng" dirty="0">
                <a:solidFill>
                  <a:srgbClr val="7030A0"/>
                </a:solidFill>
                <a:latin typeface="Franklin Gothic Medium" pitchFamily="34" charset="0"/>
              </a:rPr>
              <a:t>And </a:t>
            </a:r>
            <a:r>
              <a:rPr lang="en-US" sz="2800" u="sng" dirty="0" err="1">
                <a:solidFill>
                  <a:srgbClr val="7030A0"/>
                </a:solidFill>
                <a:latin typeface="Franklin Gothic Medium" pitchFamily="34" charset="0"/>
              </a:rPr>
              <a:t>Phinehas</a:t>
            </a:r>
            <a:r>
              <a:rPr lang="en-US" sz="2800" u="sng" dirty="0">
                <a:solidFill>
                  <a:srgbClr val="7030A0"/>
                </a:solidFill>
                <a:latin typeface="Franklin Gothic Medium" pitchFamily="34" charset="0"/>
              </a:rPr>
              <a:t> the son of </a:t>
            </a:r>
            <a:r>
              <a:rPr lang="en-US" sz="2800" u="sng" dirty="0" err="1">
                <a:solidFill>
                  <a:srgbClr val="7030A0"/>
                </a:solidFill>
                <a:latin typeface="Franklin Gothic Medium" pitchFamily="34" charset="0"/>
              </a:rPr>
              <a:t>Eleazar</a:t>
            </a:r>
            <a:r>
              <a:rPr lang="en-US" sz="2800" u="sng" dirty="0">
                <a:solidFill>
                  <a:srgbClr val="7030A0"/>
                </a:solidFill>
                <a:latin typeface="Franklin Gothic Medium" pitchFamily="34" charset="0"/>
              </a:rPr>
              <a:t> was the ruler over them in time past, and the LORD was with him</a:t>
            </a:r>
            <a:r>
              <a:rPr lang="en-US" sz="2800" dirty="0">
                <a:latin typeface="Franklin Gothic Medium" pitchFamily="34" charset="0"/>
              </a:rPr>
              <a:t>” </a:t>
            </a:r>
          </a:p>
          <a:p>
            <a:pPr algn="l"/>
            <a:r>
              <a:rPr lang="en-US" sz="2500" dirty="0">
                <a:latin typeface="Franklin Gothic Medium" pitchFamily="34" charset="0"/>
              </a:rPr>
              <a:t>1 </a:t>
            </a:r>
            <a:r>
              <a:rPr lang="en-US" sz="2500" dirty="0" err="1">
                <a:latin typeface="Franklin Gothic Medium" pitchFamily="34" charset="0"/>
              </a:rPr>
              <a:t>Chron</a:t>
            </a:r>
            <a:r>
              <a:rPr lang="en-US" sz="2500" dirty="0">
                <a:latin typeface="Franklin Gothic Medium" pitchFamily="34" charset="0"/>
              </a:rPr>
              <a:t> 9v19-20 </a:t>
            </a:r>
          </a:p>
        </p:txBody>
      </p:sp>
      <p:sp>
        <p:nvSpPr>
          <p:cNvPr id="3" name="Rectangle 2"/>
          <p:cNvSpPr/>
          <p:nvPr/>
        </p:nvSpPr>
        <p:spPr>
          <a:xfrm>
            <a:off x="285720" y="357166"/>
            <a:ext cx="5500726" cy="1446550"/>
          </a:xfrm>
          <a:prstGeom prst="rect">
            <a:avLst/>
          </a:prstGeom>
          <a:solidFill>
            <a:srgbClr val="FFC000"/>
          </a:solidFill>
        </p:spPr>
        <p:txBody>
          <a:bodyPr wrap="square">
            <a:spAutoFit/>
          </a:bodyPr>
          <a:lstStyle/>
          <a:p>
            <a:r>
              <a:rPr lang="en-US" sz="4400" b="1" dirty="0">
                <a:solidFill>
                  <a:prstClr val="black"/>
                </a:solidFill>
              </a:rPr>
              <a:t>          </a:t>
            </a:r>
            <a:r>
              <a:rPr lang="en-US" sz="4400" b="1" u="sng" dirty="0">
                <a:solidFill>
                  <a:prstClr val="black"/>
                </a:solidFill>
              </a:rPr>
              <a:t>PHINEHAS</a:t>
            </a:r>
          </a:p>
          <a:p>
            <a:r>
              <a:rPr lang="en-US" sz="4400" b="1" dirty="0">
                <a:solidFill>
                  <a:prstClr val="black"/>
                </a:solidFill>
              </a:rPr>
              <a:t>HIS GREATEST LEGACY</a:t>
            </a:r>
            <a:endParaRPr lang="en-AU" sz="4400" dirty="0"/>
          </a:p>
        </p:txBody>
      </p:sp>
      <p:pic>
        <p:nvPicPr>
          <p:cNvPr id="4" name="Picture 3" descr="34.jpg"/>
          <p:cNvPicPr>
            <a:picLocks noChangeAspect="1"/>
          </p:cNvPicPr>
          <p:nvPr/>
        </p:nvPicPr>
        <p:blipFill>
          <a:blip r:embed="rId2"/>
          <a:stretch>
            <a:fillRect/>
          </a:stretch>
        </p:blipFill>
        <p:spPr>
          <a:xfrm>
            <a:off x="6286512" y="0"/>
            <a:ext cx="2857488" cy="2928934"/>
          </a:xfrm>
          <a:prstGeom prst="rect">
            <a:avLst/>
          </a:prstGeom>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
          <p:cNvSpPr>
            <a:spLocks/>
          </p:cNvSpPr>
          <p:nvPr/>
        </p:nvSpPr>
        <p:spPr bwMode="auto">
          <a:xfrm rot="10800000" flipV="1">
            <a:off x="357156" y="587200"/>
            <a:ext cx="8358245" cy="553998"/>
          </a:xfrm>
          <a:prstGeom prst="rect">
            <a:avLst/>
          </a:prstGeom>
          <a:solidFill>
            <a:srgbClr val="FFFF00"/>
          </a:solidFill>
          <a:ln w="12700">
            <a:noFill/>
            <a:miter lim="800000"/>
            <a:headEnd/>
            <a:tailEnd/>
          </a:ln>
        </p:spPr>
        <p:txBody>
          <a:bodyPr wrap="square" lIns="0" tIns="0" rIns="0" bIns="0" anchor="ctr">
            <a:spAutoFit/>
          </a:bodyPr>
          <a:lstStyle/>
          <a:p>
            <a:r>
              <a:rPr lang="en-US" sz="3600" dirty="0">
                <a:solidFill>
                  <a:schemeClr val="tx1"/>
                </a:solidFill>
                <a:latin typeface="Arial Black" pitchFamily="34" charset="0"/>
              </a:rPr>
              <a:t>THE CHALLENGE OF THE DOOR</a:t>
            </a:r>
          </a:p>
        </p:txBody>
      </p:sp>
      <p:sp>
        <p:nvSpPr>
          <p:cNvPr id="61443" name="Rectangle 2"/>
          <p:cNvSpPr>
            <a:spLocks/>
          </p:cNvSpPr>
          <p:nvPr/>
        </p:nvSpPr>
        <p:spPr bwMode="auto">
          <a:xfrm>
            <a:off x="269007" y="1455539"/>
            <a:ext cx="8599289" cy="4848820"/>
          </a:xfrm>
          <a:prstGeom prst="rect">
            <a:avLst/>
          </a:prstGeom>
          <a:noFill/>
          <a:ln w="12700">
            <a:noFill/>
            <a:miter lim="800000"/>
            <a:headEnd/>
            <a:tailEnd/>
          </a:ln>
        </p:spPr>
        <p:txBody>
          <a:bodyPr lIns="0" tIns="0" rIns="0" bIns="0" anchor="ctr"/>
          <a:lstStyle/>
          <a:p>
            <a:pPr marL="535762" indent="-535762">
              <a:spcBef>
                <a:spcPts val="633"/>
              </a:spcBef>
              <a:buSzPct val="125000"/>
              <a:buFont typeface="Gill Sans" charset="0"/>
              <a:buChar char="•"/>
            </a:pPr>
            <a:r>
              <a:rPr lang="en-US" sz="2400" dirty="0">
                <a:solidFill>
                  <a:schemeClr val="tx1"/>
                </a:solidFill>
              </a:rPr>
              <a:t>The door is where God’s priests should abide (Lev 8:31,33,35)</a:t>
            </a:r>
          </a:p>
          <a:p>
            <a:pPr marL="535762" indent="-535762">
              <a:spcBef>
                <a:spcPts val="633"/>
              </a:spcBef>
              <a:buSzPct val="125000"/>
              <a:buFont typeface="Gill Sans" charset="0"/>
              <a:buChar char="•"/>
            </a:pPr>
            <a:r>
              <a:rPr lang="en-US" sz="2400" dirty="0">
                <a:solidFill>
                  <a:schemeClr val="tx1"/>
                </a:solidFill>
              </a:rPr>
              <a:t>The place where </a:t>
            </a:r>
            <a:r>
              <a:rPr lang="en-US" sz="2400" dirty="0" err="1">
                <a:solidFill>
                  <a:schemeClr val="tx1"/>
                </a:solidFill>
              </a:rPr>
              <a:t>Nadab</a:t>
            </a:r>
            <a:r>
              <a:rPr lang="en-US" sz="2400" dirty="0">
                <a:solidFill>
                  <a:schemeClr val="tx1"/>
                </a:solidFill>
              </a:rPr>
              <a:t> and </a:t>
            </a:r>
            <a:r>
              <a:rPr lang="en-US" sz="2400" dirty="0" err="1">
                <a:solidFill>
                  <a:schemeClr val="tx1"/>
                </a:solidFill>
              </a:rPr>
              <a:t>Abihu</a:t>
            </a:r>
            <a:r>
              <a:rPr lang="en-US" sz="2400" dirty="0">
                <a:solidFill>
                  <a:schemeClr val="tx1"/>
                </a:solidFill>
              </a:rPr>
              <a:t> were slain (Lev 10:1-2)</a:t>
            </a:r>
          </a:p>
          <a:p>
            <a:pPr marL="535762" indent="-535762">
              <a:spcBef>
                <a:spcPts val="633"/>
              </a:spcBef>
              <a:buSzPct val="125000"/>
              <a:buFont typeface="Gill Sans" charset="0"/>
              <a:buChar char="•"/>
            </a:pPr>
            <a:r>
              <a:rPr lang="en-US" sz="2400" dirty="0"/>
              <a:t>The place that </a:t>
            </a:r>
            <a:r>
              <a:rPr lang="en-US" sz="2400" dirty="0" err="1"/>
              <a:t>Korah</a:t>
            </a:r>
            <a:r>
              <a:rPr lang="en-US" sz="2400" dirty="0"/>
              <a:t> challenged Moses (Num 16v18-19)</a:t>
            </a:r>
            <a:endParaRPr lang="en-US" sz="2400" dirty="0">
              <a:solidFill>
                <a:schemeClr val="tx1"/>
              </a:solidFill>
            </a:endParaRPr>
          </a:p>
          <a:p>
            <a:pPr marL="535762" indent="-535762">
              <a:spcBef>
                <a:spcPts val="633"/>
              </a:spcBef>
              <a:buSzPct val="125000"/>
              <a:buFont typeface="Gill Sans" charset="0"/>
              <a:buChar char="•"/>
            </a:pPr>
            <a:r>
              <a:rPr lang="en-US" sz="2400" dirty="0">
                <a:solidFill>
                  <a:schemeClr val="tx1"/>
                </a:solidFill>
              </a:rPr>
              <a:t>The place where </a:t>
            </a:r>
            <a:r>
              <a:rPr lang="en-US" sz="2400" dirty="0" err="1">
                <a:solidFill>
                  <a:schemeClr val="tx1"/>
                </a:solidFill>
              </a:rPr>
              <a:t>Zimri</a:t>
            </a:r>
            <a:r>
              <a:rPr lang="en-US" sz="2400" dirty="0">
                <a:solidFill>
                  <a:schemeClr val="tx1"/>
                </a:solidFill>
              </a:rPr>
              <a:t> challenged Moses (Num 25:6)</a:t>
            </a:r>
          </a:p>
          <a:p>
            <a:pPr marL="535762" indent="-535762">
              <a:spcBef>
                <a:spcPts val="633"/>
              </a:spcBef>
              <a:buSzPct val="125000"/>
              <a:buFont typeface="Gill Sans" charset="0"/>
              <a:buChar char="•"/>
            </a:pPr>
            <a:r>
              <a:rPr lang="en-US" sz="2400" dirty="0">
                <a:solidFill>
                  <a:schemeClr val="tx1"/>
                </a:solidFill>
              </a:rPr>
              <a:t>The door was abused by Eli’s sons, driving people  away from worshipping  God  (1 Sam 2:22)</a:t>
            </a:r>
          </a:p>
          <a:p>
            <a:pPr marL="535762" indent="-535762">
              <a:spcBef>
                <a:spcPts val="633"/>
              </a:spcBef>
              <a:buSzPct val="125000"/>
              <a:buFont typeface="Gill Sans" charset="0"/>
              <a:buChar char="•"/>
            </a:pPr>
            <a:r>
              <a:rPr lang="en-US" sz="2400" dirty="0">
                <a:solidFill>
                  <a:schemeClr val="tx1"/>
                </a:solidFill>
              </a:rPr>
              <a:t>Samuel ( a son of </a:t>
            </a:r>
            <a:r>
              <a:rPr lang="en-US" sz="2400" dirty="0" err="1">
                <a:solidFill>
                  <a:schemeClr val="tx1"/>
                </a:solidFill>
              </a:rPr>
              <a:t>Korah</a:t>
            </a:r>
            <a:r>
              <a:rPr lang="en-US" sz="2400" dirty="0">
                <a:solidFill>
                  <a:schemeClr val="tx1"/>
                </a:solidFill>
              </a:rPr>
              <a:t>)‘opened’ the doors (1 Sam 3:15)</a:t>
            </a:r>
          </a:p>
          <a:p>
            <a:pPr marL="535762" indent="-535762">
              <a:spcBef>
                <a:spcPts val="633"/>
              </a:spcBef>
              <a:buSzPct val="125000"/>
              <a:buFont typeface="Gill Sans" charset="0"/>
              <a:buChar char="•"/>
            </a:pPr>
            <a:r>
              <a:rPr lang="en-US" sz="2400" dirty="0">
                <a:solidFill>
                  <a:schemeClr val="tx1"/>
                </a:solidFill>
              </a:rPr>
              <a:t>The Sons of </a:t>
            </a:r>
            <a:r>
              <a:rPr lang="en-US" sz="2400" dirty="0" err="1">
                <a:solidFill>
                  <a:schemeClr val="tx1"/>
                </a:solidFill>
              </a:rPr>
              <a:t>Korah</a:t>
            </a:r>
            <a:r>
              <a:rPr lang="en-US" sz="2400" dirty="0">
                <a:solidFill>
                  <a:schemeClr val="tx1"/>
                </a:solidFill>
              </a:rPr>
              <a:t> were given charge of the door to God’s  house  under </a:t>
            </a:r>
            <a:r>
              <a:rPr lang="en-US" sz="2400" dirty="0" err="1">
                <a:solidFill>
                  <a:schemeClr val="tx1"/>
                </a:solidFill>
              </a:rPr>
              <a:t>Phinahas</a:t>
            </a:r>
            <a:r>
              <a:rPr lang="en-US" sz="2400" dirty="0">
                <a:solidFill>
                  <a:schemeClr val="tx1"/>
                </a:solidFill>
              </a:rPr>
              <a:t> (1 </a:t>
            </a:r>
            <a:r>
              <a:rPr lang="en-US" sz="2400" dirty="0" err="1">
                <a:solidFill>
                  <a:schemeClr val="tx1"/>
                </a:solidFill>
              </a:rPr>
              <a:t>Chron</a:t>
            </a:r>
            <a:r>
              <a:rPr lang="en-US" sz="2400" dirty="0">
                <a:solidFill>
                  <a:schemeClr val="tx1"/>
                </a:solidFill>
              </a:rPr>
              <a:t> 9:19)</a:t>
            </a: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
          <p:cNvSpPr>
            <a:spLocks/>
          </p:cNvSpPr>
          <p:nvPr/>
        </p:nvSpPr>
        <p:spPr bwMode="auto">
          <a:xfrm>
            <a:off x="1142976" y="357166"/>
            <a:ext cx="7215459" cy="615553"/>
          </a:xfrm>
          <a:prstGeom prst="rect">
            <a:avLst/>
          </a:prstGeom>
          <a:solidFill>
            <a:srgbClr val="FFFF00"/>
          </a:solidFill>
          <a:ln w="12700">
            <a:noFill/>
            <a:miter lim="800000"/>
            <a:headEnd/>
            <a:tailEnd/>
          </a:ln>
        </p:spPr>
        <p:txBody>
          <a:bodyPr wrap="square" lIns="0" tIns="0" rIns="0" bIns="0" anchor="ctr">
            <a:spAutoFit/>
          </a:bodyPr>
          <a:lstStyle/>
          <a:p>
            <a:r>
              <a:rPr lang="en-US" sz="4000" dirty="0">
                <a:solidFill>
                  <a:schemeClr val="tx1"/>
                </a:solidFill>
              </a:rPr>
              <a:t>         THE ZEAL OF PHINEHAS</a:t>
            </a:r>
          </a:p>
        </p:txBody>
      </p:sp>
      <p:sp>
        <p:nvSpPr>
          <p:cNvPr id="52227" name="Rectangle 2"/>
          <p:cNvSpPr>
            <a:spLocks/>
          </p:cNvSpPr>
          <p:nvPr/>
        </p:nvSpPr>
        <p:spPr bwMode="auto">
          <a:xfrm>
            <a:off x="270123" y="1142985"/>
            <a:ext cx="8599289" cy="1227848"/>
          </a:xfrm>
          <a:prstGeom prst="rect">
            <a:avLst/>
          </a:prstGeom>
          <a:solidFill>
            <a:srgbClr val="FFC000"/>
          </a:solidFill>
          <a:ln w="12700">
            <a:noFill/>
            <a:miter lim="800000"/>
            <a:headEnd/>
            <a:tailEnd/>
          </a:ln>
        </p:spPr>
        <p:txBody>
          <a:bodyPr lIns="0" tIns="0" rIns="0" bIns="0" anchor="ctr"/>
          <a:lstStyle/>
          <a:p>
            <a:pPr algn="ctr"/>
            <a:r>
              <a:rPr lang="en-US" sz="2500" dirty="0"/>
              <a:t>ZEAL - is a consuming passion to elevate God</a:t>
            </a:r>
          </a:p>
          <a:p>
            <a:pPr algn="ctr"/>
            <a:r>
              <a:rPr lang="en-US" sz="2500" dirty="0"/>
              <a:t>         - it involves both loving righteousness and hating evil</a:t>
            </a:r>
          </a:p>
        </p:txBody>
      </p:sp>
      <p:sp>
        <p:nvSpPr>
          <p:cNvPr id="52228" name="Rectangle 3"/>
          <p:cNvSpPr>
            <a:spLocks/>
          </p:cNvSpPr>
          <p:nvPr/>
        </p:nvSpPr>
        <p:spPr bwMode="auto">
          <a:xfrm>
            <a:off x="267891" y="2500307"/>
            <a:ext cx="8590359" cy="1285884"/>
          </a:xfrm>
          <a:prstGeom prst="rect">
            <a:avLst/>
          </a:prstGeom>
          <a:noFill/>
          <a:ln w="12700">
            <a:noFill/>
            <a:miter lim="800000"/>
            <a:headEnd/>
            <a:tailEnd/>
          </a:ln>
        </p:spPr>
        <p:txBody>
          <a:bodyPr lIns="0" tIns="0" rIns="0" bIns="0" anchor="ctr"/>
          <a:lstStyle/>
          <a:p>
            <a:r>
              <a:rPr lang="en-US" sz="3200" dirty="0"/>
              <a:t>“… he was </a:t>
            </a:r>
            <a:r>
              <a:rPr lang="en-US" sz="3200" b="1" dirty="0"/>
              <a:t>zealous </a:t>
            </a:r>
            <a:r>
              <a:rPr lang="en-US" sz="3200" dirty="0"/>
              <a:t>for his God, and made an atonement for the children of Israel.” Num 25:13</a:t>
            </a:r>
          </a:p>
        </p:txBody>
      </p:sp>
      <p:sp>
        <p:nvSpPr>
          <p:cNvPr id="52229" name="Rectangle 4"/>
          <p:cNvSpPr>
            <a:spLocks/>
          </p:cNvSpPr>
          <p:nvPr/>
        </p:nvSpPr>
        <p:spPr bwMode="auto">
          <a:xfrm>
            <a:off x="285720" y="4143380"/>
            <a:ext cx="8599289" cy="857256"/>
          </a:xfrm>
          <a:prstGeom prst="rect">
            <a:avLst/>
          </a:prstGeom>
          <a:noFill/>
          <a:ln w="12700">
            <a:noFill/>
            <a:miter lim="800000"/>
            <a:headEnd/>
            <a:tailEnd/>
          </a:ln>
        </p:spPr>
        <p:txBody>
          <a:bodyPr lIns="0" tIns="0" rIns="0" bIns="0" anchor="ctr"/>
          <a:lstStyle/>
          <a:p>
            <a:pPr algn="ctr"/>
            <a:r>
              <a:rPr lang="en-US" sz="2800" dirty="0"/>
              <a:t>ZEAL - </a:t>
            </a:r>
            <a:r>
              <a:rPr lang="en-US" sz="2800" dirty="0" err="1"/>
              <a:t>Phinehas</a:t>
            </a:r>
            <a:r>
              <a:rPr lang="en-US" sz="2800" dirty="0"/>
              <a:t> passed on to the sons of </a:t>
            </a:r>
            <a:r>
              <a:rPr lang="en-US" sz="2800" dirty="0" err="1"/>
              <a:t>Korah</a:t>
            </a:r>
            <a:r>
              <a:rPr lang="en-US" sz="2800" dirty="0"/>
              <a:t> a devotion to holiness, a love of purity and a hatred of corrupting influences</a:t>
            </a:r>
          </a:p>
        </p:txBody>
      </p:sp>
      <p:sp>
        <p:nvSpPr>
          <p:cNvPr id="52230" name="Rectangle 5"/>
          <p:cNvSpPr>
            <a:spLocks/>
          </p:cNvSpPr>
          <p:nvPr/>
        </p:nvSpPr>
        <p:spPr bwMode="auto">
          <a:xfrm>
            <a:off x="267891" y="5000636"/>
            <a:ext cx="8733265" cy="1683235"/>
          </a:xfrm>
          <a:prstGeom prst="rect">
            <a:avLst/>
          </a:prstGeom>
          <a:noFill/>
          <a:ln w="12700">
            <a:noFill/>
            <a:miter lim="800000"/>
            <a:headEnd/>
            <a:tailEnd/>
          </a:ln>
        </p:spPr>
        <p:txBody>
          <a:bodyPr lIns="0" tIns="0" rIns="0" bIns="0" anchor="ctr"/>
          <a:lstStyle/>
          <a:p>
            <a:pPr algn="ctr"/>
            <a:r>
              <a:rPr lang="en-US" sz="3200" dirty="0">
                <a:solidFill>
                  <a:schemeClr val="tx1"/>
                </a:solidFill>
                <a:latin typeface="Bernard MT Condensed" pitchFamily="18" charset="0"/>
              </a:rPr>
              <a:t>To light the flame of the Truth in the generation to come is the greatest outworking of zeal</a:t>
            </a: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
          <p:cNvSpPr>
            <a:spLocks/>
          </p:cNvSpPr>
          <p:nvPr/>
        </p:nvSpPr>
        <p:spPr bwMode="auto">
          <a:xfrm rot="10800000" flipV="1">
            <a:off x="1285852" y="589627"/>
            <a:ext cx="6286544" cy="861774"/>
          </a:xfrm>
          <a:prstGeom prst="rect">
            <a:avLst/>
          </a:prstGeom>
          <a:solidFill>
            <a:srgbClr val="FFC000"/>
          </a:solidFill>
          <a:ln w="12700">
            <a:noFill/>
            <a:miter lim="800000"/>
            <a:headEnd/>
            <a:tailEnd/>
          </a:ln>
        </p:spPr>
        <p:txBody>
          <a:bodyPr wrap="square" lIns="0" tIns="0" rIns="0" bIns="0" anchor="ctr">
            <a:spAutoFit/>
          </a:bodyPr>
          <a:lstStyle/>
          <a:p>
            <a:pPr algn="ctr"/>
            <a:r>
              <a:rPr lang="en-US" sz="2800" dirty="0">
                <a:solidFill>
                  <a:schemeClr val="tx1"/>
                </a:solidFill>
                <a:latin typeface="Arial Black" pitchFamily="34" charset="0"/>
              </a:rPr>
              <a:t>THE FAMILY POLICY OF THE SONS OF KORAH</a:t>
            </a:r>
          </a:p>
        </p:txBody>
      </p:sp>
      <p:sp>
        <p:nvSpPr>
          <p:cNvPr id="62467" name="Rectangle 2"/>
          <p:cNvSpPr>
            <a:spLocks/>
          </p:cNvSpPr>
          <p:nvPr/>
        </p:nvSpPr>
        <p:spPr bwMode="auto">
          <a:xfrm>
            <a:off x="280169" y="1625203"/>
            <a:ext cx="8590359" cy="4321969"/>
          </a:xfrm>
          <a:prstGeom prst="rect">
            <a:avLst/>
          </a:prstGeom>
          <a:noFill/>
          <a:ln w="12700">
            <a:noFill/>
            <a:miter lim="800000"/>
            <a:headEnd/>
            <a:tailEnd/>
          </a:ln>
        </p:spPr>
        <p:txBody>
          <a:bodyPr lIns="0" tIns="0" rIns="0" bIns="0" anchor="ctr"/>
          <a:lstStyle/>
          <a:p>
            <a:pPr>
              <a:tabLst>
                <a:tab pos="250022" algn="l"/>
                <a:tab pos="500045" algn="l"/>
                <a:tab pos="750067" algn="l"/>
                <a:tab pos="1000089" algn="l"/>
                <a:tab pos="1250112" algn="l"/>
                <a:tab pos="1500134" algn="l"/>
                <a:tab pos="1750157" algn="l"/>
                <a:tab pos="2000179" algn="l"/>
                <a:tab pos="2250201" algn="l"/>
                <a:tab pos="2500224" algn="l"/>
                <a:tab pos="2750246" algn="l"/>
                <a:tab pos="3000268" algn="l"/>
              </a:tabLst>
            </a:pPr>
            <a:r>
              <a:rPr lang="en-US" sz="3600" dirty="0"/>
              <a:t>“Behold, O God our shield, and look upon the face of </a:t>
            </a:r>
            <a:r>
              <a:rPr lang="en-US" sz="3600" dirty="0" err="1"/>
              <a:t>thine</a:t>
            </a:r>
            <a:r>
              <a:rPr lang="en-US" sz="3600" dirty="0"/>
              <a:t> anointed. </a:t>
            </a:r>
          </a:p>
          <a:p>
            <a:pPr>
              <a:tabLst>
                <a:tab pos="250022" algn="l"/>
                <a:tab pos="500045" algn="l"/>
                <a:tab pos="750067" algn="l"/>
                <a:tab pos="1000089" algn="l"/>
                <a:tab pos="1250112" algn="l"/>
                <a:tab pos="1500134" algn="l"/>
                <a:tab pos="1750157" algn="l"/>
                <a:tab pos="2000179" algn="l"/>
                <a:tab pos="2250201" algn="l"/>
                <a:tab pos="2500224" algn="l"/>
                <a:tab pos="2750246" algn="l"/>
                <a:tab pos="3000268" algn="l"/>
              </a:tabLst>
            </a:pPr>
            <a:endParaRPr lang="en-US" sz="3600" dirty="0"/>
          </a:p>
          <a:p>
            <a:pPr>
              <a:tabLst>
                <a:tab pos="250022" algn="l"/>
                <a:tab pos="500045" algn="l"/>
                <a:tab pos="750067" algn="l"/>
                <a:tab pos="1000089" algn="l"/>
                <a:tab pos="1250112" algn="l"/>
                <a:tab pos="1500134" algn="l"/>
                <a:tab pos="1750157" algn="l"/>
                <a:tab pos="2000179" algn="l"/>
                <a:tab pos="2250201" algn="l"/>
                <a:tab pos="2500224" algn="l"/>
                <a:tab pos="2750246" algn="l"/>
                <a:tab pos="3000268" algn="l"/>
              </a:tabLst>
            </a:pPr>
            <a:r>
              <a:rPr lang="en-US" sz="3600" dirty="0"/>
              <a:t>For a day in thy courts is better than a thousand. I had rather be </a:t>
            </a:r>
            <a:r>
              <a:rPr lang="en-US" sz="3600" dirty="0">
                <a:solidFill>
                  <a:srgbClr val="FF0502"/>
                </a:solidFill>
              </a:rPr>
              <a:t>a doorkeeper</a:t>
            </a:r>
            <a:r>
              <a:rPr lang="en-US" sz="3600" dirty="0"/>
              <a:t> in the house of my God, than to dwell in the </a:t>
            </a:r>
            <a:r>
              <a:rPr lang="en-US" sz="3600" dirty="0">
                <a:solidFill>
                  <a:srgbClr val="FF0000"/>
                </a:solidFill>
              </a:rPr>
              <a:t>tents of wickedness</a:t>
            </a:r>
            <a:r>
              <a:rPr lang="en-US" sz="3600" dirty="0"/>
              <a:t>.”</a:t>
            </a:r>
          </a:p>
        </p:txBody>
      </p:sp>
      <p:sp>
        <p:nvSpPr>
          <p:cNvPr id="5" name="Rectangle 4"/>
          <p:cNvSpPr/>
          <p:nvPr/>
        </p:nvSpPr>
        <p:spPr>
          <a:xfrm>
            <a:off x="3929059" y="5500702"/>
            <a:ext cx="4607230" cy="523220"/>
          </a:xfrm>
          <a:prstGeom prst="rect">
            <a:avLst/>
          </a:prstGeom>
        </p:spPr>
        <p:txBody>
          <a:bodyPr wrap="square">
            <a:spAutoFit/>
          </a:bodyPr>
          <a:lstStyle/>
          <a:p>
            <a:pPr lvl="0"/>
            <a:r>
              <a:rPr lang="en-US" sz="2800" dirty="0">
                <a:solidFill>
                  <a:srgbClr val="FF0000"/>
                </a:solidFill>
              </a:rPr>
              <a:t>Psalm 84:9-10</a:t>
            </a: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p>
        </p:txBody>
      </p:sp>
      <p:sp>
        <p:nvSpPr>
          <p:cNvPr id="3" name="Text Placeholder 2"/>
          <p:cNvSpPr>
            <a:spLocks noGrp="1"/>
          </p:cNvSpPr>
          <p:nvPr>
            <p:ph type="body" sz="quarter" idx="10"/>
          </p:nvPr>
        </p:nvSpPr>
        <p:spPr>
          <a:xfrm>
            <a:off x="381000" y="1411552"/>
            <a:ext cx="8382000" cy="443198"/>
          </a:xfrm>
        </p:spPr>
        <p:txBody>
          <a:bodyPr>
            <a:normAutofit/>
          </a:bodyPr>
          <a:lstStyle/>
          <a:p>
            <a:endParaRPr lang="en-AU" dirty="0"/>
          </a:p>
        </p:txBody>
      </p:sp>
      <p:pic>
        <p:nvPicPr>
          <p:cNvPr id="8" name="Picture 7" descr="394px-12_Tribes_of_Israel_Map_svg_1.png"/>
          <p:cNvPicPr>
            <a:picLocks noChangeAspect="1"/>
          </p:cNvPicPr>
          <p:nvPr/>
        </p:nvPicPr>
        <p:blipFill>
          <a:blip r:embed="rId2"/>
          <a:stretch>
            <a:fillRect/>
          </a:stretch>
        </p:blipFill>
        <p:spPr>
          <a:xfrm>
            <a:off x="1214414" y="0"/>
            <a:ext cx="5857916" cy="7858156"/>
          </a:xfrm>
          <a:prstGeom prst="rect">
            <a:avLst/>
          </a:prstGeom>
        </p:spPr>
      </p:pic>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Text Placeholder 2"/>
          <p:cNvSpPr>
            <a:spLocks noGrp="1"/>
          </p:cNvSpPr>
          <p:nvPr>
            <p:ph type="body" sz="quarter" idx="10"/>
          </p:nvPr>
        </p:nvSpPr>
        <p:spPr/>
        <p:txBody>
          <a:bodyPr/>
          <a:lstStyle/>
          <a:p>
            <a:endParaRPr lang="en-AU" dirty="0"/>
          </a:p>
        </p:txBody>
      </p:sp>
      <p:pic>
        <p:nvPicPr>
          <p:cNvPr id="2050"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CONSIDER ONE ANOTHER</a:t>
            </a:r>
          </a:p>
        </p:txBody>
      </p:sp>
      <p:sp>
        <p:nvSpPr>
          <p:cNvPr id="3" name="Text Placeholder 2"/>
          <p:cNvSpPr>
            <a:spLocks noGrp="1"/>
          </p:cNvSpPr>
          <p:nvPr>
            <p:ph type="body" sz="quarter" idx="10"/>
          </p:nvPr>
        </p:nvSpPr>
        <p:spPr>
          <a:xfrm>
            <a:off x="285720" y="1000108"/>
            <a:ext cx="8382000" cy="4875181"/>
          </a:xfrm>
        </p:spPr>
        <p:txBody>
          <a:bodyPr/>
          <a:lstStyle/>
          <a:p>
            <a:pPr marL="92075" indent="-4763">
              <a:buNone/>
            </a:pPr>
            <a:r>
              <a:rPr lang="en-AU" dirty="0"/>
              <a:t>“If thy brother be grieved with thy meat, now walkest thou not charitably. Destroy not him with thy meat, for whom Christ died… It is good neither to eat flesh, nor to drink wine, nor anything whereby thy brother stumbleth, or is offended, or is made weak.” it is manifest that by the law of Christ, </a:t>
            </a:r>
            <a:r>
              <a:rPr lang="en-AU" u="sng" dirty="0"/>
              <a:t>we are under an obligation to consider the bearing of our actions on others</a:t>
            </a:r>
            <a:r>
              <a:rPr lang="en-AU" dirty="0"/>
              <a:t>. If we are indifferent on this head, we may find ourselves unexpectedly confronted with  unknown responsibilities in the day of account.    </a:t>
            </a:r>
          </a:p>
        </p:txBody>
      </p:sp>
      <p:sp>
        <p:nvSpPr>
          <p:cNvPr id="4" name="TextBox 3"/>
          <p:cNvSpPr txBox="1"/>
          <p:nvPr/>
        </p:nvSpPr>
        <p:spPr>
          <a:xfrm>
            <a:off x="5929322" y="5929330"/>
            <a:ext cx="2928958" cy="369332"/>
          </a:xfrm>
          <a:prstGeom prst="rect">
            <a:avLst/>
          </a:prstGeom>
          <a:noFill/>
        </p:spPr>
        <p:txBody>
          <a:bodyPr wrap="square" rtlCol="0">
            <a:spAutoFit/>
          </a:bodyPr>
          <a:lstStyle/>
          <a:p>
            <a:r>
              <a:rPr lang="en-AU" b="1" dirty="0">
                <a:solidFill>
                  <a:srgbClr val="C00000"/>
                </a:solidFill>
              </a:rPr>
              <a:t>Nazareth Revisited page 406</a:t>
            </a: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661993"/>
          </a:xfrm>
        </p:spPr>
        <p:txBody>
          <a:bodyPr/>
          <a:lstStyle/>
          <a:p>
            <a:pPr algn="ctr"/>
            <a:r>
              <a:rPr lang="en-AU" b="1" dirty="0"/>
              <a:t>REUBEN,GAD &amp; MANASSEH</a:t>
            </a:r>
            <a:br>
              <a:rPr lang="en-AU" b="1" dirty="0"/>
            </a:br>
            <a:r>
              <a:rPr lang="en-AU" b="1" i="1" dirty="0">
                <a:solidFill>
                  <a:srgbClr val="C00000"/>
                </a:solidFill>
              </a:rPr>
              <a:t>A Vital Covenant made</a:t>
            </a:r>
            <a:r>
              <a:rPr lang="en-AU" b="1" dirty="0"/>
              <a:t/>
            </a:r>
            <a:br>
              <a:rPr lang="en-AU" b="1" dirty="0"/>
            </a:br>
            <a:r>
              <a:rPr lang="en-AU" sz="2400" b="1" dirty="0"/>
              <a:t>Num 32:25-31</a:t>
            </a:r>
          </a:p>
        </p:txBody>
      </p:sp>
      <p:sp>
        <p:nvSpPr>
          <p:cNvPr id="4" name="Text Placeholder 2"/>
          <p:cNvSpPr>
            <a:spLocks noGrp="1"/>
          </p:cNvSpPr>
          <p:nvPr>
            <p:ph type="body" sz="quarter" idx="10"/>
          </p:nvPr>
        </p:nvSpPr>
        <p:spPr>
          <a:xfrm>
            <a:off x="428596" y="2000240"/>
            <a:ext cx="8501122" cy="3397853"/>
          </a:xfrm>
        </p:spPr>
        <p:txBody>
          <a:bodyPr/>
          <a:lstStyle/>
          <a:p>
            <a:pPr>
              <a:tabLst>
                <a:tab pos="2598738" algn="l"/>
                <a:tab pos="3048000" algn="l"/>
              </a:tabLst>
            </a:pPr>
            <a:r>
              <a:rPr lang="en-AU" b="1" dirty="0"/>
              <a:t>DEUT. 3V18	- 	Reiterated by Moses</a:t>
            </a:r>
          </a:p>
          <a:p>
            <a:pPr>
              <a:tabLst>
                <a:tab pos="2598738" algn="l"/>
                <a:tab pos="3048000" algn="l"/>
              </a:tabLst>
            </a:pPr>
            <a:r>
              <a:rPr lang="en-AU" b="1" dirty="0"/>
              <a:t>JOSH. 1V12-15- Immediately after Joshua was</a:t>
            </a:r>
            <a:br>
              <a:rPr lang="en-AU" b="1" dirty="0"/>
            </a:br>
            <a:r>
              <a:rPr lang="en-AU" b="1" dirty="0"/>
              <a:t>		appointed, the covenant is </a:t>
            </a:r>
            <a:br>
              <a:rPr lang="en-AU" b="1" dirty="0"/>
            </a:br>
            <a:r>
              <a:rPr lang="en-AU" b="1" dirty="0"/>
              <a:t>		confirmed	</a:t>
            </a:r>
          </a:p>
          <a:p>
            <a:pPr>
              <a:tabLst>
                <a:tab pos="2598738" algn="l"/>
                <a:tab pos="3048000" algn="l"/>
              </a:tabLst>
            </a:pPr>
            <a:r>
              <a:rPr lang="en-AU" b="1" dirty="0"/>
              <a:t>JOSH. 4V12	-	Their promise kept faithfully</a:t>
            </a:r>
          </a:p>
          <a:p>
            <a:pPr>
              <a:tabLst>
                <a:tab pos="2598738" algn="l"/>
                <a:tab pos="3048000" algn="l"/>
              </a:tabLst>
            </a:pPr>
            <a:r>
              <a:rPr lang="en-AU" b="1" dirty="0"/>
              <a:t>JOSH. 22:3-4	-	Their promise fulfilled – 				released after 7 years of war </a:t>
            </a:r>
          </a:p>
        </p:txBody>
      </p:sp>
      <p:sp>
        <p:nvSpPr>
          <p:cNvPr id="5" name="Title 1"/>
          <p:cNvSpPr txBox="1">
            <a:spLocks/>
          </p:cNvSpPr>
          <p:nvPr/>
        </p:nvSpPr>
        <p:spPr>
          <a:xfrm>
            <a:off x="285720" y="5500702"/>
            <a:ext cx="8382000" cy="997196"/>
          </a:xfrm>
          <a:prstGeom prst="rect">
            <a:avLst/>
          </a:prstGeom>
        </p:spPr>
        <p:txBody>
          <a:bodyPr vert="horz" wrap="square" lIns="0" tIns="0" rIns="0" bIns="0" rtlCol="0" anchor="t">
            <a:spAutoFit/>
          </a:bodyPr>
          <a:lstStyle/>
          <a:p>
            <a:pPr marL="0" marR="0" lvl="0" indent="0" algn="ctr" defTabSz="914363" rtl="0" eaLnBrk="1" fontAlgn="auto" latinLnBrk="0" hangingPunct="1">
              <a:lnSpc>
                <a:spcPct val="90000"/>
              </a:lnSpc>
              <a:spcBef>
                <a:spcPct val="0"/>
              </a:spcBef>
              <a:spcAft>
                <a:spcPts val="0"/>
              </a:spcAft>
              <a:buClrTx/>
              <a:buSzTx/>
              <a:buFontTx/>
              <a:buNone/>
              <a:tabLst/>
              <a:defRPr/>
            </a:pPr>
            <a:r>
              <a:rPr kumimoji="0" lang="en-AU" sz="3600" b="1" i="1" u="none" strike="noStrike" kern="0" cap="none" spc="-150" normalizeH="0" baseline="0" noProof="0" dirty="0">
                <a:ln w="3175">
                  <a:noFill/>
                </a:ln>
                <a:solidFill>
                  <a:srgbClr val="C00000"/>
                </a:solidFill>
                <a:effectLst/>
                <a:uLnTx/>
                <a:uFillTx/>
                <a:latin typeface="+mj-lt"/>
                <a:ea typeface="+mn-ea"/>
                <a:cs typeface="Arial" pitchFamily="34" charset="0"/>
              </a:rPr>
              <a:t>God</a:t>
            </a:r>
            <a:r>
              <a:rPr kumimoji="0" lang="en-AU" sz="3600" b="1" i="1" u="none" strike="noStrike" kern="0" cap="none" spc="-150" normalizeH="0" noProof="0" dirty="0">
                <a:ln w="3175">
                  <a:noFill/>
                </a:ln>
                <a:solidFill>
                  <a:srgbClr val="C00000"/>
                </a:solidFill>
                <a:effectLst/>
                <a:uLnTx/>
                <a:uFillTx/>
                <a:latin typeface="+mj-lt"/>
                <a:ea typeface="+mn-ea"/>
                <a:cs typeface="Arial" pitchFamily="34" charset="0"/>
              </a:rPr>
              <a:t> protected their families and flocks because they honoured their  covenant  </a:t>
            </a:r>
            <a:r>
              <a:rPr kumimoji="0" lang="en-AU" sz="3600" b="1" i="1" u="none" strike="noStrike" kern="0" cap="none" spc="-150" normalizeH="0" noProof="0" dirty="0">
                <a:ln w="3175">
                  <a:noFill/>
                </a:ln>
                <a:solidFill>
                  <a:schemeClr val="accent4">
                    <a:lumMod val="50000"/>
                  </a:schemeClr>
                </a:solidFill>
                <a:effectLst/>
                <a:uLnTx/>
                <a:uFillTx/>
                <a:latin typeface="+mj-lt"/>
                <a:ea typeface="+mn-ea"/>
                <a:cs typeface="Arial" pitchFamily="34" charset="0"/>
              </a:rPr>
              <a:t>EXODUS 34v24</a:t>
            </a:r>
            <a:endParaRPr kumimoji="0" lang="en-AU" sz="3600" b="1" i="0" u="none" strike="noStrike" kern="0" cap="none" spc="-150" normalizeH="0" baseline="0" noProof="0" dirty="0">
              <a:ln w="3175">
                <a:noFill/>
              </a:ln>
              <a:solidFill>
                <a:schemeClr val="accent4">
                  <a:lumMod val="50000"/>
                </a:schemeClr>
              </a:solidFill>
              <a:effectLst/>
              <a:uLnTx/>
              <a:uFillTx/>
              <a:latin typeface="+mj-lt"/>
              <a:ea typeface="+mn-ea"/>
              <a:cs typeface="Arial" pitchFamily="34" charset="0"/>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329595"/>
          </a:xfrm>
        </p:spPr>
        <p:txBody>
          <a:bodyPr/>
          <a:lstStyle/>
          <a:p>
            <a:pPr algn="ctr"/>
            <a:r>
              <a:rPr lang="en-AU" b="1" dirty="0"/>
              <a:t>THE CONTROVERSY OF ED</a:t>
            </a:r>
            <a:br>
              <a:rPr lang="en-AU" b="1" dirty="0"/>
            </a:br>
            <a:r>
              <a:rPr lang="en-AU" b="1" dirty="0"/>
              <a:t>JOSHUA 22</a:t>
            </a:r>
          </a:p>
        </p:txBody>
      </p:sp>
      <p:sp>
        <p:nvSpPr>
          <p:cNvPr id="4" name="TextBox 3"/>
          <p:cNvSpPr txBox="1"/>
          <p:nvPr/>
        </p:nvSpPr>
        <p:spPr>
          <a:xfrm>
            <a:off x="500034" y="5000636"/>
            <a:ext cx="7715272" cy="1323439"/>
          </a:xfrm>
          <a:prstGeom prst="rect">
            <a:avLst/>
          </a:prstGeom>
          <a:noFill/>
        </p:spPr>
        <p:txBody>
          <a:bodyPr wrap="square" rtlCol="0">
            <a:spAutoFit/>
          </a:bodyPr>
          <a:lstStyle/>
          <a:p>
            <a:pPr algn="ctr"/>
            <a:r>
              <a:rPr lang="en-US" sz="4000" b="1" i="1" dirty="0">
                <a:solidFill>
                  <a:srgbClr val="C00000"/>
                </a:solidFill>
              </a:rPr>
              <a:t>Our lesson “…Swift to hear, slow to speak, slow to wrath.”  James 1v19</a:t>
            </a:r>
            <a:endParaRPr lang="en-AU" b="1" i="1" dirty="0">
              <a:solidFill>
                <a:srgbClr val="C00000"/>
              </a:solidFill>
            </a:endParaRPr>
          </a:p>
        </p:txBody>
      </p:sp>
      <p:sp>
        <p:nvSpPr>
          <p:cNvPr id="6" name="Text Placeholder 2"/>
          <p:cNvSpPr txBox="1">
            <a:spLocks/>
          </p:cNvSpPr>
          <p:nvPr/>
        </p:nvSpPr>
        <p:spPr>
          <a:xfrm>
            <a:off x="357158" y="1714488"/>
            <a:ext cx="8572560" cy="3151632"/>
          </a:xfrm>
          <a:prstGeom prst="rect">
            <a:avLst/>
          </a:prstGeom>
        </p:spPr>
        <p:txBody>
          <a:bodyPr vert="horz" wrap="square" lIns="0" tIns="0" rIns="0" bIns="0" rtlCol="0">
            <a:spAutoFit/>
          </a:bodyPr>
          <a:lstStyle/>
          <a:p>
            <a:pPr marL="396875" marR="0" lvl="0" indent="-396875" algn="l" defTabSz="914363" rtl="0" eaLnBrk="1" fontAlgn="auto" latinLnBrk="0" hangingPunct="1">
              <a:lnSpc>
                <a:spcPct val="90000"/>
              </a:lnSpc>
              <a:spcBef>
                <a:spcPct val="20000"/>
              </a:spcBef>
              <a:spcAft>
                <a:spcPts val="0"/>
              </a:spcAft>
              <a:buClrTx/>
              <a:buSzTx/>
              <a:buFontTx/>
              <a:buBlip>
                <a:blip r:embed="rId2"/>
              </a:buBlip>
              <a:tabLst>
                <a:tab pos="1611313" algn="l"/>
                <a:tab pos="1800225" algn="l"/>
              </a:tabLst>
              <a:defRPr/>
            </a:pPr>
            <a:r>
              <a:rPr kumimoji="0" lang="en-AU" sz="3200" b="0" i="0" u="none" strike="noStrike" kern="1200" cap="none" spc="0" normalizeH="0" baseline="0" noProof="0" dirty="0">
                <a:ln>
                  <a:noFill/>
                </a:ln>
                <a:solidFill>
                  <a:schemeClr val="tx1"/>
                </a:solidFill>
                <a:effectLst/>
                <a:uLnTx/>
                <a:uFillTx/>
                <a:latin typeface="+mn-lt"/>
                <a:ea typeface="+mn-ea"/>
                <a:cs typeface="+mn-cs"/>
              </a:rPr>
              <a:t>V1-9 		Reuben and Gad claim their inheritance</a:t>
            </a:r>
          </a:p>
          <a:p>
            <a:pPr marL="396875" marR="0" lvl="0" indent="-396875" algn="l" defTabSz="914363" rtl="0" eaLnBrk="1" fontAlgn="auto" latinLnBrk="0" hangingPunct="1">
              <a:lnSpc>
                <a:spcPct val="90000"/>
              </a:lnSpc>
              <a:spcBef>
                <a:spcPct val="20000"/>
              </a:spcBef>
              <a:spcAft>
                <a:spcPts val="0"/>
              </a:spcAft>
              <a:buClrTx/>
              <a:buSzTx/>
              <a:buFontTx/>
              <a:buBlip>
                <a:blip r:embed="rId2"/>
              </a:buBlip>
              <a:tabLst>
                <a:tab pos="1611313" algn="l"/>
                <a:tab pos="1800225" algn="l"/>
              </a:tabLst>
              <a:defRPr/>
            </a:pPr>
            <a:r>
              <a:rPr lang="en-AU" sz="3200" dirty="0"/>
              <a:t>V 10-14	Scandal and reaction</a:t>
            </a:r>
          </a:p>
          <a:p>
            <a:pPr marL="396875" marR="0" lvl="0" indent="-396875" algn="l" defTabSz="914363" rtl="0" eaLnBrk="1" fontAlgn="auto" latinLnBrk="0" hangingPunct="1">
              <a:lnSpc>
                <a:spcPct val="90000"/>
              </a:lnSpc>
              <a:spcBef>
                <a:spcPct val="20000"/>
              </a:spcBef>
              <a:spcAft>
                <a:spcPts val="0"/>
              </a:spcAft>
              <a:buClrTx/>
              <a:buSzTx/>
              <a:buFontTx/>
              <a:buBlip>
                <a:blip r:embed="rId2"/>
              </a:buBlip>
              <a:tabLst>
                <a:tab pos="1611313" algn="l"/>
                <a:tab pos="1800225" algn="l"/>
              </a:tabLst>
              <a:defRPr/>
            </a:pPr>
            <a:r>
              <a:rPr kumimoji="0" lang="en-AU" sz="3200" b="0" i="0" u="none" strike="noStrike" kern="1200" cap="none" spc="0" normalizeH="0" baseline="0" noProof="0" dirty="0">
                <a:ln>
                  <a:noFill/>
                </a:ln>
                <a:solidFill>
                  <a:schemeClr val="tx1"/>
                </a:solidFill>
                <a:effectLst/>
                <a:uLnTx/>
                <a:uFillTx/>
                <a:latin typeface="+mn-lt"/>
                <a:ea typeface="+mn-ea"/>
                <a:cs typeface="+mn-cs"/>
              </a:rPr>
              <a:t>V 15-20	Hasty accusations are made</a:t>
            </a:r>
          </a:p>
          <a:p>
            <a:pPr marL="396875" marR="0" lvl="0" indent="-396875" algn="l" defTabSz="914363" rtl="0" eaLnBrk="1" fontAlgn="auto" latinLnBrk="0" hangingPunct="1">
              <a:lnSpc>
                <a:spcPct val="90000"/>
              </a:lnSpc>
              <a:spcBef>
                <a:spcPct val="20000"/>
              </a:spcBef>
              <a:spcAft>
                <a:spcPts val="0"/>
              </a:spcAft>
              <a:buClrTx/>
              <a:buSzTx/>
              <a:buFontTx/>
              <a:buBlip>
                <a:blip r:embed="rId2"/>
              </a:buBlip>
              <a:tabLst>
                <a:tab pos="1611313" algn="l"/>
                <a:tab pos="1800225" algn="l"/>
              </a:tabLst>
              <a:defRPr/>
            </a:pPr>
            <a:r>
              <a:rPr lang="en-AU" sz="3200" dirty="0"/>
              <a:t>V21-29		Restrained and honest reply </a:t>
            </a:r>
          </a:p>
          <a:p>
            <a:pPr marL="396875" marR="0" lvl="0" indent="-396875" algn="l" defTabSz="914363" rtl="0" eaLnBrk="1" fontAlgn="auto" latinLnBrk="0" hangingPunct="1">
              <a:lnSpc>
                <a:spcPct val="90000"/>
              </a:lnSpc>
              <a:spcBef>
                <a:spcPct val="20000"/>
              </a:spcBef>
              <a:spcAft>
                <a:spcPts val="0"/>
              </a:spcAft>
              <a:buClrTx/>
              <a:buSzTx/>
              <a:buFontTx/>
              <a:buBlip>
                <a:blip r:embed="rId2"/>
              </a:buBlip>
              <a:tabLst>
                <a:tab pos="1611313" algn="l"/>
                <a:tab pos="1800225" algn="l"/>
              </a:tabLst>
              <a:defRPr/>
            </a:pPr>
            <a:r>
              <a:rPr kumimoji="0" lang="en-AU" sz="3200" b="0" i="0" u="none" strike="noStrike" kern="1200" cap="none" spc="0" normalizeH="0" baseline="0" noProof="0" dirty="0">
                <a:ln>
                  <a:noFill/>
                </a:ln>
                <a:solidFill>
                  <a:schemeClr val="tx1"/>
                </a:solidFill>
                <a:effectLst/>
                <a:uLnTx/>
                <a:uFillTx/>
                <a:latin typeface="+mn-lt"/>
                <a:ea typeface="+mn-ea"/>
                <a:cs typeface="+mn-cs"/>
              </a:rPr>
              <a:t>V30-31		Rejoicing and repentance</a:t>
            </a:r>
          </a:p>
          <a:p>
            <a:pPr marL="396875" marR="0" lvl="0" indent="-396875" algn="l" defTabSz="914363" rtl="0" eaLnBrk="1" fontAlgn="auto" latinLnBrk="0" hangingPunct="1">
              <a:lnSpc>
                <a:spcPct val="90000"/>
              </a:lnSpc>
              <a:spcBef>
                <a:spcPct val="20000"/>
              </a:spcBef>
              <a:spcAft>
                <a:spcPts val="0"/>
              </a:spcAft>
              <a:buClrTx/>
              <a:buSzTx/>
              <a:buFontTx/>
              <a:buBlip>
                <a:blip r:embed="rId2"/>
              </a:buBlip>
              <a:tabLst>
                <a:tab pos="1611313" algn="l"/>
                <a:tab pos="1800225" algn="l"/>
              </a:tabLst>
              <a:defRPr/>
            </a:pPr>
            <a:r>
              <a:rPr lang="en-AU" sz="3200" dirty="0"/>
              <a:t>V32-34		A faithful report brings joy</a:t>
            </a: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Text Placeholder 2"/>
          <p:cNvSpPr>
            <a:spLocks noGrp="1"/>
          </p:cNvSpPr>
          <p:nvPr>
            <p:ph type="body" sz="quarter" idx="10"/>
          </p:nvPr>
        </p:nvSpPr>
        <p:spPr>
          <a:xfrm>
            <a:off x="381000" y="1411552"/>
            <a:ext cx="8382000" cy="443198"/>
          </a:xfrm>
        </p:spPr>
        <p:txBody>
          <a:bodyPr/>
          <a:lstStyle/>
          <a:p>
            <a:r>
              <a:rPr lang="en-AU" dirty="0"/>
              <a:t>Map tribal inheritance </a:t>
            </a:r>
          </a:p>
        </p:txBody>
      </p:sp>
      <p:pic>
        <p:nvPicPr>
          <p:cNvPr id="4" name="Picture 3" descr="tribemap1.gif"/>
          <p:cNvPicPr>
            <a:picLocks noChangeAspect="1"/>
          </p:cNvPicPr>
          <p:nvPr/>
        </p:nvPicPr>
        <p:blipFill>
          <a:blip r:embed="rId2"/>
          <a:stretch>
            <a:fillRect/>
          </a:stretch>
        </p:blipFill>
        <p:spPr>
          <a:xfrm>
            <a:off x="1785918" y="0"/>
            <a:ext cx="5786478" cy="8858288"/>
          </a:xfrm>
          <a:prstGeom prst="rect">
            <a:avLst/>
          </a:prstGeom>
        </p:spPr>
      </p:pic>
      <p:sp>
        <p:nvSpPr>
          <p:cNvPr id="5" name="Quad Arrow Callout 4"/>
          <p:cNvSpPr/>
          <p:nvPr/>
        </p:nvSpPr>
        <p:spPr bwMode="auto">
          <a:xfrm flipH="1">
            <a:off x="5572132" y="3643314"/>
            <a:ext cx="571504" cy="714380"/>
          </a:xfrm>
          <a:prstGeom prst="quadArrowCallout">
            <a:avLst>
              <a:gd name="adj1" fmla="val 18515"/>
              <a:gd name="adj2" fmla="val 18515"/>
              <a:gd name="adj3" fmla="val 18515"/>
              <a:gd name="adj4" fmla="val 48123"/>
            </a:avLst>
          </a:prstGeom>
          <a:solidFill>
            <a:srgbClr val="FF0000"/>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AU" sz="2300" dirty="0">
              <a:solidFill>
                <a:schemeClr val="tx1"/>
              </a:solidFill>
              <a:latin typeface="Trebuchet MS" pitchFamily="34" charset="0"/>
            </a:endParaRPr>
          </a:p>
        </p:txBody>
      </p:sp>
      <p:sp>
        <p:nvSpPr>
          <p:cNvPr id="6" name="Right Arrow 5"/>
          <p:cNvSpPr/>
          <p:nvPr/>
        </p:nvSpPr>
        <p:spPr bwMode="auto">
          <a:xfrm rot="2895036">
            <a:off x="3086214" y="2273187"/>
            <a:ext cx="3167858" cy="308327"/>
          </a:xfrm>
          <a:prstGeom prst="rightArrow">
            <a:avLst>
              <a:gd name="adj1" fmla="val 100000"/>
              <a:gd name="adj2" fmla="val 50000"/>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AU" sz="2300" dirty="0">
              <a:solidFill>
                <a:schemeClr val="tx1"/>
              </a:solidFill>
              <a:latin typeface="Trebuchet MS" pitchFamily="34" charset="0"/>
            </a:endParaRPr>
          </a:p>
        </p:txBody>
      </p:sp>
      <p:sp>
        <p:nvSpPr>
          <p:cNvPr id="8" name="TextBox 7"/>
          <p:cNvSpPr txBox="1"/>
          <p:nvPr/>
        </p:nvSpPr>
        <p:spPr>
          <a:xfrm>
            <a:off x="2071670" y="785794"/>
            <a:ext cx="2643206" cy="584775"/>
          </a:xfrm>
          <a:prstGeom prst="rect">
            <a:avLst/>
          </a:prstGeom>
          <a:noFill/>
        </p:spPr>
        <p:txBody>
          <a:bodyPr wrap="square" rtlCol="0">
            <a:spAutoFit/>
          </a:bodyPr>
          <a:lstStyle/>
          <a:p>
            <a:r>
              <a:rPr lang="en-US" sz="3200" dirty="0">
                <a:solidFill>
                  <a:schemeClr val="bg1"/>
                </a:solidFill>
              </a:rPr>
              <a:t>ALTAR OF ED </a:t>
            </a:r>
            <a:endParaRPr lang="en-AU" sz="3200" dirty="0">
              <a:solidFill>
                <a:schemeClr val="bg1"/>
              </a:solidFill>
            </a:endParaRP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42918"/>
            <a:ext cx="8382000" cy="664797"/>
          </a:xfrm>
        </p:spPr>
        <p:txBody>
          <a:bodyPr/>
          <a:lstStyle/>
          <a:p>
            <a:r>
              <a:rPr lang="en-AU" b="1" dirty="0"/>
              <a:t>      </a:t>
            </a:r>
            <a:r>
              <a:rPr lang="en-AU" b="1" u="sng" dirty="0"/>
              <a:t>THE GREAT ALTAR AT ED </a:t>
            </a:r>
          </a:p>
        </p:txBody>
      </p:sp>
      <p:sp>
        <p:nvSpPr>
          <p:cNvPr id="3" name="Text Placeholder 2"/>
          <p:cNvSpPr>
            <a:spLocks noGrp="1"/>
          </p:cNvSpPr>
          <p:nvPr>
            <p:ph type="body" sz="quarter" idx="10"/>
          </p:nvPr>
        </p:nvSpPr>
        <p:spPr>
          <a:xfrm>
            <a:off x="381000" y="1411552"/>
            <a:ext cx="8382000" cy="3545586"/>
          </a:xfrm>
        </p:spPr>
        <p:txBody>
          <a:bodyPr/>
          <a:lstStyle/>
          <a:p>
            <a:pPr>
              <a:buNone/>
            </a:pPr>
            <a:r>
              <a:rPr lang="en-AU" sz="3600" b="1" dirty="0"/>
              <a:t>AV …. “a great altar to see.”</a:t>
            </a:r>
          </a:p>
          <a:p>
            <a:pPr>
              <a:buNone/>
            </a:pPr>
            <a:r>
              <a:rPr lang="en-AU" sz="3600" b="1" dirty="0"/>
              <a:t>Jerusalem Bible…. </a:t>
            </a:r>
          </a:p>
          <a:p>
            <a:pPr>
              <a:buNone/>
            </a:pPr>
            <a:r>
              <a:rPr lang="en-AU" sz="3600" b="1" dirty="0"/>
              <a:t>			“An imposing altar of great size” </a:t>
            </a:r>
          </a:p>
          <a:p>
            <a:pPr>
              <a:buNone/>
            </a:pPr>
            <a:r>
              <a:rPr lang="en-AU" sz="3600" b="1" dirty="0"/>
              <a:t>Rotherham…. “an altar of large dimensions”</a:t>
            </a:r>
          </a:p>
          <a:p>
            <a:pPr>
              <a:buNone/>
            </a:pPr>
            <a:r>
              <a:rPr lang="en-AU" sz="3600" b="1" dirty="0" err="1"/>
              <a:t>Moffat</a:t>
            </a:r>
            <a:r>
              <a:rPr lang="en-AU" sz="3600" b="1" dirty="0"/>
              <a:t>…. “a large conspicuous altar”</a:t>
            </a:r>
          </a:p>
          <a:p>
            <a:pPr>
              <a:buNone/>
            </a:pPr>
            <a:r>
              <a:rPr lang="en-AU" sz="3600" b="1" dirty="0" err="1"/>
              <a:t>Tanakh</a:t>
            </a:r>
            <a:r>
              <a:rPr lang="en-AU" sz="3600" b="1" dirty="0"/>
              <a:t>…. “a great conspicuous altar”</a:t>
            </a:r>
          </a:p>
        </p:txBody>
      </p:sp>
      <p:pic>
        <p:nvPicPr>
          <p:cNvPr id="4" name="Picture 3" descr="altar-assyrian.jpg"/>
          <p:cNvPicPr>
            <a:picLocks noChangeAspect="1"/>
          </p:cNvPicPr>
          <p:nvPr/>
        </p:nvPicPr>
        <p:blipFill>
          <a:blip r:embed="rId2"/>
          <a:stretch>
            <a:fillRect/>
          </a:stretch>
        </p:blipFill>
        <p:spPr>
          <a:xfrm>
            <a:off x="2133600" y="5143512"/>
            <a:ext cx="4010036" cy="1500198"/>
          </a:xfrm>
          <a:prstGeom prst="rect">
            <a:avLst/>
          </a:prstGeom>
        </p:spPr>
      </p:pic>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4290"/>
            <a:ext cx="8382000" cy="1107996"/>
          </a:xfrm>
          <a:solidFill>
            <a:srgbClr val="FFFF00"/>
          </a:solidFill>
        </p:spPr>
        <p:txBody>
          <a:bodyPr/>
          <a:lstStyle/>
          <a:p>
            <a:pPr algn="ctr"/>
            <a:r>
              <a:rPr lang="en-AU" sz="4000" b="1" dirty="0"/>
              <a:t/>
            </a:r>
            <a:br>
              <a:rPr lang="en-AU" sz="4000" b="1" dirty="0"/>
            </a:br>
            <a:r>
              <a:rPr lang="en-AU" sz="4000" b="1" dirty="0"/>
              <a:t>THE CORRECT SPIRIT IN ECCLESIAL ISSUES</a:t>
            </a:r>
          </a:p>
        </p:txBody>
      </p:sp>
      <p:sp>
        <p:nvSpPr>
          <p:cNvPr id="3" name="Text Placeholder 2"/>
          <p:cNvSpPr>
            <a:spLocks noGrp="1"/>
          </p:cNvSpPr>
          <p:nvPr>
            <p:ph type="body" sz="quarter" idx="10"/>
          </p:nvPr>
        </p:nvSpPr>
        <p:spPr>
          <a:xfrm>
            <a:off x="428596" y="1357298"/>
            <a:ext cx="8382000" cy="4375115"/>
          </a:xfrm>
        </p:spPr>
        <p:txBody>
          <a:bodyPr/>
          <a:lstStyle/>
          <a:p>
            <a:pPr marL="179388" indent="-4763">
              <a:buNone/>
            </a:pPr>
            <a:r>
              <a:rPr lang="en-AU" sz="4400" dirty="0"/>
              <a:t>If thou shalt hear say in one of thy cities,……. Certain men, the children of Belial, are gone out from among you…. saying, Let us go and serve other gods, which ye have not known; Then shalt thou</a:t>
            </a:r>
            <a:r>
              <a:rPr lang="en-AU" sz="4400" dirty="0">
                <a:solidFill>
                  <a:srgbClr val="C00000"/>
                </a:solidFill>
              </a:rPr>
              <a:t> </a:t>
            </a:r>
            <a:r>
              <a:rPr lang="en-AU" sz="4400" b="1" dirty="0">
                <a:solidFill>
                  <a:srgbClr val="C00000"/>
                </a:solidFill>
              </a:rPr>
              <a:t>enquire</a:t>
            </a:r>
            <a:r>
              <a:rPr lang="en-AU" sz="4400" dirty="0"/>
              <a:t>, and make </a:t>
            </a:r>
            <a:r>
              <a:rPr lang="en-AU" sz="4400" b="1" dirty="0">
                <a:solidFill>
                  <a:srgbClr val="C00000"/>
                </a:solidFill>
              </a:rPr>
              <a:t>search</a:t>
            </a:r>
            <a:r>
              <a:rPr lang="en-AU" sz="4400" dirty="0"/>
              <a:t>, and </a:t>
            </a:r>
            <a:r>
              <a:rPr lang="en-AU" sz="4400" b="1" dirty="0">
                <a:solidFill>
                  <a:srgbClr val="C00000"/>
                </a:solidFill>
              </a:rPr>
              <a:t>ask </a:t>
            </a:r>
            <a:r>
              <a:rPr lang="en-AU" sz="4400" dirty="0"/>
              <a:t>diligently…..”</a:t>
            </a:r>
          </a:p>
        </p:txBody>
      </p:sp>
      <p:sp>
        <p:nvSpPr>
          <p:cNvPr id="4" name="TextBox 3"/>
          <p:cNvSpPr txBox="1"/>
          <p:nvPr/>
        </p:nvSpPr>
        <p:spPr>
          <a:xfrm>
            <a:off x="5357818" y="5572140"/>
            <a:ext cx="3429024" cy="707886"/>
          </a:xfrm>
          <a:prstGeom prst="rect">
            <a:avLst/>
          </a:prstGeom>
          <a:noFill/>
        </p:spPr>
        <p:txBody>
          <a:bodyPr wrap="square" rtlCol="0">
            <a:spAutoFit/>
          </a:bodyPr>
          <a:lstStyle/>
          <a:p>
            <a:r>
              <a:rPr lang="en-AU" sz="4000" b="1" dirty="0">
                <a:solidFill>
                  <a:srgbClr val="C00000"/>
                </a:solidFill>
              </a:rPr>
              <a:t>DEUT 13:12-14</a:t>
            </a: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4414" y="500042"/>
            <a:ext cx="7548586" cy="664797"/>
          </a:xfrm>
          <a:solidFill>
            <a:srgbClr val="FFFF00"/>
          </a:solidFill>
        </p:spPr>
        <p:txBody>
          <a:bodyPr/>
          <a:lstStyle/>
          <a:p>
            <a:r>
              <a:rPr lang="en-AU" b="1" dirty="0"/>
              <a:t> THE CONTROVERSY of ED</a:t>
            </a:r>
          </a:p>
        </p:txBody>
      </p:sp>
      <p:sp>
        <p:nvSpPr>
          <p:cNvPr id="3" name="Text Placeholder 2"/>
          <p:cNvSpPr>
            <a:spLocks noGrp="1"/>
          </p:cNvSpPr>
          <p:nvPr>
            <p:ph type="body" sz="quarter" idx="10"/>
          </p:nvPr>
        </p:nvSpPr>
        <p:spPr>
          <a:xfrm>
            <a:off x="381000" y="1411552"/>
            <a:ext cx="8382000" cy="4345805"/>
          </a:xfrm>
        </p:spPr>
        <p:txBody>
          <a:bodyPr/>
          <a:lstStyle/>
          <a:p>
            <a:pPr algn="ctr">
              <a:buNone/>
            </a:pPr>
            <a:r>
              <a:rPr lang="en-AU" sz="4400" b="1" dirty="0"/>
              <a:t>FOUR KEY WORDS OF ACCUSATION</a:t>
            </a:r>
          </a:p>
          <a:p>
            <a:pPr marL="1031875" lvl="1" indent="-514350">
              <a:buFont typeface="+mj-lt"/>
              <a:buAutoNum type="arabicPeriod"/>
            </a:pPr>
            <a:r>
              <a:rPr lang="en-AU" sz="4000" b="1" dirty="0"/>
              <a:t>TRESPASS</a:t>
            </a:r>
            <a:br>
              <a:rPr lang="en-AU" sz="4000" b="1" dirty="0"/>
            </a:br>
            <a:r>
              <a:rPr lang="en-AU" sz="4000" dirty="0"/>
              <a:t>(Roth. ‘act of treachery’)</a:t>
            </a:r>
          </a:p>
          <a:p>
            <a:pPr marL="1031875" lvl="1" indent="-514350">
              <a:buFont typeface="+mj-lt"/>
              <a:buAutoNum type="arabicPeriod"/>
            </a:pPr>
            <a:r>
              <a:rPr lang="en-AU" sz="4000" b="1" dirty="0"/>
              <a:t>TURNING AWAY  </a:t>
            </a:r>
            <a:r>
              <a:rPr lang="en-AU" sz="4000" dirty="0"/>
              <a:t>(this day)</a:t>
            </a:r>
          </a:p>
          <a:p>
            <a:pPr marL="1031875" lvl="1" indent="-514350">
              <a:buFont typeface="+mj-lt"/>
              <a:buAutoNum type="arabicPeriod"/>
            </a:pPr>
            <a:r>
              <a:rPr lang="en-AU" sz="4000" b="1" dirty="0"/>
              <a:t>REBELLION</a:t>
            </a:r>
          </a:p>
          <a:p>
            <a:pPr marL="1031875" lvl="1" indent="-514350">
              <a:buFont typeface="+mj-lt"/>
              <a:buAutoNum type="arabicPeriod"/>
            </a:pPr>
            <a:r>
              <a:rPr lang="en-AU" sz="4000" b="1" dirty="0"/>
              <a:t>INIQUITY</a:t>
            </a:r>
          </a:p>
          <a:p>
            <a:pPr lvl="1"/>
            <a:endParaRPr lang="en-AU" dirty="0"/>
          </a:p>
        </p:txBody>
      </p:sp>
      <p:pic>
        <p:nvPicPr>
          <p:cNvPr id="4" name="Picture 3" descr="bronze-altar.gif"/>
          <p:cNvPicPr>
            <a:picLocks noChangeAspect="1"/>
          </p:cNvPicPr>
          <p:nvPr/>
        </p:nvPicPr>
        <p:blipFill>
          <a:blip r:embed="rId2"/>
          <a:stretch>
            <a:fillRect/>
          </a:stretch>
        </p:blipFill>
        <p:spPr>
          <a:xfrm>
            <a:off x="4000496" y="3929066"/>
            <a:ext cx="5000660" cy="2928934"/>
          </a:xfrm>
          <a:prstGeom prst="rect">
            <a:avLst/>
          </a:prstGeom>
        </p:spPr>
      </p:pic>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14356"/>
            <a:ext cx="8382000" cy="664797"/>
          </a:xfrm>
          <a:solidFill>
            <a:srgbClr val="00B050"/>
          </a:solidFill>
        </p:spPr>
        <p:txBody>
          <a:bodyPr/>
          <a:lstStyle/>
          <a:p>
            <a:r>
              <a:t>      WHAT MOSES HAD WARNED </a:t>
            </a:r>
            <a:endParaRPr lang="en-AU" dirty="0"/>
          </a:p>
        </p:txBody>
      </p:sp>
      <p:sp>
        <p:nvSpPr>
          <p:cNvPr id="3" name="Text Placeholder 2"/>
          <p:cNvSpPr>
            <a:spLocks noGrp="1"/>
          </p:cNvSpPr>
          <p:nvPr>
            <p:ph type="body" sz="quarter" idx="10"/>
          </p:nvPr>
        </p:nvSpPr>
        <p:spPr>
          <a:xfrm>
            <a:off x="381000" y="1785926"/>
            <a:ext cx="8382000" cy="4825937"/>
          </a:xfrm>
        </p:spPr>
        <p:txBody>
          <a:bodyPr/>
          <a:lstStyle/>
          <a:p>
            <a:r>
              <a:rPr lang="en-AU" dirty="0"/>
              <a:t>But if your heart </a:t>
            </a:r>
            <a:r>
              <a:rPr lang="en-AU" b="1" dirty="0"/>
              <a:t>turns away</a:t>
            </a:r>
            <a:r>
              <a:rPr lang="en-AU" dirty="0"/>
              <a:t>, and you will not hear, but are drawn away to worship other gods and serve them,</a:t>
            </a:r>
          </a:p>
          <a:p>
            <a:endParaRPr lang="en-AU" dirty="0"/>
          </a:p>
          <a:p>
            <a:r>
              <a:rPr lang="en-AU" dirty="0"/>
              <a:t>I declare to you </a:t>
            </a:r>
            <a:r>
              <a:rPr lang="en-AU" b="1" dirty="0"/>
              <a:t>this day</a:t>
            </a:r>
            <a:r>
              <a:rPr lang="en-AU" dirty="0"/>
              <a:t>, that you shall surely perish. You shall not live long in the land that you are going over the Jordan to enter and possess.                     </a:t>
            </a:r>
            <a:r>
              <a:rPr lang="en-AU" dirty="0">
                <a:solidFill>
                  <a:srgbClr val="FF0000"/>
                </a:solidFill>
              </a:rPr>
              <a:t>(Deut 30:17-18) </a:t>
            </a:r>
          </a:p>
          <a:p>
            <a:endParaRPr lang="en-AU" dirty="0"/>
          </a:p>
          <a:p>
            <a:endParaRPr lang="en-AU" dirty="0"/>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92D050"/>
          </a:solidFill>
        </p:spPr>
        <p:txBody>
          <a:bodyPr/>
          <a:lstStyle/>
          <a:p>
            <a:r>
              <a:rPr lang="en-AU" b="1" dirty="0"/>
              <a:t>      THE CONTROVERSY of ED</a:t>
            </a:r>
          </a:p>
        </p:txBody>
      </p:sp>
      <p:sp>
        <p:nvSpPr>
          <p:cNvPr id="3" name="Text Placeholder 2"/>
          <p:cNvSpPr>
            <a:spLocks noGrp="1"/>
          </p:cNvSpPr>
          <p:nvPr>
            <p:ph type="body" sz="quarter" idx="10"/>
          </p:nvPr>
        </p:nvSpPr>
        <p:spPr>
          <a:xfrm>
            <a:off x="0" y="1071546"/>
            <a:ext cx="9144000" cy="4949047"/>
          </a:xfrm>
        </p:spPr>
        <p:txBody>
          <a:bodyPr/>
          <a:lstStyle/>
          <a:p>
            <a:pPr algn="ctr">
              <a:buNone/>
            </a:pPr>
            <a:r>
              <a:rPr lang="en-AU" sz="4400" b="1" dirty="0"/>
              <a:t>PHINEHAS  and the 10 tribes </a:t>
            </a:r>
          </a:p>
          <a:p>
            <a:pPr algn="ctr">
              <a:buNone/>
            </a:pPr>
            <a:r>
              <a:rPr lang="en-AU" sz="4400" b="1" dirty="0"/>
              <a:t>Accused REUBEN &amp; GAD of:-</a:t>
            </a:r>
          </a:p>
          <a:p>
            <a:pPr marL="1031875" lvl="1" indent="-514350">
              <a:buFont typeface="+mj-lt"/>
              <a:buAutoNum type="arabicPeriod"/>
            </a:pPr>
            <a:r>
              <a:rPr lang="en-AU" sz="3200" b="1" dirty="0" err="1"/>
              <a:t>Apostacy</a:t>
            </a:r>
            <a:r>
              <a:rPr lang="en-AU" sz="3200" b="1" dirty="0"/>
              <a:t>, idolatry &amp; causing division v</a:t>
            </a:r>
            <a:r>
              <a:rPr lang="en-AU" sz="3200" b="1" dirty="0">
                <a:solidFill>
                  <a:srgbClr val="C00000"/>
                </a:solidFill>
              </a:rPr>
              <a:t>16</a:t>
            </a:r>
            <a:endParaRPr lang="en-AU" sz="3200" b="1" dirty="0"/>
          </a:p>
          <a:p>
            <a:pPr marL="1031875" lvl="1" indent="-514350">
              <a:buFont typeface="+mj-lt"/>
              <a:buAutoNum type="arabicPeriod"/>
            </a:pPr>
            <a:r>
              <a:rPr lang="en-AU" sz="3200" b="1" u="sng" dirty="0"/>
              <a:t>Turning away</a:t>
            </a:r>
            <a:r>
              <a:rPr lang="en-AU" sz="3200" b="1" dirty="0"/>
              <a:t>,  </a:t>
            </a:r>
            <a:r>
              <a:rPr lang="en-AU" sz="3200" b="1" u="sng" dirty="0"/>
              <a:t>this day </a:t>
            </a:r>
            <a:r>
              <a:rPr lang="en-AU" sz="3200" b="1" dirty="0"/>
              <a:t>v</a:t>
            </a:r>
            <a:r>
              <a:rPr lang="en-AU" sz="3200" b="1" dirty="0">
                <a:solidFill>
                  <a:srgbClr val="C00000"/>
                </a:solidFill>
              </a:rPr>
              <a:t>16</a:t>
            </a:r>
            <a:r>
              <a:rPr lang="en-AU" sz="3200" b="1" dirty="0"/>
              <a:t/>
            </a:r>
            <a:br>
              <a:rPr lang="en-AU" sz="3200" b="1" dirty="0"/>
            </a:br>
            <a:r>
              <a:rPr lang="en-AU" sz="3200" b="1" dirty="0"/>
              <a:t>Fulfilling Moses’ dire warning in </a:t>
            </a:r>
            <a:r>
              <a:rPr lang="en-AU" sz="3200" b="1" dirty="0">
                <a:solidFill>
                  <a:srgbClr val="C00000"/>
                </a:solidFill>
              </a:rPr>
              <a:t>Deut 30v17-18</a:t>
            </a:r>
          </a:p>
          <a:p>
            <a:pPr marL="1031875" lvl="1" indent="-514350">
              <a:buFont typeface="+mj-lt"/>
              <a:buAutoNum type="arabicPeriod"/>
            </a:pPr>
            <a:r>
              <a:rPr lang="en-AU" sz="3200" b="1" dirty="0"/>
              <a:t>Worse than the </a:t>
            </a:r>
            <a:r>
              <a:rPr lang="en-AU" sz="3200" b="1" u="sng" dirty="0"/>
              <a:t>iniquity </a:t>
            </a:r>
            <a:r>
              <a:rPr lang="en-AU" sz="3200" b="1" dirty="0"/>
              <a:t>of Baal-</a:t>
            </a:r>
            <a:r>
              <a:rPr lang="en-AU" sz="3200" b="1" dirty="0" err="1"/>
              <a:t>Peor</a:t>
            </a:r>
            <a:r>
              <a:rPr lang="en-AU" sz="3200" b="1" dirty="0"/>
              <a:t>  v</a:t>
            </a:r>
            <a:r>
              <a:rPr lang="en-AU" sz="3200" b="1" dirty="0">
                <a:solidFill>
                  <a:srgbClr val="C00000"/>
                </a:solidFill>
              </a:rPr>
              <a:t>17</a:t>
            </a:r>
          </a:p>
          <a:p>
            <a:pPr marL="1031875" lvl="1" indent="-514350">
              <a:buFont typeface="+mj-lt"/>
              <a:buAutoNum type="arabicPeriod"/>
            </a:pPr>
            <a:r>
              <a:rPr lang="en-AU" sz="3200" b="1" u="sng" dirty="0"/>
              <a:t>Rebellion</a:t>
            </a:r>
            <a:r>
              <a:rPr lang="en-AU" sz="3200" b="1" dirty="0"/>
              <a:t> v</a:t>
            </a:r>
            <a:r>
              <a:rPr lang="en-AU" sz="3200" b="1" dirty="0">
                <a:solidFill>
                  <a:srgbClr val="C00000"/>
                </a:solidFill>
              </a:rPr>
              <a:t>16,18,19</a:t>
            </a:r>
            <a:r>
              <a:rPr lang="en-AU" sz="3200" b="1" dirty="0"/>
              <a:t> ( like </a:t>
            </a:r>
            <a:r>
              <a:rPr lang="en-AU" sz="3200" b="1" dirty="0" err="1"/>
              <a:t>Korah</a:t>
            </a:r>
            <a:r>
              <a:rPr lang="en-AU" sz="3200" b="1" dirty="0"/>
              <a:t>)</a:t>
            </a:r>
          </a:p>
          <a:p>
            <a:pPr marL="1031875" lvl="1" indent="-514350">
              <a:buFont typeface="+mj-lt"/>
              <a:buAutoNum type="arabicPeriod"/>
            </a:pPr>
            <a:r>
              <a:rPr lang="en-AU" sz="3200" b="1" u="sng" dirty="0"/>
              <a:t>Transgression (trespass</a:t>
            </a:r>
            <a:r>
              <a:rPr lang="en-AU" sz="3200" b="1" dirty="0"/>
              <a:t>)  like  </a:t>
            </a:r>
            <a:r>
              <a:rPr lang="en-AU" sz="3200" b="1" dirty="0" err="1"/>
              <a:t>Achan</a:t>
            </a:r>
            <a:r>
              <a:rPr lang="en-AU" sz="3200" b="1" dirty="0"/>
              <a:t>, the </a:t>
            </a:r>
            <a:r>
              <a:rPr lang="en-AU" sz="3200" b="1" dirty="0" err="1"/>
              <a:t>troubler</a:t>
            </a:r>
            <a:r>
              <a:rPr lang="en-AU" sz="3200" b="1" dirty="0"/>
              <a:t> of Israel v</a:t>
            </a:r>
            <a:r>
              <a:rPr lang="en-AU" sz="3200" b="1" dirty="0">
                <a:solidFill>
                  <a:srgbClr val="C00000"/>
                </a:solidFill>
              </a:rPr>
              <a:t>20</a:t>
            </a:r>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71480"/>
            <a:ext cx="8382000" cy="664797"/>
          </a:xfrm>
          <a:solidFill>
            <a:srgbClr val="FFFF00"/>
          </a:solidFill>
        </p:spPr>
        <p:txBody>
          <a:bodyPr/>
          <a:lstStyle/>
          <a:p>
            <a:r>
              <a:rPr lang="en-AU" b="1" dirty="0"/>
              <a:t>      </a:t>
            </a:r>
            <a:r>
              <a:rPr lang="en-AU" b="1" u="sng" dirty="0"/>
              <a:t>THE VOICE of RESTRAINT</a:t>
            </a:r>
          </a:p>
        </p:txBody>
      </p:sp>
      <p:sp>
        <p:nvSpPr>
          <p:cNvPr id="3" name="Text Placeholder 2"/>
          <p:cNvSpPr>
            <a:spLocks noGrp="1"/>
          </p:cNvSpPr>
          <p:nvPr>
            <p:ph type="body" sz="quarter" idx="10"/>
          </p:nvPr>
        </p:nvSpPr>
        <p:spPr>
          <a:xfrm>
            <a:off x="381000" y="1411552"/>
            <a:ext cx="8382000" cy="4124206"/>
          </a:xfrm>
        </p:spPr>
        <p:txBody>
          <a:bodyPr/>
          <a:lstStyle/>
          <a:p>
            <a:pPr>
              <a:buNone/>
            </a:pPr>
            <a:r>
              <a:rPr lang="en-AU" sz="4000" b="1" dirty="0"/>
              <a:t>“A soft answer </a:t>
            </a:r>
            <a:r>
              <a:rPr lang="en-AU" sz="4000" b="1" dirty="0" err="1"/>
              <a:t>turneth</a:t>
            </a:r>
            <a:r>
              <a:rPr lang="en-AU" sz="4000" b="1" dirty="0"/>
              <a:t> away wrath: but grievous words stir up anger.”	 </a:t>
            </a:r>
            <a:br>
              <a:rPr lang="en-AU" sz="4000" b="1" dirty="0"/>
            </a:br>
            <a:r>
              <a:rPr lang="en-AU" sz="4000" b="1" dirty="0"/>
              <a:t>						</a:t>
            </a:r>
            <a:r>
              <a:rPr lang="en-AU" sz="4000" b="1" dirty="0">
                <a:solidFill>
                  <a:srgbClr val="C00000"/>
                </a:solidFill>
              </a:rPr>
              <a:t>PROV 15v1</a:t>
            </a:r>
          </a:p>
          <a:p>
            <a:pPr>
              <a:buNone/>
            </a:pPr>
            <a:endParaRPr lang="en-AU" sz="4000" b="1" dirty="0"/>
          </a:p>
          <a:p>
            <a:pPr>
              <a:buNone/>
            </a:pPr>
            <a:r>
              <a:rPr lang="en-AU" sz="4000" b="1" dirty="0"/>
              <a:t>“Blessed are the peacemakers: for they shall be called the children of God.”</a:t>
            </a:r>
            <a:br>
              <a:rPr lang="en-AU" sz="4000" b="1" dirty="0"/>
            </a:br>
            <a:r>
              <a:rPr lang="en-AU" sz="4000" b="1" dirty="0"/>
              <a:t>						</a:t>
            </a:r>
            <a:r>
              <a:rPr lang="en-AU" sz="4000" b="1" dirty="0">
                <a:solidFill>
                  <a:srgbClr val="C00000"/>
                </a:solidFill>
              </a:rPr>
              <a:t>MATT 5v9</a:t>
            </a: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pPr algn="ctr"/>
            <a:r>
              <a:rPr lang="en-AU" b="1" dirty="0"/>
              <a:t>LESSONS FROM ED TODAY</a:t>
            </a:r>
          </a:p>
        </p:txBody>
      </p:sp>
      <p:sp>
        <p:nvSpPr>
          <p:cNvPr id="3" name="Text Placeholder 2"/>
          <p:cNvSpPr>
            <a:spLocks noGrp="1"/>
          </p:cNvSpPr>
          <p:nvPr>
            <p:ph type="body" sz="quarter" idx="10"/>
          </p:nvPr>
        </p:nvSpPr>
        <p:spPr>
          <a:xfrm>
            <a:off x="0" y="1000108"/>
            <a:ext cx="8929718" cy="6438686"/>
          </a:xfrm>
        </p:spPr>
        <p:txBody>
          <a:bodyPr/>
          <a:lstStyle/>
          <a:p>
            <a:pPr lvl="1"/>
            <a:r>
              <a:rPr lang="en-AU" sz="4000" b="1" dirty="0"/>
              <a:t>Be zealous to fight our local issues first , before we rush to criticise our brethren afar</a:t>
            </a:r>
          </a:p>
          <a:p>
            <a:pPr lvl="1">
              <a:buFont typeface="Arial" pitchFamily="34" charset="0"/>
              <a:buChar char="•"/>
            </a:pPr>
            <a:r>
              <a:rPr lang="en-AU" sz="4000" b="1" dirty="0"/>
              <a:t>Be swift to hear, slow to speak, slow to wrath – make friendly (and private) enquiry  first . </a:t>
            </a:r>
            <a:r>
              <a:rPr lang="en-AU" sz="4000" b="1" dirty="0">
                <a:solidFill>
                  <a:srgbClr val="C00000"/>
                </a:solidFill>
              </a:rPr>
              <a:t>James 1v19</a:t>
            </a:r>
          </a:p>
          <a:p>
            <a:pPr lvl="1">
              <a:buFont typeface="Arial" pitchFamily="34" charset="0"/>
              <a:buChar char="•"/>
            </a:pPr>
            <a:r>
              <a:rPr lang="en-AU" sz="4000" b="1" dirty="0"/>
              <a:t>Appreciate that different perspectives sometimes do exist    </a:t>
            </a:r>
            <a:r>
              <a:rPr lang="en-AU" sz="4000" b="1" dirty="0">
                <a:solidFill>
                  <a:srgbClr val="C00000"/>
                </a:solidFill>
              </a:rPr>
              <a:t>cp  Acts  15v21</a:t>
            </a:r>
            <a:endParaRPr lang="en-AU" sz="4000" b="1" dirty="0"/>
          </a:p>
          <a:p>
            <a:pPr lvl="1">
              <a:buFont typeface="Arial" pitchFamily="34" charset="0"/>
              <a:buChar char="•"/>
            </a:pPr>
            <a:r>
              <a:rPr lang="en-AU" sz="4000" b="1" dirty="0"/>
              <a:t>Avoid hasty judgements 			</a:t>
            </a:r>
            <a:endParaRPr lang="en-AU" sz="4000" b="1" dirty="0">
              <a:solidFill>
                <a:srgbClr val="C00000"/>
              </a:solidFill>
            </a:endParaRPr>
          </a:p>
          <a:p>
            <a:pPr lvl="1"/>
            <a:endParaRPr lang="en-AU" sz="3200" b="1" dirty="0"/>
          </a:p>
          <a:p>
            <a:pPr lvl="1"/>
            <a:endParaRPr lang="en-AU" sz="3200" b="1" dirty="0"/>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329595"/>
          </a:xfrm>
          <a:solidFill>
            <a:srgbClr val="FFFF00"/>
          </a:solidFill>
        </p:spPr>
        <p:txBody>
          <a:bodyPr/>
          <a:lstStyle/>
          <a:p>
            <a:r>
              <a:rPr lang="en-AU" b="1" dirty="0"/>
              <a:t>      LESSONS FROM PROVERBS</a:t>
            </a:r>
            <a:br>
              <a:rPr lang="en-AU" b="1" dirty="0"/>
            </a:br>
            <a:r>
              <a:rPr lang="en-AU" b="1" dirty="0"/>
              <a:t>         </a:t>
            </a:r>
            <a:r>
              <a:rPr lang="en-AU" sz="3200" b="1" dirty="0"/>
              <a:t>These should have been applied at ED</a:t>
            </a:r>
          </a:p>
        </p:txBody>
      </p:sp>
      <p:sp>
        <p:nvSpPr>
          <p:cNvPr id="3" name="Text Placeholder 2"/>
          <p:cNvSpPr>
            <a:spLocks noGrp="1"/>
          </p:cNvSpPr>
          <p:nvPr>
            <p:ph type="body" sz="quarter" idx="10"/>
          </p:nvPr>
        </p:nvSpPr>
        <p:spPr>
          <a:xfrm>
            <a:off x="285720" y="1643050"/>
            <a:ext cx="8858280" cy="6444841"/>
          </a:xfrm>
        </p:spPr>
        <p:txBody>
          <a:bodyPr/>
          <a:lstStyle/>
          <a:p>
            <a:r>
              <a:rPr lang="en-AU" sz="3600" b="1" i="1" dirty="0"/>
              <a:t>He that is slow to wrath is of great understanding: but he that is hasty of spirit </a:t>
            </a:r>
            <a:r>
              <a:rPr lang="en-AU" sz="3600" b="1" i="1" dirty="0" err="1"/>
              <a:t>exalteth</a:t>
            </a:r>
            <a:r>
              <a:rPr lang="en-AU" sz="3600" b="1" i="1" dirty="0"/>
              <a:t> folly.	</a:t>
            </a:r>
            <a:r>
              <a:rPr lang="en-AU" sz="3600" b="1" i="1" dirty="0">
                <a:solidFill>
                  <a:srgbClr val="C00000"/>
                </a:solidFill>
              </a:rPr>
              <a:t>PROV 14:29</a:t>
            </a:r>
          </a:p>
          <a:p>
            <a:r>
              <a:rPr lang="en-AU" sz="3600" b="1" dirty="0"/>
              <a:t>A wrathful man </a:t>
            </a:r>
            <a:r>
              <a:rPr lang="en-AU" sz="3600" b="1" dirty="0" err="1"/>
              <a:t>stirreth</a:t>
            </a:r>
            <a:r>
              <a:rPr lang="en-AU" sz="3600" b="1" dirty="0"/>
              <a:t> up strife: but </a:t>
            </a:r>
            <a:r>
              <a:rPr lang="en-AU" sz="3600" b="1" i="1" dirty="0"/>
              <a:t>he that is slow to anger </a:t>
            </a:r>
            <a:r>
              <a:rPr lang="en-AU" sz="3600" b="1" i="1" dirty="0" err="1"/>
              <a:t>appeaseth</a:t>
            </a:r>
            <a:r>
              <a:rPr lang="en-AU" sz="3600" b="1" i="1" dirty="0"/>
              <a:t> strife. </a:t>
            </a:r>
          </a:p>
          <a:p>
            <a:pPr>
              <a:buNone/>
            </a:pPr>
            <a:r>
              <a:rPr lang="en-AU" sz="3600" b="1" i="1" dirty="0">
                <a:solidFill>
                  <a:srgbClr val="C00000"/>
                </a:solidFill>
              </a:rPr>
              <a:t>	PROV 15:18</a:t>
            </a:r>
          </a:p>
          <a:p>
            <a:r>
              <a:rPr lang="en-AU" sz="3600" b="1" dirty="0"/>
              <a:t>He that </a:t>
            </a:r>
            <a:r>
              <a:rPr lang="en-AU" sz="3600" b="1" dirty="0" err="1"/>
              <a:t>answereth</a:t>
            </a:r>
            <a:r>
              <a:rPr lang="en-AU" sz="3600" b="1" dirty="0"/>
              <a:t> a matter before he </a:t>
            </a:r>
            <a:r>
              <a:rPr lang="en-AU" sz="3600" b="1" dirty="0" err="1"/>
              <a:t>heareth</a:t>
            </a:r>
            <a:r>
              <a:rPr lang="en-AU" sz="3600" b="1" dirty="0"/>
              <a:t> </a:t>
            </a:r>
            <a:r>
              <a:rPr lang="en-AU" sz="3600" b="1" i="1" dirty="0"/>
              <a:t>it, it is folly and shame unto him. </a:t>
            </a:r>
            <a:r>
              <a:rPr lang="en-AU" sz="3600" b="1" i="1" dirty="0">
                <a:solidFill>
                  <a:srgbClr val="C00000"/>
                </a:solidFill>
              </a:rPr>
              <a:t>PROV 18:13</a:t>
            </a:r>
          </a:p>
          <a:p>
            <a:endParaRPr lang="en-AU" b="1" i="1" dirty="0"/>
          </a:p>
          <a:p>
            <a:endParaRPr lang="en-AU" b="1" i="1" dirty="0"/>
          </a:p>
          <a:p>
            <a:endParaRPr lang="en-AU" b="1" dirty="0"/>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pPr algn="ctr"/>
            <a:r>
              <a:rPr lang="en-AU" b="1" dirty="0"/>
              <a:t>LESSONS FROM ED TODAY</a:t>
            </a:r>
          </a:p>
        </p:txBody>
      </p:sp>
      <p:sp>
        <p:nvSpPr>
          <p:cNvPr id="3" name="Text Placeholder 2"/>
          <p:cNvSpPr>
            <a:spLocks noGrp="1"/>
          </p:cNvSpPr>
          <p:nvPr>
            <p:ph type="body" sz="quarter" idx="10"/>
          </p:nvPr>
        </p:nvSpPr>
        <p:spPr>
          <a:xfrm>
            <a:off x="0" y="928670"/>
            <a:ext cx="9144000" cy="4776692"/>
          </a:xfrm>
        </p:spPr>
        <p:txBody>
          <a:bodyPr/>
          <a:lstStyle/>
          <a:p>
            <a:pPr lvl="1"/>
            <a:r>
              <a:rPr lang="en-AU" sz="4000" b="1" dirty="0"/>
              <a:t>Do not be hasty to condemn on hearsay …. “love imputes not evil”</a:t>
            </a:r>
          </a:p>
          <a:p>
            <a:pPr lvl="1"/>
            <a:r>
              <a:rPr lang="en-AU" sz="4000" b="1" dirty="0"/>
              <a:t>Balance godly zeal with trust, respect and fairness</a:t>
            </a:r>
          </a:p>
          <a:p>
            <a:pPr lvl="1"/>
            <a:r>
              <a:rPr lang="en-AU" sz="4000" b="1" dirty="0"/>
              <a:t>Report faithfully and positively</a:t>
            </a:r>
          </a:p>
          <a:p>
            <a:pPr lvl="1" algn="ctr"/>
            <a:r>
              <a:rPr lang="en-AU" sz="4000" b="1" dirty="0"/>
              <a:t>Rejoice if unity is preserved </a:t>
            </a:r>
            <a:r>
              <a:rPr lang="en-AU" sz="4000" b="1" dirty="0">
                <a:solidFill>
                  <a:srgbClr val="C00000"/>
                </a:solidFill>
              </a:rPr>
              <a:t>Eph 4V1-4</a:t>
            </a:r>
          </a:p>
          <a:p>
            <a:pPr lvl="1"/>
            <a:endParaRPr lang="en-AU" sz="3200" b="1" dirty="0"/>
          </a:p>
          <a:p>
            <a:pPr lvl="1"/>
            <a:endParaRPr lang="en-AU" sz="3200" b="1" dirty="0"/>
          </a:p>
        </p:txBody>
      </p:sp>
      <p:pic>
        <p:nvPicPr>
          <p:cNvPr id="4" name="Picture 3" descr="bronze-altar.gif"/>
          <p:cNvPicPr>
            <a:picLocks noChangeAspect="1"/>
          </p:cNvPicPr>
          <p:nvPr/>
        </p:nvPicPr>
        <p:blipFill>
          <a:blip r:embed="rId2"/>
          <a:stretch>
            <a:fillRect/>
          </a:stretch>
        </p:blipFill>
        <p:spPr>
          <a:xfrm>
            <a:off x="2143108" y="4572008"/>
            <a:ext cx="4286280" cy="2285992"/>
          </a:xfrm>
          <a:prstGeom prst="rect">
            <a:avLst/>
          </a:prstGeom>
        </p:spPr>
      </p:pic>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8" y="1785926"/>
            <a:ext cx="7858148" cy="2742289"/>
          </a:xfrm>
        </p:spPr>
        <p:txBody>
          <a:bodyPr/>
          <a:lstStyle/>
          <a:p>
            <a:r>
              <a:rPr lang="en-AU" sz="6600" dirty="0">
                <a:effectLst>
                  <a:outerShdw blurRad="38100" dist="38100" dir="2700000" algn="tl">
                    <a:srgbClr val="000000">
                      <a:alpha val="43137"/>
                    </a:srgbClr>
                  </a:outerShdw>
                </a:effectLst>
                <a:latin typeface="Matura MT Script Capitals" pitchFamily="66" charset="0"/>
              </a:rPr>
              <a:t>   </a:t>
            </a:r>
            <a:r>
              <a:rPr lang="en-AU" sz="6600" i="1" dirty="0">
                <a:effectLst>
                  <a:outerShdw blurRad="38100" dist="38100" dir="2700000" algn="tl">
                    <a:srgbClr val="000000">
                      <a:alpha val="43137"/>
                    </a:srgbClr>
                  </a:outerShdw>
                </a:effectLst>
                <a:latin typeface="Matura MT Script Capitals" pitchFamily="66" charset="0"/>
              </a:rPr>
              <a:t>e swift to hear,</a:t>
            </a:r>
            <a:br>
              <a:rPr lang="en-AU" sz="6600" i="1" dirty="0">
                <a:effectLst>
                  <a:outerShdw blurRad="38100" dist="38100" dir="2700000" algn="tl">
                    <a:srgbClr val="000000">
                      <a:alpha val="43137"/>
                    </a:srgbClr>
                  </a:outerShdw>
                </a:effectLst>
                <a:latin typeface="Matura MT Script Capitals" pitchFamily="66" charset="0"/>
              </a:rPr>
            </a:br>
            <a:r>
              <a:rPr lang="en-AU" sz="6600" i="1" dirty="0">
                <a:effectLst>
                  <a:outerShdw blurRad="38100" dist="38100" dir="2700000" algn="tl">
                    <a:srgbClr val="000000">
                      <a:alpha val="43137"/>
                    </a:srgbClr>
                  </a:outerShdw>
                </a:effectLst>
                <a:latin typeface="Matura MT Script Capitals" pitchFamily="66" charset="0"/>
              </a:rPr>
              <a:t>      slow to speak,</a:t>
            </a:r>
            <a:br>
              <a:rPr lang="en-AU" sz="6600" i="1" dirty="0">
                <a:effectLst>
                  <a:outerShdw blurRad="38100" dist="38100" dir="2700000" algn="tl">
                    <a:srgbClr val="000000">
                      <a:alpha val="43137"/>
                    </a:srgbClr>
                  </a:outerShdw>
                </a:effectLst>
                <a:latin typeface="Matura MT Script Capitals" pitchFamily="66" charset="0"/>
              </a:rPr>
            </a:br>
            <a:r>
              <a:rPr lang="en-AU" sz="6600" i="1" dirty="0">
                <a:effectLst>
                  <a:outerShdw blurRad="38100" dist="38100" dir="2700000" algn="tl">
                    <a:srgbClr val="000000">
                      <a:alpha val="43137"/>
                    </a:srgbClr>
                  </a:outerShdw>
                </a:effectLst>
                <a:latin typeface="Matura MT Script Capitals" pitchFamily="66" charset="0"/>
              </a:rPr>
              <a:t>         slow to wrath.</a:t>
            </a:r>
          </a:p>
        </p:txBody>
      </p:sp>
      <p:sp>
        <p:nvSpPr>
          <p:cNvPr id="5" name="Title 1"/>
          <p:cNvSpPr txBox="1">
            <a:spLocks/>
          </p:cNvSpPr>
          <p:nvPr/>
        </p:nvSpPr>
        <p:spPr>
          <a:xfrm>
            <a:off x="0" y="571480"/>
            <a:ext cx="2786114" cy="2135200"/>
          </a:xfrm>
          <a:prstGeom prst="rect">
            <a:avLst/>
          </a:prstGeom>
        </p:spPr>
        <p:txBody>
          <a:bodyPr vert="horz" wrap="square" lIns="0" tIns="0" rIns="0" bIns="0" rtlCol="0" anchor="t">
            <a:spAutoFit/>
          </a:bodyPr>
          <a:lstStyle/>
          <a:p>
            <a:pPr marL="0" marR="0" lvl="0" indent="0" algn="l" defTabSz="914363" rtl="0" eaLnBrk="1" fontAlgn="auto" latinLnBrk="0" hangingPunct="1">
              <a:lnSpc>
                <a:spcPct val="90000"/>
              </a:lnSpc>
              <a:spcBef>
                <a:spcPct val="0"/>
              </a:spcBef>
              <a:spcAft>
                <a:spcPts val="0"/>
              </a:spcAft>
              <a:buClrTx/>
              <a:buSzTx/>
              <a:buFontTx/>
              <a:buNone/>
              <a:tabLst/>
              <a:defRPr/>
            </a:pPr>
            <a:r>
              <a:rPr lang="en-AU" sz="15000" i="1" kern="0" spc="-150" dirty="0">
                <a:ln w="3175">
                  <a:noFill/>
                </a:ln>
                <a:solidFill>
                  <a:srgbClr val="005825"/>
                </a:solidFill>
                <a:effectLst>
                  <a:outerShdw blurRad="38100" dist="38100" dir="2700000" algn="tl">
                    <a:srgbClr val="000000">
                      <a:alpha val="43137"/>
                    </a:srgbClr>
                  </a:outerShdw>
                </a:effectLst>
                <a:latin typeface="Matura MT Script Capitals" pitchFamily="66" charset="0"/>
                <a:cs typeface="Arial" pitchFamily="34" charset="0"/>
              </a:rPr>
              <a:t>B</a:t>
            </a:r>
            <a:endParaRPr kumimoji="0" lang="en-AU" sz="15000" b="0" i="1" u="none" strike="noStrike" kern="0" cap="none" spc="-150" normalizeH="0" baseline="0" noProof="0" dirty="0">
              <a:ln w="3175">
                <a:noFill/>
              </a:ln>
              <a:solidFill>
                <a:srgbClr val="005825"/>
              </a:solidFill>
              <a:effectLst>
                <a:outerShdw blurRad="38100" dist="38100" dir="2700000" algn="tl">
                  <a:srgbClr val="000000">
                    <a:alpha val="43137"/>
                  </a:srgbClr>
                </a:outerShdw>
              </a:effectLst>
              <a:uLnTx/>
              <a:uFillTx/>
              <a:latin typeface="Matura MT Script Capitals" pitchFamily="66" charset="0"/>
              <a:ea typeface="+mn-ea"/>
              <a:cs typeface="Arial" pitchFamily="34" charset="0"/>
            </a:endParaRPr>
          </a:p>
        </p:txBody>
      </p:sp>
      <p:sp>
        <p:nvSpPr>
          <p:cNvPr id="7" name="Text Placeholder 2"/>
          <p:cNvSpPr>
            <a:spLocks noGrp="1"/>
          </p:cNvSpPr>
          <p:nvPr>
            <p:ph type="body" sz="quarter" idx="10"/>
          </p:nvPr>
        </p:nvSpPr>
        <p:spPr>
          <a:xfrm>
            <a:off x="762000" y="5214950"/>
            <a:ext cx="8382000" cy="854080"/>
          </a:xfrm>
        </p:spPr>
        <p:txBody>
          <a:bodyPr/>
          <a:lstStyle/>
          <a:p>
            <a:pPr>
              <a:buNone/>
            </a:pPr>
            <a:r>
              <a:rPr lang="en-AU" sz="6000" b="1" dirty="0">
                <a:solidFill>
                  <a:srgbClr val="C00000"/>
                </a:solidFill>
              </a:rPr>
              <a:t>					</a:t>
            </a:r>
            <a:r>
              <a:rPr lang="en-AU" sz="6000" dirty="0">
                <a:solidFill>
                  <a:srgbClr val="C00000"/>
                </a:solidFill>
                <a:latin typeface="Matura MT Script Capitals" pitchFamily="66" charset="0"/>
              </a:rPr>
              <a:t>James 1v19</a:t>
            </a:r>
          </a:p>
        </p:txBody>
      </p:sp>
    </p:spTree>
  </p:cSld>
  <p:clrMapOvr>
    <a:masterClrMapping/>
  </p:clrMapOvr>
  <p:transition>
    <p:fade/>
  </p:transition>
</p:sld>
</file>

<file path=ppt/theme/theme1.xml><?xml version="1.0" encoding="utf-8"?>
<a:theme xmlns:a="http://schemas.openxmlformats.org/drawingml/2006/main" name="TS010286746">
  <a:themeElements>
    <a:clrScheme name="White - blue accents template template">
      <a:dk1>
        <a:srgbClr val="000000"/>
      </a:dk1>
      <a:lt1>
        <a:srgbClr val="FFFFFF"/>
      </a:lt1>
      <a:dk2>
        <a:srgbClr val="1D4775"/>
      </a:dk2>
      <a:lt2>
        <a:srgbClr val="FEF194"/>
      </a:lt2>
      <a:accent1>
        <a:srgbClr val="FFC000"/>
      </a:accent1>
      <a:accent2>
        <a:srgbClr val="3497AE"/>
      </a:accent2>
      <a:accent3>
        <a:srgbClr val="DF8045"/>
      </a:accent3>
      <a:accent4>
        <a:srgbClr val="7DCC2E"/>
      </a:accent4>
      <a:accent5>
        <a:srgbClr val="FF9929"/>
      </a:accent5>
      <a:accent6>
        <a:srgbClr val="A061C3"/>
      </a:accent6>
      <a:hlink>
        <a:srgbClr val="1D4775"/>
      </a:hlink>
      <a:folHlink>
        <a:srgbClr val="1D477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Trebuchet MS"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0550262-B63B-494B-9216-80B9C429110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TS010286746</Template>
  <TotalTime>709</TotalTime>
  <Words>881</Words>
  <Application>Microsoft Office PowerPoint</Application>
  <PresentationFormat>On-screen Show (4:3)</PresentationFormat>
  <Paragraphs>116</Paragraphs>
  <Slides>24</Slides>
  <Notes>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24</vt:i4>
      </vt:variant>
    </vt:vector>
  </HeadingPairs>
  <TitlesOfParts>
    <vt:vector size="36" baseType="lpstr">
      <vt:lpstr>Arial</vt:lpstr>
      <vt:lpstr>Arial Black</vt:lpstr>
      <vt:lpstr>Bernard MT Condensed</vt:lpstr>
      <vt:lpstr>Calibri</vt:lpstr>
      <vt:lpstr>Courier New</vt:lpstr>
      <vt:lpstr>Franklin Gothic Medium</vt:lpstr>
      <vt:lpstr>Gill Sans</vt:lpstr>
      <vt:lpstr>Matura MT Script Capitals</vt:lpstr>
      <vt:lpstr>Trebuchet MS</vt:lpstr>
      <vt:lpstr>Wingdings</vt:lpstr>
      <vt:lpstr>TS010286746</vt:lpstr>
      <vt:lpstr>White with Courier font for code slides</vt:lpstr>
      <vt:lpstr>PowerPoint Presentation</vt:lpstr>
      <vt:lpstr>      THE HISTORY OF PHINEHAS </vt:lpstr>
      <vt:lpstr>          FIGHTING IMMORALITY</vt:lpstr>
      <vt:lpstr>        THE REWARD FOR PHINEHAS</vt:lpstr>
      <vt:lpstr>PowerPoint Presentation</vt:lpstr>
      <vt:lpstr>PowerPoint Presentation</vt:lpstr>
      <vt:lpstr>PowerPoint Presentation</vt:lpstr>
      <vt:lpstr>PowerPoint Presentation</vt:lpstr>
      <vt:lpstr>PowerPoint Presentation</vt:lpstr>
      <vt:lpstr>PowerPoint Presentation</vt:lpstr>
      <vt:lpstr>CONSIDER ONE ANOTHER</vt:lpstr>
      <vt:lpstr>REUBEN,GAD &amp; MANASSEH A Vital Covenant made Num 32:25-31</vt:lpstr>
      <vt:lpstr>THE CONTROVERSY OF ED JOSHUA 22</vt:lpstr>
      <vt:lpstr>PowerPoint Presentation</vt:lpstr>
      <vt:lpstr>      THE GREAT ALTAR AT ED </vt:lpstr>
      <vt:lpstr> THE CORRECT SPIRIT IN ECCLESIAL ISSUES</vt:lpstr>
      <vt:lpstr> THE CONTROVERSY of ED</vt:lpstr>
      <vt:lpstr>      WHAT MOSES HAD WARNED </vt:lpstr>
      <vt:lpstr>      THE CONTROVERSY of ED</vt:lpstr>
      <vt:lpstr>      THE VOICE of RESTRAINT</vt:lpstr>
      <vt:lpstr>LESSONS FROM ED TODAY</vt:lpstr>
      <vt:lpstr>      LESSONS FROM PROVERBS          These should have been applied at ED</vt:lpstr>
      <vt:lpstr>LESSONS FROM ED TODAY</vt:lpstr>
      <vt:lpstr>   e swift to hear,       slow to speak,          slow to wrath.</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Exhortations from the edge of the Kingdom</dc:title>
  <dc:creator>Andrew Pitcher</dc:creator>
  <cp:keywords/>
  <cp:lastModifiedBy>ron cowie</cp:lastModifiedBy>
  <cp:revision>72</cp:revision>
  <dcterms:created xsi:type="dcterms:W3CDTF">2012-08-02T12:58:33Z</dcterms:created>
  <dcterms:modified xsi:type="dcterms:W3CDTF">2017-08-16T00:23:05Z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TC102867469990</vt:lpwstr>
  </property>
</Properties>
</file>