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6" r:id="rId3"/>
    <p:sldId id="258" r:id="rId4"/>
    <p:sldId id="282" r:id="rId5"/>
    <p:sldId id="283" r:id="rId6"/>
    <p:sldId id="284" r:id="rId7"/>
    <p:sldId id="286" r:id="rId8"/>
    <p:sldId id="287" r:id="rId9"/>
    <p:sldId id="28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A902F6A0-6B0B-45F3-9E8F-488D00FF900B}" type="datetimeFigureOut">
              <a:rPr lang="en-AU" smtClean="0"/>
              <a:t>10/09/2017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6533452-AA19-422C-8820-15CB2BF9D21A}" type="slidenum">
              <a:rPr lang="en-AU" smtClean="0"/>
              <a:t>‹#›</a:t>
            </a:fld>
            <a:endParaRPr lang="en-AU"/>
          </a:p>
        </p:txBody>
      </p:sp>
    </p:spTree>
    <p:extLst>
      <p:ext uri="{BB962C8B-B14F-4D97-AF65-F5344CB8AC3E}">
        <p14:creationId xmlns:p14="http://schemas.microsoft.com/office/powerpoint/2010/main" val="3176184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A902F6A0-6B0B-45F3-9E8F-488D00FF900B}" type="datetimeFigureOut">
              <a:rPr lang="en-AU" smtClean="0"/>
              <a:t>10/09/2017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6533452-AA19-422C-8820-15CB2BF9D21A}" type="slidenum">
              <a:rPr lang="en-AU" smtClean="0"/>
              <a:t>‹#›</a:t>
            </a:fld>
            <a:endParaRPr lang="en-AU"/>
          </a:p>
        </p:txBody>
      </p:sp>
    </p:spTree>
    <p:extLst>
      <p:ext uri="{BB962C8B-B14F-4D97-AF65-F5344CB8AC3E}">
        <p14:creationId xmlns:p14="http://schemas.microsoft.com/office/powerpoint/2010/main" val="2182698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02F6A0-6B0B-45F3-9E8F-488D00FF900B}" type="datetimeFigureOut">
              <a:rPr lang="en-AU" smtClean="0"/>
              <a:t>10/09/2017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6533452-AA19-422C-8820-15CB2BF9D21A}" type="slidenum">
              <a:rPr lang="en-AU" smtClean="0"/>
              <a:t>‹#›</a:t>
            </a:fld>
            <a:endParaRPr lang="en-AU"/>
          </a:p>
        </p:txBody>
      </p:sp>
    </p:spTree>
    <p:extLst>
      <p:ext uri="{BB962C8B-B14F-4D97-AF65-F5344CB8AC3E}">
        <p14:creationId xmlns:p14="http://schemas.microsoft.com/office/powerpoint/2010/main" val="3264238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A902F6A0-6B0B-45F3-9E8F-488D00FF900B}" type="datetimeFigureOut">
              <a:rPr lang="en-AU" smtClean="0"/>
              <a:t>10/09/2017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6533452-AA19-422C-8820-15CB2BF9D21A}" type="slidenum">
              <a:rPr lang="en-AU" smtClean="0"/>
              <a:t>‹#›</a:t>
            </a:fld>
            <a:endParaRPr lang="en-AU"/>
          </a:p>
        </p:txBody>
      </p:sp>
    </p:spTree>
    <p:extLst>
      <p:ext uri="{BB962C8B-B14F-4D97-AF65-F5344CB8AC3E}">
        <p14:creationId xmlns:p14="http://schemas.microsoft.com/office/powerpoint/2010/main" val="930811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A902F6A0-6B0B-45F3-9E8F-488D00FF900B}" type="datetimeFigureOut">
              <a:rPr lang="en-AU" smtClean="0"/>
              <a:t>10/09/2017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96533452-AA19-422C-8820-15CB2BF9D21A}" type="slidenum">
              <a:rPr lang="en-AU" smtClean="0"/>
              <a:t>‹#›</a:t>
            </a:fld>
            <a:endParaRPr lang="en-AU"/>
          </a:p>
        </p:txBody>
      </p:sp>
    </p:spTree>
    <p:extLst>
      <p:ext uri="{BB962C8B-B14F-4D97-AF65-F5344CB8AC3E}">
        <p14:creationId xmlns:p14="http://schemas.microsoft.com/office/powerpoint/2010/main" val="3181088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A902F6A0-6B0B-45F3-9E8F-488D00FF900B}" type="datetimeFigureOut">
              <a:rPr lang="en-AU" smtClean="0"/>
              <a:t>10/09/2017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96533452-AA19-422C-8820-15CB2BF9D21A}" type="slidenum">
              <a:rPr lang="en-AU" smtClean="0"/>
              <a:t>‹#›</a:t>
            </a:fld>
            <a:endParaRPr lang="en-AU"/>
          </a:p>
        </p:txBody>
      </p:sp>
    </p:spTree>
    <p:extLst>
      <p:ext uri="{BB962C8B-B14F-4D97-AF65-F5344CB8AC3E}">
        <p14:creationId xmlns:p14="http://schemas.microsoft.com/office/powerpoint/2010/main" val="1283169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02F6A0-6B0B-45F3-9E8F-488D00FF900B}" type="datetimeFigureOut">
              <a:rPr lang="en-AU" smtClean="0"/>
              <a:t>10/09/2017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96533452-AA19-422C-8820-15CB2BF9D21A}" type="slidenum">
              <a:rPr lang="en-AU" smtClean="0"/>
              <a:t>‹#›</a:t>
            </a:fld>
            <a:endParaRPr lang="en-AU"/>
          </a:p>
        </p:txBody>
      </p:sp>
    </p:spTree>
    <p:extLst>
      <p:ext uri="{BB962C8B-B14F-4D97-AF65-F5344CB8AC3E}">
        <p14:creationId xmlns:p14="http://schemas.microsoft.com/office/powerpoint/2010/main" val="1943093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02F6A0-6B0B-45F3-9E8F-488D00FF900B}" type="datetimeFigureOut">
              <a:rPr lang="en-AU" smtClean="0"/>
              <a:t>10/09/2017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6533452-AA19-422C-8820-15CB2BF9D21A}" type="slidenum">
              <a:rPr lang="en-AU" smtClean="0"/>
              <a:t>‹#›</a:t>
            </a:fld>
            <a:endParaRPr lang="en-AU"/>
          </a:p>
        </p:txBody>
      </p:sp>
    </p:spTree>
    <p:extLst>
      <p:ext uri="{BB962C8B-B14F-4D97-AF65-F5344CB8AC3E}">
        <p14:creationId xmlns:p14="http://schemas.microsoft.com/office/powerpoint/2010/main" val="3364184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02F6A0-6B0B-45F3-9E8F-488D00FF900B}" type="datetimeFigureOut">
              <a:rPr lang="en-AU" smtClean="0"/>
              <a:t>10/09/2017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6533452-AA19-422C-8820-15CB2BF9D21A}" type="slidenum">
              <a:rPr lang="en-AU" smtClean="0"/>
              <a:t>‹#›</a:t>
            </a:fld>
            <a:endParaRPr lang="en-AU"/>
          </a:p>
        </p:txBody>
      </p:sp>
    </p:spTree>
    <p:extLst>
      <p:ext uri="{BB962C8B-B14F-4D97-AF65-F5344CB8AC3E}">
        <p14:creationId xmlns:p14="http://schemas.microsoft.com/office/powerpoint/2010/main" val="1347257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A902F6A0-6B0B-45F3-9E8F-488D00FF900B}" type="datetimeFigureOut">
              <a:rPr lang="en-AU" smtClean="0"/>
              <a:t>10/09/2017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6533452-AA19-422C-8820-15CB2BF9D21A}" type="slidenum">
              <a:rPr lang="en-AU" smtClean="0"/>
              <a:t>‹#›</a:t>
            </a:fld>
            <a:endParaRPr lang="en-AU"/>
          </a:p>
        </p:txBody>
      </p:sp>
    </p:spTree>
    <p:extLst>
      <p:ext uri="{BB962C8B-B14F-4D97-AF65-F5344CB8AC3E}">
        <p14:creationId xmlns:p14="http://schemas.microsoft.com/office/powerpoint/2010/main" val="1664760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A902F6A0-6B0B-45F3-9E8F-488D00FF900B}" type="datetimeFigureOut">
              <a:rPr lang="en-AU" smtClean="0"/>
              <a:t>10/09/2017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6533452-AA19-422C-8820-15CB2BF9D21A}" type="slidenum">
              <a:rPr lang="en-AU" smtClean="0"/>
              <a:t>‹#›</a:t>
            </a:fld>
            <a:endParaRPr lang="en-AU"/>
          </a:p>
        </p:txBody>
      </p:sp>
    </p:spTree>
    <p:extLst>
      <p:ext uri="{BB962C8B-B14F-4D97-AF65-F5344CB8AC3E}">
        <p14:creationId xmlns:p14="http://schemas.microsoft.com/office/powerpoint/2010/main" val="3741274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02F6A0-6B0B-45F3-9E8F-488D00FF900B}" type="datetimeFigureOut">
              <a:rPr lang="en-AU" smtClean="0"/>
              <a:t>10/09/2017</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533452-AA19-422C-8820-15CB2BF9D21A}" type="slidenum">
              <a:rPr lang="en-AU" smtClean="0"/>
              <a:t>‹#›</a:t>
            </a:fld>
            <a:endParaRPr lang="en-AU"/>
          </a:p>
        </p:txBody>
      </p:sp>
    </p:spTree>
    <p:extLst>
      <p:ext uri="{BB962C8B-B14F-4D97-AF65-F5344CB8AC3E}">
        <p14:creationId xmlns:p14="http://schemas.microsoft.com/office/powerpoint/2010/main" val="2441850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952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AU"/>
          </a:p>
        </p:txBody>
      </p:sp>
      <p:sp>
        <p:nvSpPr>
          <p:cNvPr id="3" name="Subtitle 2"/>
          <p:cNvSpPr>
            <a:spLocks noGrp="1"/>
          </p:cNvSpPr>
          <p:nvPr>
            <p:ph type="subTitle" idx="1"/>
          </p:nvPr>
        </p:nvSpPr>
        <p:spPr/>
        <p:txBody>
          <a:bodyPr/>
          <a:lstStyle/>
          <a:p>
            <a:endParaRPr lang="en-AU"/>
          </a:p>
        </p:txBody>
      </p:sp>
      <p:pic>
        <p:nvPicPr>
          <p:cNvPr id="1026" name="Picture 2" descr="Image result for powerpoint background scro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69701" y="2447876"/>
            <a:ext cx="10590727" cy="2308324"/>
          </a:xfrm>
          <a:prstGeom prst="rect">
            <a:avLst/>
          </a:prstGeom>
          <a:noFill/>
        </p:spPr>
        <p:txBody>
          <a:bodyPr wrap="square" rtlCol="0">
            <a:spAutoFit/>
          </a:bodyPr>
          <a:lstStyle/>
          <a:p>
            <a:pPr algn="ctr"/>
            <a:r>
              <a:rPr lang="en-AU" sz="4800" b="1" dirty="0" smtClean="0">
                <a:effectLst>
                  <a:outerShdw blurRad="38100" dist="38100" dir="2700000" algn="tl">
                    <a:srgbClr val="000000">
                      <a:alpha val="43137"/>
                    </a:srgbClr>
                  </a:outerShdw>
                </a:effectLst>
              </a:rPr>
              <a:t> The legacy of Zedekiah:</a:t>
            </a:r>
          </a:p>
          <a:p>
            <a:pPr algn="ctr"/>
            <a:r>
              <a:rPr lang="en-AU" sz="4800" b="1" dirty="0" smtClean="0">
                <a:effectLst>
                  <a:outerShdw blurRad="38100" dist="38100" dir="2700000" algn="tl">
                    <a:srgbClr val="000000">
                      <a:alpha val="43137"/>
                    </a:srgbClr>
                  </a:outerShdw>
                </a:effectLst>
              </a:rPr>
              <a:t> </a:t>
            </a:r>
            <a:r>
              <a:rPr lang="en-AU" sz="4800" b="1" smtClean="0">
                <a:effectLst>
                  <a:outerShdw blurRad="38100" dist="38100" dir="2700000" algn="tl">
                    <a:srgbClr val="000000">
                      <a:alpha val="43137"/>
                    </a:srgbClr>
                  </a:outerShdw>
                </a:effectLst>
              </a:rPr>
              <a:t>the last remnant </a:t>
            </a:r>
            <a:r>
              <a:rPr lang="en-AU" sz="4800" b="1" dirty="0" smtClean="0">
                <a:effectLst>
                  <a:outerShdw blurRad="38100" dist="38100" dir="2700000" algn="tl">
                    <a:srgbClr val="000000">
                      <a:alpha val="43137"/>
                    </a:srgbClr>
                  </a:outerShdw>
                </a:effectLst>
              </a:rPr>
              <a:t>follow </a:t>
            </a:r>
            <a:r>
              <a:rPr lang="en-AU" sz="4800" b="1" dirty="0" smtClean="0">
                <a:effectLst>
                  <a:outerShdw blurRad="38100" dist="38100" dir="2700000" algn="tl">
                    <a:srgbClr val="000000">
                      <a:alpha val="43137"/>
                    </a:srgbClr>
                  </a:outerShdw>
                </a:effectLst>
              </a:rPr>
              <a:t>in his steps</a:t>
            </a:r>
            <a:endParaRPr lang="en-AU" sz="4800" b="1" dirty="0" smtClean="0">
              <a:effectLst>
                <a:outerShdw blurRad="38100" dist="38100" dir="2700000" algn="tl">
                  <a:srgbClr val="000000">
                    <a:alpha val="43137"/>
                  </a:srgbClr>
                </a:outerShdw>
              </a:effectLst>
            </a:endParaRPr>
          </a:p>
          <a:p>
            <a:pPr algn="ctr"/>
            <a:r>
              <a:rPr lang="en-AU" sz="4800" b="1" dirty="0" smtClean="0">
                <a:effectLst>
                  <a:outerShdw blurRad="38100" dist="38100" dir="2700000" algn="tl">
                    <a:srgbClr val="000000">
                      <a:alpha val="43137"/>
                    </a:srgbClr>
                  </a:outerShdw>
                </a:effectLst>
              </a:rPr>
              <a:t>Jeremiah 39-44</a:t>
            </a:r>
            <a:endParaRPr lang="en-AU" sz="4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561872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AU"/>
          </a:p>
        </p:txBody>
      </p:sp>
      <p:sp>
        <p:nvSpPr>
          <p:cNvPr id="3" name="Subtitle 2"/>
          <p:cNvSpPr>
            <a:spLocks noGrp="1"/>
          </p:cNvSpPr>
          <p:nvPr>
            <p:ph type="subTitle" idx="1"/>
          </p:nvPr>
        </p:nvSpPr>
        <p:spPr/>
        <p:txBody>
          <a:bodyPr/>
          <a:lstStyle/>
          <a:p>
            <a:endParaRPr lang="en-AU"/>
          </a:p>
        </p:txBody>
      </p:sp>
      <p:pic>
        <p:nvPicPr>
          <p:cNvPr id="1026" name="Picture 2" descr="Image result for powerpoint background scro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p:cNvGraphicFramePr>
            <a:graphicFrameLocks noGrp="1"/>
          </p:cNvGraphicFramePr>
          <p:nvPr>
            <p:extLst>
              <p:ext uri="{D42A27DB-BD31-4B8C-83A1-F6EECF244321}">
                <p14:modId xmlns:p14="http://schemas.microsoft.com/office/powerpoint/2010/main" val="738894999"/>
              </p:ext>
            </p:extLst>
          </p:nvPr>
        </p:nvGraphicFramePr>
        <p:xfrm>
          <a:off x="685441" y="1097330"/>
          <a:ext cx="10957060" cy="4998720"/>
        </p:xfrm>
        <a:graphic>
          <a:graphicData uri="http://schemas.openxmlformats.org/drawingml/2006/table">
            <a:tbl>
              <a:tblPr firstRow="1" bandRow="1">
                <a:tableStyleId>{5C22544A-7EE6-4342-B048-85BDC9FD1C3A}</a:tableStyleId>
              </a:tblPr>
              <a:tblGrid>
                <a:gridCol w="8876525"/>
                <a:gridCol w="2080535"/>
              </a:tblGrid>
              <a:tr h="370840">
                <a:tc>
                  <a:txBody>
                    <a:bodyPr/>
                    <a:lstStyle/>
                    <a:p>
                      <a:r>
                        <a:rPr lang="en-AU" sz="2800" dirty="0" smtClean="0"/>
                        <a:t>Event</a:t>
                      </a:r>
                      <a:endParaRPr lang="en-AU" sz="2800" dirty="0"/>
                    </a:p>
                  </a:txBody>
                  <a:tcPr>
                    <a:solidFill>
                      <a:schemeClr val="accent4">
                        <a:lumMod val="75000"/>
                      </a:schemeClr>
                    </a:solidFill>
                  </a:tcPr>
                </a:tc>
                <a:tc>
                  <a:txBody>
                    <a:bodyPr/>
                    <a:lstStyle/>
                    <a:p>
                      <a:r>
                        <a:rPr lang="en-AU" sz="2800" dirty="0" smtClean="0"/>
                        <a:t>Reference</a:t>
                      </a:r>
                      <a:endParaRPr lang="en-AU" sz="2800" dirty="0"/>
                    </a:p>
                  </a:txBody>
                  <a:tcPr>
                    <a:solidFill>
                      <a:schemeClr val="accent4">
                        <a:lumMod val="75000"/>
                      </a:schemeClr>
                    </a:solidFill>
                  </a:tcPr>
                </a:tc>
              </a:tr>
              <a:tr h="370840">
                <a:tc>
                  <a:txBody>
                    <a:bodyPr/>
                    <a:lstStyle/>
                    <a:p>
                      <a:r>
                        <a:rPr lang="en-AU" sz="2400" dirty="0" smtClean="0"/>
                        <a:t>A tiny, impoverished remnant was left in the land, and were given possession</a:t>
                      </a:r>
                      <a:r>
                        <a:rPr lang="en-AU" sz="2400" baseline="0" dirty="0" smtClean="0"/>
                        <a:t> of land by king Nebuchadnezzar.</a:t>
                      </a:r>
                      <a:endParaRPr lang="en-AU" sz="2400" dirty="0"/>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dirty="0" err="1" smtClean="0"/>
                        <a:t>Jer</a:t>
                      </a:r>
                      <a:r>
                        <a:rPr lang="en-AU" sz="2400" dirty="0" smtClean="0"/>
                        <a:t> 39:10</a:t>
                      </a:r>
                      <a:endParaRPr lang="en-AU" sz="2400" dirty="0"/>
                    </a:p>
                  </a:txBody>
                  <a:tcPr>
                    <a:solidFill>
                      <a:schemeClr val="accent4">
                        <a:lumMod val="40000"/>
                        <a:lumOff val="60000"/>
                      </a:schemeClr>
                    </a:solidFill>
                  </a:tcPr>
                </a:tc>
              </a:tr>
              <a:tr h="370840">
                <a:tc>
                  <a:txBody>
                    <a:bodyPr/>
                    <a:lstStyle/>
                    <a:p>
                      <a:r>
                        <a:rPr lang="en-AU" sz="2400" dirty="0" smtClean="0"/>
                        <a:t>Jeremiah freed and given the choice of where he wished to go – he chooses to stay in the land.</a:t>
                      </a:r>
                      <a:endParaRPr lang="en-AU" sz="2400" dirty="0"/>
                    </a:p>
                  </a:txBody>
                  <a:tcPr>
                    <a:solidFill>
                      <a:schemeClr val="accent4">
                        <a:lumMod val="20000"/>
                        <a:lumOff val="80000"/>
                      </a:schemeClr>
                    </a:solidFill>
                  </a:tcPr>
                </a:tc>
                <a:tc>
                  <a:txBody>
                    <a:bodyPr/>
                    <a:lstStyle/>
                    <a:p>
                      <a:r>
                        <a:rPr lang="en-AU" sz="2400" dirty="0" err="1" smtClean="0"/>
                        <a:t>Jer</a:t>
                      </a:r>
                      <a:r>
                        <a:rPr lang="en-AU" sz="2400" dirty="0" smtClean="0"/>
                        <a:t> 39:11-14</a:t>
                      </a:r>
                    </a:p>
                    <a:p>
                      <a:r>
                        <a:rPr lang="en-AU" sz="2400" dirty="0" err="1" smtClean="0"/>
                        <a:t>Jer</a:t>
                      </a:r>
                      <a:r>
                        <a:rPr lang="en-AU" sz="2400" dirty="0" smtClean="0"/>
                        <a:t> 40:1-6</a:t>
                      </a:r>
                      <a:endParaRPr lang="en-AU" sz="2400" dirty="0"/>
                    </a:p>
                  </a:txBody>
                  <a:tcPr>
                    <a:solidFill>
                      <a:schemeClr val="accent4">
                        <a:lumMod val="20000"/>
                        <a:lumOff val="8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err="1" smtClean="0">
                          <a:solidFill>
                            <a:schemeClr val="dk1"/>
                          </a:solidFill>
                          <a:effectLst/>
                          <a:latin typeface="+mn-lt"/>
                          <a:ea typeface="+mn-ea"/>
                          <a:cs typeface="+mn-cs"/>
                        </a:rPr>
                        <a:t>Gedaliah</a:t>
                      </a:r>
                      <a:r>
                        <a:rPr lang="en-AU" sz="2400" kern="1200" baseline="0" dirty="0" smtClean="0">
                          <a:solidFill>
                            <a:schemeClr val="dk1"/>
                          </a:solidFill>
                          <a:effectLst/>
                          <a:latin typeface="+mn-lt"/>
                          <a:ea typeface="+mn-ea"/>
                          <a:cs typeface="+mn-cs"/>
                        </a:rPr>
                        <a:t> the son of </a:t>
                      </a:r>
                      <a:r>
                        <a:rPr lang="en-AU" sz="2400" kern="1200" baseline="0" dirty="0" err="1" smtClean="0">
                          <a:solidFill>
                            <a:schemeClr val="dk1"/>
                          </a:solidFill>
                          <a:effectLst/>
                          <a:latin typeface="+mn-lt"/>
                          <a:ea typeface="+mn-ea"/>
                          <a:cs typeface="+mn-cs"/>
                        </a:rPr>
                        <a:t>Ahikam</a:t>
                      </a:r>
                      <a:r>
                        <a:rPr lang="en-AU" sz="2400" kern="1200" baseline="0" dirty="0" smtClean="0">
                          <a:solidFill>
                            <a:schemeClr val="dk1"/>
                          </a:solidFill>
                          <a:effectLst/>
                          <a:latin typeface="+mn-lt"/>
                          <a:ea typeface="+mn-ea"/>
                          <a:cs typeface="+mn-cs"/>
                        </a:rPr>
                        <a:t> the son of </a:t>
                      </a:r>
                      <a:r>
                        <a:rPr lang="en-AU" sz="2400" kern="1200" baseline="0" dirty="0" err="1" smtClean="0">
                          <a:solidFill>
                            <a:schemeClr val="dk1"/>
                          </a:solidFill>
                          <a:effectLst/>
                          <a:latin typeface="+mn-lt"/>
                          <a:ea typeface="+mn-ea"/>
                          <a:cs typeface="+mn-cs"/>
                        </a:rPr>
                        <a:t>Shaphan</a:t>
                      </a:r>
                      <a:r>
                        <a:rPr lang="en-AU" sz="2400" kern="1200" baseline="0" dirty="0" smtClean="0">
                          <a:solidFill>
                            <a:schemeClr val="dk1"/>
                          </a:solidFill>
                          <a:effectLst/>
                          <a:latin typeface="+mn-lt"/>
                          <a:ea typeface="+mn-ea"/>
                          <a:cs typeface="+mn-cs"/>
                        </a:rPr>
                        <a:t> installed as governor in </a:t>
                      </a:r>
                      <a:r>
                        <a:rPr lang="en-AU" sz="2400" kern="1200" baseline="0" dirty="0" err="1" smtClean="0">
                          <a:solidFill>
                            <a:schemeClr val="dk1"/>
                          </a:solidFill>
                          <a:effectLst/>
                          <a:latin typeface="+mn-lt"/>
                          <a:ea typeface="+mn-ea"/>
                          <a:cs typeface="+mn-cs"/>
                        </a:rPr>
                        <a:t>Mizpah</a:t>
                      </a:r>
                      <a:r>
                        <a:rPr lang="en-AU" sz="2400" kern="1200" baseline="0" dirty="0" smtClean="0">
                          <a:solidFill>
                            <a:schemeClr val="dk1"/>
                          </a:solidFill>
                          <a:effectLst/>
                          <a:latin typeface="+mn-lt"/>
                          <a:ea typeface="+mn-ea"/>
                          <a:cs typeface="+mn-cs"/>
                        </a:rPr>
                        <a:t> by </a:t>
                      </a:r>
                      <a:r>
                        <a:rPr lang="en-AU" sz="2400" baseline="0" dirty="0" smtClean="0"/>
                        <a:t>Nebuchadnezzar.</a:t>
                      </a:r>
                      <a:endParaRPr lang="en-AU" sz="2400" kern="1200" dirty="0">
                        <a:solidFill>
                          <a:schemeClr val="dk1"/>
                        </a:solidFill>
                        <a:effectLst/>
                        <a:latin typeface="+mn-lt"/>
                        <a:ea typeface="+mn-ea"/>
                        <a:cs typeface="+mn-cs"/>
                      </a:endParaRPr>
                    </a:p>
                  </a:txBody>
                  <a:tcPr>
                    <a:solidFill>
                      <a:schemeClr val="accent4">
                        <a:lumMod val="40000"/>
                        <a:lumOff val="60000"/>
                      </a:schemeClr>
                    </a:solidFill>
                  </a:tcPr>
                </a:tc>
                <a:tc>
                  <a:txBody>
                    <a:bodyPr/>
                    <a:lstStyle/>
                    <a:p>
                      <a:pPr marL="0" algn="l" defTabSz="914400" rtl="0" eaLnBrk="1" latinLnBrk="0" hangingPunct="1"/>
                      <a:r>
                        <a:rPr lang="en-AU" sz="2400" kern="1200" dirty="0" err="1" smtClean="0">
                          <a:solidFill>
                            <a:schemeClr val="dk1"/>
                          </a:solidFill>
                          <a:effectLst/>
                          <a:latin typeface="+mn-lt"/>
                          <a:ea typeface="+mn-ea"/>
                          <a:cs typeface="+mn-cs"/>
                        </a:rPr>
                        <a:t>Jer</a:t>
                      </a:r>
                      <a:r>
                        <a:rPr lang="en-AU" sz="2400" kern="1200" dirty="0" smtClean="0">
                          <a:solidFill>
                            <a:schemeClr val="dk1"/>
                          </a:solidFill>
                          <a:effectLst/>
                          <a:latin typeface="+mn-lt"/>
                          <a:ea typeface="+mn-ea"/>
                          <a:cs typeface="+mn-cs"/>
                        </a:rPr>
                        <a:t> 40:5,7</a:t>
                      </a:r>
                      <a:endParaRPr lang="en-AU" sz="2400" kern="1200" dirty="0">
                        <a:solidFill>
                          <a:schemeClr val="dk1"/>
                        </a:solidFill>
                        <a:effectLst/>
                        <a:latin typeface="+mn-lt"/>
                        <a:ea typeface="+mn-ea"/>
                        <a:cs typeface="+mn-cs"/>
                      </a:endParaRPr>
                    </a:p>
                  </a:txBody>
                  <a:tcPr>
                    <a:solidFill>
                      <a:schemeClr val="accent4">
                        <a:lumMod val="40000"/>
                        <a:lumOff val="6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dirty="0" smtClean="0"/>
                        <a:t>A great company of Jews who had fled to the surrounding areas and nearby countries return to the land and are exhorted by </a:t>
                      </a:r>
                      <a:r>
                        <a:rPr lang="en-AU" sz="2400" dirty="0" err="1" smtClean="0"/>
                        <a:t>Gedaliah</a:t>
                      </a:r>
                      <a:r>
                        <a:rPr lang="en-AU" sz="2400" dirty="0" smtClean="0"/>
                        <a:t> to serve the Babylonians</a:t>
                      </a:r>
                      <a:r>
                        <a:rPr lang="en-AU" sz="2400" baseline="0" dirty="0" smtClean="0"/>
                        <a:t> in peace.</a:t>
                      </a:r>
                      <a:endParaRPr lang="en-AU" sz="2400" dirty="0"/>
                    </a:p>
                  </a:txBody>
                  <a:tcPr>
                    <a:solidFill>
                      <a:schemeClr val="accent4">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dirty="0" err="1" smtClean="0"/>
                        <a:t>Jer</a:t>
                      </a:r>
                      <a:r>
                        <a:rPr lang="en-AU" sz="2400" dirty="0" smtClean="0"/>
                        <a:t> 40:7-12</a:t>
                      </a:r>
                      <a:endParaRPr lang="en-AU" sz="2400" dirty="0"/>
                    </a:p>
                  </a:txBody>
                  <a:tcPr>
                    <a:solidFill>
                      <a:schemeClr val="accent4">
                        <a:lumMod val="20000"/>
                        <a:lumOff val="8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err="1" smtClean="0">
                          <a:solidFill>
                            <a:schemeClr val="dk1"/>
                          </a:solidFill>
                          <a:latin typeface="+mn-lt"/>
                          <a:ea typeface="+mn-ea"/>
                          <a:cs typeface="+mn-cs"/>
                        </a:rPr>
                        <a:t>Gedaliah</a:t>
                      </a:r>
                      <a:r>
                        <a:rPr lang="en-AU" sz="2400" kern="1200" dirty="0" smtClean="0">
                          <a:solidFill>
                            <a:schemeClr val="dk1"/>
                          </a:solidFill>
                          <a:latin typeface="+mn-lt"/>
                          <a:ea typeface="+mn-ea"/>
                          <a:cs typeface="+mn-cs"/>
                        </a:rPr>
                        <a:t> is warned of a conspiracy to murder him but does not believe it</a:t>
                      </a:r>
                      <a:endParaRPr lang="en-AU" sz="2400" kern="1200" dirty="0">
                        <a:solidFill>
                          <a:schemeClr val="dk1"/>
                        </a:solidFill>
                        <a:latin typeface="+mn-lt"/>
                        <a:ea typeface="+mn-ea"/>
                        <a:cs typeface="+mn-cs"/>
                      </a:endParaRPr>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err="1" smtClean="0">
                          <a:solidFill>
                            <a:schemeClr val="dk1"/>
                          </a:solidFill>
                          <a:latin typeface="+mn-lt"/>
                          <a:ea typeface="+mn-ea"/>
                          <a:cs typeface="+mn-cs"/>
                        </a:rPr>
                        <a:t>Jer</a:t>
                      </a:r>
                      <a:r>
                        <a:rPr lang="en-AU" sz="2400" kern="1200" dirty="0" smtClean="0">
                          <a:solidFill>
                            <a:schemeClr val="dk1"/>
                          </a:solidFill>
                          <a:latin typeface="+mn-lt"/>
                          <a:ea typeface="+mn-ea"/>
                          <a:cs typeface="+mn-cs"/>
                        </a:rPr>
                        <a:t> 40:13-16</a:t>
                      </a:r>
                      <a:endParaRPr lang="en-AU" sz="2400" kern="1200" dirty="0">
                        <a:solidFill>
                          <a:schemeClr val="dk1"/>
                        </a:solidFill>
                        <a:latin typeface="+mn-lt"/>
                        <a:ea typeface="+mn-ea"/>
                        <a:cs typeface="+mn-cs"/>
                      </a:endParaRPr>
                    </a:p>
                  </a:txBody>
                  <a:tcPr>
                    <a:solidFill>
                      <a:schemeClr val="accent4">
                        <a:lumMod val="40000"/>
                        <a:lumOff val="60000"/>
                      </a:schemeClr>
                    </a:solidFill>
                  </a:tcPr>
                </a:tc>
              </a:tr>
            </a:tbl>
          </a:graphicData>
        </a:graphic>
      </p:graphicFrame>
      <p:sp>
        <p:nvSpPr>
          <p:cNvPr id="6" name="TextBox 5"/>
          <p:cNvSpPr txBox="1"/>
          <p:nvPr/>
        </p:nvSpPr>
        <p:spPr>
          <a:xfrm>
            <a:off x="2717441" y="207239"/>
            <a:ext cx="7392473" cy="707886"/>
          </a:xfrm>
          <a:prstGeom prst="rect">
            <a:avLst/>
          </a:prstGeom>
          <a:noFill/>
        </p:spPr>
        <p:txBody>
          <a:bodyPr wrap="square" rtlCol="0">
            <a:spAutoFit/>
          </a:bodyPr>
          <a:lstStyle/>
          <a:p>
            <a:r>
              <a:rPr lang="en-AU" sz="4000" b="1" dirty="0" smtClean="0">
                <a:solidFill>
                  <a:schemeClr val="accent4">
                    <a:lumMod val="60000"/>
                    <a:lumOff val="40000"/>
                  </a:schemeClr>
                </a:solidFill>
              </a:rPr>
              <a:t>Key events in Jeremiah 39 - 44</a:t>
            </a:r>
            <a:endParaRPr lang="en-AU" sz="4000" b="1" dirty="0">
              <a:solidFill>
                <a:schemeClr val="accent4">
                  <a:lumMod val="60000"/>
                  <a:lumOff val="40000"/>
                </a:schemeClr>
              </a:solidFill>
            </a:endParaRPr>
          </a:p>
        </p:txBody>
      </p:sp>
    </p:spTree>
    <p:extLst>
      <p:ext uri="{BB962C8B-B14F-4D97-AF65-F5344CB8AC3E}">
        <p14:creationId xmlns:p14="http://schemas.microsoft.com/office/powerpoint/2010/main" val="30770398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AU"/>
          </a:p>
        </p:txBody>
      </p:sp>
      <p:sp>
        <p:nvSpPr>
          <p:cNvPr id="3" name="Subtitle 2"/>
          <p:cNvSpPr>
            <a:spLocks noGrp="1"/>
          </p:cNvSpPr>
          <p:nvPr>
            <p:ph type="subTitle" idx="1"/>
          </p:nvPr>
        </p:nvSpPr>
        <p:spPr/>
        <p:txBody>
          <a:bodyPr/>
          <a:lstStyle/>
          <a:p>
            <a:endParaRPr lang="en-AU"/>
          </a:p>
        </p:txBody>
      </p:sp>
      <p:pic>
        <p:nvPicPr>
          <p:cNvPr id="1026" name="Picture 2" descr="Image result for powerpoint background scro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p:cNvGraphicFramePr>
            <a:graphicFrameLocks noGrp="1"/>
          </p:cNvGraphicFramePr>
          <p:nvPr>
            <p:extLst>
              <p:ext uri="{D42A27DB-BD31-4B8C-83A1-F6EECF244321}">
                <p14:modId xmlns:p14="http://schemas.microsoft.com/office/powerpoint/2010/main" val="940316875"/>
              </p:ext>
            </p:extLst>
          </p:nvPr>
        </p:nvGraphicFramePr>
        <p:xfrm>
          <a:off x="685441" y="1097330"/>
          <a:ext cx="10957060" cy="5547360"/>
        </p:xfrm>
        <a:graphic>
          <a:graphicData uri="http://schemas.openxmlformats.org/drawingml/2006/table">
            <a:tbl>
              <a:tblPr firstRow="1" bandRow="1">
                <a:tableStyleId>{5C22544A-7EE6-4342-B048-85BDC9FD1C3A}</a:tableStyleId>
              </a:tblPr>
              <a:tblGrid>
                <a:gridCol w="8876525"/>
                <a:gridCol w="2080535"/>
              </a:tblGrid>
              <a:tr h="370840">
                <a:tc>
                  <a:txBody>
                    <a:bodyPr/>
                    <a:lstStyle/>
                    <a:p>
                      <a:r>
                        <a:rPr lang="en-AU" sz="2800" dirty="0" smtClean="0"/>
                        <a:t>Event</a:t>
                      </a:r>
                      <a:endParaRPr lang="en-AU" sz="2800" dirty="0"/>
                    </a:p>
                  </a:txBody>
                  <a:tcPr>
                    <a:solidFill>
                      <a:schemeClr val="accent4">
                        <a:lumMod val="75000"/>
                      </a:schemeClr>
                    </a:solidFill>
                  </a:tcPr>
                </a:tc>
                <a:tc>
                  <a:txBody>
                    <a:bodyPr/>
                    <a:lstStyle/>
                    <a:p>
                      <a:r>
                        <a:rPr lang="en-AU" sz="2800" dirty="0" smtClean="0"/>
                        <a:t>Reference</a:t>
                      </a:r>
                      <a:endParaRPr lang="en-AU" sz="2800" dirty="0"/>
                    </a:p>
                  </a:txBody>
                  <a:tcPr>
                    <a:solidFill>
                      <a:schemeClr val="accent4">
                        <a:lumMod val="75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smtClean="0">
                          <a:solidFill>
                            <a:schemeClr val="dk1"/>
                          </a:solidFill>
                          <a:latin typeface="+mn-lt"/>
                          <a:ea typeface="+mn-ea"/>
                          <a:cs typeface="+mn-cs"/>
                        </a:rPr>
                        <a:t>Ishmael the</a:t>
                      </a:r>
                      <a:r>
                        <a:rPr lang="en-AU" sz="2400" kern="1200" baseline="0" dirty="0" smtClean="0">
                          <a:solidFill>
                            <a:schemeClr val="dk1"/>
                          </a:solidFill>
                          <a:latin typeface="+mn-lt"/>
                          <a:ea typeface="+mn-ea"/>
                          <a:cs typeface="+mn-cs"/>
                        </a:rPr>
                        <a:t> son of </a:t>
                      </a:r>
                      <a:r>
                        <a:rPr lang="en-AU" sz="2400" kern="1200" baseline="0" dirty="0" err="1" smtClean="0">
                          <a:solidFill>
                            <a:schemeClr val="dk1"/>
                          </a:solidFill>
                          <a:latin typeface="+mn-lt"/>
                          <a:ea typeface="+mn-ea"/>
                          <a:cs typeface="+mn-cs"/>
                        </a:rPr>
                        <a:t>Nethaniah</a:t>
                      </a:r>
                      <a:r>
                        <a:rPr lang="en-AU" sz="2400" kern="1200" baseline="0" dirty="0" smtClean="0">
                          <a:solidFill>
                            <a:schemeClr val="dk1"/>
                          </a:solidFill>
                          <a:latin typeface="+mn-lt"/>
                          <a:ea typeface="+mn-ea"/>
                          <a:cs typeface="+mn-cs"/>
                        </a:rPr>
                        <a:t> (of the seed royal) slays </a:t>
                      </a:r>
                      <a:r>
                        <a:rPr lang="en-AU" sz="2400" kern="1200" baseline="0" dirty="0" err="1" smtClean="0">
                          <a:solidFill>
                            <a:schemeClr val="dk1"/>
                          </a:solidFill>
                          <a:latin typeface="+mn-lt"/>
                          <a:ea typeface="+mn-ea"/>
                          <a:cs typeface="+mn-cs"/>
                        </a:rPr>
                        <a:t>Gedaliah</a:t>
                      </a:r>
                      <a:r>
                        <a:rPr lang="en-AU" sz="2400" kern="1200" baseline="0" dirty="0" smtClean="0">
                          <a:solidFill>
                            <a:schemeClr val="dk1"/>
                          </a:solidFill>
                          <a:latin typeface="+mn-lt"/>
                          <a:ea typeface="+mn-ea"/>
                          <a:cs typeface="+mn-cs"/>
                        </a:rPr>
                        <a:t> and all his </a:t>
                      </a:r>
                      <a:r>
                        <a:rPr lang="en-AU" sz="2400" kern="1200" baseline="0" dirty="0" smtClean="0">
                          <a:solidFill>
                            <a:schemeClr val="dk1"/>
                          </a:solidFill>
                          <a:latin typeface="+mn-lt"/>
                          <a:ea typeface="+mn-ea"/>
                          <a:cs typeface="+mn-cs"/>
                        </a:rPr>
                        <a:t>supporters as well as the Chaldean soldiers present.</a:t>
                      </a:r>
                      <a:endParaRPr lang="en-AU" sz="2400" kern="1200" dirty="0">
                        <a:solidFill>
                          <a:schemeClr val="dk1"/>
                        </a:solidFill>
                        <a:latin typeface="+mn-lt"/>
                        <a:ea typeface="+mn-ea"/>
                        <a:cs typeface="+mn-cs"/>
                      </a:endParaRPr>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err="1" smtClean="0">
                          <a:solidFill>
                            <a:schemeClr val="dk1"/>
                          </a:solidFill>
                          <a:latin typeface="+mn-lt"/>
                          <a:ea typeface="+mn-ea"/>
                          <a:cs typeface="+mn-cs"/>
                        </a:rPr>
                        <a:t>Jer</a:t>
                      </a:r>
                      <a:r>
                        <a:rPr lang="en-AU" sz="2400" kern="1200" dirty="0" smtClean="0">
                          <a:solidFill>
                            <a:schemeClr val="dk1"/>
                          </a:solidFill>
                          <a:latin typeface="+mn-lt"/>
                          <a:ea typeface="+mn-ea"/>
                          <a:cs typeface="+mn-cs"/>
                        </a:rPr>
                        <a:t> 41:1-9</a:t>
                      </a:r>
                      <a:endParaRPr lang="en-AU" sz="2400" kern="1200" dirty="0">
                        <a:solidFill>
                          <a:schemeClr val="dk1"/>
                        </a:solidFill>
                        <a:latin typeface="+mn-lt"/>
                        <a:ea typeface="+mn-ea"/>
                        <a:cs typeface="+mn-cs"/>
                      </a:endParaRPr>
                    </a:p>
                  </a:txBody>
                  <a:tcPr>
                    <a:solidFill>
                      <a:schemeClr val="accent4">
                        <a:lumMod val="40000"/>
                        <a:lumOff val="60000"/>
                      </a:schemeClr>
                    </a:solidFill>
                  </a:tcPr>
                </a:tc>
              </a:tr>
              <a:tr h="370840">
                <a:tc>
                  <a:txBody>
                    <a:bodyPr/>
                    <a:lstStyle/>
                    <a:p>
                      <a:r>
                        <a:rPr lang="en-AU" sz="2400" dirty="0" smtClean="0"/>
                        <a:t>Ishmael</a:t>
                      </a:r>
                      <a:r>
                        <a:rPr lang="en-AU" sz="2400" baseline="0" dirty="0" smtClean="0"/>
                        <a:t> carries the remnant of the people captive intending to flee to the territory of the Ammonites</a:t>
                      </a:r>
                      <a:endParaRPr lang="en-AU" sz="2400" dirty="0"/>
                    </a:p>
                  </a:txBody>
                  <a:tcPr>
                    <a:solidFill>
                      <a:schemeClr val="accent4">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dirty="0" err="1" smtClean="0"/>
                        <a:t>Jer</a:t>
                      </a:r>
                      <a:r>
                        <a:rPr lang="en-AU" sz="2400" dirty="0" smtClean="0"/>
                        <a:t> 41:10</a:t>
                      </a:r>
                      <a:endParaRPr lang="en-AU" sz="2400" dirty="0"/>
                    </a:p>
                  </a:txBody>
                  <a:tcPr>
                    <a:solidFill>
                      <a:schemeClr val="accent4">
                        <a:lumMod val="20000"/>
                        <a:lumOff val="80000"/>
                      </a:schemeClr>
                    </a:solidFill>
                  </a:tcPr>
                </a:tc>
              </a:tr>
              <a:tr h="370840">
                <a:tc>
                  <a:txBody>
                    <a:bodyPr/>
                    <a:lstStyle/>
                    <a:p>
                      <a:r>
                        <a:rPr lang="en-AU" sz="2400" dirty="0" err="1" smtClean="0"/>
                        <a:t>Johanan</a:t>
                      </a:r>
                      <a:r>
                        <a:rPr lang="en-AU" sz="2400" dirty="0" smtClean="0"/>
                        <a:t> the son of </a:t>
                      </a:r>
                      <a:r>
                        <a:rPr lang="en-AU" sz="2400" dirty="0" err="1" smtClean="0"/>
                        <a:t>Kareah</a:t>
                      </a:r>
                      <a:r>
                        <a:rPr lang="en-AU" sz="2400" dirty="0" smtClean="0"/>
                        <a:t> opposes Ishmael and the people follow him instead of Ishmael. Fearing reprisals from the Babylonians, they</a:t>
                      </a:r>
                      <a:r>
                        <a:rPr lang="en-AU" sz="2400" baseline="0" dirty="0" smtClean="0"/>
                        <a:t> move south, intending to seek safety in Egypt.</a:t>
                      </a:r>
                      <a:endParaRPr lang="en-AU" sz="2400" dirty="0"/>
                    </a:p>
                  </a:txBody>
                  <a:tcPr>
                    <a:solidFill>
                      <a:schemeClr val="accent4">
                        <a:lumMod val="40000"/>
                        <a:lumOff val="60000"/>
                      </a:schemeClr>
                    </a:solidFill>
                  </a:tcPr>
                </a:tc>
                <a:tc>
                  <a:txBody>
                    <a:bodyPr/>
                    <a:lstStyle/>
                    <a:p>
                      <a:r>
                        <a:rPr lang="en-AU" sz="2400" dirty="0" err="1" smtClean="0"/>
                        <a:t>Jer</a:t>
                      </a:r>
                      <a:r>
                        <a:rPr lang="en-AU" sz="2400" dirty="0" smtClean="0"/>
                        <a:t> 41:11-18</a:t>
                      </a:r>
                      <a:endParaRPr lang="en-AU" sz="2400" dirty="0"/>
                    </a:p>
                  </a:txBody>
                  <a:tcPr>
                    <a:solidFill>
                      <a:schemeClr val="accent4">
                        <a:lumMod val="40000"/>
                        <a:lumOff val="6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smtClean="0">
                          <a:solidFill>
                            <a:schemeClr val="dk1"/>
                          </a:solidFill>
                          <a:effectLst/>
                          <a:latin typeface="+mn-lt"/>
                          <a:ea typeface="+mn-ea"/>
                          <a:cs typeface="+mn-cs"/>
                        </a:rPr>
                        <a:t>The people now seek Jeremiah’s advice – what</a:t>
                      </a:r>
                      <a:r>
                        <a:rPr lang="en-AU" sz="2400" kern="1200" baseline="0" dirty="0" smtClean="0">
                          <a:solidFill>
                            <a:schemeClr val="dk1"/>
                          </a:solidFill>
                          <a:effectLst/>
                          <a:latin typeface="+mn-lt"/>
                          <a:ea typeface="+mn-ea"/>
                          <a:cs typeface="+mn-cs"/>
                        </a:rPr>
                        <a:t> should they do now?</a:t>
                      </a:r>
                      <a:endParaRPr lang="en-AU" sz="2400" kern="1200" dirty="0">
                        <a:solidFill>
                          <a:schemeClr val="dk1"/>
                        </a:solidFill>
                        <a:effectLst/>
                        <a:latin typeface="+mn-lt"/>
                        <a:ea typeface="+mn-ea"/>
                        <a:cs typeface="+mn-cs"/>
                      </a:endParaRPr>
                    </a:p>
                  </a:txBody>
                  <a:tcPr>
                    <a:solidFill>
                      <a:schemeClr val="accent4">
                        <a:lumMod val="20000"/>
                        <a:lumOff val="80000"/>
                      </a:schemeClr>
                    </a:solidFill>
                  </a:tcPr>
                </a:tc>
                <a:tc>
                  <a:txBody>
                    <a:bodyPr/>
                    <a:lstStyle/>
                    <a:p>
                      <a:pPr marL="0" algn="l" defTabSz="914400" rtl="0" eaLnBrk="1" latinLnBrk="0" hangingPunct="1"/>
                      <a:r>
                        <a:rPr lang="en-AU" sz="2400" kern="1200" dirty="0" err="1" smtClean="0">
                          <a:solidFill>
                            <a:schemeClr val="dk1"/>
                          </a:solidFill>
                          <a:effectLst/>
                          <a:latin typeface="+mn-lt"/>
                          <a:ea typeface="+mn-ea"/>
                          <a:cs typeface="+mn-cs"/>
                        </a:rPr>
                        <a:t>Jer</a:t>
                      </a:r>
                      <a:r>
                        <a:rPr lang="en-AU" sz="2400" kern="1200" baseline="0" dirty="0" smtClean="0">
                          <a:solidFill>
                            <a:schemeClr val="dk1"/>
                          </a:solidFill>
                          <a:effectLst/>
                          <a:latin typeface="+mn-lt"/>
                          <a:ea typeface="+mn-ea"/>
                          <a:cs typeface="+mn-cs"/>
                        </a:rPr>
                        <a:t> 42:1-3</a:t>
                      </a:r>
                      <a:endParaRPr lang="en-AU" sz="2400" kern="1200" dirty="0">
                        <a:solidFill>
                          <a:schemeClr val="dk1"/>
                        </a:solidFill>
                        <a:effectLst/>
                        <a:latin typeface="+mn-lt"/>
                        <a:ea typeface="+mn-ea"/>
                        <a:cs typeface="+mn-cs"/>
                      </a:endParaRPr>
                    </a:p>
                  </a:txBody>
                  <a:tcPr>
                    <a:solidFill>
                      <a:schemeClr val="accent4">
                        <a:lumMod val="20000"/>
                        <a:lumOff val="8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dirty="0" smtClean="0"/>
                        <a:t>Jeremiah agrees</a:t>
                      </a:r>
                      <a:r>
                        <a:rPr lang="en-AU" sz="2400" baseline="0" dirty="0" smtClean="0"/>
                        <a:t> to help them and seek God’s direction.</a:t>
                      </a:r>
                      <a:endParaRPr lang="en-AU" sz="2400" dirty="0"/>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dirty="0" err="1" smtClean="0"/>
                        <a:t>Jer</a:t>
                      </a:r>
                      <a:r>
                        <a:rPr lang="en-AU" sz="2400" dirty="0" smtClean="0"/>
                        <a:t> 42:4</a:t>
                      </a:r>
                      <a:endParaRPr lang="en-AU" sz="2400" dirty="0"/>
                    </a:p>
                  </a:txBody>
                  <a:tcPr>
                    <a:solidFill>
                      <a:schemeClr val="accent4">
                        <a:lumMod val="40000"/>
                        <a:lumOff val="6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smtClean="0">
                          <a:solidFill>
                            <a:schemeClr val="dk1"/>
                          </a:solidFill>
                          <a:latin typeface="+mn-lt"/>
                          <a:ea typeface="+mn-ea"/>
                          <a:cs typeface="+mn-cs"/>
                        </a:rPr>
                        <a:t>The people swear by God that they will do whatever God says</a:t>
                      </a:r>
                      <a:r>
                        <a:rPr lang="en-AU" sz="2400" kern="1200" baseline="0" dirty="0" smtClean="0">
                          <a:solidFill>
                            <a:schemeClr val="dk1"/>
                          </a:solidFill>
                          <a:latin typeface="+mn-lt"/>
                          <a:ea typeface="+mn-ea"/>
                          <a:cs typeface="+mn-cs"/>
                        </a:rPr>
                        <a:t>, no matter what it is.</a:t>
                      </a:r>
                      <a:endParaRPr lang="en-AU" sz="2400" kern="1200" dirty="0">
                        <a:solidFill>
                          <a:schemeClr val="dk1"/>
                        </a:solidFill>
                        <a:latin typeface="+mn-lt"/>
                        <a:ea typeface="+mn-ea"/>
                        <a:cs typeface="+mn-cs"/>
                      </a:endParaRPr>
                    </a:p>
                  </a:txBody>
                  <a:tcPr>
                    <a:solidFill>
                      <a:schemeClr val="accent4">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err="1" smtClean="0">
                          <a:solidFill>
                            <a:schemeClr val="dk1"/>
                          </a:solidFill>
                          <a:latin typeface="+mn-lt"/>
                          <a:ea typeface="+mn-ea"/>
                          <a:cs typeface="+mn-cs"/>
                        </a:rPr>
                        <a:t>Jer</a:t>
                      </a:r>
                      <a:r>
                        <a:rPr lang="en-AU" sz="2400" kern="1200" dirty="0" smtClean="0">
                          <a:solidFill>
                            <a:schemeClr val="dk1"/>
                          </a:solidFill>
                          <a:latin typeface="+mn-lt"/>
                          <a:ea typeface="+mn-ea"/>
                          <a:cs typeface="+mn-cs"/>
                        </a:rPr>
                        <a:t> 42:5-6</a:t>
                      </a:r>
                      <a:endParaRPr lang="en-AU" sz="2400" kern="1200" dirty="0">
                        <a:solidFill>
                          <a:schemeClr val="dk1"/>
                        </a:solidFill>
                        <a:latin typeface="+mn-lt"/>
                        <a:ea typeface="+mn-ea"/>
                        <a:cs typeface="+mn-cs"/>
                      </a:endParaRPr>
                    </a:p>
                  </a:txBody>
                  <a:tcPr>
                    <a:solidFill>
                      <a:schemeClr val="accent4">
                        <a:lumMod val="20000"/>
                        <a:lumOff val="8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smtClean="0">
                          <a:solidFill>
                            <a:schemeClr val="dk1"/>
                          </a:solidFill>
                          <a:latin typeface="+mn-lt"/>
                          <a:ea typeface="+mn-ea"/>
                          <a:cs typeface="+mn-cs"/>
                        </a:rPr>
                        <a:t>No response comes </a:t>
                      </a:r>
                      <a:r>
                        <a:rPr lang="en-AU" sz="2400" kern="1200" dirty="0" smtClean="0">
                          <a:solidFill>
                            <a:schemeClr val="dk1"/>
                          </a:solidFill>
                          <a:latin typeface="+mn-lt"/>
                          <a:ea typeface="+mn-ea"/>
                          <a:cs typeface="+mn-cs"/>
                        </a:rPr>
                        <a:t>from God to </a:t>
                      </a:r>
                      <a:r>
                        <a:rPr lang="en-AU" sz="2400" kern="1200" dirty="0" smtClean="0">
                          <a:solidFill>
                            <a:schemeClr val="dk1"/>
                          </a:solidFill>
                          <a:latin typeface="+mn-lt"/>
                          <a:ea typeface="+mn-ea"/>
                          <a:cs typeface="+mn-cs"/>
                        </a:rPr>
                        <a:t>Jeremiah for 10 days.</a:t>
                      </a:r>
                      <a:endParaRPr lang="en-AU" sz="2400" kern="1200" dirty="0">
                        <a:solidFill>
                          <a:schemeClr val="dk1"/>
                        </a:solidFill>
                        <a:latin typeface="+mn-lt"/>
                        <a:ea typeface="+mn-ea"/>
                        <a:cs typeface="+mn-cs"/>
                      </a:endParaRPr>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err="1" smtClean="0">
                          <a:solidFill>
                            <a:schemeClr val="dk1"/>
                          </a:solidFill>
                          <a:latin typeface="+mn-lt"/>
                          <a:ea typeface="+mn-ea"/>
                          <a:cs typeface="+mn-cs"/>
                        </a:rPr>
                        <a:t>Jer</a:t>
                      </a:r>
                      <a:r>
                        <a:rPr lang="en-AU" sz="2400" kern="1200" dirty="0" smtClean="0">
                          <a:solidFill>
                            <a:schemeClr val="dk1"/>
                          </a:solidFill>
                          <a:latin typeface="+mn-lt"/>
                          <a:ea typeface="+mn-ea"/>
                          <a:cs typeface="+mn-cs"/>
                        </a:rPr>
                        <a:t> 42:7</a:t>
                      </a:r>
                      <a:endParaRPr lang="en-AU" sz="2400" kern="1200" dirty="0">
                        <a:solidFill>
                          <a:schemeClr val="dk1"/>
                        </a:solidFill>
                        <a:latin typeface="+mn-lt"/>
                        <a:ea typeface="+mn-ea"/>
                        <a:cs typeface="+mn-cs"/>
                      </a:endParaRPr>
                    </a:p>
                  </a:txBody>
                  <a:tcPr>
                    <a:solidFill>
                      <a:schemeClr val="accent4">
                        <a:lumMod val="40000"/>
                        <a:lumOff val="60000"/>
                      </a:schemeClr>
                    </a:solidFill>
                  </a:tcPr>
                </a:tc>
              </a:tr>
            </a:tbl>
          </a:graphicData>
        </a:graphic>
      </p:graphicFrame>
      <p:sp>
        <p:nvSpPr>
          <p:cNvPr id="6" name="TextBox 5"/>
          <p:cNvSpPr txBox="1"/>
          <p:nvPr/>
        </p:nvSpPr>
        <p:spPr>
          <a:xfrm>
            <a:off x="2717441" y="207239"/>
            <a:ext cx="7392473" cy="707886"/>
          </a:xfrm>
          <a:prstGeom prst="rect">
            <a:avLst/>
          </a:prstGeom>
          <a:noFill/>
        </p:spPr>
        <p:txBody>
          <a:bodyPr wrap="square" rtlCol="0">
            <a:spAutoFit/>
          </a:bodyPr>
          <a:lstStyle/>
          <a:p>
            <a:r>
              <a:rPr lang="en-AU" sz="4000" b="1" dirty="0" smtClean="0">
                <a:solidFill>
                  <a:schemeClr val="accent4">
                    <a:lumMod val="60000"/>
                    <a:lumOff val="40000"/>
                  </a:schemeClr>
                </a:solidFill>
              </a:rPr>
              <a:t>Key events in Jeremiah 39 - 44</a:t>
            </a:r>
            <a:endParaRPr lang="en-AU" sz="4000" b="1" dirty="0">
              <a:solidFill>
                <a:schemeClr val="accent4">
                  <a:lumMod val="60000"/>
                  <a:lumOff val="40000"/>
                </a:schemeClr>
              </a:solidFill>
            </a:endParaRPr>
          </a:p>
        </p:txBody>
      </p:sp>
    </p:spTree>
    <p:extLst>
      <p:ext uri="{BB962C8B-B14F-4D97-AF65-F5344CB8AC3E}">
        <p14:creationId xmlns:p14="http://schemas.microsoft.com/office/powerpoint/2010/main" val="1301136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AU"/>
          </a:p>
        </p:txBody>
      </p:sp>
      <p:sp>
        <p:nvSpPr>
          <p:cNvPr id="3" name="Subtitle 2"/>
          <p:cNvSpPr>
            <a:spLocks noGrp="1"/>
          </p:cNvSpPr>
          <p:nvPr>
            <p:ph type="subTitle" idx="1"/>
          </p:nvPr>
        </p:nvSpPr>
        <p:spPr/>
        <p:txBody>
          <a:bodyPr/>
          <a:lstStyle/>
          <a:p>
            <a:endParaRPr lang="en-AU"/>
          </a:p>
        </p:txBody>
      </p:sp>
      <p:pic>
        <p:nvPicPr>
          <p:cNvPr id="1026" name="Picture 2" descr="Image result for powerpoint background scro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p:cNvGraphicFramePr>
            <a:graphicFrameLocks noGrp="1"/>
          </p:cNvGraphicFramePr>
          <p:nvPr>
            <p:extLst>
              <p:ext uri="{D42A27DB-BD31-4B8C-83A1-F6EECF244321}">
                <p14:modId xmlns:p14="http://schemas.microsoft.com/office/powerpoint/2010/main" val="1824823344"/>
              </p:ext>
            </p:extLst>
          </p:nvPr>
        </p:nvGraphicFramePr>
        <p:xfrm>
          <a:off x="685441" y="1097330"/>
          <a:ext cx="10957060" cy="5455920"/>
        </p:xfrm>
        <a:graphic>
          <a:graphicData uri="http://schemas.openxmlformats.org/drawingml/2006/table">
            <a:tbl>
              <a:tblPr firstRow="1" bandRow="1">
                <a:tableStyleId>{5C22544A-7EE6-4342-B048-85BDC9FD1C3A}</a:tableStyleId>
              </a:tblPr>
              <a:tblGrid>
                <a:gridCol w="8876525"/>
                <a:gridCol w="2080535"/>
              </a:tblGrid>
              <a:tr h="370840">
                <a:tc>
                  <a:txBody>
                    <a:bodyPr/>
                    <a:lstStyle/>
                    <a:p>
                      <a:r>
                        <a:rPr lang="en-AU" sz="2800" dirty="0" smtClean="0"/>
                        <a:t>Event</a:t>
                      </a:r>
                      <a:endParaRPr lang="en-AU" sz="2800" dirty="0"/>
                    </a:p>
                  </a:txBody>
                  <a:tcPr>
                    <a:solidFill>
                      <a:schemeClr val="accent4">
                        <a:lumMod val="75000"/>
                      </a:schemeClr>
                    </a:solidFill>
                  </a:tcPr>
                </a:tc>
                <a:tc>
                  <a:txBody>
                    <a:bodyPr/>
                    <a:lstStyle/>
                    <a:p>
                      <a:r>
                        <a:rPr lang="en-AU" sz="2800" dirty="0" smtClean="0"/>
                        <a:t>Reference</a:t>
                      </a:r>
                      <a:endParaRPr lang="en-AU" sz="2800" dirty="0"/>
                    </a:p>
                  </a:txBody>
                  <a:tcPr>
                    <a:solidFill>
                      <a:schemeClr val="accent4">
                        <a:lumMod val="75000"/>
                      </a:schemeClr>
                    </a:solidFill>
                  </a:tcPr>
                </a:tc>
              </a:tr>
              <a:tr h="370840">
                <a:tc>
                  <a:txBody>
                    <a:bodyPr/>
                    <a:lstStyle/>
                    <a:p>
                      <a:r>
                        <a:rPr lang="en-AU" sz="2400" dirty="0" smtClean="0"/>
                        <a:t>Jeremiah gives the answer of God to the people – they should stay.</a:t>
                      </a:r>
                      <a:endParaRPr lang="en-AU" sz="2400" dirty="0"/>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dirty="0" err="1" smtClean="0"/>
                        <a:t>Jer</a:t>
                      </a:r>
                      <a:r>
                        <a:rPr lang="en-AU" sz="2400" dirty="0" smtClean="0"/>
                        <a:t> 42:8-18</a:t>
                      </a:r>
                      <a:endParaRPr lang="en-AU" sz="2400" dirty="0"/>
                    </a:p>
                  </a:txBody>
                  <a:tcPr>
                    <a:solidFill>
                      <a:schemeClr val="accent4">
                        <a:lumMod val="40000"/>
                        <a:lumOff val="60000"/>
                      </a:schemeClr>
                    </a:solidFill>
                  </a:tcPr>
                </a:tc>
              </a:tr>
              <a:tr h="370840">
                <a:tc>
                  <a:txBody>
                    <a:bodyPr/>
                    <a:lstStyle/>
                    <a:p>
                      <a:r>
                        <a:rPr lang="en-AU" sz="2400" dirty="0" smtClean="0"/>
                        <a:t>God reveals the true thoughts of the people:</a:t>
                      </a:r>
                      <a:r>
                        <a:rPr lang="en-AU" sz="2400" baseline="0" dirty="0" smtClean="0"/>
                        <a:t> they had lied and were always intending to go to Egypt and because of their hardness of heart they were choosing to die.</a:t>
                      </a:r>
                      <a:endParaRPr lang="en-AU" sz="2400" dirty="0"/>
                    </a:p>
                  </a:txBody>
                  <a:tcPr>
                    <a:solidFill>
                      <a:schemeClr val="accent4">
                        <a:lumMod val="20000"/>
                        <a:lumOff val="80000"/>
                      </a:schemeClr>
                    </a:solidFill>
                  </a:tcPr>
                </a:tc>
                <a:tc>
                  <a:txBody>
                    <a:bodyPr/>
                    <a:lstStyle/>
                    <a:p>
                      <a:r>
                        <a:rPr lang="en-AU" sz="2400" dirty="0" err="1" smtClean="0"/>
                        <a:t>Jer</a:t>
                      </a:r>
                      <a:r>
                        <a:rPr lang="en-AU" sz="2400" dirty="0" smtClean="0"/>
                        <a:t> 42:19-22</a:t>
                      </a:r>
                      <a:endParaRPr lang="en-AU" sz="2400" dirty="0"/>
                    </a:p>
                  </a:txBody>
                  <a:tcPr>
                    <a:solidFill>
                      <a:schemeClr val="accent4">
                        <a:lumMod val="20000"/>
                        <a:lumOff val="8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smtClean="0">
                          <a:solidFill>
                            <a:schemeClr val="dk1"/>
                          </a:solidFill>
                          <a:effectLst/>
                          <a:latin typeface="+mn-lt"/>
                          <a:ea typeface="+mn-ea"/>
                          <a:cs typeface="+mn-cs"/>
                        </a:rPr>
                        <a:t>The people reject the word of Jeremiah and </a:t>
                      </a:r>
                      <a:r>
                        <a:rPr lang="en-AU" sz="2400" kern="1200" dirty="0" err="1" smtClean="0">
                          <a:solidFill>
                            <a:schemeClr val="dk1"/>
                          </a:solidFill>
                          <a:effectLst/>
                          <a:latin typeface="+mn-lt"/>
                          <a:ea typeface="+mn-ea"/>
                          <a:cs typeface="+mn-cs"/>
                        </a:rPr>
                        <a:t>Johanan</a:t>
                      </a:r>
                      <a:r>
                        <a:rPr lang="en-AU" sz="2400" kern="1200" baseline="0" dirty="0" smtClean="0">
                          <a:solidFill>
                            <a:schemeClr val="dk1"/>
                          </a:solidFill>
                          <a:effectLst/>
                          <a:latin typeface="+mn-lt"/>
                          <a:ea typeface="+mn-ea"/>
                          <a:cs typeface="+mn-cs"/>
                        </a:rPr>
                        <a:t> carries the whole lot of them down into Egypt seeking safety there.</a:t>
                      </a:r>
                      <a:endParaRPr lang="en-AU" sz="2400" kern="1200" dirty="0">
                        <a:solidFill>
                          <a:schemeClr val="dk1"/>
                        </a:solidFill>
                        <a:effectLst/>
                        <a:latin typeface="+mn-lt"/>
                        <a:ea typeface="+mn-ea"/>
                        <a:cs typeface="+mn-cs"/>
                      </a:endParaRPr>
                    </a:p>
                  </a:txBody>
                  <a:tcPr>
                    <a:solidFill>
                      <a:schemeClr val="accent4">
                        <a:lumMod val="40000"/>
                        <a:lumOff val="60000"/>
                      </a:schemeClr>
                    </a:solidFill>
                  </a:tcPr>
                </a:tc>
                <a:tc>
                  <a:txBody>
                    <a:bodyPr/>
                    <a:lstStyle/>
                    <a:p>
                      <a:pPr marL="0" algn="l" defTabSz="914400" rtl="0" eaLnBrk="1" latinLnBrk="0" hangingPunct="1"/>
                      <a:r>
                        <a:rPr lang="en-AU" sz="2400" kern="1200" dirty="0" err="1" smtClean="0">
                          <a:solidFill>
                            <a:schemeClr val="dk1"/>
                          </a:solidFill>
                          <a:effectLst/>
                          <a:latin typeface="+mn-lt"/>
                          <a:ea typeface="+mn-ea"/>
                          <a:cs typeface="+mn-cs"/>
                        </a:rPr>
                        <a:t>Jer</a:t>
                      </a:r>
                      <a:r>
                        <a:rPr lang="en-AU" sz="2400" kern="1200" dirty="0" smtClean="0">
                          <a:solidFill>
                            <a:schemeClr val="dk1"/>
                          </a:solidFill>
                          <a:effectLst/>
                          <a:latin typeface="+mn-lt"/>
                          <a:ea typeface="+mn-ea"/>
                          <a:cs typeface="+mn-cs"/>
                        </a:rPr>
                        <a:t> 43:1-7</a:t>
                      </a:r>
                      <a:endParaRPr lang="en-AU" sz="2400" kern="1200" dirty="0">
                        <a:solidFill>
                          <a:schemeClr val="dk1"/>
                        </a:solidFill>
                        <a:effectLst/>
                        <a:latin typeface="+mn-lt"/>
                        <a:ea typeface="+mn-ea"/>
                        <a:cs typeface="+mn-cs"/>
                      </a:endParaRPr>
                    </a:p>
                  </a:txBody>
                  <a:tcPr>
                    <a:solidFill>
                      <a:schemeClr val="accent4">
                        <a:lumMod val="40000"/>
                        <a:lumOff val="6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dirty="0" smtClean="0"/>
                        <a:t>Jeremiah foretells their destruction at the hands of Nebuchadnezzar in Egypt.</a:t>
                      </a:r>
                      <a:endParaRPr lang="en-AU" sz="2400" dirty="0"/>
                    </a:p>
                  </a:txBody>
                  <a:tcPr>
                    <a:solidFill>
                      <a:schemeClr val="accent4">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dirty="0" err="1" smtClean="0"/>
                        <a:t>Jer</a:t>
                      </a:r>
                      <a:r>
                        <a:rPr lang="en-AU" sz="2400" dirty="0" smtClean="0"/>
                        <a:t> 43:8-13</a:t>
                      </a:r>
                      <a:endParaRPr lang="en-AU" sz="2400" dirty="0"/>
                    </a:p>
                  </a:txBody>
                  <a:tcPr>
                    <a:solidFill>
                      <a:schemeClr val="accent4">
                        <a:lumMod val="20000"/>
                        <a:lumOff val="8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smtClean="0">
                          <a:solidFill>
                            <a:schemeClr val="dk1"/>
                          </a:solidFill>
                          <a:latin typeface="+mn-lt"/>
                          <a:ea typeface="+mn-ea"/>
                          <a:cs typeface="+mn-cs"/>
                        </a:rPr>
                        <a:t>Jeremiah exhorts the Jews</a:t>
                      </a:r>
                      <a:r>
                        <a:rPr lang="en-AU" sz="2400" kern="1200" baseline="0" dirty="0" smtClean="0">
                          <a:solidFill>
                            <a:schemeClr val="dk1"/>
                          </a:solidFill>
                          <a:latin typeface="+mn-lt"/>
                          <a:ea typeface="+mn-ea"/>
                          <a:cs typeface="+mn-cs"/>
                        </a:rPr>
                        <a:t> in Egypt that the great calamities which had befallen the nation were due to their hardness of heart and idolatry, which they had now embraced again in Egypt</a:t>
                      </a:r>
                      <a:endParaRPr lang="en-AU" sz="2400" kern="1200" dirty="0">
                        <a:solidFill>
                          <a:schemeClr val="dk1"/>
                        </a:solidFill>
                        <a:latin typeface="+mn-lt"/>
                        <a:ea typeface="+mn-ea"/>
                        <a:cs typeface="+mn-cs"/>
                      </a:endParaRPr>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err="1" smtClean="0">
                          <a:solidFill>
                            <a:schemeClr val="dk1"/>
                          </a:solidFill>
                          <a:latin typeface="+mn-lt"/>
                          <a:ea typeface="+mn-ea"/>
                          <a:cs typeface="+mn-cs"/>
                        </a:rPr>
                        <a:t>Jer</a:t>
                      </a:r>
                      <a:r>
                        <a:rPr lang="en-AU" sz="2400" kern="1200" dirty="0" smtClean="0">
                          <a:solidFill>
                            <a:schemeClr val="dk1"/>
                          </a:solidFill>
                          <a:latin typeface="+mn-lt"/>
                          <a:ea typeface="+mn-ea"/>
                          <a:cs typeface="+mn-cs"/>
                        </a:rPr>
                        <a:t> 44:1-14</a:t>
                      </a:r>
                      <a:endParaRPr lang="en-AU" sz="2400" kern="1200" dirty="0">
                        <a:solidFill>
                          <a:schemeClr val="dk1"/>
                        </a:solidFill>
                        <a:latin typeface="+mn-lt"/>
                        <a:ea typeface="+mn-ea"/>
                        <a:cs typeface="+mn-cs"/>
                      </a:endParaRPr>
                    </a:p>
                  </a:txBody>
                  <a:tcPr>
                    <a:solidFill>
                      <a:schemeClr val="accent4">
                        <a:lumMod val="40000"/>
                        <a:lumOff val="6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smtClean="0">
                          <a:solidFill>
                            <a:schemeClr val="dk1"/>
                          </a:solidFill>
                          <a:latin typeface="+mn-lt"/>
                          <a:ea typeface="+mn-ea"/>
                          <a:cs typeface="+mn-cs"/>
                        </a:rPr>
                        <a:t>The Jews reply that they were better off when they served idols</a:t>
                      </a:r>
                      <a:endParaRPr lang="en-AU" sz="2400" kern="1200" dirty="0">
                        <a:solidFill>
                          <a:schemeClr val="dk1"/>
                        </a:solidFill>
                        <a:latin typeface="+mn-lt"/>
                        <a:ea typeface="+mn-ea"/>
                        <a:cs typeface="+mn-cs"/>
                      </a:endParaRPr>
                    </a:p>
                  </a:txBody>
                  <a:tcPr>
                    <a:solidFill>
                      <a:schemeClr val="accent4">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kern="1200" dirty="0" err="1" smtClean="0">
                          <a:solidFill>
                            <a:schemeClr val="dk1"/>
                          </a:solidFill>
                          <a:latin typeface="+mn-lt"/>
                          <a:ea typeface="+mn-ea"/>
                          <a:cs typeface="+mn-cs"/>
                        </a:rPr>
                        <a:t>Jer</a:t>
                      </a:r>
                      <a:r>
                        <a:rPr lang="en-AU" sz="2400" kern="1200" dirty="0" smtClean="0">
                          <a:solidFill>
                            <a:schemeClr val="dk1"/>
                          </a:solidFill>
                          <a:latin typeface="+mn-lt"/>
                          <a:ea typeface="+mn-ea"/>
                          <a:cs typeface="+mn-cs"/>
                        </a:rPr>
                        <a:t> 44:16-19</a:t>
                      </a:r>
                      <a:endParaRPr lang="en-AU" sz="2400" kern="1200" dirty="0">
                        <a:solidFill>
                          <a:schemeClr val="dk1"/>
                        </a:solidFill>
                        <a:latin typeface="+mn-lt"/>
                        <a:ea typeface="+mn-ea"/>
                        <a:cs typeface="+mn-cs"/>
                      </a:endParaRPr>
                    </a:p>
                  </a:txBody>
                  <a:tcPr>
                    <a:solidFill>
                      <a:schemeClr val="accent4">
                        <a:lumMod val="20000"/>
                        <a:lumOff val="80000"/>
                      </a:schemeClr>
                    </a:solidFill>
                  </a:tcPr>
                </a:tc>
              </a:tr>
            </a:tbl>
          </a:graphicData>
        </a:graphic>
      </p:graphicFrame>
      <p:sp>
        <p:nvSpPr>
          <p:cNvPr id="6" name="TextBox 5"/>
          <p:cNvSpPr txBox="1"/>
          <p:nvPr/>
        </p:nvSpPr>
        <p:spPr>
          <a:xfrm>
            <a:off x="2717441" y="207239"/>
            <a:ext cx="7392473" cy="707886"/>
          </a:xfrm>
          <a:prstGeom prst="rect">
            <a:avLst/>
          </a:prstGeom>
          <a:noFill/>
        </p:spPr>
        <p:txBody>
          <a:bodyPr wrap="square" rtlCol="0">
            <a:spAutoFit/>
          </a:bodyPr>
          <a:lstStyle/>
          <a:p>
            <a:r>
              <a:rPr lang="en-AU" sz="4000" b="1" dirty="0" smtClean="0">
                <a:solidFill>
                  <a:schemeClr val="accent4">
                    <a:lumMod val="60000"/>
                    <a:lumOff val="40000"/>
                  </a:schemeClr>
                </a:solidFill>
              </a:rPr>
              <a:t>Key events in Jeremiah 39 - 44</a:t>
            </a:r>
            <a:endParaRPr lang="en-AU" sz="4000" b="1" dirty="0">
              <a:solidFill>
                <a:schemeClr val="accent4">
                  <a:lumMod val="60000"/>
                  <a:lumOff val="40000"/>
                </a:schemeClr>
              </a:solidFill>
            </a:endParaRPr>
          </a:p>
        </p:txBody>
      </p:sp>
    </p:spTree>
    <p:extLst>
      <p:ext uri="{BB962C8B-B14F-4D97-AF65-F5344CB8AC3E}">
        <p14:creationId xmlns:p14="http://schemas.microsoft.com/office/powerpoint/2010/main" val="29511404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AU"/>
          </a:p>
        </p:txBody>
      </p:sp>
      <p:sp>
        <p:nvSpPr>
          <p:cNvPr id="3" name="Subtitle 2"/>
          <p:cNvSpPr>
            <a:spLocks noGrp="1"/>
          </p:cNvSpPr>
          <p:nvPr>
            <p:ph type="subTitle" idx="1"/>
          </p:nvPr>
        </p:nvSpPr>
        <p:spPr/>
        <p:txBody>
          <a:bodyPr/>
          <a:lstStyle/>
          <a:p>
            <a:endParaRPr lang="en-AU"/>
          </a:p>
        </p:txBody>
      </p:sp>
      <p:pic>
        <p:nvPicPr>
          <p:cNvPr id="1026" name="Picture 2" descr="Image result for powerpoint background scro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p:cNvGraphicFramePr>
            <a:graphicFrameLocks noGrp="1"/>
          </p:cNvGraphicFramePr>
          <p:nvPr>
            <p:extLst>
              <p:ext uri="{D42A27DB-BD31-4B8C-83A1-F6EECF244321}">
                <p14:modId xmlns:p14="http://schemas.microsoft.com/office/powerpoint/2010/main" val="3990018681"/>
              </p:ext>
            </p:extLst>
          </p:nvPr>
        </p:nvGraphicFramePr>
        <p:xfrm>
          <a:off x="685441" y="1097330"/>
          <a:ext cx="10957060" cy="2529840"/>
        </p:xfrm>
        <a:graphic>
          <a:graphicData uri="http://schemas.openxmlformats.org/drawingml/2006/table">
            <a:tbl>
              <a:tblPr firstRow="1" bandRow="1">
                <a:tableStyleId>{5C22544A-7EE6-4342-B048-85BDC9FD1C3A}</a:tableStyleId>
              </a:tblPr>
              <a:tblGrid>
                <a:gridCol w="8876525"/>
                <a:gridCol w="2080535"/>
              </a:tblGrid>
              <a:tr h="370840">
                <a:tc>
                  <a:txBody>
                    <a:bodyPr/>
                    <a:lstStyle/>
                    <a:p>
                      <a:r>
                        <a:rPr lang="en-AU" sz="2800" dirty="0" smtClean="0"/>
                        <a:t>Event</a:t>
                      </a:r>
                      <a:endParaRPr lang="en-AU" sz="2800" dirty="0"/>
                    </a:p>
                  </a:txBody>
                  <a:tcPr>
                    <a:solidFill>
                      <a:schemeClr val="accent4">
                        <a:lumMod val="75000"/>
                      </a:schemeClr>
                    </a:solidFill>
                  </a:tcPr>
                </a:tc>
                <a:tc>
                  <a:txBody>
                    <a:bodyPr/>
                    <a:lstStyle/>
                    <a:p>
                      <a:r>
                        <a:rPr lang="en-AU" sz="2800" dirty="0" smtClean="0"/>
                        <a:t>Reference</a:t>
                      </a:r>
                      <a:endParaRPr lang="en-AU" sz="2800" dirty="0"/>
                    </a:p>
                  </a:txBody>
                  <a:tcPr>
                    <a:solidFill>
                      <a:schemeClr val="accent4">
                        <a:lumMod val="75000"/>
                      </a:schemeClr>
                    </a:solidFill>
                  </a:tcPr>
                </a:tc>
              </a:tr>
              <a:tr h="370840">
                <a:tc>
                  <a:txBody>
                    <a:bodyPr/>
                    <a:lstStyle/>
                    <a:p>
                      <a:r>
                        <a:rPr lang="en-AU" sz="2400" dirty="0" smtClean="0"/>
                        <a:t>Jeremiah responds that the very idolatry to which they had turned was the reason that their</a:t>
                      </a:r>
                      <a:r>
                        <a:rPr lang="en-AU" sz="2400" baseline="0" dirty="0" smtClean="0"/>
                        <a:t> God had brought destruction at the hand of the Babylonians upon them.</a:t>
                      </a:r>
                      <a:endParaRPr lang="en-AU" sz="2400" dirty="0"/>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2400" dirty="0" err="1" smtClean="0"/>
                        <a:t>Jer</a:t>
                      </a:r>
                      <a:r>
                        <a:rPr lang="en-AU" sz="2400" dirty="0" smtClean="0"/>
                        <a:t> 44:20-30</a:t>
                      </a:r>
                      <a:endParaRPr lang="en-AU" sz="2400" dirty="0"/>
                    </a:p>
                  </a:txBody>
                  <a:tcPr>
                    <a:solidFill>
                      <a:schemeClr val="accent4">
                        <a:lumMod val="40000"/>
                        <a:lumOff val="60000"/>
                      </a:schemeClr>
                    </a:solidFill>
                  </a:tcPr>
                </a:tc>
              </a:tr>
              <a:tr h="370840">
                <a:tc>
                  <a:txBody>
                    <a:bodyPr/>
                    <a:lstStyle/>
                    <a:p>
                      <a:r>
                        <a:rPr lang="en-AU" sz="2400" dirty="0" smtClean="0"/>
                        <a:t>The closing verse reveals that the </a:t>
                      </a:r>
                      <a:r>
                        <a:rPr lang="en-AU" sz="2400" dirty="0" err="1" smtClean="0"/>
                        <a:t>Pharoah</a:t>
                      </a:r>
                      <a:r>
                        <a:rPr lang="en-AU" sz="2400" dirty="0" smtClean="0"/>
                        <a:t> they sought to</a:t>
                      </a:r>
                      <a:r>
                        <a:rPr lang="en-AU" sz="2400" baseline="0" dirty="0" smtClean="0"/>
                        <a:t> for protection would suffer the very same fate as Zedekiah king of Judah.</a:t>
                      </a:r>
                      <a:endParaRPr lang="en-AU" sz="2400" dirty="0"/>
                    </a:p>
                  </a:txBody>
                  <a:tcPr>
                    <a:solidFill>
                      <a:schemeClr val="accent4">
                        <a:lumMod val="20000"/>
                        <a:lumOff val="80000"/>
                      </a:schemeClr>
                    </a:solidFill>
                  </a:tcPr>
                </a:tc>
                <a:tc>
                  <a:txBody>
                    <a:bodyPr/>
                    <a:lstStyle/>
                    <a:p>
                      <a:endParaRPr lang="en-AU" sz="2400" dirty="0"/>
                    </a:p>
                  </a:txBody>
                  <a:tcPr>
                    <a:solidFill>
                      <a:schemeClr val="accent4">
                        <a:lumMod val="20000"/>
                        <a:lumOff val="80000"/>
                      </a:schemeClr>
                    </a:solidFill>
                  </a:tcPr>
                </a:tc>
              </a:tr>
            </a:tbl>
          </a:graphicData>
        </a:graphic>
      </p:graphicFrame>
      <p:sp>
        <p:nvSpPr>
          <p:cNvPr id="6" name="TextBox 5"/>
          <p:cNvSpPr txBox="1"/>
          <p:nvPr/>
        </p:nvSpPr>
        <p:spPr>
          <a:xfrm>
            <a:off x="2717441" y="207239"/>
            <a:ext cx="7392473" cy="707886"/>
          </a:xfrm>
          <a:prstGeom prst="rect">
            <a:avLst/>
          </a:prstGeom>
          <a:noFill/>
        </p:spPr>
        <p:txBody>
          <a:bodyPr wrap="square" rtlCol="0">
            <a:spAutoFit/>
          </a:bodyPr>
          <a:lstStyle/>
          <a:p>
            <a:r>
              <a:rPr lang="en-AU" sz="4000" b="1" dirty="0" smtClean="0">
                <a:solidFill>
                  <a:schemeClr val="accent4">
                    <a:lumMod val="60000"/>
                    <a:lumOff val="40000"/>
                  </a:schemeClr>
                </a:solidFill>
              </a:rPr>
              <a:t>Key events in Jeremiah 39 - 44</a:t>
            </a:r>
            <a:endParaRPr lang="en-AU" sz="4000" b="1" dirty="0">
              <a:solidFill>
                <a:schemeClr val="accent4">
                  <a:lumMod val="60000"/>
                  <a:lumOff val="40000"/>
                </a:schemeClr>
              </a:solidFill>
            </a:endParaRPr>
          </a:p>
        </p:txBody>
      </p:sp>
    </p:spTree>
    <p:extLst>
      <p:ext uri="{BB962C8B-B14F-4D97-AF65-F5344CB8AC3E}">
        <p14:creationId xmlns:p14="http://schemas.microsoft.com/office/powerpoint/2010/main" val="38729327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AU"/>
          </a:p>
        </p:txBody>
      </p:sp>
      <p:sp>
        <p:nvSpPr>
          <p:cNvPr id="3" name="Subtitle 2"/>
          <p:cNvSpPr>
            <a:spLocks noGrp="1"/>
          </p:cNvSpPr>
          <p:nvPr>
            <p:ph type="subTitle" idx="1"/>
          </p:nvPr>
        </p:nvSpPr>
        <p:spPr/>
        <p:txBody>
          <a:bodyPr/>
          <a:lstStyle/>
          <a:p>
            <a:endParaRPr lang="en-AU"/>
          </a:p>
        </p:txBody>
      </p:sp>
      <p:pic>
        <p:nvPicPr>
          <p:cNvPr id="1026" name="Picture 2" descr="Image result for powerpoint background scro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458236" y="342087"/>
            <a:ext cx="3275527" cy="707886"/>
          </a:xfrm>
          <a:prstGeom prst="rect">
            <a:avLst/>
          </a:prstGeom>
          <a:noFill/>
        </p:spPr>
        <p:txBody>
          <a:bodyPr wrap="square" rtlCol="0">
            <a:spAutoFit/>
          </a:bodyPr>
          <a:lstStyle/>
          <a:p>
            <a:r>
              <a:rPr lang="en-AU" sz="4000" b="1" dirty="0" smtClean="0">
                <a:solidFill>
                  <a:schemeClr val="accent4">
                    <a:lumMod val="60000"/>
                    <a:lumOff val="40000"/>
                  </a:schemeClr>
                </a:solidFill>
              </a:rPr>
              <a:t>The big issues</a:t>
            </a:r>
            <a:endParaRPr lang="en-AU" sz="4000" b="1" dirty="0">
              <a:solidFill>
                <a:schemeClr val="accent4">
                  <a:lumMod val="60000"/>
                  <a:lumOff val="40000"/>
                </a:schemeClr>
              </a:solidFill>
            </a:endParaRPr>
          </a:p>
        </p:txBody>
      </p:sp>
      <p:sp>
        <p:nvSpPr>
          <p:cNvPr id="4" name="TextBox 3"/>
          <p:cNvSpPr txBox="1"/>
          <p:nvPr/>
        </p:nvSpPr>
        <p:spPr>
          <a:xfrm>
            <a:off x="1120462" y="1392059"/>
            <a:ext cx="9547538" cy="646331"/>
          </a:xfrm>
          <a:prstGeom prst="rect">
            <a:avLst/>
          </a:prstGeom>
          <a:solidFill>
            <a:schemeClr val="accent4">
              <a:lumMod val="40000"/>
              <a:lumOff val="60000"/>
            </a:schemeClr>
          </a:solidFill>
        </p:spPr>
        <p:txBody>
          <a:bodyPr wrap="square" rtlCol="0">
            <a:spAutoFit/>
          </a:bodyPr>
          <a:lstStyle/>
          <a:p>
            <a:pPr algn="ctr"/>
            <a:r>
              <a:rPr lang="en-AU" sz="3600" b="1" dirty="0" smtClean="0">
                <a:latin typeface="Georgia" panose="02040502050405020303" pitchFamily="18" charset="0"/>
              </a:rPr>
              <a:t>Influences on Character</a:t>
            </a:r>
            <a:endParaRPr lang="en-AU" sz="3600" b="1" dirty="0">
              <a:latin typeface="Georgia" panose="02040502050405020303"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915187820"/>
              </p:ext>
            </p:extLst>
          </p:nvPr>
        </p:nvGraphicFramePr>
        <p:xfrm>
          <a:off x="457072" y="3026753"/>
          <a:ext cx="11277856" cy="1554480"/>
        </p:xfrm>
        <a:graphic>
          <a:graphicData uri="http://schemas.openxmlformats.org/drawingml/2006/table">
            <a:tbl>
              <a:tblPr bandRow="1">
                <a:tableStyleId>{5C22544A-7EE6-4342-B048-85BDC9FD1C3A}</a:tableStyleId>
              </a:tblPr>
              <a:tblGrid>
                <a:gridCol w="11277856"/>
              </a:tblGrid>
              <a:tr h="0">
                <a:tc>
                  <a:txBody>
                    <a:bodyPr/>
                    <a:lstStyle/>
                    <a:p>
                      <a:r>
                        <a:rPr lang="en-AU" sz="2800" kern="1200" dirty="0" smtClean="0">
                          <a:solidFill>
                            <a:schemeClr val="dk1"/>
                          </a:solidFill>
                          <a:effectLst/>
                          <a:latin typeface="+mn-lt"/>
                          <a:ea typeface="+mn-ea"/>
                          <a:cs typeface="+mn-cs"/>
                        </a:rPr>
                        <a:t>The inputs we consume – what affects</a:t>
                      </a:r>
                      <a:r>
                        <a:rPr lang="en-AU" sz="2800" kern="1200" baseline="0" dirty="0" smtClean="0">
                          <a:solidFill>
                            <a:schemeClr val="dk1"/>
                          </a:solidFill>
                          <a:effectLst/>
                          <a:latin typeface="+mn-lt"/>
                          <a:ea typeface="+mn-ea"/>
                          <a:cs typeface="+mn-cs"/>
                        </a:rPr>
                        <a:t> our thoughts and feelings</a:t>
                      </a:r>
                      <a:endParaRPr lang="en-AU" sz="2800" kern="1200" dirty="0" smtClean="0">
                        <a:solidFill>
                          <a:schemeClr val="dk1"/>
                        </a:solidFill>
                        <a:effectLst/>
                        <a:latin typeface="+mn-lt"/>
                        <a:ea typeface="+mn-ea"/>
                        <a:cs typeface="+mn-cs"/>
                      </a:endParaRPr>
                    </a:p>
                  </a:txBody>
                  <a:tcPr>
                    <a:solidFill>
                      <a:schemeClr val="accent4">
                        <a:lumMod val="20000"/>
                        <a:lumOff val="80000"/>
                      </a:schemeClr>
                    </a:solidFill>
                  </a:tcPr>
                </a:tc>
              </a:tr>
              <a:tr h="370840">
                <a:tc>
                  <a:txBody>
                    <a:bodyPr/>
                    <a:lstStyle/>
                    <a:p>
                      <a:r>
                        <a:rPr lang="en-AU" sz="2800" kern="1200" dirty="0" smtClean="0">
                          <a:solidFill>
                            <a:schemeClr val="dk1"/>
                          </a:solidFill>
                          <a:effectLst/>
                          <a:latin typeface="+mn-lt"/>
                          <a:ea typeface="+mn-ea"/>
                          <a:cs typeface="+mn-cs"/>
                        </a:rPr>
                        <a:t>The relationships we pursue – our experiences</a:t>
                      </a:r>
                      <a:endParaRPr lang="en-AU" sz="2800" kern="1200" dirty="0">
                        <a:solidFill>
                          <a:schemeClr val="dk1"/>
                        </a:solidFill>
                        <a:effectLst/>
                        <a:latin typeface="+mn-lt"/>
                        <a:ea typeface="+mn-ea"/>
                        <a:cs typeface="+mn-cs"/>
                      </a:endParaRPr>
                    </a:p>
                  </a:txBody>
                  <a:tcPr>
                    <a:solidFill>
                      <a:schemeClr val="accent4">
                        <a:lumMod val="40000"/>
                        <a:lumOff val="60000"/>
                      </a:schemeClr>
                    </a:solidFill>
                  </a:tcPr>
                </a:tc>
              </a:tr>
              <a:tr h="370840">
                <a:tc>
                  <a:txBody>
                    <a:bodyPr/>
                    <a:lstStyle/>
                    <a:p>
                      <a:r>
                        <a:rPr lang="en-AU" sz="2800" kern="1200" dirty="0" smtClean="0">
                          <a:solidFill>
                            <a:schemeClr val="dk1"/>
                          </a:solidFill>
                          <a:effectLst/>
                          <a:latin typeface="+mn-lt"/>
                          <a:ea typeface="+mn-ea"/>
                          <a:cs typeface="+mn-cs"/>
                        </a:rPr>
                        <a:t>The habits</a:t>
                      </a:r>
                      <a:r>
                        <a:rPr lang="en-AU" sz="2800" kern="1200" baseline="0" dirty="0" smtClean="0">
                          <a:solidFill>
                            <a:schemeClr val="dk1"/>
                          </a:solidFill>
                          <a:effectLst/>
                          <a:latin typeface="+mn-lt"/>
                          <a:ea typeface="+mn-ea"/>
                          <a:cs typeface="+mn-cs"/>
                        </a:rPr>
                        <a:t> we develop – what we do repeatedly over time</a:t>
                      </a:r>
                      <a:endParaRPr lang="en-AU" sz="2800" kern="1200" dirty="0">
                        <a:solidFill>
                          <a:schemeClr val="dk1"/>
                        </a:solidFill>
                        <a:effectLst/>
                        <a:latin typeface="+mn-lt"/>
                        <a:ea typeface="+mn-ea"/>
                        <a:cs typeface="+mn-cs"/>
                      </a:endParaRPr>
                    </a:p>
                  </a:txBody>
                  <a:tcPr>
                    <a:solidFill>
                      <a:schemeClr val="accent4">
                        <a:lumMod val="20000"/>
                        <a:lumOff val="80000"/>
                      </a:schemeClr>
                    </a:solidFill>
                  </a:tcPr>
                </a:tc>
              </a:tr>
            </a:tbl>
          </a:graphicData>
        </a:graphic>
      </p:graphicFrame>
    </p:spTree>
    <p:extLst>
      <p:ext uri="{BB962C8B-B14F-4D97-AF65-F5344CB8AC3E}">
        <p14:creationId xmlns:p14="http://schemas.microsoft.com/office/powerpoint/2010/main" val="23255958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AU"/>
          </a:p>
        </p:txBody>
      </p:sp>
      <p:sp>
        <p:nvSpPr>
          <p:cNvPr id="3" name="Subtitle 2"/>
          <p:cNvSpPr>
            <a:spLocks noGrp="1"/>
          </p:cNvSpPr>
          <p:nvPr>
            <p:ph type="subTitle" idx="1"/>
          </p:nvPr>
        </p:nvSpPr>
        <p:spPr/>
        <p:txBody>
          <a:bodyPr/>
          <a:lstStyle/>
          <a:p>
            <a:endParaRPr lang="en-AU"/>
          </a:p>
        </p:txBody>
      </p:sp>
      <p:pic>
        <p:nvPicPr>
          <p:cNvPr id="1026" name="Picture 2" descr="Image result for powerpoint background scro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458236" y="342087"/>
            <a:ext cx="3275527" cy="707886"/>
          </a:xfrm>
          <a:prstGeom prst="rect">
            <a:avLst/>
          </a:prstGeom>
          <a:noFill/>
        </p:spPr>
        <p:txBody>
          <a:bodyPr wrap="square" rtlCol="0">
            <a:spAutoFit/>
          </a:bodyPr>
          <a:lstStyle/>
          <a:p>
            <a:r>
              <a:rPr lang="en-AU" sz="4000" b="1" dirty="0" smtClean="0">
                <a:solidFill>
                  <a:schemeClr val="accent4">
                    <a:lumMod val="60000"/>
                    <a:lumOff val="40000"/>
                  </a:schemeClr>
                </a:solidFill>
              </a:rPr>
              <a:t>The big issues</a:t>
            </a:r>
            <a:endParaRPr lang="en-AU" sz="4000" b="1" dirty="0">
              <a:solidFill>
                <a:schemeClr val="accent4">
                  <a:lumMod val="60000"/>
                  <a:lumOff val="40000"/>
                </a:schemeClr>
              </a:solidFill>
            </a:endParaRPr>
          </a:p>
        </p:txBody>
      </p:sp>
      <p:sp>
        <p:nvSpPr>
          <p:cNvPr id="4" name="TextBox 3"/>
          <p:cNvSpPr txBox="1"/>
          <p:nvPr/>
        </p:nvSpPr>
        <p:spPr>
          <a:xfrm>
            <a:off x="1120462" y="1392059"/>
            <a:ext cx="9547538" cy="646331"/>
          </a:xfrm>
          <a:prstGeom prst="rect">
            <a:avLst/>
          </a:prstGeom>
          <a:solidFill>
            <a:schemeClr val="accent4">
              <a:lumMod val="40000"/>
              <a:lumOff val="60000"/>
            </a:schemeClr>
          </a:solidFill>
        </p:spPr>
        <p:txBody>
          <a:bodyPr wrap="square" rtlCol="0">
            <a:spAutoFit/>
          </a:bodyPr>
          <a:lstStyle/>
          <a:p>
            <a:pPr algn="ctr"/>
            <a:r>
              <a:rPr lang="en-AU" sz="3600" b="1" dirty="0" smtClean="0">
                <a:latin typeface="Georgia" panose="02040502050405020303" pitchFamily="18" charset="0"/>
              </a:rPr>
              <a:t>Character determines destiny</a:t>
            </a:r>
            <a:endParaRPr lang="en-AU" sz="3600" b="1" dirty="0">
              <a:latin typeface="Georgia" panose="02040502050405020303"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664137584"/>
              </p:ext>
            </p:extLst>
          </p:nvPr>
        </p:nvGraphicFramePr>
        <p:xfrm>
          <a:off x="457072" y="3026753"/>
          <a:ext cx="11277856" cy="2682240"/>
        </p:xfrm>
        <a:graphic>
          <a:graphicData uri="http://schemas.openxmlformats.org/drawingml/2006/table">
            <a:tbl>
              <a:tblPr bandRow="1">
                <a:tableStyleId>{5C22544A-7EE6-4342-B048-85BDC9FD1C3A}</a:tableStyleId>
              </a:tblPr>
              <a:tblGrid>
                <a:gridCol w="11277856"/>
              </a:tblGrid>
              <a:tr h="0">
                <a:tc>
                  <a:txBody>
                    <a:bodyPr/>
                    <a:lstStyle/>
                    <a:p>
                      <a:r>
                        <a:rPr lang="en-AU" sz="2400" kern="1200" dirty="0" smtClean="0">
                          <a:solidFill>
                            <a:schemeClr val="dk1"/>
                          </a:solidFill>
                          <a:effectLst/>
                          <a:latin typeface="+mn-lt"/>
                          <a:ea typeface="+mn-ea"/>
                          <a:cs typeface="+mn-cs"/>
                        </a:rPr>
                        <a:t>Bro John Carter – Letter to the Ephesians p 133</a:t>
                      </a:r>
                      <a:r>
                        <a:rPr lang="en-AU" sz="1800" kern="1200" dirty="0" smtClean="0">
                          <a:solidFill>
                            <a:schemeClr val="dk1"/>
                          </a:solidFill>
                          <a:effectLst/>
                          <a:latin typeface="+mn-lt"/>
                          <a:ea typeface="+mn-ea"/>
                          <a:cs typeface="+mn-cs"/>
                        </a:rPr>
                        <a:t> </a:t>
                      </a:r>
                    </a:p>
                  </a:txBody>
                  <a:tcPr>
                    <a:solidFill>
                      <a:schemeClr val="accent4">
                        <a:lumMod val="20000"/>
                        <a:lumOff val="80000"/>
                      </a:schemeClr>
                    </a:solidFill>
                  </a:tcPr>
                </a:tc>
              </a:tr>
              <a:tr h="370840">
                <a:tc>
                  <a:txBody>
                    <a:bodyPr/>
                    <a:lstStyle/>
                    <a:p>
                      <a:r>
                        <a:rPr lang="en-AU" sz="2800" kern="1200" dirty="0" smtClean="0">
                          <a:solidFill>
                            <a:schemeClr val="dk1"/>
                          </a:solidFill>
                          <a:effectLst/>
                          <a:latin typeface="+mn-lt"/>
                          <a:ea typeface="+mn-ea"/>
                          <a:cs typeface="+mn-cs"/>
                        </a:rPr>
                        <a:t>“But saints are separated from the world, and it becomes them not to let the mind dwell on the sins of the world. The mind insensibly is affected by the stream of thought passing through it, and it is desirable to have the stream as pure as possible. A mind familiarised by pictures of evil is not strongly fortified if sin should assail.”</a:t>
                      </a:r>
                      <a:endParaRPr lang="en-AU" sz="2800" kern="1200" dirty="0">
                        <a:solidFill>
                          <a:schemeClr val="dk1"/>
                        </a:solidFill>
                        <a:effectLst/>
                        <a:latin typeface="+mn-lt"/>
                        <a:ea typeface="+mn-ea"/>
                        <a:cs typeface="+mn-cs"/>
                      </a:endParaRPr>
                    </a:p>
                  </a:txBody>
                  <a:tcPr>
                    <a:solidFill>
                      <a:schemeClr val="accent4">
                        <a:lumMod val="40000"/>
                        <a:lumOff val="60000"/>
                      </a:schemeClr>
                    </a:solidFill>
                  </a:tcPr>
                </a:tc>
              </a:tr>
            </a:tbl>
          </a:graphicData>
        </a:graphic>
      </p:graphicFrame>
    </p:spTree>
    <p:extLst>
      <p:ext uri="{BB962C8B-B14F-4D97-AF65-F5344CB8AC3E}">
        <p14:creationId xmlns:p14="http://schemas.microsoft.com/office/powerpoint/2010/main" val="24800136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AU"/>
          </a:p>
        </p:txBody>
      </p:sp>
      <p:sp>
        <p:nvSpPr>
          <p:cNvPr id="3" name="Subtitle 2"/>
          <p:cNvSpPr>
            <a:spLocks noGrp="1"/>
          </p:cNvSpPr>
          <p:nvPr>
            <p:ph type="subTitle" idx="1"/>
          </p:nvPr>
        </p:nvSpPr>
        <p:spPr/>
        <p:txBody>
          <a:bodyPr/>
          <a:lstStyle/>
          <a:p>
            <a:endParaRPr lang="en-AU"/>
          </a:p>
        </p:txBody>
      </p:sp>
      <p:pic>
        <p:nvPicPr>
          <p:cNvPr id="1026" name="Picture 2" descr="Image result for powerpoint background scro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449651" y="342087"/>
            <a:ext cx="3292698" cy="707886"/>
          </a:xfrm>
          <a:prstGeom prst="rect">
            <a:avLst/>
          </a:prstGeom>
          <a:noFill/>
        </p:spPr>
        <p:txBody>
          <a:bodyPr wrap="square" rtlCol="0">
            <a:spAutoFit/>
          </a:bodyPr>
          <a:lstStyle/>
          <a:p>
            <a:r>
              <a:rPr lang="en-AU" sz="4000" b="1" dirty="0" smtClean="0">
                <a:solidFill>
                  <a:schemeClr val="accent4">
                    <a:lumMod val="60000"/>
                    <a:lumOff val="40000"/>
                  </a:schemeClr>
                </a:solidFill>
              </a:rPr>
              <a:t>The big issues</a:t>
            </a:r>
            <a:endParaRPr lang="en-AU" sz="4000" b="1" dirty="0">
              <a:solidFill>
                <a:schemeClr val="accent4">
                  <a:lumMod val="60000"/>
                  <a:lumOff val="40000"/>
                </a:schemeClr>
              </a:solidFill>
            </a:endParaRPr>
          </a:p>
        </p:txBody>
      </p:sp>
      <p:sp>
        <p:nvSpPr>
          <p:cNvPr id="4" name="TextBox 3"/>
          <p:cNvSpPr txBox="1"/>
          <p:nvPr/>
        </p:nvSpPr>
        <p:spPr>
          <a:xfrm>
            <a:off x="1120462" y="1392059"/>
            <a:ext cx="9547538" cy="646331"/>
          </a:xfrm>
          <a:prstGeom prst="rect">
            <a:avLst/>
          </a:prstGeom>
          <a:solidFill>
            <a:schemeClr val="accent4">
              <a:lumMod val="40000"/>
              <a:lumOff val="60000"/>
            </a:schemeClr>
          </a:solidFill>
        </p:spPr>
        <p:txBody>
          <a:bodyPr wrap="square" rtlCol="0">
            <a:spAutoFit/>
          </a:bodyPr>
          <a:lstStyle/>
          <a:p>
            <a:pPr algn="ctr"/>
            <a:r>
              <a:rPr lang="en-AU" sz="3600" b="1" dirty="0" smtClean="0">
                <a:latin typeface="Georgia" panose="02040502050405020303" pitchFamily="18" charset="0"/>
              </a:rPr>
              <a:t>The need for change</a:t>
            </a:r>
            <a:endParaRPr lang="en-AU" sz="3600" b="1" dirty="0">
              <a:latin typeface="Georgia" panose="02040502050405020303"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044076799"/>
              </p:ext>
            </p:extLst>
          </p:nvPr>
        </p:nvGraphicFramePr>
        <p:xfrm>
          <a:off x="457072" y="3026753"/>
          <a:ext cx="11277856" cy="1066800"/>
        </p:xfrm>
        <a:graphic>
          <a:graphicData uri="http://schemas.openxmlformats.org/drawingml/2006/table">
            <a:tbl>
              <a:tblPr bandRow="1">
                <a:tableStyleId>{5C22544A-7EE6-4342-B048-85BDC9FD1C3A}</a:tableStyleId>
              </a:tblPr>
              <a:tblGrid>
                <a:gridCol w="11277856"/>
              </a:tblGrid>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3200" kern="1200" dirty="0" smtClean="0">
                          <a:solidFill>
                            <a:schemeClr val="dk1"/>
                          </a:solidFill>
                          <a:effectLst/>
                          <a:latin typeface="+mn-lt"/>
                          <a:ea typeface="+mn-ea"/>
                          <a:cs typeface="+mn-cs"/>
                        </a:rPr>
                        <a:t>Rom 12:2 And do not follow the customs of the present age, but be transformed by the entire renewal of your minds. (Weymouth)</a:t>
                      </a:r>
                    </a:p>
                  </a:txBody>
                  <a:tcPr>
                    <a:solidFill>
                      <a:schemeClr val="accent4">
                        <a:lumMod val="20000"/>
                        <a:lumOff val="80000"/>
                      </a:schemeClr>
                    </a:solidFill>
                  </a:tcPr>
                </a:tc>
              </a:tr>
            </a:tbl>
          </a:graphicData>
        </a:graphic>
      </p:graphicFrame>
    </p:spTree>
    <p:extLst>
      <p:ext uri="{BB962C8B-B14F-4D97-AF65-F5344CB8AC3E}">
        <p14:creationId xmlns:p14="http://schemas.microsoft.com/office/powerpoint/2010/main" val="7517403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1405</TotalTime>
  <Words>657</Words>
  <Application>Microsoft Office PowerPoint</Application>
  <PresentationFormat>Widescreen</PresentationFormat>
  <Paragraphs>67</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Heritage College Perth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Higgs</dc:creator>
  <cp:lastModifiedBy>Stephen Higgs</cp:lastModifiedBy>
  <cp:revision>123</cp:revision>
  <dcterms:created xsi:type="dcterms:W3CDTF">2017-05-08T13:12:18Z</dcterms:created>
  <dcterms:modified xsi:type="dcterms:W3CDTF">2017-09-10T09:22:47Z</dcterms:modified>
</cp:coreProperties>
</file>