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4"/>
  </p:notesMasterIdLst>
  <p:handoutMasterIdLst>
    <p:handoutMasterId r:id="rId35"/>
  </p:handoutMasterIdLst>
  <p:sldIdLst>
    <p:sldId id="256" r:id="rId2"/>
    <p:sldId id="287" r:id="rId3"/>
    <p:sldId id="257" r:id="rId4"/>
    <p:sldId id="258" r:id="rId5"/>
    <p:sldId id="261" r:id="rId6"/>
    <p:sldId id="262" r:id="rId7"/>
    <p:sldId id="263" r:id="rId8"/>
    <p:sldId id="264" r:id="rId9"/>
    <p:sldId id="265" r:id="rId10"/>
    <p:sldId id="266" r:id="rId11"/>
    <p:sldId id="267" r:id="rId12"/>
    <p:sldId id="268" r:id="rId13"/>
    <p:sldId id="269" r:id="rId14"/>
    <p:sldId id="259" r:id="rId15"/>
    <p:sldId id="260" r:id="rId16"/>
    <p:sldId id="270" r:id="rId17"/>
    <p:sldId id="288" r:id="rId18"/>
    <p:sldId id="271" r:id="rId19"/>
    <p:sldId id="285" r:id="rId20"/>
    <p:sldId id="282" r:id="rId21"/>
    <p:sldId id="283" r:id="rId22"/>
    <p:sldId id="272" r:id="rId23"/>
    <p:sldId id="274" r:id="rId24"/>
    <p:sldId id="273" r:id="rId25"/>
    <p:sldId id="275" r:id="rId26"/>
    <p:sldId id="284" r:id="rId27"/>
    <p:sldId id="276" r:id="rId28"/>
    <p:sldId id="277" r:id="rId29"/>
    <p:sldId id="278" r:id="rId30"/>
    <p:sldId id="286" r:id="rId31"/>
    <p:sldId id="279" r:id="rId32"/>
    <p:sldId id="280"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0F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1" autoAdjust="0"/>
    <p:restoredTop sz="94660"/>
  </p:normalViewPr>
  <p:slideViewPr>
    <p:cSldViewPr>
      <p:cViewPr>
        <p:scale>
          <a:sx n="100" d="100"/>
          <a:sy n="100" d="100"/>
        </p:scale>
        <p:origin x="-1932" y="-31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272"/>
    </p:cViewPr>
  </p:sorterViewPr>
  <p:notesViewPr>
    <p:cSldViewPr>
      <p:cViewPr varScale="1">
        <p:scale>
          <a:sx n="88" d="100"/>
          <a:sy n="88" d="100"/>
        </p:scale>
        <p:origin x="-378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C890605-E4A6-4566-B0AB-B5438FC417C8}" type="datetimeFigureOut">
              <a:rPr lang="en-AU" smtClean="0"/>
              <a:t>6/04/2016</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4CD532-9BF6-4BE5-ABDC-B202F5F769BA}" type="slidenum">
              <a:rPr lang="en-AU" smtClean="0"/>
              <a:t>‹#›</a:t>
            </a:fld>
            <a:endParaRPr lang="en-AU"/>
          </a:p>
        </p:txBody>
      </p:sp>
    </p:spTree>
    <p:extLst>
      <p:ext uri="{BB962C8B-B14F-4D97-AF65-F5344CB8AC3E}">
        <p14:creationId xmlns:p14="http://schemas.microsoft.com/office/powerpoint/2010/main" val="27231613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79CF54C-01DB-4E23-9799-BD433F78B00A}" type="datetimeFigureOut">
              <a:rPr lang="en-AU" smtClean="0"/>
              <a:pPr/>
              <a:t>6/04/2016</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45DD64-4C48-49D1-A3B2-F77F357F4615}" type="slidenum">
              <a:rPr lang="en-AU" smtClean="0"/>
              <a:pPr/>
              <a:t>‹#›</a:t>
            </a:fld>
            <a:endParaRPr lang="en-AU"/>
          </a:p>
        </p:txBody>
      </p:sp>
    </p:spTree>
    <p:extLst>
      <p:ext uri="{BB962C8B-B14F-4D97-AF65-F5344CB8AC3E}">
        <p14:creationId xmlns:p14="http://schemas.microsoft.com/office/powerpoint/2010/main" val="90511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Good evening - thank you for asking me along today to share with you some thoughts about this subject.</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Depression is a very important subject, it is very common, and has unfortunately historically been poorly understood both in the brotherhood, and in the wider community. There are a lot of misconceptions and misperceptions about depression, and hopefully this evening we can together address some of those.</a:t>
            </a:r>
          </a:p>
          <a:p>
            <a:endParaRPr lang="en-AU" dirty="0" smtClean="0"/>
          </a:p>
          <a:p>
            <a:pPr>
              <a:defRPr/>
            </a:pPr>
            <a:r>
              <a:rPr lang="en-US" dirty="0"/>
              <a:t>I like to think of myself as an old fashioned family doctor in that </a:t>
            </a:r>
            <a:r>
              <a:rPr lang="en-US" dirty="0" smtClean="0"/>
              <a:t>I consult at the Goolwa Medical Centre, I </a:t>
            </a:r>
            <a:r>
              <a:rPr lang="en-US" dirty="0"/>
              <a:t>deliver babies at the Victor Harbor Hospital, I visit patients in </a:t>
            </a:r>
            <a:r>
              <a:rPr lang="en-US" dirty="0" smtClean="0"/>
              <a:t>a couple of </a:t>
            </a:r>
            <a:r>
              <a:rPr lang="en-US" dirty="0"/>
              <a:t>Nursing Homes in Goolwa </a:t>
            </a:r>
            <a:r>
              <a:rPr lang="en-US" dirty="0" smtClean="0"/>
              <a:t>, </a:t>
            </a:r>
            <a:r>
              <a:rPr lang="en-US" dirty="0"/>
              <a:t>and treat all sorts of problems in every age group in between.</a:t>
            </a:r>
          </a:p>
          <a:p>
            <a:pPr>
              <a:defRPr/>
            </a:pPr>
            <a:r>
              <a:rPr lang="en-US" dirty="0"/>
              <a:t>It is an unusual day that I do not deal with  someone who is having problems with depression. </a:t>
            </a:r>
          </a:p>
          <a:p>
            <a:pPr>
              <a:defRPr/>
            </a:pPr>
            <a:endParaRPr lang="en-US" dirty="0"/>
          </a:p>
          <a:p>
            <a:pPr>
              <a:defRPr/>
            </a:pPr>
            <a:r>
              <a:rPr lang="en-US" dirty="0"/>
              <a:t>It is one of the most common presentations to primary health care. It has certainly touched my family, and in all likelihood there are </a:t>
            </a:r>
            <a:r>
              <a:rPr lang="en-US" dirty="0" smtClean="0"/>
              <a:t>those </a:t>
            </a:r>
            <a:r>
              <a:rPr lang="en-US" dirty="0"/>
              <a:t>here this evening for whom depression either is or has been a very real and difficult challenge.</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1</a:t>
            </a:fld>
            <a:endParaRPr lang="en-AU"/>
          </a:p>
        </p:txBody>
      </p:sp>
    </p:spTree>
    <p:extLst>
      <p:ext uri="{BB962C8B-B14F-4D97-AF65-F5344CB8AC3E}">
        <p14:creationId xmlns:p14="http://schemas.microsoft.com/office/powerpoint/2010/main" val="3712964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a:t>
            </a:fld>
            <a:endParaRPr lang="en-AU"/>
          </a:p>
        </p:txBody>
      </p:sp>
    </p:spTree>
    <p:extLst>
      <p:ext uri="{BB962C8B-B14F-4D97-AF65-F5344CB8AC3E}">
        <p14:creationId xmlns:p14="http://schemas.microsoft.com/office/powerpoint/2010/main" val="24861885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t>And an illness of the brain is so much harder to deal with.</a:t>
            </a:r>
          </a:p>
          <a:p>
            <a:pPr>
              <a:spcBef>
                <a:spcPct val="0"/>
              </a:spcBef>
            </a:pPr>
            <a:r>
              <a:rPr lang="en-US" altLang="en-US" dirty="0"/>
              <a:t>Why?</a:t>
            </a:r>
          </a:p>
          <a:p>
            <a:pPr>
              <a:spcBef>
                <a:spcPct val="0"/>
              </a:spcBef>
            </a:pPr>
            <a:r>
              <a:rPr lang="en-US" altLang="en-US" dirty="0"/>
              <a:t>If you break a leg…</a:t>
            </a:r>
          </a:p>
          <a:p>
            <a:pPr>
              <a:spcBef>
                <a:spcPct val="0"/>
              </a:spcBef>
            </a:pPr>
            <a:r>
              <a:rPr lang="en-US" altLang="en-US" dirty="0"/>
              <a:t>If you develop kidney failure…</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3</a:t>
            </a:fld>
            <a:endParaRPr lang="en-AU"/>
          </a:p>
        </p:txBody>
      </p:sp>
    </p:spTree>
    <p:extLst>
      <p:ext uri="{BB962C8B-B14F-4D97-AF65-F5344CB8AC3E}">
        <p14:creationId xmlns:p14="http://schemas.microsoft.com/office/powerpoint/2010/main" val="3006143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4</a:t>
            </a:fld>
            <a:endParaRPr lang="en-AU"/>
          </a:p>
        </p:txBody>
      </p:sp>
    </p:spTree>
    <p:extLst>
      <p:ext uri="{BB962C8B-B14F-4D97-AF65-F5344CB8AC3E}">
        <p14:creationId xmlns:p14="http://schemas.microsoft.com/office/powerpoint/2010/main" val="23300837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Markedly depressed mood </a:t>
            </a:r>
            <a:r>
              <a:rPr lang="en-US" altLang="en-US" dirty="0"/>
              <a:t>– often </a:t>
            </a:r>
            <a:r>
              <a:rPr lang="en-US" altLang="en-US" dirty="0" err="1"/>
              <a:t>realise</a:t>
            </a:r>
            <a:r>
              <a:rPr lang="en-US" altLang="en-US" dirty="0"/>
              <a:t> that someone is properly depressed when after a period of time talking to them you find yourself feeling depressed also.</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5</a:t>
            </a:fld>
            <a:endParaRPr lang="en-AU"/>
          </a:p>
        </p:txBody>
      </p:sp>
    </p:spTree>
    <p:extLst>
      <p:ext uri="{BB962C8B-B14F-4D97-AF65-F5344CB8AC3E}">
        <p14:creationId xmlns:p14="http://schemas.microsoft.com/office/powerpoint/2010/main" val="23206585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Bef>
                <a:spcPct val="0"/>
              </a:spcBef>
            </a:pPr>
            <a:r>
              <a:rPr lang="en-US" b="1" dirty="0" smtClean="0"/>
              <a:t>Ideas or acts of self harm or suicide</a:t>
            </a:r>
            <a:r>
              <a:rPr lang="en-US" dirty="0" smtClean="0"/>
              <a:t> –suicidal thoughts are a very common symptom of depression – it is an extension of the feelings of guilt and self worthlessness. A depressed person can hate themselves, and if you add this to a feeling of hopelessness for the future that is beyond reassurance then it is a very potent mix. </a:t>
            </a:r>
          </a:p>
          <a:p>
            <a:pPr>
              <a:spcBef>
                <a:spcPct val="0"/>
              </a:spcBef>
            </a:pPr>
            <a:r>
              <a:rPr lang="en-US" dirty="0" smtClean="0"/>
              <a:t>Do not be afraid to ask someone if they are having these thoughts – because they may well be frightened of the thoughts themselves and need to tell someone. There is also usually a significant jump between having the vague thought of harming oneself and actually making specific plans of how to carry it out.</a:t>
            </a:r>
          </a:p>
          <a:p>
            <a:pPr>
              <a:spcBef>
                <a:spcPct val="0"/>
              </a:spcBef>
            </a:pPr>
            <a:endParaRPr lang="en-US" dirty="0" smtClean="0"/>
          </a:p>
          <a:p>
            <a:pPr>
              <a:spcBef>
                <a:spcPct val="0"/>
              </a:spcBef>
            </a:pPr>
            <a:r>
              <a:rPr lang="en-US" b="1" dirty="0" smtClean="0"/>
              <a:t>Disturbed sleep</a:t>
            </a:r>
            <a:r>
              <a:rPr lang="en-US" dirty="0" smtClean="0"/>
              <a:t> – difficulty getting off to sleep</a:t>
            </a:r>
          </a:p>
          <a:p>
            <a:pPr>
              <a:spcBef>
                <a:spcPct val="0"/>
              </a:spcBef>
            </a:pPr>
            <a:r>
              <a:rPr lang="en-US" dirty="0" smtClean="0"/>
              <a:t>                         - early morning wakening</a:t>
            </a:r>
          </a:p>
          <a:p>
            <a:pPr>
              <a:spcBef>
                <a:spcPct val="0"/>
              </a:spcBef>
            </a:pPr>
            <a:endParaRPr lang="en-US" dirty="0" smtClean="0"/>
          </a:p>
          <a:p>
            <a:pPr>
              <a:spcBef>
                <a:spcPct val="0"/>
              </a:spcBef>
            </a:pPr>
            <a:r>
              <a:rPr lang="en-US" b="1" dirty="0" smtClean="0"/>
              <a:t>Decrease libido</a:t>
            </a:r>
            <a:r>
              <a:rPr lang="en-US" dirty="0" smtClean="0"/>
              <a:t> – or loss of sexual desire, which again is something not often spoken about in public but can have a significant impact on the wellbeing of both the individual and the relationship between husband and wife</a:t>
            </a:r>
            <a:endParaRPr lang="en-US" b="1" dirty="0" smtClean="0"/>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7</a:t>
            </a:fld>
            <a:endParaRPr lang="en-AU"/>
          </a:p>
        </p:txBody>
      </p:sp>
    </p:spTree>
    <p:extLst>
      <p:ext uri="{BB962C8B-B14F-4D97-AF65-F5344CB8AC3E}">
        <p14:creationId xmlns:p14="http://schemas.microsoft.com/office/powerpoint/2010/main" val="1776150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NB : - </a:t>
            </a:r>
            <a:r>
              <a:rPr lang="en-AU" dirty="0"/>
              <a:t>mental illness is so much harder </a:t>
            </a:r>
            <a:r>
              <a:rPr lang="en-AU" dirty="0" smtClean="0"/>
              <a:t>to deal with </a:t>
            </a:r>
            <a:endParaRPr lang="en-AU" b="1" dirty="0"/>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8</a:t>
            </a:fld>
            <a:endParaRPr lang="en-AU"/>
          </a:p>
        </p:txBody>
      </p:sp>
    </p:spTree>
    <p:extLst>
      <p:ext uri="{BB962C8B-B14F-4D97-AF65-F5344CB8AC3E}">
        <p14:creationId xmlns:p14="http://schemas.microsoft.com/office/powerpoint/2010/main" val="3149939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9</a:t>
            </a:fld>
            <a:endParaRPr lang="en-AU"/>
          </a:p>
        </p:txBody>
      </p:sp>
    </p:spTree>
    <p:extLst>
      <p:ext uri="{BB962C8B-B14F-4D97-AF65-F5344CB8AC3E}">
        <p14:creationId xmlns:p14="http://schemas.microsoft.com/office/powerpoint/2010/main" val="27344713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Use diabetes as an example</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10</a:t>
            </a:fld>
            <a:endParaRPr lang="en-AU"/>
          </a:p>
        </p:txBody>
      </p:sp>
    </p:spTree>
    <p:extLst>
      <p:ext uri="{BB962C8B-B14F-4D97-AF65-F5344CB8AC3E}">
        <p14:creationId xmlns:p14="http://schemas.microsoft.com/office/powerpoint/2010/main" val="14335513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11</a:t>
            </a:fld>
            <a:endParaRPr lang="en-AU"/>
          </a:p>
        </p:txBody>
      </p:sp>
    </p:spTree>
    <p:extLst>
      <p:ext uri="{BB962C8B-B14F-4D97-AF65-F5344CB8AC3E}">
        <p14:creationId xmlns:p14="http://schemas.microsoft.com/office/powerpoint/2010/main" val="2688467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12</a:t>
            </a:fld>
            <a:endParaRPr lang="en-AU"/>
          </a:p>
        </p:txBody>
      </p:sp>
    </p:spTree>
    <p:extLst>
      <p:ext uri="{BB962C8B-B14F-4D97-AF65-F5344CB8AC3E}">
        <p14:creationId xmlns:p14="http://schemas.microsoft.com/office/powerpoint/2010/main" val="40441996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13</a:t>
            </a:fld>
            <a:endParaRPr lang="en-AU"/>
          </a:p>
        </p:txBody>
      </p:sp>
    </p:spTree>
    <p:extLst>
      <p:ext uri="{BB962C8B-B14F-4D97-AF65-F5344CB8AC3E}">
        <p14:creationId xmlns:p14="http://schemas.microsoft.com/office/powerpoint/2010/main" val="26486172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14</a:t>
            </a:fld>
            <a:endParaRPr lang="en-AU"/>
          </a:p>
        </p:txBody>
      </p:sp>
    </p:spTree>
    <p:extLst>
      <p:ext uri="{BB962C8B-B14F-4D97-AF65-F5344CB8AC3E}">
        <p14:creationId xmlns:p14="http://schemas.microsoft.com/office/powerpoint/2010/main" val="2791321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15</a:t>
            </a:fld>
            <a:endParaRPr lang="en-AU"/>
          </a:p>
        </p:txBody>
      </p:sp>
    </p:spTree>
    <p:extLst>
      <p:ext uri="{BB962C8B-B14F-4D97-AF65-F5344CB8AC3E}">
        <p14:creationId xmlns:p14="http://schemas.microsoft.com/office/powerpoint/2010/main" val="6315878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16</a:t>
            </a:fld>
            <a:endParaRPr lang="en-AU"/>
          </a:p>
        </p:txBody>
      </p:sp>
    </p:spTree>
    <p:extLst>
      <p:ext uri="{BB962C8B-B14F-4D97-AF65-F5344CB8AC3E}">
        <p14:creationId xmlns:p14="http://schemas.microsoft.com/office/powerpoint/2010/main" val="3869608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17</a:t>
            </a:fld>
            <a:endParaRPr lang="en-AU"/>
          </a:p>
        </p:txBody>
      </p:sp>
    </p:spTree>
    <p:extLst>
      <p:ext uri="{BB962C8B-B14F-4D97-AF65-F5344CB8AC3E}">
        <p14:creationId xmlns:p14="http://schemas.microsoft.com/office/powerpoint/2010/main" val="12996862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18</a:t>
            </a:fld>
            <a:endParaRPr lang="en-AU"/>
          </a:p>
        </p:txBody>
      </p:sp>
    </p:spTree>
    <p:extLst>
      <p:ext uri="{BB962C8B-B14F-4D97-AF65-F5344CB8AC3E}">
        <p14:creationId xmlns:p14="http://schemas.microsoft.com/office/powerpoint/2010/main" val="7406873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19</a:t>
            </a:fld>
            <a:endParaRPr lang="en-AU"/>
          </a:p>
        </p:txBody>
      </p:sp>
    </p:spTree>
    <p:extLst>
      <p:ext uri="{BB962C8B-B14F-4D97-AF65-F5344CB8AC3E}">
        <p14:creationId xmlns:p14="http://schemas.microsoft.com/office/powerpoint/2010/main" val="35630726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20</a:t>
            </a:fld>
            <a:endParaRPr lang="en-AU"/>
          </a:p>
        </p:txBody>
      </p:sp>
    </p:spTree>
    <p:extLst>
      <p:ext uri="{BB962C8B-B14F-4D97-AF65-F5344CB8AC3E}">
        <p14:creationId xmlns:p14="http://schemas.microsoft.com/office/powerpoint/2010/main" val="717017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21</a:t>
            </a:fld>
            <a:endParaRPr lang="en-AU"/>
          </a:p>
        </p:txBody>
      </p:sp>
    </p:spTree>
    <p:extLst>
      <p:ext uri="{BB962C8B-B14F-4D97-AF65-F5344CB8AC3E}">
        <p14:creationId xmlns:p14="http://schemas.microsoft.com/office/powerpoint/2010/main" val="738282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b="1" dirty="0"/>
              <a:t>Guilt and </a:t>
            </a:r>
            <a:r>
              <a:rPr lang="en-US" altLang="en-US" b="1" dirty="0" err="1"/>
              <a:t>worhtlessness</a:t>
            </a:r>
            <a:r>
              <a:rPr lang="en-US" altLang="en-US" dirty="0"/>
              <a:t> – can feel very powerfully and painfully that they are not worthy of the love of God and are beyond redemption or love – in a way that those who have never experienced this depth of unnatural emotion can ever comprehend.</a:t>
            </a:r>
            <a:endParaRPr lang="en-US" altLang="en-US" b="1" dirty="0"/>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22</a:t>
            </a:fld>
            <a:endParaRPr lang="en-AU"/>
          </a:p>
        </p:txBody>
      </p:sp>
    </p:spTree>
    <p:extLst>
      <p:ext uri="{BB962C8B-B14F-4D97-AF65-F5344CB8AC3E}">
        <p14:creationId xmlns:p14="http://schemas.microsoft.com/office/powerpoint/2010/main" val="1683182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23</a:t>
            </a:fld>
            <a:endParaRPr lang="en-AU"/>
          </a:p>
        </p:txBody>
      </p:sp>
    </p:spTree>
    <p:extLst>
      <p:ext uri="{BB962C8B-B14F-4D97-AF65-F5344CB8AC3E}">
        <p14:creationId xmlns:p14="http://schemas.microsoft.com/office/powerpoint/2010/main" val="858525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24</a:t>
            </a:fld>
            <a:endParaRPr lang="en-AU"/>
          </a:p>
        </p:txBody>
      </p:sp>
    </p:spTree>
    <p:extLst>
      <p:ext uri="{BB962C8B-B14F-4D97-AF65-F5344CB8AC3E}">
        <p14:creationId xmlns:p14="http://schemas.microsoft.com/office/powerpoint/2010/main" val="20404272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25</a:t>
            </a:fld>
            <a:endParaRPr lang="en-AU"/>
          </a:p>
        </p:txBody>
      </p:sp>
    </p:spTree>
    <p:extLst>
      <p:ext uri="{BB962C8B-B14F-4D97-AF65-F5344CB8AC3E}">
        <p14:creationId xmlns:p14="http://schemas.microsoft.com/office/powerpoint/2010/main" val="15211086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26</a:t>
            </a:fld>
            <a:endParaRPr lang="en-AU"/>
          </a:p>
        </p:txBody>
      </p:sp>
    </p:spTree>
    <p:extLst>
      <p:ext uri="{BB962C8B-B14F-4D97-AF65-F5344CB8AC3E}">
        <p14:creationId xmlns:p14="http://schemas.microsoft.com/office/powerpoint/2010/main" val="31741503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The persisting stigma in regards to mental illness still exists. This applies at least as much to the sufferer as it does for any one else.</a:t>
            </a:r>
          </a:p>
          <a:p>
            <a:r>
              <a:rPr lang="en-AU" dirty="0" smtClean="0"/>
              <a:t>You need to be very brave to accept the fact that you are suffering from a mental illness. </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27</a:t>
            </a:fld>
            <a:endParaRPr lang="en-AU"/>
          </a:p>
        </p:txBody>
      </p:sp>
    </p:spTree>
    <p:extLst>
      <p:ext uri="{BB962C8B-B14F-4D97-AF65-F5344CB8AC3E}">
        <p14:creationId xmlns:p14="http://schemas.microsoft.com/office/powerpoint/2010/main" val="27733742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04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29B6B49-2180-4E57-88AF-9CDC6ECBB5A8}" type="slidenum">
              <a:rPr lang="en-US"/>
              <a:pPr/>
              <a:t>28</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p:spPr>
      </p:sp>
      <p:sp>
        <p:nvSpPr>
          <p:cNvPr id="614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614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BE03E43-F75D-4EFF-9AB0-5033F7087261}" type="slidenum">
              <a:rPr lang="en-US"/>
              <a:pPr/>
              <a:t>29</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fld id="{3745DD64-4C48-49D1-A3B2-F77F357F4615}" type="slidenum">
              <a:rPr lang="en-AU" smtClean="0"/>
              <a:pPr/>
              <a:t>30</a:t>
            </a:fld>
            <a:endParaRPr lang="en-AU"/>
          </a:p>
        </p:txBody>
      </p:sp>
    </p:spTree>
    <p:extLst>
      <p:ext uri="{BB962C8B-B14F-4D97-AF65-F5344CB8AC3E}">
        <p14:creationId xmlns:p14="http://schemas.microsoft.com/office/powerpoint/2010/main" val="3032494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dirty="0" smtClean="0"/>
              <a:t>Doctor or Mental health worker</a:t>
            </a:r>
            <a:r>
              <a:rPr lang="en-US" dirty="0" smtClean="0"/>
              <a:t> – again  - no one hesitates to take someone with stroke or a heart attack to seek medical help – depression can be just as life threatening.</a:t>
            </a:r>
            <a:endParaRPr lang="en-US" b="1" dirty="0"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1CEC8B8-34AF-4C88-93C0-AF8358AFC6C3}" type="slidenum">
              <a:rPr lang="en-US"/>
              <a:pPr/>
              <a:t>31</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dirty="0"/>
              <a:t>The chapter that we read at the beginning of this evening is a wonderful vision of the near future when the diseases of our present imperfect mortal frames will be cured for all time</a:t>
            </a:r>
          </a:p>
          <a:p>
            <a:pPr>
              <a:spcBef>
                <a:spcPct val="0"/>
              </a:spcBef>
            </a:pPr>
            <a:endParaRPr lang="en-US" altLang="en-US" dirty="0"/>
          </a:p>
          <a:p>
            <a:pPr>
              <a:spcBef>
                <a:spcPct val="0"/>
              </a:spcBef>
            </a:pPr>
            <a:r>
              <a:rPr lang="en-US" altLang="en-US" dirty="0"/>
              <a:t> - when the blind will see, the deaf will hear, the lame will leap, the dumb will sing, </a:t>
            </a:r>
          </a:p>
          <a:p>
            <a:pPr>
              <a:spcBef>
                <a:spcPct val="0"/>
              </a:spcBef>
            </a:pPr>
            <a:endParaRPr lang="en-US" altLang="en-US" b="1" dirty="0"/>
          </a:p>
          <a:p>
            <a:pPr>
              <a:spcBef>
                <a:spcPct val="0"/>
              </a:spcBef>
            </a:pPr>
            <a:r>
              <a:rPr lang="en-US" altLang="en-US" b="1" dirty="0"/>
              <a:t>and</a:t>
            </a:r>
            <a:r>
              <a:rPr lang="en-US" altLang="en-US" dirty="0"/>
              <a:t> those with sorrow and sighing, will have everlasting joy and gladness.</a:t>
            </a:r>
          </a:p>
          <a:p>
            <a:endParaRPr lang="en-AU" dirty="0"/>
          </a:p>
        </p:txBody>
      </p:sp>
      <p:sp>
        <p:nvSpPr>
          <p:cNvPr id="4" name="Slide Number Placeholder 3"/>
          <p:cNvSpPr>
            <a:spLocks noGrp="1"/>
          </p:cNvSpPr>
          <p:nvPr>
            <p:ph type="sldNum" sz="quarter" idx="10"/>
          </p:nvPr>
        </p:nvSpPr>
        <p:spPr/>
        <p:txBody>
          <a:bodyPr/>
          <a:lstStyle/>
          <a:p>
            <a:fld id="{3745DD64-4C48-49D1-A3B2-F77F357F4615}" type="slidenum">
              <a:rPr lang="en-AU" smtClean="0"/>
              <a:pPr/>
              <a:t>32</a:t>
            </a:fld>
            <a:endParaRPr lang="en-AU"/>
          </a:p>
        </p:txBody>
      </p:sp>
    </p:spTree>
    <p:extLst>
      <p:ext uri="{BB962C8B-B14F-4D97-AF65-F5344CB8AC3E}">
        <p14:creationId xmlns:p14="http://schemas.microsoft.com/office/powerpoint/2010/main" val="3309453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D9861CBF-D9E4-4E2F-B2B5-5A07740C1C45}" type="datetimeFigureOut">
              <a:rPr lang="en-AU" smtClean="0"/>
              <a:pPr/>
              <a:t>6/04/2016</a:t>
            </a:fld>
            <a:endParaRPr lang="en-AU"/>
          </a:p>
        </p:txBody>
      </p:sp>
      <p:sp>
        <p:nvSpPr>
          <p:cNvPr id="17" name="Footer Placeholder 16"/>
          <p:cNvSpPr>
            <a:spLocks noGrp="1"/>
          </p:cNvSpPr>
          <p:nvPr>
            <p:ph type="ftr" sz="quarter" idx="11"/>
          </p:nvPr>
        </p:nvSpPr>
        <p:spPr/>
        <p:txBody>
          <a:bodyPr/>
          <a:lstStyle/>
          <a:p>
            <a:endParaRPr lang="en-AU"/>
          </a:p>
        </p:txBody>
      </p:sp>
      <p:sp>
        <p:nvSpPr>
          <p:cNvPr id="29" name="Slide Number Placeholder 28"/>
          <p:cNvSpPr>
            <a:spLocks noGrp="1"/>
          </p:cNvSpPr>
          <p:nvPr>
            <p:ph type="sldNum" sz="quarter" idx="12"/>
          </p:nvPr>
        </p:nvSpPr>
        <p:spPr/>
        <p:txBody>
          <a:bodyPr/>
          <a:lstStyle/>
          <a:p>
            <a:fld id="{72F922A4-E6D8-4B5F-856C-0A8ED189BA82}" type="slidenum">
              <a:rPr lang="en-AU" smtClean="0"/>
              <a:pPr/>
              <a:t>‹#›</a:t>
            </a:fld>
            <a:endParaRPr lang="en-AU"/>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861CBF-D9E4-4E2F-B2B5-5A07740C1C45}" type="datetimeFigureOut">
              <a:rPr lang="en-AU" smtClean="0"/>
              <a:pPr/>
              <a:t>6/04/2016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D9861CBF-D9E4-4E2F-B2B5-5A07740C1C45}" type="datetimeFigureOut">
              <a:rPr lang="en-AU" smtClean="0"/>
              <a:pPr/>
              <a:t>6/04/2016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a:xfrm>
            <a:off x="7924800" y="6416675"/>
            <a:ext cx="762000" cy="365125"/>
          </a:xfrm>
        </p:spPr>
        <p:txBody>
          <a:bodyPr/>
          <a:lstStyle/>
          <a:p>
            <a:fld id="{72F922A4-E6D8-4B5F-856C-0A8ED189BA82}" type="slidenum">
              <a:rPr lang="en-AU" smtClean="0"/>
              <a:pPr/>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861CBF-D9E4-4E2F-B2B5-5A07740C1C45}" type="datetimeFigureOut">
              <a:rPr lang="en-AU" smtClean="0"/>
              <a:pPr/>
              <a:t>6/04/2016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D9861CBF-D9E4-4E2F-B2B5-5A07740C1C45}" type="datetimeFigureOut">
              <a:rPr lang="en-AU" smtClean="0"/>
              <a:pPr/>
              <a:t>6/04/2016</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D9861CBF-D9E4-4E2F-B2B5-5A07740C1C45}" type="datetimeFigureOut">
              <a:rPr lang="en-AU" smtClean="0"/>
              <a:pPr/>
              <a:t>6/04/2016</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861CBF-D9E4-4E2F-B2B5-5A07740C1C45}" type="datetimeFigureOut">
              <a:rPr lang="en-AU" smtClean="0"/>
              <a:pPr/>
              <a:t>6/04/2016</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D9861CBF-D9E4-4E2F-B2B5-5A07740C1C45}" type="datetimeFigureOut">
              <a:rPr lang="en-AU" smtClean="0"/>
              <a:pPr/>
              <a:t>6/04/2016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9861CBF-D9E4-4E2F-B2B5-5A07740C1C45}" type="datetimeFigureOut">
              <a:rPr lang="en-AU" smtClean="0"/>
              <a:pPr/>
              <a:t>6/04/2016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861CBF-D9E4-4E2F-B2B5-5A07740C1C45}" type="datetimeFigureOut">
              <a:rPr lang="en-AU" smtClean="0"/>
              <a:pPr/>
              <a:t>6/04/2016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9861CBF-D9E4-4E2F-B2B5-5A07740C1C45}" type="datetimeFigureOut">
              <a:rPr lang="en-AU" smtClean="0"/>
              <a:pPr/>
              <a:t>6/04/2016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72F922A4-E6D8-4B5F-856C-0A8ED189BA82}" type="slidenum">
              <a:rPr lang="en-AU" smtClean="0"/>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D9861CBF-D9E4-4E2F-B2B5-5A07740C1C45}" type="datetimeFigureOut">
              <a:rPr lang="en-AU" smtClean="0"/>
              <a:pPr/>
              <a:t>6/04/2016</a:t>
            </a:fld>
            <a:endParaRPr lang="en-AU"/>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AU"/>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72F922A4-E6D8-4B5F-856C-0A8ED189BA82}" type="slidenum">
              <a:rPr lang="en-AU" smtClean="0"/>
              <a:pPr/>
              <a:t>‹#›</a:t>
            </a:fld>
            <a:endParaRPr lang="en-A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beyondblue.org.au/"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blackdoginstitute.org.au/"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useBgFill="1">
        <p:nvSpPr>
          <p:cNvPr id="2" name="Title 1"/>
          <p:cNvSpPr>
            <a:spLocks noGrp="1"/>
          </p:cNvSpPr>
          <p:nvPr>
            <p:ph type="ctrTitle"/>
          </p:nvPr>
        </p:nvSpPr>
        <p:spPr>
          <a:xfrm>
            <a:off x="827584" y="1196752"/>
            <a:ext cx="7416824" cy="2880320"/>
          </a:xfrm>
          <a:ln>
            <a:solidFill>
              <a:schemeClr val="bg1"/>
            </a:solidFill>
          </a:ln>
        </p:spPr>
        <p:style>
          <a:lnRef idx="0">
            <a:schemeClr val="accent1"/>
          </a:lnRef>
          <a:fillRef idx="3">
            <a:schemeClr val="accent1"/>
          </a:fillRef>
          <a:effectRef idx="3">
            <a:schemeClr val="accent1"/>
          </a:effectRef>
          <a:fontRef idx="minor">
            <a:schemeClr val="lt1"/>
          </a:fontRef>
        </p:style>
        <p:txBody>
          <a:bodyPr>
            <a:normAutofit/>
          </a:bodyPr>
          <a:lstStyle/>
          <a:p>
            <a:r>
              <a:rPr lang="en-US" sz="60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t>DEPRESSION </a:t>
            </a:r>
            <a:br>
              <a:rPr lang="en-US" sz="60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br>
            <a:r>
              <a:rPr lang="en-US" sz="40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t>AND</a:t>
            </a:r>
            <a:r>
              <a:rPr lang="en-US" sz="54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t> </a:t>
            </a:r>
            <a:br>
              <a:rPr lang="en-US" sz="54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br>
            <a:r>
              <a:rPr lang="en-US" sz="6000" i="1" dirty="0" smtClean="0">
                <a:solidFill>
                  <a:srgbClr val="FF0000"/>
                </a:solidFill>
                <a:effectLst>
                  <a:outerShdw blurRad="38100" dist="38100" dir="2700000" algn="tl">
                    <a:srgbClr val="000000">
                      <a:alpha val="43137"/>
                    </a:srgbClr>
                  </a:outerShdw>
                </a:effectLst>
                <a:ea typeface="Helvetica" charset="0"/>
                <a:cs typeface="Helvetica" charset="0"/>
                <a:sym typeface="Helvetica" charset="0"/>
              </a:rPr>
              <a:t>DISCIPLESHIP </a:t>
            </a:r>
            <a:endParaRPr lang="en-AU" sz="6000" i="1" dirty="0">
              <a:solidFill>
                <a:srgbClr val="FF0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788" y="1014413"/>
            <a:ext cx="6448425" cy="482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7916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259632" y="274638"/>
            <a:ext cx="6552728" cy="1143000"/>
          </a:xfrm>
          <a:ln>
            <a:solidFill>
              <a:schemeClr val="bg1"/>
            </a:solidFill>
          </a:ln>
        </p:spPr>
        <p:style>
          <a:lnRef idx="0">
            <a:schemeClr val="accent1"/>
          </a:lnRef>
          <a:fillRef idx="3">
            <a:schemeClr val="accent1"/>
          </a:fillRef>
          <a:effectRef idx="3">
            <a:schemeClr val="accent1"/>
          </a:effectRef>
          <a:fontRef idx="minor">
            <a:schemeClr val="lt1"/>
          </a:fontRef>
        </p:style>
        <p:txBody>
          <a:bodyPr/>
          <a:lstStyle/>
          <a:p>
            <a:r>
              <a:rPr lang="en-AU" dirty="0" smtClean="0">
                <a:solidFill>
                  <a:srgbClr val="FF0000"/>
                </a:solidFill>
              </a:rPr>
              <a:t>What is Depression?</a:t>
            </a:r>
            <a:endParaRPr lang="en-AU"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
            </a:pPr>
            <a:r>
              <a:rPr lang="en-AU" b="1" dirty="0" smtClean="0">
                <a:effectLst>
                  <a:outerShdw blurRad="38100" dist="38100" dir="2700000" algn="tl">
                    <a:srgbClr val="000000">
                      <a:alpha val="43137"/>
                    </a:srgbClr>
                  </a:outerShdw>
                </a:effectLst>
              </a:rPr>
              <a:t>Depression is more than just a low mood - it's a serious illness. While we all feel sad, moody or low from time to time, some people experience these feelings intensely, for long periods of time and often without reason. </a:t>
            </a:r>
          </a:p>
          <a:p>
            <a:pPr>
              <a:buFont typeface="Wingdings" pitchFamily="2" charset="2"/>
              <a:buChar char="§"/>
              <a:defRPr/>
            </a:pPr>
            <a:r>
              <a:rPr lang="en-US" b="1" dirty="0" smtClean="0">
                <a:effectLst>
                  <a:outerShdw blurRad="38100" dist="38100" dir="2700000" algn="tl">
                    <a:srgbClr val="000000">
                      <a:alpha val="43137"/>
                    </a:srgbClr>
                  </a:outerShdw>
                </a:effectLst>
              </a:rPr>
              <a:t>The brain is an organ of the body.</a:t>
            </a:r>
          </a:p>
          <a:p>
            <a:pPr>
              <a:buFont typeface="Wingdings" pitchFamily="2" charset="2"/>
              <a:buChar char="§"/>
              <a:defRPr/>
            </a:pPr>
            <a:r>
              <a:rPr lang="en-US" b="1" dirty="0" smtClean="0">
                <a:effectLst>
                  <a:outerShdw blurRad="38100" dist="38100" dir="2700000" algn="tl">
                    <a:srgbClr val="000000">
                      <a:alpha val="43137"/>
                    </a:srgbClr>
                  </a:outerShdw>
                </a:effectLst>
              </a:rPr>
              <a:t>All organs of the body can develop illnesses and not function properly.</a:t>
            </a:r>
          </a:p>
          <a:p>
            <a:endParaRPr lang="en-AU" dirty="0" smtClean="0">
              <a:effectLst>
                <a:outerShdw blurRad="38100" dist="38100" dir="2700000" algn="tl">
                  <a:srgbClr val="000000">
                    <a:alpha val="43137"/>
                  </a:srgbClr>
                </a:outerShdw>
              </a:effectLst>
            </a:endParaRPr>
          </a:p>
          <a:p>
            <a:endParaRPr lang="en-AU"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683568" y="274638"/>
            <a:ext cx="7776864" cy="1143000"/>
          </a:xfrm>
          <a:ln>
            <a:solidFill>
              <a:schemeClr val="bg1"/>
            </a:solidFill>
          </a:ln>
        </p:spPr>
        <p:style>
          <a:lnRef idx="0">
            <a:schemeClr val="accent1"/>
          </a:lnRef>
          <a:fillRef idx="3">
            <a:schemeClr val="accent1"/>
          </a:fillRef>
          <a:effectRef idx="3">
            <a:schemeClr val="accent1"/>
          </a:effectRef>
          <a:fontRef idx="minor">
            <a:schemeClr val="lt1"/>
          </a:fontRef>
        </p:style>
        <p:txBody>
          <a:bodyPr>
            <a:noAutofit/>
          </a:bodyPr>
          <a:lstStyle/>
          <a:p>
            <a:r>
              <a:rPr lang="en-US" sz="4000" dirty="0" smtClean="0">
                <a:solidFill>
                  <a:srgbClr val="FF0000"/>
                </a:solidFill>
                <a:effectLst>
                  <a:outerShdw blurRad="38100" dist="38100" dir="2700000" algn="tl">
                    <a:srgbClr val="000000">
                      <a:alpha val="43137"/>
                    </a:srgbClr>
                  </a:outerShdw>
                </a:effectLst>
              </a:rPr>
              <a:t>How to Differentiate “Major Depression” from “Sadness”</a:t>
            </a:r>
            <a:endParaRPr lang="en-AU" sz="4000" dirty="0">
              <a:solidFill>
                <a:srgbClr val="FF0000"/>
              </a:solidFill>
            </a:endParaRPr>
          </a:p>
        </p:txBody>
      </p:sp>
      <p:sp>
        <p:nvSpPr>
          <p:cNvPr id="3" name="Content Placeholder 2"/>
          <p:cNvSpPr>
            <a:spLocks noGrp="1"/>
          </p:cNvSpPr>
          <p:nvPr>
            <p:ph idx="1"/>
          </p:nvPr>
        </p:nvSpPr>
        <p:spPr>
          <a:xfrm>
            <a:off x="457200" y="2204864"/>
            <a:ext cx="8229600" cy="4104496"/>
          </a:xfrm>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severity</a:t>
            </a:r>
          </a:p>
          <a:p>
            <a:pPr>
              <a:buFont typeface="Wingdings" pitchFamily="2" charset="2"/>
              <a:buChar char="§"/>
              <a:defRPr/>
            </a:pPr>
            <a:r>
              <a:rPr lang="en-US" b="1" dirty="0" smtClean="0">
                <a:effectLst>
                  <a:outerShdw blurRad="38100" dist="38100" dir="2700000" algn="tl">
                    <a:srgbClr val="000000">
                      <a:alpha val="43137"/>
                    </a:srgbClr>
                  </a:outerShdw>
                </a:effectLst>
              </a:rPr>
              <a:t>persistence</a:t>
            </a:r>
          </a:p>
          <a:p>
            <a:pPr>
              <a:buFont typeface="Wingdings" pitchFamily="2" charset="2"/>
              <a:buChar char="§"/>
              <a:defRPr/>
            </a:pPr>
            <a:r>
              <a:rPr lang="en-US" b="1" dirty="0" smtClean="0">
                <a:effectLst>
                  <a:outerShdw blurRad="38100" dist="38100" dir="2700000" algn="tl">
                    <a:srgbClr val="000000">
                      <a:alpha val="43137"/>
                    </a:srgbClr>
                  </a:outerShdw>
                </a:effectLst>
              </a:rPr>
              <a:t>duration</a:t>
            </a:r>
          </a:p>
          <a:p>
            <a:pPr>
              <a:buFont typeface="Wingdings" pitchFamily="2" charset="2"/>
              <a:buChar char="§"/>
              <a:defRPr/>
            </a:pPr>
            <a:r>
              <a:rPr lang="en-US" b="1" dirty="0" smtClean="0">
                <a:effectLst>
                  <a:outerShdw blurRad="38100" dist="38100" dir="2700000" algn="tl">
                    <a:srgbClr val="000000">
                      <a:alpha val="43137"/>
                    </a:srgbClr>
                  </a:outerShdw>
                </a:effectLst>
              </a:rPr>
              <a:t>presence of characteristic symptoms</a:t>
            </a:r>
          </a:p>
          <a:p>
            <a:endParaRPr lang="en-AU"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ln>
            <a:solidFill>
              <a:schemeClr val="bg1"/>
            </a:solidFill>
          </a:ln>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The Symptoms of Major Depression</a:t>
            </a:r>
            <a:endParaRPr lang="en-AU"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markedly depressed mood</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loss of interest or enjoyment</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reduced self esteem or self confidence</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feelings of guilt and worthlessness</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ln>
            <a:solidFill>
              <a:schemeClr val="bg1"/>
            </a:solidFill>
          </a:ln>
        </p:spPr>
        <p:style>
          <a:lnRef idx="0">
            <a:schemeClr val="accent1"/>
          </a:lnRef>
          <a:fillRef idx="3">
            <a:schemeClr val="accent1"/>
          </a:fillRef>
          <a:effectRef idx="3">
            <a:schemeClr val="accent1"/>
          </a:effectRef>
          <a:fontRef idx="minor">
            <a:schemeClr val="lt1"/>
          </a:fontRef>
        </p:style>
        <p:txBody>
          <a:bodyPr/>
          <a:lstStyle/>
          <a:p>
            <a:r>
              <a:rPr lang="en-US" sz="4000" dirty="0" smtClean="0">
                <a:solidFill>
                  <a:srgbClr val="FF0000"/>
                </a:solidFill>
                <a:effectLst>
                  <a:outerShdw blurRad="38100" dist="38100" dir="2700000" algn="tl">
                    <a:srgbClr val="000000">
                      <a:alpha val="43137"/>
                    </a:srgbClr>
                  </a:outerShdw>
                </a:effectLst>
              </a:rPr>
              <a:t>The Symptoms of Major Depression</a:t>
            </a:r>
            <a:endParaRPr lang="en-AU" dirty="0"/>
          </a:p>
        </p:txBody>
      </p:sp>
      <p:sp>
        <p:nvSpPr>
          <p:cNvPr id="3" name="Content Placeholder 2"/>
          <p:cNvSpPr>
            <a:spLocks noGrp="1"/>
          </p:cNvSpPr>
          <p:nvPr>
            <p:ph idx="1"/>
          </p:nvPr>
        </p:nvSpPr>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bleak and pessimistic views of the future</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ideas or acts of self harm or suicide</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disturbed sleep</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disturbed appetite</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decreased libido</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The Symptoms of Major Depression</a:t>
            </a:r>
            <a:endParaRPr lang="en-AU"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decrease in energy and activity levels</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reduced concentration and memory</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diurnal mood variation</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psychotic symptoms(hallucinations or delusions)</a:t>
            </a:r>
          </a:p>
          <a:p>
            <a:pPr>
              <a:buFont typeface="Wingdings" pitchFamily="2" charset="2"/>
              <a:buChar char="§"/>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substantial individual variation</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1000"/>
                                        <p:tgtEl>
                                          <p:spTgt spid="3">
                                            <p:txEl>
                                              <p:pRg st="6" end="6"/>
                                            </p:txEl>
                                          </p:spTgt>
                                        </p:tgtEl>
                                      </p:cBhvr>
                                    </p:animEffect>
                                    <p:anim calcmode="lin" valueType="num">
                                      <p:cBhvr>
                                        <p:cTn id="29"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1000"/>
                                        <p:tgtEl>
                                          <p:spTgt spid="3">
                                            <p:txEl>
                                              <p:pRg st="8" end="8"/>
                                            </p:txEl>
                                          </p:spTgt>
                                        </p:tgtEl>
                                      </p:cBhvr>
                                    </p:animEffect>
                                    <p:anim calcmode="lin" valueType="num">
                                      <p:cBhvr>
                                        <p:cTn id="3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187624" y="274638"/>
            <a:ext cx="6768752" cy="114300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
            </a:r>
            <a:br>
              <a:rPr lang="en-US" sz="4400" dirty="0" smtClean="0">
                <a:solidFill>
                  <a:srgbClr val="FF0000"/>
                </a:solidFill>
                <a:effectLst>
                  <a:outerShdw blurRad="38100" dist="38100" dir="2700000" algn="tl">
                    <a:srgbClr val="000000">
                      <a:alpha val="43137"/>
                    </a:srgbClr>
                  </a:outerShdw>
                </a:effectLst>
              </a:rPr>
            </a:br>
            <a:r>
              <a:rPr lang="en-US" sz="4400" dirty="0" smtClean="0">
                <a:solidFill>
                  <a:srgbClr val="FF0000"/>
                </a:solidFill>
                <a:effectLst>
                  <a:outerShdw blurRad="38100" dist="38100" dir="2700000" algn="tl">
                    <a:srgbClr val="000000">
                      <a:alpha val="43137"/>
                    </a:srgbClr>
                  </a:outerShdw>
                </a:effectLst>
              </a:rPr>
              <a:t>What Else Could it Be?</a:t>
            </a:r>
            <a:r>
              <a:rPr lang="en-US" sz="4400" dirty="0" smtClean="0">
                <a:solidFill>
                  <a:srgbClr val="FF0000"/>
                </a:solidFill>
              </a:rPr>
              <a:t/>
            </a:r>
            <a:br>
              <a:rPr lang="en-US" sz="4400" dirty="0" smtClean="0">
                <a:solidFill>
                  <a:srgbClr val="FF0000"/>
                </a:solidFill>
              </a:rPr>
            </a:br>
            <a:endParaRPr lang="en-AU" sz="4400" dirty="0">
              <a:solidFill>
                <a:srgbClr val="FF0000"/>
              </a:solidFill>
            </a:endParaRPr>
          </a:p>
        </p:txBody>
      </p:sp>
      <p:sp>
        <p:nvSpPr>
          <p:cNvPr id="3" name="Content Placeholder 2"/>
          <p:cNvSpPr>
            <a:spLocks noGrp="1"/>
          </p:cNvSpPr>
          <p:nvPr>
            <p:ph idx="1"/>
          </p:nvPr>
        </p:nvSpPr>
        <p:spPr>
          <a:xfrm>
            <a:off x="457200" y="1916832"/>
            <a:ext cx="8229600" cy="4392528"/>
          </a:xfrm>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Other illness, e.g.:- hypothyroidism, infectious disease, drugs/medication</a:t>
            </a:r>
          </a:p>
          <a:p>
            <a:pPr>
              <a:buFont typeface="Wingdings" pitchFamily="2" charset="2"/>
              <a:buChar char="§"/>
              <a:defRPr/>
            </a:pPr>
            <a:r>
              <a:rPr lang="en-US" b="1" dirty="0" smtClean="0">
                <a:effectLst>
                  <a:outerShdw blurRad="38100" dist="38100" dir="2700000" algn="tl">
                    <a:srgbClr val="000000">
                      <a:alpha val="43137"/>
                    </a:srgbClr>
                  </a:outerShdw>
                </a:effectLst>
              </a:rPr>
              <a:t>Bereavement</a:t>
            </a:r>
          </a:p>
          <a:p>
            <a:pPr>
              <a:buFont typeface="Wingdings" pitchFamily="2" charset="2"/>
              <a:buChar char="§"/>
              <a:defRPr/>
            </a:pPr>
            <a:r>
              <a:rPr lang="en-US" b="1" dirty="0" smtClean="0">
                <a:effectLst>
                  <a:outerShdw blurRad="38100" dist="38100" dir="2700000" algn="tl">
                    <a:srgbClr val="000000">
                      <a:alpha val="43137"/>
                    </a:srgbClr>
                  </a:outerShdw>
                </a:effectLst>
              </a:rPr>
              <a:t>Schizophrenia</a:t>
            </a:r>
          </a:p>
          <a:p>
            <a:pPr>
              <a:buFont typeface="Wingdings" pitchFamily="2" charset="2"/>
              <a:buChar char="§"/>
              <a:defRPr/>
            </a:pPr>
            <a:r>
              <a:rPr lang="en-US" b="1" dirty="0" smtClean="0">
                <a:effectLst>
                  <a:outerShdw blurRad="38100" dist="38100" dir="2700000" algn="tl">
                    <a:srgbClr val="000000">
                      <a:alpha val="43137"/>
                    </a:srgbClr>
                  </a:outerShdw>
                </a:effectLst>
              </a:rPr>
              <a:t>Bipolar Disorder</a:t>
            </a:r>
          </a:p>
          <a:p>
            <a:pPr>
              <a:buFont typeface="Wingdings" pitchFamily="2" charset="2"/>
              <a:buChar char="§"/>
              <a:defRPr/>
            </a:pPr>
            <a:r>
              <a:rPr lang="en-US" b="1" dirty="0" smtClean="0">
                <a:effectLst>
                  <a:outerShdw blurRad="38100" dist="38100" dir="2700000" algn="tl">
                    <a:srgbClr val="000000">
                      <a:alpha val="43137"/>
                    </a:srgbClr>
                  </a:outerShdw>
                </a:effectLst>
              </a:rPr>
              <a:t>Obsessive Compulsive Disorder or other </a:t>
            </a:r>
            <a:r>
              <a:rPr lang="en-US" b="1" dirty="0">
                <a:effectLst>
                  <a:outerShdw blurRad="38100" dist="38100" dir="2700000" algn="tl">
                    <a:srgbClr val="000000">
                      <a:alpha val="43137"/>
                    </a:srgbClr>
                  </a:outerShdw>
                </a:effectLst>
              </a:rPr>
              <a:t>A</a:t>
            </a:r>
            <a:r>
              <a:rPr lang="en-US" b="1" dirty="0" smtClean="0">
                <a:effectLst>
                  <a:outerShdw blurRad="38100" dist="38100" dir="2700000" algn="tl">
                    <a:srgbClr val="000000">
                      <a:alpha val="43137"/>
                    </a:srgbClr>
                  </a:outerShdw>
                </a:effectLst>
              </a:rPr>
              <a:t>nxiety </a:t>
            </a:r>
            <a:r>
              <a:rPr lang="en-US" b="1" dirty="0">
                <a:effectLst>
                  <a:outerShdw blurRad="38100" dist="38100" dir="2700000" algn="tl">
                    <a:srgbClr val="000000">
                      <a:alpha val="43137"/>
                    </a:srgbClr>
                  </a:outerShdw>
                </a:effectLst>
              </a:rPr>
              <a:t>D</a:t>
            </a:r>
            <a:r>
              <a:rPr lang="en-US" b="1" dirty="0" smtClean="0">
                <a:effectLst>
                  <a:outerShdw blurRad="38100" dist="38100" dir="2700000" algn="tl">
                    <a:srgbClr val="000000">
                      <a:alpha val="43137"/>
                    </a:srgbClr>
                  </a:outerShdw>
                </a:effectLst>
              </a:rPr>
              <a:t>isorder</a:t>
            </a:r>
          </a:p>
          <a:p>
            <a:pPr>
              <a:buFont typeface="Wingdings" pitchFamily="2" charset="2"/>
              <a:buChar char="§"/>
              <a:defRPr/>
            </a:pPr>
            <a:r>
              <a:rPr lang="en-US" b="1" dirty="0" smtClean="0">
                <a:effectLst>
                  <a:outerShdw blurRad="38100" dist="38100" dir="2700000" algn="tl">
                    <a:srgbClr val="000000">
                      <a:alpha val="43137"/>
                    </a:srgbClr>
                  </a:outerShdw>
                </a:effectLst>
              </a:rPr>
              <a:t>Dementia</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611560" y="274638"/>
            <a:ext cx="7920880" cy="114300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
            </a:r>
            <a:br>
              <a:rPr lang="en-US" sz="4400" dirty="0" smtClean="0">
                <a:solidFill>
                  <a:srgbClr val="FF0000"/>
                </a:solidFill>
                <a:effectLst>
                  <a:outerShdw blurRad="38100" dist="38100" dir="2700000" algn="tl">
                    <a:srgbClr val="000000">
                      <a:alpha val="43137"/>
                    </a:srgbClr>
                  </a:outerShdw>
                </a:effectLst>
              </a:rPr>
            </a:br>
            <a:r>
              <a:rPr lang="en-US" sz="4400" dirty="0" smtClean="0">
                <a:solidFill>
                  <a:srgbClr val="FF0000"/>
                </a:solidFill>
                <a:effectLst>
                  <a:outerShdw blurRad="38100" dist="38100" dir="2700000" algn="tl">
                    <a:srgbClr val="000000">
                      <a:alpha val="43137"/>
                    </a:srgbClr>
                  </a:outerShdw>
                </a:effectLst>
              </a:rPr>
              <a:t>How Common is Depression?</a:t>
            </a:r>
            <a:r>
              <a:rPr lang="en-US" sz="4400" dirty="0" smtClean="0">
                <a:solidFill>
                  <a:srgbClr val="FF0000"/>
                </a:solidFill>
              </a:rPr>
              <a:t/>
            </a:r>
            <a:br>
              <a:rPr lang="en-US" sz="4400" dirty="0" smtClean="0">
                <a:solidFill>
                  <a:srgbClr val="FF0000"/>
                </a:solidFill>
              </a:rPr>
            </a:br>
            <a:endParaRPr lang="en-AU" dirty="0">
              <a:solidFill>
                <a:srgbClr val="FF0000"/>
              </a:solidFill>
            </a:endParaRPr>
          </a:p>
        </p:txBody>
      </p:sp>
      <p:sp>
        <p:nvSpPr>
          <p:cNvPr id="3" name="Content Placeholder 2"/>
          <p:cNvSpPr>
            <a:spLocks noGrp="1"/>
          </p:cNvSpPr>
          <p:nvPr>
            <p:ph idx="1"/>
          </p:nvPr>
        </p:nvSpPr>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20 – 25% of the population will suffer from depression at some point of their lives.</a:t>
            </a:r>
          </a:p>
          <a:p>
            <a:pPr>
              <a:buNone/>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Occurs at any age</a:t>
            </a:r>
          </a:p>
          <a:p>
            <a:pPr>
              <a:buNone/>
              <a:defRPr/>
            </a:pPr>
            <a:endParaRPr lang="en-US" b="1" dirty="0" smtClean="0">
              <a:effectLst>
                <a:outerShdw blurRad="38100" dist="38100" dir="2700000" algn="tl">
                  <a:srgbClr val="000000">
                    <a:alpha val="43137"/>
                  </a:srgbClr>
                </a:outerShdw>
              </a:effectLst>
            </a:endParaRPr>
          </a:p>
          <a:p>
            <a:pPr>
              <a:buFont typeface="Wingdings" pitchFamily="2" charset="2"/>
              <a:buChar char="§"/>
              <a:defRPr/>
            </a:pPr>
            <a:r>
              <a:rPr lang="en-US" b="1" dirty="0" smtClean="0">
                <a:effectLst>
                  <a:outerShdw blurRad="38100" dist="38100" dir="2700000" algn="tl">
                    <a:srgbClr val="000000">
                      <a:alpha val="43137"/>
                    </a:srgbClr>
                  </a:outerShdw>
                </a:effectLst>
              </a:rPr>
              <a:t>Approx. 1 in 20 people will experience a severe bout of depression</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899592" y="274638"/>
            <a:ext cx="7416824" cy="1143000"/>
          </a:xfrm>
        </p:spPr>
        <p:style>
          <a:lnRef idx="0">
            <a:schemeClr val="accent1"/>
          </a:lnRef>
          <a:fillRef idx="3">
            <a:schemeClr val="accent1"/>
          </a:fillRef>
          <a:effectRef idx="3">
            <a:schemeClr val="accent1"/>
          </a:effectRef>
          <a:fontRef idx="minor">
            <a:schemeClr val="lt1"/>
          </a:fontRef>
        </p:style>
        <p:txBody>
          <a:bodyPr>
            <a:normAutofit/>
          </a:bodyPr>
          <a:lstStyle/>
          <a:p>
            <a:r>
              <a:rPr lang="en-US" sz="4000" dirty="0" smtClean="0">
                <a:solidFill>
                  <a:srgbClr val="FF0000"/>
                </a:solidFill>
                <a:effectLst>
                  <a:outerShdw blurRad="38100" dist="38100" dir="2700000" algn="tl">
                    <a:srgbClr val="000000">
                      <a:alpha val="43137"/>
                    </a:srgbClr>
                  </a:outerShdw>
                </a:effectLst>
              </a:rPr>
              <a:t>What Causes Depression?</a:t>
            </a:r>
            <a:endParaRPr lang="en-AU" sz="4000" dirty="0">
              <a:solidFill>
                <a:srgbClr val="FF0000"/>
              </a:solidFill>
            </a:endParaRPr>
          </a:p>
        </p:txBody>
      </p:sp>
      <p:sp>
        <p:nvSpPr>
          <p:cNvPr id="3" name="Content Placeholder 2"/>
          <p:cNvSpPr>
            <a:spLocks noGrp="1"/>
          </p:cNvSpPr>
          <p:nvPr>
            <p:ph idx="1"/>
          </p:nvPr>
        </p:nvSpPr>
        <p:spPr>
          <a:xfrm>
            <a:off x="457200" y="1988840"/>
            <a:ext cx="8229600" cy="4320520"/>
          </a:xfrm>
        </p:spPr>
        <p:txBody>
          <a:bodyPr/>
          <a:lstStyle/>
          <a:p>
            <a:pPr>
              <a:buFont typeface="Wingdings" pitchFamily="2" charset="2"/>
              <a:buChar char="§"/>
              <a:defRPr/>
            </a:pPr>
            <a:r>
              <a:rPr lang="en-US" b="1" dirty="0" smtClean="0">
                <a:effectLst>
                  <a:outerShdw blurRad="38100" dist="38100" dir="2700000" algn="tl">
                    <a:srgbClr val="000000">
                      <a:alpha val="43137"/>
                    </a:srgbClr>
                  </a:outerShdw>
                </a:effectLst>
              </a:rPr>
              <a:t>Genetic factors/Family history</a:t>
            </a:r>
          </a:p>
          <a:p>
            <a:pPr>
              <a:buFont typeface="Wingdings" pitchFamily="2" charset="2"/>
              <a:buChar char="§"/>
              <a:defRPr/>
            </a:pPr>
            <a:r>
              <a:rPr lang="en-US" b="1" dirty="0" smtClean="0">
                <a:effectLst>
                  <a:outerShdw blurRad="38100" dist="38100" dir="2700000" algn="tl">
                    <a:srgbClr val="000000">
                      <a:alpha val="43137"/>
                    </a:srgbClr>
                  </a:outerShdw>
                </a:effectLst>
              </a:rPr>
              <a:t>Incorrect balance of chemical neurotransmitters</a:t>
            </a:r>
          </a:p>
          <a:p>
            <a:pPr>
              <a:buFont typeface="Wingdings" pitchFamily="2" charset="2"/>
              <a:buChar char="§"/>
              <a:defRPr/>
            </a:pPr>
            <a:r>
              <a:rPr lang="en-US" b="1" dirty="0" smtClean="0">
                <a:effectLst>
                  <a:outerShdw blurRad="38100" dist="38100" dir="2700000" algn="tl">
                    <a:srgbClr val="000000">
                      <a:alpha val="43137"/>
                    </a:srgbClr>
                  </a:outerShdw>
                </a:effectLst>
              </a:rPr>
              <a:t>Stressful life events</a:t>
            </a:r>
          </a:p>
          <a:p>
            <a:pPr>
              <a:buFont typeface="Wingdings" pitchFamily="2" charset="2"/>
              <a:buChar char="§"/>
              <a:defRPr/>
            </a:pPr>
            <a:r>
              <a:rPr lang="en-US" b="1" dirty="0" smtClean="0">
                <a:effectLst>
                  <a:outerShdw blurRad="38100" dist="38100" dir="2700000" algn="tl">
                    <a:srgbClr val="000000">
                      <a:alpha val="43137"/>
                    </a:srgbClr>
                  </a:outerShdw>
                </a:effectLst>
              </a:rPr>
              <a:t>Individual personality characteristics</a:t>
            </a:r>
          </a:p>
          <a:p>
            <a:pPr>
              <a:buFont typeface="Wingdings" pitchFamily="2" charset="2"/>
              <a:buChar char="§"/>
              <a:defRPr/>
            </a:pPr>
            <a:r>
              <a:rPr lang="en-US" b="1" dirty="0" smtClean="0">
                <a:effectLst>
                  <a:outerShdw blurRad="38100" dist="38100" dir="2700000" algn="tl">
                    <a:srgbClr val="000000">
                      <a:alpha val="43137"/>
                    </a:srgbClr>
                  </a:outerShdw>
                </a:effectLst>
              </a:rPr>
              <a:t>Physical illness/Medications/Drugs and alcohol</a:t>
            </a:r>
          </a:p>
          <a:p>
            <a:endParaRPr lang="en-A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Font typeface="Wingdings 2" pitchFamily="18" charset="2"/>
              <a:buNone/>
              <a:defRPr/>
            </a:pPr>
            <a:r>
              <a:rPr lang="en-US" sz="3200" b="1" i="1" dirty="0" smtClean="0">
                <a:solidFill>
                  <a:schemeClr val="tx2"/>
                </a:solidFill>
                <a:effectLst>
                  <a:outerShdw blurRad="38100" dist="38100" dir="2700000" algn="tl">
                    <a:srgbClr val="000000">
                      <a:alpha val="43137"/>
                    </a:srgbClr>
                  </a:outerShdw>
                </a:effectLst>
              </a:rPr>
              <a:t>“Despite the lack of clinical evidence about the exact causes of depression it is reasonable to conclude that depression is a genetic and biological disorder that is affected by life stress and personality style.” </a:t>
            </a:r>
          </a:p>
          <a:p>
            <a:pPr>
              <a:buFont typeface="Wingdings 2" pitchFamily="18" charset="2"/>
              <a:buNone/>
              <a:defRPr/>
            </a:pPr>
            <a:endParaRPr lang="en-US" sz="1600" b="1" i="1" dirty="0" smtClean="0">
              <a:solidFill>
                <a:srgbClr val="714ADE"/>
              </a:solidFill>
              <a:effectLst>
                <a:outerShdw blurRad="38100" dist="38100" dir="2700000" algn="tl">
                  <a:srgbClr val="000000">
                    <a:alpha val="43137"/>
                  </a:srgbClr>
                </a:outerShdw>
              </a:effectLst>
            </a:endParaRPr>
          </a:p>
          <a:p>
            <a:pPr algn="r">
              <a:buFont typeface="Wingdings 2" pitchFamily="18" charset="2"/>
              <a:buNone/>
              <a:defRPr/>
            </a:pPr>
            <a:r>
              <a:rPr lang="en-US" sz="1800" b="1" i="1" dirty="0" smtClean="0">
                <a:solidFill>
                  <a:srgbClr val="714ADE"/>
                </a:solidFill>
                <a:effectLst>
                  <a:outerShdw blurRad="38100" dist="38100" dir="2700000" algn="tl">
                    <a:srgbClr val="000000">
                      <a:alpha val="43137"/>
                    </a:srgbClr>
                  </a:outerShdw>
                </a:effectLst>
              </a:rPr>
              <a:t>                        </a:t>
            </a:r>
            <a:r>
              <a:rPr lang="en-US" sz="1800" b="1" dirty="0" smtClean="0">
                <a:solidFill>
                  <a:schemeClr val="bg1"/>
                </a:solidFill>
                <a:effectLst>
                  <a:outerShdw blurRad="38100" dist="38100" dir="2700000" algn="tl">
                    <a:srgbClr val="000000">
                      <a:alpha val="43137"/>
                    </a:srgbClr>
                  </a:outerShdw>
                </a:effectLst>
              </a:rPr>
              <a:t>(Management of Mental Disorders Vol. 1, 4</a:t>
            </a:r>
            <a:r>
              <a:rPr lang="en-US" sz="1800" b="1" baseline="30000" dirty="0" smtClean="0">
                <a:solidFill>
                  <a:schemeClr val="bg1"/>
                </a:solidFill>
                <a:effectLst>
                  <a:outerShdw blurRad="38100" dist="38100" dir="2700000" algn="tl">
                    <a:srgbClr val="000000">
                      <a:alpha val="43137"/>
                    </a:srgbClr>
                  </a:outerShdw>
                </a:effectLst>
              </a:rPr>
              <a:t>th</a:t>
            </a:r>
            <a:r>
              <a:rPr lang="en-US" sz="1800" b="1" dirty="0" smtClean="0">
                <a:solidFill>
                  <a:schemeClr val="bg1"/>
                </a:solidFill>
                <a:effectLst>
                  <a:outerShdw blurRad="38100" dist="38100" dir="2700000" algn="tl">
                    <a:srgbClr val="000000">
                      <a:alpha val="43137"/>
                    </a:srgbClr>
                  </a:outerShdw>
                </a:effectLst>
              </a:rPr>
              <a:t> Edition 2004)</a:t>
            </a:r>
          </a:p>
          <a:p>
            <a:endParaRPr lang="en-AU"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457200" y="274638"/>
            <a:ext cx="8219256" cy="994122"/>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
            </a:r>
            <a:br>
              <a:rPr lang="en-US" sz="4400" dirty="0" smtClean="0">
                <a:solidFill>
                  <a:srgbClr val="FF0000"/>
                </a:solidFill>
                <a:effectLst>
                  <a:outerShdw blurRad="38100" dist="38100" dir="2700000" algn="tl">
                    <a:srgbClr val="000000">
                      <a:alpha val="43137"/>
                    </a:srgbClr>
                  </a:outerShdw>
                </a:effectLst>
              </a:rPr>
            </a:br>
            <a:r>
              <a:rPr lang="en-US" sz="4400" dirty="0" smtClean="0">
                <a:solidFill>
                  <a:srgbClr val="FF0000"/>
                </a:solidFill>
                <a:effectLst>
                  <a:outerShdw blurRad="38100" dist="38100" dir="2700000" algn="tl">
                    <a:srgbClr val="000000">
                      <a:alpha val="43137"/>
                    </a:srgbClr>
                  </a:outerShdw>
                </a:effectLst>
              </a:rPr>
              <a:t>What Treatments are Available?</a:t>
            </a:r>
            <a:r>
              <a:rPr lang="en-US" sz="4400" dirty="0" smtClean="0">
                <a:solidFill>
                  <a:srgbClr val="FF0000"/>
                </a:solidFill>
              </a:rPr>
              <a:t/>
            </a:r>
            <a:br>
              <a:rPr lang="en-US" sz="4400" dirty="0" smtClean="0">
                <a:solidFill>
                  <a:srgbClr val="FF0000"/>
                </a:solidFill>
              </a:rPr>
            </a:br>
            <a:endParaRPr lang="en-AU" dirty="0">
              <a:solidFill>
                <a:srgbClr val="FF0000"/>
              </a:solidFill>
            </a:endParaRPr>
          </a:p>
        </p:txBody>
      </p:sp>
      <p:sp>
        <p:nvSpPr>
          <p:cNvPr id="3" name="Content Placeholder 2"/>
          <p:cNvSpPr>
            <a:spLocks noGrp="1"/>
          </p:cNvSpPr>
          <p:nvPr>
            <p:ph idx="1"/>
          </p:nvPr>
        </p:nvSpPr>
        <p:spPr>
          <a:xfrm>
            <a:off x="457200" y="1484784"/>
            <a:ext cx="8229600" cy="5040560"/>
          </a:xfrm>
        </p:spPr>
        <p:txBody>
          <a:bodyPr/>
          <a:lstStyle/>
          <a:p>
            <a:pPr>
              <a:buFont typeface="Wingdings" pitchFamily="2" charset="2"/>
              <a:buChar char="§"/>
            </a:pPr>
            <a:r>
              <a:rPr lang="en-US" b="1" dirty="0" smtClean="0">
                <a:effectLst>
                  <a:outerShdw blurRad="38100" dist="38100" dir="2700000" algn="tl">
                    <a:srgbClr val="000000">
                      <a:alpha val="43137"/>
                    </a:srgbClr>
                  </a:outerShdw>
                </a:effectLst>
              </a:rPr>
              <a:t>Supportive counselling</a:t>
            </a:r>
          </a:p>
          <a:p>
            <a:pPr>
              <a:buFont typeface="Wingdings" pitchFamily="2" charset="2"/>
              <a:buChar char="§"/>
              <a:defRPr/>
            </a:pPr>
            <a:r>
              <a:rPr lang="en-US" b="1" dirty="0" smtClean="0">
                <a:effectLst>
                  <a:outerShdw blurRad="38100" dist="38100" dir="2700000" algn="tl">
                    <a:srgbClr val="000000">
                      <a:alpha val="43137"/>
                    </a:srgbClr>
                  </a:outerShdw>
                </a:effectLst>
              </a:rPr>
              <a:t>Psychotherapy</a:t>
            </a:r>
          </a:p>
          <a:p>
            <a:pPr lvl="1">
              <a:buFont typeface="Arial" pitchFamily="34" charset="0"/>
              <a:buChar char="•"/>
              <a:defRPr/>
            </a:pPr>
            <a:r>
              <a:rPr lang="en-US" sz="2800" b="1" dirty="0" smtClean="0">
                <a:solidFill>
                  <a:srgbClr val="002060"/>
                </a:solidFill>
                <a:effectLst>
                  <a:outerShdw blurRad="38100" dist="38100" dir="2700000" algn="tl">
                    <a:srgbClr val="000000">
                      <a:alpha val="43137"/>
                    </a:srgbClr>
                  </a:outerShdw>
                </a:effectLst>
              </a:rPr>
              <a:t>Cognitive therapy</a:t>
            </a:r>
            <a:r>
              <a:rPr lang="en-US" sz="2800" b="1" dirty="0" smtClean="0">
                <a:solidFill>
                  <a:schemeClr val="tx1">
                    <a:lumMod val="85000"/>
                    <a:lumOff val="15000"/>
                  </a:schemeClr>
                </a:solidFill>
                <a:effectLst>
                  <a:outerShdw blurRad="38100" dist="38100" dir="2700000" algn="tl">
                    <a:srgbClr val="000000">
                      <a:alpha val="43137"/>
                    </a:srgbClr>
                  </a:outerShdw>
                </a:effectLst>
              </a:rPr>
              <a:t>:- designed to help individuals identify and correct their distorted and negatively based thoughts</a:t>
            </a:r>
          </a:p>
          <a:p>
            <a:pPr lvl="1">
              <a:buFont typeface="Arial" pitchFamily="34" charset="0"/>
              <a:buChar char="•"/>
              <a:defRPr/>
            </a:pPr>
            <a:r>
              <a:rPr lang="en-US" sz="2800" b="1" dirty="0" smtClean="0">
                <a:solidFill>
                  <a:srgbClr val="002060"/>
                </a:solidFill>
                <a:effectLst>
                  <a:outerShdw blurRad="38100" dist="38100" dir="2700000" algn="tl">
                    <a:srgbClr val="000000">
                      <a:alpha val="43137"/>
                    </a:srgbClr>
                  </a:outerShdw>
                </a:effectLst>
              </a:rPr>
              <a:t>Behavioural therapy</a:t>
            </a:r>
            <a:r>
              <a:rPr lang="en-US" sz="2800" b="1" dirty="0" smtClean="0">
                <a:solidFill>
                  <a:schemeClr val="tx1">
                    <a:lumMod val="85000"/>
                    <a:lumOff val="15000"/>
                  </a:schemeClr>
                </a:solidFill>
                <a:effectLst>
                  <a:outerShdw blurRad="38100" dist="38100" dir="2700000" algn="tl">
                    <a:srgbClr val="000000">
                      <a:alpha val="43137"/>
                    </a:srgbClr>
                  </a:outerShdw>
                </a:effectLst>
              </a:rPr>
              <a:t>:- designed to help individuals to identify and change aspects of </a:t>
            </a:r>
            <a:r>
              <a:rPr lang="en-US" sz="2800" b="1" dirty="0" err="1" smtClean="0">
                <a:solidFill>
                  <a:schemeClr val="tx1">
                    <a:lumMod val="85000"/>
                    <a:lumOff val="15000"/>
                  </a:schemeClr>
                </a:solidFill>
                <a:effectLst>
                  <a:outerShdw blurRad="38100" dist="38100" dir="2700000" algn="tl">
                    <a:srgbClr val="000000">
                      <a:alpha val="43137"/>
                    </a:srgbClr>
                  </a:outerShdw>
                </a:effectLst>
              </a:rPr>
              <a:t>behaviour</a:t>
            </a:r>
            <a:r>
              <a:rPr lang="en-US" sz="2800" b="1" dirty="0" smtClean="0">
                <a:solidFill>
                  <a:schemeClr val="tx1">
                    <a:lumMod val="85000"/>
                    <a:lumOff val="15000"/>
                  </a:schemeClr>
                </a:solidFill>
                <a:effectLst>
                  <a:outerShdw blurRad="38100" dist="38100" dir="2700000" algn="tl">
                    <a:srgbClr val="000000">
                      <a:alpha val="43137"/>
                    </a:srgbClr>
                  </a:outerShdw>
                </a:effectLst>
              </a:rPr>
              <a:t> that may be contributing to the cause or maintenance of their depression</a:t>
            </a:r>
          </a:p>
          <a:p>
            <a:pPr>
              <a:buFont typeface="Wingdings" pitchFamily="2" charset="2"/>
              <a:buChar char="§"/>
            </a:pPr>
            <a:r>
              <a:rPr lang="en-US" b="1" dirty="0" smtClean="0">
                <a:effectLst>
                  <a:outerShdw blurRad="38100" dist="38100" dir="2700000" algn="tl">
                    <a:srgbClr val="000000">
                      <a:alpha val="43137"/>
                    </a:srgbClr>
                  </a:outerShdw>
                </a:effectLst>
              </a:rPr>
              <a:t>Mindfulness training</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755576" y="260648"/>
            <a:ext cx="7560840" cy="115699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000" dirty="0" smtClean="0">
                <a:solidFill>
                  <a:srgbClr val="FF0000"/>
                </a:solidFill>
                <a:effectLst>
                  <a:outerShdw blurRad="38100" dist="38100" dir="2700000" algn="tl">
                    <a:srgbClr val="000000">
                      <a:alpha val="43137"/>
                    </a:srgbClr>
                  </a:outerShdw>
                </a:effectLst>
              </a:rPr>
              <a:t/>
            </a:r>
            <a:br>
              <a:rPr lang="en-US" sz="4000" dirty="0" smtClean="0">
                <a:solidFill>
                  <a:srgbClr val="FF0000"/>
                </a:solidFill>
                <a:effectLst>
                  <a:outerShdw blurRad="38100" dist="38100" dir="2700000" algn="tl">
                    <a:srgbClr val="000000">
                      <a:alpha val="43137"/>
                    </a:srgbClr>
                  </a:outerShdw>
                </a:effectLst>
              </a:rPr>
            </a:br>
            <a:r>
              <a:rPr lang="en-US" sz="4400" dirty="0" smtClean="0">
                <a:solidFill>
                  <a:srgbClr val="FF0000"/>
                </a:solidFill>
                <a:effectLst>
                  <a:outerShdw blurRad="38100" dist="38100" dir="2700000" algn="tl">
                    <a:srgbClr val="000000">
                      <a:alpha val="43137"/>
                    </a:srgbClr>
                  </a:outerShdw>
                </a:effectLst>
              </a:rPr>
              <a:t>What Treatments are Available?</a:t>
            </a:r>
            <a:r>
              <a:rPr lang="en-US" sz="4400" dirty="0" smtClean="0">
                <a:solidFill>
                  <a:srgbClr val="FF0000"/>
                </a:solidFill>
              </a:rPr>
              <a:t/>
            </a:r>
            <a:br>
              <a:rPr lang="en-US" sz="4400" dirty="0" smtClean="0">
                <a:solidFill>
                  <a:srgbClr val="FF0000"/>
                </a:solidFill>
              </a:rPr>
            </a:br>
            <a:endParaRPr lang="en-AU" sz="4400" dirty="0"/>
          </a:p>
        </p:txBody>
      </p:sp>
      <p:sp>
        <p:nvSpPr>
          <p:cNvPr id="3" name="Content Placeholder 2"/>
          <p:cNvSpPr>
            <a:spLocks noGrp="1"/>
          </p:cNvSpPr>
          <p:nvPr>
            <p:ph idx="1"/>
          </p:nvPr>
        </p:nvSpPr>
        <p:spPr>
          <a:xfrm>
            <a:off x="457200" y="1772816"/>
            <a:ext cx="8229600" cy="4536544"/>
          </a:xfrm>
        </p:spPr>
        <p:txBody>
          <a:bodyPr>
            <a:normAutofit/>
          </a:bodyPr>
          <a:lstStyle/>
          <a:p>
            <a:pPr>
              <a:buFont typeface="Wingdings" pitchFamily="2" charset="2"/>
              <a:buChar char="§"/>
            </a:pPr>
            <a:r>
              <a:rPr lang="en-US" b="1" dirty="0" smtClean="0">
                <a:effectLst>
                  <a:outerShdw blurRad="38100" dist="38100" dir="2700000" algn="tl">
                    <a:srgbClr val="000000">
                      <a:alpha val="43137"/>
                    </a:srgbClr>
                  </a:outerShdw>
                </a:effectLst>
              </a:rPr>
              <a:t>Medications</a:t>
            </a:r>
          </a:p>
          <a:p>
            <a:pPr>
              <a:buFontTx/>
              <a:buChar char="-"/>
            </a:pPr>
            <a:r>
              <a:rPr lang="en-AU" sz="2400" b="1" dirty="0" err="1" smtClean="0">
                <a:solidFill>
                  <a:srgbClr val="002060"/>
                </a:solidFill>
              </a:rPr>
              <a:t>Tricyclic</a:t>
            </a:r>
            <a:r>
              <a:rPr lang="en-AU" sz="2400" b="1" dirty="0" smtClean="0">
                <a:solidFill>
                  <a:srgbClr val="002060"/>
                </a:solidFill>
              </a:rPr>
              <a:t> Antidepressants (TCAs)</a:t>
            </a:r>
          </a:p>
          <a:p>
            <a:pPr>
              <a:buFontTx/>
              <a:buChar char="-"/>
            </a:pPr>
            <a:r>
              <a:rPr lang="en-AU" sz="2400" b="1" dirty="0" smtClean="0">
                <a:solidFill>
                  <a:srgbClr val="002060"/>
                </a:solidFill>
              </a:rPr>
              <a:t>Selective Serotonin Reuptake Inhibitors (SSRIs)</a:t>
            </a:r>
          </a:p>
          <a:p>
            <a:pPr>
              <a:buFontTx/>
              <a:buChar char="-"/>
            </a:pPr>
            <a:r>
              <a:rPr lang="en-AU" sz="2400" b="1" dirty="0" smtClean="0">
                <a:solidFill>
                  <a:srgbClr val="002060"/>
                </a:solidFill>
              </a:rPr>
              <a:t>Serotonin and Noradrenalin Reuptake Inhibitors (SNRIs)</a:t>
            </a:r>
          </a:p>
          <a:p>
            <a:pPr>
              <a:buFontTx/>
              <a:buChar char="-"/>
            </a:pPr>
            <a:r>
              <a:rPr lang="en-AU" sz="2400" b="1" dirty="0" smtClean="0">
                <a:solidFill>
                  <a:srgbClr val="002060"/>
                </a:solidFill>
              </a:rPr>
              <a:t>Reversible Inhibitors of </a:t>
            </a:r>
            <a:r>
              <a:rPr lang="en-AU" sz="2400" b="1" dirty="0" err="1" smtClean="0">
                <a:solidFill>
                  <a:srgbClr val="002060"/>
                </a:solidFill>
              </a:rPr>
              <a:t>MonoAmine</a:t>
            </a:r>
            <a:r>
              <a:rPr lang="en-AU" sz="2400" b="1" dirty="0" smtClean="0">
                <a:solidFill>
                  <a:srgbClr val="002060"/>
                </a:solidFill>
              </a:rPr>
              <a:t> </a:t>
            </a:r>
            <a:r>
              <a:rPr lang="en-AU" sz="2400" b="1" dirty="0" err="1" smtClean="0">
                <a:solidFill>
                  <a:srgbClr val="002060"/>
                </a:solidFill>
              </a:rPr>
              <a:t>oxidase</a:t>
            </a:r>
            <a:r>
              <a:rPr lang="en-AU" sz="2400" b="1" dirty="0" smtClean="0">
                <a:solidFill>
                  <a:srgbClr val="002060"/>
                </a:solidFill>
              </a:rPr>
              <a:t> (RIMAs)</a:t>
            </a:r>
          </a:p>
          <a:p>
            <a:pPr>
              <a:buFontTx/>
              <a:buChar char="-"/>
            </a:pPr>
            <a:r>
              <a:rPr lang="en-AU" sz="2400" b="1" dirty="0" err="1" smtClean="0">
                <a:solidFill>
                  <a:srgbClr val="002060"/>
                </a:solidFill>
              </a:rPr>
              <a:t>Noradrenaline</a:t>
            </a:r>
            <a:r>
              <a:rPr lang="en-AU" sz="2400" b="1" dirty="0" smtClean="0">
                <a:solidFill>
                  <a:srgbClr val="002060"/>
                </a:solidFill>
              </a:rPr>
              <a:t>-Serotonin Specific Antidepressants (</a:t>
            </a:r>
            <a:r>
              <a:rPr lang="en-AU" sz="2400" b="1" dirty="0" err="1" smtClean="0">
                <a:solidFill>
                  <a:srgbClr val="002060"/>
                </a:solidFill>
              </a:rPr>
              <a:t>NaSSAs</a:t>
            </a:r>
            <a:r>
              <a:rPr lang="en-AU" sz="2400" b="1" dirty="0" smtClean="0">
                <a:solidFill>
                  <a:srgbClr val="002060"/>
                </a:solidFill>
              </a:rPr>
              <a:t>)</a:t>
            </a:r>
          </a:p>
          <a:p>
            <a:pPr>
              <a:buFontTx/>
              <a:buChar char="-"/>
            </a:pPr>
            <a:r>
              <a:rPr lang="en-AU" sz="2400" b="1" dirty="0" smtClean="0">
                <a:solidFill>
                  <a:srgbClr val="002060"/>
                </a:solidFill>
              </a:rPr>
              <a:t>Noradrenalin Reuptake Inhibitors (NARIs)</a:t>
            </a:r>
            <a:endParaRPr lang="en-US" sz="2400" b="1" dirty="0" smtClean="0">
              <a:solidFill>
                <a:srgbClr val="002060"/>
              </a:solidFill>
              <a:effectLst>
                <a:outerShdw blurRad="38100" dist="38100" dir="2700000" algn="tl">
                  <a:srgbClr val="000000">
                    <a:alpha val="43137"/>
                  </a:srgbClr>
                </a:outerShdw>
              </a:effectLst>
            </a:endParaRPr>
          </a:p>
          <a:p>
            <a:pPr>
              <a:buFont typeface="Wingdings" pitchFamily="2" charset="2"/>
              <a:buChar char="§"/>
            </a:pPr>
            <a:r>
              <a:rPr lang="en-US" b="1" dirty="0" smtClean="0">
                <a:effectLst>
                  <a:outerShdw blurRad="38100" dist="38100" dir="2700000" algn="tl">
                    <a:srgbClr val="000000">
                      <a:alpha val="43137"/>
                    </a:srgbClr>
                  </a:outerShdw>
                </a:effectLst>
              </a:rPr>
              <a:t>ECT (Electroconvulsive therapy)</a:t>
            </a:r>
          </a:p>
          <a:p>
            <a:pPr>
              <a:buNone/>
            </a:pPr>
            <a:r>
              <a:rPr lang="en-US" b="1" dirty="0" smtClean="0">
                <a:effectLst>
                  <a:outerShdw blurRad="38100" dist="38100" dir="2700000" algn="tl">
                    <a:srgbClr val="000000">
                      <a:alpha val="43137"/>
                    </a:srgbClr>
                  </a:outerShdw>
                </a:effectLst>
              </a:rPr>
              <a:t> </a:t>
            </a:r>
          </a:p>
          <a:p>
            <a:pPr>
              <a:buFont typeface="Wingdings" pitchFamily="2" charset="2"/>
              <a:buChar char="§"/>
            </a:pP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7" end="7"/>
                                            </p:txEl>
                                          </p:spTgt>
                                        </p:tgtEl>
                                        <p:attrNameLst>
                                          <p:attrName>style.visibility</p:attrName>
                                        </p:attrNameLst>
                                      </p:cBhvr>
                                      <p:to>
                                        <p:strVal val="visible"/>
                                      </p:to>
                                    </p:set>
                                    <p:animEffect transition="in" filter="fade">
                                      <p:cBhvr>
                                        <p:cTn id="44" dur="1000"/>
                                        <p:tgtEl>
                                          <p:spTgt spid="3">
                                            <p:txEl>
                                              <p:pRg st="7" end="7"/>
                                            </p:txEl>
                                          </p:spTgt>
                                        </p:tgtEl>
                                      </p:cBhvr>
                                    </p:animEffect>
                                    <p:anim calcmode="lin" valueType="num">
                                      <p:cBhvr>
                                        <p:cTn id="45"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899592" y="274638"/>
            <a:ext cx="7488832" cy="1143000"/>
          </a:xfrm>
        </p:spPr>
        <p:style>
          <a:lnRef idx="0">
            <a:schemeClr val="accent1"/>
          </a:lnRef>
          <a:fillRef idx="3">
            <a:schemeClr val="accent1"/>
          </a:fillRef>
          <a:effectRef idx="3">
            <a:schemeClr val="accent1"/>
          </a:effectRef>
          <a:fontRef idx="minor">
            <a:schemeClr val="lt1"/>
          </a:fontRef>
        </p:style>
        <p:txBody>
          <a:bodyPr/>
          <a:lstStyle/>
          <a:p>
            <a:r>
              <a:rPr lang="en-AU" dirty="0" smtClean="0">
                <a:solidFill>
                  <a:srgbClr val="FF0000"/>
                </a:solidFill>
              </a:rPr>
              <a:t>How Does Medication Work?</a:t>
            </a:r>
            <a:endParaRPr lang="en-AU" dirty="0">
              <a:solidFill>
                <a:srgbClr val="FF0000"/>
              </a:solidFill>
            </a:endParaRPr>
          </a:p>
        </p:txBody>
      </p:sp>
      <p:pic>
        <p:nvPicPr>
          <p:cNvPr id="1026" name="Picture 2" descr="http://www.amoryn.com/images/ntcircle.gif"/>
          <p:cNvPicPr>
            <a:picLocks noChangeAspect="1" noChangeArrowheads="1"/>
          </p:cNvPicPr>
          <p:nvPr/>
        </p:nvPicPr>
        <p:blipFill>
          <a:blip r:embed="rId3" cstate="print"/>
          <a:srcRect/>
          <a:stretch>
            <a:fillRect/>
          </a:stretch>
        </p:blipFill>
        <p:spPr bwMode="auto">
          <a:xfrm>
            <a:off x="2123728" y="1484784"/>
            <a:ext cx="5040560" cy="4914547"/>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457200" y="274638"/>
            <a:ext cx="8229600" cy="922114"/>
          </a:xfrm>
        </p:spPr>
        <p:style>
          <a:lnRef idx="0">
            <a:schemeClr val="accent1"/>
          </a:lnRef>
          <a:fillRef idx="3">
            <a:schemeClr val="accent1"/>
          </a:fillRef>
          <a:effectRef idx="3">
            <a:schemeClr val="accent1"/>
          </a:effectRef>
          <a:fontRef idx="minor">
            <a:schemeClr val="lt1"/>
          </a:fontRef>
        </p:style>
        <p:txBody>
          <a:bodyPr/>
          <a:lstStyle/>
          <a:p>
            <a:r>
              <a:rPr lang="en-AU" dirty="0" smtClean="0">
                <a:solidFill>
                  <a:srgbClr val="FF0000"/>
                </a:solidFill>
              </a:rPr>
              <a:t>How Does Medication Work?</a:t>
            </a:r>
            <a:endParaRPr lang="en-AU" dirty="0"/>
          </a:p>
        </p:txBody>
      </p:sp>
      <p:pic>
        <p:nvPicPr>
          <p:cNvPr id="17410" name="Picture 2" descr="http://www.humanillnesses.com/images/hdc_0000_0001_0_img0054.jpg"/>
          <p:cNvPicPr>
            <a:picLocks noChangeAspect="1" noChangeArrowheads="1"/>
          </p:cNvPicPr>
          <p:nvPr/>
        </p:nvPicPr>
        <p:blipFill>
          <a:blip r:embed="rId3" cstate="print"/>
          <a:srcRect/>
          <a:stretch>
            <a:fillRect/>
          </a:stretch>
        </p:blipFill>
        <p:spPr bwMode="auto">
          <a:xfrm>
            <a:off x="1691680" y="1206300"/>
            <a:ext cx="5616624" cy="543043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683568" y="274638"/>
            <a:ext cx="7776864" cy="1066130"/>
          </a:xfrm>
        </p:spPr>
        <p:style>
          <a:lnRef idx="0">
            <a:schemeClr val="accent1"/>
          </a:lnRef>
          <a:fillRef idx="3">
            <a:schemeClr val="accent1"/>
          </a:fillRef>
          <a:effectRef idx="3">
            <a:schemeClr val="accent1"/>
          </a:effectRef>
          <a:fontRef idx="minor">
            <a:schemeClr val="lt1"/>
          </a:fontRef>
        </p:style>
        <p:txBody>
          <a:bodyPr>
            <a:normAutofit/>
          </a:bodyPr>
          <a:lstStyle/>
          <a:p>
            <a:r>
              <a:rPr lang="en-US" sz="4000" dirty="0" smtClean="0">
                <a:solidFill>
                  <a:srgbClr val="FF0000"/>
                </a:solidFill>
                <a:effectLst>
                  <a:outerShdw blurRad="38100" dist="38100" dir="2700000" algn="tl">
                    <a:srgbClr val="000000">
                      <a:alpha val="43137"/>
                    </a:srgbClr>
                  </a:outerShdw>
                </a:effectLst>
              </a:rPr>
              <a:t>Important Points to Remember</a:t>
            </a:r>
            <a:endParaRPr lang="en-AU" sz="4000" dirty="0">
              <a:solidFill>
                <a:srgbClr val="FF0000"/>
              </a:solidFill>
            </a:endParaRPr>
          </a:p>
        </p:txBody>
      </p:sp>
      <p:sp>
        <p:nvSpPr>
          <p:cNvPr id="3" name="Content Placeholder 2"/>
          <p:cNvSpPr>
            <a:spLocks noGrp="1"/>
          </p:cNvSpPr>
          <p:nvPr>
            <p:ph idx="1"/>
          </p:nvPr>
        </p:nvSpPr>
        <p:spPr>
          <a:xfrm>
            <a:off x="457200" y="1556792"/>
            <a:ext cx="8229600" cy="4968552"/>
          </a:xfrm>
        </p:spPr>
        <p:txBody>
          <a:bodyPr>
            <a:normAutofit/>
          </a:bodyPr>
          <a:lstStyle/>
          <a:p>
            <a:pPr>
              <a:buFont typeface="Wingdings" pitchFamily="2" charset="2"/>
              <a:buChar char="§"/>
              <a:defRPr/>
            </a:pPr>
            <a:r>
              <a:rPr lang="en-US" b="1" dirty="0" smtClean="0">
                <a:effectLst>
                  <a:outerShdw blurRad="38100" dist="38100" dir="2700000" algn="tl">
                    <a:srgbClr val="000000">
                      <a:alpha val="43137"/>
                    </a:srgbClr>
                  </a:outerShdw>
                </a:effectLst>
              </a:rPr>
              <a:t>Depression is an illness, not a character defect, or sign of weakness</a:t>
            </a:r>
          </a:p>
          <a:p>
            <a:pPr>
              <a:buFont typeface="Wingdings" pitchFamily="2" charset="2"/>
              <a:buChar char="§"/>
              <a:defRPr/>
            </a:pPr>
            <a:r>
              <a:rPr lang="en-US" b="1" dirty="0" smtClean="0">
                <a:effectLst>
                  <a:outerShdw blurRad="38100" dist="38100" dir="2700000" algn="tl">
                    <a:srgbClr val="000000">
                      <a:alpha val="43137"/>
                    </a:srgbClr>
                  </a:outerShdw>
                </a:effectLst>
              </a:rPr>
              <a:t>Recovery is the rule, not the exception</a:t>
            </a:r>
          </a:p>
          <a:p>
            <a:pPr>
              <a:buFont typeface="Wingdings" pitchFamily="2" charset="2"/>
              <a:buChar char="§"/>
              <a:defRPr/>
            </a:pPr>
            <a:r>
              <a:rPr lang="en-US" b="1" dirty="0" smtClean="0">
                <a:effectLst>
                  <a:outerShdw blurRad="38100" dist="38100" dir="2700000" algn="tl">
                    <a:srgbClr val="000000">
                      <a:alpha val="43137"/>
                    </a:srgbClr>
                  </a:outerShdw>
                </a:effectLst>
              </a:rPr>
              <a:t>Treatment is effective with a number of options available</a:t>
            </a:r>
          </a:p>
          <a:p>
            <a:pPr>
              <a:buFont typeface="Wingdings" pitchFamily="2" charset="2"/>
              <a:buChar char="§"/>
              <a:defRPr/>
            </a:pPr>
            <a:r>
              <a:rPr lang="en-US" b="1" dirty="0" smtClean="0">
                <a:effectLst>
                  <a:outerShdw blurRad="38100" dist="38100" dir="2700000" algn="tl">
                    <a:srgbClr val="000000">
                      <a:alpha val="43137"/>
                    </a:srgbClr>
                  </a:outerShdw>
                </a:effectLst>
              </a:rPr>
              <a:t>The goal of treatment is to get well, and stay well</a:t>
            </a:r>
          </a:p>
          <a:p>
            <a:pPr>
              <a:buFont typeface="Wingdings" pitchFamily="2" charset="2"/>
              <a:buChar char="§"/>
              <a:defRPr/>
            </a:pPr>
            <a:r>
              <a:rPr lang="en-US" b="1" dirty="0" smtClean="0">
                <a:effectLst>
                  <a:outerShdw blurRad="38100" dist="38100" dir="2700000" algn="tl">
                    <a:srgbClr val="000000">
                      <a:alpha val="43137"/>
                    </a:srgbClr>
                  </a:outerShdw>
                </a:effectLst>
              </a:rPr>
              <a:t>There is a high rate of relapse</a:t>
            </a:r>
          </a:p>
          <a:p>
            <a:pPr>
              <a:buFont typeface="Wingdings" pitchFamily="2" charset="2"/>
              <a:buChar char="§"/>
              <a:defRPr/>
            </a:pPr>
            <a:r>
              <a:rPr lang="en-US" b="1" dirty="0" smtClean="0">
                <a:effectLst>
                  <a:outerShdw blurRad="38100" dist="38100" dir="2700000" algn="tl">
                    <a:srgbClr val="000000">
                      <a:alpha val="43137"/>
                    </a:srgbClr>
                  </a:outerShdw>
                </a:effectLst>
              </a:rPr>
              <a:t>Picking up the early warning signs of a relapse, and seeking early treatment can greatly </a:t>
            </a:r>
            <a:r>
              <a:rPr lang="en-US" b="1" dirty="0" err="1" smtClean="0">
                <a:effectLst>
                  <a:outerShdw blurRad="38100" dist="38100" dir="2700000" algn="tl">
                    <a:srgbClr val="000000">
                      <a:alpha val="43137"/>
                    </a:srgbClr>
                  </a:outerShdw>
                </a:effectLst>
              </a:rPr>
              <a:t>minimise</a:t>
            </a:r>
            <a:r>
              <a:rPr lang="en-US" b="1" dirty="0" smtClean="0">
                <a:effectLst>
                  <a:outerShdw blurRad="38100" dist="38100" dir="2700000" algn="tl">
                    <a:srgbClr val="000000">
                      <a:alpha val="43137"/>
                    </a:srgbClr>
                  </a:outerShdw>
                </a:effectLst>
              </a:rPr>
              <a:t> the severity of the episode</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4" name="Title 1"/>
          <p:cNvSpPr>
            <a:spLocks noGrp="1"/>
          </p:cNvSpPr>
          <p:nvPr>
            <p:ph type="title"/>
          </p:nvPr>
        </p:nvSpPr>
        <p:spPr/>
        <p:style>
          <a:lnRef idx="0">
            <a:schemeClr val="accent1"/>
          </a:lnRef>
          <a:fillRef idx="3">
            <a:schemeClr val="accent1"/>
          </a:fillRef>
          <a:effectRef idx="3">
            <a:schemeClr val="accent1"/>
          </a:effectRef>
          <a:fontRef idx="minor">
            <a:schemeClr val="lt1"/>
          </a:fontRef>
        </p:style>
        <p:txBody>
          <a:bodyPr>
            <a:normAutofit/>
          </a:bodyPr>
          <a:lstStyle/>
          <a:p>
            <a:r>
              <a:rPr lang="en-US" sz="4000" dirty="0" smtClean="0">
                <a:solidFill>
                  <a:srgbClr val="FF0000"/>
                </a:solidFill>
                <a:effectLst>
                  <a:outerShdw blurRad="38100" dist="38100" dir="2700000" algn="tl">
                    <a:srgbClr val="000000">
                      <a:alpha val="43137"/>
                    </a:srgbClr>
                  </a:outerShdw>
                </a:effectLst>
              </a:rPr>
              <a:t>Depression in the Bible</a:t>
            </a:r>
            <a:endParaRPr lang="en-AU" sz="4000" dirty="0">
              <a:solidFill>
                <a:srgbClr val="FF0000"/>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
            </a:pPr>
            <a:r>
              <a:rPr lang="en-AU" b="1" dirty="0" smtClean="0">
                <a:effectLst>
                  <a:outerShdw blurRad="38100" dist="38100" dir="2700000" algn="tl">
                    <a:srgbClr val="000000">
                      <a:alpha val="43137"/>
                    </a:srgbClr>
                  </a:outerShdw>
                </a:effectLst>
              </a:rPr>
              <a:t>Elijah </a:t>
            </a:r>
            <a:r>
              <a:rPr lang="en-AU" sz="2400" b="1" dirty="0" smtClean="0">
                <a:solidFill>
                  <a:srgbClr val="C00000"/>
                </a:solidFill>
                <a:effectLst>
                  <a:outerShdw blurRad="38100" dist="38100" dir="2700000" algn="tl">
                    <a:srgbClr val="000000">
                      <a:alpha val="43137"/>
                    </a:srgbClr>
                  </a:outerShdw>
                </a:effectLst>
                <a:latin typeface="Georgia" panose="02040502050405020303" pitchFamily="18" charset="0"/>
              </a:rPr>
              <a:t>1 Kings 19 v 4</a:t>
            </a:r>
          </a:p>
          <a:p>
            <a:pPr>
              <a:buFont typeface="Wingdings" panose="05000000000000000000" pitchFamily="2" charset="2"/>
              <a:buChar char="§"/>
            </a:pPr>
            <a:r>
              <a:rPr lang="en-AU" b="1" dirty="0" smtClean="0">
                <a:effectLst>
                  <a:outerShdw blurRad="38100" dist="38100" dir="2700000" algn="tl">
                    <a:srgbClr val="000000">
                      <a:alpha val="43137"/>
                    </a:srgbClr>
                  </a:outerShdw>
                </a:effectLst>
              </a:rPr>
              <a:t>Saul</a:t>
            </a:r>
            <a:r>
              <a:rPr lang="en-AU" b="1" dirty="0" smtClean="0">
                <a:solidFill>
                  <a:srgbClr val="002060"/>
                </a:solidFill>
                <a:effectLst>
                  <a:outerShdw blurRad="38100" dist="38100" dir="2700000" algn="tl">
                    <a:srgbClr val="000000">
                      <a:alpha val="43137"/>
                    </a:srgbClr>
                  </a:outerShdw>
                </a:effectLst>
              </a:rPr>
              <a:t> </a:t>
            </a:r>
            <a:r>
              <a:rPr lang="en-AU" sz="2400" b="1" dirty="0" smtClean="0">
                <a:solidFill>
                  <a:srgbClr val="C00000"/>
                </a:solidFill>
                <a:effectLst>
                  <a:outerShdw blurRad="38100" dist="38100" dir="2700000" algn="tl">
                    <a:srgbClr val="000000">
                      <a:alpha val="43137"/>
                    </a:srgbClr>
                  </a:outerShdw>
                </a:effectLst>
                <a:latin typeface="Georgia" panose="02040502050405020303" pitchFamily="18" charset="0"/>
              </a:rPr>
              <a:t>1 Samuel 16 v 14-15, 23</a:t>
            </a:r>
          </a:p>
          <a:p>
            <a:pPr>
              <a:buFont typeface="Wingdings" panose="05000000000000000000" pitchFamily="2" charset="2"/>
              <a:buChar char="§"/>
            </a:pPr>
            <a:r>
              <a:rPr lang="en-AU" b="1" dirty="0" smtClean="0">
                <a:effectLst>
                  <a:outerShdw blurRad="38100" dist="38100" dir="2700000" algn="tl">
                    <a:srgbClr val="000000">
                      <a:alpha val="43137"/>
                    </a:srgbClr>
                  </a:outerShdw>
                </a:effectLst>
              </a:rPr>
              <a:t>The words of David in the Psalms</a:t>
            </a:r>
          </a:p>
          <a:p>
            <a:pPr marL="137160" indent="0">
              <a:buNone/>
            </a:pPr>
            <a:r>
              <a:rPr lang="en-AU" sz="2000" b="1" dirty="0" smtClean="0">
                <a:solidFill>
                  <a:srgbClr val="260FB1"/>
                </a:solidFill>
                <a:effectLst>
                  <a:outerShdw blurRad="38100" dist="38100" dir="2700000" algn="tl">
                    <a:srgbClr val="000000">
                      <a:alpha val="43137"/>
                    </a:srgbClr>
                  </a:outerShdw>
                </a:effectLst>
                <a:latin typeface="Georgia"/>
              </a:rPr>
              <a:t>       “How </a:t>
            </a:r>
            <a:r>
              <a:rPr lang="en-AU" sz="2000" b="1" dirty="0">
                <a:solidFill>
                  <a:srgbClr val="260FB1"/>
                </a:solidFill>
                <a:effectLst>
                  <a:outerShdw blurRad="38100" dist="38100" dir="2700000" algn="tl">
                    <a:srgbClr val="000000">
                      <a:alpha val="43137"/>
                    </a:srgbClr>
                  </a:outerShdw>
                </a:effectLst>
                <a:latin typeface="Georgia"/>
              </a:rPr>
              <a:t>long, LORD? Will you forget me forever? How long will you hide your face from me? </a:t>
            </a:r>
            <a:r>
              <a:rPr lang="en-AU" sz="2000" b="1" dirty="0" smtClean="0">
                <a:solidFill>
                  <a:srgbClr val="260FB1"/>
                </a:solidFill>
                <a:effectLst>
                  <a:outerShdw blurRad="38100" dist="38100" dir="2700000" algn="tl">
                    <a:srgbClr val="000000">
                      <a:alpha val="43137"/>
                    </a:srgbClr>
                  </a:outerShdw>
                </a:effectLst>
                <a:latin typeface="Georgia"/>
              </a:rPr>
              <a:t>How </a:t>
            </a:r>
            <a:r>
              <a:rPr lang="en-AU" sz="2000" b="1" dirty="0">
                <a:solidFill>
                  <a:srgbClr val="260FB1"/>
                </a:solidFill>
                <a:effectLst>
                  <a:outerShdw blurRad="38100" dist="38100" dir="2700000" algn="tl">
                    <a:srgbClr val="000000">
                      <a:alpha val="43137"/>
                    </a:srgbClr>
                  </a:outerShdw>
                </a:effectLst>
                <a:latin typeface="Georgia"/>
              </a:rPr>
              <a:t>long must I wrestle with my thoughts and day after day have sorrow in my heart</a:t>
            </a:r>
            <a:r>
              <a:rPr lang="en-AU" sz="2000" b="1" dirty="0" smtClean="0">
                <a:solidFill>
                  <a:srgbClr val="260FB1"/>
                </a:solidFill>
                <a:effectLst>
                  <a:outerShdw blurRad="38100" dist="38100" dir="2700000" algn="tl">
                    <a:srgbClr val="000000">
                      <a:alpha val="43137"/>
                    </a:srgbClr>
                  </a:outerShdw>
                </a:effectLst>
                <a:latin typeface="Georgia"/>
              </a:rPr>
              <a:t>?”</a:t>
            </a:r>
            <a:r>
              <a:rPr lang="en-AU" sz="2000" b="1" dirty="0" smtClean="0">
                <a:solidFill>
                  <a:prstClr val="black"/>
                </a:solidFill>
                <a:effectLst>
                  <a:outerShdw blurRad="38100" dist="38100" dir="2700000" algn="tl">
                    <a:srgbClr val="000000">
                      <a:alpha val="43137"/>
                    </a:srgbClr>
                  </a:outerShdw>
                </a:effectLst>
                <a:latin typeface="Georgia"/>
              </a:rPr>
              <a:t>  </a:t>
            </a:r>
            <a:r>
              <a:rPr lang="en-AU" sz="2000" b="1" dirty="0" smtClean="0">
                <a:solidFill>
                  <a:srgbClr val="C00000"/>
                </a:solidFill>
                <a:effectLst>
                  <a:outerShdw blurRad="38100" dist="38100" dir="2700000" algn="tl">
                    <a:srgbClr val="000000">
                      <a:alpha val="43137"/>
                    </a:srgbClr>
                  </a:outerShdw>
                </a:effectLst>
                <a:latin typeface="Georgia"/>
              </a:rPr>
              <a:t>Psalm 13 v 1-2 (NIV)</a:t>
            </a:r>
          </a:p>
          <a:p>
            <a:pPr marL="137160" indent="0">
              <a:buNone/>
            </a:pPr>
            <a:endParaRPr lang="en-AU" sz="2000" b="1" dirty="0">
              <a:solidFill>
                <a:srgbClr val="002060"/>
              </a:solidFill>
              <a:effectLst>
                <a:outerShdw blurRad="38100" dist="38100" dir="2700000" algn="tl">
                  <a:srgbClr val="000000">
                    <a:alpha val="43137"/>
                  </a:srgbClr>
                </a:outerShdw>
              </a:effectLst>
              <a:latin typeface="Georgia"/>
            </a:endParaRPr>
          </a:p>
          <a:p>
            <a:pPr marL="137160" indent="0">
              <a:buNone/>
            </a:pPr>
            <a:r>
              <a:rPr lang="en-AU" sz="2000" dirty="0" smtClean="0">
                <a:latin typeface="Georgia"/>
              </a:rPr>
              <a:t>        </a:t>
            </a:r>
            <a:r>
              <a:rPr lang="en-AU" sz="2000" dirty="0" smtClean="0">
                <a:solidFill>
                  <a:srgbClr val="260FB1"/>
                </a:solidFill>
                <a:latin typeface="Georgia"/>
              </a:rPr>
              <a:t>“</a:t>
            </a:r>
            <a:r>
              <a:rPr lang="en-AU" sz="2000" b="1" dirty="0" smtClean="0">
                <a:solidFill>
                  <a:srgbClr val="260FB1"/>
                </a:solidFill>
                <a:effectLst>
                  <a:outerShdw blurRad="38100" dist="38100" dir="2700000" algn="tl">
                    <a:srgbClr val="000000">
                      <a:alpha val="43137"/>
                    </a:srgbClr>
                  </a:outerShdw>
                </a:effectLst>
                <a:latin typeface="Georgia"/>
              </a:rPr>
              <a:t>Save </a:t>
            </a:r>
            <a:r>
              <a:rPr lang="en-AU" sz="2000" b="1" dirty="0">
                <a:solidFill>
                  <a:srgbClr val="260FB1"/>
                </a:solidFill>
                <a:effectLst>
                  <a:outerShdw blurRad="38100" dist="38100" dir="2700000" algn="tl">
                    <a:srgbClr val="000000">
                      <a:alpha val="43137"/>
                    </a:srgbClr>
                  </a:outerShdw>
                </a:effectLst>
                <a:latin typeface="Georgia"/>
              </a:rPr>
              <a:t>me, O God, for the waters have come up to my neck. </a:t>
            </a:r>
            <a:r>
              <a:rPr lang="en-AU" sz="2000" b="1" dirty="0" smtClean="0">
                <a:solidFill>
                  <a:srgbClr val="260FB1"/>
                </a:solidFill>
                <a:effectLst>
                  <a:outerShdw blurRad="38100" dist="38100" dir="2700000" algn="tl">
                    <a:srgbClr val="000000">
                      <a:alpha val="43137"/>
                    </a:srgbClr>
                  </a:outerShdw>
                </a:effectLst>
                <a:latin typeface="Georgia"/>
              </a:rPr>
              <a:t>I </a:t>
            </a:r>
            <a:r>
              <a:rPr lang="en-AU" sz="2000" b="1" dirty="0">
                <a:solidFill>
                  <a:srgbClr val="260FB1"/>
                </a:solidFill>
                <a:effectLst>
                  <a:outerShdw blurRad="38100" dist="38100" dir="2700000" algn="tl">
                    <a:srgbClr val="000000">
                      <a:alpha val="43137"/>
                    </a:srgbClr>
                  </a:outerShdw>
                </a:effectLst>
                <a:latin typeface="Georgia"/>
              </a:rPr>
              <a:t>sink in the miry depths, where there is no foothold. I have come into the deep waters; the floods engulf me. </a:t>
            </a:r>
            <a:r>
              <a:rPr lang="en-AU" sz="2000" b="1" dirty="0" smtClean="0">
                <a:solidFill>
                  <a:srgbClr val="260FB1"/>
                </a:solidFill>
                <a:effectLst>
                  <a:outerShdw blurRad="38100" dist="38100" dir="2700000" algn="tl">
                    <a:srgbClr val="000000">
                      <a:alpha val="43137"/>
                    </a:srgbClr>
                  </a:outerShdw>
                </a:effectLst>
                <a:latin typeface="Georgia"/>
              </a:rPr>
              <a:t>I </a:t>
            </a:r>
            <a:r>
              <a:rPr lang="en-AU" sz="2000" b="1" dirty="0">
                <a:solidFill>
                  <a:srgbClr val="260FB1"/>
                </a:solidFill>
                <a:effectLst>
                  <a:outerShdw blurRad="38100" dist="38100" dir="2700000" algn="tl">
                    <a:srgbClr val="000000">
                      <a:alpha val="43137"/>
                    </a:srgbClr>
                  </a:outerShdw>
                </a:effectLst>
                <a:latin typeface="Georgia"/>
              </a:rPr>
              <a:t>am worn out calling for help; my throat is parched. My eyes fail, looking for my God</a:t>
            </a:r>
            <a:r>
              <a:rPr lang="en-AU" sz="2000" b="1" dirty="0" smtClean="0">
                <a:solidFill>
                  <a:srgbClr val="260FB1"/>
                </a:solidFill>
                <a:effectLst>
                  <a:outerShdw blurRad="38100" dist="38100" dir="2700000" algn="tl">
                    <a:srgbClr val="000000">
                      <a:alpha val="43137"/>
                    </a:srgbClr>
                  </a:outerShdw>
                </a:effectLst>
                <a:latin typeface="Georgia"/>
              </a:rPr>
              <a:t>.” </a:t>
            </a:r>
            <a:r>
              <a:rPr lang="en-AU" sz="2000" b="1" dirty="0" smtClean="0">
                <a:solidFill>
                  <a:srgbClr val="C00000"/>
                </a:solidFill>
                <a:effectLst>
                  <a:outerShdw blurRad="38100" dist="38100" dir="2700000" algn="tl">
                    <a:srgbClr val="000000">
                      <a:alpha val="43137"/>
                    </a:srgbClr>
                  </a:outerShdw>
                </a:effectLst>
                <a:latin typeface="Georgia"/>
              </a:rPr>
              <a:t>Psalm 69 v 1-3 (NIV)</a:t>
            </a:r>
            <a:r>
              <a:rPr lang="en-AU" sz="2000" dirty="0" smtClean="0">
                <a:solidFill>
                  <a:srgbClr val="C00000"/>
                </a:solidFill>
                <a:latin typeface="Georgia"/>
              </a:rPr>
              <a:t> </a:t>
            </a:r>
            <a:endParaRPr lang="en-AU" sz="2000" dirty="0">
              <a:solidFill>
                <a:srgbClr val="C00000"/>
              </a:solidFill>
              <a:latin typeface="Georgia"/>
            </a:endParaRPr>
          </a:p>
          <a:p>
            <a:pPr marL="137160" indent="0">
              <a:buNone/>
            </a:pPr>
            <a:endParaRPr lang="en-AU"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38184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1000"/>
                                        <p:tgtEl>
                                          <p:spTgt spid="3">
                                            <p:txEl>
                                              <p:pRg st="5" end="5"/>
                                            </p:txEl>
                                          </p:spTgt>
                                        </p:tgtEl>
                                      </p:cBhvr>
                                    </p:animEffect>
                                    <p:anim calcmode="lin" valueType="num">
                                      <p:cBhvr>
                                        <p:cTn id="36"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457200" y="274638"/>
            <a:ext cx="8229600" cy="1066130"/>
          </a:xfrm>
        </p:spPr>
        <p:style>
          <a:lnRef idx="0">
            <a:schemeClr val="accent1"/>
          </a:lnRef>
          <a:fillRef idx="3">
            <a:schemeClr val="accent1"/>
          </a:fillRef>
          <a:effectRef idx="3">
            <a:schemeClr val="accent1"/>
          </a:effectRef>
          <a:fontRef idx="minor">
            <a:schemeClr val="lt1"/>
          </a:fontRef>
        </p:style>
        <p:txBody>
          <a:bodyPr>
            <a:normAutofit fontScale="90000"/>
          </a:bodyPr>
          <a:lstStyle/>
          <a:p>
            <a:r>
              <a:rPr lang="en-US" sz="4400" dirty="0" smtClean="0">
                <a:solidFill>
                  <a:srgbClr val="FF0000"/>
                </a:solidFill>
                <a:effectLst>
                  <a:outerShdw blurRad="38100" dist="38100" dir="2700000" algn="tl">
                    <a:srgbClr val="000000">
                      <a:alpha val="43137"/>
                    </a:srgbClr>
                  </a:outerShdw>
                </a:effectLst>
              </a:rPr>
              <a:t>Christadelphians and Mental Health</a:t>
            </a:r>
            <a:endParaRPr lang="en-AU" dirty="0">
              <a:solidFill>
                <a:srgbClr val="FF0000"/>
              </a:solidFill>
            </a:endParaRPr>
          </a:p>
        </p:txBody>
      </p:sp>
      <p:sp>
        <p:nvSpPr>
          <p:cNvPr id="3" name="Content Placeholder 2"/>
          <p:cNvSpPr>
            <a:spLocks noGrp="1"/>
          </p:cNvSpPr>
          <p:nvPr>
            <p:ph idx="1"/>
          </p:nvPr>
        </p:nvSpPr>
        <p:spPr>
          <a:xfrm>
            <a:off x="457200" y="1700808"/>
            <a:ext cx="8229600" cy="4608552"/>
          </a:xfrm>
        </p:spPr>
        <p:txBody>
          <a:bodyPr>
            <a:normAutofit/>
          </a:bodyPr>
          <a:lstStyle/>
          <a:p>
            <a:pPr>
              <a:buFont typeface="Wingdings" pitchFamily="2" charset="2"/>
              <a:buChar char="§"/>
            </a:pPr>
            <a:r>
              <a:rPr lang="en-US" b="1" dirty="0" smtClean="0">
                <a:effectLst>
                  <a:outerShdw blurRad="38100" dist="38100" dir="2700000" algn="tl">
                    <a:srgbClr val="000000">
                      <a:alpha val="43137"/>
                    </a:srgbClr>
                  </a:outerShdw>
                </a:effectLst>
              </a:rPr>
              <a:t>There can be a perception that since Christadelphians should be joyous and secure in the grace of God through Jesus Christ, we should not be depressed or anxious.</a:t>
            </a:r>
          </a:p>
          <a:p>
            <a:pPr>
              <a:buFont typeface="Wingdings" pitchFamily="2" charset="2"/>
              <a:buChar char="§"/>
            </a:pPr>
            <a:r>
              <a:rPr lang="en-US" b="1" dirty="0" smtClean="0">
                <a:effectLst>
                  <a:outerShdw blurRad="38100" dist="38100" dir="2700000" algn="tl">
                    <a:srgbClr val="000000">
                      <a:alpha val="43137"/>
                    </a:srgbClr>
                  </a:outerShdw>
                </a:effectLst>
              </a:rPr>
              <a:t>In order to be able to make sense of verses like the ones following, it is so important to understand that depression is a mental illness – an illness.</a:t>
            </a:r>
          </a:p>
          <a:p>
            <a:pPr>
              <a:buNone/>
            </a:pPr>
            <a:endParaRPr lang="en-US" b="1" dirty="0" smtClean="0">
              <a:effectLst>
                <a:outerShdw blurRad="38100" dist="38100" dir="2700000" algn="tl">
                  <a:srgbClr val="000000">
                    <a:alpha val="43137"/>
                  </a:srgbClr>
                </a:outerShdw>
              </a:effectLst>
            </a:endParaRPr>
          </a:p>
          <a:p>
            <a:pPr>
              <a:buNone/>
            </a:pPr>
            <a:endParaRPr lang="en-US" b="1"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ctr">
              <a:buNone/>
              <a:defRPr/>
            </a:pPr>
            <a:r>
              <a:rPr lang="en-US" sz="3200" b="1" i="1" dirty="0" smtClean="0">
                <a:solidFill>
                  <a:srgbClr val="260FB1"/>
                </a:solidFill>
              </a:rPr>
              <a:t>“Blessed is every one that </a:t>
            </a:r>
            <a:r>
              <a:rPr lang="en-US" sz="3200" b="1" i="1" dirty="0" err="1" smtClean="0">
                <a:solidFill>
                  <a:srgbClr val="260FB1"/>
                </a:solidFill>
              </a:rPr>
              <a:t>feareth</a:t>
            </a:r>
            <a:r>
              <a:rPr lang="en-US" sz="3200" b="1" i="1" dirty="0" smtClean="0">
                <a:solidFill>
                  <a:srgbClr val="260FB1"/>
                </a:solidFill>
              </a:rPr>
              <a:t> the LORD; that </a:t>
            </a:r>
            <a:r>
              <a:rPr lang="en-US" sz="3200" b="1" i="1" dirty="0" err="1" smtClean="0">
                <a:solidFill>
                  <a:srgbClr val="260FB1"/>
                </a:solidFill>
              </a:rPr>
              <a:t>walketh</a:t>
            </a:r>
            <a:r>
              <a:rPr lang="en-US" sz="3200" b="1" i="1" dirty="0" smtClean="0">
                <a:solidFill>
                  <a:srgbClr val="260FB1"/>
                </a:solidFill>
              </a:rPr>
              <a:t> in his ways.</a:t>
            </a:r>
          </a:p>
          <a:p>
            <a:pPr algn="ctr">
              <a:buNone/>
              <a:defRPr/>
            </a:pPr>
            <a:r>
              <a:rPr lang="en-US" sz="3200" b="1" i="1" dirty="0" smtClean="0">
                <a:solidFill>
                  <a:srgbClr val="260FB1"/>
                </a:solidFill>
              </a:rPr>
              <a:t>     For thou </a:t>
            </a:r>
            <a:r>
              <a:rPr lang="en-US" sz="3200" b="1" i="1" dirty="0" err="1" smtClean="0">
                <a:solidFill>
                  <a:srgbClr val="260FB1"/>
                </a:solidFill>
              </a:rPr>
              <a:t>shalt</a:t>
            </a:r>
            <a:r>
              <a:rPr lang="en-US" sz="3200" b="1" i="1" dirty="0" smtClean="0">
                <a:solidFill>
                  <a:srgbClr val="260FB1"/>
                </a:solidFill>
              </a:rPr>
              <a:t> eat the </a:t>
            </a:r>
            <a:r>
              <a:rPr lang="en-US" sz="3200" b="1" i="1" dirty="0" err="1" smtClean="0">
                <a:solidFill>
                  <a:srgbClr val="260FB1"/>
                </a:solidFill>
              </a:rPr>
              <a:t>labour</a:t>
            </a:r>
            <a:r>
              <a:rPr lang="en-US" sz="3200" b="1" i="1" dirty="0" smtClean="0">
                <a:solidFill>
                  <a:srgbClr val="260FB1"/>
                </a:solidFill>
              </a:rPr>
              <a:t> of </a:t>
            </a:r>
            <a:r>
              <a:rPr lang="en-US" sz="3200" b="1" i="1" dirty="0" err="1" smtClean="0">
                <a:solidFill>
                  <a:srgbClr val="260FB1"/>
                </a:solidFill>
              </a:rPr>
              <a:t>thine</a:t>
            </a:r>
            <a:r>
              <a:rPr lang="en-US" sz="3200" b="1" i="1" dirty="0" smtClean="0">
                <a:solidFill>
                  <a:srgbClr val="260FB1"/>
                </a:solidFill>
              </a:rPr>
              <a:t> hands: happy </a:t>
            </a:r>
            <a:r>
              <a:rPr lang="en-US" sz="3200" b="1" i="1" dirty="0" err="1" smtClean="0">
                <a:solidFill>
                  <a:srgbClr val="260FB1"/>
                </a:solidFill>
              </a:rPr>
              <a:t>shalt</a:t>
            </a:r>
            <a:r>
              <a:rPr lang="en-US" sz="3200" b="1" i="1" dirty="0" smtClean="0">
                <a:solidFill>
                  <a:srgbClr val="260FB1"/>
                </a:solidFill>
              </a:rPr>
              <a:t> thou be, and it shall be well with thee.”</a:t>
            </a:r>
          </a:p>
          <a:p>
            <a:pPr algn="r">
              <a:buNone/>
              <a:defRPr/>
            </a:pPr>
            <a:r>
              <a:rPr lang="en-US" sz="2400" b="1" dirty="0" smtClean="0">
                <a:solidFill>
                  <a:srgbClr val="C00000"/>
                </a:solidFill>
              </a:rPr>
              <a:t>                                   </a:t>
            </a:r>
            <a:r>
              <a:rPr lang="en-US" sz="2400" b="1" i="1" dirty="0" smtClean="0">
                <a:solidFill>
                  <a:srgbClr val="C00000"/>
                </a:solidFill>
              </a:rPr>
              <a:t>Psalms 128:1 - 2</a:t>
            </a:r>
          </a:p>
          <a:p>
            <a:pPr>
              <a:buNone/>
            </a:pP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3528392"/>
          </a:xfrm>
          <a:noFill/>
        </p:spPr>
        <p:txBody>
          <a:bodyPr>
            <a:normAutofit/>
          </a:bodyPr>
          <a:lstStyle/>
          <a:p>
            <a:pPr algn="ctr">
              <a:buNone/>
              <a:defRPr/>
            </a:pPr>
            <a:endParaRPr lang="en-US" b="1" dirty="0" smtClean="0">
              <a:solidFill>
                <a:srgbClr val="714ADE"/>
              </a:solidFill>
              <a:effectLst>
                <a:outerShdw blurRad="38100" dist="38100" dir="2700000" algn="tl">
                  <a:srgbClr val="000000">
                    <a:alpha val="43137"/>
                  </a:srgbClr>
                </a:outerShdw>
              </a:effectLst>
            </a:endParaRPr>
          </a:p>
          <a:p>
            <a:pPr algn="ctr">
              <a:buNone/>
              <a:defRPr/>
            </a:pPr>
            <a:endParaRPr lang="en-US" b="1" dirty="0" smtClean="0">
              <a:solidFill>
                <a:srgbClr val="714ADE"/>
              </a:solidFill>
              <a:effectLst>
                <a:outerShdw blurRad="38100" dist="38100" dir="2700000" algn="tl">
                  <a:srgbClr val="000000">
                    <a:alpha val="43137"/>
                  </a:srgbClr>
                </a:outerShdw>
              </a:effectLst>
            </a:endParaRPr>
          </a:p>
          <a:p>
            <a:pPr algn="ctr">
              <a:buNone/>
              <a:defRPr/>
            </a:pPr>
            <a:r>
              <a:rPr lang="en-US" sz="3200" b="1" i="1" dirty="0" smtClean="0">
                <a:solidFill>
                  <a:srgbClr val="260FB1"/>
                </a:solidFill>
              </a:rPr>
              <a:t>“He that </a:t>
            </a:r>
            <a:r>
              <a:rPr lang="en-US" sz="3200" b="1" i="1" dirty="0" err="1" smtClean="0">
                <a:solidFill>
                  <a:srgbClr val="260FB1"/>
                </a:solidFill>
              </a:rPr>
              <a:t>handleth</a:t>
            </a:r>
            <a:r>
              <a:rPr lang="en-US" sz="3200" b="1" i="1" dirty="0" smtClean="0">
                <a:solidFill>
                  <a:srgbClr val="260FB1"/>
                </a:solidFill>
              </a:rPr>
              <a:t> a matter wisely shall find good: and whoso </a:t>
            </a:r>
            <a:r>
              <a:rPr lang="en-US" sz="3200" b="1" i="1" dirty="0" err="1" smtClean="0">
                <a:solidFill>
                  <a:srgbClr val="260FB1"/>
                </a:solidFill>
              </a:rPr>
              <a:t>trusteth</a:t>
            </a:r>
            <a:r>
              <a:rPr lang="en-US" sz="3200" b="1" i="1" dirty="0" smtClean="0">
                <a:solidFill>
                  <a:srgbClr val="260FB1"/>
                </a:solidFill>
              </a:rPr>
              <a:t> in the LORD, happy is he.”</a:t>
            </a:r>
          </a:p>
          <a:p>
            <a:pPr algn="r">
              <a:buNone/>
              <a:defRPr/>
            </a:pPr>
            <a:r>
              <a:rPr lang="en-US" sz="2400" b="1" i="1" dirty="0" smtClean="0">
                <a:solidFill>
                  <a:srgbClr val="C00000"/>
                </a:solidFill>
              </a:rPr>
              <a:t>                Proverbs 16 v 20</a:t>
            </a:r>
          </a:p>
          <a:p>
            <a:pPr>
              <a:buNone/>
            </a:pP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544616"/>
          </a:xfrm>
          <a:noFill/>
        </p:spPr>
        <p:txBody>
          <a:bodyPr/>
          <a:lstStyle/>
          <a:p>
            <a:pPr algn="ctr">
              <a:buNone/>
              <a:defRPr/>
            </a:pPr>
            <a:endParaRPr lang="en-US" b="1" dirty="0" smtClean="0">
              <a:solidFill>
                <a:srgbClr val="714ADE"/>
              </a:solidFill>
              <a:effectLst>
                <a:outerShdw blurRad="38100" dist="38100" dir="2700000" algn="tl">
                  <a:srgbClr val="000000">
                    <a:alpha val="43137"/>
                  </a:srgbClr>
                </a:outerShdw>
              </a:effectLst>
            </a:endParaRPr>
          </a:p>
          <a:p>
            <a:pPr algn="ctr">
              <a:buNone/>
              <a:defRPr/>
            </a:pPr>
            <a:endParaRPr lang="en-US" b="1" dirty="0" smtClean="0">
              <a:solidFill>
                <a:srgbClr val="714ADE"/>
              </a:solidFill>
              <a:effectLst>
                <a:outerShdw blurRad="38100" dist="38100" dir="2700000" algn="tl">
                  <a:srgbClr val="000000">
                    <a:alpha val="43137"/>
                  </a:srgbClr>
                </a:outerShdw>
              </a:effectLst>
            </a:endParaRPr>
          </a:p>
          <a:p>
            <a:pPr algn="ctr">
              <a:buNone/>
              <a:defRPr/>
            </a:pPr>
            <a:r>
              <a:rPr lang="en-US" sz="3200" b="1" i="1" dirty="0" smtClean="0">
                <a:solidFill>
                  <a:srgbClr val="260FB1"/>
                </a:solidFill>
              </a:rPr>
              <a:t>“Many sorrows shall be to the wicked: but he that </a:t>
            </a:r>
            <a:r>
              <a:rPr lang="en-US" sz="3200" b="1" i="1" dirty="0" err="1" smtClean="0">
                <a:solidFill>
                  <a:srgbClr val="260FB1"/>
                </a:solidFill>
              </a:rPr>
              <a:t>trusteth</a:t>
            </a:r>
            <a:r>
              <a:rPr lang="en-US" sz="3200" b="1" i="1" dirty="0" smtClean="0">
                <a:solidFill>
                  <a:srgbClr val="260FB1"/>
                </a:solidFill>
              </a:rPr>
              <a:t> in the LORD, mercy shall compass him about.</a:t>
            </a:r>
          </a:p>
          <a:p>
            <a:pPr algn="ctr">
              <a:buNone/>
              <a:defRPr/>
            </a:pPr>
            <a:r>
              <a:rPr lang="en-US" sz="3200" b="1" i="1" baseline="30000" dirty="0" smtClean="0">
                <a:solidFill>
                  <a:srgbClr val="260FB1"/>
                </a:solidFill>
              </a:rPr>
              <a:t> </a:t>
            </a:r>
            <a:r>
              <a:rPr lang="en-US" sz="3200" b="1" i="1" dirty="0" smtClean="0">
                <a:solidFill>
                  <a:srgbClr val="260FB1"/>
                </a:solidFill>
              </a:rPr>
              <a:t>Be glad in the LORD, and rejoice, ye righteous: and shout for joy, all ye that are upright in heart.”</a:t>
            </a:r>
          </a:p>
          <a:p>
            <a:pPr algn="r">
              <a:buNone/>
              <a:defRPr/>
            </a:pPr>
            <a:r>
              <a:rPr lang="en-US" sz="2400" b="1" i="1" dirty="0" smtClean="0">
                <a:solidFill>
                  <a:schemeClr val="bg1"/>
                </a:solidFill>
              </a:rPr>
              <a:t>                       </a:t>
            </a:r>
            <a:r>
              <a:rPr lang="en-US" sz="2400" b="1" i="1" dirty="0" smtClean="0">
                <a:solidFill>
                  <a:srgbClr val="C00000"/>
                </a:solidFill>
              </a:rPr>
              <a:t>Psalm 32 v 10 - 11</a:t>
            </a:r>
            <a:endParaRPr lang="en-US" b="1" i="1" dirty="0" smtClean="0">
              <a:solidFill>
                <a:srgbClr val="C00000"/>
              </a:solidFill>
            </a:endParaRPr>
          </a:p>
          <a:p>
            <a:pPr>
              <a:buNone/>
            </a:pP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457200" y="188640"/>
            <a:ext cx="8229600" cy="864096"/>
          </a:xfrm>
        </p:spPr>
        <p:style>
          <a:lnRef idx="0">
            <a:schemeClr val="accent1"/>
          </a:lnRef>
          <a:fillRef idx="3">
            <a:schemeClr val="accent1"/>
          </a:fillRef>
          <a:effectRef idx="3">
            <a:schemeClr val="accent1"/>
          </a:effectRef>
          <a:fontRef idx="minor">
            <a:schemeClr val="lt1"/>
          </a:fontRef>
        </p:style>
        <p:txBody>
          <a:bodyPr/>
          <a:lstStyle/>
          <a:p>
            <a:r>
              <a:rPr lang="en-US" sz="4000" dirty="0" smtClean="0">
                <a:solidFill>
                  <a:srgbClr val="FF0000"/>
                </a:solidFill>
                <a:effectLst>
                  <a:outerShdw blurRad="38100" dist="38100" dir="2700000" algn="tl">
                    <a:srgbClr val="000000">
                      <a:alpha val="43137"/>
                    </a:srgbClr>
                  </a:outerShdw>
                </a:effectLst>
              </a:rPr>
              <a:t>Christadelphians and Mental Health</a:t>
            </a:r>
            <a:endParaRPr lang="en-AU" dirty="0"/>
          </a:p>
        </p:txBody>
      </p:sp>
      <p:sp>
        <p:nvSpPr>
          <p:cNvPr id="3" name="Content Placeholder 2"/>
          <p:cNvSpPr>
            <a:spLocks noGrp="1"/>
          </p:cNvSpPr>
          <p:nvPr>
            <p:ph idx="1"/>
          </p:nvPr>
        </p:nvSpPr>
        <p:spPr>
          <a:xfrm>
            <a:off x="457200" y="1196752"/>
            <a:ext cx="8229600" cy="5112608"/>
          </a:xfrm>
        </p:spPr>
        <p:txBody>
          <a:bodyPr>
            <a:normAutofit fontScale="92500" lnSpcReduction="10000"/>
          </a:bodyPr>
          <a:lstStyle/>
          <a:p>
            <a:pPr>
              <a:buFont typeface="Wingdings" pitchFamily="2" charset="2"/>
              <a:buChar char="§"/>
              <a:defRPr/>
            </a:pPr>
            <a:r>
              <a:rPr lang="en-US" b="1" dirty="0" smtClean="0">
                <a:effectLst>
                  <a:outerShdw blurRad="38100" dist="38100" dir="2700000" algn="tl">
                    <a:srgbClr val="000000">
                      <a:alpha val="43137"/>
                    </a:srgbClr>
                  </a:outerShdw>
                </a:effectLst>
              </a:rPr>
              <a:t>The symptoms of poor mental health often affect our outward expression of faith. </a:t>
            </a:r>
          </a:p>
          <a:p>
            <a:pPr>
              <a:buNone/>
              <a:defRPr/>
            </a:pPr>
            <a:r>
              <a:rPr lang="en-US" b="1" dirty="0" smtClean="0">
                <a:effectLst>
                  <a:outerShdw blurRad="38100" dist="38100" dir="2700000" algn="tl">
                    <a:srgbClr val="000000">
                      <a:alpha val="43137"/>
                    </a:srgbClr>
                  </a:outerShdw>
                </a:effectLst>
              </a:rPr>
              <a:t>                   Examples: - </a:t>
            </a:r>
          </a:p>
          <a:p>
            <a:pPr>
              <a:buFont typeface="Wingdings" pitchFamily="2" charset="2"/>
              <a:buChar char="§"/>
              <a:defRPr/>
            </a:pPr>
            <a:r>
              <a:rPr lang="en-US" b="1" dirty="0" smtClean="0">
                <a:solidFill>
                  <a:srgbClr val="002060"/>
                </a:solidFill>
                <a:effectLst>
                  <a:outerShdw blurRad="38100" dist="38100" dir="2700000" algn="tl">
                    <a:srgbClr val="000000">
                      <a:alpha val="43137"/>
                    </a:srgbClr>
                  </a:outerShdw>
                </a:effectLst>
              </a:rPr>
              <a:t>Lack of </a:t>
            </a:r>
            <a:r>
              <a:rPr lang="en-US" b="1" u="sng" dirty="0" smtClean="0">
                <a:solidFill>
                  <a:srgbClr val="002060"/>
                </a:solidFill>
                <a:effectLst>
                  <a:outerShdw blurRad="38100" dist="38100" dir="2700000" algn="tl">
                    <a:srgbClr val="000000">
                      <a:alpha val="43137"/>
                    </a:srgbClr>
                  </a:outerShdw>
                </a:effectLst>
              </a:rPr>
              <a:t>motivation</a:t>
            </a:r>
            <a:r>
              <a:rPr lang="en-US" b="1" dirty="0" smtClean="0">
                <a:solidFill>
                  <a:srgbClr val="002060"/>
                </a:solidFill>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(symptom of depression) can make attending ecclesial activities or reading the Bible very difficult</a:t>
            </a:r>
          </a:p>
          <a:p>
            <a:pPr>
              <a:buFont typeface="Wingdings" pitchFamily="2" charset="2"/>
              <a:buChar char="§"/>
              <a:defRPr/>
            </a:pPr>
            <a:r>
              <a:rPr lang="en-US" b="1" dirty="0" smtClean="0">
                <a:effectLst>
                  <a:outerShdw blurRad="38100" dist="38100" dir="2700000" algn="tl">
                    <a:srgbClr val="000000">
                      <a:alpha val="43137"/>
                    </a:srgbClr>
                  </a:outerShdw>
                </a:effectLst>
              </a:rPr>
              <a:t>   </a:t>
            </a:r>
            <a:r>
              <a:rPr lang="en-US" b="1" dirty="0" smtClean="0">
                <a:solidFill>
                  <a:srgbClr val="002060"/>
                </a:solidFill>
                <a:effectLst>
                  <a:outerShdw blurRad="38100" dist="38100" dir="2700000" algn="tl">
                    <a:srgbClr val="000000">
                      <a:alpha val="43137"/>
                    </a:srgbClr>
                  </a:outerShdw>
                </a:effectLst>
              </a:rPr>
              <a:t>Poor </a:t>
            </a:r>
            <a:r>
              <a:rPr lang="en-US" b="1" u="sng" dirty="0" smtClean="0">
                <a:solidFill>
                  <a:srgbClr val="002060"/>
                </a:solidFill>
                <a:effectLst>
                  <a:outerShdw blurRad="38100" dist="38100" dir="2700000" algn="tl">
                    <a:srgbClr val="000000">
                      <a:alpha val="43137"/>
                    </a:srgbClr>
                  </a:outerShdw>
                </a:effectLst>
              </a:rPr>
              <a:t>concentration</a:t>
            </a:r>
            <a:r>
              <a:rPr lang="en-US" b="1" dirty="0" smtClean="0">
                <a:solidFill>
                  <a:srgbClr val="002060"/>
                </a:solidFill>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(symptom of depression) can make reading the Bible or praying or listening at ecclesial meetings very difficult </a:t>
            </a:r>
          </a:p>
          <a:p>
            <a:pPr>
              <a:buFont typeface="Wingdings" pitchFamily="2" charset="2"/>
              <a:buChar char="§"/>
              <a:defRPr/>
            </a:pPr>
            <a:r>
              <a:rPr lang="en-US" b="1" dirty="0" smtClean="0">
                <a:solidFill>
                  <a:srgbClr val="002060"/>
                </a:solidFill>
                <a:effectLst>
                  <a:outerShdw blurRad="38100" dist="38100" dir="2700000" algn="tl">
                    <a:srgbClr val="000000">
                      <a:alpha val="43137"/>
                    </a:srgbClr>
                  </a:outerShdw>
                </a:effectLst>
              </a:rPr>
              <a:t>   Excessive </a:t>
            </a:r>
            <a:r>
              <a:rPr lang="en-US" b="1" u="sng" dirty="0" smtClean="0">
                <a:solidFill>
                  <a:srgbClr val="002060"/>
                </a:solidFill>
                <a:effectLst>
                  <a:outerShdw blurRad="38100" dist="38100" dir="2700000" algn="tl">
                    <a:srgbClr val="000000">
                      <a:alpha val="43137"/>
                    </a:srgbClr>
                  </a:outerShdw>
                </a:effectLst>
              </a:rPr>
              <a:t>feelings of guilt and worthlessness</a:t>
            </a:r>
            <a:r>
              <a:rPr lang="en-US" b="1" dirty="0" smtClean="0">
                <a:solidFill>
                  <a:srgbClr val="002060"/>
                </a:solidFill>
                <a:effectLst>
                  <a:outerShdw blurRad="38100" dist="38100" dir="2700000" algn="tl">
                    <a:srgbClr val="000000">
                      <a:alpha val="43137"/>
                    </a:srgbClr>
                  </a:outerShdw>
                </a:effectLst>
              </a:rPr>
              <a:t> </a:t>
            </a:r>
            <a:r>
              <a:rPr lang="en-US" b="1" dirty="0" smtClean="0">
                <a:effectLst>
                  <a:outerShdw blurRad="38100" dist="38100" dir="2700000" algn="tl">
                    <a:srgbClr val="000000">
                      <a:alpha val="43137"/>
                    </a:srgbClr>
                  </a:outerShdw>
                </a:effectLst>
              </a:rPr>
              <a:t>(symptom of depression) can impact on how a Christadelphian reacts to sin, forgiveness and grace, and their ability to attend meetings </a:t>
            </a:r>
          </a:p>
          <a:p>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712"/>
            <a:ext cx="8229600" cy="5472648"/>
          </a:xfrm>
        </p:spPr>
        <p:txBody>
          <a:bodyPr>
            <a:normAutofit/>
          </a:bodyPr>
          <a:lstStyle/>
          <a:p>
            <a:pPr>
              <a:buFont typeface="Wingdings 2" pitchFamily="18" charset="2"/>
              <a:buNone/>
              <a:defRPr/>
            </a:pPr>
            <a:r>
              <a:rPr lang="en-US" b="1" dirty="0" smtClean="0">
                <a:effectLst>
                  <a:outerShdw blurRad="38100" dist="38100" dir="2700000" algn="tl">
                    <a:srgbClr val="000000">
                      <a:alpha val="43137"/>
                    </a:srgbClr>
                  </a:outerShdw>
                </a:effectLst>
              </a:rPr>
              <a:t>         It is so important therefore within the brotherhood that we are able to discern those with a mental illness and offer to them love and support and compassion </a:t>
            </a:r>
          </a:p>
          <a:p>
            <a:pPr>
              <a:buFont typeface="Wingdings 2" pitchFamily="18" charset="2"/>
              <a:buNone/>
              <a:defRPr/>
            </a:pPr>
            <a:r>
              <a:rPr lang="en-US" b="1" dirty="0" smtClean="0">
                <a:effectLst>
                  <a:outerShdw blurRad="38100" dist="38100" dir="2700000" algn="tl">
                    <a:srgbClr val="000000">
                      <a:alpha val="43137"/>
                    </a:srgbClr>
                  </a:outerShdw>
                </a:effectLst>
              </a:rPr>
              <a:t>             - rather than seeing only the outward appearance that might superficially indicate a lack of faith or spiritual integrity.</a:t>
            </a:r>
          </a:p>
          <a:p>
            <a:pPr>
              <a:buFont typeface="Wingdings 2" pitchFamily="18" charset="2"/>
              <a:buNone/>
              <a:defRPr/>
            </a:pPr>
            <a:endParaRPr lang="en-US" b="1" dirty="0" smtClean="0">
              <a:solidFill>
                <a:srgbClr val="002060"/>
              </a:solidFill>
              <a:effectLst>
                <a:outerShdw blurRad="38100" dist="38100" dir="2700000" algn="tl">
                  <a:srgbClr val="000000">
                    <a:alpha val="43137"/>
                  </a:srgbClr>
                </a:outerShdw>
              </a:effectLst>
            </a:endParaRPr>
          </a:p>
          <a:p>
            <a:pPr>
              <a:buFont typeface="Wingdings 2" pitchFamily="18" charset="2"/>
              <a:buNone/>
              <a:defRPr/>
            </a:pPr>
            <a:r>
              <a:rPr lang="en-US" b="1" dirty="0" smtClean="0">
                <a:solidFill>
                  <a:srgbClr val="002060"/>
                </a:solidFill>
                <a:effectLst>
                  <a:outerShdw blurRad="38100" dist="38100" dir="2700000" algn="tl">
                    <a:srgbClr val="000000">
                      <a:alpha val="43137"/>
                    </a:srgbClr>
                  </a:outerShdw>
                </a:effectLst>
              </a:rPr>
              <a:t>              </a:t>
            </a:r>
            <a:r>
              <a:rPr lang="en-US" b="1" i="1" dirty="0" smtClean="0">
                <a:solidFill>
                  <a:srgbClr val="002060"/>
                </a:solidFill>
                <a:effectLst>
                  <a:outerShdw blurRad="38100" dist="38100" dir="2700000" algn="tl">
                    <a:srgbClr val="000000">
                      <a:alpha val="43137"/>
                    </a:srgbClr>
                  </a:outerShdw>
                </a:effectLst>
              </a:rPr>
              <a:t>We do not blame someone with glandular fever for being tired, we ought not either blame a brother or sister with depression for having poor motivation or concentration.</a:t>
            </a: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457200" y="188640"/>
            <a:ext cx="8229600" cy="864096"/>
          </a:xfrm>
        </p:spPr>
        <p:style>
          <a:lnRef idx="0">
            <a:schemeClr val="accent1"/>
          </a:lnRef>
          <a:fillRef idx="3">
            <a:schemeClr val="accent1"/>
          </a:fillRef>
          <a:effectRef idx="3">
            <a:schemeClr val="accent1"/>
          </a:effectRef>
          <a:fontRef idx="minor">
            <a:schemeClr val="lt1"/>
          </a:fontRef>
        </p:style>
        <p:txBody>
          <a:bodyPr>
            <a:normAutofit/>
          </a:bodyPr>
          <a:lstStyle/>
          <a:p>
            <a:r>
              <a:rPr lang="en-AU" sz="4000" dirty="0" smtClean="0">
                <a:solidFill>
                  <a:srgbClr val="FF0000"/>
                </a:solidFill>
              </a:rPr>
              <a:t>Remember though: - </a:t>
            </a:r>
            <a:endParaRPr lang="en-AU" sz="4000" dirty="0">
              <a:solidFill>
                <a:srgbClr val="FF0000"/>
              </a:solidFill>
            </a:endParaRPr>
          </a:p>
        </p:txBody>
      </p:sp>
      <p:sp>
        <p:nvSpPr>
          <p:cNvPr id="3" name="Content Placeholder 2"/>
          <p:cNvSpPr>
            <a:spLocks noGrp="1"/>
          </p:cNvSpPr>
          <p:nvPr>
            <p:ph idx="1"/>
          </p:nvPr>
        </p:nvSpPr>
        <p:spPr>
          <a:xfrm>
            <a:off x="395536" y="1412776"/>
            <a:ext cx="8229600" cy="5256584"/>
          </a:xfrm>
          <a:noFill/>
        </p:spPr>
        <p:txBody>
          <a:bodyPr>
            <a:normAutofit fontScale="92500" lnSpcReduction="10000"/>
          </a:bodyPr>
          <a:lstStyle/>
          <a:p>
            <a:pPr>
              <a:buNone/>
            </a:pPr>
            <a:r>
              <a:rPr lang="en-AU" b="1" dirty="0" smtClean="0">
                <a:solidFill>
                  <a:srgbClr val="002060"/>
                </a:solidFill>
              </a:rPr>
              <a:t>         </a:t>
            </a:r>
            <a:r>
              <a:rPr lang="en-AU" b="1" i="1" dirty="0" smtClean="0">
                <a:solidFill>
                  <a:srgbClr val="260FB1"/>
                </a:solidFill>
              </a:rPr>
              <a:t>“He is despised and rejected of men; a man of sorrows, and acquainted with grief: and we hid as it were our faces from him; he was despised, and we esteemed him not. Surely he hath borne our </a:t>
            </a:r>
            <a:r>
              <a:rPr lang="en-AU" b="1" i="1" dirty="0" err="1" smtClean="0">
                <a:solidFill>
                  <a:srgbClr val="260FB1"/>
                </a:solidFill>
              </a:rPr>
              <a:t>griefs</a:t>
            </a:r>
            <a:r>
              <a:rPr lang="en-AU" b="1" i="1" dirty="0" smtClean="0">
                <a:solidFill>
                  <a:srgbClr val="260FB1"/>
                </a:solidFill>
              </a:rPr>
              <a:t>, and carried our sorrows: yet we did esteem him stricken, smitten of God, and afflicted.”</a:t>
            </a:r>
          </a:p>
          <a:p>
            <a:pPr algn="r">
              <a:buNone/>
            </a:pPr>
            <a:r>
              <a:rPr lang="en-AU" sz="2600" b="1" i="1" dirty="0" smtClean="0">
                <a:solidFill>
                  <a:srgbClr val="C00000"/>
                </a:solidFill>
              </a:rPr>
              <a:t>Isaiah 53v3 - 4</a:t>
            </a:r>
          </a:p>
          <a:p>
            <a:pPr>
              <a:buNone/>
            </a:pPr>
            <a:r>
              <a:rPr lang="en-AU" b="1" i="1" dirty="0" smtClean="0">
                <a:solidFill>
                  <a:srgbClr val="260FB1"/>
                </a:solidFill>
              </a:rPr>
              <a:t>         “For we have not an high priest which cannot be touched with the feeling of our infirmities; but was in all points tempted like as we are, yet without sin. Let us therefore come boldly unto the throne of grace, that we may obtain mercy, and find grace to help in time of need.”</a:t>
            </a:r>
          </a:p>
          <a:p>
            <a:pPr algn="r">
              <a:buNone/>
            </a:pPr>
            <a:r>
              <a:rPr lang="en-AU" sz="2600" b="1" i="1" dirty="0" smtClean="0">
                <a:solidFill>
                  <a:srgbClr val="C00000"/>
                </a:solidFill>
              </a:rPr>
              <a:t>Hebrews</a:t>
            </a:r>
            <a:r>
              <a:rPr lang="en-AU" sz="2400" b="1" i="1" dirty="0" smtClean="0">
                <a:solidFill>
                  <a:srgbClr val="C00000"/>
                </a:solidFill>
              </a:rPr>
              <a:t> 4 v 15 – 16</a:t>
            </a:r>
          </a:p>
          <a:p>
            <a:pPr>
              <a:buNone/>
            </a:pPr>
            <a:endParaRPr lang="en-AU" sz="2400" b="1" i="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115616" y="188640"/>
            <a:ext cx="7056784" cy="720080"/>
          </a:xfrm>
        </p:spPr>
        <p:style>
          <a:lnRef idx="0">
            <a:schemeClr val="accent1"/>
          </a:lnRef>
          <a:fillRef idx="3">
            <a:schemeClr val="accent1"/>
          </a:fillRef>
          <a:effectRef idx="3">
            <a:schemeClr val="accent1"/>
          </a:effectRef>
          <a:fontRef idx="minor">
            <a:schemeClr val="lt1"/>
          </a:fontRef>
        </p:style>
        <p:txBody>
          <a:bodyPr>
            <a:normAutofit/>
          </a:bodyPr>
          <a:lstStyle/>
          <a:p>
            <a:r>
              <a:rPr lang="en-AU" sz="4000" dirty="0" smtClean="0">
                <a:solidFill>
                  <a:srgbClr val="FF0000"/>
                </a:solidFill>
              </a:rPr>
              <a:t>Dealing with Depression</a:t>
            </a:r>
            <a:endParaRPr lang="en-AU" sz="4000" dirty="0">
              <a:solidFill>
                <a:srgbClr val="FF0000"/>
              </a:solidFill>
            </a:endParaRPr>
          </a:p>
        </p:txBody>
      </p:sp>
      <p:sp>
        <p:nvSpPr>
          <p:cNvPr id="3" name="Content Placeholder 2"/>
          <p:cNvSpPr>
            <a:spLocks noGrp="1"/>
          </p:cNvSpPr>
          <p:nvPr>
            <p:ph idx="1"/>
          </p:nvPr>
        </p:nvSpPr>
        <p:spPr>
          <a:xfrm>
            <a:off x="457200" y="1484784"/>
            <a:ext cx="8229600" cy="4536504"/>
          </a:xfrm>
        </p:spPr>
        <p:txBody>
          <a:bodyPr>
            <a:normAutofit fontScale="25000" lnSpcReduction="20000"/>
          </a:bodyPr>
          <a:lstStyle/>
          <a:p>
            <a:pPr algn="ctr">
              <a:buNone/>
            </a:pPr>
            <a:r>
              <a:rPr lang="en-AU" sz="3800" b="1" i="1" dirty="0" smtClean="0"/>
              <a:t/>
            </a:r>
            <a:br>
              <a:rPr lang="en-AU" sz="3800" b="1" i="1" dirty="0" smtClean="0"/>
            </a:br>
            <a:r>
              <a:rPr lang="en-AU" sz="9600" b="1" i="1" dirty="0" smtClean="0">
                <a:solidFill>
                  <a:srgbClr val="260FB1"/>
                </a:solidFill>
              </a:rPr>
              <a:t>"Come to Me, all you who labour and are heavy laden, and I will give you rest. Take My yoke upon you and learn from Me, for I am gentle and lowly in heart, and you will find rest for your souls. For My yoke is easy and My burden is light.“</a:t>
            </a:r>
          </a:p>
          <a:p>
            <a:pPr algn="r">
              <a:buNone/>
            </a:pPr>
            <a:r>
              <a:rPr lang="en-AU" sz="9600" b="1" i="1" dirty="0" smtClean="0">
                <a:solidFill>
                  <a:srgbClr val="C00000"/>
                </a:solidFill>
              </a:rPr>
              <a:t>Matthew 11:28-30</a:t>
            </a:r>
          </a:p>
          <a:p>
            <a:pPr lvl="1" algn="ctr">
              <a:buNone/>
            </a:pPr>
            <a:r>
              <a:rPr lang="en-AU" sz="9600" b="1" i="1" dirty="0" smtClean="0">
                <a:solidFill>
                  <a:srgbClr val="260FB1"/>
                </a:solidFill>
              </a:rPr>
              <a:t>“Hear my cry, O God; attend to my prayer. From the end of the earth I will cry to You, when my heart is overwhelmed; lead me to the rock that is higher than I. For You have been a shelter for me, a strong tower from the enemy. I will abide in Your tabernacle forever; I will trust in the shelter of Your wings.”</a:t>
            </a:r>
          </a:p>
          <a:p>
            <a:pPr algn="r">
              <a:buNone/>
            </a:pPr>
            <a:r>
              <a:rPr lang="en-AU" sz="9600" b="1" i="1" dirty="0" smtClean="0">
                <a:solidFill>
                  <a:srgbClr val="C00000"/>
                </a:solidFill>
              </a:rPr>
              <a:t>Psalm 61:1-4</a:t>
            </a:r>
          </a:p>
          <a:p>
            <a:pPr algn="r">
              <a:buNone/>
            </a:pPr>
            <a:r>
              <a:rPr lang="en-AU" sz="3800" b="1" i="1" dirty="0" smtClean="0"/>
              <a:t> </a:t>
            </a:r>
          </a:p>
          <a:p>
            <a:pPr>
              <a:buNone/>
            </a:pPr>
            <a:r>
              <a:rPr lang="en-AU" sz="3800" b="1" i="1" dirty="0" smtClean="0"/>
              <a:t/>
            </a:r>
            <a:br>
              <a:rPr lang="en-AU" sz="3800" b="1" i="1" dirty="0" smtClean="0"/>
            </a:b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20688"/>
            <a:ext cx="8229600" cy="5688672"/>
          </a:xfrm>
        </p:spPr>
        <p:txBody>
          <a:bodyPr/>
          <a:lstStyle/>
          <a:p>
            <a:pPr algn="ctr">
              <a:buNone/>
            </a:pPr>
            <a:endParaRPr lang="en-AU" b="1" i="1" dirty="0" smtClean="0">
              <a:solidFill>
                <a:srgbClr val="002060"/>
              </a:solidFill>
            </a:endParaRPr>
          </a:p>
          <a:p>
            <a:pPr algn="ctr">
              <a:buNone/>
            </a:pPr>
            <a:endParaRPr lang="en-AU" b="1" i="1" dirty="0" smtClean="0">
              <a:solidFill>
                <a:srgbClr val="002060"/>
              </a:solidFill>
            </a:endParaRPr>
          </a:p>
          <a:p>
            <a:pPr algn="ctr">
              <a:buNone/>
            </a:pPr>
            <a:r>
              <a:rPr lang="en-AU" b="1" i="1" dirty="0" smtClean="0">
                <a:solidFill>
                  <a:srgbClr val="260FB1"/>
                </a:solidFill>
              </a:rPr>
              <a:t>“Be anxious for nothing, but in everything by prayer and supplication, with thanksgiving, let your requests be made known to God; and the peace of God, which surpasses all understanding, will guard your hearts and minds through Christ Jesus.”</a:t>
            </a:r>
          </a:p>
          <a:p>
            <a:pPr algn="r">
              <a:buNone/>
            </a:pPr>
            <a:r>
              <a:rPr lang="en-AU" b="1" i="1" dirty="0" smtClean="0">
                <a:solidFill>
                  <a:srgbClr val="C00000"/>
                </a:solidFill>
              </a:rPr>
              <a:t>Philippians 4:6-7</a:t>
            </a:r>
          </a:p>
          <a:p>
            <a:pPr>
              <a:buNone/>
            </a:pPr>
            <a:endParaRPr lang="en-AU"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331640" y="274638"/>
            <a:ext cx="6840760" cy="850106"/>
          </a:xfrm>
        </p:spPr>
        <p:style>
          <a:lnRef idx="0">
            <a:schemeClr val="accent1"/>
          </a:lnRef>
          <a:fillRef idx="3">
            <a:schemeClr val="accent1"/>
          </a:fillRef>
          <a:effectRef idx="3">
            <a:schemeClr val="accent1"/>
          </a:effectRef>
          <a:fontRef idx="minor">
            <a:schemeClr val="lt1"/>
          </a:fontRef>
        </p:style>
        <p:txBody>
          <a:bodyPr>
            <a:normAutofit/>
          </a:bodyPr>
          <a:lstStyle/>
          <a:p>
            <a:r>
              <a:rPr lang="en-AU" sz="4000" dirty="0" smtClean="0">
                <a:solidFill>
                  <a:srgbClr val="FF0000"/>
                </a:solidFill>
              </a:rPr>
              <a:t>Dealing with Depression</a:t>
            </a:r>
            <a:endParaRPr lang="en-AU" sz="4000" dirty="0"/>
          </a:p>
        </p:txBody>
      </p:sp>
      <p:sp>
        <p:nvSpPr>
          <p:cNvPr id="3" name="Content Placeholder 2"/>
          <p:cNvSpPr>
            <a:spLocks noGrp="1"/>
          </p:cNvSpPr>
          <p:nvPr>
            <p:ph idx="1"/>
          </p:nvPr>
        </p:nvSpPr>
        <p:spPr>
          <a:xfrm>
            <a:off x="457200" y="1124744"/>
            <a:ext cx="8229600" cy="5184616"/>
          </a:xfrm>
        </p:spPr>
        <p:txBody>
          <a:bodyPr>
            <a:normAutofit/>
          </a:bodyPr>
          <a:lstStyle/>
          <a:p>
            <a:pPr>
              <a:buFont typeface="Wingdings" pitchFamily="2" charset="2"/>
              <a:buChar char="§"/>
            </a:pPr>
            <a:r>
              <a:rPr lang="en-AU" b="1" dirty="0" smtClean="0"/>
              <a:t>Acceptance</a:t>
            </a:r>
          </a:p>
          <a:p>
            <a:pPr>
              <a:buNone/>
            </a:pPr>
            <a:r>
              <a:rPr lang="en-AU" b="1" dirty="0" smtClean="0"/>
              <a:t>        </a:t>
            </a:r>
            <a:r>
              <a:rPr lang="en-AU" b="1" dirty="0" smtClean="0">
                <a:solidFill>
                  <a:srgbClr val="002060"/>
                </a:solidFill>
              </a:rPr>
              <a:t> - </a:t>
            </a:r>
            <a:r>
              <a:rPr lang="en-AU" sz="2400" dirty="0" smtClean="0">
                <a:solidFill>
                  <a:srgbClr val="002060"/>
                </a:solidFill>
                <a:effectLst>
                  <a:outerShdw blurRad="38100" dist="38100" dir="2700000" algn="tl">
                    <a:srgbClr val="000000">
                      <a:alpha val="43137"/>
                    </a:srgbClr>
                  </a:outerShdw>
                </a:effectLst>
              </a:rPr>
              <a:t>accept that there is a problem</a:t>
            </a:r>
          </a:p>
          <a:p>
            <a:pPr>
              <a:buNone/>
            </a:pPr>
            <a:r>
              <a:rPr lang="en-AU" sz="2400" dirty="0" smtClean="0">
                <a:solidFill>
                  <a:srgbClr val="002060"/>
                </a:solidFill>
                <a:effectLst>
                  <a:outerShdw blurRad="38100" dist="38100" dir="2700000" algn="tl">
                    <a:srgbClr val="000000">
                      <a:alpha val="43137"/>
                    </a:srgbClr>
                  </a:outerShdw>
                </a:effectLst>
              </a:rPr>
              <a:t>           - accept help</a:t>
            </a:r>
            <a:endParaRPr lang="en-AU" sz="2400" dirty="0" smtClean="0">
              <a:effectLst>
                <a:outerShdw blurRad="38100" dist="38100" dir="2700000" algn="tl">
                  <a:srgbClr val="000000">
                    <a:alpha val="43137"/>
                  </a:srgbClr>
                </a:outerShdw>
              </a:effectLst>
            </a:endParaRPr>
          </a:p>
          <a:p>
            <a:pPr fontAlgn="t">
              <a:buFont typeface="Wingdings" pitchFamily="2" charset="2"/>
              <a:buChar char="§"/>
            </a:pPr>
            <a:r>
              <a:rPr lang="en-AU" b="1" dirty="0" smtClean="0"/>
              <a:t>Reducing stress and anxiety </a:t>
            </a:r>
          </a:p>
          <a:p>
            <a:pPr fontAlgn="t">
              <a:buNone/>
            </a:pPr>
            <a:r>
              <a:rPr lang="en-AU" sz="2400" b="1" dirty="0" smtClean="0"/>
              <a:t>          </a:t>
            </a:r>
            <a:r>
              <a:rPr lang="en-AU" sz="2400" b="1" dirty="0" smtClean="0">
                <a:solidFill>
                  <a:srgbClr val="002060"/>
                </a:solidFill>
              </a:rPr>
              <a:t>- </a:t>
            </a:r>
            <a:r>
              <a:rPr lang="en-AU" sz="2400" dirty="0" smtClean="0">
                <a:solidFill>
                  <a:srgbClr val="002060"/>
                </a:solidFill>
                <a:effectLst>
                  <a:outerShdw blurRad="38100" dist="38100" dir="2700000" algn="tl">
                    <a:srgbClr val="000000">
                      <a:alpha val="43137"/>
                    </a:srgbClr>
                  </a:outerShdw>
                </a:effectLst>
              </a:rPr>
              <a:t>Practise slow-breathing exercises to decrease stress and anxiety.</a:t>
            </a:r>
          </a:p>
          <a:p>
            <a:pPr fontAlgn="t">
              <a:buNone/>
            </a:pPr>
            <a:r>
              <a:rPr lang="en-AU" sz="2400" dirty="0" smtClean="0">
                <a:solidFill>
                  <a:srgbClr val="002060"/>
                </a:solidFill>
                <a:effectLst>
                  <a:outerShdw blurRad="38100" dist="38100" dir="2700000" algn="tl">
                    <a:srgbClr val="000000">
                      <a:alpha val="43137"/>
                    </a:srgbClr>
                  </a:outerShdw>
                </a:effectLst>
              </a:rPr>
              <a:t>          - Learn and practise relaxation techniques.</a:t>
            </a:r>
          </a:p>
          <a:p>
            <a:pPr>
              <a:buFont typeface="Wingdings" pitchFamily="2" charset="2"/>
              <a:buChar char="§"/>
            </a:pPr>
            <a:r>
              <a:rPr lang="en-AU" b="1" dirty="0" smtClean="0"/>
              <a:t>Getting enough sleep </a:t>
            </a:r>
          </a:p>
          <a:p>
            <a:pPr>
              <a:buFont typeface="Wingdings" pitchFamily="2" charset="2"/>
              <a:buChar char="§"/>
            </a:pPr>
            <a:r>
              <a:rPr lang="en-AU" b="1" dirty="0" smtClean="0"/>
              <a:t>Keeping active</a:t>
            </a:r>
          </a:p>
          <a:p>
            <a:pPr>
              <a:buFont typeface="Wingdings" pitchFamily="2" charset="2"/>
              <a:buChar char="§"/>
            </a:pPr>
            <a:r>
              <a:rPr lang="en-AU" b="1" dirty="0" smtClean="0"/>
              <a:t>Reducing alcohol and other drugs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fade">
                                      <p:cBhvr>
                                        <p:cTn id="29" dur="1000"/>
                                        <p:tgtEl>
                                          <p:spTgt spid="3">
                                            <p:txEl>
                                              <p:pRg st="4" end="4"/>
                                            </p:txEl>
                                          </p:spTgt>
                                        </p:tgtEl>
                                      </p:cBhvr>
                                    </p:animEffect>
                                    <p:anim calcmode="lin" valueType="num">
                                      <p:cBhvr>
                                        <p:cTn id="3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1000"/>
                                        <p:tgtEl>
                                          <p:spTgt spid="3">
                                            <p:txEl>
                                              <p:pRg st="5" end="5"/>
                                            </p:txEl>
                                          </p:spTgt>
                                        </p:tgtEl>
                                      </p:cBhvr>
                                    </p:animEffect>
                                    <p:anim calcmode="lin" valueType="num">
                                      <p:cBhvr>
                                        <p:cTn id="35"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Effect transition="in" filter="fade">
                                      <p:cBhvr>
                                        <p:cTn id="55" dur="1000"/>
                                        <p:tgtEl>
                                          <p:spTgt spid="3">
                                            <p:txEl>
                                              <p:pRg st="8" end="8"/>
                                            </p:txEl>
                                          </p:spTgt>
                                        </p:tgtEl>
                                      </p:cBhvr>
                                    </p:animEffect>
                                    <p:anim calcmode="lin" valueType="num">
                                      <p:cBhvr>
                                        <p:cTn id="56"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475656" y="142875"/>
            <a:ext cx="6048672" cy="642938"/>
          </a:xfrm>
        </p:spPr>
        <p:style>
          <a:lnRef idx="0">
            <a:schemeClr val="accent1"/>
          </a:lnRef>
          <a:fillRef idx="3">
            <a:schemeClr val="accent1"/>
          </a:fillRef>
          <a:effectRef idx="3">
            <a:schemeClr val="accent1"/>
          </a:effectRef>
          <a:fontRef idx="minor">
            <a:schemeClr val="lt1"/>
          </a:fontRef>
        </p:style>
        <p:txBody>
          <a:bodyPr>
            <a:noAutofit/>
          </a:bodyPr>
          <a:lstStyle/>
          <a:p>
            <a:pPr algn="ctr">
              <a:defRPr/>
            </a:pPr>
            <a:r>
              <a:rPr lang="en-US" sz="4000" b="1" dirty="0" smtClean="0">
                <a:solidFill>
                  <a:srgbClr val="FF0000"/>
                </a:solidFill>
                <a:effectLst>
                  <a:outerShdw blurRad="38100" dist="38100" dir="2700000" algn="tl">
                    <a:srgbClr val="000000">
                      <a:alpha val="43137"/>
                    </a:srgbClr>
                  </a:outerShdw>
                </a:effectLst>
                <a:latin typeface="+mn-lt"/>
              </a:rPr>
              <a:t>How to Help</a:t>
            </a:r>
            <a:endParaRPr lang="en-US" sz="4000" b="1"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000125"/>
            <a:ext cx="8115300" cy="5286375"/>
          </a:xfrm>
        </p:spPr>
        <p:txBody>
          <a:bodyPr>
            <a:normAutofit lnSpcReduction="10000"/>
          </a:bodyPr>
          <a:lstStyle/>
          <a:p>
            <a:pPr>
              <a:buFont typeface="Wingdings" pitchFamily="2" charset="2"/>
              <a:buChar char="§"/>
              <a:defRPr/>
            </a:pPr>
            <a:r>
              <a:rPr lang="en-US" b="1" dirty="0" smtClean="0">
                <a:effectLst>
                  <a:outerShdw blurRad="38100" dist="38100" dir="2700000" algn="tl">
                    <a:srgbClr val="000000">
                      <a:alpha val="43137"/>
                    </a:srgbClr>
                  </a:outerShdw>
                </a:effectLst>
              </a:rPr>
              <a:t>Pray for help and guidance</a:t>
            </a:r>
          </a:p>
          <a:p>
            <a:pPr>
              <a:buFont typeface="Wingdings" pitchFamily="2" charset="2"/>
              <a:buChar char="§"/>
              <a:defRPr/>
            </a:pPr>
            <a:r>
              <a:rPr lang="en-US" b="1" dirty="0" smtClean="0">
                <a:effectLst>
                  <a:outerShdw blurRad="38100" dist="38100" dir="2700000" algn="tl">
                    <a:srgbClr val="000000">
                      <a:alpha val="43137"/>
                    </a:srgbClr>
                  </a:outerShdw>
                </a:effectLst>
              </a:rPr>
              <a:t>Awareness</a:t>
            </a:r>
          </a:p>
          <a:p>
            <a:pPr>
              <a:buFont typeface="Wingdings" pitchFamily="2" charset="2"/>
              <a:buChar char="§"/>
              <a:defRPr/>
            </a:pPr>
            <a:r>
              <a:rPr lang="en-US" b="1" dirty="0" smtClean="0">
                <a:effectLst>
                  <a:outerShdw blurRad="38100" dist="38100" dir="2700000" algn="tl">
                    <a:srgbClr val="000000">
                      <a:alpha val="43137"/>
                    </a:srgbClr>
                  </a:outerShdw>
                </a:effectLst>
              </a:rPr>
              <a:t>Acceptance</a:t>
            </a:r>
          </a:p>
          <a:p>
            <a:pPr>
              <a:buFont typeface="Wingdings" pitchFamily="2" charset="2"/>
              <a:buChar char="§"/>
              <a:defRPr/>
            </a:pPr>
            <a:r>
              <a:rPr lang="en-US" b="1" dirty="0" smtClean="0">
                <a:effectLst>
                  <a:outerShdw blurRad="38100" dist="38100" dir="2700000" algn="tl">
                    <a:srgbClr val="000000">
                      <a:alpha val="43137"/>
                    </a:srgbClr>
                  </a:outerShdw>
                </a:effectLst>
              </a:rPr>
              <a:t>Avoid: - </a:t>
            </a:r>
          </a:p>
          <a:p>
            <a:pPr>
              <a:buFont typeface="Wingdings 2" pitchFamily="18" charset="2"/>
              <a:buNone/>
              <a:defRPr/>
            </a:pPr>
            <a:r>
              <a:rPr lang="en-US" sz="2400" b="1" dirty="0" smtClean="0">
                <a:solidFill>
                  <a:srgbClr val="002060"/>
                </a:solidFill>
                <a:effectLst>
                  <a:outerShdw blurRad="38100" dist="38100" dir="2700000" algn="tl">
                    <a:srgbClr val="000000">
                      <a:alpha val="43137"/>
                    </a:srgbClr>
                  </a:outerShdw>
                </a:effectLst>
              </a:rPr>
              <a:t>   </a:t>
            </a:r>
            <a:r>
              <a:rPr lang="en-US" sz="2400" b="1" dirty="0" smtClean="0">
                <a:solidFill>
                  <a:srgbClr val="C00000"/>
                </a:solidFill>
                <a:effectLst>
                  <a:outerShdw blurRad="38100" dist="38100" dir="2700000" algn="tl">
                    <a:srgbClr val="000000">
                      <a:alpha val="43137"/>
                    </a:srgbClr>
                  </a:outerShdw>
                </a:effectLst>
              </a:rPr>
              <a:t> </a:t>
            </a:r>
            <a:r>
              <a:rPr lang="en-US" sz="2400" b="1" dirty="0" smtClean="0">
                <a:solidFill>
                  <a:srgbClr val="002060"/>
                </a:solidFill>
                <a:effectLst>
                  <a:outerShdw blurRad="38100" dist="38100" dir="2700000" algn="tl">
                    <a:srgbClr val="000000">
                      <a:alpha val="43137"/>
                    </a:srgbClr>
                  </a:outerShdw>
                </a:effectLst>
              </a:rPr>
              <a:t>- </a:t>
            </a:r>
            <a:r>
              <a:rPr lang="en-US" sz="2400" dirty="0" smtClean="0">
                <a:solidFill>
                  <a:srgbClr val="002060"/>
                </a:solidFill>
                <a:effectLst>
                  <a:outerShdw blurRad="38100" dist="38100" dir="2700000" algn="tl">
                    <a:srgbClr val="000000">
                      <a:alpha val="43137"/>
                    </a:srgbClr>
                  </a:outerShdw>
                </a:effectLst>
              </a:rPr>
              <a:t>playing down the symptoms of depression</a:t>
            </a:r>
          </a:p>
          <a:p>
            <a:pPr>
              <a:buFont typeface="Wingdings 2" pitchFamily="18" charset="2"/>
              <a:buNone/>
              <a:defRPr/>
            </a:pPr>
            <a:r>
              <a:rPr lang="en-US" sz="2400" dirty="0" smtClean="0">
                <a:solidFill>
                  <a:srgbClr val="002060"/>
                </a:solidFill>
                <a:effectLst>
                  <a:outerShdw blurRad="38100" dist="38100" dir="2700000" algn="tl">
                    <a:srgbClr val="000000">
                      <a:alpha val="43137"/>
                    </a:srgbClr>
                  </a:outerShdw>
                </a:effectLst>
              </a:rPr>
              <a:t>     - </a:t>
            </a:r>
            <a:r>
              <a:rPr lang="en-US" sz="2400" dirty="0" err="1" smtClean="0">
                <a:solidFill>
                  <a:srgbClr val="002060"/>
                </a:solidFill>
                <a:effectLst>
                  <a:outerShdw blurRad="38100" dist="38100" dir="2700000" algn="tl">
                    <a:srgbClr val="000000">
                      <a:alpha val="43137"/>
                    </a:srgbClr>
                  </a:outerShdw>
                </a:effectLst>
              </a:rPr>
              <a:t>rationalising</a:t>
            </a:r>
            <a:r>
              <a:rPr lang="en-US" sz="2400" dirty="0" smtClean="0">
                <a:solidFill>
                  <a:srgbClr val="002060"/>
                </a:solidFill>
                <a:effectLst>
                  <a:outerShdw blurRad="38100" dist="38100" dir="2700000" algn="tl">
                    <a:srgbClr val="000000">
                      <a:alpha val="43137"/>
                    </a:srgbClr>
                  </a:outerShdw>
                </a:effectLst>
              </a:rPr>
              <a:t> the depression ( “</a:t>
            </a:r>
            <a:r>
              <a:rPr lang="en-US" sz="2400" i="1" dirty="0" smtClean="0">
                <a:solidFill>
                  <a:srgbClr val="002060"/>
                </a:solidFill>
                <a:effectLst>
                  <a:outerShdw blurRad="38100" dist="38100" dir="2700000" algn="tl">
                    <a:srgbClr val="000000">
                      <a:alpha val="43137"/>
                    </a:srgbClr>
                  </a:outerShdw>
                </a:effectLst>
              </a:rPr>
              <a:t>She’s just run down at the moment” </a:t>
            </a:r>
            <a:r>
              <a:rPr lang="en-US" sz="2400" dirty="0" smtClean="0">
                <a:solidFill>
                  <a:srgbClr val="002060"/>
                </a:solidFill>
                <a:effectLst>
                  <a:outerShdw blurRad="38100" dist="38100" dir="2700000" algn="tl">
                    <a:srgbClr val="000000">
                      <a:alpha val="43137"/>
                    </a:srgbClr>
                  </a:outerShdw>
                </a:effectLst>
              </a:rPr>
              <a:t>)</a:t>
            </a:r>
          </a:p>
          <a:p>
            <a:pPr>
              <a:buFont typeface="Wingdings 2" pitchFamily="18" charset="2"/>
              <a:buNone/>
              <a:defRPr/>
            </a:pPr>
            <a:r>
              <a:rPr lang="en-US" sz="2400" dirty="0" smtClean="0">
                <a:solidFill>
                  <a:srgbClr val="002060"/>
                </a:solidFill>
                <a:effectLst>
                  <a:outerShdw blurRad="38100" dist="38100" dir="2700000" algn="tl">
                    <a:srgbClr val="000000">
                      <a:alpha val="43137"/>
                    </a:srgbClr>
                  </a:outerShdw>
                </a:effectLst>
              </a:rPr>
              <a:t>     - denial ( </a:t>
            </a:r>
            <a:r>
              <a:rPr lang="en-US" sz="2400" i="1" dirty="0" smtClean="0">
                <a:solidFill>
                  <a:srgbClr val="002060"/>
                </a:solidFill>
                <a:effectLst>
                  <a:outerShdw blurRad="38100" dist="38100" dir="2700000" algn="tl">
                    <a:srgbClr val="000000">
                      <a:alpha val="43137"/>
                    </a:srgbClr>
                  </a:outerShdw>
                </a:effectLst>
              </a:rPr>
              <a:t>“It couldn’t happen in our family” </a:t>
            </a:r>
            <a:r>
              <a:rPr lang="en-US" sz="2400" dirty="0" smtClean="0">
                <a:solidFill>
                  <a:srgbClr val="002060"/>
                </a:solidFill>
                <a:effectLst>
                  <a:outerShdw blurRad="38100" dist="38100" dir="2700000" algn="tl">
                    <a:srgbClr val="000000">
                      <a:alpha val="43137"/>
                    </a:srgbClr>
                  </a:outerShdw>
                </a:effectLst>
              </a:rPr>
              <a:t>)</a:t>
            </a:r>
          </a:p>
          <a:p>
            <a:pPr>
              <a:buFont typeface="Wingdings 2" pitchFamily="18" charset="2"/>
              <a:buNone/>
              <a:defRPr/>
            </a:pPr>
            <a:r>
              <a:rPr lang="en-US" sz="2400" dirty="0" smtClean="0">
                <a:solidFill>
                  <a:srgbClr val="002060"/>
                </a:solidFill>
                <a:effectLst>
                  <a:outerShdw blurRad="38100" dist="38100" dir="2700000" algn="tl">
                    <a:srgbClr val="000000">
                      <a:alpha val="43137"/>
                    </a:srgbClr>
                  </a:outerShdw>
                </a:effectLst>
              </a:rPr>
              <a:t>     - guilt ( </a:t>
            </a:r>
            <a:r>
              <a:rPr lang="en-US" sz="2400" i="1" dirty="0" smtClean="0">
                <a:solidFill>
                  <a:srgbClr val="002060"/>
                </a:solidFill>
                <a:effectLst>
                  <a:outerShdw blurRad="38100" dist="38100" dir="2700000" algn="tl">
                    <a:srgbClr val="000000">
                      <a:alpha val="43137"/>
                    </a:srgbClr>
                  </a:outerShdw>
                </a:effectLst>
              </a:rPr>
              <a:t>“What have I done wrong?” </a:t>
            </a:r>
            <a:r>
              <a:rPr lang="en-US" sz="2400" dirty="0" smtClean="0">
                <a:solidFill>
                  <a:srgbClr val="002060"/>
                </a:solidFill>
                <a:effectLst>
                  <a:outerShdw blurRad="38100" dist="38100" dir="2700000" algn="tl">
                    <a:srgbClr val="000000">
                      <a:alpha val="43137"/>
                    </a:srgbClr>
                  </a:outerShdw>
                </a:effectLst>
              </a:rPr>
              <a:t>)</a:t>
            </a:r>
          </a:p>
          <a:p>
            <a:pPr>
              <a:buFont typeface="Wingdings 2" pitchFamily="18" charset="2"/>
              <a:buNone/>
              <a:defRPr/>
            </a:pPr>
            <a:r>
              <a:rPr lang="en-US" sz="2400" dirty="0" smtClean="0">
                <a:solidFill>
                  <a:srgbClr val="002060"/>
                </a:solidFill>
                <a:effectLst>
                  <a:outerShdw blurRad="38100" dist="38100" dir="2700000" algn="tl">
                    <a:srgbClr val="000000">
                      <a:alpha val="43137"/>
                    </a:srgbClr>
                  </a:outerShdw>
                </a:effectLst>
              </a:rPr>
              <a:t>     - anger (  </a:t>
            </a:r>
            <a:r>
              <a:rPr lang="en-US" sz="2400" i="1" dirty="0" smtClean="0">
                <a:solidFill>
                  <a:srgbClr val="002060"/>
                </a:solidFill>
                <a:effectLst>
                  <a:outerShdw blurRad="38100" dist="38100" dir="2700000" algn="tl">
                    <a:srgbClr val="000000">
                      <a:alpha val="43137"/>
                    </a:srgbClr>
                  </a:outerShdw>
                </a:effectLst>
              </a:rPr>
              <a:t>“Why are you acting like this!?” </a:t>
            </a:r>
            <a:r>
              <a:rPr lang="en-US" sz="2400" dirty="0" smtClean="0">
                <a:solidFill>
                  <a:srgbClr val="002060"/>
                </a:solidFill>
                <a:effectLst>
                  <a:outerShdw blurRad="38100" dist="38100" dir="2700000" algn="tl">
                    <a:srgbClr val="000000">
                      <a:alpha val="43137"/>
                    </a:srgbClr>
                  </a:outerShdw>
                </a:effectLst>
              </a:rPr>
              <a:t>)</a:t>
            </a:r>
          </a:p>
          <a:p>
            <a:pPr>
              <a:buFont typeface="Wingdings 2" pitchFamily="18" charset="2"/>
              <a:buNone/>
              <a:defRPr/>
            </a:pPr>
            <a:r>
              <a:rPr lang="en-US" sz="2000" b="1" dirty="0" smtClean="0">
                <a:solidFill>
                  <a:srgbClr val="C00000"/>
                </a:solidFill>
                <a:effectLst>
                  <a:outerShdw blurRad="38100" dist="38100" dir="2700000" algn="tl">
                    <a:srgbClr val="000000">
                      <a:alpha val="43137"/>
                    </a:srgbClr>
                  </a:outerShdw>
                </a:effectLst>
              </a:rPr>
              <a:t>        </a:t>
            </a:r>
            <a:endParaRPr lang="en-US" sz="2400" b="1" dirty="0" smtClean="0">
              <a:solidFill>
                <a:srgbClr val="002060"/>
              </a:solidFill>
              <a:effectLst>
                <a:outerShdw blurRad="38100" dist="38100" dir="2700000" algn="tl">
                  <a:srgbClr val="000000">
                    <a:alpha val="43137"/>
                  </a:srgbClr>
                </a:outerShdw>
              </a:effectLst>
            </a:endParaRPr>
          </a:p>
          <a:p>
            <a:pPr>
              <a:buFont typeface="Wingdings 2" pitchFamily="18" charset="2"/>
              <a:buNone/>
              <a:defRPr/>
            </a:pPr>
            <a:r>
              <a:rPr lang="en-US" sz="2400" b="1" dirty="0" smtClean="0">
                <a:solidFill>
                  <a:srgbClr val="002060"/>
                </a:solidFill>
                <a:effectLst>
                  <a:outerShdw blurRad="38100" dist="38100" dir="2700000" algn="tl">
                    <a:srgbClr val="000000">
                      <a:alpha val="43137"/>
                    </a:srgbClr>
                  </a:outerShdw>
                </a:effectLst>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1000"/>
                                        <p:tgtEl>
                                          <p:spTgt spid="3">
                                            <p:txEl>
                                              <p:pRg st="4" end="4"/>
                                            </p:txEl>
                                          </p:spTgt>
                                        </p:tgtEl>
                                      </p:cBhvr>
                                    </p:animEffect>
                                    <p:anim calcmode="lin" valueType="num">
                                      <p:cBhvr>
                                        <p:cTn id="34"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5"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1000"/>
                                        <p:tgtEl>
                                          <p:spTgt spid="3">
                                            <p:txEl>
                                              <p:pRg st="5" end="5"/>
                                            </p:txEl>
                                          </p:spTgt>
                                        </p:tgtEl>
                                      </p:cBhvr>
                                    </p:animEffect>
                                    <p:anim calcmode="lin" valueType="num">
                                      <p:cBhvr>
                                        <p:cTn id="39"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1000"/>
                                        <p:tgtEl>
                                          <p:spTgt spid="3">
                                            <p:txEl>
                                              <p:pRg st="6" end="6"/>
                                            </p:txEl>
                                          </p:spTgt>
                                        </p:tgtEl>
                                      </p:cBhvr>
                                    </p:animEffect>
                                    <p:anim calcmode="lin" valueType="num">
                                      <p:cBhvr>
                                        <p:cTn id="44"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1000"/>
                                        <p:tgtEl>
                                          <p:spTgt spid="3">
                                            <p:txEl>
                                              <p:pRg st="7" end="7"/>
                                            </p:txEl>
                                          </p:spTgt>
                                        </p:tgtEl>
                                      </p:cBhvr>
                                    </p:animEffect>
                                    <p:anim calcmode="lin" valueType="num">
                                      <p:cBhvr>
                                        <p:cTn id="49"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3">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1000"/>
                                        <p:tgtEl>
                                          <p:spTgt spid="3">
                                            <p:txEl>
                                              <p:pRg st="8" end="8"/>
                                            </p:txEl>
                                          </p:spTgt>
                                        </p:tgtEl>
                                      </p:cBhvr>
                                    </p:animEffect>
                                    <p:anim calcmode="lin" valueType="num">
                                      <p:cBhvr>
                                        <p:cTn id="5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3">
                                            <p:txEl>
                                              <p:pRg st="9" end="9"/>
                                            </p:txEl>
                                          </p:spTgt>
                                        </p:tgtEl>
                                        <p:attrNameLst>
                                          <p:attrName>style.visibility</p:attrName>
                                        </p:attrNameLst>
                                      </p:cBhvr>
                                      <p:to>
                                        <p:strVal val="visible"/>
                                      </p:to>
                                    </p:set>
                                    <p:animEffect transition="in" filter="fade">
                                      <p:cBhvr>
                                        <p:cTn id="58" dur="1000"/>
                                        <p:tgtEl>
                                          <p:spTgt spid="3">
                                            <p:txEl>
                                              <p:pRg st="9" end="9"/>
                                            </p:txEl>
                                          </p:spTgt>
                                        </p:tgtEl>
                                      </p:cBhvr>
                                    </p:animEffect>
                                    <p:anim calcmode="lin" valueType="num">
                                      <p:cBhvr>
                                        <p:cTn id="59"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547664" y="142875"/>
            <a:ext cx="6120680" cy="642938"/>
          </a:xfrm>
        </p:spPr>
        <p:style>
          <a:lnRef idx="0">
            <a:schemeClr val="accent1"/>
          </a:lnRef>
          <a:fillRef idx="3">
            <a:schemeClr val="accent1"/>
          </a:fillRef>
          <a:effectRef idx="3">
            <a:schemeClr val="accent1"/>
          </a:effectRef>
          <a:fontRef idx="minor">
            <a:schemeClr val="lt1"/>
          </a:fontRef>
        </p:style>
        <p:txBody>
          <a:bodyPr>
            <a:noAutofit/>
          </a:bodyPr>
          <a:lstStyle/>
          <a:p>
            <a:pPr algn="ctr">
              <a:defRPr/>
            </a:pPr>
            <a:r>
              <a:rPr lang="en-US" sz="4000" b="1" dirty="0" smtClean="0">
                <a:solidFill>
                  <a:srgbClr val="FF0000"/>
                </a:solidFill>
                <a:effectLst>
                  <a:outerShdw blurRad="38100" dist="38100" dir="2700000" algn="tl">
                    <a:srgbClr val="000000">
                      <a:alpha val="43137"/>
                    </a:srgbClr>
                  </a:outerShdw>
                </a:effectLst>
                <a:latin typeface="+mn-lt"/>
              </a:rPr>
              <a:t>How to Help</a:t>
            </a:r>
            <a:endParaRPr lang="en-US" sz="4000" dirty="0">
              <a:solidFill>
                <a:srgbClr val="FF0000"/>
              </a:solidFill>
              <a:latin typeface="+mn-lt"/>
            </a:endParaRPr>
          </a:p>
        </p:txBody>
      </p:sp>
      <p:sp>
        <p:nvSpPr>
          <p:cNvPr id="3" name="Content Placeholder 2"/>
          <p:cNvSpPr>
            <a:spLocks noGrp="1"/>
          </p:cNvSpPr>
          <p:nvPr>
            <p:ph idx="1"/>
          </p:nvPr>
        </p:nvSpPr>
        <p:spPr>
          <a:xfrm>
            <a:off x="457200" y="928688"/>
            <a:ext cx="8401050" cy="5643562"/>
          </a:xfrm>
        </p:spPr>
        <p:txBody>
          <a:bodyPr/>
          <a:lstStyle/>
          <a:p>
            <a:pPr>
              <a:buFont typeface="Wingdings" pitchFamily="2" charset="2"/>
              <a:buChar char="§"/>
              <a:defRPr/>
            </a:pPr>
            <a:r>
              <a:rPr lang="en-US" sz="2400" b="1" dirty="0" smtClean="0">
                <a:effectLst>
                  <a:outerShdw blurRad="38100" dist="38100" dir="2700000" algn="tl">
                    <a:srgbClr val="000000">
                      <a:alpha val="43137"/>
                    </a:srgbClr>
                  </a:outerShdw>
                </a:effectLst>
              </a:rPr>
              <a:t>Talk to the person about how they are feeling</a:t>
            </a:r>
          </a:p>
          <a:p>
            <a:pPr>
              <a:buFont typeface="Wingdings" pitchFamily="2" charset="2"/>
              <a:buChar char="§"/>
              <a:defRPr/>
            </a:pPr>
            <a:endParaRPr lang="en-US" sz="2400" b="1" dirty="0" smtClean="0">
              <a:effectLst>
                <a:outerShdw blurRad="38100" dist="38100" dir="2700000" algn="tl">
                  <a:srgbClr val="000000">
                    <a:alpha val="43137"/>
                  </a:srgbClr>
                </a:outerShdw>
              </a:effectLst>
            </a:endParaRPr>
          </a:p>
          <a:p>
            <a:pPr>
              <a:buFont typeface="Wingdings" pitchFamily="2" charset="2"/>
              <a:buChar char="§"/>
              <a:defRPr/>
            </a:pPr>
            <a:r>
              <a:rPr lang="en-US" sz="2400" b="1" dirty="0" smtClean="0">
                <a:effectLst>
                  <a:outerShdw blurRad="38100" dist="38100" dir="2700000" algn="tl">
                    <a:srgbClr val="000000">
                      <a:alpha val="43137"/>
                    </a:srgbClr>
                  </a:outerShdw>
                </a:effectLst>
              </a:rPr>
              <a:t>Listen – sometimes there is a need just to unburden, rather than be given advice</a:t>
            </a:r>
          </a:p>
          <a:p>
            <a:pPr>
              <a:buFont typeface="Wingdings" pitchFamily="2" charset="2"/>
              <a:buChar char="§"/>
              <a:defRPr/>
            </a:pPr>
            <a:endParaRPr lang="en-US" sz="2400" b="1" dirty="0" smtClean="0">
              <a:effectLst>
                <a:outerShdw blurRad="38100" dist="38100" dir="2700000" algn="tl">
                  <a:srgbClr val="000000">
                    <a:alpha val="43137"/>
                  </a:srgbClr>
                </a:outerShdw>
              </a:effectLst>
            </a:endParaRPr>
          </a:p>
          <a:p>
            <a:pPr>
              <a:buFont typeface="Wingdings" pitchFamily="2" charset="2"/>
              <a:buChar char="§"/>
              <a:defRPr/>
            </a:pPr>
            <a:r>
              <a:rPr lang="en-US" sz="2400" b="1" dirty="0" err="1" smtClean="0">
                <a:effectLst>
                  <a:outerShdw blurRad="38100" dist="38100" dir="2700000" algn="tl">
                    <a:srgbClr val="000000">
                      <a:alpha val="43137"/>
                    </a:srgbClr>
                  </a:outerShdw>
                </a:effectLst>
              </a:rPr>
              <a:t>Empathise</a:t>
            </a:r>
            <a:r>
              <a:rPr lang="en-US" sz="2400" b="1" dirty="0" smtClean="0">
                <a:effectLst>
                  <a:outerShdw blurRad="38100" dist="38100" dir="2700000" algn="tl">
                    <a:srgbClr val="000000">
                      <a:alpha val="43137"/>
                    </a:srgbClr>
                  </a:outerShdw>
                </a:effectLst>
              </a:rPr>
              <a:t>, but avoid dwelling on the negatives</a:t>
            </a:r>
          </a:p>
          <a:p>
            <a:pPr>
              <a:buFont typeface="Wingdings" pitchFamily="2" charset="2"/>
              <a:buChar char="§"/>
              <a:defRPr/>
            </a:pPr>
            <a:endParaRPr lang="en-US" sz="2400" b="1" dirty="0">
              <a:effectLst>
                <a:outerShdw blurRad="38100" dist="38100" dir="2700000" algn="tl">
                  <a:srgbClr val="000000">
                    <a:alpha val="43137"/>
                  </a:srgbClr>
                </a:outerShdw>
              </a:effectLst>
            </a:endParaRPr>
          </a:p>
          <a:p>
            <a:pPr>
              <a:buFont typeface="Wingdings" pitchFamily="2" charset="2"/>
              <a:buChar char="§"/>
              <a:defRPr/>
            </a:pPr>
            <a:r>
              <a:rPr lang="en-US" sz="2400" b="1" dirty="0">
                <a:effectLst>
                  <a:outerShdw blurRad="38100" dist="38100" dir="2700000" algn="tl">
                    <a:srgbClr val="000000">
                      <a:alpha val="43137"/>
                    </a:srgbClr>
                  </a:outerShdw>
                </a:effectLst>
              </a:rPr>
              <a:t>Encourage a more balanced view of things, and focus on more positive aspects of </a:t>
            </a:r>
            <a:r>
              <a:rPr lang="en-US" sz="2400" b="1" dirty="0" smtClean="0">
                <a:effectLst>
                  <a:outerShdw blurRad="38100" dist="38100" dir="2700000" algn="tl">
                    <a:srgbClr val="000000">
                      <a:alpha val="43137"/>
                    </a:srgbClr>
                  </a:outerShdw>
                </a:effectLst>
              </a:rPr>
              <a:t>life</a:t>
            </a:r>
          </a:p>
          <a:p>
            <a:pPr>
              <a:buFont typeface="Wingdings" pitchFamily="2" charset="2"/>
              <a:buChar char="§"/>
              <a:defRPr/>
            </a:pPr>
            <a:endParaRPr lang="en-US" sz="2400" b="1" dirty="0" smtClean="0">
              <a:effectLst>
                <a:outerShdw blurRad="38100" dist="38100" dir="2700000" algn="tl">
                  <a:srgbClr val="000000">
                    <a:alpha val="43137"/>
                  </a:srgbClr>
                </a:outerShdw>
              </a:effectLst>
            </a:endParaRPr>
          </a:p>
          <a:p>
            <a:pPr>
              <a:buFont typeface="Wingdings" pitchFamily="2" charset="2"/>
              <a:buChar char="§"/>
              <a:defRPr/>
            </a:pPr>
            <a:r>
              <a:rPr lang="en-US" sz="2400" b="1" dirty="0" smtClean="0">
                <a:effectLst>
                  <a:outerShdw blurRad="38100" dist="38100" dir="2700000" algn="tl">
                    <a:srgbClr val="000000">
                      <a:alpha val="43137"/>
                    </a:srgbClr>
                  </a:outerShdw>
                </a:effectLst>
              </a:rPr>
              <a:t>Just spending time with the person lets them know someone cares and understands them</a:t>
            </a:r>
          </a:p>
          <a:p>
            <a:pPr>
              <a:buFont typeface="Wingdings" pitchFamily="2" charset="2"/>
              <a:buChar char="§"/>
              <a:defRPr/>
            </a:pPr>
            <a:endParaRPr lang="en-US" sz="2400" b="1" dirty="0" smtClean="0">
              <a:effectLst>
                <a:outerShdw blurRad="38100" dist="38100" dir="2700000" algn="tl">
                  <a:srgbClr val="000000">
                    <a:alpha val="43137"/>
                  </a:srgbClr>
                </a:outerShdw>
              </a:effectLst>
            </a:endParaRPr>
          </a:p>
          <a:p>
            <a:pPr>
              <a:buFont typeface="Courier New" pitchFamily="49" charset="0"/>
              <a:buChar char="o"/>
              <a:defRPr/>
            </a:pPr>
            <a:endParaRPr lang="en-US" sz="2400" b="1" dirty="0" smtClean="0">
              <a:solidFill>
                <a:srgbClr val="C00000"/>
              </a:solidFill>
              <a:effectLst>
                <a:outerShdw blurRad="38100" dist="38100" dir="2700000" algn="tl">
                  <a:srgbClr val="000000">
                    <a:alpha val="43137"/>
                  </a:srgbClr>
                </a:outerShdw>
              </a:effectLst>
            </a:endParaRPr>
          </a:p>
          <a:p>
            <a:pPr>
              <a:buFont typeface="Courier New" pitchFamily="49" charset="0"/>
              <a:buChar char="o"/>
              <a:defRPr/>
            </a:pPr>
            <a:endParaRPr lang="en-US" sz="2400" b="1" dirty="0" smtClean="0">
              <a:solidFill>
                <a:srgbClr val="002060"/>
              </a:solidFill>
              <a:effectLst>
                <a:outerShdw blurRad="38100" dist="38100" dir="2700000" algn="tl">
                  <a:srgbClr val="000000">
                    <a:alpha val="43137"/>
                  </a:srgbClr>
                </a:outerShdw>
              </a:effectLst>
            </a:endParaRPr>
          </a:p>
          <a:p>
            <a:pPr>
              <a:buFont typeface="Courier New" pitchFamily="49" charset="0"/>
              <a:buChar char="o"/>
              <a:defRPr/>
            </a:pPr>
            <a:endParaRPr lang="en-US" sz="2400" b="1" dirty="0">
              <a:solidFill>
                <a:srgbClr val="002060"/>
              </a:solidFill>
              <a:effectLst>
                <a:outerShdw blurRad="38100" dist="38100" dir="2700000" algn="tl">
                  <a:srgbClr val="000000">
                    <a:alpha val="43137"/>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20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20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fade">
                                      <p:cBhvr>
                                        <p:cTn id="27" dur="2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1052736"/>
            <a:ext cx="4824536" cy="482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117964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 name="Title 1"/>
          <p:cNvSpPr>
            <a:spLocks noGrp="1"/>
          </p:cNvSpPr>
          <p:nvPr>
            <p:ph type="title"/>
          </p:nvPr>
        </p:nvSpPr>
        <p:spPr>
          <a:xfrm>
            <a:off x="1403648" y="142875"/>
            <a:ext cx="6192688" cy="785813"/>
          </a:xfrm>
        </p:spPr>
        <p:style>
          <a:lnRef idx="0">
            <a:schemeClr val="accent1"/>
          </a:lnRef>
          <a:fillRef idx="3">
            <a:schemeClr val="accent1"/>
          </a:fillRef>
          <a:effectRef idx="3">
            <a:schemeClr val="accent1"/>
          </a:effectRef>
          <a:fontRef idx="minor">
            <a:schemeClr val="lt1"/>
          </a:fontRef>
        </p:style>
        <p:txBody>
          <a:bodyPr>
            <a:normAutofit/>
          </a:bodyPr>
          <a:lstStyle/>
          <a:p>
            <a:pPr algn="ctr">
              <a:defRPr/>
            </a:pPr>
            <a:r>
              <a:rPr lang="en-US" sz="4000" b="1" dirty="0" smtClean="0">
                <a:solidFill>
                  <a:srgbClr val="FF0000"/>
                </a:solidFill>
                <a:effectLst>
                  <a:outerShdw blurRad="38100" dist="38100" dir="2700000" algn="tl">
                    <a:srgbClr val="000000">
                      <a:alpha val="43137"/>
                    </a:srgbClr>
                  </a:outerShdw>
                </a:effectLst>
                <a:latin typeface="+mn-lt"/>
              </a:rPr>
              <a:t>How to Help</a:t>
            </a:r>
            <a:endParaRPr lang="en-US" sz="4000" b="1" dirty="0">
              <a:solidFill>
                <a:srgbClr val="FF0000"/>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340768"/>
            <a:ext cx="8258175" cy="5328592"/>
          </a:xfrm>
        </p:spPr>
        <p:txBody>
          <a:bodyPr>
            <a:normAutofit/>
          </a:bodyPr>
          <a:lstStyle/>
          <a:p>
            <a:pPr>
              <a:buFont typeface="Wingdings" pitchFamily="2" charset="2"/>
              <a:buChar char="§"/>
              <a:defRPr/>
            </a:pPr>
            <a:r>
              <a:rPr lang="en-US" sz="2400" b="1" dirty="0" err="1" smtClean="0">
                <a:effectLst>
                  <a:outerShdw blurRad="38100" dist="38100" dir="2700000" algn="tl">
                    <a:srgbClr val="000000">
                      <a:alpha val="43137"/>
                    </a:srgbClr>
                  </a:outerShdw>
                </a:effectLst>
              </a:rPr>
              <a:t>Recognise</a:t>
            </a:r>
            <a:r>
              <a:rPr lang="en-US" sz="2400" b="1" dirty="0" smtClean="0">
                <a:effectLst>
                  <a:outerShdw blurRad="38100" dist="38100" dir="2700000" algn="tl">
                    <a:srgbClr val="000000">
                      <a:alpha val="43137"/>
                    </a:srgbClr>
                  </a:outerShdw>
                </a:effectLst>
              </a:rPr>
              <a:t> that decision making will be difficult and encourage the leaving of important decisions for when the person is less depressed</a:t>
            </a:r>
          </a:p>
          <a:p>
            <a:pPr>
              <a:buFont typeface="Wingdings" pitchFamily="2" charset="2"/>
              <a:buChar char="§"/>
              <a:defRPr/>
            </a:pPr>
            <a:r>
              <a:rPr lang="en-US" sz="2400" b="1" dirty="0" smtClean="0">
                <a:effectLst>
                  <a:outerShdw blurRad="38100" dist="38100" dir="2700000" algn="tl">
                    <a:srgbClr val="000000">
                      <a:alpha val="43137"/>
                    </a:srgbClr>
                  </a:outerShdw>
                </a:effectLst>
              </a:rPr>
              <a:t>Encourage an increase in activity, both physical exercise, and enjoyable outings planned in advance</a:t>
            </a:r>
          </a:p>
          <a:p>
            <a:pPr>
              <a:buFont typeface="Wingdings" pitchFamily="2" charset="2"/>
              <a:buChar char="§"/>
              <a:defRPr/>
            </a:pPr>
            <a:r>
              <a:rPr lang="en-US" sz="2400" b="1" dirty="0" smtClean="0">
                <a:effectLst>
                  <a:outerShdw blurRad="38100" dist="38100" dir="2700000" algn="tl">
                    <a:srgbClr val="000000">
                      <a:alpha val="43137"/>
                    </a:srgbClr>
                  </a:outerShdw>
                </a:effectLst>
              </a:rPr>
              <a:t>Take care of yourself – caring for someone with depression can be demanding</a:t>
            </a:r>
          </a:p>
          <a:p>
            <a:pPr>
              <a:buFont typeface="Wingdings" pitchFamily="2" charset="2"/>
              <a:buChar char="§"/>
              <a:defRPr/>
            </a:pPr>
            <a:r>
              <a:rPr lang="en-US" sz="2400" b="1" dirty="0" smtClean="0">
                <a:effectLst>
                  <a:outerShdw blurRad="38100" dist="38100" dir="2700000" algn="tl">
                    <a:srgbClr val="000000">
                      <a:alpha val="43137"/>
                    </a:srgbClr>
                  </a:outerShdw>
                </a:effectLst>
              </a:rPr>
              <a:t>Encourage the person to seek help from their family doctor or a mental health worker </a:t>
            </a:r>
          </a:p>
          <a:p>
            <a:pPr>
              <a:buFont typeface="Wingdings" pitchFamily="2" charset="2"/>
              <a:buChar char="§"/>
              <a:defRPr/>
            </a:pPr>
            <a:r>
              <a:rPr lang="en-US" sz="2400" b="1" dirty="0" smtClean="0">
                <a:effectLst>
                  <a:outerShdw blurRad="38100" dist="38100" dir="2700000" algn="tl">
                    <a:srgbClr val="000000">
                      <a:alpha val="43137"/>
                    </a:srgbClr>
                  </a:outerShdw>
                </a:effectLst>
              </a:rPr>
              <a:t>Online sources of information  - </a:t>
            </a:r>
            <a:r>
              <a:rPr lang="en-US" sz="2400" b="1" dirty="0" smtClean="0">
                <a:solidFill>
                  <a:schemeClr val="bg2">
                    <a:lumMod val="50000"/>
                  </a:schemeClr>
                </a:solidFill>
                <a:effectLst>
                  <a:outerShdw blurRad="38100" dist="38100" dir="2700000" algn="tl">
                    <a:srgbClr val="000000">
                      <a:alpha val="43137"/>
                    </a:srgbClr>
                  </a:outerShdw>
                </a:effectLst>
                <a:hlinkClick r:id="rId3"/>
              </a:rPr>
              <a:t>www.beyondblue.org.au</a:t>
            </a:r>
            <a:r>
              <a:rPr lang="en-US" sz="2400" b="1" dirty="0" smtClean="0">
                <a:effectLst>
                  <a:outerShdw blurRad="38100" dist="38100" dir="2700000" algn="tl">
                    <a:srgbClr val="000000">
                      <a:alpha val="43137"/>
                    </a:srgbClr>
                  </a:outerShdw>
                </a:effectLst>
              </a:rPr>
              <a:t> ; </a:t>
            </a:r>
          </a:p>
          <a:p>
            <a:pPr marL="137160" indent="0">
              <a:buNone/>
              <a:defRPr/>
            </a:pPr>
            <a:r>
              <a:rPr lang="en-US" sz="2400" b="1" dirty="0" smtClean="0">
                <a:effectLst>
                  <a:outerShdw blurRad="38100" dist="38100" dir="2700000" algn="tl">
                    <a:srgbClr val="000000">
                      <a:alpha val="43137"/>
                    </a:srgbClr>
                  </a:outerShdw>
                </a:effectLst>
                <a:hlinkClick r:id="rId4"/>
              </a:rPr>
              <a:t>www.blackdoginstitute.org.au</a:t>
            </a:r>
            <a:r>
              <a:rPr lang="en-US" sz="2400" b="1" dirty="0" smtClean="0">
                <a:effectLst>
                  <a:outerShdw blurRad="38100" dist="38100" dir="2700000" algn="tl">
                    <a:srgbClr val="000000">
                      <a:alpha val="43137"/>
                    </a:srgbClr>
                  </a:outerShdw>
                </a:effectLst>
              </a:rPr>
              <a:t> </a:t>
            </a:r>
          </a:p>
          <a:p>
            <a:pPr>
              <a:buFont typeface="Wingdings" pitchFamily="2" charset="2"/>
              <a:buChar char="§"/>
              <a:defRPr/>
            </a:pPr>
            <a:r>
              <a:rPr lang="en-US" sz="2400" b="1" dirty="0" smtClean="0">
                <a:effectLst>
                  <a:outerShdw blurRad="38100" dist="38100" dir="2700000" algn="tl">
                    <a:srgbClr val="000000">
                      <a:alpha val="43137"/>
                    </a:srgbClr>
                  </a:outerShdw>
                </a:effectLst>
              </a:rPr>
              <a:t>Pray for help and guidance</a:t>
            </a:r>
          </a:p>
          <a:p>
            <a:pPr>
              <a:buFont typeface="Courier New" pitchFamily="49" charset="0"/>
              <a:buChar char="o"/>
              <a:defRPr/>
            </a:pPr>
            <a:endParaRPr lang="en-US" sz="2400" b="1" dirty="0" smtClean="0">
              <a:solidFill>
                <a:srgbClr val="C00000"/>
              </a:solidFill>
              <a:effectLst>
                <a:outerShdw blurRad="38100" dist="38100" dir="2700000" algn="tl">
                  <a:srgbClr val="000000"/>
                </a:outerShdw>
              </a:effectLst>
            </a:endParaRPr>
          </a:p>
          <a:p>
            <a:pPr>
              <a:buFont typeface="Courier New" pitchFamily="49" charset="0"/>
              <a:buChar char="o"/>
              <a:defRPr/>
            </a:pPr>
            <a:endParaRPr lang="en-US" sz="2400" b="1" dirty="0" smtClean="0">
              <a:solidFill>
                <a:srgbClr val="C00000"/>
              </a:solidFill>
              <a:effectLst>
                <a:outerShdw blurRad="38100" dist="38100" dir="2700000" algn="tl">
                  <a:srgbClr val="000000"/>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Philip's\Pictures\UK 2009\DSC02397.JPG"/>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5" name="Rectangle 4"/>
          <p:cNvSpPr/>
          <p:nvPr/>
        </p:nvSpPr>
        <p:spPr>
          <a:xfrm>
            <a:off x="4788024" y="260648"/>
            <a:ext cx="4211960" cy="6001643"/>
          </a:xfrm>
          <a:prstGeom prst="rect">
            <a:avLst/>
          </a:prstGeom>
        </p:spPr>
        <p:txBody>
          <a:bodyPr wrap="square">
            <a:spAutoFit/>
          </a:bodyPr>
          <a:lstStyle/>
          <a:p>
            <a:pPr algn="ctr">
              <a:defRPr/>
            </a:pPr>
            <a:r>
              <a:rPr lang="en-US" sz="3200" b="1" dirty="0">
                <a:solidFill>
                  <a:srgbClr val="FFFF00"/>
                </a:solidFill>
                <a:effectLst>
                  <a:outerShdw blurRad="38100" dist="38100" dir="2700000" algn="tl">
                    <a:srgbClr val="000000">
                      <a:alpha val="43137"/>
                    </a:srgbClr>
                  </a:outerShdw>
                </a:effectLst>
                <a:latin typeface="Maiandra GD" pitchFamily="34" charset="0"/>
              </a:rPr>
              <a:t>And the ransomed of the LORD shall return, and come to Zion with songs and everlasting joy upon their heads: they shall obtain joy and gladness, and sorrow and sighing shall flee away.”</a:t>
            </a:r>
          </a:p>
          <a:p>
            <a:pPr algn="r">
              <a:defRPr/>
            </a:pPr>
            <a:r>
              <a:rPr lang="en-US" sz="3200" b="1" dirty="0">
                <a:solidFill>
                  <a:srgbClr val="FFFF00"/>
                </a:solidFill>
                <a:effectLst>
                  <a:outerShdw blurRad="38100" dist="38100" dir="2700000" algn="tl">
                    <a:srgbClr val="000000">
                      <a:alpha val="43137"/>
                    </a:srgbClr>
                  </a:outerShdw>
                </a:effectLst>
                <a:latin typeface="Maiandra GD" pitchFamily="34" charset="0"/>
              </a:rPr>
              <a:t>                                    </a:t>
            </a:r>
            <a:r>
              <a:rPr lang="en-US" sz="3200" b="1" dirty="0" smtClean="0">
                <a:solidFill>
                  <a:srgbClr val="FFFF00"/>
                </a:solidFill>
                <a:effectLst>
                  <a:outerShdw blurRad="38100" dist="38100" dir="2700000" algn="tl">
                    <a:srgbClr val="000000">
                      <a:alpha val="43137"/>
                    </a:srgbClr>
                  </a:outerShdw>
                </a:effectLst>
                <a:latin typeface="Maiandra GD" pitchFamily="34" charset="0"/>
              </a:rPr>
              <a:t>  </a:t>
            </a:r>
            <a:r>
              <a:rPr lang="en-US" sz="3200" b="1" dirty="0">
                <a:solidFill>
                  <a:srgbClr val="FFFF00"/>
                </a:solidFill>
                <a:effectLst>
                  <a:outerShdw blurRad="38100" dist="38100" dir="2700000" algn="tl">
                    <a:srgbClr val="000000">
                      <a:alpha val="43137"/>
                    </a:srgbClr>
                  </a:outerShdw>
                </a:effectLst>
                <a:latin typeface="Maiandra GD" pitchFamily="34" charset="0"/>
              </a:rPr>
              <a:t>(Isaiah 35 v10)</a:t>
            </a:r>
          </a:p>
        </p:txBody>
      </p:sp>
      <p:sp>
        <p:nvSpPr>
          <p:cNvPr id="6" name="Rectangle 5"/>
          <p:cNvSpPr/>
          <p:nvPr/>
        </p:nvSpPr>
        <p:spPr>
          <a:xfrm>
            <a:off x="1" y="5301208"/>
            <a:ext cx="3347863" cy="1077218"/>
          </a:xfrm>
          <a:prstGeom prst="rect">
            <a:avLst/>
          </a:prstGeom>
        </p:spPr>
        <p:txBody>
          <a:bodyPr wrap="square">
            <a:spAutoFit/>
          </a:bodyPr>
          <a:lstStyle/>
          <a:p>
            <a:pPr algn="ctr"/>
            <a:r>
              <a:rPr lang="en-US" sz="3200" b="1" dirty="0" smtClean="0">
                <a:solidFill>
                  <a:srgbClr val="FFFF00"/>
                </a:solidFill>
                <a:latin typeface="Maiandra GD" pitchFamily="34" charset="0"/>
              </a:rPr>
              <a:t>“Even so, come, Lord Jesus”</a:t>
            </a:r>
            <a:endParaRPr lang="en-US" sz="3200" b="1" dirty="0">
              <a:solidFill>
                <a:srgbClr val="FFFF00"/>
              </a:solidFill>
              <a:latin typeface="Maiandra GD"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20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animEffect transition="in" filter="fade">
                                      <p:cBhvr>
                                        <p:cTn id="15" dur="1000"/>
                                        <p:tgtEl>
                                          <p:spTgt spid="6">
                                            <p:txEl>
                                              <p:pRg st="0" end="0"/>
                                            </p:txEl>
                                          </p:spTgt>
                                        </p:tgtEl>
                                      </p:cBhvr>
                                    </p:animEffect>
                                    <p:anim calcmode="lin" valueType="num">
                                      <p:cBhvr>
                                        <p:cTn id="16"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7"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729</TotalTime>
  <Words>2034</Words>
  <Application>Microsoft Office PowerPoint</Application>
  <PresentationFormat>On-screen Show (4:3)</PresentationFormat>
  <Paragraphs>241</Paragraphs>
  <Slides>32</Slides>
  <Notes>32</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Apex</vt:lpstr>
      <vt:lpstr>DEPRESSION  AND  DISCIPLESHIP </vt:lpstr>
      <vt:lpstr>PowerPoint Presentation</vt:lpstr>
      <vt:lpstr>What is Depression?</vt:lpstr>
      <vt:lpstr>How to Differentiate “Major Depression” from “Sadness”</vt:lpstr>
      <vt:lpstr>The Symptoms of Major Depression</vt:lpstr>
      <vt:lpstr>The Symptoms of Major Depression</vt:lpstr>
      <vt:lpstr>The Symptoms of Major Depression</vt:lpstr>
      <vt:lpstr> What Else Could it Be? </vt:lpstr>
      <vt:lpstr> How Common is Depression? </vt:lpstr>
      <vt:lpstr>What Causes Depression?</vt:lpstr>
      <vt:lpstr>PowerPoint Presentation</vt:lpstr>
      <vt:lpstr> What Treatments are Available? </vt:lpstr>
      <vt:lpstr> What Treatments are Available? </vt:lpstr>
      <vt:lpstr>How Does Medication Work?</vt:lpstr>
      <vt:lpstr>How Does Medication Work?</vt:lpstr>
      <vt:lpstr>Important Points to Remember</vt:lpstr>
      <vt:lpstr>Depression in the Bible</vt:lpstr>
      <vt:lpstr>Christadelphians and Mental Health</vt:lpstr>
      <vt:lpstr>PowerPoint Presentation</vt:lpstr>
      <vt:lpstr>PowerPoint Presentation</vt:lpstr>
      <vt:lpstr>PowerPoint Presentation</vt:lpstr>
      <vt:lpstr>Christadelphians and Mental Health</vt:lpstr>
      <vt:lpstr>PowerPoint Presentation</vt:lpstr>
      <vt:lpstr>Remember though: - </vt:lpstr>
      <vt:lpstr>Dealing with Depression</vt:lpstr>
      <vt:lpstr>PowerPoint Presentation</vt:lpstr>
      <vt:lpstr>Dealing with Depression</vt:lpstr>
      <vt:lpstr>How to Help</vt:lpstr>
      <vt:lpstr>How to Help</vt:lpstr>
      <vt:lpstr>PowerPoint Presentation</vt:lpstr>
      <vt:lpstr>How to Help</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Dealing with Depression</dc:title>
  <dc:creator>Philip's</dc:creator>
  <cp:lastModifiedBy>Philip and Susan</cp:lastModifiedBy>
  <cp:revision>69</cp:revision>
  <dcterms:created xsi:type="dcterms:W3CDTF">2011-06-18T07:57:35Z</dcterms:created>
  <dcterms:modified xsi:type="dcterms:W3CDTF">2016-04-06T11:59:38Z</dcterms:modified>
</cp:coreProperties>
</file>