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3" r:id="rId3"/>
    <p:sldId id="272" r:id="rId4"/>
    <p:sldId id="275" r:id="rId5"/>
    <p:sldId id="274" r:id="rId6"/>
    <p:sldId id="273" r:id="rId7"/>
    <p:sldId id="276" r:id="rId8"/>
    <p:sldId id="277" r:id="rId9"/>
    <p:sldId id="278" r:id="rId10"/>
    <p:sldId id="279" r:id="rId11"/>
    <p:sldId id="280" r:id="rId12"/>
    <p:sldId id="281" r:id="rId13"/>
    <p:sldId id="28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45"/>
    <p:restoredTop sz="94640"/>
  </p:normalViewPr>
  <p:slideViewPr>
    <p:cSldViewPr snapToGrid="0" snapToObjects="1">
      <p:cViewPr varScale="1">
        <p:scale>
          <a:sx n="202" d="100"/>
          <a:sy n="202" d="100"/>
        </p:scale>
        <p:origin x="19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98769-79C5-6340-94C0-52E0034675D8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51DE9-EC50-C544-A8FB-79F5EB3885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81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6710EC-5B24-0D48-AFDA-E98E6EA9EDC6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FA7AF-99FB-E840-B0F6-55B245EB9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2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FA7AF-99FB-E840-B0F6-55B245EB9D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71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FA7AF-99FB-E840-B0F6-55B245EB9D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7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0BAB1-A2FE-754C-991A-4C7A78AA9373}" type="datetimeFigureOut">
              <a:rPr lang="en-US" smtClean="0"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BA6FC-F886-4F4B-B1C5-2497F40E0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71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612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928747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Malachi 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“The day cometh that shall burn as an oven”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38530" y="5624062"/>
            <a:ext cx="4189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Pioneer </a:t>
            </a:r>
            <a:r>
              <a:rPr lang="en-US" dirty="0" smtClean="0">
                <a:solidFill>
                  <a:schemeClr val="bg1"/>
                </a:solidFill>
              </a:rPr>
              <a:t>Centre - December 2017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46465"/>
            <a:ext cx="7886700" cy="754547"/>
          </a:xfrm>
        </p:spPr>
        <p:txBody>
          <a:bodyPr>
            <a:normAutofit fontScale="90000"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b="1" dirty="0" smtClean="0"/>
              <a:t>To Set in Order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12570"/>
            <a:ext cx="7886700" cy="4040253"/>
          </a:xfrm>
        </p:spPr>
        <p:txBody>
          <a:bodyPr>
            <a:normAutofit lnSpcReduction="10000"/>
          </a:bodyPr>
          <a:lstStyle/>
          <a:p>
            <a:r>
              <a:rPr lang="en-US" sz="2600" dirty="0"/>
              <a:t>Abraham built an altar there, and </a:t>
            </a:r>
            <a:r>
              <a:rPr lang="en-US" sz="2600" b="1" u="sng" dirty="0"/>
              <a:t>laid the wood in </a:t>
            </a:r>
            <a:r>
              <a:rPr lang="en-US" sz="2600" b="1" u="sng" dirty="0" smtClean="0"/>
              <a:t>order</a:t>
            </a:r>
            <a:r>
              <a:rPr lang="en-US" sz="2600" dirty="0" smtClean="0"/>
              <a:t>. Gen 22:9</a:t>
            </a:r>
          </a:p>
          <a:p>
            <a:r>
              <a:rPr lang="en-US" sz="2600" dirty="0"/>
              <a:t>And the sons of Aaron the priest shall put fire upon the altar, and </a:t>
            </a:r>
            <a:r>
              <a:rPr lang="en-US" sz="2600" b="1" u="sng" dirty="0"/>
              <a:t>lay the wood in order upon the fire</a:t>
            </a:r>
            <a:r>
              <a:rPr lang="en-US" sz="2600" dirty="0" smtClean="0"/>
              <a:t>: Lev 1:7</a:t>
            </a:r>
          </a:p>
          <a:p>
            <a:r>
              <a:rPr lang="en-US" sz="2600" dirty="0" smtClean="0"/>
              <a:t>So </a:t>
            </a:r>
            <a:r>
              <a:rPr lang="en-US" sz="2600" dirty="0"/>
              <a:t>the service of the house of the LORD was </a:t>
            </a:r>
            <a:r>
              <a:rPr lang="en-US" sz="2600" b="1" u="sng" dirty="0"/>
              <a:t>set in </a:t>
            </a:r>
            <a:r>
              <a:rPr lang="en-US" sz="2600" b="1" u="sng" dirty="0" smtClean="0"/>
              <a:t>order.</a:t>
            </a:r>
            <a:r>
              <a:rPr lang="en-US" sz="2600" dirty="0" smtClean="0"/>
              <a:t> 2 </a:t>
            </a:r>
            <a:r>
              <a:rPr lang="en-US" sz="2600" dirty="0" err="1" smtClean="0"/>
              <a:t>Chron</a:t>
            </a:r>
            <a:r>
              <a:rPr lang="en-US" sz="2600" dirty="0" smtClean="0"/>
              <a:t> 29:35</a:t>
            </a:r>
          </a:p>
          <a:p>
            <a:r>
              <a:rPr lang="en-US" sz="2600" dirty="0"/>
              <a:t>yea, </a:t>
            </a:r>
            <a:r>
              <a:rPr lang="en-US" sz="2600" i="1" dirty="0" smtClean="0"/>
              <a:t>the preacher</a:t>
            </a:r>
            <a:r>
              <a:rPr lang="en-US" sz="2600" dirty="0" smtClean="0"/>
              <a:t> </a:t>
            </a:r>
            <a:r>
              <a:rPr lang="en-US" sz="2600" dirty="0"/>
              <a:t>gave good heed, and sought out,</a:t>
            </a:r>
            <a:r>
              <a:rPr lang="en-US" sz="2600" i="1" dirty="0"/>
              <a:t> and</a:t>
            </a:r>
            <a:r>
              <a:rPr lang="en-US" sz="2600" dirty="0"/>
              <a:t> </a:t>
            </a:r>
            <a:r>
              <a:rPr lang="en-US" sz="2600" b="1" dirty="0"/>
              <a:t>set in order </a:t>
            </a:r>
            <a:r>
              <a:rPr lang="en-US" sz="2600" dirty="0"/>
              <a:t>many </a:t>
            </a:r>
            <a:r>
              <a:rPr lang="en-US" sz="2600" dirty="0" smtClean="0"/>
              <a:t>proverbs. Eccl 12:9</a:t>
            </a:r>
          </a:p>
          <a:p>
            <a:r>
              <a:rPr lang="en-US" sz="2600" i="1" dirty="0" smtClean="0"/>
              <a:t>Elijah</a:t>
            </a:r>
            <a:r>
              <a:rPr lang="en-US" sz="2600" dirty="0" smtClean="0"/>
              <a:t> </a:t>
            </a:r>
            <a:r>
              <a:rPr lang="en-US" sz="2600" b="1" u="sng" dirty="0"/>
              <a:t>put the wood in order</a:t>
            </a:r>
            <a:r>
              <a:rPr lang="en-US" sz="2600" dirty="0"/>
              <a:t>, and cut the bullock in pieces, and laid</a:t>
            </a:r>
            <a:r>
              <a:rPr lang="en-US" sz="2600" i="1" dirty="0"/>
              <a:t> him</a:t>
            </a:r>
            <a:r>
              <a:rPr lang="en-US" sz="2600" dirty="0"/>
              <a:t> on the </a:t>
            </a:r>
            <a:r>
              <a:rPr lang="en-US" sz="2600" dirty="0" smtClean="0"/>
              <a:t>wood. 1 Kings 18:33</a:t>
            </a:r>
            <a:endParaRPr lang="en-US" sz="26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28650" y="989046"/>
            <a:ext cx="80114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tx2">
                    <a:lumMod val="75000"/>
                  </a:schemeClr>
                </a:solidFill>
              </a:rPr>
              <a:t>1. Strong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6186 </a:t>
            </a:r>
            <a:r>
              <a:rPr lang="mr-IN" dirty="0">
                <a:solidFill>
                  <a:schemeClr val="tx2">
                    <a:lumMod val="75000"/>
                  </a:schemeClr>
                </a:solidFill>
              </a:rPr>
              <a:t>–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set battle in array</a:t>
            </a:r>
            <a:br>
              <a:rPr lang="en-US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2. 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</a:rPr>
              <a:t>Dictionary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of Biblical Languages 6885 -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put in order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arrange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in rows, i.e., place physical objects in a certain pattern for a particular task or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purpose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implying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care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and tending of the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object.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tx2">
                    <a:lumMod val="75000"/>
                  </a:schemeClr>
                </a:solidFill>
              </a:rPr>
            </a:b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65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749"/>
            <a:ext cx="9144000" cy="74204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The fall of the Jews </a:t>
            </a:r>
            <a:r>
              <a:rPr lang="en-GB" dirty="0" smtClean="0"/>
              <a:t>but</a:t>
            </a:r>
            <a:r>
              <a:rPr lang="en-US" dirty="0" smtClean="0"/>
              <a:t>“Not </a:t>
            </a:r>
            <a:r>
              <a:rPr lang="en-US" dirty="0"/>
              <a:t>c</a:t>
            </a:r>
            <a:r>
              <a:rPr lang="en-US" dirty="0" smtClean="0"/>
              <a:t>ast off”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19137"/>
            <a:ext cx="7886700" cy="2494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I say then, Have they stumbled that they should fall? </a:t>
            </a:r>
            <a:r>
              <a:rPr lang="en-US" i="1" dirty="0" smtClean="0">
                <a:solidFill>
                  <a:schemeClr val="bg1">
                    <a:lumMod val="50000"/>
                  </a:schemeClr>
                </a:solidFill>
              </a:rPr>
              <a:t>By no means</a:t>
            </a:r>
            <a:r>
              <a:rPr lang="en-US" dirty="0" smtClean="0"/>
              <a:t>: </a:t>
            </a:r>
            <a:r>
              <a:rPr lang="en-US" dirty="0"/>
              <a:t>but</a:t>
            </a:r>
            <a:r>
              <a:rPr lang="en-US" i="1" dirty="0"/>
              <a:t> rather</a:t>
            </a:r>
            <a:r>
              <a:rPr lang="en-US" dirty="0"/>
              <a:t> through their fall salvation</a:t>
            </a:r>
            <a:r>
              <a:rPr lang="en-US" i="1" dirty="0"/>
              <a:t> is come</a:t>
            </a:r>
            <a:r>
              <a:rPr lang="en-US" dirty="0"/>
              <a:t> unto the Gentiles, for to provoke them to jealousy. </a:t>
            </a:r>
            <a:r>
              <a:rPr lang="en-US" dirty="0" smtClean="0"/>
              <a:t>Now </a:t>
            </a:r>
            <a:r>
              <a:rPr lang="en-US" u="sng" dirty="0"/>
              <a:t>if the fall of them</a:t>
            </a:r>
            <a:r>
              <a:rPr lang="en-US" i="1" u="sng" dirty="0"/>
              <a:t> be</a:t>
            </a:r>
            <a:r>
              <a:rPr lang="en-US" u="sng" dirty="0"/>
              <a:t> the riches of the world</a:t>
            </a:r>
            <a:r>
              <a:rPr lang="en-US" dirty="0"/>
              <a:t>, and the diminishing of them the riches of the Gentiles; </a:t>
            </a:r>
            <a:r>
              <a:rPr lang="en-US" b="1" u="sng" dirty="0"/>
              <a:t>how much more their </a:t>
            </a:r>
            <a:r>
              <a:rPr lang="en-US" b="1" u="sng" dirty="0" err="1"/>
              <a:t>fulness</a:t>
            </a:r>
            <a:r>
              <a:rPr lang="en-US" b="1" u="sng" dirty="0"/>
              <a:t>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55780" y="5486400"/>
            <a:ext cx="7987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those days</a:t>
            </a:r>
            <a:r>
              <a:rPr lang="en-US" i="1" dirty="0"/>
              <a:t> it shall come to pass</a:t>
            </a:r>
            <a:r>
              <a:rPr lang="en-US" dirty="0"/>
              <a:t>, that ten men shall take hold out of all languages of the nations, even shall take hold of the skirt of him that is a </a:t>
            </a:r>
            <a:r>
              <a:rPr lang="en-US" dirty="0">
                <a:solidFill>
                  <a:srgbClr val="FF0000"/>
                </a:solidFill>
              </a:rPr>
              <a:t>Jew, saying, We will go with you: for we have heard</a:t>
            </a:r>
            <a:r>
              <a:rPr lang="en-US" i="1" dirty="0">
                <a:solidFill>
                  <a:srgbClr val="FF0000"/>
                </a:solidFill>
              </a:rPr>
              <a:t> that</a:t>
            </a:r>
            <a:r>
              <a:rPr lang="en-US" dirty="0">
                <a:solidFill>
                  <a:srgbClr val="FF0000"/>
                </a:solidFill>
              </a:rPr>
              <a:t> God</a:t>
            </a:r>
            <a:r>
              <a:rPr lang="en-US" i="1" dirty="0">
                <a:solidFill>
                  <a:srgbClr val="FF0000"/>
                </a:solidFill>
              </a:rPr>
              <a:t> is</a:t>
            </a:r>
            <a:r>
              <a:rPr lang="en-US" dirty="0">
                <a:solidFill>
                  <a:srgbClr val="FF0000"/>
                </a:solidFill>
              </a:rPr>
              <a:t> with you. 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Zech</a:t>
            </a:r>
            <a:r>
              <a:rPr lang="en-US" dirty="0" smtClean="0"/>
              <a:t> 8:23</a:t>
            </a:r>
            <a:endParaRPr lang="en-US" dirty="0"/>
          </a:p>
          <a:p>
            <a:r>
              <a:rPr lang="en-US" dirty="0"/>
              <a:t> 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61863"/>
              </p:ext>
            </p:extLst>
          </p:nvPr>
        </p:nvGraphicFramePr>
        <p:xfrm>
          <a:off x="1524000" y="3788229"/>
          <a:ext cx="6096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Jews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Gentiles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Fall of</a:t>
                      </a:r>
                      <a:r>
                        <a:rPr lang="en-US" sz="2400" baseline="0" dirty="0" smtClean="0"/>
                        <a:t> Jews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Riches of the </a:t>
                      </a:r>
                      <a:r>
                        <a:rPr lang="en-US" sz="2400" dirty="0" smtClean="0"/>
                        <a:t>Gentiles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Fulness</a:t>
                      </a:r>
                      <a:r>
                        <a:rPr lang="en-US" sz="2400" dirty="0" smtClean="0"/>
                        <a:t> of Jews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??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20000" y="718207"/>
            <a:ext cx="1324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Romans 11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07764" y="3196909"/>
            <a:ext cx="1835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</a:rPr>
              <a:t>Romans 11:11-12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59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610" y="93979"/>
            <a:ext cx="873345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/>
              <a:t>1 Peter 2:7-10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sz="4000" dirty="0" smtClean="0"/>
              <a:t>the mercy of Yahweh offered by Elijah fulfilled in Jew and Gentile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610" y="1564368"/>
            <a:ext cx="8733452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solidFill>
                  <a:srgbClr val="0070C0"/>
                </a:solidFill>
              </a:rPr>
              <a:t>But ye</a:t>
            </a:r>
            <a:r>
              <a:rPr lang="en-US" i="1" dirty="0">
                <a:solidFill>
                  <a:srgbClr val="0070C0"/>
                </a:solidFill>
              </a:rPr>
              <a:t> are</a:t>
            </a:r>
            <a:r>
              <a:rPr lang="en-US" dirty="0">
                <a:solidFill>
                  <a:srgbClr val="0070C0"/>
                </a:solidFill>
              </a:rPr>
              <a:t> a chosen generation, a royal priesthood, an holy nation, a peculiar people; that ye should shew forth the praises of him who hath called you out of darkness into his </a:t>
            </a:r>
            <a:r>
              <a:rPr lang="en-US" dirty="0" err="1">
                <a:solidFill>
                  <a:srgbClr val="0070C0"/>
                </a:solidFill>
              </a:rPr>
              <a:t>marvellous</a:t>
            </a:r>
            <a:r>
              <a:rPr lang="en-US" dirty="0">
                <a:solidFill>
                  <a:srgbClr val="0070C0"/>
                </a:solidFill>
              </a:rPr>
              <a:t> light: </a:t>
            </a:r>
            <a:r>
              <a:rPr lang="en-US" baseline="30000" dirty="0">
                <a:solidFill>
                  <a:srgbClr val="0070C0"/>
                </a:solidFill>
              </a:rPr>
              <a:t>10 </a:t>
            </a:r>
            <a:r>
              <a:rPr lang="en-US" dirty="0">
                <a:solidFill>
                  <a:srgbClr val="0070C0"/>
                </a:solidFill>
              </a:rPr>
              <a:t>Which in time past</a:t>
            </a:r>
            <a:r>
              <a:rPr lang="en-US" i="1" dirty="0">
                <a:solidFill>
                  <a:srgbClr val="0070C0"/>
                </a:solidFill>
              </a:rPr>
              <a:t> were</a:t>
            </a:r>
            <a:r>
              <a:rPr lang="en-US" dirty="0">
                <a:solidFill>
                  <a:srgbClr val="0070C0"/>
                </a:solidFill>
              </a:rPr>
              <a:t> not a people, </a:t>
            </a:r>
            <a:r>
              <a:rPr lang="en-US" b="1" u="sng" dirty="0">
                <a:solidFill>
                  <a:srgbClr val="0070C0"/>
                </a:solidFill>
              </a:rPr>
              <a:t>but</a:t>
            </a:r>
            <a:r>
              <a:rPr lang="en-US" b="1" i="1" u="sng" dirty="0">
                <a:solidFill>
                  <a:srgbClr val="0070C0"/>
                </a:solidFill>
              </a:rPr>
              <a:t> are</a:t>
            </a:r>
            <a:r>
              <a:rPr lang="en-US" b="1" u="sng" dirty="0">
                <a:solidFill>
                  <a:srgbClr val="0070C0"/>
                </a:solidFill>
              </a:rPr>
              <a:t> now the people of God: which had not obtained mercy, but now have obtained mercy</a:t>
            </a:r>
            <a:r>
              <a:rPr lang="en-US" b="1" u="sng" dirty="0" smtClean="0">
                <a:solidFill>
                  <a:srgbClr val="0070C0"/>
                </a:solidFill>
              </a:rPr>
              <a:t>.</a:t>
            </a:r>
            <a:endParaRPr lang="en-US" b="1" u="sng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8185" y="4048439"/>
            <a:ext cx="4991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Quoting Hosea 2:23, Romans 9:25-26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6611" y="5234473"/>
            <a:ext cx="873345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/>
              <a:t>What</a:t>
            </a:r>
            <a:r>
              <a:rPr lang="en-US" dirty="0"/>
              <a:t> if God, willing to shew</a:t>
            </a:r>
            <a:r>
              <a:rPr lang="en-US" i="1" dirty="0"/>
              <a:t> his</a:t>
            </a:r>
            <a:r>
              <a:rPr lang="en-US" dirty="0"/>
              <a:t> wrath, and to make his power known, endured with much longsuffering the vessels of wrath fitted to destruction: </a:t>
            </a:r>
            <a:r>
              <a:rPr lang="en-US" baseline="30000" dirty="0"/>
              <a:t>23 </a:t>
            </a:r>
            <a:r>
              <a:rPr lang="en-US" dirty="0"/>
              <a:t>And that he might make known the riches of his glory on the vessels of mercy, which he had afore prepared unto glory, </a:t>
            </a:r>
            <a:r>
              <a:rPr lang="en-US" baseline="30000" dirty="0"/>
              <a:t>24 </a:t>
            </a:r>
            <a:r>
              <a:rPr lang="en-US" dirty="0"/>
              <a:t>Even us, whom he hath called, </a:t>
            </a:r>
            <a:r>
              <a:rPr lang="en-US" b="1" u="sng" dirty="0"/>
              <a:t>not of the Jews only, but also of the Gentiles</a:t>
            </a:r>
            <a:r>
              <a:rPr lang="en-US" dirty="0"/>
              <a:t>? </a:t>
            </a:r>
            <a:endParaRPr lang="en-US" dirty="0" smtClean="0"/>
          </a:p>
          <a:p>
            <a:pPr algn="r"/>
            <a:r>
              <a:rPr lang="en-US" sz="2000" dirty="0" smtClean="0">
                <a:solidFill>
                  <a:srgbClr val="FF0000"/>
                </a:solidFill>
              </a:rPr>
              <a:t>Rom 9:24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302" y="1278980"/>
            <a:ext cx="2733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A mirror of Exodus </a:t>
            </a:r>
            <a:r>
              <a:rPr lang="en-US" dirty="0" smtClean="0"/>
              <a:t>19:5-6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653" y="0"/>
            <a:ext cx="7886700" cy="100332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The Purpose of Yahweh</a:t>
            </a:r>
            <a:br>
              <a:rPr lang="en-US" dirty="0" smtClean="0"/>
            </a:br>
            <a:r>
              <a:rPr lang="en-US" sz="2400" dirty="0" smtClean="0"/>
              <a:t>Genesis - Malachi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306" y="933319"/>
            <a:ext cx="8929395" cy="563543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To fill the earth with his Glory </a:t>
            </a:r>
            <a:r>
              <a:rPr lang="mr-IN" b="1" dirty="0" smtClean="0">
                <a:solidFill>
                  <a:srgbClr val="0070C0"/>
                </a:solidFill>
              </a:rPr>
              <a:t>–</a:t>
            </a:r>
            <a:r>
              <a:rPr lang="en-US" b="1" dirty="0" smtClean="0">
                <a:solidFill>
                  <a:srgbClr val="0070C0"/>
                </a:solidFill>
              </a:rPr>
              <a:t> a creation that reflects his own character. (It was “VERY GOOD”)</a:t>
            </a:r>
          </a:p>
          <a:p>
            <a:pPr lvl="1"/>
            <a:r>
              <a:rPr lang="en-US" sz="2800" dirty="0" smtClean="0"/>
              <a:t>To punish the wickedness of </a:t>
            </a:r>
            <a:r>
              <a:rPr lang="en-US" sz="2800" dirty="0" smtClean="0"/>
              <a:t>sin</a:t>
            </a:r>
          </a:p>
          <a:p>
            <a:pPr lvl="2"/>
            <a:r>
              <a:rPr lang="en-US" sz="2800" dirty="0" smtClean="0"/>
              <a:t>Earth cursed</a:t>
            </a:r>
            <a:endParaRPr lang="en-US" sz="2800" dirty="0" smtClean="0"/>
          </a:p>
          <a:p>
            <a:pPr lvl="2"/>
            <a:r>
              <a:rPr lang="en-US" sz="2800" b="1" dirty="0" smtClean="0">
                <a:solidFill>
                  <a:srgbClr val="0070C0"/>
                </a:solidFill>
              </a:rPr>
              <a:t>To sanctify himself in his chosen people </a:t>
            </a:r>
            <a:r>
              <a:rPr lang="mr-IN" sz="2800" b="1" dirty="0" smtClean="0">
                <a:solidFill>
                  <a:srgbClr val="0070C0"/>
                </a:solidFill>
              </a:rPr>
              <a:t>–</a:t>
            </a:r>
            <a:r>
              <a:rPr lang="en-US" sz="2800" b="1" dirty="0" smtClean="0">
                <a:solidFill>
                  <a:srgbClr val="0070C0"/>
                </a:solidFill>
              </a:rPr>
              <a:t> Abraham’s family </a:t>
            </a:r>
          </a:p>
          <a:p>
            <a:pPr lvl="3"/>
            <a:r>
              <a:rPr lang="en-US" sz="2600" dirty="0" smtClean="0"/>
              <a:t>To discipline and correct in measure his disobedient people and offer salvation to the Gentiles</a:t>
            </a:r>
          </a:p>
          <a:p>
            <a:pPr lvl="2"/>
            <a:r>
              <a:rPr lang="en-US" sz="2800" b="1" dirty="0" smtClean="0">
                <a:solidFill>
                  <a:srgbClr val="0070C0"/>
                </a:solidFill>
              </a:rPr>
              <a:t>To regather and assemble his chosen people </a:t>
            </a:r>
            <a:r>
              <a:rPr lang="mr-IN" sz="2800" b="1" dirty="0" smtClean="0">
                <a:solidFill>
                  <a:srgbClr val="0070C0"/>
                </a:solidFill>
              </a:rPr>
              <a:t>–</a:t>
            </a:r>
            <a:r>
              <a:rPr lang="en-US" sz="2800" b="1" dirty="0" smtClean="0">
                <a:solidFill>
                  <a:srgbClr val="0070C0"/>
                </a:solidFill>
              </a:rPr>
              <a:t> Abraham’s family through Christ (Jew &amp; Gentile</a:t>
            </a:r>
            <a:r>
              <a:rPr lang="en-US" sz="2800" b="1" dirty="0" smtClean="0">
                <a:solidFill>
                  <a:srgbClr val="0070C0"/>
                </a:solidFill>
              </a:rPr>
              <a:t>)</a:t>
            </a:r>
          </a:p>
          <a:p>
            <a:pPr lvl="2"/>
            <a:r>
              <a:rPr lang="en-US" sz="2800" dirty="0" smtClean="0"/>
              <a:t>Curse averted</a:t>
            </a:r>
            <a:endParaRPr lang="en-US" sz="2800" dirty="0" smtClean="0"/>
          </a:p>
          <a:p>
            <a:pPr lvl="1"/>
            <a:r>
              <a:rPr lang="en-US" sz="2800" dirty="0" smtClean="0"/>
              <a:t>To punish the wicked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RESTORATION - To </a:t>
            </a:r>
            <a:r>
              <a:rPr lang="en-US" b="1" dirty="0">
                <a:solidFill>
                  <a:srgbClr val="0070C0"/>
                </a:solidFill>
              </a:rPr>
              <a:t>fill the earth with his Glory </a:t>
            </a:r>
            <a:r>
              <a:rPr lang="mr-IN" b="1" dirty="0">
                <a:solidFill>
                  <a:srgbClr val="0070C0"/>
                </a:solidFill>
              </a:rPr>
              <a:t>–</a:t>
            </a:r>
            <a:r>
              <a:rPr lang="en-US" b="1" dirty="0">
                <a:solidFill>
                  <a:srgbClr val="0070C0"/>
                </a:solidFill>
              </a:rPr>
              <a:t> a creation that reflects his own character.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81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118" y="262988"/>
            <a:ext cx="2917209" cy="132778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atin typeface="+mn-lt"/>
              </a:rPr>
              <a:t>Judgment </a:t>
            </a:r>
            <a:r>
              <a:rPr lang="en-US" b="1" smtClean="0">
                <a:latin typeface="+mn-lt"/>
              </a:rPr>
              <a:t>of the wicked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6803"/>
          <a:stretch/>
        </p:blipFill>
        <p:spPr>
          <a:xfrm>
            <a:off x="0" y="2295331"/>
            <a:ext cx="4326622" cy="32837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107120" y="1534595"/>
            <a:ext cx="3256381" cy="48173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9047" y="2295331"/>
            <a:ext cx="854952" cy="10822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11391" y="263054"/>
            <a:ext cx="33039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Restoration of Israel</a:t>
            </a:r>
            <a:endParaRPr lang="en-US" sz="4400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473510" y="3516919"/>
            <a:ext cx="4523599" cy="1775891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dirty="0"/>
              <a:t>Behold, I will take the children of Israel from among the heathen, whither they be gone, and will gather them on every side, and bring them into their own land. Ezek 37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1143" y="2584991"/>
            <a:ext cx="34243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chemeClr val="bg1"/>
                </a:solidFill>
              </a:rPr>
              <a:t>Arise and thresh, O daughter of Zion: for I will make thine horn iron, and I will make thy hoofs brass: and thou shalt beat in pieces many people: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                               Micah </a:t>
            </a:r>
            <a:r>
              <a:rPr lang="en-US" sz="2400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4499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35" y="132832"/>
            <a:ext cx="8854751" cy="2023511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But unto you that fear my name shall the Sun of righteousness arise with healing in his wings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4326058"/>
            <a:ext cx="7886700" cy="244405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Arise, shine; for thy light is come, and the glory of the LORD is risen upon thee. </a:t>
            </a:r>
            <a:r>
              <a:rPr lang="en-US" baseline="30000" dirty="0">
                <a:solidFill>
                  <a:schemeClr val="bg1"/>
                </a:solidFill>
              </a:rPr>
              <a:t>2 </a:t>
            </a:r>
            <a:r>
              <a:rPr lang="en-US" dirty="0">
                <a:solidFill>
                  <a:schemeClr val="bg1"/>
                </a:solidFill>
              </a:rPr>
              <a:t>For, behold, the darkness shall cover the earth, and gross darkness the people: but the LORD shall arise upon thee, and his glory shall be seen upon thee. </a:t>
            </a:r>
            <a:r>
              <a:rPr lang="en-US" baseline="30000" dirty="0">
                <a:solidFill>
                  <a:schemeClr val="bg1"/>
                </a:solidFill>
              </a:rPr>
              <a:t>3 </a:t>
            </a:r>
            <a:r>
              <a:rPr lang="en-US" dirty="0">
                <a:solidFill>
                  <a:schemeClr val="bg1"/>
                </a:solidFill>
              </a:rPr>
              <a:t>And the Gentiles shall come to thy light, and kings to the brightness of thy rising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9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01201"/>
          </a:xfrm>
        </p:spPr>
        <p:txBody>
          <a:bodyPr/>
          <a:lstStyle/>
          <a:p>
            <a:pPr algn="ctr"/>
            <a:r>
              <a:rPr lang="en-US" dirty="0" smtClean="0"/>
              <a:t>Mal 4:3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66327"/>
            <a:ext cx="8686800" cy="222386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3600" dirty="0"/>
              <a:t>And </a:t>
            </a:r>
            <a:r>
              <a:rPr lang="en-US" sz="3600" b="1" u="sng" dirty="0">
                <a:solidFill>
                  <a:srgbClr val="FF0000"/>
                </a:solidFill>
              </a:rPr>
              <a:t>ye</a:t>
            </a:r>
            <a:r>
              <a:rPr lang="en-US" sz="3600" dirty="0"/>
              <a:t> shall tread down the wicked; </a:t>
            </a:r>
            <a:endParaRPr lang="en-US" sz="3600" dirty="0" smtClean="0"/>
          </a:p>
          <a:p>
            <a:pPr marL="0" indent="0">
              <a:lnSpc>
                <a:spcPct val="130000"/>
              </a:lnSpc>
              <a:buNone/>
            </a:pPr>
            <a:r>
              <a:rPr lang="en-US" sz="3600" dirty="0" smtClean="0"/>
              <a:t>for </a:t>
            </a:r>
            <a:r>
              <a:rPr lang="en-US" sz="3600" dirty="0"/>
              <a:t>they shall be ashes under the soles of your feet </a:t>
            </a:r>
            <a:endParaRPr lang="en-US" sz="3600" dirty="0" smtClean="0"/>
          </a:p>
          <a:p>
            <a:pPr marL="0" indent="0">
              <a:lnSpc>
                <a:spcPct val="130000"/>
              </a:lnSpc>
              <a:buNone/>
            </a:pPr>
            <a:r>
              <a:rPr lang="en-US" sz="3600" dirty="0" smtClean="0"/>
              <a:t>in </a:t>
            </a:r>
            <a:r>
              <a:rPr lang="en-US" sz="3600" dirty="0"/>
              <a:t>the day that </a:t>
            </a:r>
            <a:r>
              <a:rPr lang="en-US" sz="3600" u="sng" dirty="0">
                <a:solidFill>
                  <a:srgbClr val="FF0000"/>
                </a:solidFill>
              </a:rPr>
              <a:t>I</a:t>
            </a:r>
            <a:r>
              <a:rPr lang="en-US" sz="3600" dirty="0"/>
              <a:t> shall do</a:t>
            </a:r>
            <a:r>
              <a:rPr lang="en-US" sz="3600" i="1" dirty="0"/>
              <a:t> this</a:t>
            </a:r>
            <a:r>
              <a:rPr lang="en-US" sz="3600" dirty="0"/>
              <a:t>, </a:t>
            </a:r>
            <a:r>
              <a:rPr lang="en-US" sz="3600" dirty="0" err="1"/>
              <a:t>saith</a:t>
            </a:r>
            <a:r>
              <a:rPr lang="en-US" sz="3600" dirty="0"/>
              <a:t> the LORD of hosts. 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28600" y="3638224"/>
            <a:ext cx="8686800" cy="29305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3600" b="1" u="sng" dirty="0" smtClean="0">
                <a:solidFill>
                  <a:srgbClr val="0070C0"/>
                </a:solidFill>
              </a:rPr>
              <a:t>“the LORD of hosts</a:t>
            </a:r>
            <a:r>
              <a:rPr lang="en-US" sz="3600" b="1" u="sng" smtClean="0">
                <a:solidFill>
                  <a:srgbClr val="0070C0"/>
                </a:solidFill>
              </a:rPr>
              <a:t>”.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3600" dirty="0" smtClean="0"/>
              <a:t>Heb “Yahweh </a:t>
            </a:r>
            <a:r>
              <a:rPr lang="en-US" sz="3600" dirty="0" err="1" smtClean="0"/>
              <a:t>tsaba</a:t>
            </a:r>
            <a:r>
              <a:rPr lang="en-US" sz="3600" dirty="0" smtClean="0"/>
              <a:t>” lit “he who will be armies” Yahweh is the head of a great army.  Used 24 times in Malachi. </a:t>
            </a:r>
            <a:r>
              <a:rPr lang="en-US" sz="3600" b="1" dirty="0" err="1" smtClean="0"/>
              <a:t>צָבָא</a:t>
            </a:r>
            <a:r>
              <a:rPr lang="en-US" sz="3600" b="1" dirty="0"/>
              <a:t>,</a:t>
            </a:r>
            <a:r>
              <a:rPr lang="en-US" sz="3600" dirty="0"/>
              <a:t> </a:t>
            </a:r>
            <a:r>
              <a:rPr lang="en-US" sz="3600" b="1" dirty="0" err="1"/>
              <a:t>צֹבֶה</a:t>
            </a:r>
            <a:r>
              <a:rPr lang="en-US" sz="3600" dirty="0"/>
              <a:t> [</a:t>
            </a:r>
            <a:r>
              <a:rPr lang="en-US" sz="3600" i="1" dirty="0" err="1"/>
              <a:t>tsabaʾ</a:t>
            </a:r>
            <a:r>
              <a:rPr lang="en-US" sz="3600" dirty="0"/>
              <a:t>, </a:t>
            </a:r>
            <a:r>
              <a:rPr lang="en-US" sz="3600" i="1" dirty="0" err="1"/>
              <a:t>tsâbaʾah</a:t>
            </a:r>
            <a:r>
              <a:rPr lang="en-US" sz="3600" dirty="0"/>
              <a:t> /</a:t>
            </a:r>
            <a:r>
              <a:rPr lang="en-US" sz="3600" dirty="0" err="1"/>
              <a:t>tsaw·</a:t>
            </a:r>
            <a:r>
              <a:rPr lang="en-US" sz="3600" b="1" dirty="0" err="1"/>
              <a:t>baw</a:t>
            </a:r>
            <a:r>
              <a:rPr lang="en-US" sz="3600" dirty="0"/>
              <a:t>/] 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3600" dirty="0" smtClean="0"/>
              <a:t>Transliterated in Romans 9:29 as “</a:t>
            </a:r>
            <a:r>
              <a:rPr lang="en-US" sz="3600" dirty="0" err="1" smtClean="0"/>
              <a:t>Sabaoth</a:t>
            </a:r>
            <a:r>
              <a:rPr lang="en-US" sz="3600" dirty="0" smtClean="0"/>
              <a:t>”</a:t>
            </a:r>
            <a:endParaRPr lang="en-US" sz="36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2594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Mal 4:6 	</a:t>
            </a:r>
            <a:r>
              <a:rPr lang="en-US" sz="3200" dirty="0" smtClean="0"/>
              <a:t>compare</a:t>
            </a:r>
            <a:r>
              <a:rPr lang="en-US" dirty="0" smtClean="0"/>
              <a:t> Luke 1:17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584581"/>
            <a:ext cx="3822052" cy="376966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“And </a:t>
            </a:r>
            <a:r>
              <a:rPr lang="en-US" dirty="0"/>
              <a:t>he shall </a:t>
            </a:r>
            <a:r>
              <a:rPr lang="en-US" i="1" dirty="0"/>
              <a:t>turn the heart of the fathers to the children, </a:t>
            </a:r>
            <a:r>
              <a:rPr lang="en-US" i="1" u="sng" dirty="0">
                <a:solidFill>
                  <a:srgbClr val="0070C0"/>
                </a:solidFill>
              </a:rPr>
              <a:t>and </a:t>
            </a:r>
            <a:r>
              <a:rPr lang="en-US" b="1" i="1" u="sng" dirty="0">
                <a:solidFill>
                  <a:srgbClr val="0070C0"/>
                </a:solidFill>
              </a:rPr>
              <a:t>the heart of the children to their </a:t>
            </a:r>
            <a:r>
              <a:rPr lang="en-US" b="1" i="1" u="sng" dirty="0" smtClean="0">
                <a:solidFill>
                  <a:srgbClr val="0070C0"/>
                </a:solidFill>
              </a:rPr>
              <a:t>fathers” </a:t>
            </a:r>
            <a:r>
              <a:rPr lang="en-US" dirty="0"/>
              <a:t>lest I come and smite the </a:t>
            </a:r>
            <a:r>
              <a:rPr lang="en-US" b="1" dirty="0"/>
              <a:t>earth</a:t>
            </a:r>
            <a:r>
              <a:rPr lang="en-US" dirty="0"/>
              <a:t> with a curse. 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93298" y="1825625"/>
            <a:ext cx="38220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“</a:t>
            </a:r>
            <a:r>
              <a:rPr lang="en-US" dirty="0"/>
              <a:t>And he shall go before him in the spirit and power of Elias, </a:t>
            </a:r>
            <a:r>
              <a:rPr lang="en-US" i="1" dirty="0"/>
              <a:t>to turn the hearts of the fathers to the children, </a:t>
            </a:r>
            <a:r>
              <a:rPr lang="en-US" b="1" i="1" u="sng" dirty="0">
                <a:solidFill>
                  <a:srgbClr val="0070C0"/>
                </a:solidFill>
              </a:rPr>
              <a:t>and the disobedient to the wisdom of the just; </a:t>
            </a:r>
            <a:r>
              <a:rPr lang="en-US" dirty="0"/>
              <a:t>to make ready a </a:t>
            </a:r>
            <a:r>
              <a:rPr lang="en-US" b="1" dirty="0"/>
              <a:t>people</a:t>
            </a:r>
            <a:r>
              <a:rPr lang="en-US" dirty="0"/>
              <a:t> prepared for the </a:t>
            </a:r>
            <a:r>
              <a:rPr lang="en-US" dirty="0" smtClean="0"/>
              <a:t>Lord”.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0219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1861"/>
            <a:ext cx="7886700" cy="595927"/>
          </a:xfrm>
        </p:spPr>
        <p:txBody>
          <a:bodyPr>
            <a:normAutofit fontScale="90000"/>
          </a:bodyPr>
          <a:lstStyle/>
          <a:p>
            <a:pPr algn="ctr"/>
            <a:r>
              <a:rPr lang="en-US" smtClean="0"/>
              <a:t>Judah First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785" y="727788"/>
            <a:ext cx="7886700" cy="2332653"/>
          </a:xfrm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>
              <a:lnSpc>
                <a:spcPct val="140000"/>
              </a:lnSpc>
            </a:pPr>
            <a:r>
              <a:rPr lang="en-US" dirty="0"/>
              <a:t>The LORD also shall save the </a:t>
            </a:r>
            <a:r>
              <a:rPr lang="en-US" u="sng" dirty="0"/>
              <a:t>tents of Judah </a:t>
            </a:r>
            <a:r>
              <a:rPr lang="en-US" u="sng" dirty="0" smtClean="0"/>
              <a:t>firs</a:t>
            </a:r>
            <a:r>
              <a:rPr lang="en-US" dirty="0" smtClean="0"/>
              <a:t>t </a:t>
            </a:r>
            <a:r>
              <a:rPr lang="en-US" dirty="0" err="1" smtClean="0">
                <a:solidFill>
                  <a:srgbClr val="FF0000"/>
                </a:solidFill>
              </a:rPr>
              <a:t>Zech</a:t>
            </a:r>
            <a:r>
              <a:rPr lang="en-US" dirty="0" smtClean="0">
                <a:solidFill>
                  <a:srgbClr val="FF0000"/>
                </a:solidFill>
              </a:rPr>
              <a:t> 12:7</a:t>
            </a:r>
          </a:p>
          <a:p>
            <a:pPr>
              <a:lnSpc>
                <a:spcPct val="140000"/>
              </a:lnSpc>
            </a:pPr>
            <a:r>
              <a:rPr lang="en-US" dirty="0"/>
              <a:t>The LORD also shall roar out of Zion, and utter his voice from Jerusalem; and the heavens and the earth shall shake: but </a:t>
            </a:r>
            <a:r>
              <a:rPr lang="en-US" u="sng" dirty="0"/>
              <a:t>the LORD</a:t>
            </a:r>
            <a:r>
              <a:rPr lang="en-US" i="1" u="sng" dirty="0"/>
              <a:t> will be</a:t>
            </a:r>
            <a:r>
              <a:rPr lang="en-US" u="sng" dirty="0"/>
              <a:t> the hope of his people, and the strength of the children of Israel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FF0000"/>
                </a:solidFill>
              </a:rPr>
              <a:t>Joel 3:16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47785" y="3731013"/>
            <a:ext cx="7886700" cy="291115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dirty="0"/>
              <a:t>For </a:t>
            </a:r>
            <a:r>
              <a:rPr lang="en-US" u="sng" dirty="0"/>
              <a:t>I</a:t>
            </a:r>
            <a:r>
              <a:rPr lang="en-US" i="1" u="sng" dirty="0"/>
              <a:t> am</a:t>
            </a:r>
            <a:r>
              <a:rPr lang="en-US" u="sng" dirty="0"/>
              <a:t> with thee, </a:t>
            </a:r>
            <a:r>
              <a:rPr lang="en-US" u="sng" dirty="0" err="1"/>
              <a:t>saith</a:t>
            </a:r>
            <a:r>
              <a:rPr lang="en-US" u="sng" dirty="0"/>
              <a:t> the LORD, to save thee</a:t>
            </a:r>
            <a:r>
              <a:rPr lang="en-US" dirty="0"/>
              <a:t>: though I make a full end of all nations whither I have scattered thee, yet will I not make a full end of thee: but I will correct thee in measure, and will not leave thee altogether </a:t>
            </a:r>
            <a:r>
              <a:rPr lang="en-US" dirty="0" smtClean="0"/>
              <a:t>unpunished. </a:t>
            </a:r>
            <a:r>
              <a:rPr lang="en-US" dirty="0" smtClean="0">
                <a:solidFill>
                  <a:srgbClr val="FF0000"/>
                </a:solidFill>
              </a:rPr>
              <a:t>Jer 30:11</a:t>
            </a:r>
          </a:p>
          <a:p>
            <a:pPr>
              <a:lnSpc>
                <a:spcPct val="140000"/>
              </a:lnSpc>
            </a:pPr>
            <a:r>
              <a:rPr lang="en-US" dirty="0"/>
              <a:t>For I will take you from among the heathen, and </a:t>
            </a:r>
            <a:r>
              <a:rPr lang="en-US" u="sng" dirty="0"/>
              <a:t>gather you out of all countries</a:t>
            </a:r>
            <a:r>
              <a:rPr lang="en-US" dirty="0"/>
              <a:t>, and will bring you into your own land. </a:t>
            </a:r>
            <a:r>
              <a:rPr lang="en-US" dirty="0" smtClean="0">
                <a:solidFill>
                  <a:srgbClr val="FF0000"/>
                </a:solidFill>
              </a:rPr>
              <a:t>Ezek 36:24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47785" y="3135086"/>
            <a:ext cx="7886700" cy="595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Then the “Whole House of Israel”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56302"/>
            <a:ext cx="9144000" cy="19016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45285"/>
            <a:ext cx="7886700" cy="66124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Faith &amp;Fire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282" y="1013890"/>
            <a:ext cx="8621485" cy="271838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lang="en-US" baseline="30000" dirty="0"/>
              <a:t>7 </a:t>
            </a:r>
            <a:r>
              <a:rPr lang="en-US" dirty="0"/>
              <a:t>That the trial of your faith, being much more precious than of gold that </a:t>
            </a:r>
            <a:r>
              <a:rPr lang="en-US" dirty="0" err="1"/>
              <a:t>perisheth</a:t>
            </a:r>
            <a:r>
              <a:rPr lang="en-US" dirty="0"/>
              <a:t>, though it be tried with fire, might be found unto praise and honour and glory at the appearing of Jesus Christ</a:t>
            </a:r>
            <a:r>
              <a:rPr lang="en-US" dirty="0" smtClean="0"/>
              <a:t>:</a:t>
            </a:r>
          </a:p>
          <a:p>
            <a:pPr marL="0" indent="0" algn="r">
              <a:buNone/>
            </a:pPr>
            <a:r>
              <a:rPr lang="en-US" dirty="0" smtClean="0"/>
              <a:t>1 Peter 1:7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8341" y="4956302"/>
            <a:ext cx="8459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Faith must be seen in us BEFORE the appearing of the Anointed- otherwise it’s not faith!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282" y="4077893"/>
            <a:ext cx="6662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0070C0"/>
                </a:solidFill>
              </a:rPr>
              <a:t>“For </a:t>
            </a:r>
            <a:r>
              <a:rPr lang="en-US" sz="2400" b="1" dirty="0">
                <a:solidFill>
                  <a:srgbClr val="0070C0"/>
                </a:solidFill>
              </a:rPr>
              <a:t>we walk by faith, not </a:t>
            </a:r>
            <a:r>
              <a:rPr lang="en-US" sz="2400" b="1">
                <a:solidFill>
                  <a:srgbClr val="0070C0"/>
                </a:solidFill>
              </a:rPr>
              <a:t>by </a:t>
            </a:r>
            <a:r>
              <a:rPr lang="en-US" sz="2400" b="1" smtClean="0">
                <a:solidFill>
                  <a:srgbClr val="0070C0"/>
                </a:solidFill>
              </a:rPr>
              <a:t>sight” 2 Cor 5:7</a:t>
            </a:r>
            <a:r>
              <a:rPr lang="en-US" sz="2400" b="1" dirty="0">
                <a:solidFill>
                  <a:srgbClr val="0070C0"/>
                </a:solidFill>
              </a:rPr>
              <a:t> 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1171" y="3719796"/>
            <a:ext cx="2371531" cy="11778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401" y="99706"/>
            <a:ext cx="1225420" cy="9190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7282" y="3586905"/>
            <a:ext cx="6662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“The Just shall live by Faith” </a:t>
            </a:r>
            <a:r>
              <a:rPr lang="en-US" sz="2400" b="1" dirty="0" err="1" smtClean="0">
                <a:solidFill>
                  <a:srgbClr val="0070C0"/>
                </a:solidFill>
              </a:rPr>
              <a:t>Hab</a:t>
            </a:r>
            <a:r>
              <a:rPr lang="en-US" sz="2400" b="1" dirty="0" smtClean="0">
                <a:solidFill>
                  <a:srgbClr val="0070C0"/>
                </a:solidFill>
              </a:rPr>
              <a:t> 2:4</a:t>
            </a:r>
            <a:r>
              <a:rPr lang="en-US" sz="2400" b="1" dirty="0">
                <a:solidFill>
                  <a:srgbClr val="0070C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7602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539"/>
            <a:ext cx="7886700" cy="61458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Events </a:t>
            </a:r>
            <a:r>
              <a:rPr lang="en-US" b="1" dirty="0" smtClean="0">
                <a:solidFill>
                  <a:srgbClr val="0070C0"/>
                </a:solidFill>
              </a:rPr>
              <a:t>at </a:t>
            </a:r>
            <a:r>
              <a:rPr lang="en-US" b="1" dirty="0" smtClean="0">
                <a:solidFill>
                  <a:srgbClr val="0070C0"/>
                </a:solidFill>
              </a:rPr>
              <a:t>The Return of Christ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629" y="811762"/>
            <a:ext cx="8845420" cy="5980923"/>
          </a:xfrm>
        </p:spPr>
        <p:txBody>
          <a:bodyPr>
            <a:noAutofit/>
          </a:bodyPr>
          <a:lstStyle/>
          <a:p>
            <a:pPr lvl="0">
              <a:lnSpc>
                <a:spcPct val="70000"/>
              </a:lnSpc>
            </a:pPr>
            <a:r>
              <a:rPr lang="en-GB" sz="1800" dirty="0"/>
              <a:t>Return of Christ and the Resurrection </a:t>
            </a:r>
            <a:r>
              <a:rPr lang="en-GB" sz="1800" dirty="0">
                <a:solidFill>
                  <a:srgbClr val="FF0000"/>
                </a:solidFill>
              </a:rPr>
              <a:t>1 Thess 4:15-17</a:t>
            </a:r>
          </a:p>
          <a:p>
            <a:pPr lvl="0">
              <a:lnSpc>
                <a:spcPct val="70000"/>
              </a:lnSpc>
            </a:pPr>
            <a:r>
              <a:rPr lang="en-GB" sz="1800" dirty="0"/>
              <a:t>Call to the Judgment seat at Sinai </a:t>
            </a:r>
            <a:r>
              <a:rPr lang="en-GB" sz="1800" dirty="0">
                <a:solidFill>
                  <a:srgbClr val="FF0000"/>
                </a:solidFill>
              </a:rPr>
              <a:t>1 Pet 4:17</a:t>
            </a:r>
          </a:p>
          <a:p>
            <a:pPr lvl="0">
              <a:lnSpc>
                <a:spcPct val="70000"/>
              </a:lnSpc>
            </a:pPr>
            <a:r>
              <a:rPr lang="en-GB" sz="1800" dirty="0"/>
              <a:t>Marriage of the lamb </a:t>
            </a:r>
            <a:r>
              <a:rPr lang="en-GB" sz="1800" dirty="0">
                <a:solidFill>
                  <a:srgbClr val="FF0000"/>
                </a:solidFill>
              </a:rPr>
              <a:t>Rev 19:7</a:t>
            </a:r>
          </a:p>
          <a:p>
            <a:pPr lvl="0">
              <a:lnSpc>
                <a:spcPct val="70000"/>
              </a:lnSpc>
            </a:pPr>
            <a:r>
              <a:rPr lang="en-GB" sz="1800" dirty="0"/>
              <a:t>Elijah begins his work of restoration of turning the heart of the disobedient to the wisdom of the Just – (That might include Judah first as they suffer defeat at the hand of Gog). </a:t>
            </a:r>
            <a:r>
              <a:rPr lang="en-GB" sz="1800" dirty="0">
                <a:solidFill>
                  <a:srgbClr val="FF0000"/>
                </a:solidFill>
              </a:rPr>
              <a:t>Mal 4:5; Rom </a:t>
            </a:r>
            <a:r>
              <a:rPr lang="en-GB" sz="1800" dirty="0" smtClean="0">
                <a:solidFill>
                  <a:srgbClr val="FF0000"/>
                </a:solidFill>
              </a:rPr>
              <a:t>11:23-27</a:t>
            </a:r>
            <a:r>
              <a:rPr lang="en-GB" sz="1800" dirty="0" smtClean="0"/>
              <a:t> </a:t>
            </a:r>
            <a:r>
              <a:rPr lang="mr-IN" sz="1800" dirty="0" smtClean="0"/>
              <a:t>–</a:t>
            </a:r>
            <a:r>
              <a:rPr lang="en-GB" sz="1800" dirty="0" smtClean="0"/>
              <a:t> “Before the great and dreadful day of Yahweh”</a:t>
            </a:r>
            <a:endParaRPr lang="en-GB" sz="1800" dirty="0"/>
          </a:p>
          <a:p>
            <a:pPr lvl="0">
              <a:lnSpc>
                <a:spcPct val="70000"/>
              </a:lnSpc>
            </a:pPr>
            <a:r>
              <a:rPr lang="en-GB" sz="1800" dirty="0"/>
              <a:t>Gog moves </a:t>
            </a:r>
            <a:r>
              <a:rPr lang="en-GB" sz="1800" dirty="0" smtClean="0"/>
              <a:t>against </a:t>
            </a:r>
            <a:r>
              <a:rPr lang="en-GB" sz="1800" dirty="0"/>
              <a:t>Israel and Egypt. </a:t>
            </a:r>
            <a:r>
              <a:rPr lang="en-GB" sz="1800" dirty="0">
                <a:solidFill>
                  <a:srgbClr val="FF0000"/>
                </a:solidFill>
              </a:rPr>
              <a:t>Ezek 38</a:t>
            </a:r>
          </a:p>
          <a:p>
            <a:pPr lvl="0">
              <a:lnSpc>
                <a:spcPct val="70000"/>
              </a:lnSpc>
            </a:pPr>
            <a:r>
              <a:rPr lang="en-GB" sz="1800" dirty="0"/>
              <a:t>Christ and the saints march towards the land. </a:t>
            </a:r>
            <a:r>
              <a:rPr lang="en-GB" sz="1800" dirty="0" err="1">
                <a:solidFill>
                  <a:srgbClr val="FF0000"/>
                </a:solidFill>
              </a:rPr>
              <a:t>Deut</a:t>
            </a:r>
            <a:r>
              <a:rPr lang="en-GB" sz="1800" dirty="0">
                <a:solidFill>
                  <a:srgbClr val="FF0000"/>
                </a:solidFill>
              </a:rPr>
              <a:t> 33:2; </a:t>
            </a:r>
            <a:r>
              <a:rPr lang="en-GB" sz="1800" dirty="0" err="1">
                <a:solidFill>
                  <a:srgbClr val="FF0000"/>
                </a:solidFill>
              </a:rPr>
              <a:t>Hab</a:t>
            </a:r>
            <a:r>
              <a:rPr lang="en-GB" sz="1800" dirty="0">
                <a:solidFill>
                  <a:srgbClr val="FF0000"/>
                </a:solidFill>
              </a:rPr>
              <a:t> 3:3</a:t>
            </a:r>
          </a:p>
          <a:p>
            <a:pPr lvl="0">
              <a:lnSpc>
                <a:spcPct val="70000"/>
              </a:lnSpc>
            </a:pPr>
            <a:r>
              <a:rPr lang="en-GB" sz="1800" dirty="0"/>
              <a:t>Arab descendants of Abraham receive them </a:t>
            </a:r>
            <a:r>
              <a:rPr lang="en-GB" sz="1800" dirty="0" err="1">
                <a:solidFill>
                  <a:srgbClr val="FF0000"/>
                </a:solidFill>
              </a:rPr>
              <a:t>Hab</a:t>
            </a:r>
            <a:r>
              <a:rPr lang="en-GB" sz="1800" dirty="0">
                <a:solidFill>
                  <a:srgbClr val="FF0000"/>
                </a:solidFill>
              </a:rPr>
              <a:t> 3:7</a:t>
            </a:r>
          </a:p>
          <a:p>
            <a:pPr lvl="0">
              <a:lnSpc>
                <a:spcPct val="70000"/>
              </a:lnSpc>
            </a:pPr>
            <a:r>
              <a:rPr lang="en-GB" sz="1800" dirty="0"/>
              <a:t>Gog (latter day Amorite) destroyed on the outskirts of the land East of Jordan typified by the utter destruction of </a:t>
            </a:r>
            <a:r>
              <a:rPr lang="en-GB" sz="1800" dirty="0" err="1"/>
              <a:t>Sihon</a:t>
            </a:r>
            <a:r>
              <a:rPr lang="en-GB" sz="1800" dirty="0"/>
              <a:t> king of </a:t>
            </a:r>
            <a:r>
              <a:rPr lang="en-GB" sz="1800" dirty="0" err="1"/>
              <a:t>Heshbon</a:t>
            </a:r>
            <a:r>
              <a:rPr lang="en-GB" sz="1800" dirty="0"/>
              <a:t> and </a:t>
            </a:r>
            <a:r>
              <a:rPr lang="en-GB" sz="1800" dirty="0" err="1"/>
              <a:t>Og</a:t>
            </a:r>
            <a:r>
              <a:rPr lang="en-GB" sz="1800" dirty="0"/>
              <a:t> king of Bashan </a:t>
            </a:r>
            <a:r>
              <a:rPr lang="en-GB" sz="1800" dirty="0" err="1">
                <a:solidFill>
                  <a:srgbClr val="FF0000"/>
                </a:solidFill>
              </a:rPr>
              <a:t>Num</a:t>
            </a:r>
            <a:r>
              <a:rPr lang="en-GB" sz="1800" dirty="0">
                <a:solidFill>
                  <a:srgbClr val="FF0000"/>
                </a:solidFill>
              </a:rPr>
              <a:t> 21:2; </a:t>
            </a:r>
            <a:endParaRPr lang="en-GB" sz="1800" dirty="0" smtClean="0">
              <a:solidFill>
                <a:srgbClr val="FF0000"/>
              </a:solidFill>
            </a:endParaRPr>
          </a:p>
          <a:p>
            <a:pPr lvl="0">
              <a:lnSpc>
                <a:spcPct val="70000"/>
              </a:lnSpc>
            </a:pPr>
            <a:r>
              <a:rPr lang="en-GB" sz="1800" dirty="0" smtClean="0"/>
              <a:t>Christ </a:t>
            </a:r>
            <a:r>
              <a:rPr lang="en-GB" sz="1800" dirty="0"/>
              <a:t>and the Saints cross over Jordan and Jerusalem Liberated </a:t>
            </a:r>
            <a:r>
              <a:rPr lang="en-GB" sz="1800" dirty="0" smtClean="0"/>
              <a:t>(Armageddon </a:t>
            </a:r>
            <a:r>
              <a:rPr lang="en-GB" sz="1800" dirty="0"/>
              <a:t>– </a:t>
            </a:r>
            <a:r>
              <a:rPr lang="en-GB" sz="1800" dirty="0">
                <a:solidFill>
                  <a:srgbClr val="FF0000"/>
                </a:solidFill>
              </a:rPr>
              <a:t>Joel </a:t>
            </a:r>
            <a:r>
              <a:rPr lang="en-GB" sz="1800" dirty="0" smtClean="0">
                <a:solidFill>
                  <a:srgbClr val="FF0000"/>
                </a:solidFill>
              </a:rPr>
              <a:t>3:16, Josh 10:12 </a:t>
            </a:r>
            <a:r>
              <a:rPr lang="mr-IN" sz="1800" dirty="0" smtClean="0">
                <a:solidFill>
                  <a:srgbClr val="FF0000"/>
                </a:solidFill>
              </a:rPr>
              <a:t>–</a:t>
            </a:r>
            <a:r>
              <a:rPr lang="en-GB" sz="1800" dirty="0" smtClean="0">
                <a:solidFill>
                  <a:srgbClr val="FF0000"/>
                </a:solidFill>
              </a:rPr>
              <a:t> 5 kings of the Amorites)</a:t>
            </a:r>
            <a:r>
              <a:rPr lang="en-GB" sz="1800" dirty="0" smtClean="0"/>
              <a:t>)</a:t>
            </a:r>
            <a:endParaRPr lang="en-GB" sz="1800" dirty="0"/>
          </a:p>
          <a:p>
            <a:pPr lvl="0">
              <a:lnSpc>
                <a:spcPct val="70000"/>
              </a:lnSpc>
            </a:pPr>
            <a:r>
              <a:rPr lang="en-GB" sz="1800" dirty="0"/>
              <a:t>Christ and the saints enter Jerusalem </a:t>
            </a:r>
            <a:r>
              <a:rPr lang="en-GB" sz="1800" dirty="0" err="1">
                <a:solidFill>
                  <a:srgbClr val="FF0000"/>
                </a:solidFill>
              </a:rPr>
              <a:t>Zech</a:t>
            </a:r>
            <a:r>
              <a:rPr lang="en-GB" sz="1800" dirty="0">
                <a:solidFill>
                  <a:srgbClr val="FF0000"/>
                </a:solidFill>
              </a:rPr>
              <a:t> 13:9</a:t>
            </a:r>
          </a:p>
          <a:p>
            <a:pPr lvl="0">
              <a:lnSpc>
                <a:spcPct val="70000"/>
              </a:lnSpc>
            </a:pPr>
            <a:r>
              <a:rPr lang="en-GB" sz="1800" dirty="0"/>
              <a:t>Trouble in the World – </a:t>
            </a:r>
            <a:r>
              <a:rPr lang="en-GB" sz="1800" dirty="0">
                <a:solidFill>
                  <a:srgbClr val="FF0000"/>
                </a:solidFill>
              </a:rPr>
              <a:t>Dan 12:1</a:t>
            </a:r>
          </a:p>
          <a:p>
            <a:pPr lvl="0">
              <a:lnSpc>
                <a:spcPct val="70000"/>
              </a:lnSpc>
            </a:pPr>
            <a:r>
              <a:rPr lang="en-GB" sz="1800" dirty="0" smtClean="0"/>
              <a:t>Proclamation </a:t>
            </a:r>
            <a:r>
              <a:rPr lang="en-GB" sz="1800" dirty="0"/>
              <a:t>for the Jews everywhere to return </a:t>
            </a:r>
            <a:r>
              <a:rPr lang="en-GB" sz="1800" dirty="0">
                <a:solidFill>
                  <a:srgbClr val="FF0000"/>
                </a:solidFill>
              </a:rPr>
              <a:t>Jer 3:12-4:2</a:t>
            </a:r>
          </a:p>
          <a:p>
            <a:pPr lvl="0">
              <a:lnSpc>
                <a:spcPct val="70000"/>
              </a:lnSpc>
            </a:pPr>
            <a:r>
              <a:rPr lang="en-GB" sz="1800" dirty="0"/>
              <a:t>Second Exodus </a:t>
            </a:r>
            <a:r>
              <a:rPr lang="en-GB" sz="1800" dirty="0">
                <a:solidFill>
                  <a:srgbClr val="FF0000"/>
                </a:solidFill>
              </a:rPr>
              <a:t>Ezek 20:33-38</a:t>
            </a:r>
          </a:p>
          <a:p>
            <a:pPr lvl="0">
              <a:lnSpc>
                <a:spcPct val="70000"/>
              </a:lnSpc>
            </a:pPr>
            <a:r>
              <a:rPr lang="en-GB" sz="1800" dirty="0"/>
              <a:t>Scattered Israel re-educated by Elijah and the prophets, </a:t>
            </a:r>
            <a:r>
              <a:rPr lang="en-GB" sz="1800" dirty="0" smtClean="0"/>
              <a:t>completed </a:t>
            </a:r>
            <a:r>
              <a:rPr lang="en-GB" sz="1800" dirty="0" err="1" smtClean="0">
                <a:solidFill>
                  <a:srgbClr val="FF0000"/>
                </a:solidFill>
              </a:rPr>
              <a:t>Zech</a:t>
            </a:r>
            <a:r>
              <a:rPr lang="en-GB" sz="1800" dirty="0" smtClean="0">
                <a:solidFill>
                  <a:srgbClr val="FF0000"/>
                </a:solidFill>
              </a:rPr>
              <a:t> </a:t>
            </a:r>
            <a:r>
              <a:rPr lang="en-GB" sz="1800" dirty="0">
                <a:solidFill>
                  <a:srgbClr val="FF0000"/>
                </a:solidFill>
              </a:rPr>
              <a:t>10:7-11</a:t>
            </a:r>
          </a:p>
          <a:p>
            <a:pPr lvl="0">
              <a:lnSpc>
                <a:spcPct val="70000"/>
              </a:lnSpc>
            </a:pPr>
            <a:r>
              <a:rPr lang="en-GB" sz="1800" dirty="0"/>
              <a:t>40 years to restore Israel back to the land – 50 years to the dedication to the temple. </a:t>
            </a:r>
            <a:r>
              <a:rPr lang="en-GB" sz="1800" dirty="0">
                <a:solidFill>
                  <a:srgbClr val="FF0000"/>
                </a:solidFill>
              </a:rPr>
              <a:t>Ezek </a:t>
            </a:r>
            <a:r>
              <a:rPr lang="en-GB" sz="1800" dirty="0" smtClean="0">
                <a:solidFill>
                  <a:srgbClr val="FF0000"/>
                </a:solidFill>
              </a:rPr>
              <a:t>40:1</a:t>
            </a:r>
            <a:endParaRPr lang="en-GB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61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37321"/>
          <a:stretch/>
        </p:blipFill>
        <p:spPr>
          <a:xfrm>
            <a:off x="1709310" y="97494"/>
            <a:ext cx="7245934" cy="660607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87" y="67965"/>
            <a:ext cx="3917127" cy="610281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Elijah’s workplace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259256" y="2823886"/>
            <a:ext cx="1073021" cy="77773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rot="2184560">
            <a:off x="4520481" y="2994907"/>
            <a:ext cx="1172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25 </a:t>
            </a:r>
            <a:r>
              <a:rPr lang="en-US" b="1" dirty="0"/>
              <a:t>m</a:t>
            </a:r>
            <a:r>
              <a:rPr lang="en-US" b="1" dirty="0" smtClean="0"/>
              <a:t>iles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5332277" y="3372538"/>
            <a:ext cx="760613" cy="34104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277171">
            <a:off x="6347481" y="3561711"/>
            <a:ext cx="541176" cy="193406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259256" y="300934"/>
            <a:ext cx="1567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Zarephath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5234473" y="93306"/>
            <a:ext cx="453999" cy="27182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4180114" y="300934"/>
            <a:ext cx="1281358" cy="4161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5987" y="946805"/>
            <a:ext cx="434052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Elijah </a:t>
            </a:r>
            <a:r>
              <a:rPr lang="mr-IN" sz="2800" dirty="0" smtClean="0"/>
              <a:t>–</a:t>
            </a:r>
            <a:r>
              <a:rPr lang="en-US" sz="2800" dirty="0" smtClean="0"/>
              <a:t> Strong “My God is Yahweh” or “Yah is God”</a:t>
            </a:r>
          </a:p>
        </p:txBody>
      </p:sp>
    </p:spTree>
    <p:extLst>
      <p:ext uri="{BB962C8B-B14F-4D97-AF65-F5344CB8AC3E}">
        <p14:creationId xmlns:p14="http://schemas.microsoft.com/office/powerpoint/2010/main" val="131060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4107</TotalTime>
  <Words>1387</Words>
  <Application>Microsoft Macintosh PowerPoint</Application>
  <PresentationFormat>On-screen Show (4:3)</PresentationFormat>
  <Paragraphs>89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Calibri Light</vt:lpstr>
      <vt:lpstr>Mangal</vt:lpstr>
      <vt:lpstr>Arial</vt:lpstr>
      <vt:lpstr>Office Theme</vt:lpstr>
      <vt:lpstr>Malachi 4</vt:lpstr>
      <vt:lpstr>Judgment of the wicked</vt:lpstr>
      <vt:lpstr>But unto you that fear my name shall the Sun of righteousness arise with healing in his wings  </vt:lpstr>
      <vt:lpstr>Mal 4:3</vt:lpstr>
      <vt:lpstr>Mal 4:6  compare Luke 1:17</vt:lpstr>
      <vt:lpstr>Judah First</vt:lpstr>
      <vt:lpstr>Faith &amp;Fire</vt:lpstr>
      <vt:lpstr>Events at The Return of Christ</vt:lpstr>
      <vt:lpstr>Elijah’s workplace</vt:lpstr>
      <vt:lpstr>To Set in Order  </vt:lpstr>
      <vt:lpstr>The fall of the Jews but“Not cast off”</vt:lpstr>
      <vt:lpstr>1 Peter 2:7-10 – the mercy of Yahweh offered by Elijah fulfilled in Jew and Gentile</vt:lpstr>
      <vt:lpstr>The Purpose of Yahweh Genesis - Malachi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Malachi 1</dc:title>
  <dc:creator>Paul Hamnett</dc:creator>
  <cp:lastModifiedBy>Paul Hamnett</cp:lastModifiedBy>
  <cp:revision>64</cp:revision>
  <cp:lastPrinted>2017-11-29T20:43:19Z</cp:lastPrinted>
  <dcterms:created xsi:type="dcterms:W3CDTF">2017-11-25T15:59:31Z</dcterms:created>
  <dcterms:modified xsi:type="dcterms:W3CDTF">2017-12-01T16:43:20Z</dcterms:modified>
</cp:coreProperties>
</file>