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1.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xml" ContentType="application/vnd.openxmlformats-officedocument.drawingml.chart+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7" r:id="rId3"/>
  </p:sldMasterIdLst>
  <p:notesMasterIdLst>
    <p:notesMasterId r:id="rId65"/>
  </p:notesMasterIdLst>
  <p:sldIdLst>
    <p:sldId id="261" r:id="rId4"/>
    <p:sldId id="258" r:id="rId5"/>
    <p:sldId id="259" r:id="rId6"/>
    <p:sldId id="270" r:id="rId7"/>
    <p:sldId id="324" r:id="rId8"/>
    <p:sldId id="262" r:id="rId9"/>
    <p:sldId id="263" r:id="rId10"/>
    <p:sldId id="264" r:id="rId11"/>
    <p:sldId id="321" r:id="rId12"/>
    <p:sldId id="266" r:id="rId13"/>
    <p:sldId id="312" r:id="rId14"/>
    <p:sldId id="267" r:id="rId15"/>
    <p:sldId id="268" r:id="rId16"/>
    <p:sldId id="274" r:id="rId17"/>
    <p:sldId id="292" r:id="rId18"/>
    <p:sldId id="282" r:id="rId19"/>
    <p:sldId id="316" r:id="rId20"/>
    <p:sldId id="287" r:id="rId21"/>
    <p:sldId id="284" r:id="rId22"/>
    <p:sldId id="286" r:id="rId23"/>
    <p:sldId id="322" r:id="rId24"/>
    <p:sldId id="271" r:id="rId25"/>
    <p:sldId id="272" r:id="rId26"/>
    <p:sldId id="350" r:id="rId27"/>
    <p:sldId id="291" r:id="rId28"/>
    <p:sldId id="304" r:id="rId29"/>
    <p:sldId id="277" r:id="rId30"/>
    <p:sldId id="278" r:id="rId31"/>
    <p:sldId id="334" r:id="rId32"/>
    <p:sldId id="333" r:id="rId33"/>
    <p:sldId id="269" r:id="rId34"/>
    <p:sldId id="335" r:id="rId35"/>
    <p:sldId id="343" r:id="rId36"/>
    <p:sldId id="336" r:id="rId37"/>
    <p:sldId id="349" r:id="rId38"/>
    <p:sldId id="340" r:id="rId39"/>
    <p:sldId id="341" r:id="rId40"/>
    <p:sldId id="346" r:id="rId41"/>
    <p:sldId id="347" r:id="rId42"/>
    <p:sldId id="348" r:id="rId43"/>
    <p:sldId id="328" r:id="rId44"/>
    <p:sldId id="345" r:id="rId45"/>
    <p:sldId id="331" r:id="rId46"/>
    <p:sldId id="332" r:id="rId47"/>
    <p:sldId id="289" r:id="rId48"/>
    <p:sldId id="323" r:id="rId49"/>
    <p:sldId id="319" r:id="rId50"/>
    <p:sldId id="317" r:id="rId51"/>
    <p:sldId id="294" r:id="rId52"/>
    <p:sldId id="295" r:id="rId53"/>
    <p:sldId id="318" r:id="rId54"/>
    <p:sldId id="305" r:id="rId55"/>
    <p:sldId id="325" r:id="rId56"/>
    <p:sldId id="327" r:id="rId57"/>
    <p:sldId id="301" r:id="rId58"/>
    <p:sldId id="296" r:id="rId59"/>
    <p:sldId id="288" r:id="rId60"/>
    <p:sldId id="290" r:id="rId61"/>
    <p:sldId id="320" r:id="rId62"/>
    <p:sldId id="276" r:id="rId63"/>
    <p:sldId id="351" r:id="rId64"/>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099" autoAdjust="0"/>
  </p:normalViewPr>
  <p:slideViewPr>
    <p:cSldViewPr>
      <p:cViewPr varScale="1">
        <p:scale>
          <a:sx n="57" d="100"/>
          <a:sy n="57" d="100"/>
        </p:scale>
        <p:origin x="-1662" y="-96"/>
      </p:cViewPr>
      <p:guideLst>
        <p:guide orient="horz" pos="2160"/>
        <p:guide pos="2880"/>
      </p:guideLst>
    </p:cSldViewPr>
  </p:slideViewPr>
  <p:notesTextViewPr>
    <p:cViewPr>
      <p:scale>
        <a:sx n="1" d="1"/>
        <a:sy n="1" d="1"/>
      </p:scale>
      <p:origin x="0" y="0"/>
    </p:cViewPr>
  </p:notesTextViewPr>
  <p:sorterViewPr>
    <p:cViewPr>
      <p:scale>
        <a:sx n="50" d="100"/>
        <a:sy n="50" d="100"/>
      </p:scale>
      <p:origin x="0" y="18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Bernard MT Condensed" panose="02050806060905020404" pitchFamily="18" charset="0"/>
              </a:defRPr>
            </a:pPr>
            <a:r>
              <a:rPr lang="en-US" sz="2800" dirty="0" smtClean="0">
                <a:latin typeface="Bernard MT Condensed" panose="02050806060905020404" pitchFamily="18" charset="0"/>
              </a:rPr>
              <a:t>Israel’s Revival:</a:t>
            </a:r>
            <a:r>
              <a:rPr lang="en-US" sz="2800" baseline="0" dirty="0" smtClean="0">
                <a:latin typeface="Bernard MT Condensed" panose="02050806060905020404" pitchFamily="18" charset="0"/>
              </a:rPr>
              <a:t> 1917; 1947; 1967</a:t>
            </a:r>
            <a:endParaRPr lang="en-US" sz="2800" dirty="0">
              <a:latin typeface="Bernard MT Condensed" panose="02050806060905020404" pitchFamily="18" charset="0"/>
            </a:endParaRPr>
          </a:p>
        </c:rich>
      </c:tx>
      <c:layout/>
      <c:overlay val="0"/>
      <c:spPr>
        <a:solidFill>
          <a:schemeClr val="bg1"/>
        </a:solidFill>
      </c:spPr>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Sales</c:v>
                </c:pt>
              </c:strCache>
            </c:strRef>
          </c:tx>
          <c:spPr>
            <a:solidFill>
              <a:srgbClr val="002060"/>
            </a:solidFill>
          </c:spPr>
          <c:explosion val="25"/>
          <c:dPt>
            <c:idx val="0"/>
            <c:bubble3D val="0"/>
            <c:spPr>
              <a:solidFill>
                <a:srgbClr val="002060"/>
              </a:solidFill>
              <a:ln>
                <a:solidFill>
                  <a:schemeClr val="bg1"/>
                </a:solidFill>
              </a:ln>
            </c:spPr>
          </c:dPt>
          <c:dPt>
            <c:idx val="1"/>
            <c:bubble3D val="0"/>
            <c:spPr>
              <a:solidFill>
                <a:srgbClr val="FF0000"/>
              </a:solidFill>
            </c:spPr>
          </c:dPt>
          <c:dPt>
            <c:idx val="2"/>
            <c:bubble3D val="0"/>
            <c:spPr>
              <a:solidFill>
                <a:schemeClr val="bg1"/>
              </a:solidFill>
            </c:spPr>
          </c:dPt>
          <c:dPt>
            <c:idx val="3"/>
            <c:bubble3D val="0"/>
            <c:spPr>
              <a:solidFill>
                <a:srgbClr val="0070C0"/>
              </a:solidFill>
            </c:spPr>
          </c:dPt>
          <c:dLbls>
            <c:delete val="1"/>
          </c:dLbls>
          <c:cat>
            <c:strRef>
              <c:f>Sheet1!$A$2:$A$5</c:f>
              <c:strCache>
                <c:ptCount val="4"/>
                <c:pt idx="0">
                  <c:v>597 BC King Jehoiachin</c:v>
                </c:pt>
                <c:pt idx="1">
                  <c:v>1917 AD Gen Allenby</c:v>
                </c:pt>
                <c:pt idx="2">
                  <c:v>1947 AD Partition of Land</c:v>
                </c:pt>
                <c:pt idx="3">
                  <c:v>1967 AD Jerusalem Free</c:v>
                </c:pt>
              </c:strCache>
            </c:strRef>
          </c:cat>
          <c:val>
            <c:numRef>
              <c:f>Sheet1!$B$2:$B$5</c:f>
              <c:numCache>
                <c:formatCode>General</c:formatCode>
                <c:ptCount val="4"/>
                <c:pt idx="0">
                  <c:v>2590</c:v>
                </c:pt>
                <c:pt idx="1">
                  <c:v>30</c:v>
                </c:pt>
                <c:pt idx="2">
                  <c:v>20</c:v>
                </c:pt>
                <c:pt idx="3">
                  <c:v>50</c:v>
                </c:pt>
              </c:numCache>
            </c:numRef>
          </c:val>
        </c:ser>
        <c:dLbls>
          <c:showLegendKey val="0"/>
          <c:showVal val="1"/>
          <c:showCatName val="0"/>
          <c:showSerName val="0"/>
          <c:showPercent val="0"/>
          <c:showBubbleSize val="0"/>
          <c:showLeaderLines val="1"/>
        </c:dLbls>
      </c:pie3DChart>
    </c:plotArea>
    <c:legend>
      <c:legendPos val="r"/>
      <c:layout/>
      <c:overlay val="0"/>
      <c:spPr>
        <a:noFill/>
      </c:spPr>
    </c:legend>
    <c:plotVisOnly val="1"/>
    <c:dispBlanksAs val="gap"/>
    <c:showDLblsOverMax val="0"/>
  </c:chart>
  <c:spPr>
    <a:solidFill>
      <a:schemeClr val="bg1">
        <a:lumMod val="75000"/>
      </a:schemeClr>
    </a:solidFill>
  </c:spPr>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vl1pPr>
          </a:lstStyle>
          <a:p>
            <a:fld id="{2D5B09C0-8216-4CF2-A0B9-870A23AC3D3E}" type="datetimeFigureOut">
              <a:rPr lang="en-CA" smtClean="0"/>
              <a:t>01/03/2018</a:t>
            </a:fld>
            <a:endParaRPr lang="en-CA"/>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endParaRPr lang="en-CA"/>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vl1pPr>
          </a:lstStyle>
          <a:p>
            <a:fld id="{F48EF330-CF2E-4E2D-8B68-E97879BD0B62}" type="slidenum">
              <a:rPr lang="en-CA" smtClean="0"/>
              <a:t>‹#›</a:t>
            </a:fld>
            <a:endParaRPr lang="en-CA"/>
          </a:p>
        </p:txBody>
      </p:sp>
    </p:spTree>
    <p:extLst>
      <p:ext uri="{BB962C8B-B14F-4D97-AF65-F5344CB8AC3E}">
        <p14:creationId xmlns:p14="http://schemas.microsoft.com/office/powerpoint/2010/main" val="2500330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dirty="0" smtClean="0"/>
              <a:t>This</a:t>
            </a:r>
            <a:r>
              <a:rPr lang="en-CA" baseline="0" dirty="0" smtClean="0"/>
              <a:t> slide is to be shown before the presentation starts to let the audience appreciate that survivors of the Holocaust are still in existence and span a time of life which is incredibly rich in “signs of the times.”</a:t>
            </a:r>
          </a:p>
          <a:p>
            <a:pPr marL="228563" indent="-228563">
              <a:buFont typeface="+mj-lt"/>
              <a:buAutoNum type="arabicPeriod"/>
            </a:pPr>
            <a:r>
              <a:rPr lang="en-CA" baseline="0" dirty="0" smtClean="0"/>
              <a:t>It is neat how the miracle that God is working out with his people Israel is constantly in the face of those who watch the News.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solidFill>
                  <a:prstClr val="black"/>
                </a:solidFill>
              </a:rPr>
              <a:pPr/>
              <a:t>1</a:t>
            </a:fld>
            <a:endParaRPr lang="en-CA">
              <a:solidFill>
                <a:prstClr val="black"/>
              </a:solidFill>
            </a:endParaRPr>
          </a:p>
        </p:txBody>
      </p:sp>
    </p:spTree>
    <p:extLst>
      <p:ext uri="{BB962C8B-B14F-4D97-AF65-F5344CB8AC3E}">
        <p14:creationId xmlns:p14="http://schemas.microsoft.com/office/powerpoint/2010/main" val="4269705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In 1967 the 6-day war was fought and the</a:t>
            </a:r>
            <a:r>
              <a:rPr lang="en-CA" baseline="0" dirty="0" smtClean="0"/>
              <a:t> Old city of Jerusalem fell into the hands of the Israelis.</a:t>
            </a:r>
          </a:p>
          <a:p>
            <a:pPr marL="228600" indent="-228600">
              <a:buFont typeface="+mj-lt"/>
              <a:buAutoNum type="arabicPeriod"/>
            </a:pPr>
            <a:r>
              <a:rPr lang="en-CA" baseline="0" dirty="0" smtClean="0"/>
              <a:t>This was a homecoming to Israel and they quickly made Jerusalem their capital.</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10</a:t>
            </a:fld>
            <a:endParaRPr lang="en-CA"/>
          </a:p>
        </p:txBody>
      </p:sp>
    </p:spTree>
    <p:extLst>
      <p:ext uri="{BB962C8B-B14F-4D97-AF65-F5344CB8AC3E}">
        <p14:creationId xmlns:p14="http://schemas.microsoft.com/office/powerpoint/2010/main" val="2869040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Today we find that Jerusalem</a:t>
            </a:r>
            <a:r>
              <a:rPr lang="en-CA" baseline="0" dirty="0" smtClean="0"/>
              <a:t> is becoming a flash point of passion by Europe, Arabs, Israelis, Americans, Russians, etc.</a:t>
            </a:r>
          </a:p>
          <a:p>
            <a:pPr marL="228600" indent="-228600">
              <a:buFont typeface="+mj-lt"/>
              <a:buAutoNum type="arabicPeriod"/>
            </a:pPr>
            <a:r>
              <a:rPr lang="en-CA" baseline="0" dirty="0" smtClean="0"/>
              <a:t>The declaration of President Trump to move the American Embassy from Tel Aviv to Jerusalem seems to have caused the coals of war to break into open flame again.</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11</a:t>
            </a:fld>
            <a:endParaRPr lang="en-CA"/>
          </a:p>
        </p:txBody>
      </p:sp>
    </p:spTree>
    <p:extLst>
      <p:ext uri="{BB962C8B-B14F-4D97-AF65-F5344CB8AC3E}">
        <p14:creationId xmlns:p14="http://schemas.microsoft.com/office/powerpoint/2010/main" val="2487074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a:t>
            </a:r>
            <a:r>
              <a:rPr lang="en-CA" baseline="0" dirty="0" smtClean="0"/>
              <a:t> World does not recognize the hand of God in the outworking of the fate of this city.</a:t>
            </a:r>
          </a:p>
          <a:p>
            <a:pPr marL="228600" indent="-228600">
              <a:buFont typeface="+mj-lt"/>
              <a:buAutoNum type="arabicPeriod"/>
            </a:pPr>
            <a:r>
              <a:rPr lang="en-CA" baseline="0" dirty="0" smtClean="0"/>
              <a:t>The Word of God however, shows that God declares this city to be His, above all cities and nations throughout the world.</a:t>
            </a:r>
          </a:p>
          <a:p>
            <a:pPr marL="228600" indent="-228600">
              <a:buFont typeface="+mj-lt"/>
              <a:buAutoNum type="arabicPeriod"/>
            </a:pPr>
            <a:r>
              <a:rPr lang="en-CA" baseline="0" dirty="0" smtClean="0"/>
              <a:t>We must recognize the hand of God in the outworking of everything related to this city.</a:t>
            </a:r>
          </a:p>
          <a:p>
            <a:pPr marL="228600" indent="-228600">
              <a:buFont typeface="+mj-lt"/>
              <a:buAutoNum type="arabicPeriod"/>
            </a:pPr>
            <a:r>
              <a:rPr lang="en-CA" baseline="0" dirty="0" smtClean="0"/>
              <a:t>It is destined to be His choice for the Capital City of the World, which all nations are destined to accept.</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12</a:t>
            </a:fld>
            <a:endParaRPr lang="en-CA"/>
          </a:p>
        </p:txBody>
      </p:sp>
    </p:spTree>
    <p:extLst>
      <p:ext uri="{BB962C8B-B14F-4D97-AF65-F5344CB8AC3E}">
        <p14:creationId xmlns:p14="http://schemas.microsoft.com/office/powerpoint/2010/main" val="1940120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As He says, the</a:t>
            </a:r>
            <a:r>
              <a:rPr lang="en-CA" baseline="0" dirty="0" smtClean="0"/>
              <a:t> people of Israel are His people.</a:t>
            </a:r>
          </a:p>
          <a:p>
            <a:pPr marL="228600" indent="-228600">
              <a:buFont typeface="+mj-lt"/>
              <a:buAutoNum type="arabicPeriod"/>
            </a:pPr>
            <a:r>
              <a:rPr lang="en-CA" baseline="0" dirty="0" smtClean="0"/>
              <a:t>The land is His land.</a:t>
            </a:r>
          </a:p>
          <a:p>
            <a:pPr marL="228600" indent="-228600">
              <a:buFont typeface="+mj-lt"/>
              <a:buAutoNum type="arabicPeriod"/>
            </a:pPr>
            <a:r>
              <a:rPr lang="en-CA" baseline="0" dirty="0" smtClean="0"/>
              <a:t>The future of the City will be according to His purpose.</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13</a:t>
            </a:fld>
            <a:endParaRPr lang="en-CA"/>
          </a:p>
        </p:txBody>
      </p:sp>
    </p:spTree>
    <p:extLst>
      <p:ext uri="{BB962C8B-B14F-4D97-AF65-F5344CB8AC3E}">
        <p14:creationId xmlns:p14="http://schemas.microsoft.com/office/powerpoint/2010/main" val="2624652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Israel’s master plan for</a:t>
            </a:r>
            <a:r>
              <a:rPr lang="en-CA" baseline="0" dirty="0" smtClean="0"/>
              <a:t> Jerusalem is not consistent with God’s revealed plan.</a:t>
            </a:r>
          </a:p>
          <a:p>
            <a:pPr marL="228600" indent="-228600">
              <a:buFont typeface="+mj-lt"/>
              <a:buAutoNum type="arabicPeriod"/>
            </a:pPr>
            <a:r>
              <a:rPr lang="en-CA" baseline="0" dirty="0" smtClean="0"/>
              <a:t>The water of the Dead Sea will likely cover the whole area shown for an international airport.</a:t>
            </a:r>
          </a:p>
          <a:p>
            <a:pPr marL="228600" indent="-228600">
              <a:buFont typeface="+mj-lt"/>
              <a:buAutoNum type="arabicPeriod"/>
            </a:pPr>
            <a:r>
              <a:rPr lang="en-CA" baseline="0" dirty="0" smtClean="0"/>
              <a:t>This plan would be contested by the other 4 claimants to the City.</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14</a:t>
            </a:fld>
            <a:endParaRPr lang="en-CA"/>
          </a:p>
        </p:txBody>
      </p:sp>
    </p:spTree>
    <p:extLst>
      <p:ext uri="{BB962C8B-B14F-4D97-AF65-F5344CB8AC3E}">
        <p14:creationId xmlns:p14="http://schemas.microsoft.com/office/powerpoint/2010/main" val="26802820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God has revealed it clearly:</a:t>
            </a:r>
            <a:r>
              <a:rPr lang="en-CA" baseline="0" dirty="0" smtClean="0"/>
              <a:t> He does not do these things because of the righteousness of His people.</a:t>
            </a:r>
          </a:p>
          <a:p>
            <a:pPr marL="228600" indent="-228600">
              <a:buFont typeface="+mj-lt"/>
              <a:buAutoNum type="arabicPeriod"/>
            </a:pPr>
            <a:r>
              <a:rPr lang="en-CA" baseline="0" dirty="0" smtClean="0"/>
              <a:t>He does it because He is God and He has created mankind and all other life forms to work out His purpose with the earth.</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15</a:t>
            </a:fld>
            <a:endParaRPr lang="en-CA"/>
          </a:p>
        </p:txBody>
      </p:sp>
    </p:spTree>
    <p:extLst>
      <p:ext uri="{BB962C8B-B14F-4D97-AF65-F5344CB8AC3E}">
        <p14:creationId xmlns:p14="http://schemas.microsoft.com/office/powerpoint/2010/main" val="2062097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Points</a:t>
            </a:r>
            <a:r>
              <a:rPr lang="en-CA" baseline="0" dirty="0" smtClean="0"/>
              <a:t> to be related:</a:t>
            </a:r>
          </a:p>
          <a:p>
            <a:pPr marL="228600" indent="-228600">
              <a:buFont typeface="+mj-lt"/>
              <a:buAutoNum type="arabicPeriod"/>
            </a:pPr>
            <a:r>
              <a:rPr lang="en-CA" baseline="0" dirty="0" smtClean="0"/>
              <a:t>On the way to the Airport in </a:t>
            </a:r>
            <a:r>
              <a:rPr lang="en-CA" baseline="0" dirty="0" err="1" smtClean="0"/>
              <a:t>Lod</a:t>
            </a:r>
            <a:r>
              <a:rPr lang="en-CA" baseline="0" dirty="0" smtClean="0"/>
              <a:t>, Israel</a:t>
            </a:r>
          </a:p>
          <a:p>
            <a:pPr marL="228600" indent="-228600">
              <a:buFont typeface="+mj-lt"/>
              <a:buAutoNum type="arabicPeriod"/>
            </a:pPr>
            <a:r>
              <a:rPr lang="en-CA" baseline="0" dirty="0" smtClean="0"/>
              <a:t>This is an army base where captured weapons and used Israeli weapons were on display</a:t>
            </a:r>
          </a:p>
          <a:p>
            <a:pPr marL="228600" indent="-228600">
              <a:buFont typeface="+mj-lt"/>
              <a:buAutoNum type="arabicPeriod"/>
            </a:pPr>
            <a:r>
              <a:rPr lang="en-CA" baseline="0" dirty="0" smtClean="0"/>
              <a:t>We decided to do a final clip on the Nations preparing for war and the backdrop was ideal</a:t>
            </a:r>
          </a:p>
          <a:p>
            <a:pPr marL="228600" indent="-228600">
              <a:buFont typeface="+mj-lt"/>
              <a:buAutoNum type="arabicPeriod"/>
            </a:pPr>
            <a:r>
              <a:rPr lang="en-CA" baseline="0" dirty="0" smtClean="0"/>
              <a:t>We went through our understanding of Joel 3; Zechariah 14; Ezekiel 38 and Micah 4 while an army officer was listening</a:t>
            </a:r>
          </a:p>
          <a:p>
            <a:pPr marL="228600" indent="-228600">
              <a:buFont typeface="+mj-lt"/>
              <a:buAutoNum type="arabicPeriod"/>
            </a:pPr>
            <a:r>
              <a:rPr lang="en-CA" baseline="0" dirty="0" smtClean="0"/>
              <a:t>Afterwards he stated that he agreed with what we said except that Jerusalem would fall again</a:t>
            </a:r>
          </a:p>
          <a:p>
            <a:pPr marL="228600" indent="-228600">
              <a:buFont typeface="+mj-lt"/>
              <a:buAutoNum type="arabicPeriod"/>
            </a:pPr>
            <a:r>
              <a:rPr lang="en-CA" baseline="0" dirty="0" smtClean="0"/>
              <a:t>For him it happened in 1947</a:t>
            </a:r>
          </a:p>
          <a:p>
            <a:pPr marL="228600" indent="-228600">
              <a:buFont typeface="+mj-lt"/>
              <a:buAutoNum type="arabicPeriod"/>
            </a:pPr>
            <a:r>
              <a:rPr lang="en-CA" baseline="0" dirty="0" smtClean="0"/>
              <a:t>Illustrated a keen Bible student from the ranks of Israel’s army.</a:t>
            </a:r>
          </a:p>
          <a:p>
            <a:pPr marL="228600" indent="-228600">
              <a:buFont typeface="+mj-lt"/>
              <a:buAutoNum type="arabicPeriod"/>
            </a:pPr>
            <a:r>
              <a:rPr lang="en-CA" baseline="0" dirty="0" smtClean="0"/>
              <a:t>The gate keeper was of another opinion.</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16</a:t>
            </a:fld>
            <a:endParaRPr lang="en-CA"/>
          </a:p>
        </p:txBody>
      </p:sp>
    </p:spTree>
    <p:extLst>
      <p:ext uri="{BB962C8B-B14F-4D97-AF65-F5344CB8AC3E}">
        <p14:creationId xmlns:p14="http://schemas.microsoft.com/office/powerpoint/2010/main" val="2022802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Jerusalem will fall again:</a:t>
            </a:r>
          </a:p>
          <a:p>
            <a:pPr marL="228600" indent="-228600">
              <a:buFont typeface="+mj-lt"/>
              <a:buAutoNum type="arabicPeriod"/>
            </a:pPr>
            <a:r>
              <a:rPr lang="en-CA" dirty="0" smtClean="0"/>
              <a:t>Not just the Old</a:t>
            </a:r>
            <a:r>
              <a:rPr lang="en-CA" baseline="0" dirty="0" smtClean="0"/>
              <a:t> city but the whole City.</a:t>
            </a:r>
          </a:p>
          <a:p>
            <a:pPr marL="228600" indent="-228600">
              <a:buFont typeface="+mj-lt"/>
              <a:buAutoNum type="arabicPeriod"/>
            </a:pPr>
            <a:r>
              <a:rPr lang="en-CA" baseline="0" dirty="0" smtClean="0"/>
              <a:t>All nations will be gathered against it and usual events of war will take place.</a:t>
            </a:r>
          </a:p>
          <a:p>
            <a:pPr marL="228600" indent="-228600">
              <a:buFont typeface="+mj-lt"/>
              <a:buAutoNum type="arabicPeriod"/>
            </a:pPr>
            <a:r>
              <a:rPr lang="en-CA" baseline="0" dirty="0" smtClean="0"/>
              <a:t>Half of the City will go into captivity and leave half?</a:t>
            </a:r>
          </a:p>
          <a:p>
            <a:pPr marL="228600" indent="-228600">
              <a:buFont typeface="+mj-lt"/>
              <a:buAutoNum type="arabicPeriod"/>
            </a:pPr>
            <a:r>
              <a:rPr lang="en-CA" baseline="0" dirty="0" smtClean="0"/>
              <a:t>The residue shall not be cut off from the City.</a:t>
            </a:r>
          </a:p>
          <a:p>
            <a:pPr marL="228600" indent="-228600">
              <a:buFont typeface="+mj-lt"/>
              <a:buAutoNum type="arabicPeriod"/>
            </a:pPr>
            <a:r>
              <a:rPr lang="en-CA" baseline="0" dirty="0" smtClean="0"/>
              <a:t>This sounds like a believable scenario for today.</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17</a:t>
            </a:fld>
            <a:endParaRPr lang="en-CA"/>
          </a:p>
        </p:txBody>
      </p:sp>
    </p:spTree>
    <p:extLst>
      <p:ext uri="{BB962C8B-B14F-4D97-AF65-F5344CB8AC3E}">
        <p14:creationId xmlns:p14="http://schemas.microsoft.com/office/powerpoint/2010/main" val="3549526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Israel’s confidence is in its own ability, not in God.</a:t>
            </a:r>
          </a:p>
          <a:p>
            <a:pPr marL="228600" indent="-228600">
              <a:buFont typeface="+mj-lt"/>
              <a:buAutoNum type="arabicPeriod"/>
            </a:pPr>
            <a:r>
              <a:rPr lang="en-CA" dirty="0" smtClean="0"/>
              <a:t>God is hardly mentioned.</a:t>
            </a:r>
          </a:p>
          <a:p>
            <a:pPr marL="228600" indent="-228600">
              <a:buFont typeface="+mj-lt"/>
              <a:buAutoNum type="arabicPeriod"/>
            </a:pPr>
            <a:r>
              <a:rPr lang="en-CA" dirty="0" smtClean="0"/>
              <a:t>In </a:t>
            </a:r>
            <a:r>
              <a:rPr lang="en-CA" dirty="0" err="1" smtClean="0"/>
              <a:t>Yad</a:t>
            </a:r>
            <a:r>
              <a:rPr lang="en-CA" dirty="0" smtClean="0"/>
              <a:t> </a:t>
            </a:r>
            <a:r>
              <a:rPr lang="en-CA" dirty="0" err="1" smtClean="0"/>
              <a:t>Vashem</a:t>
            </a:r>
            <a:r>
              <a:rPr lang="en-CA" dirty="0" smtClean="0"/>
              <a:t> God is not to be found in any of the explanations.</a:t>
            </a:r>
          </a:p>
          <a:p>
            <a:pPr marL="228600" indent="-228600">
              <a:buFont typeface="+mj-lt"/>
              <a:buAutoNum type="arabicPeriod"/>
            </a:pPr>
            <a:r>
              <a:rPr lang="en-CA" dirty="0" smtClean="0"/>
              <a:t>However, the IAF and their ability</a:t>
            </a:r>
            <a:r>
              <a:rPr lang="en-CA" baseline="0" dirty="0" smtClean="0"/>
              <a:t> to defend Israel is held in very high esteem.</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18</a:t>
            </a:fld>
            <a:endParaRPr lang="en-CA"/>
          </a:p>
        </p:txBody>
      </p:sp>
    </p:spTree>
    <p:extLst>
      <p:ext uri="{BB962C8B-B14F-4D97-AF65-F5344CB8AC3E}">
        <p14:creationId xmlns:p14="http://schemas.microsoft.com/office/powerpoint/2010/main" val="3681422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Israel’s Iron Dome anti-missile</a:t>
            </a:r>
            <a:r>
              <a:rPr lang="en-CA" baseline="0" dirty="0" smtClean="0"/>
              <a:t> system has now been adapted to defend their Oil and Gas installations in the Mediterranean.</a:t>
            </a:r>
          </a:p>
          <a:p>
            <a:pPr marL="228600" indent="-228600">
              <a:buFont typeface="+mj-lt"/>
              <a:buAutoNum type="arabicPeriod"/>
            </a:pPr>
            <a:r>
              <a:rPr lang="en-CA" baseline="0" dirty="0" smtClean="0"/>
              <a:t>Their confidence is their own ability to defend themselves.</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19</a:t>
            </a:fld>
            <a:endParaRPr lang="en-CA"/>
          </a:p>
        </p:txBody>
      </p:sp>
    </p:spTree>
    <p:extLst>
      <p:ext uri="{BB962C8B-B14F-4D97-AF65-F5344CB8AC3E}">
        <p14:creationId xmlns:p14="http://schemas.microsoft.com/office/powerpoint/2010/main" val="938763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Introduction:</a:t>
            </a:r>
          </a:p>
          <a:p>
            <a:pPr marL="228600" indent="-228600">
              <a:buFont typeface="+mj-lt"/>
              <a:buAutoNum type="arabicPeriod"/>
            </a:pPr>
            <a:r>
              <a:rPr lang="en-CA" dirty="0" smtClean="0"/>
              <a:t>This</a:t>
            </a:r>
            <a:r>
              <a:rPr lang="en-CA" baseline="0" dirty="0" smtClean="0"/>
              <a:t> is a very exciting time to be alive – that is to see the things that are happening in this world, just as Bible prophecies written some 2500 years ago have proclaimed.</a:t>
            </a:r>
          </a:p>
          <a:p>
            <a:pPr marL="228600" indent="-228600">
              <a:buFont typeface="+mj-lt"/>
              <a:buAutoNum type="arabicPeriod"/>
            </a:pPr>
            <a:r>
              <a:rPr lang="en-CA" baseline="0" dirty="0" smtClean="0"/>
              <a:t>We are privileged to be focussing on the end of the age, when Jerusalem again comes to the forefront of the news as God prepares to send His Son back to the earth to make it, the city of His choosing, the Capital City of the World.</a:t>
            </a:r>
          </a:p>
          <a:p>
            <a:pPr marL="228600" indent="-228600">
              <a:buFont typeface="+mj-lt"/>
              <a:buAutoNum type="arabicPeriod"/>
            </a:pPr>
            <a:r>
              <a:rPr lang="en-CA" baseline="0" dirty="0" smtClean="0"/>
              <a:t>However, things are happening fast and it has been a difficult set of talks to prepare for when you have to take into consideration what is happening each day in the world.</a:t>
            </a:r>
          </a:p>
          <a:p>
            <a:pPr marL="228600" indent="-228600">
              <a:buFont typeface="+mj-lt"/>
              <a:buAutoNum type="arabicPeriod"/>
            </a:pPr>
            <a:r>
              <a:rPr lang="en-CA" baseline="0" dirty="0" smtClean="0"/>
              <a:t>Nevertheless, it is good to be here and to share these items with you over this weekend.</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2</a:t>
            </a:fld>
            <a:endParaRPr lang="en-CA"/>
          </a:p>
        </p:txBody>
      </p:sp>
    </p:spTree>
    <p:extLst>
      <p:ext uri="{BB962C8B-B14F-4D97-AF65-F5344CB8AC3E}">
        <p14:creationId xmlns:p14="http://schemas.microsoft.com/office/powerpoint/2010/main" val="2654293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Israel</a:t>
            </a:r>
            <a:r>
              <a:rPr lang="en-CA" baseline="0" dirty="0" smtClean="0"/>
              <a:t> has been very successful in the development and manufacture of pilotless aircraft of all sizes.</a:t>
            </a:r>
          </a:p>
          <a:p>
            <a:pPr marL="228600" indent="-228600">
              <a:buFont typeface="+mj-lt"/>
              <a:buAutoNum type="arabicPeriod"/>
            </a:pPr>
            <a:r>
              <a:rPr lang="en-CA" baseline="0" dirty="0" smtClean="0"/>
              <a:t>They are a sought after product in foreign nations.</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20</a:t>
            </a:fld>
            <a:endParaRPr lang="en-CA"/>
          </a:p>
        </p:txBody>
      </p:sp>
    </p:spTree>
    <p:extLst>
      <p:ext uri="{BB962C8B-B14F-4D97-AF65-F5344CB8AC3E}">
        <p14:creationId xmlns:p14="http://schemas.microsoft.com/office/powerpoint/2010/main" val="2059086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baseline="0" dirty="0" smtClean="0"/>
              <a:t>Read Ezekiel 38:12-13</a:t>
            </a:r>
          </a:p>
          <a:p>
            <a:pPr marL="228563" indent="-228563">
              <a:buFont typeface="+mj-lt"/>
              <a:buAutoNum type="arabicPeriod"/>
            </a:pPr>
            <a:r>
              <a:rPr lang="en-CA" baseline="0" dirty="0" smtClean="0"/>
              <a:t>For many years we have wondered what the spoil would be.</a:t>
            </a:r>
          </a:p>
          <a:p>
            <a:pPr marL="228563" indent="-228563">
              <a:buFont typeface="+mj-lt"/>
              <a:buAutoNum type="arabicPeriod"/>
            </a:pPr>
            <a:r>
              <a:rPr lang="en-CA" baseline="0" dirty="0" smtClean="0"/>
              <a:t>Young people need to remember that discovery of oil in Israel is a very recent event.  Tamar was discovered in 2009</a:t>
            </a:r>
          </a:p>
          <a:p>
            <a:pPr marL="228563" indent="-228563">
              <a:buFont typeface="+mj-lt"/>
              <a:buAutoNum type="arabicPeriod"/>
            </a:pPr>
            <a:r>
              <a:rPr lang="en-CA" baseline="0" dirty="0" smtClean="0"/>
              <a:t>Since then oil and gas fields have been discovered in a number of places that makes Israel a unique location of such wealth.</a:t>
            </a:r>
          </a:p>
          <a:p>
            <a:pPr marL="228563" indent="-228563">
              <a:buFont typeface="+mj-lt"/>
              <a:buAutoNum type="arabicPeriod"/>
            </a:pPr>
            <a:r>
              <a:rPr lang="en-CA" baseline="0" dirty="0" smtClean="0"/>
              <a:t>2010 Leviathan was discovered</a:t>
            </a:r>
          </a:p>
          <a:p>
            <a:pPr marL="228563" indent="-228563">
              <a:buFont typeface="+mj-lt"/>
              <a:buAutoNum type="arabicPeriod"/>
            </a:pPr>
            <a:r>
              <a:rPr lang="en-CA" baseline="0" dirty="0" smtClean="0"/>
              <a:t>2016 Golan and Jerusalem</a:t>
            </a:r>
          </a:p>
          <a:p>
            <a:pPr marL="228563" indent="-228563">
              <a:buFont typeface="+mj-lt"/>
              <a:buAutoNum type="arabicPeriod"/>
            </a:pPr>
            <a:r>
              <a:rPr lang="en-CA" baseline="0" dirty="0" smtClean="0"/>
              <a:t>2017 Drilling is occurring in the plains of </a:t>
            </a:r>
            <a:r>
              <a:rPr lang="en-CA" baseline="0" dirty="0" err="1" smtClean="0"/>
              <a:t>Jezreel</a:t>
            </a:r>
            <a:r>
              <a:rPr lang="en-CA" baseline="0" dirty="0" smtClean="0"/>
              <a:t>.</a:t>
            </a:r>
          </a:p>
          <a:p>
            <a:pPr marL="228563" indent="-228563">
              <a:buFont typeface="+mj-lt"/>
              <a:buAutoNum type="arabicPeriod"/>
            </a:pPr>
            <a:r>
              <a:rPr lang="en-CA" baseline="0" dirty="0" smtClean="0"/>
              <a:t>Russia must have noticed.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solidFill>
                  <a:prstClr val="black"/>
                </a:solidFill>
              </a:rPr>
              <a:pPr/>
              <a:t>22</a:t>
            </a:fld>
            <a:endParaRPr lang="en-CA">
              <a:solidFill>
                <a:prstClr val="black"/>
              </a:solidFill>
            </a:endParaRPr>
          </a:p>
        </p:txBody>
      </p:sp>
    </p:spTree>
    <p:extLst>
      <p:ext uri="{BB962C8B-B14F-4D97-AF65-F5344CB8AC3E}">
        <p14:creationId xmlns:p14="http://schemas.microsoft.com/office/powerpoint/2010/main" val="345881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Show the map of where the</a:t>
            </a:r>
            <a:r>
              <a:rPr lang="en-CA" baseline="0" dirty="0" smtClean="0"/>
              <a:t> oil is relative to Israel.</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23</a:t>
            </a:fld>
            <a:endParaRPr lang="en-CA"/>
          </a:p>
        </p:txBody>
      </p:sp>
    </p:spTree>
    <p:extLst>
      <p:ext uri="{BB962C8B-B14F-4D97-AF65-F5344CB8AC3E}">
        <p14:creationId xmlns:p14="http://schemas.microsoft.com/office/powerpoint/2010/main" val="22977335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But Israel is also becoming famous for its</a:t>
            </a:r>
            <a:r>
              <a:rPr lang="en-CA" baseline="0" dirty="0" smtClean="0"/>
              <a:t> start-up Companies</a:t>
            </a:r>
          </a:p>
          <a:p>
            <a:pPr marL="228600" indent="-228600">
              <a:buFont typeface="+mj-lt"/>
              <a:buAutoNum type="arabicPeriod"/>
            </a:pPr>
            <a:r>
              <a:rPr lang="en-CA" baseline="0" dirty="0" smtClean="0"/>
              <a:t>This is quite recent activity and has put Israel in the world spotlight.</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25</a:t>
            </a:fld>
            <a:endParaRPr lang="en-CA"/>
          </a:p>
        </p:txBody>
      </p:sp>
    </p:spTree>
    <p:extLst>
      <p:ext uri="{BB962C8B-B14F-4D97-AF65-F5344CB8AC3E}">
        <p14:creationId xmlns:p14="http://schemas.microsoft.com/office/powerpoint/2010/main" val="22103423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 is how Israel is seen by the Economist</a:t>
            </a:r>
            <a:r>
              <a:rPr lang="en-CA" baseline="0" dirty="0" smtClean="0"/>
              <a:t> ad Newspaper from London, England</a:t>
            </a:r>
            <a:r>
              <a:rPr lang="en-CA" dirty="0" smtClean="0"/>
              <a:t>.</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26</a:t>
            </a:fld>
            <a:endParaRPr lang="en-CA"/>
          </a:p>
        </p:txBody>
      </p:sp>
    </p:spTree>
    <p:extLst>
      <p:ext uri="{BB962C8B-B14F-4D97-AF65-F5344CB8AC3E}">
        <p14:creationId xmlns:p14="http://schemas.microsoft.com/office/powerpoint/2010/main" val="5994190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Israel does a</a:t>
            </a:r>
            <a:r>
              <a:rPr lang="en-CA" baseline="0" dirty="0" smtClean="0"/>
              <a:t> lot of Research and Development.</a:t>
            </a:r>
          </a:p>
          <a:p>
            <a:pPr marL="228600" indent="-228600">
              <a:buFont typeface="+mj-lt"/>
              <a:buAutoNum type="arabicPeriod"/>
            </a:pPr>
            <a:r>
              <a:rPr lang="en-CA" baseline="0" dirty="0" smtClean="0"/>
              <a:t>It has a highly educated workforce.</a:t>
            </a:r>
          </a:p>
          <a:p>
            <a:pPr marL="228600" indent="-228600">
              <a:buFont typeface="+mj-lt"/>
              <a:buAutoNum type="arabicPeriod"/>
            </a:pPr>
            <a:r>
              <a:rPr lang="en-CA" baseline="0" dirty="0" smtClean="0"/>
              <a:t>Note the location of the Research Centres.</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27</a:t>
            </a:fld>
            <a:endParaRPr lang="en-CA"/>
          </a:p>
        </p:txBody>
      </p:sp>
    </p:spTree>
    <p:extLst>
      <p:ext uri="{BB962C8B-B14F-4D97-AF65-F5344CB8AC3E}">
        <p14:creationId xmlns:p14="http://schemas.microsoft.com/office/powerpoint/2010/main" val="28396380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Note this article</a:t>
            </a:r>
            <a:r>
              <a:rPr lang="en-CA" baseline="0" dirty="0" smtClean="0"/>
              <a:t> in the Newspaper “Times of Israel”</a:t>
            </a:r>
          </a:p>
          <a:p>
            <a:pPr marL="228600" indent="-228600">
              <a:buFont typeface="+mj-lt"/>
              <a:buAutoNum type="arabicPeriod"/>
            </a:pPr>
            <a:r>
              <a:rPr lang="en-CA" baseline="0" dirty="0" smtClean="0"/>
              <a:t>Getting water from the air is not new, most of us have a least seen a dehumidifier before.</a:t>
            </a:r>
          </a:p>
          <a:p>
            <a:pPr marL="228600" indent="-228600">
              <a:buFont typeface="+mj-lt"/>
              <a:buAutoNum type="arabicPeriod"/>
            </a:pPr>
            <a:r>
              <a:rPr lang="en-CA" baseline="0" dirty="0" smtClean="0"/>
              <a:t>However, to get one to produce a gallon of water with just a kilowatt of energy is new.</a:t>
            </a:r>
          </a:p>
          <a:p>
            <a:pPr marL="228600" indent="-228600">
              <a:buFont typeface="+mj-lt"/>
              <a:buAutoNum type="arabicPeriod"/>
            </a:pPr>
            <a:r>
              <a:rPr lang="en-CA" baseline="0" dirty="0" smtClean="0"/>
              <a:t>Note the Russian involvement.</a:t>
            </a:r>
          </a:p>
          <a:p>
            <a:pPr marL="228600" indent="-228600">
              <a:buFont typeface="+mj-lt"/>
              <a:buAutoNum type="arabicPeriod"/>
            </a:pPr>
            <a:r>
              <a:rPr lang="en-CA" baseline="0" dirty="0" smtClean="0"/>
              <a:t>This could make a great difference in countries with little fresh water or pure water.</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28</a:t>
            </a:fld>
            <a:endParaRPr lang="en-CA"/>
          </a:p>
        </p:txBody>
      </p:sp>
    </p:spTree>
    <p:extLst>
      <p:ext uri="{BB962C8B-B14F-4D97-AF65-F5344CB8AC3E}">
        <p14:creationId xmlns:p14="http://schemas.microsoft.com/office/powerpoint/2010/main" val="16871778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Presently, even if Israel</a:t>
            </a:r>
            <a:r>
              <a:rPr lang="en-CA" baseline="0" dirty="0" smtClean="0"/>
              <a:t> considers it as their City, it continues to be divided.</a:t>
            </a:r>
          </a:p>
          <a:p>
            <a:pPr marL="228600" indent="-228600">
              <a:buFont typeface="+mj-lt"/>
              <a:buAutoNum type="arabicPeriod"/>
            </a:pPr>
            <a:r>
              <a:rPr lang="en-CA" baseline="0" dirty="0" smtClean="0"/>
              <a:t>The European or Latin quarter.</a:t>
            </a:r>
          </a:p>
          <a:p>
            <a:pPr marL="228600" indent="-228600">
              <a:buFont typeface="+mj-lt"/>
              <a:buAutoNum type="arabicPeriod"/>
            </a:pPr>
            <a:r>
              <a:rPr lang="en-CA" baseline="0" dirty="0" smtClean="0"/>
              <a:t>The Arab quarter.</a:t>
            </a:r>
          </a:p>
          <a:p>
            <a:pPr marL="228600" indent="-228600">
              <a:buFont typeface="+mj-lt"/>
              <a:buAutoNum type="arabicPeriod"/>
            </a:pPr>
            <a:r>
              <a:rPr lang="en-CA" baseline="0" dirty="0" smtClean="0"/>
              <a:t>The Jewish quarter.</a:t>
            </a:r>
          </a:p>
          <a:p>
            <a:pPr marL="228600" indent="-228600">
              <a:buFont typeface="+mj-lt"/>
              <a:buAutoNum type="arabicPeriod"/>
            </a:pPr>
            <a:r>
              <a:rPr lang="en-CA" baseline="0" dirty="0" smtClean="0"/>
              <a:t>The Greek orthodox or Russian quarter.</a:t>
            </a:r>
          </a:p>
          <a:p>
            <a:pPr marL="228600" indent="-228600">
              <a:buFont typeface="+mj-lt"/>
              <a:buAutoNum type="arabicPeriod"/>
            </a:pPr>
            <a:r>
              <a:rPr lang="en-CA" baseline="0" dirty="0" smtClean="0"/>
              <a:t>From a Biblical standpoint, that represents the nations of the world. (Roman world)</a:t>
            </a:r>
          </a:p>
          <a:p>
            <a:pPr marL="228600" indent="-228600">
              <a:buFont typeface="+mj-lt"/>
              <a:buAutoNum type="arabicPeriod"/>
            </a:pP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31</a:t>
            </a:fld>
            <a:endParaRPr lang="en-CA"/>
          </a:p>
        </p:txBody>
      </p:sp>
    </p:spTree>
    <p:extLst>
      <p:ext uri="{BB962C8B-B14F-4D97-AF65-F5344CB8AC3E}">
        <p14:creationId xmlns:p14="http://schemas.microsoft.com/office/powerpoint/2010/main" val="17391282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 explains why Israel</a:t>
            </a:r>
            <a:r>
              <a:rPr lang="en-CA" baseline="0" dirty="0" smtClean="0"/>
              <a:t> and UNESCO do not get along.</a:t>
            </a:r>
          </a:p>
          <a:p>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45</a:t>
            </a:fld>
            <a:endParaRPr lang="en-CA"/>
          </a:p>
        </p:txBody>
      </p:sp>
    </p:spTree>
    <p:extLst>
      <p:ext uri="{BB962C8B-B14F-4D97-AF65-F5344CB8AC3E}">
        <p14:creationId xmlns:p14="http://schemas.microsoft.com/office/powerpoint/2010/main" val="22197322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As the nations of the world cast</a:t>
            </a:r>
            <a:r>
              <a:rPr lang="en-CA" baseline="0" dirty="0" smtClean="0"/>
              <a:t> an evil eye on Israel, so they are being drawn into the threshing floor.</a:t>
            </a:r>
          </a:p>
          <a:p>
            <a:pPr marL="228600" indent="-228600">
              <a:buFont typeface="+mj-lt"/>
              <a:buAutoNum type="arabicPeriod"/>
            </a:pPr>
            <a:r>
              <a:rPr lang="en-CA" baseline="0" dirty="0" smtClean="0"/>
              <a:t>The Scripture teaches what they will regret their endeavour against Israel.</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47</a:t>
            </a:fld>
            <a:endParaRPr lang="en-CA"/>
          </a:p>
        </p:txBody>
      </p:sp>
    </p:spTree>
    <p:extLst>
      <p:ext uri="{BB962C8B-B14F-4D97-AF65-F5344CB8AC3E}">
        <p14:creationId xmlns:p14="http://schemas.microsoft.com/office/powerpoint/2010/main" val="1883680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Read the class titles as an indication of how we are viewing this series of talks.</a:t>
            </a:r>
          </a:p>
          <a:p>
            <a:pPr marL="228600" indent="-228600">
              <a:buFont typeface="+mj-lt"/>
              <a:buAutoNum type="arabicPeriod"/>
            </a:pPr>
            <a:r>
              <a:rPr lang="en-CA" dirty="0" smtClean="0"/>
              <a:t>Class 1: Israel the centre of it all, with Jerusalem taking the spotlight.</a:t>
            </a:r>
          </a:p>
          <a:p>
            <a:pPr marL="228600" indent="-228600">
              <a:buFont typeface="+mj-lt"/>
              <a:buAutoNum type="arabicPeriod"/>
            </a:pPr>
            <a:r>
              <a:rPr lang="en-CA" dirty="0" smtClean="0"/>
              <a:t>Class 2: Russia is the other nation</a:t>
            </a:r>
            <a:r>
              <a:rPr lang="en-CA" baseline="0" dirty="0" smtClean="0"/>
              <a:t> being drawn into the spotlight to do what the Prophets of Yahweh have stated so long ago.</a:t>
            </a:r>
          </a:p>
          <a:p>
            <a:pPr marL="228600" indent="-228600">
              <a:buFont typeface="+mj-lt"/>
              <a:buAutoNum type="arabicPeriod"/>
            </a:pPr>
            <a:r>
              <a:rPr lang="en-CA" baseline="0" dirty="0" smtClean="0"/>
              <a:t>Class 3: Many aspects of society throughout this world have become ripe for destruction as foretold by the prophets when they spoke of the humbling of the pride of mankind.</a:t>
            </a:r>
          </a:p>
          <a:p>
            <a:pPr marL="228600" indent="-228600">
              <a:buFont typeface="+mj-lt"/>
              <a:buAutoNum type="arabicPeriod"/>
            </a:pPr>
            <a:r>
              <a:rPr lang="en-CA" dirty="0" smtClean="0"/>
              <a:t>Class 4: The words</a:t>
            </a:r>
            <a:r>
              <a:rPr lang="en-CA" baseline="0" dirty="0" smtClean="0"/>
              <a:t> of Jesus when speaking about the “signs of the times” and what he meant.</a:t>
            </a:r>
          </a:p>
          <a:p>
            <a:pPr marL="228600" indent="-228600">
              <a:buFont typeface="+mj-lt"/>
              <a:buAutoNum type="arabicPeriod"/>
            </a:pPr>
            <a:r>
              <a:rPr lang="en-CA" baseline="0" dirty="0" smtClean="0"/>
              <a:t>Class 5: Are we Ready to Leave everything behind and be taken to the Judgment Seat of Christ?</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3</a:t>
            </a:fld>
            <a:endParaRPr lang="en-CA"/>
          </a:p>
        </p:txBody>
      </p:sp>
    </p:spTree>
    <p:extLst>
      <p:ext uri="{BB962C8B-B14F-4D97-AF65-F5344CB8AC3E}">
        <p14:creationId xmlns:p14="http://schemas.microsoft.com/office/powerpoint/2010/main" val="22117117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For</a:t>
            </a:r>
            <a:r>
              <a:rPr lang="en-CA" baseline="0" dirty="0" smtClean="0"/>
              <a:t> a few slides we need to consider the problem presented by Ezekiel 38:11 with respect to the Israel we see today.</a:t>
            </a:r>
          </a:p>
          <a:p>
            <a:pPr marL="228600" indent="-228600">
              <a:buFont typeface="+mj-lt"/>
              <a:buAutoNum type="arabicPeriod"/>
            </a:pPr>
            <a:r>
              <a:rPr lang="en-CA" baseline="0" dirty="0" smtClean="0"/>
              <a:t>Almost without parallel, Israel is a walled-up country with hundreds of miles of fencing for defensive purposes.</a:t>
            </a:r>
          </a:p>
          <a:p>
            <a:pPr marL="228600" indent="-228600">
              <a:buFont typeface="+mj-lt"/>
              <a:buAutoNum type="arabicPeriod"/>
            </a:pPr>
            <a:r>
              <a:rPr lang="en-CA" baseline="0" dirty="0" smtClean="0"/>
              <a:t>So what does it mean, “dwelling without walls and having neither bars nor gates”.</a:t>
            </a:r>
          </a:p>
          <a:p>
            <a:pPr marL="228600" indent="-228600">
              <a:buFont typeface="+mj-lt"/>
              <a:buAutoNum type="arabicPeriod"/>
            </a:pPr>
            <a:r>
              <a:rPr lang="en-CA" baseline="0" dirty="0" smtClean="0"/>
              <a:t>Either a big change must come, or we must see these walls in another light.</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48</a:t>
            </a:fld>
            <a:endParaRPr lang="en-CA"/>
          </a:p>
        </p:txBody>
      </p:sp>
    </p:spTree>
    <p:extLst>
      <p:ext uri="{BB962C8B-B14F-4D97-AF65-F5344CB8AC3E}">
        <p14:creationId xmlns:p14="http://schemas.microsoft.com/office/powerpoint/2010/main" val="1312700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Figurative walls abound in Scripture.</a:t>
            </a:r>
          </a:p>
          <a:p>
            <a:pPr marL="228600" indent="-228600">
              <a:buFont typeface="+mj-lt"/>
              <a:buAutoNum type="arabicPeriod"/>
            </a:pPr>
            <a:r>
              <a:rPr lang="en-CA" dirty="0" smtClean="0"/>
              <a:t>A</a:t>
            </a:r>
            <a:r>
              <a:rPr lang="en-CA" baseline="0" dirty="0" smtClean="0"/>
              <a:t> person is like a city without walls when he/she has no self discipline.</a:t>
            </a:r>
          </a:p>
          <a:p>
            <a:pPr marL="228600" indent="-228600">
              <a:buFont typeface="+mj-lt"/>
              <a:buAutoNum type="arabicPeriod"/>
            </a:pPr>
            <a:endParaRPr lang="en-CA" baseline="0" dirty="0" smtClean="0"/>
          </a:p>
          <a:p>
            <a:pPr marL="228600" indent="-228600">
              <a:buFont typeface="+mj-lt"/>
              <a:buAutoNum type="arabicPeriod"/>
            </a:pPr>
            <a:r>
              <a:rPr lang="en-CA" baseline="0" dirty="0" smtClean="0"/>
              <a:t>Again, God regards a broken spirit and a contrite heart something to defend.</a:t>
            </a:r>
          </a:p>
          <a:p>
            <a:pPr marL="228600" indent="-228600">
              <a:buFont typeface="+mj-lt"/>
              <a:buAutoNum type="arabicPeriod"/>
            </a:pPr>
            <a:r>
              <a:rPr lang="en-CA" baseline="0" dirty="0" smtClean="0"/>
              <a:t>In that case He defends the city with “figurative walls”, not made out of concrete.</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49</a:t>
            </a:fld>
            <a:endParaRPr lang="en-CA"/>
          </a:p>
        </p:txBody>
      </p:sp>
    </p:spTree>
    <p:extLst>
      <p:ext uri="{BB962C8B-B14F-4D97-AF65-F5344CB8AC3E}">
        <p14:creationId xmlns:p14="http://schemas.microsoft.com/office/powerpoint/2010/main" val="1937477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If</a:t>
            </a:r>
            <a:r>
              <a:rPr lang="en-CA" baseline="0" dirty="0" smtClean="0"/>
              <a:t> God enables our salvation then we have walls and bulwarks, but nothing made of concrete and steel.</a:t>
            </a:r>
          </a:p>
          <a:p>
            <a:pPr marL="228600" indent="-228600">
              <a:buFont typeface="+mj-lt"/>
              <a:buAutoNum type="arabicPeriod"/>
            </a:pPr>
            <a:endParaRPr lang="en-CA" baseline="0" dirty="0" smtClean="0"/>
          </a:p>
          <a:p>
            <a:pPr marL="228600" indent="-228600">
              <a:buFont typeface="+mj-lt"/>
              <a:buAutoNum type="arabicPeriod"/>
            </a:pPr>
            <a:r>
              <a:rPr lang="en-CA" baseline="0" dirty="0" smtClean="0"/>
              <a:t>Watchmen on the walls of Jerusalem are figurative, as it is a figure of speech that relates people in any part of the world who care for the city and pray to God for the peace of that city.  When God rises to defend Jerusalem it will have the only “effective” walls for defence.</a:t>
            </a:r>
          </a:p>
          <a:p>
            <a:pPr marL="228600" indent="-228600">
              <a:buFont typeface="+mj-lt"/>
              <a:buAutoNum type="arabicPeriod"/>
            </a:pP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50</a:t>
            </a:fld>
            <a:endParaRPr lang="en-CA"/>
          </a:p>
        </p:txBody>
      </p:sp>
    </p:spTree>
    <p:extLst>
      <p:ext uri="{BB962C8B-B14F-4D97-AF65-F5344CB8AC3E}">
        <p14:creationId xmlns:p14="http://schemas.microsoft.com/office/powerpoint/2010/main" val="9638115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So they have their fences</a:t>
            </a:r>
            <a:r>
              <a:rPr lang="en-CA" baseline="0" dirty="0" smtClean="0"/>
              <a:t> with their electronic triggers and laser-wire to keep out the enemy.</a:t>
            </a:r>
          </a:p>
          <a:p>
            <a:pPr marL="228600" indent="-228600">
              <a:buFont typeface="+mj-lt"/>
              <a:buAutoNum type="arabicPeriod"/>
            </a:pPr>
            <a:r>
              <a:rPr lang="en-CA" baseline="0" dirty="0" smtClean="0"/>
              <a:t>But without God, their walls are useless.</a:t>
            </a:r>
          </a:p>
          <a:p>
            <a:pPr marL="228600" indent="-228600">
              <a:buFont typeface="+mj-lt"/>
              <a:buAutoNum type="arabicPeriod"/>
            </a:pPr>
            <a:r>
              <a:rPr lang="en-CA" baseline="0" dirty="0" smtClean="0"/>
              <a:t>So Israel, with all the walls they have will be ineffective against the enemy who God has brought to Israel to humble it.  Russia and her allies will have no trouble breaching walls that are only intended to keep out the lowly Palestinians.</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51</a:t>
            </a:fld>
            <a:endParaRPr lang="en-CA"/>
          </a:p>
        </p:txBody>
      </p:sp>
    </p:spTree>
    <p:extLst>
      <p:ext uri="{BB962C8B-B14F-4D97-AF65-F5344CB8AC3E}">
        <p14:creationId xmlns:p14="http://schemas.microsoft.com/office/powerpoint/2010/main" val="993520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 is what Israel must relinquish.</a:t>
            </a:r>
          </a:p>
          <a:p>
            <a:pPr marL="228600" indent="-228600">
              <a:buFont typeface="+mj-lt"/>
              <a:buAutoNum type="arabicPeriod"/>
            </a:pPr>
            <a:r>
              <a:rPr lang="en-CA" dirty="0" smtClean="0"/>
              <a:t>Remarks</a:t>
            </a:r>
            <a:r>
              <a:rPr lang="en-CA" baseline="0" dirty="0" smtClean="0"/>
              <a:t> by their Prime Minister Benjamin Netanyahu on December 3 of this month.</a:t>
            </a:r>
          </a:p>
          <a:p>
            <a:pPr marL="228600" indent="-228600">
              <a:buFont typeface="+mj-lt"/>
              <a:buAutoNum type="arabicPeriod"/>
            </a:pPr>
            <a:r>
              <a:rPr lang="en-CA" baseline="0" dirty="0" smtClean="0"/>
              <a:t>Our next class will show how God has stirred up an adversary for Israel that will take its Spoil to a point.</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52</a:t>
            </a:fld>
            <a:endParaRPr lang="en-CA"/>
          </a:p>
        </p:txBody>
      </p:sp>
    </p:spTree>
    <p:extLst>
      <p:ext uri="{BB962C8B-B14F-4D97-AF65-F5344CB8AC3E}">
        <p14:creationId xmlns:p14="http://schemas.microsoft.com/office/powerpoint/2010/main" val="1470787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 is figurative speech.</a:t>
            </a:r>
          </a:p>
          <a:p>
            <a:pPr marL="228600" indent="-228600">
              <a:buFont typeface="+mj-lt"/>
              <a:buAutoNum type="arabicPeriod"/>
            </a:pPr>
            <a:r>
              <a:rPr lang="en-CA" dirty="0" smtClean="0"/>
              <a:t>Anything</a:t>
            </a:r>
            <a:r>
              <a:rPr lang="en-CA" baseline="0" dirty="0" smtClean="0"/>
              <a:t> that acts in a proud way, like the pride of man, will be brought low.</a:t>
            </a:r>
          </a:p>
          <a:p>
            <a:pPr marL="228600" indent="-228600">
              <a:buFont typeface="+mj-lt"/>
              <a:buAutoNum type="arabicPeriod"/>
            </a:pPr>
            <a:r>
              <a:rPr lang="en-CA" baseline="0" dirty="0" smtClean="0"/>
              <a:t>No walls in Israel will withstand the enemy brought especially to Israel to humble it, in that day.</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55</a:t>
            </a:fld>
            <a:endParaRPr lang="en-CA"/>
          </a:p>
        </p:txBody>
      </p:sp>
    </p:spTree>
    <p:extLst>
      <p:ext uri="{BB962C8B-B14F-4D97-AF65-F5344CB8AC3E}">
        <p14:creationId xmlns:p14="http://schemas.microsoft.com/office/powerpoint/2010/main" val="9898331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Name of Yahweh</a:t>
            </a:r>
            <a:r>
              <a:rPr lang="en-CA" baseline="0" dirty="0" smtClean="0"/>
              <a:t> is likened unto a strong tower for its defensive qualities.</a:t>
            </a:r>
          </a:p>
          <a:p>
            <a:pPr marL="228600" indent="-228600">
              <a:buFont typeface="+mj-lt"/>
              <a:buAutoNum type="arabicPeriod"/>
            </a:pPr>
            <a:r>
              <a:rPr lang="en-CA" baseline="0" dirty="0" smtClean="0"/>
              <a:t>But it is not made of steel and concrete.</a:t>
            </a:r>
          </a:p>
          <a:p>
            <a:pPr marL="228600" indent="-228600">
              <a:buFont typeface="+mj-lt"/>
              <a:buAutoNum type="arabicPeriod"/>
            </a:pPr>
            <a:endParaRPr lang="en-CA" baseline="0" dirty="0" smtClean="0"/>
          </a:p>
          <a:p>
            <a:pPr marL="228600" indent="-228600">
              <a:buFont typeface="+mj-lt"/>
              <a:buAutoNum type="arabicPeriod"/>
            </a:pPr>
            <a:r>
              <a:rPr lang="en-CA" baseline="0" dirty="0" smtClean="0"/>
              <a:t>David’s men were a figurative wall to </a:t>
            </a:r>
            <a:r>
              <a:rPr lang="en-CA" baseline="0" dirty="0" err="1" smtClean="0"/>
              <a:t>Nabal’s</a:t>
            </a:r>
            <a:r>
              <a:rPr lang="en-CA" baseline="0" dirty="0" smtClean="0"/>
              <a:t> shepherds.</a:t>
            </a:r>
          </a:p>
          <a:p>
            <a:pPr marL="228600" indent="-228600">
              <a:buFont typeface="+mj-lt"/>
              <a:buAutoNum type="arabicPeriod"/>
            </a:pPr>
            <a:r>
              <a:rPr lang="en-CA" baseline="0" dirty="0" smtClean="0"/>
              <a:t>They were defensive but not permanent.</a:t>
            </a:r>
          </a:p>
          <a:p>
            <a:pPr marL="228600" indent="-228600">
              <a:buFont typeface="+mj-lt"/>
              <a:buAutoNum type="arabicPeriod"/>
            </a:pPr>
            <a:r>
              <a:rPr lang="en-CA" baseline="0" dirty="0" smtClean="0"/>
              <a:t>Walls can exist without literally existing.</a:t>
            </a:r>
          </a:p>
          <a:p>
            <a:pPr marL="228600" indent="-228600">
              <a:buFont typeface="+mj-lt"/>
              <a:buAutoNum type="arabicPeriod"/>
            </a:pPr>
            <a:r>
              <a:rPr lang="en-CA" baseline="0" dirty="0" smtClean="0"/>
              <a:t>Literal Walls are no obstacle to God or his emissaries – they can be easily breached.</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56</a:t>
            </a:fld>
            <a:endParaRPr lang="en-CA"/>
          </a:p>
        </p:txBody>
      </p:sp>
    </p:spTree>
    <p:extLst>
      <p:ext uri="{BB962C8B-B14F-4D97-AF65-F5344CB8AC3E}">
        <p14:creationId xmlns:p14="http://schemas.microsoft.com/office/powerpoint/2010/main" val="30606284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 explains UNESCO.</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57</a:t>
            </a:fld>
            <a:endParaRPr lang="en-CA"/>
          </a:p>
        </p:txBody>
      </p:sp>
    </p:spTree>
    <p:extLst>
      <p:ext uri="{BB962C8B-B14F-4D97-AF65-F5344CB8AC3E}">
        <p14:creationId xmlns:p14="http://schemas.microsoft.com/office/powerpoint/2010/main" val="4727030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Note the prominence of UNESCO’s attack</a:t>
            </a:r>
            <a:r>
              <a:rPr lang="en-CA" baseline="0" dirty="0" smtClean="0"/>
              <a:t> on Israel.</a:t>
            </a:r>
          </a:p>
          <a:p>
            <a:pPr marL="228600" indent="-228600">
              <a:buFont typeface="+mj-lt"/>
              <a:buAutoNum type="arabicPeriod"/>
            </a:pPr>
            <a:r>
              <a:rPr lang="en-CA" baseline="0" dirty="0" smtClean="0"/>
              <a:t>One must remember what Jordan did to the Jewish Holy Sites in 1947.</a:t>
            </a:r>
          </a:p>
          <a:p>
            <a:pPr marL="228600" indent="-228600">
              <a:buFont typeface="+mj-lt"/>
              <a:buAutoNum type="arabicPeriod"/>
            </a:pPr>
            <a:r>
              <a:rPr lang="en-CA" baseline="0" dirty="0" smtClean="0"/>
              <a:t>One must remember what the Palestinians did to the Christian Church of the Nativity in Bethlehem. 2002</a:t>
            </a:r>
          </a:p>
          <a:p>
            <a:pPr marL="228600" indent="-228600">
              <a:buFont typeface="+mj-lt"/>
              <a:buAutoNum type="arabicPeriod"/>
            </a:pPr>
            <a:r>
              <a:rPr lang="en-CA" baseline="0" dirty="0" smtClean="0"/>
              <a:t>Rachel’s tomb attacked in 2013.</a:t>
            </a:r>
          </a:p>
          <a:p>
            <a:pPr marL="228600" indent="-228600">
              <a:buFont typeface="+mj-lt"/>
              <a:buAutoNum type="arabicPeriod"/>
            </a:pPr>
            <a:r>
              <a:rPr lang="en-CA" baseline="0" dirty="0" smtClean="0"/>
              <a:t>Joseph’s tomb attacked 2000 and again in 2015</a:t>
            </a:r>
          </a:p>
          <a:p>
            <a:pPr marL="228600" indent="-228600">
              <a:buFont typeface="+mj-lt"/>
              <a:buAutoNum type="arabicPeriod"/>
            </a:pPr>
            <a:r>
              <a:rPr lang="en-CA" baseline="0" dirty="0" smtClean="0"/>
              <a:t>Both the USA and Israel are expected to leave UNESCO by the end of 2018.</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58</a:t>
            </a:fld>
            <a:endParaRPr lang="en-CA"/>
          </a:p>
        </p:txBody>
      </p:sp>
    </p:spTree>
    <p:extLst>
      <p:ext uri="{BB962C8B-B14F-4D97-AF65-F5344CB8AC3E}">
        <p14:creationId xmlns:p14="http://schemas.microsoft.com/office/powerpoint/2010/main" val="38058865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 was an advertisement</a:t>
            </a:r>
            <a:r>
              <a:rPr lang="en-CA" baseline="0" dirty="0" smtClean="0"/>
              <a:t> concerning Israel relative to high tech</a:t>
            </a:r>
          </a:p>
          <a:p>
            <a:pPr marL="228600" indent="-228600">
              <a:buFont typeface="+mj-lt"/>
              <a:buAutoNum type="arabicPeriod"/>
            </a:pPr>
            <a:r>
              <a:rPr lang="en-CA" baseline="0" dirty="0" smtClean="0"/>
              <a:t>It is interesting how the description that God gives the land has mutated in human perspective.</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60</a:t>
            </a:fld>
            <a:endParaRPr lang="en-CA"/>
          </a:p>
        </p:txBody>
      </p:sp>
    </p:spTree>
    <p:extLst>
      <p:ext uri="{BB962C8B-B14F-4D97-AF65-F5344CB8AC3E}">
        <p14:creationId xmlns:p14="http://schemas.microsoft.com/office/powerpoint/2010/main" val="65469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A</a:t>
            </a:r>
            <a:r>
              <a:rPr lang="en-CA" baseline="0" dirty="0" smtClean="0"/>
              <a:t> Basic Scripture of Bible Prophecy:</a:t>
            </a:r>
          </a:p>
          <a:p>
            <a:pPr marL="228600" indent="-228600">
              <a:buFont typeface="+mj-lt"/>
              <a:buAutoNum type="arabicPeriod"/>
            </a:pPr>
            <a:r>
              <a:rPr lang="en-CA" baseline="0" dirty="0" smtClean="0"/>
              <a:t>The Nation of Israel has been, is, and will be, God’s witness to the world.</a:t>
            </a:r>
          </a:p>
          <a:p>
            <a:pPr marL="228600" indent="-228600">
              <a:buFont typeface="+mj-lt"/>
              <a:buAutoNum type="arabicPeriod"/>
            </a:pPr>
            <a:r>
              <a:rPr lang="en-CA" baseline="0" dirty="0" smtClean="0"/>
              <a:t>More often than not, Israel has been an unwilling witness, but in that sense a stronger testimony to the Truth of God’s Word.</a:t>
            </a:r>
          </a:p>
          <a:p>
            <a:pPr marL="228600" indent="-228600">
              <a:buFont typeface="+mj-lt"/>
              <a:buAutoNum type="arabicPeriod"/>
            </a:pPr>
            <a:r>
              <a:rPr lang="en-CA" baseline="0" dirty="0" smtClean="0"/>
              <a:t>They are continue to follow the same pattern and before our eyes.</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4</a:t>
            </a:fld>
            <a:endParaRPr lang="en-CA"/>
          </a:p>
        </p:txBody>
      </p:sp>
    </p:spTree>
    <p:extLst>
      <p:ext uri="{BB962C8B-B14F-4D97-AF65-F5344CB8AC3E}">
        <p14:creationId xmlns:p14="http://schemas.microsoft.com/office/powerpoint/2010/main" val="2443694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Outline of this Class</a:t>
            </a:r>
          </a:p>
          <a:p>
            <a:pPr marL="228600" indent="-228600">
              <a:buFont typeface="+mj-lt"/>
              <a:buAutoNum type="arabicPeriod"/>
            </a:pPr>
            <a:r>
              <a:rPr lang="en-CA" dirty="0" smtClean="0"/>
              <a:t>Just read it.</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5</a:t>
            </a:fld>
            <a:endParaRPr lang="en-CA"/>
          </a:p>
        </p:txBody>
      </p:sp>
    </p:spTree>
    <p:extLst>
      <p:ext uri="{BB962C8B-B14F-4D97-AF65-F5344CB8AC3E}">
        <p14:creationId xmlns:p14="http://schemas.microsoft.com/office/powerpoint/2010/main" val="3906888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dirty="0" smtClean="0"/>
              <a:t>Our first Bible passage is from the prophecy</a:t>
            </a:r>
            <a:r>
              <a:rPr lang="en-CA" baseline="0" dirty="0" smtClean="0"/>
              <a:t> of Joel 3:1-2 first heard from the prophets mouth about 2500 years ago.</a:t>
            </a:r>
          </a:p>
          <a:p>
            <a:pPr marL="228563" indent="-228563">
              <a:buFont typeface="+mj-lt"/>
              <a:buAutoNum type="arabicPeriod"/>
            </a:pPr>
            <a:r>
              <a:rPr lang="en-CA" baseline="0" dirty="0" smtClean="0"/>
              <a:t>Read the Passage</a:t>
            </a:r>
          </a:p>
          <a:p>
            <a:pPr marL="228563" indent="-228563">
              <a:buFont typeface="+mj-lt"/>
              <a:buAutoNum type="arabicPeriod"/>
            </a:pPr>
            <a:r>
              <a:rPr lang="en-CA" dirty="0" smtClean="0"/>
              <a:t>Our first sign</a:t>
            </a:r>
            <a:r>
              <a:rPr lang="en-CA" baseline="0" dirty="0" smtClean="0"/>
              <a:t> is that of the Jews returning to their ancestral homeland in Israel.</a:t>
            </a:r>
          </a:p>
          <a:p>
            <a:pPr marL="228563" indent="-228563">
              <a:buFont typeface="+mj-lt"/>
              <a:buAutoNum type="arabicPeriod"/>
            </a:pPr>
            <a:r>
              <a:rPr lang="en-CA" baseline="0" dirty="0" smtClean="0"/>
              <a:t>There is no other time in history the rivals the interpretation that this is speaking about what has happened in recent times.</a:t>
            </a:r>
          </a:p>
          <a:p>
            <a:pPr marL="228563" indent="-228563">
              <a:buFont typeface="+mj-lt"/>
              <a:buAutoNum type="arabicPeriod"/>
            </a:pPr>
            <a:r>
              <a:rPr lang="en-CA" baseline="0" dirty="0" smtClean="0"/>
              <a:t>1897 Theodore Herzl convened the 1</a:t>
            </a:r>
            <a:r>
              <a:rPr lang="en-CA" baseline="30000" dirty="0" smtClean="0"/>
              <a:t>st</a:t>
            </a:r>
            <a:r>
              <a:rPr lang="en-CA" baseline="0" dirty="0" smtClean="0"/>
              <a:t> Zionist Conference in Vienna to popularize the idea of a homeland for the Jews in dispersion and who were being persecuted.</a:t>
            </a:r>
          </a:p>
          <a:p>
            <a:pPr marL="228563" indent="-228563">
              <a:buFont typeface="+mj-lt"/>
              <a:buAutoNum type="arabicPeriod"/>
            </a:pPr>
            <a:r>
              <a:rPr lang="en-CA" baseline="0" dirty="0" smtClean="0"/>
              <a:t>1917 This year marked the Balfour Declaration – where Britain favoured setting up a place for the Jews.</a:t>
            </a:r>
          </a:p>
          <a:p>
            <a:pPr marL="228563" indent="-228563">
              <a:buFont typeface="+mj-lt"/>
              <a:buAutoNum type="arabicPeriod"/>
            </a:pPr>
            <a:r>
              <a:rPr lang="en-CA" baseline="0" dirty="0" smtClean="0"/>
              <a:t>1917 Also marked the year of the liberation of Palestine from Turkish control.</a:t>
            </a:r>
          </a:p>
          <a:p>
            <a:pPr marL="228563" indent="-228563">
              <a:buFont typeface="+mj-lt"/>
              <a:buAutoNum type="arabicPeriod"/>
            </a:pPr>
            <a:r>
              <a:rPr lang="en-CA" baseline="0" dirty="0" smtClean="0"/>
              <a:t>1947 Was the year that the UN voted for the partitioning of the British mandate to create a homeland for the Jews. It also marked the beginning of the war for the land which led to the proclamation of the State of Israel in 1948.</a:t>
            </a:r>
          </a:p>
          <a:p>
            <a:pPr marL="228563" indent="-228563">
              <a:buFont typeface="+mj-lt"/>
              <a:buAutoNum type="arabicPeriod"/>
            </a:pPr>
            <a:r>
              <a:rPr lang="en-CA" baseline="0" dirty="0" smtClean="0"/>
              <a:t>1967 Through war, new boundaries were set for the Nation of Israel and the City of Jerusalem was taken from the Jordanians. </a:t>
            </a:r>
          </a:p>
          <a:p>
            <a:pPr marL="228563" indent="-228563">
              <a:buFont typeface="+mj-lt"/>
              <a:buAutoNum type="arabicPeriod"/>
            </a:pPr>
            <a:r>
              <a:rPr lang="en-CA" baseline="0" dirty="0" smtClean="0"/>
              <a:t> 2017 More and more, the nations of the world are eyeing Israel and Jerusalem to wrest control of the city from the Israelis.</a:t>
            </a:r>
          </a:p>
          <a:p>
            <a:pPr marL="228563" indent="-228563">
              <a:buFont typeface="+mj-lt"/>
              <a:buAutoNum type="arabicPeriod"/>
            </a:pPr>
            <a:r>
              <a:rPr lang="en-CA" baseline="0" dirty="0" smtClean="0"/>
              <a:t> Mr. Kristal saw all the events from 1917 on – there may be few left.</a:t>
            </a:r>
          </a:p>
        </p:txBody>
      </p:sp>
      <p:sp>
        <p:nvSpPr>
          <p:cNvPr id="4" name="Slide Number Placeholder 3"/>
          <p:cNvSpPr>
            <a:spLocks noGrp="1"/>
          </p:cNvSpPr>
          <p:nvPr>
            <p:ph type="sldNum" sz="quarter" idx="10"/>
          </p:nvPr>
        </p:nvSpPr>
        <p:spPr/>
        <p:txBody>
          <a:bodyPr/>
          <a:lstStyle/>
          <a:p>
            <a:fld id="{FF50C597-9196-4588-9194-1FBD8C81350B}" type="slidenum">
              <a:rPr lang="en-CA" smtClean="0"/>
              <a:t>6</a:t>
            </a:fld>
            <a:endParaRPr lang="en-CA"/>
          </a:p>
        </p:txBody>
      </p:sp>
    </p:spTree>
    <p:extLst>
      <p:ext uri="{BB962C8B-B14F-4D97-AF65-F5344CB8AC3E}">
        <p14:creationId xmlns:p14="http://schemas.microsoft.com/office/powerpoint/2010/main" val="3548749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1897 – Read the Slide</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7</a:t>
            </a:fld>
            <a:endParaRPr lang="en-CA"/>
          </a:p>
        </p:txBody>
      </p:sp>
    </p:spTree>
    <p:extLst>
      <p:ext uri="{BB962C8B-B14F-4D97-AF65-F5344CB8AC3E}">
        <p14:creationId xmlns:p14="http://schemas.microsoft.com/office/powerpoint/2010/main" val="3547482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1917 The British beat the Turks in war and take control of the ‘Holy Land’.</a:t>
            </a:r>
          </a:p>
          <a:p>
            <a:pPr marL="228600" indent="-228600">
              <a:buFont typeface="+mj-lt"/>
              <a:buAutoNum type="arabicPeriod"/>
            </a:pP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8</a:t>
            </a:fld>
            <a:endParaRPr lang="en-CA"/>
          </a:p>
        </p:txBody>
      </p:sp>
    </p:spTree>
    <p:extLst>
      <p:ext uri="{BB962C8B-B14F-4D97-AF65-F5344CB8AC3E}">
        <p14:creationId xmlns:p14="http://schemas.microsoft.com/office/powerpoint/2010/main" val="3070249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 slide</a:t>
            </a:r>
            <a:r>
              <a:rPr lang="en-CA" baseline="0" dirty="0" smtClean="0"/>
              <a:t> showed the results of the struggle for Jerusalem and the hatred of the Arabs for the Jewish Holy sites.</a:t>
            </a:r>
          </a:p>
          <a:p>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9</a:t>
            </a:fld>
            <a:endParaRPr lang="en-CA"/>
          </a:p>
        </p:txBody>
      </p:sp>
    </p:spTree>
    <p:extLst>
      <p:ext uri="{BB962C8B-B14F-4D97-AF65-F5344CB8AC3E}">
        <p14:creationId xmlns:p14="http://schemas.microsoft.com/office/powerpoint/2010/main" val="1932733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2EF1E3E-621D-44B2-95FF-DF6645672F7C}" type="datetimeFigureOut">
              <a:rPr lang="en-CA" smtClean="0">
                <a:solidFill>
                  <a:prstClr val="black">
                    <a:tint val="75000"/>
                  </a:prstClr>
                </a:solidFill>
              </a:rPr>
              <a:pPr/>
              <a:t>01/03/2018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2A9DC854-BC58-4DD1-8C07-5BC7D35C543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12070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2EF1E3E-621D-44B2-95FF-DF6645672F7C}" type="datetimeFigureOut">
              <a:rPr lang="en-CA" smtClean="0">
                <a:solidFill>
                  <a:prstClr val="black">
                    <a:tint val="75000"/>
                  </a:prstClr>
                </a:solidFill>
              </a:rPr>
              <a:pPr/>
              <a:t>01/03/2018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2A9DC854-BC58-4DD1-8C07-5BC7D35C543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31807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2EF1E3E-621D-44B2-95FF-DF6645672F7C}" type="datetimeFigureOut">
              <a:rPr lang="en-CA" smtClean="0">
                <a:solidFill>
                  <a:prstClr val="black">
                    <a:tint val="75000"/>
                  </a:prstClr>
                </a:solidFill>
              </a:rPr>
              <a:pPr/>
              <a:t>01/03/2018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2A9DC854-BC58-4DD1-8C07-5BC7D35C543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01904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lvl1pPr>
              <a:defRPr>
                <a:latin typeface="Times New Roman" panose="02020603050405020304" pitchFamily="18"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1"/>
            <a:ext cx="4038600" cy="4530725"/>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1"/>
            <a:ext cx="4038600" cy="4530725"/>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Times New Roman" panose="02020603050405020304" pitchFamily="18"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1" y="6248400"/>
            <a:ext cx="2895600" cy="457200"/>
          </a:xfrm>
        </p:spPr>
        <p:txBody>
          <a:bodyPr/>
          <a:lstStyle>
            <a:lvl1pPr>
              <a:defRPr>
                <a:latin typeface="Times New Roman" panose="02020603050405020304" pitchFamily="18"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Times New Roman" panose="02020603050405020304" pitchFamily="18"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887011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01/03/2018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31759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01/03/2018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76643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01/03/2018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56582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42B478AB-B11A-465E-9112-AF3BE637106F}" type="datetimeFigureOut">
              <a:rPr lang="en-CA" smtClean="0">
                <a:solidFill>
                  <a:prstClr val="black">
                    <a:tint val="75000"/>
                  </a:prstClr>
                </a:solidFill>
              </a:rPr>
              <a:pPr/>
              <a:t>01/03/2018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824166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42B478AB-B11A-465E-9112-AF3BE637106F}" type="datetimeFigureOut">
              <a:rPr lang="en-CA" smtClean="0">
                <a:solidFill>
                  <a:prstClr val="black">
                    <a:tint val="75000"/>
                  </a:prstClr>
                </a:solidFill>
              </a:rPr>
              <a:pPr/>
              <a:t>01/03/2018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03986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42B478AB-B11A-465E-9112-AF3BE637106F}" type="datetimeFigureOut">
              <a:rPr lang="en-CA" smtClean="0">
                <a:solidFill>
                  <a:prstClr val="black">
                    <a:tint val="75000"/>
                  </a:prstClr>
                </a:solidFill>
              </a:rPr>
              <a:pPr/>
              <a:t>01/03/2018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793012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B478AB-B11A-465E-9112-AF3BE637106F}" type="datetimeFigureOut">
              <a:rPr lang="en-CA" smtClean="0">
                <a:solidFill>
                  <a:prstClr val="black">
                    <a:tint val="75000"/>
                  </a:prstClr>
                </a:solidFill>
              </a:rPr>
              <a:pPr/>
              <a:t>01/03/2018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99666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2EF1E3E-621D-44B2-95FF-DF6645672F7C}" type="datetimeFigureOut">
              <a:rPr lang="en-CA" smtClean="0">
                <a:solidFill>
                  <a:prstClr val="black">
                    <a:tint val="75000"/>
                  </a:prstClr>
                </a:solidFill>
              </a:rPr>
              <a:pPr/>
              <a:t>01/03/2018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2A9DC854-BC58-4DD1-8C07-5BC7D35C543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1326413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B478AB-B11A-465E-9112-AF3BE637106F}" type="datetimeFigureOut">
              <a:rPr lang="en-CA" smtClean="0">
                <a:solidFill>
                  <a:prstClr val="black">
                    <a:tint val="75000"/>
                  </a:prstClr>
                </a:solidFill>
              </a:rPr>
              <a:pPr/>
              <a:t>01/03/2018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315387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B478AB-B11A-465E-9112-AF3BE637106F}" type="datetimeFigureOut">
              <a:rPr lang="en-CA" smtClean="0">
                <a:solidFill>
                  <a:prstClr val="black">
                    <a:tint val="75000"/>
                  </a:prstClr>
                </a:solidFill>
              </a:rPr>
              <a:pPr/>
              <a:t>01/03/2018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3852837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01/03/2018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923462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01/03/2018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028197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Times New Roman" panose="02020603050405020304" pitchFamily="18"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ontent Placeholder 3"/>
          <p:cNvSpPr>
            <a:spLocks noGrp="1"/>
          </p:cNvSpPr>
          <p:nvPr>
            <p:ph sz="quarter" idx="2"/>
          </p:nvPr>
        </p:nvSpPr>
        <p:spPr>
          <a:xfrm>
            <a:off x="4648200" y="1600200"/>
            <a:ext cx="4038600" cy="2185988"/>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Content Placeholder 4"/>
          <p:cNvSpPr>
            <a:spLocks noGrp="1"/>
          </p:cNvSpPr>
          <p:nvPr>
            <p:ph sz="quarter" idx="3"/>
          </p:nvPr>
        </p:nvSpPr>
        <p:spPr>
          <a:xfrm>
            <a:off x="4648200" y="3938589"/>
            <a:ext cx="4038600" cy="2187575"/>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Rectangle 4"/>
          <p:cNvSpPr>
            <a:spLocks noGrp="1" noChangeArrowheads="1"/>
          </p:cNvSpPr>
          <p:nvPr>
            <p:ph type="dt" sz="half" idx="10"/>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7" name="Rectangle 5"/>
          <p:cNvSpPr>
            <a:spLocks noGrp="1" noChangeArrowheads="1"/>
          </p:cNvSpPr>
          <p:nvPr>
            <p:ph type="ftr" sz="quarter" idx="11"/>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8" name="Rectangle 6"/>
          <p:cNvSpPr>
            <a:spLocks noGrp="1" noChangeArrowheads="1"/>
          </p:cNvSpPr>
          <p:nvPr>
            <p:ph type="sldNum" sz="quarter" idx="12"/>
          </p:nvPr>
        </p:nvSpPr>
        <p:spPr>
          <a:ln/>
        </p:spPr>
        <p:txBody>
          <a:bodyPr/>
          <a:lstStyle>
            <a:lvl1pPr>
              <a:defRPr>
                <a:latin typeface="Times New Roman" panose="02020603050405020304" pitchFamily="18" charset="0"/>
              </a:defRPr>
            </a:lvl1pPr>
          </a:lstStyle>
          <a:p>
            <a:pPr>
              <a:defRPr/>
            </a:pPr>
            <a:fld id="{A8AF61E8-7BBC-4E78-904D-EC3D5B194FA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20222862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Times New Roman" panose="02020603050405020304" pitchFamily="18"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lipArt Placeholder 3"/>
          <p:cNvSpPr>
            <a:spLocks noGrp="1"/>
          </p:cNvSpPr>
          <p:nvPr>
            <p:ph type="clipArt" sz="half" idx="2"/>
          </p:nvPr>
        </p:nvSpPr>
        <p:spPr>
          <a:xfrm>
            <a:off x="4648200" y="1600205"/>
            <a:ext cx="4038600" cy="4525963"/>
          </a:xfrm>
        </p:spPr>
        <p:txBody>
          <a:bodyPr/>
          <a:lstStyle>
            <a:lvl1pPr>
              <a:defRPr>
                <a:latin typeface="Times New Roman" panose="02020603050405020304" pitchFamily="18" charset="0"/>
              </a:defRPr>
            </a:lvl1pPr>
          </a:lstStyle>
          <a:p>
            <a:pPr lvl="0"/>
            <a:endParaRPr lang="en-CA" noProof="0" dirty="0" smtClean="0"/>
          </a:p>
        </p:txBody>
      </p:sp>
      <p:sp>
        <p:nvSpPr>
          <p:cNvPr id="5" name="Rectangle 4"/>
          <p:cNvSpPr>
            <a:spLocks noGrp="1" noChangeArrowheads="1"/>
          </p:cNvSpPr>
          <p:nvPr>
            <p:ph type="dt" sz="half" idx="10"/>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atin typeface="Times New Roman" panose="02020603050405020304" pitchFamily="18" charset="0"/>
              </a:defRPr>
            </a:lvl1pPr>
          </a:lstStyle>
          <a:p>
            <a:pPr>
              <a:defRPr/>
            </a:pPr>
            <a:fld id="{1A83CAAD-6A15-4A5D-AEBB-EC45BCCA318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1832038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Candara" panose="020E0502030303020204" pitchFamily="34" charset="0"/>
              </a:defRPr>
            </a:lvl1pPr>
            <a:lvl2pPr marL="457082" indent="0" algn="ctr">
              <a:buNone/>
              <a:defRPr>
                <a:solidFill>
                  <a:schemeClr val="tx1">
                    <a:tint val="75000"/>
                  </a:schemeClr>
                </a:solidFill>
              </a:defRPr>
            </a:lvl2pPr>
            <a:lvl3pPr marL="914165" indent="0" algn="ctr">
              <a:buNone/>
              <a:defRPr>
                <a:solidFill>
                  <a:schemeClr val="tx1">
                    <a:tint val="75000"/>
                  </a:schemeClr>
                </a:solidFill>
              </a:defRPr>
            </a:lvl3pPr>
            <a:lvl4pPr marL="1371250" indent="0" algn="ctr">
              <a:buNone/>
              <a:defRPr>
                <a:solidFill>
                  <a:schemeClr val="tx1">
                    <a:tint val="75000"/>
                  </a:schemeClr>
                </a:solidFill>
              </a:defRPr>
            </a:lvl4pPr>
            <a:lvl5pPr marL="1828332" indent="0" algn="ctr">
              <a:buNone/>
              <a:defRPr>
                <a:solidFill>
                  <a:schemeClr val="tx1">
                    <a:tint val="75000"/>
                  </a:schemeClr>
                </a:solidFill>
              </a:defRPr>
            </a:lvl5pPr>
            <a:lvl6pPr marL="2285415" indent="0" algn="ctr">
              <a:buNone/>
              <a:defRPr>
                <a:solidFill>
                  <a:schemeClr val="tx1">
                    <a:tint val="75000"/>
                  </a:schemeClr>
                </a:solidFill>
              </a:defRPr>
            </a:lvl6pPr>
            <a:lvl7pPr marL="2742500" indent="0" algn="ctr">
              <a:buNone/>
              <a:defRPr>
                <a:solidFill>
                  <a:schemeClr val="tx1">
                    <a:tint val="75000"/>
                  </a:schemeClr>
                </a:solidFill>
              </a:defRPr>
            </a:lvl7pPr>
            <a:lvl8pPr marL="3199580" indent="0" algn="ctr">
              <a:buNone/>
              <a:defRPr>
                <a:solidFill>
                  <a:schemeClr val="tx1">
                    <a:tint val="75000"/>
                  </a:schemeClr>
                </a:solidFill>
              </a:defRPr>
            </a:lvl8pPr>
            <a:lvl9pPr marL="3656665" indent="0" algn="ctr">
              <a:buNone/>
              <a:defRPr>
                <a:solidFill>
                  <a:schemeClr val="tx1">
                    <a:tint val="75000"/>
                  </a:schemeClr>
                </a:solidFill>
              </a:defRPr>
            </a:lvl9pPr>
          </a:lstStyle>
          <a:p>
            <a:r>
              <a:rPr lang="en-US" dirty="0" smtClean="0"/>
              <a:t>Click to edit Master subtitle style</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01/03/2018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8493383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01/03/2018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6135887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4000" b="1" cap="all">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solidFill>
                  <a:schemeClr val="tx1">
                    <a:tint val="75000"/>
                  </a:schemeClr>
                </a:solidFill>
                <a:latin typeface="Candara" panose="020E0502030303020204" pitchFamily="34" charset="0"/>
              </a:defRPr>
            </a:lvl1pPr>
            <a:lvl2pPr marL="457082" indent="0">
              <a:buNone/>
              <a:defRPr sz="1800">
                <a:solidFill>
                  <a:schemeClr val="tx1">
                    <a:tint val="75000"/>
                  </a:schemeClr>
                </a:solidFill>
              </a:defRPr>
            </a:lvl2pPr>
            <a:lvl3pPr marL="914165" indent="0">
              <a:buNone/>
              <a:defRPr sz="1600">
                <a:solidFill>
                  <a:schemeClr val="tx1">
                    <a:tint val="75000"/>
                  </a:schemeClr>
                </a:solidFill>
              </a:defRPr>
            </a:lvl3pPr>
            <a:lvl4pPr marL="1371250" indent="0">
              <a:buNone/>
              <a:defRPr sz="1400">
                <a:solidFill>
                  <a:schemeClr val="tx1">
                    <a:tint val="75000"/>
                  </a:schemeClr>
                </a:solidFill>
              </a:defRPr>
            </a:lvl4pPr>
            <a:lvl5pPr marL="1828332" indent="0">
              <a:buNone/>
              <a:defRPr sz="1400">
                <a:solidFill>
                  <a:schemeClr val="tx1">
                    <a:tint val="75000"/>
                  </a:schemeClr>
                </a:solidFill>
              </a:defRPr>
            </a:lvl5pPr>
            <a:lvl6pPr marL="2285415" indent="0">
              <a:buNone/>
              <a:defRPr sz="1400">
                <a:solidFill>
                  <a:schemeClr val="tx1">
                    <a:tint val="75000"/>
                  </a:schemeClr>
                </a:solidFill>
              </a:defRPr>
            </a:lvl6pPr>
            <a:lvl7pPr marL="2742500" indent="0">
              <a:buNone/>
              <a:defRPr sz="1400">
                <a:solidFill>
                  <a:schemeClr val="tx1">
                    <a:tint val="75000"/>
                  </a:schemeClr>
                </a:solidFill>
              </a:defRPr>
            </a:lvl7pPr>
            <a:lvl8pPr marL="3199580" indent="0">
              <a:buNone/>
              <a:defRPr sz="1400">
                <a:solidFill>
                  <a:schemeClr val="tx1">
                    <a:tint val="75000"/>
                  </a:schemeClr>
                </a:solidFill>
              </a:defRPr>
            </a:lvl8pPr>
            <a:lvl9pPr marL="3656665"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01/03/2018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67936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5"/>
            <a:ext cx="4038600" cy="4525963"/>
          </a:xfrm>
        </p:spPr>
        <p:txBody>
          <a:bodyPr/>
          <a:lstStyle>
            <a:lvl1pPr>
              <a:defRPr sz="2800">
                <a:latin typeface="Candara" panose="020E0502030303020204" pitchFamily="34" charset="0"/>
              </a:defRPr>
            </a:lvl1pPr>
            <a:lvl2pPr>
              <a:defRPr sz="2400">
                <a:latin typeface="Candara" panose="020E0502030303020204" pitchFamily="34" charset="0"/>
              </a:defRPr>
            </a:lvl2pPr>
            <a:lvl3pPr>
              <a:defRPr sz="2000">
                <a:latin typeface="Candara" panose="020E0502030303020204" pitchFamily="34" charset="0"/>
              </a:defRPr>
            </a:lvl3pPr>
            <a:lvl4pPr>
              <a:defRPr sz="1800">
                <a:latin typeface="Candara" panose="020E0502030303020204" pitchFamily="34" charset="0"/>
              </a:defRPr>
            </a:lvl4pPr>
            <a:lvl5pPr>
              <a:defRPr sz="1800">
                <a:latin typeface="Candara" panose="020E0502030303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ontent Placeholder 3"/>
          <p:cNvSpPr>
            <a:spLocks noGrp="1"/>
          </p:cNvSpPr>
          <p:nvPr>
            <p:ph sz="half" idx="2"/>
          </p:nvPr>
        </p:nvSpPr>
        <p:spPr>
          <a:xfrm>
            <a:off x="4648200" y="1600205"/>
            <a:ext cx="4038600" cy="4525963"/>
          </a:xfrm>
        </p:spPr>
        <p:txBody>
          <a:bodyPr/>
          <a:lstStyle>
            <a:lvl1pPr>
              <a:defRPr sz="2800">
                <a:latin typeface="Candara" panose="020E0502030303020204" pitchFamily="34" charset="0"/>
              </a:defRPr>
            </a:lvl1pPr>
            <a:lvl2pPr>
              <a:defRPr sz="2400">
                <a:latin typeface="Candara" panose="020E0502030303020204" pitchFamily="34" charset="0"/>
              </a:defRPr>
            </a:lvl2pPr>
            <a:lvl3pPr>
              <a:defRPr sz="2000">
                <a:latin typeface="Candara" panose="020E0502030303020204" pitchFamily="34" charset="0"/>
              </a:defRPr>
            </a:lvl3pPr>
            <a:lvl4pPr>
              <a:defRPr sz="1800">
                <a:latin typeface="Candara" panose="020E0502030303020204" pitchFamily="34" charset="0"/>
              </a:defRPr>
            </a:lvl4pPr>
            <a:lvl5pPr>
              <a:defRPr sz="1800">
                <a:latin typeface="Candara" panose="020E0502030303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01/03/2018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943824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EF1E3E-621D-44B2-95FF-DF6645672F7C}" type="datetimeFigureOut">
              <a:rPr lang="en-CA" smtClean="0">
                <a:solidFill>
                  <a:prstClr val="black">
                    <a:tint val="75000"/>
                  </a:prstClr>
                </a:solidFill>
              </a:rPr>
              <a:pPr/>
              <a:t>01/03/2018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2A9DC854-BC58-4DD1-8C07-5BC7D35C543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787764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Candara" panose="020E0502030303020204" pitchFamily="34" charset="0"/>
              </a:defRPr>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Candara" panose="020E0502030303020204" pitchFamily="34" charset="0"/>
              </a:defRPr>
            </a:lvl1pPr>
            <a:lvl2pPr>
              <a:defRPr sz="2000">
                <a:latin typeface="Candara" panose="020E0502030303020204" pitchFamily="34" charset="0"/>
              </a:defRPr>
            </a:lvl2pPr>
            <a:lvl3pPr>
              <a:defRPr sz="1800">
                <a:latin typeface="Candara" panose="020E0502030303020204" pitchFamily="34" charset="0"/>
              </a:defRPr>
            </a:lvl3pPr>
            <a:lvl4pPr>
              <a:defRPr sz="1600">
                <a:latin typeface="Candara" panose="020E0502030303020204" pitchFamily="34" charset="0"/>
              </a:defRPr>
            </a:lvl4pPr>
            <a:lvl5pPr>
              <a:defRPr sz="1600">
                <a:latin typeface="Candara" panose="020E0502030303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atin typeface="Candara" panose="020E0502030303020204" pitchFamily="34" charset="0"/>
              </a:defRPr>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atin typeface="Candara" panose="020E0502030303020204" pitchFamily="34" charset="0"/>
              </a:defRPr>
            </a:lvl1pPr>
            <a:lvl2pPr>
              <a:defRPr sz="2000">
                <a:latin typeface="Candara" panose="020E0502030303020204" pitchFamily="34" charset="0"/>
              </a:defRPr>
            </a:lvl2pPr>
            <a:lvl3pPr>
              <a:defRPr sz="1800">
                <a:latin typeface="Candara" panose="020E0502030303020204" pitchFamily="34" charset="0"/>
              </a:defRPr>
            </a:lvl3pPr>
            <a:lvl4pPr>
              <a:defRPr sz="1600">
                <a:latin typeface="Candara" panose="020E0502030303020204" pitchFamily="34" charset="0"/>
              </a:defRPr>
            </a:lvl4pPr>
            <a:lvl5pPr>
              <a:defRPr sz="1600">
                <a:latin typeface="Candara" panose="020E0502030303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7" name="Date Placeholder 6"/>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01/03/2018</a:t>
            </a:fld>
            <a:endParaRPr lang="en-CA"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42836402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Date Placeholder 2"/>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01/03/2018</a:t>
            </a:fld>
            <a:endParaRPr lang="en-CA"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9947953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01/03/2018</a:t>
            </a:fld>
            <a:endParaRPr lang="en-CA" dirty="0">
              <a:solidFill>
                <a:prstClr val="black">
                  <a:tint val="75000"/>
                </a:prstClr>
              </a:solidFill>
            </a:endParaRPr>
          </a:p>
        </p:txBody>
      </p:sp>
      <p:sp>
        <p:nvSpPr>
          <p:cNvPr id="3" name="Footer Placeholder 2"/>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5244195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a:xfrm>
            <a:off x="3575050" y="273055"/>
            <a:ext cx="5111750" cy="5853113"/>
          </a:xfrm>
        </p:spPr>
        <p:txBody>
          <a:bodyPr/>
          <a:lstStyle>
            <a:lvl1pPr>
              <a:defRPr sz="3200">
                <a:latin typeface="Candara" panose="020E0502030303020204" pitchFamily="34" charset="0"/>
              </a:defRPr>
            </a:lvl1pPr>
            <a:lvl2pPr>
              <a:defRPr sz="2800">
                <a:latin typeface="Candara" panose="020E0502030303020204" pitchFamily="34" charset="0"/>
              </a:defRPr>
            </a:lvl2pPr>
            <a:lvl3pPr>
              <a:defRPr sz="2400">
                <a:latin typeface="Candara" panose="020E0502030303020204" pitchFamily="34" charset="0"/>
              </a:defRPr>
            </a:lvl3pPr>
            <a:lvl4pPr>
              <a:defRPr sz="2000">
                <a:latin typeface="Candara" panose="020E0502030303020204" pitchFamily="34" charset="0"/>
              </a:defRPr>
            </a:lvl4pPr>
            <a:lvl5pPr>
              <a:defRPr sz="2000">
                <a:latin typeface="Candara" panose="020E0502030303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atin typeface="Candara" panose="020E0502030303020204" pitchFamily="34" charset="0"/>
              </a:defRPr>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01/03/2018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4017492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Candara" panose="020E0502030303020204" pitchFamily="34" charset="0"/>
              </a:defRPr>
            </a:lvl1pPr>
          </a:lstStyle>
          <a:p>
            <a:r>
              <a:rPr lang="en-US" dirty="0" smtClean="0"/>
              <a:t>Click to edit Master title style</a:t>
            </a:r>
            <a:endParaRPr lang="en-CA"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Candara" panose="020E0502030303020204" pitchFamily="34" charset="0"/>
              </a:defRPr>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Candara" panose="020E0502030303020204" pitchFamily="34" charset="0"/>
              </a:defRPr>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01/03/2018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8837103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p:txBody>
          <a:bodyPr vert="eaVert"/>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01/03/2018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0965344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3"/>
            <a:ext cx="2057400" cy="5851525"/>
          </a:xfrm>
        </p:spPr>
        <p:txBody>
          <a:bodyPr vert="eaVert"/>
          <a:lstStyle>
            <a:lvl1pPr>
              <a:defRPr>
                <a:latin typeface="Candara" panose="020E0502030303020204"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274643"/>
            <a:ext cx="6019800" cy="5851525"/>
          </a:xfrm>
        </p:spPr>
        <p:txBody>
          <a:bodyPr vert="eaVert"/>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01/03/2018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4415904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1"/>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1"/>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1"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7817633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ontent Placeholder 3"/>
          <p:cNvSpPr>
            <a:spLocks noGrp="1"/>
          </p:cNvSpPr>
          <p:nvPr>
            <p:ph sz="quarter" idx="2"/>
          </p:nvPr>
        </p:nvSpPr>
        <p:spPr>
          <a:xfrm>
            <a:off x="4648200" y="1600200"/>
            <a:ext cx="4038600" cy="2185988"/>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Content Placeholder 4"/>
          <p:cNvSpPr>
            <a:spLocks noGrp="1"/>
          </p:cNvSpPr>
          <p:nvPr>
            <p:ph sz="quarter" idx="3"/>
          </p:nvPr>
        </p:nvSpPr>
        <p:spPr>
          <a:xfrm>
            <a:off x="4648200" y="3938589"/>
            <a:ext cx="4038600" cy="218757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Rectangle 4"/>
          <p:cNvSpPr>
            <a:spLocks noGrp="1" noChangeArrowheads="1"/>
          </p:cNvSpPr>
          <p:nvPr>
            <p:ph type="dt" sz="half" idx="10"/>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7" name="Rectangle 5"/>
          <p:cNvSpPr>
            <a:spLocks noGrp="1" noChangeArrowheads="1"/>
          </p:cNvSpPr>
          <p:nvPr>
            <p:ph type="ftr" sz="quarter" idx="11"/>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8" name="Rectangle 6"/>
          <p:cNvSpPr>
            <a:spLocks noGrp="1" noChangeArrowheads="1"/>
          </p:cNvSpPr>
          <p:nvPr>
            <p:ph type="sldNum" sz="quarter" idx="12"/>
          </p:nvPr>
        </p:nvSpPr>
        <p:spPr>
          <a:ln/>
        </p:spPr>
        <p:txBody>
          <a:bodyPr/>
          <a:lstStyle>
            <a:lvl1pPr>
              <a:defRPr>
                <a:latin typeface="Candara" panose="020E0502030303020204" pitchFamily="34" charset="0"/>
              </a:defRPr>
            </a:lvl1pPr>
          </a:lstStyle>
          <a:p>
            <a:pPr>
              <a:defRPr/>
            </a:pPr>
            <a:fld id="{A8AF61E8-7BBC-4E78-904D-EC3D5B194FA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34425761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lipArt Placeholder 3"/>
          <p:cNvSpPr>
            <a:spLocks noGrp="1"/>
          </p:cNvSpPr>
          <p:nvPr>
            <p:ph type="clipArt" sz="half" idx="2"/>
          </p:nvPr>
        </p:nvSpPr>
        <p:spPr>
          <a:xfrm>
            <a:off x="4648200" y="1600205"/>
            <a:ext cx="4038600" cy="4525963"/>
          </a:xfrm>
        </p:spPr>
        <p:txBody>
          <a:bodyPr/>
          <a:lstStyle>
            <a:lvl1pPr>
              <a:defRPr>
                <a:latin typeface="Candara" panose="020E0502030303020204" pitchFamily="34" charset="0"/>
              </a:defRPr>
            </a:lvl1pPr>
          </a:lstStyle>
          <a:p>
            <a:pPr lvl="0"/>
            <a:endParaRPr lang="en-CA" noProof="0" dirty="0" smtClean="0"/>
          </a:p>
        </p:txBody>
      </p:sp>
      <p:sp>
        <p:nvSpPr>
          <p:cNvPr id="5" name="Rectangle 4"/>
          <p:cNvSpPr>
            <a:spLocks noGrp="1" noChangeArrowheads="1"/>
          </p:cNvSpPr>
          <p:nvPr>
            <p:ph type="dt" sz="half" idx="10"/>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atin typeface="Candara" panose="020E0502030303020204" pitchFamily="34" charset="0"/>
              </a:defRPr>
            </a:lvl1pPr>
          </a:lstStyle>
          <a:p>
            <a:pPr>
              <a:defRPr/>
            </a:pPr>
            <a:fld id="{1A83CAAD-6A15-4A5D-AEBB-EC45BCCA318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2110094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2EF1E3E-621D-44B2-95FF-DF6645672F7C}" type="datetimeFigureOut">
              <a:rPr lang="en-CA" smtClean="0">
                <a:solidFill>
                  <a:prstClr val="black">
                    <a:tint val="75000"/>
                  </a:prstClr>
                </a:solidFill>
              </a:rPr>
              <a:pPr/>
              <a:t>01/03/2018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2A9DC854-BC58-4DD1-8C07-5BC7D35C543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65812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12EF1E3E-621D-44B2-95FF-DF6645672F7C}" type="datetimeFigureOut">
              <a:rPr lang="en-CA" smtClean="0">
                <a:solidFill>
                  <a:prstClr val="black">
                    <a:tint val="75000"/>
                  </a:prstClr>
                </a:solidFill>
              </a:rPr>
              <a:pPr/>
              <a:t>01/03/2018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2A9DC854-BC58-4DD1-8C07-5BC7D35C543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9155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12EF1E3E-621D-44B2-95FF-DF6645672F7C}" type="datetimeFigureOut">
              <a:rPr lang="en-CA" smtClean="0">
                <a:solidFill>
                  <a:prstClr val="black">
                    <a:tint val="75000"/>
                  </a:prstClr>
                </a:solidFill>
              </a:rPr>
              <a:pPr/>
              <a:t>01/03/2018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2A9DC854-BC58-4DD1-8C07-5BC7D35C543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89186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EF1E3E-621D-44B2-95FF-DF6645672F7C}" type="datetimeFigureOut">
              <a:rPr lang="en-CA" smtClean="0">
                <a:solidFill>
                  <a:prstClr val="black">
                    <a:tint val="75000"/>
                  </a:prstClr>
                </a:solidFill>
              </a:rPr>
              <a:pPr/>
              <a:t>01/03/2018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2A9DC854-BC58-4DD1-8C07-5BC7D35C543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64051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EF1E3E-621D-44B2-95FF-DF6645672F7C}" type="datetimeFigureOut">
              <a:rPr lang="en-CA" smtClean="0">
                <a:solidFill>
                  <a:prstClr val="black">
                    <a:tint val="75000"/>
                  </a:prstClr>
                </a:solidFill>
              </a:rPr>
              <a:pPr/>
              <a:t>01/03/2018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2A9DC854-BC58-4DD1-8C07-5BC7D35C543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35944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EF1E3E-621D-44B2-95FF-DF6645672F7C}" type="datetimeFigureOut">
              <a:rPr lang="en-CA" smtClean="0">
                <a:solidFill>
                  <a:prstClr val="black">
                    <a:tint val="75000"/>
                  </a:prstClr>
                </a:solidFill>
              </a:rPr>
              <a:pPr/>
              <a:t>01/03/2018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2A9DC854-BC58-4DD1-8C07-5BC7D35C543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70745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12EF1E3E-621D-44B2-95FF-DF6645672F7C}" type="datetimeFigureOut">
              <a:rPr lang="en-CA" smtClean="0">
                <a:solidFill>
                  <a:prstClr val="black">
                    <a:tint val="75000"/>
                  </a:prstClr>
                </a:solidFill>
              </a:rPr>
              <a:pPr/>
              <a:t>01/03/2018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2A9DC854-BC58-4DD1-8C07-5BC7D35C543F}"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03243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6" r:id="rId12"/>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Leelawadee" pitchFamily="34" charset="-34"/>
              </a:defRPr>
            </a:lvl1pPr>
          </a:lstStyle>
          <a:p>
            <a:fld id="{42B478AB-B11A-465E-9112-AF3BE637106F}" type="datetimeFigureOut">
              <a:rPr lang="en-CA" smtClean="0">
                <a:solidFill>
                  <a:prstClr val="black">
                    <a:tint val="75000"/>
                  </a:prstClr>
                </a:solidFill>
              </a:rPr>
              <a:pPr/>
              <a:t>01/03/2018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Leelawadee" pitchFamily="34" charset="-34"/>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Leelawadee" pitchFamily="34" charset="-34"/>
              </a:defRPr>
            </a:lvl1pPr>
          </a:lstStyle>
          <a:p>
            <a:fld id="{F64E6C75-78E9-4963-8396-6343BF8FBF58}"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2803484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defTabSz="914400" rtl="0" eaLnBrk="1" latinLnBrk="0" hangingPunct="1">
        <a:spcBef>
          <a:spcPct val="0"/>
        </a:spcBef>
        <a:buNone/>
        <a:defRPr sz="4400" kern="1200">
          <a:solidFill>
            <a:schemeClr val="tx1"/>
          </a:solidFill>
          <a:latin typeface="Leelawadee" pitchFamily="34" charset="-34"/>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Leelawadee" pitchFamily="34" charset="-34"/>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Leelawadee" pitchFamily="34" charset="-34"/>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Leelawadee" pitchFamily="34" charset="-34"/>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Leelawadee" pitchFamily="34" charset="-34"/>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Leelawadee" pitchFamily="34" charset="-34"/>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6" tIns="45709" rIns="91416" bIns="45709"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5"/>
            <a:ext cx="8229600" cy="4525963"/>
          </a:xfrm>
          <a:prstGeom prst="rect">
            <a:avLst/>
          </a:prstGeom>
        </p:spPr>
        <p:txBody>
          <a:bodyPr vert="horz" lIns="91416" tIns="45709" rIns="91416" bIns="4570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5"/>
            <a:ext cx="2133600" cy="365125"/>
          </a:xfrm>
          <a:prstGeom prst="rect">
            <a:avLst/>
          </a:prstGeom>
        </p:spPr>
        <p:txBody>
          <a:bodyPr vert="horz" lIns="91416" tIns="45709" rIns="91416" bIns="45709" rtlCol="0" anchor="ctr"/>
          <a:lstStyle>
            <a:lvl1pPr algn="l">
              <a:defRPr sz="1200">
                <a:solidFill>
                  <a:schemeClr val="tx1">
                    <a:tint val="75000"/>
                  </a:schemeClr>
                </a:solidFill>
                <a:latin typeface="Candara" panose="020E0502030303020204" pitchFamily="34" charset="0"/>
              </a:defRPr>
            </a:lvl1pPr>
          </a:lstStyle>
          <a:p>
            <a:pPr defTabSz="914165"/>
            <a:fld id="{991E2FE8-EFCA-4B5C-9543-892CA9F318C4}" type="datetimeFigureOut">
              <a:rPr lang="en-CA" smtClean="0">
                <a:solidFill>
                  <a:prstClr val="black">
                    <a:tint val="75000"/>
                  </a:prstClr>
                </a:solidFill>
              </a:rPr>
              <a:pPr defTabSz="914165"/>
              <a:t>01/03/2018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1" y="6356355"/>
            <a:ext cx="2895600" cy="365125"/>
          </a:xfrm>
          <a:prstGeom prst="rect">
            <a:avLst/>
          </a:prstGeom>
        </p:spPr>
        <p:txBody>
          <a:bodyPr vert="horz" lIns="91416" tIns="45709" rIns="91416" bIns="45709" rtlCol="0" anchor="ctr"/>
          <a:lstStyle>
            <a:lvl1pPr algn="ctr">
              <a:defRPr sz="1200">
                <a:solidFill>
                  <a:schemeClr val="tx1">
                    <a:tint val="75000"/>
                  </a:schemeClr>
                </a:solidFill>
                <a:latin typeface="Candara" panose="020E0502030303020204" pitchFamily="34" charset="0"/>
              </a:defRPr>
            </a:lvl1pPr>
          </a:lstStyle>
          <a:p>
            <a:pPr defTabSz="914165"/>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5"/>
            <a:ext cx="2133600" cy="365125"/>
          </a:xfrm>
          <a:prstGeom prst="rect">
            <a:avLst/>
          </a:prstGeom>
        </p:spPr>
        <p:txBody>
          <a:bodyPr vert="horz" lIns="91416" tIns="45709" rIns="91416" bIns="45709" rtlCol="0" anchor="ctr"/>
          <a:lstStyle>
            <a:lvl1pPr algn="r">
              <a:defRPr sz="1200">
                <a:solidFill>
                  <a:schemeClr val="tx1">
                    <a:tint val="75000"/>
                  </a:schemeClr>
                </a:solidFill>
                <a:latin typeface="Candara" panose="020E0502030303020204" pitchFamily="34" charset="0"/>
              </a:defRPr>
            </a:lvl1pPr>
          </a:lstStyle>
          <a:p>
            <a:pPr defTabSz="914165"/>
            <a:fld id="{176B001C-90A0-4D33-9F42-7C97D62B77D0}" type="slidenum">
              <a:rPr lang="en-CA" smtClean="0">
                <a:solidFill>
                  <a:prstClr val="black">
                    <a:tint val="75000"/>
                  </a:prstClr>
                </a:solidFill>
              </a:rPr>
              <a:pPr defTabSz="914165"/>
              <a:t>‹#›</a:t>
            </a:fld>
            <a:endParaRPr lang="en-CA" dirty="0">
              <a:solidFill>
                <a:prstClr val="black">
                  <a:tint val="75000"/>
                </a:prstClr>
              </a:solidFill>
            </a:endParaRPr>
          </a:p>
        </p:txBody>
      </p:sp>
    </p:spTree>
    <p:extLst>
      <p:ext uri="{BB962C8B-B14F-4D97-AF65-F5344CB8AC3E}">
        <p14:creationId xmlns:p14="http://schemas.microsoft.com/office/powerpoint/2010/main" val="311358426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ctr" defTabSz="914165"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813" indent="-342813" algn="l" defTabSz="914165"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760" indent="-285677" algn="l" defTabSz="914165"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2706" indent="-228541" algn="l" defTabSz="914165"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599790" indent="-228541" algn="l" defTabSz="914165"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6875" indent="-228541" algn="l" defTabSz="914165"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3959"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040"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124"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205"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hyperlink" Target="https://www.israel21c.org/writer/abigail-klein-leichman/"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3" Type="http://schemas.openxmlformats.org/officeDocument/2006/relationships/hyperlink" Target="https://twitter.com/hashtag/Jerusalem?src=hash" TargetMode="External"/><Relationship Id="rId2" Type="http://schemas.openxmlformats.org/officeDocument/2006/relationships/image" Target="../media/image34.jpg"/><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3.jpg"/><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5.gif"/></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210146"/>
          </a:xfrm>
          <a:solidFill>
            <a:schemeClr val="bg1"/>
          </a:solidFill>
        </p:spPr>
        <p:txBody>
          <a:bodyPr>
            <a:noAutofit/>
          </a:bodyPr>
          <a:lstStyle/>
          <a:p>
            <a:r>
              <a:rPr lang="en-CA" sz="2400" b="1" dirty="0" smtClean="0"/>
              <a:t>Holocaust </a:t>
            </a:r>
            <a:r>
              <a:rPr lang="en-CA" sz="2400" b="1" dirty="0"/>
              <a:t>survivor </a:t>
            </a:r>
            <a:r>
              <a:rPr lang="en-CA" sz="2400" b="1" dirty="0" err="1"/>
              <a:t>Yisrael</a:t>
            </a:r>
            <a:r>
              <a:rPr lang="en-CA" sz="2400" b="1" dirty="0"/>
              <a:t> Kristal, who last year was recognized by Guinness World Records as the world’s oldest living man, died in Israel on Friday, </a:t>
            </a:r>
            <a:r>
              <a:rPr lang="en-CA" sz="2400" b="1" dirty="0" smtClean="0"/>
              <a:t>August 11, 2017 aged </a:t>
            </a:r>
            <a:r>
              <a:rPr lang="en-CA" sz="2400" b="1" dirty="0"/>
              <a:t>113.</a:t>
            </a:r>
          </a:p>
        </p:txBody>
      </p:sp>
      <p:pic>
        <p:nvPicPr>
          <p:cNvPr id="7" name="Content Placeholder 6"/>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67544" y="1844824"/>
            <a:ext cx="3024336" cy="2115014"/>
          </a:xfrm>
        </p:spPr>
      </p:pic>
      <p:sp>
        <p:nvSpPr>
          <p:cNvPr id="6" name="Content Placeholder 5"/>
          <p:cNvSpPr>
            <a:spLocks noGrp="1"/>
          </p:cNvSpPr>
          <p:nvPr>
            <p:ph sz="half" idx="2"/>
          </p:nvPr>
        </p:nvSpPr>
        <p:spPr>
          <a:xfrm>
            <a:off x="3995936" y="1700808"/>
            <a:ext cx="4690864" cy="4896544"/>
          </a:xfrm>
          <a:solidFill>
            <a:schemeClr val="bg1"/>
          </a:solidFill>
        </p:spPr>
        <p:txBody>
          <a:bodyPr>
            <a:normAutofit fontScale="47500" lnSpcReduction="20000"/>
          </a:bodyPr>
          <a:lstStyle/>
          <a:p>
            <a:pPr fontAlgn="base"/>
            <a:endParaRPr lang="en-CA" sz="900" dirty="0" smtClean="0"/>
          </a:p>
          <a:p>
            <a:pPr fontAlgn="base"/>
            <a:r>
              <a:rPr lang="en-CA" sz="2900" dirty="0" smtClean="0"/>
              <a:t>Kristal </a:t>
            </a:r>
            <a:r>
              <a:rPr lang="en-CA" sz="2900" dirty="0"/>
              <a:t>was born on September 15, 1903, in </a:t>
            </a:r>
            <a:r>
              <a:rPr lang="en-CA" sz="2900" dirty="0" err="1"/>
              <a:t>Zarnov</a:t>
            </a:r>
            <a:r>
              <a:rPr lang="en-CA" sz="2900" dirty="0"/>
              <a:t> in the Lodz province of what is now Poland to a religious family. He married and had two children, eventually moving to Lodz where he established a successful candy factory.</a:t>
            </a:r>
            <a:br>
              <a:rPr lang="en-CA" sz="2900" dirty="0"/>
            </a:br>
            <a:r>
              <a:rPr lang="en-CA" sz="2900" dirty="0"/>
              <a:t/>
            </a:r>
            <a:br>
              <a:rPr lang="en-CA" sz="2900" dirty="0"/>
            </a:br>
            <a:r>
              <a:rPr lang="en-CA" sz="2900" dirty="0" smtClean="0"/>
              <a:t>After </a:t>
            </a:r>
            <a:r>
              <a:rPr lang="en-CA" sz="2900" dirty="0"/>
              <a:t>the Nazi invasion of Poland, Kristal and his family were forced into the Lodz Ghetto. His two children died in the ghetto, while Kristal and his wife were sent to Auschwitz following the liquidation of the ghetto in August 1944. Kristal survived, but his wife was murdered in the camp.</a:t>
            </a:r>
            <a:br>
              <a:rPr lang="en-CA" sz="2900" dirty="0"/>
            </a:br>
            <a:r>
              <a:rPr lang="en-CA" sz="2900" dirty="0"/>
              <a:t/>
            </a:r>
            <a:br>
              <a:rPr lang="en-CA" sz="2900" dirty="0"/>
            </a:br>
            <a:r>
              <a:rPr lang="en-CA" sz="2900" dirty="0"/>
              <a:t>After the war, he returned to Lodz where he remarried in 1947 and </a:t>
            </a:r>
            <a:r>
              <a:rPr lang="en-CA" sz="2900" dirty="0" err="1"/>
              <a:t>reestablished</a:t>
            </a:r>
            <a:r>
              <a:rPr lang="en-CA" sz="2900" dirty="0"/>
              <a:t> his candy factory.</a:t>
            </a:r>
            <a:br>
              <a:rPr lang="en-CA" sz="2900" dirty="0"/>
            </a:br>
            <a:r>
              <a:rPr lang="en-CA" sz="2900" dirty="0"/>
              <a:t/>
            </a:r>
            <a:br>
              <a:rPr lang="en-CA" sz="2900" dirty="0"/>
            </a:br>
            <a:r>
              <a:rPr lang="en-CA" sz="2900" dirty="0"/>
              <a:t>In 1950, he made </a:t>
            </a:r>
            <a:r>
              <a:rPr lang="en-CA" sz="2900" dirty="0" err="1"/>
              <a:t>aliya</a:t>
            </a:r>
            <a:r>
              <a:rPr lang="en-CA" sz="2900" dirty="0"/>
              <a:t> with his wife and their infant boy, Haim, settling in Haifa where he remained for the rest of his life. The couple had a daughter, Shula, and Kristal, doing what he knew, established a factory in the city called Kristal’s Sweets.</a:t>
            </a:r>
          </a:p>
        </p:txBody>
      </p:sp>
      <p:sp>
        <p:nvSpPr>
          <p:cNvPr id="8" name="TextBox 7"/>
          <p:cNvSpPr txBox="1"/>
          <p:nvPr/>
        </p:nvSpPr>
        <p:spPr>
          <a:xfrm>
            <a:off x="323528" y="4337809"/>
            <a:ext cx="3240360" cy="830997"/>
          </a:xfrm>
          <a:prstGeom prst="rect">
            <a:avLst/>
          </a:prstGeom>
          <a:solidFill>
            <a:schemeClr val="tx1"/>
          </a:solidFill>
        </p:spPr>
        <p:txBody>
          <a:bodyPr wrap="square" rtlCol="0">
            <a:spAutoFit/>
          </a:bodyPr>
          <a:lstStyle/>
          <a:p>
            <a:pPr algn="ctr"/>
            <a:r>
              <a:rPr lang="en-CA" sz="2000" b="1" dirty="0">
                <a:solidFill>
                  <a:srgbClr val="FFFF00"/>
                </a:solidFill>
                <a:effectLst>
                  <a:outerShdw blurRad="38100" dist="38100" dir="2700000" algn="tl">
                    <a:srgbClr val="000000">
                      <a:alpha val="43137"/>
                    </a:srgbClr>
                  </a:outerShdw>
                </a:effectLst>
                <a:latin typeface="Candara" panose="020E0502030303020204" pitchFamily="34" charset="0"/>
              </a:rPr>
              <a:t>This man saw the events of </a:t>
            </a:r>
            <a:r>
              <a:rPr lang="en-CA" sz="2800" b="1" dirty="0">
                <a:solidFill>
                  <a:srgbClr val="FFFF00"/>
                </a:solidFill>
                <a:effectLst>
                  <a:outerShdw blurRad="38100" dist="38100" dir="2700000" algn="tl">
                    <a:srgbClr val="000000">
                      <a:alpha val="43137"/>
                    </a:srgbClr>
                  </a:outerShdw>
                </a:effectLst>
                <a:latin typeface="Candara" panose="020E0502030303020204" pitchFamily="34" charset="0"/>
              </a:rPr>
              <a:t>1917, </a:t>
            </a:r>
            <a:r>
              <a:rPr lang="en-CA" sz="2800" b="1" dirty="0" smtClean="0">
                <a:solidFill>
                  <a:srgbClr val="FFFF00"/>
                </a:solidFill>
                <a:effectLst>
                  <a:outerShdw blurRad="38100" dist="38100" dir="2700000" algn="tl">
                    <a:srgbClr val="000000">
                      <a:alpha val="43137"/>
                    </a:srgbClr>
                  </a:outerShdw>
                </a:effectLst>
                <a:latin typeface="Candara" panose="020E0502030303020204" pitchFamily="34" charset="0"/>
              </a:rPr>
              <a:t>1948, 1967 </a:t>
            </a:r>
            <a:endParaRPr lang="en-CA" sz="2000" b="1" dirty="0">
              <a:solidFill>
                <a:srgbClr val="FFFF00"/>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2758681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0" b="-5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55576" y="404664"/>
            <a:ext cx="7772400" cy="1470025"/>
          </a:xfrm>
          <a:solidFill>
            <a:srgbClr val="002060"/>
          </a:solidFill>
          <a:effectLst>
            <a:softEdge rad="317500"/>
          </a:effectLst>
        </p:spPr>
        <p:txBody>
          <a:bodyPr>
            <a:noAutofit/>
          </a:bodyPr>
          <a:lstStyle/>
          <a:p>
            <a:r>
              <a:rPr lang="en-CA" sz="3600" dirty="0" smtClean="0">
                <a:solidFill>
                  <a:schemeClr val="bg1"/>
                </a:solidFill>
                <a:effectLst>
                  <a:outerShdw blurRad="38100" dist="38100" dir="2700000" algn="tl">
                    <a:srgbClr val="000000">
                      <a:alpha val="43137"/>
                    </a:srgbClr>
                  </a:outerShdw>
                </a:effectLst>
                <a:latin typeface="Berlin Sans FB" panose="020E0602020502020306" pitchFamily="34" charset="0"/>
              </a:rPr>
              <a:t>Epic Events in Jerusalem in 1967</a:t>
            </a:r>
            <a:endParaRPr lang="en-CA" sz="2800" dirty="0">
              <a:solidFill>
                <a:schemeClr val="bg1"/>
              </a:solidFill>
              <a:effectLst>
                <a:outerShdw blurRad="38100" dist="38100" dir="2700000" algn="tl">
                  <a:srgbClr val="000000">
                    <a:alpha val="43137"/>
                  </a:srgbClr>
                </a:outerShdw>
              </a:effectLst>
              <a:latin typeface="Berlin Sans FB" panose="020E0602020502020306" pitchFamily="34" charset="0"/>
            </a:endParaRPr>
          </a:p>
        </p:txBody>
      </p:sp>
    </p:spTree>
    <p:extLst>
      <p:ext uri="{BB962C8B-B14F-4D97-AF65-F5344CB8AC3E}">
        <p14:creationId xmlns:p14="http://schemas.microsoft.com/office/powerpoint/2010/main" val="28138645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Jerusalem: Jewish or Palestinian? 2017</a:t>
            </a:r>
            <a:endParaRPr lang="en-CA" sz="3600" b="1"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19250" y="1815306"/>
            <a:ext cx="5905500" cy="4095750"/>
          </a:xfrm>
        </p:spPr>
      </p:pic>
    </p:spTree>
    <p:extLst>
      <p:ext uri="{BB962C8B-B14F-4D97-AF65-F5344CB8AC3E}">
        <p14:creationId xmlns:p14="http://schemas.microsoft.com/office/powerpoint/2010/main" val="37989570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t>The LORD (YHWH) Chose Zion</a:t>
            </a:r>
            <a:endParaRPr lang="en-CA" sz="3600" b="1" dirty="0"/>
          </a:p>
        </p:txBody>
      </p:sp>
      <p:sp>
        <p:nvSpPr>
          <p:cNvPr id="3" name="Content Placeholder 2"/>
          <p:cNvSpPr>
            <a:spLocks noGrp="1"/>
          </p:cNvSpPr>
          <p:nvPr>
            <p:ph sz="half" idx="1"/>
          </p:nvPr>
        </p:nvSpPr>
        <p:spPr>
          <a:xfrm>
            <a:off x="640773" y="1600201"/>
            <a:ext cx="3671455" cy="3484983"/>
          </a:xfrm>
          <a:solidFill>
            <a:schemeClr val="bg1"/>
          </a:solidFill>
        </p:spPr>
        <p:txBody>
          <a:bodyPr>
            <a:normAutofit/>
          </a:bodyPr>
          <a:lstStyle/>
          <a:p>
            <a:pPr marL="0" indent="0">
              <a:buNone/>
            </a:pPr>
            <a:endParaRPr lang="en-CA" sz="100" b="1" dirty="0" smtClean="0"/>
          </a:p>
          <a:p>
            <a:pPr marL="0" indent="0">
              <a:buNone/>
            </a:pPr>
            <a:r>
              <a:rPr lang="en-CA" sz="2400" b="1" dirty="0"/>
              <a:t>Psalms 132:13-14 KJV</a:t>
            </a:r>
          </a:p>
          <a:p>
            <a:r>
              <a:rPr lang="en-CA" sz="2400" dirty="0"/>
              <a:t>13  For </a:t>
            </a:r>
            <a:r>
              <a:rPr lang="en-CA" sz="2400" b="1" dirty="0"/>
              <a:t>the LORD hath chosen Zion;</a:t>
            </a:r>
            <a:r>
              <a:rPr lang="en-CA" sz="2400" dirty="0"/>
              <a:t> </a:t>
            </a:r>
            <a:r>
              <a:rPr lang="en-CA" sz="2400" b="1" dirty="0"/>
              <a:t>he</a:t>
            </a:r>
            <a:r>
              <a:rPr lang="en-CA" sz="2400" dirty="0"/>
              <a:t> hath desired </a:t>
            </a:r>
            <a:r>
              <a:rPr lang="en-CA" sz="2400" i="1" dirty="0"/>
              <a:t>it</a:t>
            </a:r>
            <a:r>
              <a:rPr lang="en-CA" sz="2400" dirty="0"/>
              <a:t> for his habitation.</a:t>
            </a:r>
          </a:p>
          <a:p>
            <a:r>
              <a:rPr lang="en-CA" sz="2400" dirty="0"/>
              <a:t>14  </a:t>
            </a:r>
            <a:r>
              <a:rPr lang="en-CA" sz="2400" b="1" dirty="0"/>
              <a:t>This </a:t>
            </a:r>
            <a:r>
              <a:rPr lang="en-CA" sz="2400" b="1" i="1" dirty="0"/>
              <a:t>is</a:t>
            </a:r>
            <a:r>
              <a:rPr lang="en-CA" sz="2400" b="1" dirty="0"/>
              <a:t> my rest for ever: </a:t>
            </a:r>
            <a:r>
              <a:rPr lang="en-CA" sz="2400" dirty="0"/>
              <a:t>here will </a:t>
            </a:r>
            <a:r>
              <a:rPr lang="en-CA" sz="2400" b="1" dirty="0"/>
              <a:t>I</a:t>
            </a:r>
            <a:r>
              <a:rPr lang="en-CA" sz="2400" dirty="0"/>
              <a:t> dwell; for </a:t>
            </a:r>
            <a:r>
              <a:rPr lang="en-CA" sz="2400" b="1" dirty="0"/>
              <a:t>I</a:t>
            </a:r>
            <a:r>
              <a:rPr lang="en-CA" sz="2400" dirty="0"/>
              <a:t> have desired it.</a:t>
            </a:r>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p:txBody>
      </p:sp>
    </p:spTree>
    <p:extLst>
      <p:ext uri="{BB962C8B-B14F-4D97-AF65-F5344CB8AC3E}">
        <p14:creationId xmlns:p14="http://schemas.microsoft.com/office/powerpoint/2010/main" val="196689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Content Placeholder 2"/>
          <p:cNvSpPr>
            <a:spLocks noGrp="1"/>
          </p:cNvSpPr>
          <p:nvPr>
            <p:ph sz="half" idx="1"/>
          </p:nvPr>
        </p:nvSpPr>
        <p:spPr>
          <a:xfrm>
            <a:off x="457200" y="1600201"/>
            <a:ext cx="4038600" cy="4061047"/>
          </a:xfrm>
          <a:solidFill>
            <a:schemeClr val="bg1"/>
          </a:solidFill>
        </p:spPr>
        <p:txBody>
          <a:bodyPr>
            <a:normAutofit fontScale="85000" lnSpcReduction="10000"/>
          </a:bodyPr>
          <a:lstStyle/>
          <a:p>
            <a:pPr marL="0" indent="0">
              <a:buNone/>
            </a:pPr>
            <a:endParaRPr lang="en-CA" sz="700" b="1" dirty="0" smtClean="0"/>
          </a:p>
          <a:p>
            <a:pPr marL="0" indent="0">
              <a:buNone/>
            </a:pPr>
            <a:r>
              <a:rPr lang="en-CA" b="1" dirty="0"/>
              <a:t>Ezekiel 38:16 KJV</a:t>
            </a:r>
          </a:p>
          <a:p>
            <a:r>
              <a:rPr lang="en-CA" dirty="0"/>
              <a:t>16  And thou shalt come up against </a:t>
            </a:r>
            <a:r>
              <a:rPr lang="en-CA" b="1" dirty="0"/>
              <a:t>my people </a:t>
            </a:r>
            <a:r>
              <a:rPr lang="en-CA" dirty="0"/>
              <a:t>of Israel,</a:t>
            </a:r>
            <a:r>
              <a:rPr lang="en-CA" b="1" dirty="0"/>
              <a:t> </a:t>
            </a:r>
            <a:r>
              <a:rPr lang="en-CA" dirty="0"/>
              <a:t>as a cloud to cover the land; it shall be in the latter days, and </a:t>
            </a:r>
            <a:r>
              <a:rPr lang="en-CA" b="1" dirty="0"/>
              <a:t>I will </a:t>
            </a:r>
            <a:r>
              <a:rPr lang="en-CA" dirty="0"/>
              <a:t>bring thee against</a:t>
            </a:r>
            <a:r>
              <a:rPr lang="en-CA" b="1" dirty="0"/>
              <a:t> my land,</a:t>
            </a:r>
            <a:r>
              <a:rPr lang="en-CA" dirty="0"/>
              <a:t> that the heathen may </a:t>
            </a:r>
            <a:r>
              <a:rPr lang="en-CA" b="1" dirty="0"/>
              <a:t>know me</a:t>
            </a:r>
            <a:r>
              <a:rPr lang="en-CA" dirty="0"/>
              <a:t>, when </a:t>
            </a:r>
            <a:r>
              <a:rPr lang="en-CA" b="1" dirty="0"/>
              <a:t>I shall </a:t>
            </a:r>
            <a:r>
              <a:rPr lang="en-CA" dirty="0"/>
              <a:t>be sanctified in thee, O Gog, before their eyes</a:t>
            </a:r>
            <a:r>
              <a:rPr lang="en-CA" dirty="0" smtClean="0"/>
              <a:t>.</a:t>
            </a:r>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p:txBody>
      </p:sp>
      <p:sp>
        <p:nvSpPr>
          <p:cNvPr id="9" name="Title 1"/>
          <p:cNvSpPr>
            <a:spLocks noGrp="1"/>
          </p:cNvSpPr>
          <p:nvPr>
            <p:ph type="title"/>
          </p:nvPr>
        </p:nvSpPr>
        <p:spPr>
          <a:solidFill>
            <a:schemeClr val="bg1"/>
          </a:solidFill>
          <a:effectLst>
            <a:softEdge rad="317500"/>
          </a:effectLst>
        </p:spPr>
        <p:txBody>
          <a:bodyPr>
            <a:normAutofit/>
          </a:bodyPr>
          <a:lstStyle/>
          <a:p>
            <a:r>
              <a:rPr lang="en-CA" sz="3600" b="1" dirty="0" smtClean="0"/>
              <a:t>His People; His Land; His Purpose</a:t>
            </a:r>
            <a:endParaRPr lang="en-CA" sz="3600" b="1" dirty="0"/>
          </a:p>
        </p:txBody>
      </p:sp>
    </p:spTree>
    <p:extLst>
      <p:ext uri="{BB962C8B-B14F-4D97-AF65-F5344CB8AC3E}">
        <p14:creationId xmlns:p14="http://schemas.microsoft.com/office/powerpoint/2010/main" val="115580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Jerusalem: Israel’s Master Plan</a:t>
            </a:r>
            <a:endParaRPr lang="en-CA" sz="3600" b="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51230" y="1600200"/>
            <a:ext cx="7241540" cy="4525963"/>
          </a:xfrm>
        </p:spPr>
      </p:pic>
    </p:spTree>
    <p:extLst>
      <p:ext uri="{BB962C8B-B14F-4D97-AF65-F5344CB8AC3E}">
        <p14:creationId xmlns:p14="http://schemas.microsoft.com/office/powerpoint/2010/main" val="15011878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God’s Work with Israel:</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“I do not this for your sakes”</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171339" y="1816224"/>
            <a:ext cx="6801323" cy="4277072"/>
          </a:xfrm>
          <a:solidFill>
            <a:schemeClr val="bg1"/>
          </a:solidFill>
        </p:spPr>
        <p:txBody>
          <a:bodyPr>
            <a:normAutofit fontScale="77500" lnSpcReduction="20000"/>
          </a:bodyPr>
          <a:lstStyle/>
          <a:p>
            <a:pPr marL="0" indent="0">
              <a:buNone/>
            </a:pPr>
            <a:endParaRPr lang="en-CA" sz="700" b="1" dirty="0" smtClean="0"/>
          </a:p>
          <a:p>
            <a:pPr marL="0" indent="0">
              <a:buNone/>
            </a:pPr>
            <a:r>
              <a:rPr lang="en-CA" b="1" dirty="0"/>
              <a:t>Ezekiel 36:22-23 KJV</a:t>
            </a:r>
          </a:p>
          <a:p>
            <a:r>
              <a:rPr lang="en-CA" dirty="0"/>
              <a:t>22  Therefore say unto the house of Israel, Thus </a:t>
            </a:r>
            <a:r>
              <a:rPr lang="en-CA" dirty="0" err="1"/>
              <a:t>saith</a:t>
            </a:r>
            <a:r>
              <a:rPr lang="en-CA" dirty="0"/>
              <a:t> the Lord GOD</a:t>
            </a:r>
            <a:r>
              <a:rPr lang="en-CA" b="1" dirty="0"/>
              <a:t>; I do not </a:t>
            </a:r>
            <a:r>
              <a:rPr lang="en-CA" b="1" i="1" dirty="0"/>
              <a:t>this</a:t>
            </a:r>
            <a:r>
              <a:rPr lang="en-CA" b="1" dirty="0"/>
              <a:t> for your sakes, O house of Israel, but for mine holy name's sake, </a:t>
            </a:r>
            <a:r>
              <a:rPr lang="en-CA" dirty="0"/>
              <a:t>which ye have profaned among the heathen, whither ye went.</a:t>
            </a:r>
          </a:p>
          <a:p>
            <a:r>
              <a:rPr lang="en-CA" dirty="0"/>
              <a:t>23  And </a:t>
            </a:r>
            <a:r>
              <a:rPr lang="en-CA" b="1" dirty="0"/>
              <a:t>I</a:t>
            </a:r>
            <a:r>
              <a:rPr lang="en-CA" dirty="0"/>
              <a:t> will sanctify my great name, which was profaned among the heathen, which ye have profaned in the midst of them; </a:t>
            </a:r>
            <a:r>
              <a:rPr lang="en-CA" b="1" dirty="0"/>
              <a:t>and the heathen shall know that I </a:t>
            </a:r>
            <a:r>
              <a:rPr lang="en-CA" b="1" i="1" dirty="0"/>
              <a:t>am</a:t>
            </a:r>
            <a:r>
              <a:rPr lang="en-CA" b="1" dirty="0"/>
              <a:t> the LORD, </a:t>
            </a:r>
            <a:r>
              <a:rPr lang="en-CA" b="1" dirty="0" err="1"/>
              <a:t>saith</a:t>
            </a:r>
            <a:r>
              <a:rPr lang="en-CA" b="1" dirty="0"/>
              <a:t> the Lord GOD, when I shall be sanctified in you before their eyes.</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p:txBody>
      </p:sp>
    </p:spTree>
    <p:extLst>
      <p:ext uri="{BB962C8B-B14F-4D97-AF65-F5344CB8AC3E}">
        <p14:creationId xmlns:p14="http://schemas.microsoft.com/office/powerpoint/2010/main" val="40663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rPr>
              <a:t>Jerusalem to Fall Again?</a:t>
            </a:r>
            <a:br>
              <a:rPr lang="en-CA" sz="3600" b="1" dirty="0" smtClean="0">
                <a:solidFill>
                  <a:schemeClr val="bg1"/>
                </a:solidFill>
                <a:effectLst>
                  <a:outerShdw blurRad="38100" dist="38100" dir="2700000" algn="tl">
                    <a:srgbClr val="000000">
                      <a:alpha val="43137"/>
                    </a:srgbClr>
                  </a:outerShdw>
                </a:effectLst>
              </a:rPr>
            </a:br>
            <a:r>
              <a:rPr lang="en-CA" sz="3100" b="1" dirty="0" smtClean="0">
                <a:solidFill>
                  <a:schemeClr val="bg1"/>
                </a:solidFill>
                <a:effectLst>
                  <a:outerShdw blurRad="38100" dist="38100" dir="2700000" algn="tl">
                    <a:srgbClr val="000000">
                      <a:alpha val="43137"/>
                    </a:srgbClr>
                  </a:outerShdw>
                </a:effectLst>
              </a:rPr>
              <a:t>An Incident at </a:t>
            </a:r>
            <a:r>
              <a:rPr lang="en-CA" sz="3100" b="1" dirty="0" err="1" smtClean="0">
                <a:solidFill>
                  <a:schemeClr val="bg1"/>
                </a:solidFill>
                <a:effectLst>
                  <a:outerShdw blurRad="38100" dist="38100" dir="2700000" algn="tl">
                    <a:srgbClr val="000000">
                      <a:alpha val="43137"/>
                    </a:srgbClr>
                  </a:outerShdw>
                </a:effectLst>
              </a:rPr>
              <a:t>Latrun</a:t>
            </a:r>
            <a:r>
              <a:rPr lang="en-CA" sz="3100" b="1" dirty="0" smtClean="0">
                <a:solidFill>
                  <a:schemeClr val="bg1"/>
                </a:solidFill>
                <a:effectLst>
                  <a:outerShdw blurRad="38100" dist="38100" dir="2700000" algn="tl">
                    <a:srgbClr val="000000">
                      <a:alpha val="43137"/>
                    </a:srgbClr>
                  </a:outerShdw>
                </a:effectLst>
              </a:rPr>
              <a:t>, Israel</a:t>
            </a:r>
            <a:endParaRPr lang="en-CA" sz="3100" b="1" dirty="0">
              <a:solidFill>
                <a:schemeClr val="bg1"/>
              </a:solidFill>
              <a:effectLst>
                <a:outerShdw blurRad="38100" dist="38100" dir="2700000" algn="tl">
                  <a:srgbClr val="000000">
                    <a:alpha val="43137"/>
                  </a:srgbClr>
                </a:outerShdw>
              </a:effectLst>
            </a:endParaRPr>
          </a:p>
        </p:txBody>
      </p:sp>
      <p:pic>
        <p:nvPicPr>
          <p:cNvPr id="205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268890" y="1600200"/>
            <a:ext cx="6606219"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81434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latin typeface="Candara" panose="020E0502030303020204" pitchFamily="34" charset="0"/>
              </a:rPr>
              <a:t>Jerusalem will fall Again!</a:t>
            </a:r>
            <a:endParaRPr lang="en-CA" sz="36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4" name="Content Placeholder 3"/>
          <p:cNvSpPr>
            <a:spLocks noGrp="1"/>
          </p:cNvSpPr>
          <p:nvPr>
            <p:ph idx="1"/>
          </p:nvPr>
        </p:nvSpPr>
        <p:spPr>
          <a:solidFill>
            <a:schemeClr val="tx1">
              <a:alpha val="50000"/>
            </a:schemeClr>
          </a:solidFill>
        </p:spPr>
        <p:txBody>
          <a:bodyPr>
            <a:normAutofit/>
          </a:bodyPr>
          <a:lstStyle/>
          <a:p>
            <a:pPr marL="0" indent="0">
              <a:buNone/>
            </a:pP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Zechariah 14:1-3 KJV</a:t>
            </a:r>
          </a:p>
          <a:p>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1  Behold, the day of the LORD cometh, and thy spoil shall be divided in the midst of thee.</a:t>
            </a:r>
          </a:p>
          <a:p>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2  For I will gather all nations against Jerusalem to battle; and the city shall be taken, and the houses rifled, and the women ravished; and half of the city shall go forth into captivity, and the residue of the people shall not be cut off from the city.</a:t>
            </a:r>
          </a:p>
          <a:p>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3  Then shall the LORD go forth, and fight against those nations, as when he fought in the day of battle.</a:t>
            </a:r>
          </a:p>
          <a:p>
            <a:endParaRPr lang="en-CA" sz="2400" dirty="0">
              <a:solidFill>
                <a:schemeClr val="bg1"/>
              </a:solidFill>
              <a:effectLst>
                <a:outerShdw blurRad="38100" dist="38100" dir="2700000" algn="tl">
                  <a:srgbClr val="000000">
                    <a:alpha val="43137"/>
                  </a:srgbClr>
                </a:outerShdw>
              </a:effectLst>
            </a:endParaRPr>
          </a:p>
          <a:p>
            <a:endParaRPr lang="en-CA" sz="24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8621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042284" cy="1143000"/>
          </a:xfrm>
        </p:spPr>
        <p:txBody>
          <a:bodyPr>
            <a:normAutofit fontScale="90000"/>
          </a:bodyPr>
          <a:lstStyle/>
          <a:p>
            <a:r>
              <a:rPr lang="en-CA" sz="3600" b="1" dirty="0" smtClean="0"/>
              <a:t>Israel’s Confidence</a:t>
            </a:r>
            <a:endParaRPr lang="en-CA" sz="3600" b="1"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52064" y="620688"/>
            <a:ext cx="4082913" cy="2653893"/>
          </a:xfr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9764" y="3429000"/>
            <a:ext cx="4574861" cy="3048001"/>
          </a:xfrm>
          <a:prstGeom prst="rect">
            <a:avLst/>
          </a:prstGeom>
        </p:spPr>
      </p:pic>
      <p:pic>
        <p:nvPicPr>
          <p:cNvPr id="5" name="Content Placeholder 4"/>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467544" y="1412776"/>
            <a:ext cx="4038600" cy="2271417"/>
          </a:xfr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7544" y="3789040"/>
            <a:ext cx="4031940" cy="2687960"/>
          </a:xfrm>
          <a:prstGeom prst="rect">
            <a:avLst/>
          </a:prstGeom>
        </p:spPr>
      </p:pic>
    </p:spTree>
    <p:extLst>
      <p:ext uri="{BB962C8B-B14F-4D97-AF65-F5344CB8AC3E}">
        <p14:creationId xmlns:p14="http://schemas.microsoft.com/office/powerpoint/2010/main" val="97511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Iron Dome Defenses in the Sea</a:t>
            </a:r>
            <a:endParaRPr lang="en-CA" sz="3600" b="1"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38250" y="1986756"/>
            <a:ext cx="6667500" cy="3752850"/>
          </a:xfrm>
        </p:spPr>
      </p:pic>
    </p:spTree>
    <p:extLst>
      <p:ext uri="{BB962C8B-B14F-4D97-AF65-F5344CB8AC3E}">
        <p14:creationId xmlns:p14="http://schemas.microsoft.com/office/powerpoint/2010/main" val="22572724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9000" r="-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7704" y="404664"/>
            <a:ext cx="5308654" cy="1470025"/>
          </a:xfrm>
          <a:solidFill>
            <a:schemeClr val="tx1">
              <a:alpha val="75000"/>
            </a:schemeClr>
          </a:solidFill>
          <a:effectLst>
            <a:softEdge rad="317500"/>
          </a:effectLst>
        </p:spPr>
        <p:txBody>
          <a:bodyPr/>
          <a:lstStyle/>
          <a:p>
            <a:r>
              <a:rPr lang="en-CA" b="1" dirty="0" smtClean="0">
                <a:solidFill>
                  <a:schemeClr val="bg1"/>
                </a:solidFill>
                <a:effectLst>
                  <a:outerShdw blurRad="38100" dist="38100" dir="2700000" algn="tl">
                    <a:srgbClr val="000000">
                      <a:alpha val="43137"/>
                    </a:srgbClr>
                  </a:outerShdw>
                </a:effectLst>
              </a:rPr>
              <a:t>Signs of the Times</a:t>
            </a:r>
            <a:endParaRPr lang="en-CA" b="1" dirty="0">
              <a:solidFill>
                <a:schemeClr val="bg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583966" y="2420888"/>
            <a:ext cx="5832053" cy="1440160"/>
          </a:xfrm>
          <a:solidFill>
            <a:schemeClr val="tx1">
              <a:alpha val="50000"/>
            </a:schemeClr>
          </a:solidFill>
          <a:effectLst>
            <a:softEdge rad="317500"/>
          </a:effectLst>
        </p:spPr>
        <p:txBody>
          <a:bodyPr>
            <a:noAutofit/>
          </a:bodyPr>
          <a:lstStyle/>
          <a:p>
            <a:endParaRPr lang="en-CA" sz="1000" b="1" dirty="0" smtClean="0">
              <a:solidFill>
                <a:schemeClr val="bg1"/>
              </a:solidFill>
            </a:endParaRPr>
          </a:p>
          <a:p>
            <a:r>
              <a:rPr lang="en-CA" b="1" dirty="0" smtClean="0">
                <a:solidFill>
                  <a:schemeClr val="bg1"/>
                </a:solidFill>
              </a:rPr>
              <a:t>Royal Oak &amp; Milford Rd</a:t>
            </a:r>
          </a:p>
          <a:p>
            <a:r>
              <a:rPr lang="en-CA" b="1" dirty="0" smtClean="0">
                <a:solidFill>
                  <a:schemeClr val="bg1"/>
                </a:solidFill>
              </a:rPr>
              <a:t> Ecclesial Study Weekend</a:t>
            </a:r>
          </a:p>
          <a:p>
            <a:r>
              <a:rPr lang="en-CA" b="1" dirty="0" smtClean="0">
                <a:solidFill>
                  <a:schemeClr val="bg1"/>
                </a:solidFill>
              </a:rPr>
              <a:t>March 3-4, 2018</a:t>
            </a:r>
            <a:endParaRPr lang="en-CA" b="1" dirty="0">
              <a:solidFill>
                <a:schemeClr val="bg1"/>
              </a:solidFill>
            </a:endParaRPr>
          </a:p>
        </p:txBody>
      </p:sp>
    </p:spTree>
    <p:extLst>
      <p:ext uri="{BB962C8B-B14F-4D97-AF65-F5344CB8AC3E}">
        <p14:creationId xmlns:p14="http://schemas.microsoft.com/office/powerpoint/2010/main" val="27733330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latin typeface="Candara" panose="020E0502030303020204" pitchFamily="34" charset="0"/>
              </a:rPr>
              <a:t>Israeli Drones in the Sky</a:t>
            </a:r>
            <a:endParaRPr lang="en-CA" sz="3600" b="1" dirty="0">
              <a:latin typeface="Candara" panose="020E0502030303020204" pitchFamily="34"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637075"/>
            <a:ext cx="8229600" cy="4452213"/>
          </a:xfrm>
        </p:spPr>
      </p:pic>
    </p:spTree>
    <p:extLst>
      <p:ext uri="{BB962C8B-B14F-4D97-AF65-F5344CB8AC3E}">
        <p14:creationId xmlns:p14="http://schemas.microsoft.com/office/powerpoint/2010/main" val="39812285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200" dirty="0" smtClean="0"/>
              <a:t>DEBKA – Jan 30, 2018</a:t>
            </a:r>
            <a:br>
              <a:rPr lang="en-CA" sz="3200" dirty="0" smtClean="0"/>
            </a:br>
            <a:r>
              <a:rPr lang="en-CA" sz="3200" b="1" dirty="0"/>
              <a:t>C-of-S </a:t>
            </a:r>
            <a:r>
              <a:rPr lang="en-CA" sz="3200" b="1" dirty="0" err="1"/>
              <a:t>Eisenkott</a:t>
            </a:r>
            <a:r>
              <a:rPr lang="en-CA" sz="3200" b="1" dirty="0"/>
              <a:t>: I am confident the IDF will prevail in a war</a:t>
            </a:r>
            <a:endParaRPr lang="en-CA" sz="3200" dirty="0"/>
          </a:p>
        </p:txBody>
      </p:sp>
      <p:sp>
        <p:nvSpPr>
          <p:cNvPr id="3" name="Content Placeholder 2"/>
          <p:cNvSpPr>
            <a:spLocks noGrp="1"/>
          </p:cNvSpPr>
          <p:nvPr>
            <p:ph idx="1"/>
          </p:nvPr>
        </p:nvSpPr>
        <p:spPr/>
        <p:txBody>
          <a:bodyPr>
            <a:normAutofit fontScale="77500" lnSpcReduction="20000"/>
          </a:bodyPr>
          <a:lstStyle/>
          <a:p>
            <a:r>
              <a:rPr lang="en-CA" dirty="0"/>
              <a:t>The IDF's Chief of Staff, Lt. Gen. </a:t>
            </a:r>
            <a:r>
              <a:rPr lang="en-CA" dirty="0" err="1"/>
              <a:t>Gady</a:t>
            </a:r>
            <a:r>
              <a:rPr lang="en-CA" dirty="0"/>
              <a:t> </a:t>
            </a:r>
            <a:r>
              <a:rPr lang="en-CA" dirty="0" err="1"/>
              <a:t>Eisenkott</a:t>
            </a:r>
            <a:r>
              <a:rPr lang="en-CA" dirty="0"/>
              <a:t>, sounded for the first time Tuesday as though he was addressing a potential war with </a:t>
            </a:r>
            <a:r>
              <a:rPr lang="en-CA" dirty="0" err="1"/>
              <a:t>Hizballah</a:t>
            </a:r>
            <a:r>
              <a:rPr lang="en-CA" dirty="0"/>
              <a:t>. He said: "There are many challenges facing us amidst the apparent calm on the northern border. </a:t>
            </a:r>
            <a:r>
              <a:rPr lang="en-CA" dirty="0" err="1"/>
              <a:t>Hizballah</a:t>
            </a:r>
            <a:r>
              <a:rPr lang="en-CA" dirty="0"/>
              <a:t>, in breach of UN resolutions, maintains a military presence and weapons systems and is constantly enhancing its capabilities. The IDF works day and night to stay ready and retain its deterrent strength." He went on to say: "We shall continue to advance our knowledge of the enemy and [take action] to restrain its capabilities. </a:t>
            </a:r>
            <a:r>
              <a:rPr lang="en-CA" b="1" dirty="0"/>
              <a:t>I am absolutely sure of our military superiority, </a:t>
            </a:r>
            <a:r>
              <a:rPr lang="en-CA" b="1" dirty="0" smtClean="0"/>
              <a:t>trust </a:t>
            </a:r>
            <a:r>
              <a:rPr lang="en-CA" b="1" dirty="0"/>
              <a:t>in </a:t>
            </a:r>
            <a:r>
              <a:rPr lang="en-CA" b="1" dirty="0" smtClean="0"/>
              <a:t>the </a:t>
            </a:r>
            <a:r>
              <a:rPr lang="en-CA" b="1" dirty="0"/>
              <a:t>the high quality of our commanders and troops and </a:t>
            </a:r>
            <a:r>
              <a:rPr lang="en-CA" b="1" dirty="0" smtClean="0"/>
              <a:t>confident in </a:t>
            </a:r>
            <a:r>
              <a:rPr lang="en-CA" b="1" dirty="0"/>
              <a:t>our ability to achieve victory in the event of war."</a:t>
            </a:r>
          </a:p>
        </p:txBody>
      </p:sp>
    </p:spTree>
    <p:extLst>
      <p:ext uri="{BB962C8B-B14F-4D97-AF65-F5344CB8AC3E}">
        <p14:creationId xmlns:p14="http://schemas.microsoft.com/office/powerpoint/2010/main" val="3764614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1600201"/>
            <a:ext cx="4038600" cy="4709120"/>
          </a:xfrm>
          <a:solidFill>
            <a:schemeClr val="bg1"/>
          </a:solidFill>
        </p:spPr>
        <p:txBody>
          <a:bodyPr>
            <a:normAutofit fontScale="92500" lnSpcReduction="10000"/>
          </a:bodyPr>
          <a:lstStyle/>
          <a:p>
            <a:pPr marL="0" indent="0">
              <a:buNone/>
            </a:pPr>
            <a:endParaRPr lang="en-CA" sz="500" b="1" dirty="0" smtClean="0"/>
          </a:p>
          <a:p>
            <a:pPr marL="0" indent="0">
              <a:buNone/>
            </a:pPr>
            <a:r>
              <a:rPr lang="en-CA" sz="1800" b="1" dirty="0"/>
              <a:t>Ezekiel 38:12-13 KJV</a:t>
            </a:r>
          </a:p>
          <a:p>
            <a:r>
              <a:rPr lang="en-CA" sz="1800" dirty="0"/>
              <a:t>12  </a:t>
            </a:r>
            <a:r>
              <a:rPr lang="en-CA" sz="1800" b="1" dirty="0"/>
              <a:t>To take a spoil, and to take a prey; to turn thine hand upon the desolate places </a:t>
            </a:r>
            <a:r>
              <a:rPr lang="en-CA" sz="1800" b="1" i="1" dirty="0"/>
              <a:t>that are now</a:t>
            </a:r>
            <a:r>
              <a:rPr lang="en-CA" sz="1800" b="1" dirty="0"/>
              <a:t> inhabited,</a:t>
            </a:r>
            <a:r>
              <a:rPr lang="en-CA" sz="1800" dirty="0"/>
              <a:t> and upon the people </a:t>
            </a:r>
            <a:r>
              <a:rPr lang="en-CA" sz="1800" i="1" dirty="0"/>
              <a:t>that are</a:t>
            </a:r>
            <a:r>
              <a:rPr lang="en-CA" sz="1800" dirty="0"/>
              <a:t> gathered out of the nations, which have gotten cattle and goods, that dwell in the midst of the land.</a:t>
            </a:r>
          </a:p>
          <a:p>
            <a:r>
              <a:rPr lang="en-CA" sz="1800" dirty="0"/>
              <a:t>13  Sheba, and </a:t>
            </a:r>
            <a:r>
              <a:rPr lang="en-CA" sz="1800" dirty="0" err="1"/>
              <a:t>Dedan</a:t>
            </a:r>
            <a:r>
              <a:rPr lang="en-CA" sz="1800" dirty="0"/>
              <a:t>, and the merchants of </a:t>
            </a:r>
            <a:r>
              <a:rPr lang="en-CA" sz="1800" dirty="0" err="1"/>
              <a:t>Tarshish</a:t>
            </a:r>
            <a:r>
              <a:rPr lang="en-CA" sz="1800" dirty="0"/>
              <a:t>, with all the young lions thereof, shall say unto thee, </a:t>
            </a:r>
            <a:r>
              <a:rPr lang="en-CA" sz="1800" b="1" dirty="0"/>
              <a:t>Art thou come to take a spoil? hast thou gathered thy company to take a prey? to carry away silver and gold, to take away cattle and goods, to take a great spoil?</a:t>
            </a:r>
          </a:p>
          <a:p>
            <a:endParaRPr lang="en-CA" sz="1800" dirty="0"/>
          </a:p>
          <a:p>
            <a:endParaRPr lang="en-CA" sz="2000" dirty="0"/>
          </a:p>
          <a:p>
            <a:endParaRPr lang="en-CA" sz="2400" dirty="0"/>
          </a:p>
          <a:p>
            <a:endParaRPr lang="en-CA" sz="2400" dirty="0"/>
          </a:p>
          <a:p>
            <a:pPr marL="514350" indent="-514350">
              <a:buFont typeface="+mj-lt"/>
              <a:buAutoNum type="arabicPeriod"/>
            </a:pPr>
            <a:endParaRPr lang="en-CA" sz="2400" b="1" dirty="0" smtClean="0"/>
          </a:p>
          <a:p>
            <a:pPr marL="514350" indent="-514350">
              <a:buFont typeface="+mj-lt"/>
              <a:buAutoNum type="arabicPeriod"/>
            </a:pPr>
            <a:endParaRPr lang="en-CA" sz="2400" dirty="0"/>
          </a:p>
        </p:txBody>
      </p:sp>
      <p:pic>
        <p:nvPicPr>
          <p:cNvPr id="4" name="Content Placeholder 3"/>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81872" y="2516324"/>
            <a:ext cx="4038600" cy="2693714"/>
          </a:xfrm>
        </p:spPr>
      </p:pic>
      <p:sp>
        <p:nvSpPr>
          <p:cNvPr id="8" name="Title 1"/>
          <p:cNvSpPr txBox="1">
            <a:spLocks/>
          </p:cNvSpPr>
          <p:nvPr/>
        </p:nvSpPr>
        <p:spPr>
          <a:xfrm>
            <a:off x="452815" y="332656"/>
            <a:ext cx="8229600" cy="1143000"/>
          </a:xfrm>
          <a:prstGeom prst="rect">
            <a:avLst/>
          </a:prstGeom>
          <a:no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a:lstStyle>
          <a:p>
            <a:r>
              <a:rPr lang="en-CA" sz="3600" b="1" dirty="0" smtClean="0">
                <a:latin typeface="Leelawadee" panose="020B0502040204020203" pitchFamily="34" charset="-34"/>
                <a:cs typeface="Leelawadee" panose="020B0502040204020203" pitchFamily="34" charset="-34"/>
              </a:rPr>
              <a:t>The </a:t>
            </a:r>
            <a:r>
              <a:rPr lang="en-CA" sz="3600" b="1" dirty="0" err="1" smtClean="0">
                <a:latin typeface="Leelawadee" panose="020B0502040204020203" pitchFamily="34" charset="-34"/>
                <a:cs typeface="Leelawadee" panose="020B0502040204020203" pitchFamily="34" charset="-34"/>
              </a:rPr>
              <a:t>SpOIL</a:t>
            </a:r>
            <a:r>
              <a:rPr lang="en-CA" sz="3600" b="1" dirty="0" smtClean="0">
                <a:latin typeface="Leelawadee" panose="020B0502040204020203" pitchFamily="34" charset="-34"/>
                <a:cs typeface="Leelawadee" panose="020B0502040204020203" pitchFamily="34" charset="-34"/>
              </a:rPr>
              <a:t> associated with Israel</a:t>
            </a:r>
            <a:endParaRPr lang="en-CA" sz="3600" b="1" dirty="0">
              <a:latin typeface="Leelawadee" panose="020B0502040204020203" pitchFamily="34" charset="-34"/>
              <a:cs typeface="Leelawadee" panose="020B0502040204020203" pitchFamily="34" charset="-34"/>
            </a:endParaRPr>
          </a:p>
        </p:txBody>
      </p:sp>
      <p:sp>
        <p:nvSpPr>
          <p:cNvPr id="7" name="TextBox 6"/>
          <p:cNvSpPr txBox="1"/>
          <p:nvPr/>
        </p:nvSpPr>
        <p:spPr>
          <a:xfrm>
            <a:off x="4932040" y="1743199"/>
            <a:ext cx="3600400" cy="461665"/>
          </a:xfrm>
          <a:prstGeom prst="rect">
            <a:avLst/>
          </a:prstGeom>
          <a:noFill/>
        </p:spPr>
        <p:txBody>
          <a:bodyPr wrap="square" rtlCol="0">
            <a:spAutoFit/>
          </a:bodyPr>
          <a:lstStyle/>
          <a:p>
            <a:r>
              <a:rPr lang="en-CA" sz="2400" b="1" dirty="0">
                <a:solidFill>
                  <a:srgbClr val="FF0000"/>
                </a:solidFill>
                <a:effectLst>
                  <a:outerShdw blurRad="38100" dist="38100" dir="2700000" algn="tl">
                    <a:srgbClr val="000000">
                      <a:alpha val="43137"/>
                    </a:srgbClr>
                  </a:outerShdw>
                </a:effectLst>
                <a:latin typeface="Candara" panose="020E0502030303020204" pitchFamily="34" charset="0"/>
              </a:rPr>
              <a:t>2009, 2010, 2016, 2017 …</a:t>
            </a:r>
          </a:p>
        </p:txBody>
      </p:sp>
    </p:spTree>
    <p:extLst>
      <p:ext uri="{BB962C8B-B14F-4D97-AF65-F5344CB8AC3E}">
        <p14:creationId xmlns:p14="http://schemas.microsoft.com/office/powerpoint/2010/main" val="412537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latin typeface="Leelawadee" panose="020B0502040204020203" pitchFamily="34" charset="-34"/>
                <a:cs typeface="Leelawadee" panose="020B0502040204020203" pitchFamily="34" charset="-34"/>
              </a:rPr>
              <a:t>Oil/Gas Discovered in Israel</a:t>
            </a:r>
            <a:endParaRPr lang="en-CA" sz="3600" b="1" dirty="0">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20437" y="1600200"/>
            <a:ext cx="4903126" cy="4525963"/>
          </a:xfrm>
        </p:spPr>
      </p:pic>
    </p:spTree>
    <p:extLst>
      <p:ext uri="{BB962C8B-B14F-4D97-AF65-F5344CB8AC3E}">
        <p14:creationId xmlns:p14="http://schemas.microsoft.com/office/powerpoint/2010/main" val="6305906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29816"/>
            <a:ext cx="8229600" cy="1143000"/>
          </a:xfrm>
        </p:spPr>
        <p:txBody>
          <a:bodyPr>
            <a:noAutofit/>
          </a:bodyPr>
          <a:lstStyle/>
          <a:p>
            <a:r>
              <a:rPr lang="en-CA" sz="3200" b="1" dirty="0" smtClean="0">
                <a:solidFill>
                  <a:schemeClr val="bg1"/>
                </a:solidFill>
                <a:effectLst>
                  <a:outerShdw blurRad="38100" dist="38100" dir="2700000" algn="tl">
                    <a:srgbClr val="000000">
                      <a:alpha val="43137"/>
                    </a:srgbClr>
                  </a:outerShdw>
                </a:effectLst>
              </a:rPr>
              <a:t>Oil/Gas Discovered in Eastern Mediterranean</a:t>
            </a:r>
            <a:endParaRPr lang="en-CA"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542569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0490" y="274638"/>
            <a:ext cx="6183021" cy="1143000"/>
          </a:xfrm>
          <a:solidFill>
            <a:schemeClr val="bg1"/>
          </a:solidFill>
          <a:effectLst>
            <a:softEdge rad="317500"/>
          </a:effectLst>
        </p:spPr>
        <p:txBody>
          <a:bodyPr>
            <a:normAutofit/>
          </a:bodyPr>
          <a:lstStyle/>
          <a:p>
            <a:r>
              <a:rPr lang="en-CA" sz="3600" b="1" dirty="0" smtClean="0"/>
              <a:t>Israeli Start-up Companies</a:t>
            </a:r>
            <a:endParaRPr lang="en-CA" sz="3600" b="1" dirty="0"/>
          </a:p>
        </p:txBody>
      </p:sp>
      <p:sp>
        <p:nvSpPr>
          <p:cNvPr id="3" name="Content Placeholder 2"/>
          <p:cNvSpPr>
            <a:spLocks noGrp="1"/>
          </p:cNvSpPr>
          <p:nvPr>
            <p:ph idx="1"/>
          </p:nvPr>
        </p:nvSpPr>
        <p:spPr>
          <a:xfrm>
            <a:off x="831272" y="2492896"/>
            <a:ext cx="7481455" cy="1900807"/>
          </a:xfrm>
          <a:solidFill>
            <a:schemeClr val="bg1">
              <a:alpha val="60000"/>
            </a:schemeClr>
          </a:solidFill>
          <a:effectLst>
            <a:softEdge rad="127000"/>
          </a:effectLst>
        </p:spPr>
        <p:txBody>
          <a:bodyPr>
            <a:normAutofit/>
          </a:bodyPr>
          <a:lstStyle/>
          <a:p>
            <a:pPr fontAlgn="base"/>
            <a:endParaRPr lang="en-CA" sz="400" dirty="0" smtClean="0"/>
          </a:p>
          <a:p>
            <a:pPr fontAlgn="base"/>
            <a:r>
              <a:rPr lang="en-CA" sz="2400" dirty="0" smtClean="0"/>
              <a:t>25 </a:t>
            </a:r>
            <a:r>
              <a:rPr lang="en-CA" sz="2400" dirty="0"/>
              <a:t>brilliant Israeli tech companies to watch in 2017</a:t>
            </a:r>
          </a:p>
          <a:p>
            <a:pPr fontAlgn="base"/>
            <a:r>
              <a:rPr lang="en-CA" sz="2400" dirty="0"/>
              <a:t>Drones, autonomous vehicles, finance, augmented reality, medical devices and </a:t>
            </a:r>
            <a:r>
              <a:rPr lang="en-CA" sz="2400" dirty="0" err="1"/>
              <a:t>mHealth</a:t>
            </a:r>
            <a:r>
              <a:rPr lang="en-CA" sz="2400" dirty="0"/>
              <a:t> are among fields in which Israel is coming on strong.</a:t>
            </a:r>
          </a:p>
          <a:p>
            <a:endParaRPr lang="en-CA" sz="2800" dirty="0"/>
          </a:p>
        </p:txBody>
      </p:sp>
      <p:sp>
        <p:nvSpPr>
          <p:cNvPr id="4" name="TextBox 3"/>
          <p:cNvSpPr txBox="1"/>
          <p:nvPr/>
        </p:nvSpPr>
        <p:spPr>
          <a:xfrm>
            <a:off x="1734363" y="6093296"/>
            <a:ext cx="5459250" cy="369332"/>
          </a:xfrm>
          <a:prstGeom prst="rect">
            <a:avLst/>
          </a:prstGeom>
          <a:solidFill>
            <a:schemeClr val="bg1"/>
          </a:solidFill>
        </p:spPr>
        <p:txBody>
          <a:bodyPr wrap="square" rtlCol="0">
            <a:spAutoFit/>
          </a:bodyPr>
          <a:lstStyle/>
          <a:p>
            <a:pPr algn="ctr" fontAlgn="base"/>
            <a:r>
              <a:rPr lang="en-CA" dirty="0"/>
              <a:t>By </a:t>
            </a:r>
            <a:r>
              <a:rPr lang="en-CA" dirty="0">
                <a:hlinkClick r:id="rId4" tooltip="Abigail Klein Leichman"/>
              </a:rPr>
              <a:t>Abigail Klein </a:t>
            </a:r>
            <a:r>
              <a:rPr lang="en-CA" dirty="0" err="1">
                <a:hlinkClick r:id="rId4" tooltip="Abigail Klein Leichman"/>
              </a:rPr>
              <a:t>Leichman</a:t>
            </a:r>
            <a:r>
              <a:rPr lang="en-CA" dirty="0"/>
              <a:t>  </a:t>
            </a:r>
            <a:r>
              <a:rPr lang="en-CA" cap="all" dirty="0"/>
              <a:t>JANUARY 1, 2017, 9:00 AM</a:t>
            </a:r>
            <a:endParaRPr lang="en-CA" dirty="0"/>
          </a:p>
        </p:txBody>
      </p:sp>
    </p:spTree>
    <p:extLst>
      <p:ext uri="{BB962C8B-B14F-4D97-AF65-F5344CB8AC3E}">
        <p14:creationId xmlns:p14="http://schemas.microsoft.com/office/powerpoint/2010/main" val="29129592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rPr>
              <a:t>Israel: The Land of Milk and Honey</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412776"/>
            <a:ext cx="7481455" cy="4392487"/>
          </a:xfrm>
          <a:solidFill>
            <a:schemeClr val="bg1"/>
          </a:solidFill>
        </p:spPr>
        <p:txBody>
          <a:bodyPr>
            <a:noAutofit/>
          </a:bodyPr>
          <a:lstStyle/>
          <a:p>
            <a:endParaRPr lang="en-CA" sz="500" dirty="0" smtClean="0"/>
          </a:p>
          <a:p>
            <a:r>
              <a:rPr lang="en-CA" sz="2400" dirty="0" smtClean="0"/>
              <a:t>The </a:t>
            </a:r>
            <a:r>
              <a:rPr lang="en-CA" sz="2400" dirty="0"/>
              <a:t>future belongs to those who innovate. Israel is seizing the future. With 8.5m people, it has more companies on NASDAQ than almost any other country outside North America and ranks third in the World Economic Forum’s ranking of most innovative economies. Israeli </a:t>
            </a:r>
            <a:r>
              <a:rPr lang="en-CA" sz="2400" dirty="0" err="1"/>
              <a:t>startups</a:t>
            </a:r>
            <a:r>
              <a:rPr lang="en-CA" sz="2400" dirty="0"/>
              <a:t> receive nearly 20% of global private investment in cybersecurity, punching 200 times above our relative weight. Israel recycles 87% of its waste water, five times more than the runner-up. Israeli cows produce more milk per animal than those of any other country. </a:t>
            </a:r>
          </a:p>
        </p:txBody>
      </p:sp>
      <p:sp>
        <p:nvSpPr>
          <p:cNvPr id="4" name="TextBox 3"/>
          <p:cNvSpPr txBox="1"/>
          <p:nvPr/>
        </p:nvSpPr>
        <p:spPr>
          <a:xfrm>
            <a:off x="467544" y="6011996"/>
            <a:ext cx="8208912" cy="369332"/>
          </a:xfrm>
          <a:prstGeom prst="rect">
            <a:avLst/>
          </a:prstGeom>
          <a:noFill/>
        </p:spPr>
        <p:txBody>
          <a:bodyPr wrap="square" rtlCol="0">
            <a:spAutoFit/>
          </a:bodyPr>
          <a:lstStyle/>
          <a:p>
            <a:pPr algn="ctr"/>
            <a:r>
              <a:rPr lang="en-CA" b="1" dirty="0" smtClean="0">
                <a:solidFill>
                  <a:schemeClr val="bg1"/>
                </a:solidFill>
                <a:latin typeface="Candara" panose="020E0502030303020204" pitchFamily="34" charset="0"/>
              </a:rPr>
              <a:t>IS:171201:(03-DEC-17):Innovation nation The Economist 01-Dec-17</a:t>
            </a:r>
            <a:endParaRPr lang="en-CA"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1960511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Research Centers in Israel</a:t>
            </a:r>
            <a:endParaRPr lang="en-CA" sz="3600" b="1"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40631584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Extracting water from air, Israeli firm looks to quench global thirst</a:t>
            </a:r>
            <a:endParaRPr lang="en-CA" sz="3600" b="1" dirty="0"/>
          </a:p>
        </p:txBody>
      </p:sp>
      <p:sp>
        <p:nvSpPr>
          <p:cNvPr id="3" name="Content Placeholder 2"/>
          <p:cNvSpPr>
            <a:spLocks noGrp="1"/>
          </p:cNvSpPr>
          <p:nvPr>
            <p:ph idx="1"/>
          </p:nvPr>
        </p:nvSpPr>
        <p:spPr>
          <a:xfrm>
            <a:off x="457200" y="1744216"/>
            <a:ext cx="8229600" cy="3917032"/>
          </a:xfrm>
          <a:solidFill>
            <a:schemeClr val="bg1"/>
          </a:solidFill>
          <a:effectLst>
            <a:softEdge rad="127000"/>
          </a:effectLst>
        </p:spPr>
        <p:txBody>
          <a:bodyPr>
            <a:normAutofit fontScale="85000" lnSpcReduction="20000"/>
          </a:bodyPr>
          <a:lstStyle/>
          <a:p>
            <a:endParaRPr lang="en-CA" sz="600" dirty="0" smtClean="0"/>
          </a:p>
          <a:p>
            <a:endParaRPr lang="en-CA" sz="600" dirty="0" smtClean="0"/>
          </a:p>
          <a:p>
            <a:r>
              <a:rPr lang="en-CA" dirty="0" smtClean="0"/>
              <a:t>“</a:t>
            </a:r>
            <a:r>
              <a:rPr lang="en-CA" b="1" dirty="0" smtClean="0"/>
              <a:t>Using 1 kilowatt of energy to produce one gallon of drinking water</a:t>
            </a:r>
            <a:r>
              <a:rPr lang="en-CA" dirty="0" smtClean="0"/>
              <a:t>, Water-Gen, controlled by </a:t>
            </a:r>
            <a:r>
              <a:rPr lang="en-CA" b="1" dirty="0" smtClean="0"/>
              <a:t>Russian-Israeli billionaire </a:t>
            </a:r>
            <a:r>
              <a:rPr lang="en-CA" dirty="0" smtClean="0"/>
              <a:t>Michael </a:t>
            </a:r>
            <a:r>
              <a:rPr lang="en-CA" dirty="0" err="1" smtClean="0"/>
              <a:t>Mirilashvili</a:t>
            </a:r>
            <a:r>
              <a:rPr lang="en-CA" dirty="0" smtClean="0"/>
              <a:t>, eyes mass assembly of water-producing units by year end.  Water-Gen Ltd., an Israeli company whose technology captures humidity in order to make drinking water out of air, is not likely to experience the cash-flow squeeze that afflicts many fast-growing companies.” </a:t>
            </a:r>
          </a:p>
          <a:p>
            <a:endParaRPr lang="en-CA" sz="1100" dirty="0" smtClean="0"/>
          </a:p>
          <a:p>
            <a:pPr marL="0" indent="0" algn="ctr">
              <a:buNone/>
            </a:pPr>
            <a:r>
              <a:rPr lang="en-CA" sz="2400" b="1" dirty="0" smtClean="0"/>
              <a:t>Times of Israel 17- April - 17</a:t>
            </a:r>
            <a:endParaRPr lang="en-CA" sz="2400" b="1" dirty="0"/>
          </a:p>
        </p:txBody>
      </p:sp>
    </p:spTree>
    <p:extLst>
      <p:ext uri="{BB962C8B-B14F-4D97-AF65-F5344CB8AC3E}">
        <p14:creationId xmlns:p14="http://schemas.microsoft.com/office/powerpoint/2010/main" val="385687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7724" y="196978"/>
            <a:ext cx="4968552" cy="6486361"/>
          </a:xfrm>
        </p:spPr>
      </p:pic>
    </p:spTree>
    <p:extLst>
      <p:ext uri="{BB962C8B-B14F-4D97-AF65-F5344CB8AC3E}">
        <p14:creationId xmlns:p14="http://schemas.microsoft.com/office/powerpoint/2010/main" val="29437278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9000" r="-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68373" y="471483"/>
            <a:ext cx="4387317" cy="1336386"/>
          </a:xfrm>
          <a:solidFill>
            <a:schemeClr val="tx1">
              <a:alpha val="75000"/>
            </a:schemeClr>
          </a:solidFill>
          <a:effectLst>
            <a:softEdge rad="317500"/>
          </a:effectLst>
        </p:spPr>
        <p:txBody>
          <a:bodyPr/>
          <a:lstStyle/>
          <a:p>
            <a:r>
              <a:rPr lang="en-CA" b="1" dirty="0" smtClean="0">
                <a:solidFill>
                  <a:schemeClr val="bg1"/>
                </a:solidFill>
                <a:effectLst>
                  <a:outerShdw blurRad="38100" dist="38100" dir="2700000" algn="tl">
                    <a:srgbClr val="000000">
                      <a:alpha val="43137"/>
                    </a:srgbClr>
                  </a:outerShdw>
                </a:effectLst>
              </a:rPr>
              <a:t>Study Topics</a:t>
            </a:r>
            <a:endParaRPr lang="en-CA" b="1" dirty="0">
              <a:solidFill>
                <a:schemeClr val="bg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971600" y="1844824"/>
            <a:ext cx="7056784" cy="3456384"/>
          </a:xfrm>
          <a:solidFill>
            <a:schemeClr val="tx1">
              <a:alpha val="50000"/>
            </a:schemeClr>
          </a:solidFill>
          <a:effectLst>
            <a:softEdge rad="317500"/>
          </a:effectLst>
        </p:spPr>
        <p:txBody>
          <a:bodyPr>
            <a:noAutofit/>
          </a:bodyPr>
          <a:lstStyle/>
          <a:p>
            <a:endParaRPr lang="en-CA" sz="1000" b="1" dirty="0" smtClean="0">
              <a:solidFill>
                <a:schemeClr val="bg1"/>
              </a:solidFill>
            </a:endParaRPr>
          </a:p>
          <a:p>
            <a:r>
              <a:rPr lang="en-CA" dirty="0">
                <a:solidFill>
                  <a:schemeClr val="bg1"/>
                </a:solidFill>
              </a:rPr>
              <a:t>Class 1 – Israel the Spoil</a:t>
            </a:r>
          </a:p>
          <a:p>
            <a:r>
              <a:rPr lang="en-CA" dirty="0">
                <a:solidFill>
                  <a:schemeClr val="bg1"/>
                </a:solidFill>
              </a:rPr>
              <a:t>Class 2 – Russia the Thief</a:t>
            </a:r>
          </a:p>
          <a:p>
            <a:r>
              <a:rPr lang="en-CA" dirty="0">
                <a:solidFill>
                  <a:schemeClr val="bg1"/>
                </a:solidFill>
              </a:rPr>
              <a:t>Class 3 – Fit for Destruction</a:t>
            </a:r>
          </a:p>
          <a:p>
            <a:r>
              <a:rPr lang="en-CA" dirty="0">
                <a:solidFill>
                  <a:schemeClr val="bg1"/>
                </a:solidFill>
              </a:rPr>
              <a:t>Class 4 – </a:t>
            </a:r>
            <a:r>
              <a:rPr lang="en-CA" dirty="0" smtClean="0">
                <a:solidFill>
                  <a:schemeClr val="bg1"/>
                </a:solidFill>
              </a:rPr>
              <a:t>Exhortation</a:t>
            </a:r>
            <a:endParaRPr lang="en-CA" dirty="0">
              <a:solidFill>
                <a:schemeClr val="bg1"/>
              </a:solidFill>
            </a:endParaRPr>
          </a:p>
          <a:p>
            <a:r>
              <a:rPr lang="en-CA" dirty="0">
                <a:solidFill>
                  <a:schemeClr val="bg1"/>
                </a:solidFill>
              </a:rPr>
              <a:t>Class 5 – Ready to Leave</a:t>
            </a:r>
          </a:p>
        </p:txBody>
      </p:sp>
    </p:spTree>
    <p:extLst>
      <p:ext uri="{BB962C8B-B14F-4D97-AF65-F5344CB8AC3E}">
        <p14:creationId xmlns:p14="http://schemas.microsoft.com/office/powerpoint/2010/main" val="212307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229600" cy="922114"/>
          </a:xfrm>
        </p:spPr>
        <p:txBody>
          <a:bodyPr>
            <a:noAutofit/>
          </a:bodyPr>
          <a:lstStyle/>
          <a:p>
            <a:r>
              <a:rPr lang="en-CA" sz="3200" b="1" dirty="0"/>
              <a:t>UN ranks IDF emergency medical team as ‘No. 1 in the world</a:t>
            </a:r>
            <a:r>
              <a:rPr lang="en-CA" sz="3200" b="1" dirty="0" smtClean="0"/>
              <a:t>’</a:t>
            </a:r>
            <a:endParaRPr lang="en-CA" sz="32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081" y="1772816"/>
            <a:ext cx="9369405" cy="3600400"/>
          </a:xfrm>
        </p:spPr>
      </p:pic>
      <p:sp>
        <p:nvSpPr>
          <p:cNvPr id="5" name="TextBox 4"/>
          <p:cNvSpPr txBox="1"/>
          <p:nvPr/>
        </p:nvSpPr>
        <p:spPr>
          <a:xfrm>
            <a:off x="2519772" y="5589240"/>
            <a:ext cx="4104456" cy="400110"/>
          </a:xfrm>
          <a:prstGeom prst="rect">
            <a:avLst/>
          </a:prstGeom>
          <a:noFill/>
        </p:spPr>
        <p:txBody>
          <a:bodyPr wrap="square" rtlCol="0">
            <a:spAutoFit/>
          </a:bodyPr>
          <a:lstStyle/>
          <a:p>
            <a:pPr algn="ctr"/>
            <a:r>
              <a:rPr lang="en-CA" sz="2000" b="1" dirty="0" smtClean="0"/>
              <a:t>The Times of Israel Nov 2016</a:t>
            </a:r>
            <a:endParaRPr lang="en-CA" sz="2000" b="1" dirty="0"/>
          </a:p>
        </p:txBody>
      </p:sp>
    </p:spTree>
    <p:extLst>
      <p:ext uri="{BB962C8B-B14F-4D97-AF65-F5344CB8AC3E}">
        <p14:creationId xmlns:p14="http://schemas.microsoft.com/office/powerpoint/2010/main" val="1398688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5" name="Picture 9" descr="Old City aerial from south"/>
          <p:cNvPicPr preferRelativeResize="0">
            <a:picLocks noGrp="1" noChangeAspect="1" noChangeArrowheads="1"/>
          </p:cNvPicPr>
          <p:nvPr>
            <p:ph sz="half" idx="1"/>
            <p:custDataLst>
              <p:tags r:id="rId1"/>
            </p:custDataLst>
          </p:nvPr>
        </p:nvPicPr>
        <p:blipFill>
          <a:blip r:embed="rId4" cstate="print"/>
          <a:srcRect/>
          <a:stretch>
            <a:fillRect/>
          </a:stretch>
        </p:blipFill>
        <p:spPr>
          <a:xfrm>
            <a:off x="0" y="0"/>
            <a:ext cx="9144000" cy="6859588"/>
          </a:xfrm>
          <a:noFill/>
          <a:ln/>
        </p:spPr>
      </p:pic>
      <p:sp>
        <p:nvSpPr>
          <p:cNvPr id="55306" name="Text Box 10"/>
          <p:cNvSpPr txBox="1">
            <a:spLocks noChangeArrowheads="1"/>
          </p:cNvSpPr>
          <p:nvPr/>
        </p:nvSpPr>
        <p:spPr bwMode="auto">
          <a:xfrm>
            <a:off x="4896645" y="3429001"/>
            <a:ext cx="2161300" cy="400087"/>
          </a:xfrm>
          <a:prstGeom prst="rect">
            <a:avLst/>
          </a:prstGeom>
          <a:solidFill>
            <a:srgbClr val="FF0000"/>
          </a:solidFill>
          <a:ln w="9525">
            <a:noFill/>
            <a:miter lim="800000"/>
            <a:headEnd/>
            <a:tailEnd/>
          </a:ln>
          <a:effectLst>
            <a:softEdge rad="127000"/>
          </a:effectLst>
        </p:spPr>
        <p:txBody>
          <a:bodyPr wrap="square" lIns="91416" tIns="45709" rIns="91416" bIns="45709">
            <a:spAutoFit/>
          </a:bodyPr>
          <a:lstStyle/>
          <a:p>
            <a:pPr algn="ctr">
              <a:spcBef>
                <a:spcPct val="50000"/>
              </a:spcBef>
            </a:pPr>
            <a:r>
              <a:rPr lang="en-US" sz="2000" dirty="0" smtClean="0">
                <a:solidFill>
                  <a:prstClr val="white"/>
                </a:solidFill>
                <a:latin typeface="Candara" panose="020E0502030303020204" pitchFamily="34" charset="0"/>
              </a:rPr>
              <a:t>The Arab Quarter</a:t>
            </a:r>
            <a:endParaRPr lang="en-CA" sz="2000" dirty="0">
              <a:solidFill>
                <a:prstClr val="white"/>
              </a:solidFill>
              <a:latin typeface="Candara" panose="020E0502030303020204" pitchFamily="34" charset="0"/>
            </a:endParaRPr>
          </a:p>
        </p:txBody>
      </p:sp>
      <p:sp>
        <p:nvSpPr>
          <p:cNvPr id="55307" name="Text Box 11"/>
          <p:cNvSpPr txBox="1">
            <a:spLocks noChangeArrowheads="1"/>
          </p:cNvSpPr>
          <p:nvPr/>
        </p:nvSpPr>
        <p:spPr bwMode="auto">
          <a:xfrm>
            <a:off x="1547664" y="3644902"/>
            <a:ext cx="2260591" cy="400087"/>
          </a:xfrm>
          <a:prstGeom prst="rect">
            <a:avLst/>
          </a:prstGeom>
          <a:solidFill>
            <a:srgbClr val="FF0000"/>
          </a:solidFill>
          <a:ln w="9525">
            <a:noFill/>
            <a:miter lim="800000"/>
            <a:headEnd/>
            <a:tailEnd/>
          </a:ln>
          <a:effectLst>
            <a:softEdge rad="127000"/>
          </a:effectLst>
        </p:spPr>
        <p:txBody>
          <a:bodyPr wrap="square" lIns="91416" tIns="45709" rIns="91416" bIns="45709">
            <a:spAutoFit/>
          </a:bodyPr>
          <a:lstStyle/>
          <a:p>
            <a:pPr algn="ctr">
              <a:spcBef>
                <a:spcPct val="50000"/>
              </a:spcBef>
            </a:pPr>
            <a:r>
              <a:rPr lang="en-US" sz="2000" dirty="0">
                <a:solidFill>
                  <a:prstClr val="white"/>
                </a:solidFill>
                <a:latin typeface="Candara" panose="020E0502030303020204" pitchFamily="34" charset="0"/>
              </a:rPr>
              <a:t>The ‘Latin’ Quarter</a:t>
            </a:r>
            <a:endParaRPr lang="en-CA" sz="2000" dirty="0">
              <a:solidFill>
                <a:prstClr val="white"/>
              </a:solidFill>
              <a:latin typeface="Candara" panose="020E0502030303020204" pitchFamily="34" charset="0"/>
            </a:endParaRPr>
          </a:p>
        </p:txBody>
      </p:sp>
      <p:sp>
        <p:nvSpPr>
          <p:cNvPr id="55308" name="Text Box 12"/>
          <p:cNvSpPr txBox="1">
            <a:spLocks noChangeArrowheads="1"/>
          </p:cNvSpPr>
          <p:nvPr/>
        </p:nvSpPr>
        <p:spPr bwMode="auto">
          <a:xfrm>
            <a:off x="3619703" y="4292601"/>
            <a:ext cx="2331895" cy="400087"/>
          </a:xfrm>
          <a:prstGeom prst="rect">
            <a:avLst/>
          </a:prstGeom>
          <a:solidFill>
            <a:srgbClr val="FF0000"/>
          </a:solidFill>
          <a:ln w="9525">
            <a:noFill/>
            <a:miter lim="800000"/>
            <a:headEnd/>
            <a:tailEnd/>
          </a:ln>
          <a:effectLst>
            <a:softEdge rad="127000"/>
          </a:effectLst>
        </p:spPr>
        <p:txBody>
          <a:bodyPr wrap="square" lIns="91416" tIns="45709" rIns="91416" bIns="45709">
            <a:spAutoFit/>
          </a:bodyPr>
          <a:lstStyle/>
          <a:p>
            <a:pPr algn="ctr">
              <a:spcBef>
                <a:spcPct val="50000"/>
              </a:spcBef>
            </a:pPr>
            <a:r>
              <a:rPr lang="en-US" sz="2000" dirty="0">
                <a:solidFill>
                  <a:prstClr val="white"/>
                </a:solidFill>
                <a:latin typeface="Times New Roman" panose="02020603050405020304" pitchFamily="18" charset="0"/>
              </a:rPr>
              <a:t>The </a:t>
            </a:r>
            <a:r>
              <a:rPr lang="en-US" sz="2000" dirty="0">
                <a:solidFill>
                  <a:prstClr val="white"/>
                </a:solidFill>
                <a:latin typeface="Candara" panose="020E0502030303020204" pitchFamily="34" charset="0"/>
              </a:rPr>
              <a:t>Jewish</a:t>
            </a:r>
            <a:r>
              <a:rPr lang="en-US" sz="2000" dirty="0">
                <a:solidFill>
                  <a:prstClr val="white"/>
                </a:solidFill>
                <a:latin typeface="Times New Roman" panose="02020603050405020304" pitchFamily="18" charset="0"/>
              </a:rPr>
              <a:t> Quarter</a:t>
            </a:r>
            <a:endParaRPr lang="en-CA" sz="2000" dirty="0">
              <a:solidFill>
                <a:prstClr val="white"/>
              </a:solidFill>
              <a:latin typeface="Times New Roman" panose="02020603050405020304" pitchFamily="18" charset="0"/>
            </a:endParaRPr>
          </a:p>
        </p:txBody>
      </p:sp>
      <p:sp>
        <p:nvSpPr>
          <p:cNvPr id="55309" name="Text Box 13"/>
          <p:cNvSpPr txBox="1">
            <a:spLocks noChangeArrowheads="1"/>
          </p:cNvSpPr>
          <p:nvPr/>
        </p:nvSpPr>
        <p:spPr bwMode="auto">
          <a:xfrm>
            <a:off x="1347586" y="4941889"/>
            <a:ext cx="2272117" cy="400087"/>
          </a:xfrm>
          <a:prstGeom prst="rect">
            <a:avLst/>
          </a:prstGeom>
          <a:solidFill>
            <a:srgbClr val="FF0000"/>
          </a:solidFill>
          <a:ln w="9525">
            <a:noFill/>
            <a:miter lim="800000"/>
            <a:headEnd/>
            <a:tailEnd/>
          </a:ln>
          <a:effectLst>
            <a:softEdge rad="127000"/>
          </a:effectLst>
        </p:spPr>
        <p:txBody>
          <a:bodyPr lIns="91416" tIns="45709" rIns="91416" bIns="45709">
            <a:spAutoFit/>
          </a:bodyPr>
          <a:lstStyle/>
          <a:p>
            <a:pPr algn="ctr">
              <a:spcBef>
                <a:spcPct val="50000"/>
              </a:spcBef>
            </a:pPr>
            <a:r>
              <a:rPr lang="en-US" dirty="0">
                <a:solidFill>
                  <a:prstClr val="white"/>
                </a:solidFill>
                <a:latin typeface="Times New Roman" panose="02020603050405020304" pitchFamily="18" charset="0"/>
              </a:rPr>
              <a:t>The ‘</a:t>
            </a:r>
            <a:r>
              <a:rPr lang="en-US" sz="2000" dirty="0">
                <a:solidFill>
                  <a:prstClr val="white"/>
                </a:solidFill>
                <a:latin typeface="Candara" panose="020E0502030303020204" pitchFamily="34" charset="0"/>
              </a:rPr>
              <a:t>Greek</a:t>
            </a:r>
            <a:r>
              <a:rPr lang="en-US" dirty="0">
                <a:solidFill>
                  <a:prstClr val="white"/>
                </a:solidFill>
                <a:latin typeface="Times New Roman" panose="02020603050405020304" pitchFamily="18" charset="0"/>
              </a:rPr>
              <a:t>’ Quarter</a:t>
            </a:r>
            <a:endParaRPr lang="en-CA" dirty="0">
              <a:solidFill>
                <a:prstClr val="white"/>
              </a:solidFill>
              <a:latin typeface="Times New Roman" panose="02020603050405020304" pitchFamily="18" charset="0"/>
            </a:endParaRPr>
          </a:p>
        </p:txBody>
      </p:sp>
      <p:sp>
        <p:nvSpPr>
          <p:cNvPr id="55310" name="Rectangle 14"/>
          <p:cNvSpPr>
            <a:spLocks noGrp="1" noChangeArrowheads="1"/>
          </p:cNvSpPr>
          <p:nvPr>
            <p:ph type="title"/>
          </p:nvPr>
        </p:nvSpPr>
        <p:spPr>
          <a:xfrm>
            <a:off x="2608146" y="260648"/>
            <a:ext cx="3927709" cy="1224136"/>
          </a:xfrm>
          <a:solidFill>
            <a:srgbClr val="002060"/>
          </a:solidFill>
          <a:ln/>
          <a:effectLst>
            <a:softEdge rad="63500"/>
          </a:effectLst>
        </p:spPr>
        <p:txBody>
          <a:bodyPr>
            <a:noAutofit/>
          </a:bodyPr>
          <a:lstStyle/>
          <a:p>
            <a:r>
              <a:rPr lang="en-US" sz="3600" dirty="0" smtClean="0">
                <a:solidFill>
                  <a:schemeClr val="bg1"/>
                </a:solidFill>
                <a:latin typeface="Candara" panose="020E0502030303020204" pitchFamily="34" charset="0"/>
              </a:rPr>
              <a:t>Jerusalem 2018</a:t>
            </a:r>
            <a:r>
              <a:rPr lang="en-US" sz="3200" dirty="0" smtClean="0">
                <a:solidFill>
                  <a:schemeClr val="bg1"/>
                </a:solidFill>
                <a:latin typeface="Candara" panose="020E0502030303020204" pitchFamily="34" charset="0"/>
              </a:rPr>
              <a:t/>
            </a:r>
            <a:br>
              <a:rPr lang="en-US" sz="3200" dirty="0" smtClean="0">
                <a:solidFill>
                  <a:schemeClr val="bg1"/>
                </a:solidFill>
                <a:latin typeface="Candara" panose="020E0502030303020204" pitchFamily="34" charset="0"/>
              </a:rPr>
            </a:br>
            <a:r>
              <a:rPr lang="en-US" sz="2800" dirty="0" smtClean="0">
                <a:solidFill>
                  <a:schemeClr val="bg1"/>
                </a:solidFill>
                <a:latin typeface="Candara" panose="020E0502030303020204" pitchFamily="34" charset="0"/>
              </a:rPr>
              <a:t>Still a ‘Divided’ City</a:t>
            </a:r>
            <a:endParaRPr lang="en-CA" sz="2800" dirty="0">
              <a:solidFill>
                <a:schemeClr val="bg1"/>
              </a:solidFill>
              <a:latin typeface="Candara" panose="020E0502030303020204" pitchFamily="34" charset="0"/>
            </a:endParaRPr>
          </a:p>
        </p:txBody>
      </p:sp>
    </p:spTree>
    <p:extLst>
      <p:ext uri="{BB962C8B-B14F-4D97-AF65-F5344CB8AC3E}">
        <p14:creationId xmlns:p14="http://schemas.microsoft.com/office/powerpoint/2010/main" val="5140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3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3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53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5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6" grpId="0" animBg="1"/>
      <p:bldP spid="55307" grpId="0" animBg="1"/>
      <p:bldP spid="55308" grpId="0" animBg="1"/>
      <p:bldP spid="5530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Control of the ‘Holy’ Sites in Jerusalem</a:t>
            </a:r>
            <a:br>
              <a:rPr lang="en-CA" sz="3600" b="1" dirty="0" smtClean="0"/>
            </a:br>
            <a:r>
              <a:rPr lang="en-CA" sz="2800" b="1" dirty="0" smtClean="0"/>
              <a:t>Moslem Dome of the Rock</a:t>
            </a:r>
            <a:endParaRPr lang="en-CA" sz="2800" b="1"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8186" y="1412776"/>
            <a:ext cx="7346222" cy="4899872"/>
          </a:xfrm>
        </p:spPr>
      </p:pic>
    </p:spTree>
    <p:extLst>
      <p:ext uri="{BB962C8B-B14F-4D97-AF65-F5344CB8AC3E}">
        <p14:creationId xmlns:p14="http://schemas.microsoft.com/office/powerpoint/2010/main" val="35454281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1620" y="1606931"/>
            <a:ext cx="6840760" cy="4560506"/>
          </a:xfrm>
        </p:spPr>
      </p:pic>
      <p:sp>
        <p:nvSpPr>
          <p:cNvPr id="4" name="Title 1"/>
          <p:cNvSpPr>
            <a:spLocks noGrp="1"/>
          </p:cNvSpPr>
          <p:nvPr>
            <p:ph type="title"/>
          </p:nvPr>
        </p:nvSpPr>
        <p:spPr/>
        <p:txBody>
          <a:bodyPr>
            <a:normAutofit/>
          </a:bodyPr>
          <a:lstStyle/>
          <a:p>
            <a:r>
              <a:rPr lang="en-CA" sz="3600" b="1" dirty="0" smtClean="0"/>
              <a:t>Control of the ‘Holy’ Sites in Jerusalem</a:t>
            </a:r>
            <a:br>
              <a:rPr lang="en-CA" sz="3600" b="1" dirty="0" smtClean="0"/>
            </a:br>
            <a:r>
              <a:rPr lang="en-CA" sz="2800" b="1" dirty="0" smtClean="0"/>
              <a:t>The Wailing Wall – Remnants of Herod’s Temple</a:t>
            </a:r>
            <a:endParaRPr lang="en-CA" sz="2800" b="1" dirty="0"/>
          </a:p>
        </p:txBody>
      </p:sp>
    </p:spTree>
    <p:extLst>
      <p:ext uri="{BB962C8B-B14F-4D97-AF65-F5344CB8AC3E}">
        <p14:creationId xmlns:p14="http://schemas.microsoft.com/office/powerpoint/2010/main" val="2318278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3668" y="1616533"/>
            <a:ext cx="5976664" cy="4661798"/>
          </a:xfrm>
        </p:spPr>
      </p:pic>
      <p:sp>
        <p:nvSpPr>
          <p:cNvPr id="6" name="Title 1"/>
          <p:cNvSpPr>
            <a:spLocks noGrp="1"/>
          </p:cNvSpPr>
          <p:nvPr>
            <p:ph type="title"/>
          </p:nvPr>
        </p:nvSpPr>
        <p:spPr/>
        <p:txBody>
          <a:bodyPr>
            <a:normAutofit/>
          </a:bodyPr>
          <a:lstStyle/>
          <a:p>
            <a:r>
              <a:rPr lang="en-CA" sz="3600" b="1" dirty="0" smtClean="0"/>
              <a:t>Control of the ‘Holy’ Sites in Jerusalem</a:t>
            </a:r>
            <a:br>
              <a:rPr lang="en-CA" sz="3600" b="1" dirty="0" smtClean="0"/>
            </a:br>
            <a:r>
              <a:rPr lang="en-CA" sz="2800" b="1" dirty="0" smtClean="0"/>
              <a:t>Roman Catholic Church of the Holy Sepulchre</a:t>
            </a:r>
            <a:endParaRPr lang="en-CA" sz="2800" b="1" dirty="0"/>
          </a:p>
        </p:txBody>
      </p:sp>
    </p:spTree>
    <p:extLst>
      <p:ext uri="{BB962C8B-B14F-4D97-AF65-F5344CB8AC3E}">
        <p14:creationId xmlns:p14="http://schemas.microsoft.com/office/powerpoint/2010/main" val="18489765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35280" cy="1858218"/>
          </a:xfrm>
          <a:solidFill>
            <a:schemeClr val="bg1"/>
          </a:solidFill>
          <a:effectLst>
            <a:softEdge rad="127000"/>
          </a:effectLst>
        </p:spPr>
        <p:txBody>
          <a:bodyPr>
            <a:noAutofit/>
          </a:bodyPr>
          <a:lstStyle/>
          <a:p>
            <a:r>
              <a:rPr lang="en-CA" sz="2800" b="1" dirty="0" smtClean="0"/>
              <a:t>In historic first, Churches announce closure of the Church of Holy Sepulchre in </a:t>
            </a:r>
            <a:r>
              <a:rPr lang="en-CA" sz="2800" b="1" dirty="0" smtClean="0">
                <a:hlinkClick r:id="rId3"/>
              </a:rPr>
              <a:t>#Jerusalem</a:t>
            </a:r>
            <a:r>
              <a:rPr lang="en-CA" sz="2800" b="1" dirty="0" smtClean="0"/>
              <a:t> to protest Israeli measures and new taxes on Churches.</a:t>
            </a:r>
            <a:endParaRPr lang="en-CA" sz="2800" b="1" dirty="0"/>
          </a:p>
        </p:txBody>
      </p:sp>
      <p:sp>
        <p:nvSpPr>
          <p:cNvPr id="6" name="TextBox 5"/>
          <p:cNvSpPr txBox="1"/>
          <p:nvPr/>
        </p:nvSpPr>
        <p:spPr>
          <a:xfrm>
            <a:off x="611560" y="2937138"/>
            <a:ext cx="2232248" cy="707886"/>
          </a:xfrm>
          <a:prstGeom prst="rect">
            <a:avLst/>
          </a:prstGeom>
          <a:solidFill>
            <a:schemeClr val="bg1"/>
          </a:solidFill>
        </p:spPr>
        <p:txBody>
          <a:bodyPr wrap="square" rtlCol="0">
            <a:spAutoFit/>
          </a:bodyPr>
          <a:lstStyle/>
          <a:p>
            <a:pPr algn="ctr"/>
            <a:r>
              <a:rPr lang="en-CA" sz="2000" b="1" dirty="0" smtClean="0">
                <a:solidFill>
                  <a:srgbClr val="FF0000"/>
                </a:solidFill>
                <a:latin typeface="Berlin Sans FB Demi" panose="020E0802020502020306" pitchFamily="34" charset="0"/>
              </a:rPr>
              <a:t>Hot Off the Press!</a:t>
            </a:r>
          </a:p>
          <a:p>
            <a:pPr algn="ctr"/>
            <a:r>
              <a:rPr lang="en-CA" sz="2000" b="1" dirty="0" smtClean="0">
                <a:solidFill>
                  <a:srgbClr val="FF0000"/>
                </a:solidFill>
                <a:latin typeface="Berlin Sans FB Demi" panose="020E0802020502020306" pitchFamily="34" charset="0"/>
              </a:rPr>
              <a:t>February 25, 2018</a:t>
            </a:r>
            <a:endParaRPr lang="en-CA" sz="2000" b="1" dirty="0">
              <a:solidFill>
                <a:srgbClr val="FF0000"/>
              </a:solidFill>
              <a:latin typeface="Berlin Sans FB Demi" panose="020E0802020502020306" pitchFamily="34" charset="0"/>
            </a:endParaRPr>
          </a:p>
        </p:txBody>
      </p:sp>
    </p:spTree>
    <p:extLst>
      <p:ext uri="{BB962C8B-B14F-4D97-AF65-F5344CB8AC3E}">
        <p14:creationId xmlns:p14="http://schemas.microsoft.com/office/powerpoint/2010/main" val="21071798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4691" y="1600200"/>
            <a:ext cx="6034617" cy="4525963"/>
          </a:xfrm>
        </p:spPr>
      </p:pic>
      <p:sp>
        <p:nvSpPr>
          <p:cNvPr id="5" name="Title 1"/>
          <p:cNvSpPr>
            <a:spLocks noGrp="1"/>
          </p:cNvSpPr>
          <p:nvPr>
            <p:ph type="title"/>
          </p:nvPr>
        </p:nvSpPr>
        <p:spPr/>
        <p:txBody>
          <a:bodyPr>
            <a:normAutofit/>
          </a:bodyPr>
          <a:lstStyle/>
          <a:p>
            <a:r>
              <a:rPr lang="en-CA" sz="3600" b="1" dirty="0" smtClean="0"/>
              <a:t>Control of the ‘Holy’ Sites in Jerusalem</a:t>
            </a:r>
            <a:br>
              <a:rPr lang="en-CA" sz="3600" b="1" dirty="0" smtClean="0"/>
            </a:br>
            <a:r>
              <a:rPr lang="en-CA" sz="2800" b="1" dirty="0" smtClean="0"/>
              <a:t>Armenian St. James Cathedral</a:t>
            </a:r>
            <a:endParaRPr lang="en-CA" sz="2800" b="1" dirty="0"/>
          </a:p>
        </p:txBody>
      </p:sp>
    </p:spTree>
    <p:extLst>
      <p:ext uri="{BB962C8B-B14F-4D97-AF65-F5344CB8AC3E}">
        <p14:creationId xmlns:p14="http://schemas.microsoft.com/office/powerpoint/2010/main" val="7311790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9020" y="1600200"/>
            <a:ext cx="6805959" cy="4525963"/>
          </a:xfrm>
        </p:spPr>
      </p:pic>
      <p:sp>
        <p:nvSpPr>
          <p:cNvPr id="5" name="Title 1"/>
          <p:cNvSpPr>
            <a:spLocks noGrp="1"/>
          </p:cNvSpPr>
          <p:nvPr>
            <p:ph type="title"/>
          </p:nvPr>
        </p:nvSpPr>
        <p:spPr/>
        <p:txBody>
          <a:bodyPr>
            <a:normAutofit/>
          </a:bodyPr>
          <a:lstStyle/>
          <a:p>
            <a:r>
              <a:rPr lang="en-CA" sz="3600" b="1" dirty="0" smtClean="0"/>
              <a:t>Control of the ‘Holy’ Sites in Jerusalem</a:t>
            </a:r>
            <a:br>
              <a:rPr lang="en-CA" sz="3600" b="1" dirty="0" smtClean="0"/>
            </a:br>
            <a:r>
              <a:rPr lang="en-CA" sz="2800" b="1" dirty="0" smtClean="0"/>
              <a:t>Russian Orthodox Church of Mary Magdalene</a:t>
            </a:r>
            <a:endParaRPr lang="en-CA" sz="2800" b="1" dirty="0"/>
          </a:p>
        </p:txBody>
      </p:sp>
    </p:spTree>
    <p:extLst>
      <p:ext uri="{BB962C8B-B14F-4D97-AF65-F5344CB8AC3E}">
        <p14:creationId xmlns:p14="http://schemas.microsoft.com/office/powerpoint/2010/main" val="24247016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rmAutofit/>
          </a:bodyPr>
          <a:lstStyle/>
          <a:p>
            <a:r>
              <a:rPr lang="en-CA" sz="3600" b="1" dirty="0" smtClean="0"/>
              <a:t>Control of the ‘Holy’ Sites in Jerusalem</a:t>
            </a:r>
            <a:br>
              <a:rPr lang="en-CA" sz="3600" b="1" dirty="0" smtClean="0"/>
            </a:br>
            <a:r>
              <a:rPr lang="en-CA" sz="2800" b="1" dirty="0" smtClean="0"/>
              <a:t>Russian Orthodox Holy Trinity Cathedral</a:t>
            </a:r>
            <a:endParaRPr lang="en-CA" sz="2800" b="1"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5696" y="1810953"/>
            <a:ext cx="5832648" cy="4374486"/>
          </a:xfrm>
        </p:spPr>
      </p:pic>
    </p:spTree>
    <p:extLst>
      <p:ext uri="{BB962C8B-B14F-4D97-AF65-F5344CB8AC3E}">
        <p14:creationId xmlns:p14="http://schemas.microsoft.com/office/powerpoint/2010/main" val="39551933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47664" y="1594930"/>
            <a:ext cx="6264696" cy="4698521"/>
          </a:xfrm>
        </p:spPr>
      </p:pic>
      <p:sp>
        <p:nvSpPr>
          <p:cNvPr id="5" name="Title 1"/>
          <p:cNvSpPr>
            <a:spLocks noGrp="1"/>
          </p:cNvSpPr>
          <p:nvPr>
            <p:ph type="title"/>
          </p:nvPr>
        </p:nvSpPr>
        <p:spPr/>
        <p:txBody>
          <a:bodyPr>
            <a:normAutofit/>
          </a:bodyPr>
          <a:lstStyle/>
          <a:p>
            <a:r>
              <a:rPr lang="en-CA" sz="3600" b="1" dirty="0" smtClean="0"/>
              <a:t>Control of the ‘Holy’ Sites in Jerusalem</a:t>
            </a:r>
            <a:br>
              <a:rPr lang="en-CA" sz="3600" b="1" dirty="0" smtClean="0"/>
            </a:br>
            <a:r>
              <a:rPr lang="en-CA" sz="2800" b="1" dirty="0" smtClean="0"/>
              <a:t>Russian Orthodox Church </a:t>
            </a:r>
            <a:r>
              <a:rPr lang="en-CA" sz="2800" b="1" dirty="0" err="1" smtClean="0"/>
              <a:t>Ein</a:t>
            </a:r>
            <a:r>
              <a:rPr lang="en-CA" sz="2800" b="1" dirty="0" smtClean="0"/>
              <a:t> </a:t>
            </a:r>
            <a:r>
              <a:rPr lang="en-CA" sz="2800" b="1" dirty="0" err="1" smtClean="0"/>
              <a:t>Kerem</a:t>
            </a:r>
            <a:endParaRPr lang="en-CA" sz="2800" b="1" dirty="0"/>
          </a:p>
        </p:txBody>
      </p:sp>
    </p:spTree>
    <p:extLst>
      <p:ext uri="{BB962C8B-B14F-4D97-AF65-F5344CB8AC3E}">
        <p14:creationId xmlns:p14="http://schemas.microsoft.com/office/powerpoint/2010/main" val="8181703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rPr>
              <a:t>(ISRAEL) Ye are my Witnesses!</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484784"/>
            <a:ext cx="7481455" cy="4853136"/>
          </a:xfrm>
          <a:solidFill>
            <a:schemeClr val="bg1"/>
          </a:solidFill>
        </p:spPr>
        <p:txBody>
          <a:bodyPr>
            <a:noAutofit/>
          </a:bodyPr>
          <a:lstStyle/>
          <a:p>
            <a:pPr marL="0" indent="0">
              <a:buNone/>
            </a:pPr>
            <a:endParaRPr lang="en-CA" sz="400" b="1" dirty="0" smtClean="0"/>
          </a:p>
          <a:p>
            <a:pPr marL="0" indent="0">
              <a:buNone/>
            </a:pPr>
            <a:r>
              <a:rPr lang="en-CA" sz="2400" b="1" dirty="0"/>
              <a:t>Isaiah 43:10-12 KJV</a:t>
            </a:r>
          </a:p>
          <a:p>
            <a:r>
              <a:rPr lang="en-CA" sz="2400" dirty="0"/>
              <a:t>10  </a:t>
            </a:r>
            <a:r>
              <a:rPr lang="en-CA" sz="2400" b="1" dirty="0"/>
              <a:t>Ye </a:t>
            </a:r>
            <a:r>
              <a:rPr lang="en-CA" sz="2400" b="1" i="1" dirty="0"/>
              <a:t>are</a:t>
            </a:r>
            <a:r>
              <a:rPr lang="en-CA" sz="2400" b="1" dirty="0"/>
              <a:t> my witnesses, </a:t>
            </a:r>
            <a:r>
              <a:rPr lang="en-CA" sz="2400" b="1" dirty="0" err="1"/>
              <a:t>saith</a:t>
            </a:r>
            <a:r>
              <a:rPr lang="en-CA" sz="2400" b="1" dirty="0"/>
              <a:t> the LORD</a:t>
            </a:r>
            <a:r>
              <a:rPr lang="en-CA" sz="2400" dirty="0"/>
              <a:t>, and my servant whom </a:t>
            </a:r>
            <a:r>
              <a:rPr lang="en-CA" sz="2400" b="1" dirty="0"/>
              <a:t>I</a:t>
            </a:r>
            <a:r>
              <a:rPr lang="en-CA" sz="2400" dirty="0"/>
              <a:t> have chosen: that ye may know and believe me, and understand that </a:t>
            </a:r>
            <a:r>
              <a:rPr lang="en-CA" sz="2400" b="1" dirty="0"/>
              <a:t>I</a:t>
            </a:r>
            <a:r>
              <a:rPr lang="en-CA" sz="2400" dirty="0"/>
              <a:t> </a:t>
            </a:r>
            <a:r>
              <a:rPr lang="en-CA" sz="2400" i="1" dirty="0"/>
              <a:t>am</a:t>
            </a:r>
            <a:r>
              <a:rPr lang="en-CA" sz="2400" dirty="0"/>
              <a:t> he: </a:t>
            </a:r>
            <a:r>
              <a:rPr lang="en-CA" sz="2400" b="1" dirty="0"/>
              <a:t>before me there was no God formed, neither shall there be after me.</a:t>
            </a:r>
          </a:p>
          <a:p>
            <a:r>
              <a:rPr lang="en-CA" sz="2400" dirty="0"/>
              <a:t>11  </a:t>
            </a:r>
            <a:r>
              <a:rPr lang="en-CA" sz="2400" b="1" dirty="0"/>
              <a:t>I,</a:t>
            </a:r>
            <a:r>
              <a:rPr lang="en-CA" sz="2400" dirty="0"/>
              <a:t> </a:t>
            </a:r>
            <a:r>
              <a:rPr lang="en-CA" sz="2400" i="1" dirty="0"/>
              <a:t>even</a:t>
            </a:r>
            <a:r>
              <a:rPr lang="en-CA" sz="2400" dirty="0"/>
              <a:t> </a:t>
            </a:r>
            <a:r>
              <a:rPr lang="en-CA" sz="2400" b="1" dirty="0"/>
              <a:t>I, </a:t>
            </a:r>
            <a:r>
              <a:rPr lang="en-CA" sz="2400" b="1" i="1" dirty="0"/>
              <a:t>am</a:t>
            </a:r>
            <a:r>
              <a:rPr lang="en-CA" sz="2400" b="1" dirty="0"/>
              <a:t> the LORD</a:t>
            </a:r>
            <a:r>
              <a:rPr lang="en-CA" sz="2400" dirty="0"/>
              <a:t>; and beside me </a:t>
            </a:r>
            <a:r>
              <a:rPr lang="en-CA" sz="2400" i="1" dirty="0"/>
              <a:t>there is</a:t>
            </a:r>
            <a:r>
              <a:rPr lang="en-CA" sz="2400" dirty="0"/>
              <a:t> no saviour.</a:t>
            </a:r>
          </a:p>
          <a:p>
            <a:r>
              <a:rPr lang="en-CA" sz="2400" dirty="0"/>
              <a:t>12  </a:t>
            </a:r>
            <a:r>
              <a:rPr lang="en-CA" sz="2400" b="1" dirty="0"/>
              <a:t>I</a:t>
            </a:r>
            <a:r>
              <a:rPr lang="en-CA" sz="2400" dirty="0"/>
              <a:t> have declared, and have saved, and </a:t>
            </a:r>
            <a:r>
              <a:rPr lang="en-CA" sz="2400" b="1" dirty="0"/>
              <a:t>I</a:t>
            </a:r>
            <a:r>
              <a:rPr lang="en-CA" sz="2400" dirty="0"/>
              <a:t> have shewed, when </a:t>
            </a:r>
            <a:r>
              <a:rPr lang="en-CA" sz="2400" i="1" dirty="0"/>
              <a:t>there was</a:t>
            </a:r>
            <a:r>
              <a:rPr lang="en-CA" sz="2400" dirty="0"/>
              <a:t> no strange </a:t>
            </a:r>
            <a:r>
              <a:rPr lang="en-CA" sz="2400" i="1" dirty="0"/>
              <a:t>god</a:t>
            </a:r>
            <a:r>
              <a:rPr lang="en-CA" sz="2400" dirty="0"/>
              <a:t> among you: therefore </a:t>
            </a:r>
            <a:r>
              <a:rPr lang="en-CA" sz="2400" b="1" dirty="0"/>
              <a:t>ye </a:t>
            </a:r>
            <a:r>
              <a:rPr lang="en-CA" sz="2400" b="1" i="1" dirty="0"/>
              <a:t>are</a:t>
            </a:r>
            <a:r>
              <a:rPr lang="en-CA" sz="2400" b="1" dirty="0"/>
              <a:t> my witnesses, </a:t>
            </a:r>
            <a:r>
              <a:rPr lang="en-CA" sz="2400" b="1" dirty="0" err="1"/>
              <a:t>saith</a:t>
            </a:r>
            <a:r>
              <a:rPr lang="en-CA" sz="2400" b="1" dirty="0"/>
              <a:t> the LORD, that I </a:t>
            </a:r>
            <a:r>
              <a:rPr lang="en-CA" sz="2400" b="1" i="1" dirty="0"/>
              <a:t>am</a:t>
            </a:r>
            <a:r>
              <a:rPr lang="en-CA" sz="2400" b="1" dirty="0"/>
              <a:t> God.</a:t>
            </a:r>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p:txBody>
      </p:sp>
    </p:spTree>
    <p:extLst>
      <p:ext uri="{BB962C8B-B14F-4D97-AF65-F5344CB8AC3E}">
        <p14:creationId xmlns:p14="http://schemas.microsoft.com/office/powerpoint/2010/main" val="392276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rmAutofit/>
          </a:bodyPr>
          <a:lstStyle/>
          <a:p>
            <a:r>
              <a:rPr lang="en-CA" sz="3600" b="1" dirty="0" smtClean="0"/>
              <a:t>Control of the ‘Holy’ Sites in Jerusalem</a:t>
            </a:r>
            <a:br>
              <a:rPr lang="en-CA" sz="3600" b="1" dirty="0" smtClean="0"/>
            </a:br>
            <a:r>
              <a:rPr lang="en-CA" sz="2800" b="1" dirty="0" smtClean="0"/>
              <a:t>Russian Orthodox Church of the Ascension</a:t>
            </a:r>
            <a:endParaRPr lang="en-CA" sz="2800" b="1"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9772" y="1600200"/>
            <a:ext cx="6724455" cy="4525963"/>
          </a:xfrm>
        </p:spPr>
      </p:pic>
    </p:spTree>
    <p:extLst>
      <p:ext uri="{BB962C8B-B14F-4D97-AF65-F5344CB8AC3E}">
        <p14:creationId xmlns:p14="http://schemas.microsoft.com/office/powerpoint/2010/main" val="16691950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60457" y="274638"/>
            <a:ext cx="4223086" cy="1143000"/>
          </a:xfrm>
          <a:solidFill>
            <a:schemeClr val="bg1"/>
          </a:solidFill>
          <a:effectLst>
            <a:softEdge rad="317500"/>
          </a:effectLst>
        </p:spPr>
        <p:txBody>
          <a:bodyPr>
            <a:normAutofit/>
          </a:bodyPr>
          <a:lstStyle/>
          <a:p>
            <a:r>
              <a:rPr lang="en-CA" sz="4000" b="1" dirty="0" smtClean="0">
                <a:effectLst>
                  <a:outerShdw blurRad="38100" dist="38100" dir="2700000" algn="tl">
                    <a:srgbClr val="000000">
                      <a:alpha val="43137"/>
                    </a:srgbClr>
                  </a:outerShdw>
                </a:effectLst>
              </a:rPr>
              <a:t>Anti-Semitism </a:t>
            </a:r>
            <a:endParaRPr lang="en-CA"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3184381"/>
            <a:ext cx="8363273" cy="1972811"/>
          </a:xfrm>
          <a:solidFill>
            <a:schemeClr val="bg1"/>
          </a:solidFill>
          <a:effectLst>
            <a:softEdge rad="317500"/>
          </a:effectLst>
        </p:spPr>
        <p:txBody>
          <a:bodyPr>
            <a:normAutofit/>
          </a:bodyPr>
          <a:lstStyle/>
          <a:p>
            <a:pPr algn="ctr"/>
            <a:endParaRPr lang="en-CA" sz="2400" b="1" dirty="0" smtClean="0"/>
          </a:p>
          <a:p>
            <a:pPr marL="0" indent="0" algn="ctr">
              <a:buNone/>
            </a:pPr>
            <a:r>
              <a:rPr lang="en-CA" sz="2400" b="1" dirty="0" smtClean="0"/>
              <a:t>Micah </a:t>
            </a:r>
            <a:r>
              <a:rPr lang="en-CA" sz="2400" b="1" dirty="0"/>
              <a:t>4:11 KJV</a:t>
            </a:r>
            <a:r>
              <a:rPr lang="en-CA" sz="2400" dirty="0"/>
              <a:t/>
            </a:r>
            <a:br>
              <a:rPr lang="en-CA" sz="2400" dirty="0"/>
            </a:br>
            <a:r>
              <a:rPr lang="en-CA" sz="2400" b="1" dirty="0"/>
              <a:t>“Now also many nations are gathered against thee, that say, Let her be defiled, and let our eye look upon Zion</a:t>
            </a:r>
            <a:r>
              <a:rPr lang="en-CA" sz="2400" b="1" dirty="0" smtClean="0"/>
              <a:t>.”</a:t>
            </a:r>
            <a:endParaRPr lang="en-CA" sz="2400" dirty="0"/>
          </a:p>
        </p:txBody>
      </p:sp>
    </p:spTree>
    <p:extLst>
      <p:ext uri="{BB962C8B-B14F-4D97-AF65-F5344CB8AC3E}">
        <p14:creationId xmlns:p14="http://schemas.microsoft.com/office/powerpoint/2010/main" val="39223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rmAutofit/>
          </a:bodyPr>
          <a:lstStyle/>
          <a:p>
            <a:r>
              <a:rPr lang="en-CA" sz="3600" b="1" dirty="0" smtClean="0"/>
              <a:t>Is It Time For the Jews to Leave Europe?</a:t>
            </a:r>
            <a:endParaRPr lang="en-CA" sz="36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5387"/>
            <a:ext cx="9144000" cy="4393853"/>
          </a:xfrm>
          <a:prstGeom prst="rect">
            <a:avLst/>
          </a:prstGeom>
        </p:spPr>
      </p:pic>
      <p:sp>
        <p:nvSpPr>
          <p:cNvPr id="3" name="Content Placeholder 2"/>
          <p:cNvSpPr>
            <a:spLocks noGrp="1"/>
          </p:cNvSpPr>
          <p:nvPr>
            <p:ph idx="1"/>
          </p:nvPr>
        </p:nvSpPr>
        <p:spPr>
          <a:xfrm>
            <a:off x="457200" y="1916832"/>
            <a:ext cx="8229600" cy="3240359"/>
          </a:xfrm>
          <a:solidFill>
            <a:schemeClr val="tx1">
              <a:alpha val="67000"/>
            </a:schemeClr>
          </a:solidFill>
          <a:effectLst>
            <a:softEdge rad="127000"/>
          </a:effectLst>
        </p:spPr>
        <p:txBody>
          <a:bodyPr>
            <a:noAutofit/>
          </a:bodyPr>
          <a:lstStyle/>
          <a:p>
            <a:pPr algn="ctr"/>
            <a:r>
              <a:rPr lang="en-CA" sz="2400" b="1" dirty="0" smtClean="0">
                <a:solidFill>
                  <a:schemeClr val="bg1"/>
                </a:solidFill>
                <a:effectLst>
                  <a:outerShdw blurRad="38100" dist="38100" dir="2700000" algn="tl">
                    <a:srgbClr val="000000">
                      <a:alpha val="43137"/>
                    </a:srgbClr>
                  </a:outerShdw>
                </a:effectLst>
              </a:rPr>
              <a:t>“For </a:t>
            </a:r>
            <a:r>
              <a:rPr lang="en-CA" sz="2400" b="1" dirty="0">
                <a:solidFill>
                  <a:schemeClr val="bg1"/>
                </a:solidFill>
                <a:effectLst>
                  <a:outerShdw blurRad="38100" dist="38100" dir="2700000" algn="tl">
                    <a:srgbClr val="000000">
                      <a:alpha val="43137"/>
                    </a:srgbClr>
                  </a:outerShdw>
                </a:effectLst>
              </a:rPr>
              <a:t>half a century, memories of the Holocaust limited anti-Semitism on the Continent. That period has ended—the recent fatal attacks in Paris and Copenhagen are merely the latest examples of rising violence against Jews. Renewed vitriol among right-wing fascists and new threats from radicalized Islamists have created a crisis, confronting Jews with an agonizing choice</a:t>
            </a:r>
            <a:r>
              <a:rPr lang="en-CA" sz="2400" b="1" dirty="0" smtClean="0">
                <a:solidFill>
                  <a:schemeClr val="bg1"/>
                </a:solidFill>
                <a:effectLst>
                  <a:outerShdw blurRad="38100" dist="38100" dir="2700000" algn="tl">
                    <a:srgbClr val="000000">
                      <a:alpha val="43137"/>
                    </a:srgbClr>
                  </a:outerShdw>
                </a:effectLst>
              </a:rPr>
              <a:t>.”</a:t>
            </a:r>
          </a:p>
          <a:p>
            <a:pPr algn="ctr"/>
            <a:r>
              <a:rPr lang="en-CA" sz="2400" b="1" dirty="0" smtClean="0">
                <a:solidFill>
                  <a:schemeClr val="bg1"/>
                </a:solidFill>
                <a:effectLst>
                  <a:outerShdw blurRad="38100" dist="38100" dir="2700000" algn="tl">
                    <a:srgbClr val="000000">
                      <a:alpha val="43137"/>
                    </a:srgbClr>
                  </a:outerShdw>
                </a:effectLst>
              </a:rPr>
              <a:t>– The Atlantic Daily – April 2015</a:t>
            </a:r>
            <a:endParaRPr lang="en-CA" sz="2400" b="1" dirty="0">
              <a:solidFill>
                <a:schemeClr val="bg1"/>
              </a:solidFill>
              <a:effectLst>
                <a:outerShdw blurRad="38100" dist="38100" dir="2700000" algn="tl">
                  <a:srgbClr val="000000">
                    <a:alpha val="43137"/>
                  </a:srgbClr>
                </a:outerShdw>
              </a:effectLst>
            </a:endParaRPr>
          </a:p>
          <a:p>
            <a:pPr algn="ctr"/>
            <a:endParaRPr lang="en-CA" sz="24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3091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06488" y="3294112"/>
            <a:ext cx="6131024" cy="1143000"/>
          </a:xfrm>
          <a:solidFill>
            <a:schemeClr val="bg1"/>
          </a:solidFill>
          <a:effectLst>
            <a:softEdge rad="127000"/>
          </a:effectLst>
        </p:spPr>
        <p:txBody>
          <a:bodyPr>
            <a:noAutofit/>
          </a:bodyPr>
          <a:lstStyle/>
          <a:p>
            <a:r>
              <a:rPr lang="en-CA" sz="3200" b="1" dirty="0" smtClean="0"/>
              <a:t>The Boycott of Companies that do Business with/or Support Israel</a:t>
            </a:r>
            <a:endParaRPr lang="en-CA" sz="3200" b="1"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99892" y="980728"/>
            <a:ext cx="1944216" cy="1944216"/>
          </a:xfrm>
          <a:effectLst>
            <a:softEdge rad="63500"/>
          </a:effectLst>
        </p:spPr>
      </p:pic>
    </p:spTree>
    <p:extLst>
      <p:ext uri="{BB962C8B-B14F-4D97-AF65-F5344CB8AC3E}">
        <p14:creationId xmlns:p14="http://schemas.microsoft.com/office/powerpoint/2010/main" val="340443210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506488" y="3294112"/>
            <a:ext cx="6131024" cy="1143000"/>
          </a:xfrm>
          <a:solidFill>
            <a:schemeClr val="bg1"/>
          </a:solidFill>
          <a:effectLst>
            <a:softEdge rad="127000"/>
          </a:effectLst>
        </p:spPr>
        <p:txBody>
          <a:bodyPr>
            <a:noAutofit/>
          </a:bodyPr>
          <a:lstStyle/>
          <a:p>
            <a:r>
              <a:rPr lang="en-CA" sz="3200" b="1" dirty="0" smtClean="0"/>
              <a:t>The Boycott of Companies that do Business with/or Support Israel</a:t>
            </a:r>
            <a:endParaRPr lang="en-CA" sz="3200" b="1" dirty="0"/>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99892" y="980728"/>
            <a:ext cx="1944216" cy="1944216"/>
          </a:xfrm>
          <a:effectLst>
            <a:softEdge rad="63500"/>
          </a:effectLst>
        </p:spPr>
      </p:pic>
    </p:spTree>
    <p:extLst>
      <p:ext uri="{BB962C8B-B14F-4D97-AF65-F5344CB8AC3E}">
        <p14:creationId xmlns:p14="http://schemas.microsoft.com/office/powerpoint/2010/main" val="1871608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771800" y="562670"/>
            <a:ext cx="4793704" cy="778098"/>
          </a:xfrm>
        </p:spPr>
        <p:txBody>
          <a:bodyPr>
            <a:noAutofit/>
          </a:bodyPr>
          <a:lstStyle/>
          <a:p>
            <a:pPr algn="l"/>
            <a:r>
              <a:rPr lang="en-CA" sz="3600" b="1" dirty="0" smtClean="0">
                <a:solidFill>
                  <a:schemeClr val="bg1"/>
                </a:solidFill>
              </a:rPr>
              <a:t>UNESCO Stated:         </a:t>
            </a:r>
            <a:r>
              <a:rPr lang="en-CA" sz="2400" b="1" dirty="0" smtClean="0">
                <a:solidFill>
                  <a:schemeClr val="bg1"/>
                </a:solidFill>
              </a:rPr>
              <a:t>(</a:t>
            </a:r>
            <a:r>
              <a:rPr lang="en-CA" sz="2400" b="1" dirty="0" smtClean="0">
                <a:solidFill>
                  <a:schemeClr val="bg1"/>
                </a:solidFill>
                <a:effectLst>
                  <a:outerShdw blurRad="38100" dist="38100" dir="2700000" algn="tl">
                    <a:srgbClr val="000000">
                      <a:alpha val="43137"/>
                    </a:srgbClr>
                  </a:outerShdw>
                </a:effectLst>
              </a:rPr>
              <a:t>May 13, 2017)</a:t>
            </a:r>
            <a:endParaRPr lang="en-CA" sz="24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888233"/>
            <a:ext cx="7481455" cy="4061047"/>
          </a:xfrm>
        </p:spPr>
        <p:txBody>
          <a:bodyPr>
            <a:normAutofit fontScale="85000" lnSpcReduction="20000"/>
          </a:bodyPr>
          <a:lstStyle/>
          <a:p>
            <a:r>
              <a:rPr lang="en-CA" dirty="0">
                <a:solidFill>
                  <a:srgbClr val="FFFF00"/>
                </a:solidFill>
              </a:rPr>
              <a:t>"Any action taken by Israel, the occupying power, to impose its laws, jurisdiction and administration on the city of </a:t>
            </a:r>
            <a:r>
              <a:rPr lang="en-CA" b="1" dirty="0">
                <a:solidFill>
                  <a:srgbClr val="FFFF00"/>
                </a:solidFill>
              </a:rPr>
              <a:t>Jerusalem</a:t>
            </a:r>
            <a:r>
              <a:rPr lang="en-CA" dirty="0">
                <a:solidFill>
                  <a:srgbClr val="FFFF00"/>
                </a:solidFill>
              </a:rPr>
              <a:t> (al-Quds) are illegal and therefore null and void and have no validity </a:t>
            </a:r>
            <a:r>
              <a:rPr lang="en-CA" dirty="0" smtClean="0">
                <a:solidFill>
                  <a:srgbClr val="FFFF00"/>
                </a:solidFill>
              </a:rPr>
              <a:t>whatsoever“.</a:t>
            </a:r>
          </a:p>
          <a:p>
            <a:endParaRPr lang="en-CA" sz="900" dirty="0">
              <a:solidFill>
                <a:schemeClr val="bg1"/>
              </a:solidFill>
            </a:endParaRPr>
          </a:p>
          <a:p>
            <a:r>
              <a:rPr lang="en-CA" dirty="0">
                <a:solidFill>
                  <a:schemeClr val="bg1"/>
                </a:solidFill>
              </a:rPr>
              <a:t>UNESCO adopted the </a:t>
            </a:r>
            <a:r>
              <a:rPr lang="en-CA" dirty="0" smtClean="0">
                <a:solidFill>
                  <a:schemeClr val="bg1"/>
                </a:solidFill>
              </a:rPr>
              <a:t>resolution with </a:t>
            </a:r>
            <a:r>
              <a:rPr lang="en-CA" dirty="0">
                <a:solidFill>
                  <a:schemeClr val="bg1"/>
                </a:solidFill>
              </a:rPr>
              <a:t>22 member states voting in favor, 10 voting against and 23 abstaining. Israel has long complained of bias at U.N. forums, where it and its allies are often outnumbered by Arab nations and others that support the Palestinians.</a:t>
            </a:r>
          </a:p>
          <a:p>
            <a:endParaRPr lang="en-CA" dirty="0">
              <a:solidFill>
                <a:schemeClr val="bg1"/>
              </a:solidFill>
            </a:endParaRPr>
          </a:p>
        </p:txBody>
      </p:sp>
      <p:pic>
        <p:nvPicPr>
          <p:cNvPr id="2052" name="Picture 4" descr="Apps for PC Dai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0610" y="6139852"/>
            <a:ext cx="1927454" cy="385491"/>
          </a:xfrm>
          <a:prstGeom prst="rect">
            <a:avLst/>
          </a:prstGeom>
          <a:solidFill>
            <a:schemeClr val="bg1"/>
          </a:solidFill>
          <a:extLst/>
        </p:spPr>
      </p:pic>
      <p:pic>
        <p:nvPicPr>
          <p:cNvPr id="7" name="Picture 2" descr="http://www.unesco.org/new/fileadmin/unesco/images/logo_en.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533263"/>
            <a:ext cx="1025963" cy="835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08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2000" r="-22000"/>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n-CA" sz="2800" b="1" dirty="0" smtClean="0">
                <a:solidFill>
                  <a:schemeClr val="bg1"/>
                </a:solidFill>
                <a:effectLst>
                  <a:outerShdw blurRad="38100" dist="38100" dir="2700000" algn="tl">
                    <a:srgbClr val="000000">
                      <a:alpha val="43137"/>
                    </a:srgbClr>
                  </a:outerShdw>
                </a:effectLst>
              </a:rPr>
              <a:t>DEBKA February 1, 2018</a:t>
            </a:r>
            <a:br>
              <a:rPr lang="en-CA" sz="2800" b="1" dirty="0" smtClean="0">
                <a:solidFill>
                  <a:schemeClr val="bg1"/>
                </a:solidFill>
                <a:effectLst>
                  <a:outerShdw blurRad="38100" dist="38100" dir="2700000" algn="tl">
                    <a:srgbClr val="000000">
                      <a:alpha val="43137"/>
                    </a:srgbClr>
                  </a:outerShdw>
                </a:effectLst>
              </a:rPr>
            </a:br>
            <a:r>
              <a:rPr lang="en-CA" sz="2800" b="1" dirty="0">
                <a:solidFill>
                  <a:schemeClr val="bg1"/>
                </a:solidFill>
                <a:effectLst>
                  <a:outerShdw blurRad="38100" dist="38100" dir="2700000" algn="tl">
                    <a:srgbClr val="000000">
                      <a:alpha val="43137"/>
                    </a:srgbClr>
                  </a:outerShdw>
                </a:effectLst>
              </a:rPr>
              <a:t>Poland's Senate passes controversial Holocaust bill</a:t>
            </a:r>
            <a:endParaRPr lang="en-CA" sz="2800" dirty="0">
              <a:solidFill>
                <a:schemeClr val="bg1"/>
              </a:solidFill>
              <a:effectLst>
                <a:outerShdw blurRad="38100" dist="38100" dir="2700000" algn="tl">
                  <a:srgbClr val="000000">
                    <a:alpha val="43137"/>
                  </a:srgbClr>
                </a:outerShdw>
              </a:effectLst>
            </a:endParaRPr>
          </a:p>
        </p:txBody>
      </p:sp>
      <p:sp>
        <p:nvSpPr>
          <p:cNvPr id="8" name="Content Placeholder 7"/>
          <p:cNvSpPr>
            <a:spLocks noGrp="1"/>
          </p:cNvSpPr>
          <p:nvPr>
            <p:ph idx="1"/>
          </p:nvPr>
        </p:nvSpPr>
        <p:spPr>
          <a:xfrm>
            <a:off x="457200" y="2032248"/>
            <a:ext cx="8229600" cy="4277072"/>
          </a:xfrm>
          <a:solidFill>
            <a:schemeClr val="bg1"/>
          </a:solidFill>
          <a:effectLst>
            <a:softEdge rad="317500"/>
          </a:effectLst>
        </p:spPr>
        <p:txBody>
          <a:bodyPr>
            <a:normAutofit fontScale="77500" lnSpcReduction="20000"/>
          </a:bodyPr>
          <a:lstStyle/>
          <a:p>
            <a:endParaRPr lang="en-CA" dirty="0" smtClean="0"/>
          </a:p>
          <a:p>
            <a:r>
              <a:rPr lang="en-CA" dirty="0" smtClean="0"/>
              <a:t>The </a:t>
            </a:r>
            <a:r>
              <a:rPr lang="en-CA" dirty="0"/>
              <a:t>Polish upper house passed by 57 votes to 23 with 2 abstentions the bill making it illegal to accuse Poles of complicity in the Nazi Holocaust against fines or a maximum three-year jail sentence. It also prohibits describing Nazi death camps in Poland, where three million Jews perished, as Polish. The measure has caused a rift with Israel, which accuses Poland of attempting to change history. The US also asked the Polish government to rethink the measure, les it undermine free speech in Poland and cause further diplomatic controversy. The bill must be signed by the president before becoming law.</a:t>
            </a:r>
          </a:p>
        </p:txBody>
      </p:sp>
    </p:spTree>
    <p:extLst>
      <p:ext uri="{BB962C8B-B14F-4D97-AF65-F5344CB8AC3E}">
        <p14:creationId xmlns:p14="http://schemas.microsoft.com/office/powerpoint/2010/main" val="241827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4000" b="1" dirty="0" smtClean="0">
                <a:solidFill>
                  <a:schemeClr val="bg1"/>
                </a:solidFill>
                <a:effectLst>
                  <a:outerShdw blurRad="38100" dist="38100" dir="2700000" algn="tl">
                    <a:srgbClr val="000000">
                      <a:alpha val="43137"/>
                    </a:srgbClr>
                  </a:outerShdw>
                </a:effectLst>
                <a:cs typeface="Leelawadee" panose="020B0502040204020203" pitchFamily="34" charset="-34"/>
              </a:rPr>
              <a:t>ARMAGEDDON</a:t>
            </a:r>
            <a:br>
              <a:rPr lang="en-CA" sz="4000" b="1" dirty="0" smtClean="0">
                <a:solidFill>
                  <a:schemeClr val="bg1"/>
                </a:solidFill>
                <a:effectLst>
                  <a:outerShdw blurRad="38100" dist="38100" dir="2700000" algn="tl">
                    <a:srgbClr val="000000">
                      <a:alpha val="43137"/>
                    </a:srgbClr>
                  </a:outerShdw>
                </a:effectLst>
                <a:cs typeface="Leelawadee" panose="020B0502040204020203" pitchFamily="34" charset="-34"/>
              </a:rPr>
            </a:br>
            <a:r>
              <a:rPr lang="en-CA" sz="2800" b="1" dirty="0" smtClean="0">
                <a:solidFill>
                  <a:schemeClr val="bg1"/>
                </a:solidFill>
                <a:effectLst>
                  <a:outerShdw blurRad="38100" dist="38100" dir="2700000" algn="tl">
                    <a:srgbClr val="000000">
                      <a:alpha val="43137"/>
                    </a:srgbClr>
                  </a:outerShdw>
                </a:effectLst>
                <a:cs typeface="Leelawadee" panose="020B0502040204020203" pitchFamily="34" charset="-34"/>
              </a:rPr>
              <a:t>The Stage is Being Set</a:t>
            </a:r>
            <a:endParaRPr lang="en-CA" sz="2800" b="1" dirty="0">
              <a:solidFill>
                <a:schemeClr val="bg1"/>
              </a:solidFill>
              <a:effectLst>
                <a:outerShdw blurRad="38100" dist="38100" dir="2700000" algn="tl">
                  <a:srgbClr val="000000">
                    <a:alpha val="43137"/>
                  </a:srgbClr>
                </a:outerShdw>
              </a:effectLst>
              <a:cs typeface="Leelawadee" panose="020B0502040204020203" pitchFamily="34" charset="-34"/>
            </a:endParaRPr>
          </a:p>
        </p:txBody>
      </p:sp>
      <p:sp>
        <p:nvSpPr>
          <p:cNvPr id="3" name="Content Placeholder 2"/>
          <p:cNvSpPr>
            <a:spLocks noGrp="1"/>
          </p:cNvSpPr>
          <p:nvPr>
            <p:ph idx="1"/>
          </p:nvPr>
        </p:nvSpPr>
        <p:spPr>
          <a:xfrm>
            <a:off x="457200" y="1600200"/>
            <a:ext cx="8229600" cy="4709120"/>
          </a:xfrm>
          <a:solidFill>
            <a:schemeClr val="bg1"/>
          </a:solidFill>
          <a:effectLst>
            <a:softEdge rad="127000"/>
          </a:effectLst>
        </p:spPr>
        <p:txBody>
          <a:bodyPr>
            <a:normAutofit fontScale="85000" lnSpcReduction="20000"/>
          </a:bodyPr>
          <a:lstStyle/>
          <a:p>
            <a:pPr marL="0" indent="0">
              <a:buNone/>
            </a:pPr>
            <a:endParaRPr lang="en-CA" sz="600" b="1" dirty="0" smtClean="0"/>
          </a:p>
          <a:p>
            <a:pPr marL="0" indent="0">
              <a:buNone/>
            </a:pPr>
            <a:r>
              <a:rPr lang="en-CA" b="1" dirty="0" smtClean="0"/>
              <a:t>Micah </a:t>
            </a:r>
            <a:r>
              <a:rPr lang="en-CA" b="1" dirty="0"/>
              <a:t>4:11-13 KJV</a:t>
            </a:r>
          </a:p>
          <a:p>
            <a:r>
              <a:rPr lang="en-CA" dirty="0"/>
              <a:t>11  Now also many nations are gathered against thee, that say, Let her be defiled, and let our eye look upon Zion.</a:t>
            </a:r>
          </a:p>
          <a:p>
            <a:r>
              <a:rPr lang="en-CA" dirty="0"/>
              <a:t>12  </a:t>
            </a:r>
            <a:r>
              <a:rPr lang="en-CA" b="1" dirty="0"/>
              <a:t>But they know not the thoughts of the LORD, neither understand they his counsel: for he shall gather them as the sheaves into the floor.</a:t>
            </a:r>
          </a:p>
          <a:p>
            <a:r>
              <a:rPr lang="en-CA" dirty="0"/>
              <a:t>13  Arise and thresh, O daughter of Zion: for I will make thine horn iron, and I will make thy hoofs brass: and thou shalt beat in pieces many people: and I will consecrate their gain unto the LORD, and their substance unto the Lord of the whole earth.</a:t>
            </a:r>
          </a:p>
          <a:p>
            <a:endParaRPr lang="en-CA" dirty="0"/>
          </a:p>
          <a:p>
            <a:endParaRPr lang="en-CA" dirty="0"/>
          </a:p>
        </p:txBody>
      </p:sp>
    </p:spTree>
    <p:extLst>
      <p:ext uri="{BB962C8B-B14F-4D97-AF65-F5344CB8AC3E}">
        <p14:creationId xmlns:p14="http://schemas.microsoft.com/office/powerpoint/2010/main" val="15651589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354162"/>
          </a:xfrm>
          <a:solidFill>
            <a:schemeClr val="bg1">
              <a:lumMod val="50000"/>
            </a:schemeClr>
          </a:solidFill>
          <a:effectLst>
            <a:softEdge rad="317500"/>
          </a:effectLst>
        </p:spPr>
        <p:txBody>
          <a:bodyPr>
            <a:normAutofit/>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“Without walls …bars nor gates”</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457200" y="3871589"/>
            <a:ext cx="8229600" cy="2581747"/>
          </a:xfrm>
        </p:spPr>
        <p:txBody>
          <a:bodyPr>
            <a:normAutofit/>
          </a:bodyPr>
          <a:lstStyle/>
          <a:p>
            <a:pPr marL="0" indent="0">
              <a:buNone/>
            </a:pPr>
            <a:endParaRPr lang="en-CA" sz="500" dirty="0" smtClean="0">
              <a:solidFill>
                <a:schemeClr val="bg1"/>
              </a:solidFill>
              <a:effectLst>
                <a:outerShdw blurRad="38100" dist="38100" dir="2700000" algn="tl">
                  <a:srgbClr val="000000">
                    <a:alpha val="43137"/>
                  </a:srgbClr>
                </a:outerShdw>
              </a:effectLst>
            </a:endParaRPr>
          </a:p>
          <a:p>
            <a:pPr marL="0" indent="0">
              <a:buNone/>
            </a:pPr>
            <a:r>
              <a:rPr lang="en-CA" sz="2800" b="1" dirty="0" smtClean="0">
                <a:solidFill>
                  <a:schemeClr val="bg1"/>
                </a:solidFill>
                <a:effectLst>
                  <a:outerShdw blurRad="38100" dist="38100" dir="2700000" algn="tl">
                    <a:srgbClr val="000000">
                      <a:alpha val="43137"/>
                    </a:srgbClr>
                  </a:outerShdw>
                </a:effectLst>
              </a:rPr>
              <a:t>Ezekiel 38:11 </a:t>
            </a:r>
            <a:r>
              <a:rPr lang="en-CA" sz="2800" b="1" dirty="0">
                <a:solidFill>
                  <a:schemeClr val="bg1"/>
                </a:solidFill>
                <a:effectLst>
                  <a:outerShdw blurRad="38100" dist="38100" dir="2700000" algn="tl">
                    <a:srgbClr val="000000">
                      <a:alpha val="43137"/>
                    </a:srgbClr>
                  </a:outerShdw>
                </a:effectLst>
              </a:rPr>
              <a:t>KJV</a:t>
            </a:r>
          </a:p>
          <a:p>
            <a:r>
              <a:rPr lang="en-CA" sz="2800" dirty="0" smtClean="0">
                <a:solidFill>
                  <a:schemeClr val="bg1"/>
                </a:solidFill>
                <a:effectLst>
                  <a:outerShdw blurRad="38100" dist="38100" dir="2700000" algn="tl">
                    <a:srgbClr val="000000">
                      <a:alpha val="43137"/>
                    </a:srgbClr>
                  </a:outerShdw>
                </a:effectLst>
              </a:rPr>
              <a:t>11  </a:t>
            </a:r>
            <a:r>
              <a:rPr lang="en-CA" sz="2800" dirty="0">
                <a:solidFill>
                  <a:schemeClr val="bg1"/>
                </a:solidFill>
                <a:effectLst>
                  <a:outerShdw blurRad="38100" dist="38100" dir="2700000" algn="tl">
                    <a:srgbClr val="000000">
                      <a:alpha val="43137"/>
                    </a:srgbClr>
                  </a:outerShdw>
                </a:effectLst>
              </a:rPr>
              <a:t>And thou shalt say, I will go up </a:t>
            </a:r>
            <a:r>
              <a:rPr lang="en-CA" sz="2800" b="1" dirty="0">
                <a:solidFill>
                  <a:schemeClr val="bg1"/>
                </a:solidFill>
                <a:effectLst>
                  <a:outerShdw blurRad="38100" dist="38100" dir="2700000" algn="tl">
                    <a:srgbClr val="000000">
                      <a:alpha val="43137"/>
                    </a:srgbClr>
                  </a:outerShdw>
                </a:effectLst>
              </a:rPr>
              <a:t>to the land of </a:t>
            </a:r>
            <a:r>
              <a:rPr lang="en-CA" sz="2800" b="1" dirty="0" err="1">
                <a:solidFill>
                  <a:schemeClr val="bg1"/>
                </a:solidFill>
                <a:effectLst>
                  <a:outerShdw blurRad="38100" dist="38100" dir="2700000" algn="tl">
                    <a:srgbClr val="000000">
                      <a:alpha val="43137"/>
                    </a:srgbClr>
                  </a:outerShdw>
                </a:effectLst>
              </a:rPr>
              <a:t>unwalled</a:t>
            </a:r>
            <a:r>
              <a:rPr lang="en-CA" sz="2800" b="1" dirty="0">
                <a:solidFill>
                  <a:schemeClr val="bg1"/>
                </a:solidFill>
                <a:effectLst>
                  <a:outerShdw blurRad="38100" dist="38100" dir="2700000" algn="tl">
                    <a:srgbClr val="000000">
                      <a:alpha val="43137"/>
                    </a:srgbClr>
                  </a:outerShdw>
                </a:effectLst>
              </a:rPr>
              <a:t> villages; I will go to them that are at rest, that dwell safely, all of them dwelling without walls, and having neither bars nor gates,</a:t>
            </a:r>
          </a:p>
          <a:p>
            <a:endParaRPr lang="en-CA" sz="2800" dirty="0"/>
          </a:p>
          <a:p>
            <a:endParaRPr lang="en-CA" sz="2800" dirty="0"/>
          </a:p>
        </p:txBody>
      </p:sp>
    </p:spTree>
    <p:extLst>
      <p:ext uri="{BB962C8B-B14F-4D97-AF65-F5344CB8AC3E}">
        <p14:creationId xmlns:p14="http://schemas.microsoft.com/office/powerpoint/2010/main" val="381478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latin typeface="Leelawadee" panose="020B0502040204020203" pitchFamily="34" charset="-34"/>
                <a:cs typeface="Leelawadee" panose="020B0502040204020203" pitchFamily="34" charset="-34"/>
              </a:rPr>
              <a:t>Figurative Walls</a:t>
            </a:r>
            <a:endParaRPr lang="en-CA" sz="4000" b="1" dirty="0">
              <a:solidFill>
                <a:schemeClr val="bg1"/>
              </a:solidFill>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1"/>
            <a:ext cx="4038600" cy="2764904"/>
          </a:xfrm>
          <a:solidFill>
            <a:schemeClr val="bg1"/>
          </a:solidFill>
        </p:spPr>
        <p:txBody>
          <a:bodyPr>
            <a:normAutofit lnSpcReduction="10000"/>
          </a:bodyPr>
          <a:lstStyle/>
          <a:p>
            <a:pPr marL="0" indent="0">
              <a:buNone/>
            </a:pPr>
            <a:endParaRPr lang="en-CA" sz="500" b="1" dirty="0" smtClean="0"/>
          </a:p>
          <a:p>
            <a:pPr marL="0" indent="0">
              <a:buNone/>
            </a:pPr>
            <a:r>
              <a:rPr lang="en-CA" b="1" dirty="0" smtClean="0"/>
              <a:t>Proverbs </a:t>
            </a:r>
            <a:r>
              <a:rPr lang="en-CA" b="1" dirty="0"/>
              <a:t>25:28 KJV</a:t>
            </a:r>
          </a:p>
          <a:p>
            <a:r>
              <a:rPr lang="en-CA" dirty="0"/>
              <a:t>28  He that </a:t>
            </a:r>
            <a:r>
              <a:rPr lang="en-CA" i="1" dirty="0"/>
              <a:t>hath</a:t>
            </a:r>
            <a:r>
              <a:rPr lang="en-CA" dirty="0"/>
              <a:t> no rule over his own spirit </a:t>
            </a:r>
            <a:r>
              <a:rPr lang="en-CA" i="1" dirty="0"/>
              <a:t>is like</a:t>
            </a:r>
            <a:r>
              <a:rPr lang="en-CA" dirty="0"/>
              <a:t> a city </a:t>
            </a:r>
            <a:r>
              <a:rPr lang="en-CA" i="1" dirty="0"/>
              <a:t>that is</a:t>
            </a:r>
            <a:r>
              <a:rPr lang="en-CA" dirty="0"/>
              <a:t> broken down, </a:t>
            </a:r>
            <a:r>
              <a:rPr lang="en-CA" i="1" dirty="0"/>
              <a:t>and</a:t>
            </a:r>
            <a:r>
              <a:rPr lang="en-CA" dirty="0"/>
              <a:t> </a:t>
            </a:r>
            <a:r>
              <a:rPr lang="en-CA" b="1" dirty="0"/>
              <a:t>without walls.</a:t>
            </a:r>
          </a:p>
          <a:p>
            <a:endParaRPr lang="en-CA" dirty="0"/>
          </a:p>
          <a:p>
            <a:endParaRPr lang="en-CA" dirty="0"/>
          </a:p>
        </p:txBody>
      </p:sp>
      <p:sp>
        <p:nvSpPr>
          <p:cNvPr id="4" name="Content Placeholder 3"/>
          <p:cNvSpPr>
            <a:spLocks noGrp="1"/>
          </p:cNvSpPr>
          <p:nvPr>
            <p:ph sz="half" idx="2"/>
          </p:nvPr>
        </p:nvSpPr>
        <p:spPr>
          <a:solidFill>
            <a:schemeClr val="bg1"/>
          </a:solidFill>
        </p:spPr>
        <p:txBody>
          <a:bodyPr>
            <a:normAutofit lnSpcReduction="10000"/>
          </a:bodyPr>
          <a:lstStyle/>
          <a:p>
            <a:pPr marL="0" indent="0">
              <a:buNone/>
            </a:pPr>
            <a:endParaRPr lang="en-CA" sz="500" b="1" dirty="0" smtClean="0"/>
          </a:p>
          <a:p>
            <a:pPr marL="0" indent="0">
              <a:buNone/>
            </a:pPr>
            <a:r>
              <a:rPr lang="en-CA" b="1" dirty="0" smtClean="0"/>
              <a:t>Psalms </a:t>
            </a:r>
            <a:r>
              <a:rPr lang="en-CA" b="1" dirty="0"/>
              <a:t>51:17-18 KJV</a:t>
            </a:r>
          </a:p>
          <a:p>
            <a:r>
              <a:rPr lang="en-CA" dirty="0"/>
              <a:t>17  The sacrifices of God </a:t>
            </a:r>
            <a:r>
              <a:rPr lang="en-CA" i="1" dirty="0"/>
              <a:t>are</a:t>
            </a:r>
            <a:r>
              <a:rPr lang="en-CA" dirty="0"/>
              <a:t> a broken spirit: a broken and a contrite heart, O God, thou wilt not despise.</a:t>
            </a:r>
          </a:p>
          <a:p>
            <a:r>
              <a:rPr lang="en-CA" dirty="0"/>
              <a:t>18  Do good in thy good pleasure unto Zion: </a:t>
            </a:r>
            <a:r>
              <a:rPr lang="en-CA" b="1" dirty="0"/>
              <a:t>build thou the walls of Jerusalem</a:t>
            </a:r>
            <a:r>
              <a:rPr lang="en-CA" dirty="0"/>
              <a:t>.</a:t>
            </a:r>
          </a:p>
          <a:p>
            <a:endParaRPr lang="en-CA" dirty="0"/>
          </a:p>
          <a:p>
            <a:endParaRPr lang="en-CA" dirty="0"/>
          </a:p>
        </p:txBody>
      </p:sp>
    </p:spTree>
    <p:extLst>
      <p:ext uri="{BB962C8B-B14F-4D97-AF65-F5344CB8AC3E}">
        <p14:creationId xmlns:p14="http://schemas.microsoft.com/office/powerpoint/2010/main" val="1523499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017033" y="274638"/>
            <a:ext cx="5109935" cy="1143000"/>
          </a:xfrm>
          <a:solidFill>
            <a:schemeClr val="tx1">
              <a:lumMod val="95000"/>
              <a:lumOff val="5000"/>
              <a:alpha val="50000"/>
            </a:schemeClr>
          </a:solidFill>
          <a:effectLst>
            <a:softEdge rad="63500"/>
          </a:effectLst>
        </p:spPr>
        <p:txBody>
          <a:bodyPr>
            <a:normAutofit/>
          </a:bodyPr>
          <a:lstStyle/>
          <a:p>
            <a:r>
              <a:rPr lang="en-CA" sz="2800" dirty="0" smtClean="0">
                <a:solidFill>
                  <a:schemeClr val="bg1"/>
                </a:solidFill>
              </a:rPr>
              <a:t>“Signs of the Times”</a:t>
            </a:r>
            <a:br>
              <a:rPr lang="en-CA" sz="2800" dirty="0" smtClean="0">
                <a:solidFill>
                  <a:schemeClr val="bg1"/>
                </a:solidFill>
              </a:rPr>
            </a:br>
            <a:r>
              <a:rPr lang="en-CA" sz="3200" dirty="0" smtClean="0">
                <a:solidFill>
                  <a:schemeClr val="bg1"/>
                </a:solidFill>
              </a:rPr>
              <a:t>Class 1 – Israel the Spoil</a:t>
            </a:r>
            <a:endParaRPr lang="en-CA" sz="3600" dirty="0">
              <a:solidFill>
                <a:schemeClr val="bg1"/>
              </a:solidFill>
            </a:endParaRPr>
          </a:p>
        </p:txBody>
      </p:sp>
      <p:sp>
        <p:nvSpPr>
          <p:cNvPr id="2" name="Content Placeholder 1"/>
          <p:cNvSpPr>
            <a:spLocks noGrp="1"/>
          </p:cNvSpPr>
          <p:nvPr>
            <p:ph idx="1"/>
          </p:nvPr>
        </p:nvSpPr>
        <p:spPr>
          <a:xfrm>
            <a:off x="831273" y="1744216"/>
            <a:ext cx="7481455" cy="4349080"/>
          </a:xfrm>
          <a:solidFill>
            <a:schemeClr val="tx1">
              <a:lumMod val="95000"/>
              <a:lumOff val="5000"/>
              <a:alpha val="50000"/>
            </a:schemeClr>
          </a:solidFill>
        </p:spPr>
        <p:txBody>
          <a:bodyPr>
            <a:normAutofit fontScale="92500" lnSpcReduction="20000"/>
          </a:bodyPr>
          <a:lstStyle/>
          <a:p>
            <a:pPr marL="514350" indent="-514350">
              <a:buFont typeface="+mj-lt"/>
              <a:buAutoNum type="arabicPeriod"/>
            </a:pPr>
            <a:endParaRPr lang="en-CA" sz="500" dirty="0" smtClean="0">
              <a:solidFill>
                <a:schemeClr val="bg1"/>
              </a:solidFill>
            </a:endParaRPr>
          </a:p>
          <a:p>
            <a:pPr marL="514350" indent="-514350">
              <a:buFont typeface="+mj-lt"/>
              <a:buAutoNum type="arabicPeriod"/>
            </a:pPr>
            <a:r>
              <a:rPr lang="en-CA" sz="2800" dirty="0" smtClean="0">
                <a:solidFill>
                  <a:schemeClr val="bg1"/>
                </a:solidFill>
              </a:rPr>
              <a:t>The Revival of the descendants of Jacob is recent and on-going.</a:t>
            </a:r>
          </a:p>
          <a:p>
            <a:pPr marL="514350" indent="-514350">
              <a:buFont typeface="+mj-lt"/>
              <a:buAutoNum type="arabicPeriod"/>
            </a:pPr>
            <a:r>
              <a:rPr lang="en-CA" sz="2800" dirty="0" smtClean="0">
                <a:solidFill>
                  <a:schemeClr val="bg1"/>
                </a:solidFill>
              </a:rPr>
              <a:t>The Revival is the work of their God, not of themselves.</a:t>
            </a:r>
          </a:p>
          <a:p>
            <a:pPr marL="514350" indent="-514350">
              <a:buFont typeface="+mj-lt"/>
              <a:buAutoNum type="arabicPeriod"/>
            </a:pPr>
            <a:r>
              <a:rPr lang="en-CA" sz="2800" dirty="0" smtClean="0">
                <a:solidFill>
                  <a:schemeClr val="bg1"/>
                </a:solidFill>
              </a:rPr>
              <a:t>The Flash point is Jerusalem.</a:t>
            </a:r>
          </a:p>
          <a:p>
            <a:pPr marL="514350" indent="-514350">
              <a:buFont typeface="+mj-lt"/>
              <a:buAutoNum type="arabicPeriod"/>
            </a:pPr>
            <a:r>
              <a:rPr lang="en-CA" sz="2800" dirty="0">
                <a:solidFill>
                  <a:schemeClr val="bg1"/>
                </a:solidFill>
              </a:rPr>
              <a:t>Jerusalem will fall again.</a:t>
            </a:r>
          </a:p>
          <a:p>
            <a:pPr marL="514350" indent="-514350">
              <a:buFont typeface="+mj-lt"/>
              <a:buAutoNum type="arabicPeriod"/>
            </a:pPr>
            <a:r>
              <a:rPr lang="en-CA" sz="2800" dirty="0" smtClean="0">
                <a:solidFill>
                  <a:schemeClr val="bg1"/>
                </a:solidFill>
              </a:rPr>
              <a:t>Israel’s Confidence and the Spoil </a:t>
            </a:r>
            <a:r>
              <a:rPr lang="en-CA" sz="2800" dirty="0">
                <a:solidFill>
                  <a:schemeClr val="bg1"/>
                </a:solidFill>
              </a:rPr>
              <a:t>that will attract the Nations. </a:t>
            </a:r>
          </a:p>
          <a:p>
            <a:pPr marL="514350" indent="-514350">
              <a:buFont typeface="+mj-lt"/>
              <a:buAutoNum type="arabicPeriod"/>
            </a:pPr>
            <a:r>
              <a:rPr lang="en-CA" sz="2800" dirty="0" smtClean="0">
                <a:solidFill>
                  <a:schemeClr val="bg1"/>
                </a:solidFill>
              </a:rPr>
              <a:t>Their </a:t>
            </a:r>
            <a:r>
              <a:rPr lang="en-CA" sz="2800" dirty="0">
                <a:solidFill>
                  <a:schemeClr val="bg1"/>
                </a:solidFill>
              </a:rPr>
              <a:t>walls will not stop the Invasion</a:t>
            </a:r>
            <a:r>
              <a:rPr lang="en-CA" sz="2800" dirty="0" smtClean="0">
                <a:solidFill>
                  <a:schemeClr val="bg1"/>
                </a:solidFill>
              </a:rPr>
              <a:t>.</a:t>
            </a:r>
          </a:p>
          <a:p>
            <a:pPr marL="514350" indent="-514350">
              <a:buFont typeface="+mj-lt"/>
              <a:buAutoNum type="arabicPeriod"/>
            </a:pPr>
            <a:r>
              <a:rPr lang="en-CA" sz="2800" dirty="0" smtClean="0">
                <a:solidFill>
                  <a:schemeClr val="bg1"/>
                </a:solidFill>
              </a:rPr>
              <a:t>Israel will be humbled </a:t>
            </a:r>
            <a:r>
              <a:rPr lang="en-CA" sz="2800" dirty="0">
                <a:solidFill>
                  <a:schemeClr val="bg1"/>
                </a:solidFill>
              </a:rPr>
              <a:t>before the Kingdom of God is restored.</a:t>
            </a:r>
          </a:p>
          <a:p>
            <a:pPr marL="514350" indent="-514350">
              <a:buFont typeface="+mj-lt"/>
              <a:buAutoNum type="arabicPeriod"/>
            </a:pPr>
            <a:endParaRPr lang="en-CA" sz="2800" dirty="0" smtClean="0">
              <a:solidFill>
                <a:schemeClr val="bg1"/>
              </a:solidFill>
            </a:endParaRPr>
          </a:p>
          <a:p>
            <a:pPr marL="514350" indent="-514350">
              <a:buFont typeface="+mj-lt"/>
              <a:buAutoNum type="arabicPeriod"/>
            </a:pPr>
            <a:endParaRPr lang="en-CA" sz="2800" dirty="0" smtClean="0">
              <a:solidFill>
                <a:schemeClr val="bg1"/>
              </a:solidFill>
            </a:endParaRPr>
          </a:p>
          <a:p>
            <a:pPr marL="514350" indent="-514350">
              <a:buFont typeface="+mj-lt"/>
              <a:buAutoNum type="arabicPeriod"/>
            </a:pPr>
            <a:endParaRPr lang="en-CA" sz="2800" dirty="0" smtClean="0">
              <a:solidFill>
                <a:schemeClr val="bg1"/>
              </a:solidFill>
            </a:endParaRPr>
          </a:p>
          <a:p>
            <a:pPr marL="514350" indent="-514350">
              <a:buFont typeface="+mj-lt"/>
              <a:buAutoNum type="arabicPeriod"/>
            </a:pPr>
            <a:endParaRPr lang="en-CA" sz="2800" dirty="0" smtClean="0">
              <a:solidFill>
                <a:schemeClr val="bg1"/>
              </a:solidFill>
            </a:endParaRPr>
          </a:p>
          <a:p>
            <a:pPr marL="514350" indent="-514350">
              <a:buFont typeface="+mj-lt"/>
              <a:buAutoNum type="arabicPeriod"/>
            </a:pPr>
            <a:endParaRPr lang="en-CA" sz="2800" dirty="0">
              <a:solidFill>
                <a:schemeClr val="bg1"/>
              </a:solidFill>
            </a:endParaRPr>
          </a:p>
        </p:txBody>
      </p:sp>
    </p:spTree>
    <p:extLst>
      <p:ext uri="{BB962C8B-B14F-4D97-AF65-F5344CB8AC3E}">
        <p14:creationId xmlns:p14="http://schemas.microsoft.com/office/powerpoint/2010/main" val="88152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Figurative Walls </a:t>
            </a:r>
            <a:endParaRPr lang="en-CA" sz="40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solidFill>
            <a:schemeClr val="bg1"/>
          </a:solidFill>
        </p:spPr>
        <p:txBody>
          <a:bodyPr>
            <a:normAutofit fontScale="77500" lnSpcReduction="20000"/>
          </a:bodyPr>
          <a:lstStyle/>
          <a:p>
            <a:pPr marL="0" indent="0">
              <a:buNone/>
            </a:pPr>
            <a:endParaRPr lang="en-CA" sz="600" b="1" dirty="0" smtClean="0"/>
          </a:p>
          <a:p>
            <a:pPr marL="0" indent="0">
              <a:buNone/>
            </a:pPr>
            <a:r>
              <a:rPr lang="en-CA" b="1" dirty="0" smtClean="0"/>
              <a:t>Isaiah </a:t>
            </a:r>
            <a:r>
              <a:rPr lang="en-CA" b="1" dirty="0"/>
              <a:t>26:1-3 KJV</a:t>
            </a:r>
          </a:p>
          <a:p>
            <a:r>
              <a:rPr lang="en-CA" dirty="0"/>
              <a:t>1  In that day shall this song be sung in the land of Judah; We have a strong city; </a:t>
            </a:r>
            <a:r>
              <a:rPr lang="en-CA" b="1" dirty="0"/>
              <a:t>salvation will </a:t>
            </a:r>
            <a:r>
              <a:rPr lang="en-CA" b="1" i="1" dirty="0"/>
              <a:t>God</a:t>
            </a:r>
            <a:r>
              <a:rPr lang="en-CA" b="1" dirty="0"/>
              <a:t> appoint </a:t>
            </a:r>
            <a:r>
              <a:rPr lang="en-CA" b="1" i="1" dirty="0"/>
              <a:t>for</a:t>
            </a:r>
            <a:r>
              <a:rPr lang="en-CA" b="1" dirty="0"/>
              <a:t> walls and bulwarks</a:t>
            </a:r>
            <a:r>
              <a:rPr lang="en-CA" dirty="0"/>
              <a:t>.</a:t>
            </a:r>
          </a:p>
          <a:p>
            <a:r>
              <a:rPr lang="en-CA" dirty="0"/>
              <a:t>2  Open ye the gates, that the righteous nation which </a:t>
            </a:r>
            <a:r>
              <a:rPr lang="en-CA" dirty="0" err="1"/>
              <a:t>keepeth</a:t>
            </a:r>
            <a:r>
              <a:rPr lang="en-CA" dirty="0"/>
              <a:t> the truth may enter in.</a:t>
            </a:r>
          </a:p>
          <a:p>
            <a:r>
              <a:rPr lang="en-CA" dirty="0"/>
              <a:t>3  Thou wilt keep </a:t>
            </a:r>
            <a:r>
              <a:rPr lang="en-CA" i="1" dirty="0"/>
              <a:t>him</a:t>
            </a:r>
            <a:r>
              <a:rPr lang="en-CA" dirty="0"/>
              <a:t> in perfect peace, </a:t>
            </a:r>
            <a:r>
              <a:rPr lang="en-CA" i="1" dirty="0"/>
              <a:t>whose</a:t>
            </a:r>
            <a:r>
              <a:rPr lang="en-CA" dirty="0"/>
              <a:t> mind </a:t>
            </a:r>
            <a:r>
              <a:rPr lang="en-CA" i="1" dirty="0"/>
              <a:t>is</a:t>
            </a:r>
            <a:r>
              <a:rPr lang="en-CA" dirty="0"/>
              <a:t> stayed </a:t>
            </a:r>
            <a:r>
              <a:rPr lang="en-CA" i="1" dirty="0"/>
              <a:t>on thee:</a:t>
            </a:r>
            <a:r>
              <a:rPr lang="en-CA" dirty="0"/>
              <a:t> because he </a:t>
            </a:r>
            <a:r>
              <a:rPr lang="en-CA" dirty="0" err="1"/>
              <a:t>trusteth</a:t>
            </a:r>
            <a:r>
              <a:rPr lang="en-CA" dirty="0"/>
              <a:t> in thee.</a:t>
            </a:r>
          </a:p>
          <a:p>
            <a:endParaRPr lang="en-CA" dirty="0"/>
          </a:p>
          <a:p>
            <a:endParaRPr lang="en-CA" dirty="0"/>
          </a:p>
        </p:txBody>
      </p:sp>
      <p:sp>
        <p:nvSpPr>
          <p:cNvPr id="4" name="Content Placeholder 3"/>
          <p:cNvSpPr>
            <a:spLocks noGrp="1"/>
          </p:cNvSpPr>
          <p:nvPr>
            <p:ph sz="half" idx="2"/>
          </p:nvPr>
        </p:nvSpPr>
        <p:spPr>
          <a:xfrm>
            <a:off x="4648200" y="1600201"/>
            <a:ext cx="4038600" cy="3556992"/>
          </a:xfrm>
          <a:solidFill>
            <a:schemeClr val="bg1"/>
          </a:solidFill>
        </p:spPr>
        <p:txBody>
          <a:bodyPr>
            <a:normAutofit fontScale="77500" lnSpcReduction="20000"/>
          </a:bodyPr>
          <a:lstStyle/>
          <a:p>
            <a:pPr marL="0" indent="0">
              <a:buNone/>
            </a:pPr>
            <a:endParaRPr lang="en-CA" sz="600" b="1" dirty="0" smtClean="0"/>
          </a:p>
          <a:p>
            <a:pPr marL="0" indent="0">
              <a:buNone/>
            </a:pPr>
            <a:r>
              <a:rPr lang="en-CA" b="1" dirty="0" smtClean="0"/>
              <a:t>Isaiah </a:t>
            </a:r>
            <a:r>
              <a:rPr lang="en-CA" b="1" dirty="0"/>
              <a:t>62:6-7 KJV</a:t>
            </a:r>
          </a:p>
          <a:p>
            <a:r>
              <a:rPr lang="en-CA" dirty="0"/>
              <a:t>6  I have </a:t>
            </a:r>
            <a:r>
              <a:rPr lang="en-CA" b="1" dirty="0"/>
              <a:t>set watchmen upon thy walls</a:t>
            </a:r>
            <a:r>
              <a:rPr lang="en-CA" dirty="0"/>
              <a:t>, O Jerusalem, </a:t>
            </a:r>
            <a:r>
              <a:rPr lang="en-CA" i="1" dirty="0"/>
              <a:t>which</a:t>
            </a:r>
            <a:r>
              <a:rPr lang="en-CA" dirty="0"/>
              <a:t> shall never hold their peace day nor night: ye that make mention of the LORD, keep not silence,</a:t>
            </a:r>
          </a:p>
          <a:p>
            <a:r>
              <a:rPr lang="en-CA" dirty="0"/>
              <a:t>7  And give him no rest, till he establish, and till he make Jerusalem a praise in the earth.</a:t>
            </a:r>
          </a:p>
          <a:p>
            <a:endParaRPr lang="en-CA" dirty="0"/>
          </a:p>
          <a:p>
            <a:endParaRPr lang="en-CA" dirty="0"/>
          </a:p>
        </p:txBody>
      </p:sp>
    </p:spTree>
    <p:extLst>
      <p:ext uri="{BB962C8B-B14F-4D97-AF65-F5344CB8AC3E}">
        <p14:creationId xmlns:p14="http://schemas.microsoft.com/office/powerpoint/2010/main" val="9276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“Except Yahweh Build the House”</a:t>
            </a:r>
            <a:endParaRPr lang="en-CA" sz="3600" b="1" dirty="0">
              <a:latin typeface="Leelawadee" panose="020B0502040204020203" pitchFamily="34" charset="-34"/>
              <a:cs typeface="Leelawadee" panose="020B0502040204020203" pitchFamily="34" charset="-34"/>
            </a:endParaRPr>
          </a:p>
        </p:txBody>
      </p:sp>
      <p:sp>
        <p:nvSpPr>
          <p:cNvPr id="6" name="Content Placeholder 5"/>
          <p:cNvSpPr>
            <a:spLocks noGrp="1"/>
          </p:cNvSpPr>
          <p:nvPr>
            <p:ph idx="1"/>
          </p:nvPr>
        </p:nvSpPr>
        <p:spPr>
          <a:xfrm>
            <a:off x="831273" y="1600201"/>
            <a:ext cx="7481455" cy="1972815"/>
          </a:xfrm>
          <a:solidFill>
            <a:schemeClr val="bg1"/>
          </a:solidFill>
          <a:effectLst>
            <a:softEdge rad="127000"/>
          </a:effectLst>
        </p:spPr>
        <p:txBody>
          <a:bodyPr>
            <a:normAutofit fontScale="92500"/>
          </a:bodyPr>
          <a:lstStyle/>
          <a:p>
            <a:pPr marL="0" indent="0">
              <a:buNone/>
            </a:pPr>
            <a:r>
              <a:rPr lang="en-CA" sz="2800" b="1" dirty="0"/>
              <a:t>Psalms 127:1 KJV</a:t>
            </a:r>
          </a:p>
          <a:p>
            <a:r>
              <a:rPr lang="en-CA" sz="2800" b="1" dirty="0"/>
              <a:t>1  </a:t>
            </a:r>
            <a:r>
              <a:rPr lang="en-CA" sz="2800" b="1" dirty="0" smtClean="0"/>
              <a:t>Except </a:t>
            </a:r>
            <a:r>
              <a:rPr lang="en-CA" sz="2800" b="1" dirty="0"/>
              <a:t>the LORD build the house, they labour in vain that build it: except the LORD keep the city, the watchman </a:t>
            </a:r>
            <a:r>
              <a:rPr lang="en-CA" sz="2800" b="1" dirty="0" err="1"/>
              <a:t>waketh</a:t>
            </a:r>
            <a:r>
              <a:rPr lang="en-CA" sz="2800" b="1" dirty="0"/>
              <a:t> </a:t>
            </a:r>
            <a:r>
              <a:rPr lang="en-CA" sz="2800" b="1" i="1" dirty="0"/>
              <a:t>but</a:t>
            </a:r>
            <a:r>
              <a:rPr lang="en-CA" sz="2800" b="1" dirty="0"/>
              <a:t> in vain</a:t>
            </a:r>
            <a:r>
              <a:rPr lang="en-CA" sz="2800" b="1" dirty="0" smtClean="0"/>
              <a:t>.</a:t>
            </a:r>
            <a:endParaRPr lang="en-CA" sz="2800" b="1" dirty="0"/>
          </a:p>
        </p:txBody>
      </p:sp>
    </p:spTree>
    <p:extLst>
      <p:ext uri="{BB962C8B-B14F-4D97-AF65-F5344CB8AC3E}">
        <p14:creationId xmlns:p14="http://schemas.microsoft.com/office/powerpoint/2010/main" val="913950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rmAutofit/>
          </a:bodyPr>
          <a:lstStyle/>
          <a:p>
            <a:r>
              <a:rPr lang="en-CA" sz="4000" b="1" dirty="0" smtClean="0">
                <a:solidFill>
                  <a:schemeClr val="bg1"/>
                </a:solidFill>
                <a:effectLst>
                  <a:outerShdw blurRad="38100" dist="38100" dir="2700000" algn="tl">
                    <a:srgbClr val="000000">
                      <a:alpha val="43137"/>
                    </a:srgbClr>
                  </a:outerShdw>
                </a:effectLst>
              </a:rPr>
              <a:t>Israeli Pride: Before Its Fall!</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196752"/>
            <a:ext cx="7481455" cy="4392488"/>
          </a:xfrm>
          <a:solidFill>
            <a:schemeClr val="bg1"/>
          </a:solidFill>
          <a:effectLst>
            <a:softEdge rad="127000"/>
          </a:effectLst>
        </p:spPr>
        <p:txBody>
          <a:bodyPr>
            <a:normAutofit fontScale="70000" lnSpcReduction="20000"/>
          </a:bodyPr>
          <a:lstStyle/>
          <a:p>
            <a:endParaRPr lang="en-CA" sz="800" dirty="0" smtClean="0"/>
          </a:p>
          <a:p>
            <a:r>
              <a:rPr lang="en-CA" dirty="0" smtClean="0"/>
              <a:t>“Today </a:t>
            </a:r>
            <a:r>
              <a:rPr lang="en-CA" dirty="0"/>
              <a:t>Israel is more welcome by the nations of the world than ever before. Our economy is booming. Our foreign relations are flourishing. Our army is more powerful than ever. Our unique, our indispensable alliance with America is growing from strength to strength. When I look forward 50 or 100 years, I believe Israel will be embraced openly by its Arab neighbors, rather than in secret, in the way it's done today. I see Israel as a world power that continues to provide cutting edge technology and innovation to help people around the world. I see a thriving relationship between Israel and the Jewish communities, no matter how they pray and where they're from. I see, in short, a glorious future of prosperity and peace for Israel. But that requires confronting the challenges as we seize the opportunities. We'll do both. Thank you."</a:t>
            </a:r>
          </a:p>
        </p:txBody>
      </p:sp>
      <p:sp>
        <p:nvSpPr>
          <p:cNvPr id="4" name="TextBox 3"/>
          <p:cNvSpPr txBox="1"/>
          <p:nvPr/>
        </p:nvSpPr>
        <p:spPr>
          <a:xfrm>
            <a:off x="467544" y="5805264"/>
            <a:ext cx="8136904" cy="646331"/>
          </a:xfrm>
          <a:prstGeom prst="rect">
            <a:avLst/>
          </a:prstGeom>
          <a:noFill/>
        </p:spPr>
        <p:txBody>
          <a:bodyPr wrap="square" rtlCol="0">
            <a:spAutoFit/>
          </a:bodyPr>
          <a:lstStyle/>
          <a:p>
            <a:pPr algn="ctr"/>
            <a:r>
              <a:rPr lang="en-CA" b="1" dirty="0" smtClean="0">
                <a:solidFill>
                  <a:schemeClr val="bg1"/>
                </a:solidFill>
                <a:latin typeface="Candara" panose="020E0502030303020204" pitchFamily="34" charset="0"/>
              </a:rPr>
              <a:t>IS-MIN:171203:(03-DEC-17):PM Netanyahu's remarks at the </a:t>
            </a:r>
            <a:r>
              <a:rPr lang="en-CA" b="1" dirty="0" err="1" smtClean="0">
                <a:solidFill>
                  <a:schemeClr val="bg1"/>
                </a:solidFill>
                <a:latin typeface="Candara" panose="020E0502030303020204" pitchFamily="34" charset="0"/>
              </a:rPr>
              <a:t>Saban</a:t>
            </a:r>
            <a:r>
              <a:rPr lang="en-CA" b="1" dirty="0" smtClean="0">
                <a:solidFill>
                  <a:schemeClr val="bg1"/>
                </a:solidFill>
                <a:latin typeface="Candara" panose="020E0502030303020204" pitchFamily="34" charset="0"/>
              </a:rPr>
              <a:t> Forum (Communicated by the Prime Minister's Media Adviser) 03-Dec-17</a:t>
            </a:r>
            <a:endParaRPr lang="en-CA"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192356161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3955841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smtClean="0"/>
              <a:t>What Does Israel’s Revival Mean to Us?</a:t>
            </a:r>
            <a:endParaRPr lang="en-CA" sz="3600" dirty="0"/>
          </a:p>
        </p:txBody>
      </p:sp>
      <p:sp>
        <p:nvSpPr>
          <p:cNvPr id="3" name="Content Placeholder 2"/>
          <p:cNvSpPr>
            <a:spLocks noGrp="1"/>
          </p:cNvSpPr>
          <p:nvPr>
            <p:ph idx="1"/>
          </p:nvPr>
        </p:nvSpPr>
        <p:spPr/>
        <p:txBody>
          <a:bodyPr>
            <a:normAutofit fontScale="77500" lnSpcReduction="20000"/>
          </a:bodyPr>
          <a:lstStyle/>
          <a:p>
            <a:pPr marL="0" indent="0">
              <a:buNone/>
            </a:pPr>
            <a:r>
              <a:rPr lang="en-CA" b="1" dirty="0"/>
              <a:t>Romans 11:12 KJV</a:t>
            </a:r>
          </a:p>
          <a:p>
            <a:r>
              <a:rPr lang="en-CA" dirty="0"/>
              <a:t>12  Now if the fall of them </a:t>
            </a:r>
            <a:r>
              <a:rPr lang="en-CA" i="1" dirty="0"/>
              <a:t>be</a:t>
            </a:r>
            <a:r>
              <a:rPr lang="en-CA" dirty="0"/>
              <a:t> the riches of the world, and the diminishing of them the riches of the Gentiles; </a:t>
            </a:r>
            <a:r>
              <a:rPr lang="en-CA" b="1" dirty="0"/>
              <a:t>how much more their </a:t>
            </a:r>
            <a:r>
              <a:rPr lang="en-CA" b="1" dirty="0" err="1"/>
              <a:t>fulness</a:t>
            </a:r>
            <a:r>
              <a:rPr lang="en-CA" b="1" dirty="0"/>
              <a:t>?</a:t>
            </a:r>
          </a:p>
          <a:p>
            <a:endParaRPr lang="en-CA" sz="700" dirty="0"/>
          </a:p>
          <a:p>
            <a:pPr marL="0" indent="0">
              <a:buNone/>
            </a:pPr>
            <a:r>
              <a:rPr lang="en-CA" b="1" dirty="0" smtClean="0"/>
              <a:t>Romans </a:t>
            </a:r>
            <a:r>
              <a:rPr lang="en-CA" b="1" dirty="0"/>
              <a:t>11:15 KJV</a:t>
            </a:r>
          </a:p>
          <a:p>
            <a:r>
              <a:rPr lang="en-CA" dirty="0"/>
              <a:t>15  For if the casting away of them </a:t>
            </a:r>
            <a:r>
              <a:rPr lang="en-CA" i="1" dirty="0"/>
              <a:t>be</a:t>
            </a:r>
            <a:r>
              <a:rPr lang="en-CA" dirty="0"/>
              <a:t> the reconciling of the world, what </a:t>
            </a:r>
            <a:r>
              <a:rPr lang="en-CA" i="1" dirty="0"/>
              <a:t>shall</a:t>
            </a:r>
            <a:r>
              <a:rPr lang="en-CA" dirty="0"/>
              <a:t> the receiving </a:t>
            </a:r>
            <a:r>
              <a:rPr lang="en-CA" i="1" dirty="0"/>
              <a:t>of them be,</a:t>
            </a:r>
            <a:r>
              <a:rPr lang="en-CA" dirty="0"/>
              <a:t> </a:t>
            </a:r>
            <a:r>
              <a:rPr lang="en-CA" b="1" dirty="0"/>
              <a:t>but life from the dead?</a:t>
            </a:r>
          </a:p>
          <a:p>
            <a:endParaRPr lang="en-CA" sz="600" dirty="0"/>
          </a:p>
          <a:p>
            <a:pPr marL="0" indent="0">
              <a:buNone/>
            </a:pPr>
            <a:r>
              <a:rPr lang="en-CA" b="1" dirty="0"/>
              <a:t>Romans 11:28 KJV</a:t>
            </a:r>
          </a:p>
          <a:p>
            <a:r>
              <a:rPr lang="en-CA" dirty="0"/>
              <a:t>28  As concerning the gospel, </a:t>
            </a:r>
            <a:r>
              <a:rPr lang="en-CA" i="1" dirty="0"/>
              <a:t>they are</a:t>
            </a:r>
            <a:r>
              <a:rPr lang="en-CA" dirty="0"/>
              <a:t> enemies for your sakes: but as touching the election, </a:t>
            </a:r>
            <a:r>
              <a:rPr lang="en-CA" i="1" dirty="0"/>
              <a:t>they are</a:t>
            </a:r>
            <a:r>
              <a:rPr lang="en-CA" dirty="0"/>
              <a:t> </a:t>
            </a:r>
            <a:r>
              <a:rPr lang="en-CA" b="1" dirty="0"/>
              <a:t>beloved for the fathers' sakes.</a:t>
            </a:r>
          </a:p>
          <a:p>
            <a:endParaRPr lang="en-CA" dirty="0"/>
          </a:p>
          <a:p>
            <a:endParaRPr lang="en-CA" dirty="0"/>
          </a:p>
        </p:txBody>
      </p:sp>
    </p:spTree>
    <p:extLst>
      <p:ext uri="{BB962C8B-B14F-4D97-AF65-F5344CB8AC3E}">
        <p14:creationId xmlns:p14="http://schemas.microsoft.com/office/powerpoint/2010/main" val="24845223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Figurative Walls</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4" name="Content Placeholder 3"/>
          <p:cNvSpPr>
            <a:spLocks noGrp="1"/>
          </p:cNvSpPr>
          <p:nvPr>
            <p:ph idx="1"/>
          </p:nvPr>
        </p:nvSpPr>
        <p:spPr>
          <a:solidFill>
            <a:schemeClr val="bg1"/>
          </a:solidFill>
        </p:spPr>
        <p:txBody>
          <a:bodyPr>
            <a:normAutofit fontScale="77500" lnSpcReduction="20000"/>
          </a:bodyPr>
          <a:lstStyle/>
          <a:p>
            <a:pPr marL="0" indent="0">
              <a:buNone/>
            </a:pPr>
            <a:r>
              <a:rPr lang="en-CA" b="1" dirty="0"/>
              <a:t>Isaiah 2:13-18 KJV</a:t>
            </a:r>
          </a:p>
          <a:p>
            <a:r>
              <a:rPr lang="en-CA" dirty="0"/>
              <a:t>13  And upon all the cedars of Lebanon, </a:t>
            </a:r>
            <a:r>
              <a:rPr lang="en-CA" i="1" dirty="0"/>
              <a:t>that are</a:t>
            </a:r>
            <a:r>
              <a:rPr lang="en-CA" dirty="0"/>
              <a:t> high and lifted up, and upon all the oaks of Bashan,</a:t>
            </a:r>
          </a:p>
          <a:p>
            <a:r>
              <a:rPr lang="en-CA" dirty="0"/>
              <a:t>14  And upon all the high mountains, and upon all the hills </a:t>
            </a:r>
            <a:r>
              <a:rPr lang="en-CA" i="1" dirty="0"/>
              <a:t>that are</a:t>
            </a:r>
            <a:r>
              <a:rPr lang="en-CA" dirty="0"/>
              <a:t> lifted up,</a:t>
            </a:r>
          </a:p>
          <a:p>
            <a:r>
              <a:rPr lang="en-CA" b="1" dirty="0"/>
              <a:t>15  And upon every high tower, and upon every fenced wall,</a:t>
            </a:r>
          </a:p>
          <a:p>
            <a:r>
              <a:rPr lang="en-CA" dirty="0"/>
              <a:t>16  And upon all the ships of </a:t>
            </a:r>
            <a:r>
              <a:rPr lang="en-CA" dirty="0" err="1"/>
              <a:t>Tarshish</a:t>
            </a:r>
            <a:r>
              <a:rPr lang="en-CA" dirty="0"/>
              <a:t>, and upon all pleasant pictures.</a:t>
            </a:r>
          </a:p>
          <a:p>
            <a:r>
              <a:rPr lang="en-CA" b="1" dirty="0"/>
              <a:t>17  And the loftiness of man shall be bowed down, and the haughtiness of men shall be made low: and the LORD alone shall be exalted in that day.</a:t>
            </a:r>
          </a:p>
          <a:p>
            <a:r>
              <a:rPr lang="en-CA" dirty="0"/>
              <a:t>18  And the idols he shall utterly abolish</a:t>
            </a:r>
            <a:r>
              <a:rPr lang="en-CA" dirty="0" smtClean="0"/>
              <a:t>.</a:t>
            </a:r>
            <a:endParaRPr lang="en-CA" dirty="0"/>
          </a:p>
        </p:txBody>
      </p:sp>
    </p:spTree>
    <p:extLst>
      <p:ext uri="{BB962C8B-B14F-4D97-AF65-F5344CB8AC3E}">
        <p14:creationId xmlns:p14="http://schemas.microsoft.com/office/powerpoint/2010/main" val="370778241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Figurative Walls</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1"/>
            <a:ext cx="4038600" cy="3484984"/>
          </a:xfrm>
          <a:solidFill>
            <a:schemeClr val="bg1"/>
          </a:solidFill>
        </p:spPr>
        <p:txBody>
          <a:bodyPr>
            <a:normAutofit fontScale="85000" lnSpcReduction="10000"/>
          </a:bodyPr>
          <a:lstStyle/>
          <a:p>
            <a:pPr marL="0" indent="0">
              <a:buNone/>
            </a:pPr>
            <a:endParaRPr lang="en-CA" sz="600" b="1" dirty="0" smtClean="0"/>
          </a:p>
          <a:p>
            <a:pPr marL="0" indent="0">
              <a:buNone/>
            </a:pPr>
            <a:r>
              <a:rPr lang="en-CA" b="1" dirty="0" smtClean="0"/>
              <a:t>Proverbs </a:t>
            </a:r>
            <a:r>
              <a:rPr lang="en-CA" b="1" dirty="0"/>
              <a:t>18:10-11 KJV</a:t>
            </a:r>
          </a:p>
          <a:p>
            <a:r>
              <a:rPr lang="en-CA" dirty="0"/>
              <a:t>10  </a:t>
            </a:r>
            <a:r>
              <a:rPr lang="en-CA" b="1" dirty="0"/>
              <a:t>The name of the LORD </a:t>
            </a:r>
            <a:r>
              <a:rPr lang="en-CA" b="1" i="1" dirty="0"/>
              <a:t>is</a:t>
            </a:r>
            <a:r>
              <a:rPr lang="en-CA" b="1" dirty="0"/>
              <a:t> a strong towe</a:t>
            </a:r>
            <a:r>
              <a:rPr lang="en-CA" dirty="0"/>
              <a:t>r: the righteous </a:t>
            </a:r>
            <a:r>
              <a:rPr lang="en-CA" dirty="0" err="1"/>
              <a:t>runneth</a:t>
            </a:r>
            <a:r>
              <a:rPr lang="en-CA" dirty="0"/>
              <a:t> into it, and is safe.</a:t>
            </a:r>
          </a:p>
          <a:p>
            <a:r>
              <a:rPr lang="en-CA" dirty="0"/>
              <a:t>11  The rich man's wealth </a:t>
            </a:r>
            <a:r>
              <a:rPr lang="en-CA" i="1" dirty="0"/>
              <a:t>is</a:t>
            </a:r>
            <a:r>
              <a:rPr lang="en-CA" dirty="0"/>
              <a:t> his strong city, and </a:t>
            </a:r>
            <a:r>
              <a:rPr lang="en-CA" b="1" dirty="0"/>
              <a:t>as an high wall</a:t>
            </a:r>
            <a:r>
              <a:rPr lang="en-CA" dirty="0"/>
              <a:t> in his own conceit.</a:t>
            </a:r>
          </a:p>
          <a:p>
            <a:endParaRPr lang="en-CA" dirty="0"/>
          </a:p>
        </p:txBody>
      </p:sp>
      <p:sp>
        <p:nvSpPr>
          <p:cNvPr id="4" name="Content Placeholder 3"/>
          <p:cNvSpPr>
            <a:spLocks noGrp="1"/>
          </p:cNvSpPr>
          <p:nvPr>
            <p:ph sz="half" idx="2"/>
          </p:nvPr>
        </p:nvSpPr>
        <p:spPr>
          <a:solidFill>
            <a:schemeClr val="bg1"/>
          </a:solidFill>
        </p:spPr>
        <p:txBody>
          <a:bodyPr>
            <a:normAutofit fontScale="85000" lnSpcReduction="10000"/>
          </a:bodyPr>
          <a:lstStyle/>
          <a:p>
            <a:pPr marL="0" indent="0">
              <a:buNone/>
            </a:pPr>
            <a:endParaRPr lang="en-CA" sz="600" b="1" dirty="0" smtClean="0"/>
          </a:p>
          <a:p>
            <a:pPr marL="0" indent="0">
              <a:buNone/>
            </a:pPr>
            <a:r>
              <a:rPr lang="en-CA" b="1" dirty="0" smtClean="0"/>
              <a:t>1 </a:t>
            </a:r>
            <a:r>
              <a:rPr lang="en-CA" b="1" dirty="0"/>
              <a:t>Samuel 25:15-16 KJV</a:t>
            </a:r>
          </a:p>
          <a:p>
            <a:r>
              <a:rPr lang="en-CA" dirty="0"/>
              <a:t>15  But the men </a:t>
            </a:r>
            <a:r>
              <a:rPr lang="en-CA" i="1" dirty="0"/>
              <a:t>were</a:t>
            </a:r>
            <a:r>
              <a:rPr lang="en-CA" dirty="0"/>
              <a:t> very good unto us, and we were not hurt, neither missed we any thing, as long as we were conversant with them, when we were in the fields:</a:t>
            </a:r>
          </a:p>
          <a:p>
            <a:r>
              <a:rPr lang="en-CA" dirty="0"/>
              <a:t>16  </a:t>
            </a:r>
            <a:r>
              <a:rPr lang="en-CA" b="1" dirty="0"/>
              <a:t>They were a wall unto us both by night and day, </a:t>
            </a:r>
            <a:r>
              <a:rPr lang="en-CA" dirty="0"/>
              <a:t>all the while we were with them keeping the sheep.</a:t>
            </a:r>
          </a:p>
          <a:p>
            <a:endParaRPr lang="en-CA" dirty="0"/>
          </a:p>
          <a:p>
            <a:endParaRPr lang="en-CA" dirty="0"/>
          </a:p>
        </p:txBody>
      </p:sp>
    </p:spTree>
    <p:extLst>
      <p:ext uri="{BB962C8B-B14F-4D97-AF65-F5344CB8AC3E}">
        <p14:creationId xmlns:p14="http://schemas.microsoft.com/office/powerpoint/2010/main" val="287635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5403" y="274638"/>
            <a:ext cx="6183021" cy="1143000"/>
          </a:xfrm>
          <a:solidFill>
            <a:schemeClr val="bg1"/>
          </a:solidFill>
          <a:effectLst>
            <a:softEdge rad="127000"/>
          </a:effectLst>
        </p:spPr>
        <p:txBody>
          <a:bodyPr>
            <a:normAutofit fontScale="90000"/>
          </a:bodyPr>
          <a:lstStyle/>
          <a:p>
            <a:r>
              <a:rPr lang="en-CA" sz="3600" b="1" dirty="0" smtClean="0"/>
              <a:t>Israel Receives the Scorn of UNESCO!</a:t>
            </a:r>
            <a:endParaRPr lang="en-CA" sz="3600" b="1" dirty="0"/>
          </a:p>
        </p:txBody>
      </p:sp>
      <p:sp>
        <p:nvSpPr>
          <p:cNvPr id="3" name="Content Placeholder 2"/>
          <p:cNvSpPr>
            <a:spLocks noGrp="1"/>
          </p:cNvSpPr>
          <p:nvPr>
            <p:ph idx="1"/>
          </p:nvPr>
        </p:nvSpPr>
        <p:spPr/>
        <p:txBody>
          <a:bodyPr>
            <a:normAutofit fontScale="77500" lnSpcReduction="20000"/>
          </a:bodyPr>
          <a:lstStyle/>
          <a:p>
            <a:endParaRPr lang="en-CA" sz="600" dirty="0" smtClean="0">
              <a:solidFill>
                <a:schemeClr val="bg1"/>
              </a:solidFill>
            </a:endParaRPr>
          </a:p>
          <a:p>
            <a:r>
              <a:rPr lang="en-CA" dirty="0" smtClean="0">
                <a:solidFill>
                  <a:schemeClr val="bg1"/>
                </a:solidFill>
              </a:rPr>
              <a:t>The </a:t>
            </a:r>
            <a:r>
              <a:rPr lang="en-CA" dirty="0">
                <a:solidFill>
                  <a:schemeClr val="bg1"/>
                </a:solidFill>
              </a:rPr>
              <a:t>United Nations Organization for Education, Science and Culture (UNESCO) was founded on 16 November 1945.</a:t>
            </a:r>
          </a:p>
          <a:p>
            <a:r>
              <a:rPr lang="en-CA" dirty="0">
                <a:solidFill>
                  <a:schemeClr val="bg1"/>
                </a:solidFill>
              </a:rPr>
              <a:t>UNESCO has 195 Members and eight Associate Members. It is governed by the General Conference and the </a:t>
            </a:r>
            <a:r>
              <a:rPr lang="en-CA" dirty="0" smtClean="0">
                <a:solidFill>
                  <a:schemeClr val="bg1"/>
                </a:solidFill>
              </a:rPr>
              <a:t>Executive Board. The </a:t>
            </a:r>
            <a:r>
              <a:rPr lang="en-CA" dirty="0">
                <a:solidFill>
                  <a:schemeClr val="bg1"/>
                </a:solidFill>
              </a:rPr>
              <a:t>Secretariat, headed by the </a:t>
            </a:r>
            <a:r>
              <a:rPr lang="en-CA" dirty="0" smtClean="0">
                <a:solidFill>
                  <a:schemeClr val="bg1"/>
                </a:solidFill>
              </a:rPr>
              <a:t>Director-General, </a:t>
            </a:r>
            <a:r>
              <a:rPr lang="en-CA" dirty="0">
                <a:solidFill>
                  <a:schemeClr val="bg1"/>
                </a:solidFill>
              </a:rPr>
              <a:t>implements the decisions of these two bodies.</a:t>
            </a:r>
          </a:p>
          <a:p>
            <a:r>
              <a:rPr lang="en-CA" dirty="0">
                <a:solidFill>
                  <a:schemeClr val="bg1"/>
                </a:solidFill>
              </a:rPr>
              <a:t>The Organization has more than 50 </a:t>
            </a:r>
            <a:r>
              <a:rPr lang="en-CA" dirty="0" smtClean="0">
                <a:solidFill>
                  <a:schemeClr val="bg1"/>
                </a:solidFill>
              </a:rPr>
              <a:t>field offices around </a:t>
            </a:r>
            <a:r>
              <a:rPr lang="en-CA" dirty="0">
                <a:solidFill>
                  <a:schemeClr val="bg1"/>
                </a:solidFill>
              </a:rPr>
              <a:t>the world. Its </a:t>
            </a:r>
            <a:r>
              <a:rPr lang="en-CA" dirty="0" smtClean="0">
                <a:solidFill>
                  <a:schemeClr val="bg1"/>
                </a:solidFill>
              </a:rPr>
              <a:t>headquarters</a:t>
            </a:r>
            <a:r>
              <a:rPr lang="en-CA" dirty="0">
                <a:solidFill>
                  <a:schemeClr val="bg1"/>
                </a:solidFill>
              </a:rPr>
              <a:t> are located at Place de </a:t>
            </a:r>
            <a:r>
              <a:rPr lang="en-CA" dirty="0" err="1">
                <a:solidFill>
                  <a:schemeClr val="bg1"/>
                </a:solidFill>
              </a:rPr>
              <a:t>Fontenoy</a:t>
            </a:r>
            <a:r>
              <a:rPr lang="en-CA" dirty="0">
                <a:solidFill>
                  <a:schemeClr val="bg1"/>
                </a:solidFill>
              </a:rPr>
              <a:t> in Paris, France, in </a:t>
            </a:r>
            <a:r>
              <a:rPr lang="en-CA" dirty="0" smtClean="0">
                <a:solidFill>
                  <a:schemeClr val="bg1"/>
                </a:solidFill>
              </a:rPr>
              <a:t>an </a:t>
            </a:r>
            <a:r>
              <a:rPr lang="en-CA" dirty="0">
                <a:solidFill>
                  <a:schemeClr val="bg1"/>
                </a:solidFill>
              </a:rPr>
              <a:t>outstanding, Modernist building inaugurated in 1958 and recently renovated.</a:t>
            </a:r>
          </a:p>
          <a:p>
            <a:endParaRPr lang="en-CA" dirty="0">
              <a:solidFill>
                <a:schemeClr val="bg1"/>
              </a:solidFill>
            </a:endParaRPr>
          </a:p>
        </p:txBody>
      </p:sp>
      <p:pic>
        <p:nvPicPr>
          <p:cNvPr id="4" name="Picture 2" descr="http://www.unesco.org/new/fileadmin/unesco/images/logo_e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733" y="260648"/>
            <a:ext cx="1413974" cy="1152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194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771800" y="562670"/>
            <a:ext cx="4793704" cy="778098"/>
          </a:xfrm>
        </p:spPr>
        <p:txBody>
          <a:bodyPr>
            <a:noAutofit/>
          </a:bodyPr>
          <a:lstStyle/>
          <a:p>
            <a:pPr algn="l"/>
            <a:r>
              <a:rPr lang="en-CA" sz="3600" b="1" dirty="0" smtClean="0">
                <a:solidFill>
                  <a:schemeClr val="bg1"/>
                </a:solidFill>
              </a:rPr>
              <a:t>UNESCO Strikes Again         </a:t>
            </a:r>
            <a:r>
              <a:rPr lang="en-CA" sz="2400" b="1" dirty="0" smtClean="0">
                <a:solidFill>
                  <a:schemeClr val="bg1"/>
                </a:solidFill>
              </a:rPr>
              <a:t>(</a:t>
            </a:r>
            <a:r>
              <a:rPr lang="en-CA" sz="2400" b="1" dirty="0" smtClean="0">
                <a:solidFill>
                  <a:schemeClr val="bg1"/>
                </a:solidFill>
                <a:effectLst>
                  <a:outerShdw blurRad="38100" dist="38100" dir="2700000" algn="tl">
                    <a:srgbClr val="000000">
                      <a:alpha val="43137"/>
                    </a:srgbClr>
                  </a:outerShdw>
                </a:effectLst>
              </a:rPr>
              <a:t>July 7, 2017)</a:t>
            </a:r>
            <a:endParaRPr lang="en-CA" sz="24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772817"/>
            <a:ext cx="7481455" cy="3888432"/>
          </a:xfrm>
        </p:spPr>
        <p:txBody>
          <a:bodyPr>
            <a:normAutofit/>
          </a:bodyPr>
          <a:lstStyle/>
          <a:p>
            <a:endParaRPr lang="en-CA" sz="700" dirty="0">
              <a:solidFill>
                <a:schemeClr val="bg1"/>
              </a:solidFill>
            </a:endParaRPr>
          </a:p>
          <a:p>
            <a:r>
              <a:rPr lang="en-CA" sz="2800" dirty="0" smtClean="0">
                <a:solidFill>
                  <a:srgbClr val="FFFF00"/>
                </a:solidFill>
              </a:rPr>
              <a:t>“The </a:t>
            </a:r>
            <a:r>
              <a:rPr lang="en-CA" sz="2800" dirty="0">
                <a:solidFill>
                  <a:srgbClr val="FFFF00"/>
                </a:solidFill>
              </a:rPr>
              <a:t>United Nations Educational, Scientific, Cultural Organization (UNESCO) passed an anti-Israel resolution for the second time in less than a week on Friday, voting in a stormy session to have the Tomb of the Patriarchs, in the Old City of Hebron in the West Bank, inscribed as a Palestinian world heritage site in danger.</a:t>
            </a:r>
            <a:r>
              <a:rPr lang="en-CA" sz="2800" dirty="0" smtClean="0">
                <a:solidFill>
                  <a:srgbClr val="FFFF00"/>
                </a:solidFill>
              </a:rPr>
              <a:t>.”</a:t>
            </a:r>
            <a:endParaRPr lang="en-CA" sz="2800" dirty="0">
              <a:solidFill>
                <a:srgbClr val="FFFF00"/>
              </a:solidFill>
            </a:endParaRPr>
          </a:p>
          <a:p>
            <a:endParaRPr lang="en-CA" sz="2800" dirty="0">
              <a:solidFill>
                <a:schemeClr val="bg1"/>
              </a:solidFill>
            </a:endParaRPr>
          </a:p>
        </p:txBody>
      </p:sp>
      <p:pic>
        <p:nvPicPr>
          <p:cNvPr id="7" name="Picture 2" descr="http://www.unesco.org/new/fileadmin/unesco/images/logo_e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533263"/>
            <a:ext cx="1025963" cy="83597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81256" y="5919801"/>
            <a:ext cx="2261408" cy="369332"/>
          </a:xfrm>
          <a:prstGeom prst="rect">
            <a:avLst/>
          </a:prstGeom>
          <a:solidFill>
            <a:schemeClr val="bg1"/>
          </a:solidFill>
        </p:spPr>
        <p:txBody>
          <a:bodyPr wrap="square" rtlCol="0">
            <a:spAutoFit/>
          </a:bodyPr>
          <a:lstStyle/>
          <a:p>
            <a:pPr algn="ctr"/>
            <a:r>
              <a:rPr lang="en-CA" b="1" dirty="0">
                <a:solidFill>
                  <a:prstClr val="black"/>
                </a:solidFill>
                <a:latin typeface="Times New Roman" panose="02020603050405020304" pitchFamily="18" charset="0"/>
                <a:cs typeface="Times New Roman" panose="02020603050405020304" pitchFamily="18" charset="0"/>
              </a:rPr>
              <a:t>The Times of Israel</a:t>
            </a:r>
          </a:p>
        </p:txBody>
      </p:sp>
    </p:spTree>
    <p:extLst>
      <p:ext uri="{BB962C8B-B14F-4D97-AF65-F5344CB8AC3E}">
        <p14:creationId xmlns:p14="http://schemas.microsoft.com/office/powerpoint/2010/main" val="125865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363272" cy="1143000"/>
          </a:xfrm>
        </p:spPr>
        <p:txBody>
          <a:bodyPr>
            <a:normAutofit fontScale="90000"/>
          </a:bodyPr>
          <a:lstStyle/>
          <a:p>
            <a:r>
              <a:rPr lang="en-CA" dirty="0" smtClean="0">
                <a:latin typeface="Bernard MT Condensed" panose="02050806060905020404" pitchFamily="18" charset="0"/>
              </a:rPr>
              <a:t>A Small Window of Time 2500 Years Later</a:t>
            </a:r>
            <a:endParaRPr lang="en-CA" dirty="0">
              <a:latin typeface="Bernard MT Condensed" panose="020508060609050204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1543964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52713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445" y="330444"/>
            <a:ext cx="8229600" cy="1143000"/>
          </a:xfrm>
          <a:solidFill>
            <a:schemeClr val="tx1"/>
          </a:solid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The Jews back in their land</a:t>
            </a:r>
            <a:endParaRPr lang="en-CA" b="1" dirty="0">
              <a:solidFill>
                <a:schemeClr val="bg1"/>
              </a:solidFill>
              <a:effectLst>
                <a:outerShdw blurRad="38100" dist="38100" dir="2700000" algn="tl">
                  <a:srgbClr val="000000">
                    <a:alpha val="43137"/>
                  </a:srgbClr>
                </a:outerShdw>
              </a:effectLst>
            </a:endParaRPr>
          </a:p>
        </p:txBody>
      </p:sp>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2892" y="2132856"/>
            <a:ext cx="9166891" cy="3600400"/>
          </a:xfrm>
        </p:spPr>
      </p:pic>
      <p:sp>
        <p:nvSpPr>
          <p:cNvPr id="5" name="Content Placeholder 4"/>
          <p:cNvSpPr>
            <a:spLocks noGrp="1"/>
          </p:cNvSpPr>
          <p:nvPr>
            <p:ph sz="half" idx="1"/>
          </p:nvPr>
        </p:nvSpPr>
        <p:spPr>
          <a:xfrm>
            <a:off x="533400" y="1772816"/>
            <a:ext cx="4038600" cy="4709120"/>
          </a:xfrm>
          <a:solidFill>
            <a:schemeClr val="bg1"/>
          </a:solidFill>
        </p:spPr>
        <p:txBody>
          <a:bodyPr>
            <a:normAutofit fontScale="92500" lnSpcReduction="20000"/>
          </a:bodyPr>
          <a:lstStyle/>
          <a:p>
            <a:pPr marL="0" indent="0">
              <a:buNone/>
            </a:pPr>
            <a:endParaRPr lang="en-CA" sz="500" b="1" dirty="0" smtClean="0"/>
          </a:p>
          <a:p>
            <a:pPr marL="0" indent="0">
              <a:buNone/>
            </a:pPr>
            <a:r>
              <a:rPr lang="en-CA" sz="2400" b="1" dirty="0" smtClean="0"/>
              <a:t>Joel </a:t>
            </a:r>
            <a:r>
              <a:rPr lang="en-CA" sz="2400" b="1" dirty="0"/>
              <a:t>3:1-2 KJV</a:t>
            </a:r>
          </a:p>
          <a:p>
            <a:r>
              <a:rPr lang="en-CA" sz="2400" dirty="0"/>
              <a:t>1  For, behold, in those days, and in that time, </a:t>
            </a:r>
            <a:r>
              <a:rPr lang="en-CA" sz="2400" b="1" dirty="0"/>
              <a:t>when I shall bring again the captivity of Judah and Jerusalem,</a:t>
            </a:r>
          </a:p>
          <a:p>
            <a:r>
              <a:rPr lang="en-CA" sz="2400" dirty="0"/>
              <a:t>2  </a:t>
            </a:r>
            <a:r>
              <a:rPr lang="en-CA" sz="2400" b="1" dirty="0"/>
              <a:t>I will also gather all nations, and will bring them down into the valley of Jehoshaphat</a:t>
            </a:r>
            <a:r>
              <a:rPr lang="en-CA" sz="2400" dirty="0"/>
              <a:t>, and will plead with them there for my people and </a:t>
            </a:r>
            <a:r>
              <a:rPr lang="en-CA" sz="2400" i="1" dirty="0"/>
              <a:t>for</a:t>
            </a:r>
            <a:r>
              <a:rPr lang="en-CA" sz="2400" dirty="0"/>
              <a:t> my heritage Israel, whom they have scattered among the nations, and parted my land.</a:t>
            </a:r>
          </a:p>
          <a:p>
            <a:endParaRPr lang="en-CA" sz="2400" dirty="0"/>
          </a:p>
          <a:p>
            <a:pPr marL="514350" indent="-514350">
              <a:buFont typeface="+mj-lt"/>
              <a:buAutoNum type="arabicPeriod"/>
            </a:pPr>
            <a:endParaRPr lang="en-CA" sz="2400" b="1" dirty="0" smtClean="0">
              <a:solidFill>
                <a:schemeClr val="bg1"/>
              </a:solidFill>
            </a:endParaRPr>
          </a:p>
          <a:p>
            <a:pPr marL="514350" indent="-514350">
              <a:buFont typeface="+mj-lt"/>
              <a:buAutoNum type="arabicPeriod"/>
            </a:pPr>
            <a:endParaRPr lang="en-CA" sz="2400" dirty="0">
              <a:solidFill>
                <a:schemeClr val="bg1"/>
              </a:solidFill>
            </a:endParaRPr>
          </a:p>
        </p:txBody>
      </p:sp>
      <p:grpSp>
        <p:nvGrpSpPr>
          <p:cNvPr id="4" name="Group 3"/>
          <p:cNvGrpSpPr/>
          <p:nvPr/>
        </p:nvGrpSpPr>
        <p:grpSpPr>
          <a:xfrm>
            <a:off x="5049190" y="2350621"/>
            <a:ext cx="4059314" cy="1366411"/>
            <a:chOff x="4905174" y="1486525"/>
            <a:chExt cx="4059314" cy="1366411"/>
          </a:xfrm>
        </p:grpSpPr>
        <p:sp>
          <p:nvSpPr>
            <p:cNvPr id="9" name="TextBox 8"/>
            <p:cNvSpPr txBox="1"/>
            <p:nvPr/>
          </p:nvSpPr>
          <p:spPr>
            <a:xfrm>
              <a:off x="5602683" y="2206605"/>
              <a:ext cx="2664296" cy="646331"/>
            </a:xfrm>
            <a:prstGeom prst="rect">
              <a:avLst/>
            </a:prstGeom>
            <a:noFill/>
          </p:spPr>
          <p:txBody>
            <a:bodyPr wrap="square" rtlCol="0">
              <a:spAutoFit/>
            </a:bodyPr>
            <a:lstStyle/>
            <a:p>
              <a:r>
                <a:rPr lang="en-CA" sz="3600" b="1" dirty="0" smtClean="0">
                  <a:solidFill>
                    <a:srgbClr val="FFFF00"/>
                  </a:solidFill>
                  <a:effectLst>
                    <a:outerShdw blurRad="38100" dist="38100" dir="2700000" algn="tl">
                      <a:srgbClr val="000000">
                        <a:alpha val="43137"/>
                      </a:srgbClr>
                    </a:outerShdw>
                  </a:effectLst>
                  <a:latin typeface="Candara" panose="020E0502030303020204" pitchFamily="34" charset="0"/>
                </a:rPr>
                <a:t>1967 - 2017</a:t>
              </a:r>
              <a:endParaRPr lang="en-CA" sz="2400" b="1" dirty="0">
                <a:solidFill>
                  <a:srgbClr val="FFFF00"/>
                </a:solidFill>
                <a:effectLst>
                  <a:outerShdw blurRad="38100" dist="38100" dir="2700000" algn="tl">
                    <a:srgbClr val="000000">
                      <a:alpha val="43137"/>
                    </a:srgbClr>
                  </a:outerShdw>
                </a:effectLst>
                <a:latin typeface="Candara" panose="020E0502030303020204" pitchFamily="34" charset="0"/>
              </a:endParaRPr>
            </a:p>
          </p:txBody>
        </p:sp>
        <p:sp>
          <p:nvSpPr>
            <p:cNvPr id="11" name="TextBox 10"/>
            <p:cNvSpPr txBox="1"/>
            <p:nvPr/>
          </p:nvSpPr>
          <p:spPr>
            <a:xfrm>
              <a:off x="4905174" y="1486525"/>
              <a:ext cx="4059314" cy="646331"/>
            </a:xfrm>
            <a:prstGeom prst="rect">
              <a:avLst/>
            </a:prstGeom>
            <a:noFill/>
          </p:spPr>
          <p:txBody>
            <a:bodyPr wrap="square" rtlCol="0">
              <a:spAutoFit/>
            </a:bodyPr>
            <a:lstStyle/>
            <a:p>
              <a:r>
                <a:rPr lang="en-CA" sz="3600" b="1" dirty="0" smtClean="0">
                  <a:solidFill>
                    <a:srgbClr val="FFFF00"/>
                  </a:solidFill>
                  <a:effectLst>
                    <a:outerShdw blurRad="38100" dist="38100" dir="2700000" algn="tl">
                      <a:srgbClr val="000000">
                        <a:alpha val="43137"/>
                      </a:srgbClr>
                    </a:outerShdw>
                  </a:effectLst>
                  <a:latin typeface="Candara" panose="020E0502030303020204" pitchFamily="34" charset="0"/>
                </a:rPr>
                <a:t>1897 - 1917 - 1947</a:t>
              </a:r>
              <a:endParaRPr lang="en-CA" sz="3600" b="1" dirty="0">
                <a:solidFill>
                  <a:srgbClr val="FFFF00"/>
                </a:solidFill>
                <a:effectLst>
                  <a:outerShdw blurRad="38100" dist="38100" dir="2700000" algn="tl">
                    <a:srgbClr val="000000">
                      <a:alpha val="43137"/>
                    </a:srgbClr>
                  </a:outerShdw>
                </a:effectLst>
                <a:latin typeface="Candara" panose="020E0502030303020204" pitchFamily="34" charset="0"/>
              </a:endParaRPr>
            </a:p>
          </p:txBody>
        </p:sp>
      </p:grpSp>
    </p:spTree>
    <p:extLst>
      <p:ext uri="{BB962C8B-B14F-4D97-AF65-F5344CB8AC3E}">
        <p14:creationId xmlns:p14="http://schemas.microsoft.com/office/powerpoint/2010/main" val="61530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Milk &amp; Honey; Hi-Tech &amp; Money</a:t>
            </a:r>
            <a:endParaRPr lang="en-CA" sz="3600" b="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14948886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6081" y="1600200"/>
            <a:ext cx="6471838"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3205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a:solidFill>
                  <a:schemeClr val="bg1"/>
                </a:solidFill>
                <a:effectLst>
                  <a:outerShdw blurRad="38100" dist="38100" dir="2700000" algn="tl">
                    <a:srgbClr val="000000">
                      <a:alpha val="43137"/>
                    </a:srgbClr>
                  </a:outerShdw>
                </a:effectLst>
                <a:latin typeface="Berlin Sans FB" panose="020E0602020502020306" pitchFamily="34" charset="0"/>
              </a:rPr>
              <a:t>The Stirrings of Israel’s Restoration</a:t>
            </a:r>
            <a:br>
              <a:rPr lang="en-CA" sz="3600" dirty="0">
                <a:solidFill>
                  <a:schemeClr val="bg1"/>
                </a:solidFill>
                <a:effectLst>
                  <a:outerShdw blurRad="38100" dist="38100" dir="2700000" algn="tl">
                    <a:srgbClr val="000000">
                      <a:alpha val="43137"/>
                    </a:srgbClr>
                  </a:outerShdw>
                </a:effectLst>
                <a:latin typeface="Berlin Sans FB" panose="020E0602020502020306" pitchFamily="34" charset="0"/>
              </a:rPr>
            </a:br>
            <a:r>
              <a:rPr lang="en-CA" sz="2800" dirty="0">
                <a:solidFill>
                  <a:schemeClr val="bg1"/>
                </a:solidFill>
                <a:effectLst>
                  <a:outerShdw blurRad="38100" dist="38100" dir="2700000" algn="tl">
                    <a:srgbClr val="000000">
                      <a:alpha val="43137"/>
                    </a:srgbClr>
                  </a:outerShdw>
                </a:effectLst>
                <a:latin typeface="Berlin Sans FB" panose="020E0602020502020306" pitchFamily="34" charset="0"/>
              </a:rPr>
              <a:t>Theodor Herzl (1897)</a:t>
            </a:r>
          </a:p>
        </p:txBody>
      </p:sp>
      <p:pic>
        <p:nvPicPr>
          <p:cNvPr id="5" name="Content Placeholder 4"/>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7180" t="13131" r="12296" b="20774"/>
          <a:stretch/>
        </p:blipFill>
        <p:spPr>
          <a:xfrm>
            <a:off x="5270976" y="1700808"/>
            <a:ext cx="2935365" cy="4392488"/>
          </a:xfrm>
        </p:spPr>
      </p:pic>
      <p:sp>
        <p:nvSpPr>
          <p:cNvPr id="4" name="Content Placeholder 3"/>
          <p:cNvSpPr>
            <a:spLocks noGrp="1"/>
          </p:cNvSpPr>
          <p:nvPr>
            <p:ph sz="half" idx="2"/>
          </p:nvPr>
        </p:nvSpPr>
        <p:spPr>
          <a:xfrm>
            <a:off x="827584" y="1672209"/>
            <a:ext cx="3672408" cy="3701007"/>
          </a:xfrm>
          <a:solidFill>
            <a:schemeClr val="bg1"/>
          </a:solidFill>
        </p:spPr>
        <p:txBody>
          <a:bodyPr>
            <a:normAutofit fontScale="92500"/>
          </a:bodyPr>
          <a:lstStyle/>
          <a:p>
            <a:endParaRPr lang="en-CA" sz="1000" i="1" dirty="0"/>
          </a:p>
          <a:p>
            <a:r>
              <a:rPr lang="en-CA" sz="2400" i="1" dirty="0">
                <a:latin typeface="Berlin Sans FB" panose="020E0602020502020306" pitchFamily="34" charset="0"/>
              </a:rPr>
              <a:t>When the first Zionist Congress ended, Herzl wrote in his diary: “At Basle I founded the Jewish State. If I said this out loud today, I would be answered by universal laughter. Perhaps in five years, </a:t>
            </a:r>
            <a:r>
              <a:rPr lang="en-CA" sz="2400" b="1" i="1" dirty="0">
                <a:latin typeface="Berlin Sans FB" panose="020E0602020502020306" pitchFamily="34" charset="0"/>
              </a:rPr>
              <a:t>and certainly in 50, </a:t>
            </a:r>
            <a:r>
              <a:rPr lang="en-CA" sz="2400" i="1" dirty="0">
                <a:latin typeface="Berlin Sans FB" panose="020E0602020502020306" pitchFamily="34" charset="0"/>
              </a:rPr>
              <a:t>everyone will know it.”</a:t>
            </a:r>
          </a:p>
        </p:txBody>
      </p:sp>
      <p:sp>
        <p:nvSpPr>
          <p:cNvPr id="6" name="Donut 5"/>
          <p:cNvSpPr/>
          <p:nvPr/>
        </p:nvSpPr>
        <p:spPr>
          <a:xfrm>
            <a:off x="7092280" y="5044129"/>
            <a:ext cx="1152128" cy="1008112"/>
          </a:xfrm>
          <a:prstGeom prst="donut">
            <a:avLst>
              <a:gd name="adj" fmla="val 564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CA" dirty="0">
              <a:solidFill>
                <a:srgbClr val="FF0000"/>
              </a:solidFill>
              <a:latin typeface="Times New Roman" panose="02020603050405020304" pitchFamily="18" charset="0"/>
            </a:endParaRPr>
          </a:p>
        </p:txBody>
      </p:sp>
      <p:grpSp>
        <p:nvGrpSpPr>
          <p:cNvPr id="7" name="Group 6"/>
          <p:cNvGrpSpPr/>
          <p:nvPr/>
        </p:nvGrpSpPr>
        <p:grpSpPr>
          <a:xfrm>
            <a:off x="1907704" y="5548185"/>
            <a:ext cx="1440160" cy="1077374"/>
            <a:chOff x="6948264" y="5578970"/>
            <a:chExt cx="1397282" cy="1178640"/>
          </a:xfrm>
        </p:grpSpPr>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5807" t="12581" r="12742"/>
            <a:stretch/>
          </p:blipFill>
          <p:spPr>
            <a:xfrm>
              <a:off x="6948264" y="5578970"/>
              <a:ext cx="1397282" cy="843557"/>
            </a:xfrm>
            <a:prstGeom prst="rect">
              <a:avLst/>
            </a:prstGeom>
          </p:spPr>
        </p:pic>
        <p:sp>
          <p:nvSpPr>
            <p:cNvPr id="9" name="TextBox 8"/>
            <p:cNvSpPr txBox="1"/>
            <p:nvPr/>
          </p:nvSpPr>
          <p:spPr>
            <a:xfrm>
              <a:off x="7193418" y="6418661"/>
              <a:ext cx="1152128" cy="338949"/>
            </a:xfrm>
            <a:prstGeom prst="rect">
              <a:avLst/>
            </a:prstGeom>
            <a:noFill/>
          </p:spPr>
          <p:txBody>
            <a:bodyPr wrap="square" rtlCol="0">
              <a:spAutoFit/>
            </a:bodyPr>
            <a:lstStyle/>
            <a:p>
              <a:r>
                <a:rPr lang="en-CA" sz="1600" b="1" dirty="0">
                  <a:solidFill>
                    <a:prstClr val="white"/>
                  </a:solidFill>
                  <a:latin typeface="Freestyle Script" panose="030804020302050B0404" pitchFamily="66" charset="0"/>
                </a:rPr>
                <a:t>Martin Gilbert</a:t>
              </a:r>
            </a:p>
          </p:txBody>
        </p:sp>
      </p:grpSp>
    </p:spTree>
    <p:extLst>
      <p:ext uri="{BB962C8B-B14F-4D97-AF65-F5344CB8AC3E}">
        <p14:creationId xmlns:p14="http://schemas.microsoft.com/office/powerpoint/2010/main" val="15016284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457200" y="404669"/>
            <a:ext cx="3538736" cy="5976659"/>
          </a:xfrm>
          <a:solidFill>
            <a:schemeClr val="tx2">
              <a:lumMod val="50000"/>
            </a:schemeClr>
          </a:solidFill>
        </p:spPr>
        <p:txBody>
          <a:bodyPr/>
          <a:lstStyle/>
          <a:p>
            <a:pPr marL="176213" indent="-176213">
              <a:buNone/>
            </a:pPr>
            <a:r>
              <a:rPr lang="en-CA" sz="1600" b="1" dirty="0" smtClean="0">
                <a:solidFill>
                  <a:prstClr val="white"/>
                </a:solidFill>
                <a:effectLst>
                  <a:outerShdw blurRad="38100" dist="38100" dir="2700000" algn="tl">
                    <a:srgbClr val="000000">
                      <a:alpha val="43137"/>
                    </a:srgbClr>
                  </a:outerShdw>
                </a:effectLst>
                <a:ea typeface="+mj-ea"/>
                <a:cs typeface="Times New Roman" panose="02020603050405020304" pitchFamily="18" charset="0"/>
              </a:rPr>
              <a:t>	</a:t>
            </a:r>
          </a:p>
          <a:p>
            <a:pPr marL="176213" indent="-176213">
              <a:buNone/>
            </a:pPr>
            <a:endParaRPr lang="en-CA" sz="1600" b="1" dirty="0">
              <a:solidFill>
                <a:prstClr val="white"/>
              </a:solidFill>
              <a:effectLst>
                <a:outerShdw blurRad="38100" dist="38100" dir="2700000" algn="tl">
                  <a:srgbClr val="000000">
                    <a:alpha val="43137"/>
                  </a:srgbClr>
                </a:outerShdw>
              </a:effectLst>
              <a:ea typeface="+mj-ea"/>
              <a:cs typeface="Times New Roman" panose="02020603050405020304" pitchFamily="18" charset="0"/>
            </a:endParaRPr>
          </a:p>
          <a:p>
            <a:pPr marL="176213" indent="-176213">
              <a:buNone/>
            </a:pPr>
            <a:endParaRPr lang="en-CA" sz="1050" b="1" dirty="0" smtClean="0">
              <a:solidFill>
                <a:prstClr val="white"/>
              </a:solidFill>
              <a:effectLst>
                <a:outerShdw blurRad="38100" dist="38100" dir="2700000" algn="tl">
                  <a:srgbClr val="000000">
                    <a:alpha val="43137"/>
                  </a:srgbClr>
                </a:outerShdw>
              </a:effectLst>
              <a:ea typeface="+mj-ea"/>
              <a:cs typeface="Times New Roman" panose="02020603050405020304" pitchFamily="18" charset="0"/>
            </a:endParaRPr>
          </a:p>
          <a:p>
            <a:pPr marL="176213" indent="-176213">
              <a:buNone/>
            </a:pPr>
            <a:r>
              <a:rPr lang="en-CA" sz="4400" b="1" dirty="0">
                <a:solidFill>
                  <a:prstClr val="white"/>
                </a:solidFill>
                <a:effectLst>
                  <a:outerShdw blurRad="38100" dist="38100" dir="2700000" algn="tl">
                    <a:srgbClr val="000000">
                      <a:alpha val="43137"/>
                    </a:srgbClr>
                  </a:outerShdw>
                </a:effectLst>
                <a:ea typeface="+mj-ea"/>
                <a:cs typeface="Times New Roman" panose="02020603050405020304" pitchFamily="18" charset="0"/>
              </a:rPr>
              <a:t>	</a:t>
            </a:r>
            <a:r>
              <a:rPr lang="en-CA" sz="4400" dirty="0" smtClean="0">
                <a:solidFill>
                  <a:prstClr val="white"/>
                </a:solidFill>
                <a:effectLst>
                  <a:outerShdw blurRad="38100" dist="38100" dir="2700000" algn="tl">
                    <a:srgbClr val="000000">
                      <a:alpha val="43137"/>
                    </a:srgbClr>
                  </a:outerShdw>
                </a:effectLst>
                <a:latin typeface="Berlin Sans FB" panose="020E0602020502020306" pitchFamily="34" charset="0"/>
                <a:ea typeface="+mj-ea"/>
                <a:cs typeface="Times New Roman" panose="02020603050405020304" pitchFamily="18" charset="0"/>
              </a:rPr>
              <a:t>Epic </a:t>
            </a:r>
            <a:r>
              <a:rPr lang="en-CA" sz="4400" dirty="0">
                <a:solidFill>
                  <a:prstClr val="white"/>
                </a:solidFill>
                <a:effectLst>
                  <a:outerShdw blurRad="38100" dist="38100" dir="2700000" algn="tl">
                    <a:srgbClr val="000000">
                      <a:alpha val="43137"/>
                    </a:srgbClr>
                  </a:outerShdw>
                </a:effectLst>
                <a:latin typeface="Berlin Sans FB" panose="020E0602020502020306" pitchFamily="34" charset="0"/>
                <a:ea typeface="+mj-ea"/>
                <a:cs typeface="Times New Roman" panose="02020603050405020304" pitchFamily="18" charset="0"/>
              </a:rPr>
              <a:t>Prophetic Events</a:t>
            </a:r>
            <a:br>
              <a:rPr lang="en-CA" sz="4400" dirty="0">
                <a:solidFill>
                  <a:prstClr val="white"/>
                </a:solidFill>
                <a:effectLst>
                  <a:outerShdw blurRad="38100" dist="38100" dir="2700000" algn="tl">
                    <a:srgbClr val="000000">
                      <a:alpha val="43137"/>
                    </a:srgbClr>
                  </a:outerShdw>
                </a:effectLst>
                <a:latin typeface="Berlin Sans FB" panose="020E0602020502020306" pitchFamily="34" charset="0"/>
                <a:ea typeface="+mj-ea"/>
                <a:cs typeface="Times New Roman" panose="02020603050405020304" pitchFamily="18" charset="0"/>
              </a:rPr>
            </a:br>
            <a:r>
              <a:rPr lang="en-CA" sz="4400" dirty="0">
                <a:solidFill>
                  <a:prstClr val="white"/>
                </a:solidFill>
                <a:effectLst>
                  <a:outerShdw blurRad="38100" dist="38100" dir="2700000" algn="tl">
                    <a:srgbClr val="000000">
                      <a:alpha val="43137"/>
                    </a:srgbClr>
                  </a:outerShdw>
                </a:effectLst>
                <a:latin typeface="Berlin Sans FB" panose="020E0602020502020306" pitchFamily="34" charset="0"/>
                <a:ea typeface="+mj-ea"/>
                <a:cs typeface="Times New Roman" panose="02020603050405020304" pitchFamily="18" charset="0"/>
              </a:rPr>
              <a:t>in </a:t>
            </a:r>
            <a:r>
              <a:rPr lang="en-CA" sz="4400" dirty="0" smtClean="0">
                <a:solidFill>
                  <a:prstClr val="white"/>
                </a:solidFill>
                <a:effectLst>
                  <a:outerShdw blurRad="38100" dist="38100" dir="2700000" algn="tl">
                    <a:srgbClr val="000000">
                      <a:alpha val="43137"/>
                    </a:srgbClr>
                  </a:outerShdw>
                </a:effectLst>
                <a:latin typeface="Berlin Sans FB" panose="020E0602020502020306" pitchFamily="34" charset="0"/>
                <a:ea typeface="+mj-ea"/>
                <a:cs typeface="Times New Roman" panose="02020603050405020304" pitchFamily="18" charset="0"/>
              </a:rPr>
              <a:t>Jerusalem in 1917</a:t>
            </a:r>
            <a:endParaRPr lang="en-CA" dirty="0" smtClean="0">
              <a:latin typeface="Berlin Sans FB" panose="020E0602020502020306" pitchFamily="34" charset="0"/>
            </a:endParaRPr>
          </a:p>
        </p:txBody>
      </p:sp>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184472" y="452560"/>
            <a:ext cx="4419976" cy="5900060"/>
          </a:xfrm>
        </p:spPr>
      </p:pic>
      <p:sp>
        <p:nvSpPr>
          <p:cNvPr id="2" name="TextBox 1"/>
          <p:cNvSpPr txBox="1"/>
          <p:nvPr/>
        </p:nvSpPr>
        <p:spPr>
          <a:xfrm>
            <a:off x="4881783" y="5589240"/>
            <a:ext cx="3196858" cy="707886"/>
          </a:xfrm>
          <a:prstGeom prst="rect">
            <a:avLst/>
          </a:prstGeom>
          <a:solidFill>
            <a:schemeClr val="bg1"/>
          </a:solidFill>
          <a:effectLst>
            <a:softEdge rad="127000"/>
          </a:effectLst>
        </p:spPr>
        <p:txBody>
          <a:bodyPr wrap="square" rtlCol="0">
            <a:spAutoFit/>
          </a:bodyPr>
          <a:lstStyle/>
          <a:p>
            <a:pPr algn="ctr"/>
            <a:r>
              <a:rPr lang="en-CA" sz="2000" b="1" dirty="0" smtClean="0"/>
              <a:t>British General Allenby enters Jerusalem 1917</a:t>
            </a:r>
            <a:endParaRPr lang="en-CA" sz="2000" b="1" dirty="0"/>
          </a:p>
        </p:txBody>
      </p:sp>
    </p:spTree>
    <p:extLst>
      <p:ext uri="{BB962C8B-B14F-4D97-AF65-F5344CB8AC3E}">
        <p14:creationId xmlns:p14="http://schemas.microsoft.com/office/powerpoint/2010/main" val="4230471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CA" sz="3200" b="1" dirty="0"/>
              <a:t>The Old City of Jerusalem in </a:t>
            </a:r>
            <a:r>
              <a:rPr lang="en-CA" sz="3200" b="1" dirty="0" smtClean="0"/>
              <a:t>1947-48</a:t>
            </a:r>
            <a:br>
              <a:rPr lang="en-CA" sz="3200" b="1" dirty="0" smtClean="0"/>
            </a:br>
            <a:r>
              <a:rPr lang="en-CA" sz="2800" b="1" dirty="0" smtClean="0"/>
              <a:t>The Jordanian-led Destruction in its ‘Capture’</a:t>
            </a:r>
            <a:endParaRPr lang="en-CA" sz="2800" b="1" dirty="0"/>
          </a:p>
        </p:txBody>
      </p:sp>
      <p:sp>
        <p:nvSpPr>
          <p:cNvPr id="2" name="Content Placeholder 1"/>
          <p:cNvSpPr>
            <a:spLocks noGrp="1"/>
          </p:cNvSpPr>
          <p:nvPr>
            <p:ph sz="half" idx="1"/>
          </p:nvPr>
        </p:nvSpPr>
        <p:spPr/>
        <p:txBody>
          <a:bodyPr/>
          <a:lstStyle/>
          <a:p>
            <a:endParaRPr lang="en-CA" dirty="0"/>
          </a:p>
        </p:txBody>
      </p:sp>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7544" y="1628800"/>
            <a:ext cx="4038600" cy="2680620"/>
          </a:xfrm>
        </p:spPr>
      </p:pic>
      <p:sp>
        <p:nvSpPr>
          <p:cNvPr id="9" name="TextBox 8"/>
          <p:cNvSpPr txBox="1"/>
          <p:nvPr/>
        </p:nvSpPr>
        <p:spPr>
          <a:xfrm>
            <a:off x="1115616" y="4581128"/>
            <a:ext cx="2880320" cy="646331"/>
          </a:xfrm>
          <a:prstGeom prst="rect">
            <a:avLst/>
          </a:prstGeom>
          <a:noFill/>
        </p:spPr>
        <p:txBody>
          <a:bodyPr wrap="square" rtlCol="0">
            <a:spAutoFit/>
          </a:bodyPr>
          <a:lstStyle/>
          <a:p>
            <a:pPr algn="ctr"/>
            <a:r>
              <a:rPr lang="en-CA" b="1" dirty="0">
                <a:solidFill>
                  <a:prstClr val="black"/>
                </a:solidFill>
                <a:latin typeface="Times New Roman" panose="02020603050405020304" pitchFamily="18" charset="0"/>
                <a:cs typeface="Times New Roman" panose="02020603050405020304" pitchFamily="18" charset="0"/>
              </a:rPr>
              <a:t>The </a:t>
            </a:r>
            <a:r>
              <a:rPr lang="en-CA" b="1" dirty="0" err="1">
                <a:solidFill>
                  <a:prstClr val="black"/>
                </a:solidFill>
                <a:latin typeface="Times New Roman" panose="02020603050405020304" pitchFamily="18" charset="0"/>
                <a:cs typeface="Times New Roman" panose="02020603050405020304" pitchFamily="18" charset="0"/>
              </a:rPr>
              <a:t>Hurva</a:t>
            </a:r>
            <a:r>
              <a:rPr lang="en-CA" b="1" dirty="0">
                <a:solidFill>
                  <a:prstClr val="black"/>
                </a:solidFill>
                <a:latin typeface="Times New Roman" panose="02020603050405020304" pitchFamily="18" charset="0"/>
                <a:cs typeface="Times New Roman" panose="02020603050405020304" pitchFamily="18" charset="0"/>
              </a:rPr>
              <a:t> </a:t>
            </a:r>
            <a:r>
              <a:rPr lang="en-CA" b="1" dirty="0" smtClean="0">
                <a:solidFill>
                  <a:prstClr val="black"/>
                </a:solidFill>
                <a:latin typeface="Times New Roman" panose="02020603050405020304" pitchFamily="18" charset="0"/>
                <a:cs typeface="Times New Roman" panose="02020603050405020304" pitchFamily="18" charset="0"/>
              </a:rPr>
              <a:t>Synagogue after the war in 1947</a:t>
            </a:r>
            <a:endParaRPr lang="en-CA" b="1" dirty="0">
              <a:solidFill>
                <a:prstClr val="black"/>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1511545"/>
            <a:ext cx="3395663"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796136" y="4798893"/>
            <a:ext cx="1800200" cy="646331"/>
          </a:xfrm>
          <a:prstGeom prst="rect">
            <a:avLst/>
          </a:prstGeom>
          <a:noFill/>
        </p:spPr>
        <p:txBody>
          <a:bodyPr wrap="square" rtlCol="0">
            <a:spAutoFit/>
          </a:bodyPr>
          <a:lstStyle/>
          <a:p>
            <a:pPr algn="ctr"/>
            <a:r>
              <a:rPr lang="en-CA" b="1" dirty="0" err="1" smtClean="0">
                <a:solidFill>
                  <a:schemeClr val="bg1"/>
                </a:solidFill>
              </a:rPr>
              <a:t>Hurva</a:t>
            </a:r>
            <a:r>
              <a:rPr lang="en-CA" b="1" dirty="0" smtClean="0">
                <a:solidFill>
                  <a:schemeClr val="bg1"/>
                </a:solidFill>
              </a:rPr>
              <a:t> Restored Today</a:t>
            </a:r>
            <a:endParaRPr lang="en-CA" b="1" dirty="0">
              <a:solidFill>
                <a:schemeClr val="bg1"/>
              </a:solidFill>
            </a:endParaRPr>
          </a:p>
        </p:txBody>
      </p:sp>
    </p:spTree>
    <p:extLst>
      <p:ext uri="{BB962C8B-B14F-4D97-AF65-F5344CB8AC3E}">
        <p14:creationId xmlns:p14="http://schemas.microsoft.com/office/powerpoint/2010/main" val="410593381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HOTO" val="TRUE"/>
  <p:tag name="FILENAME" val="E:\0Adds 2002\04 Judah\010703 Beersheba flight\Jerusalem\sr\Old City aerial from south.jpg"/>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3772</TotalTime>
  <Words>4939</Words>
  <Application>Microsoft Office PowerPoint</Application>
  <PresentationFormat>On-screen Show (4:3)</PresentationFormat>
  <Paragraphs>443</Paragraphs>
  <Slides>61</Slides>
  <Notes>39</Notes>
  <HiddenSlides>0</HiddenSlides>
  <MMClips>0</MMClips>
  <ScaleCrop>false</ScaleCrop>
  <HeadingPairs>
    <vt:vector size="4" baseType="variant">
      <vt:variant>
        <vt:lpstr>Theme</vt:lpstr>
      </vt:variant>
      <vt:variant>
        <vt:i4>3</vt:i4>
      </vt:variant>
      <vt:variant>
        <vt:lpstr>Slide Titles</vt:lpstr>
      </vt:variant>
      <vt:variant>
        <vt:i4>61</vt:i4>
      </vt:variant>
    </vt:vector>
  </HeadingPairs>
  <TitlesOfParts>
    <vt:vector size="64" baseType="lpstr">
      <vt:lpstr>2_Office Theme</vt:lpstr>
      <vt:lpstr>3_Office Theme</vt:lpstr>
      <vt:lpstr>7_Office Theme</vt:lpstr>
      <vt:lpstr>Holocaust survivor Yisrael Kristal, who last year was recognized by Guinness World Records as the world’s oldest living man, died in Israel on Friday, August 11, 2017 aged 113.</vt:lpstr>
      <vt:lpstr>Signs of the Times</vt:lpstr>
      <vt:lpstr>Study Topics</vt:lpstr>
      <vt:lpstr>(ISRAEL) Ye are my Witnesses!</vt:lpstr>
      <vt:lpstr>“Signs of the Times” Class 1 – Israel the Spoil</vt:lpstr>
      <vt:lpstr>The Jews back in their land</vt:lpstr>
      <vt:lpstr>The Stirrings of Israel’s Restoration Theodor Herzl (1897)</vt:lpstr>
      <vt:lpstr>PowerPoint Presentation</vt:lpstr>
      <vt:lpstr>The Old City of Jerusalem in 1947-48 The Jordanian-led Destruction in its ‘Capture’</vt:lpstr>
      <vt:lpstr>Epic Events in Jerusalem in 1967</vt:lpstr>
      <vt:lpstr>Jerusalem: Jewish or Palestinian? 2017</vt:lpstr>
      <vt:lpstr>The LORD (YHWH) Chose Zion</vt:lpstr>
      <vt:lpstr>His People; His Land; His Purpose</vt:lpstr>
      <vt:lpstr>Jerusalem: Israel’s Master Plan</vt:lpstr>
      <vt:lpstr>God’s Work with Israel: “I do not this for your sakes”</vt:lpstr>
      <vt:lpstr>Jerusalem to Fall Again? An Incident at Latrun, Israel</vt:lpstr>
      <vt:lpstr>Jerusalem will fall Again!</vt:lpstr>
      <vt:lpstr>Israel’s Confidence</vt:lpstr>
      <vt:lpstr>Iron Dome Defenses in the Sea</vt:lpstr>
      <vt:lpstr>Israeli Drones in the Sky</vt:lpstr>
      <vt:lpstr>DEBKA – Jan 30, 2018 C-of-S Eisenkott: I am confident the IDF will prevail in a war</vt:lpstr>
      <vt:lpstr>PowerPoint Presentation</vt:lpstr>
      <vt:lpstr>Oil/Gas Discovered in Israel</vt:lpstr>
      <vt:lpstr>Oil/Gas Discovered in Eastern Mediterranean</vt:lpstr>
      <vt:lpstr>Israeli Start-up Companies</vt:lpstr>
      <vt:lpstr>Israel: The Land of Milk and Honey</vt:lpstr>
      <vt:lpstr>Research Centers in Israel</vt:lpstr>
      <vt:lpstr>Extracting water from air, Israeli firm looks to quench global thirst</vt:lpstr>
      <vt:lpstr>PowerPoint Presentation</vt:lpstr>
      <vt:lpstr>UN ranks IDF emergency medical team as ‘No. 1 in the world’</vt:lpstr>
      <vt:lpstr>Jerusalem 2018 Still a ‘Divided’ City</vt:lpstr>
      <vt:lpstr>Control of the ‘Holy’ Sites in Jerusalem Moslem Dome of the Rock</vt:lpstr>
      <vt:lpstr>Control of the ‘Holy’ Sites in Jerusalem The Wailing Wall – Remnants of Herod’s Temple</vt:lpstr>
      <vt:lpstr>Control of the ‘Holy’ Sites in Jerusalem Roman Catholic Church of the Holy Sepulchre</vt:lpstr>
      <vt:lpstr>In historic first, Churches announce closure of the Church of Holy Sepulchre in #Jerusalem to protest Israeli measures and new taxes on Churches.</vt:lpstr>
      <vt:lpstr>Control of the ‘Holy’ Sites in Jerusalem Armenian St. James Cathedral</vt:lpstr>
      <vt:lpstr>Control of the ‘Holy’ Sites in Jerusalem Russian Orthodox Church of Mary Magdalene</vt:lpstr>
      <vt:lpstr>Control of the ‘Holy’ Sites in Jerusalem Russian Orthodox Holy Trinity Cathedral</vt:lpstr>
      <vt:lpstr>Control of the ‘Holy’ Sites in Jerusalem Russian Orthodox Church Ein Kerem</vt:lpstr>
      <vt:lpstr>Control of the ‘Holy’ Sites in Jerusalem Russian Orthodox Church of the Ascension</vt:lpstr>
      <vt:lpstr>Anti-Semitism </vt:lpstr>
      <vt:lpstr>Is It Time For the Jews to Leave Europe?</vt:lpstr>
      <vt:lpstr>The Boycott of Companies that do Business with/or Support Israel</vt:lpstr>
      <vt:lpstr>The Boycott of Companies that do Business with/or Support Israel</vt:lpstr>
      <vt:lpstr>UNESCO Stated:         (May 13, 2017)</vt:lpstr>
      <vt:lpstr>DEBKA February 1, 2018 Poland's Senate passes controversial Holocaust bill</vt:lpstr>
      <vt:lpstr>ARMAGEDDON The Stage is Being Set</vt:lpstr>
      <vt:lpstr>“Without walls …bars nor gates”</vt:lpstr>
      <vt:lpstr>Figurative Walls</vt:lpstr>
      <vt:lpstr>Figurative Walls </vt:lpstr>
      <vt:lpstr>“Except Yahweh Build the House”</vt:lpstr>
      <vt:lpstr>Israeli Pride: Before Its Fall!</vt:lpstr>
      <vt:lpstr>PowerPoint Presentation</vt:lpstr>
      <vt:lpstr>What Does Israel’s Revival Mean to Us?</vt:lpstr>
      <vt:lpstr>Figurative Walls</vt:lpstr>
      <vt:lpstr>Figurative Walls</vt:lpstr>
      <vt:lpstr>Israel Receives the Scorn of UNESCO!</vt:lpstr>
      <vt:lpstr>UNESCO Strikes Again         (July 7, 2017)</vt:lpstr>
      <vt:lpstr>A Small Window of Time 2500 Years Later</vt:lpstr>
      <vt:lpstr>Milk &amp; Honey; Hi-Tech &amp; Money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Abel</dc:creator>
  <cp:lastModifiedBy>Frank Abel</cp:lastModifiedBy>
  <cp:revision>97</cp:revision>
  <cp:lastPrinted>2017-12-26T01:52:51Z</cp:lastPrinted>
  <dcterms:created xsi:type="dcterms:W3CDTF">2017-12-04T00:18:26Z</dcterms:created>
  <dcterms:modified xsi:type="dcterms:W3CDTF">2018-03-01T20:38:06Z</dcterms:modified>
</cp:coreProperties>
</file>