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6.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7.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8.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9.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 id="2147483690" r:id="rId3"/>
    <p:sldMasterId id="2147483735" r:id="rId4"/>
    <p:sldMasterId id="2147483750" r:id="rId5"/>
    <p:sldMasterId id="2147483780" r:id="rId6"/>
    <p:sldMasterId id="2147483794" r:id="rId7"/>
    <p:sldMasterId id="2147483808" r:id="rId8"/>
    <p:sldMasterId id="2147483823" r:id="rId9"/>
    <p:sldMasterId id="2147483836" r:id="rId10"/>
  </p:sldMasterIdLst>
  <p:notesMasterIdLst>
    <p:notesMasterId r:id="rId61"/>
  </p:notesMasterIdLst>
  <p:sldIdLst>
    <p:sldId id="450" r:id="rId11"/>
    <p:sldId id="449" r:id="rId12"/>
    <p:sldId id="288" r:id="rId13"/>
    <p:sldId id="289" r:id="rId14"/>
    <p:sldId id="283" r:id="rId15"/>
    <p:sldId id="263" r:id="rId16"/>
    <p:sldId id="440" r:id="rId17"/>
    <p:sldId id="264" r:id="rId18"/>
    <p:sldId id="412" r:id="rId19"/>
    <p:sldId id="414" r:id="rId20"/>
    <p:sldId id="260" r:id="rId21"/>
    <p:sldId id="425" r:id="rId22"/>
    <p:sldId id="456" r:id="rId23"/>
    <p:sldId id="430" r:id="rId24"/>
    <p:sldId id="429" r:id="rId25"/>
    <p:sldId id="431" r:id="rId26"/>
    <p:sldId id="446" r:id="rId27"/>
    <p:sldId id="434" r:id="rId28"/>
    <p:sldId id="326" r:id="rId29"/>
    <p:sldId id="290" r:id="rId30"/>
    <p:sldId id="310" r:id="rId31"/>
    <p:sldId id="454" r:id="rId32"/>
    <p:sldId id="272" r:id="rId33"/>
    <p:sldId id="428" r:id="rId34"/>
    <p:sldId id="270" r:id="rId35"/>
    <p:sldId id="448" r:id="rId36"/>
    <p:sldId id="331" r:id="rId37"/>
    <p:sldId id="333" r:id="rId38"/>
    <p:sldId id="346" r:id="rId39"/>
    <p:sldId id="351" r:id="rId40"/>
    <p:sldId id="444" r:id="rId41"/>
    <p:sldId id="427" r:id="rId42"/>
    <p:sldId id="424" r:id="rId43"/>
    <p:sldId id="415" r:id="rId44"/>
    <p:sldId id="436" r:id="rId45"/>
    <p:sldId id="379" r:id="rId46"/>
    <p:sldId id="383" r:id="rId47"/>
    <p:sldId id="400" r:id="rId48"/>
    <p:sldId id="362" r:id="rId49"/>
    <p:sldId id="364" r:id="rId50"/>
    <p:sldId id="320" r:id="rId51"/>
    <p:sldId id="452" r:id="rId52"/>
    <p:sldId id="361" r:id="rId53"/>
    <p:sldId id="445" r:id="rId54"/>
    <p:sldId id="312" r:id="rId55"/>
    <p:sldId id="313" r:id="rId56"/>
    <p:sldId id="447" r:id="rId57"/>
    <p:sldId id="442" r:id="rId58"/>
    <p:sldId id="453" r:id="rId59"/>
    <p:sldId id="441" r:id="rId60"/>
  </p:sldIdLst>
  <p:sldSz cx="9144000" cy="6858000" type="screen4x3"/>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819" autoAdjust="0"/>
  </p:normalViewPr>
  <p:slideViewPr>
    <p:cSldViewPr>
      <p:cViewPr varScale="1">
        <p:scale>
          <a:sx n="52" d="100"/>
          <a:sy n="52" d="100"/>
        </p:scale>
        <p:origin x="-1812" y="-96"/>
      </p:cViewPr>
      <p:guideLst>
        <p:guide orient="horz" pos="2160"/>
        <p:guide pos="2880"/>
      </p:guideLst>
    </p:cSldViewPr>
  </p:slideViewPr>
  <p:notesTextViewPr>
    <p:cViewPr>
      <p:scale>
        <a:sx n="1" d="1"/>
        <a:sy n="1" d="1"/>
      </p:scale>
      <p:origin x="0" y="0"/>
    </p:cViewPr>
  </p:notesTextViewPr>
  <p:sorterViewPr>
    <p:cViewPr>
      <p:scale>
        <a:sx n="130" d="100"/>
        <a:sy n="13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61"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4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atin typeface="Candara" panose="020E0502030303020204" pitchFamily="34" charset="0"/>
              </a:defRPr>
            </a:lvl1pPr>
          </a:lstStyle>
          <a:p>
            <a:endParaRPr lang="en-CA" dirty="0"/>
          </a:p>
        </p:txBody>
      </p:sp>
      <p:sp>
        <p:nvSpPr>
          <p:cNvPr id="3" name="Date Placeholder 2"/>
          <p:cNvSpPr>
            <a:spLocks noGrp="1"/>
          </p:cNvSpPr>
          <p:nvPr>
            <p:ph type="dt" idx="1"/>
          </p:nvPr>
        </p:nvSpPr>
        <p:spPr>
          <a:xfrm>
            <a:off x="3939466" y="0"/>
            <a:ext cx="3013763" cy="465455"/>
          </a:xfrm>
          <a:prstGeom prst="rect">
            <a:avLst/>
          </a:prstGeom>
        </p:spPr>
        <p:txBody>
          <a:bodyPr vert="horz" lIns="92930" tIns="46465" rIns="92930" bIns="46465" rtlCol="0"/>
          <a:lstStyle>
            <a:lvl1pPr algn="r">
              <a:defRPr sz="1200">
                <a:latin typeface="Candara" panose="020E0502030303020204" pitchFamily="34" charset="0"/>
              </a:defRPr>
            </a:lvl1pPr>
          </a:lstStyle>
          <a:p>
            <a:fld id="{D99AA365-0021-4464-A662-1BA15F3A6E93}" type="datetimeFigureOut">
              <a:rPr lang="en-CA" smtClean="0"/>
              <a:pPr/>
              <a:t>03/03/2018</a:t>
            </a:fld>
            <a:endParaRPr lang="en-CA" dirty="0"/>
          </a:p>
        </p:txBody>
      </p:sp>
      <p:sp>
        <p:nvSpPr>
          <p:cNvPr id="4" name="Slide Image Placeholder 3"/>
          <p:cNvSpPr>
            <a:spLocks noGrp="1" noRot="1" noChangeAspect="1"/>
          </p:cNvSpPr>
          <p:nvPr>
            <p:ph type="sldImg" idx="2"/>
          </p:nvPr>
        </p:nvSpPr>
        <p:spPr>
          <a:xfrm>
            <a:off x="1150938" y="698500"/>
            <a:ext cx="4652962" cy="3490913"/>
          </a:xfrm>
          <a:prstGeom prst="rect">
            <a:avLst/>
          </a:prstGeom>
          <a:noFill/>
          <a:ln w="12700">
            <a:solidFill>
              <a:prstClr val="black"/>
            </a:solidFill>
          </a:ln>
        </p:spPr>
        <p:txBody>
          <a:bodyPr vert="horz" lIns="92930" tIns="46465" rIns="92930" bIns="46465" rtlCol="0" anchor="ctr"/>
          <a:lstStyle/>
          <a:p>
            <a:endParaRPr lang="en-CA" dirty="0"/>
          </a:p>
        </p:txBody>
      </p:sp>
      <p:sp>
        <p:nvSpPr>
          <p:cNvPr id="5" name="Notes Placeholder 4"/>
          <p:cNvSpPr>
            <a:spLocks noGrp="1"/>
          </p:cNvSpPr>
          <p:nvPr>
            <p:ph type="body" sz="quarter" idx="3"/>
          </p:nvPr>
        </p:nvSpPr>
        <p:spPr>
          <a:xfrm>
            <a:off x="695484" y="4421823"/>
            <a:ext cx="5563870" cy="4189095"/>
          </a:xfrm>
          <a:prstGeom prst="rect">
            <a:avLst/>
          </a:prstGeom>
        </p:spPr>
        <p:txBody>
          <a:bodyPr vert="horz" lIns="92930" tIns="46465" rIns="92930" bIns="46465"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6" name="Footer Placeholder 5"/>
          <p:cNvSpPr>
            <a:spLocks noGrp="1"/>
          </p:cNvSpPr>
          <p:nvPr>
            <p:ph type="ftr" sz="quarter" idx="4"/>
          </p:nvPr>
        </p:nvSpPr>
        <p:spPr>
          <a:xfrm>
            <a:off x="0" y="8842029"/>
            <a:ext cx="3013763" cy="465455"/>
          </a:xfrm>
          <a:prstGeom prst="rect">
            <a:avLst/>
          </a:prstGeom>
        </p:spPr>
        <p:txBody>
          <a:bodyPr vert="horz" lIns="92930" tIns="46465" rIns="92930" bIns="46465" rtlCol="0" anchor="b"/>
          <a:lstStyle>
            <a:lvl1pPr algn="l">
              <a:defRPr sz="1200">
                <a:latin typeface="Candara" panose="020E0502030303020204" pitchFamily="34" charset="0"/>
              </a:defRPr>
            </a:lvl1pPr>
          </a:lstStyle>
          <a:p>
            <a:endParaRPr lang="en-CA" dirty="0"/>
          </a:p>
        </p:txBody>
      </p:sp>
      <p:sp>
        <p:nvSpPr>
          <p:cNvPr id="7" name="Slide Number Placeholder 6"/>
          <p:cNvSpPr>
            <a:spLocks noGrp="1"/>
          </p:cNvSpPr>
          <p:nvPr>
            <p:ph type="sldNum" sz="quarter" idx="5"/>
          </p:nvPr>
        </p:nvSpPr>
        <p:spPr>
          <a:xfrm>
            <a:off x="3939466" y="8842029"/>
            <a:ext cx="3013763" cy="465455"/>
          </a:xfrm>
          <a:prstGeom prst="rect">
            <a:avLst/>
          </a:prstGeom>
        </p:spPr>
        <p:txBody>
          <a:bodyPr vert="horz" lIns="92930" tIns="46465" rIns="92930" bIns="46465" rtlCol="0" anchor="b"/>
          <a:lstStyle>
            <a:lvl1pPr algn="r">
              <a:defRPr sz="1200">
                <a:latin typeface="Candara" panose="020E0502030303020204" pitchFamily="34" charset="0"/>
              </a:defRPr>
            </a:lvl1pPr>
          </a:lstStyle>
          <a:p>
            <a:fld id="{9431D934-5FEA-4182-9A83-EA28A44E8054}" type="slidenum">
              <a:rPr lang="en-CA" smtClean="0"/>
              <a:pPr/>
              <a:t>‹#›</a:t>
            </a:fld>
            <a:endParaRPr lang="en-CA" dirty="0"/>
          </a:p>
        </p:txBody>
      </p:sp>
    </p:spTree>
    <p:extLst>
      <p:ext uri="{BB962C8B-B14F-4D97-AF65-F5344CB8AC3E}">
        <p14:creationId xmlns:p14="http://schemas.microsoft.com/office/powerpoint/2010/main" val="3188518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ndara" panose="020E0502030303020204" pitchFamily="34" charset="0"/>
        <a:ea typeface="+mn-ea"/>
        <a:cs typeface="+mn-cs"/>
      </a:defRPr>
    </a:lvl1pPr>
    <a:lvl2pPr marL="457200" algn="l" defTabSz="914400" rtl="0" eaLnBrk="1" latinLnBrk="0" hangingPunct="1">
      <a:defRPr sz="1200" kern="1200">
        <a:solidFill>
          <a:schemeClr val="tx1"/>
        </a:solidFill>
        <a:latin typeface="Candara" panose="020E0502030303020204" pitchFamily="34" charset="0"/>
        <a:ea typeface="+mn-ea"/>
        <a:cs typeface="+mn-cs"/>
      </a:defRPr>
    </a:lvl2pPr>
    <a:lvl3pPr marL="914400" algn="l" defTabSz="914400" rtl="0" eaLnBrk="1" latinLnBrk="0" hangingPunct="1">
      <a:defRPr sz="1200" kern="1200">
        <a:solidFill>
          <a:schemeClr val="tx1"/>
        </a:solidFill>
        <a:latin typeface="Candara" panose="020E0502030303020204" pitchFamily="34" charset="0"/>
        <a:ea typeface="+mn-ea"/>
        <a:cs typeface="+mn-cs"/>
      </a:defRPr>
    </a:lvl3pPr>
    <a:lvl4pPr marL="1371600" algn="l" defTabSz="914400" rtl="0" eaLnBrk="1" latinLnBrk="0" hangingPunct="1">
      <a:defRPr sz="1200" kern="1200">
        <a:solidFill>
          <a:schemeClr val="tx1"/>
        </a:solidFill>
        <a:latin typeface="Candara" panose="020E0502030303020204" pitchFamily="34" charset="0"/>
        <a:ea typeface="+mn-ea"/>
        <a:cs typeface="+mn-cs"/>
      </a:defRPr>
    </a:lvl4pPr>
    <a:lvl5pPr marL="1828800" algn="l" defTabSz="914400" rtl="0" eaLnBrk="1" latinLnBrk="0" hangingPunct="1">
      <a:defRPr sz="1200" kern="1200">
        <a:solidFill>
          <a:schemeClr val="tx1"/>
        </a:solidFill>
        <a:latin typeface="Candara" panose="020E0502030303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Note the help</a:t>
            </a:r>
            <a:r>
              <a:rPr lang="en-CA" baseline="0" dirty="0" smtClean="0"/>
              <a:t> this series of verses has in our exposition of Ezekiel 38</a:t>
            </a:r>
          </a:p>
          <a:p>
            <a:pPr marL="232326" indent="-232326">
              <a:buFont typeface="+mj-lt"/>
              <a:buAutoNum type="arabicPeriod"/>
            </a:pPr>
            <a:r>
              <a:rPr lang="en-CA" baseline="0" dirty="0" smtClean="0"/>
              <a:t>This method of analysis is our strength.</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3</a:t>
            </a:fld>
            <a:endParaRPr lang="en-CA" dirty="0"/>
          </a:p>
        </p:txBody>
      </p:sp>
    </p:spTree>
    <p:extLst>
      <p:ext uri="{BB962C8B-B14F-4D97-AF65-F5344CB8AC3E}">
        <p14:creationId xmlns:p14="http://schemas.microsoft.com/office/powerpoint/2010/main" val="29629744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Under his watch</a:t>
            </a:r>
            <a:r>
              <a:rPr lang="en-CA" baseline="0" dirty="0" smtClean="0"/>
              <a:t> Russia has laid claim to the “uttermost parts of the north” placing a flag on the North Pole. (2007)</a:t>
            </a:r>
          </a:p>
          <a:p>
            <a:pPr marL="232326" indent="-232326">
              <a:buFont typeface="+mj-lt"/>
              <a:buAutoNum type="arabicPeriod"/>
            </a:pPr>
            <a:r>
              <a:rPr lang="en-CA" baseline="0" dirty="0" smtClean="0"/>
              <a:t>No other nation has made this claim.</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12</a:t>
            </a:fld>
            <a:endParaRPr lang="en-CA" dirty="0"/>
          </a:p>
        </p:txBody>
      </p:sp>
    </p:spTree>
    <p:extLst>
      <p:ext uri="{BB962C8B-B14F-4D97-AF65-F5344CB8AC3E}">
        <p14:creationId xmlns:p14="http://schemas.microsoft.com/office/powerpoint/2010/main" val="24796129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Under his watch</a:t>
            </a:r>
            <a:r>
              <a:rPr lang="en-CA" baseline="0" dirty="0" smtClean="0"/>
              <a:t> Russia has laid claim to the “uttermost parts of the north” placing a flag on the North Pole. (2007)</a:t>
            </a:r>
          </a:p>
          <a:p>
            <a:pPr marL="232326" indent="-232326">
              <a:buFont typeface="+mj-lt"/>
              <a:buAutoNum type="arabicPeriod"/>
            </a:pPr>
            <a:r>
              <a:rPr lang="en-CA" baseline="0" dirty="0" smtClean="0"/>
              <a:t>No other nation has made this claim.</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13</a:t>
            </a:fld>
            <a:endParaRPr lang="en-CA" dirty="0"/>
          </a:p>
        </p:txBody>
      </p:sp>
    </p:spTree>
    <p:extLst>
      <p:ext uri="{BB962C8B-B14F-4D97-AF65-F5344CB8AC3E}">
        <p14:creationId xmlns:p14="http://schemas.microsoft.com/office/powerpoint/2010/main" val="24796129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Note our Christadelphian view of Russia in the 60s.</a:t>
            </a:r>
          </a:p>
          <a:p>
            <a:pPr marL="232326" indent="-232326">
              <a:buFont typeface="+mj-lt"/>
              <a:buAutoNum type="arabicPeriod"/>
            </a:pPr>
            <a:r>
              <a:rPr lang="en-CA" dirty="0" smtClean="0"/>
              <a:t>Note the Warsaw</a:t>
            </a:r>
            <a:r>
              <a:rPr lang="en-CA" baseline="0" dirty="0" smtClean="0"/>
              <a:t> Pact countries linked with the USSR.</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14</a:t>
            </a:fld>
            <a:endParaRPr lang="en-CA" dirty="0"/>
          </a:p>
        </p:txBody>
      </p:sp>
    </p:spTree>
    <p:extLst>
      <p:ext uri="{BB962C8B-B14F-4D97-AF65-F5344CB8AC3E}">
        <p14:creationId xmlns:p14="http://schemas.microsoft.com/office/powerpoint/2010/main" val="23474103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We stated these</a:t>
            </a:r>
            <a:r>
              <a:rPr lang="en-CA" baseline="0" dirty="0" smtClean="0"/>
              <a:t> views publicly throughout America.</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15</a:t>
            </a:fld>
            <a:endParaRPr lang="en-CA" dirty="0"/>
          </a:p>
        </p:txBody>
      </p:sp>
    </p:spTree>
    <p:extLst>
      <p:ext uri="{BB962C8B-B14F-4D97-AF65-F5344CB8AC3E}">
        <p14:creationId xmlns:p14="http://schemas.microsoft.com/office/powerpoint/2010/main" val="4575420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In more recent times, at least</a:t>
            </a:r>
            <a:r>
              <a:rPr lang="en-CA" baseline="0" dirty="0" smtClean="0"/>
              <a:t> after the fall of the USSR and the rise of Russia</a:t>
            </a:r>
          </a:p>
          <a:p>
            <a:pPr marL="232326" indent="-232326">
              <a:buFont typeface="+mj-lt"/>
              <a:buAutoNum type="arabicPeriod"/>
            </a:pPr>
            <a:r>
              <a:rPr lang="en-CA" baseline="0" dirty="0" smtClean="0"/>
              <a:t>We see a nation much more bent on following the line of Bible prophecy</a:t>
            </a:r>
          </a:p>
          <a:p>
            <a:pPr marL="232326" indent="-232326">
              <a:buFont typeface="+mj-lt"/>
              <a:buAutoNum type="arabicPeriod"/>
            </a:pPr>
            <a:r>
              <a:rPr lang="en-CA" baseline="0" dirty="0" smtClean="0"/>
              <a:t>God says, “</a:t>
            </a:r>
            <a:r>
              <a:rPr lang="en-CA" dirty="0"/>
              <a:t>Ezekiel 38:4 KJV</a:t>
            </a:r>
          </a:p>
          <a:p>
            <a:pPr marL="232326" indent="-232326">
              <a:buFont typeface="+mj-lt"/>
              <a:buAutoNum type="arabicPeriod"/>
            </a:pPr>
            <a:r>
              <a:rPr lang="en-CA" dirty="0"/>
              <a:t>And </a:t>
            </a:r>
            <a:r>
              <a:rPr lang="en-CA" b="1" dirty="0"/>
              <a:t>I will </a:t>
            </a:r>
            <a:r>
              <a:rPr lang="en-CA" dirty="0"/>
              <a:t>turn thee back, and put hooks into thy jaws, and </a:t>
            </a:r>
            <a:r>
              <a:rPr lang="en-CA" b="1" dirty="0"/>
              <a:t>I will </a:t>
            </a:r>
            <a:r>
              <a:rPr lang="en-CA" dirty="0"/>
              <a:t>bring thee forth, and all thine army, horses and horsemen, all of them clothed with all sorts </a:t>
            </a:r>
            <a:r>
              <a:rPr lang="en-CA" i="1" dirty="0"/>
              <a:t>of armour, even</a:t>
            </a:r>
            <a:r>
              <a:rPr lang="en-CA" dirty="0"/>
              <a:t> a great company </a:t>
            </a:r>
            <a:r>
              <a:rPr lang="en-CA" i="1" dirty="0"/>
              <a:t>with</a:t>
            </a:r>
            <a:r>
              <a:rPr lang="en-CA" dirty="0"/>
              <a:t> bucklers and shields, all of them handling swords:</a:t>
            </a:r>
          </a:p>
          <a:p>
            <a:pPr marL="232326" indent="-232326">
              <a:buAutoNum type="arabicPeriod"/>
            </a:pPr>
            <a:r>
              <a:rPr lang="en-CA" dirty="0"/>
              <a:t>Note the flags of the nations and the divisions amongst them at the time of the end.</a:t>
            </a:r>
          </a:p>
          <a:p>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16</a:t>
            </a:fld>
            <a:endParaRPr lang="en-CA" dirty="0"/>
          </a:p>
        </p:txBody>
      </p:sp>
    </p:spTree>
    <p:extLst>
      <p:ext uri="{BB962C8B-B14F-4D97-AF65-F5344CB8AC3E}">
        <p14:creationId xmlns:p14="http://schemas.microsoft.com/office/powerpoint/2010/main" val="475310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563" indent="-228563">
              <a:buFont typeface="+mj-lt"/>
              <a:buAutoNum type="arabicPeriod"/>
            </a:pPr>
            <a:r>
              <a:rPr lang="en-CA" baseline="0" dirty="0" smtClean="0"/>
              <a:t>Ezekiel 38:6 in reference to Gomer</a:t>
            </a:r>
          </a:p>
          <a:p>
            <a:pPr marL="228563" indent="-228563">
              <a:buFont typeface="+mj-lt"/>
              <a:buAutoNum type="arabicPeriod"/>
            </a:pPr>
            <a:r>
              <a:rPr lang="en-CA" baseline="0" dirty="0" smtClean="0"/>
              <a:t>Read it</a:t>
            </a:r>
          </a:p>
          <a:p>
            <a:pPr marL="228563" indent="-228563">
              <a:buFont typeface="+mj-lt"/>
              <a:buAutoNum type="arabicPeriod"/>
            </a:pPr>
            <a:r>
              <a:rPr lang="en-CA" baseline="0" dirty="0" smtClean="0"/>
              <a:t>Gomer is another one of the descendants of Japheth that inhabited regions north of Israel.</a:t>
            </a:r>
          </a:p>
          <a:p>
            <a:pPr marL="228563" indent="-228563">
              <a:buFont typeface="+mj-lt"/>
              <a:buAutoNum type="arabicPeriod"/>
            </a:pPr>
            <a:r>
              <a:rPr lang="en-CA" baseline="0" dirty="0" smtClean="0"/>
              <a:t>France, like other nations is scrambling trying to save the EU, the block of nations representing part of the Beast in Revelation 16.</a:t>
            </a:r>
          </a:p>
          <a:p>
            <a:pPr marL="228563" indent="-228563">
              <a:buFont typeface="+mj-lt"/>
              <a:buAutoNum type="arabicPeriod"/>
            </a:pPr>
            <a:r>
              <a:rPr lang="en-CA" baseline="0" dirty="0" smtClean="0"/>
              <a:t>The French Revolution and the cry of “Liberty, Equality, Fraternity” – the Democratic spirit is a large part of what draws the nations to the Great battle of Armageddon.</a:t>
            </a:r>
          </a:p>
          <a:p>
            <a:pPr marL="228563" indent="-228563">
              <a:buFont typeface="+mj-lt"/>
              <a:buAutoNum type="arabicPeriod"/>
            </a:pPr>
            <a:r>
              <a:rPr lang="en-CA" baseline="0" dirty="0" smtClean="0"/>
              <a:t>Present Leader is Emmanuel Macron.</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17</a:t>
            </a:fld>
            <a:endParaRPr lang="en-CA"/>
          </a:p>
        </p:txBody>
      </p:sp>
    </p:spTree>
    <p:extLst>
      <p:ext uri="{BB962C8B-B14F-4D97-AF65-F5344CB8AC3E}">
        <p14:creationId xmlns:p14="http://schemas.microsoft.com/office/powerpoint/2010/main" val="24612652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It</a:t>
            </a:r>
            <a:r>
              <a:rPr lang="en-CA" baseline="0" dirty="0" smtClean="0"/>
              <a:t> is important to see the links in prophecy found between Bible passages.</a:t>
            </a:r>
          </a:p>
          <a:p>
            <a:pPr marL="232326" indent="-232326">
              <a:buFont typeface="+mj-lt"/>
              <a:buAutoNum type="arabicPeriod"/>
            </a:pPr>
            <a:r>
              <a:rPr lang="en-CA" baseline="0" dirty="0" smtClean="0"/>
              <a:t>Revelation 16 also speaks of the Return of the Lord and conditions in the world at that time.</a:t>
            </a:r>
          </a:p>
          <a:p>
            <a:pPr marL="232326" indent="-232326">
              <a:buFont typeface="+mj-lt"/>
              <a:buAutoNum type="arabicPeriod"/>
            </a:pPr>
            <a:r>
              <a:rPr lang="en-CA" baseline="0" dirty="0" smtClean="0"/>
              <a:t>Notice the mention of “frogs” and you may remember the interpretation given in </a:t>
            </a:r>
            <a:r>
              <a:rPr lang="en-CA" baseline="0" dirty="0" err="1" smtClean="0"/>
              <a:t>Elpis</a:t>
            </a:r>
            <a:r>
              <a:rPr lang="en-CA" baseline="0" dirty="0" smtClean="0"/>
              <a:t> Israel by Brother John Thomas</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18</a:t>
            </a:fld>
            <a:endParaRPr lang="en-CA" dirty="0"/>
          </a:p>
        </p:txBody>
      </p:sp>
    </p:spTree>
    <p:extLst>
      <p:ext uri="{BB962C8B-B14F-4D97-AF65-F5344CB8AC3E}">
        <p14:creationId xmlns:p14="http://schemas.microsoft.com/office/powerpoint/2010/main" val="20805342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Brothe</a:t>
            </a:r>
            <a:r>
              <a:rPr lang="en-CA" baseline="0" dirty="0" smtClean="0"/>
              <a:t>r Thomas stated that the interpretation of the frogs was to be found on tapestry in the Catholic Cathedral in the city of Reims, in France.</a:t>
            </a:r>
          </a:p>
          <a:p>
            <a:r>
              <a:rPr lang="en-CA" baseline="0" dirty="0" smtClean="0"/>
              <a:t>Brother Paul </a:t>
            </a:r>
            <a:r>
              <a:rPr lang="en-CA" baseline="0" dirty="0" err="1" smtClean="0"/>
              <a:t>Billington</a:t>
            </a:r>
            <a:r>
              <a:rPr lang="en-CA" baseline="0" dirty="0" smtClean="0"/>
              <a:t> and I visited that place in 1996 to see the evidence.</a:t>
            </a:r>
          </a:p>
          <a:p>
            <a:r>
              <a:rPr lang="en-CA" baseline="0" dirty="0" smtClean="0"/>
              <a:t>Upon arrival we were greeted by the poster on the door marking the 1500 year anniversary of Clovis the first Christian King of France.  Yes, he did have the frog symbol on his clothing indicating a link between the French, their Christian heritage and the symbol of the frog.</a:t>
            </a:r>
          </a:p>
          <a:p>
            <a:r>
              <a:rPr lang="en-CA" baseline="0" dirty="0" smtClean="0"/>
              <a:t>Yes, the tapestry was still there to see and Clovis did identify with the frogs.</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19</a:t>
            </a:fld>
            <a:endParaRPr lang="en-CA" dirty="0"/>
          </a:p>
        </p:txBody>
      </p:sp>
    </p:spTree>
    <p:extLst>
      <p:ext uri="{BB962C8B-B14F-4D97-AF65-F5344CB8AC3E}">
        <p14:creationId xmlns:p14="http://schemas.microsoft.com/office/powerpoint/2010/main" val="2220658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Again, we see the Bible indicating that this is the work</a:t>
            </a:r>
            <a:r>
              <a:rPr lang="en-CA" baseline="0" dirty="0" smtClean="0"/>
              <a:t> of God.</a:t>
            </a:r>
          </a:p>
          <a:p>
            <a:pPr marL="232326" indent="-232326">
              <a:buFont typeface="+mj-lt"/>
              <a:buAutoNum type="arabicPeriod"/>
            </a:pPr>
            <a:r>
              <a:rPr lang="en-CA" baseline="0" dirty="0" smtClean="0"/>
              <a:t>He is bringing these nations together to do the work He has given them.</a:t>
            </a:r>
          </a:p>
          <a:p>
            <a:pPr marL="232326" indent="-232326">
              <a:buFont typeface="+mj-lt"/>
              <a:buAutoNum type="arabicPeriod"/>
            </a:pPr>
            <a:r>
              <a:rPr lang="en-CA" baseline="0" dirty="0" smtClean="0"/>
              <a:t>We do not see a lot of evidence of Russia working together with France, but it’s coming.</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20</a:t>
            </a:fld>
            <a:endParaRPr lang="en-CA" dirty="0"/>
          </a:p>
        </p:txBody>
      </p:sp>
    </p:spTree>
    <p:extLst>
      <p:ext uri="{BB962C8B-B14F-4D97-AF65-F5344CB8AC3E}">
        <p14:creationId xmlns:p14="http://schemas.microsoft.com/office/powerpoint/2010/main" val="37936401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Russia is to act</a:t>
            </a:r>
            <a:r>
              <a:rPr lang="en-CA" baseline="0" dirty="0" smtClean="0"/>
              <a:t> as a “guard” unto them.</a:t>
            </a:r>
          </a:p>
          <a:p>
            <a:pPr marL="232326" indent="-232326">
              <a:buFont typeface="+mj-lt"/>
              <a:buAutoNum type="arabicPeriod"/>
            </a:pPr>
            <a:r>
              <a:rPr lang="en-CA" baseline="0" dirty="0" smtClean="0"/>
              <a:t>Not so much as to guard or protect them, but to guard them to keep them under control.</a:t>
            </a:r>
          </a:p>
          <a:p>
            <a:pPr marL="232326" indent="-232326">
              <a:buFont typeface="+mj-lt"/>
              <a:buAutoNum type="arabicPeriod"/>
            </a:pPr>
            <a:r>
              <a:rPr lang="en-CA" baseline="0" dirty="0" smtClean="0"/>
              <a:t>Russia is a “controlling” power as ordained by God.</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21</a:t>
            </a:fld>
            <a:endParaRPr lang="en-CA" dirty="0"/>
          </a:p>
        </p:txBody>
      </p:sp>
    </p:spTree>
    <p:extLst>
      <p:ext uri="{BB962C8B-B14F-4D97-AF65-F5344CB8AC3E}">
        <p14:creationId xmlns:p14="http://schemas.microsoft.com/office/powerpoint/2010/main" val="1619425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Notice that the sons of Japheth were scattered</a:t>
            </a:r>
            <a:r>
              <a:rPr lang="en-CA" baseline="0" dirty="0" smtClean="0"/>
              <a:t> over Europe.</a:t>
            </a:r>
          </a:p>
          <a:p>
            <a:pPr marL="232326" indent="-232326">
              <a:buFont typeface="+mj-lt"/>
              <a:buAutoNum type="arabicPeriod"/>
            </a:pPr>
            <a:r>
              <a:rPr lang="en-CA" baseline="0" dirty="0" smtClean="0"/>
              <a:t>Noting where people lived in ancient times is supportive of our identity of the powers in Ezekiel 38.</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4</a:t>
            </a:fld>
            <a:endParaRPr lang="en-CA" dirty="0"/>
          </a:p>
        </p:txBody>
      </p:sp>
    </p:spTree>
    <p:extLst>
      <p:ext uri="{BB962C8B-B14F-4D97-AF65-F5344CB8AC3E}">
        <p14:creationId xmlns:p14="http://schemas.microsoft.com/office/powerpoint/2010/main" val="7259688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Speech by Putin highly quoted</a:t>
            </a:r>
            <a:r>
              <a:rPr lang="en-CA" baseline="0" dirty="0" smtClean="0"/>
              <a:t> around the world.</a:t>
            </a:r>
          </a:p>
          <a:p>
            <a:pPr marL="232326" indent="-232326">
              <a:buFont typeface="+mj-lt"/>
              <a:buAutoNum type="arabicPeriod"/>
            </a:pPr>
            <a:r>
              <a:rPr lang="en-CA" baseline="0" dirty="0" smtClean="0"/>
              <a:t>Putin is looking for ‘re-election;’ He has put the only contender in Jail; and hopes to get 70% approval from his citizens.</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22</a:t>
            </a:fld>
            <a:endParaRPr lang="en-CA" dirty="0"/>
          </a:p>
        </p:txBody>
      </p:sp>
    </p:spTree>
    <p:extLst>
      <p:ext uri="{BB962C8B-B14F-4D97-AF65-F5344CB8AC3E}">
        <p14:creationId xmlns:p14="http://schemas.microsoft.com/office/powerpoint/2010/main" val="16194258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One of the astonishing factors involved</a:t>
            </a:r>
            <a:r>
              <a:rPr lang="en-CA" baseline="0" dirty="0" smtClean="0"/>
              <a:t> in the fulfilling of Bible prophecy is related to where God placed the oil deposits in this world.</a:t>
            </a:r>
          </a:p>
          <a:p>
            <a:pPr marL="232326" indent="-232326">
              <a:buFont typeface="+mj-lt"/>
              <a:buAutoNum type="arabicPeriod"/>
            </a:pPr>
            <a:r>
              <a:rPr lang="en-CA" baseline="0" dirty="0" smtClean="0"/>
              <a:t>Very little in Europe and very much in Russia.</a:t>
            </a:r>
          </a:p>
          <a:p>
            <a:pPr marL="232326" indent="-232326">
              <a:buFont typeface="+mj-lt"/>
              <a:buAutoNum type="arabicPeriod"/>
            </a:pPr>
            <a:r>
              <a:rPr lang="en-CA" baseline="0" dirty="0" smtClean="0"/>
              <a:t>As a result, in this industrial age, Europe has become dependent on Russia for fuel and Russia knows it.</a:t>
            </a:r>
          </a:p>
          <a:p>
            <a:pPr marL="232326" indent="-232326">
              <a:buFont typeface="+mj-lt"/>
              <a:buAutoNum type="arabicPeriod"/>
            </a:pPr>
            <a:r>
              <a:rPr lang="en-CA" baseline="0" dirty="0" smtClean="0"/>
              <a:t>Consider where it comes from.</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23</a:t>
            </a:fld>
            <a:endParaRPr lang="en-CA" dirty="0"/>
          </a:p>
        </p:txBody>
      </p:sp>
    </p:spTree>
    <p:extLst>
      <p:ext uri="{BB962C8B-B14F-4D97-AF65-F5344CB8AC3E}">
        <p14:creationId xmlns:p14="http://schemas.microsoft.com/office/powerpoint/2010/main" val="20041634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Notice the needs of Europe</a:t>
            </a:r>
          </a:p>
          <a:p>
            <a:r>
              <a:rPr lang="en-CA" dirty="0" smtClean="0"/>
              <a:t>The</a:t>
            </a:r>
            <a:r>
              <a:rPr lang="en-CA" baseline="0" dirty="0" smtClean="0"/>
              <a:t> Prophecy requires Russia to control Europe – it will!</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24</a:t>
            </a:fld>
            <a:endParaRPr lang="en-CA" dirty="0"/>
          </a:p>
        </p:txBody>
      </p:sp>
    </p:spTree>
    <p:extLst>
      <p:ext uri="{BB962C8B-B14F-4D97-AF65-F5344CB8AC3E}">
        <p14:creationId xmlns:p14="http://schemas.microsoft.com/office/powerpoint/2010/main" val="29915283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But Russia is out for Russia not for Europe.</a:t>
            </a:r>
          </a:p>
          <a:p>
            <a:pPr marL="232326" indent="-232326">
              <a:buFont typeface="+mj-lt"/>
              <a:buAutoNum type="arabicPeriod"/>
            </a:pPr>
            <a:r>
              <a:rPr lang="en-CA" dirty="0" smtClean="0"/>
              <a:t>Notice how it deals with customers who try to wiggle</a:t>
            </a:r>
            <a:r>
              <a:rPr lang="en-CA" baseline="0" dirty="0" smtClean="0"/>
              <a:t> away.</a:t>
            </a:r>
          </a:p>
          <a:p>
            <a:pPr marL="232326" indent="-232326">
              <a:buFont typeface="+mj-lt"/>
              <a:buAutoNum type="arabicPeriod"/>
            </a:pP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25</a:t>
            </a:fld>
            <a:endParaRPr lang="en-CA" dirty="0"/>
          </a:p>
        </p:txBody>
      </p:sp>
    </p:spTree>
    <p:extLst>
      <p:ext uri="{BB962C8B-B14F-4D97-AF65-F5344CB8AC3E}">
        <p14:creationId xmlns:p14="http://schemas.microsoft.com/office/powerpoint/2010/main" val="31707687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563" indent="-228563">
              <a:buFont typeface="+mj-lt"/>
              <a:buAutoNum type="arabicPeriod"/>
            </a:pPr>
            <a:r>
              <a:rPr lang="en-CA" baseline="0" dirty="0" smtClean="0"/>
              <a:t>Ezekiel 38:5</a:t>
            </a:r>
          </a:p>
          <a:p>
            <a:pPr marL="228563" indent="-228563">
              <a:buFont typeface="+mj-lt"/>
              <a:buAutoNum type="arabicPeriod"/>
            </a:pPr>
            <a:r>
              <a:rPr lang="en-CA" baseline="0" dirty="0" smtClean="0"/>
              <a:t>Read it.</a:t>
            </a:r>
          </a:p>
          <a:p>
            <a:pPr marL="228563" indent="-228563">
              <a:buFont typeface="+mj-lt"/>
              <a:buAutoNum type="arabicPeriod"/>
            </a:pPr>
            <a:r>
              <a:rPr lang="en-CA" baseline="0" dirty="0" smtClean="0"/>
              <a:t>Iran, Ethiopia and Libya are all nations that are active on the world scene and in particular through the influence of Russia.</a:t>
            </a:r>
          </a:p>
          <a:p>
            <a:pPr marL="228563" indent="-228563">
              <a:buFont typeface="+mj-lt"/>
              <a:buAutoNum type="arabicPeriod"/>
            </a:pPr>
            <a:r>
              <a:rPr lang="en-CA" baseline="0" dirty="0" smtClean="0"/>
              <a:t>Russia walks a tight rope in order to balance its act with Iran.</a:t>
            </a:r>
          </a:p>
          <a:p>
            <a:pPr marL="228563" indent="-228563">
              <a:buFont typeface="+mj-lt"/>
              <a:buAutoNum type="arabicPeriod"/>
            </a:pPr>
            <a:r>
              <a:rPr lang="en-CA" baseline="0" dirty="0" smtClean="0"/>
              <a:t>God has called for this link and by it Russia will bring Persia into its orbit.</a:t>
            </a:r>
          </a:p>
          <a:p>
            <a:pPr marL="228563" indent="-228563">
              <a:buFont typeface="+mj-lt"/>
              <a:buAutoNum type="arabicPeriod"/>
            </a:pPr>
            <a:r>
              <a:rPr lang="en-CA" baseline="0" dirty="0" smtClean="0"/>
              <a:t>Russian and Iran militarily in 2017 in Syria.</a:t>
            </a:r>
          </a:p>
        </p:txBody>
      </p:sp>
      <p:sp>
        <p:nvSpPr>
          <p:cNvPr id="4" name="Slide Number Placeholder 3"/>
          <p:cNvSpPr>
            <a:spLocks noGrp="1"/>
          </p:cNvSpPr>
          <p:nvPr>
            <p:ph type="sldNum" sz="quarter" idx="10"/>
          </p:nvPr>
        </p:nvSpPr>
        <p:spPr/>
        <p:txBody>
          <a:bodyPr/>
          <a:lstStyle/>
          <a:p>
            <a:fld id="{FF50C597-9196-4588-9194-1FBD8C81350B}" type="slidenum">
              <a:rPr lang="en-CA" smtClean="0"/>
              <a:t>26</a:t>
            </a:fld>
            <a:endParaRPr lang="en-CA"/>
          </a:p>
        </p:txBody>
      </p:sp>
    </p:spTree>
    <p:extLst>
      <p:ext uri="{BB962C8B-B14F-4D97-AF65-F5344CB8AC3E}">
        <p14:creationId xmlns:p14="http://schemas.microsoft.com/office/powerpoint/2010/main" val="34168310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563" indent="-228563">
              <a:buFont typeface="+mj-lt"/>
              <a:buAutoNum type="arabicPeriod"/>
            </a:pPr>
            <a:r>
              <a:rPr lang="en-CA" baseline="0" dirty="0" smtClean="0"/>
              <a:t>Ezekiel 38:5</a:t>
            </a:r>
          </a:p>
          <a:p>
            <a:pPr marL="228563" indent="-228563">
              <a:buFont typeface="+mj-lt"/>
              <a:buAutoNum type="arabicPeriod"/>
            </a:pPr>
            <a:r>
              <a:rPr lang="en-CA" baseline="0" dirty="0" smtClean="0"/>
              <a:t>Read it.</a:t>
            </a:r>
          </a:p>
          <a:p>
            <a:pPr marL="228563" indent="-228563">
              <a:buFont typeface="+mj-lt"/>
              <a:buAutoNum type="arabicPeriod"/>
            </a:pPr>
            <a:r>
              <a:rPr lang="en-CA" baseline="0" dirty="0" smtClean="0"/>
              <a:t>Russian and Ethiopia economically in 2017 by way of developing nuclear power.</a:t>
            </a:r>
          </a:p>
          <a:p>
            <a:pPr marL="228563" indent="-228563">
              <a:buFont typeface="+mj-lt"/>
              <a:buAutoNum type="arabicPeriod"/>
            </a:pPr>
            <a:r>
              <a:rPr lang="en-CA" baseline="0" dirty="0" smtClean="0"/>
              <a:t>Ethiopia looks to become great in the world through the huge Grand Ethiopian Renaissance power dam it is finishing on the Blue Nile.</a:t>
            </a:r>
          </a:p>
        </p:txBody>
      </p:sp>
      <p:sp>
        <p:nvSpPr>
          <p:cNvPr id="4" name="Slide Number Placeholder 3"/>
          <p:cNvSpPr>
            <a:spLocks noGrp="1"/>
          </p:cNvSpPr>
          <p:nvPr>
            <p:ph type="sldNum" sz="quarter" idx="10"/>
          </p:nvPr>
        </p:nvSpPr>
        <p:spPr/>
        <p:txBody>
          <a:bodyPr/>
          <a:lstStyle/>
          <a:p>
            <a:fld id="{FF50C597-9196-4588-9194-1FBD8C81350B}" type="slidenum">
              <a:rPr lang="en-CA" smtClean="0"/>
              <a:t>27</a:t>
            </a:fld>
            <a:endParaRPr lang="en-CA"/>
          </a:p>
        </p:txBody>
      </p:sp>
    </p:spTree>
    <p:extLst>
      <p:ext uri="{BB962C8B-B14F-4D97-AF65-F5344CB8AC3E}">
        <p14:creationId xmlns:p14="http://schemas.microsoft.com/office/powerpoint/2010/main" val="34168310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563" indent="-228563">
              <a:buFont typeface="+mj-lt"/>
              <a:buAutoNum type="arabicPeriod"/>
            </a:pPr>
            <a:r>
              <a:rPr lang="en-CA" baseline="0" dirty="0" smtClean="0"/>
              <a:t>Ezekiel 38:5</a:t>
            </a:r>
          </a:p>
          <a:p>
            <a:pPr marL="228563" indent="-228563">
              <a:buFont typeface="+mj-lt"/>
              <a:buAutoNum type="arabicPeriod"/>
            </a:pPr>
            <a:r>
              <a:rPr lang="en-CA" baseline="0" dirty="0" smtClean="0"/>
              <a:t>Read it.</a:t>
            </a:r>
          </a:p>
          <a:p>
            <a:pPr marL="228563" indent="-228563">
              <a:buFont typeface="+mj-lt"/>
              <a:buAutoNum type="arabicPeriod"/>
            </a:pPr>
            <a:r>
              <a:rPr lang="en-CA" baseline="0" dirty="0" smtClean="0"/>
              <a:t>Russia and Libya in 2017 when the UN selected Russia to try to stop the flow of refugees into Europe.</a:t>
            </a:r>
          </a:p>
          <a:p>
            <a:pPr marL="228563" indent="-228563">
              <a:buFont typeface="+mj-lt"/>
              <a:buAutoNum type="arabicPeriod"/>
            </a:pPr>
            <a:r>
              <a:rPr lang="en-CA" baseline="0" dirty="0" smtClean="0"/>
              <a:t>Russia is working to get a foothold in this country and possibly a military base.</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28</a:t>
            </a:fld>
            <a:endParaRPr lang="en-CA"/>
          </a:p>
        </p:txBody>
      </p:sp>
    </p:spTree>
    <p:extLst>
      <p:ext uri="{BB962C8B-B14F-4D97-AF65-F5344CB8AC3E}">
        <p14:creationId xmlns:p14="http://schemas.microsoft.com/office/powerpoint/2010/main" val="34168310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563" indent="-228563">
              <a:buFont typeface="+mj-lt"/>
              <a:buAutoNum type="arabicPeriod"/>
            </a:pPr>
            <a:r>
              <a:rPr lang="en-CA" baseline="0" dirty="0" smtClean="0"/>
              <a:t>Read Ezekiel 38:12-13</a:t>
            </a:r>
          </a:p>
          <a:p>
            <a:pPr marL="228563" indent="-228563">
              <a:buFont typeface="+mj-lt"/>
              <a:buAutoNum type="arabicPeriod"/>
            </a:pPr>
            <a:r>
              <a:rPr lang="en-CA" baseline="0" dirty="0" smtClean="0"/>
              <a:t>For many years we have wondered what the spoil would be.</a:t>
            </a:r>
          </a:p>
          <a:p>
            <a:pPr marL="228563" indent="-228563">
              <a:buFont typeface="+mj-lt"/>
              <a:buAutoNum type="arabicPeriod"/>
            </a:pPr>
            <a:r>
              <a:rPr lang="en-CA" baseline="0" dirty="0" smtClean="0"/>
              <a:t>Young people need to remember that a major oil in Israel is a very recent event.  Tamar was discovered in 2009</a:t>
            </a:r>
          </a:p>
          <a:p>
            <a:pPr marL="228563" indent="-228563">
              <a:buFont typeface="+mj-lt"/>
              <a:buAutoNum type="arabicPeriod"/>
            </a:pPr>
            <a:r>
              <a:rPr lang="en-CA" baseline="0" dirty="0" smtClean="0"/>
              <a:t>Since then oil and gas fields have been discovered in a number of places that makes Israel a unique location of such wealth.</a:t>
            </a:r>
          </a:p>
          <a:p>
            <a:pPr marL="228563" indent="-228563">
              <a:buFont typeface="+mj-lt"/>
              <a:buAutoNum type="arabicPeriod"/>
            </a:pPr>
            <a:r>
              <a:rPr lang="en-CA" baseline="0" dirty="0" smtClean="0"/>
              <a:t>2010 Leviathan was discovered</a:t>
            </a:r>
          </a:p>
          <a:p>
            <a:pPr marL="228563" indent="-228563">
              <a:buFont typeface="+mj-lt"/>
              <a:buAutoNum type="arabicPeriod"/>
            </a:pPr>
            <a:r>
              <a:rPr lang="en-CA" baseline="0" dirty="0" smtClean="0"/>
              <a:t>2016 Golan and Jerusalem</a:t>
            </a:r>
          </a:p>
          <a:p>
            <a:pPr marL="228563" indent="-228563">
              <a:buFont typeface="+mj-lt"/>
              <a:buAutoNum type="arabicPeriod"/>
            </a:pPr>
            <a:r>
              <a:rPr lang="en-CA" baseline="0" dirty="0" smtClean="0"/>
              <a:t>2017 Drilling is occurring in the plains of </a:t>
            </a:r>
            <a:r>
              <a:rPr lang="en-CA" baseline="0" dirty="0" err="1" smtClean="0"/>
              <a:t>Jezreel</a:t>
            </a:r>
            <a:r>
              <a:rPr lang="en-CA" baseline="0" dirty="0" smtClean="0"/>
              <a:t>.</a:t>
            </a:r>
          </a:p>
          <a:p>
            <a:pPr marL="228563" indent="-228563">
              <a:buFont typeface="+mj-lt"/>
              <a:buAutoNum type="arabicPeriod"/>
            </a:pPr>
            <a:r>
              <a:rPr lang="en-CA" baseline="0" dirty="0" smtClean="0"/>
              <a:t>Russia must have noticed.</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29</a:t>
            </a:fld>
            <a:endParaRPr lang="en-CA"/>
          </a:p>
        </p:txBody>
      </p:sp>
    </p:spTree>
    <p:extLst>
      <p:ext uri="{BB962C8B-B14F-4D97-AF65-F5344CB8AC3E}">
        <p14:creationId xmlns:p14="http://schemas.microsoft.com/office/powerpoint/2010/main" val="3458816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Note the use of Brother Don Pearce’s Snippets file.</a:t>
            </a:r>
          </a:p>
          <a:p>
            <a:pPr marL="232326" indent="-232326">
              <a:buFont typeface="+mj-lt"/>
              <a:buAutoNum type="arabicPeriod"/>
            </a:pPr>
            <a:r>
              <a:rPr lang="en-CA" dirty="0" smtClean="0"/>
              <a:t>These were</a:t>
            </a:r>
            <a:r>
              <a:rPr lang="en-CA" baseline="0" dirty="0" smtClean="0"/>
              <a:t> the terms used to describe this discovery at the time.</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30</a:t>
            </a:fld>
            <a:endParaRPr lang="en-CA" dirty="0"/>
          </a:p>
        </p:txBody>
      </p:sp>
    </p:spTree>
    <p:extLst>
      <p:ext uri="{BB962C8B-B14F-4D97-AF65-F5344CB8AC3E}">
        <p14:creationId xmlns:p14="http://schemas.microsoft.com/office/powerpoint/2010/main" val="20950844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The Leviathan oil deposit really put Israel on the Map.</a:t>
            </a:r>
          </a:p>
          <a:p>
            <a:pPr marL="232326" indent="-232326">
              <a:buFont typeface="+mj-lt"/>
              <a:buAutoNum type="arabicPeriod"/>
            </a:pPr>
            <a:r>
              <a:rPr lang="en-CA" dirty="0" smtClean="0"/>
              <a:t>After so many years of discovering</a:t>
            </a:r>
            <a:r>
              <a:rPr lang="en-CA" baseline="0" dirty="0" smtClean="0"/>
              <a:t> nothing, suddenly, at the right time in history, the discovery is made.</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31</a:t>
            </a:fld>
            <a:endParaRPr lang="en-CA" dirty="0"/>
          </a:p>
        </p:txBody>
      </p:sp>
    </p:spTree>
    <p:extLst>
      <p:ext uri="{BB962C8B-B14F-4D97-AF65-F5344CB8AC3E}">
        <p14:creationId xmlns:p14="http://schemas.microsoft.com/office/powerpoint/2010/main" val="36644910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Magog,</a:t>
            </a:r>
            <a:r>
              <a:rPr lang="en-CA" baseline="0" dirty="0" smtClean="0"/>
              <a:t> </a:t>
            </a:r>
            <a:r>
              <a:rPr lang="en-CA" baseline="0" dirty="0" err="1" smtClean="0"/>
              <a:t>Meshech</a:t>
            </a:r>
            <a:r>
              <a:rPr lang="en-CA" baseline="0" dirty="0" smtClean="0"/>
              <a:t> and Tubal are sons of Japheth.</a:t>
            </a:r>
          </a:p>
          <a:p>
            <a:pPr marL="232326" indent="-232326">
              <a:buFont typeface="+mj-lt"/>
              <a:buAutoNum type="arabicPeriod"/>
            </a:pPr>
            <a:r>
              <a:rPr lang="en-CA" baseline="0" dirty="0" smtClean="0"/>
              <a:t>Note that the RV and other English versions translate “Chief” as Rosh as a proper name.</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5</a:t>
            </a:fld>
            <a:endParaRPr lang="en-CA" dirty="0"/>
          </a:p>
        </p:txBody>
      </p:sp>
    </p:spTree>
    <p:extLst>
      <p:ext uri="{BB962C8B-B14F-4D97-AF65-F5344CB8AC3E}">
        <p14:creationId xmlns:p14="http://schemas.microsoft.com/office/powerpoint/2010/main" val="19397482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This activity however, puts it in direct competition with Russia for the “support” of Europe.</a:t>
            </a:r>
          </a:p>
          <a:p>
            <a:pPr marL="232326" indent="-232326">
              <a:buFont typeface="+mj-lt"/>
              <a:buAutoNum type="arabicPeriod"/>
            </a:pPr>
            <a:r>
              <a:rPr lang="en-CA" dirty="0" smtClean="0"/>
              <a:t>One can hardly help but seeing a conflict here and one that Russia will manage in the end.</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32</a:t>
            </a:fld>
            <a:endParaRPr lang="en-CA" dirty="0"/>
          </a:p>
        </p:txBody>
      </p:sp>
    </p:spTree>
    <p:extLst>
      <p:ext uri="{BB962C8B-B14F-4D97-AF65-F5344CB8AC3E}">
        <p14:creationId xmlns:p14="http://schemas.microsoft.com/office/powerpoint/2010/main" val="3580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Note the number of Russian speaking people in Israel.</a:t>
            </a:r>
          </a:p>
          <a:p>
            <a:pPr marL="232326" indent="-232326">
              <a:buFont typeface="+mj-lt"/>
              <a:buAutoNum type="arabicPeriod"/>
            </a:pPr>
            <a:r>
              <a:rPr lang="en-CA" dirty="0" smtClean="0"/>
              <a:t>And</a:t>
            </a:r>
            <a:r>
              <a:rPr lang="en-CA" baseline="0" dirty="0" smtClean="0"/>
              <a:t> notice that part of the Russian reason for invading Crimea was to protect its large Russian speaking population.</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33</a:t>
            </a:fld>
            <a:endParaRPr lang="en-CA" dirty="0"/>
          </a:p>
        </p:txBody>
      </p:sp>
    </p:spTree>
    <p:extLst>
      <p:ext uri="{BB962C8B-B14F-4D97-AF65-F5344CB8AC3E}">
        <p14:creationId xmlns:p14="http://schemas.microsoft.com/office/powerpoint/2010/main" val="23759786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563" indent="-228563">
              <a:buFont typeface="+mj-lt"/>
              <a:buAutoNum type="arabicPeriod"/>
            </a:pPr>
            <a:r>
              <a:rPr lang="en-CA" baseline="0" dirty="0" smtClean="0"/>
              <a:t>Read Ezekiel 38:13</a:t>
            </a:r>
          </a:p>
          <a:p>
            <a:pPr marL="228563" indent="-228563">
              <a:buFont typeface="+mj-lt"/>
              <a:buAutoNum type="arabicPeriod"/>
            </a:pPr>
            <a:r>
              <a:rPr lang="en-CA" baseline="0" dirty="0" smtClean="0"/>
              <a:t>Sheba and </a:t>
            </a:r>
            <a:r>
              <a:rPr lang="en-CA" baseline="0" dirty="0" err="1" smtClean="0"/>
              <a:t>Dedan</a:t>
            </a:r>
            <a:r>
              <a:rPr lang="en-CA" baseline="0" dirty="0" smtClean="0"/>
              <a:t> are in the Arabian peninsula.</a:t>
            </a:r>
          </a:p>
          <a:p>
            <a:pPr marL="228563" indent="-228563">
              <a:buFont typeface="+mj-lt"/>
              <a:buAutoNum type="arabicPeriod"/>
            </a:pPr>
            <a:r>
              <a:rPr lang="en-CA" baseline="0" dirty="0" smtClean="0"/>
              <a:t>The Merchants of </a:t>
            </a:r>
            <a:r>
              <a:rPr lang="en-CA" baseline="0" dirty="0" err="1" smtClean="0"/>
              <a:t>Tarshish</a:t>
            </a:r>
            <a:r>
              <a:rPr lang="en-CA" baseline="0" dirty="0" smtClean="0"/>
              <a:t> have been shown to be related to Britain.</a:t>
            </a:r>
          </a:p>
          <a:p>
            <a:pPr marL="228563" indent="-228563">
              <a:buFont typeface="+mj-lt"/>
              <a:buAutoNum type="arabicPeriod"/>
            </a:pPr>
            <a:r>
              <a:rPr lang="en-CA" baseline="0" dirty="0" smtClean="0"/>
              <a:t>However, Britain is preoccupied with BREXIT and the USA is preoccupied with making America great again.</a:t>
            </a:r>
          </a:p>
          <a:p>
            <a:pPr marL="228563" indent="-228563">
              <a:buFont typeface="+mj-lt"/>
              <a:buAutoNum type="arabicPeriod"/>
            </a:pPr>
            <a:r>
              <a:rPr lang="en-CA" baseline="0" dirty="0" smtClean="0"/>
              <a:t>It has given Russia an opportunity to move into the Middle East and that it has. </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34</a:t>
            </a:fld>
            <a:endParaRPr lang="en-CA"/>
          </a:p>
        </p:txBody>
      </p:sp>
    </p:spTree>
    <p:extLst>
      <p:ext uri="{BB962C8B-B14F-4D97-AF65-F5344CB8AC3E}">
        <p14:creationId xmlns:p14="http://schemas.microsoft.com/office/powerpoint/2010/main" val="3458816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A very significant change in Russia occurred in 1991 when the Soviet Union under Gorbachev transformed</a:t>
            </a:r>
            <a:r>
              <a:rPr lang="en-CA" baseline="0" dirty="0" smtClean="0"/>
              <a:t> into the Russian Federation under Yeltsin.</a:t>
            </a:r>
          </a:p>
          <a:p>
            <a:pPr marL="232326" indent="-232326">
              <a:buFont typeface="+mj-lt"/>
              <a:buAutoNum type="arabicPeriod"/>
            </a:pPr>
            <a:r>
              <a:rPr lang="en-CA" baseline="0" dirty="0" smtClean="0"/>
              <a:t>It may have been what was meant by the Scripture, “</a:t>
            </a:r>
            <a:r>
              <a:rPr lang="en-CA" b="1" baseline="0" dirty="0" smtClean="0"/>
              <a:t>I will </a:t>
            </a:r>
            <a:r>
              <a:rPr lang="en-CA" baseline="0" dirty="0" smtClean="0"/>
              <a:t>turn thee back, and put hooks into thy jaws, and </a:t>
            </a:r>
            <a:r>
              <a:rPr lang="en-CA" b="1" baseline="0" dirty="0" smtClean="0"/>
              <a:t>I will </a:t>
            </a:r>
            <a:r>
              <a:rPr lang="en-CA" baseline="0" dirty="0" smtClean="0"/>
              <a:t>bring thee forth”</a:t>
            </a:r>
          </a:p>
          <a:p>
            <a:pPr marL="232326" indent="-232326">
              <a:buFont typeface="+mj-lt"/>
              <a:buAutoNum type="arabicPeriod"/>
            </a:pPr>
            <a:r>
              <a:rPr lang="en-CA" baseline="0" dirty="0" smtClean="0"/>
              <a:t>This is a work of God.</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35</a:t>
            </a:fld>
            <a:endParaRPr lang="en-CA" dirty="0"/>
          </a:p>
        </p:txBody>
      </p:sp>
    </p:spTree>
    <p:extLst>
      <p:ext uri="{BB962C8B-B14F-4D97-AF65-F5344CB8AC3E}">
        <p14:creationId xmlns:p14="http://schemas.microsoft.com/office/powerpoint/2010/main" val="34943826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Notice that the</a:t>
            </a:r>
            <a:r>
              <a:rPr lang="en-CA" baseline="0" dirty="0" smtClean="0"/>
              <a:t> Nations of Europe are largely described as being Christian – Even in Russia.</a:t>
            </a:r>
          </a:p>
          <a:p>
            <a:pPr marL="232326" indent="-232326">
              <a:buFont typeface="+mj-lt"/>
              <a:buAutoNum type="arabicPeriod"/>
            </a:pPr>
            <a:r>
              <a:rPr lang="en-CA" baseline="0" dirty="0" smtClean="0"/>
              <a:t>You may have heard Moscow described as the 3</a:t>
            </a:r>
            <a:r>
              <a:rPr lang="en-CA" baseline="30000" dirty="0" smtClean="0"/>
              <a:t>rd</a:t>
            </a:r>
            <a:r>
              <a:rPr lang="en-CA" baseline="0" dirty="0" smtClean="0"/>
              <a:t> Rome.  Rome – Constantinople - Moscow</a:t>
            </a:r>
          </a:p>
          <a:p>
            <a:pPr marL="232326" indent="-232326">
              <a:buFont typeface="+mj-lt"/>
              <a:buAutoNum type="arabicPeriod"/>
            </a:pPr>
            <a:r>
              <a:rPr lang="en-CA" baseline="0" dirty="0" smtClean="0"/>
              <a:t>The revival of Religion in Russia is an interesting fact to explore and is one of the major differences between the USSR and Russia.</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36</a:t>
            </a:fld>
            <a:endParaRPr lang="en-CA" dirty="0"/>
          </a:p>
        </p:txBody>
      </p:sp>
    </p:spTree>
    <p:extLst>
      <p:ext uri="{BB962C8B-B14F-4D97-AF65-F5344CB8AC3E}">
        <p14:creationId xmlns:p14="http://schemas.microsoft.com/office/powerpoint/2010/main" val="7881588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It was observed that the Communist Government in the country</a:t>
            </a:r>
            <a:r>
              <a:rPr lang="en-CA" baseline="0" dirty="0" smtClean="0"/>
              <a:t> of Poland was easily overthrown without a battle due to the influence of the Catholic Church and the visit of the Pope.</a:t>
            </a:r>
          </a:p>
          <a:p>
            <a:pPr marL="232326" indent="-232326">
              <a:buFont typeface="+mj-lt"/>
              <a:buAutoNum type="arabicPeriod"/>
            </a:pPr>
            <a:r>
              <a:rPr lang="en-CA" baseline="0" dirty="0" smtClean="0"/>
              <a:t>This provided stability to the Country by its control over the population.</a:t>
            </a:r>
          </a:p>
          <a:p>
            <a:pPr marL="232326" indent="-232326">
              <a:buFont typeface="+mj-lt"/>
              <a:buAutoNum type="arabicPeriod"/>
            </a:pPr>
            <a:r>
              <a:rPr lang="en-CA" baseline="0" dirty="0" smtClean="0"/>
              <a:t>Russia may have seen that it would be stronger by returning to religion.</a:t>
            </a:r>
          </a:p>
          <a:p>
            <a:pPr marL="232326" indent="-232326">
              <a:buFont typeface="+mj-lt"/>
              <a:buAutoNum type="arabicPeriod"/>
            </a:pPr>
            <a:r>
              <a:rPr lang="en-CA" baseline="0" dirty="0" smtClean="0"/>
              <a:t>Putin is certainly in favour and many Rubles (1Ruble = 2 American cents) have gone into the reparation of former places of worship. </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37</a:t>
            </a:fld>
            <a:endParaRPr lang="en-CA" dirty="0"/>
          </a:p>
        </p:txBody>
      </p:sp>
    </p:spTree>
    <p:extLst>
      <p:ext uri="{BB962C8B-B14F-4D97-AF65-F5344CB8AC3E}">
        <p14:creationId xmlns:p14="http://schemas.microsoft.com/office/powerpoint/2010/main" val="17289529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Converted to a Museum, now both a Church and Museum.</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38</a:t>
            </a:fld>
            <a:endParaRPr lang="en-CA" dirty="0"/>
          </a:p>
        </p:txBody>
      </p:sp>
    </p:spTree>
    <p:extLst>
      <p:ext uri="{BB962C8B-B14F-4D97-AF65-F5344CB8AC3E}">
        <p14:creationId xmlns:p14="http://schemas.microsoft.com/office/powerpoint/2010/main" val="11270936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Restored</a:t>
            </a:r>
            <a:r>
              <a:rPr lang="en-CA" baseline="0" dirty="0" smtClean="0"/>
              <a:t> from ruins in 2000</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39</a:t>
            </a:fld>
            <a:endParaRPr lang="en-CA" dirty="0"/>
          </a:p>
        </p:txBody>
      </p:sp>
    </p:spTree>
    <p:extLst>
      <p:ext uri="{BB962C8B-B14F-4D97-AF65-F5344CB8AC3E}">
        <p14:creationId xmlns:p14="http://schemas.microsoft.com/office/powerpoint/2010/main" val="22148476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Restored in 2009</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40</a:t>
            </a:fld>
            <a:endParaRPr lang="en-CA" dirty="0"/>
          </a:p>
        </p:txBody>
      </p:sp>
    </p:spTree>
    <p:extLst>
      <p:ext uri="{BB962C8B-B14F-4D97-AF65-F5344CB8AC3E}">
        <p14:creationId xmlns:p14="http://schemas.microsoft.com/office/powerpoint/2010/main" val="2446299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solidFill>
                  <a:schemeClr val="bg1"/>
                </a:solidFill>
                <a:latin typeface="Candara" panose="020E0502030303020204" pitchFamily="34" charset="0"/>
              </a:rPr>
              <a:t>The Church of Mary Magdalene was built by </a:t>
            </a:r>
            <a:r>
              <a:rPr lang="en-CA" b="1" dirty="0" smtClean="0">
                <a:solidFill>
                  <a:schemeClr val="bg1"/>
                </a:solidFill>
                <a:latin typeface="Candara" panose="020E0502030303020204" pitchFamily="34" charset="0"/>
              </a:rPr>
              <a:t>Tsar Alexander III</a:t>
            </a:r>
            <a:r>
              <a:rPr lang="en-CA" dirty="0" smtClean="0">
                <a:solidFill>
                  <a:schemeClr val="bg1"/>
                </a:solidFill>
                <a:latin typeface="Candara" panose="020E0502030303020204" pitchFamily="34" charset="0"/>
              </a:rPr>
              <a:t> in 1888 in the traditional Russian style. Easily spotted from the Temple Mount, the Russian church's seven golden domes have been newly gilded and sparkle in the sun. Combined with its multiple levels and sculpted white turrets, the church looks like something out of a </a:t>
            </a:r>
            <a:r>
              <a:rPr lang="en-CA" dirty="0" err="1" smtClean="0">
                <a:solidFill>
                  <a:schemeClr val="bg1"/>
                </a:solidFill>
                <a:latin typeface="Candara" panose="020E0502030303020204" pitchFamily="34" charset="0"/>
              </a:rPr>
              <a:t>fairytale</a:t>
            </a:r>
            <a:r>
              <a:rPr lang="en-CA" dirty="0" smtClean="0">
                <a:solidFill>
                  <a:schemeClr val="bg1"/>
                </a:solidFill>
                <a:latin typeface="Candara" panose="020E0502030303020204" pitchFamily="34" charset="0"/>
              </a:rPr>
              <a:t>.</a:t>
            </a:r>
          </a:p>
        </p:txBody>
      </p:sp>
      <p:sp>
        <p:nvSpPr>
          <p:cNvPr id="4" name="Slide Number Placeholder 3"/>
          <p:cNvSpPr>
            <a:spLocks noGrp="1"/>
          </p:cNvSpPr>
          <p:nvPr>
            <p:ph type="sldNum" sz="quarter" idx="10"/>
          </p:nvPr>
        </p:nvSpPr>
        <p:spPr/>
        <p:txBody>
          <a:bodyPr/>
          <a:lstStyle/>
          <a:p>
            <a:fld id="{9431D934-5FEA-4182-9A83-EA28A44E8054}" type="slidenum">
              <a:rPr lang="en-CA" smtClean="0"/>
              <a:pPr/>
              <a:t>41</a:t>
            </a:fld>
            <a:endParaRPr lang="en-CA" dirty="0"/>
          </a:p>
        </p:txBody>
      </p:sp>
    </p:spTree>
    <p:extLst>
      <p:ext uri="{BB962C8B-B14F-4D97-AF65-F5344CB8AC3E}">
        <p14:creationId xmlns:p14="http://schemas.microsoft.com/office/powerpoint/2010/main" val="3874417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Independent witness like</a:t>
            </a:r>
            <a:r>
              <a:rPr lang="en-CA" baseline="0" dirty="0" smtClean="0"/>
              <a:t> that of the Amplified Bible Commentary</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6</a:t>
            </a:fld>
            <a:endParaRPr lang="en-CA" dirty="0"/>
          </a:p>
        </p:txBody>
      </p:sp>
    </p:spTree>
    <p:extLst>
      <p:ext uri="{BB962C8B-B14F-4D97-AF65-F5344CB8AC3E}">
        <p14:creationId xmlns:p14="http://schemas.microsoft.com/office/powerpoint/2010/main" val="16783238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solidFill>
                  <a:schemeClr val="bg1"/>
                </a:solidFill>
                <a:latin typeface="Candara" panose="020E0502030303020204" pitchFamily="34" charset="0"/>
              </a:rPr>
              <a:t>The Church of Mary Magdalene was built by </a:t>
            </a:r>
            <a:r>
              <a:rPr lang="en-CA" b="1" dirty="0" smtClean="0">
                <a:solidFill>
                  <a:schemeClr val="bg1"/>
                </a:solidFill>
                <a:latin typeface="Candara" panose="020E0502030303020204" pitchFamily="34" charset="0"/>
              </a:rPr>
              <a:t>Tsar Alexander III</a:t>
            </a:r>
            <a:r>
              <a:rPr lang="en-CA" dirty="0" smtClean="0">
                <a:solidFill>
                  <a:schemeClr val="bg1"/>
                </a:solidFill>
                <a:latin typeface="Candara" panose="020E0502030303020204" pitchFamily="34" charset="0"/>
              </a:rPr>
              <a:t> in 1888 in the traditional Russian style. Easily spotted from the Temple Mount, the Russian church's seven golden domes have been newly gilded and sparkle in the sun. Combined with its multiple levels and sculpted white turrets, the church looks like something out of a </a:t>
            </a:r>
            <a:r>
              <a:rPr lang="en-CA" dirty="0" err="1" smtClean="0">
                <a:solidFill>
                  <a:schemeClr val="bg1"/>
                </a:solidFill>
                <a:latin typeface="Candara" panose="020E0502030303020204" pitchFamily="34" charset="0"/>
              </a:rPr>
              <a:t>fairytale</a:t>
            </a:r>
            <a:r>
              <a:rPr lang="en-CA" dirty="0" smtClean="0">
                <a:solidFill>
                  <a:schemeClr val="bg1"/>
                </a:solidFill>
                <a:latin typeface="Candara" panose="020E0502030303020204" pitchFamily="34" charset="0"/>
              </a:rPr>
              <a:t>.</a:t>
            </a:r>
          </a:p>
        </p:txBody>
      </p:sp>
      <p:sp>
        <p:nvSpPr>
          <p:cNvPr id="4" name="Slide Number Placeholder 3"/>
          <p:cNvSpPr>
            <a:spLocks noGrp="1"/>
          </p:cNvSpPr>
          <p:nvPr>
            <p:ph type="sldNum" sz="quarter" idx="10"/>
          </p:nvPr>
        </p:nvSpPr>
        <p:spPr/>
        <p:txBody>
          <a:bodyPr/>
          <a:lstStyle/>
          <a:p>
            <a:fld id="{9431D934-5FEA-4182-9A83-EA28A44E8054}" type="slidenum">
              <a:rPr lang="en-CA" smtClean="0"/>
              <a:pPr/>
              <a:t>42</a:t>
            </a:fld>
            <a:endParaRPr lang="en-CA" dirty="0"/>
          </a:p>
        </p:txBody>
      </p:sp>
    </p:spTree>
    <p:extLst>
      <p:ext uri="{BB962C8B-B14F-4D97-AF65-F5344CB8AC3E}">
        <p14:creationId xmlns:p14="http://schemas.microsoft.com/office/powerpoint/2010/main" val="38744172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President Vladimir</a:t>
            </a:r>
            <a:r>
              <a:rPr lang="en-CA" baseline="0" dirty="0" smtClean="0"/>
              <a:t> Putin</a:t>
            </a:r>
          </a:p>
          <a:p>
            <a:pPr marL="232326" indent="-232326">
              <a:buFont typeface="+mj-lt"/>
              <a:buAutoNum type="arabicPeriod"/>
            </a:pPr>
            <a:r>
              <a:rPr lang="en-CA" baseline="0" dirty="0" smtClean="0"/>
              <a:t>Patriarch Kirill of the Russian Orthodox Church (2009)</a:t>
            </a:r>
          </a:p>
          <a:p>
            <a:pPr marL="232326" indent="-232326">
              <a:buFont typeface="+mj-lt"/>
              <a:buAutoNum type="arabicPeriod"/>
            </a:pPr>
            <a:r>
              <a:rPr lang="en-CA" dirty="0"/>
              <a:t>Russian Orthodox Church Archpriest </a:t>
            </a:r>
            <a:r>
              <a:rPr lang="en-CA" dirty="0" err="1"/>
              <a:t>Vsevolod</a:t>
            </a:r>
            <a:r>
              <a:rPr lang="en-CA" dirty="0"/>
              <a:t> Chaplin</a:t>
            </a:r>
            <a:endParaRPr lang="en-CA" baseline="0" dirty="0" smtClean="0"/>
          </a:p>
          <a:p>
            <a:pPr marL="232326" indent="-232326">
              <a:buFont typeface="+mj-lt"/>
              <a:buAutoNum type="arabicPeriod"/>
            </a:pP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43</a:t>
            </a:fld>
            <a:endParaRPr lang="en-CA" dirty="0"/>
          </a:p>
        </p:txBody>
      </p:sp>
    </p:spTree>
    <p:extLst>
      <p:ext uri="{BB962C8B-B14F-4D97-AF65-F5344CB8AC3E}">
        <p14:creationId xmlns:p14="http://schemas.microsoft.com/office/powerpoint/2010/main" val="26909265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President Vladimir</a:t>
            </a:r>
            <a:r>
              <a:rPr lang="en-CA" baseline="0" dirty="0" smtClean="0"/>
              <a:t> Putin</a:t>
            </a:r>
          </a:p>
          <a:p>
            <a:pPr marL="232326" indent="-232326">
              <a:buFont typeface="+mj-lt"/>
              <a:buAutoNum type="arabicPeriod"/>
            </a:pPr>
            <a:r>
              <a:rPr lang="en-CA" baseline="0" dirty="0" smtClean="0"/>
              <a:t>Patriarch Kirill of the Russian Orthodox Church (2009)</a:t>
            </a:r>
          </a:p>
          <a:p>
            <a:pPr marL="232326" indent="-232326">
              <a:buFont typeface="+mj-lt"/>
              <a:buAutoNum type="arabicPeriod"/>
            </a:pPr>
            <a:r>
              <a:rPr lang="en-CA" dirty="0"/>
              <a:t>Russian Orthodox Church Archpriest </a:t>
            </a:r>
            <a:r>
              <a:rPr lang="en-CA" dirty="0" err="1"/>
              <a:t>Vsevolod</a:t>
            </a:r>
            <a:r>
              <a:rPr lang="en-CA" dirty="0"/>
              <a:t> Chaplin</a:t>
            </a:r>
            <a:endParaRPr lang="en-CA" baseline="0" dirty="0" smtClean="0"/>
          </a:p>
          <a:p>
            <a:pPr marL="232326" indent="-232326">
              <a:buFont typeface="+mj-lt"/>
              <a:buAutoNum type="arabicPeriod"/>
            </a:pP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44</a:t>
            </a:fld>
            <a:endParaRPr lang="en-CA" dirty="0"/>
          </a:p>
        </p:txBody>
      </p:sp>
    </p:spTree>
    <p:extLst>
      <p:ext uri="{BB962C8B-B14F-4D97-AF65-F5344CB8AC3E}">
        <p14:creationId xmlns:p14="http://schemas.microsoft.com/office/powerpoint/2010/main" val="26909265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The Land of Promise</a:t>
            </a:r>
          </a:p>
          <a:p>
            <a:pPr marL="232326" indent="-232326">
              <a:buFont typeface="+mj-lt"/>
              <a:buAutoNum type="arabicPeriod"/>
            </a:pPr>
            <a:r>
              <a:rPr lang="en-CA" dirty="0" smtClean="0"/>
              <a:t>Russia</a:t>
            </a:r>
            <a:r>
              <a:rPr lang="en-CA" baseline="0" dirty="0" smtClean="0"/>
              <a:t> now has a military base within the borders of God’s land</a:t>
            </a:r>
          </a:p>
          <a:p>
            <a:pPr marL="232326" indent="-232326">
              <a:buFont typeface="+mj-lt"/>
              <a:buAutoNum type="arabicPeriod"/>
            </a:pPr>
            <a:r>
              <a:rPr lang="en-CA" baseline="0" dirty="0" smtClean="0"/>
              <a:t>Note the countries that God’s boundaries will affect.</a:t>
            </a:r>
          </a:p>
          <a:p>
            <a:pPr marL="232326" indent="-232326">
              <a:buFont typeface="+mj-lt"/>
              <a:buAutoNum type="arabicPeriod"/>
            </a:pPr>
            <a:r>
              <a:rPr lang="en-CA" baseline="0" dirty="0" smtClean="0"/>
              <a:t>We are very close to the end.</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45</a:t>
            </a:fld>
            <a:endParaRPr lang="en-CA" dirty="0"/>
          </a:p>
        </p:txBody>
      </p:sp>
    </p:spTree>
    <p:extLst>
      <p:ext uri="{BB962C8B-B14F-4D97-AF65-F5344CB8AC3E}">
        <p14:creationId xmlns:p14="http://schemas.microsoft.com/office/powerpoint/2010/main" val="7845641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Location of Air base and Sea Port to be kept by Russia.</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46</a:t>
            </a:fld>
            <a:endParaRPr lang="en-CA" dirty="0"/>
          </a:p>
        </p:txBody>
      </p:sp>
    </p:spTree>
    <p:extLst>
      <p:ext uri="{BB962C8B-B14F-4D97-AF65-F5344CB8AC3E}">
        <p14:creationId xmlns:p14="http://schemas.microsoft.com/office/powerpoint/2010/main" val="11878218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At the same time when Gog</a:t>
            </a:r>
            <a:r>
              <a:rPr lang="en-CA" baseline="0" dirty="0" smtClean="0"/>
              <a:t> comes against the land of Israel.</a:t>
            </a:r>
          </a:p>
          <a:p>
            <a:pPr marL="232326" indent="-232326">
              <a:buFont typeface="+mj-lt"/>
              <a:buAutoNum type="arabicPeriod"/>
            </a:pPr>
            <a:r>
              <a:rPr lang="en-CA" baseline="0" dirty="0" smtClean="0"/>
              <a:t>Suddenly God will break forth on His enemies.</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48</a:t>
            </a:fld>
            <a:endParaRPr lang="en-CA" dirty="0"/>
          </a:p>
        </p:txBody>
      </p:sp>
    </p:spTree>
    <p:extLst>
      <p:ext uri="{BB962C8B-B14F-4D97-AF65-F5344CB8AC3E}">
        <p14:creationId xmlns:p14="http://schemas.microsoft.com/office/powerpoint/2010/main" val="28869477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At the same time when Gog</a:t>
            </a:r>
            <a:r>
              <a:rPr lang="en-CA" baseline="0" dirty="0" smtClean="0"/>
              <a:t> comes against the land of Israel.</a:t>
            </a:r>
          </a:p>
          <a:p>
            <a:pPr marL="232326" indent="-232326">
              <a:buFont typeface="+mj-lt"/>
              <a:buAutoNum type="arabicPeriod"/>
            </a:pPr>
            <a:r>
              <a:rPr lang="en-CA" baseline="0" dirty="0" smtClean="0"/>
              <a:t>Suddenly God will break forth on His enemies.</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49</a:t>
            </a:fld>
            <a:endParaRPr lang="en-CA" dirty="0"/>
          </a:p>
        </p:txBody>
      </p:sp>
    </p:spTree>
    <p:extLst>
      <p:ext uri="{BB962C8B-B14F-4D97-AF65-F5344CB8AC3E}">
        <p14:creationId xmlns:p14="http://schemas.microsoft.com/office/powerpoint/2010/main" val="28869477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Read the summary.</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50</a:t>
            </a:fld>
            <a:endParaRPr lang="en-CA" dirty="0"/>
          </a:p>
        </p:txBody>
      </p:sp>
    </p:spTree>
    <p:extLst>
      <p:ext uri="{BB962C8B-B14F-4D97-AF65-F5344CB8AC3E}">
        <p14:creationId xmlns:p14="http://schemas.microsoft.com/office/powerpoint/2010/main" val="3100308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Further to the Amplified Bible</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7</a:t>
            </a:fld>
            <a:endParaRPr lang="en-CA" dirty="0"/>
          </a:p>
        </p:txBody>
      </p:sp>
    </p:spTree>
    <p:extLst>
      <p:ext uri="{BB962C8B-B14F-4D97-AF65-F5344CB8AC3E}">
        <p14:creationId xmlns:p14="http://schemas.microsoft.com/office/powerpoint/2010/main" val="1556360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John Thomas quoted</a:t>
            </a:r>
            <a:r>
              <a:rPr lang="en-CA" baseline="0" dirty="0" smtClean="0"/>
              <a:t> other sources for his reasons for believing that Russia was implicated in this Prophecy.</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8</a:t>
            </a:fld>
            <a:endParaRPr lang="en-CA" dirty="0"/>
          </a:p>
        </p:txBody>
      </p:sp>
    </p:spTree>
    <p:extLst>
      <p:ext uri="{BB962C8B-B14F-4D97-AF65-F5344CB8AC3E}">
        <p14:creationId xmlns:p14="http://schemas.microsoft.com/office/powerpoint/2010/main" val="3194209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Rosh and Russia</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9</a:t>
            </a:fld>
            <a:endParaRPr lang="en-CA" dirty="0"/>
          </a:p>
        </p:txBody>
      </p:sp>
    </p:spTree>
    <p:extLst>
      <p:ext uri="{BB962C8B-B14F-4D97-AF65-F5344CB8AC3E}">
        <p14:creationId xmlns:p14="http://schemas.microsoft.com/office/powerpoint/2010/main" val="3436430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563" indent="-228563">
              <a:buFont typeface="+mj-lt"/>
              <a:buAutoNum type="arabicPeriod"/>
            </a:pPr>
            <a:r>
              <a:rPr lang="en-CA" baseline="0" dirty="0" smtClean="0"/>
              <a:t>This is the King James Version and it masks the fact that the word “chief” is speaking of a distinct people of Russian descent.</a:t>
            </a:r>
          </a:p>
          <a:p>
            <a:pPr marL="228563" indent="-228563">
              <a:buFont typeface="+mj-lt"/>
              <a:buAutoNum type="arabicPeriod"/>
            </a:pPr>
            <a:r>
              <a:rPr lang="en-CA" baseline="0" dirty="0" smtClean="0"/>
              <a:t>What makes it valuable as a ‘sign of the time’ is that in would not take place until Israel was again a nation in their ancestral homeland.  (See Ezekiel 38:8 read)</a:t>
            </a:r>
          </a:p>
          <a:p>
            <a:pPr marL="228563" indent="-228563">
              <a:buFont typeface="+mj-lt"/>
              <a:buAutoNum type="arabicPeriod"/>
            </a:pPr>
            <a:r>
              <a:rPr lang="en-CA" baseline="0" dirty="0" smtClean="0"/>
              <a:t>Russia has never been closer to doing this in recent times.</a:t>
            </a:r>
          </a:p>
          <a:p>
            <a:pPr marL="228563" indent="-228563">
              <a:buFont typeface="+mj-lt"/>
              <a:buAutoNum type="arabicPeriod"/>
            </a:pPr>
            <a:r>
              <a:rPr lang="en-CA" baseline="0" dirty="0" smtClean="0"/>
              <a:t>1917 – Communist takeover from the Czar – The days of the Soviet Union</a:t>
            </a:r>
          </a:p>
          <a:p>
            <a:pPr marL="228563" indent="-228563">
              <a:buFont typeface="+mj-lt"/>
              <a:buAutoNum type="arabicPeriod"/>
            </a:pPr>
            <a:r>
              <a:rPr lang="en-CA" baseline="0" dirty="0" smtClean="0"/>
              <a:t>1957 – Sputnik the 1</a:t>
            </a:r>
            <a:r>
              <a:rPr lang="en-CA" baseline="30000" dirty="0" smtClean="0"/>
              <a:t>st</a:t>
            </a:r>
            <a:r>
              <a:rPr lang="en-CA" baseline="0" dirty="0" smtClean="0"/>
              <a:t> satellite that orbited the earth and drove the Americans into a frenzy.</a:t>
            </a:r>
          </a:p>
          <a:p>
            <a:pPr marL="228563" indent="-228563">
              <a:buFont typeface="+mj-lt"/>
              <a:buAutoNum type="arabicPeriod"/>
            </a:pPr>
            <a:r>
              <a:rPr lang="en-CA" baseline="0" dirty="0" smtClean="0"/>
              <a:t>1989 – The fall of the Soviet Union.</a:t>
            </a:r>
          </a:p>
          <a:p>
            <a:pPr marL="228563" indent="-228563">
              <a:buFont typeface="+mj-lt"/>
              <a:buAutoNum type="arabicPeriod"/>
            </a:pPr>
            <a:r>
              <a:rPr lang="en-CA" baseline="0" dirty="0" smtClean="0"/>
              <a:t>2012 – Putin’s 1</a:t>
            </a:r>
            <a:r>
              <a:rPr lang="en-CA" baseline="30000" dirty="0" smtClean="0"/>
              <a:t>st</a:t>
            </a:r>
            <a:r>
              <a:rPr lang="en-CA" baseline="0" dirty="0" smtClean="0"/>
              <a:t> term in Office.</a:t>
            </a:r>
          </a:p>
          <a:p>
            <a:pPr marL="228563" indent="-228563">
              <a:buFont typeface="+mj-lt"/>
              <a:buAutoNum type="arabicPeriod"/>
            </a:pPr>
            <a:r>
              <a:rPr lang="en-CA" baseline="0" dirty="0" smtClean="0"/>
              <a:t> 2014 – Annexation of Crimea.</a:t>
            </a:r>
          </a:p>
          <a:p>
            <a:pPr marL="228563" indent="-228563">
              <a:buFont typeface="+mj-lt"/>
              <a:buAutoNum type="arabicPeriod"/>
            </a:pPr>
            <a:r>
              <a:rPr lang="en-CA" baseline="0" dirty="0" smtClean="0"/>
              <a:t> 2015 – Establishes a naval military base in Syria.</a:t>
            </a:r>
          </a:p>
          <a:p>
            <a:pPr marL="228563" indent="-228563">
              <a:buFont typeface="+mj-lt"/>
              <a:buAutoNum type="arabicPeriod"/>
            </a:pPr>
            <a:r>
              <a:rPr lang="en-CA" baseline="0" dirty="0" smtClean="0"/>
              <a:t> 2017 – Establishes military airbases on Israel’s border.</a:t>
            </a:r>
          </a:p>
          <a:p>
            <a:pPr marL="228563" indent="-228563">
              <a:buFont typeface="+mj-lt"/>
              <a:buAutoNum type="arabicPeriod"/>
            </a:pPr>
            <a:r>
              <a:rPr lang="en-CA" baseline="0" dirty="0" smtClean="0"/>
              <a:t> They now have military bases within the confines of the land promised to Abraham and are looking at getting a greater foothold in the middle east while America is otherwise occupied.</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solidFill>
                  <a:prstClr val="black"/>
                </a:solidFill>
              </a:rPr>
              <a:pPr/>
              <a:t>10</a:t>
            </a:fld>
            <a:endParaRPr lang="en-CA">
              <a:solidFill>
                <a:prstClr val="black"/>
              </a:solidFill>
            </a:endParaRPr>
          </a:p>
        </p:txBody>
      </p:sp>
    </p:spTree>
    <p:extLst>
      <p:ext uri="{BB962C8B-B14F-4D97-AF65-F5344CB8AC3E}">
        <p14:creationId xmlns:p14="http://schemas.microsoft.com/office/powerpoint/2010/main" val="16958608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This man is quite different from the former leaders of the</a:t>
            </a:r>
            <a:r>
              <a:rPr lang="en-CA" baseline="0" dirty="0" smtClean="0"/>
              <a:t> Soviet Union.</a:t>
            </a:r>
          </a:p>
          <a:p>
            <a:pPr marL="232326" indent="-232326">
              <a:buFont typeface="+mj-lt"/>
              <a:buAutoNum type="arabicPeriod"/>
            </a:pPr>
            <a:r>
              <a:rPr lang="en-CA" baseline="0" dirty="0" smtClean="0"/>
              <a:t>He is cunning, he has shown promise to do what Ezekiel 38 states and he intends to lead for another 6 years.</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11</a:t>
            </a:fld>
            <a:endParaRPr lang="en-CA" dirty="0"/>
          </a:p>
        </p:txBody>
      </p:sp>
    </p:spTree>
    <p:extLst>
      <p:ext uri="{BB962C8B-B14F-4D97-AF65-F5344CB8AC3E}">
        <p14:creationId xmlns:p14="http://schemas.microsoft.com/office/powerpoint/2010/main" val="15298375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067635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25627784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11674259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8759474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11906783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99450723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44653724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3813324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71044721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61085762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lipArt Placeholder 3"/>
          <p:cNvSpPr>
            <a:spLocks noGrp="1"/>
          </p:cNvSpPr>
          <p:nvPr>
            <p:ph type="clipArt" sz="half" idx="2"/>
          </p:nvPr>
        </p:nvSpPr>
        <p:spPr>
          <a:xfrm>
            <a:off x="4648200" y="1600200"/>
            <a:ext cx="4038600" cy="4525963"/>
          </a:xfrm>
        </p:spPr>
        <p:txBody>
          <a:bodyPr/>
          <a:lstStyle/>
          <a:p>
            <a:pPr lvl="0"/>
            <a:endParaRPr lang="en-CA"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CCCE691-F6FC-40EF-B303-17F10E7F3B7B}"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226890374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50CD6D-6230-4EF6-9F74-298C80E489C5}"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1879370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14864816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Text Placeholder 3"/>
          <p:cNvSpPr>
            <a:spLocks noGrp="1"/>
          </p:cNvSpPr>
          <p:nvPr>
            <p:ph type="body" sz="half" idx="2"/>
          </p:nvPr>
        </p:nvSpPr>
        <p:spPr>
          <a:xfrm>
            <a:off x="4648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4"/>
          <p:cNvSpPr>
            <a:spLocks noGrp="1"/>
          </p:cNvSpPr>
          <p:nvPr>
            <p:ph type="dt" sz="half" idx="10"/>
          </p:nvPr>
        </p:nvSpPr>
        <p:spPr>
          <a:xfrm>
            <a:off x="457200" y="6248400"/>
            <a:ext cx="2133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a:xfrm>
            <a:off x="6553200" y="6248400"/>
            <a:ext cx="2133600" cy="457200"/>
          </a:xfrm>
        </p:spPr>
        <p:txBody>
          <a:bodyPr/>
          <a:lstStyle>
            <a:lvl1pPr>
              <a:defRPr>
                <a:latin typeface="Candara" panose="020E0502030303020204" pitchFamily="34" charset="0"/>
              </a:defRPr>
            </a:lvl1pPr>
          </a:lstStyle>
          <a:p>
            <a:fld id="{09C52AC9-396D-420D-A9CB-C39757E9AC53}"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51803553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Candara" panose="020E0502030303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CA" dirty="0"/>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0E3530B4-F959-4F68-A468-DC5CCB95B683}" type="datetimeFigureOut">
              <a:rPr lang="en-CA" smtClean="0">
                <a:solidFill>
                  <a:prstClr val="black">
                    <a:tint val="75000"/>
                  </a:prstClr>
                </a:solidFill>
              </a:rPr>
              <a:pPr/>
              <a:t>03/03/2018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C5E45C1B-972C-4DB3-B3C3-913907E686D4}"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30857924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0E3530B4-F959-4F68-A468-DC5CCB95B683}" type="datetimeFigureOut">
              <a:rPr lang="en-CA" smtClean="0">
                <a:solidFill>
                  <a:prstClr val="black">
                    <a:tint val="75000"/>
                  </a:prstClr>
                </a:solidFill>
              </a:rPr>
              <a:pPr/>
              <a:t>03/03/2018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C5E45C1B-972C-4DB3-B3C3-913907E686D4}"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6154235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Candara" panose="020E0502030303020204" pitchFamily="34" charset="0"/>
              </a:defRPr>
            </a:lvl1pPr>
          </a:lstStyle>
          <a:p>
            <a:r>
              <a:rPr lang="en-US" dirty="0" smtClean="0"/>
              <a:t>Click to edit Master title style</a:t>
            </a:r>
            <a:endParaRPr lang="en-CA"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latin typeface="Candara" panose="020E0502030303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0E3530B4-F959-4F68-A468-DC5CCB95B683}" type="datetimeFigureOut">
              <a:rPr lang="en-CA" smtClean="0">
                <a:solidFill>
                  <a:prstClr val="black">
                    <a:tint val="75000"/>
                  </a:prstClr>
                </a:solidFill>
              </a:rPr>
              <a:pPr/>
              <a:t>03/03/2018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C5E45C1B-972C-4DB3-B3C3-913907E686D4}"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85390406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1600200"/>
            <a:ext cx="4038600" cy="4525963"/>
          </a:xfrm>
        </p:spPr>
        <p:txBody>
          <a:bodyPr/>
          <a:lstStyle>
            <a:lvl1pPr>
              <a:defRPr sz="2800">
                <a:latin typeface="Candara" panose="020E0502030303020204" pitchFamily="34" charset="0"/>
              </a:defRPr>
            </a:lvl1pPr>
            <a:lvl2pPr>
              <a:defRPr sz="2400">
                <a:latin typeface="Candara" panose="020E0502030303020204" pitchFamily="34" charset="0"/>
              </a:defRPr>
            </a:lvl2pPr>
            <a:lvl3pPr>
              <a:defRPr sz="2000">
                <a:latin typeface="Candara" panose="020E0502030303020204" pitchFamily="34" charset="0"/>
              </a:defRPr>
            </a:lvl3pPr>
            <a:lvl4pPr>
              <a:defRPr sz="1800">
                <a:latin typeface="Candara" panose="020E0502030303020204" pitchFamily="34" charset="0"/>
              </a:defRPr>
            </a:lvl4pPr>
            <a:lvl5pPr>
              <a:defRPr sz="1800">
                <a:latin typeface="Candara" panose="020E0502030303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Content Placeholder 3"/>
          <p:cNvSpPr>
            <a:spLocks noGrp="1"/>
          </p:cNvSpPr>
          <p:nvPr>
            <p:ph sz="half" idx="2"/>
          </p:nvPr>
        </p:nvSpPr>
        <p:spPr>
          <a:xfrm>
            <a:off x="4648200" y="1600200"/>
            <a:ext cx="4038600" cy="4525963"/>
          </a:xfrm>
        </p:spPr>
        <p:txBody>
          <a:bodyPr/>
          <a:lstStyle>
            <a:lvl1pPr>
              <a:defRPr sz="2800">
                <a:latin typeface="Candara" panose="020E0502030303020204" pitchFamily="34" charset="0"/>
              </a:defRPr>
            </a:lvl1pPr>
            <a:lvl2pPr>
              <a:defRPr sz="2400">
                <a:latin typeface="Candara" panose="020E0502030303020204" pitchFamily="34" charset="0"/>
              </a:defRPr>
            </a:lvl2pPr>
            <a:lvl3pPr>
              <a:defRPr sz="2000">
                <a:latin typeface="Candara" panose="020E0502030303020204" pitchFamily="34" charset="0"/>
              </a:defRPr>
            </a:lvl3pPr>
            <a:lvl4pPr>
              <a:defRPr sz="1800">
                <a:latin typeface="Candara" panose="020E0502030303020204" pitchFamily="34" charset="0"/>
              </a:defRPr>
            </a:lvl4pPr>
            <a:lvl5pPr>
              <a:defRPr sz="1800">
                <a:latin typeface="Candara" panose="020E0502030303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4"/>
          <p:cNvSpPr>
            <a:spLocks noGrp="1"/>
          </p:cNvSpPr>
          <p:nvPr>
            <p:ph type="dt" sz="half" idx="10"/>
          </p:nvPr>
        </p:nvSpPr>
        <p:spPr/>
        <p:txBody>
          <a:bodyPr/>
          <a:lstStyle>
            <a:lvl1pPr>
              <a:defRPr>
                <a:latin typeface="Candara" panose="020E0502030303020204" pitchFamily="34" charset="0"/>
              </a:defRPr>
            </a:lvl1pPr>
          </a:lstStyle>
          <a:p>
            <a:fld id="{0E3530B4-F959-4F68-A468-DC5CCB95B683}" type="datetimeFigureOut">
              <a:rPr lang="en-CA" smtClean="0">
                <a:solidFill>
                  <a:prstClr val="black">
                    <a:tint val="75000"/>
                  </a:prstClr>
                </a:solidFill>
              </a:rPr>
              <a:pPr/>
              <a:t>03/03/2018</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andara" panose="020E0502030303020204" pitchFamily="34" charset="0"/>
              </a:defRPr>
            </a:lvl1pPr>
          </a:lstStyle>
          <a:p>
            <a:fld id="{C5E45C1B-972C-4DB3-B3C3-913907E686D4}"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22664949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Candara" panose="020E05020303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Candara" panose="020E0502030303020204" pitchFamily="34" charset="0"/>
              </a:defRPr>
            </a:lvl1pPr>
            <a:lvl2pPr>
              <a:defRPr sz="2000">
                <a:latin typeface="Candara" panose="020E0502030303020204" pitchFamily="34" charset="0"/>
              </a:defRPr>
            </a:lvl2pPr>
            <a:lvl3pPr>
              <a:defRPr sz="1800">
                <a:latin typeface="Candara" panose="020E0502030303020204" pitchFamily="34" charset="0"/>
              </a:defRPr>
            </a:lvl3pPr>
            <a:lvl4pPr>
              <a:defRPr sz="1600">
                <a:latin typeface="Candara" panose="020E0502030303020204" pitchFamily="34" charset="0"/>
              </a:defRPr>
            </a:lvl4pPr>
            <a:lvl5pPr>
              <a:defRPr sz="1600">
                <a:latin typeface="Candara" panose="020E0502030303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atin typeface="Candara" panose="020E05020303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atin typeface="Candara" panose="020E0502030303020204" pitchFamily="34" charset="0"/>
              </a:defRPr>
            </a:lvl1pPr>
            <a:lvl2pPr>
              <a:defRPr sz="2000">
                <a:latin typeface="Candara" panose="020E0502030303020204" pitchFamily="34" charset="0"/>
              </a:defRPr>
            </a:lvl2pPr>
            <a:lvl3pPr>
              <a:defRPr sz="1800">
                <a:latin typeface="Candara" panose="020E0502030303020204" pitchFamily="34" charset="0"/>
              </a:defRPr>
            </a:lvl3pPr>
            <a:lvl4pPr>
              <a:defRPr sz="1600">
                <a:latin typeface="Candara" panose="020E0502030303020204" pitchFamily="34" charset="0"/>
              </a:defRPr>
            </a:lvl4pPr>
            <a:lvl5pPr>
              <a:defRPr sz="1600">
                <a:latin typeface="Candara" panose="020E0502030303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7" name="Date Placeholder 6"/>
          <p:cNvSpPr>
            <a:spLocks noGrp="1"/>
          </p:cNvSpPr>
          <p:nvPr>
            <p:ph type="dt" sz="half" idx="10"/>
          </p:nvPr>
        </p:nvSpPr>
        <p:spPr/>
        <p:txBody>
          <a:bodyPr/>
          <a:lstStyle>
            <a:lvl1pPr>
              <a:defRPr>
                <a:latin typeface="Candara" panose="020E0502030303020204" pitchFamily="34" charset="0"/>
              </a:defRPr>
            </a:lvl1pPr>
          </a:lstStyle>
          <a:p>
            <a:fld id="{0E3530B4-F959-4F68-A468-DC5CCB95B683}" type="datetimeFigureOut">
              <a:rPr lang="en-CA" smtClean="0">
                <a:solidFill>
                  <a:prstClr val="black">
                    <a:tint val="75000"/>
                  </a:prstClr>
                </a:solidFill>
              </a:rPr>
              <a:pPr/>
              <a:t>03/03/2018</a:t>
            </a:fld>
            <a:endParaRPr lang="en-CA" dirty="0">
              <a:solidFill>
                <a:prstClr val="black">
                  <a:tint val="75000"/>
                </a:prstClr>
              </a:solidFill>
            </a:endParaRPr>
          </a:p>
        </p:txBody>
      </p:sp>
      <p:sp>
        <p:nvSpPr>
          <p:cNvPr id="8" name="Footer Placeholder 7"/>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9" name="Slide Number Placeholder 8"/>
          <p:cNvSpPr>
            <a:spLocks noGrp="1"/>
          </p:cNvSpPr>
          <p:nvPr>
            <p:ph type="sldNum" sz="quarter" idx="12"/>
          </p:nvPr>
        </p:nvSpPr>
        <p:spPr/>
        <p:txBody>
          <a:bodyPr/>
          <a:lstStyle>
            <a:lvl1pPr>
              <a:defRPr>
                <a:latin typeface="Candara" panose="020E0502030303020204" pitchFamily="34" charset="0"/>
              </a:defRPr>
            </a:lvl1pPr>
          </a:lstStyle>
          <a:p>
            <a:fld id="{C5E45C1B-972C-4DB3-B3C3-913907E686D4}"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82776295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Date Placeholder 2"/>
          <p:cNvSpPr>
            <a:spLocks noGrp="1"/>
          </p:cNvSpPr>
          <p:nvPr>
            <p:ph type="dt" sz="half" idx="10"/>
          </p:nvPr>
        </p:nvSpPr>
        <p:spPr/>
        <p:txBody>
          <a:bodyPr/>
          <a:lstStyle>
            <a:lvl1pPr>
              <a:defRPr>
                <a:latin typeface="Candara" panose="020E0502030303020204" pitchFamily="34" charset="0"/>
              </a:defRPr>
            </a:lvl1pPr>
          </a:lstStyle>
          <a:p>
            <a:fld id="{0E3530B4-F959-4F68-A468-DC5CCB95B683}" type="datetimeFigureOut">
              <a:rPr lang="en-CA" smtClean="0">
                <a:solidFill>
                  <a:prstClr val="black">
                    <a:tint val="75000"/>
                  </a:prstClr>
                </a:solidFill>
              </a:rPr>
              <a:pPr/>
              <a:t>03/03/2018</a:t>
            </a:fld>
            <a:endParaRPr lang="en-CA" dirty="0">
              <a:solidFill>
                <a:prstClr val="black">
                  <a:tint val="75000"/>
                </a:prstClr>
              </a:solidFill>
            </a:endParaRPr>
          </a:p>
        </p:txBody>
      </p:sp>
      <p:sp>
        <p:nvSpPr>
          <p:cNvPr id="4" name="Footer Placeholder 3"/>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5" name="Slide Number Placeholder 4"/>
          <p:cNvSpPr>
            <a:spLocks noGrp="1"/>
          </p:cNvSpPr>
          <p:nvPr>
            <p:ph type="sldNum" sz="quarter" idx="12"/>
          </p:nvPr>
        </p:nvSpPr>
        <p:spPr/>
        <p:txBody>
          <a:bodyPr/>
          <a:lstStyle>
            <a:lvl1pPr>
              <a:defRPr>
                <a:latin typeface="Candara" panose="020E0502030303020204" pitchFamily="34" charset="0"/>
              </a:defRPr>
            </a:lvl1pPr>
          </a:lstStyle>
          <a:p>
            <a:fld id="{C5E45C1B-972C-4DB3-B3C3-913907E686D4}"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76841308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Candara" panose="020E0502030303020204" pitchFamily="34" charset="0"/>
              </a:defRPr>
            </a:lvl1pPr>
          </a:lstStyle>
          <a:p>
            <a:fld id="{0E3530B4-F959-4F68-A468-DC5CCB95B683}" type="datetimeFigureOut">
              <a:rPr lang="en-CA" smtClean="0">
                <a:solidFill>
                  <a:prstClr val="black">
                    <a:tint val="75000"/>
                  </a:prstClr>
                </a:solidFill>
              </a:rPr>
              <a:pPr/>
              <a:t>03/03/2018</a:t>
            </a:fld>
            <a:endParaRPr lang="en-CA" dirty="0">
              <a:solidFill>
                <a:prstClr val="black">
                  <a:tint val="75000"/>
                </a:prstClr>
              </a:solidFill>
            </a:endParaRPr>
          </a:p>
        </p:txBody>
      </p:sp>
      <p:sp>
        <p:nvSpPr>
          <p:cNvPr id="3" name="Footer Placeholder 2"/>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4" name="Slide Number Placeholder 3"/>
          <p:cNvSpPr>
            <a:spLocks noGrp="1"/>
          </p:cNvSpPr>
          <p:nvPr>
            <p:ph type="sldNum" sz="quarter" idx="12"/>
          </p:nvPr>
        </p:nvSpPr>
        <p:spPr/>
        <p:txBody>
          <a:bodyPr/>
          <a:lstStyle>
            <a:lvl1pPr>
              <a:defRPr>
                <a:latin typeface="Candara" panose="020E0502030303020204" pitchFamily="34" charset="0"/>
              </a:defRPr>
            </a:lvl1pPr>
          </a:lstStyle>
          <a:p>
            <a:fld id="{C5E45C1B-972C-4DB3-B3C3-913907E686D4}"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34148526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idx="1"/>
          </p:nvPr>
        </p:nvSpPr>
        <p:spPr>
          <a:xfrm>
            <a:off x="3575050" y="273050"/>
            <a:ext cx="5111750" cy="5853113"/>
          </a:xfrm>
        </p:spPr>
        <p:txBody>
          <a:bodyPr/>
          <a:lstStyle>
            <a:lvl1pPr>
              <a:defRPr sz="3200">
                <a:latin typeface="Candara" panose="020E0502030303020204" pitchFamily="34" charset="0"/>
              </a:defRPr>
            </a:lvl1pPr>
            <a:lvl2pPr>
              <a:defRPr sz="2800">
                <a:latin typeface="Candara" panose="020E0502030303020204" pitchFamily="34" charset="0"/>
              </a:defRPr>
            </a:lvl2pPr>
            <a:lvl3pPr>
              <a:defRPr sz="2400">
                <a:latin typeface="Candara" panose="020E0502030303020204" pitchFamily="34" charset="0"/>
              </a:defRPr>
            </a:lvl3pPr>
            <a:lvl4pPr>
              <a:defRPr sz="2000">
                <a:latin typeface="Candara" panose="020E0502030303020204" pitchFamily="34" charset="0"/>
              </a:defRPr>
            </a:lvl4pPr>
            <a:lvl5pPr>
              <a:defRPr sz="2000">
                <a:latin typeface="Candara" panose="020E0502030303020204" pitchFamily="34"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atin typeface="Candara" panose="020E0502030303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lvl1pPr>
              <a:defRPr>
                <a:latin typeface="Candara" panose="020E0502030303020204" pitchFamily="34" charset="0"/>
              </a:defRPr>
            </a:lvl1pPr>
          </a:lstStyle>
          <a:p>
            <a:fld id="{0E3530B4-F959-4F68-A468-DC5CCB95B683}" type="datetimeFigureOut">
              <a:rPr lang="en-CA" smtClean="0">
                <a:solidFill>
                  <a:prstClr val="black">
                    <a:tint val="75000"/>
                  </a:prstClr>
                </a:solidFill>
              </a:rPr>
              <a:pPr/>
              <a:t>03/03/2018</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andara" panose="020E0502030303020204" pitchFamily="34" charset="0"/>
              </a:defRPr>
            </a:lvl1pPr>
          </a:lstStyle>
          <a:p>
            <a:fld id="{C5E45C1B-972C-4DB3-B3C3-913907E686D4}"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0196078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atin typeface="Candara" panose="020E0502030303020204" pitchFamily="34" charset="0"/>
              </a:defRPr>
            </a:lvl1pPr>
          </a:lstStyle>
          <a:p>
            <a:r>
              <a:rPr lang="en-US" dirty="0" smtClean="0"/>
              <a:t>Click to edit Master title style</a:t>
            </a:r>
            <a:endParaRPr lang="en-CA"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atin typeface="Candara" panose="020E0502030303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Candara" panose="020E0502030303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4"/>
          <p:cNvSpPr>
            <a:spLocks noGrp="1"/>
          </p:cNvSpPr>
          <p:nvPr>
            <p:ph type="dt" sz="half" idx="10"/>
          </p:nvPr>
        </p:nvSpPr>
        <p:spPr/>
        <p:txBody>
          <a:bodyPr/>
          <a:lstStyle>
            <a:lvl1pPr>
              <a:defRPr>
                <a:latin typeface="Candara" panose="020E0502030303020204" pitchFamily="34" charset="0"/>
              </a:defRPr>
            </a:lvl1pPr>
          </a:lstStyle>
          <a:p>
            <a:fld id="{0E3530B4-F959-4F68-A468-DC5CCB95B683}" type="datetimeFigureOut">
              <a:rPr lang="en-CA" smtClean="0">
                <a:solidFill>
                  <a:prstClr val="black">
                    <a:tint val="75000"/>
                  </a:prstClr>
                </a:solidFill>
              </a:rPr>
              <a:pPr/>
              <a:t>03/03/2018</a:t>
            </a:fld>
            <a:endParaRPr lang="en-CA" dirty="0">
              <a:solidFill>
                <a:prstClr val="black">
                  <a:tint val="75000"/>
                </a:prstClr>
              </a:solidFill>
            </a:endParaRPr>
          </a:p>
        </p:txBody>
      </p:sp>
      <p:sp>
        <p:nvSpPr>
          <p:cNvPr id="6" name="Footer Placeholder 5"/>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p:txBody>
          <a:bodyPr/>
          <a:lstStyle>
            <a:lvl1pPr>
              <a:defRPr>
                <a:latin typeface="Candara" panose="020E0502030303020204" pitchFamily="34" charset="0"/>
              </a:defRPr>
            </a:lvl1pPr>
          </a:lstStyle>
          <a:p>
            <a:fld id="{C5E45C1B-972C-4DB3-B3C3-913907E686D4}"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966107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lipArt Placeholder 3"/>
          <p:cNvSpPr>
            <a:spLocks noGrp="1"/>
          </p:cNvSpPr>
          <p:nvPr>
            <p:ph type="clipArt" sz="half" idx="2"/>
          </p:nvPr>
        </p:nvSpPr>
        <p:spPr>
          <a:xfrm>
            <a:off x="4648200" y="1600200"/>
            <a:ext cx="4038600" cy="4525963"/>
          </a:xfrm>
        </p:spPr>
        <p:txBody>
          <a:bodyPr/>
          <a:lstStyle/>
          <a:p>
            <a:pPr lvl="0"/>
            <a:endParaRPr lang="en-CA"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CCCE691-F6FC-40EF-B303-17F10E7F3B7B}"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10485362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Vertical Text Placeholder 2"/>
          <p:cNvSpPr>
            <a:spLocks noGrp="1"/>
          </p:cNvSpPr>
          <p:nvPr>
            <p:ph type="body" orient="vert" idx="1"/>
          </p:nvPr>
        </p:nvSpPr>
        <p:spPr/>
        <p:txBody>
          <a:bodyPr vert="eaVert"/>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0E3530B4-F959-4F68-A468-DC5CCB95B683}" type="datetimeFigureOut">
              <a:rPr lang="en-CA" smtClean="0">
                <a:solidFill>
                  <a:prstClr val="black">
                    <a:tint val="75000"/>
                  </a:prstClr>
                </a:solidFill>
              </a:rPr>
              <a:pPr/>
              <a:t>03/03/2018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C5E45C1B-972C-4DB3-B3C3-913907E686D4}"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406339178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defRPr>
                <a:latin typeface="Candara" panose="020E0502030303020204" pitchFamily="34" charset="0"/>
              </a:defRPr>
            </a:lvl1pPr>
          </a:lstStyle>
          <a:p>
            <a:r>
              <a:rPr lang="en-US" dirty="0" smtClean="0"/>
              <a:t>Click to edit Master title style</a:t>
            </a:r>
            <a:endParaRPr lang="en-CA" dirty="0"/>
          </a:p>
        </p:txBody>
      </p:sp>
      <p:sp>
        <p:nvSpPr>
          <p:cNvPr id="3" name="Vertical Text Placeholder 2"/>
          <p:cNvSpPr>
            <a:spLocks noGrp="1"/>
          </p:cNvSpPr>
          <p:nvPr>
            <p:ph type="body" orient="vert" idx="1"/>
          </p:nvPr>
        </p:nvSpPr>
        <p:spPr>
          <a:xfrm>
            <a:off x="457200" y="274638"/>
            <a:ext cx="6019800" cy="5851525"/>
          </a:xfrm>
        </p:spPr>
        <p:txBody>
          <a:bodyPr vert="eaVert"/>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10"/>
          </p:nvPr>
        </p:nvSpPr>
        <p:spPr/>
        <p:txBody>
          <a:bodyPr/>
          <a:lstStyle>
            <a:lvl1pPr>
              <a:defRPr>
                <a:latin typeface="Candara" panose="020E0502030303020204" pitchFamily="34" charset="0"/>
              </a:defRPr>
            </a:lvl1pPr>
          </a:lstStyle>
          <a:p>
            <a:fld id="{0E3530B4-F959-4F68-A468-DC5CCB95B683}" type="datetimeFigureOut">
              <a:rPr lang="en-CA" smtClean="0">
                <a:solidFill>
                  <a:prstClr val="black">
                    <a:tint val="75000"/>
                  </a:prstClr>
                </a:solidFill>
              </a:rPr>
              <a:pPr/>
              <a:t>03/03/2018</a:t>
            </a:fld>
            <a:endParaRPr lang="en-CA"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atin typeface="Candara" panose="020E0502030303020204" pitchFamily="34" charset="0"/>
              </a:defRPr>
            </a:lvl1pPr>
          </a:lstStyle>
          <a:p>
            <a:fld id="{C5E45C1B-972C-4DB3-B3C3-913907E686D4}"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01216592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4"/>
            <a:ext cx="8229600" cy="1139825"/>
          </a:xfrm>
        </p:spPr>
        <p:txBody>
          <a:bodyPr/>
          <a:lstStyle>
            <a:lvl1pPr>
              <a:defRPr>
                <a:latin typeface="Times New Roman" panose="02020603050405020304" pitchFamily="18"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1600201"/>
            <a:ext cx="4038600" cy="4530725"/>
          </a:xfrm>
        </p:spPr>
        <p:txBody>
          <a:bodyPr/>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Text Placeholder 3"/>
          <p:cNvSpPr>
            <a:spLocks noGrp="1"/>
          </p:cNvSpPr>
          <p:nvPr>
            <p:ph type="body" sz="half" idx="2"/>
          </p:nvPr>
        </p:nvSpPr>
        <p:spPr>
          <a:xfrm>
            <a:off x="4648200" y="1600201"/>
            <a:ext cx="4038600" cy="4530725"/>
          </a:xfrm>
        </p:spPr>
        <p:txBody>
          <a:bodyPr/>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4"/>
          <p:cNvSpPr>
            <a:spLocks noGrp="1"/>
          </p:cNvSpPr>
          <p:nvPr>
            <p:ph type="dt" sz="half" idx="10"/>
          </p:nvPr>
        </p:nvSpPr>
        <p:spPr>
          <a:xfrm>
            <a:off x="457200" y="6248400"/>
            <a:ext cx="2133600" cy="457200"/>
          </a:xfrm>
        </p:spPr>
        <p:txBody>
          <a:bodyPr/>
          <a:lstStyle>
            <a:lvl1pPr>
              <a:defRPr>
                <a:latin typeface="Times New Roman" panose="02020603050405020304" pitchFamily="18" charset="0"/>
              </a:defRPr>
            </a:lvl1pPr>
          </a:lstStyle>
          <a:p>
            <a:endParaRPr lang="en-CA" dirty="0">
              <a:solidFill>
                <a:prstClr val="black">
                  <a:tint val="75000"/>
                </a:prstClr>
              </a:solidFill>
            </a:endParaRPr>
          </a:p>
        </p:txBody>
      </p:sp>
      <p:sp>
        <p:nvSpPr>
          <p:cNvPr id="6" name="Footer Placeholder 5"/>
          <p:cNvSpPr>
            <a:spLocks noGrp="1"/>
          </p:cNvSpPr>
          <p:nvPr>
            <p:ph type="ftr" sz="quarter" idx="11"/>
          </p:nvPr>
        </p:nvSpPr>
        <p:spPr>
          <a:xfrm>
            <a:off x="3124201" y="6248400"/>
            <a:ext cx="2895600" cy="457200"/>
          </a:xfrm>
        </p:spPr>
        <p:txBody>
          <a:bodyPr/>
          <a:lstStyle>
            <a:lvl1pPr>
              <a:defRPr>
                <a:latin typeface="Times New Roman" panose="02020603050405020304" pitchFamily="18"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a:xfrm>
            <a:off x="6553200" y="6248400"/>
            <a:ext cx="2133600" cy="457200"/>
          </a:xfrm>
        </p:spPr>
        <p:txBody>
          <a:bodyPr/>
          <a:lstStyle>
            <a:lvl1pPr>
              <a:defRPr>
                <a:latin typeface="Times New Roman" panose="02020603050405020304" pitchFamily="18" charset="0"/>
              </a:defRPr>
            </a:lvl1pPr>
          </a:lstStyle>
          <a:p>
            <a:fld id="{09C52AC9-396D-420D-A9CB-C39757E9AC53}"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88823930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8BF07E4B-0596-4E25-B8C6-A862E822FC6D}"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3E28159B-B94D-482C-B703-F1FAEA4B362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89258437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8BF07E4B-0596-4E25-B8C6-A862E822FC6D}"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3E28159B-B94D-482C-B703-F1FAEA4B362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97639793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F07E4B-0596-4E25-B8C6-A862E822FC6D}"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3E28159B-B94D-482C-B703-F1FAEA4B362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77259555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8BF07E4B-0596-4E25-B8C6-A862E822FC6D}"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3E28159B-B94D-482C-B703-F1FAEA4B362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61945917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8BF07E4B-0596-4E25-B8C6-A862E822FC6D}" type="datetimeFigureOut">
              <a:rPr lang="en-CA" smtClean="0">
                <a:solidFill>
                  <a:prstClr val="black">
                    <a:tint val="75000"/>
                  </a:prstClr>
                </a:solidFill>
              </a:rPr>
              <a:pPr/>
              <a:t>03/03/2018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3E28159B-B94D-482C-B703-F1FAEA4B362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66259445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8BF07E4B-0596-4E25-B8C6-A862E822FC6D}" type="datetimeFigureOut">
              <a:rPr lang="en-CA" smtClean="0">
                <a:solidFill>
                  <a:prstClr val="black">
                    <a:tint val="75000"/>
                  </a:prstClr>
                </a:solidFill>
              </a:rPr>
              <a:pPr/>
              <a:t>03/03/2018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3E28159B-B94D-482C-B703-F1FAEA4B362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28716962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F07E4B-0596-4E25-B8C6-A862E822FC6D}" type="datetimeFigureOut">
              <a:rPr lang="en-CA" smtClean="0">
                <a:solidFill>
                  <a:prstClr val="black">
                    <a:tint val="75000"/>
                  </a:prstClr>
                </a:solidFill>
              </a:rPr>
              <a:pPr/>
              <a:t>03/03/2018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3E28159B-B94D-482C-B703-F1FAEA4B362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0531020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50CD6D-6230-4EF6-9F74-298C80E489C5}"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129351257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F07E4B-0596-4E25-B8C6-A862E822FC6D}"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3E28159B-B94D-482C-B703-F1FAEA4B362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8910757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F07E4B-0596-4E25-B8C6-A862E822FC6D}"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3E28159B-B94D-482C-B703-F1FAEA4B362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1823497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8BF07E4B-0596-4E25-B8C6-A862E822FC6D}"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3E28159B-B94D-482C-B703-F1FAEA4B362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39452405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8BF07E4B-0596-4E25-B8C6-A862E822FC6D}"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3E28159B-B94D-482C-B703-F1FAEA4B3621}"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2624105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Text Placeholder 3"/>
          <p:cNvSpPr>
            <a:spLocks noGrp="1"/>
          </p:cNvSpPr>
          <p:nvPr>
            <p:ph type="body" sz="half" idx="2"/>
          </p:nvPr>
        </p:nvSpPr>
        <p:spPr>
          <a:xfrm>
            <a:off x="4648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4"/>
          <p:cNvSpPr>
            <a:spLocks noGrp="1"/>
          </p:cNvSpPr>
          <p:nvPr>
            <p:ph type="dt" sz="half" idx="10"/>
          </p:nvPr>
        </p:nvSpPr>
        <p:spPr>
          <a:xfrm>
            <a:off x="457200" y="6248400"/>
            <a:ext cx="2133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a:xfrm>
            <a:off x="6553200" y="6248400"/>
            <a:ext cx="2133600" cy="457200"/>
          </a:xfrm>
        </p:spPr>
        <p:txBody>
          <a:bodyPr/>
          <a:lstStyle>
            <a:lvl1pPr>
              <a:defRPr>
                <a:latin typeface="Candara" panose="020E0502030303020204" pitchFamily="34" charset="0"/>
              </a:defRPr>
            </a:lvl1pPr>
          </a:lstStyle>
          <a:p>
            <a:fld id="{09C52AC9-396D-420D-A9CB-C39757E9AC53}"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5979990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8945709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856345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0741498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4967439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630911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7963018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6783038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8066454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9670434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2499459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6073883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3602177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lipArt Placeholder 3"/>
          <p:cNvSpPr>
            <a:spLocks noGrp="1"/>
          </p:cNvSpPr>
          <p:nvPr>
            <p:ph type="clipArt" sz="half" idx="2"/>
          </p:nvPr>
        </p:nvSpPr>
        <p:spPr>
          <a:xfrm>
            <a:off x="4648200" y="1600200"/>
            <a:ext cx="4038600" cy="4525963"/>
          </a:xfrm>
        </p:spPr>
        <p:txBody>
          <a:bodyPr/>
          <a:lstStyle/>
          <a:p>
            <a:pPr lvl="0"/>
            <a:endParaRPr lang="en-CA"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CCCE691-F6FC-40EF-B303-17F10E7F3B7B}"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12660334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50CD6D-6230-4EF6-9F74-298C80E489C5}"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2224866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Text Placeholder 3"/>
          <p:cNvSpPr>
            <a:spLocks noGrp="1"/>
          </p:cNvSpPr>
          <p:nvPr>
            <p:ph type="body" sz="half" idx="2"/>
          </p:nvPr>
        </p:nvSpPr>
        <p:spPr>
          <a:xfrm>
            <a:off x="4648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4"/>
          <p:cNvSpPr>
            <a:spLocks noGrp="1"/>
          </p:cNvSpPr>
          <p:nvPr>
            <p:ph type="dt" sz="half" idx="10"/>
          </p:nvPr>
        </p:nvSpPr>
        <p:spPr>
          <a:xfrm>
            <a:off x="457200" y="6248400"/>
            <a:ext cx="2133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a:xfrm>
            <a:off x="6553200" y="6248400"/>
            <a:ext cx="2133600" cy="457200"/>
          </a:xfrm>
        </p:spPr>
        <p:txBody>
          <a:bodyPr/>
          <a:lstStyle>
            <a:lvl1pPr>
              <a:defRPr>
                <a:latin typeface="Candara" panose="020E0502030303020204" pitchFamily="34" charset="0"/>
              </a:defRPr>
            </a:lvl1pPr>
          </a:lstStyle>
          <a:p>
            <a:fld id="{09C52AC9-396D-420D-A9CB-C39757E9AC53}"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0306620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134734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7609072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6623859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3978137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7612473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3271028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6151972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9917509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1319013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1501259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471664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747953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2652473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lipArt Placeholder 3"/>
          <p:cNvSpPr>
            <a:spLocks noGrp="1"/>
          </p:cNvSpPr>
          <p:nvPr>
            <p:ph type="clipArt" sz="half" idx="2"/>
          </p:nvPr>
        </p:nvSpPr>
        <p:spPr>
          <a:xfrm>
            <a:off x="4648200" y="1600200"/>
            <a:ext cx="4038600" cy="4525963"/>
          </a:xfrm>
        </p:spPr>
        <p:txBody>
          <a:bodyPr/>
          <a:lstStyle/>
          <a:p>
            <a:pPr lvl="0"/>
            <a:endParaRPr lang="en-CA"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CCCE691-F6FC-40EF-B303-17F10E7F3B7B}"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4246298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50CD6D-6230-4EF6-9F74-298C80E489C5}"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17785596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Text Placeholder 3"/>
          <p:cNvSpPr>
            <a:spLocks noGrp="1"/>
          </p:cNvSpPr>
          <p:nvPr>
            <p:ph type="body" sz="half" idx="2"/>
          </p:nvPr>
        </p:nvSpPr>
        <p:spPr>
          <a:xfrm>
            <a:off x="4648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4"/>
          <p:cNvSpPr>
            <a:spLocks noGrp="1"/>
          </p:cNvSpPr>
          <p:nvPr>
            <p:ph type="dt" sz="half" idx="10"/>
          </p:nvPr>
        </p:nvSpPr>
        <p:spPr>
          <a:xfrm>
            <a:off x="457200" y="6248400"/>
            <a:ext cx="2133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a:xfrm>
            <a:off x="6553200" y="6248400"/>
            <a:ext cx="2133600" cy="457200"/>
          </a:xfrm>
        </p:spPr>
        <p:txBody>
          <a:bodyPr/>
          <a:lstStyle>
            <a:lvl1pPr>
              <a:defRPr>
                <a:latin typeface="Candara" panose="020E0502030303020204" pitchFamily="34" charset="0"/>
              </a:defRPr>
            </a:lvl1pPr>
          </a:lstStyle>
          <a:p>
            <a:fld id="{09C52AC9-396D-420D-A9CB-C39757E9AC53}"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2148668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5411330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0754256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0727919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1881214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1781034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8739630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904382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0727451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6548674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72659147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048904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7526236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lipArt Placeholder 3"/>
          <p:cNvSpPr>
            <a:spLocks noGrp="1"/>
          </p:cNvSpPr>
          <p:nvPr>
            <p:ph type="clipArt" sz="half" idx="2"/>
          </p:nvPr>
        </p:nvSpPr>
        <p:spPr>
          <a:xfrm>
            <a:off x="4648200" y="1600200"/>
            <a:ext cx="4038600" cy="4525963"/>
          </a:xfrm>
        </p:spPr>
        <p:txBody>
          <a:bodyPr/>
          <a:lstStyle/>
          <a:p>
            <a:pPr lvl="0"/>
            <a:endParaRPr lang="en-CA"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CCCE691-F6FC-40EF-B303-17F10E7F3B7B}"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21703335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50CD6D-6230-4EF6-9F74-298C80E489C5}"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46416440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Text Placeholder 3"/>
          <p:cNvSpPr>
            <a:spLocks noGrp="1"/>
          </p:cNvSpPr>
          <p:nvPr>
            <p:ph type="body" sz="half" idx="2"/>
          </p:nvPr>
        </p:nvSpPr>
        <p:spPr>
          <a:xfrm>
            <a:off x="4648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4"/>
          <p:cNvSpPr>
            <a:spLocks noGrp="1"/>
          </p:cNvSpPr>
          <p:nvPr>
            <p:ph type="dt" sz="half" idx="10"/>
          </p:nvPr>
        </p:nvSpPr>
        <p:spPr>
          <a:xfrm>
            <a:off x="457200" y="6248400"/>
            <a:ext cx="2133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a:xfrm>
            <a:off x="6553200" y="6248400"/>
            <a:ext cx="2133600" cy="457200"/>
          </a:xfrm>
        </p:spPr>
        <p:txBody>
          <a:bodyPr/>
          <a:lstStyle>
            <a:lvl1pPr>
              <a:defRPr>
                <a:latin typeface="Candara" panose="020E0502030303020204" pitchFamily="34" charset="0"/>
              </a:defRPr>
            </a:lvl1pPr>
          </a:lstStyle>
          <a:p>
            <a:fld id="{09C52AC9-396D-420D-A9CB-C39757E9AC53}"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7110210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9152688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4104611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991025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90755609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93795265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85511931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9216637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3609436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5534695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16494425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59882847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19930561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lipArt Placeholder 3"/>
          <p:cNvSpPr>
            <a:spLocks noGrp="1"/>
          </p:cNvSpPr>
          <p:nvPr>
            <p:ph type="clipArt" sz="half" idx="2"/>
          </p:nvPr>
        </p:nvSpPr>
        <p:spPr>
          <a:xfrm>
            <a:off x="4648200" y="1600200"/>
            <a:ext cx="4038600" cy="4525963"/>
          </a:xfrm>
        </p:spPr>
        <p:txBody>
          <a:bodyPr/>
          <a:lstStyle/>
          <a:p>
            <a:pPr lvl="0"/>
            <a:endParaRPr lang="en-CA"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CCCE691-F6FC-40EF-B303-17F10E7F3B7B}"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266772149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50CD6D-6230-4EF6-9F74-298C80E489C5}"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1311939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46596711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Text Placeholder 3"/>
          <p:cNvSpPr>
            <a:spLocks noGrp="1"/>
          </p:cNvSpPr>
          <p:nvPr>
            <p:ph type="body" sz="half" idx="2"/>
          </p:nvPr>
        </p:nvSpPr>
        <p:spPr>
          <a:xfrm>
            <a:off x="4648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4"/>
          <p:cNvSpPr>
            <a:spLocks noGrp="1"/>
          </p:cNvSpPr>
          <p:nvPr>
            <p:ph type="dt" sz="half" idx="10"/>
          </p:nvPr>
        </p:nvSpPr>
        <p:spPr>
          <a:xfrm>
            <a:off x="457200" y="6248400"/>
            <a:ext cx="2133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a:xfrm>
            <a:off x="6553200" y="6248400"/>
            <a:ext cx="2133600" cy="457200"/>
          </a:xfrm>
        </p:spPr>
        <p:txBody>
          <a:bodyPr/>
          <a:lstStyle>
            <a:lvl1pPr>
              <a:defRPr>
                <a:latin typeface="Candara" panose="020E0502030303020204" pitchFamily="34" charset="0"/>
              </a:defRPr>
            </a:lvl1pPr>
          </a:lstStyle>
          <a:p>
            <a:fld id="{09C52AC9-396D-420D-A9CB-C39757E9AC53}"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419057744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994301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56568617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68424072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89885281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04509157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17458985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57403921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78523836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197818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75764575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45987133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97365213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lipArt Placeholder 3"/>
          <p:cNvSpPr>
            <a:spLocks noGrp="1"/>
          </p:cNvSpPr>
          <p:nvPr>
            <p:ph type="clipArt" sz="half" idx="2"/>
          </p:nvPr>
        </p:nvSpPr>
        <p:spPr>
          <a:xfrm>
            <a:off x="4648200" y="1600200"/>
            <a:ext cx="4038600" cy="4525963"/>
          </a:xfrm>
        </p:spPr>
        <p:txBody>
          <a:bodyPr/>
          <a:lstStyle/>
          <a:p>
            <a:pPr lvl="0"/>
            <a:endParaRPr lang="en-CA"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CCCE691-F6FC-40EF-B303-17F10E7F3B7B}"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159230080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50CD6D-6230-4EF6-9F74-298C80E489C5}"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205725771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42B478AB-B11A-465E-9112-AF3BE637106F}"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07961901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42B478AB-B11A-465E-9112-AF3BE637106F}"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27430069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B478AB-B11A-465E-9112-AF3BE637106F}"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78561160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42B478AB-B11A-465E-9112-AF3BE637106F}"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84763098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42B478AB-B11A-465E-9112-AF3BE637106F}" type="datetimeFigureOut">
              <a:rPr lang="en-CA" smtClean="0">
                <a:solidFill>
                  <a:prstClr val="black">
                    <a:tint val="75000"/>
                  </a:prstClr>
                </a:solidFill>
              </a:rPr>
              <a:pPr/>
              <a:t>03/03/2018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75302056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42B478AB-B11A-465E-9112-AF3BE637106F}" type="datetimeFigureOut">
              <a:rPr lang="en-CA" smtClean="0">
                <a:solidFill>
                  <a:prstClr val="black">
                    <a:tint val="75000"/>
                  </a:prstClr>
                </a:solidFill>
              </a:rPr>
              <a:pPr/>
              <a:t>03/03/2018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091831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21960051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B478AB-B11A-465E-9112-AF3BE637106F}" type="datetimeFigureOut">
              <a:rPr lang="en-CA" smtClean="0">
                <a:solidFill>
                  <a:prstClr val="black">
                    <a:tint val="75000"/>
                  </a:prstClr>
                </a:solidFill>
              </a:rPr>
              <a:pPr/>
              <a:t>03/03/2018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91916976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B478AB-B11A-465E-9112-AF3BE637106F}"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83603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B478AB-B11A-465E-9112-AF3BE637106F}" type="datetimeFigureOut">
              <a:rPr lang="en-CA" smtClean="0">
                <a:solidFill>
                  <a:prstClr val="black">
                    <a:tint val="75000"/>
                  </a:prstClr>
                </a:solidFill>
              </a:rPr>
              <a:pPr/>
              <a:t>03/03/2018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560772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42B478AB-B11A-465E-9112-AF3BE637106F}"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04252912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42B478AB-B11A-465E-9112-AF3BE637106F}"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58941177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atin typeface="Times New Roman" panose="02020603050405020304" pitchFamily="18" charset="0"/>
              </a:defRPr>
            </a:lvl1pPr>
          </a:lstStyle>
          <a:p>
            <a:r>
              <a:rPr lang="en-US" dirty="0" smtClean="0"/>
              <a:t>Click to edit Master title style</a:t>
            </a:r>
            <a:endParaRPr lang="en-CA" dirty="0"/>
          </a:p>
        </p:txBody>
      </p:sp>
      <p:sp>
        <p:nvSpPr>
          <p:cNvPr id="3" name="Text Placeholder 2"/>
          <p:cNvSpPr>
            <a:spLocks noGrp="1"/>
          </p:cNvSpPr>
          <p:nvPr>
            <p:ph type="body" sz="half" idx="1"/>
          </p:nvPr>
        </p:nvSpPr>
        <p:spPr>
          <a:xfrm>
            <a:off x="457200" y="1600205"/>
            <a:ext cx="4038600" cy="4525963"/>
          </a:xfrm>
        </p:spPr>
        <p:txBody>
          <a:bodyPr/>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Content Placeholder 3"/>
          <p:cNvSpPr>
            <a:spLocks noGrp="1"/>
          </p:cNvSpPr>
          <p:nvPr>
            <p:ph sz="quarter" idx="2"/>
          </p:nvPr>
        </p:nvSpPr>
        <p:spPr>
          <a:xfrm>
            <a:off x="4648200" y="1600200"/>
            <a:ext cx="4038600" cy="2185988"/>
          </a:xfrm>
        </p:spPr>
        <p:txBody>
          <a:bodyPr/>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Content Placeholder 4"/>
          <p:cNvSpPr>
            <a:spLocks noGrp="1"/>
          </p:cNvSpPr>
          <p:nvPr>
            <p:ph sz="quarter" idx="3"/>
          </p:nvPr>
        </p:nvSpPr>
        <p:spPr>
          <a:xfrm>
            <a:off x="4648200" y="3938589"/>
            <a:ext cx="4038600" cy="2187575"/>
          </a:xfrm>
        </p:spPr>
        <p:txBody>
          <a:bodyPr/>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6" name="Rectangle 4"/>
          <p:cNvSpPr>
            <a:spLocks noGrp="1" noChangeArrowheads="1"/>
          </p:cNvSpPr>
          <p:nvPr>
            <p:ph type="dt" sz="half" idx="10"/>
          </p:nvPr>
        </p:nvSpPr>
        <p:spPr>
          <a:ln/>
        </p:spPr>
        <p:txBody>
          <a:bodyPr/>
          <a:lstStyle>
            <a:lvl1pPr>
              <a:defRPr>
                <a:latin typeface="Times New Roman" panose="02020603050405020304" pitchFamily="18" charset="0"/>
              </a:defRPr>
            </a:lvl1pPr>
          </a:lstStyle>
          <a:p>
            <a:pPr>
              <a:defRPr/>
            </a:pPr>
            <a:endParaRPr lang="en-CA" dirty="0">
              <a:solidFill>
                <a:prstClr val="black">
                  <a:tint val="75000"/>
                </a:prstClr>
              </a:solidFill>
            </a:endParaRPr>
          </a:p>
        </p:txBody>
      </p:sp>
      <p:sp>
        <p:nvSpPr>
          <p:cNvPr id="7" name="Rectangle 5"/>
          <p:cNvSpPr>
            <a:spLocks noGrp="1" noChangeArrowheads="1"/>
          </p:cNvSpPr>
          <p:nvPr>
            <p:ph type="ftr" sz="quarter" idx="11"/>
          </p:nvPr>
        </p:nvSpPr>
        <p:spPr>
          <a:ln/>
        </p:spPr>
        <p:txBody>
          <a:bodyPr/>
          <a:lstStyle>
            <a:lvl1pPr>
              <a:defRPr>
                <a:latin typeface="Times New Roman" panose="02020603050405020304" pitchFamily="18" charset="0"/>
              </a:defRPr>
            </a:lvl1pPr>
          </a:lstStyle>
          <a:p>
            <a:pPr>
              <a:defRPr/>
            </a:pPr>
            <a:endParaRPr lang="en-CA" dirty="0">
              <a:solidFill>
                <a:prstClr val="black">
                  <a:tint val="75000"/>
                </a:prstClr>
              </a:solidFill>
            </a:endParaRPr>
          </a:p>
        </p:txBody>
      </p:sp>
      <p:sp>
        <p:nvSpPr>
          <p:cNvPr id="8" name="Rectangle 6"/>
          <p:cNvSpPr>
            <a:spLocks noGrp="1" noChangeArrowheads="1"/>
          </p:cNvSpPr>
          <p:nvPr>
            <p:ph type="sldNum" sz="quarter" idx="12"/>
          </p:nvPr>
        </p:nvSpPr>
        <p:spPr>
          <a:ln/>
        </p:spPr>
        <p:txBody>
          <a:bodyPr/>
          <a:lstStyle>
            <a:lvl1pPr>
              <a:defRPr>
                <a:latin typeface="Times New Roman" panose="02020603050405020304" pitchFamily="18" charset="0"/>
              </a:defRPr>
            </a:lvl1pPr>
          </a:lstStyle>
          <a:p>
            <a:pPr>
              <a:defRPr/>
            </a:pPr>
            <a:fld id="{A8AF61E8-7BBC-4E78-904D-EC3D5B194FAD}" type="slidenum">
              <a:rPr lang="en-CA" smtClean="0">
                <a:solidFill>
                  <a:prstClr val="black">
                    <a:tint val="75000"/>
                  </a:prstClr>
                </a:solidFill>
              </a:rPr>
              <a:pPr>
                <a:defRPr/>
              </a:pPr>
              <a:t>‹#›</a:t>
            </a:fld>
            <a:endParaRPr lang="en-CA" dirty="0">
              <a:solidFill>
                <a:prstClr val="black">
                  <a:tint val="75000"/>
                </a:prstClr>
              </a:solidFill>
            </a:endParaRPr>
          </a:p>
        </p:txBody>
      </p:sp>
    </p:spTree>
    <p:extLst>
      <p:ext uri="{BB962C8B-B14F-4D97-AF65-F5344CB8AC3E}">
        <p14:creationId xmlns:p14="http://schemas.microsoft.com/office/powerpoint/2010/main" val="298898193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atin typeface="Times New Roman" panose="02020603050405020304" pitchFamily="18" charset="0"/>
              </a:defRPr>
            </a:lvl1pPr>
          </a:lstStyle>
          <a:p>
            <a:r>
              <a:rPr lang="en-US" dirty="0" smtClean="0"/>
              <a:t>Click to edit Master title style</a:t>
            </a:r>
            <a:endParaRPr lang="en-CA" dirty="0"/>
          </a:p>
        </p:txBody>
      </p:sp>
      <p:sp>
        <p:nvSpPr>
          <p:cNvPr id="3" name="Text Placeholder 2"/>
          <p:cNvSpPr>
            <a:spLocks noGrp="1"/>
          </p:cNvSpPr>
          <p:nvPr>
            <p:ph type="body" sz="half" idx="1"/>
          </p:nvPr>
        </p:nvSpPr>
        <p:spPr>
          <a:xfrm>
            <a:off x="457200" y="1600205"/>
            <a:ext cx="4038600" cy="4525963"/>
          </a:xfrm>
        </p:spPr>
        <p:txBody>
          <a:bodyPr/>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ClipArt Placeholder 3"/>
          <p:cNvSpPr>
            <a:spLocks noGrp="1"/>
          </p:cNvSpPr>
          <p:nvPr>
            <p:ph type="clipArt" sz="half" idx="2"/>
          </p:nvPr>
        </p:nvSpPr>
        <p:spPr>
          <a:xfrm>
            <a:off x="4648200" y="1600205"/>
            <a:ext cx="4038600" cy="4525963"/>
          </a:xfrm>
        </p:spPr>
        <p:txBody>
          <a:bodyPr/>
          <a:lstStyle>
            <a:lvl1pPr>
              <a:defRPr>
                <a:latin typeface="Times New Roman" panose="02020603050405020304" pitchFamily="18" charset="0"/>
              </a:defRPr>
            </a:lvl1pPr>
          </a:lstStyle>
          <a:p>
            <a:pPr lvl="0"/>
            <a:endParaRPr lang="en-CA" noProof="0" dirty="0" smtClean="0"/>
          </a:p>
        </p:txBody>
      </p:sp>
      <p:sp>
        <p:nvSpPr>
          <p:cNvPr id="5" name="Rectangle 4"/>
          <p:cNvSpPr>
            <a:spLocks noGrp="1" noChangeArrowheads="1"/>
          </p:cNvSpPr>
          <p:nvPr>
            <p:ph type="dt" sz="half" idx="10"/>
          </p:nvPr>
        </p:nvSpPr>
        <p:spPr>
          <a:ln/>
        </p:spPr>
        <p:txBody>
          <a:bodyPr/>
          <a:lstStyle>
            <a:lvl1pPr>
              <a:defRPr>
                <a:latin typeface="Times New Roman" panose="02020603050405020304" pitchFamily="18" charset="0"/>
              </a:defRPr>
            </a:lvl1pPr>
          </a:lstStyle>
          <a:p>
            <a:pPr>
              <a:defRPr/>
            </a:pPr>
            <a:endParaRPr lang="en-CA" dirty="0">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atin typeface="Times New Roman" panose="02020603050405020304" pitchFamily="18" charset="0"/>
              </a:defRPr>
            </a:lvl1pPr>
          </a:lstStyle>
          <a:p>
            <a:pPr>
              <a:defRPr/>
            </a:pPr>
            <a:endParaRPr lang="en-CA" dirty="0">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atin typeface="Times New Roman" panose="02020603050405020304" pitchFamily="18" charset="0"/>
              </a:defRPr>
            </a:lvl1pPr>
          </a:lstStyle>
          <a:p>
            <a:pPr>
              <a:defRPr/>
            </a:pPr>
            <a:fld id="{1A83CAAD-6A15-4A5D-AEBB-EC45BCCA318D}" type="slidenum">
              <a:rPr lang="en-CA" smtClean="0">
                <a:solidFill>
                  <a:prstClr val="black">
                    <a:tint val="75000"/>
                  </a:prstClr>
                </a:solidFill>
              </a:rPr>
              <a:pPr>
                <a:defRPr/>
              </a:pPr>
              <a:t>‹#›</a:t>
            </a:fld>
            <a:endParaRPr lang="en-CA" dirty="0">
              <a:solidFill>
                <a:prstClr val="black">
                  <a:tint val="75000"/>
                </a:prstClr>
              </a:solidFill>
            </a:endParaRPr>
          </a:p>
        </p:txBody>
      </p:sp>
    </p:spTree>
    <p:extLst>
      <p:ext uri="{BB962C8B-B14F-4D97-AF65-F5344CB8AC3E}">
        <p14:creationId xmlns:p14="http://schemas.microsoft.com/office/powerpoint/2010/main" val="105971479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74047145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88437932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03/03/2018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361859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30.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0.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theme" Target="../theme/theme8.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theme" Target="../theme/theme9.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AD62883B-9CB4-46FD-A4DD-01107E641B9C}" type="datetimeFigureOut">
              <a:rPr lang="en-CA" smtClean="0">
                <a:solidFill>
                  <a:prstClr val="black">
                    <a:tint val="75000"/>
                  </a:prstClr>
                </a:solidFill>
              </a:rPr>
              <a:pPr/>
              <a:t>03/03/2018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D415B551-2D10-44C0-9361-D5A103A5A1DB}"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41885254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8BF07E4B-0596-4E25-B8C6-A862E822FC6D}" type="datetimeFigureOut">
              <a:rPr lang="en-CA" smtClean="0">
                <a:solidFill>
                  <a:prstClr val="black">
                    <a:tint val="75000"/>
                  </a:prstClr>
                </a:solidFill>
              </a:rPr>
              <a:pPr/>
              <a:t>03/03/2018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3E28159B-B94D-482C-B703-F1FAEA4B3621}"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701191631"/>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AD62883B-9CB4-46FD-A4DD-01107E641B9C}" type="datetimeFigureOut">
              <a:rPr lang="en-CA" smtClean="0">
                <a:solidFill>
                  <a:prstClr val="black">
                    <a:tint val="75000"/>
                  </a:prstClr>
                </a:solidFill>
              </a:rPr>
              <a:pPr/>
              <a:t>03/03/2018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D415B551-2D10-44C0-9361-D5A103A5A1DB}"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729182764"/>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AD62883B-9CB4-46FD-A4DD-01107E641B9C}" type="datetimeFigureOut">
              <a:rPr lang="en-CA" smtClean="0">
                <a:solidFill>
                  <a:prstClr val="black">
                    <a:tint val="75000"/>
                  </a:prstClr>
                </a:solidFill>
              </a:rPr>
              <a:pPr/>
              <a:t>03/03/2018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D415B551-2D10-44C0-9361-D5A103A5A1DB}"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45553394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AD62883B-9CB4-46FD-A4DD-01107E641B9C}" type="datetimeFigureOut">
              <a:rPr lang="en-CA" smtClean="0">
                <a:solidFill>
                  <a:prstClr val="black">
                    <a:tint val="75000"/>
                  </a:prstClr>
                </a:solidFill>
              </a:rPr>
              <a:pPr/>
              <a:t>03/03/2018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D415B551-2D10-44C0-9361-D5A103A5A1DB}"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404562122"/>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AD62883B-9CB4-46FD-A4DD-01107E641B9C}" type="datetimeFigureOut">
              <a:rPr lang="en-CA" smtClean="0">
                <a:solidFill>
                  <a:prstClr val="black">
                    <a:tint val="75000"/>
                  </a:prstClr>
                </a:solidFill>
              </a:rPr>
              <a:pPr/>
              <a:t>03/03/2018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D415B551-2D10-44C0-9361-D5A103A5A1DB}"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570814464"/>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AD62883B-9CB4-46FD-A4DD-01107E641B9C}" type="datetimeFigureOut">
              <a:rPr lang="en-CA" smtClean="0">
                <a:solidFill>
                  <a:prstClr val="black">
                    <a:tint val="75000"/>
                  </a:prstClr>
                </a:solidFill>
              </a:rPr>
              <a:pPr/>
              <a:t>03/03/2018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D415B551-2D10-44C0-9361-D5A103A5A1DB}"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579480555"/>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Leelawadee" pitchFamily="34" charset="-34"/>
              </a:defRPr>
            </a:lvl1pPr>
          </a:lstStyle>
          <a:p>
            <a:fld id="{42B478AB-B11A-465E-9112-AF3BE637106F}" type="datetimeFigureOut">
              <a:rPr lang="en-CA" smtClean="0">
                <a:solidFill>
                  <a:prstClr val="black">
                    <a:tint val="75000"/>
                  </a:prstClr>
                </a:solidFill>
              </a:rPr>
              <a:pPr/>
              <a:t>03/03/2018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Leelawadee" pitchFamily="34" charset="-34"/>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Leelawadee" pitchFamily="34" charset="-34"/>
              </a:defRPr>
            </a:lvl1pPr>
          </a:lstStyle>
          <a:p>
            <a:fld id="{F64E6C75-78E9-4963-8396-6343BF8FBF58}"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254197858"/>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Lst>
  <p:txStyles>
    <p:titleStyle>
      <a:lvl1pPr algn="ctr" defTabSz="914400" rtl="0" eaLnBrk="1" latinLnBrk="0" hangingPunct="1">
        <a:spcBef>
          <a:spcPct val="0"/>
        </a:spcBef>
        <a:buNone/>
        <a:defRPr sz="4400" kern="1200">
          <a:solidFill>
            <a:schemeClr val="tx1"/>
          </a:solidFill>
          <a:latin typeface="Leelawadee" pitchFamily="34" charset="-34"/>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Leelawadee" pitchFamily="34" charset="-34"/>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Leelawadee" pitchFamily="34" charset="-34"/>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Leelawadee" pitchFamily="34" charset="-34"/>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Leelawadee" pitchFamily="34" charset="-34"/>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Leelawadee" pitchFamily="34" charset="-34"/>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AD62883B-9CB4-46FD-A4DD-01107E641B9C}" type="datetimeFigureOut">
              <a:rPr lang="en-CA" smtClean="0">
                <a:solidFill>
                  <a:prstClr val="black">
                    <a:tint val="75000"/>
                  </a:prstClr>
                </a:solidFill>
              </a:rPr>
              <a:pPr/>
              <a:t>03/03/2018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D415B551-2D10-44C0-9361-D5A103A5A1DB}"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694870190"/>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0E3530B4-F959-4F68-A468-DC5CCB95B683}" type="datetimeFigureOut">
              <a:rPr lang="en-CA" smtClean="0">
                <a:solidFill>
                  <a:prstClr val="black">
                    <a:tint val="75000"/>
                  </a:prstClr>
                </a:solidFill>
              </a:rPr>
              <a:pPr/>
              <a:t>03/03/2018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C5E45C1B-972C-4DB3-B3C3-913907E686D4}"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123779603"/>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0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8.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85.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11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124.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74.xml"/><Relationship Id="rId4" Type="http://schemas.openxmlformats.org/officeDocument/2006/relationships/image" Target="../media/image12.jp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74.xml"/><Relationship Id="rId4" Type="http://schemas.openxmlformats.org/officeDocument/2006/relationships/image" Target="../media/image13.jpg"/></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74.xml"/><Relationship Id="rId4" Type="http://schemas.openxmlformats.org/officeDocument/2006/relationships/image" Target="../media/image15.jp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cnbc.com/holly-ellyatt/" TargetMode="External"/><Relationship Id="rId1" Type="http://schemas.openxmlformats.org/officeDocument/2006/relationships/slideLayout" Target="../slideLayouts/slideLayout7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1.xml"/><Relationship Id="rId1" Type="http://schemas.openxmlformats.org/officeDocument/2006/relationships/slideLayout" Target="../slideLayouts/slideLayout58.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5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4.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4.xml"/><Relationship Id="rId1" Type="http://schemas.openxmlformats.org/officeDocument/2006/relationships/slideLayout" Target="../slideLayouts/slideLayout72.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5.xml"/><Relationship Id="rId1" Type="http://schemas.openxmlformats.org/officeDocument/2006/relationships/slideLayout" Target="../slideLayouts/slideLayout72.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6.xml"/><Relationship Id="rId1" Type="http://schemas.openxmlformats.org/officeDocument/2006/relationships/slideLayout" Target="../slideLayouts/slideLayout72.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7.xml"/><Relationship Id="rId1" Type="http://schemas.openxmlformats.org/officeDocument/2006/relationships/slideLayout" Target="../slideLayouts/slideLayout7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2.xml"/></Relationships>
</file>

<file path=ppt/slides/_rels/slide30.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28.xml"/><Relationship Id="rId1" Type="http://schemas.openxmlformats.org/officeDocument/2006/relationships/slideLayout" Target="../slideLayouts/slideLayout72.xml"/><Relationship Id="rId4" Type="http://schemas.openxmlformats.org/officeDocument/2006/relationships/image" Target="../media/image23.jpeg"/></Relationships>
</file>

<file path=ppt/slides/_rels/slide31.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29.xml"/><Relationship Id="rId1" Type="http://schemas.openxmlformats.org/officeDocument/2006/relationships/slideLayout" Target="../slideLayouts/slideLayout72.xml"/><Relationship Id="rId4" Type="http://schemas.openxmlformats.org/officeDocument/2006/relationships/image" Target="../media/image23.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2.xml"/></Relationships>
</file>

<file path=ppt/slides/_rels/slide33.xml.rels><?xml version="1.0" encoding="UTF-8" standalone="yes"?>
<Relationships xmlns="http://schemas.openxmlformats.org/package/2006/relationships"><Relationship Id="rId3" Type="http://schemas.openxmlformats.org/officeDocument/2006/relationships/hyperlink" Target="https://en.wikipedia.org/wiki/Russian_language_in_Israel#cite_note-FOOTNOTEDowty200495-1" TargetMode="External"/><Relationship Id="rId2" Type="http://schemas.openxmlformats.org/officeDocument/2006/relationships/notesSlide" Target="../notesSlides/notesSlide31.xml"/><Relationship Id="rId1" Type="http://schemas.openxmlformats.org/officeDocument/2006/relationships/slideLayout" Target="../slideLayouts/slideLayout87.xml"/><Relationship Id="rId4" Type="http://schemas.openxmlformats.org/officeDocument/2006/relationships/image" Target="../media/image24.jpg"/></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2.xml"/><Relationship Id="rId1" Type="http://schemas.openxmlformats.org/officeDocument/2006/relationships/slideLayout" Target="../slideLayouts/slideLayout74.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72.xml"/><Relationship Id="rId6" Type="http://schemas.openxmlformats.org/officeDocument/2006/relationships/image" Target="../media/image29.jpeg"/><Relationship Id="rId5" Type="http://schemas.openxmlformats.org/officeDocument/2006/relationships/image" Target="../media/image28.jpg"/><Relationship Id="rId4" Type="http://schemas.openxmlformats.org/officeDocument/2006/relationships/image" Target="../media/image27.png"/></Relationships>
</file>

<file path=ppt/slides/_rels/slide3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72.xml"/></Relationships>
</file>

<file path=ppt/slides/_rels/slide3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5.xml"/><Relationship Id="rId1" Type="http://schemas.openxmlformats.org/officeDocument/2006/relationships/slideLayout" Target="../slideLayouts/slideLayout74.xml"/><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6.xml"/><Relationship Id="rId1" Type="http://schemas.openxmlformats.org/officeDocument/2006/relationships/slideLayout" Target="../slideLayouts/slideLayout72.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7.xml"/><Relationship Id="rId1" Type="http://schemas.openxmlformats.org/officeDocument/2006/relationships/slideLayout" Target="../slideLayouts/slideLayout7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4.xml"/></Relationships>
</file>

<file path=ppt/slides/_rels/slide4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8.xml"/><Relationship Id="rId1" Type="http://schemas.openxmlformats.org/officeDocument/2006/relationships/slideLayout" Target="../slideLayouts/slideLayout72.xml"/></Relationships>
</file>

<file path=ppt/slides/_rels/slide4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9.xml"/><Relationship Id="rId1" Type="http://schemas.openxmlformats.org/officeDocument/2006/relationships/slideLayout" Target="../slideLayouts/slideLayout72.xml"/></Relationships>
</file>

<file path=ppt/slides/_rels/slide4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0.xml"/><Relationship Id="rId1" Type="http://schemas.openxmlformats.org/officeDocument/2006/relationships/slideLayout" Target="../slideLayouts/slideLayout72.xml"/></Relationships>
</file>

<file path=ppt/slides/_rels/slide43.xml.rels><?xml version="1.0" encoding="UTF-8" standalone="yes"?>
<Relationships xmlns="http://schemas.openxmlformats.org/package/2006/relationships"><Relationship Id="rId3" Type="http://schemas.openxmlformats.org/officeDocument/2006/relationships/hyperlink" Target="http://www.khouse.org/enews_cat/" TargetMode="External"/><Relationship Id="rId2" Type="http://schemas.openxmlformats.org/officeDocument/2006/relationships/notesSlide" Target="../notesSlides/notesSlide41.xml"/><Relationship Id="rId1" Type="http://schemas.openxmlformats.org/officeDocument/2006/relationships/slideLayout" Target="../slideLayouts/slideLayout72.xml"/><Relationship Id="rId4" Type="http://schemas.openxmlformats.org/officeDocument/2006/relationships/image" Target="../media/image37.jpg"/></Relationships>
</file>

<file path=ppt/slides/_rels/slide44.xml.rels><?xml version="1.0" encoding="UTF-8" standalone="yes"?>
<Relationships xmlns="http://schemas.openxmlformats.org/package/2006/relationships"><Relationship Id="rId3" Type="http://schemas.openxmlformats.org/officeDocument/2006/relationships/hyperlink" Target="http://www.khouse.org/enews_cat/" TargetMode="External"/><Relationship Id="rId2" Type="http://schemas.openxmlformats.org/officeDocument/2006/relationships/notesSlide" Target="../notesSlides/notesSlide42.xml"/><Relationship Id="rId1" Type="http://schemas.openxmlformats.org/officeDocument/2006/relationships/slideLayout" Target="../slideLayouts/slideLayout72.xml"/><Relationship Id="rId4" Type="http://schemas.openxmlformats.org/officeDocument/2006/relationships/image" Target="../media/image37.jpg"/></Relationships>
</file>

<file path=ppt/slides/_rels/slide4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3.xml"/><Relationship Id="rId1" Type="http://schemas.openxmlformats.org/officeDocument/2006/relationships/slideLayout" Target="../slideLayouts/slideLayout83.xml"/></Relationships>
</file>

<file path=ppt/slides/_rels/slide4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4.xml"/><Relationship Id="rId1" Type="http://schemas.openxmlformats.org/officeDocument/2006/relationships/slideLayout" Target="../slideLayouts/slideLayout7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076677"/>
            <a:ext cx="9178996" cy="5160635"/>
          </a:xfrm>
        </p:spPr>
      </p:pic>
      <p:sp>
        <p:nvSpPr>
          <p:cNvPr id="5" name="Title 1"/>
          <p:cNvSpPr>
            <a:spLocks noGrp="1"/>
          </p:cNvSpPr>
          <p:nvPr>
            <p:ph type="title"/>
          </p:nvPr>
        </p:nvSpPr>
        <p:spPr>
          <a:xfrm>
            <a:off x="457200" y="116632"/>
            <a:ext cx="8229600" cy="922114"/>
          </a:xfrm>
          <a:solidFill>
            <a:schemeClr val="bg1"/>
          </a:solidFill>
          <a:effectLst>
            <a:softEdge rad="317500"/>
          </a:effectLst>
        </p:spPr>
        <p:txBody>
          <a:bodyPr>
            <a:normAutofit/>
          </a:bodyPr>
          <a:lstStyle/>
          <a:p>
            <a:r>
              <a:rPr lang="en-CA" b="1" dirty="0" smtClean="0">
                <a:solidFill>
                  <a:srgbClr val="FF0000"/>
                </a:solidFill>
                <a:effectLst>
                  <a:outerShdw blurRad="38100" dist="38100" dir="2700000" algn="tl">
                    <a:srgbClr val="000000">
                      <a:alpha val="43137"/>
                    </a:srgbClr>
                  </a:outerShdw>
                </a:effectLst>
              </a:rPr>
              <a:t>Class 2 - Russia the Thief!</a:t>
            </a:r>
            <a:endParaRPr lang="en-CA" b="1" dirty="0">
              <a:solidFill>
                <a:srgbClr val="FF0000"/>
              </a:solidFill>
              <a:effectLst>
                <a:outerShdw blurRad="38100" dist="38100" dir="2700000" algn="tl">
                  <a:srgbClr val="000000">
                    <a:alpha val="43137"/>
                  </a:srgbClr>
                </a:outerShdw>
              </a:effectLst>
            </a:endParaRPr>
          </a:p>
        </p:txBody>
      </p:sp>
      <p:sp>
        <p:nvSpPr>
          <p:cNvPr id="6" name="Content Placeholder 2"/>
          <p:cNvSpPr txBox="1">
            <a:spLocks/>
          </p:cNvSpPr>
          <p:nvPr/>
        </p:nvSpPr>
        <p:spPr>
          <a:xfrm>
            <a:off x="457200" y="1412776"/>
            <a:ext cx="8229600" cy="4525963"/>
          </a:xfrm>
          <a:prstGeom prst="rect">
            <a:avLst/>
          </a:prstGeom>
          <a:solidFill>
            <a:srgbClr val="FF0000">
              <a:alpha val="60000"/>
            </a:srgbClr>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4350" indent="-514350">
              <a:buFont typeface="+mj-lt"/>
              <a:buAutoNum type="arabicPeriod"/>
            </a:pPr>
            <a:endParaRPr lang="en-CA" sz="500" dirty="0" smtClean="0">
              <a:solidFill>
                <a:schemeClr val="bg1"/>
              </a:solidFill>
              <a:effectLst>
                <a:outerShdw blurRad="38100" dist="38100" dir="2700000" algn="tl">
                  <a:srgbClr val="000000">
                    <a:alpha val="43137"/>
                  </a:srgbClr>
                </a:outerShdw>
              </a:effectLst>
            </a:endParaRPr>
          </a:p>
          <a:p>
            <a:pPr marL="514350" indent="-514350">
              <a:buFont typeface="+mj-lt"/>
              <a:buAutoNum type="arabicPeriod"/>
            </a:pPr>
            <a:r>
              <a:rPr lang="en-CA" dirty="0" smtClean="0">
                <a:solidFill>
                  <a:schemeClr val="bg1"/>
                </a:solidFill>
                <a:effectLst>
                  <a:outerShdw blurRad="38100" dist="38100" dir="2700000" algn="tl">
                    <a:srgbClr val="000000">
                      <a:alpha val="43137"/>
                    </a:srgbClr>
                  </a:outerShdw>
                </a:effectLst>
              </a:rPr>
              <a:t>Japheth gave rise to the people of Europe.</a:t>
            </a:r>
          </a:p>
          <a:p>
            <a:pPr marL="514350" indent="-514350">
              <a:buFont typeface="+mj-lt"/>
              <a:buAutoNum type="arabicPeriod"/>
            </a:pPr>
            <a:r>
              <a:rPr lang="en-CA" dirty="0" smtClean="0">
                <a:solidFill>
                  <a:schemeClr val="bg1"/>
                </a:solidFill>
                <a:effectLst>
                  <a:outerShdw blurRad="38100" dist="38100" dir="2700000" algn="tl">
                    <a:srgbClr val="000000">
                      <a:alpha val="43137"/>
                    </a:srgbClr>
                  </a:outerShdw>
                </a:effectLst>
              </a:rPr>
              <a:t>Ezekiel 38 is about the nation of Russia.</a:t>
            </a:r>
          </a:p>
          <a:p>
            <a:pPr marL="514350" indent="-514350">
              <a:buFont typeface="+mj-lt"/>
              <a:buAutoNum type="arabicPeriod"/>
            </a:pPr>
            <a:r>
              <a:rPr lang="en-CA" dirty="0" smtClean="0">
                <a:solidFill>
                  <a:schemeClr val="bg1"/>
                </a:solidFill>
                <a:effectLst>
                  <a:outerShdw blurRad="38100" dist="38100" dir="2700000" algn="tl">
                    <a:srgbClr val="000000">
                      <a:alpha val="43137"/>
                    </a:srgbClr>
                  </a:outerShdw>
                </a:effectLst>
              </a:rPr>
              <a:t>Russia will dominate Europe.</a:t>
            </a:r>
          </a:p>
          <a:p>
            <a:pPr marL="514350" indent="-514350">
              <a:buFont typeface="+mj-lt"/>
              <a:buAutoNum type="arabicPeriod"/>
            </a:pPr>
            <a:r>
              <a:rPr lang="en-CA" dirty="0" smtClean="0">
                <a:solidFill>
                  <a:schemeClr val="bg1"/>
                </a:solidFill>
                <a:effectLst>
                  <a:outerShdw blurRad="38100" dist="38100" dir="2700000" algn="tl">
                    <a:srgbClr val="000000">
                      <a:alpha val="43137"/>
                    </a:srgbClr>
                  </a:outerShdw>
                </a:effectLst>
              </a:rPr>
              <a:t>Russia will unite the Image of Daniel 2.</a:t>
            </a:r>
          </a:p>
          <a:p>
            <a:pPr marL="514350" indent="-514350">
              <a:buFont typeface="+mj-lt"/>
              <a:buAutoNum type="arabicPeriod"/>
            </a:pPr>
            <a:r>
              <a:rPr lang="en-CA" dirty="0" smtClean="0">
                <a:solidFill>
                  <a:schemeClr val="bg1"/>
                </a:solidFill>
                <a:effectLst>
                  <a:outerShdw blurRad="38100" dist="38100" dir="2700000" algn="tl">
                    <a:srgbClr val="000000">
                      <a:alpha val="43137"/>
                    </a:srgbClr>
                  </a:outerShdw>
                </a:effectLst>
              </a:rPr>
              <a:t>Russia will covet Israel’s possessions.</a:t>
            </a:r>
          </a:p>
          <a:p>
            <a:pPr marL="514350" indent="-514350">
              <a:buFont typeface="+mj-lt"/>
              <a:buAutoNum type="arabicPeriod"/>
            </a:pPr>
            <a:r>
              <a:rPr lang="en-CA" dirty="0" smtClean="0">
                <a:solidFill>
                  <a:schemeClr val="bg1"/>
                </a:solidFill>
                <a:effectLst>
                  <a:outerShdw blurRad="38100" dist="38100" dir="2700000" algn="tl">
                    <a:srgbClr val="000000">
                      <a:alpha val="43137"/>
                    </a:srgbClr>
                  </a:outerShdw>
                </a:effectLst>
              </a:rPr>
              <a:t>It will be challenged by other Nations.</a:t>
            </a:r>
          </a:p>
          <a:p>
            <a:pPr marL="514350" indent="-514350">
              <a:buFont typeface="+mj-lt"/>
              <a:buAutoNum type="arabicPeriod"/>
            </a:pPr>
            <a:r>
              <a:rPr lang="en-CA" dirty="0" smtClean="0">
                <a:solidFill>
                  <a:schemeClr val="bg1"/>
                </a:solidFill>
                <a:effectLst>
                  <a:outerShdw blurRad="38100" dist="38100" dir="2700000" algn="tl">
                    <a:srgbClr val="000000">
                      <a:alpha val="43137"/>
                    </a:srgbClr>
                  </a:outerShdw>
                </a:effectLst>
              </a:rPr>
              <a:t>It will meet its fate with the return of Christ.</a:t>
            </a:r>
          </a:p>
          <a:p>
            <a:pPr marL="514350" indent="-514350">
              <a:buFont typeface="+mj-lt"/>
              <a:buAutoNum type="arabicPeriod"/>
            </a:pPr>
            <a:endParaRPr lang="en-CA" dirty="0">
              <a:solidFill>
                <a:schemeClr val="bg1"/>
              </a:solidFill>
              <a:effectLst>
                <a:outerShdw blurRad="38100" dist="38100" dir="2700000" algn="tl">
                  <a:srgbClr val="000000">
                    <a:alpha val="43137"/>
                  </a:srgbClr>
                </a:outerShdw>
              </a:effectLst>
            </a:endParaRPr>
          </a:p>
        </p:txBody>
      </p:sp>
      <p:sp>
        <p:nvSpPr>
          <p:cNvPr id="7" name="TextBox 6"/>
          <p:cNvSpPr txBox="1"/>
          <p:nvPr/>
        </p:nvSpPr>
        <p:spPr>
          <a:xfrm>
            <a:off x="457200" y="6309320"/>
            <a:ext cx="8229600" cy="369332"/>
          </a:xfrm>
          <a:prstGeom prst="rect">
            <a:avLst/>
          </a:prstGeom>
          <a:noFill/>
        </p:spPr>
        <p:txBody>
          <a:bodyPr wrap="square" rtlCol="0">
            <a:spAutoFit/>
          </a:bodyPr>
          <a:lstStyle/>
          <a:p>
            <a:pPr algn="ctr"/>
            <a:r>
              <a:rPr lang="en-CA" b="1" dirty="0" smtClean="0"/>
              <a:t>The Newest 5</a:t>
            </a:r>
            <a:r>
              <a:rPr lang="en-CA" b="1" baseline="30000" dirty="0" smtClean="0"/>
              <a:t>th</a:t>
            </a:r>
            <a:r>
              <a:rPr lang="en-CA" b="1" dirty="0" smtClean="0"/>
              <a:t> Generation Jet Fighter from Russia now in Syria (February 23, 2018)</a:t>
            </a:r>
            <a:endParaRPr lang="en-CA" b="1" dirty="0"/>
          </a:p>
        </p:txBody>
      </p:sp>
    </p:spTree>
    <p:extLst>
      <p:ext uri="{BB962C8B-B14F-4D97-AF65-F5344CB8AC3E}">
        <p14:creationId xmlns:p14="http://schemas.microsoft.com/office/powerpoint/2010/main" val="2759411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000" r="-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3600" b="1" dirty="0" smtClean="0">
                <a:solidFill>
                  <a:srgbClr val="FF0000"/>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The Role of Latter Day Russia</a:t>
            </a:r>
            <a:endParaRPr lang="en-CA" sz="3600" b="1" dirty="0">
              <a:solidFill>
                <a:srgbClr val="FF0000"/>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5" name="Content Placeholder 4"/>
          <p:cNvSpPr>
            <a:spLocks noGrp="1"/>
          </p:cNvSpPr>
          <p:nvPr>
            <p:ph sz="half" idx="1"/>
          </p:nvPr>
        </p:nvSpPr>
        <p:spPr>
          <a:xfrm>
            <a:off x="457200" y="1600201"/>
            <a:ext cx="4038600" cy="3989040"/>
          </a:xfrm>
          <a:solidFill>
            <a:schemeClr val="bg1">
              <a:alpha val="50000"/>
            </a:schemeClr>
          </a:solidFill>
        </p:spPr>
        <p:txBody>
          <a:bodyPr>
            <a:normAutofit/>
          </a:bodyPr>
          <a:lstStyle/>
          <a:p>
            <a:pPr marL="0" indent="0">
              <a:buNone/>
            </a:pPr>
            <a:endParaRPr lang="en-CA" sz="500" b="1" dirty="0" smtClean="0"/>
          </a:p>
          <a:p>
            <a:pPr marL="0" indent="0">
              <a:buNone/>
            </a:pPr>
            <a:r>
              <a:rPr lang="en-CA" sz="2400" b="1" dirty="0" smtClean="0"/>
              <a:t>Ezekiel </a:t>
            </a:r>
            <a:r>
              <a:rPr lang="en-CA" sz="2400" b="1" dirty="0"/>
              <a:t>38:1-2 KJV</a:t>
            </a:r>
          </a:p>
          <a:p>
            <a:r>
              <a:rPr lang="en-CA" sz="2400" dirty="0"/>
              <a:t>1  And the word of the LORD came unto me, saying,</a:t>
            </a:r>
          </a:p>
          <a:p>
            <a:r>
              <a:rPr lang="en-CA" sz="2400" dirty="0"/>
              <a:t>2  Son of man, </a:t>
            </a:r>
            <a:r>
              <a:rPr lang="en-CA" sz="2400" b="1" dirty="0"/>
              <a:t>set thy face against Gog, the land of Magog, the chief prince of </a:t>
            </a:r>
            <a:r>
              <a:rPr lang="en-CA" sz="2400" b="1" dirty="0" err="1"/>
              <a:t>Meshech</a:t>
            </a:r>
            <a:r>
              <a:rPr lang="en-CA" sz="2400" b="1" dirty="0"/>
              <a:t> and Tubal</a:t>
            </a:r>
            <a:r>
              <a:rPr lang="en-CA" sz="2400" dirty="0"/>
              <a:t>, and prophesy against him,</a:t>
            </a:r>
          </a:p>
          <a:p>
            <a:endParaRPr lang="en-CA" sz="2400" dirty="0"/>
          </a:p>
          <a:p>
            <a:pPr marL="514350" indent="-514350">
              <a:buFont typeface="+mj-lt"/>
              <a:buAutoNum type="arabicPeriod"/>
            </a:pPr>
            <a:endParaRPr lang="en-CA" sz="2400" b="1" dirty="0" smtClean="0"/>
          </a:p>
          <a:p>
            <a:pPr marL="514350" indent="-514350">
              <a:buFont typeface="+mj-lt"/>
              <a:buAutoNum type="arabicPeriod"/>
            </a:pPr>
            <a:endParaRPr lang="en-CA" sz="2400" dirty="0"/>
          </a:p>
        </p:txBody>
      </p:sp>
      <p:sp>
        <p:nvSpPr>
          <p:cNvPr id="7" name="TextBox 6"/>
          <p:cNvSpPr txBox="1"/>
          <p:nvPr/>
        </p:nvSpPr>
        <p:spPr>
          <a:xfrm>
            <a:off x="5076056" y="1877923"/>
            <a:ext cx="3567396" cy="954107"/>
          </a:xfrm>
          <a:prstGeom prst="rect">
            <a:avLst/>
          </a:prstGeom>
          <a:solidFill>
            <a:srgbClr val="FF0000"/>
          </a:solidFill>
        </p:spPr>
        <p:txBody>
          <a:bodyPr wrap="square" rtlCol="0">
            <a:spAutoFit/>
          </a:bodyPr>
          <a:lstStyle/>
          <a:p>
            <a:pPr algn="ctr"/>
            <a:r>
              <a:rPr lang="en-CA" sz="2800" b="1" dirty="0">
                <a:solidFill>
                  <a:schemeClr val="bg1"/>
                </a:solidFill>
                <a:latin typeface="Candara" panose="020E0502030303020204" pitchFamily="34" charset="0"/>
              </a:rPr>
              <a:t>1917, 1957, 1989, </a:t>
            </a:r>
            <a:r>
              <a:rPr lang="en-CA" sz="2800" b="1" dirty="0" smtClean="0">
                <a:solidFill>
                  <a:schemeClr val="bg1"/>
                </a:solidFill>
                <a:latin typeface="Candara" panose="020E0502030303020204" pitchFamily="34" charset="0"/>
              </a:rPr>
              <a:t>2000, </a:t>
            </a:r>
            <a:r>
              <a:rPr lang="en-CA" sz="2800" b="1" dirty="0">
                <a:solidFill>
                  <a:schemeClr val="bg1"/>
                </a:solidFill>
                <a:latin typeface="Candara" panose="020E0502030303020204" pitchFamily="34" charset="0"/>
              </a:rPr>
              <a:t>2014, 2015, 2017 …</a:t>
            </a:r>
          </a:p>
        </p:txBody>
      </p:sp>
    </p:spTree>
    <p:extLst>
      <p:ext uri="{BB962C8B-B14F-4D97-AF65-F5344CB8AC3E}">
        <p14:creationId xmlns:p14="http://schemas.microsoft.com/office/powerpoint/2010/main" val="4237316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4638"/>
            <a:ext cx="8229600" cy="1143000"/>
          </a:xfrm>
        </p:spPr>
        <p:txBody>
          <a:bodyPr>
            <a:normAutofit/>
          </a:bodyPr>
          <a:lstStyle/>
          <a:p>
            <a:r>
              <a:rPr lang="en-CA" sz="3200" b="1" dirty="0" smtClean="0">
                <a:solidFill>
                  <a:srgbClr val="FF0000"/>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A Prince of Rosh, </a:t>
            </a:r>
            <a:r>
              <a:rPr lang="en-CA" sz="3200" b="1" dirty="0" err="1" smtClean="0">
                <a:solidFill>
                  <a:srgbClr val="FF0000"/>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Meshech</a:t>
            </a:r>
            <a:r>
              <a:rPr lang="en-CA" sz="3200" b="1" dirty="0" smtClean="0">
                <a:solidFill>
                  <a:srgbClr val="FF0000"/>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 Tubal</a:t>
            </a:r>
            <a:endParaRPr lang="en-CA" sz="3200" b="1" dirty="0">
              <a:solidFill>
                <a:srgbClr val="FF0000"/>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66126" y="1484784"/>
            <a:ext cx="7378282" cy="4735316"/>
          </a:xfrm>
        </p:spPr>
      </p:pic>
    </p:spTree>
    <p:extLst>
      <p:ext uri="{BB962C8B-B14F-4D97-AF65-F5344CB8AC3E}">
        <p14:creationId xmlns:p14="http://schemas.microsoft.com/office/powerpoint/2010/main" val="7448362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4000" b="1" dirty="0" smtClean="0">
                <a:solidFill>
                  <a:schemeClr val="bg1"/>
                </a:solidFill>
                <a:effectLst>
                  <a:outerShdw blurRad="38100" dist="38100" dir="2700000" algn="tl">
                    <a:srgbClr val="000000">
                      <a:alpha val="43137"/>
                    </a:srgbClr>
                  </a:outerShdw>
                </a:effectLst>
              </a:rPr>
              <a:t>RUSSIA</a:t>
            </a:r>
            <a:r>
              <a:rPr lang="en-CA" sz="3600" b="1" dirty="0" smtClean="0">
                <a:solidFill>
                  <a:schemeClr val="bg1"/>
                </a:solidFill>
                <a:effectLst>
                  <a:outerShdw blurRad="38100" dist="38100" dir="2700000" algn="tl">
                    <a:srgbClr val="000000">
                      <a:alpha val="43137"/>
                    </a:srgbClr>
                  </a:outerShdw>
                </a:effectLst>
              </a:rPr>
              <a:t>: from the </a:t>
            </a:r>
            <a:r>
              <a:rPr lang="en-CA" sz="4000" b="1" dirty="0" smtClean="0">
                <a:solidFill>
                  <a:schemeClr val="bg1"/>
                </a:solidFill>
                <a:effectLst>
                  <a:outerShdw blurRad="38100" dist="38100" dir="2700000" algn="tl">
                    <a:srgbClr val="000000">
                      <a:alpha val="43137"/>
                    </a:srgbClr>
                  </a:outerShdw>
                </a:effectLst>
              </a:rPr>
              <a:t>NORTH Pole (2007)</a:t>
            </a:r>
            <a:endParaRPr lang="en-CA" sz="40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sz="half" idx="1"/>
          </p:nvPr>
        </p:nvSpPr>
        <p:spPr>
          <a:xfrm>
            <a:off x="457200" y="1855365"/>
            <a:ext cx="3034680" cy="3733875"/>
          </a:xfrm>
          <a:solidFill>
            <a:schemeClr val="bg1"/>
          </a:solidFill>
        </p:spPr>
        <p:txBody>
          <a:bodyPr>
            <a:normAutofit fontScale="92500"/>
          </a:bodyPr>
          <a:lstStyle/>
          <a:p>
            <a:pPr marL="0" indent="0">
              <a:buNone/>
            </a:pPr>
            <a:endParaRPr lang="en-CA" sz="500" b="1" dirty="0" smtClean="0"/>
          </a:p>
          <a:p>
            <a:pPr marL="0" indent="0">
              <a:buNone/>
            </a:pPr>
            <a:r>
              <a:rPr lang="en-CA" sz="2400" b="1" dirty="0" smtClean="0"/>
              <a:t>Ezekiel </a:t>
            </a:r>
            <a:r>
              <a:rPr lang="en-CA" sz="2400" b="1" dirty="0"/>
              <a:t>39:2 ESV</a:t>
            </a:r>
          </a:p>
          <a:p>
            <a:r>
              <a:rPr lang="en-CA" sz="2400" dirty="0"/>
              <a:t>2  And I will turn you about and drive you forward, and bring you up from </a:t>
            </a:r>
            <a:r>
              <a:rPr lang="en-CA" sz="2400" b="1" dirty="0"/>
              <a:t>the uttermost parts of the north</a:t>
            </a:r>
            <a:r>
              <a:rPr lang="en-CA" sz="2400" dirty="0"/>
              <a:t>, and lead you against the mountains of Israel.</a:t>
            </a:r>
          </a:p>
          <a:p>
            <a:endParaRPr lang="en-CA" sz="2400" dirty="0"/>
          </a:p>
          <a:p>
            <a:endParaRPr lang="en-CA" sz="2400" dirty="0"/>
          </a:p>
          <a:p>
            <a:endParaRPr lang="en-CA" sz="2400" dirty="0"/>
          </a:p>
        </p:txBody>
      </p:sp>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3923928" y="1894059"/>
            <a:ext cx="4758680" cy="3551165"/>
          </a:xfrm>
        </p:spPr>
      </p:pic>
    </p:spTree>
    <p:extLst>
      <p:ext uri="{BB962C8B-B14F-4D97-AF65-F5344CB8AC3E}">
        <p14:creationId xmlns:p14="http://schemas.microsoft.com/office/powerpoint/2010/main" val="3638972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9184" y="274638"/>
            <a:ext cx="8229600" cy="1143000"/>
          </a:xfrm>
        </p:spPr>
        <p:txBody>
          <a:bodyPr>
            <a:noAutofit/>
          </a:bodyPr>
          <a:lstStyle/>
          <a:p>
            <a:r>
              <a:rPr lang="en-CA" sz="3600" b="1" dirty="0" smtClean="0">
                <a:solidFill>
                  <a:schemeClr val="bg1"/>
                </a:solidFill>
                <a:effectLst>
                  <a:outerShdw blurRad="38100" dist="38100" dir="2700000" algn="tl">
                    <a:srgbClr val="000000">
                      <a:alpha val="43137"/>
                    </a:srgbClr>
                  </a:outerShdw>
                </a:effectLst>
              </a:rPr>
              <a:t>RUSSIA</a:t>
            </a:r>
            <a:r>
              <a:rPr lang="en-CA" sz="3200" b="1" dirty="0" smtClean="0">
                <a:solidFill>
                  <a:schemeClr val="bg1"/>
                </a:solidFill>
                <a:effectLst>
                  <a:outerShdw blurRad="38100" dist="38100" dir="2700000" algn="tl">
                    <a:srgbClr val="000000">
                      <a:alpha val="43137"/>
                    </a:srgbClr>
                  </a:outerShdw>
                </a:effectLst>
              </a:rPr>
              <a:t>: from the Uttermost parts of the </a:t>
            </a:r>
            <a:r>
              <a:rPr lang="en-CA" sz="3600" b="1" dirty="0" smtClean="0">
                <a:solidFill>
                  <a:schemeClr val="bg1"/>
                </a:solidFill>
                <a:effectLst>
                  <a:outerShdw blurRad="38100" dist="38100" dir="2700000" algn="tl">
                    <a:srgbClr val="000000">
                      <a:alpha val="43137"/>
                    </a:srgbClr>
                  </a:outerShdw>
                </a:effectLst>
              </a:rPr>
              <a:t>NORTH</a:t>
            </a:r>
            <a:endParaRPr lang="en-CA" sz="3600" b="1" dirty="0">
              <a:solidFill>
                <a:schemeClr val="bg1"/>
              </a:solidFill>
              <a:effectLst>
                <a:outerShdw blurRad="38100" dist="38100" dir="2700000" algn="tl">
                  <a:srgbClr val="000000">
                    <a:alpha val="43137"/>
                  </a:srgbClr>
                </a:outerShdw>
              </a:effectLst>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335967632"/>
              </p:ext>
            </p:extLst>
          </p:nvPr>
        </p:nvGraphicFramePr>
        <p:xfrm>
          <a:off x="467544" y="1772816"/>
          <a:ext cx="8229600" cy="4114800"/>
        </p:xfrm>
        <a:graphic>
          <a:graphicData uri="http://schemas.openxmlformats.org/drawingml/2006/table">
            <a:tbl>
              <a:tblPr firstRow="1" bandRow="1">
                <a:tableStyleId>{616DA210-FB5B-4158-B5E0-FEB733F419BA}</a:tableStyleId>
              </a:tblPr>
              <a:tblGrid>
                <a:gridCol w="3960440"/>
                <a:gridCol w="2376264"/>
                <a:gridCol w="1892896"/>
              </a:tblGrid>
              <a:tr h="370840">
                <a:tc>
                  <a:txBody>
                    <a:bodyPr/>
                    <a:lstStyle/>
                    <a:p>
                      <a:pPr algn="ctr"/>
                      <a:r>
                        <a:rPr lang="en-CA" sz="2400" dirty="0" smtClean="0">
                          <a:solidFill>
                            <a:schemeClr val="bg1"/>
                          </a:solidFill>
                          <a:effectLst>
                            <a:outerShdw blurRad="38100" dist="38100" dir="2700000" algn="tl">
                              <a:srgbClr val="000000">
                                <a:alpha val="43137"/>
                              </a:srgbClr>
                            </a:outerShdw>
                          </a:effectLst>
                        </a:rPr>
                        <a:t>CITY</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LONGITUDE</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LATITUDE</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r>
              <a:tr h="370840">
                <a:tc>
                  <a:txBody>
                    <a:bodyPr/>
                    <a:lstStyle/>
                    <a:p>
                      <a:pPr algn="ctr"/>
                      <a:r>
                        <a:rPr lang="en-CA" sz="2400" dirty="0" smtClean="0">
                          <a:solidFill>
                            <a:schemeClr val="bg1"/>
                          </a:solidFill>
                          <a:effectLst>
                            <a:outerShdw blurRad="38100" dist="38100" dir="2700000" algn="tl">
                              <a:srgbClr val="000000">
                                <a:alpha val="43137"/>
                              </a:srgbClr>
                            </a:outerShdw>
                          </a:effectLst>
                        </a:rPr>
                        <a:t>St</a:t>
                      </a:r>
                      <a:r>
                        <a:rPr lang="en-CA" sz="2400" baseline="0" dirty="0" smtClean="0">
                          <a:solidFill>
                            <a:schemeClr val="bg1"/>
                          </a:solidFill>
                          <a:effectLst>
                            <a:outerShdw blurRad="38100" dist="38100" dir="2700000" algn="tl">
                              <a:srgbClr val="000000">
                                <a:alpha val="43137"/>
                              </a:srgbClr>
                            </a:outerShdw>
                          </a:effectLst>
                        </a:rPr>
                        <a:t> Petersburg, Russia</a:t>
                      </a: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30</a:t>
                      </a:r>
                      <a:r>
                        <a:rPr lang="en-CA" sz="2400" dirty="0" smtClean="0">
                          <a:solidFill>
                            <a:schemeClr val="bg1"/>
                          </a:solidFill>
                          <a:effectLst>
                            <a:outerShdw blurRad="38100" dist="38100" dir="2700000" algn="tl">
                              <a:srgbClr val="000000">
                                <a:alpha val="43137"/>
                              </a:srgbClr>
                            </a:outerShdw>
                          </a:effectLst>
                          <a:latin typeface="Calibri"/>
                        </a:rPr>
                        <a:t>⁰ E</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60</a:t>
                      </a:r>
                      <a:r>
                        <a:rPr lang="en-CA" sz="2400" dirty="0" smtClean="0">
                          <a:solidFill>
                            <a:schemeClr val="bg1"/>
                          </a:solidFill>
                          <a:effectLst>
                            <a:outerShdw blurRad="38100" dist="38100" dir="2700000" algn="tl">
                              <a:srgbClr val="000000">
                                <a:alpha val="43137"/>
                              </a:srgbClr>
                            </a:outerShdw>
                          </a:effectLst>
                          <a:latin typeface="Calibri"/>
                        </a:rPr>
                        <a:t>⁰ N</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r>
              <a:tr h="370840">
                <a:tc>
                  <a:txBody>
                    <a:bodyPr/>
                    <a:lstStyle/>
                    <a:p>
                      <a:pPr algn="ctr"/>
                      <a:r>
                        <a:rPr lang="en-CA" sz="2400" dirty="0" smtClean="0">
                          <a:solidFill>
                            <a:schemeClr val="bg1"/>
                          </a:solidFill>
                          <a:effectLst>
                            <a:outerShdw blurRad="38100" dist="38100" dir="2700000" algn="tl">
                              <a:srgbClr val="000000">
                                <a:alpha val="43137"/>
                              </a:srgbClr>
                            </a:outerShdw>
                          </a:effectLst>
                        </a:rPr>
                        <a:t>Moscow, Russia</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37</a:t>
                      </a:r>
                      <a:r>
                        <a:rPr lang="en-CA" sz="2400" dirty="0" smtClean="0">
                          <a:solidFill>
                            <a:schemeClr val="bg1"/>
                          </a:solidFill>
                          <a:effectLst>
                            <a:outerShdw blurRad="38100" dist="38100" dir="2700000" algn="tl">
                              <a:srgbClr val="000000">
                                <a:alpha val="43137"/>
                              </a:srgbClr>
                            </a:outerShdw>
                          </a:effectLst>
                          <a:latin typeface="Calibri"/>
                        </a:rPr>
                        <a:t>⁰ E</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55</a:t>
                      </a:r>
                      <a:r>
                        <a:rPr lang="en-CA" sz="2400" dirty="0" smtClean="0">
                          <a:solidFill>
                            <a:schemeClr val="bg1"/>
                          </a:solidFill>
                          <a:effectLst>
                            <a:outerShdw blurRad="38100" dist="38100" dir="2700000" algn="tl">
                              <a:srgbClr val="000000">
                                <a:alpha val="43137"/>
                              </a:srgbClr>
                            </a:outerShdw>
                          </a:effectLst>
                          <a:latin typeface="Calibri"/>
                        </a:rPr>
                        <a:t>⁰ N</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r>
              <a:tr h="370840">
                <a:tc>
                  <a:txBody>
                    <a:bodyPr/>
                    <a:lstStyle/>
                    <a:p>
                      <a:pPr algn="ctr"/>
                      <a:r>
                        <a:rPr lang="en-CA" sz="2400" dirty="0" smtClean="0">
                          <a:solidFill>
                            <a:schemeClr val="bg1"/>
                          </a:solidFill>
                          <a:effectLst>
                            <a:outerShdw blurRad="38100" dist="38100" dir="2700000" algn="tl">
                              <a:srgbClr val="000000">
                                <a:alpha val="43137"/>
                              </a:srgbClr>
                            </a:outerShdw>
                          </a:effectLst>
                        </a:rPr>
                        <a:t>Sevastopol, Crimea</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34</a:t>
                      </a:r>
                      <a:r>
                        <a:rPr lang="en-CA" sz="2400" dirty="0" smtClean="0">
                          <a:solidFill>
                            <a:schemeClr val="bg1"/>
                          </a:solidFill>
                          <a:effectLst>
                            <a:outerShdw blurRad="38100" dist="38100" dir="2700000" algn="tl">
                              <a:srgbClr val="000000">
                                <a:alpha val="43137"/>
                              </a:srgbClr>
                            </a:outerShdw>
                          </a:effectLst>
                          <a:latin typeface="Calibri"/>
                        </a:rPr>
                        <a:t>⁰ E</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45</a:t>
                      </a:r>
                      <a:r>
                        <a:rPr lang="en-CA" sz="2400" dirty="0" smtClean="0">
                          <a:solidFill>
                            <a:schemeClr val="bg1"/>
                          </a:solidFill>
                          <a:effectLst>
                            <a:outerShdw blurRad="38100" dist="38100" dir="2700000" algn="tl">
                              <a:srgbClr val="000000">
                                <a:alpha val="43137"/>
                              </a:srgbClr>
                            </a:outerShdw>
                          </a:effectLst>
                          <a:latin typeface="Calibri"/>
                        </a:rPr>
                        <a:t>⁰ N</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r>
              <a:tr h="370840">
                <a:tc>
                  <a:txBody>
                    <a:bodyPr/>
                    <a:lstStyle/>
                    <a:p>
                      <a:pPr algn="ctr"/>
                      <a:r>
                        <a:rPr lang="en-CA" sz="2400" dirty="0" smtClean="0">
                          <a:solidFill>
                            <a:schemeClr val="bg1"/>
                          </a:solidFill>
                          <a:effectLst>
                            <a:outerShdw blurRad="38100" dist="38100" dir="2700000" algn="tl">
                              <a:srgbClr val="000000">
                                <a:alpha val="43137"/>
                              </a:srgbClr>
                            </a:outerShdw>
                          </a:effectLst>
                        </a:rPr>
                        <a:t>Ankara, Turkey</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32</a:t>
                      </a:r>
                      <a:r>
                        <a:rPr lang="en-CA" sz="2400" dirty="0" smtClean="0">
                          <a:solidFill>
                            <a:schemeClr val="bg1"/>
                          </a:solidFill>
                          <a:effectLst>
                            <a:outerShdw blurRad="38100" dist="38100" dir="2700000" algn="tl">
                              <a:srgbClr val="000000">
                                <a:alpha val="43137"/>
                              </a:srgbClr>
                            </a:outerShdw>
                          </a:effectLst>
                          <a:latin typeface="Calibri"/>
                        </a:rPr>
                        <a:t>⁰ E</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40</a:t>
                      </a:r>
                      <a:r>
                        <a:rPr lang="en-CA" sz="2400" dirty="0" smtClean="0">
                          <a:solidFill>
                            <a:schemeClr val="bg1"/>
                          </a:solidFill>
                          <a:effectLst>
                            <a:outerShdw blurRad="38100" dist="38100" dir="2700000" algn="tl">
                              <a:srgbClr val="000000">
                                <a:alpha val="43137"/>
                              </a:srgbClr>
                            </a:outerShdw>
                          </a:effectLst>
                          <a:latin typeface="Calibri"/>
                        </a:rPr>
                        <a:t>⁰ N</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r>
              <a:tr h="370840">
                <a:tc>
                  <a:txBody>
                    <a:bodyPr/>
                    <a:lstStyle/>
                    <a:p>
                      <a:pPr algn="ctr"/>
                      <a:r>
                        <a:rPr lang="en-CA" sz="2400" dirty="0" err="1" smtClean="0">
                          <a:solidFill>
                            <a:schemeClr val="bg1"/>
                          </a:solidFill>
                          <a:effectLst>
                            <a:outerShdw blurRad="38100" dist="38100" dir="2700000" algn="tl">
                              <a:srgbClr val="000000">
                                <a:alpha val="43137"/>
                              </a:srgbClr>
                            </a:outerShdw>
                          </a:effectLst>
                        </a:rPr>
                        <a:t>Latakia</a:t>
                      </a:r>
                      <a:r>
                        <a:rPr lang="en-CA" sz="2400" dirty="0" smtClean="0">
                          <a:solidFill>
                            <a:schemeClr val="bg1"/>
                          </a:solidFill>
                          <a:effectLst>
                            <a:outerShdw blurRad="38100" dist="38100" dir="2700000" algn="tl">
                              <a:srgbClr val="000000">
                                <a:alpha val="43137"/>
                              </a:srgbClr>
                            </a:outerShdw>
                          </a:effectLst>
                        </a:rPr>
                        <a:t>, Syria</a:t>
                      </a: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35</a:t>
                      </a:r>
                      <a:r>
                        <a:rPr lang="en-CA" sz="2400" dirty="0" smtClean="0">
                          <a:solidFill>
                            <a:schemeClr val="bg1"/>
                          </a:solidFill>
                          <a:effectLst>
                            <a:outerShdw blurRad="38100" dist="38100" dir="2700000" algn="tl">
                              <a:srgbClr val="000000">
                                <a:alpha val="43137"/>
                              </a:srgbClr>
                            </a:outerShdw>
                          </a:effectLst>
                          <a:latin typeface="Calibri"/>
                        </a:rPr>
                        <a:t>⁰ E</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35</a:t>
                      </a:r>
                      <a:r>
                        <a:rPr lang="en-CA" sz="2400" dirty="0" smtClean="0">
                          <a:solidFill>
                            <a:schemeClr val="bg1"/>
                          </a:solidFill>
                          <a:effectLst>
                            <a:outerShdw blurRad="38100" dist="38100" dir="2700000" algn="tl">
                              <a:srgbClr val="000000">
                                <a:alpha val="43137"/>
                              </a:srgbClr>
                            </a:outerShdw>
                          </a:effectLst>
                          <a:latin typeface="Calibri"/>
                        </a:rPr>
                        <a:t>⁰ N</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r>
              <a:tr h="370840">
                <a:tc>
                  <a:txBody>
                    <a:bodyPr/>
                    <a:lstStyle/>
                    <a:p>
                      <a:pPr algn="ctr"/>
                      <a:r>
                        <a:rPr lang="en-CA" sz="2400" dirty="0" smtClean="0">
                          <a:solidFill>
                            <a:schemeClr val="bg1"/>
                          </a:solidFill>
                          <a:effectLst>
                            <a:outerShdw blurRad="38100" dist="38100" dir="2700000" algn="tl">
                              <a:srgbClr val="000000">
                                <a:alpha val="43137"/>
                              </a:srgbClr>
                            </a:outerShdw>
                          </a:effectLst>
                        </a:rPr>
                        <a:t>Beirut,</a:t>
                      </a:r>
                      <a:r>
                        <a:rPr lang="en-CA" sz="2400" baseline="0" dirty="0" smtClean="0">
                          <a:solidFill>
                            <a:schemeClr val="bg1"/>
                          </a:solidFill>
                          <a:effectLst>
                            <a:outerShdw blurRad="38100" dist="38100" dir="2700000" algn="tl">
                              <a:srgbClr val="000000">
                                <a:alpha val="43137"/>
                              </a:srgbClr>
                            </a:outerShdw>
                          </a:effectLst>
                        </a:rPr>
                        <a:t> Lebanon</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35</a:t>
                      </a:r>
                      <a:r>
                        <a:rPr lang="en-CA" sz="2400" dirty="0" smtClean="0">
                          <a:solidFill>
                            <a:schemeClr val="bg1"/>
                          </a:solidFill>
                          <a:effectLst>
                            <a:outerShdw blurRad="38100" dist="38100" dir="2700000" algn="tl">
                              <a:srgbClr val="000000">
                                <a:alpha val="43137"/>
                              </a:srgbClr>
                            </a:outerShdw>
                          </a:effectLst>
                          <a:latin typeface="Calibri"/>
                        </a:rPr>
                        <a:t>⁰ E</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33</a:t>
                      </a:r>
                      <a:r>
                        <a:rPr lang="en-CA" sz="2400" dirty="0" smtClean="0">
                          <a:solidFill>
                            <a:schemeClr val="bg1"/>
                          </a:solidFill>
                          <a:effectLst>
                            <a:outerShdw blurRad="38100" dist="38100" dir="2700000" algn="tl">
                              <a:srgbClr val="000000">
                                <a:alpha val="43137"/>
                              </a:srgbClr>
                            </a:outerShdw>
                          </a:effectLst>
                          <a:latin typeface="Calibri"/>
                        </a:rPr>
                        <a:t>⁰ N</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r>
              <a:tr h="370840">
                <a:tc>
                  <a:txBody>
                    <a:bodyPr/>
                    <a:lstStyle/>
                    <a:p>
                      <a:pPr algn="ctr"/>
                      <a:r>
                        <a:rPr lang="en-CA" sz="2400" dirty="0" smtClean="0">
                          <a:solidFill>
                            <a:schemeClr val="bg1"/>
                          </a:solidFill>
                          <a:effectLst>
                            <a:outerShdw blurRad="38100" dist="38100" dir="2700000" algn="tl">
                              <a:srgbClr val="000000">
                                <a:alpha val="43137"/>
                              </a:srgbClr>
                            </a:outerShdw>
                          </a:effectLst>
                        </a:rPr>
                        <a:t>Tel Aviv, Israel</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34</a:t>
                      </a:r>
                      <a:r>
                        <a:rPr lang="en-CA" sz="2400" dirty="0" smtClean="0">
                          <a:solidFill>
                            <a:schemeClr val="bg1"/>
                          </a:solidFill>
                          <a:effectLst>
                            <a:outerShdw blurRad="38100" dist="38100" dir="2700000" algn="tl">
                              <a:srgbClr val="000000">
                                <a:alpha val="43137"/>
                              </a:srgbClr>
                            </a:outerShdw>
                          </a:effectLst>
                          <a:latin typeface="Calibri"/>
                        </a:rPr>
                        <a:t>⁰ E</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32</a:t>
                      </a:r>
                      <a:r>
                        <a:rPr lang="en-CA" sz="2400" dirty="0" smtClean="0">
                          <a:solidFill>
                            <a:schemeClr val="bg1"/>
                          </a:solidFill>
                          <a:effectLst>
                            <a:outerShdw blurRad="38100" dist="38100" dir="2700000" algn="tl">
                              <a:srgbClr val="000000">
                                <a:alpha val="43137"/>
                              </a:srgbClr>
                            </a:outerShdw>
                          </a:effectLst>
                          <a:latin typeface="Calibri"/>
                        </a:rPr>
                        <a:t>⁰ N</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r>
              <a:tr h="370840">
                <a:tc>
                  <a:txBody>
                    <a:bodyPr/>
                    <a:lstStyle/>
                    <a:p>
                      <a:pPr algn="ctr"/>
                      <a:r>
                        <a:rPr lang="en-CA" sz="2400" dirty="0" smtClean="0">
                          <a:solidFill>
                            <a:schemeClr val="bg1"/>
                          </a:solidFill>
                          <a:effectLst>
                            <a:outerShdw blurRad="38100" dist="38100" dir="2700000" algn="tl">
                              <a:srgbClr val="000000">
                                <a:alpha val="43137"/>
                              </a:srgbClr>
                            </a:outerShdw>
                          </a:effectLst>
                        </a:rPr>
                        <a:t>Jerusalem.</a:t>
                      </a:r>
                      <a:r>
                        <a:rPr lang="en-CA" sz="2400" baseline="0" dirty="0" smtClean="0">
                          <a:solidFill>
                            <a:schemeClr val="bg1"/>
                          </a:solidFill>
                          <a:effectLst>
                            <a:outerShdw blurRad="38100" dist="38100" dir="2700000" algn="tl">
                              <a:srgbClr val="000000">
                                <a:alpha val="43137"/>
                              </a:srgbClr>
                            </a:outerShdw>
                          </a:effectLst>
                        </a:rPr>
                        <a:t> Israel</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35</a:t>
                      </a:r>
                      <a:r>
                        <a:rPr lang="en-CA" sz="2400" dirty="0" smtClean="0">
                          <a:solidFill>
                            <a:schemeClr val="bg1"/>
                          </a:solidFill>
                          <a:effectLst>
                            <a:outerShdw blurRad="38100" dist="38100" dir="2700000" algn="tl">
                              <a:srgbClr val="000000">
                                <a:alpha val="43137"/>
                              </a:srgbClr>
                            </a:outerShdw>
                          </a:effectLst>
                          <a:latin typeface="Calibri"/>
                        </a:rPr>
                        <a:t>⁰ E</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31</a:t>
                      </a:r>
                      <a:r>
                        <a:rPr lang="en-CA" sz="2400" dirty="0" smtClean="0">
                          <a:solidFill>
                            <a:schemeClr val="bg1"/>
                          </a:solidFill>
                          <a:effectLst>
                            <a:outerShdw blurRad="38100" dist="38100" dir="2700000" algn="tl">
                              <a:srgbClr val="000000">
                                <a:alpha val="43137"/>
                              </a:srgbClr>
                            </a:outerShdw>
                          </a:effectLst>
                          <a:latin typeface="Calibri"/>
                        </a:rPr>
                        <a:t>⁰ N</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r>
            </a:tbl>
          </a:graphicData>
        </a:graphic>
      </p:graphicFrame>
      <p:sp>
        <p:nvSpPr>
          <p:cNvPr id="9" name="Down Arrow 8"/>
          <p:cNvSpPr/>
          <p:nvPr/>
        </p:nvSpPr>
        <p:spPr>
          <a:xfrm>
            <a:off x="3923928" y="1412776"/>
            <a:ext cx="936104" cy="4680520"/>
          </a:xfrm>
          <a:prstGeom prst="down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246402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78098"/>
          </a:xfrm>
        </p:spPr>
        <p:txBody>
          <a:bodyPr>
            <a:normAutofit fontScale="90000"/>
          </a:bodyPr>
          <a:lstStyle/>
          <a:p>
            <a:r>
              <a:rPr lang="en-CA" sz="3600" b="1" dirty="0" smtClean="0"/>
              <a:t>Christadelphian Witness During the 60’s</a:t>
            </a:r>
            <a:endParaRPr lang="en-CA" sz="3600" b="1" dirty="0"/>
          </a:p>
        </p:txBody>
      </p:sp>
      <p:pic>
        <p:nvPicPr>
          <p:cNvPr id="7" name="Content Placeholder 6"/>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0652" t="5703" r="4054" b="15113"/>
          <a:stretch/>
        </p:blipFill>
        <p:spPr>
          <a:xfrm>
            <a:off x="666478" y="1105000"/>
            <a:ext cx="7865967" cy="5476876"/>
          </a:xfrm>
        </p:spPr>
      </p:pic>
    </p:spTree>
    <p:extLst>
      <p:ext uri="{BB962C8B-B14F-4D97-AF65-F5344CB8AC3E}">
        <p14:creationId xmlns:p14="http://schemas.microsoft.com/office/powerpoint/2010/main" val="6318975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p:spPr>
        <p:txBody>
          <a:bodyPr>
            <a:noAutofit/>
          </a:bodyPr>
          <a:lstStyle/>
          <a:p>
            <a:r>
              <a:rPr lang="en-CA" sz="3200" b="1" dirty="0" smtClean="0">
                <a:latin typeface="Leelawadee" panose="020B0502040204020203" pitchFamily="34" charset="-34"/>
                <a:cs typeface="Leelawadee" panose="020B0502040204020203" pitchFamily="34" charset="-34"/>
              </a:rPr>
              <a:t>Our Prophetic Message in the 70’S</a:t>
            </a:r>
            <a:endParaRPr lang="en-CA" sz="3200" b="1" dirty="0">
              <a:latin typeface="Leelawadee" panose="020B0502040204020203" pitchFamily="34" charset="-34"/>
              <a:cs typeface="Leelawadee" panose="020B0502040204020203" pitchFamily="34" charset="-34"/>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09891" y="1268760"/>
            <a:ext cx="7950541" cy="5077916"/>
          </a:xfrm>
        </p:spPr>
      </p:pic>
    </p:spTree>
    <p:extLst>
      <p:ext uri="{BB962C8B-B14F-4D97-AF65-F5344CB8AC3E}">
        <p14:creationId xmlns:p14="http://schemas.microsoft.com/office/powerpoint/2010/main" val="29701183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bg1"/>
                </a:solidFill>
              </a:rPr>
              <a:t>Our Witness in the 21st Century</a:t>
            </a:r>
            <a:endParaRPr lang="en-CA" sz="4000" b="1" dirty="0">
              <a:solidFill>
                <a:schemeClr val="bg1"/>
              </a:solidFill>
            </a:endParaRPr>
          </a:p>
        </p:txBody>
      </p:sp>
      <p:pic>
        <p:nvPicPr>
          <p:cNvPr id="4" name="Content Placeholder 6" descr="Gage Park Banner - FINAL (SMALL).jpg"/>
          <p:cNvPicPr>
            <a:picLocks noGrp="1" noChangeAspect="1"/>
          </p:cNvPicPr>
          <p:nvPr>
            <p:ph idx="1"/>
          </p:nvPr>
        </p:nvPicPr>
        <p:blipFill>
          <a:blip r:embed="rId3" cstate="print"/>
          <a:stretch>
            <a:fillRect/>
          </a:stretch>
        </p:blipFill>
        <p:spPr>
          <a:xfrm>
            <a:off x="827584" y="1286652"/>
            <a:ext cx="7488832" cy="5094676"/>
          </a:xfrm>
          <a:prstGeom prst="rect">
            <a:avLst/>
          </a:prstGeom>
        </p:spPr>
      </p:pic>
    </p:spTree>
    <p:extLst>
      <p:ext uri="{BB962C8B-B14F-4D97-AF65-F5344CB8AC3E}">
        <p14:creationId xmlns:p14="http://schemas.microsoft.com/office/powerpoint/2010/main" val="12056973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Autofit/>
          </a:bodyPr>
          <a:lstStyle/>
          <a:p>
            <a:r>
              <a:rPr lang="en-CA" sz="3200" b="1" dirty="0" smtClean="0">
                <a:latin typeface="Leelawadee" panose="020B0502040204020203" pitchFamily="34" charset="-34"/>
                <a:cs typeface="Leelawadee" panose="020B0502040204020203" pitchFamily="34" charset="-34"/>
              </a:rPr>
              <a:t>RUSSIA:                                                    Allied with much of Western Europe</a:t>
            </a:r>
            <a:endParaRPr lang="en-CA" sz="2400" b="1" dirty="0">
              <a:latin typeface="Leelawadee" panose="020B0502040204020203" pitchFamily="34" charset="-34"/>
              <a:cs typeface="Leelawadee" panose="020B0502040204020203" pitchFamily="34" charset="-34"/>
            </a:endParaRPr>
          </a:p>
        </p:txBody>
      </p:sp>
      <p:pic>
        <p:nvPicPr>
          <p:cNvPr id="7" name="Content Placeholder 6"/>
          <p:cNvPicPr>
            <a:picLocks noGrp="1" noChangeAspect="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581818" y="1604343"/>
            <a:ext cx="7980363" cy="4488953"/>
          </a:xfrm>
        </p:spPr>
      </p:pic>
      <p:sp>
        <p:nvSpPr>
          <p:cNvPr id="3" name="Content Placeholder 2"/>
          <p:cNvSpPr>
            <a:spLocks noGrp="1"/>
          </p:cNvSpPr>
          <p:nvPr>
            <p:ph sz="half" idx="1"/>
          </p:nvPr>
        </p:nvSpPr>
        <p:spPr>
          <a:xfrm>
            <a:off x="678396" y="3472408"/>
            <a:ext cx="7787208" cy="2044824"/>
          </a:xfrm>
          <a:solidFill>
            <a:schemeClr val="bg1">
              <a:alpha val="70000"/>
            </a:schemeClr>
          </a:solidFill>
          <a:effectLst>
            <a:softEdge rad="317500"/>
          </a:effectLst>
        </p:spPr>
        <p:txBody>
          <a:bodyPr>
            <a:normAutofit/>
          </a:bodyPr>
          <a:lstStyle/>
          <a:p>
            <a:pPr marL="0" indent="0">
              <a:buNone/>
            </a:pPr>
            <a:endParaRPr lang="en-CA" sz="500" b="1" dirty="0" smtClean="0">
              <a:latin typeface="Candara" panose="020E0502030303020204" pitchFamily="34" charset="0"/>
            </a:endParaRPr>
          </a:p>
          <a:p>
            <a:pPr marL="0" indent="0">
              <a:buNone/>
            </a:pPr>
            <a:r>
              <a:rPr lang="en-CA" sz="2400" b="1" dirty="0" smtClean="0">
                <a:latin typeface="Candara" panose="020E0502030303020204" pitchFamily="34" charset="0"/>
              </a:rPr>
              <a:t>Ezekiel </a:t>
            </a:r>
            <a:r>
              <a:rPr lang="en-CA" sz="2400" b="1" dirty="0">
                <a:latin typeface="Candara" panose="020E0502030303020204" pitchFamily="34" charset="0"/>
              </a:rPr>
              <a:t>38:6 KJV</a:t>
            </a:r>
          </a:p>
          <a:p>
            <a:r>
              <a:rPr lang="en-CA" sz="2400" dirty="0">
                <a:latin typeface="Candara" panose="020E0502030303020204" pitchFamily="34" charset="0"/>
              </a:rPr>
              <a:t>6  </a:t>
            </a:r>
            <a:r>
              <a:rPr lang="en-CA" sz="2400" b="1" dirty="0">
                <a:latin typeface="Candara" panose="020E0502030303020204" pitchFamily="34" charset="0"/>
              </a:rPr>
              <a:t>Gomer</a:t>
            </a:r>
            <a:r>
              <a:rPr lang="en-CA" sz="2400" dirty="0">
                <a:latin typeface="Candara" panose="020E0502030303020204" pitchFamily="34" charset="0"/>
              </a:rPr>
              <a:t>, and all his bands; the house of </a:t>
            </a:r>
            <a:r>
              <a:rPr lang="en-CA" sz="2400" b="1" dirty="0" err="1">
                <a:latin typeface="Candara" panose="020E0502030303020204" pitchFamily="34" charset="0"/>
              </a:rPr>
              <a:t>Togarmah</a:t>
            </a:r>
            <a:r>
              <a:rPr lang="en-CA" sz="2400" dirty="0">
                <a:latin typeface="Candara" panose="020E0502030303020204" pitchFamily="34" charset="0"/>
              </a:rPr>
              <a:t> of the north quarters, and all his bands: </a:t>
            </a:r>
            <a:r>
              <a:rPr lang="en-CA" sz="2400" i="1" dirty="0">
                <a:latin typeface="Candara" panose="020E0502030303020204" pitchFamily="34" charset="0"/>
              </a:rPr>
              <a:t>and</a:t>
            </a:r>
            <a:r>
              <a:rPr lang="en-CA" sz="2400" dirty="0">
                <a:latin typeface="Candara" panose="020E0502030303020204" pitchFamily="34" charset="0"/>
              </a:rPr>
              <a:t> many people with thee.</a:t>
            </a:r>
          </a:p>
          <a:p>
            <a:endParaRPr lang="en-CA" sz="2400" dirty="0">
              <a:latin typeface="Candara" panose="020E0502030303020204" pitchFamily="34" charset="0"/>
            </a:endParaRPr>
          </a:p>
          <a:p>
            <a:endParaRPr lang="en-CA" dirty="0">
              <a:latin typeface="Candara" panose="020E0502030303020204" pitchFamily="34" charset="0"/>
            </a:endParaRPr>
          </a:p>
        </p:txBody>
      </p:sp>
      <p:sp>
        <p:nvSpPr>
          <p:cNvPr id="4" name="TextBox 3"/>
          <p:cNvSpPr txBox="1"/>
          <p:nvPr/>
        </p:nvSpPr>
        <p:spPr>
          <a:xfrm>
            <a:off x="2231740" y="1772816"/>
            <a:ext cx="4680520" cy="369332"/>
          </a:xfrm>
          <a:prstGeom prst="rect">
            <a:avLst/>
          </a:prstGeom>
          <a:noFill/>
        </p:spPr>
        <p:txBody>
          <a:bodyPr wrap="square" rtlCol="0">
            <a:spAutoFit/>
          </a:bodyPr>
          <a:lstStyle/>
          <a:p>
            <a:pPr algn="ctr"/>
            <a:r>
              <a:rPr lang="en-CA" b="1" dirty="0" smtClean="0">
                <a:solidFill>
                  <a:schemeClr val="bg1"/>
                </a:solidFill>
                <a:latin typeface="Leelawadee" panose="020B0502040204020203" pitchFamily="34" charset="-34"/>
                <a:cs typeface="Leelawadee" panose="020B0502040204020203" pitchFamily="34" charset="-34"/>
              </a:rPr>
              <a:t>President Emmanuel Macron of France</a:t>
            </a:r>
            <a:endParaRPr lang="en-CA" b="1" dirty="0">
              <a:solidFill>
                <a:schemeClr val="bg1"/>
              </a:solidFill>
              <a:latin typeface="Leelawadee" panose="020B0502040204020203" pitchFamily="34" charset="-34"/>
              <a:cs typeface="Leelawadee" panose="020B0502040204020203" pitchFamily="34" charset="-34"/>
            </a:endParaRPr>
          </a:p>
        </p:txBody>
      </p:sp>
    </p:spTree>
    <p:extLst>
      <p:ext uri="{BB962C8B-B14F-4D97-AF65-F5344CB8AC3E}">
        <p14:creationId xmlns:p14="http://schemas.microsoft.com/office/powerpoint/2010/main" val="2187724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bg/>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latin typeface="Leelawadee" panose="020B0502040204020203" pitchFamily="34" charset="-34"/>
                <a:cs typeface="Leelawadee" panose="020B0502040204020203" pitchFamily="34" charset="-34"/>
              </a:rPr>
              <a:t>The Unclean Spirits of the Frogs</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solidFill>
            <a:schemeClr val="bg1"/>
          </a:solidFill>
        </p:spPr>
        <p:txBody>
          <a:bodyPr>
            <a:normAutofit fontScale="77500" lnSpcReduction="20000"/>
          </a:bodyPr>
          <a:lstStyle/>
          <a:p>
            <a:pPr marL="0" indent="0">
              <a:buNone/>
            </a:pPr>
            <a:endParaRPr lang="en-CA" sz="500" b="1" dirty="0" smtClean="0"/>
          </a:p>
          <a:p>
            <a:pPr marL="0" indent="0">
              <a:buNone/>
            </a:pPr>
            <a:r>
              <a:rPr lang="en-CA" b="1" dirty="0" smtClean="0"/>
              <a:t>Revelation </a:t>
            </a:r>
            <a:r>
              <a:rPr lang="en-CA" b="1" dirty="0"/>
              <a:t>16:13-14 KJV</a:t>
            </a:r>
          </a:p>
          <a:p>
            <a:r>
              <a:rPr lang="en-CA" dirty="0"/>
              <a:t>13  And I saw three</a:t>
            </a:r>
            <a:r>
              <a:rPr lang="en-CA" b="1" dirty="0"/>
              <a:t> unclean spirits like frogs</a:t>
            </a:r>
            <a:r>
              <a:rPr lang="en-CA" dirty="0"/>
              <a:t> </a:t>
            </a:r>
            <a:r>
              <a:rPr lang="en-CA" i="1" dirty="0"/>
              <a:t>come</a:t>
            </a:r>
            <a:r>
              <a:rPr lang="en-CA" dirty="0"/>
              <a:t> out of the mouth of the </a:t>
            </a:r>
            <a:r>
              <a:rPr lang="en-CA" b="1" dirty="0"/>
              <a:t>dragon</a:t>
            </a:r>
            <a:r>
              <a:rPr lang="en-CA" dirty="0"/>
              <a:t>, and out of the mouth of the </a:t>
            </a:r>
            <a:r>
              <a:rPr lang="en-CA" b="1" dirty="0"/>
              <a:t>beast</a:t>
            </a:r>
            <a:r>
              <a:rPr lang="en-CA" dirty="0"/>
              <a:t>, and out of the mouth of the </a:t>
            </a:r>
            <a:r>
              <a:rPr lang="en-CA" b="1" dirty="0"/>
              <a:t>false prophet</a:t>
            </a:r>
            <a:r>
              <a:rPr lang="en-CA" dirty="0"/>
              <a:t>.</a:t>
            </a:r>
          </a:p>
          <a:p>
            <a:r>
              <a:rPr lang="en-CA" dirty="0"/>
              <a:t>14  </a:t>
            </a:r>
            <a:r>
              <a:rPr lang="en-CA" b="1" dirty="0"/>
              <a:t>For they are the spirits of devils, working miracles, </a:t>
            </a:r>
            <a:r>
              <a:rPr lang="en-CA" b="1" i="1" dirty="0"/>
              <a:t>which</a:t>
            </a:r>
            <a:r>
              <a:rPr lang="en-CA" b="1" dirty="0"/>
              <a:t> go forth unto the kings of the earth and of the whole world</a:t>
            </a:r>
            <a:r>
              <a:rPr lang="en-CA" dirty="0"/>
              <a:t>, to gather them to the battle of that </a:t>
            </a:r>
            <a:r>
              <a:rPr lang="en-CA" b="1" dirty="0"/>
              <a:t>great day of God Almighty</a:t>
            </a:r>
            <a:r>
              <a:rPr lang="en-CA" dirty="0"/>
              <a:t>.</a:t>
            </a:r>
          </a:p>
          <a:p>
            <a:endParaRPr lang="en-CA" dirty="0"/>
          </a:p>
          <a:p>
            <a:endParaRPr lang="en-CA" dirty="0"/>
          </a:p>
        </p:txBody>
      </p:sp>
      <p:pic>
        <p:nvPicPr>
          <p:cNvPr id="5" name="Content Placeholder 4"/>
          <p:cNvPicPr>
            <a:picLocks noGrp="1" noChangeAspect="1"/>
          </p:cNvPicPr>
          <p:nvPr>
            <p:ph sz="half" idx="2"/>
          </p:nvPr>
        </p:nvPicPr>
        <p:blipFill rotWithShape="1">
          <a:blip r:embed="rId4">
            <a:extLst>
              <a:ext uri="{28A0092B-C50C-407E-A947-70E740481C1C}">
                <a14:useLocalDpi xmlns:a14="http://schemas.microsoft.com/office/drawing/2010/main" val="0"/>
              </a:ext>
            </a:extLst>
          </a:blip>
          <a:srcRect l="6374" t="21803" r="5108" b="21805"/>
          <a:stretch/>
        </p:blipFill>
        <p:spPr>
          <a:xfrm>
            <a:off x="4852219" y="1628800"/>
            <a:ext cx="3819833" cy="2433484"/>
          </a:xfrm>
          <a:ln>
            <a:solidFill>
              <a:schemeClr val="tx1"/>
            </a:solidFill>
          </a:ln>
        </p:spPr>
      </p:pic>
    </p:spTree>
    <p:extLst>
      <p:ext uri="{BB962C8B-B14F-4D97-AF65-F5344CB8AC3E}">
        <p14:creationId xmlns:p14="http://schemas.microsoft.com/office/powerpoint/2010/main" val="1012645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CA" sz="3200" b="1" dirty="0" smtClean="0">
                <a:latin typeface="Leelawadee" panose="020B0502040204020203" pitchFamily="34" charset="-34"/>
                <a:cs typeface="Leelawadee" panose="020B0502040204020203" pitchFamily="34" charset="-34"/>
              </a:rPr>
              <a:t>Clovis – 1</a:t>
            </a:r>
            <a:r>
              <a:rPr lang="en-CA" sz="3200" b="1" baseline="30000" dirty="0" smtClean="0">
                <a:latin typeface="Leelawadee" panose="020B0502040204020203" pitchFamily="34" charset="-34"/>
                <a:cs typeface="Leelawadee" panose="020B0502040204020203" pitchFamily="34" charset="-34"/>
              </a:rPr>
              <a:t>st</a:t>
            </a:r>
            <a:r>
              <a:rPr lang="en-CA" sz="3200" b="1" dirty="0" smtClean="0">
                <a:latin typeface="Leelawadee" panose="020B0502040204020203" pitchFamily="34" charset="-34"/>
                <a:cs typeface="Leelawadee" panose="020B0502040204020203" pitchFamily="34" charset="-34"/>
              </a:rPr>
              <a:t> Christian King of France         </a:t>
            </a:r>
            <a:br>
              <a:rPr lang="en-CA" sz="3200" b="1" dirty="0" smtClean="0">
                <a:latin typeface="Leelawadee" panose="020B0502040204020203" pitchFamily="34" charset="-34"/>
                <a:cs typeface="Leelawadee" panose="020B0502040204020203" pitchFamily="34" charset="-34"/>
              </a:rPr>
            </a:br>
            <a:r>
              <a:rPr lang="en-CA" sz="2400" b="1" dirty="0" smtClean="0">
                <a:latin typeface="Leelawadee" panose="020B0502040204020203" pitchFamily="34" charset="-34"/>
                <a:cs typeface="Leelawadee" panose="020B0502040204020203" pitchFamily="34" charset="-34"/>
              </a:rPr>
              <a:t>(496 AD)</a:t>
            </a:r>
            <a:endParaRPr lang="en-CA" sz="2400" b="1" dirty="0">
              <a:latin typeface="Leelawadee" panose="020B0502040204020203" pitchFamily="34" charset="-34"/>
              <a:cs typeface="Leelawadee" panose="020B0502040204020203" pitchFamily="34" charset="-34"/>
            </a:endParaRPr>
          </a:p>
        </p:txBody>
      </p:sp>
      <p:pic>
        <p:nvPicPr>
          <p:cNvPr id="9" name="Content Placeholder 8"/>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13086" r="11321"/>
          <a:stretch/>
        </p:blipFill>
        <p:spPr>
          <a:xfrm rot="5400000">
            <a:off x="4414452" y="2191332"/>
            <a:ext cx="4474441" cy="3329486"/>
          </a:xfrm>
        </p:spPr>
      </p:pic>
      <p:pic>
        <p:nvPicPr>
          <p:cNvPr id="11" name="Content Placeholder 10"/>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743056" y="1600200"/>
            <a:ext cx="3466887" cy="4525963"/>
          </a:xfrm>
        </p:spPr>
      </p:pic>
      <p:sp>
        <p:nvSpPr>
          <p:cNvPr id="2" name="TextBox 1"/>
          <p:cNvSpPr txBox="1"/>
          <p:nvPr/>
        </p:nvSpPr>
        <p:spPr>
          <a:xfrm>
            <a:off x="739840" y="6165304"/>
            <a:ext cx="4032448" cy="338554"/>
          </a:xfrm>
          <a:prstGeom prst="rect">
            <a:avLst/>
          </a:prstGeom>
          <a:noFill/>
        </p:spPr>
        <p:txBody>
          <a:bodyPr wrap="square" rtlCol="0">
            <a:spAutoFit/>
          </a:bodyPr>
          <a:lstStyle/>
          <a:p>
            <a:r>
              <a:rPr lang="en-CA" sz="1600" b="1" dirty="0" smtClean="0">
                <a:latin typeface="Leelawadee" panose="020B0502040204020203" pitchFamily="34" charset="-34"/>
                <a:cs typeface="Leelawadee" panose="020B0502040204020203" pitchFamily="34" charset="-34"/>
              </a:rPr>
              <a:t>Catholic Cathedral, Rheims, France</a:t>
            </a:r>
            <a:endParaRPr lang="en-CA" sz="1600" b="1" dirty="0">
              <a:latin typeface="Leelawadee" panose="020B0502040204020203" pitchFamily="34" charset="-34"/>
              <a:cs typeface="Leelawadee" panose="020B0502040204020203" pitchFamily="34" charset="-34"/>
            </a:endParaRPr>
          </a:p>
        </p:txBody>
      </p:sp>
    </p:spTree>
    <p:extLst>
      <p:ext uri="{BB962C8B-B14F-4D97-AF65-F5344CB8AC3E}">
        <p14:creationId xmlns:p14="http://schemas.microsoft.com/office/powerpoint/2010/main" val="1812517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627784" y="317500"/>
            <a:ext cx="4320480" cy="1143000"/>
          </a:xfrm>
          <a:solidFill>
            <a:schemeClr val="bg1"/>
          </a:solidFill>
          <a:effectLst>
            <a:softEdge rad="127000"/>
          </a:effectLst>
        </p:spPr>
        <p:txBody>
          <a:bodyPr/>
          <a:lstStyle/>
          <a:p>
            <a:pPr algn="l"/>
            <a:r>
              <a:rPr lang="en-CA" dirty="0" smtClean="0"/>
              <a:t> CNBC News</a:t>
            </a:r>
            <a:endParaRPr lang="en-CA" dirty="0"/>
          </a:p>
        </p:txBody>
      </p:sp>
      <p:sp>
        <p:nvSpPr>
          <p:cNvPr id="3" name="Content Placeholder 2"/>
          <p:cNvSpPr>
            <a:spLocks noGrp="1"/>
          </p:cNvSpPr>
          <p:nvPr>
            <p:ph idx="1"/>
          </p:nvPr>
        </p:nvSpPr>
        <p:spPr>
          <a:xfrm>
            <a:off x="831273" y="1816224"/>
            <a:ext cx="7481455" cy="4349080"/>
          </a:xfrm>
          <a:solidFill>
            <a:schemeClr val="bg1"/>
          </a:solidFill>
        </p:spPr>
        <p:txBody>
          <a:bodyPr>
            <a:normAutofit fontScale="77500" lnSpcReduction="20000"/>
          </a:bodyPr>
          <a:lstStyle/>
          <a:p>
            <a:endParaRPr lang="en-CA" sz="600" dirty="0" smtClean="0"/>
          </a:p>
          <a:p>
            <a:r>
              <a:rPr lang="en-CA" dirty="0" smtClean="0"/>
              <a:t>If </a:t>
            </a:r>
            <a:r>
              <a:rPr lang="en-CA" dirty="0"/>
              <a:t>Russia feels threatened, its reaction could be ‘unpredictable, swift and massive’</a:t>
            </a:r>
          </a:p>
          <a:p>
            <a:r>
              <a:rPr lang="en-CA" dirty="0"/>
              <a:t>The world is 'less stable and predictable than during the Cold War,' EIU experts warn.</a:t>
            </a:r>
          </a:p>
          <a:p>
            <a:r>
              <a:rPr lang="en-CA" dirty="0"/>
              <a:t>Moscow's increasing assertiveness and provocative military actions in recent years have alarmed its neighbors in Europe and the wider West.</a:t>
            </a:r>
          </a:p>
          <a:p>
            <a:r>
              <a:rPr lang="en-CA" dirty="0"/>
              <a:t>Russia is accused of interfering in the run-up to the 2016 U.S. election. Last week, 13 Russian individuals and several business entities were charged, although Moscow has denied involvement.</a:t>
            </a:r>
          </a:p>
          <a:p>
            <a:r>
              <a:rPr lang="en-CA" sz="2400" dirty="0">
                <a:hlinkClick r:id="rId2"/>
              </a:rPr>
              <a:t>Holly </a:t>
            </a:r>
            <a:r>
              <a:rPr lang="en-CA" sz="2400" dirty="0" err="1">
                <a:hlinkClick r:id="rId2"/>
              </a:rPr>
              <a:t>Ellyatt</a:t>
            </a:r>
            <a:r>
              <a:rPr lang="en-CA" sz="2400" dirty="0"/>
              <a:t> </a:t>
            </a:r>
            <a:r>
              <a:rPr lang="en-CA" sz="2400" dirty="0" smtClean="0"/>
              <a:t>NBC.com February 23, 2018</a:t>
            </a:r>
            <a:endParaRPr lang="en-CA" sz="24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8144" y="519100"/>
            <a:ext cx="739800" cy="739800"/>
          </a:xfrm>
          <a:prstGeom prst="rect">
            <a:avLst/>
          </a:prstGeom>
        </p:spPr>
      </p:pic>
    </p:spTree>
    <p:extLst>
      <p:ext uri="{BB962C8B-B14F-4D97-AF65-F5344CB8AC3E}">
        <p14:creationId xmlns:p14="http://schemas.microsoft.com/office/powerpoint/2010/main" val="37796479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latin typeface="Leelawadee" panose="020B0502040204020203" pitchFamily="34" charset="-34"/>
                <a:cs typeface="Leelawadee" panose="020B0502040204020203" pitchFamily="34" charset="-34"/>
              </a:rPr>
              <a:t>This is a work of God</a:t>
            </a:r>
            <a:endParaRPr lang="en-CA" sz="3600" b="1" dirty="0">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xfrm>
            <a:off x="457200" y="1600200"/>
            <a:ext cx="4038600" cy="4277071"/>
          </a:xfrm>
          <a:solidFill>
            <a:schemeClr val="bg1">
              <a:alpha val="69000"/>
            </a:schemeClr>
          </a:solidFill>
        </p:spPr>
        <p:txBody>
          <a:bodyPr>
            <a:normAutofit fontScale="77500" lnSpcReduction="20000"/>
          </a:bodyPr>
          <a:lstStyle/>
          <a:p>
            <a:pPr marL="0" indent="0">
              <a:buNone/>
            </a:pPr>
            <a:endParaRPr lang="en-CA" sz="900" b="1" dirty="0" smtClean="0"/>
          </a:p>
          <a:p>
            <a:pPr marL="0" indent="0">
              <a:buNone/>
            </a:pPr>
            <a:r>
              <a:rPr lang="en-CA" b="1" dirty="0" smtClean="0"/>
              <a:t>Ezekiel </a:t>
            </a:r>
            <a:r>
              <a:rPr lang="en-CA" b="1" dirty="0"/>
              <a:t>38:4-5 KJV</a:t>
            </a:r>
          </a:p>
          <a:p>
            <a:r>
              <a:rPr lang="en-CA" dirty="0"/>
              <a:t>4  And </a:t>
            </a:r>
            <a:r>
              <a:rPr lang="en-CA" b="1" dirty="0"/>
              <a:t>I will turn thee back</a:t>
            </a:r>
            <a:r>
              <a:rPr lang="en-CA" dirty="0"/>
              <a:t>, and </a:t>
            </a:r>
            <a:r>
              <a:rPr lang="en-CA" b="1" dirty="0"/>
              <a:t>put hooks into thy jaws, </a:t>
            </a:r>
            <a:r>
              <a:rPr lang="en-CA" dirty="0"/>
              <a:t>and </a:t>
            </a:r>
            <a:r>
              <a:rPr lang="en-CA" b="1" dirty="0"/>
              <a:t>I will bring thee forth, </a:t>
            </a:r>
            <a:r>
              <a:rPr lang="en-CA" dirty="0"/>
              <a:t>and all thine army, horses and horsemen, all of them clothed with all sorts </a:t>
            </a:r>
            <a:r>
              <a:rPr lang="en-CA" i="1" dirty="0"/>
              <a:t>of armour, even</a:t>
            </a:r>
            <a:r>
              <a:rPr lang="en-CA" dirty="0"/>
              <a:t> a great company </a:t>
            </a:r>
            <a:r>
              <a:rPr lang="en-CA" i="1" dirty="0"/>
              <a:t>with</a:t>
            </a:r>
            <a:r>
              <a:rPr lang="en-CA" dirty="0"/>
              <a:t> bucklers and shields, all of them handling swords:</a:t>
            </a:r>
          </a:p>
          <a:p>
            <a:r>
              <a:rPr lang="en-CA" dirty="0"/>
              <a:t>5  </a:t>
            </a:r>
            <a:r>
              <a:rPr lang="en-CA" b="1" dirty="0"/>
              <a:t>Persia, Ethiopia, and Libya </a:t>
            </a:r>
            <a:r>
              <a:rPr lang="en-CA" dirty="0"/>
              <a:t>with them; all of them with shield and helmet:</a:t>
            </a:r>
          </a:p>
          <a:p>
            <a:endParaRPr lang="en-CA" dirty="0"/>
          </a:p>
          <a:p>
            <a:endParaRPr lang="en-CA" dirty="0"/>
          </a:p>
          <a:p>
            <a:endParaRPr lang="en-CA" dirty="0"/>
          </a:p>
        </p:txBody>
      </p:sp>
      <p:sp>
        <p:nvSpPr>
          <p:cNvPr id="4" name="Content Placeholder 3"/>
          <p:cNvSpPr>
            <a:spLocks noGrp="1"/>
          </p:cNvSpPr>
          <p:nvPr>
            <p:ph sz="half" idx="2"/>
          </p:nvPr>
        </p:nvSpPr>
        <p:spPr>
          <a:xfrm>
            <a:off x="4648200" y="1600200"/>
            <a:ext cx="4038600" cy="3845023"/>
          </a:xfrm>
          <a:solidFill>
            <a:schemeClr val="bg1">
              <a:alpha val="86000"/>
            </a:schemeClr>
          </a:solidFill>
        </p:spPr>
        <p:txBody>
          <a:bodyPr>
            <a:normAutofit fontScale="77500" lnSpcReduction="20000"/>
          </a:bodyPr>
          <a:lstStyle/>
          <a:p>
            <a:pPr marL="0" indent="0">
              <a:buNone/>
            </a:pPr>
            <a:endParaRPr lang="en-CA" sz="900" b="1" dirty="0" smtClean="0"/>
          </a:p>
          <a:p>
            <a:pPr marL="0" indent="0">
              <a:buNone/>
            </a:pPr>
            <a:r>
              <a:rPr lang="en-CA" b="1" dirty="0" smtClean="0"/>
              <a:t>Ezekiel </a:t>
            </a:r>
            <a:r>
              <a:rPr lang="en-CA" b="1" dirty="0"/>
              <a:t>38:4-5 ESV</a:t>
            </a:r>
          </a:p>
          <a:p>
            <a:r>
              <a:rPr lang="en-CA" dirty="0"/>
              <a:t>4  And </a:t>
            </a:r>
            <a:r>
              <a:rPr lang="en-CA" b="1" dirty="0"/>
              <a:t>I will turn you about </a:t>
            </a:r>
            <a:r>
              <a:rPr lang="en-CA" dirty="0"/>
              <a:t>and </a:t>
            </a:r>
            <a:r>
              <a:rPr lang="en-CA" b="1" dirty="0"/>
              <a:t>put hooks into your jaws</a:t>
            </a:r>
            <a:r>
              <a:rPr lang="en-CA" dirty="0"/>
              <a:t>, and </a:t>
            </a:r>
            <a:r>
              <a:rPr lang="en-CA" b="1" dirty="0"/>
              <a:t>I will bring you out</a:t>
            </a:r>
            <a:r>
              <a:rPr lang="en-CA" dirty="0"/>
              <a:t>, and all your army, horses and horsemen, all of them clothed in full armor, a great host, all of them with buckler and shield, wielding swords.</a:t>
            </a:r>
          </a:p>
          <a:p>
            <a:r>
              <a:rPr lang="en-CA" dirty="0"/>
              <a:t>5  </a:t>
            </a:r>
            <a:r>
              <a:rPr lang="en-CA" b="1" dirty="0"/>
              <a:t>Persia, Cush, and Put </a:t>
            </a:r>
            <a:r>
              <a:rPr lang="en-CA" dirty="0"/>
              <a:t>are with them, all of them with shield and helmet</a:t>
            </a:r>
            <a:r>
              <a:rPr lang="en-CA" dirty="0" smtClean="0"/>
              <a:t>;</a:t>
            </a:r>
            <a:endParaRPr lang="en-CA" dirty="0"/>
          </a:p>
        </p:txBody>
      </p:sp>
    </p:spTree>
    <p:extLst>
      <p:ext uri="{BB962C8B-B14F-4D97-AF65-F5344CB8AC3E}">
        <p14:creationId xmlns:p14="http://schemas.microsoft.com/office/powerpoint/2010/main" val="2528435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Russia the “Guard”</a:t>
            </a:r>
            <a:endParaRPr lang="en-CA" sz="40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xfrm>
            <a:off x="457200" y="1600201"/>
            <a:ext cx="4038600" cy="2836912"/>
          </a:xfrm>
          <a:solidFill>
            <a:schemeClr val="bg1"/>
          </a:solidFill>
        </p:spPr>
        <p:txBody>
          <a:bodyPr>
            <a:normAutofit fontScale="85000" lnSpcReduction="10000"/>
          </a:bodyPr>
          <a:lstStyle/>
          <a:p>
            <a:pPr marL="0" indent="0">
              <a:buNone/>
            </a:pPr>
            <a:endParaRPr lang="en-CA" sz="600" b="1" dirty="0" smtClean="0"/>
          </a:p>
          <a:p>
            <a:pPr marL="0" indent="0">
              <a:buNone/>
            </a:pPr>
            <a:r>
              <a:rPr lang="en-CA" b="1" dirty="0" smtClean="0"/>
              <a:t>Ezekiel </a:t>
            </a:r>
            <a:r>
              <a:rPr lang="en-CA" b="1" dirty="0"/>
              <a:t>38:7 KJV</a:t>
            </a:r>
          </a:p>
          <a:p>
            <a:r>
              <a:rPr lang="en-CA" dirty="0"/>
              <a:t>7  Be thou prepared, and prepare for thyself, thou, and all thy company that are assembled unto thee, and </a:t>
            </a:r>
            <a:r>
              <a:rPr lang="en-CA" b="1" dirty="0"/>
              <a:t>be thou a guard unto them.</a:t>
            </a:r>
          </a:p>
          <a:p>
            <a:endParaRPr lang="en-CA" sz="2400" dirty="0"/>
          </a:p>
          <a:p>
            <a:endParaRPr lang="en-CA" sz="2400" dirty="0"/>
          </a:p>
        </p:txBody>
      </p:sp>
      <p:sp>
        <p:nvSpPr>
          <p:cNvPr id="4" name="Content Placeholder 3"/>
          <p:cNvSpPr>
            <a:spLocks noGrp="1"/>
          </p:cNvSpPr>
          <p:nvPr>
            <p:ph sz="half" idx="2"/>
          </p:nvPr>
        </p:nvSpPr>
        <p:spPr>
          <a:xfrm>
            <a:off x="4648200" y="1600201"/>
            <a:ext cx="4038600" cy="3412976"/>
          </a:xfrm>
          <a:solidFill>
            <a:schemeClr val="bg1"/>
          </a:solidFill>
        </p:spPr>
        <p:txBody>
          <a:bodyPr>
            <a:normAutofit fontScale="85000" lnSpcReduction="10000"/>
          </a:bodyPr>
          <a:lstStyle/>
          <a:p>
            <a:endParaRPr lang="en-CA" sz="600" b="1" i="1" dirty="0" smtClean="0"/>
          </a:p>
          <a:p>
            <a:r>
              <a:rPr lang="en-CA" b="1" i="1" dirty="0" smtClean="0"/>
              <a:t>Guard</a:t>
            </a:r>
            <a:r>
              <a:rPr lang="en-CA" b="1" dirty="0" smtClean="0"/>
              <a:t> BDB H4929 </a:t>
            </a:r>
            <a:r>
              <a:rPr lang="en-CA" dirty="0" err="1" smtClean="0"/>
              <a:t>mishma</a:t>
            </a:r>
            <a:r>
              <a:rPr lang="en-CA" dirty="0" err="1"/>
              <a:t>̂r</a:t>
            </a:r>
            <a:endParaRPr lang="en-CA" dirty="0"/>
          </a:p>
          <a:p>
            <a:r>
              <a:rPr lang="en-CA" dirty="0" smtClean="0"/>
              <a:t>1</a:t>
            </a:r>
            <a:r>
              <a:rPr lang="en-CA" dirty="0"/>
              <a:t>) place of confinement, prison, guard, jail, guard post, watch, observance</a:t>
            </a:r>
          </a:p>
          <a:p>
            <a:r>
              <a:rPr lang="en-CA" dirty="0"/>
              <a:t>1a) jail, prison, guard-house</a:t>
            </a:r>
          </a:p>
          <a:p>
            <a:r>
              <a:rPr lang="en-CA" dirty="0"/>
              <a:t>1b) guard, guard post, act of guarding</a:t>
            </a:r>
          </a:p>
          <a:p>
            <a:r>
              <a:rPr lang="en-CA" dirty="0"/>
              <a:t>1c) observances</a:t>
            </a:r>
          </a:p>
          <a:p>
            <a:endParaRPr lang="en-CA" dirty="0"/>
          </a:p>
        </p:txBody>
      </p:sp>
    </p:spTree>
    <p:extLst>
      <p:ext uri="{BB962C8B-B14F-4D97-AF65-F5344CB8AC3E}">
        <p14:creationId xmlns:p14="http://schemas.microsoft.com/office/powerpoint/2010/main" val="6881595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Putin’s Bold Speech – </a:t>
            </a:r>
            <a:r>
              <a:rPr lang="en-CA" sz="31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Mar </a:t>
            </a:r>
            <a:r>
              <a:rPr lang="en-CA" sz="31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01, 2018)</a:t>
            </a:r>
            <a:endParaRPr lang="en-CA" sz="31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xfrm>
            <a:off x="457200" y="1600200"/>
            <a:ext cx="8229600" cy="4709120"/>
          </a:xfrm>
          <a:solidFill>
            <a:schemeClr val="bg1"/>
          </a:solidFill>
        </p:spPr>
        <p:txBody>
          <a:bodyPr>
            <a:normAutofit lnSpcReduction="10000"/>
          </a:bodyPr>
          <a:lstStyle/>
          <a:p>
            <a:pPr marL="0" indent="0">
              <a:buNone/>
            </a:pPr>
            <a:endParaRPr lang="en-CA" sz="600" b="1" dirty="0" smtClean="0"/>
          </a:p>
          <a:p>
            <a:r>
              <a:rPr lang="en-CA" sz="2400" dirty="0" smtClean="0"/>
              <a:t>"</a:t>
            </a:r>
            <a:r>
              <a:rPr lang="en-CA" sz="2400" dirty="0"/>
              <a:t>We will interpret any use of nuclear weapons against Russia and its allies no matter how powerful </a:t>
            </a:r>
            <a:r>
              <a:rPr lang="en-CA" sz="2400" dirty="0" smtClean="0"/>
              <a:t>they are</a:t>
            </a:r>
            <a:r>
              <a:rPr lang="en-CA" sz="2400" dirty="0"/>
              <a:t>, of low, medium or any other yield, as a nuclear attack," he said. "It will trigger an immediate </a:t>
            </a:r>
            <a:r>
              <a:rPr lang="en-CA" sz="2400" dirty="0" smtClean="0"/>
              <a:t>answer with </a:t>
            </a:r>
            <a:r>
              <a:rPr lang="en-CA" sz="2400" dirty="0"/>
              <a:t>all the consequences stemming from it. No one should have any </a:t>
            </a:r>
            <a:r>
              <a:rPr lang="en-CA" sz="2400" dirty="0" smtClean="0"/>
              <a:t>doubts </a:t>
            </a:r>
            <a:r>
              <a:rPr lang="en-CA" sz="2400" dirty="0"/>
              <a:t>about it."</a:t>
            </a:r>
          </a:p>
          <a:p>
            <a:r>
              <a:rPr lang="en-CA" sz="2400" dirty="0"/>
              <a:t>He said that Russian military experts and diplomats would be ready to discuss new weapons </a:t>
            </a:r>
            <a:r>
              <a:rPr lang="en-CA" sz="2400" dirty="0" smtClean="0"/>
              <a:t>systems with </a:t>
            </a:r>
            <a:r>
              <a:rPr lang="en-CA" sz="2400" dirty="0"/>
              <a:t>their U.S. counterparts.</a:t>
            </a:r>
          </a:p>
          <a:p>
            <a:r>
              <a:rPr lang="en-CA" sz="2400" dirty="0"/>
              <a:t>"We aren't threatening anyone, we aren't going to attack anyone, we aren't going to take anything </a:t>
            </a:r>
            <a:r>
              <a:rPr lang="en-CA" sz="2400" dirty="0" smtClean="0"/>
              <a:t>from anyone</a:t>
            </a:r>
            <a:r>
              <a:rPr lang="en-CA" sz="2400" dirty="0"/>
              <a:t>," he said. </a:t>
            </a:r>
            <a:r>
              <a:rPr lang="en-CA" sz="2400" b="1" dirty="0"/>
              <a:t>"The growing Russian military power will guarantee global peace</a:t>
            </a:r>
            <a:r>
              <a:rPr lang="en-CA" sz="2400" b="1" dirty="0" smtClean="0"/>
              <a:t>."</a:t>
            </a:r>
            <a:endParaRPr lang="en-CA" sz="2400" b="1" dirty="0"/>
          </a:p>
        </p:txBody>
      </p:sp>
    </p:spTree>
    <p:extLst>
      <p:ext uri="{BB962C8B-B14F-4D97-AF65-F5344CB8AC3E}">
        <p14:creationId xmlns:p14="http://schemas.microsoft.com/office/powerpoint/2010/main" val="1255987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274638"/>
            <a:ext cx="8229600" cy="994122"/>
          </a:xfrm>
        </p:spPr>
        <p:txBody>
          <a:bodyPr>
            <a:normAutofit/>
          </a:bodyPr>
          <a:lstStyle/>
          <a:p>
            <a:r>
              <a:rPr lang="en-CA" sz="3200" b="1" dirty="0" smtClean="0">
                <a:latin typeface="Leelawadee" panose="020B0502040204020203" pitchFamily="34" charset="-34"/>
                <a:cs typeface="Leelawadee" panose="020B0502040204020203" pitchFamily="34" charset="-34"/>
              </a:rPr>
              <a:t>Europe Needs Russia</a:t>
            </a:r>
            <a:endParaRPr lang="en-CA" sz="3200" b="1" dirty="0">
              <a:latin typeface="Leelawadee" panose="020B0502040204020203" pitchFamily="34" charset="-34"/>
              <a:cs typeface="Leelawadee" panose="020B0502040204020203" pitchFamily="34" charset="-34"/>
            </a:endParaRP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732" y="1340768"/>
            <a:ext cx="9114238" cy="4724821"/>
          </a:xfrm>
        </p:spPr>
      </p:pic>
    </p:spTree>
    <p:extLst>
      <p:ext uri="{BB962C8B-B14F-4D97-AF65-F5344CB8AC3E}">
        <p14:creationId xmlns:p14="http://schemas.microsoft.com/office/powerpoint/2010/main" val="9484877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latin typeface="Leelawadee" panose="020B0502040204020203" pitchFamily="34" charset="-34"/>
                <a:cs typeface="Leelawadee" panose="020B0502040204020203" pitchFamily="34" charset="-34"/>
              </a:rPr>
              <a:t>The European Gas Market</a:t>
            </a:r>
            <a:endParaRPr lang="en-CA" sz="4000" b="1" dirty="0">
              <a:latin typeface="Leelawadee" panose="020B0502040204020203" pitchFamily="34" charset="-34"/>
              <a:cs typeface="Leelawadee" panose="020B0502040204020203" pitchFamily="34" charset="-34"/>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83568" y="1484784"/>
            <a:ext cx="7878749" cy="3960440"/>
          </a:xfrm>
        </p:spPr>
      </p:pic>
    </p:spTree>
    <p:extLst>
      <p:ext uri="{BB962C8B-B14F-4D97-AF65-F5344CB8AC3E}">
        <p14:creationId xmlns:p14="http://schemas.microsoft.com/office/powerpoint/2010/main" val="27236286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Russian Gas Leverage</a:t>
            </a:r>
            <a:endParaRPr lang="en-CA" sz="40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solidFill>
            <a:schemeClr val="bg1"/>
          </a:solidFill>
        </p:spPr>
        <p:txBody>
          <a:bodyPr>
            <a:normAutofit fontScale="62500" lnSpcReduction="20000"/>
          </a:bodyPr>
          <a:lstStyle/>
          <a:p>
            <a:pPr fontAlgn="base"/>
            <a:endParaRPr lang="en-CA" sz="800" b="1" dirty="0" smtClean="0"/>
          </a:p>
          <a:p>
            <a:pPr fontAlgn="base"/>
            <a:r>
              <a:rPr lang="en-CA" b="1" dirty="0" smtClean="0"/>
              <a:t>INSTANCES </a:t>
            </a:r>
            <a:r>
              <a:rPr lang="en-CA" b="1" dirty="0"/>
              <a:t>OF RUSSIAN ENERGY COERCION IN EUROPE AND THE FORMER SOVIET ZONE</a:t>
            </a:r>
          </a:p>
          <a:p>
            <a:pPr fontAlgn="base"/>
            <a:r>
              <a:rPr lang="en-CA" dirty="0"/>
              <a:t>The Kremlin’s use of energy coercion began even before the USSR actually dissolved in December 1991. For instance, it interrupted oil supplies to the Baltic states in 1990 in an effort to crush the region’s budding independence movements, although to no avail. Russian energy companies— presumably with the Kremlin’s blessing— have gone on to make multiple attempts over the past 25 years to use energy supplies to gain leverage over Russia’s neighbors and advance Moscow’s strategic priorities. </a:t>
            </a:r>
            <a:r>
              <a:rPr lang="en-CA" b="1" dirty="0"/>
              <a:t>The author has identified at least 15 discrete instances where Russian entities used price and physical volume manipulation of crude oil or natural gas supplies—often amid political tensions—to pressure consumers located in Central and Eastern Europe and the former Soviet countries (Figure 2).</a:t>
            </a:r>
          </a:p>
          <a:p>
            <a:r>
              <a:rPr lang="en-CA" sz="2900" b="1" dirty="0"/>
              <a:t>SOURCES BP Statistical Review of World Energy 2017; GADM (countries); Gazprom (pipeline routes and gas import data)</a:t>
            </a:r>
          </a:p>
        </p:txBody>
      </p:sp>
    </p:spTree>
    <p:extLst>
      <p:ext uri="{BB962C8B-B14F-4D97-AF65-F5344CB8AC3E}">
        <p14:creationId xmlns:p14="http://schemas.microsoft.com/office/powerpoint/2010/main" val="10711222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40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 Russia &amp; Persia (Iran)</a:t>
            </a:r>
            <a:endParaRPr lang="en-CA" sz="36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5236" y="1628800"/>
            <a:ext cx="7233528" cy="4065742"/>
          </a:xfrm>
          <a:prstGeom prst="rect">
            <a:avLst/>
          </a:prstGeom>
        </p:spPr>
      </p:pic>
      <p:sp>
        <p:nvSpPr>
          <p:cNvPr id="5" name="Content Placeholder 4"/>
          <p:cNvSpPr>
            <a:spLocks noGrp="1"/>
          </p:cNvSpPr>
          <p:nvPr>
            <p:ph idx="1"/>
          </p:nvPr>
        </p:nvSpPr>
        <p:spPr>
          <a:xfrm>
            <a:off x="1043608" y="2060849"/>
            <a:ext cx="7067128" cy="1584176"/>
          </a:xfrm>
          <a:solidFill>
            <a:schemeClr val="bg1"/>
          </a:solidFill>
          <a:effectLst>
            <a:softEdge rad="127000"/>
          </a:effectLst>
        </p:spPr>
        <p:txBody>
          <a:bodyPr>
            <a:normAutofit/>
          </a:bodyPr>
          <a:lstStyle/>
          <a:p>
            <a:pPr marL="0" indent="0" algn="ctr">
              <a:buNone/>
            </a:pPr>
            <a:endParaRPr lang="en-CA" sz="600" b="1" dirty="0" smtClean="0"/>
          </a:p>
          <a:p>
            <a:pPr marL="0" indent="0" algn="ctr">
              <a:buNone/>
            </a:pPr>
            <a:r>
              <a:rPr lang="en-CA" sz="2400" b="1" dirty="0"/>
              <a:t>Ezekiel </a:t>
            </a:r>
            <a:r>
              <a:rPr lang="en-CA" sz="2400" b="1" dirty="0" smtClean="0"/>
              <a:t>38:5 </a:t>
            </a:r>
            <a:r>
              <a:rPr lang="en-CA" sz="2400" b="1" dirty="0"/>
              <a:t>KJV</a:t>
            </a:r>
          </a:p>
          <a:p>
            <a:pPr marL="0" indent="0" algn="ctr">
              <a:buNone/>
            </a:pPr>
            <a:r>
              <a:rPr lang="en-CA" sz="2400" dirty="0" smtClean="0"/>
              <a:t> “</a:t>
            </a:r>
            <a:r>
              <a:rPr lang="en-CA" sz="2400" b="1" dirty="0" smtClean="0"/>
              <a:t>Persia</a:t>
            </a:r>
            <a:r>
              <a:rPr lang="en-CA" sz="2400" dirty="0"/>
              <a:t>, Ethiopia, and Libya with them; all of them with shield and helmet</a:t>
            </a:r>
            <a:r>
              <a:rPr lang="en-CA" sz="2400" dirty="0" smtClean="0"/>
              <a:t>:”</a:t>
            </a:r>
            <a:endParaRPr lang="en-CA" b="1" dirty="0" smtClean="0"/>
          </a:p>
          <a:p>
            <a:pPr marL="514350" indent="-514350" algn="ctr">
              <a:buFont typeface="+mj-lt"/>
              <a:buAutoNum type="arabicPeriod"/>
            </a:pPr>
            <a:endParaRPr lang="en-CA" dirty="0"/>
          </a:p>
        </p:txBody>
      </p:sp>
    </p:spTree>
    <p:extLst>
      <p:ext uri="{BB962C8B-B14F-4D97-AF65-F5344CB8AC3E}">
        <p14:creationId xmlns:p14="http://schemas.microsoft.com/office/powerpoint/2010/main" val="2322764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40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Russia &amp; Ethiopia</a:t>
            </a:r>
            <a:endParaRPr lang="en-CA" sz="36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pic>
        <p:nvPicPr>
          <p:cNvPr id="11"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0003" y="1636711"/>
            <a:ext cx="6563994" cy="4384577"/>
          </a:xfrm>
          <a:prstGeom prst="rect">
            <a:avLst/>
          </a:prstGeom>
        </p:spPr>
      </p:pic>
      <p:sp>
        <p:nvSpPr>
          <p:cNvPr id="5" name="Content Placeholder 4"/>
          <p:cNvSpPr>
            <a:spLocks noGrp="1"/>
          </p:cNvSpPr>
          <p:nvPr>
            <p:ph idx="1"/>
          </p:nvPr>
        </p:nvSpPr>
        <p:spPr>
          <a:xfrm>
            <a:off x="1171339" y="1612037"/>
            <a:ext cx="6801323" cy="1744955"/>
          </a:xfrm>
          <a:solidFill>
            <a:schemeClr val="bg1"/>
          </a:solidFill>
          <a:effectLst>
            <a:softEdge rad="127000"/>
          </a:effectLst>
        </p:spPr>
        <p:txBody>
          <a:bodyPr>
            <a:normAutofit/>
          </a:bodyPr>
          <a:lstStyle/>
          <a:p>
            <a:pPr marL="0" indent="0">
              <a:buNone/>
            </a:pPr>
            <a:endParaRPr lang="en-CA" sz="600" b="1" dirty="0" smtClean="0"/>
          </a:p>
          <a:p>
            <a:pPr marL="0" indent="0">
              <a:buNone/>
            </a:pPr>
            <a:r>
              <a:rPr lang="en-CA" sz="2400" b="1" dirty="0"/>
              <a:t>Ezekiel </a:t>
            </a:r>
            <a:r>
              <a:rPr lang="en-CA" sz="2400" b="1" dirty="0" smtClean="0"/>
              <a:t>38:5 </a:t>
            </a:r>
            <a:r>
              <a:rPr lang="en-CA" sz="2400" b="1" dirty="0"/>
              <a:t>KJV</a:t>
            </a:r>
          </a:p>
          <a:p>
            <a:r>
              <a:rPr lang="en-CA" sz="2400" b="1" dirty="0" smtClean="0"/>
              <a:t>5</a:t>
            </a:r>
            <a:r>
              <a:rPr lang="en-CA" sz="2400" dirty="0" smtClean="0"/>
              <a:t>  </a:t>
            </a:r>
            <a:r>
              <a:rPr lang="en-CA" sz="2400" dirty="0"/>
              <a:t>Persia,</a:t>
            </a:r>
            <a:r>
              <a:rPr lang="en-CA" sz="2400" b="1" dirty="0"/>
              <a:t> Ethiopia, </a:t>
            </a:r>
            <a:r>
              <a:rPr lang="en-CA" sz="2400" dirty="0"/>
              <a:t>and Libya with them; all of them with shield and helmet</a:t>
            </a:r>
            <a:r>
              <a:rPr lang="en-CA" sz="2400" dirty="0" smtClean="0"/>
              <a:t>:</a:t>
            </a:r>
            <a:endParaRPr lang="en-CA" b="1" dirty="0" smtClean="0"/>
          </a:p>
          <a:p>
            <a:pPr marL="514350" indent="-514350">
              <a:buFont typeface="+mj-lt"/>
              <a:buAutoNum type="arabicPeriod"/>
            </a:pPr>
            <a:endParaRPr lang="en-CA" dirty="0"/>
          </a:p>
        </p:txBody>
      </p:sp>
    </p:spTree>
    <p:extLst>
      <p:ext uri="{BB962C8B-B14F-4D97-AF65-F5344CB8AC3E}">
        <p14:creationId xmlns:p14="http://schemas.microsoft.com/office/powerpoint/2010/main" val="1990454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ormAutofit/>
          </a:bodyPr>
          <a:lstStyle/>
          <a:p>
            <a:r>
              <a:rPr lang="en-CA" sz="40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Russia &amp; Libya</a:t>
            </a:r>
            <a:endParaRPr lang="en-CA" sz="32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b="12781"/>
          <a:stretch/>
        </p:blipFill>
        <p:spPr>
          <a:xfrm>
            <a:off x="1163622" y="1395989"/>
            <a:ext cx="6816757" cy="4459121"/>
          </a:xfrm>
          <a:prstGeom prst="rect">
            <a:avLst/>
          </a:prstGeom>
        </p:spPr>
      </p:pic>
      <p:sp>
        <p:nvSpPr>
          <p:cNvPr id="5" name="Content Placeholder 4"/>
          <p:cNvSpPr>
            <a:spLocks noGrp="1"/>
          </p:cNvSpPr>
          <p:nvPr>
            <p:ph idx="1"/>
          </p:nvPr>
        </p:nvSpPr>
        <p:spPr>
          <a:xfrm>
            <a:off x="1171338" y="1428515"/>
            <a:ext cx="6801323" cy="1744955"/>
          </a:xfrm>
          <a:solidFill>
            <a:schemeClr val="bg1"/>
          </a:solidFill>
          <a:effectLst>
            <a:softEdge rad="127000"/>
          </a:effectLst>
        </p:spPr>
        <p:txBody>
          <a:bodyPr>
            <a:normAutofit/>
          </a:bodyPr>
          <a:lstStyle/>
          <a:p>
            <a:pPr marL="0" indent="0">
              <a:buNone/>
            </a:pPr>
            <a:endParaRPr lang="en-CA" sz="600" b="1" dirty="0" smtClean="0"/>
          </a:p>
          <a:p>
            <a:pPr marL="0" indent="0">
              <a:buNone/>
            </a:pPr>
            <a:r>
              <a:rPr lang="en-CA" sz="2400" b="1" dirty="0"/>
              <a:t>Ezekiel </a:t>
            </a:r>
            <a:r>
              <a:rPr lang="en-CA" sz="2400" b="1" dirty="0" smtClean="0"/>
              <a:t>38:5 </a:t>
            </a:r>
            <a:r>
              <a:rPr lang="en-CA" sz="2400" b="1" dirty="0"/>
              <a:t>KJV</a:t>
            </a:r>
          </a:p>
          <a:p>
            <a:r>
              <a:rPr lang="en-CA" sz="2400" b="1" dirty="0" smtClean="0"/>
              <a:t>5</a:t>
            </a:r>
            <a:r>
              <a:rPr lang="en-CA" sz="2400" dirty="0" smtClean="0"/>
              <a:t>  </a:t>
            </a:r>
            <a:r>
              <a:rPr lang="en-CA" sz="2400" dirty="0"/>
              <a:t>Persia, Ethiopia, and </a:t>
            </a:r>
            <a:r>
              <a:rPr lang="en-CA" sz="2400" b="1" dirty="0"/>
              <a:t>Libya </a:t>
            </a:r>
            <a:r>
              <a:rPr lang="en-CA" sz="2400" dirty="0"/>
              <a:t>with them; all of them with shield and helmet</a:t>
            </a:r>
            <a:r>
              <a:rPr lang="en-CA" sz="2400" dirty="0" smtClean="0"/>
              <a:t>:</a:t>
            </a:r>
            <a:endParaRPr lang="en-CA" sz="2400" dirty="0"/>
          </a:p>
          <a:p>
            <a:endParaRPr lang="en-CA" dirty="0"/>
          </a:p>
          <a:p>
            <a:endParaRPr lang="en-CA" dirty="0"/>
          </a:p>
          <a:p>
            <a:pPr marL="514350" indent="-514350">
              <a:buFont typeface="+mj-lt"/>
              <a:buAutoNum type="arabicPeriod"/>
            </a:pPr>
            <a:endParaRPr lang="en-CA" b="1" dirty="0" smtClean="0"/>
          </a:p>
          <a:p>
            <a:pPr marL="514350" indent="-514350">
              <a:buFont typeface="+mj-lt"/>
              <a:buAutoNum type="arabicPeriod"/>
            </a:pPr>
            <a:endParaRPr lang="en-CA" dirty="0"/>
          </a:p>
        </p:txBody>
      </p:sp>
    </p:spTree>
    <p:extLst>
      <p:ext uri="{BB962C8B-B14F-4D97-AF65-F5344CB8AC3E}">
        <p14:creationId xmlns:p14="http://schemas.microsoft.com/office/powerpoint/2010/main" val="1355729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457200" y="1600201"/>
            <a:ext cx="4038600" cy="4565103"/>
          </a:xfrm>
          <a:solidFill>
            <a:schemeClr val="bg1"/>
          </a:solidFill>
        </p:spPr>
        <p:txBody>
          <a:bodyPr>
            <a:normAutofit/>
          </a:bodyPr>
          <a:lstStyle/>
          <a:p>
            <a:pPr marL="0" indent="0">
              <a:buNone/>
            </a:pPr>
            <a:endParaRPr lang="en-CA" sz="500" b="1" dirty="0" smtClean="0"/>
          </a:p>
          <a:p>
            <a:pPr marL="0" indent="0">
              <a:buNone/>
            </a:pPr>
            <a:r>
              <a:rPr lang="en-CA" sz="2400" b="1" dirty="0"/>
              <a:t>Ezekiel 38:12-13 KJV</a:t>
            </a:r>
          </a:p>
          <a:p>
            <a:r>
              <a:rPr lang="en-CA" sz="2400" dirty="0"/>
              <a:t>12  </a:t>
            </a:r>
            <a:r>
              <a:rPr lang="en-CA" sz="2400" b="1" dirty="0"/>
              <a:t>To take a spoil, and to take a prey; to turn thine hand upon the desolate places </a:t>
            </a:r>
            <a:r>
              <a:rPr lang="en-CA" sz="2400" b="1" i="1" dirty="0"/>
              <a:t>that are now</a:t>
            </a:r>
            <a:r>
              <a:rPr lang="en-CA" sz="2400" b="1" dirty="0"/>
              <a:t> inhabited,</a:t>
            </a:r>
            <a:r>
              <a:rPr lang="en-CA" sz="2400" dirty="0"/>
              <a:t> and upon the people </a:t>
            </a:r>
            <a:r>
              <a:rPr lang="en-CA" sz="2400" i="1" dirty="0"/>
              <a:t>that are</a:t>
            </a:r>
            <a:r>
              <a:rPr lang="en-CA" sz="2400" dirty="0"/>
              <a:t> gathered out of the nations, which have gotten cattle and goods, that dwell in the midst of the land</a:t>
            </a:r>
            <a:r>
              <a:rPr lang="en-CA" sz="2400" dirty="0" smtClean="0"/>
              <a:t>.</a:t>
            </a:r>
            <a:endParaRPr lang="en-CA" sz="2400" dirty="0"/>
          </a:p>
          <a:p>
            <a:endParaRPr lang="en-CA" dirty="0"/>
          </a:p>
          <a:p>
            <a:endParaRPr lang="en-CA" sz="3200" dirty="0"/>
          </a:p>
          <a:p>
            <a:endParaRPr lang="en-CA" sz="3200" dirty="0"/>
          </a:p>
          <a:p>
            <a:pPr marL="514350" indent="-514350">
              <a:buFont typeface="+mj-lt"/>
              <a:buAutoNum type="arabicPeriod"/>
            </a:pPr>
            <a:endParaRPr lang="en-CA" sz="3200" b="1" dirty="0" smtClean="0"/>
          </a:p>
          <a:p>
            <a:pPr marL="514350" indent="-514350">
              <a:buFont typeface="+mj-lt"/>
              <a:buAutoNum type="arabicPeriod"/>
            </a:pPr>
            <a:endParaRPr lang="en-CA" sz="3200" dirty="0"/>
          </a:p>
        </p:txBody>
      </p:sp>
      <p:pic>
        <p:nvPicPr>
          <p:cNvPr id="4" name="Content Placeholder 3"/>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781872" y="2516324"/>
            <a:ext cx="4038600" cy="2693714"/>
          </a:xfrm>
        </p:spPr>
      </p:pic>
      <p:sp>
        <p:nvSpPr>
          <p:cNvPr id="8" name="Title 1"/>
          <p:cNvSpPr txBox="1">
            <a:spLocks/>
          </p:cNvSpPr>
          <p:nvPr/>
        </p:nvSpPr>
        <p:spPr>
          <a:xfrm>
            <a:off x="432845" y="333912"/>
            <a:ext cx="8229600" cy="1143000"/>
          </a:xfrm>
          <a:prstGeom prst="rect">
            <a:avLst/>
          </a:prstGeom>
          <a:noFill/>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a:lstStyle>
          <a:p>
            <a:r>
              <a:rPr lang="en-CA" sz="40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Russia – the Thief!</a:t>
            </a:r>
            <a:endParaRPr lang="en-CA" sz="40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7" name="TextBox 6"/>
          <p:cNvSpPr txBox="1"/>
          <p:nvPr/>
        </p:nvSpPr>
        <p:spPr>
          <a:xfrm>
            <a:off x="4932040" y="1743199"/>
            <a:ext cx="3888432" cy="523220"/>
          </a:xfrm>
          <a:prstGeom prst="rect">
            <a:avLst/>
          </a:prstGeom>
          <a:noFill/>
        </p:spPr>
        <p:txBody>
          <a:bodyPr wrap="square" rtlCol="0">
            <a:spAutoFit/>
          </a:bodyPr>
          <a:lstStyle/>
          <a:p>
            <a:r>
              <a:rPr lang="en-CA" sz="2800" b="1" dirty="0" smtClean="0">
                <a:solidFill>
                  <a:schemeClr val="bg1"/>
                </a:solidFill>
                <a:effectLst>
                  <a:outerShdw blurRad="38100" dist="38100" dir="2700000" algn="tl">
                    <a:srgbClr val="000000">
                      <a:alpha val="43137"/>
                    </a:srgbClr>
                  </a:outerShdw>
                </a:effectLst>
                <a:latin typeface="Candara" panose="020E0502030303020204" pitchFamily="34" charset="0"/>
              </a:rPr>
              <a:t>2009, 2010, 2016, 2017 …</a:t>
            </a:r>
            <a:endParaRPr lang="en-CA" sz="2800" b="1"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Tree>
    <p:extLst>
      <p:ext uri="{BB962C8B-B14F-4D97-AF65-F5344CB8AC3E}">
        <p14:creationId xmlns:p14="http://schemas.microsoft.com/office/powerpoint/2010/main" val="864613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The Ancient World</a:t>
            </a:r>
            <a:endParaRPr lang="en-CA" dirty="0"/>
          </a:p>
        </p:txBody>
      </p:sp>
      <p:pic>
        <p:nvPicPr>
          <p:cNvPr id="1026"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r="16899"/>
          <a:stretch/>
        </p:blipFill>
        <p:spPr bwMode="auto">
          <a:xfrm>
            <a:off x="17526" y="-161527"/>
            <a:ext cx="9111726" cy="70265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971600" y="4149080"/>
            <a:ext cx="7200800" cy="2031325"/>
          </a:xfrm>
          <a:prstGeom prst="rect">
            <a:avLst/>
          </a:prstGeom>
          <a:solidFill>
            <a:schemeClr val="bg1">
              <a:alpha val="54000"/>
            </a:schemeClr>
          </a:solidFill>
        </p:spPr>
        <p:txBody>
          <a:bodyPr wrap="square" rtlCol="0">
            <a:spAutoFit/>
          </a:bodyPr>
          <a:lstStyle/>
          <a:p>
            <a:r>
              <a:rPr lang="en-CA" b="1" dirty="0">
                <a:latin typeface="Candara" panose="020E0502030303020204" pitchFamily="34" charset="0"/>
              </a:rPr>
              <a:t>Genesis 10:2-5 KJV</a:t>
            </a:r>
          </a:p>
          <a:p>
            <a:r>
              <a:rPr lang="en-CA" dirty="0">
                <a:latin typeface="Candara" panose="020E0502030303020204" pitchFamily="34" charset="0"/>
              </a:rPr>
              <a:t>2  The sons of Japheth; </a:t>
            </a:r>
            <a:r>
              <a:rPr lang="en-CA" b="1" dirty="0">
                <a:latin typeface="Candara" panose="020E0502030303020204" pitchFamily="34" charset="0"/>
              </a:rPr>
              <a:t>Gomer</a:t>
            </a:r>
            <a:r>
              <a:rPr lang="en-CA" dirty="0">
                <a:latin typeface="Candara" panose="020E0502030303020204" pitchFamily="34" charset="0"/>
              </a:rPr>
              <a:t>, and </a:t>
            </a:r>
            <a:r>
              <a:rPr lang="en-CA" b="1" dirty="0">
                <a:latin typeface="Candara" panose="020E0502030303020204" pitchFamily="34" charset="0"/>
              </a:rPr>
              <a:t>Magog</a:t>
            </a:r>
            <a:r>
              <a:rPr lang="en-CA" dirty="0">
                <a:latin typeface="Candara" panose="020E0502030303020204" pitchFamily="34" charset="0"/>
              </a:rPr>
              <a:t>, and </a:t>
            </a:r>
            <a:r>
              <a:rPr lang="en-CA" dirty="0" err="1">
                <a:latin typeface="Candara" panose="020E0502030303020204" pitchFamily="34" charset="0"/>
              </a:rPr>
              <a:t>Madai</a:t>
            </a:r>
            <a:r>
              <a:rPr lang="en-CA" dirty="0">
                <a:latin typeface="Candara" panose="020E0502030303020204" pitchFamily="34" charset="0"/>
              </a:rPr>
              <a:t>, and </a:t>
            </a:r>
            <a:r>
              <a:rPr lang="en-CA" dirty="0" err="1">
                <a:latin typeface="Candara" panose="020E0502030303020204" pitchFamily="34" charset="0"/>
              </a:rPr>
              <a:t>Javan</a:t>
            </a:r>
            <a:r>
              <a:rPr lang="en-CA" dirty="0">
                <a:latin typeface="Candara" panose="020E0502030303020204" pitchFamily="34" charset="0"/>
              </a:rPr>
              <a:t>, and </a:t>
            </a:r>
            <a:r>
              <a:rPr lang="en-CA" b="1" dirty="0">
                <a:latin typeface="Candara" panose="020E0502030303020204" pitchFamily="34" charset="0"/>
              </a:rPr>
              <a:t>Tubal</a:t>
            </a:r>
            <a:r>
              <a:rPr lang="en-CA" dirty="0">
                <a:latin typeface="Candara" panose="020E0502030303020204" pitchFamily="34" charset="0"/>
              </a:rPr>
              <a:t>, and </a:t>
            </a:r>
            <a:r>
              <a:rPr lang="en-CA" b="1" dirty="0" err="1">
                <a:latin typeface="Candara" panose="020E0502030303020204" pitchFamily="34" charset="0"/>
              </a:rPr>
              <a:t>Meshech</a:t>
            </a:r>
            <a:r>
              <a:rPr lang="en-CA" b="1" dirty="0">
                <a:latin typeface="Candara" panose="020E0502030303020204" pitchFamily="34" charset="0"/>
              </a:rPr>
              <a:t>,</a:t>
            </a:r>
            <a:r>
              <a:rPr lang="en-CA" dirty="0">
                <a:latin typeface="Candara" panose="020E0502030303020204" pitchFamily="34" charset="0"/>
              </a:rPr>
              <a:t> and </a:t>
            </a:r>
            <a:r>
              <a:rPr lang="en-CA" dirty="0" err="1">
                <a:latin typeface="Candara" panose="020E0502030303020204" pitchFamily="34" charset="0"/>
              </a:rPr>
              <a:t>Tiras</a:t>
            </a:r>
            <a:r>
              <a:rPr lang="en-CA" dirty="0">
                <a:latin typeface="Candara" panose="020E0502030303020204" pitchFamily="34" charset="0"/>
              </a:rPr>
              <a:t>.</a:t>
            </a:r>
          </a:p>
          <a:p>
            <a:r>
              <a:rPr lang="en-CA" dirty="0">
                <a:latin typeface="Candara" panose="020E0502030303020204" pitchFamily="34" charset="0"/>
              </a:rPr>
              <a:t>3  And the sons of Gomer; </a:t>
            </a:r>
            <a:r>
              <a:rPr lang="en-CA" dirty="0" err="1">
                <a:latin typeface="Candara" panose="020E0502030303020204" pitchFamily="34" charset="0"/>
              </a:rPr>
              <a:t>Ashkenaz</a:t>
            </a:r>
            <a:r>
              <a:rPr lang="en-CA" dirty="0">
                <a:latin typeface="Candara" panose="020E0502030303020204" pitchFamily="34" charset="0"/>
              </a:rPr>
              <a:t>, and </a:t>
            </a:r>
            <a:r>
              <a:rPr lang="en-CA" dirty="0" err="1">
                <a:latin typeface="Candara" panose="020E0502030303020204" pitchFamily="34" charset="0"/>
              </a:rPr>
              <a:t>Riphath</a:t>
            </a:r>
            <a:r>
              <a:rPr lang="en-CA" dirty="0">
                <a:latin typeface="Candara" panose="020E0502030303020204" pitchFamily="34" charset="0"/>
              </a:rPr>
              <a:t>, and </a:t>
            </a:r>
            <a:r>
              <a:rPr lang="en-CA" b="1" dirty="0" err="1">
                <a:latin typeface="Candara" panose="020E0502030303020204" pitchFamily="34" charset="0"/>
              </a:rPr>
              <a:t>Togarmah</a:t>
            </a:r>
            <a:r>
              <a:rPr lang="en-CA" dirty="0">
                <a:latin typeface="Candara" panose="020E0502030303020204" pitchFamily="34" charset="0"/>
              </a:rPr>
              <a:t>.</a:t>
            </a:r>
          </a:p>
          <a:p>
            <a:r>
              <a:rPr lang="en-CA" dirty="0">
                <a:latin typeface="Candara" panose="020E0502030303020204" pitchFamily="34" charset="0"/>
              </a:rPr>
              <a:t>4  And the sons of </a:t>
            </a:r>
            <a:r>
              <a:rPr lang="en-CA" dirty="0" err="1">
                <a:latin typeface="Candara" panose="020E0502030303020204" pitchFamily="34" charset="0"/>
              </a:rPr>
              <a:t>Javan</a:t>
            </a:r>
            <a:r>
              <a:rPr lang="en-CA" dirty="0">
                <a:latin typeface="Candara" panose="020E0502030303020204" pitchFamily="34" charset="0"/>
              </a:rPr>
              <a:t>; </a:t>
            </a:r>
            <a:r>
              <a:rPr lang="en-CA" dirty="0" err="1">
                <a:latin typeface="Candara" panose="020E0502030303020204" pitchFamily="34" charset="0"/>
              </a:rPr>
              <a:t>Elishah</a:t>
            </a:r>
            <a:r>
              <a:rPr lang="en-CA" dirty="0">
                <a:latin typeface="Candara" panose="020E0502030303020204" pitchFamily="34" charset="0"/>
              </a:rPr>
              <a:t>, and </a:t>
            </a:r>
            <a:r>
              <a:rPr lang="en-CA" b="1" dirty="0" err="1">
                <a:latin typeface="Candara" panose="020E0502030303020204" pitchFamily="34" charset="0"/>
              </a:rPr>
              <a:t>Tarshish</a:t>
            </a:r>
            <a:r>
              <a:rPr lang="en-CA" b="1" dirty="0">
                <a:latin typeface="Candara" panose="020E0502030303020204" pitchFamily="34" charset="0"/>
              </a:rPr>
              <a:t>,</a:t>
            </a:r>
            <a:r>
              <a:rPr lang="en-CA" dirty="0">
                <a:latin typeface="Candara" panose="020E0502030303020204" pitchFamily="34" charset="0"/>
              </a:rPr>
              <a:t> </a:t>
            </a:r>
            <a:r>
              <a:rPr lang="en-CA" dirty="0" err="1">
                <a:latin typeface="Candara" panose="020E0502030303020204" pitchFamily="34" charset="0"/>
              </a:rPr>
              <a:t>Kittim</a:t>
            </a:r>
            <a:r>
              <a:rPr lang="en-CA" dirty="0">
                <a:latin typeface="Candara" panose="020E0502030303020204" pitchFamily="34" charset="0"/>
              </a:rPr>
              <a:t>, and </a:t>
            </a:r>
            <a:r>
              <a:rPr lang="en-CA" dirty="0" err="1">
                <a:latin typeface="Candara" panose="020E0502030303020204" pitchFamily="34" charset="0"/>
              </a:rPr>
              <a:t>Dodanim</a:t>
            </a:r>
            <a:r>
              <a:rPr lang="en-CA" dirty="0">
                <a:latin typeface="Candara" panose="020E0502030303020204" pitchFamily="34" charset="0"/>
              </a:rPr>
              <a:t>.</a:t>
            </a:r>
          </a:p>
          <a:p>
            <a:r>
              <a:rPr lang="en-CA" dirty="0">
                <a:latin typeface="Candara" panose="020E0502030303020204" pitchFamily="34" charset="0"/>
              </a:rPr>
              <a:t>5  By these were </a:t>
            </a:r>
            <a:r>
              <a:rPr lang="en-CA" b="1" dirty="0">
                <a:latin typeface="Candara" panose="020E0502030303020204" pitchFamily="34" charset="0"/>
              </a:rPr>
              <a:t>the isles of the Gentiles </a:t>
            </a:r>
            <a:r>
              <a:rPr lang="en-CA" dirty="0">
                <a:latin typeface="Candara" panose="020E0502030303020204" pitchFamily="34" charset="0"/>
              </a:rPr>
              <a:t>divided in their lands; every one after his tongue, after their families, in their nations</a:t>
            </a:r>
            <a:r>
              <a:rPr lang="en-CA" dirty="0" smtClean="0">
                <a:latin typeface="Candara" panose="020E0502030303020204" pitchFamily="34" charset="0"/>
              </a:rPr>
              <a:t>.</a:t>
            </a:r>
            <a:endParaRPr lang="en-CA" dirty="0">
              <a:latin typeface="Candara" panose="020E0502030303020204" pitchFamily="34" charset="0"/>
            </a:endParaRPr>
          </a:p>
        </p:txBody>
      </p:sp>
      <p:sp>
        <p:nvSpPr>
          <p:cNvPr id="3" name="TextBox 2"/>
          <p:cNvSpPr txBox="1"/>
          <p:nvPr/>
        </p:nvSpPr>
        <p:spPr>
          <a:xfrm>
            <a:off x="1547664" y="764704"/>
            <a:ext cx="4176464" cy="584775"/>
          </a:xfrm>
          <a:prstGeom prst="rect">
            <a:avLst/>
          </a:prstGeom>
          <a:noFill/>
        </p:spPr>
        <p:txBody>
          <a:bodyPr wrap="square" rtlCol="0">
            <a:spAutoFit/>
          </a:bodyPr>
          <a:lstStyle/>
          <a:p>
            <a:pPr algn="ctr"/>
            <a:r>
              <a:rPr lang="en-CA" sz="3200" b="1" dirty="0" smtClean="0">
                <a:latin typeface="Leelawadee" panose="020B0502040204020203" pitchFamily="34" charset="-34"/>
                <a:cs typeface="Leelawadee" panose="020B0502040204020203" pitchFamily="34" charset="-34"/>
              </a:rPr>
              <a:t>The Ancient World</a:t>
            </a:r>
            <a:endParaRPr lang="en-CA" sz="3200" b="1" dirty="0">
              <a:latin typeface="Leelawadee" panose="020B0502040204020203" pitchFamily="34" charset="-34"/>
              <a:cs typeface="Leelawadee" panose="020B0502040204020203" pitchFamily="34" charset="-34"/>
            </a:endParaRPr>
          </a:p>
        </p:txBody>
      </p:sp>
    </p:spTree>
    <p:extLst>
      <p:ext uri="{BB962C8B-B14F-4D97-AF65-F5344CB8AC3E}">
        <p14:creationId xmlns:p14="http://schemas.microsoft.com/office/powerpoint/2010/main" val="9954232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17" name="Picture 16" descr="flags israel 1.gif"/>
          <p:cNvPicPr>
            <a:picLocks noChangeAspect="1"/>
          </p:cNvPicPr>
          <p:nvPr/>
        </p:nvPicPr>
        <p:blipFill>
          <a:blip r:embed="rId3" cstate="print"/>
          <a:stretch>
            <a:fillRect/>
          </a:stretch>
        </p:blipFill>
        <p:spPr>
          <a:xfrm>
            <a:off x="683460" y="174294"/>
            <a:ext cx="1244705" cy="905240"/>
          </a:xfrm>
          <a:prstGeom prst="rect">
            <a:avLst/>
          </a:prstGeom>
          <a:ln>
            <a:solidFill>
              <a:schemeClr val="tx1"/>
            </a:solidFill>
          </a:ln>
        </p:spPr>
      </p:pic>
      <p:sp>
        <p:nvSpPr>
          <p:cNvPr id="2052" name="Rectangle 4"/>
          <p:cNvSpPr>
            <a:spLocks noChangeArrowheads="1"/>
          </p:cNvSpPr>
          <p:nvPr/>
        </p:nvSpPr>
        <p:spPr bwMode="auto">
          <a:xfrm>
            <a:off x="0" y="457200"/>
            <a:ext cx="0" cy="0"/>
          </a:xfrm>
          <a:prstGeom prst="rect">
            <a:avLst/>
          </a:prstGeom>
          <a:solidFill>
            <a:schemeClr val="accent1"/>
          </a:solidFill>
          <a:ln w="9525">
            <a:solidFill>
              <a:schemeClr val="tx1"/>
            </a:solidFill>
            <a:miter lim="800000"/>
            <a:headEnd/>
            <a:tailEnd/>
          </a:ln>
          <a:effectLst/>
        </p:spPr>
        <p:txBody>
          <a:bodyPr vert="horz" wrap="square" lIns="91440" tIns="45720" rIns="91440" bIns="45720" numCol="1" anchor="t" anchorCtr="0" compatLnSpc="1">
            <a:prstTxWarp prst="textNoShape">
              <a:avLst/>
            </a:prstTxWarp>
          </a:bodyPr>
          <a:lstStyle/>
          <a:p>
            <a:endParaRPr lang="en-CA" dirty="0">
              <a:latin typeface="Candara" panose="020E0502030303020204" pitchFamily="34" charset="0"/>
            </a:endParaRPr>
          </a:p>
        </p:txBody>
      </p:sp>
      <p:sp>
        <p:nvSpPr>
          <p:cNvPr id="15" name="Content Placeholder 14"/>
          <p:cNvSpPr>
            <a:spLocks noGrp="1"/>
          </p:cNvSpPr>
          <p:nvPr>
            <p:ph idx="1"/>
          </p:nvPr>
        </p:nvSpPr>
        <p:spPr>
          <a:xfrm>
            <a:off x="539440" y="1936526"/>
            <a:ext cx="8147360" cy="2068538"/>
          </a:xfrm>
          <a:solidFill>
            <a:schemeClr val="bg1"/>
          </a:solidFill>
        </p:spPr>
        <p:txBody>
          <a:bodyPr>
            <a:normAutofit/>
          </a:bodyPr>
          <a:lstStyle/>
          <a:p>
            <a:pPr>
              <a:buNone/>
            </a:pPr>
            <a:endParaRPr lang="en-CA" sz="800" dirty="0" smtClean="0"/>
          </a:p>
          <a:p>
            <a:pPr>
              <a:buNone/>
            </a:pPr>
            <a:r>
              <a:rPr lang="en-CA" sz="1800" dirty="0" smtClean="0"/>
              <a:t>“Israel is set to shake up the energy landscape in the Middle East like no one has ever seen before.  Last week, Israel Opportunity Energy Resources LP discovered an offshore oil and gas field with an estimated </a:t>
            </a:r>
            <a:r>
              <a:rPr lang="en-CA" sz="1800" b="1" dirty="0" smtClean="0"/>
              <a:t>1.4 billion barrels of oil and 6.7 trillion cubic feet of natural gas.</a:t>
            </a:r>
            <a:r>
              <a:rPr lang="en-CA" sz="1800" dirty="0" smtClean="0"/>
              <a:t>  According to the company’s Chairman, Ronny </a:t>
            </a:r>
            <a:r>
              <a:rPr lang="en-CA" sz="1800" dirty="0" err="1" smtClean="0"/>
              <a:t>Halman</a:t>
            </a:r>
            <a:r>
              <a:rPr lang="en-CA" sz="1800" dirty="0" smtClean="0"/>
              <a:t>, “The quantity of gas discovered ... makes it the third largest offshore discovery to date.”</a:t>
            </a:r>
          </a:p>
        </p:txBody>
      </p:sp>
      <p:pic>
        <p:nvPicPr>
          <p:cNvPr id="19" name="Picture 18" descr="oil in israel.jpg"/>
          <p:cNvPicPr/>
          <p:nvPr/>
        </p:nvPicPr>
        <p:blipFill>
          <a:blip r:embed="rId4" cstate="print"/>
          <a:stretch>
            <a:fillRect/>
          </a:stretch>
        </p:blipFill>
        <p:spPr>
          <a:xfrm>
            <a:off x="7312570" y="193344"/>
            <a:ext cx="1142047" cy="842645"/>
          </a:xfrm>
          <a:prstGeom prst="rect">
            <a:avLst/>
          </a:prstGeom>
        </p:spPr>
      </p:pic>
      <p:sp>
        <p:nvSpPr>
          <p:cNvPr id="2" name="TextBox 1"/>
          <p:cNvSpPr txBox="1"/>
          <p:nvPr/>
        </p:nvSpPr>
        <p:spPr>
          <a:xfrm>
            <a:off x="2025947" y="260648"/>
            <a:ext cx="5092107" cy="1200329"/>
          </a:xfrm>
          <a:prstGeom prst="rect">
            <a:avLst/>
          </a:prstGeom>
          <a:noFill/>
        </p:spPr>
        <p:txBody>
          <a:bodyPr wrap="square" rtlCol="0">
            <a:spAutoFit/>
          </a:bodyPr>
          <a:lstStyle/>
          <a:p>
            <a:pPr algn="ctr">
              <a:buNone/>
            </a:pPr>
            <a:r>
              <a:rPr lang="en-CA" sz="2400" b="1" dirty="0">
                <a:solidFill>
                  <a:schemeClr val="bg1"/>
                </a:solidFill>
                <a:latin typeface="Candara" panose="020E0502030303020204" pitchFamily="34" charset="0"/>
              </a:rPr>
              <a:t>Israel: An Energy Giant in the Making? </a:t>
            </a:r>
            <a:endParaRPr lang="en-CA" sz="2400" b="1" dirty="0" smtClean="0">
              <a:solidFill>
                <a:schemeClr val="bg1"/>
              </a:solidFill>
              <a:latin typeface="Candara" panose="020E0502030303020204" pitchFamily="34" charset="0"/>
            </a:endParaRPr>
          </a:p>
          <a:p>
            <a:pPr algn="ctr">
              <a:buNone/>
            </a:pPr>
            <a:r>
              <a:rPr lang="en-CA" sz="2400" b="1" dirty="0" err="1" smtClean="0">
                <a:solidFill>
                  <a:schemeClr val="bg1"/>
                </a:solidFill>
                <a:latin typeface="Candara" panose="020E0502030303020204" pitchFamily="34" charset="0"/>
              </a:rPr>
              <a:t>Debka</a:t>
            </a:r>
            <a:r>
              <a:rPr lang="en-CA" sz="2400" b="1" dirty="0" smtClean="0">
                <a:solidFill>
                  <a:schemeClr val="bg1"/>
                </a:solidFill>
                <a:latin typeface="Candara" panose="020E0502030303020204" pitchFamily="34" charset="0"/>
              </a:rPr>
              <a:t> </a:t>
            </a:r>
            <a:r>
              <a:rPr lang="en-CA" sz="2400" b="1" dirty="0">
                <a:solidFill>
                  <a:schemeClr val="bg1"/>
                </a:solidFill>
                <a:latin typeface="Candara" panose="020E0502030303020204" pitchFamily="34" charset="0"/>
              </a:rPr>
              <a:t>file ; 30-June-12; Don Pearce</a:t>
            </a:r>
          </a:p>
        </p:txBody>
      </p:sp>
    </p:spTree>
    <p:extLst>
      <p:ext uri="{BB962C8B-B14F-4D97-AF65-F5344CB8AC3E}">
        <p14:creationId xmlns:p14="http://schemas.microsoft.com/office/powerpoint/2010/main" val="10357287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17" name="Picture 16" descr="flags israel 1.gif"/>
          <p:cNvPicPr>
            <a:picLocks noChangeAspect="1"/>
          </p:cNvPicPr>
          <p:nvPr/>
        </p:nvPicPr>
        <p:blipFill>
          <a:blip r:embed="rId3" cstate="print"/>
          <a:stretch>
            <a:fillRect/>
          </a:stretch>
        </p:blipFill>
        <p:spPr>
          <a:xfrm>
            <a:off x="683460" y="174294"/>
            <a:ext cx="1244705" cy="905240"/>
          </a:xfrm>
          <a:prstGeom prst="rect">
            <a:avLst/>
          </a:prstGeom>
          <a:ln>
            <a:solidFill>
              <a:schemeClr val="tx1"/>
            </a:solidFill>
          </a:ln>
        </p:spPr>
      </p:pic>
      <p:sp>
        <p:nvSpPr>
          <p:cNvPr id="2052" name="Rectangle 4"/>
          <p:cNvSpPr>
            <a:spLocks noChangeArrowheads="1"/>
          </p:cNvSpPr>
          <p:nvPr/>
        </p:nvSpPr>
        <p:spPr bwMode="auto">
          <a:xfrm>
            <a:off x="0" y="457200"/>
            <a:ext cx="0" cy="0"/>
          </a:xfrm>
          <a:prstGeom prst="rect">
            <a:avLst/>
          </a:prstGeom>
          <a:solidFill>
            <a:schemeClr val="accent1"/>
          </a:solidFill>
          <a:ln w="9525">
            <a:solidFill>
              <a:schemeClr val="tx1"/>
            </a:solidFill>
            <a:miter lim="800000"/>
            <a:headEnd/>
            <a:tailEnd/>
          </a:ln>
          <a:effectLst/>
        </p:spPr>
        <p:txBody>
          <a:bodyPr vert="horz" wrap="square" lIns="91440" tIns="45720" rIns="91440" bIns="45720" numCol="1" anchor="t" anchorCtr="0" compatLnSpc="1">
            <a:prstTxWarp prst="textNoShape">
              <a:avLst/>
            </a:prstTxWarp>
          </a:bodyPr>
          <a:lstStyle/>
          <a:p>
            <a:endParaRPr lang="en-CA" dirty="0">
              <a:latin typeface="Candara" panose="020E0502030303020204" pitchFamily="34" charset="0"/>
            </a:endParaRPr>
          </a:p>
        </p:txBody>
      </p:sp>
      <p:sp>
        <p:nvSpPr>
          <p:cNvPr id="15" name="Content Placeholder 14"/>
          <p:cNvSpPr>
            <a:spLocks noGrp="1"/>
          </p:cNvSpPr>
          <p:nvPr>
            <p:ph idx="1"/>
          </p:nvPr>
        </p:nvSpPr>
        <p:spPr>
          <a:xfrm>
            <a:off x="539440" y="1792510"/>
            <a:ext cx="8147360" cy="4084762"/>
          </a:xfrm>
          <a:solidFill>
            <a:schemeClr val="bg1"/>
          </a:solidFill>
        </p:spPr>
        <p:txBody>
          <a:bodyPr>
            <a:normAutofit/>
          </a:bodyPr>
          <a:lstStyle/>
          <a:p>
            <a:pPr>
              <a:buNone/>
            </a:pPr>
            <a:endParaRPr lang="en-CA" sz="800" dirty="0" smtClean="0"/>
          </a:p>
          <a:p>
            <a:pPr>
              <a:buNone/>
            </a:pPr>
            <a:r>
              <a:rPr lang="en-CA" sz="1800" dirty="0" smtClean="0"/>
              <a:t>“It follows last June’s announcement of uncovering </a:t>
            </a:r>
            <a:r>
              <a:rPr lang="en-CA" sz="1800" b="1" dirty="0" smtClean="0"/>
              <a:t>16 trillion cubic feet of natural gas and 800 million barrels of oil in Israel’s Tamar and Leviathan offshore fields.  </a:t>
            </a:r>
            <a:r>
              <a:rPr lang="en-CA" sz="1800" dirty="0" smtClean="0"/>
              <a:t>Yet, for Israel, these discoveries are only the beginning and investors should pay close attention.  That’s  because Israel’s largest oil and gas opportunities aren’t offshore.  They’re on land in the nation’s shale deposits. As the Wall Street Journal reports, “The World Energy Council estimates Israel’s shale deposits, located some 30 miles southwest of Jerusalem, could ultimately yield as many as </a:t>
            </a:r>
            <a:r>
              <a:rPr lang="en-CA" sz="1800" b="1" dirty="0" smtClean="0"/>
              <a:t>250 billion barrels of oil.”  </a:t>
            </a:r>
            <a:r>
              <a:rPr lang="en-CA" sz="1800" dirty="0" smtClean="0"/>
              <a:t>To put this in perspective, Israel could soon be the world’s third-largest nation in terms of proven oil reserves ... behind Venezuela – which took top spot last year – and Saudi Arabia.</a:t>
            </a:r>
          </a:p>
          <a:p>
            <a:pPr>
              <a:buNone/>
            </a:pPr>
            <a:r>
              <a:rPr lang="en-CA" sz="1800" b="1" dirty="0" smtClean="0"/>
              <a:t>“To get an idea of the scope of these massive reserves, it would potentially be enough to cover the United States’ entire oil needs for the next 35 years.</a:t>
            </a:r>
          </a:p>
        </p:txBody>
      </p:sp>
      <p:pic>
        <p:nvPicPr>
          <p:cNvPr id="19" name="Picture 18" descr="oil in israel.jpg"/>
          <p:cNvPicPr/>
          <p:nvPr/>
        </p:nvPicPr>
        <p:blipFill>
          <a:blip r:embed="rId4" cstate="print"/>
          <a:stretch>
            <a:fillRect/>
          </a:stretch>
        </p:blipFill>
        <p:spPr>
          <a:xfrm>
            <a:off x="7312570" y="193344"/>
            <a:ext cx="1142047" cy="842645"/>
          </a:xfrm>
          <a:prstGeom prst="rect">
            <a:avLst/>
          </a:prstGeom>
        </p:spPr>
      </p:pic>
      <p:sp>
        <p:nvSpPr>
          <p:cNvPr id="2" name="TextBox 1"/>
          <p:cNvSpPr txBox="1"/>
          <p:nvPr/>
        </p:nvSpPr>
        <p:spPr>
          <a:xfrm>
            <a:off x="2025947" y="260648"/>
            <a:ext cx="5092107" cy="1200329"/>
          </a:xfrm>
          <a:prstGeom prst="rect">
            <a:avLst/>
          </a:prstGeom>
          <a:noFill/>
        </p:spPr>
        <p:txBody>
          <a:bodyPr wrap="square" rtlCol="0">
            <a:spAutoFit/>
          </a:bodyPr>
          <a:lstStyle/>
          <a:p>
            <a:pPr algn="ctr">
              <a:buNone/>
            </a:pPr>
            <a:r>
              <a:rPr lang="en-CA" sz="2400" b="1" dirty="0">
                <a:solidFill>
                  <a:schemeClr val="bg1"/>
                </a:solidFill>
                <a:latin typeface="Candara" panose="020E0502030303020204" pitchFamily="34" charset="0"/>
              </a:rPr>
              <a:t>Israel: An Energy Giant in the Making? </a:t>
            </a:r>
            <a:endParaRPr lang="en-CA" sz="2400" b="1" dirty="0" smtClean="0">
              <a:solidFill>
                <a:schemeClr val="bg1"/>
              </a:solidFill>
              <a:latin typeface="Candara" panose="020E0502030303020204" pitchFamily="34" charset="0"/>
            </a:endParaRPr>
          </a:p>
          <a:p>
            <a:pPr algn="ctr">
              <a:buNone/>
            </a:pPr>
            <a:r>
              <a:rPr lang="en-CA" sz="2400" b="1" dirty="0" err="1" smtClean="0">
                <a:solidFill>
                  <a:schemeClr val="bg1"/>
                </a:solidFill>
                <a:latin typeface="Candara" panose="020E0502030303020204" pitchFamily="34" charset="0"/>
              </a:rPr>
              <a:t>Debka</a:t>
            </a:r>
            <a:r>
              <a:rPr lang="en-CA" sz="2400" b="1" dirty="0" smtClean="0">
                <a:solidFill>
                  <a:schemeClr val="bg1"/>
                </a:solidFill>
                <a:latin typeface="Candara" panose="020E0502030303020204" pitchFamily="34" charset="0"/>
              </a:rPr>
              <a:t> </a:t>
            </a:r>
            <a:r>
              <a:rPr lang="en-CA" sz="2400" b="1" dirty="0">
                <a:solidFill>
                  <a:schemeClr val="bg1"/>
                </a:solidFill>
                <a:latin typeface="Candara" panose="020E0502030303020204" pitchFamily="34" charset="0"/>
              </a:rPr>
              <a:t>file ; 30-June-12; Don Pearce</a:t>
            </a:r>
          </a:p>
        </p:txBody>
      </p:sp>
    </p:spTree>
    <p:extLst>
      <p:ext uri="{BB962C8B-B14F-4D97-AF65-F5344CB8AC3E}">
        <p14:creationId xmlns:p14="http://schemas.microsoft.com/office/powerpoint/2010/main" val="8739369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2800" b="1" dirty="0">
                <a:solidFill>
                  <a:schemeClr val="bg1"/>
                </a:solidFill>
                <a:effectLst>
                  <a:outerShdw blurRad="38100" dist="38100" dir="2700000" algn="tl">
                    <a:srgbClr val="000000">
                      <a:alpha val="43137"/>
                    </a:srgbClr>
                  </a:outerShdw>
                </a:effectLst>
              </a:rPr>
              <a:t>EGR-ECY-IS-MED:171213:(16-DEC-17):Greece, Cyprus And Israel: Champions Of The Eastern Mediterranean </a:t>
            </a:r>
            <a:endParaRPr lang="en-CA" sz="20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5" name="Content Placeholder 4"/>
          <p:cNvSpPr>
            <a:spLocks noGrp="1"/>
          </p:cNvSpPr>
          <p:nvPr>
            <p:ph idx="1"/>
          </p:nvPr>
        </p:nvSpPr>
        <p:spPr>
          <a:xfrm>
            <a:off x="831273" y="1600201"/>
            <a:ext cx="7481455" cy="4133056"/>
          </a:xfrm>
          <a:solidFill>
            <a:schemeClr val="bg1"/>
          </a:solidFill>
        </p:spPr>
        <p:txBody>
          <a:bodyPr>
            <a:normAutofit fontScale="70000" lnSpcReduction="20000"/>
          </a:bodyPr>
          <a:lstStyle/>
          <a:p>
            <a:pPr marL="0" indent="0">
              <a:buNone/>
            </a:pPr>
            <a:endParaRPr lang="en-CA" sz="700" b="1" dirty="0" smtClean="0"/>
          </a:p>
          <a:p>
            <a:pPr marL="0" indent="0">
              <a:buNone/>
            </a:pPr>
            <a:r>
              <a:rPr lang="en-CA" b="1" dirty="0" smtClean="0"/>
              <a:t>Jerusalem </a:t>
            </a:r>
            <a:r>
              <a:rPr lang="en-CA" b="1" dirty="0"/>
              <a:t>Post 13-Dec-17</a:t>
            </a:r>
          </a:p>
          <a:p>
            <a:r>
              <a:rPr lang="en-CA" dirty="0"/>
              <a:t>The declaration gave strong support to the establishment of what has been designated </a:t>
            </a:r>
            <a:r>
              <a:rPr lang="en-CA" b="1" dirty="0"/>
              <a:t>“the East-Med Pipeline”, </a:t>
            </a:r>
            <a:r>
              <a:rPr lang="en-CA" dirty="0"/>
              <a:t>namely another gas corridor, directly linking gas findings in the Cyprus and Israeli EEZs </a:t>
            </a:r>
            <a:r>
              <a:rPr lang="en-CA" b="1" dirty="0"/>
              <a:t>with the European markets. </a:t>
            </a:r>
            <a:r>
              <a:rPr lang="en-CA" dirty="0"/>
              <a:t>Far from establishing an exclusive three-nation club, the political leaders emphasised that they were ready to welcome other like-minded countries to join in promoting coordination and cooperation, regional peace and stability. A first step in that direction was the establishment of a </a:t>
            </a:r>
            <a:r>
              <a:rPr lang="en-CA" dirty="0" err="1"/>
              <a:t>quadri</a:t>
            </a:r>
            <a:r>
              <a:rPr lang="en-CA" dirty="0"/>
              <a:t>-lateral working group (Greece, Cyprus, Israel, and Italy) aimed at closely monitoring and </a:t>
            </a:r>
            <a:r>
              <a:rPr lang="en-CA" b="1" dirty="0"/>
              <a:t>supporting the </a:t>
            </a:r>
            <a:r>
              <a:rPr lang="en-CA" b="1" dirty="0" err="1"/>
              <a:t>EastMed</a:t>
            </a:r>
            <a:r>
              <a:rPr lang="en-CA" b="1" dirty="0"/>
              <a:t> project as an export route for natural gas from the Eastern Mediterranean to Europe.</a:t>
            </a:r>
          </a:p>
        </p:txBody>
      </p:sp>
    </p:spTree>
    <p:extLst>
      <p:ext uri="{BB962C8B-B14F-4D97-AF65-F5344CB8AC3E}">
        <p14:creationId xmlns:p14="http://schemas.microsoft.com/office/powerpoint/2010/main" val="40693506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noFill/>
        </p:spPr>
        <p:txBody>
          <a:bodyPr>
            <a:normAutofit/>
          </a:bodyPr>
          <a:lstStyle/>
          <a:p>
            <a:r>
              <a:rPr lang="en-CA" sz="3600" b="1" dirty="0" smtClean="0">
                <a:solidFill>
                  <a:schemeClr val="bg1"/>
                </a:solidFill>
                <a:effectLst>
                  <a:outerShdw blurRad="38100" dist="38100" dir="2700000" algn="tl">
                    <a:srgbClr val="000000">
                      <a:alpha val="43137"/>
                    </a:srgbClr>
                  </a:outerShdw>
                </a:effectLst>
              </a:rPr>
              <a:t>Jews from the former Soviet Union</a:t>
            </a:r>
            <a:endParaRPr lang="en-CA" sz="3600" b="1" dirty="0">
              <a:solidFill>
                <a:schemeClr val="bg1"/>
              </a:solidFill>
              <a:effectLst>
                <a:outerShdw blurRad="38100" dist="38100" dir="2700000" algn="tl">
                  <a:srgbClr val="000000">
                    <a:alpha val="43137"/>
                  </a:srgbClr>
                </a:outerShdw>
              </a:effectLst>
            </a:endParaRPr>
          </a:p>
        </p:txBody>
      </p:sp>
      <p:sp>
        <p:nvSpPr>
          <p:cNvPr id="5" name="Content Placeholder 4"/>
          <p:cNvSpPr>
            <a:spLocks noGrp="1"/>
          </p:cNvSpPr>
          <p:nvPr>
            <p:ph sz="half" idx="1"/>
          </p:nvPr>
        </p:nvSpPr>
        <p:spPr>
          <a:xfrm>
            <a:off x="457200" y="1600200"/>
            <a:ext cx="4038600" cy="4709120"/>
          </a:xfrm>
          <a:solidFill>
            <a:schemeClr val="bg1"/>
          </a:solidFill>
        </p:spPr>
        <p:txBody>
          <a:bodyPr>
            <a:normAutofit fontScale="85000" lnSpcReduction="20000"/>
          </a:bodyPr>
          <a:lstStyle/>
          <a:p>
            <a:endParaRPr lang="en-CA" sz="600" dirty="0" smtClean="0"/>
          </a:p>
          <a:p>
            <a:r>
              <a:rPr lang="en-CA" dirty="0" smtClean="0"/>
              <a:t>The </a:t>
            </a:r>
            <a:r>
              <a:rPr lang="en-CA" dirty="0"/>
              <a:t>last Soviet census of 1989 indicated 1,449,000 Jews living in the country, of which about 877,000 had moved to Israel by October 2000. The wave of immigration in this short period of time was the greatest influx of people to Israel since the date of its creation.</a:t>
            </a:r>
            <a:r>
              <a:rPr lang="en-CA" baseline="30000" dirty="0">
                <a:hlinkClick r:id="rId3"/>
              </a:rPr>
              <a:t>[1</a:t>
            </a:r>
            <a:r>
              <a:rPr lang="en-CA" baseline="30000" dirty="0" smtClean="0">
                <a:hlinkClick r:id="rId3"/>
              </a:rPr>
              <a:t>]</a:t>
            </a:r>
            <a:r>
              <a:rPr lang="en-CA" baseline="30000" dirty="0" smtClean="0"/>
              <a:t> </a:t>
            </a:r>
            <a:r>
              <a:rPr lang="en-CA" dirty="0" smtClean="0"/>
              <a:t>Immigrants </a:t>
            </a:r>
            <a:r>
              <a:rPr lang="en-CA" dirty="0"/>
              <a:t>from the former Soviet Union composed 50%–70% of the newcomers.</a:t>
            </a:r>
          </a:p>
        </p:txBody>
      </p:sp>
      <p:pic>
        <p:nvPicPr>
          <p:cNvPr id="7" name="Content Placeholder 6"/>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4768856" y="1988840"/>
            <a:ext cx="4038600" cy="3028950"/>
          </a:xfrm>
        </p:spPr>
      </p:pic>
      <p:sp>
        <p:nvSpPr>
          <p:cNvPr id="8" name="TextBox 7"/>
          <p:cNvSpPr txBox="1"/>
          <p:nvPr/>
        </p:nvSpPr>
        <p:spPr>
          <a:xfrm>
            <a:off x="5220072" y="5302949"/>
            <a:ext cx="2952328" cy="646331"/>
          </a:xfrm>
          <a:prstGeom prst="rect">
            <a:avLst/>
          </a:prstGeom>
          <a:noFill/>
        </p:spPr>
        <p:txBody>
          <a:bodyPr wrap="square" rtlCol="0">
            <a:spAutoFit/>
          </a:bodyPr>
          <a:lstStyle/>
          <a:p>
            <a:pPr algn="ctr"/>
            <a:r>
              <a:rPr lang="en-CA" b="1" dirty="0" smtClean="0">
                <a:solidFill>
                  <a:schemeClr val="bg1"/>
                </a:solidFill>
                <a:latin typeface="Candara" panose="020E0502030303020204" pitchFamily="34" charset="0"/>
              </a:rPr>
              <a:t>Writing on a man hole cover in Tel Aviv</a:t>
            </a:r>
            <a:endParaRPr lang="en-CA" b="1" dirty="0">
              <a:solidFill>
                <a:schemeClr val="bg1"/>
              </a:solidFill>
              <a:latin typeface="Candara" panose="020E0502030303020204" pitchFamily="34" charset="0"/>
            </a:endParaRPr>
          </a:p>
        </p:txBody>
      </p:sp>
    </p:spTree>
    <p:extLst>
      <p:ext uri="{BB962C8B-B14F-4D97-AF65-F5344CB8AC3E}">
        <p14:creationId xmlns:p14="http://schemas.microsoft.com/office/powerpoint/2010/main" val="6909130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457200" y="1600200"/>
            <a:ext cx="4038600" cy="4925143"/>
          </a:xfrm>
          <a:solidFill>
            <a:schemeClr val="bg1"/>
          </a:solidFill>
        </p:spPr>
        <p:txBody>
          <a:bodyPr>
            <a:noAutofit/>
          </a:bodyPr>
          <a:lstStyle/>
          <a:p>
            <a:pPr marL="0" indent="0">
              <a:buNone/>
            </a:pPr>
            <a:endParaRPr lang="en-CA" sz="500" b="1" dirty="0" smtClean="0"/>
          </a:p>
          <a:p>
            <a:pPr marL="0" indent="0">
              <a:buNone/>
            </a:pPr>
            <a:r>
              <a:rPr lang="en-CA" sz="2400" b="1" dirty="0"/>
              <a:t>Ezekiel </a:t>
            </a:r>
            <a:r>
              <a:rPr lang="en-CA" sz="2400" b="1" dirty="0" smtClean="0"/>
              <a:t>38:13 </a:t>
            </a:r>
            <a:r>
              <a:rPr lang="en-CA" sz="2400" b="1" dirty="0"/>
              <a:t>KJV</a:t>
            </a:r>
          </a:p>
          <a:p>
            <a:r>
              <a:rPr lang="en-CA" sz="2400" dirty="0" smtClean="0"/>
              <a:t>13  </a:t>
            </a:r>
            <a:r>
              <a:rPr lang="en-CA" sz="2400" b="1" dirty="0"/>
              <a:t>Sheba, and </a:t>
            </a:r>
            <a:r>
              <a:rPr lang="en-CA" sz="2400" b="1" dirty="0" err="1"/>
              <a:t>Dedan</a:t>
            </a:r>
            <a:r>
              <a:rPr lang="en-CA" sz="2400" dirty="0"/>
              <a:t>, and the </a:t>
            </a:r>
            <a:r>
              <a:rPr lang="en-CA" sz="2400" b="1" dirty="0"/>
              <a:t>merchants of </a:t>
            </a:r>
            <a:r>
              <a:rPr lang="en-CA" sz="2400" b="1" dirty="0" err="1"/>
              <a:t>Tarshish</a:t>
            </a:r>
            <a:r>
              <a:rPr lang="en-CA" sz="2400" dirty="0"/>
              <a:t>, with all the young lions thereof, shall say unto thee, </a:t>
            </a:r>
            <a:r>
              <a:rPr lang="en-CA" sz="2400" b="1" dirty="0"/>
              <a:t>Art thou come to take a spoil? hast thou gathered thy company to take a prey? to carry away silver and gold, to take away cattle and goods, to take a great spoil?</a:t>
            </a:r>
          </a:p>
          <a:p>
            <a:endParaRPr lang="en-CA" sz="2400" dirty="0"/>
          </a:p>
          <a:p>
            <a:endParaRPr lang="en-CA" dirty="0"/>
          </a:p>
          <a:p>
            <a:endParaRPr lang="en-CA" sz="3200" dirty="0"/>
          </a:p>
          <a:p>
            <a:endParaRPr lang="en-CA" sz="3200" dirty="0"/>
          </a:p>
          <a:p>
            <a:pPr marL="514350" indent="-514350">
              <a:buFont typeface="+mj-lt"/>
              <a:buAutoNum type="arabicPeriod"/>
            </a:pPr>
            <a:endParaRPr lang="en-CA" sz="3200" b="1" dirty="0" smtClean="0"/>
          </a:p>
          <a:p>
            <a:pPr marL="514350" indent="-514350">
              <a:buFont typeface="+mj-lt"/>
              <a:buAutoNum type="arabicPeriod"/>
            </a:pPr>
            <a:endParaRPr lang="en-CA" sz="3200" dirty="0"/>
          </a:p>
        </p:txBody>
      </p:sp>
      <p:sp>
        <p:nvSpPr>
          <p:cNvPr id="8" name="Title 1"/>
          <p:cNvSpPr txBox="1">
            <a:spLocks/>
          </p:cNvSpPr>
          <p:nvPr/>
        </p:nvSpPr>
        <p:spPr>
          <a:xfrm>
            <a:off x="452815" y="332656"/>
            <a:ext cx="8229600" cy="1143000"/>
          </a:xfrm>
          <a:prstGeom prst="rect">
            <a:avLst/>
          </a:prstGeom>
          <a:noFill/>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a:lstStyle>
          <a:p>
            <a:r>
              <a:rPr lang="en-CA" sz="40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The Challenge to Russia!</a:t>
            </a:r>
            <a:endParaRPr lang="en-CA" sz="40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pic>
        <p:nvPicPr>
          <p:cNvPr id="9" name="Content Placeholder 8"/>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10530" r="13512"/>
          <a:stretch/>
        </p:blipFill>
        <p:spPr>
          <a:xfrm>
            <a:off x="4709644" y="1700808"/>
            <a:ext cx="4119982" cy="3600400"/>
          </a:xfrm>
        </p:spPr>
      </p:pic>
    </p:spTree>
    <p:extLst>
      <p:ext uri="{BB962C8B-B14F-4D97-AF65-F5344CB8AC3E}">
        <p14:creationId xmlns:p14="http://schemas.microsoft.com/office/powerpoint/2010/main" val="2854542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5275"/>
            <a:ext cx="8229600" cy="1143000"/>
          </a:xfrm>
        </p:spPr>
        <p:txBody>
          <a:bodyPr>
            <a:normAutofit/>
          </a:bodyPr>
          <a:lstStyle/>
          <a:p>
            <a:r>
              <a:rPr lang="en-CA" sz="3600" b="1" dirty="0" smtClean="0">
                <a:latin typeface="Leelawadee" panose="020B0502040204020203" pitchFamily="34" charset="-34"/>
                <a:cs typeface="Leelawadee" panose="020B0502040204020203" pitchFamily="34" charset="-34"/>
              </a:rPr>
              <a:t>December 25, 1991</a:t>
            </a:r>
            <a:endParaRPr lang="en-CA" sz="3600" b="1" dirty="0">
              <a:latin typeface="Leelawadee" panose="020B0502040204020203" pitchFamily="34" charset="-34"/>
              <a:cs typeface="Leelawadee" panose="020B0502040204020203" pitchFamily="34" charset="-34"/>
            </a:endParaRPr>
          </a:p>
        </p:txBody>
      </p:sp>
      <p:pic>
        <p:nvPicPr>
          <p:cNvPr id="6"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9992" y="1680395"/>
            <a:ext cx="3744417" cy="1676597"/>
          </a:xfrm>
          <a:prstGeom prst="rect">
            <a:avLst/>
          </a:prstGeom>
        </p:spPr>
      </p:pic>
      <p:pic>
        <p:nvPicPr>
          <p:cNvPr id="9" name="Content Placeholder 8"/>
          <p:cNvPicPr>
            <a:picLocks noGrp="1" noChangeAspect="1"/>
          </p:cNvPicPr>
          <p:nvPr>
            <p:ph idx="1"/>
          </p:nvPr>
        </p:nvPicPr>
        <p:blipFill rotWithShape="1">
          <a:blip r:embed="rId4">
            <a:extLst>
              <a:ext uri="{28A0092B-C50C-407E-A947-70E740481C1C}">
                <a14:useLocalDpi xmlns:a14="http://schemas.microsoft.com/office/drawing/2010/main" val="0"/>
              </a:ext>
            </a:extLst>
          </a:blip>
          <a:srcRect r="21162"/>
          <a:stretch/>
        </p:blipFill>
        <p:spPr>
          <a:xfrm>
            <a:off x="836639" y="1677837"/>
            <a:ext cx="3695437" cy="1662896"/>
          </a:xfr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03293" y="3863130"/>
            <a:ext cx="1541116" cy="2164568"/>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1876" y="3863130"/>
            <a:ext cx="2016224" cy="2016224"/>
          </a:xfrm>
          <a:prstGeom prst="rect">
            <a:avLst/>
          </a:prstGeom>
        </p:spPr>
      </p:pic>
      <p:sp>
        <p:nvSpPr>
          <p:cNvPr id="14" name="TextBox 13"/>
          <p:cNvSpPr txBox="1"/>
          <p:nvPr/>
        </p:nvSpPr>
        <p:spPr>
          <a:xfrm>
            <a:off x="830534" y="3401465"/>
            <a:ext cx="2733354" cy="461665"/>
          </a:xfrm>
          <a:prstGeom prst="rect">
            <a:avLst/>
          </a:prstGeom>
          <a:noFill/>
        </p:spPr>
        <p:txBody>
          <a:bodyPr wrap="square" rtlCol="0">
            <a:spAutoFit/>
          </a:bodyPr>
          <a:lstStyle/>
          <a:p>
            <a:r>
              <a:rPr lang="en-CA" sz="2400" b="1" dirty="0" smtClean="0">
                <a:latin typeface="Candara" panose="020E0502030303020204" pitchFamily="34" charset="0"/>
              </a:rPr>
              <a:t>Mikhail Gorbachev</a:t>
            </a:r>
            <a:endParaRPr lang="en-CA" sz="2400" b="1" dirty="0">
              <a:latin typeface="Candara" panose="020E0502030303020204" pitchFamily="34" charset="0"/>
            </a:endParaRPr>
          </a:p>
        </p:txBody>
      </p:sp>
      <p:sp>
        <p:nvSpPr>
          <p:cNvPr id="15" name="TextBox 14"/>
          <p:cNvSpPr txBox="1"/>
          <p:nvPr/>
        </p:nvSpPr>
        <p:spPr>
          <a:xfrm>
            <a:off x="5855415" y="3401464"/>
            <a:ext cx="2388994" cy="461665"/>
          </a:xfrm>
          <a:prstGeom prst="rect">
            <a:avLst/>
          </a:prstGeom>
          <a:noFill/>
        </p:spPr>
        <p:txBody>
          <a:bodyPr wrap="square" rtlCol="0">
            <a:spAutoFit/>
          </a:bodyPr>
          <a:lstStyle/>
          <a:p>
            <a:pPr algn="r"/>
            <a:r>
              <a:rPr lang="en-CA" sz="2400" b="1" dirty="0" smtClean="0">
                <a:latin typeface="Candara" panose="020E0502030303020204" pitchFamily="34" charset="0"/>
              </a:rPr>
              <a:t>Boris Yeltsin</a:t>
            </a:r>
            <a:endParaRPr lang="en-CA" sz="2400" b="1" dirty="0">
              <a:latin typeface="Candara" panose="020E0502030303020204" pitchFamily="34" charset="0"/>
            </a:endParaRPr>
          </a:p>
        </p:txBody>
      </p:sp>
      <p:sp>
        <p:nvSpPr>
          <p:cNvPr id="16" name="TextBox 15"/>
          <p:cNvSpPr txBox="1"/>
          <p:nvPr/>
        </p:nvSpPr>
        <p:spPr>
          <a:xfrm>
            <a:off x="857918" y="1139492"/>
            <a:ext cx="2561954" cy="461665"/>
          </a:xfrm>
          <a:prstGeom prst="rect">
            <a:avLst/>
          </a:prstGeom>
          <a:noFill/>
        </p:spPr>
        <p:txBody>
          <a:bodyPr wrap="square" rtlCol="0">
            <a:spAutoFit/>
          </a:bodyPr>
          <a:lstStyle/>
          <a:p>
            <a:r>
              <a:rPr lang="en-CA" sz="2400" b="1" dirty="0" smtClean="0">
                <a:latin typeface="Candara" panose="020E0502030303020204" pitchFamily="34" charset="0"/>
              </a:rPr>
              <a:t>SOVIET UNION</a:t>
            </a:r>
            <a:endParaRPr lang="en-CA" sz="2400" b="1" dirty="0">
              <a:latin typeface="Candara" panose="020E0502030303020204" pitchFamily="34" charset="0"/>
            </a:endParaRPr>
          </a:p>
        </p:txBody>
      </p:sp>
      <p:sp>
        <p:nvSpPr>
          <p:cNvPr id="17" name="TextBox 16"/>
          <p:cNvSpPr txBox="1"/>
          <p:nvPr/>
        </p:nvSpPr>
        <p:spPr>
          <a:xfrm>
            <a:off x="5004048" y="1141239"/>
            <a:ext cx="3240361" cy="461665"/>
          </a:xfrm>
          <a:prstGeom prst="rect">
            <a:avLst/>
          </a:prstGeom>
          <a:noFill/>
        </p:spPr>
        <p:txBody>
          <a:bodyPr wrap="square" rtlCol="0">
            <a:spAutoFit/>
          </a:bodyPr>
          <a:lstStyle/>
          <a:p>
            <a:pPr algn="r"/>
            <a:r>
              <a:rPr lang="en-CA" sz="2400" b="1" dirty="0" smtClean="0">
                <a:latin typeface="Candara" panose="020E0502030303020204" pitchFamily="34" charset="0"/>
              </a:rPr>
              <a:t>RUSSIAN FEDERATION</a:t>
            </a:r>
            <a:endParaRPr lang="en-CA" sz="2400" b="1" dirty="0">
              <a:latin typeface="Candara" panose="020E0502030303020204" pitchFamily="34" charset="0"/>
            </a:endParaRPr>
          </a:p>
        </p:txBody>
      </p:sp>
      <p:sp>
        <p:nvSpPr>
          <p:cNvPr id="18" name="Right Arrow 17"/>
          <p:cNvSpPr/>
          <p:nvPr/>
        </p:nvSpPr>
        <p:spPr>
          <a:xfrm>
            <a:off x="4067944" y="4149080"/>
            <a:ext cx="1614511" cy="1296144"/>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latin typeface="Candara" panose="020E0502030303020204" pitchFamily="34" charset="0"/>
            </a:endParaRPr>
          </a:p>
        </p:txBody>
      </p:sp>
      <p:sp>
        <p:nvSpPr>
          <p:cNvPr id="3" name="TextBox 2"/>
          <p:cNvSpPr txBox="1"/>
          <p:nvPr/>
        </p:nvSpPr>
        <p:spPr>
          <a:xfrm>
            <a:off x="831803" y="1601157"/>
            <a:ext cx="7413875" cy="2308324"/>
          </a:xfrm>
          <a:prstGeom prst="rect">
            <a:avLst/>
          </a:prstGeom>
          <a:solidFill>
            <a:srgbClr val="FF0000"/>
          </a:solidFill>
        </p:spPr>
        <p:txBody>
          <a:bodyPr wrap="square" rtlCol="0">
            <a:spAutoFit/>
          </a:bodyPr>
          <a:lstStyle/>
          <a:p>
            <a:r>
              <a:rPr lang="en-CA" sz="2400" b="1" dirty="0">
                <a:solidFill>
                  <a:schemeClr val="bg1"/>
                </a:solidFill>
                <a:effectLst>
                  <a:outerShdw blurRad="38100" dist="38100" dir="2700000" algn="tl">
                    <a:srgbClr val="000000">
                      <a:alpha val="43137"/>
                    </a:srgbClr>
                  </a:outerShdw>
                </a:effectLst>
                <a:latin typeface="Candara" panose="020E0502030303020204" pitchFamily="34" charset="0"/>
              </a:rPr>
              <a:t>Ezekiel 38:4 KJV</a:t>
            </a:r>
          </a:p>
          <a:p>
            <a:r>
              <a:rPr lang="en-CA" sz="2400" b="1" dirty="0">
                <a:solidFill>
                  <a:schemeClr val="bg1"/>
                </a:solidFill>
                <a:effectLst>
                  <a:outerShdw blurRad="38100" dist="38100" dir="2700000" algn="tl">
                    <a:srgbClr val="000000">
                      <a:alpha val="43137"/>
                    </a:srgbClr>
                  </a:outerShdw>
                </a:effectLst>
                <a:latin typeface="Candara" panose="020E0502030303020204" pitchFamily="34" charset="0"/>
              </a:rPr>
              <a:t>4  And I will turn thee back, and put hooks into thy jaws, and I will bring thee forth, and all thine army, horses and horsemen, all of them clothed with all sorts </a:t>
            </a:r>
            <a:r>
              <a:rPr lang="en-CA" sz="2400" b="1" i="1" dirty="0">
                <a:solidFill>
                  <a:schemeClr val="bg1"/>
                </a:solidFill>
                <a:effectLst>
                  <a:outerShdw blurRad="38100" dist="38100" dir="2700000" algn="tl">
                    <a:srgbClr val="000000">
                      <a:alpha val="43137"/>
                    </a:srgbClr>
                  </a:outerShdw>
                </a:effectLst>
                <a:latin typeface="Candara" panose="020E0502030303020204" pitchFamily="34" charset="0"/>
              </a:rPr>
              <a:t>of armour, even</a:t>
            </a:r>
            <a:r>
              <a:rPr lang="en-CA" sz="2400" b="1" dirty="0">
                <a:solidFill>
                  <a:schemeClr val="bg1"/>
                </a:solidFill>
                <a:effectLst>
                  <a:outerShdw blurRad="38100" dist="38100" dir="2700000" algn="tl">
                    <a:srgbClr val="000000">
                      <a:alpha val="43137"/>
                    </a:srgbClr>
                  </a:outerShdw>
                </a:effectLst>
                <a:latin typeface="Candara" panose="020E0502030303020204" pitchFamily="34" charset="0"/>
              </a:rPr>
              <a:t> a great company </a:t>
            </a:r>
            <a:r>
              <a:rPr lang="en-CA" sz="2400" b="1" i="1" dirty="0">
                <a:solidFill>
                  <a:schemeClr val="bg1"/>
                </a:solidFill>
                <a:effectLst>
                  <a:outerShdw blurRad="38100" dist="38100" dir="2700000" algn="tl">
                    <a:srgbClr val="000000">
                      <a:alpha val="43137"/>
                    </a:srgbClr>
                  </a:outerShdw>
                </a:effectLst>
                <a:latin typeface="Candara" panose="020E0502030303020204" pitchFamily="34" charset="0"/>
              </a:rPr>
              <a:t>with</a:t>
            </a:r>
            <a:r>
              <a:rPr lang="en-CA" sz="2400" b="1" dirty="0">
                <a:solidFill>
                  <a:schemeClr val="bg1"/>
                </a:solidFill>
                <a:effectLst>
                  <a:outerShdw blurRad="38100" dist="38100" dir="2700000" algn="tl">
                    <a:srgbClr val="000000">
                      <a:alpha val="43137"/>
                    </a:srgbClr>
                  </a:outerShdw>
                </a:effectLst>
                <a:latin typeface="Candara" panose="020E0502030303020204" pitchFamily="34" charset="0"/>
              </a:rPr>
              <a:t> bucklers and shields, all of them handling swords</a:t>
            </a:r>
            <a:r>
              <a:rPr lang="en-CA" sz="2400" b="1" dirty="0" smtClean="0">
                <a:solidFill>
                  <a:schemeClr val="bg1"/>
                </a:solidFill>
                <a:effectLst>
                  <a:outerShdw blurRad="38100" dist="38100" dir="2700000" algn="tl">
                    <a:srgbClr val="000000">
                      <a:alpha val="43137"/>
                    </a:srgbClr>
                  </a:outerShdw>
                </a:effectLst>
                <a:latin typeface="Candara" panose="020E0502030303020204" pitchFamily="34" charset="0"/>
              </a:rPr>
              <a:t>:</a:t>
            </a:r>
            <a:endParaRPr lang="en-CA" sz="2400" b="1"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Tree>
    <p:extLst>
      <p:ext uri="{BB962C8B-B14F-4D97-AF65-F5344CB8AC3E}">
        <p14:creationId xmlns:p14="http://schemas.microsoft.com/office/powerpoint/2010/main" val="2497442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dirty="0"/>
          </a:p>
        </p:txBody>
      </p:sp>
      <p:pic>
        <p:nvPicPr>
          <p:cNvPr id="3075" name="Picture 3"/>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r="18194"/>
          <a:stretch/>
        </p:blipFill>
        <p:spPr bwMode="auto">
          <a:xfrm>
            <a:off x="177713" y="42982"/>
            <a:ext cx="8642759" cy="67703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580487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00"/>
          </a:solidFill>
          <a:effectLst>
            <a:softEdge rad="127000"/>
          </a:effectLst>
        </p:spPr>
        <p:txBody>
          <a:bodyPr>
            <a:noAutofit/>
          </a:bodyPr>
          <a:lstStyle/>
          <a:p>
            <a:r>
              <a:rPr lang="en-CA" sz="3600" b="1" dirty="0" smtClean="0"/>
              <a:t>The Roman Catholic Church and the Fall of Communism in Poland 1981-1989</a:t>
            </a:r>
            <a:endParaRPr lang="en-CA" sz="3600" b="1" dirty="0"/>
          </a:p>
        </p:txBody>
      </p:sp>
      <p:pic>
        <p:nvPicPr>
          <p:cNvPr id="4" name="Content Placeholder 3"/>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57200" y="2263308"/>
            <a:ext cx="4038600" cy="3199747"/>
          </a:xfrm>
        </p:spPr>
      </p:pic>
      <p:pic>
        <p:nvPicPr>
          <p:cNvPr id="5" name="Content Placeholder 4"/>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4824746" y="2281932"/>
            <a:ext cx="3779702" cy="2515220"/>
          </a:xfrm>
          <a:ln>
            <a:solidFill>
              <a:schemeClr val="tx1"/>
            </a:solidFill>
          </a:ln>
        </p:spPr>
      </p:pic>
    </p:spTree>
    <p:extLst>
      <p:ext uri="{BB962C8B-B14F-4D97-AF65-F5344CB8AC3E}">
        <p14:creationId xmlns:p14="http://schemas.microsoft.com/office/powerpoint/2010/main" val="32463435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St Isaac Cathedral (Museum)</a:t>
            </a:r>
            <a:br>
              <a:rPr lang="en-CA" sz="36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br>
            <a:r>
              <a:rPr lang="en-CA" sz="28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Russian Orthodox – St Petersburg (1858)</a:t>
            </a:r>
            <a:endParaRPr lang="en-CA" sz="36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54164" y="1600200"/>
            <a:ext cx="6835672" cy="4525963"/>
          </a:xfrm>
        </p:spPr>
      </p:pic>
    </p:spTree>
    <p:extLst>
      <p:ext uri="{BB962C8B-B14F-4D97-AF65-F5344CB8AC3E}">
        <p14:creationId xmlns:p14="http://schemas.microsoft.com/office/powerpoint/2010/main" val="416525125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b="1" dirty="0" smtClean="0">
                <a:solidFill>
                  <a:schemeClr val="bg1"/>
                </a:solidFill>
                <a:effectLst>
                  <a:outerShdw blurRad="38100" dist="38100" dir="2700000" algn="tl">
                    <a:srgbClr val="000000">
                      <a:alpha val="43137"/>
                    </a:srgbClr>
                  </a:outerShdw>
                </a:effectLst>
              </a:rPr>
              <a:t>The Cathedral Of Jesus Christ</a:t>
            </a:r>
            <a:br>
              <a:rPr lang="en-CA" sz="3600" b="1" dirty="0" smtClean="0">
                <a:solidFill>
                  <a:schemeClr val="bg1"/>
                </a:solidFill>
                <a:effectLst>
                  <a:outerShdw blurRad="38100" dist="38100" dir="2700000" algn="tl">
                    <a:srgbClr val="000000">
                      <a:alpha val="43137"/>
                    </a:srgbClr>
                  </a:outerShdw>
                </a:effectLst>
              </a:rPr>
            </a:br>
            <a:r>
              <a:rPr lang="en-CA" sz="2800" b="1" dirty="0" smtClean="0">
                <a:solidFill>
                  <a:schemeClr val="bg1"/>
                </a:solidFill>
                <a:effectLst>
                  <a:outerShdw blurRad="38100" dist="38100" dir="2700000" algn="tl">
                    <a:srgbClr val="000000">
                      <a:alpha val="43137"/>
                    </a:srgbClr>
                  </a:outerShdw>
                </a:effectLst>
              </a:rPr>
              <a:t>Russian Orthodox – Moscow (2000)</a:t>
            </a:r>
            <a:endParaRPr lang="en-CA" sz="2800" b="1" dirty="0">
              <a:solidFill>
                <a:schemeClr val="bg1"/>
              </a:solidFill>
              <a:effectLst>
                <a:outerShdw blurRad="38100" dist="38100" dir="2700000" algn="tl">
                  <a:srgbClr val="000000">
                    <a:alpha val="43137"/>
                  </a:srgbClr>
                </a:outerShdw>
              </a:effectLst>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453303" y="1600200"/>
            <a:ext cx="4237394" cy="4525963"/>
          </a:xfrm>
        </p:spPr>
      </p:pic>
    </p:spTree>
    <p:extLst>
      <p:ext uri="{BB962C8B-B14F-4D97-AF65-F5344CB8AC3E}">
        <p14:creationId xmlns:p14="http://schemas.microsoft.com/office/powerpoint/2010/main" val="34832042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0" y="23857"/>
            <a:ext cx="9144000" cy="68637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Autofit/>
          </a:bodyPr>
          <a:lstStyle/>
          <a:p>
            <a:r>
              <a:rPr lang="en-CA" sz="3200" b="1" dirty="0" smtClean="0">
                <a:latin typeface="Leelawadee" panose="020B0502040204020203" pitchFamily="34" charset="-34"/>
                <a:cs typeface="Leelawadee" panose="020B0502040204020203" pitchFamily="34" charset="-34"/>
              </a:rPr>
              <a:t>The Descendants of Noah (Rand-McNally)</a:t>
            </a:r>
            <a:endParaRPr lang="en-CA" sz="3200" b="1" dirty="0">
              <a:latin typeface="Leelawadee" panose="020B0502040204020203" pitchFamily="34" charset="-34"/>
              <a:cs typeface="Leelawadee" panose="020B0502040204020203" pitchFamily="34" charset="-34"/>
            </a:endParaRPr>
          </a:p>
        </p:txBody>
      </p:sp>
    </p:spTree>
    <p:extLst>
      <p:ext uri="{BB962C8B-B14F-4D97-AF65-F5344CB8AC3E}">
        <p14:creationId xmlns:p14="http://schemas.microsoft.com/office/powerpoint/2010/main" val="126611799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The Cathedral of St. Basil the Blessed</a:t>
            </a:r>
            <a:br>
              <a:rPr lang="en-CA" sz="36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br>
            <a:r>
              <a:rPr lang="en-CA" sz="28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Russian Orthodox – Moscow (2009)</a:t>
            </a:r>
            <a:endParaRPr lang="en-CA" sz="28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83668" y="1558925"/>
            <a:ext cx="5976664" cy="4781331"/>
          </a:xfrm>
        </p:spPr>
      </p:pic>
    </p:spTree>
    <p:extLst>
      <p:ext uri="{BB962C8B-B14F-4D97-AF65-F5344CB8AC3E}">
        <p14:creationId xmlns:p14="http://schemas.microsoft.com/office/powerpoint/2010/main" val="338473979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CA"/>
          </a:p>
        </p:txBody>
      </p:sp>
      <p:pic>
        <p:nvPicPr>
          <p:cNvPr id="7" name="Content Placeholder 6" descr="114_1432.JPG"/>
          <p:cNvPicPr>
            <a:picLocks noGrp="1" noChangeAspect="1"/>
          </p:cNvPicPr>
          <p:nvPr>
            <p:ph idx="1"/>
          </p:nvPr>
        </p:nvPicPr>
        <p:blipFill>
          <a:blip r:embed="rId3" cstate="print"/>
          <a:stretch>
            <a:fillRect/>
          </a:stretch>
        </p:blipFill>
        <p:spPr>
          <a:xfrm>
            <a:off x="-578909" y="0"/>
            <a:ext cx="9722909" cy="7292182"/>
          </a:xfrm>
        </p:spPr>
      </p:pic>
      <p:sp>
        <p:nvSpPr>
          <p:cNvPr id="4" name="TextBox 3"/>
          <p:cNvSpPr txBox="1"/>
          <p:nvPr/>
        </p:nvSpPr>
        <p:spPr>
          <a:xfrm>
            <a:off x="404764" y="332571"/>
            <a:ext cx="8316520" cy="954107"/>
          </a:xfrm>
          <a:prstGeom prst="rect">
            <a:avLst/>
          </a:prstGeom>
          <a:solidFill>
            <a:srgbClr val="FF0000">
              <a:alpha val="69000"/>
            </a:srgbClr>
          </a:solidFill>
        </p:spPr>
        <p:txBody>
          <a:bodyPr wrap="square" rtlCol="0">
            <a:spAutoFit/>
          </a:bodyPr>
          <a:lstStyle/>
          <a:p>
            <a:pPr algn="ctr"/>
            <a:r>
              <a:rPr lang="en-CA" sz="2800" b="1" dirty="0" smtClean="0">
                <a:solidFill>
                  <a:schemeClr val="bg1"/>
                </a:solidFill>
                <a:effectLst>
                  <a:outerShdw blurRad="38100" dist="38100" dir="2700000" algn="tl">
                    <a:srgbClr val="000000">
                      <a:alpha val="43137"/>
                    </a:srgbClr>
                  </a:outerShdw>
                </a:effectLst>
                <a:latin typeface="Candara" panose="020E0502030303020204" pitchFamily="34" charset="0"/>
              </a:rPr>
              <a:t>The Church of Mary Magdalene was built by Tsar Alexander III in 1888 in the traditional Russian style. </a:t>
            </a:r>
            <a:endParaRPr lang="en-CA" sz="2800" b="1"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
        <p:nvSpPr>
          <p:cNvPr id="9" name="Down Arrow 8"/>
          <p:cNvSpPr/>
          <p:nvPr/>
        </p:nvSpPr>
        <p:spPr>
          <a:xfrm rot="3182485">
            <a:off x="5840553" y="2168420"/>
            <a:ext cx="293335" cy="978408"/>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latin typeface="Candara" panose="020E0502030303020204" pitchFamily="34" charset="0"/>
            </a:endParaRPr>
          </a:p>
        </p:txBody>
      </p:sp>
    </p:spTree>
    <p:extLst>
      <p:ext uri="{BB962C8B-B14F-4D97-AF65-F5344CB8AC3E}">
        <p14:creationId xmlns:p14="http://schemas.microsoft.com/office/powerpoint/2010/main" val="3262655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CA"/>
          </a:p>
        </p:txBody>
      </p:sp>
      <p:pic>
        <p:nvPicPr>
          <p:cNvPr id="7" name="Content Placeholder 6" descr="114_1432.JPG"/>
          <p:cNvPicPr>
            <a:picLocks noGrp="1" noChangeAspect="1"/>
          </p:cNvPicPr>
          <p:nvPr>
            <p:ph idx="1"/>
          </p:nvPr>
        </p:nvPicPr>
        <p:blipFill>
          <a:blip r:embed="rId3" cstate="print"/>
          <a:stretch>
            <a:fillRect/>
          </a:stretch>
        </p:blipFill>
        <p:spPr>
          <a:xfrm>
            <a:off x="-578909" y="0"/>
            <a:ext cx="9722909" cy="7292182"/>
          </a:xfrm>
        </p:spPr>
      </p:pic>
      <p:sp>
        <p:nvSpPr>
          <p:cNvPr id="4" name="TextBox 3"/>
          <p:cNvSpPr txBox="1"/>
          <p:nvPr/>
        </p:nvSpPr>
        <p:spPr>
          <a:xfrm>
            <a:off x="-180528" y="332570"/>
            <a:ext cx="3744416" cy="5693866"/>
          </a:xfrm>
          <a:prstGeom prst="rect">
            <a:avLst/>
          </a:prstGeom>
          <a:solidFill>
            <a:srgbClr val="FF0000">
              <a:alpha val="69000"/>
            </a:srgbClr>
          </a:solidFill>
        </p:spPr>
        <p:txBody>
          <a:bodyPr wrap="square" rtlCol="0">
            <a:spAutoFit/>
          </a:bodyPr>
          <a:lstStyle/>
          <a:p>
            <a:pPr algn="ctr"/>
            <a:r>
              <a:rPr lang="en-CA" sz="2800" b="1" dirty="0">
                <a:solidFill>
                  <a:schemeClr val="bg1"/>
                </a:solidFill>
                <a:effectLst>
                  <a:outerShdw blurRad="38100" dist="38100" dir="2700000" algn="tl">
                    <a:srgbClr val="000000">
                      <a:alpha val="43137"/>
                    </a:srgbClr>
                  </a:outerShdw>
                </a:effectLst>
                <a:latin typeface="Candara" panose="020E0502030303020204" pitchFamily="34" charset="0"/>
              </a:rPr>
              <a:t>The 64-metre tower that dominates the Mount of Olives skyline belongs to the Russian Orthodox Church of the Ascension. It was built to this height in the 1870s so that pilgrims unable to walk to the Jordan River could climb its 214 steps and at least see the river.</a:t>
            </a:r>
          </a:p>
        </p:txBody>
      </p:sp>
      <p:sp>
        <p:nvSpPr>
          <p:cNvPr id="6" name="Down Arrow 5"/>
          <p:cNvSpPr/>
          <p:nvPr/>
        </p:nvSpPr>
        <p:spPr>
          <a:xfrm rot="6825879">
            <a:off x="7452440" y="1313839"/>
            <a:ext cx="293335" cy="978408"/>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latin typeface="Candara" panose="020E0502030303020204" pitchFamily="34" charset="0"/>
            </a:endParaRPr>
          </a:p>
        </p:txBody>
      </p:sp>
    </p:spTree>
    <p:extLst>
      <p:ext uri="{BB962C8B-B14F-4D97-AF65-F5344CB8AC3E}">
        <p14:creationId xmlns:p14="http://schemas.microsoft.com/office/powerpoint/2010/main" val="567975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latin typeface="Candara" panose="020E0502030303020204" pitchFamily="34" charset="0"/>
              </a:rPr>
              <a:t>Putin and His Christian Connections             </a:t>
            </a:r>
            <a:r>
              <a:rPr lang="en-CA" sz="2000" i="1" dirty="0" smtClean="0"/>
              <a:t>from </a:t>
            </a:r>
            <a:r>
              <a:rPr lang="en-CA" sz="2000" i="1" dirty="0"/>
              <a:t>the April 06, 2015 </a:t>
            </a:r>
            <a:r>
              <a:rPr lang="en-CA" sz="2000" i="1" dirty="0" err="1"/>
              <a:t>eNews</a:t>
            </a:r>
            <a:r>
              <a:rPr lang="en-CA" sz="2000" i="1" dirty="0"/>
              <a:t> </a:t>
            </a:r>
            <a:r>
              <a:rPr lang="en-CA" sz="2000" i="1" dirty="0" smtClean="0"/>
              <a:t>issue </a:t>
            </a:r>
            <a:r>
              <a:rPr lang="en-CA" sz="2000" dirty="0" smtClean="0">
                <a:hlinkClick r:id="rId3"/>
              </a:rPr>
              <a:t>http</a:t>
            </a:r>
            <a:r>
              <a:rPr lang="en-CA" sz="2000" dirty="0">
                <a:hlinkClick r:id="rId3"/>
              </a:rPr>
              <a:t>://www.khouse.org</a:t>
            </a:r>
            <a:endParaRPr lang="en-CA" sz="2000" b="1"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02786" y="1600200"/>
            <a:ext cx="8138428" cy="4525963"/>
          </a:xfrm>
        </p:spPr>
      </p:pic>
      <p:sp>
        <p:nvSpPr>
          <p:cNvPr id="3" name="TextBox 2"/>
          <p:cNvSpPr txBox="1"/>
          <p:nvPr/>
        </p:nvSpPr>
        <p:spPr>
          <a:xfrm>
            <a:off x="499628" y="1588876"/>
            <a:ext cx="8136904" cy="3493264"/>
          </a:xfrm>
          <a:prstGeom prst="rect">
            <a:avLst/>
          </a:prstGeom>
          <a:solidFill>
            <a:srgbClr val="FF0000">
              <a:alpha val="70000"/>
            </a:srgbClr>
          </a:solidFill>
        </p:spPr>
        <p:txBody>
          <a:bodyPr wrap="square" rtlCol="0">
            <a:spAutoFit/>
          </a:bodyPr>
          <a:lstStyle/>
          <a:p>
            <a:pPr marL="342900" indent="-342900">
              <a:buFont typeface="Arial" panose="020B0604020202020204" pitchFamily="34" charset="0"/>
              <a:buChar char="•"/>
            </a:pPr>
            <a:endParaRPr lang="en-CA" sz="500" b="1" dirty="0" smtClean="0">
              <a:solidFill>
                <a:schemeClr val="bg1"/>
              </a:solidFill>
              <a:effectLst>
                <a:outerShdw blurRad="38100" dist="38100" dir="2700000" algn="tl">
                  <a:srgbClr val="000000">
                    <a:alpha val="43137"/>
                  </a:srgbClr>
                </a:outerShdw>
              </a:effectLst>
              <a:latin typeface="Candara" panose="020E0502030303020204" pitchFamily="34" charset="0"/>
            </a:endParaRPr>
          </a:p>
          <a:p>
            <a:pPr marL="457200" indent="-457200">
              <a:buFont typeface="+mj-lt"/>
              <a:buAutoNum type="arabicPeriod"/>
            </a:pPr>
            <a:r>
              <a:rPr lang="en-CA" sz="2400" b="1" dirty="0" smtClean="0">
                <a:solidFill>
                  <a:schemeClr val="bg1"/>
                </a:solidFill>
                <a:effectLst>
                  <a:outerShdw blurRad="38100" dist="38100" dir="2700000" algn="tl">
                    <a:srgbClr val="000000">
                      <a:alpha val="43137"/>
                    </a:srgbClr>
                  </a:outerShdw>
                </a:effectLst>
                <a:latin typeface="Candara" panose="020E0502030303020204" pitchFamily="34" charset="0"/>
              </a:rPr>
              <a:t>Continuing </a:t>
            </a:r>
            <a:r>
              <a:rPr lang="en-CA" sz="2400" b="1" dirty="0">
                <a:solidFill>
                  <a:schemeClr val="bg1"/>
                </a:solidFill>
                <a:effectLst>
                  <a:outerShdw blurRad="38100" dist="38100" dir="2700000" algn="tl">
                    <a:srgbClr val="000000">
                      <a:alpha val="43137"/>
                    </a:srgbClr>
                  </a:outerShdw>
                </a:effectLst>
                <a:latin typeface="Candara" panose="020E0502030303020204" pitchFamily="34" charset="0"/>
              </a:rPr>
              <a:t>in his remarks, Putin stated that he has championed Russian laws that:</a:t>
            </a:r>
          </a:p>
          <a:p>
            <a:pPr marL="457200" indent="-457200">
              <a:buFont typeface="+mj-lt"/>
              <a:buAutoNum type="arabicPeriod"/>
            </a:pPr>
            <a:r>
              <a:rPr lang="en-CA" sz="2400" b="1" dirty="0">
                <a:solidFill>
                  <a:schemeClr val="bg1"/>
                </a:solidFill>
                <a:effectLst>
                  <a:outerShdw blurRad="38100" dist="38100" dir="2700000" algn="tl">
                    <a:srgbClr val="000000">
                      <a:alpha val="43137"/>
                    </a:srgbClr>
                  </a:outerShdw>
                </a:effectLst>
                <a:latin typeface="Candara" panose="020E0502030303020204" pitchFamily="34" charset="0"/>
              </a:rPr>
              <a:t>Essentially outlawed abortion in Russia (no abortions after the 12th week, and before that time in limited cases, and also the end of financial support for abortions, reversing a previous Soviet policy);</a:t>
            </a:r>
          </a:p>
          <a:p>
            <a:pPr marL="457200" indent="-457200">
              <a:buFont typeface="+mj-lt"/>
              <a:buAutoNum type="arabicPeriod"/>
            </a:pPr>
            <a:r>
              <a:rPr lang="en-CA" sz="2400" b="1" dirty="0">
                <a:solidFill>
                  <a:schemeClr val="bg1"/>
                </a:solidFill>
                <a:effectLst>
                  <a:outerShdw blurRad="38100" dist="38100" dir="2700000" algn="tl">
                    <a:srgbClr val="000000">
                      <a:alpha val="43137"/>
                    </a:srgbClr>
                  </a:outerShdw>
                </a:effectLst>
                <a:latin typeface="Candara" panose="020E0502030303020204" pitchFamily="34" charset="0"/>
              </a:rPr>
              <a:t>Strongly support traditional marriage, especially religious marriage, with financial aid to married couples having more than two children</a:t>
            </a:r>
            <a:r>
              <a:rPr lang="en-CA" sz="2400" b="1" dirty="0" smtClean="0">
                <a:solidFill>
                  <a:schemeClr val="bg1"/>
                </a:solidFill>
                <a:effectLst>
                  <a:outerShdw blurRad="38100" dist="38100" dir="2700000" algn="tl">
                    <a:srgbClr val="000000">
                      <a:alpha val="43137"/>
                    </a:srgbClr>
                  </a:outerShdw>
                </a:effectLst>
                <a:latin typeface="Candara" panose="020E0502030303020204" pitchFamily="34" charset="0"/>
              </a:rPr>
              <a:t>;</a:t>
            </a:r>
            <a:r>
              <a:rPr lang="en-CA" sz="2400" b="1" dirty="0">
                <a:solidFill>
                  <a:schemeClr val="bg1"/>
                </a:solidFill>
                <a:effectLst>
                  <a:outerShdw blurRad="38100" dist="38100" dir="2700000" algn="tl">
                    <a:srgbClr val="000000">
                      <a:alpha val="43137"/>
                    </a:srgbClr>
                  </a:outerShdw>
                </a:effectLst>
                <a:latin typeface="Candara" panose="020E0502030303020204" pitchFamily="34" charset="0"/>
              </a:rPr>
              <a:t> </a:t>
            </a:r>
          </a:p>
        </p:txBody>
      </p:sp>
    </p:spTree>
    <p:extLst>
      <p:ext uri="{BB962C8B-B14F-4D97-AF65-F5344CB8AC3E}">
        <p14:creationId xmlns:p14="http://schemas.microsoft.com/office/powerpoint/2010/main" val="942135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latin typeface="Candara" panose="020E0502030303020204" pitchFamily="34" charset="0"/>
              </a:rPr>
              <a:t>Putin and His Christian Connections             </a:t>
            </a:r>
            <a:r>
              <a:rPr lang="en-CA" sz="2000" i="1" dirty="0" smtClean="0"/>
              <a:t>from </a:t>
            </a:r>
            <a:r>
              <a:rPr lang="en-CA" sz="2000" i="1" dirty="0"/>
              <a:t>the April 06, 2015 </a:t>
            </a:r>
            <a:r>
              <a:rPr lang="en-CA" sz="2000" i="1" dirty="0" err="1"/>
              <a:t>eNews</a:t>
            </a:r>
            <a:r>
              <a:rPr lang="en-CA" sz="2000" i="1" dirty="0"/>
              <a:t> </a:t>
            </a:r>
            <a:r>
              <a:rPr lang="en-CA" sz="2000" i="1" dirty="0" smtClean="0"/>
              <a:t>issue </a:t>
            </a:r>
            <a:r>
              <a:rPr lang="en-CA" sz="2000" dirty="0" smtClean="0">
                <a:hlinkClick r:id="rId3"/>
              </a:rPr>
              <a:t>http</a:t>
            </a:r>
            <a:r>
              <a:rPr lang="en-CA" sz="2000" dirty="0">
                <a:hlinkClick r:id="rId3"/>
              </a:rPr>
              <a:t>://www.khouse.org</a:t>
            </a:r>
            <a:endParaRPr lang="en-CA" sz="2000" b="1"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02786" y="1600200"/>
            <a:ext cx="8138428" cy="4525963"/>
          </a:xfrm>
        </p:spPr>
      </p:pic>
      <p:sp>
        <p:nvSpPr>
          <p:cNvPr id="3" name="TextBox 2"/>
          <p:cNvSpPr txBox="1"/>
          <p:nvPr/>
        </p:nvSpPr>
        <p:spPr>
          <a:xfrm>
            <a:off x="507468" y="1604918"/>
            <a:ext cx="8136904" cy="2754600"/>
          </a:xfrm>
          <a:prstGeom prst="rect">
            <a:avLst/>
          </a:prstGeom>
          <a:solidFill>
            <a:srgbClr val="FF0000">
              <a:alpha val="70000"/>
            </a:srgbClr>
          </a:solidFill>
        </p:spPr>
        <p:txBody>
          <a:bodyPr wrap="square" rtlCol="0">
            <a:spAutoFit/>
          </a:bodyPr>
          <a:lstStyle/>
          <a:p>
            <a:pPr marL="342900" indent="-342900">
              <a:buFont typeface="Arial" panose="020B0604020202020204" pitchFamily="34" charset="0"/>
              <a:buChar char="•"/>
            </a:pPr>
            <a:endParaRPr lang="en-CA" sz="500" b="1" dirty="0" smtClean="0">
              <a:solidFill>
                <a:schemeClr val="bg1"/>
              </a:solidFill>
              <a:effectLst>
                <a:outerShdw blurRad="38100" dist="38100" dir="2700000" algn="tl">
                  <a:srgbClr val="000000">
                    <a:alpha val="43137"/>
                  </a:srgbClr>
                </a:outerShdw>
              </a:effectLst>
              <a:latin typeface="Candara" panose="020E0502030303020204" pitchFamily="34" charset="0"/>
            </a:endParaRPr>
          </a:p>
          <a:p>
            <a:pPr marL="457200" indent="-457200">
              <a:buFont typeface="+mj-lt"/>
              <a:buAutoNum type="arabicPeriod" startAt="4"/>
            </a:pPr>
            <a:r>
              <a:rPr lang="en-CA" sz="2400" b="1" dirty="0" smtClean="0">
                <a:solidFill>
                  <a:schemeClr val="bg1"/>
                </a:solidFill>
                <a:effectLst>
                  <a:outerShdw blurRad="38100" dist="38100" dir="2700000" algn="tl">
                    <a:srgbClr val="000000">
                      <a:alpha val="43137"/>
                    </a:srgbClr>
                  </a:outerShdw>
                </a:effectLst>
                <a:latin typeface="Candara" panose="020E0502030303020204" pitchFamily="34" charset="0"/>
              </a:rPr>
              <a:t>Established </a:t>
            </a:r>
            <a:r>
              <a:rPr lang="en-CA" sz="2400" b="1" dirty="0">
                <a:solidFill>
                  <a:schemeClr val="bg1"/>
                </a:solidFill>
                <a:effectLst>
                  <a:outerShdw blurRad="38100" dist="38100" dir="2700000" algn="tl">
                    <a:srgbClr val="000000">
                      <a:alpha val="43137"/>
                    </a:srgbClr>
                  </a:outerShdw>
                </a:effectLst>
                <a:latin typeface="Candara" panose="020E0502030303020204" pitchFamily="34" charset="0"/>
              </a:rPr>
              <a:t>compulsory religious instruction in all Russian schools;</a:t>
            </a:r>
          </a:p>
          <a:p>
            <a:pPr marL="457200" indent="-457200">
              <a:buFont typeface="+mj-lt"/>
              <a:buAutoNum type="arabicPeriod" startAt="4"/>
            </a:pPr>
            <a:r>
              <a:rPr lang="en-CA" sz="2400" b="1" dirty="0">
                <a:solidFill>
                  <a:schemeClr val="bg1"/>
                </a:solidFill>
                <a:effectLst>
                  <a:outerShdw blurRad="38100" dist="38100" dir="2700000" algn="tl">
                    <a:srgbClr val="000000">
                      <a:alpha val="43137"/>
                    </a:srgbClr>
                  </a:outerShdw>
                </a:effectLst>
                <a:latin typeface="Candara" panose="020E0502030303020204" pitchFamily="34" charset="0"/>
              </a:rPr>
              <a:t>Made religious holidays now official Russian state holidays;</a:t>
            </a:r>
          </a:p>
          <a:p>
            <a:pPr marL="457200" indent="-457200">
              <a:buFont typeface="+mj-lt"/>
              <a:buAutoNum type="arabicPeriod" startAt="4"/>
            </a:pPr>
            <a:r>
              <a:rPr lang="en-CA" sz="2400" b="1" dirty="0">
                <a:solidFill>
                  <a:schemeClr val="bg1"/>
                </a:solidFill>
                <a:effectLst>
                  <a:outerShdw blurRad="38100" dist="38100" dir="2700000" algn="tl">
                    <a:srgbClr val="000000">
                      <a:alpha val="43137"/>
                    </a:srgbClr>
                  </a:outerShdw>
                </a:effectLst>
                <a:latin typeface="Candara" panose="020E0502030303020204" pitchFamily="34" charset="0"/>
              </a:rPr>
              <a:t>Instituted a nationwide program of </a:t>
            </a:r>
            <a:r>
              <a:rPr lang="en-CA" sz="2400" b="1" dirty="0" smtClean="0">
                <a:solidFill>
                  <a:schemeClr val="bg1"/>
                </a:solidFill>
                <a:effectLst>
                  <a:outerShdw blurRad="38100" dist="38100" dir="2700000" algn="tl">
                    <a:srgbClr val="000000">
                      <a:alpha val="43137"/>
                    </a:srgbClr>
                  </a:outerShdw>
                </a:effectLst>
                <a:latin typeface="Candara" panose="020E0502030303020204" pitchFamily="34" charset="0"/>
              </a:rPr>
              <a:t>rebuilding</a:t>
            </a:r>
            <a:r>
              <a:rPr lang="en-CA" sz="2400" dirty="0" smtClean="0">
                <a:effectLst>
                  <a:outerShdw blurRad="38100" dist="38100" dir="2700000" algn="tl">
                    <a:srgbClr val="000000">
                      <a:alpha val="43137"/>
                    </a:srgbClr>
                  </a:outerShdw>
                </a:effectLst>
              </a:rPr>
              <a:t> </a:t>
            </a:r>
            <a:r>
              <a:rPr lang="en-CA" sz="2400" b="1" dirty="0">
                <a:solidFill>
                  <a:schemeClr val="bg1"/>
                </a:solidFill>
                <a:effectLst>
                  <a:outerShdw blurRad="38100" dist="38100" dir="2700000" algn="tl">
                    <a:srgbClr val="000000">
                      <a:alpha val="43137"/>
                    </a:srgbClr>
                  </a:outerShdw>
                </a:effectLst>
              </a:rPr>
              <a:t>churches that were destroyed by the Communists, the most notable being the historic Church of Christ the Savior in Moscow</a:t>
            </a:r>
            <a:r>
              <a:rPr lang="en-CA" sz="2400" b="1" dirty="0" smtClean="0">
                <a:solidFill>
                  <a:schemeClr val="bg1"/>
                </a:solidFill>
                <a:effectLst>
                  <a:outerShdw blurRad="38100" dist="38100" dir="2700000" algn="tl">
                    <a:srgbClr val="000000">
                      <a:alpha val="43137"/>
                    </a:srgbClr>
                  </a:outerShdw>
                </a:effectLst>
              </a:rPr>
              <a:t>.</a:t>
            </a:r>
            <a:endParaRPr lang="en-CA" sz="24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82284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smtClean="0"/>
              <a:t>THE LAND OF PROMISE</a:t>
            </a:r>
          </a:p>
        </p:txBody>
      </p:sp>
      <p:sp>
        <p:nvSpPr>
          <p:cNvPr id="4099" name="Rectangle 3"/>
          <p:cNvSpPr>
            <a:spLocks noGrp="1" noChangeArrowheads="1"/>
          </p:cNvSpPr>
          <p:nvPr>
            <p:ph type="body" sz="half" idx="1"/>
          </p:nvPr>
        </p:nvSpPr>
        <p:spPr/>
        <p:txBody>
          <a:bodyPr/>
          <a:lstStyle/>
          <a:p>
            <a:pPr>
              <a:buFontTx/>
              <a:buNone/>
            </a:pPr>
            <a:r>
              <a:rPr lang="en-US" sz="2800" smtClean="0"/>
              <a:t>	Genesis 15:18 KJV</a:t>
            </a:r>
          </a:p>
          <a:p>
            <a:pPr>
              <a:buFontTx/>
              <a:buNone/>
            </a:pPr>
            <a:r>
              <a:rPr lang="en-US" sz="2800" smtClean="0"/>
              <a:t>	“In the same day the LORD made a covenant with Abram, saying, Unto thy seed have I given this land, from the river of Egypt unto the great river, the river Euphrates:”</a:t>
            </a:r>
          </a:p>
        </p:txBody>
      </p:sp>
      <p:pic>
        <p:nvPicPr>
          <p:cNvPr id="4100" name="Picture 4"/>
          <p:cNvPicPr>
            <a:picLocks noGrp="1" noChangeAspect="1" noChangeArrowheads="1"/>
          </p:cNvPicPr>
          <p:nvPr>
            <p:ph sz="half" idx="2"/>
          </p:nvPr>
        </p:nvPicPr>
        <p:blipFill>
          <a:blip r:embed="rId3" cstate="print"/>
          <a:srcRect/>
          <a:stretch>
            <a:fillRect/>
          </a:stretch>
        </p:blipFill>
        <p:spPr>
          <a:xfrm>
            <a:off x="-857250" y="0"/>
            <a:ext cx="11001375" cy="7429500"/>
          </a:xfrm>
          <a:noFill/>
        </p:spPr>
      </p:pic>
      <p:sp>
        <p:nvSpPr>
          <p:cNvPr id="4101" name="Line 5"/>
          <p:cNvSpPr>
            <a:spLocks noChangeShapeType="1"/>
          </p:cNvSpPr>
          <p:nvPr/>
        </p:nvSpPr>
        <p:spPr bwMode="auto">
          <a:xfrm>
            <a:off x="4211951" y="0"/>
            <a:ext cx="5860738" cy="4214813"/>
          </a:xfrm>
          <a:prstGeom prst="line">
            <a:avLst/>
          </a:prstGeom>
          <a:noFill/>
          <a:ln w="57150">
            <a:solidFill>
              <a:schemeClr val="bg1"/>
            </a:solidFill>
            <a:round/>
            <a:headEnd/>
            <a:tailEnd/>
          </a:ln>
        </p:spPr>
        <p:txBody>
          <a:bodyPr/>
          <a:lstStyle/>
          <a:p>
            <a:endParaRPr lang="en-CA" dirty="0">
              <a:latin typeface="Tahoma" pitchFamily="34" charset="0"/>
            </a:endParaRPr>
          </a:p>
        </p:txBody>
      </p:sp>
      <p:sp>
        <p:nvSpPr>
          <p:cNvPr id="4102" name="Line 6"/>
          <p:cNvSpPr>
            <a:spLocks noChangeShapeType="1"/>
          </p:cNvSpPr>
          <p:nvPr/>
        </p:nvSpPr>
        <p:spPr bwMode="auto">
          <a:xfrm flipV="1">
            <a:off x="2627730" y="4221109"/>
            <a:ext cx="7417030" cy="1706355"/>
          </a:xfrm>
          <a:prstGeom prst="line">
            <a:avLst/>
          </a:prstGeom>
          <a:noFill/>
          <a:ln w="57150">
            <a:solidFill>
              <a:schemeClr val="bg1"/>
            </a:solidFill>
            <a:round/>
            <a:headEnd/>
            <a:tailEnd/>
          </a:ln>
        </p:spPr>
        <p:txBody>
          <a:bodyPr/>
          <a:lstStyle/>
          <a:p>
            <a:endParaRPr lang="en-CA" dirty="0">
              <a:latin typeface="Tahoma" pitchFamily="34" charset="0"/>
            </a:endParaRPr>
          </a:p>
        </p:txBody>
      </p:sp>
      <p:sp>
        <p:nvSpPr>
          <p:cNvPr id="4103" name="Line 7"/>
          <p:cNvSpPr>
            <a:spLocks noChangeShapeType="1"/>
          </p:cNvSpPr>
          <p:nvPr/>
        </p:nvSpPr>
        <p:spPr bwMode="auto">
          <a:xfrm flipH="1">
            <a:off x="2411412" y="0"/>
            <a:ext cx="1800537" cy="4049713"/>
          </a:xfrm>
          <a:prstGeom prst="line">
            <a:avLst/>
          </a:prstGeom>
          <a:noFill/>
          <a:ln w="57150">
            <a:solidFill>
              <a:schemeClr val="bg1"/>
            </a:solidFill>
            <a:round/>
            <a:headEnd/>
            <a:tailEnd/>
          </a:ln>
        </p:spPr>
        <p:txBody>
          <a:bodyPr/>
          <a:lstStyle/>
          <a:p>
            <a:endParaRPr lang="en-CA" dirty="0">
              <a:latin typeface="Tahoma" pitchFamily="34" charset="0"/>
            </a:endParaRPr>
          </a:p>
        </p:txBody>
      </p:sp>
      <p:sp>
        <p:nvSpPr>
          <p:cNvPr id="4104" name="Line 8"/>
          <p:cNvSpPr>
            <a:spLocks noChangeShapeType="1"/>
          </p:cNvSpPr>
          <p:nvPr/>
        </p:nvSpPr>
        <p:spPr bwMode="auto">
          <a:xfrm>
            <a:off x="5072063" y="2000250"/>
            <a:ext cx="647700" cy="0"/>
          </a:xfrm>
          <a:prstGeom prst="line">
            <a:avLst/>
          </a:prstGeom>
          <a:noFill/>
          <a:ln w="57150">
            <a:solidFill>
              <a:srgbClr val="FF0000"/>
            </a:solidFill>
            <a:round/>
            <a:headEnd/>
            <a:tailEnd/>
          </a:ln>
        </p:spPr>
        <p:txBody>
          <a:bodyPr/>
          <a:lstStyle/>
          <a:p>
            <a:endParaRPr lang="en-CA" dirty="0">
              <a:latin typeface="Tahoma" pitchFamily="34" charset="0"/>
            </a:endParaRPr>
          </a:p>
        </p:txBody>
      </p:sp>
      <p:sp>
        <p:nvSpPr>
          <p:cNvPr id="4105" name="Line 9"/>
          <p:cNvSpPr>
            <a:spLocks noChangeShapeType="1"/>
          </p:cNvSpPr>
          <p:nvPr/>
        </p:nvSpPr>
        <p:spPr bwMode="auto">
          <a:xfrm>
            <a:off x="4214813" y="4143375"/>
            <a:ext cx="720725" cy="0"/>
          </a:xfrm>
          <a:prstGeom prst="line">
            <a:avLst/>
          </a:prstGeom>
          <a:noFill/>
          <a:ln w="57150">
            <a:solidFill>
              <a:srgbClr val="FF0000"/>
            </a:solidFill>
            <a:round/>
            <a:headEnd/>
            <a:tailEnd/>
          </a:ln>
        </p:spPr>
        <p:txBody>
          <a:bodyPr/>
          <a:lstStyle/>
          <a:p>
            <a:endParaRPr lang="en-CA" dirty="0">
              <a:latin typeface="Tahoma" pitchFamily="34" charset="0"/>
            </a:endParaRPr>
          </a:p>
        </p:txBody>
      </p:sp>
      <p:sp>
        <p:nvSpPr>
          <p:cNvPr id="4106" name="Line 10"/>
          <p:cNvSpPr>
            <a:spLocks noChangeShapeType="1"/>
          </p:cNvSpPr>
          <p:nvPr/>
        </p:nvSpPr>
        <p:spPr bwMode="auto">
          <a:xfrm>
            <a:off x="928688" y="6357938"/>
            <a:ext cx="647700" cy="0"/>
          </a:xfrm>
          <a:prstGeom prst="line">
            <a:avLst/>
          </a:prstGeom>
          <a:noFill/>
          <a:ln w="57150">
            <a:solidFill>
              <a:srgbClr val="FF0000"/>
            </a:solidFill>
            <a:round/>
            <a:headEnd/>
            <a:tailEnd/>
          </a:ln>
        </p:spPr>
        <p:txBody>
          <a:bodyPr/>
          <a:lstStyle/>
          <a:p>
            <a:endParaRPr lang="en-CA" dirty="0">
              <a:latin typeface="Tahoma" pitchFamily="34" charset="0"/>
            </a:endParaRPr>
          </a:p>
        </p:txBody>
      </p:sp>
      <p:sp>
        <p:nvSpPr>
          <p:cNvPr id="4107" name="Line 11"/>
          <p:cNvSpPr>
            <a:spLocks noChangeShapeType="1"/>
          </p:cNvSpPr>
          <p:nvPr/>
        </p:nvSpPr>
        <p:spPr bwMode="auto">
          <a:xfrm>
            <a:off x="3643313" y="2500313"/>
            <a:ext cx="647700" cy="0"/>
          </a:xfrm>
          <a:prstGeom prst="line">
            <a:avLst/>
          </a:prstGeom>
          <a:noFill/>
          <a:ln w="57150">
            <a:solidFill>
              <a:srgbClr val="FF0000"/>
            </a:solidFill>
            <a:round/>
            <a:headEnd/>
            <a:tailEnd/>
          </a:ln>
        </p:spPr>
        <p:txBody>
          <a:bodyPr/>
          <a:lstStyle/>
          <a:p>
            <a:endParaRPr lang="en-CA" dirty="0">
              <a:latin typeface="Tahoma" pitchFamily="34" charset="0"/>
            </a:endParaRPr>
          </a:p>
        </p:txBody>
      </p:sp>
      <p:sp>
        <p:nvSpPr>
          <p:cNvPr id="4108" name="Line 12"/>
          <p:cNvSpPr>
            <a:spLocks noChangeShapeType="1"/>
          </p:cNvSpPr>
          <p:nvPr/>
        </p:nvSpPr>
        <p:spPr bwMode="auto">
          <a:xfrm>
            <a:off x="7786688" y="3214688"/>
            <a:ext cx="433387" cy="0"/>
          </a:xfrm>
          <a:prstGeom prst="line">
            <a:avLst/>
          </a:prstGeom>
          <a:noFill/>
          <a:ln w="57150">
            <a:solidFill>
              <a:srgbClr val="FF0000"/>
            </a:solidFill>
            <a:round/>
            <a:headEnd/>
            <a:tailEnd/>
          </a:ln>
        </p:spPr>
        <p:txBody>
          <a:bodyPr/>
          <a:lstStyle/>
          <a:p>
            <a:endParaRPr lang="en-CA" dirty="0">
              <a:latin typeface="Tahoma" pitchFamily="34" charset="0"/>
            </a:endParaRPr>
          </a:p>
        </p:txBody>
      </p:sp>
      <p:sp>
        <p:nvSpPr>
          <p:cNvPr id="4109" name="Line 13"/>
          <p:cNvSpPr>
            <a:spLocks noChangeShapeType="1"/>
          </p:cNvSpPr>
          <p:nvPr/>
        </p:nvSpPr>
        <p:spPr bwMode="auto">
          <a:xfrm>
            <a:off x="6000750" y="6357938"/>
            <a:ext cx="1223963" cy="0"/>
          </a:xfrm>
          <a:prstGeom prst="line">
            <a:avLst/>
          </a:prstGeom>
          <a:noFill/>
          <a:ln w="57150">
            <a:solidFill>
              <a:srgbClr val="FF0000"/>
            </a:solidFill>
            <a:round/>
            <a:headEnd/>
            <a:tailEnd/>
          </a:ln>
        </p:spPr>
        <p:txBody>
          <a:bodyPr/>
          <a:lstStyle/>
          <a:p>
            <a:endParaRPr lang="en-CA" dirty="0">
              <a:latin typeface="Tahoma" pitchFamily="34" charset="0"/>
            </a:endParaRPr>
          </a:p>
        </p:txBody>
      </p:sp>
      <p:sp>
        <p:nvSpPr>
          <p:cNvPr id="4110" name="Line 14"/>
          <p:cNvSpPr>
            <a:spLocks noChangeShapeType="1"/>
          </p:cNvSpPr>
          <p:nvPr/>
        </p:nvSpPr>
        <p:spPr bwMode="auto">
          <a:xfrm>
            <a:off x="1714500" y="642938"/>
            <a:ext cx="649288" cy="0"/>
          </a:xfrm>
          <a:prstGeom prst="line">
            <a:avLst/>
          </a:prstGeom>
          <a:noFill/>
          <a:ln w="57150">
            <a:solidFill>
              <a:srgbClr val="FF0000"/>
            </a:solidFill>
            <a:round/>
            <a:headEnd/>
            <a:tailEnd/>
          </a:ln>
        </p:spPr>
        <p:txBody>
          <a:bodyPr/>
          <a:lstStyle/>
          <a:p>
            <a:endParaRPr lang="en-CA" dirty="0">
              <a:latin typeface="Tahoma" pitchFamily="34" charset="0"/>
            </a:endParaRPr>
          </a:p>
        </p:txBody>
      </p:sp>
      <p:sp>
        <p:nvSpPr>
          <p:cNvPr id="4111" name="Text Box 15"/>
          <p:cNvSpPr txBox="1">
            <a:spLocks noChangeArrowheads="1"/>
          </p:cNvSpPr>
          <p:nvPr/>
        </p:nvSpPr>
        <p:spPr bwMode="auto">
          <a:xfrm>
            <a:off x="5004060" y="3717040"/>
            <a:ext cx="2952750" cy="1015663"/>
          </a:xfrm>
          <a:prstGeom prst="rect">
            <a:avLst/>
          </a:prstGeom>
          <a:solidFill>
            <a:schemeClr val="bg1"/>
          </a:solidFill>
          <a:ln w="9525">
            <a:noFill/>
            <a:miter lim="800000"/>
            <a:headEnd/>
            <a:tailEnd/>
          </a:ln>
        </p:spPr>
        <p:txBody>
          <a:bodyPr>
            <a:spAutoFit/>
          </a:bodyPr>
          <a:lstStyle/>
          <a:p>
            <a:pPr algn="ctr">
              <a:spcBef>
                <a:spcPct val="50000"/>
              </a:spcBef>
            </a:pPr>
            <a:r>
              <a:rPr lang="en-US" sz="2000" b="1" dirty="0" smtClean="0">
                <a:latin typeface="Tahoma" pitchFamily="34" charset="0"/>
              </a:rPr>
              <a:t>LAND PROMISED TO ABRAHAM FOREVER – Genesis 17:8</a:t>
            </a:r>
            <a:endParaRPr lang="en-US" sz="2000" b="1" dirty="0">
              <a:latin typeface="Tahoma" pitchFamily="34" charset="0"/>
            </a:endParaRPr>
          </a:p>
        </p:txBody>
      </p:sp>
      <p:sp>
        <p:nvSpPr>
          <p:cNvPr id="2" name="Right Arrow 1"/>
          <p:cNvSpPr/>
          <p:nvPr/>
        </p:nvSpPr>
        <p:spPr>
          <a:xfrm>
            <a:off x="2984390" y="1622774"/>
            <a:ext cx="978408" cy="484632"/>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322536" y="1505772"/>
            <a:ext cx="2305194" cy="923330"/>
          </a:xfrm>
          <a:prstGeom prst="rect">
            <a:avLst/>
          </a:prstGeom>
          <a:solidFill>
            <a:srgbClr val="FF0000"/>
          </a:solidFill>
          <a:ln>
            <a:solidFill>
              <a:schemeClr val="bg1"/>
            </a:solidFill>
          </a:ln>
        </p:spPr>
        <p:txBody>
          <a:bodyPr wrap="square" rtlCol="0">
            <a:spAutoFit/>
          </a:bodyPr>
          <a:lstStyle/>
          <a:p>
            <a:pPr algn="ctr"/>
            <a:r>
              <a:rPr lang="en-CA" b="1" dirty="0" smtClean="0">
                <a:solidFill>
                  <a:schemeClr val="bg1"/>
                </a:solidFill>
                <a:latin typeface="Tahoma" panose="020B0604030504040204" pitchFamily="34" charset="0"/>
                <a:ea typeface="Tahoma" panose="020B0604030504040204" pitchFamily="34" charset="0"/>
                <a:cs typeface="Tahoma" panose="020B0604030504040204" pitchFamily="34" charset="0"/>
              </a:rPr>
              <a:t>Russia’s Military is already in the  Land of Promise!</a:t>
            </a:r>
            <a:endParaRPr lang="en-CA"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9381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0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0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10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10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10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10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10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10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10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animBg="1"/>
      <p:bldP spid="4102" grpId="0" animBg="1"/>
      <p:bldP spid="4103" grpId="0" animBg="1"/>
      <p:bldP spid="4104" grpId="0" animBg="1"/>
      <p:bldP spid="4105" grpId="0" animBg="1"/>
      <p:bldP spid="4106" grpId="0" animBg="1"/>
      <p:bldP spid="4107" grpId="0" animBg="1"/>
      <p:bldP spid="4108" grpId="0" animBg="1"/>
      <p:bldP spid="4109" grpId="0" animBg="1"/>
      <p:bldP spid="4110" grpId="0" animBg="1"/>
      <p:bldP spid="2" grpId="0" animBg="1"/>
      <p:bldP spid="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CA" sz="36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Russian Bases                                                 in the Land of Promise</a:t>
            </a:r>
            <a:endParaRPr lang="en-CA" sz="36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51720" y="1766118"/>
            <a:ext cx="5040560" cy="4194126"/>
          </a:xfrm>
        </p:spPr>
      </p:pic>
      <p:sp>
        <p:nvSpPr>
          <p:cNvPr id="2" name="Right Arrow 1"/>
          <p:cNvSpPr/>
          <p:nvPr/>
        </p:nvSpPr>
        <p:spPr>
          <a:xfrm>
            <a:off x="1619672" y="3717032"/>
            <a:ext cx="648072" cy="288032"/>
          </a:xfrm>
          <a:prstGeom prst="right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9888924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2400" b="1" dirty="0" smtClean="0">
                <a:solidFill>
                  <a:schemeClr val="bg1"/>
                </a:solidFill>
                <a:effectLst>
                  <a:outerShdw blurRad="38100" dist="38100" dir="2700000" algn="tl">
                    <a:srgbClr val="000000">
                      <a:alpha val="43137"/>
                    </a:srgbClr>
                  </a:outerShdw>
                </a:effectLst>
              </a:rPr>
              <a:t>DEBKA – February 1, 2018</a:t>
            </a:r>
            <a:r>
              <a:rPr lang="en-CA" sz="2400" dirty="0" smtClean="0">
                <a:solidFill>
                  <a:schemeClr val="bg1"/>
                </a:solidFill>
                <a:effectLst>
                  <a:outerShdw blurRad="38100" dist="38100" dir="2700000" algn="tl">
                    <a:srgbClr val="000000">
                      <a:alpha val="43137"/>
                    </a:srgbClr>
                  </a:outerShdw>
                </a:effectLst>
              </a:rPr>
              <a:t/>
            </a:r>
            <a:br>
              <a:rPr lang="en-CA" sz="2400" dirty="0" smtClean="0">
                <a:solidFill>
                  <a:schemeClr val="bg1"/>
                </a:solidFill>
                <a:effectLst>
                  <a:outerShdw blurRad="38100" dist="38100" dir="2700000" algn="tl">
                    <a:srgbClr val="000000">
                      <a:alpha val="43137"/>
                    </a:srgbClr>
                  </a:outerShdw>
                </a:effectLst>
              </a:rPr>
            </a:br>
            <a:r>
              <a:rPr lang="en-CA" sz="2400" b="1" dirty="0">
                <a:solidFill>
                  <a:schemeClr val="bg1"/>
                </a:solidFill>
                <a:effectLst>
                  <a:outerShdw blurRad="38100" dist="38100" dir="2700000" algn="tl">
                    <a:srgbClr val="000000">
                      <a:alpha val="43137"/>
                    </a:srgbClr>
                  </a:outerShdw>
                </a:effectLst>
              </a:rPr>
              <a:t>Russia is building four new air bases in Syria, deploying another 6,000 troops</a:t>
            </a:r>
            <a:endParaRPr lang="en-CA" sz="2400"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solidFill>
            <a:schemeClr val="bg1"/>
          </a:solidFill>
        </p:spPr>
        <p:txBody>
          <a:bodyPr>
            <a:normAutofit fontScale="62500" lnSpcReduction="20000"/>
          </a:bodyPr>
          <a:lstStyle/>
          <a:p>
            <a:endParaRPr lang="en-CA" sz="900" dirty="0" smtClean="0"/>
          </a:p>
          <a:p>
            <a:r>
              <a:rPr lang="en-CA" b="1" dirty="0" smtClean="0"/>
              <a:t>Contrary </a:t>
            </a:r>
            <a:r>
              <a:rPr lang="en-CA" b="1" dirty="0"/>
              <a:t>to promises, the Russian military is not pulling out of Syria, but adding four more air bases (one shared with Iran) and 6,000 more troops.</a:t>
            </a:r>
            <a:br>
              <a:rPr lang="en-CA" b="1" dirty="0"/>
            </a:br>
            <a:r>
              <a:rPr lang="en-CA" dirty="0"/>
              <a:t>On Dec. 11, 2017, Russian President Vladimir Putin, followed by Defense Minister Sergey </a:t>
            </a:r>
            <a:r>
              <a:rPr lang="en-CA" dirty="0" err="1"/>
              <a:t>Shoigu</a:t>
            </a:r>
            <a:r>
              <a:rPr lang="en-CA" dirty="0"/>
              <a:t>, announced that the Russian military was to withdraw from Syria to its home bases. </a:t>
            </a:r>
            <a:r>
              <a:rPr lang="en-CA" dirty="0" err="1"/>
              <a:t>DEBKAfile's</a:t>
            </a:r>
            <a:r>
              <a:rPr lang="en-CA" dirty="0"/>
              <a:t> military and intelligence sources report that the reverse happened. A small number of units were indeed withdrawn, but they were sooner replaced, and instead of two bases – the air facility at </a:t>
            </a:r>
            <a:r>
              <a:rPr lang="en-CA" b="1" dirty="0" err="1"/>
              <a:t>Hmeimim</a:t>
            </a:r>
            <a:r>
              <a:rPr lang="en-CA" dirty="0"/>
              <a:t> and the naval installation at </a:t>
            </a:r>
            <a:r>
              <a:rPr lang="en-CA" b="1" dirty="0" err="1"/>
              <a:t>Tartus</a:t>
            </a:r>
            <a:r>
              <a:rPr lang="en-CA" dirty="0"/>
              <a:t> – four Syria air bases are being reconstructed and adapted for the use of the Russian air force. </a:t>
            </a:r>
            <a:br>
              <a:rPr lang="en-CA" dirty="0"/>
            </a:br>
            <a:r>
              <a:rPr lang="en-CA" dirty="0"/>
              <a:t>The </a:t>
            </a:r>
            <a:r>
              <a:rPr lang="en-CA" b="1" dirty="0" err="1"/>
              <a:t>Tiyas</a:t>
            </a:r>
            <a:r>
              <a:rPr lang="en-CA" dirty="0"/>
              <a:t> Military Airbase (also known as T-4) in the Homs Governorate; </a:t>
            </a:r>
            <a:r>
              <a:rPr lang="en-CA" b="1" dirty="0"/>
              <a:t>Palmyra</a:t>
            </a:r>
            <a:r>
              <a:rPr lang="en-CA" dirty="0"/>
              <a:t> (or </a:t>
            </a:r>
            <a:r>
              <a:rPr lang="en-CA" dirty="0" err="1"/>
              <a:t>Tadmor</a:t>
            </a:r>
            <a:r>
              <a:rPr lang="en-CA" dirty="0"/>
              <a:t>) Airport provides air support for operations in eastern Syria including the </a:t>
            </a:r>
            <a:r>
              <a:rPr lang="en-CA" b="1" dirty="0" err="1"/>
              <a:t>Deir</a:t>
            </a:r>
            <a:r>
              <a:rPr lang="en-CA" b="1" dirty="0"/>
              <a:t> </a:t>
            </a:r>
            <a:r>
              <a:rPr lang="en-CA" b="1" dirty="0" err="1"/>
              <a:t>ez-Zour</a:t>
            </a:r>
            <a:r>
              <a:rPr lang="en-CA" b="1" dirty="0"/>
              <a:t> </a:t>
            </a:r>
            <a:r>
              <a:rPr lang="en-CA" dirty="0"/>
              <a:t>province (which Moscow has agreed to share with Iran); </a:t>
            </a:r>
            <a:r>
              <a:rPr lang="en-CA" b="1" dirty="0"/>
              <a:t>Hama </a:t>
            </a:r>
            <a:r>
              <a:rPr lang="en-CA" dirty="0"/>
              <a:t>Military Airport and </a:t>
            </a:r>
            <a:r>
              <a:rPr lang="en-CA" b="1" dirty="0" err="1"/>
              <a:t>Shayrat</a:t>
            </a:r>
            <a:r>
              <a:rPr lang="en-CA" dirty="0"/>
              <a:t> at Homs. </a:t>
            </a:r>
            <a:r>
              <a:rPr lang="en-CA" b="1" dirty="0"/>
              <a:t>Most of the 6,000 additional Russian military personnel are air force and special operations personnel.</a:t>
            </a:r>
          </a:p>
        </p:txBody>
      </p:sp>
    </p:spTree>
    <p:extLst>
      <p:ext uri="{BB962C8B-B14F-4D97-AF65-F5344CB8AC3E}">
        <p14:creationId xmlns:p14="http://schemas.microsoft.com/office/powerpoint/2010/main" val="27004697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b="1" dirty="0" smtClean="0">
                <a:solidFill>
                  <a:schemeClr val="bg1"/>
                </a:solidFill>
                <a:effectLst>
                  <a:outerShdw blurRad="38100" dist="38100" dir="2700000" algn="tl">
                    <a:srgbClr val="000000">
                      <a:alpha val="43137"/>
                    </a:srgbClr>
                  </a:outerShdw>
                </a:effectLst>
              </a:rPr>
              <a:t>The Russian-Led Forces will be Destroyed by God, in Israel!</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solidFill>
            <a:schemeClr val="bg1"/>
          </a:solidFill>
        </p:spPr>
        <p:txBody>
          <a:bodyPr>
            <a:normAutofit fontScale="85000" lnSpcReduction="20000"/>
          </a:bodyPr>
          <a:lstStyle/>
          <a:p>
            <a:pPr marL="0" indent="0">
              <a:buNone/>
            </a:pPr>
            <a:endParaRPr lang="en-CA" sz="700" b="1" dirty="0" smtClean="0"/>
          </a:p>
          <a:p>
            <a:pPr marL="0" indent="0">
              <a:buNone/>
            </a:pPr>
            <a:r>
              <a:rPr lang="en-CA" b="1" dirty="0"/>
              <a:t>Ezekiel 38:21-23 ASV</a:t>
            </a:r>
          </a:p>
          <a:p>
            <a:r>
              <a:rPr lang="en-CA" dirty="0"/>
              <a:t>21  And I will call for a sword against him </a:t>
            </a:r>
            <a:r>
              <a:rPr lang="en-CA" b="1" dirty="0"/>
              <a:t>unto all my mountains, </a:t>
            </a:r>
            <a:r>
              <a:rPr lang="en-CA" b="1" dirty="0" err="1"/>
              <a:t>saith</a:t>
            </a:r>
            <a:r>
              <a:rPr lang="en-CA" b="1" dirty="0"/>
              <a:t> the Lord Jehovah: every man's sword shall be against his brother.</a:t>
            </a:r>
          </a:p>
          <a:p>
            <a:r>
              <a:rPr lang="en-CA" dirty="0"/>
              <a:t>22  And with pestilence and with blood will I enter into judgment with him; and </a:t>
            </a:r>
            <a:r>
              <a:rPr lang="en-CA" b="1" dirty="0"/>
              <a:t>I will rain upon him, and upon his hordes, and upon the many peoples that are with him, an overflowing shower, and great hailstones, fire, and brimstone.</a:t>
            </a:r>
          </a:p>
          <a:p>
            <a:r>
              <a:rPr lang="en-CA" dirty="0"/>
              <a:t>23  And I will magnify myself, and sanctify myself, and </a:t>
            </a:r>
            <a:r>
              <a:rPr lang="en-CA" b="1" dirty="0"/>
              <a:t>I will make myself known in the eyes of many nations;</a:t>
            </a:r>
            <a:r>
              <a:rPr lang="en-CA" dirty="0"/>
              <a:t> and they shall know that I am Jehovah.</a:t>
            </a:r>
          </a:p>
          <a:p>
            <a:endParaRPr lang="en-CA" dirty="0"/>
          </a:p>
          <a:p>
            <a:endParaRPr lang="en-CA" dirty="0"/>
          </a:p>
        </p:txBody>
      </p:sp>
    </p:spTree>
    <p:extLst>
      <p:ext uri="{BB962C8B-B14F-4D97-AF65-F5344CB8AC3E}">
        <p14:creationId xmlns:p14="http://schemas.microsoft.com/office/powerpoint/2010/main" val="374486578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b="1" dirty="0" smtClean="0">
                <a:solidFill>
                  <a:schemeClr val="bg1"/>
                </a:solidFill>
                <a:effectLst>
                  <a:outerShdw blurRad="38100" dist="38100" dir="2700000" algn="tl">
                    <a:srgbClr val="000000">
                      <a:alpha val="43137"/>
                    </a:srgbClr>
                  </a:outerShdw>
                </a:effectLst>
              </a:rPr>
              <a:t>The Russian-Led Forces will be Disarmed by God, in Israel!</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solidFill>
            <a:schemeClr val="bg1"/>
          </a:solidFill>
        </p:spPr>
        <p:txBody>
          <a:bodyPr>
            <a:normAutofit fontScale="85000" lnSpcReduction="20000"/>
          </a:bodyPr>
          <a:lstStyle/>
          <a:p>
            <a:pPr marL="0" indent="0">
              <a:buNone/>
            </a:pPr>
            <a:endParaRPr lang="en-CA" sz="700" b="1" dirty="0" smtClean="0"/>
          </a:p>
          <a:p>
            <a:pPr marL="0" indent="0">
              <a:buNone/>
            </a:pPr>
            <a:r>
              <a:rPr lang="en-CA" b="1" dirty="0"/>
              <a:t>Ezekiel 39:1-5 ASV</a:t>
            </a:r>
          </a:p>
          <a:p>
            <a:r>
              <a:rPr lang="en-CA" dirty="0"/>
              <a:t>1  And thou, son of man, prophesy against Gog, and say, Thus </a:t>
            </a:r>
            <a:r>
              <a:rPr lang="en-CA" dirty="0" err="1"/>
              <a:t>saith</a:t>
            </a:r>
            <a:r>
              <a:rPr lang="en-CA" dirty="0"/>
              <a:t> the Lord Jehovah: Behold, I am against thee, O Gog, </a:t>
            </a:r>
            <a:r>
              <a:rPr lang="en-CA" b="1" dirty="0"/>
              <a:t>prince of Rosh, </a:t>
            </a:r>
            <a:r>
              <a:rPr lang="en-CA" b="1" dirty="0" err="1"/>
              <a:t>Meshech</a:t>
            </a:r>
            <a:r>
              <a:rPr lang="en-CA" b="1" dirty="0"/>
              <a:t>, and Tubal:</a:t>
            </a:r>
          </a:p>
          <a:p>
            <a:r>
              <a:rPr lang="en-CA" dirty="0"/>
              <a:t>2  and I will turn thee about, and will lead thee on, and will cause thee to come up from the uttermost parts of the north; and I will bring thee upon the mountains of Israel;</a:t>
            </a:r>
          </a:p>
          <a:p>
            <a:r>
              <a:rPr lang="en-CA" dirty="0"/>
              <a:t>3  </a:t>
            </a:r>
            <a:r>
              <a:rPr lang="en-CA" b="1" dirty="0"/>
              <a:t>and I will smite thy bow out of thy left hand, and will cause thine arrows to fall out of thy right hand</a:t>
            </a:r>
            <a:r>
              <a:rPr lang="en-CA" b="1" dirty="0" smtClean="0"/>
              <a:t>.</a:t>
            </a:r>
            <a:endParaRPr lang="en-CA" b="1" dirty="0"/>
          </a:p>
        </p:txBody>
      </p:sp>
    </p:spTree>
    <p:extLst>
      <p:ext uri="{BB962C8B-B14F-4D97-AF65-F5344CB8AC3E}">
        <p14:creationId xmlns:p14="http://schemas.microsoft.com/office/powerpoint/2010/main" val="20062652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CA" sz="40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The Prophecy About Russia</a:t>
            </a:r>
            <a:endParaRPr lang="en-CA" sz="40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5" name="Content Placeholder 4"/>
          <p:cNvSpPr>
            <a:spLocks noGrp="1"/>
          </p:cNvSpPr>
          <p:nvPr>
            <p:ph sz="half" idx="1"/>
          </p:nvPr>
        </p:nvSpPr>
        <p:spPr>
          <a:xfrm>
            <a:off x="457200" y="1600201"/>
            <a:ext cx="4038600" cy="3845024"/>
          </a:xfrm>
          <a:solidFill>
            <a:schemeClr val="bg1"/>
          </a:solidFill>
        </p:spPr>
        <p:txBody>
          <a:bodyPr>
            <a:normAutofit fontScale="77500" lnSpcReduction="20000"/>
          </a:bodyPr>
          <a:lstStyle/>
          <a:p>
            <a:pPr marL="0" indent="0">
              <a:buNone/>
            </a:pPr>
            <a:endParaRPr lang="en-CA" sz="800" b="1" dirty="0" smtClean="0"/>
          </a:p>
          <a:p>
            <a:pPr marL="0" indent="0">
              <a:buNone/>
            </a:pPr>
            <a:r>
              <a:rPr lang="en-CA" b="1" dirty="0" smtClean="0"/>
              <a:t>Ezekiel </a:t>
            </a:r>
            <a:r>
              <a:rPr lang="en-CA" b="1" dirty="0"/>
              <a:t>38:1-3 KJV</a:t>
            </a:r>
          </a:p>
          <a:p>
            <a:r>
              <a:rPr lang="en-CA" dirty="0"/>
              <a:t>1  And the word of the LORD came unto me, saying,</a:t>
            </a:r>
          </a:p>
          <a:p>
            <a:r>
              <a:rPr lang="en-CA" dirty="0"/>
              <a:t>2  Son of man, set thy face against Gog, </a:t>
            </a:r>
            <a:r>
              <a:rPr lang="en-CA" b="1" dirty="0"/>
              <a:t>the land of Magog,</a:t>
            </a:r>
            <a:r>
              <a:rPr lang="en-CA" dirty="0"/>
              <a:t> the chief prince of </a:t>
            </a:r>
            <a:r>
              <a:rPr lang="en-CA" b="1" dirty="0" err="1"/>
              <a:t>Meshech</a:t>
            </a:r>
            <a:r>
              <a:rPr lang="en-CA" b="1" dirty="0"/>
              <a:t> and Tubal, </a:t>
            </a:r>
            <a:r>
              <a:rPr lang="en-CA" dirty="0"/>
              <a:t>and prophesy against him,</a:t>
            </a:r>
          </a:p>
          <a:p>
            <a:r>
              <a:rPr lang="en-CA" dirty="0"/>
              <a:t>3  And say, Thus </a:t>
            </a:r>
            <a:r>
              <a:rPr lang="en-CA" dirty="0" err="1"/>
              <a:t>saith</a:t>
            </a:r>
            <a:r>
              <a:rPr lang="en-CA" dirty="0"/>
              <a:t> the Lord GOD; Behold, I </a:t>
            </a:r>
            <a:r>
              <a:rPr lang="en-CA" i="1" dirty="0"/>
              <a:t>am</a:t>
            </a:r>
            <a:r>
              <a:rPr lang="en-CA" dirty="0"/>
              <a:t> against thee, O Gog, the chief prince of </a:t>
            </a:r>
            <a:r>
              <a:rPr lang="en-CA" b="1" dirty="0" err="1"/>
              <a:t>Meshech</a:t>
            </a:r>
            <a:r>
              <a:rPr lang="en-CA" b="1" dirty="0"/>
              <a:t> and Tubal</a:t>
            </a:r>
            <a:r>
              <a:rPr lang="en-CA" dirty="0"/>
              <a:t>:</a:t>
            </a:r>
          </a:p>
          <a:p>
            <a:endParaRPr lang="en-CA" dirty="0"/>
          </a:p>
          <a:p>
            <a:endParaRPr lang="en-CA" dirty="0"/>
          </a:p>
        </p:txBody>
      </p:sp>
      <p:sp>
        <p:nvSpPr>
          <p:cNvPr id="6" name="Content Placeholder 5"/>
          <p:cNvSpPr>
            <a:spLocks noGrp="1"/>
          </p:cNvSpPr>
          <p:nvPr>
            <p:ph sz="half" idx="2"/>
          </p:nvPr>
        </p:nvSpPr>
        <p:spPr>
          <a:xfrm>
            <a:off x="4648200" y="1600201"/>
            <a:ext cx="4038600" cy="3845024"/>
          </a:xfrm>
          <a:solidFill>
            <a:schemeClr val="bg1"/>
          </a:solidFill>
        </p:spPr>
        <p:txBody>
          <a:bodyPr>
            <a:normAutofit fontScale="77500" lnSpcReduction="20000"/>
          </a:bodyPr>
          <a:lstStyle/>
          <a:p>
            <a:pPr marL="0" indent="0">
              <a:buNone/>
            </a:pPr>
            <a:endParaRPr lang="en-CA" sz="800" b="1" dirty="0" smtClean="0"/>
          </a:p>
          <a:p>
            <a:pPr marL="0" indent="0">
              <a:buNone/>
            </a:pPr>
            <a:r>
              <a:rPr lang="en-CA" b="1" dirty="0" smtClean="0"/>
              <a:t>Ezekiel </a:t>
            </a:r>
            <a:r>
              <a:rPr lang="en-CA" b="1" dirty="0"/>
              <a:t>38:1-3 RV</a:t>
            </a:r>
          </a:p>
          <a:p>
            <a:r>
              <a:rPr lang="en-CA" dirty="0"/>
              <a:t>1  And the word of the LORD came unto me, saying,</a:t>
            </a:r>
          </a:p>
          <a:p>
            <a:r>
              <a:rPr lang="en-CA" dirty="0"/>
              <a:t>2  Son of man, set thy face toward Gog, </a:t>
            </a:r>
            <a:r>
              <a:rPr lang="en-CA" b="1" dirty="0"/>
              <a:t>of the land of Magog, </a:t>
            </a:r>
            <a:r>
              <a:rPr lang="en-CA" dirty="0"/>
              <a:t>the prince of </a:t>
            </a:r>
            <a:r>
              <a:rPr lang="en-CA" b="1" dirty="0"/>
              <a:t>Rosh, </a:t>
            </a:r>
            <a:r>
              <a:rPr lang="en-CA" b="1" dirty="0" err="1"/>
              <a:t>Meshech</a:t>
            </a:r>
            <a:r>
              <a:rPr lang="en-CA" b="1" dirty="0"/>
              <a:t>, and Tubal, </a:t>
            </a:r>
            <a:r>
              <a:rPr lang="en-CA" dirty="0"/>
              <a:t>and prophesy against him,</a:t>
            </a:r>
          </a:p>
          <a:p>
            <a:r>
              <a:rPr lang="en-CA" dirty="0"/>
              <a:t>3  and say, Thus </a:t>
            </a:r>
            <a:r>
              <a:rPr lang="en-CA" dirty="0" err="1"/>
              <a:t>saith</a:t>
            </a:r>
            <a:r>
              <a:rPr lang="en-CA" dirty="0"/>
              <a:t> the Lord GOD: Behold, I am against thee, </a:t>
            </a:r>
            <a:r>
              <a:rPr lang="en-CA" b="1" dirty="0"/>
              <a:t>O Gog, prince of Rosh, </a:t>
            </a:r>
            <a:r>
              <a:rPr lang="en-CA" b="1" dirty="0" err="1"/>
              <a:t>Meshech</a:t>
            </a:r>
            <a:r>
              <a:rPr lang="en-CA" b="1" dirty="0"/>
              <a:t>, and Tubal:</a:t>
            </a:r>
          </a:p>
          <a:p>
            <a:endParaRPr lang="en-CA" dirty="0"/>
          </a:p>
        </p:txBody>
      </p:sp>
    </p:spTree>
    <p:extLst>
      <p:ext uri="{BB962C8B-B14F-4D97-AF65-F5344CB8AC3E}">
        <p14:creationId xmlns:p14="http://schemas.microsoft.com/office/powerpoint/2010/main" val="3177067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bg1"/>
                </a:solidFill>
                <a:effectLst>
                  <a:outerShdw blurRad="38100" dist="38100" dir="2700000" algn="tl">
                    <a:srgbClr val="000000">
                      <a:alpha val="43137"/>
                    </a:srgbClr>
                  </a:outerShdw>
                </a:effectLst>
              </a:rPr>
              <a:t>Summary</a:t>
            </a:r>
            <a:endParaRPr lang="en-CA" sz="40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1171339" y="1600201"/>
            <a:ext cx="6801323" cy="3917032"/>
          </a:xfrm>
          <a:solidFill>
            <a:schemeClr val="bg1"/>
          </a:solidFill>
        </p:spPr>
        <p:txBody>
          <a:bodyPr>
            <a:normAutofit/>
          </a:bodyPr>
          <a:lstStyle/>
          <a:p>
            <a:pPr marL="514350" indent="-514350">
              <a:buFont typeface="+mj-lt"/>
              <a:buAutoNum type="arabicPeriod"/>
            </a:pPr>
            <a:endParaRPr lang="en-CA" sz="500" b="1" dirty="0" smtClean="0"/>
          </a:p>
          <a:p>
            <a:pPr marL="514350" indent="-514350">
              <a:buFont typeface="+mj-lt"/>
              <a:buAutoNum type="arabicPeriod"/>
            </a:pPr>
            <a:r>
              <a:rPr lang="en-CA" sz="2400" b="1" dirty="0" smtClean="0"/>
              <a:t>Russia is identified in Bible Prophecy.</a:t>
            </a:r>
          </a:p>
          <a:p>
            <a:pPr marL="514350" indent="-514350">
              <a:buFont typeface="+mj-lt"/>
              <a:buAutoNum type="arabicPeriod"/>
            </a:pPr>
            <a:r>
              <a:rPr lang="en-CA" sz="2400" b="1" dirty="0" smtClean="0"/>
              <a:t>Its work is to group nations together to make the image of Daniel stand again.</a:t>
            </a:r>
          </a:p>
          <a:p>
            <a:pPr marL="514350" indent="-514350">
              <a:buFont typeface="+mj-lt"/>
              <a:buAutoNum type="arabicPeriod"/>
            </a:pPr>
            <a:r>
              <a:rPr lang="en-CA" sz="2400" b="1" dirty="0" smtClean="0"/>
              <a:t>Russia is being moved by God to humble Israel and its getting very close.</a:t>
            </a:r>
          </a:p>
          <a:p>
            <a:pPr marL="514350" indent="-514350">
              <a:buFont typeface="+mj-lt"/>
              <a:buAutoNum type="arabicPeriod"/>
            </a:pPr>
            <a:r>
              <a:rPr lang="en-CA" sz="2400" b="1" dirty="0" smtClean="0"/>
              <a:t>Russia is able to find holes in the defenses of the Western Nations to work out its agenda.</a:t>
            </a:r>
          </a:p>
          <a:p>
            <a:pPr marL="514350" indent="-514350">
              <a:buFont typeface="+mj-lt"/>
              <a:buAutoNum type="arabicPeriod"/>
            </a:pPr>
            <a:r>
              <a:rPr lang="en-CA" sz="2400" b="1" dirty="0" smtClean="0"/>
              <a:t>It will stand up against </a:t>
            </a:r>
            <a:r>
              <a:rPr lang="en-CA" sz="2400" b="1" smtClean="0"/>
              <a:t>the LORD </a:t>
            </a:r>
            <a:r>
              <a:rPr lang="en-CA" sz="2400" b="1" dirty="0" smtClean="0"/>
              <a:t>and meet its end on the mountains of Israel. </a:t>
            </a:r>
            <a:endParaRPr lang="en-CA" sz="2400" b="1" dirty="0"/>
          </a:p>
        </p:txBody>
      </p:sp>
    </p:spTree>
    <p:extLst>
      <p:ext uri="{BB962C8B-B14F-4D97-AF65-F5344CB8AC3E}">
        <p14:creationId xmlns:p14="http://schemas.microsoft.com/office/powerpoint/2010/main" val="1939429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042"/>
          </a:xfrm>
        </p:spPr>
        <p:txBody>
          <a:bodyPr>
            <a:normAutofit/>
          </a:bodyPr>
          <a:lstStyle/>
          <a:p>
            <a:r>
              <a:rPr lang="en-CA" sz="36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The Prince of Rosh, </a:t>
            </a:r>
            <a:r>
              <a:rPr lang="en-CA" sz="3600" b="1" dirty="0" err="1"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Meshech</a:t>
            </a:r>
            <a:r>
              <a:rPr lang="en-CA" sz="36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 Tubal</a:t>
            </a:r>
            <a:endParaRPr lang="en-CA" sz="36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9" name="Content Placeholder 8"/>
          <p:cNvSpPr>
            <a:spLocks noGrp="1"/>
          </p:cNvSpPr>
          <p:nvPr>
            <p:ph idx="1"/>
          </p:nvPr>
        </p:nvSpPr>
        <p:spPr>
          <a:xfrm>
            <a:off x="457200" y="1268701"/>
            <a:ext cx="8229600" cy="4176524"/>
          </a:xfrm>
          <a:solidFill>
            <a:schemeClr val="bg1"/>
          </a:solidFill>
        </p:spPr>
        <p:txBody>
          <a:bodyPr>
            <a:normAutofit/>
          </a:bodyPr>
          <a:lstStyle/>
          <a:p>
            <a:endParaRPr lang="en-CA" sz="500" dirty="0" smtClean="0"/>
          </a:p>
          <a:p>
            <a:r>
              <a:rPr lang="en-CA" sz="2400" dirty="0" smtClean="0"/>
              <a:t>“Gog is a symbolic name, standing for the leader of the world powers antagonistic to God.</a:t>
            </a:r>
          </a:p>
          <a:p>
            <a:r>
              <a:rPr lang="en-CA" sz="2400" b="1" dirty="0" err="1" smtClean="0"/>
              <a:t>Meshech</a:t>
            </a:r>
            <a:r>
              <a:rPr lang="en-CA" sz="2400" b="1" dirty="0" smtClean="0"/>
              <a:t> and Tubal </a:t>
            </a:r>
            <a:r>
              <a:rPr lang="en-CA" sz="2400" dirty="0" smtClean="0"/>
              <a:t>are understood to have been the same as the </a:t>
            </a:r>
            <a:r>
              <a:rPr lang="en-CA" sz="2400" b="1" dirty="0" err="1" smtClean="0"/>
              <a:t>Moschi</a:t>
            </a:r>
            <a:r>
              <a:rPr lang="en-CA" sz="2400" b="1" dirty="0" smtClean="0"/>
              <a:t> and </a:t>
            </a:r>
            <a:r>
              <a:rPr lang="en-CA" sz="2400" b="1" dirty="0" err="1" smtClean="0"/>
              <a:t>Tibareni</a:t>
            </a:r>
            <a:r>
              <a:rPr lang="en-CA" sz="2400" b="1" dirty="0" smtClean="0"/>
              <a:t> </a:t>
            </a:r>
            <a:r>
              <a:rPr lang="en-CA" sz="2400" dirty="0" smtClean="0"/>
              <a:t>of the Greeks – tribes that inhabited regions in the Caucasus.  </a:t>
            </a:r>
            <a:r>
              <a:rPr lang="en-CA" sz="2400" b="1" dirty="0" smtClean="0"/>
              <a:t>Rosh</a:t>
            </a:r>
            <a:r>
              <a:rPr lang="en-CA" sz="2400" dirty="0" smtClean="0"/>
              <a:t>, which some would identify with </a:t>
            </a:r>
            <a:r>
              <a:rPr lang="en-CA" sz="2400" b="1" dirty="0" smtClean="0"/>
              <a:t>Russia,</a:t>
            </a:r>
            <a:r>
              <a:rPr lang="en-CA" sz="2400" dirty="0" smtClean="0"/>
              <a:t> must have designated a land and people somewhere in the same quarter.  And therefore the </a:t>
            </a:r>
            <a:r>
              <a:rPr lang="en-CA" sz="2400" dirty="0" smtClean="0"/>
              <a:t>Gog </a:t>
            </a:r>
            <a:r>
              <a:rPr lang="en-CA" sz="2400" dirty="0" smtClean="0"/>
              <a:t>of Ezekiel must be viewed as in some sense the head of the high regions in the northwest of Asia. (Fairbairn’s Imperial Standard Bible Encyclopedia.)”</a:t>
            </a:r>
          </a:p>
          <a:p>
            <a:pPr>
              <a:buNone/>
            </a:pPr>
            <a:endParaRPr lang="en-CA" sz="2400" dirty="0"/>
          </a:p>
        </p:txBody>
      </p:sp>
      <p:sp>
        <p:nvSpPr>
          <p:cNvPr id="11" name="TextBox 10"/>
          <p:cNvSpPr txBox="1"/>
          <p:nvPr/>
        </p:nvSpPr>
        <p:spPr>
          <a:xfrm>
            <a:off x="1979640" y="4077090"/>
            <a:ext cx="184731" cy="369332"/>
          </a:xfrm>
          <a:prstGeom prst="rect">
            <a:avLst/>
          </a:prstGeom>
          <a:noFill/>
        </p:spPr>
        <p:txBody>
          <a:bodyPr wrap="none" rtlCol="0">
            <a:spAutoFit/>
          </a:bodyPr>
          <a:lstStyle/>
          <a:p>
            <a:endParaRPr lang="en-CA" dirty="0">
              <a:latin typeface="Candara" panose="020E0502030303020204" pitchFamily="34" charset="0"/>
            </a:endParaRPr>
          </a:p>
        </p:txBody>
      </p:sp>
      <p:sp>
        <p:nvSpPr>
          <p:cNvPr id="7" name="TextBox 6"/>
          <p:cNvSpPr txBox="1"/>
          <p:nvPr/>
        </p:nvSpPr>
        <p:spPr>
          <a:xfrm>
            <a:off x="672535" y="5805264"/>
            <a:ext cx="7798930" cy="461665"/>
          </a:xfrm>
          <a:prstGeom prst="rect">
            <a:avLst/>
          </a:prstGeom>
          <a:noFill/>
        </p:spPr>
        <p:txBody>
          <a:bodyPr wrap="none" rtlCol="0">
            <a:spAutoFit/>
          </a:bodyPr>
          <a:lstStyle/>
          <a:p>
            <a:r>
              <a:rPr lang="en-CA" sz="2400" b="1" dirty="0" smtClean="0">
                <a:solidFill>
                  <a:schemeClr val="bg1"/>
                </a:solidFill>
                <a:effectLst>
                  <a:outerShdw blurRad="38100" dist="38100" dir="2700000" algn="tl">
                    <a:srgbClr val="000000">
                      <a:alpha val="43137"/>
                    </a:srgbClr>
                  </a:outerShdw>
                </a:effectLst>
                <a:latin typeface="Candara" panose="020E0502030303020204" pitchFamily="34" charset="0"/>
              </a:rPr>
              <a:t>Amplified Bible; Commentary; Ezekiel 38; </a:t>
            </a:r>
            <a:r>
              <a:rPr lang="en-CA" sz="2400" b="1" dirty="0" err="1" smtClean="0">
                <a:solidFill>
                  <a:schemeClr val="bg1"/>
                </a:solidFill>
                <a:effectLst>
                  <a:outerShdw blurRad="38100" dist="38100" dir="2700000" algn="tl">
                    <a:srgbClr val="000000">
                      <a:alpha val="43137"/>
                    </a:srgbClr>
                  </a:outerShdw>
                </a:effectLst>
                <a:latin typeface="Candara" panose="020E0502030303020204" pitchFamily="34" charset="0"/>
              </a:rPr>
              <a:t>Zondervan</a:t>
            </a:r>
            <a:r>
              <a:rPr lang="en-CA" sz="2400" b="1" dirty="0" smtClean="0">
                <a:solidFill>
                  <a:schemeClr val="bg1"/>
                </a:solidFill>
                <a:effectLst>
                  <a:outerShdw blurRad="38100" dist="38100" dir="2700000" algn="tl">
                    <a:srgbClr val="000000">
                      <a:alpha val="43137"/>
                    </a:srgbClr>
                  </a:outerShdw>
                </a:effectLst>
                <a:latin typeface="Candara" panose="020E0502030303020204" pitchFamily="34" charset="0"/>
              </a:rPr>
              <a:t>, 1962</a:t>
            </a:r>
            <a:endParaRPr lang="en-CA" sz="2400" b="1"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Tree>
    <p:extLst>
      <p:ext uri="{BB962C8B-B14F-4D97-AF65-F5344CB8AC3E}">
        <p14:creationId xmlns:p14="http://schemas.microsoft.com/office/powerpoint/2010/main" val="16591042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042"/>
          </a:xfrm>
        </p:spPr>
        <p:txBody>
          <a:bodyPr>
            <a:normAutofit/>
          </a:bodyPr>
          <a:lstStyle/>
          <a:p>
            <a:r>
              <a:rPr lang="en-CA" sz="36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The Prince of Rosh, </a:t>
            </a:r>
            <a:r>
              <a:rPr lang="en-CA" sz="3600" b="1" dirty="0" err="1"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Meshech</a:t>
            </a:r>
            <a:r>
              <a:rPr lang="en-CA" sz="36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 Tubal</a:t>
            </a:r>
            <a:endParaRPr lang="en-CA" sz="36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9" name="Content Placeholder 8"/>
          <p:cNvSpPr>
            <a:spLocks noGrp="1"/>
          </p:cNvSpPr>
          <p:nvPr>
            <p:ph idx="1"/>
          </p:nvPr>
        </p:nvSpPr>
        <p:spPr>
          <a:xfrm>
            <a:off x="457200" y="1268701"/>
            <a:ext cx="8229600" cy="3384436"/>
          </a:xfrm>
          <a:solidFill>
            <a:schemeClr val="bg1"/>
          </a:solidFill>
        </p:spPr>
        <p:txBody>
          <a:bodyPr>
            <a:normAutofit/>
          </a:bodyPr>
          <a:lstStyle/>
          <a:p>
            <a:endParaRPr lang="en-CA" sz="500" dirty="0" smtClean="0"/>
          </a:p>
          <a:p>
            <a:r>
              <a:rPr lang="en-CA" sz="2400" dirty="0" smtClean="0"/>
              <a:t>“</a:t>
            </a:r>
            <a:r>
              <a:rPr lang="en-CA" sz="2400" b="1" dirty="0" err="1" smtClean="0"/>
              <a:t>Gesenius</a:t>
            </a:r>
            <a:r>
              <a:rPr lang="en-CA" sz="2400" dirty="0" smtClean="0"/>
              <a:t> observes that it can scarcely be doubtful that the first trace of the </a:t>
            </a:r>
            <a:r>
              <a:rPr lang="en-CA" sz="2400" b="1" dirty="0" smtClean="0"/>
              <a:t>Russians</a:t>
            </a:r>
            <a:r>
              <a:rPr lang="en-CA" sz="2400" dirty="0" smtClean="0"/>
              <a:t> is here given.  (Lange’s Commentary.)  </a:t>
            </a:r>
            <a:r>
              <a:rPr lang="en-CA" sz="2400" dirty="0" err="1" smtClean="0"/>
              <a:t>Hengstenberg</a:t>
            </a:r>
            <a:r>
              <a:rPr lang="en-CA" sz="2400" dirty="0" smtClean="0"/>
              <a:t> [1802-1869] could not bear to see “the poor Russians” ranged among the enemies of the kingdom of God.  But the One who gave Ezekiel this vision of what was to happen “in the latter days” (verse 16), made no mistake in such a forecast, as all the world can see today.””</a:t>
            </a:r>
          </a:p>
          <a:p>
            <a:pPr>
              <a:buNone/>
            </a:pPr>
            <a:endParaRPr lang="en-CA" sz="2400" dirty="0"/>
          </a:p>
        </p:txBody>
      </p:sp>
      <p:sp>
        <p:nvSpPr>
          <p:cNvPr id="11" name="TextBox 10"/>
          <p:cNvSpPr txBox="1"/>
          <p:nvPr/>
        </p:nvSpPr>
        <p:spPr>
          <a:xfrm>
            <a:off x="1979640" y="4077090"/>
            <a:ext cx="184731" cy="369332"/>
          </a:xfrm>
          <a:prstGeom prst="rect">
            <a:avLst/>
          </a:prstGeom>
          <a:noFill/>
        </p:spPr>
        <p:txBody>
          <a:bodyPr wrap="none" rtlCol="0">
            <a:spAutoFit/>
          </a:bodyPr>
          <a:lstStyle/>
          <a:p>
            <a:endParaRPr lang="en-CA" dirty="0">
              <a:latin typeface="Candara" panose="020E0502030303020204" pitchFamily="34" charset="0"/>
            </a:endParaRPr>
          </a:p>
        </p:txBody>
      </p:sp>
      <p:sp>
        <p:nvSpPr>
          <p:cNvPr id="7" name="TextBox 6"/>
          <p:cNvSpPr txBox="1"/>
          <p:nvPr/>
        </p:nvSpPr>
        <p:spPr>
          <a:xfrm>
            <a:off x="672535" y="5085184"/>
            <a:ext cx="7798930" cy="461665"/>
          </a:xfrm>
          <a:prstGeom prst="rect">
            <a:avLst/>
          </a:prstGeom>
          <a:noFill/>
        </p:spPr>
        <p:txBody>
          <a:bodyPr wrap="none" rtlCol="0">
            <a:spAutoFit/>
          </a:bodyPr>
          <a:lstStyle/>
          <a:p>
            <a:r>
              <a:rPr lang="en-CA" sz="2400" b="1" dirty="0" smtClean="0">
                <a:solidFill>
                  <a:schemeClr val="bg1"/>
                </a:solidFill>
                <a:effectLst>
                  <a:outerShdw blurRad="38100" dist="38100" dir="2700000" algn="tl">
                    <a:srgbClr val="000000">
                      <a:alpha val="43137"/>
                    </a:srgbClr>
                  </a:outerShdw>
                </a:effectLst>
                <a:latin typeface="Candara" panose="020E0502030303020204" pitchFamily="34" charset="0"/>
              </a:rPr>
              <a:t>Amplified Bible; Commentary; Ezekiel 38; </a:t>
            </a:r>
            <a:r>
              <a:rPr lang="en-CA" sz="2400" b="1" dirty="0" err="1" smtClean="0">
                <a:solidFill>
                  <a:schemeClr val="bg1"/>
                </a:solidFill>
                <a:effectLst>
                  <a:outerShdw blurRad="38100" dist="38100" dir="2700000" algn="tl">
                    <a:srgbClr val="000000">
                      <a:alpha val="43137"/>
                    </a:srgbClr>
                  </a:outerShdw>
                </a:effectLst>
                <a:latin typeface="Candara" panose="020E0502030303020204" pitchFamily="34" charset="0"/>
              </a:rPr>
              <a:t>Zondervan</a:t>
            </a:r>
            <a:r>
              <a:rPr lang="en-CA" sz="2400" b="1" dirty="0" smtClean="0">
                <a:solidFill>
                  <a:schemeClr val="bg1"/>
                </a:solidFill>
                <a:effectLst>
                  <a:outerShdw blurRad="38100" dist="38100" dir="2700000" algn="tl">
                    <a:srgbClr val="000000">
                      <a:alpha val="43137"/>
                    </a:srgbClr>
                  </a:outerShdw>
                </a:effectLst>
                <a:latin typeface="Candara" panose="020E0502030303020204" pitchFamily="34" charset="0"/>
              </a:rPr>
              <a:t>, 1962</a:t>
            </a:r>
            <a:endParaRPr lang="en-CA" sz="2400" b="1"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Tree>
    <p:extLst>
      <p:ext uri="{BB962C8B-B14F-4D97-AF65-F5344CB8AC3E}">
        <p14:creationId xmlns:p14="http://schemas.microsoft.com/office/powerpoint/2010/main" val="32312219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rot="21600000">
            <a:off x="457200" y="274638"/>
            <a:ext cx="8229600" cy="850042"/>
          </a:xfrm>
        </p:spPr>
        <p:txBody>
          <a:bodyPr>
            <a:normAutofit/>
          </a:bodyPr>
          <a:lstStyle/>
          <a:p>
            <a:r>
              <a:rPr lang="en-CA" sz="36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The Prince of Rosh, </a:t>
            </a:r>
            <a:r>
              <a:rPr lang="en-CA" sz="3600" b="1" dirty="0" err="1"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Meshech</a:t>
            </a:r>
            <a:r>
              <a:rPr lang="en-CA" sz="36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 Tubal</a:t>
            </a:r>
            <a:endParaRPr lang="en-CA" sz="36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9" name="Content Placeholder 8"/>
          <p:cNvSpPr>
            <a:spLocks noGrp="1"/>
          </p:cNvSpPr>
          <p:nvPr>
            <p:ph idx="1"/>
          </p:nvPr>
        </p:nvSpPr>
        <p:spPr>
          <a:xfrm>
            <a:off x="457200" y="1268701"/>
            <a:ext cx="8229600" cy="4392548"/>
          </a:xfrm>
          <a:solidFill>
            <a:schemeClr val="bg1"/>
          </a:solidFill>
          <a:effectLst>
            <a:softEdge rad="127000"/>
          </a:effectLst>
        </p:spPr>
        <p:txBody>
          <a:bodyPr>
            <a:normAutofit/>
          </a:bodyPr>
          <a:lstStyle/>
          <a:p>
            <a:endParaRPr lang="en-CA" sz="500" dirty="0" smtClean="0">
              <a:latin typeface="Candara" panose="020E0502030303020204" pitchFamily="34" charset="0"/>
            </a:endParaRPr>
          </a:p>
          <a:p>
            <a:r>
              <a:rPr lang="en-CA" sz="2400" dirty="0" smtClean="0">
                <a:latin typeface="Candara" panose="020E0502030303020204" pitchFamily="34" charset="0"/>
              </a:rPr>
              <a:t>But what nations are signified by these three proper names?  This question has been long since determined by the learned.  The celebrated </a:t>
            </a:r>
            <a:r>
              <a:rPr lang="en-CA" sz="2400" dirty="0" err="1" smtClean="0">
                <a:latin typeface="Candara" panose="020E0502030303020204" pitchFamily="34" charset="0"/>
              </a:rPr>
              <a:t>Bochart</a:t>
            </a:r>
            <a:r>
              <a:rPr lang="en-CA" sz="2400" dirty="0" smtClean="0">
                <a:latin typeface="Candara" panose="020E0502030303020204" pitchFamily="34" charset="0"/>
              </a:rPr>
              <a:t>, about the year 1640, observed in his elaborate researches into Sacred Geography, that, </a:t>
            </a:r>
            <a:r>
              <a:rPr lang="en-CA" sz="2400" dirty="0" err="1" smtClean="0">
                <a:latin typeface="Candara" panose="020E0502030303020204" pitchFamily="34" charset="0"/>
              </a:rPr>
              <a:t>Ros</a:t>
            </a:r>
            <a:r>
              <a:rPr lang="en-CA" sz="2400" dirty="0" smtClean="0">
                <a:latin typeface="Candara" panose="020E0502030303020204" pitchFamily="34" charset="0"/>
              </a:rPr>
              <a:t>, is the most ancient form under which history makes mention of the name of </a:t>
            </a:r>
            <a:r>
              <a:rPr lang="en-CA" sz="2400" b="1" dirty="0" smtClean="0">
                <a:latin typeface="Candara" panose="020E0502030303020204" pitchFamily="34" charset="0"/>
              </a:rPr>
              <a:t>Russia;</a:t>
            </a:r>
            <a:r>
              <a:rPr lang="en-CA" sz="2400" dirty="0" smtClean="0">
                <a:latin typeface="Candara" panose="020E0502030303020204" pitchFamily="34" charset="0"/>
              </a:rPr>
              <a:t> and he contended that </a:t>
            </a:r>
            <a:r>
              <a:rPr lang="en-CA" sz="2400" dirty="0" err="1" smtClean="0">
                <a:latin typeface="Candara" panose="020E0502030303020204" pitchFamily="34" charset="0"/>
              </a:rPr>
              <a:t>Ros</a:t>
            </a:r>
            <a:r>
              <a:rPr lang="en-CA" sz="2400" dirty="0" smtClean="0">
                <a:latin typeface="Candara" panose="020E0502030303020204" pitchFamily="34" charset="0"/>
              </a:rPr>
              <a:t> and </a:t>
            </a:r>
            <a:r>
              <a:rPr lang="en-CA" sz="2400" dirty="0" err="1" smtClean="0">
                <a:latin typeface="Candara" panose="020E0502030303020204" pitchFamily="34" charset="0"/>
              </a:rPr>
              <a:t>Mosc</a:t>
            </a:r>
            <a:r>
              <a:rPr lang="en-CA" sz="2400" dirty="0" smtClean="0">
                <a:latin typeface="Candara" panose="020E0502030303020204" pitchFamily="34" charset="0"/>
              </a:rPr>
              <a:t> properly denote the nations of </a:t>
            </a:r>
            <a:r>
              <a:rPr lang="en-CA" sz="2400" b="1" dirty="0" smtClean="0">
                <a:latin typeface="Candara" panose="020E0502030303020204" pitchFamily="34" charset="0"/>
              </a:rPr>
              <a:t>Russia</a:t>
            </a:r>
            <a:r>
              <a:rPr lang="en-CA" sz="2400" dirty="0" smtClean="0">
                <a:latin typeface="Candara" panose="020E0502030303020204" pitchFamily="34" charset="0"/>
              </a:rPr>
              <a:t> and </a:t>
            </a:r>
            <a:r>
              <a:rPr lang="en-CA" sz="2400" dirty="0" err="1" smtClean="0">
                <a:latin typeface="Candara" panose="020E0502030303020204" pitchFamily="34" charset="0"/>
              </a:rPr>
              <a:t>Moscovy</a:t>
            </a:r>
            <a:r>
              <a:rPr lang="en-CA" sz="2400" dirty="0" smtClean="0">
                <a:latin typeface="Candara" panose="020E0502030303020204" pitchFamily="34" charset="0"/>
              </a:rPr>
              <a:t>.  “It is credible,” says he, “that the </a:t>
            </a:r>
            <a:r>
              <a:rPr lang="en-CA" sz="2400" dirty="0" err="1" smtClean="0">
                <a:latin typeface="Candara" panose="020E0502030303020204" pitchFamily="34" charset="0"/>
              </a:rPr>
              <a:t>Rhos</a:t>
            </a:r>
            <a:r>
              <a:rPr lang="en-CA" sz="2400" dirty="0" smtClean="0">
                <a:latin typeface="Candara" panose="020E0502030303020204" pitchFamily="34" charset="0"/>
              </a:rPr>
              <a:t> and </a:t>
            </a:r>
            <a:r>
              <a:rPr lang="en-CA" sz="2400" dirty="0" err="1" smtClean="0">
                <a:latin typeface="Candara" panose="020E0502030303020204" pitchFamily="34" charset="0"/>
              </a:rPr>
              <a:t>Mesech</a:t>
            </a:r>
            <a:r>
              <a:rPr lang="en-CA" sz="2400" dirty="0" smtClean="0">
                <a:latin typeface="Candara" panose="020E0502030303020204" pitchFamily="34" charset="0"/>
              </a:rPr>
              <a:t> (that is of </a:t>
            </a:r>
            <a:r>
              <a:rPr lang="en-CA" sz="2400" dirty="0" err="1" smtClean="0">
                <a:latin typeface="Candara" panose="020E0502030303020204" pitchFamily="34" charset="0"/>
              </a:rPr>
              <a:t>Rhossi</a:t>
            </a:r>
            <a:r>
              <a:rPr lang="en-CA" sz="2400" dirty="0" smtClean="0">
                <a:latin typeface="Candara" panose="020E0502030303020204" pitchFamily="34" charset="0"/>
              </a:rPr>
              <a:t> and </a:t>
            </a:r>
            <a:r>
              <a:rPr lang="en-CA" sz="2400" dirty="0" err="1" smtClean="0">
                <a:latin typeface="Candara" panose="020E0502030303020204" pitchFamily="34" charset="0"/>
              </a:rPr>
              <a:t>Moschi</a:t>
            </a:r>
            <a:r>
              <a:rPr lang="en-CA" sz="2400" dirty="0" smtClean="0">
                <a:latin typeface="Candara" panose="020E0502030303020204" pitchFamily="34" charset="0"/>
              </a:rPr>
              <a:t>) of whom Ezekiel speaks, descended the </a:t>
            </a:r>
            <a:r>
              <a:rPr lang="en-CA" sz="2400" b="1" dirty="0" smtClean="0">
                <a:latin typeface="Candara" panose="020E0502030303020204" pitchFamily="34" charset="0"/>
              </a:rPr>
              <a:t>Russians</a:t>
            </a:r>
            <a:r>
              <a:rPr lang="en-CA" sz="2400" dirty="0" smtClean="0">
                <a:latin typeface="Candara" panose="020E0502030303020204" pitchFamily="34" charset="0"/>
              </a:rPr>
              <a:t> and </a:t>
            </a:r>
            <a:r>
              <a:rPr lang="en-CA" sz="2400" dirty="0" err="1" smtClean="0">
                <a:latin typeface="Candara" panose="020E0502030303020204" pitchFamily="34" charset="0"/>
              </a:rPr>
              <a:t>Moscovites</a:t>
            </a:r>
            <a:r>
              <a:rPr lang="en-CA" sz="2400" dirty="0" smtClean="0">
                <a:latin typeface="Candara" panose="020E0502030303020204" pitchFamily="34" charset="0"/>
              </a:rPr>
              <a:t>, nations of the greatest celebrity in European Scythia.”</a:t>
            </a:r>
            <a:endParaRPr lang="en-CA" sz="2400" dirty="0">
              <a:latin typeface="Candara" panose="020E0502030303020204" pitchFamily="34" charset="0"/>
            </a:endParaRPr>
          </a:p>
        </p:txBody>
      </p:sp>
      <p:sp>
        <p:nvSpPr>
          <p:cNvPr id="11" name="TextBox 10"/>
          <p:cNvSpPr txBox="1"/>
          <p:nvPr/>
        </p:nvSpPr>
        <p:spPr>
          <a:xfrm>
            <a:off x="1979640" y="4077090"/>
            <a:ext cx="184731" cy="369332"/>
          </a:xfrm>
          <a:prstGeom prst="rect">
            <a:avLst/>
          </a:prstGeom>
          <a:noFill/>
        </p:spPr>
        <p:txBody>
          <a:bodyPr wrap="none" rtlCol="0">
            <a:spAutoFit/>
          </a:bodyPr>
          <a:lstStyle/>
          <a:p>
            <a:endParaRPr lang="en-CA" dirty="0">
              <a:latin typeface="Candara" panose="020E0502030303020204" pitchFamily="34" charset="0"/>
            </a:endParaRPr>
          </a:p>
        </p:txBody>
      </p:sp>
      <p:sp>
        <p:nvSpPr>
          <p:cNvPr id="7" name="TextBox 6"/>
          <p:cNvSpPr txBox="1"/>
          <p:nvPr/>
        </p:nvSpPr>
        <p:spPr>
          <a:xfrm>
            <a:off x="1938907" y="5949280"/>
            <a:ext cx="5266185" cy="461665"/>
          </a:xfrm>
          <a:prstGeom prst="rect">
            <a:avLst/>
          </a:prstGeom>
          <a:noFill/>
        </p:spPr>
        <p:txBody>
          <a:bodyPr wrap="none" rtlCol="0">
            <a:spAutoFit/>
          </a:bodyPr>
          <a:lstStyle/>
          <a:p>
            <a:r>
              <a:rPr lang="en-CA" sz="2400" b="1" dirty="0" err="1" smtClean="0">
                <a:solidFill>
                  <a:schemeClr val="bg1"/>
                </a:solidFill>
                <a:effectLst>
                  <a:outerShdw blurRad="38100" dist="38100" dir="2700000" algn="tl">
                    <a:srgbClr val="000000">
                      <a:alpha val="43137"/>
                    </a:srgbClr>
                  </a:outerShdw>
                </a:effectLst>
                <a:latin typeface="Candara" panose="020E0502030303020204" pitchFamily="34" charset="0"/>
              </a:rPr>
              <a:t>Elpis</a:t>
            </a:r>
            <a:r>
              <a:rPr lang="en-CA" sz="2400" b="1" dirty="0" smtClean="0">
                <a:solidFill>
                  <a:schemeClr val="bg1"/>
                </a:solidFill>
                <a:effectLst>
                  <a:outerShdw blurRad="38100" dist="38100" dir="2700000" algn="tl">
                    <a:srgbClr val="000000">
                      <a:alpha val="43137"/>
                    </a:srgbClr>
                  </a:outerShdw>
                </a:effectLst>
                <a:latin typeface="Candara" panose="020E0502030303020204" pitchFamily="34" charset="0"/>
              </a:rPr>
              <a:t> Israel; John Thomas; 1848; Pg. 381</a:t>
            </a:r>
            <a:endParaRPr lang="en-CA" sz="2400" b="1"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Tree>
    <p:extLst>
      <p:ext uri="{BB962C8B-B14F-4D97-AF65-F5344CB8AC3E}">
        <p14:creationId xmlns:p14="http://schemas.microsoft.com/office/powerpoint/2010/main" val="8258891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042"/>
          </a:xfrm>
        </p:spPr>
        <p:txBody>
          <a:bodyPr>
            <a:normAutofit/>
          </a:bodyPr>
          <a:lstStyle/>
          <a:p>
            <a:r>
              <a:rPr lang="en-CA" sz="36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The Prince of Rosh, </a:t>
            </a:r>
            <a:r>
              <a:rPr lang="en-CA" sz="3600" b="1" dirty="0" err="1"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Meshech</a:t>
            </a:r>
            <a:r>
              <a:rPr lang="en-CA" sz="36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 Tubal</a:t>
            </a:r>
            <a:endParaRPr lang="en-CA" sz="36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9" name="Content Placeholder 8"/>
          <p:cNvSpPr>
            <a:spLocks noGrp="1"/>
          </p:cNvSpPr>
          <p:nvPr>
            <p:ph idx="1"/>
          </p:nvPr>
        </p:nvSpPr>
        <p:spPr>
          <a:xfrm>
            <a:off x="457200" y="1484724"/>
            <a:ext cx="8229600" cy="3384436"/>
          </a:xfrm>
          <a:solidFill>
            <a:schemeClr val="bg1"/>
          </a:solidFill>
        </p:spPr>
        <p:txBody>
          <a:bodyPr>
            <a:normAutofit/>
          </a:bodyPr>
          <a:lstStyle/>
          <a:p>
            <a:endParaRPr lang="en-CA" sz="500" dirty="0" smtClean="0"/>
          </a:p>
          <a:p>
            <a:r>
              <a:rPr lang="en-CA" sz="2400" dirty="0" smtClean="0">
                <a:latin typeface="Candara" panose="020E0502030303020204" pitchFamily="34" charset="0"/>
              </a:rPr>
              <a:t>We have, indeed, ample and positive testimony, that the </a:t>
            </a:r>
            <a:r>
              <a:rPr lang="en-CA" sz="2400" b="1" dirty="0" smtClean="0">
                <a:latin typeface="Candara" panose="020E0502030303020204" pitchFamily="34" charset="0"/>
              </a:rPr>
              <a:t>Russian</a:t>
            </a:r>
            <a:r>
              <a:rPr lang="en-CA" sz="2400" dirty="0" smtClean="0">
                <a:latin typeface="Candara" panose="020E0502030303020204" pitchFamily="34" charset="0"/>
              </a:rPr>
              <a:t> nation was called, </a:t>
            </a:r>
            <a:r>
              <a:rPr lang="en-CA" sz="2400" dirty="0" err="1" smtClean="0">
                <a:latin typeface="Candara" panose="020E0502030303020204" pitchFamily="34" charset="0"/>
              </a:rPr>
              <a:t>Ros</a:t>
            </a:r>
            <a:r>
              <a:rPr lang="en-CA" sz="2400" dirty="0" smtClean="0">
                <a:latin typeface="Candara" panose="020E0502030303020204" pitchFamily="34" charset="0"/>
              </a:rPr>
              <a:t>, by the Greeks in the earliest period in which we find it mentioned; that “the </a:t>
            </a:r>
            <a:r>
              <a:rPr lang="en-CA" sz="2400" dirty="0" err="1" smtClean="0">
                <a:latin typeface="Candara" panose="020E0502030303020204" pitchFamily="34" charset="0"/>
              </a:rPr>
              <a:t>Ros</a:t>
            </a:r>
            <a:r>
              <a:rPr lang="en-CA" sz="2400" dirty="0" smtClean="0">
                <a:latin typeface="Candara" panose="020E0502030303020204" pitchFamily="34" charset="0"/>
              </a:rPr>
              <a:t> are a Scythian nation, bordering on the northern Taurus.”  And their own historians say, “It is related that the </a:t>
            </a:r>
            <a:r>
              <a:rPr lang="en-CA" sz="2400" b="1" dirty="0" smtClean="0">
                <a:latin typeface="Candara" panose="020E0502030303020204" pitchFamily="34" charset="0"/>
              </a:rPr>
              <a:t>Russians</a:t>
            </a:r>
            <a:r>
              <a:rPr lang="en-CA" sz="2400" dirty="0" smtClean="0">
                <a:latin typeface="Candara" panose="020E0502030303020204" pitchFamily="34" charset="0"/>
              </a:rPr>
              <a:t> (whom the Greeks called, </a:t>
            </a:r>
            <a:r>
              <a:rPr lang="en-CA" sz="2400" dirty="0" err="1" smtClean="0">
                <a:latin typeface="Candara" panose="020E0502030303020204" pitchFamily="34" charset="0"/>
              </a:rPr>
              <a:t>Ros</a:t>
            </a:r>
            <a:r>
              <a:rPr lang="en-CA" sz="2400" dirty="0" smtClean="0">
                <a:latin typeface="Candara" panose="020E0502030303020204" pitchFamily="34" charset="0"/>
              </a:rPr>
              <a:t>, and sometimes, </a:t>
            </a:r>
            <a:r>
              <a:rPr lang="en-CA" sz="2400" dirty="0" err="1" smtClean="0">
                <a:latin typeface="Candara" panose="020E0502030303020204" pitchFamily="34" charset="0"/>
              </a:rPr>
              <a:t>Rosos</a:t>
            </a:r>
            <a:r>
              <a:rPr lang="en-CA" sz="2400" dirty="0" smtClean="0">
                <a:latin typeface="Candara" panose="020E0502030303020204" pitchFamily="34" charset="0"/>
              </a:rPr>
              <a:t>) derived their name from </a:t>
            </a:r>
            <a:r>
              <a:rPr lang="en-CA" sz="2400" dirty="0" err="1" smtClean="0">
                <a:latin typeface="Candara" panose="020E0502030303020204" pitchFamily="34" charset="0"/>
              </a:rPr>
              <a:t>Ros</a:t>
            </a:r>
            <a:r>
              <a:rPr lang="en-CA" sz="2400" dirty="0" smtClean="0">
                <a:latin typeface="Candara" panose="020E0502030303020204" pitchFamily="34" charset="0"/>
              </a:rPr>
              <a:t>, a valiant man, who delivered his nation form the yoke of their tyrants.”</a:t>
            </a:r>
            <a:endParaRPr lang="en-CA" sz="2400" dirty="0">
              <a:latin typeface="Candara" panose="020E0502030303020204" pitchFamily="34" charset="0"/>
            </a:endParaRPr>
          </a:p>
        </p:txBody>
      </p:sp>
      <p:sp>
        <p:nvSpPr>
          <p:cNvPr id="11" name="TextBox 10"/>
          <p:cNvSpPr txBox="1"/>
          <p:nvPr/>
        </p:nvSpPr>
        <p:spPr>
          <a:xfrm>
            <a:off x="1979640" y="4077090"/>
            <a:ext cx="184731" cy="369332"/>
          </a:xfrm>
          <a:prstGeom prst="rect">
            <a:avLst/>
          </a:prstGeom>
          <a:noFill/>
        </p:spPr>
        <p:txBody>
          <a:bodyPr wrap="none" rtlCol="0">
            <a:spAutoFit/>
          </a:bodyPr>
          <a:lstStyle/>
          <a:p>
            <a:endParaRPr lang="en-CA" dirty="0">
              <a:latin typeface="Candara" panose="020E0502030303020204" pitchFamily="34" charset="0"/>
            </a:endParaRPr>
          </a:p>
        </p:txBody>
      </p:sp>
      <p:sp>
        <p:nvSpPr>
          <p:cNvPr id="7" name="TextBox 6"/>
          <p:cNvSpPr txBox="1"/>
          <p:nvPr/>
        </p:nvSpPr>
        <p:spPr>
          <a:xfrm>
            <a:off x="1938907" y="5373216"/>
            <a:ext cx="5266185" cy="461665"/>
          </a:xfrm>
          <a:prstGeom prst="rect">
            <a:avLst/>
          </a:prstGeom>
          <a:noFill/>
        </p:spPr>
        <p:txBody>
          <a:bodyPr wrap="none" rtlCol="0">
            <a:spAutoFit/>
          </a:bodyPr>
          <a:lstStyle/>
          <a:p>
            <a:r>
              <a:rPr lang="en-CA" sz="2400" b="1" dirty="0" err="1" smtClean="0">
                <a:solidFill>
                  <a:schemeClr val="bg1"/>
                </a:solidFill>
                <a:effectLst>
                  <a:outerShdw blurRad="38100" dist="38100" dir="2700000" algn="tl">
                    <a:srgbClr val="000000">
                      <a:alpha val="43137"/>
                    </a:srgbClr>
                  </a:outerShdw>
                </a:effectLst>
                <a:latin typeface="Candara" panose="020E0502030303020204" pitchFamily="34" charset="0"/>
              </a:rPr>
              <a:t>Elpis</a:t>
            </a:r>
            <a:r>
              <a:rPr lang="en-CA" sz="2400" b="1" dirty="0" smtClean="0">
                <a:solidFill>
                  <a:schemeClr val="bg1"/>
                </a:solidFill>
                <a:effectLst>
                  <a:outerShdw blurRad="38100" dist="38100" dir="2700000" algn="tl">
                    <a:srgbClr val="000000">
                      <a:alpha val="43137"/>
                    </a:srgbClr>
                  </a:outerShdw>
                </a:effectLst>
                <a:latin typeface="Candara" panose="020E0502030303020204" pitchFamily="34" charset="0"/>
              </a:rPr>
              <a:t> Israel; John Thomas; 1848; Pg. 381</a:t>
            </a:r>
            <a:endParaRPr lang="en-CA" sz="2400" b="1"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Tree>
    <p:extLst>
      <p:ext uri="{BB962C8B-B14F-4D97-AF65-F5344CB8AC3E}">
        <p14:creationId xmlns:p14="http://schemas.microsoft.com/office/powerpoint/2010/main" val="2215396821"/>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7279</TotalTime>
  <Words>5236</Words>
  <Application>Microsoft Office PowerPoint</Application>
  <PresentationFormat>On-screen Show (4:3)</PresentationFormat>
  <Paragraphs>416</Paragraphs>
  <Slides>50</Slides>
  <Notes>47</Notes>
  <HiddenSlides>0</HiddenSlides>
  <MMClips>0</MMClips>
  <ScaleCrop>false</ScaleCrop>
  <HeadingPairs>
    <vt:vector size="4" baseType="variant">
      <vt:variant>
        <vt:lpstr>Theme</vt:lpstr>
      </vt:variant>
      <vt:variant>
        <vt:i4>10</vt:i4>
      </vt:variant>
      <vt:variant>
        <vt:lpstr>Slide Titles</vt:lpstr>
      </vt:variant>
      <vt:variant>
        <vt:i4>50</vt:i4>
      </vt:variant>
    </vt:vector>
  </HeadingPairs>
  <TitlesOfParts>
    <vt:vector size="60" baseType="lpstr">
      <vt:lpstr>1_Office Theme</vt:lpstr>
      <vt:lpstr>2_Office Theme</vt:lpstr>
      <vt:lpstr>3_Office Theme</vt:lpstr>
      <vt:lpstr>6_Office Theme</vt:lpstr>
      <vt:lpstr>7_Office Theme</vt:lpstr>
      <vt:lpstr>9_Office Theme</vt:lpstr>
      <vt:lpstr>4_Office Theme</vt:lpstr>
      <vt:lpstr>Office Theme</vt:lpstr>
      <vt:lpstr>5_Office Theme</vt:lpstr>
      <vt:lpstr>8_Office Theme</vt:lpstr>
      <vt:lpstr>Class 2 - Russia the Thief!</vt:lpstr>
      <vt:lpstr> CNBC News</vt:lpstr>
      <vt:lpstr>The Ancient World</vt:lpstr>
      <vt:lpstr>The Descendants of Noah (Rand-McNally)</vt:lpstr>
      <vt:lpstr>The Prophecy About Russia</vt:lpstr>
      <vt:lpstr>The Prince of Rosh, Meshech, Tubal</vt:lpstr>
      <vt:lpstr>The Prince of Rosh, Meshech, Tubal</vt:lpstr>
      <vt:lpstr>The Prince of Rosh, Meshech, Tubal</vt:lpstr>
      <vt:lpstr>The Prince of Rosh, Meshech, Tubal</vt:lpstr>
      <vt:lpstr>The Role of Latter Day Russia</vt:lpstr>
      <vt:lpstr>A Prince of Rosh, Meshech, Tubal</vt:lpstr>
      <vt:lpstr>RUSSIA: from the NORTH Pole (2007)</vt:lpstr>
      <vt:lpstr>RUSSIA: from the Uttermost parts of the NORTH</vt:lpstr>
      <vt:lpstr>Christadelphian Witness During the 60’s</vt:lpstr>
      <vt:lpstr>Our Prophetic Message in the 70’S</vt:lpstr>
      <vt:lpstr>Our Witness in the 21st Century</vt:lpstr>
      <vt:lpstr>RUSSIA:                                                    Allied with much of Western Europe</vt:lpstr>
      <vt:lpstr>The Unclean Spirits of the Frogs</vt:lpstr>
      <vt:lpstr>Clovis – 1st Christian King of France          (496 AD)</vt:lpstr>
      <vt:lpstr>This is a work of God</vt:lpstr>
      <vt:lpstr>Russia the “Guard”</vt:lpstr>
      <vt:lpstr>Putin’s Bold Speech – Mar 01, 2018)</vt:lpstr>
      <vt:lpstr>Europe Needs Russia</vt:lpstr>
      <vt:lpstr>The European Gas Market</vt:lpstr>
      <vt:lpstr>Russian Gas Leverage</vt:lpstr>
      <vt:lpstr> Russia &amp; Persia (Iran)</vt:lpstr>
      <vt:lpstr>Russia &amp; Ethiopia</vt:lpstr>
      <vt:lpstr>Russia &amp; Libya</vt:lpstr>
      <vt:lpstr>PowerPoint Presentation</vt:lpstr>
      <vt:lpstr>PowerPoint Presentation</vt:lpstr>
      <vt:lpstr>PowerPoint Presentation</vt:lpstr>
      <vt:lpstr>EGR-ECY-IS-MED:171213:(16-DEC-17):Greece, Cyprus And Israel: Champions Of The Eastern Mediterranean </vt:lpstr>
      <vt:lpstr>Jews from the former Soviet Union</vt:lpstr>
      <vt:lpstr>PowerPoint Presentation</vt:lpstr>
      <vt:lpstr>December 25, 1991</vt:lpstr>
      <vt:lpstr>PowerPoint Presentation</vt:lpstr>
      <vt:lpstr>The Roman Catholic Church and the Fall of Communism in Poland 1981-1989</vt:lpstr>
      <vt:lpstr>St Isaac Cathedral (Museum) Russian Orthodox – St Petersburg (1858)</vt:lpstr>
      <vt:lpstr>The Cathedral Of Jesus Christ Russian Orthodox – Moscow (2000)</vt:lpstr>
      <vt:lpstr>The Cathedral of St. Basil the Blessed Russian Orthodox – Moscow (2009)</vt:lpstr>
      <vt:lpstr>PowerPoint Presentation</vt:lpstr>
      <vt:lpstr>PowerPoint Presentation</vt:lpstr>
      <vt:lpstr>Putin and His Christian Connections             from the April 06, 2015 eNews issue http://www.khouse.org</vt:lpstr>
      <vt:lpstr>Putin and His Christian Connections             from the April 06, 2015 eNews issue http://www.khouse.org</vt:lpstr>
      <vt:lpstr>THE LAND OF PROMISE</vt:lpstr>
      <vt:lpstr>Russian Bases                                                 in the Land of Promise</vt:lpstr>
      <vt:lpstr>DEBKA – February 1, 2018 Russia is building four new air bases in Syria, deploying another 6,000 troops</vt:lpstr>
      <vt:lpstr>The Russian-Led Forces will be Destroyed by God, in Israel!</vt:lpstr>
      <vt:lpstr>The Russian-Led Forces will be Disarmed by God, in Israel!</vt:lpstr>
      <vt:lpstr>Summary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Russia: The Thief</dc:title>
  <dc:creator>Frank Abel</dc:creator>
  <cp:lastModifiedBy>Frank Abel</cp:lastModifiedBy>
  <cp:revision>111</cp:revision>
  <cp:lastPrinted>2017-12-26T21:23:47Z</cp:lastPrinted>
  <dcterms:created xsi:type="dcterms:W3CDTF">2017-11-28T14:20:05Z</dcterms:created>
  <dcterms:modified xsi:type="dcterms:W3CDTF">2018-03-03T15:39:49Z</dcterms:modified>
</cp:coreProperties>
</file>